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7"/>
  </p:handoutMasterIdLst>
  <p:sldIdLst>
    <p:sldId id="256" r:id="rId5"/>
    <p:sldId id="258" r:id="rId6"/>
    <p:sldId id="261" r:id="rId7"/>
    <p:sldId id="266" r:id="rId8"/>
    <p:sldId id="383" r:id="rId9"/>
    <p:sldId id="384" r:id="rId10"/>
    <p:sldId id="395" r:id="rId11"/>
    <p:sldId id="396" r:id="rId12"/>
    <p:sldId id="397" r:id="rId13"/>
    <p:sldId id="398" r:id="rId14"/>
    <p:sldId id="399" r:id="rId15"/>
    <p:sldId id="365" r:id="rId16"/>
    <p:sldId id="385" r:id="rId17"/>
    <p:sldId id="400" r:id="rId18"/>
    <p:sldId id="401" r:id="rId19"/>
    <p:sldId id="368" r:id="rId20"/>
    <p:sldId id="371" r:id="rId21"/>
    <p:sldId id="402" r:id="rId22"/>
    <p:sldId id="403" r:id="rId23"/>
    <p:sldId id="404" r:id="rId24"/>
    <p:sldId id="405" r:id="rId25"/>
    <p:sldId id="406" r:id="rId26"/>
    <p:sldId id="407" r:id="rId27"/>
    <p:sldId id="408" r:id="rId28"/>
    <p:sldId id="409" r:id="rId29"/>
    <p:sldId id="387" r:id="rId30"/>
    <p:sldId id="410" r:id="rId31"/>
    <p:sldId id="411" r:id="rId32"/>
    <p:sldId id="414" r:id="rId33"/>
    <p:sldId id="412" r:id="rId34"/>
    <p:sldId id="413" r:id="rId35"/>
    <p:sldId id="37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266"/>
            <p14:sldId id="383"/>
            <p14:sldId id="384"/>
            <p14:sldId id="395"/>
            <p14:sldId id="396"/>
            <p14:sldId id="397"/>
            <p14:sldId id="398"/>
            <p14:sldId id="399"/>
            <p14:sldId id="365"/>
            <p14:sldId id="385"/>
            <p14:sldId id="400"/>
            <p14:sldId id="401"/>
            <p14:sldId id="368"/>
            <p14:sldId id="371"/>
            <p14:sldId id="402"/>
            <p14:sldId id="403"/>
            <p14:sldId id="404"/>
            <p14:sldId id="405"/>
            <p14:sldId id="406"/>
            <p14:sldId id="407"/>
            <p14:sldId id="408"/>
            <p14:sldId id="409"/>
            <p14:sldId id="387"/>
            <p14:sldId id="410"/>
            <p14:sldId id="411"/>
            <p14:sldId id="414"/>
            <p14:sldId id="412"/>
            <p14:sldId id="413"/>
            <p14:sldId id="375"/>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72" autoAdjust="0"/>
    <p:restoredTop sz="94660"/>
  </p:normalViewPr>
  <p:slideViewPr>
    <p:cSldViewPr>
      <p:cViewPr varScale="1">
        <p:scale>
          <a:sx n="115" d="100"/>
          <a:sy n="115" d="100"/>
        </p:scale>
        <p:origin x="1482"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03/07/2019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03/07/2019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ndependent.co.uk/topic/competition-and-markets-authority" TargetMode="External"/><Relationship Id="rId2" Type="http://schemas.openxmlformats.org/officeDocument/2006/relationships/hyperlink" Target="https://www.independent.co.uk/topic/asda" TargetMode="External"/><Relationship Id="rId1" Type="http://schemas.openxmlformats.org/officeDocument/2006/relationships/slideLayout" Target="../slideLayouts/slideLayout2.xml"/><Relationship Id="rId4" Type="http://schemas.openxmlformats.org/officeDocument/2006/relationships/hyperlink" Target="http://www.independentnews.co.u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independent.co.uk/news/business/news/sainsburys-asda-merger-blocked-cma-prices-supermarkets-business-a8885301.html"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Session </a:t>
            </a:r>
            <a:r>
              <a:rPr lang="en-US" altLang="en-US" b="1" dirty="0" smtClean="0">
                <a:latin typeface="Times New Roman" pitchFamily="18" charset="0"/>
                <a:cs typeface="Times New Roman" pitchFamily="18" charset="0"/>
              </a:rPr>
              <a:t>11</a:t>
            </a: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b="1" dirty="0"/>
              <a:t>M4X01916 	</a:t>
            </a:r>
            <a:r>
              <a:rPr lang="en-GB" dirty="0">
                <a:solidFill>
                  <a:srgbClr val="FF0000"/>
                </a:solidFill>
              </a:rPr>
              <a:t/>
            </a:r>
            <a:br>
              <a:rPr lang="en-GB" dirty="0">
                <a:solidFill>
                  <a:srgbClr val="FF0000"/>
                </a:solidFill>
              </a:rPr>
            </a:br>
            <a:r>
              <a:rPr lang="en-GB" dirty="0">
                <a:solidFill>
                  <a:srgbClr val="FF0000"/>
                </a:solidFill>
              </a:rPr>
              <a:t/>
            </a:r>
            <a:br>
              <a:rPr lang="en-GB" dirty="0">
                <a:solidFill>
                  <a:srgbClr val="FF0000"/>
                </a:solidFill>
              </a:rPr>
            </a:br>
            <a:r>
              <a:rPr lang="en-GB" b="1" dirty="0" err="1">
                <a:solidFill>
                  <a:srgbClr val="C00000"/>
                </a:solidFill>
              </a:rPr>
              <a:t>Dr.</a:t>
            </a:r>
            <a:r>
              <a:rPr lang="en-GB" b="1" dirty="0">
                <a:solidFill>
                  <a:srgbClr val="C00000"/>
                </a:solidFill>
              </a:rPr>
              <a:t> Olu Adegbite</a:t>
            </a:r>
            <a:r>
              <a:rPr lang="en-GB" dirty="0"/>
              <a:t/>
            </a:r>
            <a:br>
              <a:rPr lang="en-GB" dirty="0"/>
            </a:br>
            <a:r>
              <a:rPr lang="en-GB" dirty="0">
                <a:solidFill>
                  <a:srgbClr val="FF0000"/>
                </a:solidFill>
              </a:rPr>
              <a:t/>
            </a: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Session </a:t>
            </a:r>
            <a:r>
              <a:rPr lang="en-GB" b="1" dirty="0" smtClean="0"/>
              <a:t>11</a:t>
            </a:r>
            <a:endParaRPr lang="en-GB" b="1" dirty="0"/>
          </a:p>
        </p:txBody>
      </p:sp>
      <p:sp>
        <p:nvSpPr>
          <p:cNvPr id="3" name="Content Placeholder 2"/>
          <p:cNvSpPr>
            <a:spLocks noGrp="1"/>
          </p:cNvSpPr>
          <p:nvPr>
            <p:ph idx="1"/>
          </p:nvPr>
        </p:nvSpPr>
        <p:spPr/>
        <p:txBody>
          <a:bodyPr>
            <a:normAutofit/>
          </a:bodyPr>
          <a:lstStyle/>
          <a:p>
            <a:pPr marL="0" indent="0">
              <a:buNone/>
            </a:pPr>
            <a:endParaRPr lang="en-GB" dirty="0"/>
          </a:p>
          <a:p>
            <a:pPr marL="0" indent="0" algn="ctr">
              <a:buNone/>
            </a:pPr>
            <a:endParaRPr lang="en-GB" sz="3600" dirty="0">
              <a:solidFill>
                <a:srgbClr val="002060"/>
              </a:solidFill>
            </a:endParaRPr>
          </a:p>
          <a:p>
            <a:pPr marL="0" indent="0" algn="ctr">
              <a:buNone/>
            </a:pPr>
            <a:r>
              <a:rPr lang="en-GB" sz="3600" dirty="0">
                <a:solidFill>
                  <a:srgbClr val="002060"/>
                </a:solidFill>
              </a:rPr>
              <a:t>Sustainable Marketing</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fontScale="85000" lnSpcReduction="10000"/>
          </a:bodyPr>
          <a:lstStyle/>
          <a:p>
            <a:pPr marL="0" indent="0">
              <a:buNone/>
            </a:pPr>
            <a:r>
              <a:rPr lang="en-GB" dirty="0"/>
              <a:t>At the end of this session students should be able to:</a:t>
            </a:r>
          </a:p>
          <a:p>
            <a:r>
              <a:rPr lang="en-GB" dirty="0"/>
              <a:t>Define Sustainable Marketing and discuss its importance</a:t>
            </a:r>
          </a:p>
          <a:p>
            <a:r>
              <a:rPr lang="en-GB" dirty="0"/>
              <a:t>Identify </a:t>
            </a:r>
            <a:r>
              <a:rPr lang="en-US" altLang="en-US" dirty="0"/>
              <a:t>the major social criticisms of marketing</a:t>
            </a:r>
            <a:endParaRPr lang="en-GB" dirty="0"/>
          </a:p>
          <a:p>
            <a:r>
              <a:rPr lang="en-GB" dirty="0"/>
              <a:t>Identify </a:t>
            </a:r>
            <a:r>
              <a:rPr lang="en-US" altLang="en-US" i="1" dirty="0"/>
              <a:t>consumerism</a:t>
            </a:r>
            <a:r>
              <a:rPr lang="en-US" altLang="en-US" dirty="0"/>
              <a:t> and </a:t>
            </a:r>
            <a:r>
              <a:rPr lang="en-US" altLang="en-US" i="1" dirty="0"/>
              <a:t>environmentalism</a:t>
            </a:r>
            <a:r>
              <a:rPr lang="en-US" altLang="en-US" dirty="0"/>
              <a:t> and explain how they affect marketing strategies.</a:t>
            </a:r>
          </a:p>
          <a:p>
            <a:r>
              <a:rPr lang="en-GB" dirty="0"/>
              <a:t>Define </a:t>
            </a:r>
            <a:r>
              <a:rPr lang="en-US" altLang="en-US" dirty="0"/>
              <a:t>the principles of sustainable marketing</a:t>
            </a:r>
            <a:endParaRPr lang="en-GB" dirty="0"/>
          </a:p>
          <a:p>
            <a:r>
              <a:rPr lang="en-US" altLang="en-US" dirty="0"/>
              <a:t>Explain the role of ethics in marketing</a:t>
            </a:r>
            <a:endParaRPr lang="en-GB" dirty="0"/>
          </a:p>
          <a:p>
            <a:pPr marL="0" indent="0">
              <a:buNone/>
            </a:pPr>
            <a:endParaRPr lang="en-US" dirty="0"/>
          </a:p>
          <a:p>
            <a:pPr marL="0" indent="0">
              <a:buNone/>
            </a:pPr>
            <a:endParaRPr lang="en-US"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r>
              <a:rPr lang="en-GB" altLang="en-US" b="1" dirty="0"/>
              <a:t>Defining Sustainable Marketing</a:t>
            </a:r>
            <a:r>
              <a:rPr lang="en-GB" altLang="en-US" dirty="0"/>
              <a:t>: </a:t>
            </a:r>
          </a:p>
          <a:p>
            <a:pPr marL="457200" lvl="1" indent="0" algn="just">
              <a:buNone/>
              <a:defRPr/>
            </a:pPr>
            <a:r>
              <a:rPr lang="en-GB" altLang="en-US" dirty="0"/>
              <a:t>Refers to marketing activities geared towards m</a:t>
            </a:r>
            <a:r>
              <a:rPr lang="en-US" altLang="en-US" dirty="0"/>
              <a:t>eeting consumers’ needs while preserving the ability of future generations to meet their needs</a:t>
            </a:r>
            <a:endParaRPr lang="en-US" altLang="en-US" sz="5400" dirty="0"/>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3887005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r>
              <a:rPr lang="en-GB" altLang="en-US" b="1" dirty="0"/>
              <a:t>Marketing’s Impact on Individual Consumers</a:t>
            </a:r>
            <a:r>
              <a:rPr lang="en-GB" altLang="en-US" dirty="0"/>
              <a:t>: </a:t>
            </a:r>
          </a:p>
          <a:p>
            <a:pPr lvl="1" algn="just">
              <a:buFont typeface="Wingdings" panose="05000000000000000000" pitchFamily="2" charset="2"/>
              <a:buChar char="Ø"/>
              <a:defRPr/>
            </a:pPr>
            <a:r>
              <a:rPr lang="en-GB" altLang="en-US" dirty="0"/>
              <a:t>High Prices</a:t>
            </a:r>
          </a:p>
          <a:p>
            <a:pPr lvl="1" algn="just">
              <a:buFont typeface="Wingdings" panose="05000000000000000000" pitchFamily="2" charset="2"/>
              <a:buChar char="Ø"/>
              <a:defRPr/>
            </a:pPr>
            <a:r>
              <a:rPr lang="en-US" dirty="0"/>
              <a:t>High-Pressure Selling</a:t>
            </a:r>
          </a:p>
          <a:p>
            <a:pPr lvl="1" algn="just">
              <a:buFont typeface="Wingdings" panose="05000000000000000000" pitchFamily="2" charset="2"/>
              <a:buChar char="Ø"/>
              <a:defRPr/>
            </a:pPr>
            <a:r>
              <a:rPr lang="en-US" dirty="0"/>
              <a:t>Deceptive Practices</a:t>
            </a:r>
          </a:p>
          <a:p>
            <a:pPr lvl="1" algn="just">
              <a:buFont typeface="Wingdings" panose="05000000000000000000" pitchFamily="2" charset="2"/>
              <a:buChar char="Ø"/>
              <a:defRPr/>
            </a:pPr>
            <a:r>
              <a:rPr lang="en-US" dirty="0"/>
              <a:t>Planned Obsolescence</a:t>
            </a:r>
          </a:p>
          <a:p>
            <a:pPr lvl="1" algn="just">
              <a:buFont typeface="Wingdings" panose="05000000000000000000" pitchFamily="2" charset="2"/>
              <a:buChar char="Ø"/>
              <a:defRPr/>
            </a:pPr>
            <a:r>
              <a:rPr lang="en-US" dirty="0"/>
              <a:t>Poor Service to Disadvantaged Consumers</a:t>
            </a:r>
          </a:p>
          <a:p>
            <a:pPr lvl="1" algn="just">
              <a:buFont typeface="Wingdings" panose="05000000000000000000" pitchFamily="2" charset="2"/>
              <a:buChar char="Ø"/>
              <a:defRPr/>
            </a:pPr>
            <a:r>
              <a:rPr lang="en-US" dirty="0"/>
              <a:t>Shoddy, Harmful or Unsafe Products</a:t>
            </a:r>
          </a:p>
          <a:p>
            <a:pPr marL="457200" lvl="1" indent="0" algn="just">
              <a:buNone/>
              <a:defRPr/>
            </a:pPr>
            <a:endParaRPr lang="en-GB" altLang="en-US" dirty="0"/>
          </a:p>
          <a:p>
            <a:pPr marL="457200" lvl="1" indent="0">
              <a:buNone/>
              <a:defRPr/>
            </a:pPr>
            <a:endParaRPr lang="en-US" altLang="en-US" dirty="0"/>
          </a:p>
        </p:txBody>
      </p:sp>
    </p:spTree>
    <p:extLst>
      <p:ext uri="{BB962C8B-B14F-4D97-AF65-F5344CB8AC3E}">
        <p14:creationId xmlns:p14="http://schemas.microsoft.com/office/powerpoint/2010/main" val="491295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High Prices </a:t>
            </a:r>
            <a:r>
              <a:rPr lang="en-GB" altLang="en-US" dirty="0"/>
              <a:t>(</a:t>
            </a:r>
            <a:r>
              <a:rPr lang="en-US" altLang="en-US" b="1" dirty="0">
                <a:solidFill>
                  <a:schemeClr val="tx2"/>
                </a:solidFill>
              </a:rPr>
              <a:t>High Cost of Distribution</a:t>
            </a:r>
            <a:r>
              <a:rPr lang="en-GB" altLang="en-US" dirty="0"/>
              <a:t>)</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3273760286"/>
              </p:ext>
            </p:extLst>
          </p:nvPr>
        </p:nvGraphicFramePr>
        <p:xfrm>
          <a:off x="395536" y="2483770"/>
          <a:ext cx="7776864" cy="3156328"/>
        </p:xfrm>
        <a:graphic>
          <a:graphicData uri="http://schemas.openxmlformats.org/drawingml/2006/table">
            <a:tbl>
              <a:tblPr firstRow="1" bandRow="1">
                <a:tableStyleId>{5C22544A-7EE6-4342-B048-85BDC9FD1C3A}</a:tableStyleId>
              </a:tblPr>
              <a:tblGrid>
                <a:gridCol w="4147661">
                  <a:extLst>
                    <a:ext uri="{9D8B030D-6E8A-4147-A177-3AD203B41FA5}">
                      <a16:colId xmlns:a16="http://schemas.microsoft.com/office/drawing/2014/main" val="1111459581"/>
                    </a:ext>
                  </a:extLst>
                </a:gridCol>
                <a:gridCol w="3629203">
                  <a:extLst>
                    <a:ext uri="{9D8B030D-6E8A-4147-A177-3AD203B41FA5}">
                      <a16:colId xmlns:a16="http://schemas.microsoft.com/office/drawing/2014/main" val="3978059129"/>
                    </a:ext>
                  </a:extLst>
                </a:gridCol>
              </a:tblGrid>
              <a:tr h="990126">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2166202">
                <a:tc>
                  <a:txBody>
                    <a:bodyPr/>
                    <a:lstStyle/>
                    <a:p>
                      <a:r>
                        <a:rPr lang="en-GB" dirty="0"/>
                        <a:t>Prices are too high due to high costs of:</a:t>
                      </a:r>
                    </a:p>
                    <a:p>
                      <a:r>
                        <a:rPr lang="en-GB" dirty="0"/>
                        <a:t>Distribution</a:t>
                      </a:r>
                    </a:p>
                    <a:p>
                      <a:r>
                        <a:rPr lang="en-GB" dirty="0"/>
                        <a:t>Advertising and promotion</a:t>
                      </a:r>
                    </a:p>
                    <a:p>
                      <a:r>
                        <a:rPr lang="en-GB" dirty="0"/>
                        <a:t>Excessive mark-ups</a:t>
                      </a:r>
                    </a:p>
                    <a:p>
                      <a:endParaRPr lang="en-GB" dirty="0"/>
                    </a:p>
                  </a:txBody>
                  <a:tcPr/>
                </a:tc>
                <a:tc>
                  <a:txBody>
                    <a:bodyPr/>
                    <a:lstStyle/>
                    <a:p>
                      <a:r>
                        <a:rPr lang="en-GB" dirty="0"/>
                        <a:t>Intermediaries are important and offer value</a:t>
                      </a:r>
                    </a:p>
                    <a:p>
                      <a:r>
                        <a:rPr lang="en-GB" dirty="0"/>
                        <a:t>Advertising informs buyers of availability and merits of a brand</a:t>
                      </a:r>
                    </a:p>
                    <a:p>
                      <a:r>
                        <a:rPr lang="en-GB" dirty="0"/>
                        <a:t>Consumer’s don’t understand the cost of doing business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4266108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High-Pressure Selling</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3726789796"/>
              </p:ext>
            </p:extLst>
          </p:nvPr>
        </p:nvGraphicFramePr>
        <p:xfrm>
          <a:off x="539552" y="2483768"/>
          <a:ext cx="7416824" cy="3139440"/>
        </p:xfrm>
        <a:graphic>
          <a:graphicData uri="http://schemas.openxmlformats.org/drawingml/2006/table">
            <a:tbl>
              <a:tblPr firstRow="1" bandRow="1">
                <a:tableStyleId>{5C22544A-7EE6-4342-B048-85BDC9FD1C3A}</a:tableStyleId>
              </a:tblPr>
              <a:tblGrid>
                <a:gridCol w="4104456">
                  <a:extLst>
                    <a:ext uri="{9D8B030D-6E8A-4147-A177-3AD203B41FA5}">
                      <a16:colId xmlns:a16="http://schemas.microsoft.com/office/drawing/2014/main" val="1111459581"/>
                    </a:ext>
                  </a:extLst>
                </a:gridCol>
                <a:gridCol w="3312368">
                  <a:extLst>
                    <a:ext uri="{9D8B030D-6E8A-4147-A177-3AD203B41FA5}">
                      <a16:colId xmlns:a16="http://schemas.microsoft.com/office/drawing/2014/main" val="3978059129"/>
                    </a:ext>
                  </a:extLst>
                </a:gridCol>
              </a:tblGrid>
              <a:tr h="1040511">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1920944">
                <a:tc>
                  <a:txBody>
                    <a:bodyPr/>
                    <a:lstStyle/>
                    <a:p>
                      <a:r>
                        <a:rPr lang="en-GB" dirty="0"/>
                        <a:t>Salespeople deploy high-pressure selling that persuade people to buy goods they had no intention of buying.</a:t>
                      </a:r>
                    </a:p>
                    <a:p>
                      <a:endParaRPr lang="en-GB" dirty="0"/>
                    </a:p>
                  </a:txBody>
                  <a:tcPr/>
                </a:tc>
                <a:tc>
                  <a:txBody>
                    <a:bodyPr/>
                    <a:lstStyle/>
                    <a:p>
                      <a:r>
                        <a:rPr lang="en-GB" dirty="0"/>
                        <a:t>Most selling involves building long-term relationships and valued customers. </a:t>
                      </a:r>
                    </a:p>
                    <a:p>
                      <a:r>
                        <a:rPr lang="en-GB" dirty="0"/>
                        <a:t>High-pressure or deceptive selling can damage these relationships.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3876905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084312"/>
            <a:ext cx="8856984" cy="4432921"/>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Deceptive Practices</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605261351"/>
              </p:ext>
            </p:extLst>
          </p:nvPr>
        </p:nvGraphicFramePr>
        <p:xfrm>
          <a:off x="395536" y="2060848"/>
          <a:ext cx="8352928" cy="3974295"/>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1111459581"/>
                    </a:ext>
                  </a:extLst>
                </a:gridCol>
                <a:gridCol w="4176464">
                  <a:extLst>
                    <a:ext uri="{9D8B030D-6E8A-4147-A177-3AD203B41FA5}">
                      <a16:colId xmlns:a16="http://schemas.microsoft.com/office/drawing/2014/main" val="3978059129"/>
                    </a:ext>
                  </a:extLst>
                </a:gridCol>
              </a:tblGrid>
              <a:tr h="1413975">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2474457">
                <a:tc>
                  <a:txBody>
                    <a:bodyPr/>
                    <a:lstStyle/>
                    <a:p>
                      <a:r>
                        <a:rPr lang="en-GB" dirty="0"/>
                        <a:t>Companies use deceptive practices that lead customers to believe they will get more value than they actually do. These practices fall into three categories:</a:t>
                      </a:r>
                    </a:p>
                    <a:p>
                      <a:r>
                        <a:rPr lang="en-GB" dirty="0"/>
                        <a:t>Deceptive pricing</a:t>
                      </a:r>
                    </a:p>
                    <a:p>
                      <a:r>
                        <a:rPr lang="en-GB" dirty="0"/>
                        <a:t>Deceptive promotion</a:t>
                      </a:r>
                    </a:p>
                    <a:p>
                      <a:r>
                        <a:rPr lang="en-GB" dirty="0"/>
                        <a:t>Deceptive packaging</a:t>
                      </a:r>
                    </a:p>
                    <a:p>
                      <a:endParaRPr lang="en-GB" dirty="0"/>
                    </a:p>
                  </a:txBody>
                  <a:tcPr/>
                </a:tc>
                <a:tc>
                  <a:txBody>
                    <a:bodyPr/>
                    <a:lstStyle/>
                    <a:p>
                      <a:r>
                        <a:rPr lang="en-GB" dirty="0"/>
                        <a:t>Support Legislation to protect consumers from deceptive practices</a:t>
                      </a:r>
                    </a:p>
                    <a:p>
                      <a:r>
                        <a:rPr lang="en-GB" dirty="0"/>
                        <a:t>Make lines clear—Is it deception, alluring, or puffery that is just an exaggeration for effect?</a:t>
                      </a:r>
                    </a:p>
                    <a:p>
                      <a:r>
                        <a:rPr lang="en-GB" dirty="0"/>
                        <a:t>Products that are harmful</a:t>
                      </a:r>
                    </a:p>
                    <a:p>
                      <a:r>
                        <a:rPr lang="en-GB" dirty="0"/>
                        <a:t>Products that provide little benefit</a:t>
                      </a:r>
                    </a:p>
                    <a:p>
                      <a:r>
                        <a:rPr lang="en-GB" dirty="0"/>
                        <a:t>Products that are not made well</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2786497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b="1" dirty="0"/>
              <a:t>Marketing’s Impact on Individual Consumers</a:t>
            </a:r>
          </a:p>
          <a:p>
            <a:pPr marL="457200" lvl="1" indent="0" algn="just">
              <a:buNone/>
              <a:defRPr/>
            </a:pPr>
            <a:r>
              <a:rPr lang="en-GB" altLang="en-US" b="1" dirty="0"/>
              <a:t>Planned Obsolescence</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1073349191"/>
              </p:ext>
            </p:extLst>
          </p:nvPr>
        </p:nvGraphicFramePr>
        <p:xfrm>
          <a:off x="539552" y="2483769"/>
          <a:ext cx="7920880" cy="3033462"/>
        </p:xfrm>
        <a:graphic>
          <a:graphicData uri="http://schemas.openxmlformats.org/drawingml/2006/table">
            <a:tbl>
              <a:tblPr firstRow="1" bandRow="1">
                <a:tableStyleId>{5C22544A-7EE6-4342-B048-85BDC9FD1C3A}</a:tableStyleId>
              </a:tblPr>
              <a:tblGrid>
                <a:gridCol w="3960440">
                  <a:extLst>
                    <a:ext uri="{9D8B030D-6E8A-4147-A177-3AD203B41FA5}">
                      <a16:colId xmlns:a16="http://schemas.microsoft.com/office/drawing/2014/main" val="1111459581"/>
                    </a:ext>
                  </a:extLst>
                </a:gridCol>
                <a:gridCol w="3960440">
                  <a:extLst>
                    <a:ext uri="{9D8B030D-6E8A-4147-A177-3AD203B41FA5}">
                      <a16:colId xmlns:a16="http://schemas.microsoft.com/office/drawing/2014/main" val="3978059129"/>
                    </a:ext>
                  </a:extLst>
                </a:gridCol>
              </a:tblGrid>
              <a:tr h="857283">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2176179">
                <a:tc>
                  <a:txBody>
                    <a:bodyPr/>
                    <a:lstStyle/>
                    <a:p>
                      <a:r>
                        <a:rPr lang="en-GB" dirty="0"/>
                        <a:t>Producers cause their products to become obsolete and change consumers’ concepts of acceptable styles to encourage more and earlier buying.</a:t>
                      </a:r>
                    </a:p>
                    <a:p>
                      <a:endParaRPr lang="en-GB" dirty="0"/>
                    </a:p>
                  </a:txBody>
                  <a:tcPr/>
                </a:tc>
                <a:tc>
                  <a:txBody>
                    <a:bodyPr/>
                    <a:lstStyle/>
                    <a:p>
                      <a:r>
                        <a:rPr lang="en-GB" dirty="0"/>
                        <a:t>Planned obsolescence is really the result of competitive market forces leading to ever-improving goods and services. </a:t>
                      </a:r>
                    </a:p>
                    <a:p>
                      <a:r>
                        <a:rPr lang="en-GB" dirty="0"/>
                        <a:t>Customers like style changes and want the latest innovations</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4035752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Poor Service to Disadvantaged Consumers</a:t>
            </a:r>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b="1" dirty="0"/>
          </a:p>
          <a:p>
            <a:pPr marL="457200" lvl="1" indent="0" algn="just">
              <a:buNone/>
              <a:defRPr/>
            </a:pPr>
            <a:endParaRPr lang="en-GB" altLang="en-US" sz="1700" b="1"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sz="1700"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3716940075"/>
              </p:ext>
            </p:extLst>
          </p:nvPr>
        </p:nvGraphicFramePr>
        <p:xfrm>
          <a:off x="539552" y="2483769"/>
          <a:ext cx="8208912" cy="3505200"/>
        </p:xfrm>
        <a:graphic>
          <a:graphicData uri="http://schemas.openxmlformats.org/drawingml/2006/table">
            <a:tbl>
              <a:tblPr firstRow="1" bandRow="1">
                <a:tableStyleId>{5C22544A-7EE6-4342-B048-85BDC9FD1C3A}</a:tableStyleId>
              </a:tblPr>
              <a:tblGrid>
                <a:gridCol w="4253709">
                  <a:extLst>
                    <a:ext uri="{9D8B030D-6E8A-4147-A177-3AD203B41FA5}">
                      <a16:colId xmlns:a16="http://schemas.microsoft.com/office/drawing/2014/main" val="1111459581"/>
                    </a:ext>
                  </a:extLst>
                </a:gridCol>
                <a:gridCol w="3955203">
                  <a:extLst>
                    <a:ext uri="{9D8B030D-6E8A-4147-A177-3AD203B41FA5}">
                      <a16:colId xmlns:a16="http://schemas.microsoft.com/office/drawing/2014/main" val="3978059129"/>
                    </a:ext>
                  </a:extLst>
                </a:gridCol>
              </a:tblGrid>
              <a:tr h="775883">
                <a:tc>
                  <a:txBody>
                    <a:bodyPr/>
                    <a:lstStyle/>
                    <a:p>
                      <a:endParaRPr lang="en-GB" dirty="0"/>
                    </a:p>
                    <a:p>
                      <a:r>
                        <a:rPr lang="en-GB" sz="2200" dirty="0">
                          <a:solidFill>
                            <a:schemeClr val="tx1"/>
                          </a:solidFill>
                        </a:rPr>
                        <a:t>Complaints/Social Criticisms </a:t>
                      </a:r>
                    </a:p>
                    <a:p>
                      <a:r>
                        <a:rPr lang="en-GB" sz="2800" dirty="0">
                          <a:solidFill>
                            <a:schemeClr val="tx1"/>
                          </a:solidFill>
                        </a:rPr>
                        <a:t> </a:t>
                      </a: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1969548">
                <a:tc>
                  <a:txBody>
                    <a:bodyPr/>
                    <a:lstStyle/>
                    <a:p>
                      <a:r>
                        <a:rPr lang="en-GB" dirty="0"/>
                        <a:t>Some marketers serve disadvantaged customers poorly. Some retail companies “redline” poor neighbourhoods and avoid placing stores there.</a:t>
                      </a:r>
                    </a:p>
                    <a:p>
                      <a:endParaRPr lang="en-GB" dirty="0"/>
                    </a:p>
                  </a:txBody>
                  <a:tcPr/>
                </a:tc>
                <a:tc>
                  <a:txBody>
                    <a:bodyPr/>
                    <a:lstStyle/>
                    <a:p>
                      <a:r>
                        <a:rPr lang="en-GB" dirty="0"/>
                        <a:t>Some marketers profitably target these customers and the *FTC has taken action against marketers that do advertise false values, wrongfully deny service, or charge disadvantaged customers too much.</a:t>
                      </a:r>
                    </a:p>
                    <a:p>
                      <a:endParaRPr lang="en-GB" sz="1200" b="1" dirty="0"/>
                    </a:p>
                    <a:p>
                      <a:r>
                        <a:rPr lang="en-GB" sz="1200" b="1" dirty="0"/>
                        <a:t>[*FTC = Federal Trade Commission ]</a:t>
                      </a:r>
                    </a:p>
                    <a:p>
                      <a:endParaRPr lang="en-GB" dirty="0"/>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507907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Individual Consumers</a:t>
            </a:r>
          </a:p>
          <a:p>
            <a:pPr marL="457200" lvl="1" indent="0" algn="just">
              <a:buNone/>
              <a:defRPr/>
            </a:pPr>
            <a:r>
              <a:rPr lang="en-GB" altLang="en-US" b="1" dirty="0"/>
              <a:t>Shoddy, Harmful or Unsafe Products</a:t>
            </a:r>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lgn="just">
              <a:buNone/>
              <a:defRPr/>
            </a:pPr>
            <a:endParaRPr lang="en-GB" altLang="en-US" dirty="0"/>
          </a:p>
          <a:p>
            <a:pPr marL="457200" lvl="1" indent="0">
              <a:buNone/>
              <a:defRPr/>
            </a:pPr>
            <a:endParaRPr lang="en-US" altLang="en-US" dirty="0"/>
          </a:p>
        </p:txBody>
      </p:sp>
      <p:graphicFrame>
        <p:nvGraphicFramePr>
          <p:cNvPr id="4" name="Table 3">
            <a:extLst>
              <a:ext uri="{FF2B5EF4-FFF2-40B4-BE49-F238E27FC236}">
                <a16:creationId xmlns:a16="http://schemas.microsoft.com/office/drawing/2014/main" id="{E19EEBFB-BD45-4A7D-81DE-A714492E0904}"/>
              </a:ext>
            </a:extLst>
          </p:cNvPr>
          <p:cNvGraphicFramePr>
            <a:graphicFrameLocks noGrp="1"/>
          </p:cNvGraphicFramePr>
          <p:nvPr>
            <p:extLst>
              <p:ext uri="{D42A27DB-BD31-4B8C-83A1-F6EECF244321}">
                <p14:modId xmlns:p14="http://schemas.microsoft.com/office/powerpoint/2010/main" val="4093805159"/>
              </p:ext>
            </p:extLst>
          </p:nvPr>
        </p:nvGraphicFramePr>
        <p:xfrm>
          <a:off x="611560" y="2483769"/>
          <a:ext cx="8064896" cy="3537519"/>
        </p:xfrm>
        <a:graphic>
          <a:graphicData uri="http://schemas.openxmlformats.org/drawingml/2006/table">
            <a:tbl>
              <a:tblPr firstRow="1" bandRow="1">
                <a:tableStyleId>{5C22544A-7EE6-4342-B048-85BDC9FD1C3A}</a:tableStyleId>
              </a:tblPr>
              <a:tblGrid>
                <a:gridCol w="3921463">
                  <a:extLst>
                    <a:ext uri="{9D8B030D-6E8A-4147-A177-3AD203B41FA5}">
                      <a16:colId xmlns:a16="http://schemas.microsoft.com/office/drawing/2014/main" val="1111459581"/>
                    </a:ext>
                  </a:extLst>
                </a:gridCol>
                <a:gridCol w="4143433">
                  <a:extLst>
                    <a:ext uri="{9D8B030D-6E8A-4147-A177-3AD203B41FA5}">
                      <a16:colId xmlns:a16="http://schemas.microsoft.com/office/drawing/2014/main" val="3978059129"/>
                    </a:ext>
                  </a:extLst>
                </a:gridCol>
              </a:tblGrid>
              <a:tr h="761346">
                <a:tc>
                  <a:txBody>
                    <a:bodyPr/>
                    <a:lstStyle/>
                    <a:p>
                      <a:endParaRPr lang="en-GB" dirty="0"/>
                    </a:p>
                    <a:p>
                      <a:r>
                        <a:rPr lang="en-GB" sz="2200" dirty="0">
                          <a:solidFill>
                            <a:schemeClr val="tx1"/>
                          </a:solidFill>
                        </a:rPr>
                        <a:t>Complaints/</a:t>
                      </a:r>
                      <a:r>
                        <a:rPr lang="en-US" altLang="en-US" sz="2200" dirty="0">
                          <a:solidFill>
                            <a:schemeClr val="tx1"/>
                          </a:solidFill>
                        </a:rPr>
                        <a:t>Social Criticisms </a:t>
                      </a:r>
                      <a:endParaRPr lang="en-GB" sz="2200" dirty="0">
                        <a:solidFill>
                          <a:schemeClr val="tx1"/>
                        </a:solidFill>
                      </a:endParaRPr>
                    </a:p>
                  </a:txBody>
                  <a:tcPr/>
                </a:tc>
                <a:tc>
                  <a:txBody>
                    <a:bodyPr/>
                    <a:lstStyle/>
                    <a:p>
                      <a:endParaRPr lang="en-GB" dirty="0"/>
                    </a:p>
                    <a:p>
                      <a:r>
                        <a:rPr lang="en-GB" sz="2200" b="1" dirty="0">
                          <a:solidFill>
                            <a:schemeClr val="tx1"/>
                          </a:solidFill>
                        </a:rPr>
                        <a:t>Response</a:t>
                      </a:r>
                    </a:p>
                  </a:txBody>
                  <a:tcPr/>
                </a:tc>
                <a:extLst>
                  <a:ext uri="{0D108BD9-81ED-4DB2-BD59-A6C34878D82A}">
                    <a16:rowId xmlns:a16="http://schemas.microsoft.com/office/drawing/2014/main" val="2296673988"/>
                  </a:ext>
                </a:extLst>
              </a:tr>
              <a:tr h="2776173">
                <a:tc>
                  <a:txBody>
                    <a:bodyPr/>
                    <a:lstStyle/>
                    <a:p>
                      <a:r>
                        <a:rPr lang="en-GB" dirty="0"/>
                        <a:t>Products have poor quality, provide little benefit, and can be harmful.</a:t>
                      </a:r>
                    </a:p>
                    <a:p>
                      <a:endParaRPr lang="en-GB" dirty="0"/>
                    </a:p>
                    <a:p>
                      <a:endParaRPr lang="en-GB" dirty="0"/>
                    </a:p>
                  </a:txBody>
                  <a:tcPr/>
                </a:tc>
                <a:tc>
                  <a:txBody>
                    <a:bodyPr/>
                    <a:lstStyle/>
                    <a:p>
                      <a:r>
                        <a:rPr lang="en-GB" dirty="0"/>
                        <a:t>Good marketers realize there is no value in marketing shoddy, harmful, or unsafe products.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UK The Office for Product Safety and Standards (OPSS) is the regulatory body responsible for ensuring production of safe and standard products to consumers.</a:t>
                      </a:r>
                    </a:p>
                  </a:txBody>
                  <a:tcPr/>
                </a:tc>
                <a:extLst>
                  <a:ext uri="{0D108BD9-81ED-4DB2-BD59-A6C34878D82A}">
                    <a16:rowId xmlns:a16="http://schemas.microsoft.com/office/drawing/2014/main" val="4239547518"/>
                  </a:ext>
                </a:extLst>
              </a:tr>
            </a:tbl>
          </a:graphicData>
        </a:graphic>
      </p:graphicFrame>
    </p:spTree>
    <p:extLst>
      <p:ext uri="{BB962C8B-B14F-4D97-AF65-F5344CB8AC3E}">
        <p14:creationId xmlns:p14="http://schemas.microsoft.com/office/powerpoint/2010/main" val="1126904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124744"/>
            <a:ext cx="8856984" cy="4392489"/>
          </a:xfrm>
        </p:spPr>
        <p:txBody>
          <a:bodyPr>
            <a:normAutofit/>
          </a:bodyPr>
          <a:lstStyle/>
          <a:p>
            <a:pPr marL="0" indent="0">
              <a:buNone/>
            </a:pPr>
            <a:r>
              <a:rPr lang="en-US" altLang="en-US" dirty="0"/>
              <a:t>Marketing’s Impact on Society as a Whole</a:t>
            </a:r>
          </a:p>
          <a:p>
            <a:pPr lvl="1" algn="just">
              <a:buFont typeface="Wingdings" panose="05000000000000000000" pitchFamily="2" charset="2"/>
              <a:buChar char="Ø"/>
              <a:defRPr/>
            </a:pPr>
            <a:r>
              <a:rPr lang="en-GB" altLang="en-US" dirty="0"/>
              <a:t>False wants and too much materialism</a:t>
            </a:r>
          </a:p>
          <a:p>
            <a:pPr lvl="1">
              <a:buFont typeface="Wingdings" panose="05000000000000000000" pitchFamily="2" charset="2"/>
              <a:buChar char="Ø"/>
              <a:defRPr/>
            </a:pPr>
            <a:r>
              <a:rPr lang="en-US" altLang="en-US" dirty="0"/>
              <a:t>Too few social goods</a:t>
            </a:r>
          </a:p>
          <a:p>
            <a:pPr lvl="1">
              <a:buFont typeface="Wingdings" panose="05000000000000000000" pitchFamily="2" charset="2"/>
              <a:buChar char="Ø"/>
              <a:defRPr/>
            </a:pPr>
            <a:r>
              <a:rPr lang="en-US" altLang="en-US" dirty="0"/>
              <a:t>Cultural pollution</a:t>
            </a:r>
          </a:p>
          <a:p>
            <a:pPr marL="457200" lvl="1" indent="0">
              <a:buNone/>
              <a:defRPr/>
            </a:pPr>
            <a:endParaRPr lang="en-US" altLang="en-US" dirty="0"/>
          </a:p>
          <a:p>
            <a:pPr marL="457200" lvl="1" indent="0">
              <a:buNone/>
              <a:defRPr/>
            </a:pPr>
            <a:endParaRPr lang="en-US" altLang="en-US" dirty="0"/>
          </a:p>
        </p:txBody>
      </p:sp>
      <p:pic>
        <p:nvPicPr>
          <p:cNvPr id="4" name="Picture 3">
            <a:extLst>
              <a:ext uri="{FF2B5EF4-FFF2-40B4-BE49-F238E27FC236}">
                <a16:creationId xmlns:a16="http://schemas.microsoft.com/office/drawing/2014/main" id="{233B096B-675E-4C9E-BDB4-6FB9A179EC50}"/>
              </a:ext>
            </a:extLst>
          </p:cNvPr>
          <p:cNvPicPr>
            <a:picLocks noChangeAspect="1"/>
          </p:cNvPicPr>
          <p:nvPr/>
        </p:nvPicPr>
        <p:blipFill>
          <a:blip r:embed="rId2"/>
          <a:stretch>
            <a:fillRect/>
          </a:stretch>
        </p:blipFill>
        <p:spPr>
          <a:xfrm>
            <a:off x="-1" y="3212976"/>
            <a:ext cx="4493763" cy="2700300"/>
          </a:xfrm>
          <a:prstGeom prst="rect">
            <a:avLst/>
          </a:prstGeom>
        </p:spPr>
      </p:pic>
      <p:pic>
        <p:nvPicPr>
          <p:cNvPr id="5" name="Picture 4">
            <a:extLst>
              <a:ext uri="{FF2B5EF4-FFF2-40B4-BE49-F238E27FC236}">
                <a16:creationId xmlns:a16="http://schemas.microsoft.com/office/drawing/2014/main" id="{C088A3E2-714E-4286-B72E-EE62C9457F8E}"/>
              </a:ext>
            </a:extLst>
          </p:cNvPr>
          <p:cNvPicPr>
            <a:picLocks noChangeAspect="1"/>
          </p:cNvPicPr>
          <p:nvPr/>
        </p:nvPicPr>
        <p:blipFill>
          <a:blip r:embed="rId3"/>
          <a:stretch>
            <a:fillRect/>
          </a:stretch>
        </p:blipFill>
        <p:spPr>
          <a:xfrm>
            <a:off x="4493763" y="3209311"/>
            <a:ext cx="4650237" cy="2700300"/>
          </a:xfrm>
          <a:prstGeom prst="rect">
            <a:avLst/>
          </a:prstGeom>
        </p:spPr>
      </p:pic>
    </p:spTree>
    <p:extLst>
      <p:ext uri="{BB962C8B-B14F-4D97-AF65-F5344CB8AC3E}">
        <p14:creationId xmlns:p14="http://schemas.microsoft.com/office/powerpoint/2010/main" val="2553668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dirty="0"/>
              <a:t>False Wants and Too Much Materialism</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816844954"/>
              </p:ext>
            </p:extLst>
          </p:nvPr>
        </p:nvGraphicFramePr>
        <p:xfrm>
          <a:off x="467543" y="2348880"/>
          <a:ext cx="8064897" cy="3596640"/>
        </p:xfrm>
        <a:graphic>
          <a:graphicData uri="http://schemas.openxmlformats.org/drawingml/2006/table">
            <a:tbl>
              <a:tblPr firstRow="1" bandRow="1">
                <a:tableStyleId>{5C22544A-7EE6-4342-B048-85BDC9FD1C3A}</a:tableStyleId>
              </a:tblPr>
              <a:tblGrid>
                <a:gridCol w="4506853">
                  <a:extLst>
                    <a:ext uri="{9D8B030D-6E8A-4147-A177-3AD203B41FA5}">
                      <a16:colId xmlns:a16="http://schemas.microsoft.com/office/drawing/2014/main" val="203517459"/>
                    </a:ext>
                  </a:extLst>
                </a:gridCol>
                <a:gridCol w="3558044">
                  <a:extLst>
                    <a:ext uri="{9D8B030D-6E8A-4147-A177-3AD203B41FA5}">
                      <a16:colId xmlns:a16="http://schemas.microsoft.com/office/drawing/2014/main" val="1727816154"/>
                    </a:ext>
                  </a:extLst>
                </a:gridCol>
              </a:tblGrid>
              <a:tr h="440049">
                <a:tc>
                  <a:txBody>
                    <a:bodyPr/>
                    <a:lstStyle/>
                    <a:p>
                      <a:r>
                        <a:rPr lang="en-GB" sz="2200" dirty="0">
                          <a:solidFill>
                            <a:schemeClr val="tx1"/>
                          </a:solidFill>
                        </a:rPr>
                        <a:t>Complaints/Social Criticisms </a:t>
                      </a:r>
                    </a:p>
                    <a:p>
                      <a:endParaRPr lang="en-GB" sz="2200" dirty="0">
                        <a:solidFill>
                          <a:schemeClr val="tx1"/>
                        </a:solidFill>
                      </a:endParaRPr>
                    </a:p>
                  </a:txBody>
                  <a:tcPr/>
                </a:tc>
                <a:tc>
                  <a:txBody>
                    <a:bodyPr/>
                    <a:lstStyle/>
                    <a:p>
                      <a:r>
                        <a:rPr lang="en-GB" sz="2200" dirty="0">
                          <a:solidFill>
                            <a:schemeClr val="tx1"/>
                          </a:solidFill>
                        </a:rPr>
                        <a:t>Responses</a:t>
                      </a:r>
                    </a:p>
                  </a:txBody>
                  <a:tcPr/>
                </a:tc>
                <a:extLst>
                  <a:ext uri="{0D108BD9-81ED-4DB2-BD59-A6C34878D82A}">
                    <a16:rowId xmlns:a16="http://schemas.microsoft.com/office/drawing/2014/main" val="2180714230"/>
                  </a:ext>
                </a:extLst>
              </a:tr>
              <a:tr h="2728302">
                <a:tc>
                  <a:txBody>
                    <a:bodyPr/>
                    <a:lstStyle/>
                    <a:p>
                      <a:r>
                        <a:rPr lang="en-GB" dirty="0"/>
                        <a:t>The marketing system urges too much interest in material possessions. People are judged by what they own rather than who they are, creating false wants that benefit industry more than they benefit consumers.</a:t>
                      </a:r>
                    </a:p>
                    <a:p>
                      <a:endParaRPr lang="en-GB" dirty="0"/>
                    </a:p>
                  </a:txBody>
                  <a:tcPr/>
                </a:tc>
                <a:tc>
                  <a:txBody>
                    <a:bodyPr/>
                    <a:lstStyle/>
                    <a:p>
                      <a:r>
                        <a:rPr lang="en-GB" dirty="0"/>
                        <a:t>People do have strong defences against advertising and other marketing tools. Marketers are most effective when they appeal to existing wants rather than creating new ones. The high failure rate of new products shows that companies cannot control demand.</a:t>
                      </a:r>
                    </a:p>
                    <a:p>
                      <a:endParaRPr lang="en-GB" dirty="0"/>
                    </a:p>
                  </a:txBody>
                  <a:tcPr/>
                </a:tc>
                <a:extLst>
                  <a:ext uri="{0D108BD9-81ED-4DB2-BD59-A6C34878D82A}">
                    <a16:rowId xmlns:a16="http://schemas.microsoft.com/office/drawing/2014/main" val="3072336255"/>
                  </a:ext>
                </a:extLst>
              </a:tr>
            </a:tbl>
          </a:graphicData>
        </a:graphic>
      </p:graphicFrame>
    </p:spTree>
    <p:extLst>
      <p:ext uri="{BB962C8B-B14F-4D97-AF65-F5344CB8AC3E}">
        <p14:creationId xmlns:p14="http://schemas.microsoft.com/office/powerpoint/2010/main" val="2745458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2325" y="1340768"/>
            <a:ext cx="9121629"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dirty="0"/>
              <a:t>Too few social goods</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1229516757"/>
              </p:ext>
            </p:extLst>
          </p:nvPr>
        </p:nvGraphicFramePr>
        <p:xfrm>
          <a:off x="179512" y="2348880"/>
          <a:ext cx="8424936" cy="2468880"/>
        </p:xfrm>
        <a:graphic>
          <a:graphicData uri="http://schemas.openxmlformats.org/drawingml/2006/table">
            <a:tbl>
              <a:tblPr firstRow="1" bandRow="1">
                <a:tableStyleId>{5C22544A-7EE6-4342-B048-85BDC9FD1C3A}</a:tableStyleId>
              </a:tblPr>
              <a:tblGrid>
                <a:gridCol w="4112950">
                  <a:extLst>
                    <a:ext uri="{9D8B030D-6E8A-4147-A177-3AD203B41FA5}">
                      <a16:colId xmlns:a16="http://schemas.microsoft.com/office/drawing/2014/main" val="203517459"/>
                    </a:ext>
                  </a:extLst>
                </a:gridCol>
                <a:gridCol w="4311986">
                  <a:extLst>
                    <a:ext uri="{9D8B030D-6E8A-4147-A177-3AD203B41FA5}">
                      <a16:colId xmlns:a16="http://schemas.microsoft.com/office/drawing/2014/main" val="1727816154"/>
                    </a:ext>
                  </a:extLst>
                </a:gridCol>
              </a:tblGrid>
              <a:tr h="409477">
                <a:tc>
                  <a:txBody>
                    <a:bodyPr/>
                    <a:lstStyle/>
                    <a:p>
                      <a:r>
                        <a:rPr lang="en-GB" sz="2200" dirty="0">
                          <a:solidFill>
                            <a:schemeClr val="tx1"/>
                          </a:solidFill>
                        </a:rPr>
                        <a:t>Complaints/Social Criticisms </a:t>
                      </a:r>
                    </a:p>
                  </a:txBody>
                  <a:tcPr/>
                </a:tc>
                <a:tc>
                  <a:txBody>
                    <a:bodyPr/>
                    <a:lstStyle/>
                    <a:p>
                      <a:r>
                        <a:rPr lang="en-GB" sz="2400" dirty="0">
                          <a:solidFill>
                            <a:schemeClr val="tx1"/>
                          </a:solidFill>
                        </a:rPr>
                        <a:t>Responses</a:t>
                      </a:r>
                    </a:p>
                  </a:txBody>
                  <a:tcPr/>
                </a:tc>
                <a:extLst>
                  <a:ext uri="{0D108BD9-81ED-4DB2-BD59-A6C34878D82A}">
                    <a16:rowId xmlns:a16="http://schemas.microsoft.com/office/drawing/2014/main" val="2180714230"/>
                  </a:ext>
                </a:extLst>
              </a:tr>
              <a:tr h="1822771">
                <a:tc>
                  <a:txBody>
                    <a:bodyPr/>
                    <a:lstStyle/>
                    <a:p>
                      <a:r>
                        <a:rPr lang="en-GB" dirty="0"/>
                        <a:t>Businesses oversell private goods at the expense of public goods and require more public goods to support them.</a:t>
                      </a:r>
                    </a:p>
                    <a:p>
                      <a:endParaRPr lang="en-GB" dirty="0"/>
                    </a:p>
                  </a:txBody>
                  <a:tcPr/>
                </a:tc>
                <a:tc>
                  <a:txBody>
                    <a:bodyPr/>
                    <a:lstStyle/>
                    <a:p>
                      <a:r>
                        <a:rPr lang="en-GB" dirty="0"/>
                        <a:t>There is need to be a balance between private and public goods.</a:t>
                      </a:r>
                    </a:p>
                    <a:p>
                      <a:r>
                        <a:rPr lang="en-GB" dirty="0"/>
                        <a:t>Producers should bear full social costs of their operations.</a:t>
                      </a:r>
                    </a:p>
                    <a:p>
                      <a:r>
                        <a:rPr lang="en-GB" dirty="0"/>
                        <a:t>Consumers should pay the social costs of their purchases.</a:t>
                      </a:r>
                    </a:p>
                    <a:p>
                      <a:endParaRPr lang="en-GB" dirty="0"/>
                    </a:p>
                  </a:txBody>
                  <a:tcPr/>
                </a:tc>
                <a:extLst>
                  <a:ext uri="{0D108BD9-81ED-4DB2-BD59-A6C34878D82A}">
                    <a16:rowId xmlns:a16="http://schemas.microsoft.com/office/drawing/2014/main" val="3072336255"/>
                  </a:ext>
                </a:extLst>
              </a:tr>
            </a:tbl>
          </a:graphicData>
        </a:graphic>
      </p:graphicFrame>
      <p:pic>
        <p:nvPicPr>
          <p:cNvPr id="5" name="Picture 4">
            <a:extLst>
              <a:ext uri="{FF2B5EF4-FFF2-40B4-BE49-F238E27FC236}">
                <a16:creationId xmlns:a16="http://schemas.microsoft.com/office/drawing/2014/main" id="{8DBDD3B4-EA09-47FF-89E2-0231CC672730}"/>
              </a:ext>
            </a:extLst>
          </p:cNvPr>
          <p:cNvPicPr>
            <a:picLocks noChangeAspect="1"/>
          </p:cNvPicPr>
          <p:nvPr/>
        </p:nvPicPr>
        <p:blipFill>
          <a:blip r:embed="rId2"/>
          <a:stretch>
            <a:fillRect/>
          </a:stretch>
        </p:blipFill>
        <p:spPr>
          <a:xfrm>
            <a:off x="-12325" y="4513981"/>
            <a:ext cx="4296294" cy="1625623"/>
          </a:xfrm>
          <a:prstGeom prst="rect">
            <a:avLst/>
          </a:prstGeom>
        </p:spPr>
      </p:pic>
      <p:pic>
        <p:nvPicPr>
          <p:cNvPr id="6" name="Picture 5">
            <a:extLst>
              <a:ext uri="{FF2B5EF4-FFF2-40B4-BE49-F238E27FC236}">
                <a16:creationId xmlns:a16="http://schemas.microsoft.com/office/drawing/2014/main" id="{CD5C2CCE-5177-4B2B-9A0F-36201A163FBB}"/>
              </a:ext>
            </a:extLst>
          </p:cNvPr>
          <p:cNvPicPr>
            <a:picLocks noChangeAspect="1"/>
          </p:cNvPicPr>
          <p:nvPr/>
        </p:nvPicPr>
        <p:blipFill>
          <a:blip r:embed="rId3"/>
          <a:stretch>
            <a:fillRect/>
          </a:stretch>
        </p:blipFill>
        <p:spPr>
          <a:xfrm>
            <a:off x="4318665" y="4513981"/>
            <a:ext cx="4825335" cy="1795338"/>
          </a:xfrm>
          <a:prstGeom prst="rect">
            <a:avLst/>
          </a:prstGeom>
        </p:spPr>
      </p:pic>
    </p:spTree>
    <p:extLst>
      <p:ext uri="{BB962C8B-B14F-4D97-AF65-F5344CB8AC3E}">
        <p14:creationId xmlns:p14="http://schemas.microsoft.com/office/powerpoint/2010/main" val="4258580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000" b="1" dirty="0"/>
              <a:t>Marketing’s Impact on Society as a Whole</a:t>
            </a:r>
          </a:p>
          <a:p>
            <a:pPr marL="457200" lvl="1" indent="0" algn="just">
              <a:buNone/>
              <a:defRPr/>
            </a:pPr>
            <a:r>
              <a:rPr lang="en-US" altLang="en-US" b="1" dirty="0"/>
              <a:t>Cultural pollution</a:t>
            </a:r>
          </a:p>
          <a:p>
            <a:pPr marL="457200" lvl="1" indent="0" algn="just">
              <a:buNone/>
              <a:defRPr/>
            </a:pPr>
            <a:endParaRPr lang="en-GB" altLang="en-US" dirty="0"/>
          </a:p>
          <a:p>
            <a:pPr marL="457200" lvl="1" indent="0" algn="just">
              <a:buNone/>
              <a:defRPr/>
            </a:pPr>
            <a:endParaRPr lang="en-US" altLang="en-US" dirty="0"/>
          </a:p>
        </p:txBody>
      </p:sp>
      <p:graphicFrame>
        <p:nvGraphicFramePr>
          <p:cNvPr id="4" name="Table 3">
            <a:extLst>
              <a:ext uri="{FF2B5EF4-FFF2-40B4-BE49-F238E27FC236}">
                <a16:creationId xmlns:a16="http://schemas.microsoft.com/office/drawing/2014/main" id="{EBEBD8D5-4876-4AF9-9FF4-41D96C35ECF6}"/>
              </a:ext>
            </a:extLst>
          </p:cNvPr>
          <p:cNvGraphicFramePr>
            <a:graphicFrameLocks noGrp="1"/>
          </p:cNvGraphicFramePr>
          <p:nvPr>
            <p:extLst>
              <p:ext uri="{D42A27DB-BD31-4B8C-83A1-F6EECF244321}">
                <p14:modId xmlns:p14="http://schemas.microsoft.com/office/powerpoint/2010/main" val="1543966669"/>
              </p:ext>
            </p:extLst>
          </p:nvPr>
        </p:nvGraphicFramePr>
        <p:xfrm>
          <a:off x="755576" y="2348880"/>
          <a:ext cx="8208912" cy="3549009"/>
        </p:xfrm>
        <a:graphic>
          <a:graphicData uri="http://schemas.openxmlformats.org/drawingml/2006/table">
            <a:tbl>
              <a:tblPr firstRow="1" bandRow="1">
                <a:tableStyleId>{5C22544A-7EE6-4342-B048-85BDC9FD1C3A}</a:tableStyleId>
              </a:tblPr>
              <a:tblGrid>
                <a:gridCol w="4690807">
                  <a:extLst>
                    <a:ext uri="{9D8B030D-6E8A-4147-A177-3AD203B41FA5}">
                      <a16:colId xmlns:a16="http://schemas.microsoft.com/office/drawing/2014/main" val="203517459"/>
                    </a:ext>
                  </a:extLst>
                </a:gridCol>
                <a:gridCol w="3518105">
                  <a:extLst>
                    <a:ext uri="{9D8B030D-6E8A-4147-A177-3AD203B41FA5}">
                      <a16:colId xmlns:a16="http://schemas.microsoft.com/office/drawing/2014/main" val="1727816154"/>
                    </a:ext>
                  </a:extLst>
                </a:gridCol>
              </a:tblGrid>
              <a:tr h="440049">
                <a:tc>
                  <a:txBody>
                    <a:bodyPr/>
                    <a:lstStyle/>
                    <a:p>
                      <a:r>
                        <a:rPr lang="en-GB" sz="2200" dirty="0">
                          <a:solidFill>
                            <a:schemeClr val="tx1"/>
                          </a:solidFill>
                        </a:rPr>
                        <a:t>Complaints/Social Criticisms </a:t>
                      </a:r>
                    </a:p>
                  </a:txBody>
                  <a:tcPr/>
                </a:tc>
                <a:tc>
                  <a:txBody>
                    <a:bodyPr/>
                    <a:lstStyle/>
                    <a:p>
                      <a:r>
                        <a:rPr lang="en-GB" sz="2200" dirty="0">
                          <a:solidFill>
                            <a:schemeClr val="tx1"/>
                          </a:solidFill>
                        </a:rPr>
                        <a:t>Responses</a:t>
                      </a:r>
                    </a:p>
                  </a:txBody>
                  <a:tcPr/>
                </a:tc>
                <a:extLst>
                  <a:ext uri="{0D108BD9-81ED-4DB2-BD59-A6C34878D82A}">
                    <a16:rowId xmlns:a16="http://schemas.microsoft.com/office/drawing/2014/main" val="2180714230"/>
                  </a:ext>
                </a:extLst>
              </a:tr>
              <a:tr h="2728302">
                <a:tc>
                  <a:txBody>
                    <a:bodyPr/>
                    <a:lstStyle/>
                    <a:p>
                      <a:r>
                        <a:rPr lang="en-GB" dirty="0"/>
                        <a:t>Marketing and advertising create cultural pollution</a:t>
                      </a:r>
                    </a:p>
                    <a:p>
                      <a:endParaRPr lang="en-GB" dirty="0"/>
                    </a:p>
                  </a:txBody>
                  <a:tcPr/>
                </a:tc>
                <a:tc>
                  <a:txBody>
                    <a:bodyPr/>
                    <a:lstStyle/>
                    <a:p>
                      <a:r>
                        <a:rPr lang="en-GB" dirty="0"/>
                        <a:t>Marketing and advertising are planned to reach only a target audience, and advertising makes radio and television free to users and helps to keep down the costs of newspapers and magazines. Today’s consumers have alternatives to avoid marketing and advertising from technology.</a:t>
                      </a:r>
                    </a:p>
                    <a:p>
                      <a:endParaRPr lang="en-GB" dirty="0"/>
                    </a:p>
                  </a:txBody>
                  <a:tcPr/>
                </a:tc>
                <a:extLst>
                  <a:ext uri="{0D108BD9-81ED-4DB2-BD59-A6C34878D82A}">
                    <a16:rowId xmlns:a16="http://schemas.microsoft.com/office/drawing/2014/main" val="3072336255"/>
                  </a:ext>
                </a:extLst>
              </a:tr>
            </a:tbl>
          </a:graphicData>
        </a:graphic>
      </p:graphicFrame>
    </p:spTree>
    <p:extLst>
      <p:ext uri="{BB962C8B-B14F-4D97-AF65-F5344CB8AC3E}">
        <p14:creationId xmlns:p14="http://schemas.microsoft.com/office/powerpoint/2010/main" val="25839200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Autofit/>
          </a:bodyPr>
          <a:lstStyle/>
          <a:p>
            <a:r>
              <a:rPr lang="en-GB" sz="4000" b="1" dirty="0"/>
              <a:t>Social Criticisms of Marketing</a:t>
            </a:r>
          </a:p>
        </p:txBody>
      </p:sp>
      <p:sp>
        <p:nvSpPr>
          <p:cNvPr id="3" name="Content Placeholder 2"/>
          <p:cNvSpPr>
            <a:spLocks noGrp="1"/>
          </p:cNvSpPr>
          <p:nvPr>
            <p:ph idx="1"/>
          </p:nvPr>
        </p:nvSpPr>
        <p:spPr>
          <a:xfrm>
            <a:off x="179512" y="1124744"/>
            <a:ext cx="8856984" cy="4392489"/>
          </a:xfrm>
        </p:spPr>
        <p:txBody>
          <a:bodyPr>
            <a:normAutofit fontScale="92500" lnSpcReduction="20000"/>
          </a:bodyPr>
          <a:lstStyle/>
          <a:p>
            <a:pPr marL="457200" lvl="1" indent="0">
              <a:buNone/>
              <a:defRPr/>
            </a:pPr>
            <a:r>
              <a:rPr lang="en-GB" altLang="en-US" b="1" dirty="0"/>
              <a:t>Marketing’s Impact on Other Businesses</a:t>
            </a:r>
          </a:p>
          <a:p>
            <a:pPr lvl="1">
              <a:buFont typeface="Wingdings" panose="05000000000000000000" pitchFamily="2" charset="2"/>
              <a:buChar char="Ø"/>
              <a:defRPr/>
            </a:pPr>
            <a:r>
              <a:rPr lang="en-GB" altLang="en-US" sz="2600" dirty="0"/>
              <a:t>Acquisition of competitors</a:t>
            </a:r>
          </a:p>
          <a:p>
            <a:pPr lvl="1">
              <a:buFont typeface="Wingdings" panose="05000000000000000000" pitchFamily="2" charset="2"/>
              <a:buChar char="Ø"/>
              <a:defRPr/>
            </a:pPr>
            <a:r>
              <a:rPr lang="en-GB" altLang="en-US" sz="2600" dirty="0"/>
              <a:t>Unfair competitive marketing practices</a:t>
            </a:r>
          </a:p>
          <a:p>
            <a:pPr marL="457200" lvl="1" indent="0">
              <a:buNone/>
              <a:defRPr/>
            </a:pPr>
            <a:endParaRPr lang="en-GB" altLang="en-US" sz="2600" dirty="0"/>
          </a:p>
          <a:p>
            <a:pPr marL="457200" lvl="1" indent="0">
              <a:buNone/>
              <a:defRPr/>
            </a:pPr>
            <a:r>
              <a:rPr lang="en-GB" altLang="en-US" sz="2600" b="1" dirty="0"/>
              <a:t>Case Study:</a:t>
            </a:r>
          </a:p>
          <a:p>
            <a:pPr fontAlgn="base"/>
            <a:r>
              <a:rPr lang="en-GB" sz="2100" b="1" dirty="0"/>
              <a:t>On April 25, 2019, the proposed £12bn merger between Sainsbury’s and </a:t>
            </a:r>
            <a:r>
              <a:rPr lang="en-GB" sz="2100" b="1" dirty="0">
                <a:hlinkClick r:id="rId2"/>
              </a:rPr>
              <a:t>Asda</a:t>
            </a:r>
            <a:r>
              <a:rPr lang="en-GB" sz="2100" b="1" dirty="0"/>
              <a:t> was blocked by the UK’s competition watchdog over fears it would lead to raised prices for consumers.</a:t>
            </a:r>
            <a:endParaRPr lang="en-GB" sz="2100" dirty="0"/>
          </a:p>
          <a:p>
            <a:pPr fontAlgn="base"/>
            <a:r>
              <a:rPr lang="en-GB" sz="2100" b="1" dirty="0"/>
              <a:t>In its final report on the deal, the </a:t>
            </a:r>
            <a:r>
              <a:rPr lang="en-GB" sz="2100" b="1" dirty="0">
                <a:hlinkClick r:id="rId3"/>
              </a:rPr>
              <a:t>Competition and Markets Authority</a:t>
            </a:r>
            <a:r>
              <a:rPr lang="en-GB" sz="2100" b="1" dirty="0"/>
              <a:t> (CMA) said the tie-up would lead to increased prices in stores, online and at petrol stations across the UK.</a:t>
            </a:r>
            <a:endParaRPr lang="en-GB" sz="2100" dirty="0"/>
          </a:p>
          <a:p>
            <a:pPr fontAlgn="base"/>
            <a:r>
              <a:rPr lang="en-GB" sz="2100" b="1" dirty="0"/>
              <a:t>The watchdog said shoppers and motorists would be “worse off” if Sainsbury’s and Walmart-owned Asda were to merge, adding that the move would lead to reductions in the quality and range of products or a poorer overall retail experience (</a:t>
            </a:r>
            <a:r>
              <a:rPr lang="en-GB" sz="2100" b="1" dirty="0">
                <a:hlinkClick r:id="rId4"/>
              </a:rPr>
              <a:t>www.independentnews.co.uk</a:t>
            </a:r>
            <a:r>
              <a:rPr lang="en-GB" sz="2100" b="1" dirty="0"/>
              <a:t>)</a:t>
            </a:r>
          </a:p>
          <a:p>
            <a:pPr fontAlgn="base"/>
            <a:endParaRPr lang="en-GB" sz="2100" dirty="0"/>
          </a:p>
          <a:p>
            <a:pPr marL="457200" lvl="1" indent="0">
              <a:buNone/>
              <a:defRPr/>
            </a:pPr>
            <a:endParaRPr lang="en-US" altLang="en-US" sz="2600" dirty="0"/>
          </a:p>
        </p:txBody>
      </p:sp>
    </p:spTree>
    <p:extLst>
      <p:ext uri="{BB962C8B-B14F-4D97-AF65-F5344CB8AC3E}">
        <p14:creationId xmlns:p14="http://schemas.microsoft.com/office/powerpoint/2010/main" val="4042314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endParaRPr lang="en-GB" altLang="en-US" sz="2400" b="1" dirty="0"/>
          </a:p>
          <a:p>
            <a:pPr marL="457200" lvl="1" indent="0" algn="just">
              <a:buNone/>
              <a:defRPr/>
            </a:pPr>
            <a:r>
              <a:rPr lang="en-GB" altLang="en-US" sz="2400" b="1" dirty="0"/>
              <a:t>Consumerism </a:t>
            </a:r>
            <a:r>
              <a:rPr lang="en-GB" altLang="en-US" sz="2400" dirty="0"/>
              <a:t>is the organized movement of citizens and government agencies to improve the rights and power of buyers in relation to sellers.</a:t>
            </a:r>
          </a:p>
          <a:p>
            <a:pPr marL="457200" lvl="1" indent="0">
              <a:buNone/>
              <a:defRPr/>
            </a:pPr>
            <a:endParaRPr lang="en-US" altLang="en-US" dirty="0"/>
          </a:p>
        </p:txBody>
      </p:sp>
      <p:pic>
        <p:nvPicPr>
          <p:cNvPr id="5" name="Picture 4">
            <a:extLst>
              <a:ext uri="{FF2B5EF4-FFF2-40B4-BE49-F238E27FC236}">
                <a16:creationId xmlns:a16="http://schemas.microsoft.com/office/drawing/2014/main" id="{6CC2A460-79E6-4938-A5DD-82E6140B4555}"/>
              </a:ext>
            </a:extLst>
          </p:cNvPr>
          <p:cNvPicPr>
            <a:picLocks noChangeAspect="1"/>
          </p:cNvPicPr>
          <p:nvPr/>
        </p:nvPicPr>
        <p:blipFill>
          <a:blip r:embed="rId2"/>
          <a:stretch>
            <a:fillRect/>
          </a:stretch>
        </p:blipFill>
        <p:spPr>
          <a:xfrm>
            <a:off x="0" y="3068960"/>
            <a:ext cx="4355976" cy="2626734"/>
          </a:xfrm>
          <a:prstGeom prst="rect">
            <a:avLst/>
          </a:prstGeom>
        </p:spPr>
      </p:pic>
      <p:pic>
        <p:nvPicPr>
          <p:cNvPr id="6" name="Picture 5">
            <a:extLst>
              <a:ext uri="{FF2B5EF4-FFF2-40B4-BE49-F238E27FC236}">
                <a16:creationId xmlns:a16="http://schemas.microsoft.com/office/drawing/2014/main" id="{99187802-2291-408D-896B-3CCE09B08B80}"/>
              </a:ext>
            </a:extLst>
          </p:cNvPr>
          <p:cNvPicPr>
            <a:picLocks noChangeAspect="1"/>
          </p:cNvPicPr>
          <p:nvPr/>
        </p:nvPicPr>
        <p:blipFill>
          <a:blip r:embed="rId3"/>
          <a:stretch>
            <a:fillRect/>
          </a:stretch>
        </p:blipFill>
        <p:spPr>
          <a:xfrm>
            <a:off x="4429018" y="2924944"/>
            <a:ext cx="4714981" cy="2770750"/>
          </a:xfrm>
          <a:prstGeom prst="rect">
            <a:avLst/>
          </a:prstGeom>
        </p:spPr>
      </p:pic>
    </p:spTree>
    <p:extLst>
      <p:ext uri="{BB962C8B-B14F-4D97-AF65-F5344CB8AC3E}">
        <p14:creationId xmlns:p14="http://schemas.microsoft.com/office/powerpoint/2010/main" val="529456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2400" b="1" dirty="0"/>
              <a:t>Consumerism</a:t>
            </a:r>
          </a:p>
          <a:p>
            <a:pPr marL="533400" indent="-533400">
              <a:spcBef>
                <a:spcPct val="0"/>
              </a:spcBef>
              <a:buFontTx/>
              <a:buNone/>
            </a:pPr>
            <a:r>
              <a:rPr lang="en-US" altLang="en-US" sz="2800" dirty="0"/>
              <a:t>Traditional </a:t>
            </a:r>
            <a:r>
              <a:rPr lang="en-US" altLang="en-US" sz="2800" i="1" dirty="0"/>
              <a:t>buyers’ rights</a:t>
            </a:r>
            <a:r>
              <a:rPr lang="en-US" altLang="en-US" sz="2800" dirty="0"/>
              <a:t> include:</a:t>
            </a:r>
          </a:p>
          <a:p>
            <a:pPr marL="533400" indent="-533400">
              <a:spcBef>
                <a:spcPct val="0"/>
              </a:spcBef>
            </a:pPr>
            <a:r>
              <a:rPr lang="en-US" altLang="en-US" sz="2800" dirty="0"/>
              <a:t>The right not to buy a product that is offered for sale</a:t>
            </a:r>
          </a:p>
          <a:p>
            <a:pPr marL="533400" indent="-533400">
              <a:spcBef>
                <a:spcPct val="0"/>
              </a:spcBef>
            </a:pPr>
            <a:r>
              <a:rPr lang="en-US" altLang="en-US" sz="2800" dirty="0"/>
              <a:t>The right to expect the product to be safe</a:t>
            </a:r>
          </a:p>
          <a:p>
            <a:pPr marL="533400" indent="-533400">
              <a:spcBef>
                <a:spcPct val="0"/>
              </a:spcBef>
            </a:pPr>
            <a:r>
              <a:rPr lang="en-US" altLang="en-US" sz="2800" dirty="0"/>
              <a:t>The right to expect the product to perform as claimed</a:t>
            </a:r>
          </a:p>
          <a:p>
            <a:pPr marL="533400" indent="-533400">
              <a:spcBef>
                <a:spcPct val="0"/>
              </a:spcBef>
            </a:pPr>
            <a:r>
              <a:rPr lang="en-US" altLang="en-US" sz="2800" dirty="0"/>
              <a:t>Comparing these rights, many believe that the balance of power lies on the seller’s side</a:t>
            </a:r>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248909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lnSpcReduction="10000"/>
          </a:bodyPr>
          <a:lstStyle/>
          <a:p>
            <a:pPr marL="457200" lvl="1" indent="0" algn="just">
              <a:buNone/>
              <a:defRPr/>
            </a:pPr>
            <a:r>
              <a:rPr lang="en-GB" altLang="en-US" sz="3500" b="1" dirty="0"/>
              <a:t>Consumerism</a:t>
            </a:r>
          </a:p>
          <a:p>
            <a:pPr marL="533400" indent="-533400">
              <a:spcBef>
                <a:spcPct val="0"/>
              </a:spcBef>
              <a:buFontTx/>
              <a:buNone/>
            </a:pPr>
            <a:r>
              <a:rPr lang="en-GB" altLang="en-US" sz="2800" dirty="0"/>
              <a:t>Advocates call for:</a:t>
            </a:r>
          </a:p>
          <a:p>
            <a:pPr marL="533400" indent="-533400">
              <a:spcBef>
                <a:spcPct val="0"/>
              </a:spcBef>
              <a:buFontTx/>
              <a:buNone/>
            </a:pPr>
            <a:r>
              <a:rPr lang="en-GB" altLang="en-US" sz="2800" dirty="0"/>
              <a:t>The right to be well informed about important aspects of the product</a:t>
            </a:r>
          </a:p>
          <a:p>
            <a:pPr marL="533400" indent="-533400">
              <a:spcBef>
                <a:spcPct val="0"/>
              </a:spcBef>
              <a:buFontTx/>
              <a:buNone/>
            </a:pPr>
            <a:r>
              <a:rPr lang="en-GB" altLang="en-US" sz="2800" dirty="0"/>
              <a:t>The right to be protected against questionable products and marketing practices</a:t>
            </a:r>
          </a:p>
          <a:p>
            <a:pPr marL="533400" indent="-533400">
              <a:spcBef>
                <a:spcPct val="0"/>
              </a:spcBef>
              <a:buFontTx/>
              <a:buNone/>
            </a:pPr>
            <a:r>
              <a:rPr lang="en-GB" altLang="en-US" sz="2800" dirty="0"/>
              <a:t>The right to influence products and marketing practices in ways that will improve the “quality of life”</a:t>
            </a:r>
          </a:p>
          <a:p>
            <a:pPr marL="533400" indent="-533400">
              <a:spcBef>
                <a:spcPct val="0"/>
              </a:spcBef>
              <a:buFontTx/>
              <a:buNone/>
            </a:pPr>
            <a:r>
              <a:rPr lang="en-GB" altLang="en-US" sz="2800" dirty="0"/>
              <a:t>The right to consume now in a way that will preserve the world for future generations of consumers</a:t>
            </a:r>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3903902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964488" cy="4176463"/>
          </a:xfrm>
        </p:spPr>
        <p:txBody>
          <a:bodyPr>
            <a:normAutofit/>
          </a:bodyPr>
          <a:lstStyle/>
          <a:p>
            <a:pPr marL="457200" lvl="1" indent="0" algn="just">
              <a:buNone/>
              <a:defRPr/>
            </a:pPr>
            <a:r>
              <a:rPr lang="en-GB" altLang="en-US" sz="3500" b="1" dirty="0"/>
              <a:t>Environmentalism </a:t>
            </a:r>
            <a:r>
              <a:rPr lang="en-GB" altLang="en-US" sz="3500" dirty="0"/>
              <a:t>is an organized movement of concerned citizens, businesses, and government agencies to protect and improve people’s living environment.</a:t>
            </a:r>
          </a:p>
          <a:p>
            <a:pPr marL="457200" lvl="1" indent="0" algn="just">
              <a:buNone/>
              <a:defRPr/>
            </a:pPr>
            <a:endParaRPr lang="en-GB" altLang="en-US" sz="2400" b="1" dirty="0"/>
          </a:p>
          <a:p>
            <a:pPr marL="457200" lvl="1" indent="0">
              <a:buNone/>
              <a:defRPr/>
            </a:pPr>
            <a:endParaRPr lang="en-US" altLang="en-US" dirty="0"/>
          </a:p>
        </p:txBody>
      </p:sp>
      <p:pic>
        <p:nvPicPr>
          <p:cNvPr id="5" name="Picture 4" descr="A picture containing indoor&#10;&#10;Description automatically generated">
            <a:extLst>
              <a:ext uri="{FF2B5EF4-FFF2-40B4-BE49-F238E27FC236}">
                <a16:creationId xmlns:a16="http://schemas.microsoft.com/office/drawing/2014/main" id="{92D95ED5-3370-4475-AD4F-BBE31A56A5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3573016"/>
            <a:ext cx="5796136" cy="2774454"/>
          </a:xfrm>
          <a:prstGeom prst="rect">
            <a:avLst/>
          </a:prstGeom>
        </p:spPr>
      </p:pic>
      <p:pic>
        <p:nvPicPr>
          <p:cNvPr id="6" name="Picture 5">
            <a:extLst>
              <a:ext uri="{FF2B5EF4-FFF2-40B4-BE49-F238E27FC236}">
                <a16:creationId xmlns:a16="http://schemas.microsoft.com/office/drawing/2014/main" id="{4C534579-6120-4F33-8D03-8444E794C1A7}"/>
              </a:ext>
            </a:extLst>
          </p:cNvPr>
          <p:cNvPicPr>
            <a:picLocks noChangeAspect="1"/>
          </p:cNvPicPr>
          <p:nvPr/>
        </p:nvPicPr>
        <p:blipFill>
          <a:blip r:embed="rId3"/>
          <a:stretch>
            <a:fillRect/>
          </a:stretch>
        </p:blipFill>
        <p:spPr>
          <a:xfrm>
            <a:off x="1" y="3573016"/>
            <a:ext cx="4067943" cy="2774454"/>
          </a:xfrm>
          <a:prstGeom prst="rect">
            <a:avLst/>
          </a:prstGeom>
        </p:spPr>
      </p:pic>
    </p:spTree>
    <p:extLst>
      <p:ext uri="{BB962C8B-B14F-4D97-AF65-F5344CB8AC3E}">
        <p14:creationId xmlns:p14="http://schemas.microsoft.com/office/powerpoint/2010/main" val="2279673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500" b="1" dirty="0"/>
              <a:t>Environmentalism </a:t>
            </a:r>
          </a:p>
          <a:p>
            <a:pPr marL="457200" lvl="1" indent="0" algn="just">
              <a:buNone/>
              <a:defRPr/>
            </a:pPr>
            <a:r>
              <a:rPr lang="en-GB" altLang="en-US" sz="3500" dirty="0"/>
              <a:t>Environmental sustainability is getting profits while helping to save the planet.</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pic>
        <p:nvPicPr>
          <p:cNvPr id="4" name="Picture 3">
            <a:extLst>
              <a:ext uri="{FF2B5EF4-FFF2-40B4-BE49-F238E27FC236}">
                <a16:creationId xmlns:a16="http://schemas.microsoft.com/office/drawing/2014/main" id="{9C6872AC-75EE-4249-95C6-73F7372D6B7A}"/>
              </a:ext>
            </a:extLst>
          </p:cNvPr>
          <p:cNvPicPr>
            <a:picLocks noChangeAspect="1"/>
          </p:cNvPicPr>
          <p:nvPr/>
        </p:nvPicPr>
        <p:blipFill>
          <a:blip r:embed="rId2"/>
          <a:stretch>
            <a:fillRect/>
          </a:stretch>
        </p:blipFill>
        <p:spPr>
          <a:xfrm>
            <a:off x="0" y="3140968"/>
            <a:ext cx="3147266" cy="3096344"/>
          </a:xfrm>
          <a:prstGeom prst="rect">
            <a:avLst/>
          </a:prstGeom>
        </p:spPr>
      </p:pic>
      <p:pic>
        <p:nvPicPr>
          <p:cNvPr id="5" name="Picture 4">
            <a:extLst>
              <a:ext uri="{FF2B5EF4-FFF2-40B4-BE49-F238E27FC236}">
                <a16:creationId xmlns:a16="http://schemas.microsoft.com/office/drawing/2014/main" id="{324727DE-2415-4BAD-9E14-F2274FD65ACE}"/>
              </a:ext>
            </a:extLst>
          </p:cNvPr>
          <p:cNvPicPr>
            <a:picLocks noChangeAspect="1"/>
          </p:cNvPicPr>
          <p:nvPr/>
        </p:nvPicPr>
        <p:blipFill>
          <a:blip r:embed="rId3"/>
          <a:stretch>
            <a:fillRect/>
          </a:stretch>
        </p:blipFill>
        <p:spPr>
          <a:xfrm>
            <a:off x="3040667" y="3097252"/>
            <a:ext cx="3134673" cy="3183776"/>
          </a:xfrm>
          <a:prstGeom prst="rect">
            <a:avLst/>
          </a:prstGeom>
        </p:spPr>
      </p:pic>
      <p:pic>
        <p:nvPicPr>
          <p:cNvPr id="6" name="Picture 5">
            <a:extLst>
              <a:ext uri="{FF2B5EF4-FFF2-40B4-BE49-F238E27FC236}">
                <a16:creationId xmlns:a16="http://schemas.microsoft.com/office/drawing/2014/main" id="{6C4A564F-13B0-43FF-9732-60DF97D3A89D}"/>
              </a:ext>
            </a:extLst>
          </p:cNvPr>
          <p:cNvPicPr>
            <a:picLocks noChangeAspect="1"/>
          </p:cNvPicPr>
          <p:nvPr/>
        </p:nvPicPr>
        <p:blipFill>
          <a:blip r:embed="rId4"/>
          <a:stretch>
            <a:fillRect/>
          </a:stretch>
        </p:blipFill>
        <p:spPr>
          <a:xfrm>
            <a:off x="6206316" y="3097252"/>
            <a:ext cx="2937683" cy="3168353"/>
          </a:xfrm>
          <a:prstGeom prst="rect">
            <a:avLst/>
          </a:prstGeom>
        </p:spPr>
      </p:pic>
    </p:spTree>
    <p:extLst>
      <p:ext uri="{BB962C8B-B14F-4D97-AF65-F5344CB8AC3E}">
        <p14:creationId xmlns:p14="http://schemas.microsoft.com/office/powerpoint/2010/main" val="4202879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3500" b="1" dirty="0"/>
              <a:t>Environmentalism </a:t>
            </a:r>
          </a:p>
          <a:p>
            <a:pPr marL="457200" lvl="1" indent="0" algn="just">
              <a:buNone/>
              <a:defRPr/>
            </a:pPr>
            <a:r>
              <a:rPr lang="en-GB" altLang="en-US" sz="3500" dirty="0"/>
              <a:t>Environmental sustainability </a:t>
            </a:r>
          </a:p>
          <a:p>
            <a:pPr lvl="1" algn="just">
              <a:defRPr/>
            </a:pPr>
            <a:r>
              <a:rPr lang="en-GB" altLang="en-US" dirty="0"/>
              <a:t>Pollution prevention</a:t>
            </a:r>
          </a:p>
          <a:p>
            <a:pPr lvl="1" algn="just">
              <a:defRPr/>
            </a:pPr>
            <a:r>
              <a:rPr lang="en-GB" altLang="en-US" dirty="0"/>
              <a:t>Product stewardship</a:t>
            </a:r>
          </a:p>
          <a:p>
            <a:pPr lvl="1" algn="just">
              <a:defRPr/>
            </a:pPr>
            <a:r>
              <a:rPr lang="en-GB" altLang="en-US" dirty="0"/>
              <a:t>Design for environment (DFE)</a:t>
            </a:r>
          </a:p>
          <a:p>
            <a:pPr lvl="1" algn="just">
              <a:defRPr/>
            </a:pPr>
            <a:r>
              <a:rPr lang="en-GB" altLang="en-US" dirty="0"/>
              <a:t>New clean technologies</a:t>
            </a:r>
          </a:p>
          <a:p>
            <a:pPr lvl="1" algn="just">
              <a:defRPr/>
            </a:pPr>
            <a:r>
              <a:rPr lang="en-GB" altLang="en-US" dirty="0"/>
              <a:t>Sustainability vision</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40166754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fontScale="62500" lnSpcReduction="20000"/>
          </a:bodyPr>
          <a:lstStyle/>
          <a:p>
            <a:pPr marL="457200" lvl="1" indent="0" algn="just">
              <a:buNone/>
              <a:defRPr/>
            </a:pPr>
            <a:r>
              <a:rPr lang="en-GB" altLang="en-US" sz="5100" b="1" dirty="0"/>
              <a:t>Environmentalism </a:t>
            </a:r>
          </a:p>
          <a:p>
            <a:pPr marL="457200" lvl="1" indent="0" algn="just">
              <a:buNone/>
              <a:defRPr/>
            </a:pPr>
            <a:r>
              <a:rPr lang="en-GB" altLang="en-US" sz="3500" b="1" dirty="0"/>
              <a:t>Environmental sustainability </a:t>
            </a:r>
          </a:p>
          <a:p>
            <a:pPr marL="457200" lvl="1" indent="0" algn="just">
              <a:buNone/>
              <a:defRPr/>
            </a:pPr>
            <a:r>
              <a:rPr lang="en-GB" altLang="en-US" sz="3500" b="1" dirty="0"/>
              <a:t>Pollution prevention </a:t>
            </a:r>
            <a:r>
              <a:rPr lang="en-GB" altLang="en-US" sz="3500" dirty="0"/>
              <a:t>involves not just cleaning up waste but also eliminating or minimizing waste before it is created.</a:t>
            </a:r>
          </a:p>
          <a:p>
            <a:pPr marL="457200" lvl="1" indent="0" algn="just">
              <a:buNone/>
              <a:defRPr/>
            </a:pPr>
            <a:endParaRPr lang="en-GB" altLang="en-US" sz="3500" dirty="0"/>
          </a:p>
          <a:p>
            <a:pPr marL="457200" lvl="1" indent="0" algn="just">
              <a:buNone/>
              <a:defRPr/>
            </a:pPr>
            <a:r>
              <a:rPr lang="en-GB" altLang="en-US" sz="3500" b="1" dirty="0"/>
              <a:t>Product stewardship </a:t>
            </a:r>
            <a:r>
              <a:rPr lang="en-GB" altLang="en-US" sz="3500" dirty="0"/>
              <a:t>involves minimizing the pollution from production and all environmental impact throughout the full product life cycle.</a:t>
            </a:r>
          </a:p>
          <a:p>
            <a:pPr marL="457200" lvl="1" indent="0" algn="just">
              <a:buNone/>
              <a:defRPr/>
            </a:pPr>
            <a:endParaRPr lang="en-GB" altLang="en-US" sz="3500" dirty="0"/>
          </a:p>
          <a:p>
            <a:pPr marL="457200" lvl="1" indent="0" algn="just">
              <a:buNone/>
              <a:defRPr/>
            </a:pPr>
            <a:r>
              <a:rPr lang="en-GB" altLang="en-US" sz="3500" b="1" dirty="0"/>
              <a:t>Design for environment </a:t>
            </a:r>
            <a:r>
              <a:rPr lang="en-GB" altLang="en-US" sz="3500" dirty="0"/>
              <a:t>(DFE) involves thinking ahead to design products that are easier to recover, reuse, or recycle.</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24277456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Consumer Actions to Promote Sustainable Marketing</a:t>
            </a:r>
          </a:p>
        </p:txBody>
      </p:sp>
      <p:sp>
        <p:nvSpPr>
          <p:cNvPr id="3" name="Content Placeholder 2"/>
          <p:cNvSpPr>
            <a:spLocks noGrp="1"/>
          </p:cNvSpPr>
          <p:nvPr>
            <p:ph idx="1"/>
          </p:nvPr>
        </p:nvSpPr>
        <p:spPr>
          <a:xfrm>
            <a:off x="179512" y="1340769"/>
            <a:ext cx="8856984" cy="4176464"/>
          </a:xfrm>
        </p:spPr>
        <p:txBody>
          <a:bodyPr>
            <a:normAutofit fontScale="77500" lnSpcReduction="20000"/>
          </a:bodyPr>
          <a:lstStyle/>
          <a:p>
            <a:pPr marL="457200" lvl="1" indent="0" algn="just">
              <a:buNone/>
              <a:defRPr/>
            </a:pPr>
            <a:r>
              <a:rPr lang="en-GB" altLang="en-US" sz="5100" b="1" dirty="0"/>
              <a:t>Environmentalism </a:t>
            </a:r>
          </a:p>
          <a:p>
            <a:pPr marL="457200" lvl="1" indent="0" algn="just">
              <a:buNone/>
              <a:defRPr/>
            </a:pPr>
            <a:r>
              <a:rPr lang="en-GB" altLang="en-US" sz="3500" b="1" dirty="0"/>
              <a:t>Environmental sustainability </a:t>
            </a:r>
          </a:p>
          <a:p>
            <a:pPr marL="457200" lvl="1" indent="0" algn="just">
              <a:buNone/>
              <a:defRPr/>
            </a:pPr>
            <a:r>
              <a:rPr lang="en-GB" altLang="en-US" sz="3500" dirty="0"/>
              <a:t>New clean technologies involve looking ahead and planning new technologies for competitive advantage.</a:t>
            </a:r>
          </a:p>
          <a:p>
            <a:pPr marL="457200" lvl="1" indent="0" algn="just">
              <a:buNone/>
              <a:defRPr/>
            </a:pPr>
            <a:endParaRPr lang="en-GB" altLang="en-US" sz="3500" dirty="0"/>
          </a:p>
          <a:p>
            <a:pPr marL="457200" lvl="1" indent="0" algn="just">
              <a:buNone/>
              <a:defRPr/>
            </a:pPr>
            <a:r>
              <a:rPr lang="en-GB" altLang="en-US" sz="3500" dirty="0"/>
              <a:t>Sustainability vision is a guide to the future that shows the company that the company’s products, process, and policies must evolve and what is needed to get there.</a:t>
            </a:r>
          </a:p>
          <a:p>
            <a:pPr marL="457200" lvl="1" indent="0" algn="just">
              <a:buNone/>
              <a:defRPr/>
            </a:pPr>
            <a:endParaRPr lang="en-GB" altLang="en-US" sz="3500" dirty="0"/>
          </a:p>
          <a:p>
            <a:pPr marL="457200" lvl="1" indent="0" algn="just">
              <a:buNone/>
              <a:defRPr/>
            </a:pPr>
            <a:endParaRPr lang="en-GB" altLang="en-US" sz="2400" b="1" dirty="0"/>
          </a:p>
          <a:p>
            <a:pPr marL="457200" lvl="1" indent="0">
              <a:buNone/>
              <a:defRPr/>
            </a:pPr>
            <a:endParaRPr lang="en-US" altLang="en-US" dirty="0"/>
          </a:p>
        </p:txBody>
      </p:sp>
    </p:spTree>
    <p:extLst>
      <p:ext uri="{BB962C8B-B14F-4D97-AF65-F5344CB8AC3E}">
        <p14:creationId xmlns:p14="http://schemas.microsoft.com/office/powerpoint/2010/main" val="30592413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6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altLang="en-US" sz="4100" b="1" dirty="0"/>
              <a:t>Sustainable Marketing Principles</a:t>
            </a:r>
          </a:p>
          <a:p>
            <a:pPr marL="457200" lvl="1" indent="0" algn="just">
              <a:buNone/>
              <a:defRPr/>
            </a:pPr>
            <a:r>
              <a:rPr lang="en-GB" altLang="en-US" sz="5100" b="1" dirty="0"/>
              <a:t> </a:t>
            </a:r>
          </a:p>
          <a:p>
            <a:pPr marL="457200" lvl="1" indent="0" algn="just">
              <a:buNone/>
              <a:defRPr/>
            </a:pPr>
            <a:endParaRPr lang="en-GB" altLang="en-US" dirty="0"/>
          </a:p>
          <a:p>
            <a:pPr marL="457200" lvl="1" indent="0" algn="just">
              <a:buNone/>
              <a:defRPr/>
            </a:pPr>
            <a:endParaRPr lang="en-GB" altLang="en-US" sz="2400" b="1" dirty="0"/>
          </a:p>
          <a:p>
            <a:pPr marL="457200" lvl="1" indent="0">
              <a:buNone/>
              <a:defRPr/>
            </a:pPr>
            <a:endParaRPr lang="en-US" altLang="en-US" dirty="0"/>
          </a:p>
        </p:txBody>
      </p:sp>
      <p:sp>
        <p:nvSpPr>
          <p:cNvPr id="4" name="Rectangle 3">
            <a:extLst>
              <a:ext uri="{FF2B5EF4-FFF2-40B4-BE49-F238E27FC236}">
                <a16:creationId xmlns:a16="http://schemas.microsoft.com/office/drawing/2014/main" id="{46DA6D6F-1BF0-489C-9A34-3BFBE4C95E0B}"/>
              </a:ext>
            </a:extLst>
          </p:cNvPr>
          <p:cNvSpPr/>
          <p:nvPr/>
        </p:nvSpPr>
        <p:spPr>
          <a:xfrm>
            <a:off x="323528" y="2420888"/>
            <a:ext cx="2520280" cy="1143000"/>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2000" b="1" dirty="0">
                <a:solidFill>
                  <a:schemeClr val="tx1"/>
                </a:solidFill>
              </a:rPr>
              <a:t>Consumer-Oriented Marketing</a:t>
            </a:r>
          </a:p>
        </p:txBody>
      </p:sp>
      <p:sp>
        <p:nvSpPr>
          <p:cNvPr id="5" name="Rectangle 4">
            <a:extLst>
              <a:ext uri="{FF2B5EF4-FFF2-40B4-BE49-F238E27FC236}">
                <a16:creationId xmlns:a16="http://schemas.microsoft.com/office/drawing/2014/main" id="{A22CB22B-B061-434E-9216-9B313E7ADA57}"/>
              </a:ext>
            </a:extLst>
          </p:cNvPr>
          <p:cNvSpPr/>
          <p:nvPr/>
        </p:nvSpPr>
        <p:spPr>
          <a:xfrm>
            <a:off x="3131840" y="2420889"/>
            <a:ext cx="2520280" cy="11576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Customer-Value Marketing</a:t>
            </a:r>
          </a:p>
        </p:txBody>
      </p:sp>
      <p:sp>
        <p:nvSpPr>
          <p:cNvPr id="6" name="Rectangle 5">
            <a:extLst>
              <a:ext uri="{FF2B5EF4-FFF2-40B4-BE49-F238E27FC236}">
                <a16:creationId xmlns:a16="http://schemas.microsoft.com/office/drawing/2014/main" id="{16A55799-E964-4E9F-8590-7B404A204106}"/>
              </a:ext>
            </a:extLst>
          </p:cNvPr>
          <p:cNvSpPr/>
          <p:nvPr/>
        </p:nvSpPr>
        <p:spPr>
          <a:xfrm>
            <a:off x="6156176" y="2420888"/>
            <a:ext cx="2808312" cy="120588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400" b="1" dirty="0">
                <a:solidFill>
                  <a:schemeClr val="tx1"/>
                </a:solidFill>
              </a:rPr>
              <a:t>Societal Marketing</a:t>
            </a:r>
          </a:p>
        </p:txBody>
      </p:sp>
      <p:sp>
        <p:nvSpPr>
          <p:cNvPr id="7" name="Rectangle 6">
            <a:extLst>
              <a:ext uri="{FF2B5EF4-FFF2-40B4-BE49-F238E27FC236}">
                <a16:creationId xmlns:a16="http://schemas.microsoft.com/office/drawing/2014/main" id="{AE8A3477-BF01-463F-AA88-1734EC53826C}"/>
              </a:ext>
            </a:extLst>
          </p:cNvPr>
          <p:cNvSpPr/>
          <p:nvPr/>
        </p:nvSpPr>
        <p:spPr>
          <a:xfrm>
            <a:off x="837095" y="3861048"/>
            <a:ext cx="3312368" cy="1448483"/>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sz="2400" b="1" dirty="0">
                <a:solidFill>
                  <a:schemeClr val="tx1"/>
                </a:solidFill>
              </a:rPr>
              <a:t>Sense-of-mission Marketing</a:t>
            </a:r>
          </a:p>
        </p:txBody>
      </p:sp>
      <p:sp>
        <p:nvSpPr>
          <p:cNvPr id="8" name="Rectangle 7">
            <a:extLst>
              <a:ext uri="{FF2B5EF4-FFF2-40B4-BE49-F238E27FC236}">
                <a16:creationId xmlns:a16="http://schemas.microsoft.com/office/drawing/2014/main" id="{38E868D9-AE82-4E22-BDFC-F8FA52B3805E}"/>
              </a:ext>
            </a:extLst>
          </p:cNvPr>
          <p:cNvSpPr/>
          <p:nvPr/>
        </p:nvSpPr>
        <p:spPr>
          <a:xfrm>
            <a:off x="4788024" y="3933056"/>
            <a:ext cx="3312368" cy="1359024"/>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2400" b="1" dirty="0">
                <a:solidFill>
                  <a:schemeClr val="tx1"/>
                </a:solidFill>
              </a:rPr>
              <a:t>Innovative Marketing</a:t>
            </a:r>
          </a:p>
        </p:txBody>
      </p:sp>
    </p:spTree>
    <p:extLst>
      <p:ext uri="{BB962C8B-B14F-4D97-AF65-F5344CB8AC3E}">
        <p14:creationId xmlns:p14="http://schemas.microsoft.com/office/powerpoint/2010/main" val="1123189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Consumer-Oriented Marketing</a:t>
            </a:r>
          </a:p>
          <a:p>
            <a:pPr marL="457200" lvl="1" indent="0" algn="just">
              <a:buNone/>
              <a:defRPr/>
            </a:pPr>
            <a:r>
              <a:rPr lang="en-GB" altLang="en-US" sz="2400" dirty="0"/>
              <a:t>View marketing activities from the consumer's point of view</a:t>
            </a:r>
          </a:p>
          <a:p>
            <a:pPr marL="457200" lvl="1" indent="0" algn="just">
              <a:buNone/>
              <a:defRPr/>
            </a:pPr>
            <a:r>
              <a:rPr lang="en-GB" altLang="en-US" sz="2400" dirty="0"/>
              <a:t>Deliver superior value.</a:t>
            </a:r>
          </a:p>
          <a:p>
            <a:pPr marL="457200" lvl="1" indent="0" algn="just">
              <a:buNone/>
              <a:defRPr/>
            </a:pPr>
            <a:r>
              <a:rPr lang="en-US" altLang="en-US" sz="3200" b="1" dirty="0"/>
              <a:t>Customer-Value Marketing</a:t>
            </a:r>
          </a:p>
          <a:p>
            <a:pPr marL="457200" lvl="1" indent="0" algn="just">
              <a:buNone/>
              <a:defRPr/>
            </a:pPr>
            <a:r>
              <a:rPr lang="en-GB" altLang="en-US" sz="2400" dirty="0"/>
              <a:t>Invest in customer-value building </a:t>
            </a:r>
          </a:p>
          <a:p>
            <a:pPr marL="457200" lvl="1" indent="0" algn="just">
              <a:buNone/>
              <a:defRPr/>
            </a:pPr>
            <a:r>
              <a:rPr lang="en-GB" altLang="en-US" sz="2400" dirty="0"/>
              <a:t>Customer- value marketing create value FOR customers</a:t>
            </a:r>
          </a:p>
          <a:p>
            <a:pPr marL="457200" lvl="1" indent="0" algn="just">
              <a:buNone/>
              <a:defRPr/>
            </a:pPr>
            <a:r>
              <a:rPr lang="en-US" altLang="en-US" sz="3200" b="1" dirty="0"/>
              <a:t>Innovative Marketing</a:t>
            </a:r>
          </a:p>
          <a:p>
            <a:pPr marL="457200" lvl="1" indent="0" algn="just">
              <a:buNone/>
              <a:defRPr/>
            </a:pPr>
            <a:r>
              <a:rPr lang="en-GB" altLang="en-US" sz="2400" dirty="0"/>
              <a:t>Company seeks real product and marketing improvements</a:t>
            </a:r>
          </a:p>
          <a:p>
            <a:pPr marL="457200" lvl="1" indent="0" algn="just">
              <a:buNone/>
              <a:defRPr/>
            </a:pPr>
            <a:endParaRPr lang="en-GB" altLang="en-US" sz="2400" dirty="0"/>
          </a:p>
          <a:p>
            <a:pPr marL="457200" lvl="1" indent="0" algn="just">
              <a:buNone/>
              <a:defRPr/>
            </a:pPr>
            <a:endParaRPr lang="en-GB" altLang="en-US" sz="2400" dirty="0"/>
          </a:p>
          <a:p>
            <a:pPr marL="457200" lvl="1" indent="0" algn="just">
              <a:buNone/>
              <a:defRPr/>
            </a:pPr>
            <a:endParaRPr lang="en-US" altLang="en-US" dirty="0"/>
          </a:p>
        </p:txBody>
      </p:sp>
    </p:spTree>
    <p:extLst>
      <p:ext uri="{BB962C8B-B14F-4D97-AF65-F5344CB8AC3E}">
        <p14:creationId xmlns:p14="http://schemas.microsoft.com/office/powerpoint/2010/main" val="463296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Sustainable Marketing</a:t>
            </a:r>
          </a:p>
        </p:txBody>
      </p:sp>
      <p:sp>
        <p:nvSpPr>
          <p:cNvPr id="3" name="Content Placeholder 2"/>
          <p:cNvSpPr>
            <a:spLocks noGrp="1"/>
          </p:cNvSpPr>
          <p:nvPr>
            <p:ph idx="1"/>
          </p:nvPr>
        </p:nvSpPr>
        <p:spPr>
          <a:xfrm>
            <a:off x="179512" y="1340769"/>
            <a:ext cx="8856984" cy="4176464"/>
          </a:xfrm>
        </p:spPr>
        <p:txBody>
          <a:bodyPr>
            <a:normAutofit lnSpcReduction="10000"/>
          </a:bodyPr>
          <a:lstStyle/>
          <a:p>
            <a:pPr marL="457200" lvl="1" indent="0" algn="just">
              <a:buNone/>
              <a:defRPr/>
            </a:pPr>
            <a:r>
              <a:rPr lang="en-US" altLang="en-US" sz="3200" b="1" dirty="0"/>
              <a:t>Societal Marketing</a:t>
            </a:r>
          </a:p>
          <a:p>
            <a:pPr marL="457200" lvl="1" indent="0" algn="just">
              <a:buNone/>
              <a:defRPr/>
            </a:pPr>
            <a:r>
              <a:rPr lang="en-GB" altLang="en-US" sz="2400" dirty="0"/>
              <a:t>Company considers:</a:t>
            </a:r>
          </a:p>
          <a:p>
            <a:pPr marL="457200" lvl="1" indent="0" algn="just">
              <a:buNone/>
              <a:defRPr/>
            </a:pPr>
            <a:r>
              <a:rPr lang="en-GB" altLang="en-US" sz="2400" dirty="0"/>
              <a:t>Customer’s wants and interests</a:t>
            </a:r>
          </a:p>
          <a:p>
            <a:pPr marL="457200" lvl="1" indent="0" algn="just">
              <a:buNone/>
              <a:defRPr/>
            </a:pPr>
            <a:r>
              <a:rPr lang="en-GB" altLang="en-US" sz="2400" dirty="0"/>
              <a:t>Company’s own requirements</a:t>
            </a:r>
          </a:p>
          <a:p>
            <a:pPr marL="457200" lvl="1" indent="0" algn="just">
              <a:buNone/>
              <a:defRPr/>
            </a:pPr>
            <a:r>
              <a:rPr lang="en-GB" altLang="en-US" sz="2400" dirty="0"/>
              <a:t>Society’s long-run interests</a:t>
            </a:r>
          </a:p>
          <a:p>
            <a:pPr marL="457200" lvl="1" indent="0" algn="just">
              <a:buNone/>
              <a:defRPr/>
            </a:pPr>
            <a:endParaRPr lang="en-US" altLang="en-US" b="1" dirty="0"/>
          </a:p>
          <a:p>
            <a:pPr marL="457200" lvl="1" indent="0" algn="just">
              <a:buNone/>
              <a:defRPr/>
            </a:pPr>
            <a:r>
              <a:rPr lang="en-US" altLang="en-US" b="1" dirty="0"/>
              <a:t>Sense-of-Mission Marketing</a:t>
            </a:r>
          </a:p>
          <a:p>
            <a:pPr marL="457200" lvl="1" indent="0" algn="just">
              <a:buNone/>
              <a:defRPr/>
            </a:pPr>
            <a:r>
              <a:rPr lang="en-US" altLang="en-US" dirty="0"/>
              <a:t>Define mission in broad social terms rather than narrow product terms</a:t>
            </a:r>
          </a:p>
          <a:p>
            <a:pPr marL="457200" lvl="1" indent="0" algn="just">
              <a:buNone/>
              <a:defRPr/>
            </a:pPr>
            <a:endParaRPr lang="en-US" altLang="en-US" dirty="0"/>
          </a:p>
        </p:txBody>
      </p:sp>
    </p:spTree>
    <p:extLst>
      <p:ext uri="{BB962C8B-B14F-4D97-AF65-F5344CB8AC3E}">
        <p14:creationId xmlns:p14="http://schemas.microsoft.com/office/powerpoint/2010/main" val="29943137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Marketing Ethics</a:t>
            </a:r>
          </a:p>
          <a:p>
            <a:pPr marL="457200" lvl="1" indent="0" algn="just">
              <a:buNone/>
              <a:defRPr/>
            </a:pPr>
            <a:r>
              <a:rPr lang="en-GB" altLang="en-US" sz="2400" dirty="0"/>
              <a:t>Corporate marketing ethics are broad guidelines that everyone in the organization must follow that cover distributor relations, advertising standards, customer service, pricing, product development, and general ethical standards.</a:t>
            </a:r>
          </a:p>
          <a:p>
            <a:pPr marL="457200" lvl="1" indent="0" algn="just">
              <a:buNone/>
              <a:defRPr/>
            </a:pPr>
            <a:endParaRPr lang="en-US" altLang="en-US" b="1" dirty="0"/>
          </a:p>
          <a:p>
            <a:pPr marL="457200" lvl="1" indent="0" algn="just">
              <a:buNone/>
              <a:defRPr/>
            </a:pPr>
            <a:endParaRPr lang="en-US" altLang="en-US" dirty="0"/>
          </a:p>
        </p:txBody>
      </p:sp>
      <p:pic>
        <p:nvPicPr>
          <p:cNvPr id="4" name="Picture 3">
            <a:extLst>
              <a:ext uri="{FF2B5EF4-FFF2-40B4-BE49-F238E27FC236}">
                <a16:creationId xmlns:a16="http://schemas.microsoft.com/office/drawing/2014/main" id="{A4DFA534-B1B1-493E-98C6-4A2809667BEA}"/>
              </a:ext>
            </a:extLst>
          </p:cNvPr>
          <p:cNvPicPr>
            <a:picLocks noChangeAspect="1"/>
          </p:cNvPicPr>
          <p:nvPr/>
        </p:nvPicPr>
        <p:blipFill>
          <a:blip r:embed="rId2"/>
          <a:stretch>
            <a:fillRect/>
          </a:stretch>
        </p:blipFill>
        <p:spPr>
          <a:xfrm>
            <a:off x="179512" y="3544887"/>
            <a:ext cx="8640960" cy="2116361"/>
          </a:xfrm>
          <a:prstGeom prst="rect">
            <a:avLst/>
          </a:prstGeom>
        </p:spPr>
      </p:pic>
    </p:spTree>
    <p:extLst>
      <p:ext uri="{BB962C8B-B14F-4D97-AF65-F5344CB8AC3E}">
        <p14:creationId xmlns:p14="http://schemas.microsoft.com/office/powerpoint/2010/main" val="29597521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(Un) Ethical Marketing in Product Selling </a:t>
            </a:r>
          </a:p>
          <a:p>
            <a:pPr marL="457200" lvl="1" indent="0" algn="just">
              <a:buNone/>
              <a:defRPr/>
            </a:pPr>
            <a:endParaRPr lang="en-US" altLang="en-US" sz="3200" b="1" dirty="0"/>
          </a:p>
          <a:p>
            <a:pPr marL="457200" lvl="1" indent="0" algn="just">
              <a:buNone/>
              <a:defRPr/>
            </a:pPr>
            <a:endParaRPr lang="en-US" altLang="en-US" sz="3200" b="1" dirty="0"/>
          </a:p>
          <a:p>
            <a:pPr marL="457200" lvl="1" indent="0" algn="just">
              <a:buNone/>
              <a:defRPr/>
            </a:pPr>
            <a:endParaRPr lang="en-US" altLang="en-US" dirty="0"/>
          </a:p>
        </p:txBody>
      </p:sp>
      <p:pic>
        <p:nvPicPr>
          <p:cNvPr id="6" name="Picture 5" descr="A screenshot of a cell phone&#10;&#10;Description automatically generated">
            <a:extLst>
              <a:ext uri="{FF2B5EF4-FFF2-40B4-BE49-F238E27FC236}">
                <a16:creationId xmlns:a16="http://schemas.microsoft.com/office/drawing/2014/main" id="{86CA3CD5-D169-4FEE-A52D-477F172932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929308"/>
            <a:ext cx="8280919" cy="3875956"/>
          </a:xfrm>
          <a:prstGeom prst="rect">
            <a:avLst/>
          </a:prstGeom>
        </p:spPr>
      </p:pic>
    </p:spTree>
    <p:extLst>
      <p:ext uri="{BB962C8B-B14F-4D97-AF65-F5344CB8AC3E}">
        <p14:creationId xmlns:p14="http://schemas.microsoft.com/office/powerpoint/2010/main" val="978653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Business Actions Toward          Socially Responsible Marketing</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US" altLang="en-US" sz="3200" b="1" dirty="0"/>
              <a:t>Marketing Ethics</a:t>
            </a:r>
          </a:p>
          <a:p>
            <a:pPr marL="457200" lvl="1" indent="0" algn="just">
              <a:buNone/>
              <a:defRPr/>
            </a:pPr>
            <a:r>
              <a:rPr lang="en-GB" altLang="en-US" sz="2400" dirty="0"/>
              <a:t>Who should guide companies?</a:t>
            </a:r>
          </a:p>
          <a:p>
            <a:pPr marL="457200" lvl="1" indent="0" algn="just">
              <a:buNone/>
              <a:defRPr/>
            </a:pPr>
            <a:r>
              <a:rPr lang="en-GB" altLang="en-US" sz="2400" dirty="0"/>
              <a:t>The free market and the legal system?</a:t>
            </a:r>
          </a:p>
          <a:p>
            <a:pPr marL="457200" lvl="1" indent="0" algn="just">
              <a:buNone/>
              <a:defRPr/>
            </a:pPr>
            <a:r>
              <a:rPr lang="en-GB" altLang="en-US" sz="2400" dirty="0"/>
              <a:t>Individual companies and managers?</a:t>
            </a:r>
          </a:p>
          <a:p>
            <a:pPr marL="457200" lvl="1" indent="0" algn="just">
              <a:buNone/>
              <a:defRPr/>
            </a:pPr>
            <a:endParaRPr lang="en-US" altLang="en-US" b="1" dirty="0"/>
          </a:p>
          <a:p>
            <a:pPr marL="457200" lvl="1" indent="0" algn="just">
              <a:buNone/>
              <a:defRPr/>
            </a:pPr>
            <a:endParaRPr lang="en-US" altLang="en-US" dirty="0"/>
          </a:p>
        </p:txBody>
      </p:sp>
    </p:spTree>
    <p:extLst>
      <p:ext uri="{BB962C8B-B14F-4D97-AF65-F5344CB8AC3E}">
        <p14:creationId xmlns:p14="http://schemas.microsoft.com/office/powerpoint/2010/main" val="38066314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sz="3200" b="1" dirty="0"/>
              <a:t>References</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lgn="just">
              <a:buNone/>
              <a:defRPr/>
            </a:pPr>
            <a:r>
              <a:rPr lang="en-GB" sz="1600" dirty="0"/>
              <a:t>Independent News (2019). Sainsbury's £12bn merger with Asda blocked by regulator because it would raise prices for consumers, available @:</a:t>
            </a:r>
          </a:p>
          <a:p>
            <a:pPr marL="457200" lvl="1" indent="0" algn="just">
              <a:buNone/>
              <a:defRPr/>
            </a:pPr>
            <a:r>
              <a:rPr lang="en-GB" sz="1600" b="1" u="sng" dirty="0">
                <a:hlinkClick r:id="rId2"/>
              </a:rPr>
              <a:t>https://www.independent.co.uk/news/business/news/sainsburys-asda-merger-blocked-cma-prices-supermarkets-business-a8885301.html</a:t>
            </a:r>
            <a:endParaRPr lang="en-GB" sz="1600" dirty="0"/>
          </a:p>
          <a:p>
            <a:pPr marL="457200" lvl="1" indent="0" algn="just">
              <a:buNone/>
              <a:defRPr/>
            </a:pPr>
            <a:r>
              <a:rPr lang="en-GB" sz="1600" dirty="0"/>
              <a:t> (accessed on 02/07/19)</a:t>
            </a:r>
            <a:endParaRPr lang="en-US" altLang="en-US" sz="1600" dirty="0"/>
          </a:p>
          <a:p>
            <a:pPr marL="457200" lvl="1" indent="0" algn="just">
              <a:buNone/>
              <a:defRPr/>
            </a:pPr>
            <a:endParaRPr lang="en-US" altLang="en-US" dirty="0"/>
          </a:p>
        </p:txBody>
      </p:sp>
    </p:spTree>
    <p:extLst>
      <p:ext uri="{BB962C8B-B14F-4D97-AF65-F5344CB8AC3E}">
        <p14:creationId xmlns:p14="http://schemas.microsoft.com/office/powerpoint/2010/main" val="3487758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b="1" dirty="0"/>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endParaRPr lang="en-GB" altLang="en-US" dirty="0"/>
          </a:p>
          <a:p>
            <a:pPr marL="0" indent="0" algn="ctr">
              <a:buNone/>
            </a:pPr>
            <a:r>
              <a:rPr lang="en-GB" altLang="en-US" sz="6000" b="1" dirty="0">
                <a:solidFill>
                  <a:srgbClr val="0070C0"/>
                </a:solidFill>
              </a:rPr>
              <a:t>Any Question?</a:t>
            </a:r>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19075384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documentManagement/types"/>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3072</TotalTime>
  <Words>1408</Words>
  <Application>Microsoft Office PowerPoint</Application>
  <PresentationFormat>On-screen Show (4:3)</PresentationFormat>
  <Paragraphs>265</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Myriad Pro</vt:lpstr>
      <vt:lpstr>Times New Roman</vt:lpstr>
      <vt:lpstr>Wingdings</vt:lpstr>
      <vt:lpstr>20140311PresentationUWTSDTemplate</vt:lpstr>
      <vt:lpstr>                  BA International Hotel Management   Marketing Essentials Session 11  M4X01916    Dr. Olu Adegbite  </vt:lpstr>
      <vt:lpstr>Session 11</vt:lpstr>
      <vt:lpstr>Learning Objectives</vt:lpstr>
      <vt:lpstr>Sustainable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Social Criticisms of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Consumer Actions to Promote Sustainable Marketing</vt:lpstr>
      <vt:lpstr>Business Actions Toward Sustainable Marketing</vt:lpstr>
      <vt:lpstr>Business Actions Toward Sustainable Marketing</vt:lpstr>
      <vt:lpstr>Business Actions Toward Sustainable Marketing</vt:lpstr>
      <vt:lpstr>Business Actions Toward          Socially Responsible Marketing</vt:lpstr>
      <vt:lpstr>Business Actions Toward          Socially Responsible Marketing</vt:lpstr>
      <vt:lpstr>Business Actions Toward          Socially Responsible Marketing</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317</cp:revision>
  <cp:lastPrinted>2019-01-28T19:43:23Z</cp:lastPrinted>
  <dcterms:created xsi:type="dcterms:W3CDTF">2018-04-28T09:52:16Z</dcterms:created>
  <dcterms:modified xsi:type="dcterms:W3CDTF">2019-07-03T12:29:52Z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