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6" r:id="rId3"/>
    <p:sldId id="257" r:id="rId4"/>
    <p:sldId id="258" r:id="rId5"/>
    <p:sldId id="259" r:id="rId6"/>
    <p:sldId id="260" r:id="rId7"/>
    <p:sldId id="261" r:id="rId8"/>
    <p:sldId id="262" r:id="rId9"/>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D7145DF-5D43-8040-AA81-20B33143326D}"/>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p>
        </p:txBody>
      </p:sp>
      <p:sp>
        <p:nvSpPr>
          <p:cNvPr id="3" name="Subtitlu 2">
            <a:extLst>
              <a:ext uri="{FF2B5EF4-FFF2-40B4-BE49-F238E27FC236}">
                <a16:creationId xmlns:a16="http://schemas.microsoft.com/office/drawing/2014/main" id="{D04C8847-40B2-604B-A285-2F19604666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p>
        </p:txBody>
      </p:sp>
      <p:sp>
        <p:nvSpPr>
          <p:cNvPr id="4" name="Substituent dată 3">
            <a:extLst>
              <a:ext uri="{FF2B5EF4-FFF2-40B4-BE49-F238E27FC236}">
                <a16:creationId xmlns:a16="http://schemas.microsoft.com/office/drawing/2014/main" id="{195F9E93-D94D-1143-926E-FF3007D6CB1B}"/>
              </a:ext>
            </a:extLst>
          </p:cNvPr>
          <p:cNvSpPr>
            <a:spLocks noGrp="1"/>
          </p:cNvSpPr>
          <p:nvPr>
            <p:ph type="dt" sz="half" idx="10"/>
          </p:nvPr>
        </p:nvSpPr>
        <p:spPr/>
        <p:txBody>
          <a:bodyPr/>
          <a:lstStyle/>
          <a:p>
            <a:fld id="{AEEADB4D-42B3-EE44-B213-A174FC6FD329}" type="datetimeFigureOut">
              <a:rPr lang="ro-RO" smtClean="0"/>
              <a:t>28.11.2019</a:t>
            </a:fld>
            <a:endParaRPr lang="ro-RO"/>
          </a:p>
        </p:txBody>
      </p:sp>
      <p:sp>
        <p:nvSpPr>
          <p:cNvPr id="5" name="Substituent subsol 4">
            <a:extLst>
              <a:ext uri="{FF2B5EF4-FFF2-40B4-BE49-F238E27FC236}">
                <a16:creationId xmlns:a16="http://schemas.microsoft.com/office/drawing/2014/main" id="{9A37DDA0-241D-6647-A143-37F5B262DB6E}"/>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531DEC01-0D53-9843-A412-D1444FC6154C}"/>
              </a:ext>
            </a:extLst>
          </p:cNvPr>
          <p:cNvSpPr>
            <a:spLocks noGrp="1"/>
          </p:cNvSpPr>
          <p:nvPr>
            <p:ph type="sldNum" sz="quarter" idx="12"/>
          </p:nvPr>
        </p:nvSpPr>
        <p:spPr/>
        <p:txBody>
          <a:bodyPr/>
          <a:lstStyle/>
          <a:p>
            <a:fld id="{2C8808A6-AE78-8C44-BE00-8BFD629003CF}" type="slidenum">
              <a:rPr lang="ro-RO" smtClean="0"/>
              <a:t>‹#›</a:t>
            </a:fld>
            <a:endParaRPr lang="ro-RO"/>
          </a:p>
        </p:txBody>
      </p:sp>
    </p:spTree>
    <p:extLst>
      <p:ext uri="{BB962C8B-B14F-4D97-AF65-F5344CB8AC3E}">
        <p14:creationId xmlns:p14="http://schemas.microsoft.com/office/powerpoint/2010/main" val="3572523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9B724CC-8A16-CE48-9B24-B4E4F0ADEAA4}"/>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12196123-45DD-CD4A-ADC1-6519FE66910E}"/>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00F94F49-2D72-E14B-8728-14E53736C22D}"/>
              </a:ext>
            </a:extLst>
          </p:cNvPr>
          <p:cNvSpPr>
            <a:spLocks noGrp="1"/>
          </p:cNvSpPr>
          <p:nvPr>
            <p:ph type="dt" sz="half" idx="10"/>
          </p:nvPr>
        </p:nvSpPr>
        <p:spPr/>
        <p:txBody>
          <a:bodyPr/>
          <a:lstStyle/>
          <a:p>
            <a:fld id="{AEEADB4D-42B3-EE44-B213-A174FC6FD329}" type="datetimeFigureOut">
              <a:rPr lang="ro-RO" smtClean="0"/>
              <a:t>28.11.2019</a:t>
            </a:fld>
            <a:endParaRPr lang="ro-RO"/>
          </a:p>
        </p:txBody>
      </p:sp>
      <p:sp>
        <p:nvSpPr>
          <p:cNvPr id="5" name="Substituent subsol 4">
            <a:extLst>
              <a:ext uri="{FF2B5EF4-FFF2-40B4-BE49-F238E27FC236}">
                <a16:creationId xmlns:a16="http://schemas.microsoft.com/office/drawing/2014/main" id="{0929CB26-368B-5D49-BDE1-EB5A2E237FFA}"/>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6C753B1D-64F7-D445-B25E-ED9A1CB5623F}"/>
              </a:ext>
            </a:extLst>
          </p:cNvPr>
          <p:cNvSpPr>
            <a:spLocks noGrp="1"/>
          </p:cNvSpPr>
          <p:nvPr>
            <p:ph type="sldNum" sz="quarter" idx="12"/>
          </p:nvPr>
        </p:nvSpPr>
        <p:spPr/>
        <p:txBody>
          <a:bodyPr/>
          <a:lstStyle/>
          <a:p>
            <a:fld id="{2C8808A6-AE78-8C44-BE00-8BFD629003CF}" type="slidenum">
              <a:rPr lang="ro-RO" smtClean="0"/>
              <a:t>‹#›</a:t>
            </a:fld>
            <a:endParaRPr lang="ro-RO"/>
          </a:p>
        </p:txBody>
      </p:sp>
    </p:spTree>
    <p:extLst>
      <p:ext uri="{BB962C8B-B14F-4D97-AF65-F5344CB8AC3E}">
        <p14:creationId xmlns:p14="http://schemas.microsoft.com/office/powerpoint/2010/main" val="3928722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FB1712F-784B-4A41-B936-8195365F58FD}"/>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p>
        </p:txBody>
      </p:sp>
      <p:sp>
        <p:nvSpPr>
          <p:cNvPr id="3" name="Substituent text 2">
            <a:extLst>
              <a:ext uri="{FF2B5EF4-FFF2-40B4-BE49-F238E27FC236}">
                <a16:creationId xmlns:a16="http://schemas.microsoft.com/office/drawing/2014/main" id="{8C8F64F2-D2DA-A341-A5D8-157D39B0D4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5B82BB1B-1C1D-DA4A-B569-9882B5ACB501}"/>
              </a:ext>
            </a:extLst>
          </p:cNvPr>
          <p:cNvSpPr>
            <a:spLocks noGrp="1"/>
          </p:cNvSpPr>
          <p:nvPr>
            <p:ph type="dt" sz="half" idx="10"/>
          </p:nvPr>
        </p:nvSpPr>
        <p:spPr/>
        <p:txBody>
          <a:bodyPr/>
          <a:lstStyle/>
          <a:p>
            <a:fld id="{AEEADB4D-42B3-EE44-B213-A174FC6FD329}" type="datetimeFigureOut">
              <a:rPr lang="ro-RO" smtClean="0"/>
              <a:t>28.11.2019</a:t>
            </a:fld>
            <a:endParaRPr lang="ro-RO"/>
          </a:p>
        </p:txBody>
      </p:sp>
      <p:sp>
        <p:nvSpPr>
          <p:cNvPr id="5" name="Substituent subsol 4">
            <a:extLst>
              <a:ext uri="{FF2B5EF4-FFF2-40B4-BE49-F238E27FC236}">
                <a16:creationId xmlns:a16="http://schemas.microsoft.com/office/drawing/2014/main" id="{BC1A0EA2-1EB8-EB48-8D78-2207E7575DB3}"/>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A8AF9CB2-87AB-604D-B13D-FEA4406D8A88}"/>
              </a:ext>
            </a:extLst>
          </p:cNvPr>
          <p:cNvSpPr>
            <a:spLocks noGrp="1"/>
          </p:cNvSpPr>
          <p:nvPr>
            <p:ph type="sldNum" sz="quarter" idx="12"/>
          </p:nvPr>
        </p:nvSpPr>
        <p:spPr/>
        <p:txBody>
          <a:bodyPr/>
          <a:lstStyle/>
          <a:p>
            <a:fld id="{2C8808A6-AE78-8C44-BE00-8BFD629003CF}" type="slidenum">
              <a:rPr lang="ro-RO" smtClean="0"/>
              <a:t>‹#›</a:t>
            </a:fld>
            <a:endParaRPr lang="ro-RO"/>
          </a:p>
        </p:txBody>
      </p:sp>
    </p:spTree>
    <p:extLst>
      <p:ext uri="{BB962C8B-B14F-4D97-AF65-F5344CB8AC3E}">
        <p14:creationId xmlns:p14="http://schemas.microsoft.com/office/powerpoint/2010/main" val="932160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DDE00E6-C249-E145-AB7D-90FA6C1622A2}"/>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7AF4F422-9B24-7F45-AA63-BE7A1F840714}"/>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a:extLst>
              <a:ext uri="{FF2B5EF4-FFF2-40B4-BE49-F238E27FC236}">
                <a16:creationId xmlns:a16="http://schemas.microsoft.com/office/drawing/2014/main" id="{B00D26E7-CECC-2347-A15D-214C21EF4617}"/>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a:extLst>
              <a:ext uri="{FF2B5EF4-FFF2-40B4-BE49-F238E27FC236}">
                <a16:creationId xmlns:a16="http://schemas.microsoft.com/office/drawing/2014/main" id="{3D2156DB-9763-8A45-B74A-54CF3A1EDAA2}"/>
              </a:ext>
            </a:extLst>
          </p:cNvPr>
          <p:cNvSpPr>
            <a:spLocks noGrp="1"/>
          </p:cNvSpPr>
          <p:nvPr>
            <p:ph type="dt" sz="half" idx="10"/>
          </p:nvPr>
        </p:nvSpPr>
        <p:spPr/>
        <p:txBody>
          <a:bodyPr/>
          <a:lstStyle/>
          <a:p>
            <a:fld id="{AEEADB4D-42B3-EE44-B213-A174FC6FD329}" type="datetimeFigureOut">
              <a:rPr lang="ro-RO" smtClean="0"/>
              <a:t>28.11.2019</a:t>
            </a:fld>
            <a:endParaRPr lang="ro-RO"/>
          </a:p>
        </p:txBody>
      </p:sp>
      <p:sp>
        <p:nvSpPr>
          <p:cNvPr id="6" name="Substituent subsol 5">
            <a:extLst>
              <a:ext uri="{FF2B5EF4-FFF2-40B4-BE49-F238E27FC236}">
                <a16:creationId xmlns:a16="http://schemas.microsoft.com/office/drawing/2014/main" id="{6D9FDAE7-B10D-414F-97FC-DAE5C6AA3156}"/>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3B8A54BF-03F5-3B45-A88D-9BF795381D99}"/>
              </a:ext>
            </a:extLst>
          </p:cNvPr>
          <p:cNvSpPr>
            <a:spLocks noGrp="1"/>
          </p:cNvSpPr>
          <p:nvPr>
            <p:ph type="sldNum" sz="quarter" idx="12"/>
          </p:nvPr>
        </p:nvSpPr>
        <p:spPr/>
        <p:txBody>
          <a:bodyPr/>
          <a:lstStyle/>
          <a:p>
            <a:fld id="{2C8808A6-AE78-8C44-BE00-8BFD629003CF}" type="slidenum">
              <a:rPr lang="ro-RO" smtClean="0"/>
              <a:t>‹#›</a:t>
            </a:fld>
            <a:endParaRPr lang="ro-RO"/>
          </a:p>
        </p:txBody>
      </p:sp>
    </p:spTree>
    <p:extLst>
      <p:ext uri="{BB962C8B-B14F-4D97-AF65-F5344CB8AC3E}">
        <p14:creationId xmlns:p14="http://schemas.microsoft.com/office/powerpoint/2010/main" val="1015911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44E80A6-60A8-1646-AA5B-8B1ED00F8922}"/>
              </a:ext>
            </a:extLst>
          </p:cNvPr>
          <p:cNvSpPr>
            <a:spLocks noGrp="1"/>
          </p:cNvSpPr>
          <p:nvPr>
            <p:ph type="title"/>
          </p:nvPr>
        </p:nvSpPr>
        <p:spPr>
          <a:xfrm>
            <a:off x="839788" y="365125"/>
            <a:ext cx="10515600" cy="1325563"/>
          </a:xfrm>
        </p:spPr>
        <p:txBody>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D5F7B53B-774A-F244-BCD5-E1B1DC171A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0B9E935D-DFCD-C340-9248-F3369FD50F42}"/>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a:extLst>
              <a:ext uri="{FF2B5EF4-FFF2-40B4-BE49-F238E27FC236}">
                <a16:creationId xmlns:a16="http://schemas.microsoft.com/office/drawing/2014/main" id="{A220366A-D12B-9046-8BD3-D52F687F8D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6640E6AE-3A4F-2B43-9CC7-25A58EDA650A}"/>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a:extLst>
              <a:ext uri="{FF2B5EF4-FFF2-40B4-BE49-F238E27FC236}">
                <a16:creationId xmlns:a16="http://schemas.microsoft.com/office/drawing/2014/main" id="{B843BBFA-A1F7-1645-BED8-5786A40A1D31}"/>
              </a:ext>
            </a:extLst>
          </p:cNvPr>
          <p:cNvSpPr>
            <a:spLocks noGrp="1"/>
          </p:cNvSpPr>
          <p:nvPr>
            <p:ph type="dt" sz="half" idx="10"/>
          </p:nvPr>
        </p:nvSpPr>
        <p:spPr/>
        <p:txBody>
          <a:bodyPr/>
          <a:lstStyle/>
          <a:p>
            <a:fld id="{AEEADB4D-42B3-EE44-B213-A174FC6FD329}" type="datetimeFigureOut">
              <a:rPr lang="ro-RO" smtClean="0"/>
              <a:t>28.11.2019</a:t>
            </a:fld>
            <a:endParaRPr lang="ro-RO"/>
          </a:p>
        </p:txBody>
      </p:sp>
      <p:sp>
        <p:nvSpPr>
          <p:cNvPr id="8" name="Substituent subsol 7">
            <a:extLst>
              <a:ext uri="{FF2B5EF4-FFF2-40B4-BE49-F238E27FC236}">
                <a16:creationId xmlns:a16="http://schemas.microsoft.com/office/drawing/2014/main" id="{BBFA8F79-E633-3742-9C0C-15144BA3491C}"/>
              </a:ext>
            </a:extLst>
          </p:cNvPr>
          <p:cNvSpPr>
            <a:spLocks noGrp="1"/>
          </p:cNvSpPr>
          <p:nvPr>
            <p:ph type="ftr" sz="quarter" idx="11"/>
          </p:nvPr>
        </p:nvSpPr>
        <p:spPr/>
        <p:txBody>
          <a:bodyPr/>
          <a:lstStyle/>
          <a:p>
            <a:endParaRPr lang="ro-RO"/>
          </a:p>
        </p:txBody>
      </p:sp>
      <p:sp>
        <p:nvSpPr>
          <p:cNvPr id="9" name="Substituent număr diapozitiv 8">
            <a:extLst>
              <a:ext uri="{FF2B5EF4-FFF2-40B4-BE49-F238E27FC236}">
                <a16:creationId xmlns:a16="http://schemas.microsoft.com/office/drawing/2014/main" id="{AA841D90-FD84-554C-BFCA-5D6BA3ADDDBC}"/>
              </a:ext>
            </a:extLst>
          </p:cNvPr>
          <p:cNvSpPr>
            <a:spLocks noGrp="1"/>
          </p:cNvSpPr>
          <p:nvPr>
            <p:ph type="sldNum" sz="quarter" idx="12"/>
          </p:nvPr>
        </p:nvSpPr>
        <p:spPr/>
        <p:txBody>
          <a:bodyPr/>
          <a:lstStyle/>
          <a:p>
            <a:fld id="{2C8808A6-AE78-8C44-BE00-8BFD629003CF}" type="slidenum">
              <a:rPr lang="ro-RO" smtClean="0"/>
              <a:t>‹#›</a:t>
            </a:fld>
            <a:endParaRPr lang="ro-RO"/>
          </a:p>
        </p:txBody>
      </p:sp>
    </p:spTree>
    <p:extLst>
      <p:ext uri="{BB962C8B-B14F-4D97-AF65-F5344CB8AC3E}">
        <p14:creationId xmlns:p14="http://schemas.microsoft.com/office/powerpoint/2010/main" val="2336557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753352E-1CE0-3B4C-A408-D0ADF6CD3173}"/>
              </a:ext>
            </a:extLst>
          </p:cNvPr>
          <p:cNvSpPr>
            <a:spLocks noGrp="1"/>
          </p:cNvSpPr>
          <p:nvPr>
            <p:ph type="title"/>
          </p:nvPr>
        </p:nvSpPr>
        <p:spPr/>
        <p:txBody>
          <a:bodyPr/>
          <a:lstStyle/>
          <a:p>
            <a:r>
              <a:rPr lang="ro-RO"/>
              <a:t>Faceți clic pentru a edita stilul de titlu coordonator</a:t>
            </a:r>
          </a:p>
        </p:txBody>
      </p:sp>
      <p:sp>
        <p:nvSpPr>
          <p:cNvPr id="3" name="Substituent dată 2">
            <a:extLst>
              <a:ext uri="{FF2B5EF4-FFF2-40B4-BE49-F238E27FC236}">
                <a16:creationId xmlns:a16="http://schemas.microsoft.com/office/drawing/2014/main" id="{48BF7A08-C7C5-BD46-B383-C41A0358863D}"/>
              </a:ext>
            </a:extLst>
          </p:cNvPr>
          <p:cNvSpPr>
            <a:spLocks noGrp="1"/>
          </p:cNvSpPr>
          <p:nvPr>
            <p:ph type="dt" sz="half" idx="10"/>
          </p:nvPr>
        </p:nvSpPr>
        <p:spPr/>
        <p:txBody>
          <a:bodyPr/>
          <a:lstStyle/>
          <a:p>
            <a:fld id="{AEEADB4D-42B3-EE44-B213-A174FC6FD329}" type="datetimeFigureOut">
              <a:rPr lang="ro-RO" smtClean="0"/>
              <a:t>28.11.2019</a:t>
            </a:fld>
            <a:endParaRPr lang="ro-RO"/>
          </a:p>
        </p:txBody>
      </p:sp>
      <p:sp>
        <p:nvSpPr>
          <p:cNvPr id="4" name="Substituent subsol 3">
            <a:extLst>
              <a:ext uri="{FF2B5EF4-FFF2-40B4-BE49-F238E27FC236}">
                <a16:creationId xmlns:a16="http://schemas.microsoft.com/office/drawing/2014/main" id="{58283356-3A5E-484E-AF39-912C58E915BF}"/>
              </a:ext>
            </a:extLst>
          </p:cNvPr>
          <p:cNvSpPr>
            <a:spLocks noGrp="1"/>
          </p:cNvSpPr>
          <p:nvPr>
            <p:ph type="ftr" sz="quarter" idx="11"/>
          </p:nvPr>
        </p:nvSpPr>
        <p:spPr/>
        <p:txBody>
          <a:bodyPr/>
          <a:lstStyle/>
          <a:p>
            <a:endParaRPr lang="ro-RO"/>
          </a:p>
        </p:txBody>
      </p:sp>
      <p:sp>
        <p:nvSpPr>
          <p:cNvPr id="5" name="Substituent număr diapozitiv 4">
            <a:extLst>
              <a:ext uri="{FF2B5EF4-FFF2-40B4-BE49-F238E27FC236}">
                <a16:creationId xmlns:a16="http://schemas.microsoft.com/office/drawing/2014/main" id="{6FBA243E-4B65-E046-82D4-210F88FDE0E5}"/>
              </a:ext>
            </a:extLst>
          </p:cNvPr>
          <p:cNvSpPr>
            <a:spLocks noGrp="1"/>
          </p:cNvSpPr>
          <p:nvPr>
            <p:ph type="sldNum" sz="quarter" idx="12"/>
          </p:nvPr>
        </p:nvSpPr>
        <p:spPr/>
        <p:txBody>
          <a:bodyPr/>
          <a:lstStyle/>
          <a:p>
            <a:fld id="{2C8808A6-AE78-8C44-BE00-8BFD629003CF}" type="slidenum">
              <a:rPr lang="ro-RO" smtClean="0"/>
              <a:t>‹#›</a:t>
            </a:fld>
            <a:endParaRPr lang="ro-RO"/>
          </a:p>
        </p:txBody>
      </p:sp>
    </p:spTree>
    <p:extLst>
      <p:ext uri="{BB962C8B-B14F-4D97-AF65-F5344CB8AC3E}">
        <p14:creationId xmlns:p14="http://schemas.microsoft.com/office/powerpoint/2010/main" val="1392608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76589893-FB65-9344-87BC-059044164847}"/>
              </a:ext>
            </a:extLst>
          </p:cNvPr>
          <p:cNvSpPr>
            <a:spLocks noGrp="1"/>
          </p:cNvSpPr>
          <p:nvPr>
            <p:ph type="dt" sz="half" idx="10"/>
          </p:nvPr>
        </p:nvSpPr>
        <p:spPr/>
        <p:txBody>
          <a:bodyPr/>
          <a:lstStyle/>
          <a:p>
            <a:fld id="{AEEADB4D-42B3-EE44-B213-A174FC6FD329}" type="datetimeFigureOut">
              <a:rPr lang="ro-RO" smtClean="0"/>
              <a:t>28.11.2019</a:t>
            </a:fld>
            <a:endParaRPr lang="ro-RO"/>
          </a:p>
        </p:txBody>
      </p:sp>
      <p:sp>
        <p:nvSpPr>
          <p:cNvPr id="3" name="Substituent subsol 2">
            <a:extLst>
              <a:ext uri="{FF2B5EF4-FFF2-40B4-BE49-F238E27FC236}">
                <a16:creationId xmlns:a16="http://schemas.microsoft.com/office/drawing/2014/main" id="{9AAAD3A4-A9CE-0141-BCF8-8DF051CDC6E9}"/>
              </a:ext>
            </a:extLst>
          </p:cNvPr>
          <p:cNvSpPr>
            <a:spLocks noGrp="1"/>
          </p:cNvSpPr>
          <p:nvPr>
            <p:ph type="ftr" sz="quarter" idx="11"/>
          </p:nvPr>
        </p:nvSpPr>
        <p:spPr/>
        <p:txBody>
          <a:bodyPr/>
          <a:lstStyle/>
          <a:p>
            <a:endParaRPr lang="ro-RO"/>
          </a:p>
        </p:txBody>
      </p:sp>
      <p:sp>
        <p:nvSpPr>
          <p:cNvPr id="4" name="Substituent număr diapozitiv 3">
            <a:extLst>
              <a:ext uri="{FF2B5EF4-FFF2-40B4-BE49-F238E27FC236}">
                <a16:creationId xmlns:a16="http://schemas.microsoft.com/office/drawing/2014/main" id="{53B51970-8F26-1847-9A0A-28151CC89766}"/>
              </a:ext>
            </a:extLst>
          </p:cNvPr>
          <p:cNvSpPr>
            <a:spLocks noGrp="1"/>
          </p:cNvSpPr>
          <p:nvPr>
            <p:ph type="sldNum" sz="quarter" idx="12"/>
          </p:nvPr>
        </p:nvSpPr>
        <p:spPr/>
        <p:txBody>
          <a:bodyPr/>
          <a:lstStyle/>
          <a:p>
            <a:fld id="{2C8808A6-AE78-8C44-BE00-8BFD629003CF}" type="slidenum">
              <a:rPr lang="ro-RO" smtClean="0"/>
              <a:t>‹#›</a:t>
            </a:fld>
            <a:endParaRPr lang="ro-RO"/>
          </a:p>
        </p:txBody>
      </p:sp>
    </p:spTree>
    <p:extLst>
      <p:ext uri="{BB962C8B-B14F-4D97-AF65-F5344CB8AC3E}">
        <p14:creationId xmlns:p14="http://schemas.microsoft.com/office/powerpoint/2010/main" val="1944097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6F59079-DF39-8E41-882E-4D1B8E2503D5}"/>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023E21EB-0113-C442-A05B-3A5DA80557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a:extLst>
              <a:ext uri="{FF2B5EF4-FFF2-40B4-BE49-F238E27FC236}">
                <a16:creationId xmlns:a16="http://schemas.microsoft.com/office/drawing/2014/main" id="{FA522D70-1F64-5F4C-AD47-398AA0402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F50F60CD-71A5-384E-BBF9-CFD10D266B1D}"/>
              </a:ext>
            </a:extLst>
          </p:cNvPr>
          <p:cNvSpPr>
            <a:spLocks noGrp="1"/>
          </p:cNvSpPr>
          <p:nvPr>
            <p:ph type="dt" sz="half" idx="10"/>
          </p:nvPr>
        </p:nvSpPr>
        <p:spPr/>
        <p:txBody>
          <a:bodyPr/>
          <a:lstStyle/>
          <a:p>
            <a:fld id="{AEEADB4D-42B3-EE44-B213-A174FC6FD329}" type="datetimeFigureOut">
              <a:rPr lang="ro-RO" smtClean="0"/>
              <a:t>28.11.2019</a:t>
            </a:fld>
            <a:endParaRPr lang="ro-RO"/>
          </a:p>
        </p:txBody>
      </p:sp>
      <p:sp>
        <p:nvSpPr>
          <p:cNvPr id="6" name="Substituent subsol 5">
            <a:extLst>
              <a:ext uri="{FF2B5EF4-FFF2-40B4-BE49-F238E27FC236}">
                <a16:creationId xmlns:a16="http://schemas.microsoft.com/office/drawing/2014/main" id="{16ECFD2D-5835-A44D-B74D-8C7A4A03CA05}"/>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04674E92-08D7-FB44-8B22-CDFDA057CF6D}"/>
              </a:ext>
            </a:extLst>
          </p:cNvPr>
          <p:cNvSpPr>
            <a:spLocks noGrp="1"/>
          </p:cNvSpPr>
          <p:nvPr>
            <p:ph type="sldNum" sz="quarter" idx="12"/>
          </p:nvPr>
        </p:nvSpPr>
        <p:spPr/>
        <p:txBody>
          <a:bodyPr/>
          <a:lstStyle/>
          <a:p>
            <a:fld id="{2C8808A6-AE78-8C44-BE00-8BFD629003CF}" type="slidenum">
              <a:rPr lang="ro-RO" smtClean="0"/>
              <a:t>‹#›</a:t>
            </a:fld>
            <a:endParaRPr lang="ro-RO"/>
          </a:p>
        </p:txBody>
      </p:sp>
    </p:spTree>
    <p:extLst>
      <p:ext uri="{BB962C8B-B14F-4D97-AF65-F5344CB8AC3E}">
        <p14:creationId xmlns:p14="http://schemas.microsoft.com/office/powerpoint/2010/main" val="1530470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1ACB2D8-5EE8-B645-993C-B57E684E9A9C}"/>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imagine 2">
            <a:extLst>
              <a:ext uri="{FF2B5EF4-FFF2-40B4-BE49-F238E27FC236}">
                <a16:creationId xmlns:a16="http://schemas.microsoft.com/office/drawing/2014/main" id="{04A62A20-76E2-1A4F-89D7-DA8B3D0260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a:extLst>
              <a:ext uri="{FF2B5EF4-FFF2-40B4-BE49-F238E27FC236}">
                <a16:creationId xmlns:a16="http://schemas.microsoft.com/office/drawing/2014/main" id="{88A037E8-75C9-9944-827A-9F9AF49C99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0D0DFBFD-7E44-774F-932F-BB4813F64F60}"/>
              </a:ext>
            </a:extLst>
          </p:cNvPr>
          <p:cNvSpPr>
            <a:spLocks noGrp="1"/>
          </p:cNvSpPr>
          <p:nvPr>
            <p:ph type="dt" sz="half" idx="10"/>
          </p:nvPr>
        </p:nvSpPr>
        <p:spPr/>
        <p:txBody>
          <a:bodyPr/>
          <a:lstStyle/>
          <a:p>
            <a:fld id="{AEEADB4D-42B3-EE44-B213-A174FC6FD329}" type="datetimeFigureOut">
              <a:rPr lang="ro-RO" smtClean="0"/>
              <a:t>28.11.2019</a:t>
            </a:fld>
            <a:endParaRPr lang="ro-RO"/>
          </a:p>
        </p:txBody>
      </p:sp>
      <p:sp>
        <p:nvSpPr>
          <p:cNvPr id="6" name="Substituent subsol 5">
            <a:extLst>
              <a:ext uri="{FF2B5EF4-FFF2-40B4-BE49-F238E27FC236}">
                <a16:creationId xmlns:a16="http://schemas.microsoft.com/office/drawing/2014/main" id="{7DED6812-730B-B645-B170-B4FAB0092BB8}"/>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CFC6D6EB-2499-B945-A000-08C1C34A70DD}"/>
              </a:ext>
            </a:extLst>
          </p:cNvPr>
          <p:cNvSpPr>
            <a:spLocks noGrp="1"/>
          </p:cNvSpPr>
          <p:nvPr>
            <p:ph type="sldNum" sz="quarter" idx="12"/>
          </p:nvPr>
        </p:nvSpPr>
        <p:spPr/>
        <p:txBody>
          <a:bodyPr/>
          <a:lstStyle/>
          <a:p>
            <a:fld id="{2C8808A6-AE78-8C44-BE00-8BFD629003CF}" type="slidenum">
              <a:rPr lang="ro-RO" smtClean="0"/>
              <a:t>‹#›</a:t>
            </a:fld>
            <a:endParaRPr lang="ro-RO"/>
          </a:p>
        </p:txBody>
      </p:sp>
    </p:spTree>
    <p:extLst>
      <p:ext uri="{BB962C8B-B14F-4D97-AF65-F5344CB8AC3E}">
        <p14:creationId xmlns:p14="http://schemas.microsoft.com/office/powerpoint/2010/main" val="3945995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B101816-FEDC-4344-AC32-8257A92BB827}"/>
              </a:ext>
            </a:extLst>
          </p:cNvPr>
          <p:cNvSpPr>
            <a:spLocks noGrp="1"/>
          </p:cNvSpPr>
          <p:nvPr>
            <p:ph type="title"/>
          </p:nvPr>
        </p:nvSpPr>
        <p:spPr/>
        <p:txBody>
          <a:bodyPr/>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19B127ED-4383-2847-8D87-7E48CEDDC75A}"/>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132239A7-434A-3142-9BEE-F4B0E430C0D8}"/>
              </a:ext>
            </a:extLst>
          </p:cNvPr>
          <p:cNvSpPr>
            <a:spLocks noGrp="1"/>
          </p:cNvSpPr>
          <p:nvPr>
            <p:ph type="dt" sz="half" idx="10"/>
          </p:nvPr>
        </p:nvSpPr>
        <p:spPr/>
        <p:txBody>
          <a:bodyPr/>
          <a:lstStyle/>
          <a:p>
            <a:fld id="{AEEADB4D-42B3-EE44-B213-A174FC6FD329}" type="datetimeFigureOut">
              <a:rPr lang="ro-RO" smtClean="0"/>
              <a:t>28.11.2019</a:t>
            </a:fld>
            <a:endParaRPr lang="ro-RO"/>
          </a:p>
        </p:txBody>
      </p:sp>
      <p:sp>
        <p:nvSpPr>
          <p:cNvPr id="5" name="Substituent subsol 4">
            <a:extLst>
              <a:ext uri="{FF2B5EF4-FFF2-40B4-BE49-F238E27FC236}">
                <a16:creationId xmlns:a16="http://schemas.microsoft.com/office/drawing/2014/main" id="{39B12647-7286-A94B-A915-8298C96665F6}"/>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B341C178-2E08-5F49-AC40-53C4B263D173}"/>
              </a:ext>
            </a:extLst>
          </p:cNvPr>
          <p:cNvSpPr>
            <a:spLocks noGrp="1"/>
          </p:cNvSpPr>
          <p:nvPr>
            <p:ph type="sldNum" sz="quarter" idx="12"/>
          </p:nvPr>
        </p:nvSpPr>
        <p:spPr/>
        <p:txBody>
          <a:bodyPr/>
          <a:lstStyle/>
          <a:p>
            <a:fld id="{2C8808A6-AE78-8C44-BE00-8BFD629003CF}" type="slidenum">
              <a:rPr lang="ro-RO" smtClean="0"/>
              <a:t>‹#›</a:t>
            </a:fld>
            <a:endParaRPr lang="ro-RO"/>
          </a:p>
        </p:txBody>
      </p:sp>
    </p:spTree>
    <p:extLst>
      <p:ext uri="{BB962C8B-B14F-4D97-AF65-F5344CB8AC3E}">
        <p14:creationId xmlns:p14="http://schemas.microsoft.com/office/powerpoint/2010/main" val="3092559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35AE6ED8-C47E-6E4C-BB50-710B9DAB74A7}"/>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EB8961A5-77E6-5944-B7CF-D45C1F12A5A1}"/>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8E2AA641-100F-5B46-A2F7-EA660B5BFC13}"/>
              </a:ext>
            </a:extLst>
          </p:cNvPr>
          <p:cNvSpPr>
            <a:spLocks noGrp="1"/>
          </p:cNvSpPr>
          <p:nvPr>
            <p:ph type="dt" sz="half" idx="10"/>
          </p:nvPr>
        </p:nvSpPr>
        <p:spPr/>
        <p:txBody>
          <a:bodyPr/>
          <a:lstStyle/>
          <a:p>
            <a:fld id="{AEEADB4D-42B3-EE44-B213-A174FC6FD329}" type="datetimeFigureOut">
              <a:rPr lang="ro-RO" smtClean="0"/>
              <a:t>28.11.2019</a:t>
            </a:fld>
            <a:endParaRPr lang="ro-RO"/>
          </a:p>
        </p:txBody>
      </p:sp>
      <p:sp>
        <p:nvSpPr>
          <p:cNvPr id="5" name="Substituent subsol 4">
            <a:extLst>
              <a:ext uri="{FF2B5EF4-FFF2-40B4-BE49-F238E27FC236}">
                <a16:creationId xmlns:a16="http://schemas.microsoft.com/office/drawing/2014/main" id="{E5F4E4CA-C71C-864A-905F-9A44C550D7E9}"/>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190DA9E7-5E7B-174F-AC2E-74ACDDA6C05D}"/>
              </a:ext>
            </a:extLst>
          </p:cNvPr>
          <p:cNvSpPr>
            <a:spLocks noGrp="1"/>
          </p:cNvSpPr>
          <p:nvPr>
            <p:ph type="sldNum" sz="quarter" idx="12"/>
          </p:nvPr>
        </p:nvSpPr>
        <p:spPr/>
        <p:txBody>
          <a:bodyPr/>
          <a:lstStyle/>
          <a:p>
            <a:fld id="{2C8808A6-AE78-8C44-BE00-8BFD629003CF}" type="slidenum">
              <a:rPr lang="ro-RO" smtClean="0"/>
              <a:t>‹#›</a:t>
            </a:fld>
            <a:endParaRPr lang="ro-RO"/>
          </a:p>
        </p:txBody>
      </p:sp>
    </p:spTree>
    <p:extLst>
      <p:ext uri="{BB962C8B-B14F-4D97-AF65-F5344CB8AC3E}">
        <p14:creationId xmlns:p14="http://schemas.microsoft.com/office/powerpoint/2010/main" val="952883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35030C73-7E83-0148-BAA6-B047BBC477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6B685300-AF8B-A547-8CE7-CA9FB1B46C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21581D89-7DC6-184B-BA95-A83958DF4F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EADB4D-42B3-EE44-B213-A174FC6FD329}" type="datetimeFigureOut">
              <a:rPr lang="ro-RO" smtClean="0"/>
              <a:t>28.11.2019</a:t>
            </a:fld>
            <a:endParaRPr lang="ro-RO"/>
          </a:p>
        </p:txBody>
      </p:sp>
      <p:sp>
        <p:nvSpPr>
          <p:cNvPr id="5" name="Substituent subsol 4">
            <a:extLst>
              <a:ext uri="{FF2B5EF4-FFF2-40B4-BE49-F238E27FC236}">
                <a16:creationId xmlns:a16="http://schemas.microsoft.com/office/drawing/2014/main" id="{4275BF0A-0F46-F840-9C97-309B57E51B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ubstituent număr diapozitiv 5">
            <a:extLst>
              <a:ext uri="{FF2B5EF4-FFF2-40B4-BE49-F238E27FC236}">
                <a16:creationId xmlns:a16="http://schemas.microsoft.com/office/drawing/2014/main" id="{6070EC3D-3762-9844-8499-5B4D586DAA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8808A6-AE78-8C44-BE00-8BFD629003CF}" type="slidenum">
              <a:rPr lang="ro-RO" smtClean="0"/>
              <a:t>‹#›</a:t>
            </a:fld>
            <a:endParaRPr lang="ro-RO"/>
          </a:p>
        </p:txBody>
      </p:sp>
    </p:spTree>
    <p:extLst>
      <p:ext uri="{BB962C8B-B14F-4D97-AF65-F5344CB8AC3E}">
        <p14:creationId xmlns:p14="http://schemas.microsoft.com/office/powerpoint/2010/main" val="33684081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798AC3E-1F3B-1645-8484-862BA0AE8240}"/>
              </a:ext>
            </a:extLst>
          </p:cNvPr>
          <p:cNvSpPr>
            <a:spLocks noGrp="1"/>
          </p:cNvSpPr>
          <p:nvPr>
            <p:ph type="ctrTitle"/>
          </p:nvPr>
        </p:nvSpPr>
        <p:spPr>
          <a:xfrm>
            <a:off x="1524000" y="1122362"/>
            <a:ext cx="9239250" cy="4235451"/>
          </a:xfrm>
        </p:spPr>
        <p:txBody>
          <a:bodyPr>
            <a:normAutofit fontScale="90000"/>
          </a:bodyPr>
          <a:lstStyle/>
          <a:p>
            <a:pPr algn="ctr"/>
            <a:r>
              <a:rPr lang="ro-RO" sz="1400" b="1" i="1"/>
              <a:t>                             </a:t>
            </a:r>
            <a:r>
              <a:rPr lang="ro-RO" sz="3200" b="1" i="1"/>
              <a:t>   Forest of Arden Marriott Hotel &amp; Country Club</a:t>
            </a:r>
            <a:br>
              <a:rPr lang="ro-RO" sz="3200" b="1" i="1"/>
            </a:br>
            <a:r>
              <a:rPr lang="ro-RO" sz="3200" b="1" i="1"/>
              <a:t>                               Placement </a:t>
            </a:r>
            <a:br>
              <a:rPr lang="ro-RO" sz="3200" b="1" i="1"/>
            </a:br>
            <a:br>
              <a:rPr lang="ro-RO" sz="3200" b="1"/>
            </a:br>
            <a:r>
              <a:rPr lang="ro-RO" sz="3200" b="1"/>
              <a:t>                             Student  </a:t>
            </a:r>
            <a:r>
              <a:rPr lang="ro-RO" sz="3200" i="1"/>
              <a:t>Florin Amos- 1815218</a:t>
            </a:r>
            <a:br>
              <a:rPr lang="ro-RO" sz="3200" i="1"/>
            </a:br>
            <a:br>
              <a:rPr lang="ro-RO" sz="3200" i="1"/>
            </a:br>
            <a:r>
              <a:rPr lang="ro-RO" sz="3200" i="1"/>
              <a:t>   Operational issues at Food &amp; Beverage Department </a:t>
            </a:r>
          </a:p>
        </p:txBody>
      </p:sp>
      <p:sp>
        <p:nvSpPr>
          <p:cNvPr id="4" name="Substituent text 3">
            <a:extLst>
              <a:ext uri="{FF2B5EF4-FFF2-40B4-BE49-F238E27FC236}">
                <a16:creationId xmlns:a16="http://schemas.microsoft.com/office/drawing/2014/main" id="{51EC65DE-E7FF-E347-8415-B09C286718D0}"/>
              </a:ext>
            </a:extLst>
          </p:cNvPr>
          <p:cNvSpPr>
            <a:spLocks noGrp="1"/>
          </p:cNvSpPr>
          <p:nvPr>
            <p:ph type="subTitle" idx="1"/>
          </p:nvPr>
        </p:nvSpPr>
        <p:spPr>
          <a:xfrm>
            <a:off x="1523999" y="2917031"/>
            <a:ext cx="9334501" cy="2340769"/>
          </a:xfrm>
        </p:spPr>
        <p:txBody>
          <a:bodyPr/>
          <a:lstStyle/>
          <a:p>
            <a:endParaRPr lang="ro-RO"/>
          </a:p>
        </p:txBody>
      </p:sp>
    </p:spTree>
    <p:extLst>
      <p:ext uri="{BB962C8B-B14F-4D97-AF65-F5344CB8AC3E}">
        <p14:creationId xmlns:p14="http://schemas.microsoft.com/office/powerpoint/2010/main" val="950964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3BC408F-30CF-3F41-AF8F-E3FCE8352F1D}"/>
              </a:ext>
            </a:extLst>
          </p:cNvPr>
          <p:cNvSpPr>
            <a:spLocks noGrp="1"/>
          </p:cNvSpPr>
          <p:nvPr>
            <p:ph type="ctrTitle"/>
          </p:nvPr>
        </p:nvSpPr>
        <p:spPr>
          <a:xfrm>
            <a:off x="1524000" y="1122362"/>
            <a:ext cx="9144000" cy="3783013"/>
          </a:xfrm>
        </p:spPr>
        <p:txBody>
          <a:bodyPr/>
          <a:lstStyle/>
          <a:p>
            <a:r>
              <a:rPr lang="ro-RO"/>
              <a:t>Operational issues Food &amp; Beverage department </a:t>
            </a:r>
          </a:p>
        </p:txBody>
      </p:sp>
      <p:sp>
        <p:nvSpPr>
          <p:cNvPr id="3" name="Subtitlu 2">
            <a:extLst>
              <a:ext uri="{FF2B5EF4-FFF2-40B4-BE49-F238E27FC236}">
                <a16:creationId xmlns:a16="http://schemas.microsoft.com/office/drawing/2014/main" id="{B0592146-6A1E-3542-9DC6-D7B82993391E}"/>
              </a:ext>
            </a:extLst>
          </p:cNvPr>
          <p:cNvSpPr>
            <a:spLocks noGrp="1"/>
          </p:cNvSpPr>
          <p:nvPr>
            <p:ph type="subTitle" idx="1"/>
          </p:nvPr>
        </p:nvSpPr>
        <p:spPr>
          <a:xfrm>
            <a:off x="1524000" y="2183606"/>
            <a:ext cx="9144000" cy="2721769"/>
          </a:xfrm>
        </p:spPr>
        <p:txBody>
          <a:bodyPr/>
          <a:lstStyle/>
          <a:p>
            <a:endParaRPr lang="ro-RO"/>
          </a:p>
        </p:txBody>
      </p:sp>
    </p:spTree>
    <p:extLst>
      <p:ext uri="{BB962C8B-B14F-4D97-AF65-F5344CB8AC3E}">
        <p14:creationId xmlns:p14="http://schemas.microsoft.com/office/powerpoint/2010/main" val="3888942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426E5E6-F456-D746-942D-8439A697A158}"/>
              </a:ext>
            </a:extLst>
          </p:cNvPr>
          <p:cNvSpPr>
            <a:spLocks noGrp="1"/>
          </p:cNvSpPr>
          <p:nvPr>
            <p:ph type="title"/>
          </p:nvPr>
        </p:nvSpPr>
        <p:spPr>
          <a:xfrm>
            <a:off x="838200" y="365124"/>
            <a:ext cx="10515600" cy="6219032"/>
          </a:xfrm>
        </p:spPr>
        <p:txBody>
          <a:bodyPr>
            <a:normAutofit/>
          </a:bodyPr>
          <a:lstStyle/>
          <a:p>
            <a:r>
              <a:rPr lang="ro-RO"/>
              <a:t>European and International food protection law recommends the aplication in all units involved in food protection, transport, storage and service,of the principles of hygienic quality assurance system based on risk assessment and prevention and therefore a HACCP system.</a:t>
            </a:r>
          </a:p>
        </p:txBody>
      </p:sp>
      <p:sp>
        <p:nvSpPr>
          <p:cNvPr id="3" name="Substituent conținut 2">
            <a:extLst>
              <a:ext uri="{FF2B5EF4-FFF2-40B4-BE49-F238E27FC236}">
                <a16:creationId xmlns:a16="http://schemas.microsoft.com/office/drawing/2014/main" id="{CAA007FE-5FDD-3E4D-A4F2-510BEBFAF653}"/>
              </a:ext>
            </a:extLst>
          </p:cNvPr>
          <p:cNvSpPr>
            <a:spLocks noGrp="1"/>
          </p:cNvSpPr>
          <p:nvPr>
            <p:ph idx="1"/>
          </p:nvPr>
        </p:nvSpPr>
        <p:spPr/>
        <p:txBody>
          <a:bodyPr/>
          <a:lstStyle/>
          <a:p>
            <a:endParaRPr lang="ro-RO"/>
          </a:p>
        </p:txBody>
      </p:sp>
    </p:spTree>
    <p:extLst>
      <p:ext uri="{BB962C8B-B14F-4D97-AF65-F5344CB8AC3E}">
        <p14:creationId xmlns:p14="http://schemas.microsoft.com/office/powerpoint/2010/main" val="4035740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820204A-E3B2-2A48-958C-57DBAB8B0994}"/>
              </a:ext>
            </a:extLst>
          </p:cNvPr>
          <p:cNvSpPr>
            <a:spLocks noGrp="1"/>
          </p:cNvSpPr>
          <p:nvPr>
            <p:ph type="title"/>
          </p:nvPr>
        </p:nvSpPr>
        <p:spPr>
          <a:xfrm>
            <a:off x="213120" y="-2797969"/>
            <a:ext cx="11103769" cy="12346782"/>
          </a:xfrm>
        </p:spPr>
        <p:txBody>
          <a:bodyPr>
            <a:normAutofit/>
          </a:bodyPr>
          <a:lstStyle/>
          <a:p>
            <a:r>
              <a:rPr lang="ro-RO"/>
              <a:t>     Prior to the application of HACCP in a food chain sector,the sector must operate in accordance with good hygiene practices,good production practices and compliance with food safety legislation. </a:t>
            </a:r>
            <a:br>
              <a:rPr lang="ro-RO"/>
            </a:br>
            <a:br>
              <a:rPr lang="ro-RO"/>
            </a:br>
            <a:r>
              <a:rPr lang="ro-RO"/>
              <a:t>     Due to the emphasis placed on the HACCP system on food safety issues, it is to the benefit of each agri-food company to respect this system to increas consumer confidence in the products on the market. </a:t>
            </a:r>
          </a:p>
        </p:txBody>
      </p:sp>
      <p:sp>
        <p:nvSpPr>
          <p:cNvPr id="3" name="Substituent conținut 2">
            <a:extLst>
              <a:ext uri="{FF2B5EF4-FFF2-40B4-BE49-F238E27FC236}">
                <a16:creationId xmlns:a16="http://schemas.microsoft.com/office/drawing/2014/main" id="{A6D9F94E-7E90-6843-BE26-117C8E0A06AD}"/>
              </a:ext>
            </a:extLst>
          </p:cNvPr>
          <p:cNvSpPr>
            <a:spLocks noGrp="1"/>
          </p:cNvSpPr>
          <p:nvPr>
            <p:ph idx="1"/>
          </p:nvPr>
        </p:nvSpPr>
        <p:spPr>
          <a:xfrm>
            <a:off x="-114301" y="10560844"/>
            <a:ext cx="11758613" cy="795338"/>
          </a:xfrm>
        </p:spPr>
        <p:txBody>
          <a:bodyPr/>
          <a:lstStyle/>
          <a:p>
            <a:endParaRPr lang="ro-RO"/>
          </a:p>
        </p:txBody>
      </p:sp>
    </p:spTree>
    <p:extLst>
      <p:ext uri="{BB962C8B-B14F-4D97-AF65-F5344CB8AC3E}">
        <p14:creationId xmlns:p14="http://schemas.microsoft.com/office/powerpoint/2010/main" val="1650730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ECB539-5305-5543-8D82-FE7BC1ABAE34}"/>
              </a:ext>
            </a:extLst>
          </p:cNvPr>
          <p:cNvSpPr>
            <a:spLocks noGrp="1"/>
          </p:cNvSpPr>
          <p:nvPr>
            <p:ph type="title"/>
          </p:nvPr>
        </p:nvSpPr>
        <p:spPr>
          <a:xfrm>
            <a:off x="838200" y="365126"/>
            <a:ext cx="10603706" cy="6254750"/>
          </a:xfrm>
        </p:spPr>
        <p:txBody>
          <a:bodyPr>
            <a:normAutofit/>
          </a:bodyPr>
          <a:lstStyle/>
          <a:p>
            <a:r>
              <a:rPr lang="ro-RO"/>
              <a:t>     What I found at the Forest of Arden, during the placement, is that this HACCP system is not very respected here.</a:t>
            </a:r>
          </a:p>
        </p:txBody>
      </p:sp>
      <p:sp>
        <p:nvSpPr>
          <p:cNvPr id="3" name="Substituent conținut 2">
            <a:extLst>
              <a:ext uri="{FF2B5EF4-FFF2-40B4-BE49-F238E27FC236}">
                <a16:creationId xmlns:a16="http://schemas.microsoft.com/office/drawing/2014/main" id="{81C4893D-0AFD-A246-8086-4AC52E57D6DC}"/>
              </a:ext>
            </a:extLst>
          </p:cNvPr>
          <p:cNvSpPr>
            <a:spLocks noGrp="1"/>
          </p:cNvSpPr>
          <p:nvPr>
            <p:ph idx="1"/>
          </p:nvPr>
        </p:nvSpPr>
        <p:spPr/>
        <p:txBody>
          <a:bodyPr/>
          <a:lstStyle/>
          <a:p>
            <a:endParaRPr lang="ro-RO"/>
          </a:p>
        </p:txBody>
      </p:sp>
    </p:spTree>
    <p:extLst>
      <p:ext uri="{BB962C8B-B14F-4D97-AF65-F5344CB8AC3E}">
        <p14:creationId xmlns:p14="http://schemas.microsoft.com/office/powerpoint/2010/main" val="2464414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F785C8C-6F1A-D543-9549-C70E905B5D2C}"/>
              </a:ext>
            </a:extLst>
          </p:cNvPr>
          <p:cNvSpPr>
            <a:spLocks noGrp="1"/>
          </p:cNvSpPr>
          <p:nvPr>
            <p:ph type="title"/>
          </p:nvPr>
        </p:nvSpPr>
        <p:spPr>
          <a:xfrm>
            <a:off x="838200" y="365125"/>
            <a:ext cx="10663238" cy="6088063"/>
          </a:xfrm>
        </p:spPr>
        <p:txBody>
          <a:bodyPr>
            <a:normAutofit/>
          </a:bodyPr>
          <a:lstStyle/>
          <a:p>
            <a:r>
              <a:rPr lang="ro-RO"/>
              <a:t>- The kitchen team does not use protective gloves when preparing different dishes for customers. </a:t>
            </a:r>
            <a:br>
              <a:rPr lang="ro-RO"/>
            </a:br>
            <a:r>
              <a:rPr lang="ro-RO"/>
              <a:t>- French fries are placed with hands on the without wearing gloves. If they fall on the table,they are taken and placed on the plate and taken to the customers. </a:t>
            </a:r>
          </a:p>
        </p:txBody>
      </p:sp>
      <p:sp>
        <p:nvSpPr>
          <p:cNvPr id="3" name="Substituent conținut 2">
            <a:extLst>
              <a:ext uri="{FF2B5EF4-FFF2-40B4-BE49-F238E27FC236}">
                <a16:creationId xmlns:a16="http://schemas.microsoft.com/office/drawing/2014/main" id="{5F49918D-7467-8B44-AEE5-3384AF44E3B4}"/>
              </a:ext>
            </a:extLst>
          </p:cNvPr>
          <p:cNvSpPr>
            <a:spLocks noGrp="1"/>
          </p:cNvSpPr>
          <p:nvPr>
            <p:ph idx="1"/>
          </p:nvPr>
        </p:nvSpPr>
        <p:spPr>
          <a:xfrm>
            <a:off x="838200" y="1825624"/>
            <a:ext cx="10663238" cy="4437063"/>
          </a:xfrm>
        </p:spPr>
        <p:txBody>
          <a:bodyPr/>
          <a:lstStyle/>
          <a:p>
            <a:endParaRPr lang="ro-RO"/>
          </a:p>
        </p:txBody>
      </p:sp>
    </p:spTree>
    <p:extLst>
      <p:ext uri="{BB962C8B-B14F-4D97-AF65-F5344CB8AC3E}">
        <p14:creationId xmlns:p14="http://schemas.microsoft.com/office/powerpoint/2010/main" val="1266893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859629C-A956-D542-B9F4-8E28520B94D3}"/>
              </a:ext>
            </a:extLst>
          </p:cNvPr>
          <p:cNvSpPr>
            <a:spLocks noGrp="1"/>
          </p:cNvSpPr>
          <p:nvPr>
            <p:ph type="title"/>
          </p:nvPr>
        </p:nvSpPr>
        <p:spPr>
          <a:xfrm>
            <a:off x="838199" y="365125"/>
            <a:ext cx="10710863" cy="6492875"/>
          </a:xfrm>
        </p:spPr>
        <p:txBody>
          <a:bodyPr>
            <a:normAutofit/>
          </a:bodyPr>
          <a:lstStyle/>
          <a:p>
            <a:r>
              <a:rPr lang="ro-RO"/>
              <a:t>- The food left over at different events is re-used,kept in the fridge,mixed with the freshly prepared ( including salads and souces ).</a:t>
            </a:r>
            <a:br>
              <a:rPr lang="ro-RO"/>
            </a:br>
            <a:r>
              <a:rPr lang="ro-RO"/>
              <a:t>- The polished galsses and cutlery for the set up sit without wearing protective gloves which results in fingerprints.</a:t>
            </a:r>
          </a:p>
        </p:txBody>
      </p:sp>
      <p:sp>
        <p:nvSpPr>
          <p:cNvPr id="3" name="Substituent conținut 2">
            <a:extLst>
              <a:ext uri="{FF2B5EF4-FFF2-40B4-BE49-F238E27FC236}">
                <a16:creationId xmlns:a16="http://schemas.microsoft.com/office/drawing/2014/main" id="{125D953E-2084-DA41-8349-57C25499B1BC}"/>
              </a:ext>
            </a:extLst>
          </p:cNvPr>
          <p:cNvSpPr>
            <a:spLocks noGrp="1"/>
          </p:cNvSpPr>
          <p:nvPr>
            <p:ph idx="1"/>
          </p:nvPr>
        </p:nvSpPr>
        <p:spPr/>
        <p:txBody>
          <a:bodyPr/>
          <a:lstStyle/>
          <a:p>
            <a:endParaRPr lang="ro-RO"/>
          </a:p>
        </p:txBody>
      </p:sp>
    </p:spTree>
    <p:extLst>
      <p:ext uri="{BB962C8B-B14F-4D97-AF65-F5344CB8AC3E}">
        <p14:creationId xmlns:p14="http://schemas.microsoft.com/office/powerpoint/2010/main" val="3625447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AB6A69B-AD1B-FF4E-BCA0-92E49565CBB6}"/>
              </a:ext>
            </a:extLst>
          </p:cNvPr>
          <p:cNvSpPr>
            <a:spLocks noGrp="1"/>
          </p:cNvSpPr>
          <p:nvPr>
            <p:ph type="title"/>
          </p:nvPr>
        </p:nvSpPr>
        <p:spPr>
          <a:xfrm>
            <a:off x="838200" y="365125"/>
            <a:ext cx="10091738" cy="6897688"/>
          </a:xfrm>
        </p:spPr>
        <p:txBody>
          <a:bodyPr>
            <a:normAutofit fontScale="90000"/>
          </a:bodyPr>
          <a:lstStyle/>
          <a:p>
            <a:r>
              <a:rPr lang="ro-RO" b="1"/>
              <a:t>Conclusion</a:t>
            </a:r>
            <a:br>
              <a:rPr lang="ro-RO" b="1"/>
            </a:br>
            <a:br>
              <a:rPr lang="ro-RO" b="1"/>
            </a:br>
            <a:r>
              <a:rPr lang="ro-RO"/>
              <a:t>     Failure to fallow these rules results in </a:t>
            </a:r>
            <a:r>
              <a:rPr lang="ro-RO" b="1"/>
              <a:t>cross contamination.</a:t>
            </a:r>
          </a:p>
        </p:txBody>
      </p:sp>
      <p:sp>
        <p:nvSpPr>
          <p:cNvPr id="3" name="Substituent conținut 2">
            <a:extLst>
              <a:ext uri="{FF2B5EF4-FFF2-40B4-BE49-F238E27FC236}">
                <a16:creationId xmlns:a16="http://schemas.microsoft.com/office/drawing/2014/main" id="{F594AEF7-9C9C-654F-A80A-7BCD28D05ADA}"/>
              </a:ext>
            </a:extLst>
          </p:cNvPr>
          <p:cNvSpPr>
            <a:spLocks noGrp="1"/>
          </p:cNvSpPr>
          <p:nvPr>
            <p:ph idx="1"/>
          </p:nvPr>
        </p:nvSpPr>
        <p:spPr/>
        <p:txBody>
          <a:bodyPr/>
          <a:lstStyle/>
          <a:p>
            <a:endParaRPr lang="ro-RO"/>
          </a:p>
        </p:txBody>
      </p:sp>
    </p:spTree>
    <p:extLst>
      <p:ext uri="{BB962C8B-B14F-4D97-AF65-F5344CB8AC3E}">
        <p14:creationId xmlns:p14="http://schemas.microsoft.com/office/powerpoint/2010/main" val="2407358147"/>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8</Slides>
  <Notes>0</Notes>
  <HiddenSlides>0</HiddenSlide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Temă Office</vt:lpstr>
      <vt:lpstr>                                Forest of Arden Marriott Hotel &amp; Country Club                                Placement                                Student  Florin Amos- 1815218     Operational issues at Food &amp; Beverage Department </vt:lpstr>
      <vt:lpstr>Operational issues Food &amp; Beverage department </vt:lpstr>
      <vt:lpstr>European and International food protection law recommends the aplication in all units involved in food protection, transport, storage and service,of the principles of hygienic quality assurance system based on risk assessment and prevention and therefore a HACCP system.</vt:lpstr>
      <vt:lpstr>     Prior to the application of HACCP in a food chain sector,the sector must operate in accordance with good hygiene practices,good production practices and compliance with food safety legislation.        Due to the emphasis placed on the HACCP system on food safety issues, it is to the benefit of each agri-food company to respect this system to increas consumer confidence in the products on the market. </vt:lpstr>
      <vt:lpstr>     What I found at the Forest of Arden, during the placement, is that this HACCP system is not very respected here.</vt:lpstr>
      <vt:lpstr>- The kitchen team does not use protective gloves when preparing different dishes for customers.  - French fries are placed with hands on the without wearing gloves. If they fall on the table,they are taken and placed on the plate and taken to the customers. </vt:lpstr>
      <vt:lpstr>- The food left over at different events is re-used,kept in the fridge,mixed with the freshly prepared ( including salads and souces ). - The polished galsses and cutlery for the set up sit without wearing protective gloves which results in fingerprints.</vt:lpstr>
      <vt:lpstr>Conclusion       Failure to fallow these rules results in cross contamination.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issues Food &amp; Beverage department </dc:title>
  <dc:creator>Florin Amos</dc:creator>
  <cp:lastModifiedBy>Florin Amos</cp:lastModifiedBy>
  <cp:revision>5</cp:revision>
  <dcterms:created xsi:type="dcterms:W3CDTF">2019-11-26T20:58:36Z</dcterms:created>
  <dcterms:modified xsi:type="dcterms:W3CDTF">2019-11-28T22:51:49Z</dcterms:modified>
</cp:coreProperties>
</file>