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76" r:id="rId4"/>
    <p:sldId id="266" r:id="rId5"/>
    <p:sldId id="265" r:id="rId6"/>
    <p:sldId id="263" r:id="rId7"/>
    <p:sldId id="264" r:id="rId8"/>
    <p:sldId id="257" r:id="rId9"/>
    <p:sldId id="258" r:id="rId10"/>
    <p:sldId id="262" r:id="rId11"/>
    <p:sldId id="260"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144"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F9DA7738-85A5-48D8-9993-02375B061AA6}" type="slidenum">
              <a:rPr lang="en-GB" smtClean="0"/>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A7738-85A5-48D8-9993-02375B061AA6}"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A7738-85A5-48D8-9993-02375B061AA6}" type="slidenum">
              <a:rPr lang="en-GB" smtClean="0"/>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D737D62F-5ED1-4508-BC96-41216D8502D8}"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A7738-85A5-48D8-9993-02375B061AA6}"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D737D62F-5ED1-4508-BC96-41216D8502D8}"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DA7738-85A5-48D8-9993-02375B061AA6}" type="slidenum">
              <a:rPr lang="en-GB" smtClean="0"/>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737D62F-5ED1-4508-BC96-41216D8502D8}"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DA7738-85A5-48D8-9993-02375B061AA6}" type="slidenum">
              <a:rPr lang="en-GB" smtClean="0"/>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37D62F-5ED1-4508-BC96-41216D8502D8}"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DA7738-85A5-48D8-9993-02375B061AA6}"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D737D62F-5ED1-4508-BC96-41216D8502D8}"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A7738-85A5-48D8-9993-02375B061AA6}" type="slidenum">
              <a:rPr lang="en-GB" smtClean="0"/>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D737D62F-5ED1-4508-BC96-41216D8502D8}"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A7738-85A5-48D8-9993-02375B061AA6}"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D737D62F-5ED1-4508-BC96-41216D8502D8}"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DA7738-85A5-48D8-9993-02375B061AA6}"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A7738-85A5-48D8-9993-02375B061AA6}" type="slidenum">
              <a:rPr lang="en-GB" smtClean="0"/>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endParaRPr lang="en-US" smtClean="0"/>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A7738-85A5-48D8-9993-02375B061AA6}" type="slidenum">
              <a:rPr lang="en-GB" smtClean="0"/>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A7738-85A5-48D8-9993-02375B061AA6}" type="slidenum">
              <a:rPr lang="en-GB" smtClean="0"/>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A7738-85A5-48D8-9993-02375B061AA6}" type="slidenum">
              <a:rPr lang="en-GB" smtClean="0"/>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A7738-85A5-48D8-9993-02375B061AA6}" type="slidenum">
              <a:rPr lang="en-GB" smtClean="0"/>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A7738-85A5-48D8-9993-02375B061AA6}" type="slidenum">
              <a:rPr lang="en-GB" smtClean="0"/>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D737D62F-5ED1-4508-BC96-41216D8502D8}"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DA7738-85A5-48D8-9993-02375B061AA6}" type="slidenum">
              <a:rPr lang="en-GB" smtClean="0"/>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0" Type="http://schemas.openxmlformats.org/officeDocument/2006/relationships/theme" Target="../theme/theme1.xml"/><Relationship Id="rId2" Type="http://schemas.openxmlformats.org/officeDocument/2006/relationships/slideLayout" Target="../slideLayouts/slideLayout2.xml"/><Relationship Id="rId19" Type="http://schemas.openxmlformats.org/officeDocument/2006/relationships/image" Target="../media/image4.png"/><Relationship Id="rId18" Type="http://schemas.openxmlformats.org/officeDocument/2006/relationships/image" Target="../media/image3.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737D62F-5ED1-4508-BC96-41216D8502D8}" type="datetimeFigureOut">
              <a:rPr lang="en-GB" smtClean="0"/>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9DA7738-85A5-48D8-9993-02375B061AA6}"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2996351"/>
            <a:ext cx="6815669" cy="1515533"/>
          </a:xfrm>
        </p:spPr>
        <p:txBody>
          <a:bodyPr/>
          <a:lstStyle/>
          <a:p>
            <a:r>
              <a:rPr lang="en-GB"/>
              <a:t>The Influence of Culture on Chinese Entrepreneurship</a:t>
            </a:r>
            <a:endParaRPr lang="en-GB"/>
          </a:p>
        </p:txBody>
      </p:sp>
      <p:sp>
        <p:nvSpPr>
          <p:cNvPr id="4" name="文本框 3"/>
          <p:cNvSpPr txBox="1"/>
          <p:nvPr/>
        </p:nvSpPr>
        <p:spPr>
          <a:xfrm>
            <a:off x="9137650" y="6170930"/>
            <a:ext cx="3021330" cy="645160"/>
          </a:xfrm>
          <a:prstGeom prst="rect">
            <a:avLst/>
          </a:prstGeom>
          <a:noFill/>
        </p:spPr>
        <p:txBody>
          <a:bodyPr wrap="square" rtlCol="0">
            <a:spAutoFit/>
          </a:bodyPr>
          <a:p>
            <a:r>
              <a:rPr lang="en-US" altLang="zh-CN"/>
              <a:t>                                 Lin Gaoyu</a:t>
            </a:r>
            <a:endParaRPr lang="en-US" altLang="zh-CN"/>
          </a:p>
          <a:p>
            <a:r>
              <a:rPr lang="en-US" altLang="zh-CN"/>
              <a:t>                                    1700932</a:t>
            </a:r>
            <a:endParaRPr lang="en-US" altLang="zh-CN"/>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The aim of this presentation</a:t>
            </a:r>
            <a:endParaRPr lang="en-US" altLang="zh-CN"/>
          </a:p>
        </p:txBody>
      </p:sp>
      <p:sp>
        <p:nvSpPr>
          <p:cNvPr id="3" name="内容占位符 2"/>
          <p:cNvSpPr>
            <a:spLocks noGrp="1"/>
          </p:cNvSpPr>
          <p:nvPr>
            <p:ph idx="1"/>
          </p:nvPr>
        </p:nvSpPr>
        <p:spPr/>
        <p:txBody>
          <a:bodyPr/>
          <a:p>
            <a:r>
              <a:rPr lang="en-US" altLang="zh-CN" b="1"/>
              <a:t>1. Analyze how Chinese culture affects entrepreneurship</a:t>
            </a:r>
            <a:endParaRPr lang="en-US" altLang="zh-CN"/>
          </a:p>
          <a:p>
            <a:endParaRPr lang="en-US" altLang="zh-CN"/>
          </a:p>
          <a:p>
            <a:endParaRPr lang="en-US" altLang="zh-CN"/>
          </a:p>
          <a:p>
            <a:r>
              <a:rPr lang="en-US" altLang="zh-CN" b="1"/>
              <a:t>2. Compare China with other regions to find differences.</a:t>
            </a:r>
            <a:endParaRPr lang="en-US" altLang="zh-CN" b="1"/>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Times New Roman" panose="02020603050405020304" charset="0"/>
                <a:cs typeface="Times New Roman" panose="02020603050405020304" charset="0"/>
              </a:rPr>
              <a:t>Hofstede theory</a:t>
            </a:r>
            <a:endParaRPr lang="en-GB">
              <a:latin typeface="Times New Roman" panose="02020603050405020304" charset="0"/>
              <a:cs typeface="Times New Roman" panose="02020603050405020304" charset="0"/>
            </a:endParaRPr>
          </a:p>
        </p:txBody>
      </p:sp>
      <p:sp>
        <p:nvSpPr>
          <p:cNvPr id="3" name="Content Placeholder 2"/>
          <p:cNvSpPr>
            <a:spLocks noGrp="1"/>
          </p:cNvSpPr>
          <p:nvPr>
            <p:ph idx="1"/>
          </p:nvPr>
        </p:nvSpPr>
        <p:spPr/>
        <p:txBody>
          <a:bodyPr/>
          <a:lstStyle/>
          <a:p>
            <a:r>
              <a:rPr lang="en-GB"/>
              <a:t>Hofstede's cultural dimension theory is a framework for cross-cultural communication, which can be used to measure cultural differences between different countries. There are six dimensions to this theory: Power distance index, Individualism vs. collectivism, Uncertainty avoidance index, Masculinity vs. femininity, Long-term orientation vs. short-term orientation, and Indulgence vs. restraint</a:t>
            </a:r>
            <a:r>
              <a:rPr lang="en-US" altLang="en-GB"/>
              <a:t>(</a:t>
            </a:r>
            <a:r>
              <a:rPr lang="en-GB">
                <a:sym typeface="+mn-ea"/>
              </a:rPr>
              <a:t>Adeoye</a:t>
            </a:r>
            <a:r>
              <a:rPr lang="en-US" altLang="en-GB">
                <a:sym typeface="+mn-ea"/>
              </a:rPr>
              <a:t>,2014</a:t>
            </a:r>
            <a:r>
              <a:rPr lang="en-US" altLang="en-GB"/>
              <a:t>)</a:t>
            </a:r>
            <a:r>
              <a:rPr lang="en-GB"/>
              <a:t>. </a:t>
            </a:r>
            <a:endParaRPr lang="en-GB"/>
          </a:p>
        </p:txBody>
      </p:sp>
      <p:pic>
        <p:nvPicPr>
          <p:cNvPr id="4" name="图片 3"/>
          <p:cNvPicPr>
            <a:picLocks noChangeAspect="1"/>
          </p:cNvPicPr>
          <p:nvPr/>
        </p:nvPicPr>
        <p:blipFill>
          <a:blip r:embed="rId1"/>
          <a:stretch>
            <a:fillRect/>
          </a:stretch>
        </p:blipFill>
        <p:spPr>
          <a:xfrm>
            <a:off x="601345" y="609600"/>
            <a:ext cx="1447800" cy="1447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a:blip r:embed="rId1"/>
          <a:stretch>
            <a:fillRect/>
          </a:stretch>
        </p:blipFill>
        <p:spPr>
          <a:xfrm>
            <a:off x="5803900" y="2444750"/>
            <a:ext cx="5803900" cy="3059430"/>
          </a:xfrm>
          <a:prstGeom prst="rect">
            <a:avLst/>
          </a:prstGeom>
        </p:spPr>
      </p:pic>
      <p:sp>
        <p:nvSpPr>
          <p:cNvPr id="2" name="Title 1"/>
          <p:cNvSpPr>
            <a:spLocks noGrp="1"/>
          </p:cNvSpPr>
          <p:nvPr>
            <p:ph type="title"/>
          </p:nvPr>
        </p:nvSpPr>
        <p:spPr>
          <a:xfrm>
            <a:off x="1295400" y="982345"/>
            <a:ext cx="9601200" cy="871855"/>
          </a:xfrm>
        </p:spPr>
        <p:txBody>
          <a:bodyPr/>
          <a:lstStyle/>
          <a:p>
            <a:r>
              <a:rPr lang="en-US" altLang="en-GB"/>
              <a:t>Chinese Business Culture</a:t>
            </a:r>
            <a:endParaRPr lang="en-US" altLang="en-GB"/>
          </a:p>
        </p:txBody>
      </p:sp>
      <p:sp>
        <p:nvSpPr>
          <p:cNvPr id="3" name="Content Placeholder 2"/>
          <p:cNvSpPr>
            <a:spLocks noGrp="1"/>
          </p:cNvSpPr>
          <p:nvPr>
            <p:ph idx="1"/>
          </p:nvPr>
        </p:nvSpPr>
        <p:spPr>
          <a:xfrm>
            <a:off x="966470" y="2444750"/>
            <a:ext cx="5382895" cy="3058795"/>
          </a:xfrm>
        </p:spPr>
        <p:txBody>
          <a:bodyPr>
            <a:noAutofit/>
          </a:bodyPr>
          <a:lstStyle/>
          <a:p>
            <a:r>
              <a:rPr lang="en-US" altLang="en-GB" sz="1800"/>
              <a:t>In terms of power distance, China's power distance index is high because Chinese people have a strong affiliation and authoritative leadership. In addition, this data indicates that the Chinese people have good autonomy, which has a catalytic effect on entrepreneurship.</a:t>
            </a:r>
            <a:endParaRPr lang="en-US" altLang="en-GB" sz="1800"/>
          </a:p>
          <a:p>
            <a:r>
              <a:rPr lang="en-US" altLang="en-GB" sz="1800"/>
              <a:t>The low index of individualism means that China is a highly collectivistic culture, people will put the interests of the team first, and people will hate people who damage the interests of the team.A high degree of collectivism is conducive to entrepreneurship, because entrepreneurship is a collective activity and people will work together for the company.(</a:t>
            </a:r>
            <a:r>
              <a:rPr lang="en-GB" sz="1800">
                <a:sym typeface="+mn-ea"/>
              </a:rPr>
              <a:t>Hofstede</a:t>
            </a:r>
            <a:r>
              <a:rPr lang="en-US" altLang="en-GB" sz="1800">
                <a:sym typeface="+mn-ea"/>
              </a:rPr>
              <a:t>,2018</a:t>
            </a:r>
            <a:r>
              <a:rPr lang="en-US" altLang="en-GB" sz="1800"/>
              <a:t>)</a:t>
            </a:r>
            <a:endParaRPr lang="en-US" altLang="en-GB" sz="180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t>In terms of uncertainty avoidance, Chin</a:t>
            </a:r>
            <a:r>
              <a:rPr lang="en-US" altLang="en-GB"/>
              <a:t>ese</a:t>
            </a:r>
            <a:r>
              <a:rPr lang="en-GB"/>
              <a:t> uncertainty avoidance index is very low. We will not strictly abide by the law, but instead will be flexible and entrepreneurial. Therefore, the Chinese people have strong adaptability and entrepreneurial spirit.</a:t>
            </a:r>
            <a:endParaRPr lang="en-GB"/>
          </a:p>
          <a:p>
            <a:r>
              <a:rPr lang="en-GB"/>
              <a:t>China is biased towards long term orientation, so the Chinese are biased toward pragmatic problem solving, and they easily adapt to changes in traditional conditions.</a:t>
            </a: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47482616" name="内容占位符 -2147482617" descr="1524795477(1)"/>
          <p:cNvPicPr>
            <a:picLocks noChangeAspect="1"/>
          </p:cNvPicPr>
          <p:nvPr>
            <p:ph idx="1"/>
          </p:nvPr>
        </p:nvPicPr>
        <p:blipFill>
          <a:blip r:embed="rId1"/>
          <a:stretch>
            <a:fillRect/>
          </a:stretch>
        </p:blipFill>
        <p:spPr>
          <a:xfrm>
            <a:off x="818515" y="2618105"/>
            <a:ext cx="4841240" cy="3319145"/>
          </a:xfrm>
          <a:prstGeom prst="rect">
            <a:avLst/>
          </a:prstGeom>
          <a:noFill/>
          <a:ln w="9525">
            <a:noFill/>
          </a:ln>
        </p:spPr>
      </p:pic>
      <p:sp>
        <p:nvSpPr>
          <p:cNvPr id="2" name="Title 1"/>
          <p:cNvSpPr>
            <a:spLocks noGrp="1"/>
          </p:cNvSpPr>
          <p:nvPr>
            <p:ph type="title"/>
          </p:nvPr>
        </p:nvSpPr>
        <p:spPr>
          <a:xfrm>
            <a:off x="1295400" y="982345"/>
            <a:ext cx="4822190" cy="1303655"/>
          </a:xfrm>
        </p:spPr>
        <p:txBody>
          <a:bodyPr/>
          <a:lstStyle/>
          <a:p>
            <a:r>
              <a:rPr lang="en-GB" b="1"/>
              <a:t>Africa</a:t>
            </a:r>
            <a:endParaRPr lang="en-GB" b="1"/>
          </a:p>
        </p:txBody>
      </p:sp>
      <p:sp>
        <p:nvSpPr>
          <p:cNvPr id="4" name="文本框 3"/>
          <p:cNvSpPr txBox="1"/>
          <p:nvPr/>
        </p:nvSpPr>
        <p:spPr>
          <a:xfrm>
            <a:off x="5994400" y="821690"/>
            <a:ext cx="5351780" cy="5323205"/>
          </a:xfrm>
          <a:prstGeom prst="rect">
            <a:avLst/>
          </a:prstGeom>
          <a:noFill/>
        </p:spPr>
        <p:txBody>
          <a:bodyPr wrap="square" rtlCol="0">
            <a:spAutoFit/>
          </a:bodyPr>
          <a:p>
            <a:r>
              <a:rPr lang="zh-CN" altLang="en-US" sz="2000"/>
              <a:t>In Hofstede’s theory, about the Power distance index, Zambia is only of medium level, which means that Chania has a hierarchy, centralization is accepted by people, and subordinates are willing to be ordered by the boss. In terms of Individualism, Zambia scored slightly lower, indicating that Zambia is a collectivist society and Zambians are responsible to the team members. In Mascuinity, Zambians value the equality of life and work. in terms of the Uncertainty avoidance index, Zambia cannot have a clear forecast due to its score of 50.Zambia is belong to the short-term direction, which shows that they have traditional ideas and they focus on achieving results quickly. About Indulgence, Zambia is relatively low, which means that Zambian people will not be too indulgent, and will restrict their own behavior.</a:t>
            </a:r>
            <a:endParaRPr lang="zh-CN" altLang="en-US" sz="2000"/>
          </a:p>
        </p:txBody>
      </p:sp>
    </p:spTree>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982345"/>
            <a:ext cx="4813300" cy="1303655"/>
          </a:xfrm>
        </p:spPr>
        <p:txBody>
          <a:bodyPr/>
          <a:lstStyle/>
          <a:p>
            <a:r>
              <a:rPr lang="en-GB" b="1"/>
              <a:t>North America</a:t>
            </a:r>
            <a:endParaRPr lang="en-GB" b="1"/>
          </a:p>
        </p:txBody>
      </p:sp>
      <p:pic>
        <p:nvPicPr>
          <p:cNvPr id="-2147482615" name="内容占位符 -2147482616" descr="1524801065(1)"/>
          <p:cNvPicPr>
            <a:picLocks noChangeAspect="1"/>
          </p:cNvPicPr>
          <p:nvPr>
            <p:ph idx="1"/>
          </p:nvPr>
        </p:nvPicPr>
        <p:blipFill>
          <a:blip r:embed="rId1"/>
          <a:stretch>
            <a:fillRect/>
          </a:stretch>
        </p:blipFill>
        <p:spPr>
          <a:xfrm>
            <a:off x="808990" y="2564130"/>
            <a:ext cx="5402580" cy="3077845"/>
          </a:xfrm>
          <a:prstGeom prst="rect">
            <a:avLst/>
          </a:prstGeom>
          <a:noFill/>
          <a:ln w="9525">
            <a:noFill/>
          </a:ln>
        </p:spPr>
      </p:pic>
      <p:sp>
        <p:nvSpPr>
          <p:cNvPr id="4" name="文本框 3"/>
          <p:cNvSpPr txBox="1"/>
          <p:nvPr/>
        </p:nvSpPr>
        <p:spPr>
          <a:xfrm>
            <a:off x="6211570" y="718185"/>
            <a:ext cx="5117465" cy="5077460"/>
          </a:xfrm>
          <a:prstGeom prst="rect">
            <a:avLst/>
          </a:prstGeom>
          <a:noFill/>
        </p:spPr>
        <p:txBody>
          <a:bodyPr wrap="square" rtlCol="0">
            <a:spAutoFit/>
          </a:bodyPr>
          <a:p>
            <a:r>
              <a:rPr lang="zh-CN" altLang="en-US"/>
              <a:t>This figure shows that Canada’s Power distance index is low, because Canada does not have a particularly strict centralized system and hierarchy, Canadians are interdependent, take care of each other and communicate with each other. Canada has a high level of Individualism. On the one hand, they expect to look after their relatives. On the other hand, employees need to be self-reliant and take initiative. Canada scored 52 points in Masiculinity. Canadians also tend to work and live in balance. They will enjoy family life. About the Uncertainty avoidance index, Canadians allow freedom of speech and will listen to others' opinions. About Long-term orientation, the Canadian index is relatively low, which means that they respect the tradition very much. They do not pay attention to long-term plans and only focus on quick results. About Indulgence, Canadians have a very high index, which means that Canadians can enjoy their work while they work.</a:t>
            </a:r>
            <a:endParaRPr lang="zh-CN" alt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47482614" name="图片 -2147482615" descr="1524810573(1)"/>
          <p:cNvPicPr>
            <a:picLocks noChangeAspect="1"/>
          </p:cNvPicPr>
          <p:nvPr/>
        </p:nvPicPr>
        <p:blipFill>
          <a:blip r:embed="rId1"/>
          <a:stretch>
            <a:fillRect/>
          </a:stretch>
        </p:blipFill>
        <p:spPr>
          <a:xfrm>
            <a:off x="6023610" y="2632710"/>
            <a:ext cx="5346065" cy="3286760"/>
          </a:xfrm>
          <a:prstGeom prst="rect">
            <a:avLst/>
          </a:prstGeom>
          <a:noFill/>
          <a:ln w="9525">
            <a:noFill/>
          </a:ln>
        </p:spPr>
      </p:pic>
      <p:sp>
        <p:nvSpPr>
          <p:cNvPr id="2" name="Title 1"/>
          <p:cNvSpPr>
            <a:spLocks noGrp="1"/>
          </p:cNvSpPr>
          <p:nvPr>
            <p:ph type="title"/>
          </p:nvPr>
        </p:nvSpPr>
        <p:spPr>
          <a:xfrm>
            <a:off x="6101080" y="982345"/>
            <a:ext cx="4795520" cy="1303655"/>
          </a:xfrm>
        </p:spPr>
        <p:txBody>
          <a:bodyPr/>
          <a:lstStyle/>
          <a:p>
            <a:r>
              <a:rPr lang="en-GB" b="1"/>
              <a:t>Europe</a:t>
            </a:r>
            <a:endParaRPr lang="en-GB" b="1"/>
          </a:p>
        </p:txBody>
      </p:sp>
      <p:sp>
        <p:nvSpPr>
          <p:cNvPr id="3" name="Content Placeholder 2"/>
          <p:cNvSpPr>
            <a:spLocks noGrp="1"/>
          </p:cNvSpPr>
          <p:nvPr>
            <p:ph idx="1"/>
          </p:nvPr>
        </p:nvSpPr>
        <p:spPr>
          <a:xfrm>
            <a:off x="732790" y="521970"/>
            <a:ext cx="6068060" cy="5198110"/>
          </a:xfrm>
        </p:spPr>
        <p:txBody>
          <a:bodyPr>
            <a:noAutofit/>
          </a:bodyPr>
          <a:lstStyle/>
          <a:p>
            <a:r>
              <a:rPr lang="en-GB" sz="2000"/>
              <a:t>In terms of the Power distance index, the German index is low, indicating that Germany is not particularly acceptable for a centralized system. Managers need to consider employee opinions and need to communicate with employees. In terms of Individualism, Germans are individualists who focus on family relationships. Employers and employees are defined by contracts. In terms of Mascuinity, the German index is very high. They are very enthusiastic about their work and even live for work. In terms of the Uncertainty avoidance index, the German index is very high, and they are more willing to avoid uncertainty through professional knowledge as much as possible. In terms of Long-term orientation, Germany's index is 83, which means that Germany is a practical country, and they can demonstrate thrift and unremitting efforts. In Indulgence, the Germans are not used to indulging themselves, and their behaviors are subject to restrictions. </a:t>
            </a:r>
            <a:endParaRPr lang="en-GB" sz="2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2825" y="982345"/>
            <a:ext cx="4803775" cy="1303655"/>
          </a:xfrm>
        </p:spPr>
        <p:txBody>
          <a:bodyPr/>
          <a:lstStyle/>
          <a:p>
            <a:r>
              <a:rPr lang="en-GB" b="1"/>
              <a:t>Latin America</a:t>
            </a:r>
            <a:endParaRPr lang="en-GB" b="1"/>
          </a:p>
        </p:txBody>
      </p:sp>
      <p:sp>
        <p:nvSpPr>
          <p:cNvPr id="3" name="Content Placeholder 2"/>
          <p:cNvSpPr>
            <a:spLocks noGrp="1"/>
          </p:cNvSpPr>
          <p:nvPr>
            <p:ph idx="1"/>
          </p:nvPr>
        </p:nvSpPr>
        <p:spPr>
          <a:xfrm>
            <a:off x="612140" y="3535045"/>
            <a:ext cx="10683240" cy="2999105"/>
          </a:xfrm>
        </p:spPr>
        <p:txBody>
          <a:bodyPr>
            <a:normAutofit fontScale="90000"/>
          </a:bodyPr>
          <a:lstStyle/>
          <a:p>
            <a:r>
              <a:rPr lang="en-GB" sz="1800"/>
              <a:t>Regarding the Power distance index, Mexico has a high index. This shows that Mexico is a country with a very strict hierarchy. Everyone has the status of everyone. Bosses adopt unequal and centralized dictators. Subordinates are willing to accept this level. system. Regarding Individualism, Mexico has a low index. Therefore, Mexico is a collectivist country. They focus on the collective interests. They do not harm the interests of the collective for their own sake. Regarding Masculinity, Mexico has a high index in this respect, which indicates that Mexicans live for work and that managers focus on job performance. Regarding the Uncertainty avoidance, the Mexican index is 82, which means that Mexicans have a high preference for avoiding uncertainty and they cannot tolerate some not very orthodox ideas and behaviors. They will show some stubbornness about some codes of conduct and rules, so they will resist innovation. With regard to Long-term orientation, Mexico's index is very low, which shows that Mexicans respect traditions. They also focus on achieving results quickly and without the tendency to save for the future. Regarding Indulgence, Mexico has an index of 97, which means that Mexicans are willing to enjoy their lives, and they have a positive attitude and optimism. In addition, they also like to live according to their own wishes in their free time. </a:t>
            </a:r>
            <a:endParaRPr lang="en-GB" sz="1800"/>
          </a:p>
        </p:txBody>
      </p:sp>
      <p:pic>
        <p:nvPicPr>
          <p:cNvPr id="-2147482612" name="图片 -2147482613" descr="1524818813(1)"/>
          <p:cNvPicPr>
            <a:picLocks noChangeAspect="1"/>
          </p:cNvPicPr>
          <p:nvPr/>
        </p:nvPicPr>
        <p:blipFill>
          <a:blip r:embed="rId1"/>
          <a:stretch>
            <a:fillRect/>
          </a:stretch>
        </p:blipFill>
        <p:spPr>
          <a:xfrm>
            <a:off x="933450" y="704215"/>
            <a:ext cx="5268595" cy="2908935"/>
          </a:xfrm>
          <a:prstGeom prst="rect">
            <a:avLst/>
          </a:prstGeom>
          <a:noFill/>
          <a:ln w="9525">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a:t>Reference</a:t>
            </a:r>
            <a:endParaRPr lang="en-US" altLang="en-GB"/>
          </a:p>
        </p:txBody>
      </p:sp>
      <p:sp>
        <p:nvSpPr>
          <p:cNvPr id="3" name="Content Placeholder 2"/>
          <p:cNvSpPr>
            <a:spLocks noGrp="1"/>
          </p:cNvSpPr>
          <p:nvPr>
            <p:ph idx="1"/>
          </p:nvPr>
        </p:nvSpPr>
        <p:spPr/>
        <p:txBody>
          <a:bodyPr/>
          <a:lstStyle/>
          <a:p>
            <a:r>
              <a:rPr lang="en-GB" sz="2000"/>
              <a:t>Adeoye, Blessing; Tomei, Lawrence (2014). Effects of information capitalism and globalisation on teaching and learning. Pennsylvania: Information Science Reference. Retrieved 2015-10-21.</a:t>
            </a:r>
            <a:endParaRPr lang="en-GB" sz="2000"/>
          </a:p>
          <a:p>
            <a:endParaRPr lang="en-GB" sz="2000"/>
          </a:p>
          <a:p>
            <a:r>
              <a:rPr lang="en-GB" sz="2000"/>
              <a:t>Hofstede Insights. (2018). Country Comparison - Hofstede Insights. [online] Available at: https://www.hofstede-insights.com/country-comparison/china/ [Accessed 11 May 2018].</a:t>
            </a:r>
            <a:endParaRPr lang="en-GB" sz="2000"/>
          </a:p>
          <a:p>
            <a:endParaRPr lang="en-GB" sz="2000"/>
          </a:p>
          <a:p>
            <a:endParaRPr lang="en-GB"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150" y="2550160"/>
            <a:ext cx="9601200" cy="2628265"/>
          </a:xfrm>
        </p:spPr>
        <p:txBody>
          <a:bodyPr/>
          <a:lstStyle/>
          <a:p>
            <a:r>
              <a:rPr lang="en-US" altLang="en-GB" sz="7200"/>
              <a:t>Thank You</a:t>
            </a:r>
            <a:endParaRPr lang="en-US" altLang="en-GB" sz="720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6299</Words>
  <Application>WPS 演示</Application>
  <PresentationFormat>Widescreen</PresentationFormat>
  <Paragraphs>50</Paragraphs>
  <Slides>11</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宋体</vt:lpstr>
      <vt:lpstr>Wingdings</vt:lpstr>
      <vt:lpstr>Arial</vt:lpstr>
      <vt:lpstr>Garamond</vt:lpstr>
      <vt:lpstr>方正舒体</vt:lpstr>
      <vt:lpstr>微软雅黑</vt:lpstr>
      <vt:lpstr>Arial Unicode MS</vt:lpstr>
      <vt:lpstr>Calibri</vt:lpstr>
      <vt:lpstr>Times New Roman</vt:lpstr>
      <vt:lpstr>Organic</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Gaoyu Lin (1700932)</dc:creator>
  <cp:lastModifiedBy>林高宇</cp:lastModifiedBy>
  <cp:revision>6</cp:revision>
  <dcterms:created xsi:type="dcterms:W3CDTF">2018-03-13T13:56:00Z</dcterms:created>
  <dcterms:modified xsi:type="dcterms:W3CDTF">2018-05-11T11:43:52Z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2052-10.1.0.7346</vt:lpwstr>
  </property>
</Properties>
</file>