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925" autoAdjust="0"/>
  </p:normalViewPr>
  <p:slideViewPr>
    <p:cSldViewPr snapToGrid="0">
      <p:cViewPr varScale="1">
        <p:scale>
          <a:sx n="85" d="100"/>
          <a:sy n="85" d="100"/>
        </p:scale>
        <p:origin x="56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4.png"/><Relationship Id="rId7" Type="http://schemas.openxmlformats.org/officeDocument/2006/relationships/image" Target="../media/image6.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3.png"/><Relationship Id="rId6" Type="http://schemas.openxmlformats.org/officeDocument/2006/relationships/image" Target="../media/image9.svg"/><Relationship Id="rId11" Type="http://schemas.openxmlformats.org/officeDocument/2006/relationships/image" Target="../media/image8.png"/><Relationship Id="rId5" Type="http://schemas.openxmlformats.org/officeDocument/2006/relationships/image" Target="../media/image5.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7.png"/></Relationships>
</file>

<file path=ppt/diagrams/_rels/data8.xml.rels><?xml version="1.0" encoding="UTF-8" standalone="yes"?>
<Relationships xmlns="http://schemas.openxmlformats.org/package/2006/relationships"><Relationship Id="rId8" Type="http://schemas.openxmlformats.org/officeDocument/2006/relationships/image" Target="../media/image25.svg"/><Relationship Id="rId13"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1.png"/><Relationship Id="rId6" Type="http://schemas.openxmlformats.org/officeDocument/2006/relationships/image" Target="../media/image23.svg"/><Relationship Id="rId11" Type="http://schemas.openxmlformats.org/officeDocument/2006/relationships/image" Target="../media/image16.png"/><Relationship Id="rId5" Type="http://schemas.openxmlformats.org/officeDocument/2006/relationships/image" Target="../media/image13.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15.png"/><Relationship Id="rId14" Type="http://schemas.openxmlformats.org/officeDocument/2006/relationships/image" Target="../media/image3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4.png"/><Relationship Id="rId7" Type="http://schemas.openxmlformats.org/officeDocument/2006/relationships/image" Target="../media/image6.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3.png"/><Relationship Id="rId6" Type="http://schemas.openxmlformats.org/officeDocument/2006/relationships/image" Target="../media/image9.svg"/><Relationship Id="rId11" Type="http://schemas.openxmlformats.org/officeDocument/2006/relationships/image" Target="../media/image8.png"/><Relationship Id="rId5" Type="http://schemas.openxmlformats.org/officeDocument/2006/relationships/image" Target="../media/image5.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7.png"/></Relationships>
</file>

<file path=ppt/diagrams/_rels/drawing8.xml.rels><?xml version="1.0" encoding="UTF-8" standalone="yes"?>
<Relationships xmlns="http://schemas.openxmlformats.org/package/2006/relationships"><Relationship Id="rId8" Type="http://schemas.openxmlformats.org/officeDocument/2006/relationships/image" Target="../media/image25.svg"/><Relationship Id="rId13"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1.png"/><Relationship Id="rId6" Type="http://schemas.openxmlformats.org/officeDocument/2006/relationships/image" Target="../media/image23.svg"/><Relationship Id="rId11" Type="http://schemas.openxmlformats.org/officeDocument/2006/relationships/image" Target="../media/image16.png"/><Relationship Id="rId5" Type="http://schemas.openxmlformats.org/officeDocument/2006/relationships/image" Target="../media/image13.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15.png"/><Relationship Id="rId1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C25866-3874-4FF9-B520-3971CB241445}" type="doc">
      <dgm:prSet loTypeId="urn:microsoft.com/office/officeart/2005/8/layout/vList5" loCatId="list" qsTypeId="urn:microsoft.com/office/officeart/2005/8/quickstyle/simple4" qsCatId="simple" csTypeId="urn:microsoft.com/office/officeart/2005/8/colors/colorful5" csCatId="colorful"/>
      <dgm:spPr/>
      <dgm:t>
        <a:bodyPr/>
        <a:lstStyle/>
        <a:p>
          <a:endParaRPr lang="en-US"/>
        </a:p>
      </dgm:t>
    </dgm:pt>
    <dgm:pt modelId="{0AB56FE6-F5FD-4EB0-9100-8989A3BA3FCC}">
      <dgm:prSet/>
      <dgm:spPr/>
      <dgm:t>
        <a:bodyPr/>
        <a:lstStyle/>
        <a:p>
          <a:r>
            <a:rPr lang="en-US" b="1"/>
            <a:t>What is the Winter Wellness Festival?</a:t>
          </a:r>
          <a:endParaRPr lang="en-US"/>
        </a:p>
      </dgm:t>
    </dgm:pt>
    <dgm:pt modelId="{456A79F7-333A-4B5A-9462-0FD660C5916B}" type="parTrans" cxnId="{20B198E2-25EB-4D11-BD87-C5F25BDB37D7}">
      <dgm:prSet/>
      <dgm:spPr/>
      <dgm:t>
        <a:bodyPr/>
        <a:lstStyle/>
        <a:p>
          <a:endParaRPr lang="en-US"/>
        </a:p>
      </dgm:t>
    </dgm:pt>
    <dgm:pt modelId="{DFBA5659-DC41-438F-B724-92DB7DFA12A6}" type="sibTrans" cxnId="{20B198E2-25EB-4D11-BD87-C5F25BDB37D7}">
      <dgm:prSet/>
      <dgm:spPr/>
      <dgm:t>
        <a:bodyPr/>
        <a:lstStyle/>
        <a:p>
          <a:endParaRPr lang="en-US"/>
        </a:p>
      </dgm:t>
    </dgm:pt>
    <dgm:pt modelId="{C9812373-2B29-4C7C-8AED-F0DE21EE20C6}">
      <dgm:prSet/>
      <dgm:spPr/>
      <dgm:t>
        <a:bodyPr/>
        <a:lstStyle/>
        <a:p>
          <a:r>
            <a:rPr lang="en-US"/>
            <a:t>Winter Wellness Festival 2024 is a luxury, nature and holistic well-being winter retreat. This is an event to relieve the stress and fatigue of high-pressured working professionals looking at rejuvenating themselves through outdoor winter sports, wellness activities (yoga, mediation) and mental health workshops.</a:t>
          </a:r>
        </a:p>
      </dgm:t>
    </dgm:pt>
    <dgm:pt modelId="{0048C966-FFB7-488F-8CE9-5AF7077E5950}" type="parTrans" cxnId="{55195695-135E-4790-B5D7-8DDFFF7C05FF}">
      <dgm:prSet/>
      <dgm:spPr/>
      <dgm:t>
        <a:bodyPr/>
        <a:lstStyle/>
        <a:p>
          <a:endParaRPr lang="en-US"/>
        </a:p>
      </dgm:t>
    </dgm:pt>
    <dgm:pt modelId="{D764FB99-6442-486D-B66A-04B4F2DC297D}" type="sibTrans" cxnId="{55195695-135E-4790-B5D7-8DDFFF7C05FF}">
      <dgm:prSet/>
      <dgm:spPr/>
      <dgm:t>
        <a:bodyPr/>
        <a:lstStyle/>
        <a:p>
          <a:endParaRPr lang="en-US"/>
        </a:p>
      </dgm:t>
    </dgm:pt>
    <dgm:pt modelId="{0BDB0F89-F347-481C-B8B3-76C0B31AC03A}">
      <dgm:prSet/>
      <dgm:spPr/>
      <dgm:t>
        <a:bodyPr/>
        <a:lstStyle/>
        <a:p>
          <a:r>
            <a:rPr lang="en-US"/>
            <a:t>The festival responds to the growing interest in wellness tourism, a sector that has become increasingly important since the pandemic (Clerici et al. 2023; Zhong et al. 2021).</a:t>
          </a:r>
        </a:p>
      </dgm:t>
    </dgm:pt>
    <dgm:pt modelId="{13948A5C-BDFB-4D20-83C9-1678A82A2F2C}" type="parTrans" cxnId="{8AA5B57A-EDA0-4EA4-89E8-F1294221E286}">
      <dgm:prSet/>
      <dgm:spPr/>
      <dgm:t>
        <a:bodyPr/>
        <a:lstStyle/>
        <a:p>
          <a:endParaRPr lang="en-US"/>
        </a:p>
      </dgm:t>
    </dgm:pt>
    <dgm:pt modelId="{75122C24-EA6F-4CE1-8969-4706F882005D}" type="sibTrans" cxnId="{8AA5B57A-EDA0-4EA4-89E8-F1294221E286}">
      <dgm:prSet/>
      <dgm:spPr/>
      <dgm:t>
        <a:bodyPr/>
        <a:lstStyle/>
        <a:p>
          <a:endParaRPr lang="en-US"/>
        </a:p>
      </dgm:t>
    </dgm:pt>
    <dgm:pt modelId="{491175AF-16CB-457B-AB4A-12460727D0A5}" type="pres">
      <dgm:prSet presAssocID="{41C25866-3874-4FF9-B520-3971CB241445}" presName="Name0" presStyleCnt="0">
        <dgm:presLayoutVars>
          <dgm:dir/>
          <dgm:animLvl val="lvl"/>
          <dgm:resizeHandles val="exact"/>
        </dgm:presLayoutVars>
      </dgm:prSet>
      <dgm:spPr/>
      <dgm:t>
        <a:bodyPr/>
        <a:lstStyle/>
        <a:p>
          <a:endParaRPr lang="en-US"/>
        </a:p>
      </dgm:t>
    </dgm:pt>
    <dgm:pt modelId="{73629CAB-C91B-46C8-97DE-CEB852ADD144}" type="pres">
      <dgm:prSet presAssocID="{0AB56FE6-F5FD-4EB0-9100-8989A3BA3FCC}" presName="linNode" presStyleCnt="0"/>
      <dgm:spPr/>
    </dgm:pt>
    <dgm:pt modelId="{AE6F69B3-68AC-4E01-947F-82BC5348B7D2}" type="pres">
      <dgm:prSet presAssocID="{0AB56FE6-F5FD-4EB0-9100-8989A3BA3FCC}" presName="parentText" presStyleLbl="node1" presStyleIdx="0" presStyleCnt="1">
        <dgm:presLayoutVars>
          <dgm:chMax val="1"/>
          <dgm:bulletEnabled val="1"/>
        </dgm:presLayoutVars>
      </dgm:prSet>
      <dgm:spPr/>
      <dgm:t>
        <a:bodyPr/>
        <a:lstStyle/>
        <a:p>
          <a:endParaRPr lang="en-US"/>
        </a:p>
      </dgm:t>
    </dgm:pt>
    <dgm:pt modelId="{26927C44-686C-4E29-BDAF-3F2DE3EE5C10}" type="pres">
      <dgm:prSet presAssocID="{0AB56FE6-F5FD-4EB0-9100-8989A3BA3FCC}" presName="descendantText" presStyleLbl="alignAccFollowNode1" presStyleIdx="0" presStyleCnt="1">
        <dgm:presLayoutVars>
          <dgm:bulletEnabled val="1"/>
        </dgm:presLayoutVars>
      </dgm:prSet>
      <dgm:spPr/>
      <dgm:t>
        <a:bodyPr/>
        <a:lstStyle/>
        <a:p>
          <a:endParaRPr lang="en-US"/>
        </a:p>
      </dgm:t>
    </dgm:pt>
  </dgm:ptLst>
  <dgm:cxnLst>
    <dgm:cxn modelId="{20B198E2-25EB-4D11-BD87-C5F25BDB37D7}" srcId="{41C25866-3874-4FF9-B520-3971CB241445}" destId="{0AB56FE6-F5FD-4EB0-9100-8989A3BA3FCC}" srcOrd="0" destOrd="0" parTransId="{456A79F7-333A-4B5A-9462-0FD660C5916B}" sibTransId="{DFBA5659-DC41-438F-B724-92DB7DFA12A6}"/>
    <dgm:cxn modelId="{1FE239D9-1C03-4558-A643-89592B42F95C}" type="presOf" srcId="{0AB56FE6-F5FD-4EB0-9100-8989A3BA3FCC}" destId="{AE6F69B3-68AC-4E01-947F-82BC5348B7D2}" srcOrd="0" destOrd="0" presId="urn:microsoft.com/office/officeart/2005/8/layout/vList5"/>
    <dgm:cxn modelId="{799E7BE6-79A0-4A25-A445-25C31092E95C}" type="presOf" srcId="{C9812373-2B29-4C7C-8AED-F0DE21EE20C6}" destId="{26927C44-686C-4E29-BDAF-3F2DE3EE5C10}" srcOrd="0" destOrd="0" presId="urn:microsoft.com/office/officeart/2005/8/layout/vList5"/>
    <dgm:cxn modelId="{22E55F4E-29E1-452F-8EB9-5AFC43C5C4C7}" type="presOf" srcId="{41C25866-3874-4FF9-B520-3971CB241445}" destId="{491175AF-16CB-457B-AB4A-12460727D0A5}" srcOrd="0" destOrd="0" presId="urn:microsoft.com/office/officeart/2005/8/layout/vList5"/>
    <dgm:cxn modelId="{55195695-135E-4790-B5D7-8DDFFF7C05FF}" srcId="{0AB56FE6-F5FD-4EB0-9100-8989A3BA3FCC}" destId="{C9812373-2B29-4C7C-8AED-F0DE21EE20C6}" srcOrd="0" destOrd="0" parTransId="{0048C966-FFB7-488F-8CE9-5AF7077E5950}" sibTransId="{D764FB99-6442-486D-B66A-04B4F2DC297D}"/>
    <dgm:cxn modelId="{8AA5B57A-EDA0-4EA4-89E8-F1294221E286}" srcId="{0AB56FE6-F5FD-4EB0-9100-8989A3BA3FCC}" destId="{0BDB0F89-F347-481C-B8B3-76C0B31AC03A}" srcOrd="1" destOrd="0" parTransId="{13948A5C-BDFB-4D20-83C9-1678A82A2F2C}" sibTransId="{75122C24-EA6F-4CE1-8969-4706F882005D}"/>
    <dgm:cxn modelId="{F61B4589-A1DF-418F-A04E-E14A8C479498}" type="presOf" srcId="{0BDB0F89-F347-481C-B8B3-76C0B31AC03A}" destId="{26927C44-686C-4E29-BDAF-3F2DE3EE5C10}" srcOrd="0" destOrd="1" presId="urn:microsoft.com/office/officeart/2005/8/layout/vList5"/>
    <dgm:cxn modelId="{33836BA8-F616-456D-AB98-8D37A5FA0F68}" type="presParOf" srcId="{491175AF-16CB-457B-AB4A-12460727D0A5}" destId="{73629CAB-C91B-46C8-97DE-CEB852ADD144}" srcOrd="0" destOrd="0" presId="urn:microsoft.com/office/officeart/2005/8/layout/vList5"/>
    <dgm:cxn modelId="{BAC22531-C8B5-4052-9FCC-0AD6FBF791C5}" type="presParOf" srcId="{73629CAB-C91B-46C8-97DE-CEB852ADD144}" destId="{AE6F69B3-68AC-4E01-947F-82BC5348B7D2}" srcOrd="0" destOrd="0" presId="urn:microsoft.com/office/officeart/2005/8/layout/vList5"/>
    <dgm:cxn modelId="{D771D713-1EB8-479B-9246-8F453AAB7B35}" type="presParOf" srcId="{73629CAB-C91B-46C8-97DE-CEB852ADD144}" destId="{26927C44-686C-4E29-BDAF-3F2DE3EE5C10}"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3D9FE7-E195-4FC5-BF8C-780460AA029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06629DF-4C91-464A-96CB-F5EFB0EC35F6}">
      <dgm:prSet/>
      <dgm:spPr/>
      <dgm:t>
        <a:bodyPr/>
        <a:lstStyle/>
        <a:p>
          <a:pPr>
            <a:lnSpc>
              <a:spcPct val="100000"/>
            </a:lnSpc>
          </a:pPr>
          <a:r>
            <a:rPr lang="en-US" b="1"/>
            <a:t>Key Elements of the Event:</a:t>
          </a:r>
          <a:endParaRPr lang="en-US"/>
        </a:p>
      </dgm:t>
    </dgm:pt>
    <dgm:pt modelId="{F4030752-7AAC-4F38-91A8-7371596DD313}" type="parTrans" cxnId="{E1FFD9CA-3D94-4D55-B847-3DABBCEFBFE3}">
      <dgm:prSet/>
      <dgm:spPr/>
      <dgm:t>
        <a:bodyPr/>
        <a:lstStyle/>
        <a:p>
          <a:endParaRPr lang="en-US"/>
        </a:p>
      </dgm:t>
    </dgm:pt>
    <dgm:pt modelId="{F2EBFB98-4D42-47D3-A598-B78890D38A63}" type="sibTrans" cxnId="{E1FFD9CA-3D94-4D55-B847-3DABBCEFBFE3}">
      <dgm:prSet/>
      <dgm:spPr/>
      <dgm:t>
        <a:bodyPr/>
        <a:lstStyle/>
        <a:p>
          <a:endParaRPr lang="en-US"/>
        </a:p>
      </dgm:t>
    </dgm:pt>
    <dgm:pt modelId="{5D72F142-222A-4B12-A40B-8EE296E955D6}">
      <dgm:prSet/>
      <dgm:spPr/>
      <dgm:t>
        <a:bodyPr/>
        <a:lstStyle/>
        <a:p>
          <a:pPr>
            <a:lnSpc>
              <a:spcPct val="100000"/>
            </a:lnSpc>
          </a:pPr>
          <a:r>
            <a:rPr lang="en-US"/>
            <a:t>Outdoor winter activities like snow hiking and skiing, combined with yoga and meditation in the snow have become popular (Sthapit et al., 2022; Denning, 2013).</a:t>
          </a:r>
        </a:p>
      </dgm:t>
    </dgm:pt>
    <dgm:pt modelId="{16A92F28-8A39-4B92-8CEE-7306A5EA511F}" type="parTrans" cxnId="{3A41F806-9A95-4D81-9B19-313F907936EC}">
      <dgm:prSet/>
      <dgm:spPr/>
      <dgm:t>
        <a:bodyPr/>
        <a:lstStyle/>
        <a:p>
          <a:endParaRPr lang="en-US"/>
        </a:p>
      </dgm:t>
    </dgm:pt>
    <dgm:pt modelId="{4E5D5155-1C9B-4817-A5EA-9161D4BB161B}" type="sibTrans" cxnId="{3A41F806-9A95-4D81-9B19-313F907936EC}">
      <dgm:prSet/>
      <dgm:spPr/>
      <dgm:t>
        <a:bodyPr/>
        <a:lstStyle/>
        <a:p>
          <a:endParaRPr lang="en-US"/>
        </a:p>
      </dgm:t>
    </dgm:pt>
    <dgm:pt modelId="{54DE98C5-963C-491C-A077-6958FADC75C0}">
      <dgm:prSet/>
      <dgm:spPr/>
      <dgm:t>
        <a:bodyPr/>
        <a:lstStyle/>
        <a:p>
          <a:pPr>
            <a:lnSpc>
              <a:spcPct val="100000"/>
            </a:lnSpc>
          </a:pPr>
          <a:r>
            <a:rPr lang="en-US"/>
            <a:t>Mental health and nutrition workshops are tapping into the rising trends of wellness tourism, spurred by the rising demand of medical and health tourism (Cooper, 2015).</a:t>
          </a:r>
        </a:p>
      </dgm:t>
    </dgm:pt>
    <dgm:pt modelId="{665A9428-1A02-4C93-AE1A-EEF6619C3115}" type="parTrans" cxnId="{C7CA0739-B7C2-4ACC-AC43-88D228FD108C}">
      <dgm:prSet/>
      <dgm:spPr/>
      <dgm:t>
        <a:bodyPr/>
        <a:lstStyle/>
        <a:p>
          <a:endParaRPr lang="en-US"/>
        </a:p>
      </dgm:t>
    </dgm:pt>
    <dgm:pt modelId="{C98CD3A0-9996-4F25-BDF5-E06ABCE476B2}" type="sibTrans" cxnId="{C7CA0739-B7C2-4ACC-AC43-88D228FD108C}">
      <dgm:prSet/>
      <dgm:spPr/>
      <dgm:t>
        <a:bodyPr/>
        <a:lstStyle/>
        <a:p>
          <a:endParaRPr lang="en-US"/>
        </a:p>
      </dgm:t>
    </dgm:pt>
    <dgm:pt modelId="{FB12EDA4-FCD0-4489-9EF8-DF39582C933A}">
      <dgm:prSet/>
      <dgm:spPr/>
      <dgm:t>
        <a:bodyPr/>
        <a:lstStyle/>
        <a:p>
          <a:pPr>
            <a:lnSpc>
              <a:spcPct val="100000"/>
            </a:lnSpc>
          </a:pPr>
          <a:r>
            <a:rPr lang="en-US"/>
            <a:t>For instance, alpine spa treatments, such as saunas and snow pools, are necessary to realise the ideas for the festival to be immersive and relaxing (Voigt et al., 2016).</a:t>
          </a:r>
        </a:p>
      </dgm:t>
    </dgm:pt>
    <dgm:pt modelId="{B381070F-C0C2-4C88-AB74-D5E42627B95D}" type="parTrans" cxnId="{876C82A0-5A23-410C-A40E-E32675F1B8B3}">
      <dgm:prSet/>
      <dgm:spPr/>
      <dgm:t>
        <a:bodyPr/>
        <a:lstStyle/>
        <a:p>
          <a:endParaRPr lang="en-US"/>
        </a:p>
      </dgm:t>
    </dgm:pt>
    <dgm:pt modelId="{9EBE4F9D-DC39-4B6F-A926-D86D62F4E982}" type="sibTrans" cxnId="{876C82A0-5A23-410C-A40E-E32675F1B8B3}">
      <dgm:prSet/>
      <dgm:spPr/>
      <dgm:t>
        <a:bodyPr/>
        <a:lstStyle/>
        <a:p>
          <a:endParaRPr lang="en-US"/>
        </a:p>
      </dgm:t>
    </dgm:pt>
    <dgm:pt modelId="{E97C78F2-F1A3-4E60-9C0D-44EB3E10A231}">
      <dgm:prSet/>
      <dgm:spPr/>
      <dgm:t>
        <a:bodyPr/>
        <a:lstStyle/>
        <a:p>
          <a:pPr>
            <a:lnSpc>
              <a:spcPct val="100000"/>
            </a:lnSpc>
          </a:pPr>
          <a:r>
            <a:rPr lang="en-US" b="1"/>
            <a:t>Nature and Theme:</a:t>
          </a:r>
          <a:endParaRPr lang="en-US"/>
        </a:p>
      </dgm:t>
    </dgm:pt>
    <dgm:pt modelId="{BE228AB1-A7DD-4546-B93A-4E742E9038A5}" type="parTrans" cxnId="{BD9FB19D-2616-4CFA-88C5-19545AE7F262}">
      <dgm:prSet/>
      <dgm:spPr/>
      <dgm:t>
        <a:bodyPr/>
        <a:lstStyle/>
        <a:p>
          <a:endParaRPr lang="en-US"/>
        </a:p>
      </dgm:t>
    </dgm:pt>
    <dgm:pt modelId="{C82BD272-D7A2-467A-B189-06E9B047185E}" type="sibTrans" cxnId="{BD9FB19D-2616-4CFA-88C5-19545AE7F262}">
      <dgm:prSet/>
      <dgm:spPr/>
      <dgm:t>
        <a:bodyPr/>
        <a:lstStyle/>
        <a:p>
          <a:endParaRPr lang="en-US"/>
        </a:p>
      </dgm:t>
    </dgm:pt>
    <dgm:pt modelId="{9A0F5B86-759F-4BB2-8704-25B112B2926D}">
      <dgm:prSet/>
      <dgm:spPr/>
      <dgm:t>
        <a:bodyPr/>
        <a:lstStyle/>
        <a:p>
          <a:pPr>
            <a:lnSpc>
              <a:spcPct val="100000"/>
            </a:lnSpc>
          </a:pPr>
          <a:r>
            <a:rPr lang="en-US"/>
            <a:t>The nature + wellness event takes on a luxury winter setting that aligns with the trends of health and wellness tourism (Csirmaz &amp; Pető, 2015; Zhong et al., 2021).</a:t>
          </a:r>
        </a:p>
      </dgm:t>
    </dgm:pt>
    <dgm:pt modelId="{C8A1C467-1C64-4B4D-97CA-34B01E306AD3}" type="parTrans" cxnId="{EF950972-B8D5-42BC-A276-FEE5BD1E540C}">
      <dgm:prSet/>
      <dgm:spPr/>
      <dgm:t>
        <a:bodyPr/>
        <a:lstStyle/>
        <a:p>
          <a:endParaRPr lang="en-US"/>
        </a:p>
      </dgm:t>
    </dgm:pt>
    <dgm:pt modelId="{0BC5FB14-ABB6-40FC-A8B5-56290E8F32EC}" type="sibTrans" cxnId="{EF950972-B8D5-42BC-A276-FEE5BD1E540C}">
      <dgm:prSet/>
      <dgm:spPr/>
      <dgm:t>
        <a:bodyPr/>
        <a:lstStyle/>
        <a:p>
          <a:endParaRPr lang="en-US"/>
        </a:p>
      </dgm:t>
    </dgm:pt>
    <dgm:pt modelId="{D07A4C5C-D740-4878-A9B0-4EEEAB7AC58B}" type="pres">
      <dgm:prSet presAssocID="{B53D9FE7-E195-4FC5-BF8C-780460AA029D}" presName="root" presStyleCnt="0">
        <dgm:presLayoutVars>
          <dgm:dir/>
          <dgm:resizeHandles val="exact"/>
        </dgm:presLayoutVars>
      </dgm:prSet>
      <dgm:spPr/>
      <dgm:t>
        <a:bodyPr/>
        <a:lstStyle/>
        <a:p>
          <a:endParaRPr lang="en-US"/>
        </a:p>
      </dgm:t>
    </dgm:pt>
    <dgm:pt modelId="{9EC5BA32-3EF5-44F6-B03C-646A31CBB334}" type="pres">
      <dgm:prSet presAssocID="{006629DF-4C91-464A-96CB-F5EFB0EC35F6}" presName="compNode" presStyleCnt="0"/>
      <dgm:spPr/>
    </dgm:pt>
    <dgm:pt modelId="{635050D0-4FDD-47AA-94EE-6BB2B1C55834}" type="pres">
      <dgm:prSet presAssocID="{006629DF-4C91-464A-96CB-F5EFB0EC35F6}" presName="bgRect" presStyleLbl="bgShp" presStyleIdx="0" presStyleCnt="6"/>
      <dgm:spPr/>
    </dgm:pt>
    <dgm:pt modelId="{96354FD9-10A1-42F7-9CD1-64917B99E380}" type="pres">
      <dgm:prSet presAssocID="{006629DF-4C91-464A-96CB-F5EFB0EC35F6}" presName="iconRect" presStyleLbl="node1" presStyleIdx="0" presStyleCnt="6"/>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dgm:spPr>
      <dgm:t>
        <a:bodyPr/>
        <a:lstStyle/>
        <a:p>
          <a:endParaRPr lang="en-US"/>
        </a:p>
      </dgm:t>
      <dgm:extLst>
        <a:ext uri="{E40237B7-FDA0-4F09-8148-C483321AD2D9}">
          <dgm14:cNvPr xmlns:dgm14="http://schemas.microsoft.com/office/drawing/2010/diagram" id="0" name="" descr="Key"/>
        </a:ext>
      </dgm:extLst>
    </dgm:pt>
    <dgm:pt modelId="{FDD87871-33E9-41A9-BC04-1AE88D9189CF}" type="pres">
      <dgm:prSet presAssocID="{006629DF-4C91-464A-96CB-F5EFB0EC35F6}" presName="spaceRect" presStyleCnt="0"/>
      <dgm:spPr/>
    </dgm:pt>
    <dgm:pt modelId="{A7A0A005-848C-4D07-AF44-A5A48410DF90}" type="pres">
      <dgm:prSet presAssocID="{006629DF-4C91-464A-96CB-F5EFB0EC35F6}" presName="parTx" presStyleLbl="revTx" presStyleIdx="0" presStyleCnt="6">
        <dgm:presLayoutVars>
          <dgm:chMax val="0"/>
          <dgm:chPref val="0"/>
        </dgm:presLayoutVars>
      </dgm:prSet>
      <dgm:spPr/>
      <dgm:t>
        <a:bodyPr/>
        <a:lstStyle/>
        <a:p>
          <a:endParaRPr lang="en-US"/>
        </a:p>
      </dgm:t>
    </dgm:pt>
    <dgm:pt modelId="{A645656B-EDC9-42A9-93B9-2FCF40D541F1}" type="pres">
      <dgm:prSet presAssocID="{F2EBFB98-4D42-47D3-A598-B78890D38A63}" presName="sibTrans" presStyleCnt="0"/>
      <dgm:spPr/>
    </dgm:pt>
    <dgm:pt modelId="{B00C0801-350F-4676-904E-78B7A6C307AB}" type="pres">
      <dgm:prSet presAssocID="{5D72F142-222A-4B12-A40B-8EE296E955D6}" presName="compNode" presStyleCnt="0"/>
      <dgm:spPr/>
    </dgm:pt>
    <dgm:pt modelId="{940295BD-BA0D-4140-B0FB-19B49CFC3A16}" type="pres">
      <dgm:prSet presAssocID="{5D72F142-222A-4B12-A40B-8EE296E955D6}" presName="bgRect" presStyleLbl="bgShp" presStyleIdx="1" presStyleCnt="6"/>
      <dgm:spPr/>
    </dgm:pt>
    <dgm:pt modelId="{E225346E-0B9B-4C67-89A8-3A9B520BA86F}" type="pres">
      <dgm:prSet presAssocID="{5D72F142-222A-4B12-A40B-8EE296E955D6}" presName="iconRect" presStyleLbl="node1" presStyleIdx="1" presStyleCnt="6"/>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dgm:spPr>
      <dgm:t>
        <a:bodyPr/>
        <a:lstStyle/>
        <a:p>
          <a:endParaRPr lang="en-US"/>
        </a:p>
      </dgm:t>
      <dgm:extLst>
        <a:ext uri="{E40237B7-FDA0-4F09-8148-C483321AD2D9}">
          <dgm14:cNvPr xmlns:dgm14="http://schemas.microsoft.com/office/drawing/2010/diagram" id="0" name="" descr="Snowshoeing"/>
        </a:ext>
      </dgm:extLst>
    </dgm:pt>
    <dgm:pt modelId="{9611B401-682F-415E-B993-34D8D687B563}" type="pres">
      <dgm:prSet presAssocID="{5D72F142-222A-4B12-A40B-8EE296E955D6}" presName="spaceRect" presStyleCnt="0"/>
      <dgm:spPr/>
    </dgm:pt>
    <dgm:pt modelId="{13FEE52A-DE65-46FF-AFA9-5F830BD8995B}" type="pres">
      <dgm:prSet presAssocID="{5D72F142-222A-4B12-A40B-8EE296E955D6}" presName="parTx" presStyleLbl="revTx" presStyleIdx="1" presStyleCnt="6">
        <dgm:presLayoutVars>
          <dgm:chMax val="0"/>
          <dgm:chPref val="0"/>
        </dgm:presLayoutVars>
      </dgm:prSet>
      <dgm:spPr/>
      <dgm:t>
        <a:bodyPr/>
        <a:lstStyle/>
        <a:p>
          <a:endParaRPr lang="en-US"/>
        </a:p>
      </dgm:t>
    </dgm:pt>
    <dgm:pt modelId="{F4EF1D51-A6B7-4E66-B750-84393534167E}" type="pres">
      <dgm:prSet presAssocID="{4E5D5155-1C9B-4817-A5EA-9161D4BB161B}" presName="sibTrans" presStyleCnt="0"/>
      <dgm:spPr/>
    </dgm:pt>
    <dgm:pt modelId="{37D8F2B0-9206-4B0B-B29B-EF77B32A2C5D}" type="pres">
      <dgm:prSet presAssocID="{54DE98C5-963C-491C-A077-6958FADC75C0}" presName="compNode" presStyleCnt="0"/>
      <dgm:spPr/>
    </dgm:pt>
    <dgm:pt modelId="{CB76A341-66C2-48AC-990A-A5B301EBD1C8}" type="pres">
      <dgm:prSet presAssocID="{54DE98C5-963C-491C-A077-6958FADC75C0}" presName="bgRect" presStyleLbl="bgShp" presStyleIdx="2" presStyleCnt="6"/>
      <dgm:spPr/>
    </dgm:pt>
    <dgm:pt modelId="{7C13CD99-E118-42DB-A598-275F5F152C69}" type="pres">
      <dgm:prSet presAssocID="{54DE98C5-963C-491C-A077-6958FADC75C0}" presName="iconRect" presStyleLbl="node1" presStyleIdx="2" presStyleCnt="6"/>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dgm:spPr>
      <dgm:t>
        <a:bodyPr/>
        <a:lstStyle/>
        <a:p>
          <a:endParaRPr lang="en-US"/>
        </a:p>
      </dgm:t>
      <dgm:extLst>
        <a:ext uri="{E40237B7-FDA0-4F09-8148-C483321AD2D9}">
          <dgm14:cNvPr xmlns:dgm14="http://schemas.microsoft.com/office/drawing/2010/diagram" id="0" name="" descr="Stethoscope"/>
        </a:ext>
      </dgm:extLst>
    </dgm:pt>
    <dgm:pt modelId="{58BCB3EE-2BDD-4941-A1D3-25CBF95F391C}" type="pres">
      <dgm:prSet presAssocID="{54DE98C5-963C-491C-A077-6958FADC75C0}" presName="spaceRect" presStyleCnt="0"/>
      <dgm:spPr/>
    </dgm:pt>
    <dgm:pt modelId="{EDB924C6-AC8A-453C-9147-70CEC516828C}" type="pres">
      <dgm:prSet presAssocID="{54DE98C5-963C-491C-A077-6958FADC75C0}" presName="parTx" presStyleLbl="revTx" presStyleIdx="2" presStyleCnt="6">
        <dgm:presLayoutVars>
          <dgm:chMax val="0"/>
          <dgm:chPref val="0"/>
        </dgm:presLayoutVars>
      </dgm:prSet>
      <dgm:spPr/>
      <dgm:t>
        <a:bodyPr/>
        <a:lstStyle/>
        <a:p>
          <a:endParaRPr lang="en-US"/>
        </a:p>
      </dgm:t>
    </dgm:pt>
    <dgm:pt modelId="{C24A6944-48EC-4A9C-8BF0-1AD298EE1D92}" type="pres">
      <dgm:prSet presAssocID="{C98CD3A0-9996-4F25-BDF5-E06ABCE476B2}" presName="sibTrans" presStyleCnt="0"/>
      <dgm:spPr/>
    </dgm:pt>
    <dgm:pt modelId="{E004763C-5D25-4F24-800C-12108FD501A8}" type="pres">
      <dgm:prSet presAssocID="{FB12EDA4-FCD0-4489-9EF8-DF39582C933A}" presName="compNode" presStyleCnt="0"/>
      <dgm:spPr/>
    </dgm:pt>
    <dgm:pt modelId="{B8BC7B9B-1D2B-4132-A1F2-01CD57500490}" type="pres">
      <dgm:prSet presAssocID="{FB12EDA4-FCD0-4489-9EF8-DF39582C933A}" presName="bgRect" presStyleLbl="bgShp" presStyleIdx="3" presStyleCnt="6"/>
      <dgm:spPr/>
    </dgm:pt>
    <dgm:pt modelId="{D6BA9F82-04CF-4AAD-970D-85562ACC95C0}" type="pres">
      <dgm:prSet presAssocID="{FB12EDA4-FCD0-4489-9EF8-DF39582C933A}" presName="iconRect" presStyleLbl="node1" presStyleIdx="3" presStyleCnt="6"/>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dgm:spPr>
      <dgm:t>
        <a:bodyPr/>
        <a:lstStyle/>
        <a:p>
          <a:endParaRPr lang="en-US"/>
        </a:p>
      </dgm:t>
      <dgm:extLst>
        <a:ext uri="{E40237B7-FDA0-4F09-8148-C483321AD2D9}">
          <dgm14:cNvPr xmlns:dgm14="http://schemas.microsoft.com/office/drawing/2010/diagram" id="0" name="" descr="Downhill skiing"/>
        </a:ext>
      </dgm:extLst>
    </dgm:pt>
    <dgm:pt modelId="{C5C42947-23F7-4476-8A13-DAC69F27E52F}" type="pres">
      <dgm:prSet presAssocID="{FB12EDA4-FCD0-4489-9EF8-DF39582C933A}" presName="spaceRect" presStyleCnt="0"/>
      <dgm:spPr/>
    </dgm:pt>
    <dgm:pt modelId="{E1551E67-61B4-4673-A7F8-06F3723CCE73}" type="pres">
      <dgm:prSet presAssocID="{FB12EDA4-FCD0-4489-9EF8-DF39582C933A}" presName="parTx" presStyleLbl="revTx" presStyleIdx="3" presStyleCnt="6">
        <dgm:presLayoutVars>
          <dgm:chMax val="0"/>
          <dgm:chPref val="0"/>
        </dgm:presLayoutVars>
      </dgm:prSet>
      <dgm:spPr/>
      <dgm:t>
        <a:bodyPr/>
        <a:lstStyle/>
        <a:p>
          <a:endParaRPr lang="en-US"/>
        </a:p>
      </dgm:t>
    </dgm:pt>
    <dgm:pt modelId="{6EA2DD2A-F8C0-4245-A894-E2F8FF11443D}" type="pres">
      <dgm:prSet presAssocID="{9EBE4F9D-DC39-4B6F-A926-D86D62F4E982}" presName="sibTrans" presStyleCnt="0"/>
      <dgm:spPr/>
    </dgm:pt>
    <dgm:pt modelId="{239FF1E9-D7EC-4B33-835D-E0D1D8C97067}" type="pres">
      <dgm:prSet presAssocID="{E97C78F2-F1A3-4E60-9C0D-44EB3E10A231}" presName="compNode" presStyleCnt="0"/>
      <dgm:spPr/>
    </dgm:pt>
    <dgm:pt modelId="{205948D4-3137-4A25-8284-E40239D4189D}" type="pres">
      <dgm:prSet presAssocID="{E97C78F2-F1A3-4E60-9C0D-44EB3E10A231}" presName="bgRect" presStyleLbl="bgShp" presStyleIdx="4" presStyleCnt="6"/>
      <dgm:spPr/>
    </dgm:pt>
    <dgm:pt modelId="{D6D6DCE0-6C98-4286-B63E-988C884B39FF}" type="pres">
      <dgm:prSet presAssocID="{E97C78F2-F1A3-4E60-9C0D-44EB3E10A231}" presName="iconRect" presStyleLbl="node1" presStyleIdx="4" presStyleCnt="6"/>
      <dgm:spPr>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dgm:spPr>
      <dgm:t>
        <a:bodyPr/>
        <a:lstStyle/>
        <a:p>
          <a:endParaRPr lang="en-US"/>
        </a:p>
      </dgm:t>
      <dgm:extLst>
        <a:ext uri="{E40237B7-FDA0-4F09-8148-C483321AD2D9}">
          <dgm14:cNvPr xmlns:dgm14="http://schemas.microsoft.com/office/drawing/2010/diagram" id="0" name="" descr="Leaf"/>
        </a:ext>
      </dgm:extLst>
    </dgm:pt>
    <dgm:pt modelId="{65CA6DEF-50E8-4662-A050-F293E46B2CA0}" type="pres">
      <dgm:prSet presAssocID="{E97C78F2-F1A3-4E60-9C0D-44EB3E10A231}" presName="spaceRect" presStyleCnt="0"/>
      <dgm:spPr/>
    </dgm:pt>
    <dgm:pt modelId="{150A84B3-F02F-4EFE-9B0A-1E430DB13EF0}" type="pres">
      <dgm:prSet presAssocID="{E97C78F2-F1A3-4E60-9C0D-44EB3E10A231}" presName="parTx" presStyleLbl="revTx" presStyleIdx="4" presStyleCnt="6">
        <dgm:presLayoutVars>
          <dgm:chMax val="0"/>
          <dgm:chPref val="0"/>
        </dgm:presLayoutVars>
      </dgm:prSet>
      <dgm:spPr/>
      <dgm:t>
        <a:bodyPr/>
        <a:lstStyle/>
        <a:p>
          <a:endParaRPr lang="en-US"/>
        </a:p>
      </dgm:t>
    </dgm:pt>
    <dgm:pt modelId="{7AFE0F8E-C033-4DC1-8436-97ED039C4A71}" type="pres">
      <dgm:prSet presAssocID="{C82BD272-D7A2-467A-B189-06E9B047185E}" presName="sibTrans" presStyleCnt="0"/>
      <dgm:spPr/>
    </dgm:pt>
    <dgm:pt modelId="{00A0AD7C-E044-4D85-B59E-9A3CBCD67187}" type="pres">
      <dgm:prSet presAssocID="{9A0F5B86-759F-4BB2-8704-25B112B2926D}" presName="compNode" presStyleCnt="0"/>
      <dgm:spPr/>
    </dgm:pt>
    <dgm:pt modelId="{0A5F84D7-CDA6-48F7-81C5-B17A065D93C6}" type="pres">
      <dgm:prSet presAssocID="{9A0F5B86-759F-4BB2-8704-25B112B2926D}" presName="bgRect" presStyleLbl="bgShp" presStyleIdx="5" presStyleCnt="6"/>
      <dgm:spPr/>
    </dgm:pt>
    <dgm:pt modelId="{80E3DFB8-281C-4FC1-95F7-E4449FEF9FDB}" type="pres">
      <dgm:prSet presAssocID="{9A0F5B86-759F-4BB2-8704-25B112B2926D}" presName="iconRect" presStyleLbl="node1" presStyleIdx="5" presStyleCnt="6"/>
      <dgm:spPr>
        <a:blipFill>
          <a:blip xmlns:r="http://schemas.openxmlformats.org/officeDocument/2006/relationships" r:embed="rId11" cstate="hqprint">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dgm:spPr>
      <dgm:t>
        <a:bodyPr/>
        <a:lstStyle/>
        <a:p>
          <a:endParaRPr lang="en-US"/>
        </a:p>
      </dgm:t>
      <dgm:extLst>
        <a:ext uri="{E40237B7-FDA0-4F09-8148-C483321AD2D9}">
          <dgm14:cNvPr xmlns:dgm14="http://schemas.microsoft.com/office/drawing/2010/diagram" id="0" name="" descr="Mountain scene"/>
        </a:ext>
      </dgm:extLst>
    </dgm:pt>
    <dgm:pt modelId="{03FD257F-F56B-478B-819F-A3628ADA1260}" type="pres">
      <dgm:prSet presAssocID="{9A0F5B86-759F-4BB2-8704-25B112B2926D}" presName="spaceRect" presStyleCnt="0"/>
      <dgm:spPr/>
    </dgm:pt>
    <dgm:pt modelId="{289D9599-8EA7-4989-91C4-7A6EB0C0694C}" type="pres">
      <dgm:prSet presAssocID="{9A0F5B86-759F-4BB2-8704-25B112B2926D}" presName="parTx" presStyleLbl="revTx" presStyleIdx="5" presStyleCnt="6">
        <dgm:presLayoutVars>
          <dgm:chMax val="0"/>
          <dgm:chPref val="0"/>
        </dgm:presLayoutVars>
      </dgm:prSet>
      <dgm:spPr/>
      <dgm:t>
        <a:bodyPr/>
        <a:lstStyle/>
        <a:p>
          <a:endParaRPr lang="en-US"/>
        </a:p>
      </dgm:t>
    </dgm:pt>
  </dgm:ptLst>
  <dgm:cxnLst>
    <dgm:cxn modelId="{C7CA0739-B7C2-4ACC-AC43-88D228FD108C}" srcId="{B53D9FE7-E195-4FC5-BF8C-780460AA029D}" destId="{54DE98C5-963C-491C-A077-6958FADC75C0}" srcOrd="2" destOrd="0" parTransId="{665A9428-1A02-4C93-AE1A-EEF6619C3115}" sibTransId="{C98CD3A0-9996-4F25-BDF5-E06ABCE476B2}"/>
    <dgm:cxn modelId="{D3FB97C6-5B1C-40F3-AF88-952D4AC636FF}" type="presOf" srcId="{5D72F142-222A-4B12-A40B-8EE296E955D6}" destId="{13FEE52A-DE65-46FF-AFA9-5F830BD8995B}" srcOrd="0" destOrd="0" presId="urn:microsoft.com/office/officeart/2018/2/layout/IconVerticalSolidList"/>
    <dgm:cxn modelId="{327736BD-191B-4464-825B-251710988BD7}" type="presOf" srcId="{006629DF-4C91-464A-96CB-F5EFB0EC35F6}" destId="{A7A0A005-848C-4D07-AF44-A5A48410DF90}" srcOrd="0" destOrd="0" presId="urn:microsoft.com/office/officeart/2018/2/layout/IconVerticalSolidList"/>
    <dgm:cxn modelId="{D5354CD5-5617-4333-AAEA-4E4844CBBA93}" type="presOf" srcId="{54DE98C5-963C-491C-A077-6958FADC75C0}" destId="{EDB924C6-AC8A-453C-9147-70CEC516828C}" srcOrd="0" destOrd="0" presId="urn:microsoft.com/office/officeart/2018/2/layout/IconVerticalSolidList"/>
    <dgm:cxn modelId="{3A41F806-9A95-4D81-9B19-313F907936EC}" srcId="{B53D9FE7-E195-4FC5-BF8C-780460AA029D}" destId="{5D72F142-222A-4B12-A40B-8EE296E955D6}" srcOrd="1" destOrd="0" parTransId="{16A92F28-8A39-4B92-8CEE-7306A5EA511F}" sibTransId="{4E5D5155-1C9B-4817-A5EA-9161D4BB161B}"/>
    <dgm:cxn modelId="{BD9FB19D-2616-4CFA-88C5-19545AE7F262}" srcId="{B53D9FE7-E195-4FC5-BF8C-780460AA029D}" destId="{E97C78F2-F1A3-4E60-9C0D-44EB3E10A231}" srcOrd="4" destOrd="0" parTransId="{BE228AB1-A7DD-4546-B93A-4E742E9038A5}" sibTransId="{C82BD272-D7A2-467A-B189-06E9B047185E}"/>
    <dgm:cxn modelId="{EF950972-B8D5-42BC-A276-FEE5BD1E540C}" srcId="{B53D9FE7-E195-4FC5-BF8C-780460AA029D}" destId="{9A0F5B86-759F-4BB2-8704-25B112B2926D}" srcOrd="5" destOrd="0" parTransId="{C8A1C467-1C64-4B4D-97CA-34B01E306AD3}" sibTransId="{0BC5FB14-ABB6-40FC-A8B5-56290E8F32EC}"/>
    <dgm:cxn modelId="{1F48A3FB-2C32-4610-B94E-0F4F497F9B93}" type="presOf" srcId="{E97C78F2-F1A3-4E60-9C0D-44EB3E10A231}" destId="{150A84B3-F02F-4EFE-9B0A-1E430DB13EF0}" srcOrd="0" destOrd="0" presId="urn:microsoft.com/office/officeart/2018/2/layout/IconVerticalSolidList"/>
    <dgm:cxn modelId="{A3E7E8E8-906D-4192-BD85-9E3F8EC38DA6}" type="presOf" srcId="{9A0F5B86-759F-4BB2-8704-25B112B2926D}" destId="{289D9599-8EA7-4989-91C4-7A6EB0C0694C}" srcOrd="0" destOrd="0" presId="urn:microsoft.com/office/officeart/2018/2/layout/IconVerticalSolidList"/>
    <dgm:cxn modelId="{876C82A0-5A23-410C-A40E-E32675F1B8B3}" srcId="{B53D9FE7-E195-4FC5-BF8C-780460AA029D}" destId="{FB12EDA4-FCD0-4489-9EF8-DF39582C933A}" srcOrd="3" destOrd="0" parTransId="{B381070F-C0C2-4C88-AB74-D5E42627B95D}" sibTransId="{9EBE4F9D-DC39-4B6F-A926-D86D62F4E982}"/>
    <dgm:cxn modelId="{E1FFD9CA-3D94-4D55-B847-3DABBCEFBFE3}" srcId="{B53D9FE7-E195-4FC5-BF8C-780460AA029D}" destId="{006629DF-4C91-464A-96CB-F5EFB0EC35F6}" srcOrd="0" destOrd="0" parTransId="{F4030752-7AAC-4F38-91A8-7371596DD313}" sibTransId="{F2EBFB98-4D42-47D3-A598-B78890D38A63}"/>
    <dgm:cxn modelId="{ABC11066-9C3C-4BFE-94B7-D0A1DC6FBD79}" type="presOf" srcId="{B53D9FE7-E195-4FC5-BF8C-780460AA029D}" destId="{D07A4C5C-D740-4878-A9B0-4EEEAB7AC58B}" srcOrd="0" destOrd="0" presId="urn:microsoft.com/office/officeart/2018/2/layout/IconVerticalSolidList"/>
    <dgm:cxn modelId="{7E1B20B4-7D46-4E85-B506-82869EA040AA}" type="presOf" srcId="{FB12EDA4-FCD0-4489-9EF8-DF39582C933A}" destId="{E1551E67-61B4-4673-A7F8-06F3723CCE73}" srcOrd="0" destOrd="0" presId="urn:microsoft.com/office/officeart/2018/2/layout/IconVerticalSolidList"/>
    <dgm:cxn modelId="{5A276705-B908-4A54-9A67-9E7A6A67B7E4}" type="presParOf" srcId="{D07A4C5C-D740-4878-A9B0-4EEEAB7AC58B}" destId="{9EC5BA32-3EF5-44F6-B03C-646A31CBB334}" srcOrd="0" destOrd="0" presId="urn:microsoft.com/office/officeart/2018/2/layout/IconVerticalSolidList"/>
    <dgm:cxn modelId="{A5EBAAC2-F507-4450-8C15-B32C1473C9CA}" type="presParOf" srcId="{9EC5BA32-3EF5-44F6-B03C-646A31CBB334}" destId="{635050D0-4FDD-47AA-94EE-6BB2B1C55834}" srcOrd="0" destOrd="0" presId="urn:microsoft.com/office/officeart/2018/2/layout/IconVerticalSolidList"/>
    <dgm:cxn modelId="{3D87A944-D88D-4D3D-AD64-5FD8BDEF224D}" type="presParOf" srcId="{9EC5BA32-3EF5-44F6-B03C-646A31CBB334}" destId="{96354FD9-10A1-42F7-9CD1-64917B99E380}" srcOrd="1" destOrd="0" presId="urn:microsoft.com/office/officeart/2018/2/layout/IconVerticalSolidList"/>
    <dgm:cxn modelId="{CC242CFA-5494-4A42-B13F-6A745A7BC461}" type="presParOf" srcId="{9EC5BA32-3EF5-44F6-B03C-646A31CBB334}" destId="{FDD87871-33E9-41A9-BC04-1AE88D9189CF}" srcOrd="2" destOrd="0" presId="urn:microsoft.com/office/officeart/2018/2/layout/IconVerticalSolidList"/>
    <dgm:cxn modelId="{14304AF9-FA6B-472F-9479-F20F67C1CDAF}" type="presParOf" srcId="{9EC5BA32-3EF5-44F6-B03C-646A31CBB334}" destId="{A7A0A005-848C-4D07-AF44-A5A48410DF90}" srcOrd="3" destOrd="0" presId="urn:microsoft.com/office/officeart/2018/2/layout/IconVerticalSolidList"/>
    <dgm:cxn modelId="{B09DC23B-AB6A-47F4-8AD9-2E84A19FF5E8}" type="presParOf" srcId="{D07A4C5C-D740-4878-A9B0-4EEEAB7AC58B}" destId="{A645656B-EDC9-42A9-93B9-2FCF40D541F1}" srcOrd="1" destOrd="0" presId="urn:microsoft.com/office/officeart/2018/2/layout/IconVerticalSolidList"/>
    <dgm:cxn modelId="{1F3010E4-AE80-4F8C-B86B-371332380A64}" type="presParOf" srcId="{D07A4C5C-D740-4878-A9B0-4EEEAB7AC58B}" destId="{B00C0801-350F-4676-904E-78B7A6C307AB}" srcOrd="2" destOrd="0" presId="urn:microsoft.com/office/officeart/2018/2/layout/IconVerticalSolidList"/>
    <dgm:cxn modelId="{0982DA20-2E86-4977-A7FA-7C5AC3086B9B}" type="presParOf" srcId="{B00C0801-350F-4676-904E-78B7A6C307AB}" destId="{940295BD-BA0D-4140-B0FB-19B49CFC3A16}" srcOrd="0" destOrd="0" presId="urn:microsoft.com/office/officeart/2018/2/layout/IconVerticalSolidList"/>
    <dgm:cxn modelId="{E9D570DC-F6C3-4DE8-BD5A-8634DD13FAB4}" type="presParOf" srcId="{B00C0801-350F-4676-904E-78B7A6C307AB}" destId="{E225346E-0B9B-4C67-89A8-3A9B520BA86F}" srcOrd="1" destOrd="0" presId="urn:microsoft.com/office/officeart/2018/2/layout/IconVerticalSolidList"/>
    <dgm:cxn modelId="{119CC784-FF1B-47CC-8631-5C02675D6FE7}" type="presParOf" srcId="{B00C0801-350F-4676-904E-78B7A6C307AB}" destId="{9611B401-682F-415E-B993-34D8D687B563}" srcOrd="2" destOrd="0" presId="urn:microsoft.com/office/officeart/2018/2/layout/IconVerticalSolidList"/>
    <dgm:cxn modelId="{EE6A1B11-514A-4203-82E8-475426D4C032}" type="presParOf" srcId="{B00C0801-350F-4676-904E-78B7A6C307AB}" destId="{13FEE52A-DE65-46FF-AFA9-5F830BD8995B}" srcOrd="3" destOrd="0" presId="urn:microsoft.com/office/officeart/2018/2/layout/IconVerticalSolidList"/>
    <dgm:cxn modelId="{A126AD43-ED93-436B-8D40-20400E5EE698}" type="presParOf" srcId="{D07A4C5C-D740-4878-A9B0-4EEEAB7AC58B}" destId="{F4EF1D51-A6B7-4E66-B750-84393534167E}" srcOrd="3" destOrd="0" presId="urn:microsoft.com/office/officeart/2018/2/layout/IconVerticalSolidList"/>
    <dgm:cxn modelId="{7830E85E-82F9-4D93-8AAD-62306ED9C4D3}" type="presParOf" srcId="{D07A4C5C-D740-4878-A9B0-4EEEAB7AC58B}" destId="{37D8F2B0-9206-4B0B-B29B-EF77B32A2C5D}" srcOrd="4" destOrd="0" presId="urn:microsoft.com/office/officeart/2018/2/layout/IconVerticalSolidList"/>
    <dgm:cxn modelId="{BB91C6D1-9CBF-4980-8897-D418B3DE824B}" type="presParOf" srcId="{37D8F2B0-9206-4B0B-B29B-EF77B32A2C5D}" destId="{CB76A341-66C2-48AC-990A-A5B301EBD1C8}" srcOrd="0" destOrd="0" presId="urn:microsoft.com/office/officeart/2018/2/layout/IconVerticalSolidList"/>
    <dgm:cxn modelId="{E3C7FABC-E819-4D53-96CD-5036B09E6E8F}" type="presParOf" srcId="{37D8F2B0-9206-4B0B-B29B-EF77B32A2C5D}" destId="{7C13CD99-E118-42DB-A598-275F5F152C69}" srcOrd="1" destOrd="0" presId="urn:microsoft.com/office/officeart/2018/2/layout/IconVerticalSolidList"/>
    <dgm:cxn modelId="{3DCF8CE9-FAAB-444D-82DD-D0309A05D4AF}" type="presParOf" srcId="{37D8F2B0-9206-4B0B-B29B-EF77B32A2C5D}" destId="{58BCB3EE-2BDD-4941-A1D3-25CBF95F391C}" srcOrd="2" destOrd="0" presId="urn:microsoft.com/office/officeart/2018/2/layout/IconVerticalSolidList"/>
    <dgm:cxn modelId="{1F5C9375-165E-4497-A402-518308338A83}" type="presParOf" srcId="{37D8F2B0-9206-4B0B-B29B-EF77B32A2C5D}" destId="{EDB924C6-AC8A-453C-9147-70CEC516828C}" srcOrd="3" destOrd="0" presId="urn:microsoft.com/office/officeart/2018/2/layout/IconVerticalSolidList"/>
    <dgm:cxn modelId="{2EB0FADE-788B-4E18-B7B0-1F934A620655}" type="presParOf" srcId="{D07A4C5C-D740-4878-A9B0-4EEEAB7AC58B}" destId="{C24A6944-48EC-4A9C-8BF0-1AD298EE1D92}" srcOrd="5" destOrd="0" presId="urn:microsoft.com/office/officeart/2018/2/layout/IconVerticalSolidList"/>
    <dgm:cxn modelId="{26A98EA8-B1E1-4B9C-B3F8-195D0FE4F514}" type="presParOf" srcId="{D07A4C5C-D740-4878-A9B0-4EEEAB7AC58B}" destId="{E004763C-5D25-4F24-800C-12108FD501A8}" srcOrd="6" destOrd="0" presId="urn:microsoft.com/office/officeart/2018/2/layout/IconVerticalSolidList"/>
    <dgm:cxn modelId="{0A7C5703-0BB6-4CD6-8F91-D76DDFC7552F}" type="presParOf" srcId="{E004763C-5D25-4F24-800C-12108FD501A8}" destId="{B8BC7B9B-1D2B-4132-A1F2-01CD57500490}" srcOrd="0" destOrd="0" presId="urn:microsoft.com/office/officeart/2018/2/layout/IconVerticalSolidList"/>
    <dgm:cxn modelId="{3D559D72-B199-4442-99C0-438448513615}" type="presParOf" srcId="{E004763C-5D25-4F24-800C-12108FD501A8}" destId="{D6BA9F82-04CF-4AAD-970D-85562ACC95C0}" srcOrd="1" destOrd="0" presId="urn:microsoft.com/office/officeart/2018/2/layout/IconVerticalSolidList"/>
    <dgm:cxn modelId="{E295FE4A-5B06-46B7-A28B-0258ED957E87}" type="presParOf" srcId="{E004763C-5D25-4F24-800C-12108FD501A8}" destId="{C5C42947-23F7-4476-8A13-DAC69F27E52F}" srcOrd="2" destOrd="0" presId="urn:microsoft.com/office/officeart/2018/2/layout/IconVerticalSolidList"/>
    <dgm:cxn modelId="{B817ED04-D78E-4C1E-ACEA-E3CF73659A19}" type="presParOf" srcId="{E004763C-5D25-4F24-800C-12108FD501A8}" destId="{E1551E67-61B4-4673-A7F8-06F3723CCE73}" srcOrd="3" destOrd="0" presId="urn:microsoft.com/office/officeart/2018/2/layout/IconVerticalSolidList"/>
    <dgm:cxn modelId="{661C6046-AF44-42AC-B562-F35D5B63B800}" type="presParOf" srcId="{D07A4C5C-D740-4878-A9B0-4EEEAB7AC58B}" destId="{6EA2DD2A-F8C0-4245-A894-E2F8FF11443D}" srcOrd="7" destOrd="0" presId="urn:microsoft.com/office/officeart/2018/2/layout/IconVerticalSolidList"/>
    <dgm:cxn modelId="{55174A6F-2F17-49DF-B5C6-40ADB811DE15}" type="presParOf" srcId="{D07A4C5C-D740-4878-A9B0-4EEEAB7AC58B}" destId="{239FF1E9-D7EC-4B33-835D-E0D1D8C97067}" srcOrd="8" destOrd="0" presId="urn:microsoft.com/office/officeart/2018/2/layout/IconVerticalSolidList"/>
    <dgm:cxn modelId="{4C6ADF2C-C972-474D-91A2-F61B74D1593C}" type="presParOf" srcId="{239FF1E9-D7EC-4B33-835D-E0D1D8C97067}" destId="{205948D4-3137-4A25-8284-E40239D4189D}" srcOrd="0" destOrd="0" presId="urn:microsoft.com/office/officeart/2018/2/layout/IconVerticalSolidList"/>
    <dgm:cxn modelId="{F536C25F-4B96-4B64-93B7-7AF756D48E84}" type="presParOf" srcId="{239FF1E9-D7EC-4B33-835D-E0D1D8C97067}" destId="{D6D6DCE0-6C98-4286-B63E-988C884B39FF}" srcOrd="1" destOrd="0" presId="urn:microsoft.com/office/officeart/2018/2/layout/IconVerticalSolidList"/>
    <dgm:cxn modelId="{76F03AF9-3F88-42DA-BE50-70CB0F563FBB}" type="presParOf" srcId="{239FF1E9-D7EC-4B33-835D-E0D1D8C97067}" destId="{65CA6DEF-50E8-4662-A050-F293E46B2CA0}" srcOrd="2" destOrd="0" presId="urn:microsoft.com/office/officeart/2018/2/layout/IconVerticalSolidList"/>
    <dgm:cxn modelId="{814620E1-0AFD-4573-BA97-0B2BA17E69D6}" type="presParOf" srcId="{239FF1E9-D7EC-4B33-835D-E0D1D8C97067}" destId="{150A84B3-F02F-4EFE-9B0A-1E430DB13EF0}" srcOrd="3" destOrd="0" presId="urn:microsoft.com/office/officeart/2018/2/layout/IconVerticalSolidList"/>
    <dgm:cxn modelId="{785946F1-C86E-46F5-9BEF-4CA76B4615A6}" type="presParOf" srcId="{D07A4C5C-D740-4878-A9B0-4EEEAB7AC58B}" destId="{7AFE0F8E-C033-4DC1-8436-97ED039C4A71}" srcOrd="9" destOrd="0" presId="urn:microsoft.com/office/officeart/2018/2/layout/IconVerticalSolidList"/>
    <dgm:cxn modelId="{AB134474-58B4-4676-A275-169F5C1B1FD5}" type="presParOf" srcId="{D07A4C5C-D740-4878-A9B0-4EEEAB7AC58B}" destId="{00A0AD7C-E044-4D85-B59E-9A3CBCD67187}" srcOrd="10" destOrd="0" presId="urn:microsoft.com/office/officeart/2018/2/layout/IconVerticalSolidList"/>
    <dgm:cxn modelId="{20767F69-DF31-4118-B7A3-DBC1078B7958}" type="presParOf" srcId="{00A0AD7C-E044-4D85-B59E-9A3CBCD67187}" destId="{0A5F84D7-CDA6-48F7-81C5-B17A065D93C6}" srcOrd="0" destOrd="0" presId="urn:microsoft.com/office/officeart/2018/2/layout/IconVerticalSolidList"/>
    <dgm:cxn modelId="{314418C8-7369-49E5-8566-915F14BE3019}" type="presParOf" srcId="{00A0AD7C-E044-4D85-B59E-9A3CBCD67187}" destId="{80E3DFB8-281C-4FC1-95F7-E4449FEF9FDB}" srcOrd="1" destOrd="0" presId="urn:microsoft.com/office/officeart/2018/2/layout/IconVerticalSolidList"/>
    <dgm:cxn modelId="{7C1C3C40-DA57-4985-9524-A24839C3EA40}" type="presParOf" srcId="{00A0AD7C-E044-4D85-B59E-9A3CBCD67187}" destId="{03FD257F-F56B-478B-819F-A3628ADA1260}" srcOrd="2" destOrd="0" presId="urn:microsoft.com/office/officeart/2018/2/layout/IconVerticalSolidList"/>
    <dgm:cxn modelId="{61A7DF53-6DF9-426C-B147-B17633DDF53B}" type="presParOf" srcId="{00A0AD7C-E044-4D85-B59E-9A3CBCD67187}" destId="{289D9599-8EA7-4989-91C4-7A6EB0C0694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A1E6AD-6C41-4E96-BC9E-BE336ECDD93A}"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D1940FE1-535D-4CC3-BFEA-52E1EB475A43}">
      <dgm:prSet/>
      <dgm:spPr/>
      <dgm:t>
        <a:bodyPr/>
        <a:lstStyle/>
        <a:p>
          <a:r>
            <a:rPr lang="en-US" b="1"/>
            <a:t>Who is the Target Market?</a:t>
          </a:r>
          <a:endParaRPr lang="en-US"/>
        </a:p>
      </dgm:t>
    </dgm:pt>
    <dgm:pt modelId="{346BA4EF-CABC-45F0-877A-6538DBAC24ED}" type="parTrans" cxnId="{D4177708-27CF-4A96-8BD0-E405C4F11C93}">
      <dgm:prSet/>
      <dgm:spPr/>
      <dgm:t>
        <a:bodyPr/>
        <a:lstStyle/>
        <a:p>
          <a:endParaRPr lang="en-US"/>
        </a:p>
      </dgm:t>
    </dgm:pt>
    <dgm:pt modelId="{FD206F1C-3A55-4780-BF4F-8ED5131029B1}" type="sibTrans" cxnId="{D4177708-27CF-4A96-8BD0-E405C4F11C93}">
      <dgm:prSet/>
      <dgm:spPr/>
      <dgm:t>
        <a:bodyPr/>
        <a:lstStyle/>
        <a:p>
          <a:endParaRPr lang="en-US"/>
        </a:p>
      </dgm:t>
    </dgm:pt>
    <dgm:pt modelId="{01B6E1CE-BCB1-44D1-8413-2677F76110DC}">
      <dgm:prSet/>
      <dgm:spPr/>
      <dgm:t>
        <a:bodyPr/>
        <a:lstStyle/>
        <a:p>
          <a:r>
            <a:rPr lang="en-US"/>
            <a:t>It is envisioned to be a festival for corporate professionals, wellness enthusiasts and affluent individuals, 30 to 50 years of age (Clerici et al., 2023; Cooper, 2015).</a:t>
          </a:r>
        </a:p>
      </dgm:t>
    </dgm:pt>
    <dgm:pt modelId="{C354DF3F-D92A-4C36-9B09-702586DFD8EA}" type="parTrans" cxnId="{4C6344D8-5D1B-43FC-A7F6-782E25CEC8AB}">
      <dgm:prSet/>
      <dgm:spPr/>
      <dgm:t>
        <a:bodyPr/>
        <a:lstStyle/>
        <a:p>
          <a:endParaRPr lang="en-US"/>
        </a:p>
      </dgm:t>
    </dgm:pt>
    <dgm:pt modelId="{092273AE-BE83-4301-800C-5C154DACC431}" type="sibTrans" cxnId="{4C6344D8-5D1B-43FC-A7F6-782E25CEC8AB}">
      <dgm:prSet/>
      <dgm:spPr/>
      <dgm:t>
        <a:bodyPr/>
        <a:lstStyle/>
        <a:p>
          <a:endParaRPr lang="en-US"/>
        </a:p>
      </dgm:t>
    </dgm:pt>
    <dgm:pt modelId="{C78F7D4A-123D-4DDC-B0E0-221100178B11}">
      <dgm:prSet/>
      <dgm:spPr/>
      <dgm:t>
        <a:bodyPr/>
        <a:lstStyle/>
        <a:p>
          <a:r>
            <a:rPr lang="en-US"/>
            <a:t>Intended for those employed in high stress industries including finance and tech, the focus is towards exclusive, high-end wellness retreats in order to serve those in the top brackets of their own industry by improving their health and wellbeing (Hekmat et al., 2022; Zhong et al. 2021).</a:t>
          </a:r>
        </a:p>
      </dgm:t>
    </dgm:pt>
    <dgm:pt modelId="{CD86DB3A-08D1-43F7-85DB-F5B94886F4E2}" type="parTrans" cxnId="{919170B4-C01E-4405-85C7-0934D630A851}">
      <dgm:prSet/>
      <dgm:spPr/>
      <dgm:t>
        <a:bodyPr/>
        <a:lstStyle/>
        <a:p>
          <a:endParaRPr lang="en-US"/>
        </a:p>
      </dgm:t>
    </dgm:pt>
    <dgm:pt modelId="{E886A4F4-C19C-43E6-A167-3C7229144C0E}" type="sibTrans" cxnId="{919170B4-C01E-4405-85C7-0934D630A851}">
      <dgm:prSet/>
      <dgm:spPr/>
      <dgm:t>
        <a:bodyPr/>
        <a:lstStyle/>
        <a:p>
          <a:endParaRPr lang="en-US"/>
        </a:p>
      </dgm:t>
    </dgm:pt>
    <dgm:pt modelId="{A0EB8681-B879-40DD-9441-789572DD02F7}">
      <dgm:prSet/>
      <dgm:spPr/>
      <dgm:t>
        <a:bodyPr/>
        <a:lstStyle/>
        <a:p>
          <a:r>
            <a:rPr lang="en-US" b="1"/>
            <a:t>Demand:</a:t>
          </a:r>
          <a:endParaRPr lang="en-US"/>
        </a:p>
      </dgm:t>
    </dgm:pt>
    <dgm:pt modelId="{58427C88-752D-451D-9BA8-2338F9E234EC}" type="parTrans" cxnId="{B7B4D89D-1565-4408-97C3-91C4B428B94C}">
      <dgm:prSet/>
      <dgm:spPr/>
      <dgm:t>
        <a:bodyPr/>
        <a:lstStyle/>
        <a:p>
          <a:endParaRPr lang="en-US"/>
        </a:p>
      </dgm:t>
    </dgm:pt>
    <dgm:pt modelId="{4BC0DBE3-887B-4FF9-89DC-9260D99A9D34}" type="sibTrans" cxnId="{B7B4D89D-1565-4408-97C3-91C4B428B94C}">
      <dgm:prSet/>
      <dgm:spPr/>
      <dgm:t>
        <a:bodyPr/>
        <a:lstStyle/>
        <a:p>
          <a:endParaRPr lang="en-US"/>
        </a:p>
      </dgm:t>
    </dgm:pt>
    <dgm:pt modelId="{4B49C0C6-098C-453C-A3A6-5808B7DD47B9}">
      <dgm:prSet/>
      <dgm:spPr/>
      <dgm:t>
        <a:bodyPr/>
        <a:lstStyle/>
        <a:p>
          <a:r>
            <a:rPr lang="en-US"/>
            <a:t>Increasingly, wellness tourism, especially in luxury settings, has a sizable post pandemic market for retreats that focus on stress reduction and health (Voigt et al., 2016; Csirmaz &amp; Pető, 2015).</a:t>
          </a:r>
        </a:p>
      </dgm:t>
    </dgm:pt>
    <dgm:pt modelId="{A361E649-5579-4901-B02E-EA5F8F8B6FB7}" type="parTrans" cxnId="{8F06F749-6C0D-4FF4-AAD4-1872C59CF76B}">
      <dgm:prSet/>
      <dgm:spPr/>
      <dgm:t>
        <a:bodyPr/>
        <a:lstStyle/>
        <a:p>
          <a:endParaRPr lang="en-US"/>
        </a:p>
      </dgm:t>
    </dgm:pt>
    <dgm:pt modelId="{BE188260-F28E-428A-B89C-6C834B3AD325}" type="sibTrans" cxnId="{8F06F749-6C0D-4FF4-AAD4-1872C59CF76B}">
      <dgm:prSet/>
      <dgm:spPr/>
      <dgm:t>
        <a:bodyPr/>
        <a:lstStyle/>
        <a:p>
          <a:endParaRPr lang="en-US"/>
        </a:p>
      </dgm:t>
    </dgm:pt>
    <dgm:pt modelId="{CF3B8876-B0C0-468C-BEB9-73A360F72AD0}">
      <dgm:prSet/>
      <dgm:spPr/>
      <dgm:t>
        <a:bodyPr/>
        <a:lstStyle/>
        <a:p>
          <a:r>
            <a:rPr lang="en-US"/>
            <a:t>As the demand for winter tourism in Switzerland has been seeing growth, the event is quite relevant (Falk, 2015).</a:t>
          </a:r>
        </a:p>
      </dgm:t>
    </dgm:pt>
    <dgm:pt modelId="{FF12CEA0-8A20-49E0-91F2-0745E944746C}" type="parTrans" cxnId="{0E35B08A-6DA3-48A5-9885-425400ADED53}">
      <dgm:prSet/>
      <dgm:spPr/>
      <dgm:t>
        <a:bodyPr/>
        <a:lstStyle/>
        <a:p>
          <a:endParaRPr lang="en-US"/>
        </a:p>
      </dgm:t>
    </dgm:pt>
    <dgm:pt modelId="{11C8E981-DCE3-4DF3-9DE5-645FFA935292}" type="sibTrans" cxnId="{0E35B08A-6DA3-48A5-9885-425400ADED53}">
      <dgm:prSet/>
      <dgm:spPr/>
      <dgm:t>
        <a:bodyPr/>
        <a:lstStyle/>
        <a:p>
          <a:endParaRPr lang="en-US"/>
        </a:p>
      </dgm:t>
    </dgm:pt>
    <dgm:pt modelId="{518B2E5A-80BD-4302-A465-63A4F9562775}" type="pres">
      <dgm:prSet presAssocID="{1DA1E6AD-6C41-4E96-BC9E-BE336ECDD93A}" presName="linear" presStyleCnt="0">
        <dgm:presLayoutVars>
          <dgm:animLvl val="lvl"/>
          <dgm:resizeHandles val="exact"/>
        </dgm:presLayoutVars>
      </dgm:prSet>
      <dgm:spPr/>
      <dgm:t>
        <a:bodyPr/>
        <a:lstStyle/>
        <a:p>
          <a:endParaRPr lang="en-US"/>
        </a:p>
      </dgm:t>
    </dgm:pt>
    <dgm:pt modelId="{DCE90C37-B6B9-4E28-91D7-BFC424D69FB8}" type="pres">
      <dgm:prSet presAssocID="{D1940FE1-535D-4CC3-BFEA-52E1EB475A43}" presName="parentText" presStyleLbl="node1" presStyleIdx="0" presStyleCnt="2">
        <dgm:presLayoutVars>
          <dgm:chMax val="0"/>
          <dgm:bulletEnabled val="1"/>
        </dgm:presLayoutVars>
      </dgm:prSet>
      <dgm:spPr/>
      <dgm:t>
        <a:bodyPr/>
        <a:lstStyle/>
        <a:p>
          <a:endParaRPr lang="en-US"/>
        </a:p>
      </dgm:t>
    </dgm:pt>
    <dgm:pt modelId="{B833521B-1DD6-4EFA-ADD6-85D5B9CFE1CC}" type="pres">
      <dgm:prSet presAssocID="{D1940FE1-535D-4CC3-BFEA-52E1EB475A43}" presName="childText" presStyleLbl="revTx" presStyleIdx="0" presStyleCnt="2">
        <dgm:presLayoutVars>
          <dgm:bulletEnabled val="1"/>
        </dgm:presLayoutVars>
      </dgm:prSet>
      <dgm:spPr/>
      <dgm:t>
        <a:bodyPr/>
        <a:lstStyle/>
        <a:p>
          <a:endParaRPr lang="en-US"/>
        </a:p>
      </dgm:t>
    </dgm:pt>
    <dgm:pt modelId="{94DD1834-8331-4576-90CD-A4BEB56CAAFD}" type="pres">
      <dgm:prSet presAssocID="{A0EB8681-B879-40DD-9441-789572DD02F7}" presName="parentText" presStyleLbl="node1" presStyleIdx="1" presStyleCnt="2">
        <dgm:presLayoutVars>
          <dgm:chMax val="0"/>
          <dgm:bulletEnabled val="1"/>
        </dgm:presLayoutVars>
      </dgm:prSet>
      <dgm:spPr/>
      <dgm:t>
        <a:bodyPr/>
        <a:lstStyle/>
        <a:p>
          <a:endParaRPr lang="en-US"/>
        </a:p>
      </dgm:t>
    </dgm:pt>
    <dgm:pt modelId="{231B4EBB-B4D9-4BD6-BE97-953608122830}" type="pres">
      <dgm:prSet presAssocID="{A0EB8681-B879-40DD-9441-789572DD02F7}" presName="childText" presStyleLbl="revTx" presStyleIdx="1" presStyleCnt="2">
        <dgm:presLayoutVars>
          <dgm:bulletEnabled val="1"/>
        </dgm:presLayoutVars>
      </dgm:prSet>
      <dgm:spPr/>
      <dgm:t>
        <a:bodyPr/>
        <a:lstStyle/>
        <a:p>
          <a:endParaRPr lang="en-US"/>
        </a:p>
      </dgm:t>
    </dgm:pt>
  </dgm:ptLst>
  <dgm:cxnLst>
    <dgm:cxn modelId="{D31D850D-C10B-4FC4-A7BD-D9997302E04C}" type="presOf" srcId="{CF3B8876-B0C0-468C-BEB9-73A360F72AD0}" destId="{231B4EBB-B4D9-4BD6-BE97-953608122830}" srcOrd="0" destOrd="1" presId="urn:microsoft.com/office/officeart/2005/8/layout/vList2"/>
    <dgm:cxn modelId="{4C6344D8-5D1B-43FC-A7F6-782E25CEC8AB}" srcId="{D1940FE1-535D-4CC3-BFEA-52E1EB475A43}" destId="{01B6E1CE-BCB1-44D1-8413-2677F76110DC}" srcOrd="0" destOrd="0" parTransId="{C354DF3F-D92A-4C36-9B09-702586DFD8EA}" sibTransId="{092273AE-BE83-4301-800C-5C154DACC431}"/>
    <dgm:cxn modelId="{E726938B-DF05-4E88-91FC-A9B91CD40467}" type="presOf" srcId="{01B6E1CE-BCB1-44D1-8413-2677F76110DC}" destId="{B833521B-1DD6-4EFA-ADD6-85D5B9CFE1CC}" srcOrd="0" destOrd="0" presId="urn:microsoft.com/office/officeart/2005/8/layout/vList2"/>
    <dgm:cxn modelId="{B7B4D89D-1565-4408-97C3-91C4B428B94C}" srcId="{1DA1E6AD-6C41-4E96-BC9E-BE336ECDD93A}" destId="{A0EB8681-B879-40DD-9441-789572DD02F7}" srcOrd="1" destOrd="0" parTransId="{58427C88-752D-451D-9BA8-2338F9E234EC}" sibTransId="{4BC0DBE3-887B-4FF9-89DC-9260D99A9D34}"/>
    <dgm:cxn modelId="{A41912E8-C033-4DE3-83EB-466426832C24}" type="presOf" srcId="{D1940FE1-535D-4CC3-BFEA-52E1EB475A43}" destId="{DCE90C37-B6B9-4E28-91D7-BFC424D69FB8}" srcOrd="0" destOrd="0" presId="urn:microsoft.com/office/officeart/2005/8/layout/vList2"/>
    <dgm:cxn modelId="{8F06F749-6C0D-4FF4-AAD4-1872C59CF76B}" srcId="{A0EB8681-B879-40DD-9441-789572DD02F7}" destId="{4B49C0C6-098C-453C-A3A6-5808B7DD47B9}" srcOrd="0" destOrd="0" parTransId="{A361E649-5579-4901-B02E-EA5F8F8B6FB7}" sibTransId="{BE188260-F28E-428A-B89C-6C834B3AD325}"/>
    <dgm:cxn modelId="{0E35B08A-6DA3-48A5-9885-425400ADED53}" srcId="{A0EB8681-B879-40DD-9441-789572DD02F7}" destId="{CF3B8876-B0C0-468C-BEB9-73A360F72AD0}" srcOrd="1" destOrd="0" parTransId="{FF12CEA0-8A20-49E0-91F2-0745E944746C}" sibTransId="{11C8E981-DCE3-4DF3-9DE5-645FFA935292}"/>
    <dgm:cxn modelId="{F0357BE1-255A-4288-97C1-9EE0FC9159ED}" type="presOf" srcId="{1DA1E6AD-6C41-4E96-BC9E-BE336ECDD93A}" destId="{518B2E5A-80BD-4302-A465-63A4F9562775}" srcOrd="0" destOrd="0" presId="urn:microsoft.com/office/officeart/2005/8/layout/vList2"/>
    <dgm:cxn modelId="{D4177708-27CF-4A96-8BD0-E405C4F11C93}" srcId="{1DA1E6AD-6C41-4E96-BC9E-BE336ECDD93A}" destId="{D1940FE1-535D-4CC3-BFEA-52E1EB475A43}" srcOrd="0" destOrd="0" parTransId="{346BA4EF-CABC-45F0-877A-6538DBAC24ED}" sibTransId="{FD206F1C-3A55-4780-BF4F-8ED5131029B1}"/>
    <dgm:cxn modelId="{7EBA97A4-4D1A-4EBC-919B-984D711E262D}" type="presOf" srcId="{4B49C0C6-098C-453C-A3A6-5808B7DD47B9}" destId="{231B4EBB-B4D9-4BD6-BE97-953608122830}" srcOrd="0" destOrd="0" presId="urn:microsoft.com/office/officeart/2005/8/layout/vList2"/>
    <dgm:cxn modelId="{4A7E4F70-4142-4AB4-BAD1-2592AABBB787}" type="presOf" srcId="{A0EB8681-B879-40DD-9441-789572DD02F7}" destId="{94DD1834-8331-4576-90CD-A4BEB56CAAFD}" srcOrd="0" destOrd="0" presId="urn:microsoft.com/office/officeart/2005/8/layout/vList2"/>
    <dgm:cxn modelId="{919170B4-C01E-4405-85C7-0934D630A851}" srcId="{D1940FE1-535D-4CC3-BFEA-52E1EB475A43}" destId="{C78F7D4A-123D-4DDC-B0E0-221100178B11}" srcOrd="1" destOrd="0" parTransId="{CD86DB3A-08D1-43F7-85DB-F5B94886F4E2}" sibTransId="{E886A4F4-C19C-43E6-A167-3C7229144C0E}"/>
    <dgm:cxn modelId="{49355F99-A74E-4910-B749-200A3F1D9F34}" type="presOf" srcId="{C78F7D4A-123D-4DDC-B0E0-221100178B11}" destId="{B833521B-1DD6-4EFA-ADD6-85D5B9CFE1CC}" srcOrd="0" destOrd="1" presId="urn:microsoft.com/office/officeart/2005/8/layout/vList2"/>
    <dgm:cxn modelId="{32A8AC0F-B0BB-4984-ACF6-548997FF955E}" type="presParOf" srcId="{518B2E5A-80BD-4302-A465-63A4F9562775}" destId="{DCE90C37-B6B9-4E28-91D7-BFC424D69FB8}" srcOrd="0" destOrd="0" presId="urn:microsoft.com/office/officeart/2005/8/layout/vList2"/>
    <dgm:cxn modelId="{165805CC-42F5-43D7-8581-EC4CE375B48F}" type="presParOf" srcId="{518B2E5A-80BD-4302-A465-63A4F9562775}" destId="{B833521B-1DD6-4EFA-ADD6-85D5B9CFE1CC}" srcOrd="1" destOrd="0" presId="urn:microsoft.com/office/officeart/2005/8/layout/vList2"/>
    <dgm:cxn modelId="{AAB29AD9-03A8-46EF-8125-89E1485EE63D}" type="presParOf" srcId="{518B2E5A-80BD-4302-A465-63A4F9562775}" destId="{94DD1834-8331-4576-90CD-A4BEB56CAAFD}" srcOrd="2" destOrd="0" presId="urn:microsoft.com/office/officeart/2005/8/layout/vList2"/>
    <dgm:cxn modelId="{F8544671-6A28-43AF-B0C2-9BBC050A6971}" type="presParOf" srcId="{518B2E5A-80BD-4302-A465-63A4F9562775}" destId="{231B4EBB-B4D9-4BD6-BE97-953608122830}"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FEEB483-38D7-47EE-B8D2-C678FC7D9661}" type="doc">
      <dgm:prSet loTypeId="urn:microsoft.com/office/officeart/2016/7/layout/RepeatingBendingProcessNew" loCatId="process" qsTypeId="urn:microsoft.com/office/officeart/2005/8/quickstyle/simple4" qsCatId="simple" csTypeId="urn:microsoft.com/office/officeart/2005/8/colors/colorful1" csCatId="colorful"/>
      <dgm:spPr/>
      <dgm:t>
        <a:bodyPr/>
        <a:lstStyle/>
        <a:p>
          <a:endParaRPr lang="en-US"/>
        </a:p>
      </dgm:t>
    </dgm:pt>
    <dgm:pt modelId="{4D7CC03A-6CFB-4FD7-9171-907644B5325A}">
      <dgm:prSet/>
      <dgm:spPr/>
      <dgm:t>
        <a:bodyPr/>
        <a:lstStyle/>
        <a:p>
          <a:r>
            <a:rPr lang="en-US" b="1"/>
            <a:t>Market Demand:</a:t>
          </a:r>
          <a:endParaRPr lang="en-US"/>
        </a:p>
      </dgm:t>
    </dgm:pt>
    <dgm:pt modelId="{A4DF4233-1947-49EC-990C-0045C783B2A6}" type="parTrans" cxnId="{624B93B5-E18C-47B9-9E86-E65B17E69B58}">
      <dgm:prSet/>
      <dgm:spPr/>
      <dgm:t>
        <a:bodyPr/>
        <a:lstStyle/>
        <a:p>
          <a:endParaRPr lang="en-US"/>
        </a:p>
      </dgm:t>
    </dgm:pt>
    <dgm:pt modelId="{7B70D4D7-7362-41C9-9DF9-4C022A8EA8B3}" type="sibTrans" cxnId="{624B93B5-E18C-47B9-9E86-E65B17E69B58}">
      <dgm:prSet/>
      <dgm:spPr/>
      <dgm:t>
        <a:bodyPr/>
        <a:lstStyle/>
        <a:p>
          <a:endParaRPr lang="en-US"/>
        </a:p>
      </dgm:t>
    </dgm:pt>
    <dgm:pt modelId="{6C0D4DE9-CB56-44B4-BD43-CCC6A5F91AB6}">
      <dgm:prSet/>
      <dgm:spPr/>
      <dgm:t>
        <a:bodyPr/>
        <a:lstStyle/>
        <a:p>
          <a:r>
            <a:rPr lang="en-US"/>
            <a:t>The global wellness tourism market is expanding rapidly, due to an increase in demand for luxury wellness retreats after the COVID-19 (Clerici et al., 2023; Hekmat et al., 2022).</a:t>
          </a:r>
        </a:p>
      </dgm:t>
    </dgm:pt>
    <dgm:pt modelId="{689047C8-EC86-4A18-81D1-1A702D1C2240}" type="parTrans" cxnId="{EB397B44-322C-41C6-906C-9831B1A049D6}">
      <dgm:prSet/>
      <dgm:spPr/>
      <dgm:t>
        <a:bodyPr/>
        <a:lstStyle/>
        <a:p>
          <a:endParaRPr lang="en-US"/>
        </a:p>
      </dgm:t>
    </dgm:pt>
    <dgm:pt modelId="{E735192D-A955-416F-A795-299F39C06DD7}" type="sibTrans" cxnId="{EB397B44-322C-41C6-906C-9831B1A049D6}">
      <dgm:prSet/>
      <dgm:spPr/>
      <dgm:t>
        <a:bodyPr/>
        <a:lstStyle/>
        <a:p>
          <a:endParaRPr lang="en-US"/>
        </a:p>
      </dgm:t>
    </dgm:pt>
    <dgm:pt modelId="{905F98FA-10C9-4A3F-A4E7-39E32F02504B}">
      <dgm:prSet/>
      <dgm:spPr/>
      <dgm:t>
        <a:bodyPr/>
        <a:lstStyle/>
        <a:p>
          <a:r>
            <a:rPr lang="en-US"/>
            <a:t>Both winter and wellness tourism demand is booming and Switzerland is a top destination for both offering the perfect set up for a high-end event like this (Bürki et al., 2007; Denning, 2013).</a:t>
          </a:r>
        </a:p>
      </dgm:t>
    </dgm:pt>
    <dgm:pt modelId="{1A4BC12E-1D09-42AB-85B9-6413C34297EF}" type="parTrans" cxnId="{A6244DE2-A564-4D45-829C-37DA313B75D6}">
      <dgm:prSet/>
      <dgm:spPr/>
      <dgm:t>
        <a:bodyPr/>
        <a:lstStyle/>
        <a:p>
          <a:endParaRPr lang="en-US"/>
        </a:p>
      </dgm:t>
    </dgm:pt>
    <dgm:pt modelId="{9FF1FB44-887E-44B6-90A8-C12E84977F2B}" type="sibTrans" cxnId="{A6244DE2-A564-4D45-829C-37DA313B75D6}">
      <dgm:prSet/>
      <dgm:spPr/>
      <dgm:t>
        <a:bodyPr/>
        <a:lstStyle/>
        <a:p>
          <a:endParaRPr lang="en-US"/>
        </a:p>
      </dgm:t>
    </dgm:pt>
    <dgm:pt modelId="{6AE7C0E6-3DE6-4EAF-A7D3-C70F1ECBAD72}">
      <dgm:prSet/>
      <dgm:spPr/>
      <dgm:t>
        <a:bodyPr/>
        <a:lstStyle/>
        <a:p>
          <a:r>
            <a:rPr lang="en-US" b="1"/>
            <a:t>Competition:</a:t>
          </a:r>
          <a:endParaRPr lang="en-US"/>
        </a:p>
      </dgm:t>
    </dgm:pt>
    <dgm:pt modelId="{9EE897C7-8CB3-4DCC-BFE9-1FCB356CEC68}" type="parTrans" cxnId="{592AFEB7-0817-4A33-AAAC-710A6BF2FC94}">
      <dgm:prSet/>
      <dgm:spPr/>
      <dgm:t>
        <a:bodyPr/>
        <a:lstStyle/>
        <a:p>
          <a:endParaRPr lang="en-US"/>
        </a:p>
      </dgm:t>
    </dgm:pt>
    <dgm:pt modelId="{9163BB9A-0BBE-4468-9154-7AF0DAC41D33}" type="sibTrans" cxnId="{592AFEB7-0817-4A33-AAAC-710A6BF2FC94}">
      <dgm:prSet/>
      <dgm:spPr/>
      <dgm:t>
        <a:bodyPr/>
        <a:lstStyle/>
        <a:p>
          <a:endParaRPr lang="en-US"/>
        </a:p>
      </dgm:t>
    </dgm:pt>
    <dgm:pt modelId="{C29B0FF9-4B99-42BA-9773-84A3A552446C}">
      <dgm:prSet/>
      <dgm:spPr/>
      <dgm:t>
        <a:bodyPr/>
        <a:lstStyle/>
        <a:p>
          <a:r>
            <a:rPr lang="en-US"/>
            <a:t>Traditional winter ski resorts as well as wellness centres are all in competition but none of them offer the combination of adventure and luxury winter setting. This distinction makes the event competitive (Sthapit et al., 2022; Bausch &amp; Unseld, 2018).</a:t>
          </a:r>
        </a:p>
      </dgm:t>
    </dgm:pt>
    <dgm:pt modelId="{6B6FEE30-3739-426F-B59B-BB2994F46EAE}" type="parTrans" cxnId="{CC8D54CC-6CFB-469C-9222-D31E6A587B52}">
      <dgm:prSet/>
      <dgm:spPr/>
      <dgm:t>
        <a:bodyPr/>
        <a:lstStyle/>
        <a:p>
          <a:endParaRPr lang="en-US"/>
        </a:p>
      </dgm:t>
    </dgm:pt>
    <dgm:pt modelId="{884B2D19-52DA-48F7-96F8-BA97E03BC8BA}" type="sibTrans" cxnId="{CC8D54CC-6CFB-469C-9222-D31E6A587B52}">
      <dgm:prSet/>
      <dgm:spPr/>
      <dgm:t>
        <a:bodyPr/>
        <a:lstStyle/>
        <a:p>
          <a:endParaRPr lang="en-US"/>
        </a:p>
      </dgm:t>
    </dgm:pt>
    <dgm:pt modelId="{DA86B185-5436-4626-A72F-53B10CD46649}" type="pres">
      <dgm:prSet presAssocID="{AFEEB483-38D7-47EE-B8D2-C678FC7D9661}" presName="Name0" presStyleCnt="0">
        <dgm:presLayoutVars>
          <dgm:dir/>
          <dgm:resizeHandles val="exact"/>
        </dgm:presLayoutVars>
      </dgm:prSet>
      <dgm:spPr/>
      <dgm:t>
        <a:bodyPr/>
        <a:lstStyle/>
        <a:p>
          <a:endParaRPr lang="en-US"/>
        </a:p>
      </dgm:t>
    </dgm:pt>
    <dgm:pt modelId="{B1653CF8-110B-4AB0-9103-DE5F18F57E15}" type="pres">
      <dgm:prSet presAssocID="{4D7CC03A-6CFB-4FD7-9171-907644B5325A}" presName="node" presStyleLbl="node1" presStyleIdx="0" presStyleCnt="2">
        <dgm:presLayoutVars>
          <dgm:bulletEnabled val="1"/>
        </dgm:presLayoutVars>
      </dgm:prSet>
      <dgm:spPr/>
      <dgm:t>
        <a:bodyPr/>
        <a:lstStyle/>
        <a:p>
          <a:endParaRPr lang="en-US"/>
        </a:p>
      </dgm:t>
    </dgm:pt>
    <dgm:pt modelId="{1F33D1D3-78C8-48D9-849E-CA112412ADE2}" type="pres">
      <dgm:prSet presAssocID="{7B70D4D7-7362-41C9-9DF9-4C022A8EA8B3}" presName="sibTrans" presStyleLbl="sibTrans1D1" presStyleIdx="0" presStyleCnt="1"/>
      <dgm:spPr/>
      <dgm:t>
        <a:bodyPr/>
        <a:lstStyle/>
        <a:p>
          <a:endParaRPr lang="en-US"/>
        </a:p>
      </dgm:t>
    </dgm:pt>
    <dgm:pt modelId="{F111A0B0-98C5-4A41-8AE2-75B95A69FFA4}" type="pres">
      <dgm:prSet presAssocID="{7B70D4D7-7362-41C9-9DF9-4C022A8EA8B3}" presName="connectorText" presStyleLbl="sibTrans1D1" presStyleIdx="0" presStyleCnt="1"/>
      <dgm:spPr/>
      <dgm:t>
        <a:bodyPr/>
        <a:lstStyle/>
        <a:p>
          <a:endParaRPr lang="en-US"/>
        </a:p>
      </dgm:t>
    </dgm:pt>
    <dgm:pt modelId="{01AEAB0B-BAEB-4CDA-8CE8-5B0A0515ADF7}" type="pres">
      <dgm:prSet presAssocID="{6AE7C0E6-3DE6-4EAF-A7D3-C70F1ECBAD72}" presName="node" presStyleLbl="node1" presStyleIdx="1" presStyleCnt="2">
        <dgm:presLayoutVars>
          <dgm:bulletEnabled val="1"/>
        </dgm:presLayoutVars>
      </dgm:prSet>
      <dgm:spPr/>
      <dgm:t>
        <a:bodyPr/>
        <a:lstStyle/>
        <a:p>
          <a:endParaRPr lang="en-US"/>
        </a:p>
      </dgm:t>
    </dgm:pt>
  </dgm:ptLst>
  <dgm:cxnLst>
    <dgm:cxn modelId="{A6244DE2-A564-4D45-829C-37DA313B75D6}" srcId="{4D7CC03A-6CFB-4FD7-9171-907644B5325A}" destId="{905F98FA-10C9-4A3F-A4E7-39E32F02504B}" srcOrd="1" destOrd="0" parTransId="{1A4BC12E-1D09-42AB-85B9-6413C34297EF}" sibTransId="{9FF1FB44-887E-44B6-90A8-C12E84977F2B}"/>
    <dgm:cxn modelId="{592AFEB7-0817-4A33-AAAC-710A6BF2FC94}" srcId="{AFEEB483-38D7-47EE-B8D2-C678FC7D9661}" destId="{6AE7C0E6-3DE6-4EAF-A7D3-C70F1ECBAD72}" srcOrd="1" destOrd="0" parTransId="{9EE897C7-8CB3-4DCC-BFE9-1FCB356CEC68}" sibTransId="{9163BB9A-0BBE-4468-9154-7AF0DAC41D33}"/>
    <dgm:cxn modelId="{624B93B5-E18C-47B9-9E86-E65B17E69B58}" srcId="{AFEEB483-38D7-47EE-B8D2-C678FC7D9661}" destId="{4D7CC03A-6CFB-4FD7-9171-907644B5325A}" srcOrd="0" destOrd="0" parTransId="{A4DF4233-1947-49EC-990C-0045C783B2A6}" sibTransId="{7B70D4D7-7362-41C9-9DF9-4C022A8EA8B3}"/>
    <dgm:cxn modelId="{34207C97-15DB-44E7-A809-EEE27E89F623}" type="presOf" srcId="{6AE7C0E6-3DE6-4EAF-A7D3-C70F1ECBAD72}" destId="{01AEAB0B-BAEB-4CDA-8CE8-5B0A0515ADF7}" srcOrd="0" destOrd="0" presId="urn:microsoft.com/office/officeart/2016/7/layout/RepeatingBendingProcessNew"/>
    <dgm:cxn modelId="{9966B162-A1C9-4796-A0E6-D12CD4F7C1A5}" type="presOf" srcId="{C29B0FF9-4B99-42BA-9773-84A3A552446C}" destId="{01AEAB0B-BAEB-4CDA-8CE8-5B0A0515ADF7}" srcOrd="0" destOrd="1" presId="urn:microsoft.com/office/officeart/2016/7/layout/RepeatingBendingProcessNew"/>
    <dgm:cxn modelId="{E1E51422-4958-4381-97E9-5338CDF23D4E}" type="presOf" srcId="{905F98FA-10C9-4A3F-A4E7-39E32F02504B}" destId="{B1653CF8-110B-4AB0-9103-DE5F18F57E15}" srcOrd="0" destOrd="2" presId="urn:microsoft.com/office/officeart/2016/7/layout/RepeatingBendingProcessNew"/>
    <dgm:cxn modelId="{EB397B44-322C-41C6-906C-9831B1A049D6}" srcId="{4D7CC03A-6CFB-4FD7-9171-907644B5325A}" destId="{6C0D4DE9-CB56-44B4-BD43-CCC6A5F91AB6}" srcOrd="0" destOrd="0" parTransId="{689047C8-EC86-4A18-81D1-1A702D1C2240}" sibTransId="{E735192D-A955-416F-A795-299F39C06DD7}"/>
    <dgm:cxn modelId="{65F30180-E099-406F-9724-966FD8A6C651}" type="presOf" srcId="{7B70D4D7-7362-41C9-9DF9-4C022A8EA8B3}" destId="{1F33D1D3-78C8-48D9-849E-CA112412ADE2}" srcOrd="0" destOrd="0" presId="urn:microsoft.com/office/officeart/2016/7/layout/RepeatingBendingProcessNew"/>
    <dgm:cxn modelId="{CD6F6489-E2AF-47DC-AD1A-F8B617A28F0C}" type="presOf" srcId="{4D7CC03A-6CFB-4FD7-9171-907644B5325A}" destId="{B1653CF8-110B-4AB0-9103-DE5F18F57E15}" srcOrd="0" destOrd="0" presId="urn:microsoft.com/office/officeart/2016/7/layout/RepeatingBendingProcessNew"/>
    <dgm:cxn modelId="{45CD917B-F615-45DB-B5E5-C322525D608A}" type="presOf" srcId="{6C0D4DE9-CB56-44B4-BD43-CCC6A5F91AB6}" destId="{B1653CF8-110B-4AB0-9103-DE5F18F57E15}" srcOrd="0" destOrd="1" presId="urn:microsoft.com/office/officeart/2016/7/layout/RepeatingBendingProcessNew"/>
    <dgm:cxn modelId="{2480C301-4623-40EC-9F34-D84904430AE7}" type="presOf" srcId="{AFEEB483-38D7-47EE-B8D2-C678FC7D9661}" destId="{DA86B185-5436-4626-A72F-53B10CD46649}" srcOrd="0" destOrd="0" presId="urn:microsoft.com/office/officeart/2016/7/layout/RepeatingBendingProcessNew"/>
    <dgm:cxn modelId="{CC8D54CC-6CFB-469C-9222-D31E6A587B52}" srcId="{6AE7C0E6-3DE6-4EAF-A7D3-C70F1ECBAD72}" destId="{C29B0FF9-4B99-42BA-9773-84A3A552446C}" srcOrd="0" destOrd="0" parTransId="{6B6FEE30-3739-426F-B59B-BB2994F46EAE}" sibTransId="{884B2D19-52DA-48F7-96F8-BA97E03BC8BA}"/>
    <dgm:cxn modelId="{0A374838-010C-4C38-B496-0B68977C8C4C}" type="presOf" srcId="{7B70D4D7-7362-41C9-9DF9-4C022A8EA8B3}" destId="{F111A0B0-98C5-4A41-8AE2-75B95A69FFA4}" srcOrd="1" destOrd="0" presId="urn:microsoft.com/office/officeart/2016/7/layout/RepeatingBendingProcessNew"/>
    <dgm:cxn modelId="{66AFB0F9-AF6A-4E8F-B1F3-E706F0CEB737}" type="presParOf" srcId="{DA86B185-5436-4626-A72F-53B10CD46649}" destId="{B1653CF8-110B-4AB0-9103-DE5F18F57E15}" srcOrd="0" destOrd="0" presId="urn:microsoft.com/office/officeart/2016/7/layout/RepeatingBendingProcessNew"/>
    <dgm:cxn modelId="{C2766876-0767-470D-928E-59366F75862C}" type="presParOf" srcId="{DA86B185-5436-4626-A72F-53B10CD46649}" destId="{1F33D1D3-78C8-48D9-849E-CA112412ADE2}" srcOrd="1" destOrd="0" presId="urn:microsoft.com/office/officeart/2016/7/layout/RepeatingBendingProcessNew"/>
    <dgm:cxn modelId="{BB4D9353-8B34-4F7F-A5A7-5EC8AEF16BE2}" type="presParOf" srcId="{1F33D1D3-78C8-48D9-849E-CA112412ADE2}" destId="{F111A0B0-98C5-4A41-8AE2-75B95A69FFA4}" srcOrd="0" destOrd="0" presId="urn:microsoft.com/office/officeart/2016/7/layout/RepeatingBendingProcessNew"/>
    <dgm:cxn modelId="{2BA59E35-52DF-4BE2-807B-474F233400A7}" type="presParOf" srcId="{DA86B185-5436-4626-A72F-53B10CD46649}" destId="{01AEAB0B-BAEB-4CDA-8CE8-5B0A0515ADF7}" srcOrd="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3A59302-C972-4D0C-9067-84EA460CD9E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912E817-4703-408B-9A4A-F784536BD1FC}">
      <dgm:prSet/>
      <dgm:spPr/>
      <dgm:t>
        <a:bodyPr/>
        <a:lstStyle/>
        <a:p>
          <a:r>
            <a:rPr lang="en-US" b="1"/>
            <a:t>Proposed Venue:</a:t>
          </a:r>
          <a:endParaRPr lang="en-US"/>
        </a:p>
      </dgm:t>
    </dgm:pt>
    <dgm:pt modelId="{4ABBF64B-02F5-45FA-B4F6-E9505C0C85B6}" type="parTrans" cxnId="{EA87191B-B404-4CAC-9D56-29F32F86883F}">
      <dgm:prSet/>
      <dgm:spPr/>
      <dgm:t>
        <a:bodyPr/>
        <a:lstStyle/>
        <a:p>
          <a:endParaRPr lang="en-US"/>
        </a:p>
      </dgm:t>
    </dgm:pt>
    <dgm:pt modelId="{CC09C7EB-77E8-4973-B1C5-414B2C8746D7}" type="sibTrans" cxnId="{EA87191B-B404-4CAC-9D56-29F32F86883F}">
      <dgm:prSet/>
      <dgm:spPr/>
      <dgm:t>
        <a:bodyPr/>
        <a:lstStyle/>
        <a:p>
          <a:endParaRPr lang="en-US"/>
        </a:p>
      </dgm:t>
    </dgm:pt>
    <dgm:pt modelId="{13013D3E-3A3B-4F1F-80E5-29469220E036}">
      <dgm:prSet/>
      <dgm:spPr/>
      <dgm:t>
        <a:bodyPr/>
        <a:lstStyle/>
        <a:p>
          <a:r>
            <a:rPr lang="en-US"/>
            <a:t>The Winter Wellness Festival will take place in St. Moritz, Switzerland, a luxury winter resort and wellness offering. Rixen et al., (2011) find that it is a perfect combination of natural beauty and high-end wellness services.</a:t>
          </a:r>
        </a:p>
      </dgm:t>
    </dgm:pt>
    <dgm:pt modelId="{7D058466-332A-4A4D-9487-4760FFE65820}" type="parTrans" cxnId="{494BE68C-5FF3-4851-83B7-147774EAF4A4}">
      <dgm:prSet/>
      <dgm:spPr/>
      <dgm:t>
        <a:bodyPr/>
        <a:lstStyle/>
        <a:p>
          <a:endParaRPr lang="en-US"/>
        </a:p>
      </dgm:t>
    </dgm:pt>
    <dgm:pt modelId="{41B7D07A-9981-4B2D-B83C-C0AD2D8B1545}" type="sibTrans" cxnId="{494BE68C-5FF3-4851-83B7-147774EAF4A4}">
      <dgm:prSet/>
      <dgm:spPr/>
      <dgm:t>
        <a:bodyPr/>
        <a:lstStyle/>
        <a:p>
          <a:endParaRPr lang="en-US"/>
        </a:p>
      </dgm:t>
    </dgm:pt>
    <dgm:pt modelId="{80EE7918-EEA0-4458-9F70-4D5FBAFE1BB4}">
      <dgm:prSet/>
      <dgm:spPr/>
      <dgm:t>
        <a:bodyPr/>
        <a:lstStyle/>
        <a:p>
          <a:r>
            <a:rPr lang="en-US" b="1"/>
            <a:t>Venue Availability:</a:t>
          </a:r>
          <a:endParaRPr lang="en-US"/>
        </a:p>
      </dgm:t>
    </dgm:pt>
    <dgm:pt modelId="{F185D911-8EC2-4277-BF3D-C066615363D2}" type="parTrans" cxnId="{AA7ED194-145E-468C-B31F-3DF33DB1681C}">
      <dgm:prSet/>
      <dgm:spPr/>
      <dgm:t>
        <a:bodyPr/>
        <a:lstStyle/>
        <a:p>
          <a:endParaRPr lang="en-US"/>
        </a:p>
      </dgm:t>
    </dgm:pt>
    <dgm:pt modelId="{8627FE4F-4CC1-4B0E-9106-C3CA59A22E3E}" type="sibTrans" cxnId="{AA7ED194-145E-468C-B31F-3DF33DB1681C}">
      <dgm:prSet/>
      <dgm:spPr/>
      <dgm:t>
        <a:bodyPr/>
        <a:lstStyle/>
        <a:p>
          <a:endParaRPr lang="en-US"/>
        </a:p>
      </dgm:t>
    </dgm:pt>
    <dgm:pt modelId="{D7BC3EA8-A9C8-4F95-8B4E-8145814E6BCC}">
      <dgm:prSet/>
      <dgm:spPr/>
      <dgm:t>
        <a:bodyPr/>
        <a:lstStyle/>
        <a:p>
          <a:r>
            <a:rPr lang="en-US"/>
            <a:t>By being accessible in December 2024, just before tapping into peak holiday season, the venue will assure exclusivity and availability of resources (Abegg et al., 2008; Elsasser &amp; Bürki, 2002).</a:t>
          </a:r>
        </a:p>
      </dgm:t>
    </dgm:pt>
    <dgm:pt modelId="{30552530-63B9-4316-A3E6-159B9805D4CB}" type="parTrans" cxnId="{26D01063-07B5-4A9F-9C32-C6147ECBFA1E}">
      <dgm:prSet/>
      <dgm:spPr/>
      <dgm:t>
        <a:bodyPr/>
        <a:lstStyle/>
        <a:p>
          <a:endParaRPr lang="en-US"/>
        </a:p>
      </dgm:t>
    </dgm:pt>
    <dgm:pt modelId="{FB224209-27AA-46CD-97C8-527680F3AA60}" type="sibTrans" cxnId="{26D01063-07B5-4A9F-9C32-C6147ECBFA1E}">
      <dgm:prSet/>
      <dgm:spPr/>
      <dgm:t>
        <a:bodyPr/>
        <a:lstStyle/>
        <a:p>
          <a:endParaRPr lang="en-US"/>
        </a:p>
      </dgm:t>
    </dgm:pt>
    <dgm:pt modelId="{C7E98934-11E8-4278-83F6-6C4AB88A524C}">
      <dgm:prSet/>
      <dgm:spPr/>
      <dgm:t>
        <a:bodyPr/>
        <a:lstStyle/>
        <a:p>
          <a:r>
            <a:rPr lang="en-US" b="1"/>
            <a:t>Suitability of Venue:</a:t>
          </a:r>
          <a:endParaRPr lang="en-US"/>
        </a:p>
      </dgm:t>
    </dgm:pt>
    <dgm:pt modelId="{DD5B72C0-594A-42F4-80CF-3B2E1F1CBF46}" type="parTrans" cxnId="{C049D935-2738-44F9-98A1-90F61E656B88}">
      <dgm:prSet/>
      <dgm:spPr/>
      <dgm:t>
        <a:bodyPr/>
        <a:lstStyle/>
        <a:p>
          <a:endParaRPr lang="en-US"/>
        </a:p>
      </dgm:t>
    </dgm:pt>
    <dgm:pt modelId="{194E4029-962E-4669-8FA5-E4E582107980}" type="sibTrans" cxnId="{C049D935-2738-44F9-98A1-90F61E656B88}">
      <dgm:prSet/>
      <dgm:spPr/>
      <dgm:t>
        <a:bodyPr/>
        <a:lstStyle/>
        <a:p>
          <a:endParaRPr lang="en-US"/>
        </a:p>
      </dgm:t>
    </dgm:pt>
    <dgm:pt modelId="{D434507C-5C69-4816-ACDC-929BEAD1BD1B}">
      <dgm:prSet/>
      <dgm:spPr/>
      <dgm:t>
        <a:bodyPr/>
        <a:lstStyle/>
        <a:p>
          <a:r>
            <a:rPr lang="en-US"/>
            <a:t>Luxury, privacy and access to winter sports activities is what St. Moritz has to offer. Furthermore, it provides the ideal setting for all operational needs in a large-scale wellness event (Bürki et al., 2007; Klein et al., 2016).</a:t>
          </a:r>
        </a:p>
      </dgm:t>
    </dgm:pt>
    <dgm:pt modelId="{66CDEA49-F405-4EDB-A8F6-6779937D6948}" type="parTrans" cxnId="{21205A2A-85F1-4B6F-BA81-F2A9CC94CED4}">
      <dgm:prSet/>
      <dgm:spPr/>
      <dgm:t>
        <a:bodyPr/>
        <a:lstStyle/>
        <a:p>
          <a:endParaRPr lang="en-US"/>
        </a:p>
      </dgm:t>
    </dgm:pt>
    <dgm:pt modelId="{D7EF33F6-9D4A-4913-89DA-858259022ED5}" type="sibTrans" cxnId="{21205A2A-85F1-4B6F-BA81-F2A9CC94CED4}">
      <dgm:prSet/>
      <dgm:spPr/>
      <dgm:t>
        <a:bodyPr/>
        <a:lstStyle/>
        <a:p>
          <a:endParaRPr lang="en-US"/>
        </a:p>
      </dgm:t>
    </dgm:pt>
    <dgm:pt modelId="{558F9B2D-22A8-4D08-8D92-19D43A6EAF20}" type="pres">
      <dgm:prSet presAssocID="{F3A59302-C972-4D0C-9067-84EA460CD9E0}" presName="linear" presStyleCnt="0">
        <dgm:presLayoutVars>
          <dgm:animLvl val="lvl"/>
          <dgm:resizeHandles val="exact"/>
        </dgm:presLayoutVars>
      </dgm:prSet>
      <dgm:spPr/>
      <dgm:t>
        <a:bodyPr/>
        <a:lstStyle/>
        <a:p>
          <a:endParaRPr lang="en-US"/>
        </a:p>
      </dgm:t>
    </dgm:pt>
    <dgm:pt modelId="{F87BB349-8938-44F1-9729-7CDED6958081}" type="pres">
      <dgm:prSet presAssocID="{8912E817-4703-408B-9A4A-F784536BD1FC}" presName="parentText" presStyleLbl="node1" presStyleIdx="0" presStyleCnt="6">
        <dgm:presLayoutVars>
          <dgm:chMax val="0"/>
          <dgm:bulletEnabled val="1"/>
        </dgm:presLayoutVars>
      </dgm:prSet>
      <dgm:spPr/>
      <dgm:t>
        <a:bodyPr/>
        <a:lstStyle/>
        <a:p>
          <a:endParaRPr lang="en-US"/>
        </a:p>
      </dgm:t>
    </dgm:pt>
    <dgm:pt modelId="{BD782AB2-6A8A-457F-B46B-71A41D4C9944}" type="pres">
      <dgm:prSet presAssocID="{CC09C7EB-77E8-4973-B1C5-414B2C8746D7}" presName="spacer" presStyleCnt="0"/>
      <dgm:spPr/>
    </dgm:pt>
    <dgm:pt modelId="{472F6DA8-831E-472D-B4E5-E29F641F66D7}" type="pres">
      <dgm:prSet presAssocID="{13013D3E-3A3B-4F1F-80E5-29469220E036}" presName="parentText" presStyleLbl="node1" presStyleIdx="1" presStyleCnt="6">
        <dgm:presLayoutVars>
          <dgm:chMax val="0"/>
          <dgm:bulletEnabled val="1"/>
        </dgm:presLayoutVars>
      </dgm:prSet>
      <dgm:spPr/>
      <dgm:t>
        <a:bodyPr/>
        <a:lstStyle/>
        <a:p>
          <a:endParaRPr lang="en-US"/>
        </a:p>
      </dgm:t>
    </dgm:pt>
    <dgm:pt modelId="{998C4B34-31BB-437F-8282-DAB6495782EA}" type="pres">
      <dgm:prSet presAssocID="{41B7D07A-9981-4B2D-B83C-C0AD2D8B1545}" presName="spacer" presStyleCnt="0"/>
      <dgm:spPr/>
    </dgm:pt>
    <dgm:pt modelId="{B25D9452-8EF3-45EF-A0AF-C7A8398F746D}" type="pres">
      <dgm:prSet presAssocID="{80EE7918-EEA0-4458-9F70-4D5FBAFE1BB4}" presName="parentText" presStyleLbl="node1" presStyleIdx="2" presStyleCnt="6">
        <dgm:presLayoutVars>
          <dgm:chMax val="0"/>
          <dgm:bulletEnabled val="1"/>
        </dgm:presLayoutVars>
      </dgm:prSet>
      <dgm:spPr/>
      <dgm:t>
        <a:bodyPr/>
        <a:lstStyle/>
        <a:p>
          <a:endParaRPr lang="en-US"/>
        </a:p>
      </dgm:t>
    </dgm:pt>
    <dgm:pt modelId="{DC92CC02-C5EE-44EB-BBAB-0FAFBCAE9D38}" type="pres">
      <dgm:prSet presAssocID="{8627FE4F-4CC1-4B0E-9106-C3CA59A22E3E}" presName="spacer" presStyleCnt="0"/>
      <dgm:spPr/>
    </dgm:pt>
    <dgm:pt modelId="{E9900B90-251C-4667-8321-EB2DBC388C8E}" type="pres">
      <dgm:prSet presAssocID="{D7BC3EA8-A9C8-4F95-8B4E-8145814E6BCC}" presName="parentText" presStyleLbl="node1" presStyleIdx="3" presStyleCnt="6">
        <dgm:presLayoutVars>
          <dgm:chMax val="0"/>
          <dgm:bulletEnabled val="1"/>
        </dgm:presLayoutVars>
      </dgm:prSet>
      <dgm:spPr/>
      <dgm:t>
        <a:bodyPr/>
        <a:lstStyle/>
        <a:p>
          <a:endParaRPr lang="en-US"/>
        </a:p>
      </dgm:t>
    </dgm:pt>
    <dgm:pt modelId="{D6522BA8-C9F9-4619-BA68-80E9656B841E}" type="pres">
      <dgm:prSet presAssocID="{FB224209-27AA-46CD-97C8-527680F3AA60}" presName="spacer" presStyleCnt="0"/>
      <dgm:spPr/>
    </dgm:pt>
    <dgm:pt modelId="{A49DCFCC-16F0-4F7F-B7D8-224ABB64FAFF}" type="pres">
      <dgm:prSet presAssocID="{C7E98934-11E8-4278-83F6-6C4AB88A524C}" presName="parentText" presStyleLbl="node1" presStyleIdx="4" presStyleCnt="6">
        <dgm:presLayoutVars>
          <dgm:chMax val="0"/>
          <dgm:bulletEnabled val="1"/>
        </dgm:presLayoutVars>
      </dgm:prSet>
      <dgm:spPr/>
      <dgm:t>
        <a:bodyPr/>
        <a:lstStyle/>
        <a:p>
          <a:endParaRPr lang="en-US"/>
        </a:p>
      </dgm:t>
    </dgm:pt>
    <dgm:pt modelId="{8B2146F0-4732-4EFF-8DBC-D98040841BFB}" type="pres">
      <dgm:prSet presAssocID="{194E4029-962E-4669-8FA5-E4E582107980}" presName="spacer" presStyleCnt="0"/>
      <dgm:spPr/>
    </dgm:pt>
    <dgm:pt modelId="{0A739E1F-5565-41EF-B305-5125F8739F56}" type="pres">
      <dgm:prSet presAssocID="{D434507C-5C69-4816-ACDC-929BEAD1BD1B}" presName="parentText" presStyleLbl="node1" presStyleIdx="5" presStyleCnt="6">
        <dgm:presLayoutVars>
          <dgm:chMax val="0"/>
          <dgm:bulletEnabled val="1"/>
        </dgm:presLayoutVars>
      </dgm:prSet>
      <dgm:spPr/>
      <dgm:t>
        <a:bodyPr/>
        <a:lstStyle/>
        <a:p>
          <a:endParaRPr lang="en-US"/>
        </a:p>
      </dgm:t>
    </dgm:pt>
  </dgm:ptLst>
  <dgm:cxnLst>
    <dgm:cxn modelId="{339ACAF6-9EF6-477C-B8B9-F065EACC0923}" type="presOf" srcId="{F3A59302-C972-4D0C-9067-84EA460CD9E0}" destId="{558F9B2D-22A8-4D08-8D92-19D43A6EAF20}" srcOrd="0" destOrd="0" presId="urn:microsoft.com/office/officeart/2005/8/layout/vList2"/>
    <dgm:cxn modelId="{C049D935-2738-44F9-98A1-90F61E656B88}" srcId="{F3A59302-C972-4D0C-9067-84EA460CD9E0}" destId="{C7E98934-11E8-4278-83F6-6C4AB88A524C}" srcOrd="4" destOrd="0" parTransId="{DD5B72C0-594A-42F4-80CF-3B2E1F1CBF46}" sibTransId="{194E4029-962E-4669-8FA5-E4E582107980}"/>
    <dgm:cxn modelId="{B62D0BE9-72CD-402C-8623-50E1812004F7}" type="presOf" srcId="{13013D3E-3A3B-4F1F-80E5-29469220E036}" destId="{472F6DA8-831E-472D-B4E5-E29F641F66D7}" srcOrd="0" destOrd="0" presId="urn:microsoft.com/office/officeart/2005/8/layout/vList2"/>
    <dgm:cxn modelId="{EA87191B-B404-4CAC-9D56-29F32F86883F}" srcId="{F3A59302-C972-4D0C-9067-84EA460CD9E0}" destId="{8912E817-4703-408B-9A4A-F784536BD1FC}" srcOrd="0" destOrd="0" parTransId="{4ABBF64B-02F5-45FA-B4F6-E9505C0C85B6}" sibTransId="{CC09C7EB-77E8-4973-B1C5-414B2C8746D7}"/>
    <dgm:cxn modelId="{DDDC5608-8064-48DE-BF4F-50E72DB5B5E9}" type="presOf" srcId="{D7BC3EA8-A9C8-4F95-8B4E-8145814E6BCC}" destId="{E9900B90-251C-4667-8321-EB2DBC388C8E}" srcOrd="0" destOrd="0" presId="urn:microsoft.com/office/officeart/2005/8/layout/vList2"/>
    <dgm:cxn modelId="{A18B03CB-D6BF-4338-AC14-407B2D4462F5}" type="presOf" srcId="{80EE7918-EEA0-4458-9F70-4D5FBAFE1BB4}" destId="{B25D9452-8EF3-45EF-A0AF-C7A8398F746D}" srcOrd="0" destOrd="0" presId="urn:microsoft.com/office/officeart/2005/8/layout/vList2"/>
    <dgm:cxn modelId="{45A2A888-CFD0-456E-B623-9E3C801188A6}" type="presOf" srcId="{C7E98934-11E8-4278-83F6-6C4AB88A524C}" destId="{A49DCFCC-16F0-4F7F-B7D8-224ABB64FAFF}" srcOrd="0" destOrd="0" presId="urn:microsoft.com/office/officeart/2005/8/layout/vList2"/>
    <dgm:cxn modelId="{21205A2A-85F1-4B6F-BA81-F2A9CC94CED4}" srcId="{F3A59302-C972-4D0C-9067-84EA460CD9E0}" destId="{D434507C-5C69-4816-ACDC-929BEAD1BD1B}" srcOrd="5" destOrd="0" parTransId="{66CDEA49-F405-4EDB-A8F6-6779937D6948}" sibTransId="{D7EF33F6-9D4A-4913-89DA-858259022ED5}"/>
    <dgm:cxn modelId="{062345CD-E9A8-43B2-A92C-3F5CA45F526A}" type="presOf" srcId="{D434507C-5C69-4816-ACDC-929BEAD1BD1B}" destId="{0A739E1F-5565-41EF-B305-5125F8739F56}" srcOrd="0" destOrd="0" presId="urn:microsoft.com/office/officeart/2005/8/layout/vList2"/>
    <dgm:cxn modelId="{AA7ED194-145E-468C-B31F-3DF33DB1681C}" srcId="{F3A59302-C972-4D0C-9067-84EA460CD9E0}" destId="{80EE7918-EEA0-4458-9F70-4D5FBAFE1BB4}" srcOrd="2" destOrd="0" parTransId="{F185D911-8EC2-4277-BF3D-C066615363D2}" sibTransId="{8627FE4F-4CC1-4B0E-9106-C3CA59A22E3E}"/>
    <dgm:cxn modelId="{26D01063-07B5-4A9F-9C32-C6147ECBFA1E}" srcId="{F3A59302-C972-4D0C-9067-84EA460CD9E0}" destId="{D7BC3EA8-A9C8-4F95-8B4E-8145814E6BCC}" srcOrd="3" destOrd="0" parTransId="{30552530-63B9-4316-A3E6-159B9805D4CB}" sibTransId="{FB224209-27AA-46CD-97C8-527680F3AA60}"/>
    <dgm:cxn modelId="{4E207FE5-8C6C-4143-AF3B-D7AE6C75DD42}" type="presOf" srcId="{8912E817-4703-408B-9A4A-F784536BD1FC}" destId="{F87BB349-8938-44F1-9729-7CDED6958081}" srcOrd="0" destOrd="0" presId="urn:microsoft.com/office/officeart/2005/8/layout/vList2"/>
    <dgm:cxn modelId="{494BE68C-5FF3-4851-83B7-147774EAF4A4}" srcId="{F3A59302-C972-4D0C-9067-84EA460CD9E0}" destId="{13013D3E-3A3B-4F1F-80E5-29469220E036}" srcOrd="1" destOrd="0" parTransId="{7D058466-332A-4A4D-9487-4760FFE65820}" sibTransId="{41B7D07A-9981-4B2D-B83C-C0AD2D8B1545}"/>
    <dgm:cxn modelId="{4F7976DC-890A-43AA-A11A-9ADB6278EDFB}" type="presParOf" srcId="{558F9B2D-22A8-4D08-8D92-19D43A6EAF20}" destId="{F87BB349-8938-44F1-9729-7CDED6958081}" srcOrd="0" destOrd="0" presId="urn:microsoft.com/office/officeart/2005/8/layout/vList2"/>
    <dgm:cxn modelId="{69F1EF92-2AA8-4483-AEFF-8B864FAC93C4}" type="presParOf" srcId="{558F9B2D-22A8-4D08-8D92-19D43A6EAF20}" destId="{BD782AB2-6A8A-457F-B46B-71A41D4C9944}" srcOrd="1" destOrd="0" presId="urn:microsoft.com/office/officeart/2005/8/layout/vList2"/>
    <dgm:cxn modelId="{E98CD140-A62A-416D-84A5-D70E66C908C9}" type="presParOf" srcId="{558F9B2D-22A8-4D08-8D92-19D43A6EAF20}" destId="{472F6DA8-831E-472D-B4E5-E29F641F66D7}" srcOrd="2" destOrd="0" presId="urn:microsoft.com/office/officeart/2005/8/layout/vList2"/>
    <dgm:cxn modelId="{370B1FD9-3ADA-4D28-9AB8-CDE6378C94AC}" type="presParOf" srcId="{558F9B2D-22A8-4D08-8D92-19D43A6EAF20}" destId="{998C4B34-31BB-437F-8282-DAB6495782EA}" srcOrd="3" destOrd="0" presId="urn:microsoft.com/office/officeart/2005/8/layout/vList2"/>
    <dgm:cxn modelId="{273427D1-5EBA-45B0-8AA3-8DD59D4EB66C}" type="presParOf" srcId="{558F9B2D-22A8-4D08-8D92-19D43A6EAF20}" destId="{B25D9452-8EF3-45EF-A0AF-C7A8398F746D}" srcOrd="4" destOrd="0" presId="urn:microsoft.com/office/officeart/2005/8/layout/vList2"/>
    <dgm:cxn modelId="{92BF2539-7270-4EDE-B02F-6DDB65EE2281}" type="presParOf" srcId="{558F9B2D-22A8-4D08-8D92-19D43A6EAF20}" destId="{DC92CC02-C5EE-44EB-BBAB-0FAFBCAE9D38}" srcOrd="5" destOrd="0" presId="urn:microsoft.com/office/officeart/2005/8/layout/vList2"/>
    <dgm:cxn modelId="{FF108142-165E-46F1-A1AA-0F3AB6ACFA2D}" type="presParOf" srcId="{558F9B2D-22A8-4D08-8D92-19D43A6EAF20}" destId="{E9900B90-251C-4667-8321-EB2DBC388C8E}" srcOrd="6" destOrd="0" presId="urn:microsoft.com/office/officeart/2005/8/layout/vList2"/>
    <dgm:cxn modelId="{C61088E6-8AD4-43C4-B39B-B038DB7104F4}" type="presParOf" srcId="{558F9B2D-22A8-4D08-8D92-19D43A6EAF20}" destId="{D6522BA8-C9F9-4619-BA68-80E9656B841E}" srcOrd="7" destOrd="0" presId="urn:microsoft.com/office/officeart/2005/8/layout/vList2"/>
    <dgm:cxn modelId="{F980089B-80D7-4392-8335-12D2A22A9974}" type="presParOf" srcId="{558F9B2D-22A8-4D08-8D92-19D43A6EAF20}" destId="{A49DCFCC-16F0-4F7F-B7D8-224ABB64FAFF}" srcOrd="8" destOrd="0" presId="urn:microsoft.com/office/officeart/2005/8/layout/vList2"/>
    <dgm:cxn modelId="{395F493F-8868-46A7-8EFD-09C2EAD9D159}" type="presParOf" srcId="{558F9B2D-22A8-4D08-8D92-19D43A6EAF20}" destId="{8B2146F0-4732-4EFF-8DBC-D98040841BFB}" srcOrd="9" destOrd="0" presId="urn:microsoft.com/office/officeart/2005/8/layout/vList2"/>
    <dgm:cxn modelId="{95292F9C-282E-46AE-9979-3E0DD29D58D8}" type="presParOf" srcId="{558F9B2D-22A8-4D08-8D92-19D43A6EAF20}" destId="{0A739E1F-5565-41EF-B305-5125F8739F56}"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7C4352B-5E53-4017-B98D-1326C4C564EA}" type="doc">
      <dgm:prSet loTypeId="urn:microsoft.com/office/officeart/2016/7/layout/VerticalDownArrowProcess" loCatId="process" qsTypeId="urn:microsoft.com/office/officeart/2005/8/quickstyle/simple2" qsCatId="simple" csTypeId="urn:microsoft.com/office/officeart/2005/8/colors/colorful5" csCatId="colorful"/>
      <dgm:spPr/>
      <dgm:t>
        <a:bodyPr/>
        <a:lstStyle/>
        <a:p>
          <a:endParaRPr lang="en-US"/>
        </a:p>
      </dgm:t>
    </dgm:pt>
    <dgm:pt modelId="{969DA3F7-B48F-4136-B185-2AE4587B0254}">
      <dgm:prSet/>
      <dgm:spPr/>
      <dgm:t>
        <a:bodyPr/>
        <a:lstStyle/>
        <a:p>
          <a:r>
            <a:rPr lang="en-GB" b="1"/>
            <a:t>Staffing Requirements:</a:t>
          </a:r>
          <a:endParaRPr lang="en-US"/>
        </a:p>
      </dgm:t>
    </dgm:pt>
    <dgm:pt modelId="{50C31605-4D43-4149-89B4-623B5589A8F1}" type="parTrans" cxnId="{28E847D4-0A8C-4A26-AE86-9C7B2D9BB409}">
      <dgm:prSet/>
      <dgm:spPr/>
      <dgm:t>
        <a:bodyPr/>
        <a:lstStyle/>
        <a:p>
          <a:endParaRPr lang="en-US"/>
        </a:p>
      </dgm:t>
    </dgm:pt>
    <dgm:pt modelId="{D76A82F5-7AB6-430A-9817-45410A408293}" type="sibTrans" cxnId="{28E847D4-0A8C-4A26-AE86-9C7B2D9BB409}">
      <dgm:prSet/>
      <dgm:spPr/>
      <dgm:t>
        <a:bodyPr/>
        <a:lstStyle/>
        <a:p>
          <a:endParaRPr lang="en-US"/>
        </a:p>
      </dgm:t>
    </dgm:pt>
    <dgm:pt modelId="{CD58A0EE-E008-4740-B0B3-C4B2EC81BCD0}">
      <dgm:prSet/>
      <dgm:spPr/>
      <dgm:t>
        <a:bodyPr/>
        <a:lstStyle/>
        <a:p>
          <a:pPr>
            <a:buFont typeface="Arial" panose="020B0604020202020204" pitchFamily="34" charset="0"/>
            <a:buChar char="•"/>
          </a:pPr>
          <a:r>
            <a:rPr lang="en-GB" dirty="0"/>
            <a:t>Yoga and meditation instructors: £30,000</a:t>
          </a:r>
          <a:endParaRPr lang="en-US" dirty="0"/>
        </a:p>
      </dgm:t>
    </dgm:pt>
    <dgm:pt modelId="{0B03F34F-205A-4883-A59D-00064B3D2D51}" type="parTrans" cxnId="{E6ADD3AD-9DF7-43B5-AA88-F4691E5C881E}">
      <dgm:prSet/>
      <dgm:spPr/>
      <dgm:t>
        <a:bodyPr/>
        <a:lstStyle/>
        <a:p>
          <a:endParaRPr lang="en-US"/>
        </a:p>
      </dgm:t>
    </dgm:pt>
    <dgm:pt modelId="{3FE9BC06-71DF-4686-AB5E-299A45179FEE}" type="sibTrans" cxnId="{E6ADD3AD-9DF7-43B5-AA88-F4691E5C881E}">
      <dgm:prSet/>
      <dgm:spPr/>
      <dgm:t>
        <a:bodyPr/>
        <a:lstStyle/>
        <a:p>
          <a:endParaRPr lang="en-US"/>
        </a:p>
      </dgm:t>
    </dgm:pt>
    <dgm:pt modelId="{51EE2E93-DB15-4DC7-918C-6E8773077DC5}">
      <dgm:prSet/>
      <dgm:spPr/>
      <dgm:t>
        <a:bodyPr/>
        <a:lstStyle/>
        <a:p>
          <a:pPr>
            <a:buFont typeface="Arial" panose="020B0604020202020204" pitchFamily="34" charset="0"/>
            <a:buChar char="•"/>
          </a:pPr>
          <a:r>
            <a:rPr lang="en-GB" dirty="0"/>
            <a:t>Winter sports guides and instructors: £20,000</a:t>
          </a:r>
          <a:endParaRPr lang="en-US" dirty="0"/>
        </a:p>
      </dgm:t>
    </dgm:pt>
    <dgm:pt modelId="{35AE6FA8-14A0-4CDF-B032-B4980EB64D07}" type="parTrans" cxnId="{29E874DB-DC3B-4B1C-A26D-69137A9A0115}">
      <dgm:prSet/>
      <dgm:spPr/>
      <dgm:t>
        <a:bodyPr/>
        <a:lstStyle/>
        <a:p>
          <a:endParaRPr lang="en-US"/>
        </a:p>
      </dgm:t>
    </dgm:pt>
    <dgm:pt modelId="{FDDDB03A-390A-4E53-AEB2-6E9EDBBE4F53}" type="sibTrans" cxnId="{29E874DB-DC3B-4B1C-A26D-69137A9A0115}">
      <dgm:prSet/>
      <dgm:spPr/>
      <dgm:t>
        <a:bodyPr/>
        <a:lstStyle/>
        <a:p>
          <a:endParaRPr lang="en-US"/>
        </a:p>
      </dgm:t>
    </dgm:pt>
    <dgm:pt modelId="{C1DB3A62-61F2-4F19-AB62-0B34C2099367}">
      <dgm:prSet/>
      <dgm:spPr/>
      <dgm:t>
        <a:bodyPr/>
        <a:lstStyle/>
        <a:p>
          <a:pPr>
            <a:buFont typeface="Arial" panose="020B0604020202020204" pitchFamily="34" charset="0"/>
            <a:buChar char="•"/>
          </a:pPr>
          <a:r>
            <a:rPr lang="en-GB" dirty="0"/>
            <a:t>Nutrition and mental health experts for workshops: £15,000</a:t>
          </a:r>
          <a:endParaRPr lang="en-US" dirty="0"/>
        </a:p>
      </dgm:t>
    </dgm:pt>
    <dgm:pt modelId="{CAECA824-7F72-40D8-B71C-22C916CE5981}" type="parTrans" cxnId="{364A2F29-EE2C-4524-AF3D-0C3AE86C3E8D}">
      <dgm:prSet/>
      <dgm:spPr/>
      <dgm:t>
        <a:bodyPr/>
        <a:lstStyle/>
        <a:p>
          <a:endParaRPr lang="en-US"/>
        </a:p>
      </dgm:t>
    </dgm:pt>
    <dgm:pt modelId="{67B32ACD-D1C9-49A0-858D-F0A88BC010D8}" type="sibTrans" cxnId="{364A2F29-EE2C-4524-AF3D-0C3AE86C3E8D}">
      <dgm:prSet/>
      <dgm:spPr/>
      <dgm:t>
        <a:bodyPr/>
        <a:lstStyle/>
        <a:p>
          <a:endParaRPr lang="en-US"/>
        </a:p>
      </dgm:t>
    </dgm:pt>
    <dgm:pt modelId="{840D8F34-9A3E-43B2-BB62-30C4CC3B7341}">
      <dgm:prSet/>
      <dgm:spPr/>
      <dgm:t>
        <a:bodyPr/>
        <a:lstStyle/>
        <a:p>
          <a:pPr>
            <a:buFont typeface="Arial" panose="020B0604020202020204" pitchFamily="34" charset="0"/>
            <a:buChar char="•"/>
          </a:pPr>
          <a:r>
            <a:rPr lang="en-GB" dirty="0"/>
            <a:t>Event management and hospitality staff: £40,000 (Sthapit et al., 2022; Cooper, 2015).</a:t>
          </a:r>
          <a:endParaRPr lang="en-US" dirty="0"/>
        </a:p>
      </dgm:t>
    </dgm:pt>
    <dgm:pt modelId="{165D1F7B-150A-4F47-B71C-B79AAF645E26}" type="parTrans" cxnId="{B590B03B-843F-401E-A298-AB982B62BC18}">
      <dgm:prSet/>
      <dgm:spPr/>
      <dgm:t>
        <a:bodyPr/>
        <a:lstStyle/>
        <a:p>
          <a:endParaRPr lang="en-US"/>
        </a:p>
      </dgm:t>
    </dgm:pt>
    <dgm:pt modelId="{356A4701-61FE-47F9-B3EA-4A56FF96D5D9}" type="sibTrans" cxnId="{B590B03B-843F-401E-A298-AB982B62BC18}">
      <dgm:prSet/>
      <dgm:spPr/>
      <dgm:t>
        <a:bodyPr/>
        <a:lstStyle/>
        <a:p>
          <a:endParaRPr lang="en-US"/>
        </a:p>
      </dgm:t>
    </dgm:pt>
    <dgm:pt modelId="{239E4B66-819D-4330-B824-622181815361}">
      <dgm:prSet/>
      <dgm:spPr/>
      <dgm:t>
        <a:bodyPr/>
        <a:lstStyle/>
        <a:p>
          <a:r>
            <a:rPr lang="en-GB" b="1"/>
            <a:t>Resources Needed:</a:t>
          </a:r>
          <a:endParaRPr lang="en-US"/>
        </a:p>
      </dgm:t>
    </dgm:pt>
    <dgm:pt modelId="{6374AAF7-8A7E-4E15-BC7F-CEA368E05BDA}" type="parTrans" cxnId="{854DA4C2-888B-494A-A73F-CAA2ECC62FE7}">
      <dgm:prSet/>
      <dgm:spPr/>
      <dgm:t>
        <a:bodyPr/>
        <a:lstStyle/>
        <a:p>
          <a:endParaRPr lang="en-US"/>
        </a:p>
      </dgm:t>
    </dgm:pt>
    <dgm:pt modelId="{3C369CF3-AA3E-4332-9B86-CD908A168A2D}" type="sibTrans" cxnId="{854DA4C2-888B-494A-A73F-CAA2ECC62FE7}">
      <dgm:prSet/>
      <dgm:spPr/>
      <dgm:t>
        <a:bodyPr/>
        <a:lstStyle/>
        <a:p>
          <a:endParaRPr lang="en-US"/>
        </a:p>
      </dgm:t>
    </dgm:pt>
    <dgm:pt modelId="{337C21B1-47E5-4D45-A3A7-94BECD403386}">
      <dgm:prSet/>
      <dgm:spPr/>
      <dgm:t>
        <a:bodyPr/>
        <a:lstStyle/>
        <a:p>
          <a:r>
            <a:rPr lang="en-GB"/>
            <a:t>Yoga equipment and wellness-related gear: £5,000</a:t>
          </a:r>
          <a:endParaRPr lang="en-US"/>
        </a:p>
      </dgm:t>
    </dgm:pt>
    <dgm:pt modelId="{7AD6F18C-CCC9-47F6-AF1E-7E9F5988477D}" type="parTrans" cxnId="{9FF1B72A-220B-4C18-875A-CDEF3603E5E6}">
      <dgm:prSet/>
      <dgm:spPr/>
      <dgm:t>
        <a:bodyPr/>
        <a:lstStyle/>
        <a:p>
          <a:endParaRPr lang="en-US"/>
        </a:p>
      </dgm:t>
    </dgm:pt>
    <dgm:pt modelId="{7329E0C7-28B0-4BB0-9DAF-573373112E0A}" type="sibTrans" cxnId="{9FF1B72A-220B-4C18-875A-CDEF3603E5E6}">
      <dgm:prSet/>
      <dgm:spPr/>
      <dgm:t>
        <a:bodyPr/>
        <a:lstStyle/>
        <a:p>
          <a:endParaRPr lang="en-US"/>
        </a:p>
      </dgm:t>
    </dgm:pt>
    <dgm:pt modelId="{AF786B98-6FBD-4FA9-BEBD-78AB1BE6ED2D}">
      <dgm:prSet/>
      <dgm:spPr/>
      <dgm:t>
        <a:bodyPr/>
        <a:lstStyle/>
        <a:p>
          <a:r>
            <a:rPr lang="en-GB"/>
            <a:t>These catering services using local organic produce are a part of the wellness tourism trends (Witting &amp; Schmude, 2019).</a:t>
          </a:r>
          <a:endParaRPr lang="en-US"/>
        </a:p>
      </dgm:t>
    </dgm:pt>
    <dgm:pt modelId="{A41EF9D4-D59F-4DD6-873B-FA3D302D4AE6}" type="parTrans" cxnId="{C95931E4-CE96-48B7-8E7C-8339EFC93089}">
      <dgm:prSet/>
      <dgm:spPr/>
      <dgm:t>
        <a:bodyPr/>
        <a:lstStyle/>
        <a:p>
          <a:endParaRPr lang="en-US"/>
        </a:p>
      </dgm:t>
    </dgm:pt>
    <dgm:pt modelId="{16579020-1DDC-4474-A771-2F0433CF7294}" type="sibTrans" cxnId="{C95931E4-CE96-48B7-8E7C-8339EFC93089}">
      <dgm:prSet/>
      <dgm:spPr/>
      <dgm:t>
        <a:bodyPr/>
        <a:lstStyle/>
        <a:p>
          <a:endParaRPr lang="en-US"/>
        </a:p>
      </dgm:t>
    </dgm:pt>
    <dgm:pt modelId="{88458DEE-CD78-466B-834D-60B152E03A97}">
      <dgm:prSet/>
      <dgm:spPr/>
      <dgm:t>
        <a:bodyPr/>
        <a:lstStyle/>
        <a:p>
          <a:r>
            <a:rPr lang="en-GB"/>
            <a:t>Spa facilities for alpine treatments: £50,000 (Rixen et al., 2011).</a:t>
          </a:r>
          <a:endParaRPr lang="en-US"/>
        </a:p>
      </dgm:t>
    </dgm:pt>
    <dgm:pt modelId="{0A68DCE3-533B-4C63-8961-B079F4B8CBDD}" type="parTrans" cxnId="{A7183AF0-1762-489A-9A7B-F2DC444B7888}">
      <dgm:prSet/>
      <dgm:spPr/>
      <dgm:t>
        <a:bodyPr/>
        <a:lstStyle/>
        <a:p>
          <a:endParaRPr lang="en-US"/>
        </a:p>
      </dgm:t>
    </dgm:pt>
    <dgm:pt modelId="{2ECFD128-471C-48EE-A790-024188DD6B0B}" type="sibTrans" cxnId="{A7183AF0-1762-489A-9A7B-F2DC444B7888}">
      <dgm:prSet/>
      <dgm:spPr/>
      <dgm:t>
        <a:bodyPr/>
        <a:lstStyle/>
        <a:p>
          <a:endParaRPr lang="en-US"/>
        </a:p>
      </dgm:t>
    </dgm:pt>
    <dgm:pt modelId="{AB1EE560-3583-4CE8-AFE3-D12DACA1C2E0}">
      <dgm:prSet/>
      <dgm:spPr/>
      <dgm:t>
        <a:bodyPr/>
        <a:lstStyle/>
        <a:p>
          <a:r>
            <a:rPr lang="en-GB"/>
            <a:t>Outdoor tents, lighting, and logistics: £10,000 (Koenig &amp; Abegg, 1997).</a:t>
          </a:r>
          <a:endParaRPr lang="en-US"/>
        </a:p>
      </dgm:t>
    </dgm:pt>
    <dgm:pt modelId="{51205650-5808-4D60-A4E6-E9FD53722D1B}" type="parTrans" cxnId="{69E9E8A0-C2AB-4230-8D89-CBAB945EBBC1}">
      <dgm:prSet/>
      <dgm:spPr/>
      <dgm:t>
        <a:bodyPr/>
        <a:lstStyle/>
        <a:p>
          <a:endParaRPr lang="en-US"/>
        </a:p>
      </dgm:t>
    </dgm:pt>
    <dgm:pt modelId="{F1DF1A60-27DB-46A4-AEB2-ECCEB916845E}" type="sibTrans" cxnId="{69E9E8A0-C2AB-4230-8D89-CBAB945EBBC1}">
      <dgm:prSet/>
      <dgm:spPr/>
      <dgm:t>
        <a:bodyPr/>
        <a:lstStyle/>
        <a:p>
          <a:endParaRPr lang="en-US"/>
        </a:p>
      </dgm:t>
    </dgm:pt>
    <dgm:pt modelId="{8A8B33F8-F605-4918-A319-6D74CA6B5B11}" type="pres">
      <dgm:prSet presAssocID="{B7C4352B-5E53-4017-B98D-1326C4C564EA}" presName="Name0" presStyleCnt="0">
        <dgm:presLayoutVars>
          <dgm:dir/>
          <dgm:animLvl val="lvl"/>
          <dgm:resizeHandles val="exact"/>
        </dgm:presLayoutVars>
      </dgm:prSet>
      <dgm:spPr/>
      <dgm:t>
        <a:bodyPr/>
        <a:lstStyle/>
        <a:p>
          <a:endParaRPr lang="en-US"/>
        </a:p>
      </dgm:t>
    </dgm:pt>
    <dgm:pt modelId="{B439857C-7CD1-407E-A631-2194A2DF587D}" type="pres">
      <dgm:prSet presAssocID="{239E4B66-819D-4330-B824-622181815361}" presName="boxAndChildren" presStyleCnt="0"/>
      <dgm:spPr/>
    </dgm:pt>
    <dgm:pt modelId="{A1918487-33B4-4A05-B2C0-8C6FCD6B3570}" type="pres">
      <dgm:prSet presAssocID="{239E4B66-819D-4330-B824-622181815361}" presName="parentTextBox" presStyleLbl="alignNode1" presStyleIdx="0" presStyleCnt="2"/>
      <dgm:spPr/>
      <dgm:t>
        <a:bodyPr/>
        <a:lstStyle/>
        <a:p>
          <a:endParaRPr lang="en-US"/>
        </a:p>
      </dgm:t>
    </dgm:pt>
    <dgm:pt modelId="{BA289704-1FF8-4BBA-90BB-52BABF7E0E4C}" type="pres">
      <dgm:prSet presAssocID="{239E4B66-819D-4330-B824-622181815361}" presName="descendantBox" presStyleLbl="bgAccFollowNode1" presStyleIdx="0" presStyleCnt="2"/>
      <dgm:spPr/>
      <dgm:t>
        <a:bodyPr/>
        <a:lstStyle/>
        <a:p>
          <a:endParaRPr lang="en-US"/>
        </a:p>
      </dgm:t>
    </dgm:pt>
    <dgm:pt modelId="{5FB07BC5-86D8-43FC-947E-42B24161E10D}" type="pres">
      <dgm:prSet presAssocID="{D76A82F5-7AB6-430A-9817-45410A408293}" presName="sp" presStyleCnt="0"/>
      <dgm:spPr/>
    </dgm:pt>
    <dgm:pt modelId="{2709F997-3B58-4600-9AA4-7C62AA05E59D}" type="pres">
      <dgm:prSet presAssocID="{969DA3F7-B48F-4136-B185-2AE4587B0254}" presName="arrowAndChildren" presStyleCnt="0"/>
      <dgm:spPr/>
    </dgm:pt>
    <dgm:pt modelId="{A52DDA87-E8D0-45D1-91CA-19EBC35D5C4B}" type="pres">
      <dgm:prSet presAssocID="{969DA3F7-B48F-4136-B185-2AE4587B0254}" presName="parentTextArrow" presStyleLbl="node1" presStyleIdx="0" presStyleCnt="0"/>
      <dgm:spPr/>
      <dgm:t>
        <a:bodyPr/>
        <a:lstStyle/>
        <a:p>
          <a:endParaRPr lang="en-US"/>
        </a:p>
      </dgm:t>
    </dgm:pt>
    <dgm:pt modelId="{10B79EEE-B5E6-4AD6-8535-EA6F3FB51413}" type="pres">
      <dgm:prSet presAssocID="{969DA3F7-B48F-4136-B185-2AE4587B0254}" presName="arrow" presStyleLbl="alignNode1" presStyleIdx="1" presStyleCnt="2"/>
      <dgm:spPr/>
      <dgm:t>
        <a:bodyPr/>
        <a:lstStyle/>
        <a:p>
          <a:endParaRPr lang="en-US"/>
        </a:p>
      </dgm:t>
    </dgm:pt>
    <dgm:pt modelId="{5D3D0553-A01A-4F10-9627-3CFF1804A499}" type="pres">
      <dgm:prSet presAssocID="{969DA3F7-B48F-4136-B185-2AE4587B0254}" presName="descendantArrow" presStyleLbl="bgAccFollowNode1" presStyleIdx="1" presStyleCnt="2" custLinFactNeighborY="1659"/>
      <dgm:spPr/>
      <dgm:t>
        <a:bodyPr/>
        <a:lstStyle/>
        <a:p>
          <a:endParaRPr lang="en-US"/>
        </a:p>
      </dgm:t>
    </dgm:pt>
  </dgm:ptLst>
  <dgm:cxnLst>
    <dgm:cxn modelId="{9FF1B72A-220B-4C18-875A-CDEF3603E5E6}" srcId="{239E4B66-819D-4330-B824-622181815361}" destId="{337C21B1-47E5-4D45-A3A7-94BECD403386}" srcOrd="0" destOrd="0" parTransId="{7AD6F18C-CCC9-47F6-AF1E-7E9F5988477D}" sibTransId="{7329E0C7-28B0-4BB0-9DAF-573373112E0A}"/>
    <dgm:cxn modelId="{29E874DB-DC3B-4B1C-A26D-69137A9A0115}" srcId="{969DA3F7-B48F-4136-B185-2AE4587B0254}" destId="{51EE2E93-DB15-4DC7-918C-6E8773077DC5}" srcOrd="1" destOrd="0" parTransId="{35AE6FA8-14A0-4CDF-B032-B4980EB64D07}" sibTransId="{FDDDB03A-390A-4E53-AEB2-6E9EDBBE4F53}"/>
    <dgm:cxn modelId="{660935E3-6532-4411-B506-C3FA53613624}" type="presOf" srcId="{51EE2E93-DB15-4DC7-918C-6E8773077DC5}" destId="{5D3D0553-A01A-4F10-9627-3CFF1804A499}" srcOrd="0" destOrd="1" presId="urn:microsoft.com/office/officeart/2016/7/layout/VerticalDownArrowProcess"/>
    <dgm:cxn modelId="{854DA4C2-888B-494A-A73F-CAA2ECC62FE7}" srcId="{B7C4352B-5E53-4017-B98D-1326C4C564EA}" destId="{239E4B66-819D-4330-B824-622181815361}" srcOrd="1" destOrd="0" parTransId="{6374AAF7-8A7E-4E15-BC7F-CEA368E05BDA}" sibTransId="{3C369CF3-AA3E-4332-9B86-CD908A168A2D}"/>
    <dgm:cxn modelId="{364A2F29-EE2C-4524-AF3D-0C3AE86C3E8D}" srcId="{969DA3F7-B48F-4136-B185-2AE4587B0254}" destId="{C1DB3A62-61F2-4F19-AB62-0B34C2099367}" srcOrd="2" destOrd="0" parTransId="{CAECA824-7F72-40D8-B71C-22C916CE5981}" sibTransId="{67B32ACD-D1C9-49A0-858D-F0A88BC010D8}"/>
    <dgm:cxn modelId="{74389D5F-7872-4034-AAB2-4D80E13E4DC2}" type="presOf" srcId="{CD58A0EE-E008-4740-B0B3-C4B2EC81BCD0}" destId="{5D3D0553-A01A-4F10-9627-3CFF1804A499}" srcOrd="0" destOrd="0" presId="urn:microsoft.com/office/officeart/2016/7/layout/VerticalDownArrowProcess"/>
    <dgm:cxn modelId="{12F1BD87-EC3F-4051-8B38-3D04CD8634D8}" type="presOf" srcId="{B7C4352B-5E53-4017-B98D-1326C4C564EA}" destId="{8A8B33F8-F605-4918-A319-6D74CA6B5B11}" srcOrd="0" destOrd="0" presId="urn:microsoft.com/office/officeart/2016/7/layout/VerticalDownArrowProcess"/>
    <dgm:cxn modelId="{AA842B04-4CAB-4700-889E-E5EF40A76362}" type="presOf" srcId="{840D8F34-9A3E-43B2-BB62-30C4CC3B7341}" destId="{5D3D0553-A01A-4F10-9627-3CFF1804A499}" srcOrd="0" destOrd="3" presId="urn:microsoft.com/office/officeart/2016/7/layout/VerticalDownArrowProcess"/>
    <dgm:cxn modelId="{CD668D01-F3E6-4061-9DE2-9E4E1EAFC43F}" type="presOf" srcId="{969DA3F7-B48F-4136-B185-2AE4587B0254}" destId="{10B79EEE-B5E6-4AD6-8535-EA6F3FB51413}" srcOrd="1" destOrd="0" presId="urn:microsoft.com/office/officeart/2016/7/layout/VerticalDownArrowProcess"/>
    <dgm:cxn modelId="{E6ADD3AD-9DF7-43B5-AA88-F4691E5C881E}" srcId="{969DA3F7-B48F-4136-B185-2AE4587B0254}" destId="{CD58A0EE-E008-4740-B0B3-C4B2EC81BCD0}" srcOrd="0" destOrd="0" parTransId="{0B03F34F-205A-4883-A59D-00064B3D2D51}" sibTransId="{3FE9BC06-71DF-4686-AB5E-299A45179FEE}"/>
    <dgm:cxn modelId="{C95931E4-CE96-48B7-8E7C-8339EFC93089}" srcId="{239E4B66-819D-4330-B824-622181815361}" destId="{AF786B98-6FBD-4FA9-BEBD-78AB1BE6ED2D}" srcOrd="1" destOrd="0" parTransId="{A41EF9D4-D59F-4DD6-873B-FA3D302D4AE6}" sibTransId="{16579020-1DDC-4474-A771-2F0433CF7294}"/>
    <dgm:cxn modelId="{28E847D4-0A8C-4A26-AE86-9C7B2D9BB409}" srcId="{B7C4352B-5E53-4017-B98D-1326C4C564EA}" destId="{969DA3F7-B48F-4136-B185-2AE4587B0254}" srcOrd="0" destOrd="0" parTransId="{50C31605-4D43-4149-89B4-623B5589A8F1}" sibTransId="{D76A82F5-7AB6-430A-9817-45410A408293}"/>
    <dgm:cxn modelId="{A7183AF0-1762-489A-9A7B-F2DC444B7888}" srcId="{239E4B66-819D-4330-B824-622181815361}" destId="{88458DEE-CD78-466B-834D-60B152E03A97}" srcOrd="2" destOrd="0" parTransId="{0A68DCE3-533B-4C63-8961-B079F4B8CBDD}" sibTransId="{2ECFD128-471C-48EE-A790-024188DD6B0B}"/>
    <dgm:cxn modelId="{C0B53483-FDF0-4DE4-ACCD-3E7B8BA7C73E}" type="presOf" srcId="{337C21B1-47E5-4D45-A3A7-94BECD403386}" destId="{BA289704-1FF8-4BBA-90BB-52BABF7E0E4C}" srcOrd="0" destOrd="0" presId="urn:microsoft.com/office/officeart/2016/7/layout/VerticalDownArrowProcess"/>
    <dgm:cxn modelId="{AC904708-B331-439A-8145-4400BF44C496}" type="presOf" srcId="{969DA3F7-B48F-4136-B185-2AE4587B0254}" destId="{A52DDA87-E8D0-45D1-91CA-19EBC35D5C4B}" srcOrd="0" destOrd="0" presId="urn:microsoft.com/office/officeart/2016/7/layout/VerticalDownArrowProcess"/>
    <dgm:cxn modelId="{69E9E8A0-C2AB-4230-8D89-CBAB945EBBC1}" srcId="{239E4B66-819D-4330-B824-622181815361}" destId="{AB1EE560-3583-4CE8-AFE3-D12DACA1C2E0}" srcOrd="3" destOrd="0" parTransId="{51205650-5808-4D60-A4E6-E9FD53722D1B}" sibTransId="{F1DF1A60-27DB-46A4-AEB2-ECCEB916845E}"/>
    <dgm:cxn modelId="{1BA32963-6D82-4268-BCA4-AB7F47A8586E}" type="presOf" srcId="{239E4B66-819D-4330-B824-622181815361}" destId="{A1918487-33B4-4A05-B2C0-8C6FCD6B3570}" srcOrd="0" destOrd="0" presId="urn:microsoft.com/office/officeart/2016/7/layout/VerticalDownArrowProcess"/>
    <dgm:cxn modelId="{10C8D081-4DFC-436C-BFEB-234F07FDF482}" type="presOf" srcId="{AB1EE560-3583-4CE8-AFE3-D12DACA1C2E0}" destId="{BA289704-1FF8-4BBA-90BB-52BABF7E0E4C}" srcOrd="0" destOrd="3" presId="urn:microsoft.com/office/officeart/2016/7/layout/VerticalDownArrowProcess"/>
    <dgm:cxn modelId="{B590B03B-843F-401E-A298-AB982B62BC18}" srcId="{969DA3F7-B48F-4136-B185-2AE4587B0254}" destId="{840D8F34-9A3E-43B2-BB62-30C4CC3B7341}" srcOrd="3" destOrd="0" parTransId="{165D1F7B-150A-4F47-B71C-B79AAF645E26}" sibTransId="{356A4701-61FE-47F9-B3EA-4A56FF96D5D9}"/>
    <dgm:cxn modelId="{ED7A66F2-108D-4495-9388-A6E9412D9A17}" type="presOf" srcId="{AF786B98-6FBD-4FA9-BEBD-78AB1BE6ED2D}" destId="{BA289704-1FF8-4BBA-90BB-52BABF7E0E4C}" srcOrd="0" destOrd="1" presId="urn:microsoft.com/office/officeart/2016/7/layout/VerticalDownArrowProcess"/>
    <dgm:cxn modelId="{A160FC81-C93D-4856-9907-A27C3BC065D5}" type="presOf" srcId="{C1DB3A62-61F2-4F19-AB62-0B34C2099367}" destId="{5D3D0553-A01A-4F10-9627-3CFF1804A499}" srcOrd="0" destOrd="2" presId="urn:microsoft.com/office/officeart/2016/7/layout/VerticalDownArrowProcess"/>
    <dgm:cxn modelId="{DEFD0483-B910-45C0-9973-C225CD37DC37}" type="presOf" srcId="{88458DEE-CD78-466B-834D-60B152E03A97}" destId="{BA289704-1FF8-4BBA-90BB-52BABF7E0E4C}" srcOrd="0" destOrd="2" presId="urn:microsoft.com/office/officeart/2016/7/layout/VerticalDownArrowProcess"/>
    <dgm:cxn modelId="{5BCA75AE-CB5B-4684-9CB8-CAC372E32E67}" type="presParOf" srcId="{8A8B33F8-F605-4918-A319-6D74CA6B5B11}" destId="{B439857C-7CD1-407E-A631-2194A2DF587D}" srcOrd="0" destOrd="0" presId="urn:microsoft.com/office/officeart/2016/7/layout/VerticalDownArrowProcess"/>
    <dgm:cxn modelId="{1C92E291-05F1-45A8-8D4A-8F39AE83ED24}" type="presParOf" srcId="{B439857C-7CD1-407E-A631-2194A2DF587D}" destId="{A1918487-33B4-4A05-B2C0-8C6FCD6B3570}" srcOrd="0" destOrd="0" presId="urn:microsoft.com/office/officeart/2016/7/layout/VerticalDownArrowProcess"/>
    <dgm:cxn modelId="{76C2063C-0B96-48FA-BC31-A3C3AFD57B0B}" type="presParOf" srcId="{B439857C-7CD1-407E-A631-2194A2DF587D}" destId="{BA289704-1FF8-4BBA-90BB-52BABF7E0E4C}" srcOrd="1" destOrd="0" presId="urn:microsoft.com/office/officeart/2016/7/layout/VerticalDownArrowProcess"/>
    <dgm:cxn modelId="{2EFCCB1E-8321-40CE-BC9F-02123FF65DA7}" type="presParOf" srcId="{8A8B33F8-F605-4918-A319-6D74CA6B5B11}" destId="{5FB07BC5-86D8-43FC-947E-42B24161E10D}" srcOrd="1" destOrd="0" presId="urn:microsoft.com/office/officeart/2016/7/layout/VerticalDownArrowProcess"/>
    <dgm:cxn modelId="{7859CC06-35A9-4B08-B60C-63E52CB0E01D}" type="presParOf" srcId="{8A8B33F8-F605-4918-A319-6D74CA6B5B11}" destId="{2709F997-3B58-4600-9AA4-7C62AA05E59D}" srcOrd="2" destOrd="0" presId="urn:microsoft.com/office/officeart/2016/7/layout/VerticalDownArrowProcess"/>
    <dgm:cxn modelId="{DF313E2C-8A78-4B2C-85D2-117860067819}" type="presParOf" srcId="{2709F997-3B58-4600-9AA4-7C62AA05E59D}" destId="{A52DDA87-E8D0-45D1-91CA-19EBC35D5C4B}" srcOrd="0" destOrd="0" presId="urn:microsoft.com/office/officeart/2016/7/layout/VerticalDownArrowProcess"/>
    <dgm:cxn modelId="{8B97F4DD-F840-448E-9EAA-408B56AB0C97}" type="presParOf" srcId="{2709F997-3B58-4600-9AA4-7C62AA05E59D}" destId="{10B79EEE-B5E6-4AD6-8535-EA6F3FB51413}" srcOrd="1" destOrd="0" presId="urn:microsoft.com/office/officeart/2016/7/layout/VerticalDownArrowProcess"/>
    <dgm:cxn modelId="{8835442E-83A1-4971-AB5E-E65150FA3701}" type="presParOf" srcId="{2709F997-3B58-4600-9AA4-7C62AA05E59D}" destId="{5D3D0553-A01A-4F10-9627-3CFF1804A499}" srcOrd="2" destOrd="0" presId="urn:microsoft.com/office/officeart/2016/7/layout/VerticalDownArrow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573DDBE-5701-42DA-AC42-F99E1811017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48045F6-B1D7-4896-B5FE-C177D83F2A69}">
      <dgm:prSet/>
      <dgm:spPr/>
      <dgm:t>
        <a:bodyPr/>
        <a:lstStyle/>
        <a:p>
          <a:r>
            <a:rPr lang="en-US" b="1"/>
            <a:t>Catering and Food:</a:t>
          </a:r>
          <a:endParaRPr lang="en-US"/>
        </a:p>
      </dgm:t>
    </dgm:pt>
    <dgm:pt modelId="{44A930B3-BB6E-4067-A00D-A490120FDAE6}" type="parTrans" cxnId="{4AA517C8-2FE7-4945-99BD-CEF4B12B1227}">
      <dgm:prSet/>
      <dgm:spPr/>
      <dgm:t>
        <a:bodyPr/>
        <a:lstStyle/>
        <a:p>
          <a:endParaRPr lang="en-US"/>
        </a:p>
      </dgm:t>
    </dgm:pt>
    <dgm:pt modelId="{1129E15C-4D7C-439F-9A75-E30F857FC2F3}" type="sibTrans" cxnId="{4AA517C8-2FE7-4945-99BD-CEF4B12B1227}">
      <dgm:prSet/>
      <dgm:spPr/>
      <dgm:t>
        <a:bodyPr/>
        <a:lstStyle/>
        <a:p>
          <a:endParaRPr lang="en-US"/>
        </a:p>
      </dgm:t>
    </dgm:pt>
    <dgm:pt modelId="{4C0279FE-AD58-4F2D-9CDE-B65E995CFCD2}">
      <dgm:prSet/>
      <dgm:spPr/>
      <dgm:t>
        <a:bodyPr/>
        <a:lstStyle/>
        <a:p>
          <a:r>
            <a:rPr lang="en-US"/>
            <a:t>The wellness side of things will be highlighted in the event, focusing on the quality of organic gourmet meals sourced from local Swiss producers (Witting &amp; Schmude, 2019).</a:t>
          </a:r>
        </a:p>
      </dgm:t>
    </dgm:pt>
    <dgm:pt modelId="{B600AD21-6F46-409D-88BA-2E49357CA4E3}" type="parTrans" cxnId="{BEBA5872-BA5F-4781-9763-132DA4ABFE89}">
      <dgm:prSet/>
      <dgm:spPr/>
      <dgm:t>
        <a:bodyPr/>
        <a:lstStyle/>
        <a:p>
          <a:endParaRPr lang="en-US"/>
        </a:p>
      </dgm:t>
    </dgm:pt>
    <dgm:pt modelId="{102145C8-A764-48F4-9999-BE452D1C8F8D}" type="sibTrans" cxnId="{BEBA5872-BA5F-4781-9763-132DA4ABFE89}">
      <dgm:prSet/>
      <dgm:spPr/>
      <dgm:t>
        <a:bodyPr/>
        <a:lstStyle/>
        <a:p>
          <a:endParaRPr lang="en-US"/>
        </a:p>
      </dgm:t>
    </dgm:pt>
    <dgm:pt modelId="{F84BB4C0-E9CB-49DD-82EC-7AF79FBF642E}">
      <dgm:prSet/>
      <dgm:spPr/>
      <dgm:t>
        <a:bodyPr/>
        <a:lstStyle/>
        <a:p>
          <a:r>
            <a:rPr lang="en-US"/>
            <a:t>The event will offer sustainable and health-conscious food, following the trend of wellness and medical tourism around world (Zhong et al., 2021).</a:t>
          </a:r>
        </a:p>
      </dgm:t>
    </dgm:pt>
    <dgm:pt modelId="{163B89AE-6762-4773-851A-75F9F351BDE4}" type="parTrans" cxnId="{5803D86E-BB46-498C-81F7-785D78D913C0}">
      <dgm:prSet/>
      <dgm:spPr/>
      <dgm:t>
        <a:bodyPr/>
        <a:lstStyle/>
        <a:p>
          <a:endParaRPr lang="en-US"/>
        </a:p>
      </dgm:t>
    </dgm:pt>
    <dgm:pt modelId="{E19D7E1B-3F91-4424-AD8A-5548A31BB1BD}" type="sibTrans" cxnId="{5803D86E-BB46-498C-81F7-785D78D913C0}">
      <dgm:prSet/>
      <dgm:spPr/>
      <dgm:t>
        <a:bodyPr/>
        <a:lstStyle/>
        <a:p>
          <a:endParaRPr lang="en-US"/>
        </a:p>
      </dgm:t>
    </dgm:pt>
    <dgm:pt modelId="{E71A15E4-31AF-4C6E-B2BA-88A7CFDCB8DE}">
      <dgm:prSet/>
      <dgm:spPr/>
      <dgm:t>
        <a:bodyPr/>
        <a:lstStyle/>
        <a:p>
          <a:r>
            <a:rPr lang="en-US" b="1"/>
            <a:t>Lighting and Sound:</a:t>
          </a:r>
          <a:endParaRPr lang="en-US"/>
        </a:p>
      </dgm:t>
    </dgm:pt>
    <dgm:pt modelId="{1C544280-101E-445A-839F-7EEDBFFB1E30}" type="parTrans" cxnId="{71B0F2BB-A7A1-4C36-B346-B68F98F3107D}">
      <dgm:prSet/>
      <dgm:spPr/>
      <dgm:t>
        <a:bodyPr/>
        <a:lstStyle/>
        <a:p>
          <a:endParaRPr lang="en-US"/>
        </a:p>
      </dgm:t>
    </dgm:pt>
    <dgm:pt modelId="{5C5DE324-9621-46F4-8A95-579CBBBAE581}" type="sibTrans" cxnId="{71B0F2BB-A7A1-4C36-B346-B68F98F3107D}">
      <dgm:prSet/>
      <dgm:spPr/>
      <dgm:t>
        <a:bodyPr/>
        <a:lstStyle/>
        <a:p>
          <a:endParaRPr lang="en-US"/>
        </a:p>
      </dgm:t>
    </dgm:pt>
    <dgm:pt modelId="{DF927BE1-B8B6-4DF5-AD21-C4A9769A516F}">
      <dgm:prSet/>
      <dgm:spPr/>
      <dgm:t>
        <a:bodyPr/>
        <a:lstStyle/>
        <a:p>
          <a:r>
            <a:rPr lang="en-US"/>
            <a:t>For evening events we will set professional lighting and for workshops and yoga sessions we will have sound systems (Marty, 2013). The overall wellness experience will be enhanced with soft ambient lights.</a:t>
          </a:r>
        </a:p>
      </dgm:t>
    </dgm:pt>
    <dgm:pt modelId="{BD5745D4-7B72-4176-B675-D60730A99443}" type="parTrans" cxnId="{3145BA9C-E477-4D08-877B-0300187B595F}">
      <dgm:prSet/>
      <dgm:spPr/>
      <dgm:t>
        <a:bodyPr/>
        <a:lstStyle/>
        <a:p>
          <a:endParaRPr lang="en-US"/>
        </a:p>
      </dgm:t>
    </dgm:pt>
    <dgm:pt modelId="{5C57AAC9-915C-4684-8074-28E823F9C3D8}" type="sibTrans" cxnId="{3145BA9C-E477-4D08-877B-0300187B595F}">
      <dgm:prSet/>
      <dgm:spPr/>
      <dgm:t>
        <a:bodyPr/>
        <a:lstStyle/>
        <a:p>
          <a:endParaRPr lang="en-US"/>
        </a:p>
      </dgm:t>
    </dgm:pt>
    <dgm:pt modelId="{C5F33263-DF98-4B65-860E-10B086F5B976}">
      <dgm:prSet/>
      <dgm:spPr/>
      <dgm:t>
        <a:bodyPr/>
        <a:lstStyle/>
        <a:p>
          <a:r>
            <a:rPr lang="en-US" b="1"/>
            <a:t>Parking and Transport:</a:t>
          </a:r>
          <a:endParaRPr lang="en-US"/>
        </a:p>
      </dgm:t>
    </dgm:pt>
    <dgm:pt modelId="{C6E42D55-997D-4C20-A548-EA3A055EB1B7}" type="parTrans" cxnId="{B8B8DA5E-46D6-46BD-B3C9-A48972BB1FF8}">
      <dgm:prSet/>
      <dgm:spPr/>
      <dgm:t>
        <a:bodyPr/>
        <a:lstStyle/>
        <a:p>
          <a:endParaRPr lang="en-US"/>
        </a:p>
      </dgm:t>
    </dgm:pt>
    <dgm:pt modelId="{4E9B0EAF-ABA9-43B1-8A2D-A5C7027E12B3}" type="sibTrans" cxnId="{B8B8DA5E-46D6-46BD-B3C9-A48972BB1FF8}">
      <dgm:prSet/>
      <dgm:spPr/>
      <dgm:t>
        <a:bodyPr/>
        <a:lstStyle/>
        <a:p>
          <a:endParaRPr lang="en-US"/>
        </a:p>
      </dgm:t>
    </dgm:pt>
    <dgm:pt modelId="{D7B7D857-61B4-403A-BE5D-D61EAC65E978}">
      <dgm:prSet/>
      <dgm:spPr/>
      <dgm:t>
        <a:bodyPr/>
        <a:lstStyle/>
        <a:p>
          <a:r>
            <a:rPr lang="en-US"/>
            <a:t>Major Swiss airports (Zurich, Geneva) will be served by shuttle and VIP parking will be made for exclusive attendees (Bürki et al., 2007).</a:t>
          </a:r>
        </a:p>
      </dgm:t>
    </dgm:pt>
    <dgm:pt modelId="{1D88DACA-2546-460B-AECD-F0893236C0D4}" type="parTrans" cxnId="{05D86501-EA3D-49DE-8CB3-BC5FF8BE2202}">
      <dgm:prSet/>
      <dgm:spPr/>
      <dgm:t>
        <a:bodyPr/>
        <a:lstStyle/>
        <a:p>
          <a:endParaRPr lang="en-US"/>
        </a:p>
      </dgm:t>
    </dgm:pt>
    <dgm:pt modelId="{E14FEB28-373B-46B1-A455-4280645E8656}" type="sibTrans" cxnId="{05D86501-EA3D-49DE-8CB3-BC5FF8BE2202}">
      <dgm:prSet/>
      <dgm:spPr/>
      <dgm:t>
        <a:bodyPr/>
        <a:lstStyle/>
        <a:p>
          <a:endParaRPr lang="en-US"/>
        </a:p>
      </dgm:t>
    </dgm:pt>
    <dgm:pt modelId="{53F8D55A-2699-43E8-8327-ED1FE8302F1B}" type="pres">
      <dgm:prSet presAssocID="{1573DDBE-5701-42DA-AC42-F99E18110175}" presName="linear" presStyleCnt="0">
        <dgm:presLayoutVars>
          <dgm:animLvl val="lvl"/>
          <dgm:resizeHandles val="exact"/>
        </dgm:presLayoutVars>
      </dgm:prSet>
      <dgm:spPr/>
      <dgm:t>
        <a:bodyPr/>
        <a:lstStyle/>
        <a:p>
          <a:endParaRPr lang="en-US"/>
        </a:p>
      </dgm:t>
    </dgm:pt>
    <dgm:pt modelId="{772661AF-4A40-49E8-BF36-A64052ADBE08}" type="pres">
      <dgm:prSet presAssocID="{A48045F6-B1D7-4896-B5FE-C177D83F2A69}" presName="parentText" presStyleLbl="node1" presStyleIdx="0" presStyleCnt="3">
        <dgm:presLayoutVars>
          <dgm:chMax val="0"/>
          <dgm:bulletEnabled val="1"/>
        </dgm:presLayoutVars>
      </dgm:prSet>
      <dgm:spPr/>
      <dgm:t>
        <a:bodyPr/>
        <a:lstStyle/>
        <a:p>
          <a:endParaRPr lang="en-US"/>
        </a:p>
      </dgm:t>
    </dgm:pt>
    <dgm:pt modelId="{19164304-AA0A-416D-AE96-8CE953842589}" type="pres">
      <dgm:prSet presAssocID="{A48045F6-B1D7-4896-B5FE-C177D83F2A69}" presName="childText" presStyleLbl="revTx" presStyleIdx="0" presStyleCnt="3">
        <dgm:presLayoutVars>
          <dgm:bulletEnabled val="1"/>
        </dgm:presLayoutVars>
      </dgm:prSet>
      <dgm:spPr/>
      <dgm:t>
        <a:bodyPr/>
        <a:lstStyle/>
        <a:p>
          <a:endParaRPr lang="en-US"/>
        </a:p>
      </dgm:t>
    </dgm:pt>
    <dgm:pt modelId="{1C960275-B5DD-42E9-A0FE-EC4B175B0900}" type="pres">
      <dgm:prSet presAssocID="{E71A15E4-31AF-4C6E-B2BA-88A7CFDCB8DE}" presName="parentText" presStyleLbl="node1" presStyleIdx="1" presStyleCnt="3">
        <dgm:presLayoutVars>
          <dgm:chMax val="0"/>
          <dgm:bulletEnabled val="1"/>
        </dgm:presLayoutVars>
      </dgm:prSet>
      <dgm:spPr/>
      <dgm:t>
        <a:bodyPr/>
        <a:lstStyle/>
        <a:p>
          <a:endParaRPr lang="en-US"/>
        </a:p>
      </dgm:t>
    </dgm:pt>
    <dgm:pt modelId="{705111E4-23A7-4333-875E-0F73A75C3FBD}" type="pres">
      <dgm:prSet presAssocID="{E71A15E4-31AF-4C6E-B2BA-88A7CFDCB8DE}" presName="childText" presStyleLbl="revTx" presStyleIdx="1" presStyleCnt="3">
        <dgm:presLayoutVars>
          <dgm:bulletEnabled val="1"/>
        </dgm:presLayoutVars>
      </dgm:prSet>
      <dgm:spPr/>
      <dgm:t>
        <a:bodyPr/>
        <a:lstStyle/>
        <a:p>
          <a:endParaRPr lang="en-US"/>
        </a:p>
      </dgm:t>
    </dgm:pt>
    <dgm:pt modelId="{4B223EB9-D10E-4B8F-980E-33F96261EDF2}" type="pres">
      <dgm:prSet presAssocID="{C5F33263-DF98-4B65-860E-10B086F5B976}" presName="parentText" presStyleLbl="node1" presStyleIdx="2" presStyleCnt="3">
        <dgm:presLayoutVars>
          <dgm:chMax val="0"/>
          <dgm:bulletEnabled val="1"/>
        </dgm:presLayoutVars>
      </dgm:prSet>
      <dgm:spPr/>
      <dgm:t>
        <a:bodyPr/>
        <a:lstStyle/>
        <a:p>
          <a:endParaRPr lang="en-US"/>
        </a:p>
      </dgm:t>
    </dgm:pt>
    <dgm:pt modelId="{4BEC2607-8811-4FED-8258-7353649DD7ED}" type="pres">
      <dgm:prSet presAssocID="{C5F33263-DF98-4B65-860E-10B086F5B976}" presName="childText" presStyleLbl="revTx" presStyleIdx="2" presStyleCnt="3">
        <dgm:presLayoutVars>
          <dgm:bulletEnabled val="1"/>
        </dgm:presLayoutVars>
      </dgm:prSet>
      <dgm:spPr/>
      <dgm:t>
        <a:bodyPr/>
        <a:lstStyle/>
        <a:p>
          <a:endParaRPr lang="en-US"/>
        </a:p>
      </dgm:t>
    </dgm:pt>
  </dgm:ptLst>
  <dgm:cxnLst>
    <dgm:cxn modelId="{4AA517C8-2FE7-4945-99BD-CEF4B12B1227}" srcId="{1573DDBE-5701-42DA-AC42-F99E18110175}" destId="{A48045F6-B1D7-4896-B5FE-C177D83F2A69}" srcOrd="0" destOrd="0" parTransId="{44A930B3-BB6E-4067-A00D-A490120FDAE6}" sibTransId="{1129E15C-4D7C-439F-9A75-E30F857FC2F3}"/>
    <dgm:cxn modelId="{BBF21598-92AB-4996-B311-404B3AA36F19}" type="presOf" srcId="{A48045F6-B1D7-4896-B5FE-C177D83F2A69}" destId="{772661AF-4A40-49E8-BF36-A64052ADBE08}" srcOrd="0" destOrd="0" presId="urn:microsoft.com/office/officeart/2005/8/layout/vList2"/>
    <dgm:cxn modelId="{3145BA9C-E477-4D08-877B-0300187B595F}" srcId="{E71A15E4-31AF-4C6E-B2BA-88A7CFDCB8DE}" destId="{DF927BE1-B8B6-4DF5-AD21-C4A9769A516F}" srcOrd="0" destOrd="0" parTransId="{BD5745D4-7B72-4176-B675-D60730A99443}" sibTransId="{5C57AAC9-915C-4684-8074-28E823F9C3D8}"/>
    <dgm:cxn modelId="{84861E52-264A-4B32-AA3D-1E8F916FCFB6}" type="presOf" srcId="{1573DDBE-5701-42DA-AC42-F99E18110175}" destId="{53F8D55A-2699-43E8-8327-ED1FE8302F1B}" srcOrd="0" destOrd="0" presId="urn:microsoft.com/office/officeart/2005/8/layout/vList2"/>
    <dgm:cxn modelId="{5803D86E-BB46-498C-81F7-785D78D913C0}" srcId="{A48045F6-B1D7-4896-B5FE-C177D83F2A69}" destId="{F84BB4C0-E9CB-49DD-82EC-7AF79FBF642E}" srcOrd="1" destOrd="0" parTransId="{163B89AE-6762-4773-851A-75F9F351BDE4}" sibTransId="{E19D7E1B-3F91-4424-AD8A-5548A31BB1BD}"/>
    <dgm:cxn modelId="{71B0F2BB-A7A1-4C36-B346-B68F98F3107D}" srcId="{1573DDBE-5701-42DA-AC42-F99E18110175}" destId="{E71A15E4-31AF-4C6E-B2BA-88A7CFDCB8DE}" srcOrd="1" destOrd="0" parTransId="{1C544280-101E-445A-839F-7EEDBFFB1E30}" sibTransId="{5C5DE324-9621-46F4-8A95-579CBBBAE581}"/>
    <dgm:cxn modelId="{05D86501-EA3D-49DE-8CB3-BC5FF8BE2202}" srcId="{C5F33263-DF98-4B65-860E-10B086F5B976}" destId="{D7B7D857-61B4-403A-BE5D-D61EAC65E978}" srcOrd="0" destOrd="0" parTransId="{1D88DACA-2546-460B-AECD-F0893236C0D4}" sibTransId="{E14FEB28-373B-46B1-A455-4280645E8656}"/>
    <dgm:cxn modelId="{2674B4DD-C6C3-443B-ADC5-BD7036B33B93}" type="presOf" srcId="{F84BB4C0-E9CB-49DD-82EC-7AF79FBF642E}" destId="{19164304-AA0A-416D-AE96-8CE953842589}" srcOrd="0" destOrd="1" presId="urn:microsoft.com/office/officeart/2005/8/layout/vList2"/>
    <dgm:cxn modelId="{BEBA5872-BA5F-4781-9763-132DA4ABFE89}" srcId="{A48045F6-B1D7-4896-B5FE-C177D83F2A69}" destId="{4C0279FE-AD58-4F2D-9CDE-B65E995CFCD2}" srcOrd="0" destOrd="0" parTransId="{B600AD21-6F46-409D-88BA-2E49357CA4E3}" sibTransId="{102145C8-A764-48F4-9999-BE452D1C8F8D}"/>
    <dgm:cxn modelId="{ED66B59D-3681-417B-A8F2-873DA6C1766C}" type="presOf" srcId="{C5F33263-DF98-4B65-860E-10B086F5B976}" destId="{4B223EB9-D10E-4B8F-980E-33F96261EDF2}" srcOrd="0" destOrd="0" presId="urn:microsoft.com/office/officeart/2005/8/layout/vList2"/>
    <dgm:cxn modelId="{956FBDA7-744F-4C55-85E3-6A26CFAE940D}" type="presOf" srcId="{4C0279FE-AD58-4F2D-9CDE-B65E995CFCD2}" destId="{19164304-AA0A-416D-AE96-8CE953842589}" srcOrd="0" destOrd="0" presId="urn:microsoft.com/office/officeart/2005/8/layout/vList2"/>
    <dgm:cxn modelId="{4FAB3D92-3C65-4C7D-B8EA-7C817CB12DDA}" type="presOf" srcId="{DF927BE1-B8B6-4DF5-AD21-C4A9769A516F}" destId="{705111E4-23A7-4333-875E-0F73A75C3FBD}" srcOrd="0" destOrd="0" presId="urn:microsoft.com/office/officeart/2005/8/layout/vList2"/>
    <dgm:cxn modelId="{46CB2AFD-3257-421A-B23C-655A5DE069AC}" type="presOf" srcId="{D7B7D857-61B4-403A-BE5D-D61EAC65E978}" destId="{4BEC2607-8811-4FED-8258-7353649DD7ED}" srcOrd="0" destOrd="0" presId="urn:microsoft.com/office/officeart/2005/8/layout/vList2"/>
    <dgm:cxn modelId="{B8B8DA5E-46D6-46BD-B3C9-A48972BB1FF8}" srcId="{1573DDBE-5701-42DA-AC42-F99E18110175}" destId="{C5F33263-DF98-4B65-860E-10B086F5B976}" srcOrd="2" destOrd="0" parTransId="{C6E42D55-997D-4C20-A548-EA3A055EB1B7}" sibTransId="{4E9B0EAF-ABA9-43B1-8A2D-A5C7027E12B3}"/>
    <dgm:cxn modelId="{1E661455-D185-44B9-B8F2-F91CA5A9E517}" type="presOf" srcId="{E71A15E4-31AF-4C6E-B2BA-88A7CFDCB8DE}" destId="{1C960275-B5DD-42E9-A0FE-EC4B175B0900}" srcOrd="0" destOrd="0" presId="urn:microsoft.com/office/officeart/2005/8/layout/vList2"/>
    <dgm:cxn modelId="{2545B9E0-01F9-4784-9DD0-E2A2CF64B9B5}" type="presParOf" srcId="{53F8D55A-2699-43E8-8327-ED1FE8302F1B}" destId="{772661AF-4A40-49E8-BF36-A64052ADBE08}" srcOrd="0" destOrd="0" presId="urn:microsoft.com/office/officeart/2005/8/layout/vList2"/>
    <dgm:cxn modelId="{2C31F999-7AAE-4464-AD0C-C2F4440BF58A}" type="presParOf" srcId="{53F8D55A-2699-43E8-8327-ED1FE8302F1B}" destId="{19164304-AA0A-416D-AE96-8CE953842589}" srcOrd="1" destOrd="0" presId="urn:microsoft.com/office/officeart/2005/8/layout/vList2"/>
    <dgm:cxn modelId="{BFA0E674-FE23-413F-85B4-B469A40C9E4E}" type="presParOf" srcId="{53F8D55A-2699-43E8-8327-ED1FE8302F1B}" destId="{1C960275-B5DD-42E9-A0FE-EC4B175B0900}" srcOrd="2" destOrd="0" presId="urn:microsoft.com/office/officeart/2005/8/layout/vList2"/>
    <dgm:cxn modelId="{B8A147C8-1387-4480-9D71-6190629E8A43}" type="presParOf" srcId="{53F8D55A-2699-43E8-8327-ED1FE8302F1B}" destId="{705111E4-23A7-4333-875E-0F73A75C3FBD}" srcOrd="3" destOrd="0" presId="urn:microsoft.com/office/officeart/2005/8/layout/vList2"/>
    <dgm:cxn modelId="{CA8E8A16-266E-4F03-BC69-03514110B59B}" type="presParOf" srcId="{53F8D55A-2699-43E8-8327-ED1FE8302F1B}" destId="{4B223EB9-D10E-4B8F-980E-33F96261EDF2}" srcOrd="4" destOrd="0" presId="urn:microsoft.com/office/officeart/2005/8/layout/vList2"/>
    <dgm:cxn modelId="{08FA9D65-BD3D-4BC9-A2A6-54AEB91CE1FD}" type="presParOf" srcId="{53F8D55A-2699-43E8-8327-ED1FE8302F1B}" destId="{4BEC2607-8811-4FED-8258-7353649DD7ED}" srcOrd="5"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35A8F49-B36E-4112-BE74-87AEA5D4B7F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174799E-5B07-42C6-BC74-E716A545DE27}">
      <dgm:prSet/>
      <dgm:spPr/>
      <dgm:t>
        <a:bodyPr/>
        <a:lstStyle/>
        <a:p>
          <a:pPr>
            <a:lnSpc>
              <a:spcPct val="100000"/>
            </a:lnSpc>
          </a:pPr>
          <a:r>
            <a:rPr lang="en-GB" b="1"/>
            <a:t>Predicted Costs:</a:t>
          </a:r>
          <a:endParaRPr lang="en-US"/>
        </a:p>
      </dgm:t>
    </dgm:pt>
    <dgm:pt modelId="{682AA865-A600-4F09-BC2E-3E207BDEB8B4}" type="parTrans" cxnId="{5CC76744-CE97-437E-8D83-BF1424FA0A8E}">
      <dgm:prSet/>
      <dgm:spPr/>
      <dgm:t>
        <a:bodyPr/>
        <a:lstStyle/>
        <a:p>
          <a:endParaRPr lang="en-US"/>
        </a:p>
      </dgm:t>
    </dgm:pt>
    <dgm:pt modelId="{584332A1-3A41-4D23-924C-67BC683272AA}" type="sibTrans" cxnId="{5CC76744-CE97-437E-8D83-BF1424FA0A8E}">
      <dgm:prSet/>
      <dgm:spPr/>
      <dgm:t>
        <a:bodyPr/>
        <a:lstStyle/>
        <a:p>
          <a:endParaRPr lang="en-US"/>
        </a:p>
      </dgm:t>
    </dgm:pt>
    <dgm:pt modelId="{CD1D59A9-301E-4383-9596-EC60A0EAB01E}">
      <dgm:prSet/>
      <dgm:spPr/>
      <dgm:t>
        <a:bodyPr/>
        <a:lstStyle/>
        <a:p>
          <a:pPr>
            <a:lnSpc>
              <a:spcPct val="100000"/>
            </a:lnSpc>
          </a:pPr>
          <a:r>
            <a:rPr lang="en-GB"/>
            <a:t>Venue rental: £100,000 (Abegg et al., 2007; Abegg et al., 2008)</a:t>
          </a:r>
          <a:endParaRPr lang="en-US"/>
        </a:p>
      </dgm:t>
    </dgm:pt>
    <dgm:pt modelId="{407E34B0-F3A0-4E25-B870-34B01B742647}" type="parTrans" cxnId="{B1D26CB5-976B-4224-98DA-6A0812B63390}">
      <dgm:prSet/>
      <dgm:spPr/>
      <dgm:t>
        <a:bodyPr/>
        <a:lstStyle/>
        <a:p>
          <a:endParaRPr lang="en-US"/>
        </a:p>
      </dgm:t>
    </dgm:pt>
    <dgm:pt modelId="{703F45BA-F0BF-4237-9C27-8B7CFCF1B13D}" type="sibTrans" cxnId="{B1D26CB5-976B-4224-98DA-6A0812B63390}">
      <dgm:prSet/>
      <dgm:spPr/>
      <dgm:t>
        <a:bodyPr/>
        <a:lstStyle/>
        <a:p>
          <a:endParaRPr lang="en-US"/>
        </a:p>
      </dgm:t>
    </dgm:pt>
    <dgm:pt modelId="{E3C28D8B-4322-40AE-93F2-DE4B8320C813}">
      <dgm:prSet/>
      <dgm:spPr/>
      <dgm:t>
        <a:bodyPr/>
        <a:lstStyle/>
        <a:p>
          <a:pPr>
            <a:lnSpc>
              <a:spcPct val="100000"/>
            </a:lnSpc>
          </a:pPr>
          <a:r>
            <a:rPr lang="en-GB"/>
            <a:t>Staffing: £105,000 (Sthapit et al., 2022)</a:t>
          </a:r>
          <a:endParaRPr lang="en-US"/>
        </a:p>
      </dgm:t>
    </dgm:pt>
    <dgm:pt modelId="{BFB50BA7-81B8-4DBB-9F0F-B20B6A270F1C}" type="parTrans" cxnId="{63FACF6C-713B-4B1E-ABED-C85EA7807FE5}">
      <dgm:prSet/>
      <dgm:spPr/>
      <dgm:t>
        <a:bodyPr/>
        <a:lstStyle/>
        <a:p>
          <a:endParaRPr lang="en-US"/>
        </a:p>
      </dgm:t>
    </dgm:pt>
    <dgm:pt modelId="{E4BD29F6-D3C7-4325-906A-337F62B9FC09}" type="sibTrans" cxnId="{63FACF6C-713B-4B1E-ABED-C85EA7807FE5}">
      <dgm:prSet/>
      <dgm:spPr/>
      <dgm:t>
        <a:bodyPr/>
        <a:lstStyle/>
        <a:p>
          <a:endParaRPr lang="en-US"/>
        </a:p>
      </dgm:t>
    </dgm:pt>
    <dgm:pt modelId="{0B8CB950-AD9A-4D7C-B6C6-DBBC6D11F8D0}">
      <dgm:prSet/>
      <dgm:spPr/>
      <dgm:t>
        <a:bodyPr/>
        <a:lstStyle/>
        <a:p>
          <a:pPr>
            <a:lnSpc>
              <a:spcPct val="100000"/>
            </a:lnSpc>
          </a:pPr>
          <a:r>
            <a:rPr lang="en-GB"/>
            <a:t>Marketing and promotions: £30,000</a:t>
          </a:r>
          <a:endParaRPr lang="en-US"/>
        </a:p>
      </dgm:t>
    </dgm:pt>
    <dgm:pt modelId="{61D4710F-3D22-424D-8F21-0B34B1D6D159}" type="parTrans" cxnId="{E96F5CF7-0587-468B-BE4B-EF4B15920569}">
      <dgm:prSet/>
      <dgm:spPr/>
      <dgm:t>
        <a:bodyPr/>
        <a:lstStyle/>
        <a:p>
          <a:endParaRPr lang="en-US"/>
        </a:p>
      </dgm:t>
    </dgm:pt>
    <dgm:pt modelId="{B67F38EC-C23F-45E5-A45F-6C96522FFA37}" type="sibTrans" cxnId="{E96F5CF7-0587-468B-BE4B-EF4B15920569}">
      <dgm:prSet/>
      <dgm:spPr/>
      <dgm:t>
        <a:bodyPr/>
        <a:lstStyle/>
        <a:p>
          <a:endParaRPr lang="en-US"/>
        </a:p>
      </dgm:t>
    </dgm:pt>
    <dgm:pt modelId="{E6DF2898-DCCB-4C16-BBF2-D4A7A16C6C05}">
      <dgm:prSet/>
      <dgm:spPr/>
      <dgm:t>
        <a:bodyPr/>
        <a:lstStyle/>
        <a:p>
          <a:pPr>
            <a:lnSpc>
              <a:spcPct val="100000"/>
            </a:lnSpc>
          </a:pPr>
          <a:r>
            <a:rPr lang="en-GB"/>
            <a:t>Equipment (yoga, outdoor gear): £5,000</a:t>
          </a:r>
          <a:endParaRPr lang="en-US"/>
        </a:p>
      </dgm:t>
    </dgm:pt>
    <dgm:pt modelId="{3380629C-EBC4-404C-8870-A0DAD575B606}" type="parTrans" cxnId="{D228FCB6-0954-449D-BFD9-92881883F0F3}">
      <dgm:prSet/>
      <dgm:spPr/>
      <dgm:t>
        <a:bodyPr/>
        <a:lstStyle/>
        <a:p>
          <a:endParaRPr lang="en-US"/>
        </a:p>
      </dgm:t>
    </dgm:pt>
    <dgm:pt modelId="{7CC2163F-FA02-4FD2-AC5C-A64E01CB21C0}" type="sibTrans" cxnId="{D228FCB6-0954-449D-BFD9-92881883F0F3}">
      <dgm:prSet/>
      <dgm:spPr/>
      <dgm:t>
        <a:bodyPr/>
        <a:lstStyle/>
        <a:p>
          <a:endParaRPr lang="en-US"/>
        </a:p>
      </dgm:t>
    </dgm:pt>
    <dgm:pt modelId="{865AD256-11F0-4AE3-8EB2-653659E0FF54}">
      <dgm:prSet/>
      <dgm:spPr/>
      <dgm:t>
        <a:bodyPr/>
        <a:lstStyle/>
        <a:p>
          <a:pPr>
            <a:lnSpc>
              <a:spcPct val="100000"/>
            </a:lnSpc>
          </a:pPr>
          <a:r>
            <a:rPr lang="en-GB"/>
            <a:t>Catering and accommodation: £75,000 (Klein et al., 2016)</a:t>
          </a:r>
          <a:endParaRPr lang="en-US"/>
        </a:p>
      </dgm:t>
    </dgm:pt>
    <dgm:pt modelId="{5FBCD846-30A3-4CBC-9A5A-A65952455304}" type="parTrans" cxnId="{E4E4BFD0-80C2-4CFF-8893-05A1365630E6}">
      <dgm:prSet/>
      <dgm:spPr/>
      <dgm:t>
        <a:bodyPr/>
        <a:lstStyle/>
        <a:p>
          <a:endParaRPr lang="en-US"/>
        </a:p>
      </dgm:t>
    </dgm:pt>
    <dgm:pt modelId="{770A2D40-60D7-4EEE-9E24-FD935C95D630}" type="sibTrans" cxnId="{E4E4BFD0-80C2-4CFF-8893-05A1365630E6}">
      <dgm:prSet/>
      <dgm:spPr/>
      <dgm:t>
        <a:bodyPr/>
        <a:lstStyle/>
        <a:p>
          <a:endParaRPr lang="en-US"/>
        </a:p>
      </dgm:t>
    </dgm:pt>
    <dgm:pt modelId="{EBDD992A-9708-464F-8D81-62D29F42A654}">
      <dgm:prSet/>
      <dgm:spPr/>
      <dgm:t>
        <a:bodyPr/>
        <a:lstStyle/>
        <a:p>
          <a:pPr>
            <a:lnSpc>
              <a:spcPct val="100000"/>
            </a:lnSpc>
          </a:pPr>
          <a:r>
            <a:rPr lang="en-GB" b="1"/>
            <a:t>Total Predicted Cost: </a:t>
          </a:r>
          <a:r>
            <a:rPr lang="en-GB"/>
            <a:t>£315,000</a:t>
          </a:r>
          <a:endParaRPr lang="en-US"/>
        </a:p>
      </dgm:t>
    </dgm:pt>
    <dgm:pt modelId="{4B469CC6-7465-4C46-8E82-CE50E3291856}" type="parTrans" cxnId="{6D12DBEE-6C60-422C-9C74-810BE5087DD9}">
      <dgm:prSet/>
      <dgm:spPr/>
      <dgm:t>
        <a:bodyPr/>
        <a:lstStyle/>
        <a:p>
          <a:endParaRPr lang="en-US"/>
        </a:p>
      </dgm:t>
    </dgm:pt>
    <dgm:pt modelId="{850A730D-410A-48A7-BC2C-55C0C4E69054}" type="sibTrans" cxnId="{6D12DBEE-6C60-422C-9C74-810BE5087DD9}">
      <dgm:prSet/>
      <dgm:spPr/>
      <dgm:t>
        <a:bodyPr/>
        <a:lstStyle/>
        <a:p>
          <a:endParaRPr lang="en-US"/>
        </a:p>
      </dgm:t>
    </dgm:pt>
    <dgm:pt modelId="{A76E6C71-A898-4B17-984E-962698D19264}" type="pres">
      <dgm:prSet presAssocID="{735A8F49-B36E-4112-BE74-87AEA5D4B7FE}" presName="root" presStyleCnt="0">
        <dgm:presLayoutVars>
          <dgm:dir/>
          <dgm:resizeHandles val="exact"/>
        </dgm:presLayoutVars>
      </dgm:prSet>
      <dgm:spPr/>
      <dgm:t>
        <a:bodyPr/>
        <a:lstStyle/>
        <a:p>
          <a:endParaRPr lang="en-US"/>
        </a:p>
      </dgm:t>
    </dgm:pt>
    <dgm:pt modelId="{134B6F22-6547-4078-9981-AB4B87F0226D}" type="pres">
      <dgm:prSet presAssocID="{B174799E-5B07-42C6-BC74-E716A545DE27}" presName="compNode" presStyleCnt="0"/>
      <dgm:spPr/>
    </dgm:pt>
    <dgm:pt modelId="{9DE91458-7D94-4BF5-8F83-2E4CDDF934DA}" type="pres">
      <dgm:prSet presAssocID="{B174799E-5B07-42C6-BC74-E716A545DE27}" presName="bgRect" presStyleLbl="bgShp" presStyleIdx="0" presStyleCnt="7"/>
      <dgm:spPr/>
    </dgm:pt>
    <dgm:pt modelId="{044AD9B1-B155-4C28-B052-62CA61D96582}" type="pres">
      <dgm:prSet presAssocID="{B174799E-5B07-42C6-BC74-E716A545DE27}" presName="iconRect" presStyleLbl="node1" presStyleIdx="0" presStyleCnt="7"/>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dgm:spPr>
      <dgm:t>
        <a:bodyPr/>
        <a:lstStyle/>
        <a:p>
          <a:endParaRPr lang="en-US"/>
        </a:p>
      </dgm:t>
      <dgm:extLst>
        <a:ext uri="{E40237B7-FDA0-4F09-8148-C483321AD2D9}">
          <dgm14:cNvPr xmlns:dgm14="http://schemas.microsoft.com/office/drawing/2010/diagram" id="0" name="" descr="Money"/>
        </a:ext>
      </dgm:extLst>
    </dgm:pt>
    <dgm:pt modelId="{46817EB3-45D1-4291-92DA-ECDABF272A86}" type="pres">
      <dgm:prSet presAssocID="{B174799E-5B07-42C6-BC74-E716A545DE27}" presName="spaceRect" presStyleCnt="0"/>
      <dgm:spPr/>
    </dgm:pt>
    <dgm:pt modelId="{0E0726F1-6717-46BE-9D96-8B3ADB786A87}" type="pres">
      <dgm:prSet presAssocID="{B174799E-5B07-42C6-BC74-E716A545DE27}" presName="parTx" presStyleLbl="revTx" presStyleIdx="0" presStyleCnt="7">
        <dgm:presLayoutVars>
          <dgm:chMax val="0"/>
          <dgm:chPref val="0"/>
        </dgm:presLayoutVars>
      </dgm:prSet>
      <dgm:spPr/>
      <dgm:t>
        <a:bodyPr/>
        <a:lstStyle/>
        <a:p>
          <a:endParaRPr lang="en-US"/>
        </a:p>
      </dgm:t>
    </dgm:pt>
    <dgm:pt modelId="{78EA4E8B-108F-473F-AA0B-6934148FC4D5}" type="pres">
      <dgm:prSet presAssocID="{584332A1-3A41-4D23-924C-67BC683272AA}" presName="sibTrans" presStyleCnt="0"/>
      <dgm:spPr/>
    </dgm:pt>
    <dgm:pt modelId="{47F6CEBB-DDF3-4A8F-B705-1C16FDECD3EE}" type="pres">
      <dgm:prSet presAssocID="{CD1D59A9-301E-4383-9596-EC60A0EAB01E}" presName="compNode" presStyleCnt="0"/>
      <dgm:spPr/>
    </dgm:pt>
    <dgm:pt modelId="{8162DDA4-8AC8-4BA1-B266-73DB8FBB80EB}" type="pres">
      <dgm:prSet presAssocID="{CD1D59A9-301E-4383-9596-EC60A0EAB01E}" presName="bgRect" presStyleLbl="bgShp" presStyleIdx="1" presStyleCnt="7"/>
      <dgm:spPr/>
    </dgm:pt>
    <dgm:pt modelId="{C4E0C3F0-6F00-45C2-8744-2F9F6D17FEF3}" type="pres">
      <dgm:prSet presAssocID="{CD1D59A9-301E-4383-9596-EC60A0EAB01E}" presName="iconRect" presStyleLbl="node1" presStyleIdx="1" presStyleCnt="7"/>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dgm:spPr>
      <dgm:t>
        <a:bodyPr/>
        <a:lstStyle/>
        <a:p>
          <a:endParaRPr lang="en-US"/>
        </a:p>
      </dgm:t>
      <dgm:extLst>
        <a:ext uri="{E40237B7-FDA0-4F09-8148-C483321AD2D9}">
          <dgm14:cNvPr xmlns:dgm14="http://schemas.microsoft.com/office/drawing/2010/diagram" id="0" name="" descr="Yuan"/>
        </a:ext>
      </dgm:extLst>
    </dgm:pt>
    <dgm:pt modelId="{2D6685B3-BF6D-42A7-8A6B-64A848E527B0}" type="pres">
      <dgm:prSet presAssocID="{CD1D59A9-301E-4383-9596-EC60A0EAB01E}" presName="spaceRect" presStyleCnt="0"/>
      <dgm:spPr/>
    </dgm:pt>
    <dgm:pt modelId="{C2263800-15AE-4B09-8EEF-5CD2A26836DA}" type="pres">
      <dgm:prSet presAssocID="{CD1D59A9-301E-4383-9596-EC60A0EAB01E}" presName="parTx" presStyleLbl="revTx" presStyleIdx="1" presStyleCnt="7">
        <dgm:presLayoutVars>
          <dgm:chMax val="0"/>
          <dgm:chPref val="0"/>
        </dgm:presLayoutVars>
      </dgm:prSet>
      <dgm:spPr/>
      <dgm:t>
        <a:bodyPr/>
        <a:lstStyle/>
        <a:p>
          <a:endParaRPr lang="en-US"/>
        </a:p>
      </dgm:t>
    </dgm:pt>
    <dgm:pt modelId="{0E9BBAC3-35A5-474E-AECF-1B9FA576C392}" type="pres">
      <dgm:prSet presAssocID="{703F45BA-F0BF-4237-9C27-8B7CFCF1B13D}" presName="sibTrans" presStyleCnt="0"/>
      <dgm:spPr/>
    </dgm:pt>
    <dgm:pt modelId="{EC3D7864-F6D8-4673-ABF1-60618EA77E26}" type="pres">
      <dgm:prSet presAssocID="{E3C28D8B-4322-40AE-93F2-DE4B8320C813}" presName="compNode" presStyleCnt="0"/>
      <dgm:spPr/>
    </dgm:pt>
    <dgm:pt modelId="{4306A08F-9644-471C-82D4-ADF4EC9AFC70}" type="pres">
      <dgm:prSet presAssocID="{E3C28D8B-4322-40AE-93F2-DE4B8320C813}" presName="bgRect" presStyleLbl="bgShp" presStyleIdx="2" presStyleCnt="7"/>
      <dgm:spPr/>
    </dgm:pt>
    <dgm:pt modelId="{1F713238-1053-4837-8363-12DD44969571}" type="pres">
      <dgm:prSet presAssocID="{E3C28D8B-4322-40AE-93F2-DE4B8320C813}" presName="iconRect" presStyleLbl="node1" presStyleIdx="2" presStyleCnt="7"/>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dgm:spPr>
      <dgm:t>
        <a:bodyPr/>
        <a:lstStyle/>
        <a:p>
          <a:endParaRPr lang="en-US"/>
        </a:p>
      </dgm:t>
      <dgm:extLst>
        <a:ext uri="{E40237B7-FDA0-4F09-8148-C483321AD2D9}">
          <dgm14:cNvPr xmlns:dgm14="http://schemas.microsoft.com/office/drawing/2010/diagram" id="0" name="" descr="Users"/>
        </a:ext>
      </dgm:extLst>
    </dgm:pt>
    <dgm:pt modelId="{279998AE-EC86-48EB-8F9F-A56066E9E2FC}" type="pres">
      <dgm:prSet presAssocID="{E3C28D8B-4322-40AE-93F2-DE4B8320C813}" presName="spaceRect" presStyleCnt="0"/>
      <dgm:spPr/>
    </dgm:pt>
    <dgm:pt modelId="{DB265ADB-86FD-4203-B98F-723603E1B6A0}" type="pres">
      <dgm:prSet presAssocID="{E3C28D8B-4322-40AE-93F2-DE4B8320C813}" presName="parTx" presStyleLbl="revTx" presStyleIdx="2" presStyleCnt="7">
        <dgm:presLayoutVars>
          <dgm:chMax val="0"/>
          <dgm:chPref val="0"/>
        </dgm:presLayoutVars>
      </dgm:prSet>
      <dgm:spPr/>
      <dgm:t>
        <a:bodyPr/>
        <a:lstStyle/>
        <a:p>
          <a:endParaRPr lang="en-US"/>
        </a:p>
      </dgm:t>
    </dgm:pt>
    <dgm:pt modelId="{81AA831C-DDC4-4647-A1E4-42C3BD54E9A6}" type="pres">
      <dgm:prSet presAssocID="{E4BD29F6-D3C7-4325-906A-337F62B9FC09}" presName="sibTrans" presStyleCnt="0"/>
      <dgm:spPr/>
    </dgm:pt>
    <dgm:pt modelId="{98F21F1C-E1B0-4600-B7FA-B1A699E41911}" type="pres">
      <dgm:prSet presAssocID="{0B8CB950-AD9A-4D7C-B6C6-DBBC6D11F8D0}" presName="compNode" presStyleCnt="0"/>
      <dgm:spPr/>
    </dgm:pt>
    <dgm:pt modelId="{3840DAEA-A104-44A6-8D7A-BFCD1CFF4447}" type="pres">
      <dgm:prSet presAssocID="{0B8CB950-AD9A-4D7C-B6C6-DBBC6D11F8D0}" presName="bgRect" presStyleLbl="bgShp" presStyleIdx="3" presStyleCnt="7"/>
      <dgm:spPr/>
    </dgm:pt>
    <dgm:pt modelId="{45DDE2FB-D42C-4D83-90BC-5A27669769C6}" type="pres">
      <dgm:prSet presAssocID="{0B8CB950-AD9A-4D7C-B6C6-DBBC6D11F8D0}" presName="iconRect" presStyleLbl="node1" presStyleIdx="3" presStyleCnt="7"/>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dgm:spPr>
      <dgm:t>
        <a:bodyPr/>
        <a:lstStyle/>
        <a:p>
          <a:endParaRPr lang="en-US"/>
        </a:p>
      </dgm:t>
      <dgm:extLst>
        <a:ext uri="{E40237B7-FDA0-4F09-8148-C483321AD2D9}">
          <dgm14:cNvPr xmlns:dgm14="http://schemas.microsoft.com/office/drawing/2010/diagram" id="0" name="" descr="Megaphone"/>
        </a:ext>
      </dgm:extLst>
    </dgm:pt>
    <dgm:pt modelId="{8E93FEC0-D477-47B3-8829-440C7C499110}" type="pres">
      <dgm:prSet presAssocID="{0B8CB950-AD9A-4D7C-B6C6-DBBC6D11F8D0}" presName="spaceRect" presStyleCnt="0"/>
      <dgm:spPr/>
    </dgm:pt>
    <dgm:pt modelId="{AFD016DD-0984-4887-87C2-A177DD5893BF}" type="pres">
      <dgm:prSet presAssocID="{0B8CB950-AD9A-4D7C-B6C6-DBBC6D11F8D0}" presName="parTx" presStyleLbl="revTx" presStyleIdx="3" presStyleCnt="7">
        <dgm:presLayoutVars>
          <dgm:chMax val="0"/>
          <dgm:chPref val="0"/>
        </dgm:presLayoutVars>
      </dgm:prSet>
      <dgm:spPr/>
      <dgm:t>
        <a:bodyPr/>
        <a:lstStyle/>
        <a:p>
          <a:endParaRPr lang="en-US"/>
        </a:p>
      </dgm:t>
    </dgm:pt>
    <dgm:pt modelId="{643F1730-8919-4E56-A3A4-AB828E3219EE}" type="pres">
      <dgm:prSet presAssocID="{B67F38EC-C23F-45E5-A45F-6C96522FFA37}" presName="sibTrans" presStyleCnt="0"/>
      <dgm:spPr/>
    </dgm:pt>
    <dgm:pt modelId="{DCDC6BBF-4C75-4EEE-8020-D79551EC7FB5}" type="pres">
      <dgm:prSet presAssocID="{E6DF2898-DCCB-4C16-BBF2-D4A7A16C6C05}" presName="compNode" presStyleCnt="0"/>
      <dgm:spPr/>
    </dgm:pt>
    <dgm:pt modelId="{B7436714-164D-4FEC-9C28-5F75C99479E5}" type="pres">
      <dgm:prSet presAssocID="{E6DF2898-DCCB-4C16-BBF2-D4A7A16C6C05}" presName="bgRect" presStyleLbl="bgShp" presStyleIdx="4" presStyleCnt="7"/>
      <dgm:spPr/>
    </dgm:pt>
    <dgm:pt modelId="{0ECF83FB-2D2C-499D-8456-B831DD07C124}" type="pres">
      <dgm:prSet presAssocID="{E6DF2898-DCCB-4C16-BBF2-D4A7A16C6C05}" presName="iconRect" presStyleLbl="node1" presStyleIdx="4" presStyleCnt="7"/>
      <dgm:spPr>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dgm:spPr>
      <dgm:t>
        <a:bodyPr/>
        <a:lstStyle/>
        <a:p>
          <a:endParaRPr lang="en-US"/>
        </a:p>
      </dgm:t>
      <dgm:extLst>
        <a:ext uri="{E40237B7-FDA0-4F09-8148-C483321AD2D9}">
          <dgm14:cNvPr xmlns:dgm14="http://schemas.microsoft.com/office/drawing/2010/diagram" id="0" name="" descr="Gymnast - Floor Routine"/>
        </a:ext>
      </dgm:extLst>
    </dgm:pt>
    <dgm:pt modelId="{8AB452FD-B263-4325-9C9F-FB8DCB3789A9}" type="pres">
      <dgm:prSet presAssocID="{E6DF2898-DCCB-4C16-BBF2-D4A7A16C6C05}" presName="spaceRect" presStyleCnt="0"/>
      <dgm:spPr/>
    </dgm:pt>
    <dgm:pt modelId="{0F73A5D0-D1E9-400D-876D-E7FCB7202DC9}" type="pres">
      <dgm:prSet presAssocID="{E6DF2898-DCCB-4C16-BBF2-D4A7A16C6C05}" presName="parTx" presStyleLbl="revTx" presStyleIdx="4" presStyleCnt="7">
        <dgm:presLayoutVars>
          <dgm:chMax val="0"/>
          <dgm:chPref val="0"/>
        </dgm:presLayoutVars>
      </dgm:prSet>
      <dgm:spPr/>
      <dgm:t>
        <a:bodyPr/>
        <a:lstStyle/>
        <a:p>
          <a:endParaRPr lang="en-US"/>
        </a:p>
      </dgm:t>
    </dgm:pt>
    <dgm:pt modelId="{BB48A985-084A-48C8-8C81-741B81BEA02B}" type="pres">
      <dgm:prSet presAssocID="{7CC2163F-FA02-4FD2-AC5C-A64E01CB21C0}" presName="sibTrans" presStyleCnt="0"/>
      <dgm:spPr/>
    </dgm:pt>
    <dgm:pt modelId="{C03142CF-C7E4-4C39-9AF9-4BB5388BB10B}" type="pres">
      <dgm:prSet presAssocID="{865AD256-11F0-4AE3-8EB2-653659E0FF54}" presName="compNode" presStyleCnt="0"/>
      <dgm:spPr/>
    </dgm:pt>
    <dgm:pt modelId="{7F384F47-B711-4502-983A-3628050E4C61}" type="pres">
      <dgm:prSet presAssocID="{865AD256-11F0-4AE3-8EB2-653659E0FF54}" presName="bgRect" presStyleLbl="bgShp" presStyleIdx="5" presStyleCnt="7"/>
      <dgm:spPr/>
    </dgm:pt>
    <dgm:pt modelId="{ABAF59EA-B775-4389-883C-11BBFCF79E26}" type="pres">
      <dgm:prSet presAssocID="{865AD256-11F0-4AE3-8EB2-653659E0FF54}" presName="iconRect" presStyleLbl="node1" presStyleIdx="5" presStyleCnt="7"/>
      <dgm:spPr>
        <a:blipFill>
          <a:blip xmlns:r="http://schemas.openxmlformats.org/officeDocument/2006/relationships" r:embed="rId11" cstate="hqprint">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dgm:spPr>
      <dgm:t>
        <a:bodyPr/>
        <a:lstStyle/>
        <a:p>
          <a:endParaRPr lang="en-US"/>
        </a:p>
      </dgm:t>
      <dgm:extLst>
        <a:ext uri="{E40237B7-FDA0-4F09-8148-C483321AD2D9}">
          <dgm14:cNvPr xmlns:dgm14="http://schemas.microsoft.com/office/drawing/2010/diagram" id="0" name="" descr="Welder"/>
        </a:ext>
      </dgm:extLst>
    </dgm:pt>
    <dgm:pt modelId="{092770C1-798A-4DDF-A7F0-A0D1023E4E2C}" type="pres">
      <dgm:prSet presAssocID="{865AD256-11F0-4AE3-8EB2-653659E0FF54}" presName="spaceRect" presStyleCnt="0"/>
      <dgm:spPr/>
    </dgm:pt>
    <dgm:pt modelId="{5FC17F34-7036-44CC-A466-EC3F2772D47F}" type="pres">
      <dgm:prSet presAssocID="{865AD256-11F0-4AE3-8EB2-653659E0FF54}" presName="parTx" presStyleLbl="revTx" presStyleIdx="5" presStyleCnt="7">
        <dgm:presLayoutVars>
          <dgm:chMax val="0"/>
          <dgm:chPref val="0"/>
        </dgm:presLayoutVars>
      </dgm:prSet>
      <dgm:spPr/>
      <dgm:t>
        <a:bodyPr/>
        <a:lstStyle/>
        <a:p>
          <a:endParaRPr lang="en-US"/>
        </a:p>
      </dgm:t>
    </dgm:pt>
    <dgm:pt modelId="{EF967CCE-1C7A-4B6E-8222-4B1D0290BEA2}" type="pres">
      <dgm:prSet presAssocID="{770A2D40-60D7-4EEE-9E24-FD935C95D630}" presName="sibTrans" presStyleCnt="0"/>
      <dgm:spPr/>
    </dgm:pt>
    <dgm:pt modelId="{8C8B4A2B-C98A-493A-B558-C397807D47B3}" type="pres">
      <dgm:prSet presAssocID="{EBDD992A-9708-464F-8D81-62D29F42A654}" presName="compNode" presStyleCnt="0"/>
      <dgm:spPr/>
    </dgm:pt>
    <dgm:pt modelId="{10278154-9140-49AE-9891-63D2B96447B1}" type="pres">
      <dgm:prSet presAssocID="{EBDD992A-9708-464F-8D81-62D29F42A654}" presName="bgRect" presStyleLbl="bgShp" presStyleIdx="6" presStyleCnt="7"/>
      <dgm:spPr/>
    </dgm:pt>
    <dgm:pt modelId="{360FC070-1FF8-41D8-A931-28599DE89216}" type="pres">
      <dgm:prSet presAssocID="{EBDD992A-9708-464F-8D81-62D29F42A654}" presName="iconRect" presStyleLbl="node1" presStyleIdx="6" presStyleCnt="7"/>
      <dgm:spPr>
        <a:blipFill>
          <a:blip xmlns:r="http://schemas.openxmlformats.org/officeDocument/2006/relationships" r:embed="rId13" cstate="hqprint">
            <a:extLst>
              <a:ext uri="{28A0092B-C50C-407E-A947-70E740481C1C}">
                <a14:useLocalDpi xmlns:a14="http://schemas.microsoft.com/office/drawing/2010/main" val="0"/>
              </a:ext>
              <a:ext uri="{96DAC541-7B7A-43D3-8B79-37D633B846F1}">
                <asvg:svgBlip xmlns:asvg="http://schemas.microsoft.com/office/drawing/2016/SVG/main" xmlns="" r:embed="rId14"/>
              </a:ext>
            </a:extLst>
          </a:blip>
          <a:stretch>
            <a:fillRect/>
          </a:stretch>
        </a:blipFill>
      </dgm:spPr>
      <dgm:t>
        <a:bodyPr/>
        <a:lstStyle/>
        <a:p>
          <a:endParaRPr lang="en-US"/>
        </a:p>
      </dgm:t>
      <dgm:extLst>
        <a:ext uri="{E40237B7-FDA0-4F09-8148-C483321AD2D9}">
          <dgm14:cNvPr xmlns:dgm14="http://schemas.microsoft.com/office/drawing/2010/diagram" id="0" name="" descr="Coins"/>
        </a:ext>
      </dgm:extLst>
    </dgm:pt>
    <dgm:pt modelId="{7C251547-6E45-490C-807C-9196DF920FF1}" type="pres">
      <dgm:prSet presAssocID="{EBDD992A-9708-464F-8D81-62D29F42A654}" presName="spaceRect" presStyleCnt="0"/>
      <dgm:spPr/>
    </dgm:pt>
    <dgm:pt modelId="{24B92377-6D4E-473A-B1B0-7DCC8BD20DC9}" type="pres">
      <dgm:prSet presAssocID="{EBDD992A-9708-464F-8D81-62D29F42A654}" presName="parTx" presStyleLbl="revTx" presStyleIdx="6" presStyleCnt="7">
        <dgm:presLayoutVars>
          <dgm:chMax val="0"/>
          <dgm:chPref val="0"/>
        </dgm:presLayoutVars>
      </dgm:prSet>
      <dgm:spPr/>
      <dgm:t>
        <a:bodyPr/>
        <a:lstStyle/>
        <a:p>
          <a:endParaRPr lang="en-US"/>
        </a:p>
      </dgm:t>
    </dgm:pt>
  </dgm:ptLst>
  <dgm:cxnLst>
    <dgm:cxn modelId="{6B7B0FF5-AFF6-479C-B2F2-D072E063AFE1}" type="presOf" srcId="{865AD256-11F0-4AE3-8EB2-653659E0FF54}" destId="{5FC17F34-7036-44CC-A466-EC3F2772D47F}" srcOrd="0" destOrd="0" presId="urn:microsoft.com/office/officeart/2018/2/layout/IconVerticalSolidList"/>
    <dgm:cxn modelId="{E96F5CF7-0587-468B-BE4B-EF4B15920569}" srcId="{735A8F49-B36E-4112-BE74-87AEA5D4B7FE}" destId="{0B8CB950-AD9A-4D7C-B6C6-DBBC6D11F8D0}" srcOrd="3" destOrd="0" parTransId="{61D4710F-3D22-424D-8F21-0B34B1D6D159}" sibTransId="{B67F38EC-C23F-45E5-A45F-6C96522FFA37}"/>
    <dgm:cxn modelId="{B7E5B0B0-C8DB-4CDD-8EF3-C071868CC0FD}" type="presOf" srcId="{735A8F49-B36E-4112-BE74-87AEA5D4B7FE}" destId="{A76E6C71-A898-4B17-984E-962698D19264}" srcOrd="0" destOrd="0" presId="urn:microsoft.com/office/officeart/2018/2/layout/IconVerticalSolidList"/>
    <dgm:cxn modelId="{7ACF5561-7640-440B-BB6F-CFDD47A8DDF2}" type="presOf" srcId="{EBDD992A-9708-464F-8D81-62D29F42A654}" destId="{24B92377-6D4E-473A-B1B0-7DCC8BD20DC9}" srcOrd="0" destOrd="0" presId="urn:microsoft.com/office/officeart/2018/2/layout/IconVerticalSolidList"/>
    <dgm:cxn modelId="{63FACF6C-713B-4B1E-ABED-C85EA7807FE5}" srcId="{735A8F49-B36E-4112-BE74-87AEA5D4B7FE}" destId="{E3C28D8B-4322-40AE-93F2-DE4B8320C813}" srcOrd="2" destOrd="0" parTransId="{BFB50BA7-81B8-4DBB-9F0F-B20B6A270F1C}" sibTransId="{E4BD29F6-D3C7-4325-906A-337F62B9FC09}"/>
    <dgm:cxn modelId="{D228FCB6-0954-449D-BFD9-92881883F0F3}" srcId="{735A8F49-B36E-4112-BE74-87AEA5D4B7FE}" destId="{E6DF2898-DCCB-4C16-BBF2-D4A7A16C6C05}" srcOrd="4" destOrd="0" parTransId="{3380629C-EBC4-404C-8870-A0DAD575B606}" sibTransId="{7CC2163F-FA02-4FD2-AC5C-A64E01CB21C0}"/>
    <dgm:cxn modelId="{B1D26CB5-976B-4224-98DA-6A0812B63390}" srcId="{735A8F49-B36E-4112-BE74-87AEA5D4B7FE}" destId="{CD1D59A9-301E-4383-9596-EC60A0EAB01E}" srcOrd="1" destOrd="0" parTransId="{407E34B0-F3A0-4E25-B870-34B01B742647}" sibTransId="{703F45BA-F0BF-4237-9C27-8B7CFCF1B13D}"/>
    <dgm:cxn modelId="{E4E4BFD0-80C2-4CFF-8893-05A1365630E6}" srcId="{735A8F49-B36E-4112-BE74-87AEA5D4B7FE}" destId="{865AD256-11F0-4AE3-8EB2-653659E0FF54}" srcOrd="5" destOrd="0" parTransId="{5FBCD846-30A3-4CBC-9A5A-A65952455304}" sibTransId="{770A2D40-60D7-4EEE-9E24-FD935C95D630}"/>
    <dgm:cxn modelId="{7C20A661-E563-4BB9-8CE4-D1F96D45437D}" type="presOf" srcId="{E6DF2898-DCCB-4C16-BBF2-D4A7A16C6C05}" destId="{0F73A5D0-D1E9-400D-876D-E7FCB7202DC9}" srcOrd="0" destOrd="0" presId="urn:microsoft.com/office/officeart/2018/2/layout/IconVerticalSolidList"/>
    <dgm:cxn modelId="{3FCE4A28-70A7-4CED-AEF4-5E599FA8B52E}" type="presOf" srcId="{CD1D59A9-301E-4383-9596-EC60A0EAB01E}" destId="{C2263800-15AE-4B09-8EEF-5CD2A26836DA}" srcOrd="0" destOrd="0" presId="urn:microsoft.com/office/officeart/2018/2/layout/IconVerticalSolidList"/>
    <dgm:cxn modelId="{66C86888-175E-479E-BB62-60932E289790}" type="presOf" srcId="{B174799E-5B07-42C6-BC74-E716A545DE27}" destId="{0E0726F1-6717-46BE-9D96-8B3ADB786A87}" srcOrd="0" destOrd="0" presId="urn:microsoft.com/office/officeart/2018/2/layout/IconVerticalSolidList"/>
    <dgm:cxn modelId="{8DAB5A7E-1000-4EDA-AE57-FFB3C8E813C4}" type="presOf" srcId="{E3C28D8B-4322-40AE-93F2-DE4B8320C813}" destId="{DB265ADB-86FD-4203-B98F-723603E1B6A0}" srcOrd="0" destOrd="0" presId="urn:microsoft.com/office/officeart/2018/2/layout/IconVerticalSolidList"/>
    <dgm:cxn modelId="{6D12DBEE-6C60-422C-9C74-810BE5087DD9}" srcId="{735A8F49-B36E-4112-BE74-87AEA5D4B7FE}" destId="{EBDD992A-9708-464F-8D81-62D29F42A654}" srcOrd="6" destOrd="0" parTransId="{4B469CC6-7465-4C46-8E82-CE50E3291856}" sibTransId="{850A730D-410A-48A7-BC2C-55C0C4E69054}"/>
    <dgm:cxn modelId="{5CC76744-CE97-437E-8D83-BF1424FA0A8E}" srcId="{735A8F49-B36E-4112-BE74-87AEA5D4B7FE}" destId="{B174799E-5B07-42C6-BC74-E716A545DE27}" srcOrd="0" destOrd="0" parTransId="{682AA865-A600-4F09-BC2E-3E207BDEB8B4}" sibTransId="{584332A1-3A41-4D23-924C-67BC683272AA}"/>
    <dgm:cxn modelId="{EC0BBD54-470D-49C4-BE9D-5360B677AF38}" type="presOf" srcId="{0B8CB950-AD9A-4D7C-B6C6-DBBC6D11F8D0}" destId="{AFD016DD-0984-4887-87C2-A177DD5893BF}" srcOrd="0" destOrd="0" presId="urn:microsoft.com/office/officeart/2018/2/layout/IconVerticalSolidList"/>
    <dgm:cxn modelId="{EB91AF89-5D3F-4AA9-A5E0-BEAEBFB16F96}" type="presParOf" srcId="{A76E6C71-A898-4B17-984E-962698D19264}" destId="{134B6F22-6547-4078-9981-AB4B87F0226D}" srcOrd="0" destOrd="0" presId="urn:microsoft.com/office/officeart/2018/2/layout/IconVerticalSolidList"/>
    <dgm:cxn modelId="{77A562FF-DBDC-43FF-A917-E66B48897CDE}" type="presParOf" srcId="{134B6F22-6547-4078-9981-AB4B87F0226D}" destId="{9DE91458-7D94-4BF5-8F83-2E4CDDF934DA}" srcOrd="0" destOrd="0" presId="urn:microsoft.com/office/officeart/2018/2/layout/IconVerticalSolidList"/>
    <dgm:cxn modelId="{926ED45E-F3E7-431B-B8FB-4B8C82D69857}" type="presParOf" srcId="{134B6F22-6547-4078-9981-AB4B87F0226D}" destId="{044AD9B1-B155-4C28-B052-62CA61D96582}" srcOrd="1" destOrd="0" presId="urn:microsoft.com/office/officeart/2018/2/layout/IconVerticalSolidList"/>
    <dgm:cxn modelId="{5C23871B-FC55-4821-B53C-E834FC90B549}" type="presParOf" srcId="{134B6F22-6547-4078-9981-AB4B87F0226D}" destId="{46817EB3-45D1-4291-92DA-ECDABF272A86}" srcOrd="2" destOrd="0" presId="urn:microsoft.com/office/officeart/2018/2/layout/IconVerticalSolidList"/>
    <dgm:cxn modelId="{8E359B24-A24D-4A69-A1CB-6E4F83209668}" type="presParOf" srcId="{134B6F22-6547-4078-9981-AB4B87F0226D}" destId="{0E0726F1-6717-46BE-9D96-8B3ADB786A87}" srcOrd="3" destOrd="0" presId="urn:microsoft.com/office/officeart/2018/2/layout/IconVerticalSolidList"/>
    <dgm:cxn modelId="{44BF004B-DAC6-48F2-83B1-046F2F50653F}" type="presParOf" srcId="{A76E6C71-A898-4B17-984E-962698D19264}" destId="{78EA4E8B-108F-473F-AA0B-6934148FC4D5}" srcOrd="1" destOrd="0" presId="urn:microsoft.com/office/officeart/2018/2/layout/IconVerticalSolidList"/>
    <dgm:cxn modelId="{ACD54515-A8A4-470F-A805-C88C44004C40}" type="presParOf" srcId="{A76E6C71-A898-4B17-984E-962698D19264}" destId="{47F6CEBB-DDF3-4A8F-B705-1C16FDECD3EE}" srcOrd="2" destOrd="0" presId="urn:microsoft.com/office/officeart/2018/2/layout/IconVerticalSolidList"/>
    <dgm:cxn modelId="{04CAA0E9-F710-4009-AA5D-3F909003D7D4}" type="presParOf" srcId="{47F6CEBB-DDF3-4A8F-B705-1C16FDECD3EE}" destId="{8162DDA4-8AC8-4BA1-B266-73DB8FBB80EB}" srcOrd="0" destOrd="0" presId="urn:microsoft.com/office/officeart/2018/2/layout/IconVerticalSolidList"/>
    <dgm:cxn modelId="{F3720A62-F66D-4700-812C-F65FF866B2B8}" type="presParOf" srcId="{47F6CEBB-DDF3-4A8F-B705-1C16FDECD3EE}" destId="{C4E0C3F0-6F00-45C2-8744-2F9F6D17FEF3}" srcOrd="1" destOrd="0" presId="urn:microsoft.com/office/officeart/2018/2/layout/IconVerticalSolidList"/>
    <dgm:cxn modelId="{727A467F-7FC0-4B65-A0F4-0FF838C12888}" type="presParOf" srcId="{47F6CEBB-DDF3-4A8F-B705-1C16FDECD3EE}" destId="{2D6685B3-BF6D-42A7-8A6B-64A848E527B0}" srcOrd="2" destOrd="0" presId="urn:microsoft.com/office/officeart/2018/2/layout/IconVerticalSolidList"/>
    <dgm:cxn modelId="{D8901E6F-A058-43A5-BDC1-3BD868A8A851}" type="presParOf" srcId="{47F6CEBB-DDF3-4A8F-B705-1C16FDECD3EE}" destId="{C2263800-15AE-4B09-8EEF-5CD2A26836DA}" srcOrd="3" destOrd="0" presId="urn:microsoft.com/office/officeart/2018/2/layout/IconVerticalSolidList"/>
    <dgm:cxn modelId="{4F3EB6EB-9B39-4A28-88EC-54348603A0C0}" type="presParOf" srcId="{A76E6C71-A898-4B17-984E-962698D19264}" destId="{0E9BBAC3-35A5-474E-AECF-1B9FA576C392}" srcOrd="3" destOrd="0" presId="urn:microsoft.com/office/officeart/2018/2/layout/IconVerticalSolidList"/>
    <dgm:cxn modelId="{0690DB96-1A28-4BBD-BC1C-06E57B7F9A5C}" type="presParOf" srcId="{A76E6C71-A898-4B17-984E-962698D19264}" destId="{EC3D7864-F6D8-4673-ABF1-60618EA77E26}" srcOrd="4" destOrd="0" presId="urn:microsoft.com/office/officeart/2018/2/layout/IconVerticalSolidList"/>
    <dgm:cxn modelId="{24569A36-12FE-4A88-B47F-2373B2228EC2}" type="presParOf" srcId="{EC3D7864-F6D8-4673-ABF1-60618EA77E26}" destId="{4306A08F-9644-471C-82D4-ADF4EC9AFC70}" srcOrd="0" destOrd="0" presId="urn:microsoft.com/office/officeart/2018/2/layout/IconVerticalSolidList"/>
    <dgm:cxn modelId="{769AE44C-7CC7-49B2-8EFC-B98FF49C1BDF}" type="presParOf" srcId="{EC3D7864-F6D8-4673-ABF1-60618EA77E26}" destId="{1F713238-1053-4837-8363-12DD44969571}" srcOrd="1" destOrd="0" presId="urn:microsoft.com/office/officeart/2018/2/layout/IconVerticalSolidList"/>
    <dgm:cxn modelId="{B9F824B2-4F70-4FAB-91C2-DA1EDE5D5490}" type="presParOf" srcId="{EC3D7864-F6D8-4673-ABF1-60618EA77E26}" destId="{279998AE-EC86-48EB-8F9F-A56066E9E2FC}" srcOrd="2" destOrd="0" presId="urn:microsoft.com/office/officeart/2018/2/layout/IconVerticalSolidList"/>
    <dgm:cxn modelId="{8601028E-9933-4B34-B866-EF99C999C5AA}" type="presParOf" srcId="{EC3D7864-F6D8-4673-ABF1-60618EA77E26}" destId="{DB265ADB-86FD-4203-B98F-723603E1B6A0}" srcOrd="3" destOrd="0" presId="urn:microsoft.com/office/officeart/2018/2/layout/IconVerticalSolidList"/>
    <dgm:cxn modelId="{C05DFF2A-7F81-4DDC-8584-6EAC8514CA71}" type="presParOf" srcId="{A76E6C71-A898-4B17-984E-962698D19264}" destId="{81AA831C-DDC4-4647-A1E4-42C3BD54E9A6}" srcOrd="5" destOrd="0" presId="urn:microsoft.com/office/officeart/2018/2/layout/IconVerticalSolidList"/>
    <dgm:cxn modelId="{5DCFF5A1-A79C-49F3-91FC-6D5631714EED}" type="presParOf" srcId="{A76E6C71-A898-4B17-984E-962698D19264}" destId="{98F21F1C-E1B0-4600-B7FA-B1A699E41911}" srcOrd="6" destOrd="0" presId="urn:microsoft.com/office/officeart/2018/2/layout/IconVerticalSolidList"/>
    <dgm:cxn modelId="{CB7BAD07-3430-4318-ADA0-978820165CD6}" type="presParOf" srcId="{98F21F1C-E1B0-4600-B7FA-B1A699E41911}" destId="{3840DAEA-A104-44A6-8D7A-BFCD1CFF4447}" srcOrd="0" destOrd="0" presId="urn:microsoft.com/office/officeart/2018/2/layout/IconVerticalSolidList"/>
    <dgm:cxn modelId="{AAAF8C9B-B562-4CE1-B1DE-C522C9FD8F14}" type="presParOf" srcId="{98F21F1C-E1B0-4600-B7FA-B1A699E41911}" destId="{45DDE2FB-D42C-4D83-90BC-5A27669769C6}" srcOrd="1" destOrd="0" presId="urn:microsoft.com/office/officeart/2018/2/layout/IconVerticalSolidList"/>
    <dgm:cxn modelId="{0282120B-1DA0-45DB-8A25-DBD462328651}" type="presParOf" srcId="{98F21F1C-E1B0-4600-B7FA-B1A699E41911}" destId="{8E93FEC0-D477-47B3-8829-440C7C499110}" srcOrd="2" destOrd="0" presId="urn:microsoft.com/office/officeart/2018/2/layout/IconVerticalSolidList"/>
    <dgm:cxn modelId="{B8F65991-2226-4E2C-B810-CD69FB03EA23}" type="presParOf" srcId="{98F21F1C-E1B0-4600-B7FA-B1A699E41911}" destId="{AFD016DD-0984-4887-87C2-A177DD5893BF}" srcOrd="3" destOrd="0" presId="urn:microsoft.com/office/officeart/2018/2/layout/IconVerticalSolidList"/>
    <dgm:cxn modelId="{B72EB12B-DF9D-4FBC-9D7F-44007C501233}" type="presParOf" srcId="{A76E6C71-A898-4B17-984E-962698D19264}" destId="{643F1730-8919-4E56-A3A4-AB828E3219EE}" srcOrd="7" destOrd="0" presId="urn:microsoft.com/office/officeart/2018/2/layout/IconVerticalSolidList"/>
    <dgm:cxn modelId="{258CD0C7-9FC0-4BF3-ADAF-9B816D36AE6D}" type="presParOf" srcId="{A76E6C71-A898-4B17-984E-962698D19264}" destId="{DCDC6BBF-4C75-4EEE-8020-D79551EC7FB5}" srcOrd="8" destOrd="0" presId="urn:microsoft.com/office/officeart/2018/2/layout/IconVerticalSolidList"/>
    <dgm:cxn modelId="{F798086F-61FE-48F2-BC43-761360396581}" type="presParOf" srcId="{DCDC6BBF-4C75-4EEE-8020-D79551EC7FB5}" destId="{B7436714-164D-4FEC-9C28-5F75C99479E5}" srcOrd="0" destOrd="0" presId="urn:microsoft.com/office/officeart/2018/2/layout/IconVerticalSolidList"/>
    <dgm:cxn modelId="{CFA0C3E6-A826-443E-9281-6E1213CC111E}" type="presParOf" srcId="{DCDC6BBF-4C75-4EEE-8020-D79551EC7FB5}" destId="{0ECF83FB-2D2C-499D-8456-B831DD07C124}" srcOrd="1" destOrd="0" presId="urn:microsoft.com/office/officeart/2018/2/layout/IconVerticalSolidList"/>
    <dgm:cxn modelId="{A3B73095-C600-4C9F-B6EA-8CF8B71EAC5E}" type="presParOf" srcId="{DCDC6BBF-4C75-4EEE-8020-D79551EC7FB5}" destId="{8AB452FD-B263-4325-9C9F-FB8DCB3789A9}" srcOrd="2" destOrd="0" presId="urn:microsoft.com/office/officeart/2018/2/layout/IconVerticalSolidList"/>
    <dgm:cxn modelId="{0A031961-55DB-4BBA-A6CE-4495C87495B6}" type="presParOf" srcId="{DCDC6BBF-4C75-4EEE-8020-D79551EC7FB5}" destId="{0F73A5D0-D1E9-400D-876D-E7FCB7202DC9}" srcOrd="3" destOrd="0" presId="urn:microsoft.com/office/officeart/2018/2/layout/IconVerticalSolidList"/>
    <dgm:cxn modelId="{4140AA15-6A5D-4522-ABFE-6753D0508129}" type="presParOf" srcId="{A76E6C71-A898-4B17-984E-962698D19264}" destId="{BB48A985-084A-48C8-8C81-741B81BEA02B}" srcOrd="9" destOrd="0" presId="urn:microsoft.com/office/officeart/2018/2/layout/IconVerticalSolidList"/>
    <dgm:cxn modelId="{0A67ECB3-1567-42AB-B977-BE89D0D9C35F}" type="presParOf" srcId="{A76E6C71-A898-4B17-984E-962698D19264}" destId="{C03142CF-C7E4-4C39-9AF9-4BB5388BB10B}" srcOrd="10" destOrd="0" presId="urn:microsoft.com/office/officeart/2018/2/layout/IconVerticalSolidList"/>
    <dgm:cxn modelId="{9E2C74A8-4B8D-4343-82CF-158ABD39B13E}" type="presParOf" srcId="{C03142CF-C7E4-4C39-9AF9-4BB5388BB10B}" destId="{7F384F47-B711-4502-983A-3628050E4C61}" srcOrd="0" destOrd="0" presId="urn:microsoft.com/office/officeart/2018/2/layout/IconVerticalSolidList"/>
    <dgm:cxn modelId="{49FA7DB7-EA77-45A3-A5D0-230E646E0950}" type="presParOf" srcId="{C03142CF-C7E4-4C39-9AF9-4BB5388BB10B}" destId="{ABAF59EA-B775-4389-883C-11BBFCF79E26}" srcOrd="1" destOrd="0" presId="urn:microsoft.com/office/officeart/2018/2/layout/IconVerticalSolidList"/>
    <dgm:cxn modelId="{FFE8EED3-985B-4B2D-86AE-8D180F59B22A}" type="presParOf" srcId="{C03142CF-C7E4-4C39-9AF9-4BB5388BB10B}" destId="{092770C1-798A-4DDF-A7F0-A0D1023E4E2C}" srcOrd="2" destOrd="0" presId="urn:microsoft.com/office/officeart/2018/2/layout/IconVerticalSolidList"/>
    <dgm:cxn modelId="{4C978D6E-2F1E-445B-BF78-8A9B7331FCF2}" type="presParOf" srcId="{C03142CF-C7E4-4C39-9AF9-4BB5388BB10B}" destId="{5FC17F34-7036-44CC-A466-EC3F2772D47F}" srcOrd="3" destOrd="0" presId="urn:microsoft.com/office/officeart/2018/2/layout/IconVerticalSolidList"/>
    <dgm:cxn modelId="{446CEF21-4898-4C1F-ADC2-03DDAC3C1021}" type="presParOf" srcId="{A76E6C71-A898-4B17-984E-962698D19264}" destId="{EF967CCE-1C7A-4B6E-8222-4B1D0290BEA2}" srcOrd="11" destOrd="0" presId="urn:microsoft.com/office/officeart/2018/2/layout/IconVerticalSolidList"/>
    <dgm:cxn modelId="{7DC2F84F-E9E3-432D-BB08-AF038EAED816}" type="presParOf" srcId="{A76E6C71-A898-4B17-984E-962698D19264}" destId="{8C8B4A2B-C98A-493A-B558-C397807D47B3}" srcOrd="12" destOrd="0" presId="urn:microsoft.com/office/officeart/2018/2/layout/IconVerticalSolidList"/>
    <dgm:cxn modelId="{7E585078-9116-4ADC-AFC6-F99321E50E8D}" type="presParOf" srcId="{8C8B4A2B-C98A-493A-B558-C397807D47B3}" destId="{10278154-9140-49AE-9891-63D2B96447B1}" srcOrd="0" destOrd="0" presId="urn:microsoft.com/office/officeart/2018/2/layout/IconVerticalSolidList"/>
    <dgm:cxn modelId="{00D468AA-5711-4DA9-B11F-A878A180E728}" type="presParOf" srcId="{8C8B4A2B-C98A-493A-B558-C397807D47B3}" destId="{360FC070-1FF8-41D8-A931-28599DE89216}" srcOrd="1" destOrd="0" presId="urn:microsoft.com/office/officeart/2018/2/layout/IconVerticalSolidList"/>
    <dgm:cxn modelId="{6A2D5FE7-03AD-473D-AF98-612621186420}" type="presParOf" srcId="{8C8B4A2B-C98A-493A-B558-C397807D47B3}" destId="{7C251547-6E45-490C-807C-9196DF920FF1}" srcOrd="2" destOrd="0" presId="urn:microsoft.com/office/officeart/2018/2/layout/IconVerticalSolidList"/>
    <dgm:cxn modelId="{AA419C5F-3789-436C-970E-15E77D5479B5}" type="presParOf" srcId="{8C8B4A2B-C98A-493A-B558-C397807D47B3}" destId="{24B92377-6D4E-473A-B1B0-7DCC8BD20DC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95DDCC1-E00A-4BC0-972C-41E16A1B6487}" type="doc">
      <dgm:prSet loTypeId="urn:microsoft.com/office/officeart/2016/7/layout/RepeatingBendingProcessNew" loCatId="process" qsTypeId="urn:microsoft.com/office/officeart/2005/8/quickstyle/simple1" qsCatId="simple" csTypeId="urn:microsoft.com/office/officeart/2005/8/colors/colorful2" csCatId="colorful"/>
      <dgm:spPr/>
      <dgm:t>
        <a:bodyPr/>
        <a:lstStyle/>
        <a:p>
          <a:endParaRPr lang="en-US"/>
        </a:p>
      </dgm:t>
    </dgm:pt>
    <dgm:pt modelId="{C84FC3B2-8404-43B0-939D-5FB5A8AB215F}">
      <dgm:prSet/>
      <dgm:spPr/>
      <dgm:t>
        <a:bodyPr/>
        <a:lstStyle/>
        <a:p>
          <a:r>
            <a:rPr lang="en-US" b="1"/>
            <a:t>Revenue Sources:</a:t>
          </a:r>
          <a:endParaRPr lang="en-US"/>
        </a:p>
      </dgm:t>
    </dgm:pt>
    <dgm:pt modelId="{0ADFB2EC-19EB-4FBF-AF9D-F077B3CE44DC}" type="parTrans" cxnId="{A67C3550-E5CE-4234-AE4D-1DD83CACCF71}">
      <dgm:prSet/>
      <dgm:spPr/>
      <dgm:t>
        <a:bodyPr/>
        <a:lstStyle/>
        <a:p>
          <a:endParaRPr lang="en-US"/>
        </a:p>
      </dgm:t>
    </dgm:pt>
    <dgm:pt modelId="{98455E4C-5053-4368-95EF-B764D08E7A7F}" type="sibTrans" cxnId="{A67C3550-E5CE-4234-AE4D-1DD83CACCF71}">
      <dgm:prSet/>
      <dgm:spPr/>
      <dgm:t>
        <a:bodyPr/>
        <a:lstStyle/>
        <a:p>
          <a:endParaRPr lang="en-US"/>
        </a:p>
      </dgm:t>
    </dgm:pt>
    <dgm:pt modelId="{F35C7021-B03A-4C7D-84A7-35BCBF85D573}">
      <dgm:prSet/>
      <dgm:spPr/>
      <dgm:t>
        <a:bodyPr/>
        <a:lstStyle/>
        <a:p>
          <a:r>
            <a:rPr lang="en-US"/>
            <a:t>Standard tickets priced at £300 per attendee (400 expected): £120,000</a:t>
          </a:r>
        </a:p>
      </dgm:t>
    </dgm:pt>
    <dgm:pt modelId="{A7998F6F-CAE9-4693-B695-56C9FFE0E14F}" type="parTrans" cxnId="{1EB2DE0F-B3A3-4F5A-8AC4-D74100E82FE2}">
      <dgm:prSet/>
      <dgm:spPr/>
      <dgm:t>
        <a:bodyPr/>
        <a:lstStyle/>
        <a:p>
          <a:endParaRPr lang="en-US"/>
        </a:p>
      </dgm:t>
    </dgm:pt>
    <dgm:pt modelId="{48246D77-8013-493E-811F-CC86861DD7D5}" type="sibTrans" cxnId="{1EB2DE0F-B3A3-4F5A-8AC4-D74100E82FE2}">
      <dgm:prSet/>
      <dgm:spPr/>
      <dgm:t>
        <a:bodyPr/>
        <a:lstStyle/>
        <a:p>
          <a:endParaRPr lang="en-US"/>
        </a:p>
      </dgm:t>
    </dgm:pt>
    <dgm:pt modelId="{F2F36483-6237-43F4-9BE6-B477A641FE4A}">
      <dgm:prSet/>
      <dgm:spPr/>
      <dgm:t>
        <a:bodyPr/>
        <a:lstStyle/>
        <a:p>
          <a:r>
            <a:rPr lang="en-US"/>
            <a:t>VIP tickets at £800 per attendee (100 expected): £80,000</a:t>
          </a:r>
        </a:p>
      </dgm:t>
    </dgm:pt>
    <dgm:pt modelId="{47EF4BE8-B73A-4BEB-9988-825CCC1930FD}" type="parTrans" cxnId="{08E32EE7-B5F4-4A96-A256-A52777DAF9EF}">
      <dgm:prSet/>
      <dgm:spPr/>
      <dgm:t>
        <a:bodyPr/>
        <a:lstStyle/>
        <a:p>
          <a:endParaRPr lang="en-US"/>
        </a:p>
      </dgm:t>
    </dgm:pt>
    <dgm:pt modelId="{0A0D7331-7B02-49F5-8982-B9C9BB22BE48}" type="sibTrans" cxnId="{08E32EE7-B5F4-4A96-A256-A52777DAF9EF}">
      <dgm:prSet/>
      <dgm:spPr/>
      <dgm:t>
        <a:bodyPr/>
        <a:lstStyle/>
        <a:p>
          <a:endParaRPr lang="en-US"/>
        </a:p>
      </dgm:t>
    </dgm:pt>
    <dgm:pt modelId="{1E936BA5-E745-41D9-BBB9-DDF57D06DEBF}">
      <dgm:prSet/>
      <dgm:spPr/>
      <dgm:t>
        <a:bodyPr/>
        <a:lstStyle/>
        <a:p>
          <a:r>
            <a:rPr lang="en-US"/>
            <a:t>Sponsorships from luxury wellness brands: £150,000 (Voigt et al., 2016)</a:t>
          </a:r>
        </a:p>
      </dgm:t>
    </dgm:pt>
    <dgm:pt modelId="{D05DCCBF-1AF0-4A9B-BFEC-10790D292526}" type="parTrans" cxnId="{13F1AAB4-91EB-4148-890F-1A24D5C53F31}">
      <dgm:prSet/>
      <dgm:spPr/>
      <dgm:t>
        <a:bodyPr/>
        <a:lstStyle/>
        <a:p>
          <a:endParaRPr lang="en-US"/>
        </a:p>
      </dgm:t>
    </dgm:pt>
    <dgm:pt modelId="{9EAF65F6-A3A0-49DA-8B36-F3EF19C31CC2}" type="sibTrans" cxnId="{13F1AAB4-91EB-4148-890F-1A24D5C53F31}">
      <dgm:prSet/>
      <dgm:spPr/>
      <dgm:t>
        <a:bodyPr/>
        <a:lstStyle/>
        <a:p>
          <a:endParaRPr lang="en-US"/>
        </a:p>
      </dgm:t>
    </dgm:pt>
    <dgm:pt modelId="{64D0F77C-4D80-4D68-9A4A-82105503041F}">
      <dgm:prSet/>
      <dgm:spPr/>
      <dgm:t>
        <a:bodyPr/>
        <a:lstStyle/>
        <a:p>
          <a:r>
            <a:rPr lang="en-US"/>
            <a:t>Merchandise sales (wellness products): £20,000</a:t>
          </a:r>
        </a:p>
      </dgm:t>
    </dgm:pt>
    <dgm:pt modelId="{7B545006-F09D-4D57-9ED6-6E6A9D2672BA}" type="parTrans" cxnId="{41A221D3-D44B-4AA9-83C5-A72E2C3D4AE6}">
      <dgm:prSet/>
      <dgm:spPr/>
      <dgm:t>
        <a:bodyPr/>
        <a:lstStyle/>
        <a:p>
          <a:endParaRPr lang="en-US"/>
        </a:p>
      </dgm:t>
    </dgm:pt>
    <dgm:pt modelId="{5C6BB39A-1EFB-47C9-B398-592DC230D34D}" type="sibTrans" cxnId="{41A221D3-D44B-4AA9-83C5-A72E2C3D4AE6}">
      <dgm:prSet/>
      <dgm:spPr/>
      <dgm:t>
        <a:bodyPr/>
        <a:lstStyle/>
        <a:p>
          <a:endParaRPr lang="en-US"/>
        </a:p>
      </dgm:t>
    </dgm:pt>
    <dgm:pt modelId="{45B3AB25-F549-4273-B332-752393F8FB3F}">
      <dgm:prSet/>
      <dgm:spPr/>
      <dgm:t>
        <a:bodyPr/>
        <a:lstStyle/>
        <a:p>
          <a:r>
            <a:rPr lang="en-US" b="1"/>
            <a:t>Projected Revenue: </a:t>
          </a:r>
          <a:r>
            <a:rPr lang="en-US"/>
            <a:t>£370,000</a:t>
          </a:r>
        </a:p>
      </dgm:t>
    </dgm:pt>
    <dgm:pt modelId="{97B416A3-2673-4F5E-89D9-5514804CA5F6}" type="parTrans" cxnId="{AEB71707-7970-47A3-A9ED-51D5C67B3D6F}">
      <dgm:prSet/>
      <dgm:spPr/>
      <dgm:t>
        <a:bodyPr/>
        <a:lstStyle/>
        <a:p>
          <a:endParaRPr lang="en-US"/>
        </a:p>
      </dgm:t>
    </dgm:pt>
    <dgm:pt modelId="{B79D8601-C409-491E-9503-0ECBCD57287C}" type="sibTrans" cxnId="{AEB71707-7970-47A3-A9ED-51D5C67B3D6F}">
      <dgm:prSet/>
      <dgm:spPr/>
      <dgm:t>
        <a:bodyPr/>
        <a:lstStyle/>
        <a:p>
          <a:endParaRPr lang="en-US"/>
        </a:p>
      </dgm:t>
    </dgm:pt>
    <dgm:pt modelId="{E6D9357A-6EB0-4407-8105-26FA278EADA4}">
      <dgm:prSet/>
      <dgm:spPr/>
      <dgm:t>
        <a:bodyPr/>
        <a:lstStyle/>
        <a:p>
          <a:r>
            <a:rPr lang="en-US" b="1"/>
            <a:t>Expected Profit: £55,000 </a:t>
          </a:r>
          <a:r>
            <a:rPr lang="en-US"/>
            <a:t>(Revenue - Costs)</a:t>
          </a:r>
        </a:p>
      </dgm:t>
    </dgm:pt>
    <dgm:pt modelId="{EACA1C0A-114F-4DCA-83EF-0EA380290934}" type="parTrans" cxnId="{8F1668EE-BF4C-4680-A642-EE1252BF7C10}">
      <dgm:prSet/>
      <dgm:spPr/>
      <dgm:t>
        <a:bodyPr/>
        <a:lstStyle/>
        <a:p>
          <a:endParaRPr lang="en-US"/>
        </a:p>
      </dgm:t>
    </dgm:pt>
    <dgm:pt modelId="{A8ADA226-D495-411C-B960-7A1EE0285E99}" type="sibTrans" cxnId="{8F1668EE-BF4C-4680-A642-EE1252BF7C10}">
      <dgm:prSet/>
      <dgm:spPr/>
      <dgm:t>
        <a:bodyPr/>
        <a:lstStyle/>
        <a:p>
          <a:endParaRPr lang="en-US"/>
        </a:p>
      </dgm:t>
    </dgm:pt>
    <dgm:pt modelId="{3F433177-5FDE-434B-972D-DB1AF93E3743}" type="pres">
      <dgm:prSet presAssocID="{195DDCC1-E00A-4BC0-972C-41E16A1B6487}" presName="Name0" presStyleCnt="0">
        <dgm:presLayoutVars>
          <dgm:dir/>
          <dgm:resizeHandles val="exact"/>
        </dgm:presLayoutVars>
      </dgm:prSet>
      <dgm:spPr/>
      <dgm:t>
        <a:bodyPr/>
        <a:lstStyle/>
        <a:p>
          <a:endParaRPr lang="en-US"/>
        </a:p>
      </dgm:t>
    </dgm:pt>
    <dgm:pt modelId="{91D0BC27-7EF5-4F16-BDB8-9DE2F2AA663B}" type="pres">
      <dgm:prSet presAssocID="{C84FC3B2-8404-43B0-939D-5FB5A8AB215F}" presName="node" presStyleLbl="node1" presStyleIdx="0" presStyleCnt="7">
        <dgm:presLayoutVars>
          <dgm:bulletEnabled val="1"/>
        </dgm:presLayoutVars>
      </dgm:prSet>
      <dgm:spPr/>
      <dgm:t>
        <a:bodyPr/>
        <a:lstStyle/>
        <a:p>
          <a:endParaRPr lang="en-US"/>
        </a:p>
      </dgm:t>
    </dgm:pt>
    <dgm:pt modelId="{87030F3A-ED78-4D08-ABB2-6532220B6524}" type="pres">
      <dgm:prSet presAssocID="{98455E4C-5053-4368-95EF-B764D08E7A7F}" presName="sibTrans" presStyleLbl="sibTrans1D1" presStyleIdx="0" presStyleCnt="6"/>
      <dgm:spPr/>
      <dgm:t>
        <a:bodyPr/>
        <a:lstStyle/>
        <a:p>
          <a:endParaRPr lang="en-US"/>
        </a:p>
      </dgm:t>
    </dgm:pt>
    <dgm:pt modelId="{2DF1BF97-5CA3-44E4-861E-AA11DE93F37C}" type="pres">
      <dgm:prSet presAssocID="{98455E4C-5053-4368-95EF-B764D08E7A7F}" presName="connectorText" presStyleLbl="sibTrans1D1" presStyleIdx="0" presStyleCnt="6"/>
      <dgm:spPr/>
      <dgm:t>
        <a:bodyPr/>
        <a:lstStyle/>
        <a:p>
          <a:endParaRPr lang="en-US"/>
        </a:p>
      </dgm:t>
    </dgm:pt>
    <dgm:pt modelId="{4BD1F0D6-C2E2-4461-AB9E-D262D7587D85}" type="pres">
      <dgm:prSet presAssocID="{F35C7021-B03A-4C7D-84A7-35BCBF85D573}" presName="node" presStyleLbl="node1" presStyleIdx="1" presStyleCnt="7">
        <dgm:presLayoutVars>
          <dgm:bulletEnabled val="1"/>
        </dgm:presLayoutVars>
      </dgm:prSet>
      <dgm:spPr/>
      <dgm:t>
        <a:bodyPr/>
        <a:lstStyle/>
        <a:p>
          <a:endParaRPr lang="en-US"/>
        </a:p>
      </dgm:t>
    </dgm:pt>
    <dgm:pt modelId="{8F1E6CD9-010B-4F69-97A0-CCCB5E5DB79F}" type="pres">
      <dgm:prSet presAssocID="{48246D77-8013-493E-811F-CC86861DD7D5}" presName="sibTrans" presStyleLbl="sibTrans1D1" presStyleIdx="1" presStyleCnt="6"/>
      <dgm:spPr/>
      <dgm:t>
        <a:bodyPr/>
        <a:lstStyle/>
        <a:p>
          <a:endParaRPr lang="en-US"/>
        </a:p>
      </dgm:t>
    </dgm:pt>
    <dgm:pt modelId="{A0ACFE3C-62CE-4097-A94E-E897BCCB454A}" type="pres">
      <dgm:prSet presAssocID="{48246D77-8013-493E-811F-CC86861DD7D5}" presName="connectorText" presStyleLbl="sibTrans1D1" presStyleIdx="1" presStyleCnt="6"/>
      <dgm:spPr/>
      <dgm:t>
        <a:bodyPr/>
        <a:lstStyle/>
        <a:p>
          <a:endParaRPr lang="en-US"/>
        </a:p>
      </dgm:t>
    </dgm:pt>
    <dgm:pt modelId="{889D20C1-54A5-4360-9EEF-7934DBC9F210}" type="pres">
      <dgm:prSet presAssocID="{F2F36483-6237-43F4-9BE6-B477A641FE4A}" presName="node" presStyleLbl="node1" presStyleIdx="2" presStyleCnt="7">
        <dgm:presLayoutVars>
          <dgm:bulletEnabled val="1"/>
        </dgm:presLayoutVars>
      </dgm:prSet>
      <dgm:spPr/>
      <dgm:t>
        <a:bodyPr/>
        <a:lstStyle/>
        <a:p>
          <a:endParaRPr lang="en-US"/>
        </a:p>
      </dgm:t>
    </dgm:pt>
    <dgm:pt modelId="{1F3EF349-9E6E-4935-A2AC-39324662E410}" type="pres">
      <dgm:prSet presAssocID="{0A0D7331-7B02-49F5-8982-B9C9BB22BE48}" presName="sibTrans" presStyleLbl="sibTrans1D1" presStyleIdx="2" presStyleCnt="6"/>
      <dgm:spPr/>
      <dgm:t>
        <a:bodyPr/>
        <a:lstStyle/>
        <a:p>
          <a:endParaRPr lang="en-US"/>
        </a:p>
      </dgm:t>
    </dgm:pt>
    <dgm:pt modelId="{EB433ECA-4073-470A-B64F-C52B37A956B1}" type="pres">
      <dgm:prSet presAssocID="{0A0D7331-7B02-49F5-8982-B9C9BB22BE48}" presName="connectorText" presStyleLbl="sibTrans1D1" presStyleIdx="2" presStyleCnt="6"/>
      <dgm:spPr/>
      <dgm:t>
        <a:bodyPr/>
        <a:lstStyle/>
        <a:p>
          <a:endParaRPr lang="en-US"/>
        </a:p>
      </dgm:t>
    </dgm:pt>
    <dgm:pt modelId="{C0CFDEA8-22D2-4FBF-AF76-08EA4D0E2C0D}" type="pres">
      <dgm:prSet presAssocID="{1E936BA5-E745-41D9-BBB9-DDF57D06DEBF}" presName="node" presStyleLbl="node1" presStyleIdx="3" presStyleCnt="7">
        <dgm:presLayoutVars>
          <dgm:bulletEnabled val="1"/>
        </dgm:presLayoutVars>
      </dgm:prSet>
      <dgm:spPr/>
      <dgm:t>
        <a:bodyPr/>
        <a:lstStyle/>
        <a:p>
          <a:endParaRPr lang="en-US"/>
        </a:p>
      </dgm:t>
    </dgm:pt>
    <dgm:pt modelId="{F94BCDD1-A450-4F10-82F8-36EA28CBAAFD}" type="pres">
      <dgm:prSet presAssocID="{9EAF65F6-A3A0-49DA-8B36-F3EF19C31CC2}" presName="sibTrans" presStyleLbl="sibTrans1D1" presStyleIdx="3" presStyleCnt="6"/>
      <dgm:spPr/>
      <dgm:t>
        <a:bodyPr/>
        <a:lstStyle/>
        <a:p>
          <a:endParaRPr lang="en-US"/>
        </a:p>
      </dgm:t>
    </dgm:pt>
    <dgm:pt modelId="{726D0812-2D44-49F8-83F1-E331D178A86C}" type="pres">
      <dgm:prSet presAssocID="{9EAF65F6-A3A0-49DA-8B36-F3EF19C31CC2}" presName="connectorText" presStyleLbl="sibTrans1D1" presStyleIdx="3" presStyleCnt="6"/>
      <dgm:spPr/>
      <dgm:t>
        <a:bodyPr/>
        <a:lstStyle/>
        <a:p>
          <a:endParaRPr lang="en-US"/>
        </a:p>
      </dgm:t>
    </dgm:pt>
    <dgm:pt modelId="{FD9D8055-7F45-42A2-97DC-61FFD90B285C}" type="pres">
      <dgm:prSet presAssocID="{64D0F77C-4D80-4D68-9A4A-82105503041F}" presName="node" presStyleLbl="node1" presStyleIdx="4" presStyleCnt="7">
        <dgm:presLayoutVars>
          <dgm:bulletEnabled val="1"/>
        </dgm:presLayoutVars>
      </dgm:prSet>
      <dgm:spPr/>
      <dgm:t>
        <a:bodyPr/>
        <a:lstStyle/>
        <a:p>
          <a:endParaRPr lang="en-US"/>
        </a:p>
      </dgm:t>
    </dgm:pt>
    <dgm:pt modelId="{49B4154A-EEF9-4304-9944-B645317AF0A2}" type="pres">
      <dgm:prSet presAssocID="{5C6BB39A-1EFB-47C9-B398-592DC230D34D}" presName="sibTrans" presStyleLbl="sibTrans1D1" presStyleIdx="4" presStyleCnt="6"/>
      <dgm:spPr/>
      <dgm:t>
        <a:bodyPr/>
        <a:lstStyle/>
        <a:p>
          <a:endParaRPr lang="en-US"/>
        </a:p>
      </dgm:t>
    </dgm:pt>
    <dgm:pt modelId="{8429E252-93A1-49E2-B9A9-0D9761205A23}" type="pres">
      <dgm:prSet presAssocID="{5C6BB39A-1EFB-47C9-B398-592DC230D34D}" presName="connectorText" presStyleLbl="sibTrans1D1" presStyleIdx="4" presStyleCnt="6"/>
      <dgm:spPr/>
      <dgm:t>
        <a:bodyPr/>
        <a:lstStyle/>
        <a:p>
          <a:endParaRPr lang="en-US"/>
        </a:p>
      </dgm:t>
    </dgm:pt>
    <dgm:pt modelId="{69F8AFC1-B644-4693-B47B-93146BF305E6}" type="pres">
      <dgm:prSet presAssocID="{45B3AB25-F549-4273-B332-752393F8FB3F}" presName="node" presStyleLbl="node1" presStyleIdx="5" presStyleCnt="7">
        <dgm:presLayoutVars>
          <dgm:bulletEnabled val="1"/>
        </dgm:presLayoutVars>
      </dgm:prSet>
      <dgm:spPr/>
      <dgm:t>
        <a:bodyPr/>
        <a:lstStyle/>
        <a:p>
          <a:endParaRPr lang="en-US"/>
        </a:p>
      </dgm:t>
    </dgm:pt>
    <dgm:pt modelId="{CA5F7DD6-D7AE-4D4F-8ED0-B41D1023CE96}" type="pres">
      <dgm:prSet presAssocID="{B79D8601-C409-491E-9503-0ECBCD57287C}" presName="sibTrans" presStyleLbl="sibTrans1D1" presStyleIdx="5" presStyleCnt="6"/>
      <dgm:spPr/>
      <dgm:t>
        <a:bodyPr/>
        <a:lstStyle/>
        <a:p>
          <a:endParaRPr lang="en-US"/>
        </a:p>
      </dgm:t>
    </dgm:pt>
    <dgm:pt modelId="{AAE7D8C3-33D4-487F-8430-3FAEAFF9CC54}" type="pres">
      <dgm:prSet presAssocID="{B79D8601-C409-491E-9503-0ECBCD57287C}" presName="connectorText" presStyleLbl="sibTrans1D1" presStyleIdx="5" presStyleCnt="6"/>
      <dgm:spPr/>
      <dgm:t>
        <a:bodyPr/>
        <a:lstStyle/>
        <a:p>
          <a:endParaRPr lang="en-US"/>
        </a:p>
      </dgm:t>
    </dgm:pt>
    <dgm:pt modelId="{79DEB036-6A6B-4F56-B67A-3FD2A169F2AF}" type="pres">
      <dgm:prSet presAssocID="{E6D9357A-6EB0-4407-8105-26FA278EADA4}" presName="node" presStyleLbl="node1" presStyleIdx="6" presStyleCnt="7">
        <dgm:presLayoutVars>
          <dgm:bulletEnabled val="1"/>
        </dgm:presLayoutVars>
      </dgm:prSet>
      <dgm:spPr/>
      <dgm:t>
        <a:bodyPr/>
        <a:lstStyle/>
        <a:p>
          <a:endParaRPr lang="en-US"/>
        </a:p>
      </dgm:t>
    </dgm:pt>
  </dgm:ptLst>
  <dgm:cxnLst>
    <dgm:cxn modelId="{1EB2DE0F-B3A3-4F5A-8AC4-D74100E82FE2}" srcId="{195DDCC1-E00A-4BC0-972C-41E16A1B6487}" destId="{F35C7021-B03A-4C7D-84A7-35BCBF85D573}" srcOrd="1" destOrd="0" parTransId="{A7998F6F-CAE9-4693-B695-56C9FFE0E14F}" sibTransId="{48246D77-8013-493E-811F-CC86861DD7D5}"/>
    <dgm:cxn modelId="{A67C3550-E5CE-4234-AE4D-1DD83CACCF71}" srcId="{195DDCC1-E00A-4BC0-972C-41E16A1B6487}" destId="{C84FC3B2-8404-43B0-939D-5FB5A8AB215F}" srcOrd="0" destOrd="0" parTransId="{0ADFB2EC-19EB-4FBF-AF9D-F077B3CE44DC}" sibTransId="{98455E4C-5053-4368-95EF-B764D08E7A7F}"/>
    <dgm:cxn modelId="{BACC139A-C4AC-4C81-9F4F-3412557D195B}" type="presOf" srcId="{9EAF65F6-A3A0-49DA-8B36-F3EF19C31CC2}" destId="{F94BCDD1-A450-4F10-82F8-36EA28CBAAFD}" srcOrd="0" destOrd="0" presId="urn:microsoft.com/office/officeart/2016/7/layout/RepeatingBendingProcessNew"/>
    <dgm:cxn modelId="{8F1668EE-BF4C-4680-A642-EE1252BF7C10}" srcId="{195DDCC1-E00A-4BC0-972C-41E16A1B6487}" destId="{E6D9357A-6EB0-4407-8105-26FA278EADA4}" srcOrd="6" destOrd="0" parTransId="{EACA1C0A-114F-4DCA-83EF-0EA380290934}" sibTransId="{A8ADA226-D495-411C-B960-7A1EE0285E99}"/>
    <dgm:cxn modelId="{4844C0B3-4DB2-4228-AE5F-F8DE65025F2A}" type="presOf" srcId="{F35C7021-B03A-4C7D-84A7-35BCBF85D573}" destId="{4BD1F0D6-C2E2-4461-AB9E-D262D7587D85}" srcOrd="0" destOrd="0" presId="urn:microsoft.com/office/officeart/2016/7/layout/RepeatingBendingProcessNew"/>
    <dgm:cxn modelId="{5BD1D1BC-E73A-4914-9466-C1A9CEBD39FE}" type="presOf" srcId="{98455E4C-5053-4368-95EF-B764D08E7A7F}" destId="{2DF1BF97-5CA3-44E4-861E-AA11DE93F37C}" srcOrd="1" destOrd="0" presId="urn:microsoft.com/office/officeart/2016/7/layout/RepeatingBendingProcessNew"/>
    <dgm:cxn modelId="{13F1AAB4-91EB-4148-890F-1A24D5C53F31}" srcId="{195DDCC1-E00A-4BC0-972C-41E16A1B6487}" destId="{1E936BA5-E745-41D9-BBB9-DDF57D06DEBF}" srcOrd="3" destOrd="0" parTransId="{D05DCCBF-1AF0-4A9B-BFEC-10790D292526}" sibTransId="{9EAF65F6-A3A0-49DA-8B36-F3EF19C31CC2}"/>
    <dgm:cxn modelId="{D113D230-54B8-45C3-AD60-F73179ABCD72}" type="presOf" srcId="{F2F36483-6237-43F4-9BE6-B477A641FE4A}" destId="{889D20C1-54A5-4360-9EEF-7934DBC9F210}" srcOrd="0" destOrd="0" presId="urn:microsoft.com/office/officeart/2016/7/layout/RepeatingBendingProcessNew"/>
    <dgm:cxn modelId="{E0431779-A2E6-4E87-AE55-E8C1F3B2994D}" type="presOf" srcId="{195DDCC1-E00A-4BC0-972C-41E16A1B6487}" destId="{3F433177-5FDE-434B-972D-DB1AF93E3743}" srcOrd="0" destOrd="0" presId="urn:microsoft.com/office/officeart/2016/7/layout/RepeatingBendingProcessNew"/>
    <dgm:cxn modelId="{C183B3E6-F050-4E79-8C70-5A4DE2E88A1A}" type="presOf" srcId="{0A0D7331-7B02-49F5-8982-B9C9BB22BE48}" destId="{1F3EF349-9E6E-4935-A2AC-39324662E410}" srcOrd="0" destOrd="0" presId="urn:microsoft.com/office/officeart/2016/7/layout/RepeatingBendingProcessNew"/>
    <dgm:cxn modelId="{41A221D3-D44B-4AA9-83C5-A72E2C3D4AE6}" srcId="{195DDCC1-E00A-4BC0-972C-41E16A1B6487}" destId="{64D0F77C-4D80-4D68-9A4A-82105503041F}" srcOrd="4" destOrd="0" parTransId="{7B545006-F09D-4D57-9ED6-6E6A9D2672BA}" sibTransId="{5C6BB39A-1EFB-47C9-B398-592DC230D34D}"/>
    <dgm:cxn modelId="{440D5F36-FE45-4805-AFF6-5B7A9DF0F515}" type="presOf" srcId="{B79D8601-C409-491E-9503-0ECBCD57287C}" destId="{CA5F7DD6-D7AE-4D4F-8ED0-B41D1023CE96}" srcOrd="0" destOrd="0" presId="urn:microsoft.com/office/officeart/2016/7/layout/RepeatingBendingProcessNew"/>
    <dgm:cxn modelId="{92314561-0D08-4B2A-BFCC-1A90426F42B5}" type="presOf" srcId="{1E936BA5-E745-41D9-BBB9-DDF57D06DEBF}" destId="{C0CFDEA8-22D2-4FBF-AF76-08EA4D0E2C0D}" srcOrd="0" destOrd="0" presId="urn:microsoft.com/office/officeart/2016/7/layout/RepeatingBendingProcessNew"/>
    <dgm:cxn modelId="{C3CBB68E-CC7D-4A18-9FD5-957B678676B0}" type="presOf" srcId="{B79D8601-C409-491E-9503-0ECBCD57287C}" destId="{AAE7D8C3-33D4-487F-8430-3FAEAFF9CC54}" srcOrd="1" destOrd="0" presId="urn:microsoft.com/office/officeart/2016/7/layout/RepeatingBendingProcessNew"/>
    <dgm:cxn modelId="{53326E94-1765-4CB6-850B-BCF3D09BF5F3}" type="presOf" srcId="{5C6BB39A-1EFB-47C9-B398-592DC230D34D}" destId="{49B4154A-EEF9-4304-9944-B645317AF0A2}" srcOrd="0" destOrd="0" presId="urn:microsoft.com/office/officeart/2016/7/layout/RepeatingBendingProcessNew"/>
    <dgm:cxn modelId="{AB4D3777-88E5-4D65-A1C4-83A70A101CCC}" type="presOf" srcId="{45B3AB25-F549-4273-B332-752393F8FB3F}" destId="{69F8AFC1-B644-4693-B47B-93146BF305E6}" srcOrd="0" destOrd="0" presId="urn:microsoft.com/office/officeart/2016/7/layout/RepeatingBendingProcessNew"/>
    <dgm:cxn modelId="{D796AC75-274A-4EE0-BD23-5E46ADF28F41}" type="presOf" srcId="{0A0D7331-7B02-49F5-8982-B9C9BB22BE48}" destId="{EB433ECA-4073-470A-B64F-C52B37A956B1}" srcOrd="1" destOrd="0" presId="urn:microsoft.com/office/officeart/2016/7/layout/RepeatingBendingProcessNew"/>
    <dgm:cxn modelId="{E9FA3002-38A2-458E-A008-E79F574C44A8}" type="presOf" srcId="{48246D77-8013-493E-811F-CC86861DD7D5}" destId="{8F1E6CD9-010B-4F69-97A0-CCCB5E5DB79F}" srcOrd="0" destOrd="0" presId="urn:microsoft.com/office/officeart/2016/7/layout/RepeatingBendingProcessNew"/>
    <dgm:cxn modelId="{AEB71707-7970-47A3-A9ED-51D5C67B3D6F}" srcId="{195DDCC1-E00A-4BC0-972C-41E16A1B6487}" destId="{45B3AB25-F549-4273-B332-752393F8FB3F}" srcOrd="5" destOrd="0" parTransId="{97B416A3-2673-4F5E-89D9-5514804CA5F6}" sibTransId="{B79D8601-C409-491E-9503-0ECBCD57287C}"/>
    <dgm:cxn modelId="{59328BDC-819A-4BFD-BA83-23B7981DF30C}" type="presOf" srcId="{48246D77-8013-493E-811F-CC86861DD7D5}" destId="{A0ACFE3C-62CE-4097-A94E-E897BCCB454A}" srcOrd="1" destOrd="0" presId="urn:microsoft.com/office/officeart/2016/7/layout/RepeatingBendingProcessNew"/>
    <dgm:cxn modelId="{6C3C481D-38EF-4946-8F06-D07D05055FEA}" type="presOf" srcId="{C84FC3B2-8404-43B0-939D-5FB5A8AB215F}" destId="{91D0BC27-7EF5-4F16-BDB8-9DE2F2AA663B}" srcOrd="0" destOrd="0" presId="urn:microsoft.com/office/officeart/2016/7/layout/RepeatingBendingProcessNew"/>
    <dgm:cxn modelId="{D3717B39-E6B1-40A0-AB93-DCB0B4844434}" type="presOf" srcId="{9EAF65F6-A3A0-49DA-8B36-F3EF19C31CC2}" destId="{726D0812-2D44-49F8-83F1-E331D178A86C}" srcOrd="1" destOrd="0" presId="urn:microsoft.com/office/officeart/2016/7/layout/RepeatingBendingProcessNew"/>
    <dgm:cxn modelId="{08E32EE7-B5F4-4A96-A256-A52777DAF9EF}" srcId="{195DDCC1-E00A-4BC0-972C-41E16A1B6487}" destId="{F2F36483-6237-43F4-9BE6-B477A641FE4A}" srcOrd="2" destOrd="0" parTransId="{47EF4BE8-B73A-4BEB-9988-825CCC1930FD}" sibTransId="{0A0D7331-7B02-49F5-8982-B9C9BB22BE48}"/>
    <dgm:cxn modelId="{6CCB713B-CEED-4320-A9F0-5AD0D9791A8A}" type="presOf" srcId="{64D0F77C-4D80-4D68-9A4A-82105503041F}" destId="{FD9D8055-7F45-42A2-97DC-61FFD90B285C}" srcOrd="0" destOrd="0" presId="urn:microsoft.com/office/officeart/2016/7/layout/RepeatingBendingProcessNew"/>
    <dgm:cxn modelId="{D90AE7DB-F000-42F3-B6AE-46C5C79E2013}" type="presOf" srcId="{5C6BB39A-1EFB-47C9-B398-592DC230D34D}" destId="{8429E252-93A1-49E2-B9A9-0D9761205A23}" srcOrd="1" destOrd="0" presId="urn:microsoft.com/office/officeart/2016/7/layout/RepeatingBendingProcessNew"/>
    <dgm:cxn modelId="{F06813F9-41D9-4756-9C80-FE85373F1FEA}" type="presOf" srcId="{E6D9357A-6EB0-4407-8105-26FA278EADA4}" destId="{79DEB036-6A6B-4F56-B67A-3FD2A169F2AF}" srcOrd="0" destOrd="0" presId="urn:microsoft.com/office/officeart/2016/7/layout/RepeatingBendingProcessNew"/>
    <dgm:cxn modelId="{1391832F-C8A8-44C5-8396-1711B1189835}" type="presOf" srcId="{98455E4C-5053-4368-95EF-B764D08E7A7F}" destId="{87030F3A-ED78-4D08-ABB2-6532220B6524}" srcOrd="0" destOrd="0" presId="urn:microsoft.com/office/officeart/2016/7/layout/RepeatingBendingProcessNew"/>
    <dgm:cxn modelId="{B5AFEAB7-AB5C-42E7-9B35-B033C867ED61}" type="presParOf" srcId="{3F433177-5FDE-434B-972D-DB1AF93E3743}" destId="{91D0BC27-7EF5-4F16-BDB8-9DE2F2AA663B}" srcOrd="0" destOrd="0" presId="urn:microsoft.com/office/officeart/2016/7/layout/RepeatingBendingProcessNew"/>
    <dgm:cxn modelId="{012E9FFD-5A01-4610-A556-A9267B1FC8E7}" type="presParOf" srcId="{3F433177-5FDE-434B-972D-DB1AF93E3743}" destId="{87030F3A-ED78-4D08-ABB2-6532220B6524}" srcOrd="1" destOrd="0" presId="urn:microsoft.com/office/officeart/2016/7/layout/RepeatingBendingProcessNew"/>
    <dgm:cxn modelId="{50CB1E1F-2605-4A52-9C77-CCC4E3809CF9}" type="presParOf" srcId="{87030F3A-ED78-4D08-ABB2-6532220B6524}" destId="{2DF1BF97-5CA3-44E4-861E-AA11DE93F37C}" srcOrd="0" destOrd="0" presId="urn:microsoft.com/office/officeart/2016/7/layout/RepeatingBendingProcessNew"/>
    <dgm:cxn modelId="{E178A7DE-8D50-4BEE-8798-BEABDC558AB3}" type="presParOf" srcId="{3F433177-5FDE-434B-972D-DB1AF93E3743}" destId="{4BD1F0D6-C2E2-4461-AB9E-D262D7587D85}" srcOrd="2" destOrd="0" presId="urn:microsoft.com/office/officeart/2016/7/layout/RepeatingBendingProcessNew"/>
    <dgm:cxn modelId="{04048712-E0A5-4F22-842A-0DAD6A88AE6D}" type="presParOf" srcId="{3F433177-5FDE-434B-972D-DB1AF93E3743}" destId="{8F1E6CD9-010B-4F69-97A0-CCCB5E5DB79F}" srcOrd="3" destOrd="0" presId="urn:microsoft.com/office/officeart/2016/7/layout/RepeatingBendingProcessNew"/>
    <dgm:cxn modelId="{7F3EAC5A-6D23-4BCE-856D-1BF31A16602F}" type="presParOf" srcId="{8F1E6CD9-010B-4F69-97A0-CCCB5E5DB79F}" destId="{A0ACFE3C-62CE-4097-A94E-E897BCCB454A}" srcOrd="0" destOrd="0" presId="urn:microsoft.com/office/officeart/2016/7/layout/RepeatingBendingProcessNew"/>
    <dgm:cxn modelId="{7B438552-3E01-4680-B7FF-81987DC57588}" type="presParOf" srcId="{3F433177-5FDE-434B-972D-DB1AF93E3743}" destId="{889D20C1-54A5-4360-9EEF-7934DBC9F210}" srcOrd="4" destOrd="0" presId="urn:microsoft.com/office/officeart/2016/7/layout/RepeatingBendingProcessNew"/>
    <dgm:cxn modelId="{945D5C8D-B6F4-4249-AF42-5E05B6BD2E73}" type="presParOf" srcId="{3F433177-5FDE-434B-972D-DB1AF93E3743}" destId="{1F3EF349-9E6E-4935-A2AC-39324662E410}" srcOrd="5" destOrd="0" presId="urn:microsoft.com/office/officeart/2016/7/layout/RepeatingBendingProcessNew"/>
    <dgm:cxn modelId="{97A91CFF-8FF6-4D39-832B-093421BEA04B}" type="presParOf" srcId="{1F3EF349-9E6E-4935-A2AC-39324662E410}" destId="{EB433ECA-4073-470A-B64F-C52B37A956B1}" srcOrd="0" destOrd="0" presId="urn:microsoft.com/office/officeart/2016/7/layout/RepeatingBendingProcessNew"/>
    <dgm:cxn modelId="{49639B2D-BBB2-45C1-BB69-33F0C08447FE}" type="presParOf" srcId="{3F433177-5FDE-434B-972D-DB1AF93E3743}" destId="{C0CFDEA8-22D2-4FBF-AF76-08EA4D0E2C0D}" srcOrd="6" destOrd="0" presId="urn:microsoft.com/office/officeart/2016/7/layout/RepeatingBendingProcessNew"/>
    <dgm:cxn modelId="{6947649D-8F96-43A6-AE1A-3D2405D8452C}" type="presParOf" srcId="{3F433177-5FDE-434B-972D-DB1AF93E3743}" destId="{F94BCDD1-A450-4F10-82F8-36EA28CBAAFD}" srcOrd="7" destOrd="0" presId="urn:microsoft.com/office/officeart/2016/7/layout/RepeatingBendingProcessNew"/>
    <dgm:cxn modelId="{E26E7658-2CCB-42F0-AAED-86414774B4EB}" type="presParOf" srcId="{F94BCDD1-A450-4F10-82F8-36EA28CBAAFD}" destId="{726D0812-2D44-49F8-83F1-E331D178A86C}" srcOrd="0" destOrd="0" presId="urn:microsoft.com/office/officeart/2016/7/layout/RepeatingBendingProcessNew"/>
    <dgm:cxn modelId="{9F2C946F-5325-4D6E-8DE2-676145CEA8B0}" type="presParOf" srcId="{3F433177-5FDE-434B-972D-DB1AF93E3743}" destId="{FD9D8055-7F45-42A2-97DC-61FFD90B285C}" srcOrd="8" destOrd="0" presId="urn:microsoft.com/office/officeart/2016/7/layout/RepeatingBendingProcessNew"/>
    <dgm:cxn modelId="{0DE8EB09-FB10-4980-9BDE-DAA41E315EE2}" type="presParOf" srcId="{3F433177-5FDE-434B-972D-DB1AF93E3743}" destId="{49B4154A-EEF9-4304-9944-B645317AF0A2}" srcOrd="9" destOrd="0" presId="urn:microsoft.com/office/officeart/2016/7/layout/RepeatingBendingProcessNew"/>
    <dgm:cxn modelId="{D524DDDC-BA3F-437E-8CDC-DE3642B875AA}" type="presParOf" srcId="{49B4154A-EEF9-4304-9944-B645317AF0A2}" destId="{8429E252-93A1-49E2-B9A9-0D9761205A23}" srcOrd="0" destOrd="0" presId="urn:microsoft.com/office/officeart/2016/7/layout/RepeatingBendingProcessNew"/>
    <dgm:cxn modelId="{326C6B35-8000-47E1-BFAD-BC76B8A83DA7}" type="presParOf" srcId="{3F433177-5FDE-434B-972D-DB1AF93E3743}" destId="{69F8AFC1-B644-4693-B47B-93146BF305E6}" srcOrd="10" destOrd="0" presId="urn:microsoft.com/office/officeart/2016/7/layout/RepeatingBendingProcessNew"/>
    <dgm:cxn modelId="{BC74D9DA-92B5-4A03-BAF3-8D26C96C7E6D}" type="presParOf" srcId="{3F433177-5FDE-434B-972D-DB1AF93E3743}" destId="{CA5F7DD6-D7AE-4D4F-8ED0-B41D1023CE96}" srcOrd="11" destOrd="0" presId="urn:microsoft.com/office/officeart/2016/7/layout/RepeatingBendingProcessNew"/>
    <dgm:cxn modelId="{C078ACE1-3BEC-464C-AAC9-D75685CCC3C1}" type="presParOf" srcId="{CA5F7DD6-D7AE-4D4F-8ED0-B41D1023CE96}" destId="{AAE7D8C3-33D4-487F-8430-3FAEAFF9CC54}" srcOrd="0" destOrd="0" presId="urn:microsoft.com/office/officeart/2016/7/layout/RepeatingBendingProcessNew"/>
    <dgm:cxn modelId="{13282716-3D99-4BA2-836E-9470B1734E9D}" type="presParOf" srcId="{3F433177-5FDE-434B-972D-DB1AF93E3743}" destId="{79DEB036-6A6B-4F56-B67A-3FD2A169F2AF}" srcOrd="1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0898252-FBBF-4180-8DA1-15C7E45FBEB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C5F6F62-B79D-4FBF-A6F1-E82821E3210D}">
      <dgm:prSet/>
      <dgm:spPr/>
      <dgm:t>
        <a:bodyPr/>
        <a:lstStyle/>
        <a:p>
          <a:r>
            <a:rPr lang="en-US" b="1"/>
            <a:t>Event Feasibility:</a:t>
          </a:r>
          <a:endParaRPr lang="en-US"/>
        </a:p>
      </dgm:t>
    </dgm:pt>
    <dgm:pt modelId="{5E86FC61-5EB3-41E3-8111-A4A0AA02FB08}" type="parTrans" cxnId="{5FFED7C3-04CB-4B4F-851B-7E1496F70656}">
      <dgm:prSet/>
      <dgm:spPr/>
      <dgm:t>
        <a:bodyPr/>
        <a:lstStyle/>
        <a:p>
          <a:endParaRPr lang="en-US"/>
        </a:p>
      </dgm:t>
    </dgm:pt>
    <dgm:pt modelId="{5F8EFAB7-996B-4E53-BC3B-A14A73F6B7E7}" type="sibTrans" cxnId="{5FFED7C3-04CB-4B4F-851B-7E1496F70656}">
      <dgm:prSet/>
      <dgm:spPr/>
      <dgm:t>
        <a:bodyPr/>
        <a:lstStyle/>
        <a:p>
          <a:endParaRPr lang="en-US"/>
        </a:p>
      </dgm:t>
    </dgm:pt>
    <dgm:pt modelId="{EBAD2BDC-5EC0-48C1-9AE1-952EC9BCC7BD}">
      <dgm:prSet/>
      <dgm:spPr/>
      <dgm:t>
        <a:bodyPr/>
        <a:lstStyle/>
        <a:p>
          <a:r>
            <a:rPr lang="en-US"/>
            <a:t>Strong market demand and operational support in Switzerland makes The Winter Wellness Festival possible. Currently, wellness tourism in the luxury segment is still an attractive destination, which includes the Alps (Bausch &amp; Gartner, 2020; Klein et al., 2016).</a:t>
          </a:r>
        </a:p>
      </dgm:t>
    </dgm:pt>
    <dgm:pt modelId="{CD313BF4-01DB-4C8F-A9E8-C4714B9D045B}" type="parTrans" cxnId="{39B3D276-8096-4F9B-B68A-BC475BEEAC26}">
      <dgm:prSet/>
      <dgm:spPr/>
      <dgm:t>
        <a:bodyPr/>
        <a:lstStyle/>
        <a:p>
          <a:endParaRPr lang="en-US"/>
        </a:p>
      </dgm:t>
    </dgm:pt>
    <dgm:pt modelId="{CB4A7F5D-2099-4F8C-91E8-B6766B064B7D}" type="sibTrans" cxnId="{39B3D276-8096-4F9B-B68A-BC475BEEAC26}">
      <dgm:prSet/>
      <dgm:spPr/>
      <dgm:t>
        <a:bodyPr/>
        <a:lstStyle/>
        <a:p>
          <a:endParaRPr lang="en-US"/>
        </a:p>
      </dgm:t>
    </dgm:pt>
    <dgm:pt modelId="{655D9B06-04CD-44AC-BF0E-B41900E9D0F0}">
      <dgm:prSet/>
      <dgm:spPr/>
      <dgm:t>
        <a:bodyPr/>
        <a:lstStyle/>
        <a:p>
          <a:r>
            <a:rPr lang="en-US"/>
            <a:t>The alpine region where the festival takes place has also been a victim to climate change, however the festival will occur in December which will provide the best conditions for winter activities (Elsasser &amp; Bürki, 2002; Marty, 2013).</a:t>
          </a:r>
        </a:p>
      </dgm:t>
    </dgm:pt>
    <dgm:pt modelId="{59E6B47C-D2D6-4913-97EB-74C7F33B2DD2}" type="parTrans" cxnId="{237AF5A6-5B4F-4F89-B256-3815ED9FD608}">
      <dgm:prSet/>
      <dgm:spPr/>
      <dgm:t>
        <a:bodyPr/>
        <a:lstStyle/>
        <a:p>
          <a:endParaRPr lang="en-US"/>
        </a:p>
      </dgm:t>
    </dgm:pt>
    <dgm:pt modelId="{28330B68-F900-43DB-9ED3-C00B61B7F670}" type="sibTrans" cxnId="{237AF5A6-5B4F-4F89-B256-3815ED9FD608}">
      <dgm:prSet/>
      <dgm:spPr/>
      <dgm:t>
        <a:bodyPr/>
        <a:lstStyle/>
        <a:p>
          <a:endParaRPr lang="en-US"/>
        </a:p>
      </dgm:t>
    </dgm:pt>
    <dgm:pt modelId="{50365BFC-DE40-4FDA-BE36-D0BFD042C5E7}">
      <dgm:prSet/>
      <dgm:spPr/>
      <dgm:t>
        <a:bodyPr/>
        <a:lstStyle/>
        <a:p>
          <a:r>
            <a:rPr lang="en-US" b="1"/>
            <a:t>Final Thoughts:</a:t>
          </a:r>
          <a:endParaRPr lang="en-US"/>
        </a:p>
      </dgm:t>
    </dgm:pt>
    <dgm:pt modelId="{81CCF017-B224-42A5-810D-E52740B6BC60}" type="parTrans" cxnId="{324C2BA3-18D1-4773-83EF-0D27D7C848D3}">
      <dgm:prSet/>
      <dgm:spPr/>
      <dgm:t>
        <a:bodyPr/>
        <a:lstStyle/>
        <a:p>
          <a:endParaRPr lang="en-US"/>
        </a:p>
      </dgm:t>
    </dgm:pt>
    <dgm:pt modelId="{4B2E44BA-D758-4262-91F2-963CF2714D69}" type="sibTrans" cxnId="{324C2BA3-18D1-4773-83EF-0D27D7C848D3}">
      <dgm:prSet/>
      <dgm:spPr/>
      <dgm:t>
        <a:bodyPr/>
        <a:lstStyle/>
        <a:p>
          <a:endParaRPr lang="en-US"/>
        </a:p>
      </dgm:t>
    </dgm:pt>
    <dgm:pt modelId="{3406E53E-0582-49D6-9B49-D905099C3052}">
      <dgm:prSet/>
      <dgm:spPr/>
      <dgm:t>
        <a:bodyPr/>
        <a:lstStyle/>
        <a:p>
          <a:r>
            <a:rPr lang="en-US"/>
            <a:t>Winter Wellness Festival presents a great chance of promoting holistic wellbeing and luxury tourism. Because of its mix of wellness and adventure, plus its strategic placement, it will be a memorable, health-improving and lucrative event (Voigt et al., 2016; Denning, 2013).</a:t>
          </a:r>
        </a:p>
      </dgm:t>
    </dgm:pt>
    <dgm:pt modelId="{2A1BE720-48C2-4AC9-8477-12F4E74E3564}" type="parTrans" cxnId="{D0A98B82-8A41-4333-A74A-E80FA9839E5D}">
      <dgm:prSet/>
      <dgm:spPr/>
      <dgm:t>
        <a:bodyPr/>
        <a:lstStyle/>
        <a:p>
          <a:endParaRPr lang="en-US"/>
        </a:p>
      </dgm:t>
    </dgm:pt>
    <dgm:pt modelId="{743D4FE9-B7B1-476B-9C25-8E9CF749C91B}" type="sibTrans" cxnId="{D0A98B82-8A41-4333-A74A-E80FA9839E5D}">
      <dgm:prSet/>
      <dgm:spPr/>
      <dgm:t>
        <a:bodyPr/>
        <a:lstStyle/>
        <a:p>
          <a:endParaRPr lang="en-US"/>
        </a:p>
      </dgm:t>
    </dgm:pt>
    <dgm:pt modelId="{A229D77A-C095-43A0-A372-5D4556C5C75C}" type="pres">
      <dgm:prSet presAssocID="{E0898252-FBBF-4180-8DA1-15C7E45FBEBA}" presName="linear" presStyleCnt="0">
        <dgm:presLayoutVars>
          <dgm:animLvl val="lvl"/>
          <dgm:resizeHandles val="exact"/>
        </dgm:presLayoutVars>
      </dgm:prSet>
      <dgm:spPr/>
      <dgm:t>
        <a:bodyPr/>
        <a:lstStyle/>
        <a:p>
          <a:endParaRPr lang="en-US"/>
        </a:p>
      </dgm:t>
    </dgm:pt>
    <dgm:pt modelId="{39136749-72C7-471B-B023-A49396A61559}" type="pres">
      <dgm:prSet presAssocID="{8C5F6F62-B79D-4FBF-A6F1-E82821E3210D}" presName="parentText" presStyleLbl="node1" presStyleIdx="0" presStyleCnt="5">
        <dgm:presLayoutVars>
          <dgm:chMax val="0"/>
          <dgm:bulletEnabled val="1"/>
        </dgm:presLayoutVars>
      </dgm:prSet>
      <dgm:spPr/>
      <dgm:t>
        <a:bodyPr/>
        <a:lstStyle/>
        <a:p>
          <a:endParaRPr lang="en-US"/>
        </a:p>
      </dgm:t>
    </dgm:pt>
    <dgm:pt modelId="{60C92451-67DE-431E-8DCC-DFDAD17FE888}" type="pres">
      <dgm:prSet presAssocID="{5F8EFAB7-996B-4E53-BC3B-A14A73F6B7E7}" presName="spacer" presStyleCnt="0"/>
      <dgm:spPr/>
    </dgm:pt>
    <dgm:pt modelId="{4781CC4C-0271-425C-B19D-F408F8348CA2}" type="pres">
      <dgm:prSet presAssocID="{EBAD2BDC-5EC0-48C1-9AE1-952EC9BCC7BD}" presName="parentText" presStyleLbl="node1" presStyleIdx="1" presStyleCnt="5">
        <dgm:presLayoutVars>
          <dgm:chMax val="0"/>
          <dgm:bulletEnabled val="1"/>
        </dgm:presLayoutVars>
      </dgm:prSet>
      <dgm:spPr/>
      <dgm:t>
        <a:bodyPr/>
        <a:lstStyle/>
        <a:p>
          <a:endParaRPr lang="en-US"/>
        </a:p>
      </dgm:t>
    </dgm:pt>
    <dgm:pt modelId="{67832E1F-5C9B-4936-8FFA-7F4A4DD30A7C}" type="pres">
      <dgm:prSet presAssocID="{CB4A7F5D-2099-4F8C-91E8-B6766B064B7D}" presName="spacer" presStyleCnt="0"/>
      <dgm:spPr/>
    </dgm:pt>
    <dgm:pt modelId="{A4C118F8-83AD-4884-AA44-4B198379515F}" type="pres">
      <dgm:prSet presAssocID="{655D9B06-04CD-44AC-BF0E-B41900E9D0F0}" presName="parentText" presStyleLbl="node1" presStyleIdx="2" presStyleCnt="5">
        <dgm:presLayoutVars>
          <dgm:chMax val="0"/>
          <dgm:bulletEnabled val="1"/>
        </dgm:presLayoutVars>
      </dgm:prSet>
      <dgm:spPr/>
      <dgm:t>
        <a:bodyPr/>
        <a:lstStyle/>
        <a:p>
          <a:endParaRPr lang="en-US"/>
        </a:p>
      </dgm:t>
    </dgm:pt>
    <dgm:pt modelId="{7AE6EAC0-E87B-4D2E-BF04-A0983EA197D2}" type="pres">
      <dgm:prSet presAssocID="{28330B68-F900-43DB-9ED3-C00B61B7F670}" presName="spacer" presStyleCnt="0"/>
      <dgm:spPr/>
    </dgm:pt>
    <dgm:pt modelId="{BC9861E9-7765-4B96-B77A-A5397DC5A336}" type="pres">
      <dgm:prSet presAssocID="{50365BFC-DE40-4FDA-BE36-D0BFD042C5E7}" presName="parentText" presStyleLbl="node1" presStyleIdx="3" presStyleCnt="5">
        <dgm:presLayoutVars>
          <dgm:chMax val="0"/>
          <dgm:bulletEnabled val="1"/>
        </dgm:presLayoutVars>
      </dgm:prSet>
      <dgm:spPr/>
      <dgm:t>
        <a:bodyPr/>
        <a:lstStyle/>
        <a:p>
          <a:endParaRPr lang="en-US"/>
        </a:p>
      </dgm:t>
    </dgm:pt>
    <dgm:pt modelId="{2EB31F8E-5919-4B3B-8379-B7E724193CA6}" type="pres">
      <dgm:prSet presAssocID="{4B2E44BA-D758-4262-91F2-963CF2714D69}" presName="spacer" presStyleCnt="0"/>
      <dgm:spPr/>
    </dgm:pt>
    <dgm:pt modelId="{C9F00F04-6054-4FC7-9E2C-9D20CFA1BCAE}" type="pres">
      <dgm:prSet presAssocID="{3406E53E-0582-49D6-9B49-D905099C3052}" presName="parentText" presStyleLbl="node1" presStyleIdx="4" presStyleCnt="5">
        <dgm:presLayoutVars>
          <dgm:chMax val="0"/>
          <dgm:bulletEnabled val="1"/>
        </dgm:presLayoutVars>
      </dgm:prSet>
      <dgm:spPr/>
      <dgm:t>
        <a:bodyPr/>
        <a:lstStyle/>
        <a:p>
          <a:endParaRPr lang="en-US"/>
        </a:p>
      </dgm:t>
    </dgm:pt>
  </dgm:ptLst>
  <dgm:cxnLst>
    <dgm:cxn modelId="{4A942677-17B7-4E84-9A5C-6F98ECA646AE}" type="presOf" srcId="{655D9B06-04CD-44AC-BF0E-B41900E9D0F0}" destId="{A4C118F8-83AD-4884-AA44-4B198379515F}" srcOrd="0" destOrd="0" presId="urn:microsoft.com/office/officeart/2005/8/layout/vList2"/>
    <dgm:cxn modelId="{39B3D276-8096-4F9B-B68A-BC475BEEAC26}" srcId="{E0898252-FBBF-4180-8DA1-15C7E45FBEBA}" destId="{EBAD2BDC-5EC0-48C1-9AE1-952EC9BCC7BD}" srcOrd="1" destOrd="0" parTransId="{CD313BF4-01DB-4C8F-A9E8-C4714B9D045B}" sibTransId="{CB4A7F5D-2099-4F8C-91E8-B6766B064B7D}"/>
    <dgm:cxn modelId="{7AEDD9D5-E514-42CA-871B-1ABB3DC3E266}" type="presOf" srcId="{50365BFC-DE40-4FDA-BE36-D0BFD042C5E7}" destId="{BC9861E9-7765-4B96-B77A-A5397DC5A336}" srcOrd="0" destOrd="0" presId="urn:microsoft.com/office/officeart/2005/8/layout/vList2"/>
    <dgm:cxn modelId="{237AF5A6-5B4F-4F89-B256-3815ED9FD608}" srcId="{E0898252-FBBF-4180-8DA1-15C7E45FBEBA}" destId="{655D9B06-04CD-44AC-BF0E-B41900E9D0F0}" srcOrd="2" destOrd="0" parTransId="{59E6B47C-D2D6-4913-97EB-74C7F33B2DD2}" sibTransId="{28330B68-F900-43DB-9ED3-C00B61B7F670}"/>
    <dgm:cxn modelId="{CC389D93-19F6-49E0-B0B3-BD2538E91809}" type="presOf" srcId="{EBAD2BDC-5EC0-48C1-9AE1-952EC9BCC7BD}" destId="{4781CC4C-0271-425C-B19D-F408F8348CA2}" srcOrd="0" destOrd="0" presId="urn:microsoft.com/office/officeart/2005/8/layout/vList2"/>
    <dgm:cxn modelId="{45671F05-C91F-4407-AF25-6D4486504B4B}" type="presOf" srcId="{3406E53E-0582-49D6-9B49-D905099C3052}" destId="{C9F00F04-6054-4FC7-9E2C-9D20CFA1BCAE}" srcOrd="0" destOrd="0" presId="urn:microsoft.com/office/officeart/2005/8/layout/vList2"/>
    <dgm:cxn modelId="{5FFED7C3-04CB-4B4F-851B-7E1496F70656}" srcId="{E0898252-FBBF-4180-8DA1-15C7E45FBEBA}" destId="{8C5F6F62-B79D-4FBF-A6F1-E82821E3210D}" srcOrd="0" destOrd="0" parTransId="{5E86FC61-5EB3-41E3-8111-A4A0AA02FB08}" sibTransId="{5F8EFAB7-996B-4E53-BC3B-A14A73F6B7E7}"/>
    <dgm:cxn modelId="{324C2BA3-18D1-4773-83EF-0D27D7C848D3}" srcId="{E0898252-FBBF-4180-8DA1-15C7E45FBEBA}" destId="{50365BFC-DE40-4FDA-BE36-D0BFD042C5E7}" srcOrd="3" destOrd="0" parTransId="{81CCF017-B224-42A5-810D-E52740B6BC60}" sibTransId="{4B2E44BA-D758-4262-91F2-963CF2714D69}"/>
    <dgm:cxn modelId="{D0A98B82-8A41-4333-A74A-E80FA9839E5D}" srcId="{E0898252-FBBF-4180-8DA1-15C7E45FBEBA}" destId="{3406E53E-0582-49D6-9B49-D905099C3052}" srcOrd="4" destOrd="0" parTransId="{2A1BE720-48C2-4AC9-8477-12F4E74E3564}" sibTransId="{743D4FE9-B7B1-476B-9C25-8E9CF749C91B}"/>
    <dgm:cxn modelId="{8DE1EF06-5043-4B30-9B3B-9F35E9F25C0C}" type="presOf" srcId="{8C5F6F62-B79D-4FBF-A6F1-E82821E3210D}" destId="{39136749-72C7-471B-B023-A49396A61559}" srcOrd="0" destOrd="0" presId="urn:microsoft.com/office/officeart/2005/8/layout/vList2"/>
    <dgm:cxn modelId="{1B9D08A0-8050-4188-A599-31A17DDBE0E9}" type="presOf" srcId="{E0898252-FBBF-4180-8DA1-15C7E45FBEBA}" destId="{A229D77A-C095-43A0-A372-5D4556C5C75C}" srcOrd="0" destOrd="0" presId="urn:microsoft.com/office/officeart/2005/8/layout/vList2"/>
    <dgm:cxn modelId="{2CA24C34-204E-40B1-B106-9D5CDBC2E052}" type="presParOf" srcId="{A229D77A-C095-43A0-A372-5D4556C5C75C}" destId="{39136749-72C7-471B-B023-A49396A61559}" srcOrd="0" destOrd="0" presId="urn:microsoft.com/office/officeart/2005/8/layout/vList2"/>
    <dgm:cxn modelId="{D7AFE066-BB78-4153-9E19-62C24A5AFF9F}" type="presParOf" srcId="{A229D77A-C095-43A0-A372-5D4556C5C75C}" destId="{60C92451-67DE-431E-8DCC-DFDAD17FE888}" srcOrd="1" destOrd="0" presId="urn:microsoft.com/office/officeart/2005/8/layout/vList2"/>
    <dgm:cxn modelId="{E6A03EF1-7AC3-4E13-82F4-C1EAF363C303}" type="presParOf" srcId="{A229D77A-C095-43A0-A372-5D4556C5C75C}" destId="{4781CC4C-0271-425C-B19D-F408F8348CA2}" srcOrd="2" destOrd="0" presId="urn:microsoft.com/office/officeart/2005/8/layout/vList2"/>
    <dgm:cxn modelId="{806DA250-C4A3-4A90-BD2C-B56D4B3670B5}" type="presParOf" srcId="{A229D77A-C095-43A0-A372-5D4556C5C75C}" destId="{67832E1F-5C9B-4936-8FFA-7F4A4DD30A7C}" srcOrd="3" destOrd="0" presId="urn:microsoft.com/office/officeart/2005/8/layout/vList2"/>
    <dgm:cxn modelId="{787DE27B-7277-44A6-BFD3-73BE36025EC1}" type="presParOf" srcId="{A229D77A-C095-43A0-A372-5D4556C5C75C}" destId="{A4C118F8-83AD-4884-AA44-4B198379515F}" srcOrd="4" destOrd="0" presId="urn:microsoft.com/office/officeart/2005/8/layout/vList2"/>
    <dgm:cxn modelId="{298FD2D9-C326-403B-B429-1574855F5090}" type="presParOf" srcId="{A229D77A-C095-43A0-A372-5D4556C5C75C}" destId="{7AE6EAC0-E87B-4D2E-BF04-A0983EA197D2}" srcOrd="5" destOrd="0" presId="urn:microsoft.com/office/officeart/2005/8/layout/vList2"/>
    <dgm:cxn modelId="{AA50B495-803D-4C2F-9F52-ABF3FBD874AC}" type="presParOf" srcId="{A229D77A-C095-43A0-A372-5D4556C5C75C}" destId="{BC9861E9-7765-4B96-B77A-A5397DC5A336}" srcOrd="6" destOrd="0" presId="urn:microsoft.com/office/officeart/2005/8/layout/vList2"/>
    <dgm:cxn modelId="{765540ED-6BC2-42C4-8A7F-FAC40C49847E}" type="presParOf" srcId="{A229D77A-C095-43A0-A372-5D4556C5C75C}" destId="{2EB31F8E-5919-4B3B-8379-B7E724193CA6}" srcOrd="7" destOrd="0" presId="urn:microsoft.com/office/officeart/2005/8/layout/vList2"/>
    <dgm:cxn modelId="{D8944A43-E606-4BDE-872D-E75986A6288B}" type="presParOf" srcId="{A229D77A-C095-43A0-A372-5D4556C5C75C}" destId="{C9F00F04-6054-4FC7-9E2C-9D20CFA1BCA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927C44-686C-4E29-BDAF-3F2DE3EE5C10}">
      <dsp:nvSpPr>
        <dsp:cNvPr id="0" name=""/>
        <dsp:cNvSpPr/>
      </dsp:nvSpPr>
      <dsp:spPr>
        <a:xfrm rot="5400000">
          <a:off x="5410072" y="-1189323"/>
          <a:ext cx="3481070" cy="6729984"/>
        </a:xfrm>
        <a:prstGeom prst="round2Same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US" sz="2000" kern="1200"/>
            <a:t>Winter Wellness Festival 2024 is a luxury, nature and holistic well-being winter retreat. This is an event to relieve the stress and fatigue of high-pressured working professionals looking at rejuvenating themselves through outdoor winter sports, wellness activities (yoga, mediation) and mental health workshops.</a:t>
          </a:r>
        </a:p>
        <a:p>
          <a:pPr marL="228600" lvl="1" indent="-228600" algn="l" defTabSz="889000">
            <a:lnSpc>
              <a:spcPct val="90000"/>
            </a:lnSpc>
            <a:spcBef>
              <a:spcPct val="0"/>
            </a:spcBef>
            <a:spcAft>
              <a:spcPct val="15000"/>
            </a:spcAft>
            <a:buChar char="••"/>
          </a:pPr>
          <a:r>
            <a:rPr lang="en-US" sz="2000" kern="1200"/>
            <a:t>The festival responds to the growing interest in wellness tourism, a sector that has become increasingly important since the pandemic (Clerici et al. 2023; Zhong et al. 2021).</a:t>
          </a:r>
        </a:p>
      </dsp:txBody>
      <dsp:txXfrm rot="-5400000">
        <a:off x="3785615" y="605066"/>
        <a:ext cx="6560052" cy="3141206"/>
      </dsp:txXfrm>
    </dsp:sp>
    <dsp:sp modelId="{AE6F69B3-68AC-4E01-947F-82BC5348B7D2}">
      <dsp:nvSpPr>
        <dsp:cNvPr id="0" name=""/>
        <dsp:cNvSpPr/>
      </dsp:nvSpPr>
      <dsp:spPr>
        <a:xfrm>
          <a:off x="0" y="0"/>
          <a:ext cx="3785616" cy="435133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05740" tIns="102870" rIns="205740" bIns="102870" numCol="1" spcCol="1270" anchor="ctr" anchorCtr="0">
          <a:noAutofit/>
        </a:bodyPr>
        <a:lstStyle/>
        <a:p>
          <a:pPr lvl="0" algn="ctr" defTabSz="2400300">
            <a:lnSpc>
              <a:spcPct val="90000"/>
            </a:lnSpc>
            <a:spcBef>
              <a:spcPct val="0"/>
            </a:spcBef>
            <a:spcAft>
              <a:spcPct val="35000"/>
            </a:spcAft>
          </a:pPr>
          <a:r>
            <a:rPr lang="en-US" sz="5400" b="1" kern="1200"/>
            <a:t>What is the Winter Wellness Festival?</a:t>
          </a:r>
          <a:endParaRPr lang="en-US" sz="5400" kern="1200"/>
        </a:p>
      </dsp:txBody>
      <dsp:txXfrm>
        <a:off x="184799" y="184799"/>
        <a:ext cx="3416018" cy="39817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5050D0-4FDD-47AA-94EE-6BB2B1C55834}">
      <dsp:nvSpPr>
        <dsp:cNvPr id="0" name=""/>
        <dsp:cNvSpPr/>
      </dsp:nvSpPr>
      <dsp:spPr>
        <a:xfrm>
          <a:off x="0" y="1407"/>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354FD9-10A1-42F7-9CD1-64917B99E380}">
      <dsp:nvSpPr>
        <dsp:cNvPr id="0" name=""/>
        <dsp:cNvSpPr/>
      </dsp:nvSpPr>
      <dsp:spPr>
        <a:xfrm>
          <a:off x="181438" y="136361"/>
          <a:ext cx="329887" cy="329887"/>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A0A005-848C-4D07-AF44-A5A48410DF90}">
      <dsp:nvSpPr>
        <dsp:cNvPr id="0" name=""/>
        <dsp:cNvSpPr/>
      </dsp:nvSpPr>
      <dsp:spPr>
        <a:xfrm>
          <a:off x="692764" y="1407"/>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lvl="0" algn="l" defTabSz="666750">
            <a:lnSpc>
              <a:spcPct val="100000"/>
            </a:lnSpc>
            <a:spcBef>
              <a:spcPct val="0"/>
            </a:spcBef>
            <a:spcAft>
              <a:spcPct val="35000"/>
            </a:spcAft>
          </a:pPr>
          <a:r>
            <a:rPr lang="en-US" sz="1500" b="1" kern="1200"/>
            <a:t>Key Elements of the Event:</a:t>
          </a:r>
          <a:endParaRPr lang="en-US" sz="1500" kern="1200"/>
        </a:p>
      </dsp:txBody>
      <dsp:txXfrm>
        <a:off x="692764" y="1407"/>
        <a:ext cx="9822835" cy="599796"/>
      </dsp:txXfrm>
    </dsp:sp>
    <dsp:sp modelId="{940295BD-BA0D-4140-B0FB-19B49CFC3A16}">
      <dsp:nvSpPr>
        <dsp:cNvPr id="0" name=""/>
        <dsp:cNvSpPr/>
      </dsp:nvSpPr>
      <dsp:spPr>
        <a:xfrm>
          <a:off x="0" y="751152"/>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25346E-0B9B-4C67-89A8-3A9B520BA86F}">
      <dsp:nvSpPr>
        <dsp:cNvPr id="0" name=""/>
        <dsp:cNvSpPr/>
      </dsp:nvSpPr>
      <dsp:spPr>
        <a:xfrm>
          <a:off x="181438" y="886107"/>
          <a:ext cx="329887" cy="329887"/>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FEE52A-DE65-46FF-AFA9-5F830BD8995B}">
      <dsp:nvSpPr>
        <dsp:cNvPr id="0" name=""/>
        <dsp:cNvSpPr/>
      </dsp:nvSpPr>
      <dsp:spPr>
        <a:xfrm>
          <a:off x="692764" y="751152"/>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lvl="0" algn="l" defTabSz="666750">
            <a:lnSpc>
              <a:spcPct val="100000"/>
            </a:lnSpc>
            <a:spcBef>
              <a:spcPct val="0"/>
            </a:spcBef>
            <a:spcAft>
              <a:spcPct val="35000"/>
            </a:spcAft>
          </a:pPr>
          <a:r>
            <a:rPr lang="en-US" sz="1500" kern="1200"/>
            <a:t>Outdoor winter activities like snow hiking and skiing, combined with yoga and meditation in the snow have become popular (Sthapit et al., 2022; Denning, 2013).</a:t>
          </a:r>
        </a:p>
      </dsp:txBody>
      <dsp:txXfrm>
        <a:off x="692764" y="751152"/>
        <a:ext cx="9822835" cy="599796"/>
      </dsp:txXfrm>
    </dsp:sp>
    <dsp:sp modelId="{CB76A341-66C2-48AC-990A-A5B301EBD1C8}">
      <dsp:nvSpPr>
        <dsp:cNvPr id="0" name=""/>
        <dsp:cNvSpPr/>
      </dsp:nvSpPr>
      <dsp:spPr>
        <a:xfrm>
          <a:off x="0" y="1500898"/>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13CD99-E118-42DB-A598-275F5F152C69}">
      <dsp:nvSpPr>
        <dsp:cNvPr id="0" name=""/>
        <dsp:cNvSpPr/>
      </dsp:nvSpPr>
      <dsp:spPr>
        <a:xfrm>
          <a:off x="181438" y="1635852"/>
          <a:ext cx="329887" cy="329887"/>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B924C6-AC8A-453C-9147-70CEC516828C}">
      <dsp:nvSpPr>
        <dsp:cNvPr id="0" name=""/>
        <dsp:cNvSpPr/>
      </dsp:nvSpPr>
      <dsp:spPr>
        <a:xfrm>
          <a:off x="692764" y="1500898"/>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lvl="0" algn="l" defTabSz="666750">
            <a:lnSpc>
              <a:spcPct val="100000"/>
            </a:lnSpc>
            <a:spcBef>
              <a:spcPct val="0"/>
            </a:spcBef>
            <a:spcAft>
              <a:spcPct val="35000"/>
            </a:spcAft>
          </a:pPr>
          <a:r>
            <a:rPr lang="en-US" sz="1500" kern="1200"/>
            <a:t>Mental health and nutrition workshops are tapping into the rising trends of wellness tourism, spurred by the rising demand of medical and health tourism (Cooper, 2015).</a:t>
          </a:r>
        </a:p>
      </dsp:txBody>
      <dsp:txXfrm>
        <a:off x="692764" y="1500898"/>
        <a:ext cx="9822835" cy="599796"/>
      </dsp:txXfrm>
    </dsp:sp>
    <dsp:sp modelId="{B8BC7B9B-1D2B-4132-A1F2-01CD57500490}">
      <dsp:nvSpPr>
        <dsp:cNvPr id="0" name=""/>
        <dsp:cNvSpPr/>
      </dsp:nvSpPr>
      <dsp:spPr>
        <a:xfrm>
          <a:off x="0" y="2250643"/>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BA9F82-04CF-4AAD-970D-85562ACC95C0}">
      <dsp:nvSpPr>
        <dsp:cNvPr id="0" name=""/>
        <dsp:cNvSpPr/>
      </dsp:nvSpPr>
      <dsp:spPr>
        <a:xfrm>
          <a:off x="181438" y="2385597"/>
          <a:ext cx="329887" cy="329887"/>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551E67-61B4-4673-A7F8-06F3723CCE73}">
      <dsp:nvSpPr>
        <dsp:cNvPr id="0" name=""/>
        <dsp:cNvSpPr/>
      </dsp:nvSpPr>
      <dsp:spPr>
        <a:xfrm>
          <a:off x="692764" y="2250643"/>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lvl="0" algn="l" defTabSz="666750">
            <a:lnSpc>
              <a:spcPct val="100000"/>
            </a:lnSpc>
            <a:spcBef>
              <a:spcPct val="0"/>
            </a:spcBef>
            <a:spcAft>
              <a:spcPct val="35000"/>
            </a:spcAft>
          </a:pPr>
          <a:r>
            <a:rPr lang="en-US" sz="1500" kern="1200"/>
            <a:t>For instance, alpine spa treatments, such as saunas and snow pools, are necessary to realise the ideas for the festival to be immersive and relaxing (Voigt et al., 2016).</a:t>
          </a:r>
        </a:p>
      </dsp:txBody>
      <dsp:txXfrm>
        <a:off x="692764" y="2250643"/>
        <a:ext cx="9822835" cy="599796"/>
      </dsp:txXfrm>
    </dsp:sp>
    <dsp:sp modelId="{205948D4-3137-4A25-8284-E40239D4189D}">
      <dsp:nvSpPr>
        <dsp:cNvPr id="0" name=""/>
        <dsp:cNvSpPr/>
      </dsp:nvSpPr>
      <dsp:spPr>
        <a:xfrm>
          <a:off x="0" y="3000388"/>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D6DCE0-6C98-4286-B63E-988C884B39FF}">
      <dsp:nvSpPr>
        <dsp:cNvPr id="0" name=""/>
        <dsp:cNvSpPr/>
      </dsp:nvSpPr>
      <dsp:spPr>
        <a:xfrm>
          <a:off x="181438" y="3135342"/>
          <a:ext cx="329887" cy="329887"/>
        </a:xfrm>
        <a:prstGeom prst="rect">
          <a:avLst/>
        </a:prstGeom>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0A84B3-F02F-4EFE-9B0A-1E430DB13EF0}">
      <dsp:nvSpPr>
        <dsp:cNvPr id="0" name=""/>
        <dsp:cNvSpPr/>
      </dsp:nvSpPr>
      <dsp:spPr>
        <a:xfrm>
          <a:off x="692764" y="3000388"/>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lvl="0" algn="l" defTabSz="666750">
            <a:lnSpc>
              <a:spcPct val="100000"/>
            </a:lnSpc>
            <a:spcBef>
              <a:spcPct val="0"/>
            </a:spcBef>
            <a:spcAft>
              <a:spcPct val="35000"/>
            </a:spcAft>
          </a:pPr>
          <a:r>
            <a:rPr lang="en-US" sz="1500" b="1" kern="1200"/>
            <a:t>Nature and Theme:</a:t>
          </a:r>
          <a:endParaRPr lang="en-US" sz="1500" kern="1200"/>
        </a:p>
      </dsp:txBody>
      <dsp:txXfrm>
        <a:off x="692764" y="3000388"/>
        <a:ext cx="9822835" cy="599796"/>
      </dsp:txXfrm>
    </dsp:sp>
    <dsp:sp modelId="{0A5F84D7-CDA6-48F7-81C5-B17A065D93C6}">
      <dsp:nvSpPr>
        <dsp:cNvPr id="0" name=""/>
        <dsp:cNvSpPr/>
      </dsp:nvSpPr>
      <dsp:spPr>
        <a:xfrm>
          <a:off x="0" y="3750134"/>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E3DFB8-281C-4FC1-95F7-E4449FEF9FDB}">
      <dsp:nvSpPr>
        <dsp:cNvPr id="0" name=""/>
        <dsp:cNvSpPr/>
      </dsp:nvSpPr>
      <dsp:spPr>
        <a:xfrm>
          <a:off x="181438" y="3885088"/>
          <a:ext cx="329887" cy="329887"/>
        </a:xfrm>
        <a:prstGeom prst="rect">
          <a:avLst/>
        </a:prstGeom>
        <a:blipFill>
          <a:blip xmlns:r="http://schemas.openxmlformats.org/officeDocument/2006/relationships" r:embed="rId11" cstate="hqprint">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9D9599-8EA7-4989-91C4-7A6EB0C0694C}">
      <dsp:nvSpPr>
        <dsp:cNvPr id="0" name=""/>
        <dsp:cNvSpPr/>
      </dsp:nvSpPr>
      <dsp:spPr>
        <a:xfrm>
          <a:off x="692764" y="3750134"/>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lvl="0" algn="l" defTabSz="666750">
            <a:lnSpc>
              <a:spcPct val="100000"/>
            </a:lnSpc>
            <a:spcBef>
              <a:spcPct val="0"/>
            </a:spcBef>
            <a:spcAft>
              <a:spcPct val="35000"/>
            </a:spcAft>
          </a:pPr>
          <a:r>
            <a:rPr lang="en-US" sz="1500" kern="1200"/>
            <a:t>The nature + wellness event takes on a luxury winter setting that aligns with the trends of health and wellness tourism (Csirmaz &amp; Pető, 2015; Zhong et al., 2021).</a:t>
          </a:r>
        </a:p>
      </dsp:txBody>
      <dsp:txXfrm>
        <a:off x="692764" y="3750134"/>
        <a:ext cx="9822835" cy="5997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E90C37-B6B9-4E28-91D7-BFC424D69FB8}">
      <dsp:nvSpPr>
        <dsp:cNvPr id="0" name=""/>
        <dsp:cNvSpPr/>
      </dsp:nvSpPr>
      <dsp:spPr>
        <a:xfrm>
          <a:off x="0" y="125239"/>
          <a:ext cx="6666833" cy="58967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b="1" kern="1200"/>
            <a:t>Who is the Target Market?</a:t>
          </a:r>
          <a:endParaRPr lang="en-US" sz="2400" kern="1200"/>
        </a:p>
      </dsp:txBody>
      <dsp:txXfrm>
        <a:off x="28786" y="154025"/>
        <a:ext cx="6609261" cy="532107"/>
      </dsp:txXfrm>
    </dsp:sp>
    <dsp:sp modelId="{B833521B-1DD6-4EFA-ADD6-85D5B9CFE1CC}">
      <dsp:nvSpPr>
        <dsp:cNvPr id="0" name=""/>
        <dsp:cNvSpPr/>
      </dsp:nvSpPr>
      <dsp:spPr>
        <a:xfrm>
          <a:off x="0" y="714919"/>
          <a:ext cx="6666833" cy="228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a:t>It is envisioned to be a festival for corporate professionals, wellness enthusiasts and affluent individuals, 30 to 50 years of age (Clerici et al., 2023; Cooper, 2015).</a:t>
          </a:r>
        </a:p>
        <a:p>
          <a:pPr marL="171450" lvl="1" indent="-171450" algn="l" defTabSz="844550">
            <a:lnSpc>
              <a:spcPct val="90000"/>
            </a:lnSpc>
            <a:spcBef>
              <a:spcPct val="0"/>
            </a:spcBef>
            <a:spcAft>
              <a:spcPct val="20000"/>
            </a:spcAft>
            <a:buChar char="••"/>
          </a:pPr>
          <a:r>
            <a:rPr lang="en-US" sz="1900" kern="1200"/>
            <a:t>Intended for those employed in high stress industries including finance and tech, the focus is towards exclusive, high-end wellness retreats in order to serve those in the top brackets of their own industry by improving their health and wellbeing (Hekmat et al., 2022; Zhong et al. 2021).</a:t>
          </a:r>
        </a:p>
      </dsp:txBody>
      <dsp:txXfrm>
        <a:off x="0" y="714919"/>
        <a:ext cx="6666833" cy="2285280"/>
      </dsp:txXfrm>
    </dsp:sp>
    <dsp:sp modelId="{94DD1834-8331-4576-90CD-A4BEB56CAAFD}">
      <dsp:nvSpPr>
        <dsp:cNvPr id="0" name=""/>
        <dsp:cNvSpPr/>
      </dsp:nvSpPr>
      <dsp:spPr>
        <a:xfrm>
          <a:off x="0" y="3000200"/>
          <a:ext cx="6666833" cy="589679"/>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b="1" kern="1200"/>
            <a:t>Demand:</a:t>
          </a:r>
          <a:endParaRPr lang="en-US" sz="2400" kern="1200"/>
        </a:p>
      </dsp:txBody>
      <dsp:txXfrm>
        <a:off x="28786" y="3028986"/>
        <a:ext cx="6609261" cy="532107"/>
      </dsp:txXfrm>
    </dsp:sp>
    <dsp:sp modelId="{231B4EBB-B4D9-4BD6-BE97-953608122830}">
      <dsp:nvSpPr>
        <dsp:cNvPr id="0" name=""/>
        <dsp:cNvSpPr/>
      </dsp:nvSpPr>
      <dsp:spPr>
        <a:xfrm>
          <a:off x="0" y="3589880"/>
          <a:ext cx="6666833" cy="1738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a:t>Increasingly, wellness tourism, especially in luxury settings, has a sizable post pandemic market for retreats that focus on stress reduction and health (Voigt et al., 2016; Csirmaz &amp; Pető, 2015).</a:t>
          </a:r>
        </a:p>
        <a:p>
          <a:pPr marL="171450" lvl="1" indent="-171450" algn="l" defTabSz="844550">
            <a:lnSpc>
              <a:spcPct val="90000"/>
            </a:lnSpc>
            <a:spcBef>
              <a:spcPct val="0"/>
            </a:spcBef>
            <a:spcAft>
              <a:spcPct val="20000"/>
            </a:spcAft>
            <a:buChar char="••"/>
          </a:pPr>
          <a:r>
            <a:rPr lang="en-US" sz="1900" kern="1200"/>
            <a:t>As the demand for winter tourism in Switzerland has been seeing growth, the event is quite relevant (Falk, 2015).</a:t>
          </a:r>
        </a:p>
      </dsp:txBody>
      <dsp:txXfrm>
        <a:off x="0" y="3589880"/>
        <a:ext cx="6666833" cy="17388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33D1D3-78C8-48D9-849E-CA112412ADE2}">
      <dsp:nvSpPr>
        <dsp:cNvPr id="0" name=""/>
        <dsp:cNvSpPr/>
      </dsp:nvSpPr>
      <dsp:spPr>
        <a:xfrm>
          <a:off x="4713943" y="2129949"/>
          <a:ext cx="1053513" cy="91440"/>
        </a:xfrm>
        <a:custGeom>
          <a:avLst/>
          <a:gdLst/>
          <a:ahLst/>
          <a:cxnLst/>
          <a:rect l="0" t="0" r="0" b="0"/>
          <a:pathLst>
            <a:path>
              <a:moveTo>
                <a:pt x="0" y="45720"/>
              </a:moveTo>
              <a:lnTo>
                <a:pt x="1053513"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5213597" y="2170248"/>
        <a:ext cx="54205" cy="10841"/>
      </dsp:txXfrm>
    </dsp:sp>
    <dsp:sp modelId="{B1653CF8-110B-4AB0-9103-DE5F18F57E15}">
      <dsp:nvSpPr>
        <dsp:cNvPr id="0" name=""/>
        <dsp:cNvSpPr/>
      </dsp:nvSpPr>
      <dsp:spPr>
        <a:xfrm>
          <a:off x="2207" y="761608"/>
          <a:ext cx="4713535" cy="282812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30967" tIns="242441" rIns="230967" bIns="242441" numCol="1" spcCol="1270" anchor="t" anchorCtr="0">
          <a:noAutofit/>
        </a:bodyPr>
        <a:lstStyle/>
        <a:p>
          <a:pPr lvl="0" algn="l" defTabSz="844550">
            <a:lnSpc>
              <a:spcPct val="90000"/>
            </a:lnSpc>
            <a:spcBef>
              <a:spcPct val="0"/>
            </a:spcBef>
            <a:spcAft>
              <a:spcPct val="35000"/>
            </a:spcAft>
          </a:pPr>
          <a:r>
            <a:rPr lang="en-US" sz="1900" b="1" kern="1200"/>
            <a:t>Market Demand:</a:t>
          </a:r>
          <a:endParaRPr lang="en-US" sz="1900" kern="1200"/>
        </a:p>
        <a:p>
          <a:pPr marL="114300" lvl="1" indent="-114300" algn="l" defTabSz="666750">
            <a:lnSpc>
              <a:spcPct val="90000"/>
            </a:lnSpc>
            <a:spcBef>
              <a:spcPct val="0"/>
            </a:spcBef>
            <a:spcAft>
              <a:spcPct val="15000"/>
            </a:spcAft>
            <a:buChar char="••"/>
          </a:pPr>
          <a:r>
            <a:rPr lang="en-US" sz="1500" kern="1200"/>
            <a:t>The global wellness tourism market is expanding rapidly, due to an increase in demand for luxury wellness retreats after the COVID-19 (Clerici et al., 2023; Hekmat et al., 2022).</a:t>
          </a:r>
        </a:p>
        <a:p>
          <a:pPr marL="114300" lvl="1" indent="-114300" algn="l" defTabSz="666750">
            <a:lnSpc>
              <a:spcPct val="90000"/>
            </a:lnSpc>
            <a:spcBef>
              <a:spcPct val="0"/>
            </a:spcBef>
            <a:spcAft>
              <a:spcPct val="15000"/>
            </a:spcAft>
            <a:buChar char="••"/>
          </a:pPr>
          <a:r>
            <a:rPr lang="en-US" sz="1500" kern="1200"/>
            <a:t>Both winter and wellness tourism demand is booming and Switzerland is a top destination for both offering the perfect set up for a high-end event like this (Bürki et al., 2007; Denning, 2013).</a:t>
          </a:r>
        </a:p>
      </dsp:txBody>
      <dsp:txXfrm>
        <a:off x="2207" y="761608"/>
        <a:ext cx="4713535" cy="2828121"/>
      </dsp:txXfrm>
    </dsp:sp>
    <dsp:sp modelId="{01AEAB0B-BAEB-4CDA-8CE8-5B0A0515ADF7}">
      <dsp:nvSpPr>
        <dsp:cNvPr id="0" name=""/>
        <dsp:cNvSpPr/>
      </dsp:nvSpPr>
      <dsp:spPr>
        <a:xfrm>
          <a:off x="5799856" y="761608"/>
          <a:ext cx="4713535" cy="282812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30967" tIns="242441" rIns="230967" bIns="242441" numCol="1" spcCol="1270" anchor="t" anchorCtr="0">
          <a:noAutofit/>
        </a:bodyPr>
        <a:lstStyle/>
        <a:p>
          <a:pPr lvl="0" algn="l" defTabSz="844550">
            <a:lnSpc>
              <a:spcPct val="90000"/>
            </a:lnSpc>
            <a:spcBef>
              <a:spcPct val="0"/>
            </a:spcBef>
            <a:spcAft>
              <a:spcPct val="35000"/>
            </a:spcAft>
          </a:pPr>
          <a:r>
            <a:rPr lang="en-US" sz="1900" b="1" kern="1200"/>
            <a:t>Competition:</a:t>
          </a:r>
          <a:endParaRPr lang="en-US" sz="1900" kern="1200"/>
        </a:p>
        <a:p>
          <a:pPr marL="114300" lvl="1" indent="-114300" algn="l" defTabSz="666750">
            <a:lnSpc>
              <a:spcPct val="90000"/>
            </a:lnSpc>
            <a:spcBef>
              <a:spcPct val="0"/>
            </a:spcBef>
            <a:spcAft>
              <a:spcPct val="15000"/>
            </a:spcAft>
            <a:buChar char="••"/>
          </a:pPr>
          <a:r>
            <a:rPr lang="en-US" sz="1500" kern="1200"/>
            <a:t>Traditional winter ski resorts as well as wellness centres are all in competition but none of them offer the combination of adventure and luxury winter setting. This distinction makes the event competitive (Sthapit et al., 2022; Bausch &amp; Unseld, 2018).</a:t>
          </a:r>
        </a:p>
      </dsp:txBody>
      <dsp:txXfrm>
        <a:off x="5799856" y="761608"/>
        <a:ext cx="4713535" cy="282812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7BB349-8938-44F1-9729-7CDED6958081}">
      <dsp:nvSpPr>
        <dsp:cNvPr id="0" name=""/>
        <dsp:cNvSpPr/>
      </dsp:nvSpPr>
      <dsp:spPr>
        <a:xfrm>
          <a:off x="0" y="144008"/>
          <a:ext cx="10515600" cy="6388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US" sz="1600" b="1" kern="1200"/>
            <a:t>Proposed Venue:</a:t>
          </a:r>
          <a:endParaRPr lang="en-US" sz="1600" kern="1200"/>
        </a:p>
      </dsp:txBody>
      <dsp:txXfrm>
        <a:off x="31185" y="175193"/>
        <a:ext cx="10453230" cy="576450"/>
      </dsp:txXfrm>
    </dsp:sp>
    <dsp:sp modelId="{472F6DA8-831E-472D-B4E5-E29F641F66D7}">
      <dsp:nvSpPr>
        <dsp:cNvPr id="0" name=""/>
        <dsp:cNvSpPr/>
      </dsp:nvSpPr>
      <dsp:spPr>
        <a:xfrm>
          <a:off x="0" y="828908"/>
          <a:ext cx="10515600" cy="638820"/>
        </a:xfrm>
        <a:prstGeom prst="round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US" sz="1600" kern="1200"/>
            <a:t>The Winter Wellness Festival will take place in St. Moritz, Switzerland, a luxury winter resort and wellness offering. Rixen et al., (2011) find that it is a perfect combination of natural beauty and high-end wellness services.</a:t>
          </a:r>
        </a:p>
      </dsp:txBody>
      <dsp:txXfrm>
        <a:off x="31185" y="860093"/>
        <a:ext cx="10453230" cy="576450"/>
      </dsp:txXfrm>
    </dsp:sp>
    <dsp:sp modelId="{B25D9452-8EF3-45EF-A0AF-C7A8398F746D}">
      <dsp:nvSpPr>
        <dsp:cNvPr id="0" name=""/>
        <dsp:cNvSpPr/>
      </dsp:nvSpPr>
      <dsp:spPr>
        <a:xfrm>
          <a:off x="0" y="1513809"/>
          <a:ext cx="10515600" cy="638820"/>
        </a:xfrm>
        <a:prstGeom prst="round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US" sz="1600" b="1" kern="1200"/>
            <a:t>Venue Availability:</a:t>
          </a:r>
          <a:endParaRPr lang="en-US" sz="1600" kern="1200"/>
        </a:p>
      </dsp:txBody>
      <dsp:txXfrm>
        <a:off x="31185" y="1544994"/>
        <a:ext cx="10453230" cy="576450"/>
      </dsp:txXfrm>
    </dsp:sp>
    <dsp:sp modelId="{E9900B90-251C-4667-8321-EB2DBC388C8E}">
      <dsp:nvSpPr>
        <dsp:cNvPr id="0" name=""/>
        <dsp:cNvSpPr/>
      </dsp:nvSpPr>
      <dsp:spPr>
        <a:xfrm>
          <a:off x="0" y="2198709"/>
          <a:ext cx="10515600" cy="638820"/>
        </a:xfrm>
        <a:prstGeom prst="round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US" sz="1600" kern="1200"/>
            <a:t>By being accessible in December 2024, just before tapping into peak holiday season, the venue will assure exclusivity and availability of resources (Abegg et al., 2008; Elsasser &amp; Bürki, 2002).</a:t>
          </a:r>
        </a:p>
      </dsp:txBody>
      <dsp:txXfrm>
        <a:off x="31185" y="2229894"/>
        <a:ext cx="10453230" cy="576450"/>
      </dsp:txXfrm>
    </dsp:sp>
    <dsp:sp modelId="{A49DCFCC-16F0-4F7F-B7D8-224ABB64FAFF}">
      <dsp:nvSpPr>
        <dsp:cNvPr id="0" name=""/>
        <dsp:cNvSpPr/>
      </dsp:nvSpPr>
      <dsp:spPr>
        <a:xfrm>
          <a:off x="0" y="2883609"/>
          <a:ext cx="10515600" cy="638820"/>
        </a:xfrm>
        <a:prstGeom prst="round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US" sz="1600" b="1" kern="1200"/>
            <a:t>Suitability of Venue:</a:t>
          </a:r>
          <a:endParaRPr lang="en-US" sz="1600" kern="1200"/>
        </a:p>
      </dsp:txBody>
      <dsp:txXfrm>
        <a:off x="31185" y="2914794"/>
        <a:ext cx="10453230" cy="576450"/>
      </dsp:txXfrm>
    </dsp:sp>
    <dsp:sp modelId="{0A739E1F-5565-41EF-B305-5125F8739F56}">
      <dsp:nvSpPr>
        <dsp:cNvPr id="0" name=""/>
        <dsp:cNvSpPr/>
      </dsp:nvSpPr>
      <dsp:spPr>
        <a:xfrm>
          <a:off x="0" y="3568509"/>
          <a:ext cx="10515600" cy="63882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US" sz="1600" kern="1200"/>
            <a:t>Luxury, privacy and access to winter sports activities is what St. Moritz has to offer. Furthermore, it provides the ideal setting for all operational needs in a large-scale wellness event (Bürki et al., 2007; Klein et al., 2016).</a:t>
          </a:r>
        </a:p>
      </dsp:txBody>
      <dsp:txXfrm>
        <a:off x="31185" y="3599694"/>
        <a:ext cx="10453230" cy="5764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918487-33B4-4A05-B2C0-8C6FCD6B3570}">
      <dsp:nvSpPr>
        <dsp:cNvPr id="0" name=""/>
        <dsp:cNvSpPr/>
      </dsp:nvSpPr>
      <dsp:spPr>
        <a:xfrm>
          <a:off x="0" y="2626263"/>
          <a:ext cx="2628900" cy="1723112"/>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56464" rIns="186967" bIns="156464" numCol="1" spcCol="1270" anchor="ctr" anchorCtr="0">
          <a:noAutofit/>
        </a:bodyPr>
        <a:lstStyle/>
        <a:p>
          <a:pPr lvl="0" algn="ctr" defTabSz="977900">
            <a:lnSpc>
              <a:spcPct val="90000"/>
            </a:lnSpc>
            <a:spcBef>
              <a:spcPct val="0"/>
            </a:spcBef>
            <a:spcAft>
              <a:spcPct val="35000"/>
            </a:spcAft>
          </a:pPr>
          <a:r>
            <a:rPr lang="en-GB" sz="2200" b="1" kern="1200"/>
            <a:t>Resources Needed:</a:t>
          </a:r>
          <a:endParaRPr lang="en-US" sz="2200" kern="1200"/>
        </a:p>
      </dsp:txBody>
      <dsp:txXfrm>
        <a:off x="0" y="2626263"/>
        <a:ext cx="2628900" cy="1723112"/>
      </dsp:txXfrm>
    </dsp:sp>
    <dsp:sp modelId="{BA289704-1FF8-4BBA-90BB-52BABF7E0E4C}">
      <dsp:nvSpPr>
        <dsp:cNvPr id="0" name=""/>
        <dsp:cNvSpPr/>
      </dsp:nvSpPr>
      <dsp:spPr>
        <a:xfrm>
          <a:off x="2628900" y="2626263"/>
          <a:ext cx="7886700" cy="1723112"/>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77800" rIns="159980" bIns="177800" numCol="1" spcCol="1270" anchor="ctr" anchorCtr="0">
          <a:noAutofit/>
        </a:bodyPr>
        <a:lstStyle/>
        <a:p>
          <a:pPr lvl="0" algn="l" defTabSz="622300">
            <a:lnSpc>
              <a:spcPct val="90000"/>
            </a:lnSpc>
            <a:spcBef>
              <a:spcPct val="0"/>
            </a:spcBef>
            <a:spcAft>
              <a:spcPct val="35000"/>
            </a:spcAft>
          </a:pPr>
          <a:r>
            <a:rPr lang="en-GB" sz="1400" kern="1200"/>
            <a:t>Yoga equipment and wellness-related gear: £5,000</a:t>
          </a:r>
          <a:endParaRPr lang="en-US" sz="1400" kern="1200"/>
        </a:p>
        <a:p>
          <a:pPr lvl="0" algn="l" defTabSz="622300">
            <a:lnSpc>
              <a:spcPct val="90000"/>
            </a:lnSpc>
            <a:spcBef>
              <a:spcPct val="0"/>
            </a:spcBef>
            <a:spcAft>
              <a:spcPct val="35000"/>
            </a:spcAft>
          </a:pPr>
          <a:r>
            <a:rPr lang="en-GB" sz="1400" kern="1200"/>
            <a:t>These catering services using local organic produce are a part of the wellness tourism trends (Witting &amp; Schmude, 2019).</a:t>
          </a:r>
          <a:endParaRPr lang="en-US" sz="1400" kern="1200"/>
        </a:p>
        <a:p>
          <a:pPr lvl="0" algn="l" defTabSz="622300">
            <a:lnSpc>
              <a:spcPct val="90000"/>
            </a:lnSpc>
            <a:spcBef>
              <a:spcPct val="0"/>
            </a:spcBef>
            <a:spcAft>
              <a:spcPct val="35000"/>
            </a:spcAft>
          </a:pPr>
          <a:r>
            <a:rPr lang="en-GB" sz="1400" kern="1200"/>
            <a:t>Spa facilities for alpine treatments: £50,000 (Rixen et al., 2011).</a:t>
          </a:r>
          <a:endParaRPr lang="en-US" sz="1400" kern="1200"/>
        </a:p>
        <a:p>
          <a:pPr lvl="0" algn="l" defTabSz="622300">
            <a:lnSpc>
              <a:spcPct val="90000"/>
            </a:lnSpc>
            <a:spcBef>
              <a:spcPct val="0"/>
            </a:spcBef>
            <a:spcAft>
              <a:spcPct val="35000"/>
            </a:spcAft>
          </a:pPr>
          <a:r>
            <a:rPr lang="en-GB" sz="1400" kern="1200"/>
            <a:t>Outdoor tents, lighting, and logistics: £10,000 (Koenig &amp; Abegg, 1997).</a:t>
          </a:r>
          <a:endParaRPr lang="en-US" sz="1400" kern="1200"/>
        </a:p>
      </dsp:txBody>
      <dsp:txXfrm>
        <a:off x="2628900" y="2626263"/>
        <a:ext cx="7886700" cy="1723112"/>
      </dsp:txXfrm>
    </dsp:sp>
    <dsp:sp modelId="{10B79EEE-B5E6-4AD6-8535-EA6F3FB51413}">
      <dsp:nvSpPr>
        <dsp:cNvPr id="0" name=""/>
        <dsp:cNvSpPr/>
      </dsp:nvSpPr>
      <dsp:spPr>
        <a:xfrm rot="10800000">
          <a:off x="0" y="1962"/>
          <a:ext cx="2628900" cy="2650147"/>
        </a:xfrm>
        <a:prstGeom prst="upArrowCallout">
          <a:avLst>
            <a:gd name="adj1" fmla="val 5000"/>
            <a:gd name="adj2" fmla="val 10000"/>
            <a:gd name="adj3" fmla="val 15000"/>
            <a:gd name="adj4" fmla="val 64977"/>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56464" rIns="186967" bIns="156464" numCol="1" spcCol="1270" anchor="ctr" anchorCtr="0">
          <a:noAutofit/>
        </a:bodyPr>
        <a:lstStyle/>
        <a:p>
          <a:pPr lvl="0" algn="ctr" defTabSz="977900">
            <a:lnSpc>
              <a:spcPct val="90000"/>
            </a:lnSpc>
            <a:spcBef>
              <a:spcPct val="0"/>
            </a:spcBef>
            <a:spcAft>
              <a:spcPct val="35000"/>
            </a:spcAft>
          </a:pPr>
          <a:r>
            <a:rPr lang="en-GB" sz="2200" b="1" kern="1200"/>
            <a:t>Staffing Requirements:</a:t>
          </a:r>
          <a:endParaRPr lang="en-US" sz="2200" kern="1200"/>
        </a:p>
      </dsp:txBody>
      <dsp:txXfrm rot="-10800000">
        <a:off x="0" y="1962"/>
        <a:ext cx="2628900" cy="1722595"/>
      </dsp:txXfrm>
    </dsp:sp>
    <dsp:sp modelId="{5D3D0553-A01A-4F10-9627-3CFF1804A499}">
      <dsp:nvSpPr>
        <dsp:cNvPr id="0" name=""/>
        <dsp:cNvSpPr/>
      </dsp:nvSpPr>
      <dsp:spPr>
        <a:xfrm>
          <a:off x="2628900" y="30540"/>
          <a:ext cx="7886700" cy="1722595"/>
        </a:xfrm>
        <a:prstGeom prst="rect">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11944666"/>
              <a:satOff val="2667"/>
              <a:lumOff val="40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77800" rIns="159980" bIns="177800" numCol="1" spcCol="1270" anchor="ctr" anchorCtr="0">
          <a:noAutofit/>
        </a:bodyPr>
        <a:lstStyle/>
        <a:p>
          <a:pPr lvl="0" algn="l" defTabSz="622300">
            <a:lnSpc>
              <a:spcPct val="90000"/>
            </a:lnSpc>
            <a:spcBef>
              <a:spcPct val="0"/>
            </a:spcBef>
            <a:spcAft>
              <a:spcPct val="35000"/>
            </a:spcAft>
            <a:buFont typeface="Arial" panose="020B0604020202020204" pitchFamily="34" charset="0"/>
            <a:buChar char="•"/>
          </a:pPr>
          <a:r>
            <a:rPr lang="en-GB" sz="1400" kern="1200" dirty="0"/>
            <a:t>Yoga and meditation instructors: £30,000</a:t>
          </a:r>
          <a:endParaRPr lang="en-US" sz="1400" kern="1200" dirty="0"/>
        </a:p>
        <a:p>
          <a:pPr lvl="0" algn="l" defTabSz="622300">
            <a:lnSpc>
              <a:spcPct val="90000"/>
            </a:lnSpc>
            <a:spcBef>
              <a:spcPct val="0"/>
            </a:spcBef>
            <a:spcAft>
              <a:spcPct val="35000"/>
            </a:spcAft>
            <a:buFont typeface="Arial" panose="020B0604020202020204" pitchFamily="34" charset="0"/>
            <a:buChar char="•"/>
          </a:pPr>
          <a:r>
            <a:rPr lang="en-GB" sz="1400" kern="1200" dirty="0"/>
            <a:t>Winter sports guides and instructors: £20,000</a:t>
          </a:r>
          <a:endParaRPr lang="en-US" sz="1400" kern="1200" dirty="0"/>
        </a:p>
        <a:p>
          <a:pPr lvl="0" algn="l" defTabSz="622300">
            <a:lnSpc>
              <a:spcPct val="90000"/>
            </a:lnSpc>
            <a:spcBef>
              <a:spcPct val="0"/>
            </a:spcBef>
            <a:spcAft>
              <a:spcPct val="35000"/>
            </a:spcAft>
            <a:buFont typeface="Arial" panose="020B0604020202020204" pitchFamily="34" charset="0"/>
            <a:buChar char="•"/>
          </a:pPr>
          <a:r>
            <a:rPr lang="en-GB" sz="1400" kern="1200" dirty="0"/>
            <a:t>Nutrition and mental health experts for workshops: £15,000</a:t>
          </a:r>
          <a:endParaRPr lang="en-US" sz="1400" kern="1200" dirty="0"/>
        </a:p>
        <a:p>
          <a:pPr lvl="0" algn="l" defTabSz="622300">
            <a:lnSpc>
              <a:spcPct val="90000"/>
            </a:lnSpc>
            <a:spcBef>
              <a:spcPct val="0"/>
            </a:spcBef>
            <a:spcAft>
              <a:spcPct val="35000"/>
            </a:spcAft>
            <a:buFont typeface="Arial" panose="020B0604020202020204" pitchFamily="34" charset="0"/>
            <a:buChar char="•"/>
          </a:pPr>
          <a:r>
            <a:rPr lang="en-GB" sz="1400" kern="1200" dirty="0"/>
            <a:t>Event management and hospitality staff: £40,000 (Sthapit et al., 2022; Cooper, 2015).</a:t>
          </a:r>
          <a:endParaRPr lang="en-US" sz="1400" kern="1200" dirty="0"/>
        </a:p>
      </dsp:txBody>
      <dsp:txXfrm>
        <a:off x="2628900" y="30540"/>
        <a:ext cx="7886700" cy="172259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2661AF-4A40-49E8-BF36-A64052ADBE08}">
      <dsp:nvSpPr>
        <dsp:cNvPr id="0" name=""/>
        <dsp:cNvSpPr/>
      </dsp:nvSpPr>
      <dsp:spPr>
        <a:xfrm>
          <a:off x="0" y="54436"/>
          <a:ext cx="10515600" cy="56511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US" sz="2300" b="1" kern="1200"/>
            <a:t>Catering and Food:</a:t>
          </a:r>
          <a:endParaRPr lang="en-US" sz="2300" kern="1200"/>
        </a:p>
      </dsp:txBody>
      <dsp:txXfrm>
        <a:off x="27586" y="82022"/>
        <a:ext cx="10460428" cy="509938"/>
      </dsp:txXfrm>
    </dsp:sp>
    <dsp:sp modelId="{19164304-AA0A-416D-AE96-8CE953842589}">
      <dsp:nvSpPr>
        <dsp:cNvPr id="0" name=""/>
        <dsp:cNvSpPr/>
      </dsp:nvSpPr>
      <dsp:spPr>
        <a:xfrm>
          <a:off x="0" y="619546"/>
          <a:ext cx="10515600" cy="1142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US" sz="1800" kern="1200"/>
            <a:t>The wellness side of things will be highlighted in the event, focusing on the quality of organic gourmet meals sourced from local Swiss producers (Witting &amp; Schmude, 2019).</a:t>
          </a:r>
        </a:p>
        <a:p>
          <a:pPr marL="171450" lvl="1" indent="-171450" algn="l" defTabSz="800100">
            <a:lnSpc>
              <a:spcPct val="90000"/>
            </a:lnSpc>
            <a:spcBef>
              <a:spcPct val="0"/>
            </a:spcBef>
            <a:spcAft>
              <a:spcPct val="20000"/>
            </a:spcAft>
            <a:buChar char="••"/>
          </a:pPr>
          <a:r>
            <a:rPr lang="en-US" sz="1800" kern="1200"/>
            <a:t>The event will offer sustainable and health-conscious food, following the trend of wellness and medical tourism around world (Zhong et al., 2021).</a:t>
          </a:r>
        </a:p>
      </dsp:txBody>
      <dsp:txXfrm>
        <a:off x="0" y="619546"/>
        <a:ext cx="10515600" cy="1142640"/>
      </dsp:txXfrm>
    </dsp:sp>
    <dsp:sp modelId="{1C960275-B5DD-42E9-A0FE-EC4B175B0900}">
      <dsp:nvSpPr>
        <dsp:cNvPr id="0" name=""/>
        <dsp:cNvSpPr/>
      </dsp:nvSpPr>
      <dsp:spPr>
        <a:xfrm>
          <a:off x="0" y="1762186"/>
          <a:ext cx="10515600" cy="565110"/>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US" sz="2300" b="1" kern="1200"/>
            <a:t>Lighting and Sound:</a:t>
          </a:r>
          <a:endParaRPr lang="en-US" sz="2300" kern="1200"/>
        </a:p>
      </dsp:txBody>
      <dsp:txXfrm>
        <a:off x="27586" y="1789772"/>
        <a:ext cx="10460428" cy="509938"/>
      </dsp:txXfrm>
    </dsp:sp>
    <dsp:sp modelId="{705111E4-23A7-4333-875E-0F73A75C3FBD}">
      <dsp:nvSpPr>
        <dsp:cNvPr id="0" name=""/>
        <dsp:cNvSpPr/>
      </dsp:nvSpPr>
      <dsp:spPr>
        <a:xfrm>
          <a:off x="0" y="2327296"/>
          <a:ext cx="10515600" cy="833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US" sz="1800" kern="1200"/>
            <a:t>For evening events we will set professional lighting and for workshops and yoga sessions we will have sound systems (Marty, 2013). The overall wellness experience will be enhanced with soft ambient lights.</a:t>
          </a:r>
        </a:p>
      </dsp:txBody>
      <dsp:txXfrm>
        <a:off x="0" y="2327296"/>
        <a:ext cx="10515600" cy="833175"/>
      </dsp:txXfrm>
    </dsp:sp>
    <dsp:sp modelId="{4B223EB9-D10E-4B8F-980E-33F96261EDF2}">
      <dsp:nvSpPr>
        <dsp:cNvPr id="0" name=""/>
        <dsp:cNvSpPr/>
      </dsp:nvSpPr>
      <dsp:spPr>
        <a:xfrm>
          <a:off x="0" y="3160471"/>
          <a:ext cx="10515600" cy="56511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US" sz="2300" b="1" kern="1200"/>
            <a:t>Parking and Transport:</a:t>
          </a:r>
          <a:endParaRPr lang="en-US" sz="2300" kern="1200"/>
        </a:p>
      </dsp:txBody>
      <dsp:txXfrm>
        <a:off x="27586" y="3188057"/>
        <a:ext cx="10460428" cy="509938"/>
      </dsp:txXfrm>
    </dsp:sp>
    <dsp:sp modelId="{4BEC2607-8811-4FED-8258-7353649DD7ED}">
      <dsp:nvSpPr>
        <dsp:cNvPr id="0" name=""/>
        <dsp:cNvSpPr/>
      </dsp:nvSpPr>
      <dsp:spPr>
        <a:xfrm>
          <a:off x="0" y="3725581"/>
          <a:ext cx="10515600" cy="571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US" sz="1800" kern="1200"/>
            <a:t>Major Swiss airports (Zurich, Geneva) will be served by shuttle and VIP parking will be made for exclusive attendees (Bürki et al., 2007).</a:t>
          </a:r>
        </a:p>
      </dsp:txBody>
      <dsp:txXfrm>
        <a:off x="0" y="3725581"/>
        <a:ext cx="10515600" cy="57132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E91458-7D94-4BF5-8F83-2E4CDDF934DA}">
      <dsp:nvSpPr>
        <dsp:cNvPr id="0" name=""/>
        <dsp:cNvSpPr/>
      </dsp:nvSpPr>
      <dsp:spPr>
        <a:xfrm>
          <a:off x="0" y="371"/>
          <a:ext cx="10515600" cy="5118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4AD9B1-B155-4C28-B052-62CA61D96582}">
      <dsp:nvSpPr>
        <dsp:cNvPr id="0" name=""/>
        <dsp:cNvSpPr/>
      </dsp:nvSpPr>
      <dsp:spPr>
        <a:xfrm>
          <a:off x="154829" y="115534"/>
          <a:ext cx="281509" cy="281509"/>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0726F1-6717-46BE-9D96-8B3ADB786A87}">
      <dsp:nvSpPr>
        <dsp:cNvPr id="0" name=""/>
        <dsp:cNvSpPr/>
      </dsp:nvSpPr>
      <dsp:spPr>
        <a:xfrm>
          <a:off x="591168" y="371"/>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lvl="0" algn="l" defTabSz="711200">
            <a:lnSpc>
              <a:spcPct val="100000"/>
            </a:lnSpc>
            <a:spcBef>
              <a:spcPct val="0"/>
            </a:spcBef>
            <a:spcAft>
              <a:spcPct val="35000"/>
            </a:spcAft>
          </a:pPr>
          <a:r>
            <a:rPr lang="en-GB" sz="1600" b="1" kern="1200"/>
            <a:t>Predicted Costs:</a:t>
          </a:r>
          <a:endParaRPr lang="en-US" sz="1600" kern="1200"/>
        </a:p>
      </dsp:txBody>
      <dsp:txXfrm>
        <a:off x="591168" y="371"/>
        <a:ext cx="9924431" cy="511834"/>
      </dsp:txXfrm>
    </dsp:sp>
    <dsp:sp modelId="{8162DDA4-8AC8-4BA1-B266-73DB8FBB80EB}">
      <dsp:nvSpPr>
        <dsp:cNvPr id="0" name=""/>
        <dsp:cNvSpPr/>
      </dsp:nvSpPr>
      <dsp:spPr>
        <a:xfrm>
          <a:off x="0" y="640165"/>
          <a:ext cx="10515600" cy="5118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E0C3F0-6F00-45C2-8744-2F9F6D17FEF3}">
      <dsp:nvSpPr>
        <dsp:cNvPr id="0" name=""/>
        <dsp:cNvSpPr/>
      </dsp:nvSpPr>
      <dsp:spPr>
        <a:xfrm>
          <a:off x="154829" y="755327"/>
          <a:ext cx="281509" cy="281509"/>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263800-15AE-4B09-8EEF-5CD2A26836DA}">
      <dsp:nvSpPr>
        <dsp:cNvPr id="0" name=""/>
        <dsp:cNvSpPr/>
      </dsp:nvSpPr>
      <dsp:spPr>
        <a:xfrm>
          <a:off x="591168" y="640165"/>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lvl="0" algn="l" defTabSz="711200">
            <a:lnSpc>
              <a:spcPct val="100000"/>
            </a:lnSpc>
            <a:spcBef>
              <a:spcPct val="0"/>
            </a:spcBef>
            <a:spcAft>
              <a:spcPct val="35000"/>
            </a:spcAft>
          </a:pPr>
          <a:r>
            <a:rPr lang="en-GB" sz="1600" kern="1200"/>
            <a:t>Venue rental: £100,000 (Abegg et al., 2007; Abegg et al., 2008)</a:t>
          </a:r>
          <a:endParaRPr lang="en-US" sz="1600" kern="1200"/>
        </a:p>
      </dsp:txBody>
      <dsp:txXfrm>
        <a:off x="591168" y="640165"/>
        <a:ext cx="9924431" cy="511834"/>
      </dsp:txXfrm>
    </dsp:sp>
    <dsp:sp modelId="{4306A08F-9644-471C-82D4-ADF4EC9AFC70}">
      <dsp:nvSpPr>
        <dsp:cNvPr id="0" name=""/>
        <dsp:cNvSpPr/>
      </dsp:nvSpPr>
      <dsp:spPr>
        <a:xfrm>
          <a:off x="0" y="1279958"/>
          <a:ext cx="10515600" cy="5118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713238-1053-4837-8363-12DD44969571}">
      <dsp:nvSpPr>
        <dsp:cNvPr id="0" name=""/>
        <dsp:cNvSpPr/>
      </dsp:nvSpPr>
      <dsp:spPr>
        <a:xfrm>
          <a:off x="154829" y="1395121"/>
          <a:ext cx="281509" cy="281509"/>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265ADB-86FD-4203-B98F-723603E1B6A0}">
      <dsp:nvSpPr>
        <dsp:cNvPr id="0" name=""/>
        <dsp:cNvSpPr/>
      </dsp:nvSpPr>
      <dsp:spPr>
        <a:xfrm>
          <a:off x="591168" y="1279958"/>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lvl="0" algn="l" defTabSz="711200">
            <a:lnSpc>
              <a:spcPct val="100000"/>
            </a:lnSpc>
            <a:spcBef>
              <a:spcPct val="0"/>
            </a:spcBef>
            <a:spcAft>
              <a:spcPct val="35000"/>
            </a:spcAft>
          </a:pPr>
          <a:r>
            <a:rPr lang="en-GB" sz="1600" kern="1200"/>
            <a:t>Staffing: £105,000 (Sthapit et al., 2022)</a:t>
          </a:r>
          <a:endParaRPr lang="en-US" sz="1600" kern="1200"/>
        </a:p>
      </dsp:txBody>
      <dsp:txXfrm>
        <a:off x="591168" y="1279958"/>
        <a:ext cx="9924431" cy="511834"/>
      </dsp:txXfrm>
    </dsp:sp>
    <dsp:sp modelId="{3840DAEA-A104-44A6-8D7A-BFCD1CFF4447}">
      <dsp:nvSpPr>
        <dsp:cNvPr id="0" name=""/>
        <dsp:cNvSpPr/>
      </dsp:nvSpPr>
      <dsp:spPr>
        <a:xfrm>
          <a:off x="0" y="1919751"/>
          <a:ext cx="10515600" cy="5118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DDE2FB-D42C-4D83-90BC-5A27669769C6}">
      <dsp:nvSpPr>
        <dsp:cNvPr id="0" name=""/>
        <dsp:cNvSpPr/>
      </dsp:nvSpPr>
      <dsp:spPr>
        <a:xfrm>
          <a:off x="154829" y="2034914"/>
          <a:ext cx="281509" cy="281509"/>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D016DD-0984-4887-87C2-A177DD5893BF}">
      <dsp:nvSpPr>
        <dsp:cNvPr id="0" name=""/>
        <dsp:cNvSpPr/>
      </dsp:nvSpPr>
      <dsp:spPr>
        <a:xfrm>
          <a:off x="591168" y="1919751"/>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lvl="0" algn="l" defTabSz="711200">
            <a:lnSpc>
              <a:spcPct val="100000"/>
            </a:lnSpc>
            <a:spcBef>
              <a:spcPct val="0"/>
            </a:spcBef>
            <a:spcAft>
              <a:spcPct val="35000"/>
            </a:spcAft>
          </a:pPr>
          <a:r>
            <a:rPr lang="en-GB" sz="1600" kern="1200"/>
            <a:t>Marketing and promotions: £30,000</a:t>
          </a:r>
          <a:endParaRPr lang="en-US" sz="1600" kern="1200"/>
        </a:p>
      </dsp:txBody>
      <dsp:txXfrm>
        <a:off x="591168" y="1919751"/>
        <a:ext cx="9924431" cy="511834"/>
      </dsp:txXfrm>
    </dsp:sp>
    <dsp:sp modelId="{B7436714-164D-4FEC-9C28-5F75C99479E5}">
      <dsp:nvSpPr>
        <dsp:cNvPr id="0" name=""/>
        <dsp:cNvSpPr/>
      </dsp:nvSpPr>
      <dsp:spPr>
        <a:xfrm>
          <a:off x="0" y="2559544"/>
          <a:ext cx="10515600" cy="5118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CF83FB-2D2C-499D-8456-B831DD07C124}">
      <dsp:nvSpPr>
        <dsp:cNvPr id="0" name=""/>
        <dsp:cNvSpPr/>
      </dsp:nvSpPr>
      <dsp:spPr>
        <a:xfrm>
          <a:off x="154829" y="2674707"/>
          <a:ext cx="281509" cy="281509"/>
        </a:xfrm>
        <a:prstGeom prst="rect">
          <a:avLst/>
        </a:prstGeom>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73A5D0-D1E9-400D-876D-E7FCB7202DC9}">
      <dsp:nvSpPr>
        <dsp:cNvPr id="0" name=""/>
        <dsp:cNvSpPr/>
      </dsp:nvSpPr>
      <dsp:spPr>
        <a:xfrm>
          <a:off x="591168" y="2559544"/>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lvl="0" algn="l" defTabSz="711200">
            <a:lnSpc>
              <a:spcPct val="100000"/>
            </a:lnSpc>
            <a:spcBef>
              <a:spcPct val="0"/>
            </a:spcBef>
            <a:spcAft>
              <a:spcPct val="35000"/>
            </a:spcAft>
          </a:pPr>
          <a:r>
            <a:rPr lang="en-GB" sz="1600" kern="1200"/>
            <a:t>Equipment (yoga, outdoor gear): £5,000</a:t>
          </a:r>
          <a:endParaRPr lang="en-US" sz="1600" kern="1200"/>
        </a:p>
      </dsp:txBody>
      <dsp:txXfrm>
        <a:off x="591168" y="2559544"/>
        <a:ext cx="9924431" cy="511834"/>
      </dsp:txXfrm>
    </dsp:sp>
    <dsp:sp modelId="{7F384F47-B711-4502-983A-3628050E4C61}">
      <dsp:nvSpPr>
        <dsp:cNvPr id="0" name=""/>
        <dsp:cNvSpPr/>
      </dsp:nvSpPr>
      <dsp:spPr>
        <a:xfrm>
          <a:off x="0" y="3199338"/>
          <a:ext cx="10515600" cy="5118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AF59EA-B775-4389-883C-11BBFCF79E26}">
      <dsp:nvSpPr>
        <dsp:cNvPr id="0" name=""/>
        <dsp:cNvSpPr/>
      </dsp:nvSpPr>
      <dsp:spPr>
        <a:xfrm>
          <a:off x="154829" y="3314501"/>
          <a:ext cx="281509" cy="281509"/>
        </a:xfrm>
        <a:prstGeom prst="rect">
          <a:avLst/>
        </a:prstGeom>
        <a:blipFill>
          <a:blip xmlns:r="http://schemas.openxmlformats.org/officeDocument/2006/relationships" r:embed="rId11" cstate="hqprint">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C17F34-7036-44CC-A466-EC3F2772D47F}">
      <dsp:nvSpPr>
        <dsp:cNvPr id="0" name=""/>
        <dsp:cNvSpPr/>
      </dsp:nvSpPr>
      <dsp:spPr>
        <a:xfrm>
          <a:off x="591168" y="3199338"/>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lvl="0" algn="l" defTabSz="711200">
            <a:lnSpc>
              <a:spcPct val="100000"/>
            </a:lnSpc>
            <a:spcBef>
              <a:spcPct val="0"/>
            </a:spcBef>
            <a:spcAft>
              <a:spcPct val="35000"/>
            </a:spcAft>
          </a:pPr>
          <a:r>
            <a:rPr lang="en-GB" sz="1600" kern="1200"/>
            <a:t>Catering and accommodation: £75,000 (Klein et al., 2016)</a:t>
          </a:r>
          <a:endParaRPr lang="en-US" sz="1600" kern="1200"/>
        </a:p>
      </dsp:txBody>
      <dsp:txXfrm>
        <a:off x="591168" y="3199338"/>
        <a:ext cx="9924431" cy="511834"/>
      </dsp:txXfrm>
    </dsp:sp>
    <dsp:sp modelId="{10278154-9140-49AE-9891-63D2B96447B1}">
      <dsp:nvSpPr>
        <dsp:cNvPr id="0" name=""/>
        <dsp:cNvSpPr/>
      </dsp:nvSpPr>
      <dsp:spPr>
        <a:xfrm>
          <a:off x="0" y="3839131"/>
          <a:ext cx="10515600" cy="5118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0FC070-1FF8-41D8-A931-28599DE89216}">
      <dsp:nvSpPr>
        <dsp:cNvPr id="0" name=""/>
        <dsp:cNvSpPr/>
      </dsp:nvSpPr>
      <dsp:spPr>
        <a:xfrm>
          <a:off x="154829" y="3954294"/>
          <a:ext cx="281509" cy="281509"/>
        </a:xfrm>
        <a:prstGeom prst="rect">
          <a:avLst/>
        </a:prstGeom>
        <a:blipFill>
          <a:blip xmlns:r="http://schemas.openxmlformats.org/officeDocument/2006/relationships" r:embed="rId13" cstate="hqprint">
            <a:extLst>
              <a:ext uri="{28A0092B-C50C-407E-A947-70E740481C1C}">
                <a14:useLocalDpi xmlns:a14="http://schemas.microsoft.com/office/drawing/2010/main" val="0"/>
              </a:ext>
              <a:ext uri="{96DAC541-7B7A-43D3-8B79-37D633B846F1}">
                <asvg:svgBlip xmlns:asvg="http://schemas.microsoft.com/office/drawing/2016/SVG/main" xmlns="" r:embed="rId1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B92377-6D4E-473A-B1B0-7DCC8BD20DC9}">
      <dsp:nvSpPr>
        <dsp:cNvPr id="0" name=""/>
        <dsp:cNvSpPr/>
      </dsp:nvSpPr>
      <dsp:spPr>
        <a:xfrm>
          <a:off x="591168" y="3839131"/>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lvl="0" algn="l" defTabSz="711200">
            <a:lnSpc>
              <a:spcPct val="100000"/>
            </a:lnSpc>
            <a:spcBef>
              <a:spcPct val="0"/>
            </a:spcBef>
            <a:spcAft>
              <a:spcPct val="35000"/>
            </a:spcAft>
          </a:pPr>
          <a:r>
            <a:rPr lang="en-GB" sz="1600" b="1" kern="1200"/>
            <a:t>Total Predicted Cost: </a:t>
          </a:r>
          <a:r>
            <a:rPr lang="en-GB" sz="1600" kern="1200"/>
            <a:t>£315,000</a:t>
          </a:r>
          <a:endParaRPr lang="en-US" sz="1600" kern="1200"/>
        </a:p>
      </dsp:txBody>
      <dsp:txXfrm>
        <a:off x="591168" y="3839131"/>
        <a:ext cx="9924431" cy="51183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030F3A-ED78-4D08-ABB2-6532220B6524}">
      <dsp:nvSpPr>
        <dsp:cNvPr id="0" name=""/>
        <dsp:cNvSpPr/>
      </dsp:nvSpPr>
      <dsp:spPr>
        <a:xfrm>
          <a:off x="2944012" y="578921"/>
          <a:ext cx="445687" cy="91440"/>
        </a:xfrm>
        <a:custGeom>
          <a:avLst/>
          <a:gdLst/>
          <a:ahLst/>
          <a:cxnLst/>
          <a:rect l="0" t="0" r="0" b="0"/>
          <a:pathLst>
            <a:path>
              <a:moveTo>
                <a:pt x="0" y="45720"/>
              </a:moveTo>
              <a:lnTo>
                <a:pt x="445687"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154949" y="622259"/>
        <a:ext cx="23814" cy="4762"/>
      </dsp:txXfrm>
    </dsp:sp>
    <dsp:sp modelId="{91D0BC27-7EF5-4F16-BDB8-9DE2F2AA663B}">
      <dsp:nvSpPr>
        <dsp:cNvPr id="0" name=""/>
        <dsp:cNvSpPr/>
      </dsp:nvSpPr>
      <dsp:spPr>
        <a:xfrm>
          <a:off x="874997" y="3396"/>
          <a:ext cx="2070815" cy="124248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472" tIns="106512" rIns="101472" bIns="106512" numCol="1" spcCol="1270" anchor="ctr" anchorCtr="0">
          <a:noAutofit/>
        </a:bodyPr>
        <a:lstStyle/>
        <a:p>
          <a:pPr lvl="0" algn="ctr" defTabSz="711200">
            <a:lnSpc>
              <a:spcPct val="90000"/>
            </a:lnSpc>
            <a:spcBef>
              <a:spcPct val="0"/>
            </a:spcBef>
            <a:spcAft>
              <a:spcPct val="35000"/>
            </a:spcAft>
          </a:pPr>
          <a:r>
            <a:rPr lang="en-US" sz="1600" b="1" kern="1200"/>
            <a:t>Revenue Sources:</a:t>
          </a:r>
          <a:endParaRPr lang="en-US" sz="1600" kern="1200"/>
        </a:p>
      </dsp:txBody>
      <dsp:txXfrm>
        <a:off x="874997" y="3396"/>
        <a:ext cx="2070815" cy="1242489"/>
      </dsp:txXfrm>
    </dsp:sp>
    <dsp:sp modelId="{8F1E6CD9-010B-4F69-97A0-CCCB5E5DB79F}">
      <dsp:nvSpPr>
        <dsp:cNvPr id="0" name=""/>
        <dsp:cNvSpPr/>
      </dsp:nvSpPr>
      <dsp:spPr>
        <a:xfrm>
          <a:off x="1910404" y="1244085"/>
          <a:ext cx="2547103" cy="445687"/>
        </a:xfrm>
        <a:custGeom>
          <a:avLst/>
          <a:gdLst/>
          <a:ahLst/>
          <a:cxnLst/>
          <a:rect l="0" t="0" r="0" b="0"/>
          <a:pathLst>
            <a:path>
              <a:moveTo>
                <a:pt x="2547103" y="0"/>
              </a:moveTo>
              <a:lnTo>
                <a:pt x="2547103" y="239943"/>
              </a:lnTo>
              <a:lnTo>
                <a:pt x="0" y="239943"/>
              </a:lnTo>
              <a:lnTo>
                <a:pt x="0" y="445687"/>
              </a:lnTo>
            </a:path>
          </a:pathLst>
        </a:custGeom>
        <a:noFill/>
        <a:ln w="12700" cap="flat" cmpd="sng" algn="ctr">
          <a:solidFill>
            <a:schemeClr val="accent2">
              <a:hueOff val="1288723"/>
              <a:satOff val="-3699"/>
              <a:lumOff val="-592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119175" y="1464548"/>
        <a:ext cx="129562" cy="4762"/>
      </dsp:txXfrm>
    </dsp:sp>
    <dsp:sp modelId="{4BD1F0D6-C2E2-4461-AB9E-D262D7587D85}">
      <dsp:nvSpPr>
        <dsp:cNvPr id="0" name=""/>
        <dsp:cNvSpPr/>
      </dsp:nvSpPr>
      <dsp:spPr>
        <a:xfrm>
          <a:off x="3422100" y="3396"/>
          <a:ext cx="2070815" cy="1242489"/>
        </a:xfrm>
        <a:prstGeom prst="rect">
          <a:avLst/>
        </a:prstGeom>
        <a:solidFill>
          <a:schemeClr val="accent2">
            <a:hueOff val="1073936"/>
            <a:satOff val="-3082"/>
            <a:lumOff val="-49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472" tIns="106512" rIns="101472" bIns="106512" numCol="1" spcCol="1270" anchor="ctr" anchorCtr="0">
          <a:noAutofit/>
        </a:bodyPr>
        <a:lstStyle/>
        <a:p>
          <a:pPr lvl="0" algn="ctr" defTabSz="711200">
            <a:lnSpc>
              <a:spcPct val="90000"/>
            </a:lnSpc>
            <a:spcBef>
              <a:spcPct val="0"/>
            </a:spcBef>
            <a:spcAft>
              <a:spcPct val="35000"/>
            </a:spcAft>
          </a:pPr>
          <a:r>
            <a:rPr lang="en-US" sz="1600" kern="1200"/>
            <a:t>Standard tickets priced at £300 per attendee (400 expected): £120,000</a:t>
          </a:r>
        </a:p>
      </dsp:txBody>
      <dsp:txXfrm>
        <a:off x="3422100" y="3396"/>
        <a:ext cx="2070815" cy="1242489"/>
      </dsp:txXfrm>
    </dsp:sp>
    <dsp:sp modelId="{1F3EF349-9E6E-4935-A2AC-39324662E410}">
      <dsp:nvSpPr>
        <dsp:cNvPr id="0" name=""/>
        <dsp:cNvSpPr/>
      </dsp:nvSpPr>
      <dsp:spPr>
        <a:xfrm>
          <a:off x="2944012" y="2297698"/>
          <a:ext cx="445687" cy="91440"/>
        </a:xfrm>
        <a:custGeom>
          <a:avLst/>
          <a:gdLst/>
          <a:ahLst/>
          <a:cxnLst/>
          <a:rect l="0" t="0" r="0" b="0"/>
          <a:pathLst>
            <a:path>
              <a:moveTo>
                <a:pt x="0" y="45720"/>
              </a:moveTo>
              <a:lnTo>
                <a:pt x="445687" y="45720"/>
              </a:lnTo>
            </a:path>
          </a:pathLst>
        </a:custGeom>
        <a:noFill/>
        <a:ln w="12700" cap="flat" cmpd="sng" algn="ctr">
          <a:solidFill>
            <a:schemeClr val="accent2">
              <a:hueOff val="2577445"/>
              <a:satOff val="-7397"/>
              <a:lumOff val="-1184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154949" y="2341036"/>
        <a:ext cx="23814" cy="4762"/>
      </dsp:txXfrm>
    </dsp:sp>
    <dsp:sp modelId="{889D20C1-54A5-4360-9EEF-7934DBC9F210}">
      <dsp:nvSpPr>
        <dsp:cNvPr id="0" name=""/>
        <dsp:cNvSpPr/>
      </dsp:nvSpPr>
      <dsp:spPr>
        <a:xfrm>
          <a:off x="874997" y="1722173"/>
          <a:ext cx="2070815" cy="1242489"/>
        </a:xfrm>
        <a:prstGeom prst="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472" tIns="106512" rIns="101472" bIns="106512" numCol="1" spcCol="1270" anchor="ctr" anchorCtr="0">
          <a:noAutofit/>
        </a:bodyPr>
        <a:lstStyle/>
        <a:p>
          <a:pPr lvl="0" algn="ctr" defTabSz="711200">
            <a:lnSpc>
              <a:spcPct val="90000"/>
            </a:lnSpc>
            <a:spcBef>
              <a:spcPct val="0"/>
            </a:spcBef>
            <a:spcAft>
              <a:spcPct val="35000"/>
            </a:spcAft>
          </a:pPr>
          <a:r>
            <a:rPr lang="en-US" sz="1600" kern="1200"/>
            <a:t>VIP tickets at £800 per attendee (100 expected): £80,000</a:t>
          </a:r>
        </a:p>
      </dsp:txBody>
      <dsp:txXfrm>
        <a:off x="874997" y="1722173"/>
        <a:ext cx="2070815" cy="1242489"/>
      </dsp:txXfrm>
    </dsp:sp>
    <dsp:sp modelId="{F94BCDD1-A450-4F10-82F8-36EA28CBAAFD}">
      <dsp:nvSpPr>
        <dsp:cNvPr id="0" name=""/>
        <dsp:cNvSpPr/>
      </dsp:nvSpPr>
      <dsp:spPr>
        <a:xfrm>
          <a:off x="1910404" y="2962862"/>
          <a:ext cx="2547103" cy="445687"/>
        </a:xfrm>
        <a:custGeom>
          <a:avLst/>
          <a:gdLst/>
          <a:ahLst/>
          <a:cxnLst/>
          <a:rect l="0" t="0" r="0" b="0"/>
          <a:pathLst>
            <a:path>
              <a:moveTo>
                <a:pt x="2547103" y="0"/>
              </a:moveTo>
              <a:lnTo>
                <a:pt x="2547103" y="239943"/>
              </a:lnTo>
              <a:lnTo>
                <a:pt x="0" y="239943"/>
              </a:lnTo>
              <a:lnTo>
                <a:pt x="0" y="445687"/>
              </a:lnTo>
            </a:path>
          </a:pathLst>
        </a:custGeom>
        <a:noFill/>
        <a:ln w="12700" cap="flat" cmpd="sng" algn="ctr">
          <a:solidFill>
            <a:schemeClr val="accent2">
              <a:hueOff val="3866169"/>
              <a:satOff val="-11096"/>
              <a:lumOff val="-17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119175" y="3183325"/>
        <a:ext cx="129562" cy="4762"/>
      </dsp:txXfrm>
    </dsp:sp>
    <dsp:sp modelId="{C0CFDEA8-22D2-4FBF-AF76-08EA4D0E2C0D}">
      <dsp:nvSpPr>
        <dsp:cNvPr id="0" name=""/>
        <dsp:cNvSpPr/>
      </dsp:nvSpPr>
      <dsp:spPr>
        <a:xfrm>
          <a:off x="3422100" y="1722173"/>
          <a:ext cx="2070815" cy="1242489"/>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472" tIns="106512" rIns="101472" bIns="106512" numCol="1" spcCol="1270" anchor="ctr" anchorCtr="0">
          <a:noAutofit/>
        </a:bodyPr>
        <a:lstStyle/>
        <a:p>
          <a:pPr lvl="0" algn="ctr" defTabSz="711200">
            <a:lnSpc>
              <a:spcPct val="90000"/>
            </a:lnSpc>
            <a:spcBef>
              <a:spcPct val="0"/>
            </a:spcBef>
            <a:spcAft>
              <a:spcPct val="35000"/>
            </a:spcAft>
          </a:pPr>
          <a:r>
            <a:rPr lang="en-US" sz="1600" kern="1200"/>
            <a:t>Sponsorships from luxury wellness brands: £150,000 (Voigt et al., 2016)</a:t>
          </a:r>
        </a:p>
      </dsp:txBody>
      <dsp:txXfrm>
        <a:off x="3422100" y="1722173"/>
        <a:ext cx="2070815" cy="1242489"/>
      </dsp:txXfrm>
    </dsp:sp>
    <dsp:sp modelId="{49B4154A-EEF9-4304-9944-B645317AF0A2}">
      <dsp:nvSpPr>
        <dsp:cNvPr id="0" name=""/>
        <dsp:cNvSpPr/>
      </dsp:nvSpPr>
      <dsp:spPr>
        <a:xfrm>
          <a:off x="2944012" y="4016474"/>
          <a:ext cx="445687" cy="91440"/>
        </a:xfrm>
        <a:custGeom>
          <a:avLst/>
          <a:gdLst/>
          <a:ahLst/>
          <a:cxnLst/>
          <a:rect l="0" t="0" r="0" b="0"/>
          <a:pathLst>
            <a:path>
              <a:moveTo>
                <a:pt x="0" y="45720"/>
              </a:moveTo>
              <a:lnTo>
                <a:pt x="445687" y="45720"/>
              </a:lnTo>
            </a:path>
          </a:pathLst>
        </a:custGeom>
        <a:noFill/>
        <a:ln w="12700" cap="flat" cmpd="sng" algn="ctr">
          <a:solidFill>
            <a:schemeClr val="accent2">
              <a:hueOff val="5154891"/>
              <a:satOff val="-14794"/>
              <a:lumOff val="-2368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154949" y="4059813"/>
        <a:ext cx="23814" cy="4762"/>
      </dsp:txXfrm>
    </dsp:sp>
    <dsp:sp modelId="{FD9D8055-7F45-42A2-97DC-61FFD90B285C}">
      <dsp:nvSpPr>
        <dsp:cNvPr id="0" name=""/>
        <dsp:cNvSpPr/>
      </dsp:nvSpPr>
      <dsp:spPr>
        <a:xfrm>
          <a:off x="874997" y="3440950"/>
          <a:ext cx="2070815" cy="1242489"/>
        </a:xfrm>
        <a:prstGeom prst="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472" tIns="106512" rIns="101472" bIns="106512" numCol="1" spcCol="1270" anchor="ctr" anchorCtr="0">
          <a:noAutofit/>
        </a:bodyPr>
        <a:lstStyle/>
        <a:p>
          <a:pPr lvl="0" algn="ctr" defTabSz="711200">
            <a:lnSpc>
              <a:spcPct val="90000"/>
            </a:lnSpc>
            <a:spcBef>
              <a:spcPct val="0"/>
            </a:spcBef>
            <a:spcAft>
              <a:spcPct val="35000"/>
            </a:spcAft>
          </a:pPr>
          <a:r>
            <a:rPr lang="en-US" sz="1600" kern="1200"/>
            <a:t>Merchandise sales (wellness products): £20,000</a:t>
          </a:r>
        </a:p>
      </dsp:txBody>
      <dsp:txXfrm>
        <a:off x="874997" y="3440950"/>
        <a:ext cx="2070815" cy="1242489"/>
      </dsp:txXfrm>
    </dsp:sp>
    <dsp:sp modelId="{CA5F7DD6-D7AE-4D4F-8ED0-B41D1023CE96}">
      <dsp:nvSpPr>
        <dsp:cNvPr id="0" name=""/>
        <dsp:cNvSpPr/>
      </dsp:nvSpPr>
      <dsp:spPr>
        <a:xfrm>
          <a:off x="1910404" y="4681639"/>
          <a:ext cx="2547103" cy="445687"/>
        </a:xfrm>
        <a:custGeom>
          <a:avLst/>
          <a:gdLst/>
          <a:ahLst/>
          <a:cxnLst/>
          <a:rect l="0" t="0" r="0" b="0"/>
          <a:pathLst>
            <a:path>
              <a:moveTo>
                <a:pt x="2547103" y="0"/>
              </a:moveTo>
              <a:lnTo>
                <a:pt x="2547103" y="239943"/>
              </a:lnTo>
              <a:lnTo>
                <a:pt x="0" y="239943"/>
              </a:lnTo>
              <a:lnTo>
                <a:pt x="0" y="445687"/>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119175" y="4902101"/>
        <a:ext cx="129562" cy="4762"/>
      </dsp:txXfrm>
    </dsp:sp>
    <dsp:sp modelId="{69F8AFC1-B644-4693-B47B-93146BF305E6}">
      <dsp:nvSpPr>
        <dsp:cNvPr id="0" name=""/>
        <dsp:cNvSpPr/>
      </dsp:nvSpPr>
      <dsp:spPr>
        <a:xfrm>
          <a:off x="3422100" y="3440950"/>
          <a:ext cx="2070815" cy="1242489"/>
        </a:xfrm>
        <a:prstGeom prst="rect">
          <a:avLst/>
        </a:prstGeom>
        <a:solidFill>
          <a:schemeClr val="accent2">
            <a:hueOff val="5369678"/>
            <a:satOff val="-15411"/>
            <a:lumOff val="-2467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472" tIns="106512" rIns="101472" bIns="106512" numCol="1" spcCol="1270" anchor="ctr" anchorCtr="0">
          <a:noAutofit/>
        </a:bodyPr>
        <a:lstStyle/>
        <a:p>
          <a:pPr lvl="0" algn="ctr" defTabSz="711200">
            <a:lnSpc>
              <a:spcPct val="90000"/>
            </a:lnSpc>
            <a:spcBef>
              <a:spcPct val="0"/>
            </a:spcBef>
            <a:spcAft>
              <a:spcPct val="35000"/>
            </a:spcAft>
          </a:pPr>
          <a:r>
            <a:rPr lang="en-US" sz="1600" b="1" kern="1200"/>
            <a:t>Projected Revenue: </a:t>
          </a:r>
          <a:r>
            <a:rPr lang="en-US" sz="1600" kern="1200"/>
            <a:t>£370,000</a:t>
          </a:r>
        </a:p>
      </dsp:txBody>
      <dsp:txXfrm>
        <a:off x="3422100" y="3440950"/>
        <a:ext cx="2070815" cy="1242489"/>
      </dsp:txXfrm>
    </dsp:sp>
    <dsp:sp modelId="{79DEB036-6A6B-4F56-B67A-3FD2A169F2AF}">
      <dsp:nvSpPr>
        <dsp:cNvPr id="0" name=""/>
        <dsp:cNvSpPr/>
      </dsp:nvSpPr>
      <dsp:spPr>
        <a:xfrm>
          <a:off x="874997" y="5159727"/>
          <a:ext cx="2070815" cy="1242489"/>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472" tIns="106512" rIns="101472" bIns="106512" numCol="1" spcCol="1270" anchor="ctr" anchorCtr="0">
          <a:noAutofit/>
        </a:bodyPr>
        <a:lstStyle/>
        <a:p>
          <a:pPr lvl="0" algn="ctr" defTabSz="711200">
            <a:lnSpc>
              <a:spcPct val="90000"/>
            </a:lnSpc>
            <a:spcBef>
              <a:spcPct val="0"/>
            </a:spcBef>
            <a:spcAft>
              <a:spcPct val="35000"/>
            </a:spcAft>
          </a:pPr>
          <a:r>
            <a:rPr lang="en-US" sz="1600" b="1" kern="1200"/>
            <a:t>Expected Profit: £55,000 </a:t>
          </a:r>
          <a:r>
            <a:rPr lang="en-US" sz="1600" kern="1200"/>
            <a:t>(Revenue - Costs)</a:t>
          </a:r>
        </a:p>
      </dsp:txBody>
      <dsp:txXfrm>
        <a:off x="874997" y="5159727"/>
        <a:ext cx="2070815" cy="124248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136749-72C7-471B-B023-A49396A61559}">
      <dsp:nvSpPr>
        <dsp:cNvPr id="0" name=""/>
        <dsp:cNvSpPr/>
      </dsp:nvSpPr>
      <dsp:spPr>
        <a:xfrm>
          <a:off x="0" y="285096"/>
          <a:ext cx="6367912" cy="11302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US" sz="1600" b="1" kern="1200"/>
            <a:t>Event Feasibility:</a:t>
          </a:r>
          <a:endParaRPr lang="en-US" sz="1600" kern="1200"/>
        </a:p>
      </dsp:txBody>
      <dsp:txXfrm>
        <a:off x="55173" y="340269"/>
        <a:ext cx="6257566" cy="1019874"/>
      </dsp:txXfrm>
    </dsp:sp>
    <dsp:sp modelId="{4781CC4C-0271-425C-B19D-F408F8348CA2}">
      <dsp:nvSpPr>
        <dsp:cNvPr id="0" name=""/>
        <dsp:cNvSpPr/>
      </dsp:nvSpPr>
      <dsp:spPr>
        <a:xfrm>
          <a:off x="0" y="1461396"/>
          <a:ext cx="6367912" cy="1130220"/>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US" sz="1600" kern="1200"/>
            <a:t>Strong market demand and operational support in Switzerland makes The Winter Wellness Festival possible. Currently, wellness tourism in the luxury segment is still an attractive destination, which includes the Alps (Bausch &amp; Gartner, 2020; Klein et al., 2016).</a:t>
          </a:r>
        </a:p>
      </dsp:txBody>
      <dsp:txXfrm>
        <a:off x="55173" y="1516569"/>
        <a:ext cx="6257566" cy="1019874"/>
      </dsp:txXfrm>
    </dsp:sp>
    <dsp:sp modelId="{A4C118F8-83AD-4884-AA44-4B198379515F}">
      <dsp:nvSpPr>
        <dsp:cNvPr id="0" name=""/>
        <dsp:cNvSpPr/>
      </dsp:nvSpPr>
      <dsp:spPr>
        <a:xfrm>
          <a:off x="0" y="2637696"/>
          <a:ext cx="6367912" cy="1130220"/>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US" sz="1600" kern="1200"/>
            <a:t>The alpine region where the festival takes place has also been a victim to climate change, however the festival will occur in December which will provide the best conditions for winter activities (Elsasser &amp; Bürki, 2002; Marty, 2013).</a:t>
          </a:r>
        </a:p>
      </dsp:txBody>
      <dsp:txXfrm>
        <a:off x="55173" y="2692869"/>
        <a:ext cx="6257566" cy="1019874"/>
      </dsp:txXfrm>
    </dsp:sp>
    <dsp:sp modelId="{BC9861E9-7765-4B96-B77A-A5397DC5A336}">
      <dsp:nvSpPr>
        <dsp:cNvPr id="0" name=""/>
        <dsp:cNvSpPr/>
      </dsp:nvSpPr>
      <dsp:spPr>
        <a:xfrm>
          <a:off x="0" y="3813996"/>
          <a:ext cx="6367912" cy="1130220"/>
        </a:xfrm>
        <a:prstGeom prst="round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US" sz="1600" b="1" kern="1200"/>
            <a:t>Final Thoughts:</a:t>
          </a:r>
          <a:endParaRPr lang="en-US" sz="1600" kern="1200"/>
        </a:p>
      </dsp:txBody>
      <dsp:txXfrm>
        <a:off x="55173" y="3869169"/>
        <a:ext cx="6257566" cy="1019874"/>
      </dsp:txXfrm>
    </dsp:sp>
    <dsp:sp modelId="{C9F00F04-6054-4FC7-9E2C-9D20CFA1BCAE}">
      <dsp:nvSpPr>
        <dsp:cNvPr id="0" name=""/>
        <dsp:cNvSpPr/>
      </dsp:nvSpPr>
      <dsp:spPr>
        <a:xfrm>
          <a:off x="0" y="4990296"/>
          <a:ext cx="6367912" cy="113022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US" sz="1600" kern="1200"/>
            <a:t>Winter Wellness Festival presents a great chance of promoting holistic wellbeing and luxury tourism. Because of its mix of wellness and adventure, plus its strategic placement, it will be a memorable, health-improving and lucrative event (Voigt et al., 2016; Denning, 2013).</a:t>
          </a:r>
        </a:p>
      </dsp:txBody>
      <dsp:txXfrm>
        <a:off x="55173" y="5045469"/>
        <a:ext cx="6257566" cy="1019874"/>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C8A24E-1B66-45C3-8DFC-2AD50ED8891C}" type="datetimeFigureOut">
              <a:rPr lang="en-GB" smtClean="0"/>
              <a:t>12/10/2024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ADD21A-5C0B-40A3-AFD1-D1AD200481E4}" type="slidenum">
              <a:rPr lang="en-GB" smtClean="0"/>
              <a:t>‹#›</a:t>
            </a:fld>
            <a:endParaRPr lang="en-GB"/>
          </a:p>
        </p:txBody>
      </p:sp>
    </p:spTree>
    <p:extLst>
      <p:ext uri="{BB962C8B-B14F-4D97-AF65-F5344CB8AC3E}">
        <p14:creationId xmlns:p14="http://schemas.microsoft.com/office/powerpoint/2010/main" val="27010269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The Winter Wellness Festival 2024, a unique event, is built on an escape in the winter, luxury, nature and holistic well-being. It is designed as an event for high stress professionals looking for rejuvenation through yoga, meditation, outdoor winter sports and other mental health workshops. The event responds to the rising trend of wellness tourism, booming since the COVID-19 pandemic, to capitalise on the heightened interest in physical and mental well-being (</a:t>
            </a:r>
            <a:r>
              <a:rPr lang="en-GB" sz="1800" dirty="0" err="1">
                <a:effectLst/>
                <a:latin typeface="Aptos" panose="020B0004020202020204" pitchFamily="34" charset="0"/>
                <a:ea typeface="Aptos" panose="020B0004020202020204" pitchFamily="34" charset="0"/>
                <a:cs typeface="Times New Roman" panose="02020603050405020304" pitchFamily="18" charset="0"/>
              </a:rPr>
              <a:t>Clerici</a:t>
            </a:r>
            <a:r>
              <a:rPr lang="en-GB" sz="1800" dirty="0">
                <a:effectLst/>
                <a:latin typeface="Aptos" panose="020B0004020202020204" pitchFamily="34" charset="0"/>
                <a:ea typeface="Aptos" panose="020B0004020202020204" pitchFamily="34" charset="0"/>
                <a:cs typeface="Times New Roman" panose="02020603050405020304" pitchFamily="18" charset="0"/>
              </a:rPr>
              <a:t> et al., 2023; Zhong et al., 2021). St. Moritz, Switzerland, is a perfect combination of luxury and pristine nature in which to hold this festival. The event will feature a special experience that will cater to the professionals who are looking for the stress relief as well as relaxation.</a:t>
            </a:r>
            <a:endParaRPr lang="en-GB" dirty="0"/>
          </a:p>
        </p:txBody>
      </p:sp>
      <p:sp>
        <p:nvSpPr>
          <p:cNvPr id="4" name="Slide Number Placeholder 3"/>
          <p:cNvSpPr>
            <a:spLocks noGrp="1"/>
          </p:cNvSpPr>
          <p:nvPr>
            <p:ph type="sldNum" sz="quarter" idx="5"/>
          </p:nvPr>
        </p:nvSpPr>
        <p:spPr/>
        <p:txBody>
          <a:bodyPr/>
          <a:lstStyle/>
          <a:p>
            <a:fld id="{5EADD21A-5C0B-40A3-AFD1-D1AD200481E4}" type="slidenum">
              <a:rPr lang="en-GB" smtClean="0"/>
              <a:t>2</a:t>
            </a:fld>
            <a:endParaRPr lang="en-GB"/>
          </a:p>
        </p:txBody>
      </p:sp>
    </p:spTree>
    <p:extLst>
      <p:ext uri="{BB962C8B-B14F-4D97-AF65-F5344CB8AC3E}">
        <p14:creationId xmlns:p14="http://schemas.microsoft.com/office/powerpoint/2010/main" val="103049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The event combines outdoor winter activities such as snow hiking, skiing with wellness programmes like yoga, meditation on the snow. These types of activities are becoming more and more popular in wellness tourism and provide positive impact on the physical and mental health (Denning, 2013; Sthapit et al., 2022). Moreover, workshops on mental health and nutrition will relate with current fulfilment of wellness and medical tourism ideas, such as stress preventive health measures (Cooper, 2015). Along with those services, the festival will provide the luxury of alpine spa treatments, including saunas and snow pools, to create an immersive and relaxing experience as part of luxury wellness tourism trends (Voigt et al., 2016). Overall the event nature and theme emphasise mental and physical rejuvenation in a calm serene snowy environment and is suitable to a broad variety of wellness seekers (</a:t>
            </a:r>
            <a:r>
              <a:rPr lang="en-GB" sz="1800" dirty="0" err="1">
                <a:effectLst/>
                <a:latin typeface="Aptos" panose="020B0004020202020204" pitchFamily="34" charset="0"/>
                <a:ea typeface="Aptos" panose="020B0004020202020204" pitchFamily="34" charset="0"/>
                <a:cs typeface="Times New Roman" panose="02020603050405020304" pitchFamily="18" charset="0"/>
              </a:rPr>
              <a:t>Csirmaz</a:t>
            </a:r>
            <a:r>
              <a:rPr lang="en-GB" sz="1800" dirty="0">
                <a:effectLst/>
                <a:latin typeface="Aptos" panose="020B0004020202020204" pitchFamily="34" charset="0"/>
                <a:ea typeface="Aptos" panose="020B0004020202020204" pitchFamily="34" charset="0"/>
                <a:cs typeface="Times New Roman" panose="02020603050405020304" pitchFamily="18" charset="0"/>
              </a:rPr>
              <a:t> &amp; </a:t>
            </a:r>
            <a:r>
              <a:rPr lang="en-GB" sz="1800" dirty="0" err="1">
                <a:effectLst/>
                <a:latin typeface="Aptos" panose="020B0004020202020204" pitchFamily="34" charset="0"/>
                <a:ea typeface="Aptos" panose="020B0004020202020204" pitchFamily="34" charset="0"/>
                <a:cs typeface="Times New Roman" panose="02020603050405020304" pitchFamily="18" charset="0"/>
              </a:rPr>
              <a:t>Pető</a:t>
            </a:r>
            <a:r>
              <a:rPr lang="en-GB" sz="1800" dirty="0">
                <a:effectLst/>
                <a:latin typeface="Aptos" panose="020B0004020202020204" pitchFamily="34" charset="0"/>
                <a:ea typeface="Aptos" panose="020B0004020202020204" pitchFamily="34" charset="0"/>
                <a:cs typeface="Times New Roman" panose="02020603050405020304" pitchFamily="18" charset="0"/>
              </a:rPr>
              <a:t>, 2015; Zhong et al., 2021).</a:t>
            </a:r>
            <a:endParaRPr lang="en-GB" dirty="0"/>
          </a:p>
        </p:txBody>
      </p:sp>
      <p:sp>
        <p:nvSpPr>
          <p:cNvPr id="4" name="Slide Number Placeholder 3"/>
          <p:cNvSpPr>
            <a:spLocks noGrp="1"/>
          </p:cNvSpPr>
          <p:nvPr>
            <p:ph type="sldNum" sz="quarter" idx="5"/>
          </p:nvPr>
        </p:nvSpPr>
        <p:spPr/>
        <p:txBody>
          <a:bodyPr/>
          <a:lstStyle/>
          <a:p>
            <a:fld id="{5EADD21A-5C0B-40A3-AFD1-D1AD200481E4}" type="slidenum">
              <a:rPr lang="en-GB" smtClean="0"/>
              <a:t>3</a:t>
            </a:fld>
            <a:endParaRPr lang="en-GB"/>
          </a:p>
        </p:txBody>
      </p:sp>
    </p:spTree>
    <p:extLst>
      <p:ext uri="{BB962C8B-B14F-4D97-AF65-F5344CB8AC3E}">
        <p14:creationId xmlns:p14="http://schemas.microsoft.com/office/powerpoint/2010/main" val="32825873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The target audience for the Winter Wellness Festival is corporate professionals, wellness enthusiasts, and affluent individuals aged between 30 and 50 years. Most probably, this group will come from high stress industries like finance and technology, who are looking for exclusive experiences that provide mental and physical rejuvenation (</a:t>
            </a:r>
            <a:r>
              <a:rPr lang="en-GB" sz="1800" dirty="0" err="1">
                <a:effectLst/>
                <a:latin typeface="Aptos" panose="020B0004020202020204" pitchFamily="34" charset="0"/>
                <a:ea typeface="Aptos" panose="020B0004020202020204" pitchFamily="34" charset="0"/>
                <a:cs typeface="Times New Roman" panose="02020603050405020304" pitchFamily="18" charset="0"/>
              </a:rPr>
              <a:t>Clerici</a:t>
            </a:r>
            <a:r>
              <a:rPr lang="en-GB" sz="1800" dirty="0">
                <a:effectLst/>
                <a:latin typeface="Aptos" panose="020B0004020202020204" pitchFamily="34" charset="0"/>
                <a:ea typeface="Aptos" panose="020B0004020202020204" pitchFamily="34" charset="0"/>
                <a:cs typeface="Times New Roman" panose="02020603050405020304" pitchFamily="18" charset="0"/>
              </a:rPr>
              <a:t> et al., 2023; Cooper, 2015). In recent years, many have seen the wellness sector to grow, during and post pandemic, thanks to the trend of proactive focusing on people’s health and well-being (</a:t>
            </a:r>
            <a:r>
              <a:rPr lang="en-GB" sz="1800" dirty="0" err="1">
                <a:effectLst/>
                <a:latin typeface="Aptos" panose="020B0004020202020204" pitchFamily="34" charset="0"/>
                <a:ea typeface="Aptos" panose="020B0004020202020204" pitchFamily="34" charset="0"/>
                <a:cs typeface="Times New Roman" panose="02020603050405020304" pitchFamily="18" charset="0"/>
              </a:rPr>
              <a:t>Hekmat</a:t>
            </a:r>
            <a:r>
              <a:rPr lang="en-GB" sz="1800" dirty="0">
                <a:effectLst/>
                <a:latin typeface="Aptos" panose="020B0004020202020204" pitchFamily="34" charset="0"/>
                <a:ea typeface="Aptos" panose="020B0004020202020204" pitchFamily="34" charset="0"/>
                <a:cs typeface="Times New Roman" panose="02020603050405020304" pitchFamily="18" charset="0"/>
              </a:rPr>
              <a:t> et al., 2022). The targeted individuals will be catered by the festival through a luxurious, personalised wellness experience that functions as a stress relief and physical relaxation. The St. Moritz location in Switzerland, with its strong reputation in the wellness and winter tourism markets (Zhong et al., 2021) is perfect for this type of high-end retreat.</a:t>
            </a:r>
            <a:endParaRPr lang="en-GB" dirty="0"/>
          </a:p>
        </p:txBody>
      </p:sp>
      <p:sp>
        <p:nvSpPr>
          <p:cNvPr id="4" name="Slide Number Placeholder 3"/>
          <p:cNvSpPr>
            <a:spLocks noGrp="1"/>
          </p:cNvSpPr>
          <p:nvPr>
            <p:ph type="sldNum" sz="quarter" idx="5"/>
          </p:nvPr>
        </p:nvSpPr>
        <p:spPr/>
        <p:txBody>
          <a:bodyPr/>
          <a:lstStyle/>
          <a:p>
            <a:fld id="{5EADD21A-5C0B-40A3-AFD1-D1AD200481E4}" type="slidenum">
              <a:rPr lang="en-GB" smtClean="0"/>
              <a:t>4</a:t>
            </a:fld>
            <a:endParaRPr lang="en-GB"/>
          </a:p>
        </p:txBody>
      </p:sp>
    </p:spTree>
    <p:extLst>
      <p:ext uri="{BB962C8B-B14F-4D97-AF65-F5344CB8AC3E}">
        <p14:creationId xmlns:p14="http://schemas.microsoft.com/office/powerpoint/2010/main" val="8220539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There has been a gradual increase in the trend of luxury wellness tourism for many years, even when the COVID-19 pandemic struck. Wellness tourism continues to be popular because more people are in pursuit of experiences that are good for their mental and physical health (</a:t>
            </a:r>
            <a:r>
              <a:rPr lang="en-GB" sz="1800" dirty="0" err="1">
                <a:effectLst/>
                <a:latin typeface="Aptos" panose="020B0004020202020204" pitchFamily="34" charset="0"/>
                <a:ea typeface="Aptos" panose="020B0004020202020204" pitchFamily="34" charset="0"/>
                <a:cs typeface="Times New Roman" panose="02020603050405020304" pitchFamily="18" charset="0"/>
              </a:rPr>
              <a:t>Clerici</a:t>
            </a:r>
            <a:r>
              <a:rPr lang="en-GB" sz="1800" dirty="0">
                <a:effectLst/>
                <a:latin typeface="Aptos" panose="020B0004020202020204" pitchFamily="34" charset="0"/>
                <a:ea typeface="Aptos" panose="020B0004020202020204" pitchFamily="34" charset="0"/>
                <a:cs typeface="Times New Roman" panose="02020603050405020304" pitchFamily="18" charset="0"/>
              </a:rPr>
              <a:t> et al., 2023; </a:t>
            </a:r>
            <a:r>
              <a:rPr lang="en-GB" sz="1800" dirty="0" err="1">
                <a:effectLst/>
                <a:latin typeface="Aptos" panose="020B0004020202020204" pitchFamily="34" charset="0"/>
                <a:ea typeface="Aptos" panose="020B0004020202020204" pitchFamily="34" charset="0"/>
                <a:cs typeface="Times New Roman" panose="02020603050405020304" pitchFamily="18" charset="0"/>
              </a:rPr>
              <a:t>Hekmat</a:t>
            </a:r>
            <a:r>
              <a:rPr lang="en-GB" sz="1800" dirty="0">
                <a:effectLst/>
                <a:latin typeface="Aptos" panose="020B0004020202020204" pitchFamily="34" charset="0"/>
                <a:ea typeface="Aptos" panose="020B0004020202020204" pitchFamily="34" charset="0"/>
                <a:cs typeface="Times New Roman" panose="02020603050405020304" pitchFamily="18" charset="0"/>
              </a:rPr>
              <a:t> et al., 2022). Switzerland is already a popular winter tourism country which makes it ideal for hosting a winter wellness event (Bürki et al., 2007; Denning, 2013). While there would be competition from regular skiing resorts, and wellness centres, the proposition of adventure and wellness within a winter luxury experience will make the Winter Wellness Festival different from its counterparts (Sthapit et al., 2022; Bausch &amp; Unseld, 2018).</a:t>
            </a:r>
            <a:endParaRPr lang="en-GB" dirty="0"/>
          </a:p>
        </p:txBody>
      </p:sp>
      <p:sp>
        <p:nvSpPr>
          <p:cNvPr id="4" name="Slide Number Placeholder 3"/>
          <p:cNvSpPr>
            <a:spLocks noGrp="1"/>
          </p:cNvSpPr>
          <p:nvPr>
            <p:ph type="sldNum" sz="quarter" idx="5"/>
          </p:nvPr>
        </p:nvSpPr>
        <p:spPr/>
        <p:txBody>
          <a:bodyPr/>
          <a:lstStyle/>
          <a:p>
            <a:fld id="{5EADD21A-5C0B-40A3-AFD1-D1AD200481E4}" type="slidenum">
              <a:rPr lang="en-GB" smtClean="0"/>
              <a:t>5</a:t>
            </a:fld>
            <a:endParaRPr lang="en-GB"/>
          </a:p>
        </p:txBody>
      </p:sp>
    </p:spTree>
    <p:extLst>
      <p:ext uri="{BB962C8B-B14F-4D97-AF65-F5344CB8AC3E}">
        <p14:creationId xmlns:p14="http://schemas.microsoft.com/office/powerpoint/2010/main" val="17340144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The location of the event has been proposed to be held in St. Moritz, Switzerland – which boasts of international and renowned luxury winter resorts and wellness tourism (</a:t>
            </a:r>
            <a:r>
              <a:rPr lang="en-GB" sz="1800" dirty="0" err="1">
                <a:effectLst/>
                <a:latin typeface="Aptos" panose="020B0004020202020204" pitchFamily="34" charset="0"/>
                <a:ea typeface="Aptos" panose="020B0004020202020204" pitchFamily="34" charset="0"/>
                <a:cs typeface="Times New Roman" panose="02020603050405020304" pitchFamily="18" charset="0"/>
              </a:rPr>
              <a:t>Rixen</a:t>
            </a:r>
            <a:r>
              <a:rPr lang="en-GB" sz="1800" dirty="0">
                <a:effectLst/>
                <a:latin typeface="Aptos" panose="020B0004020202020204" pitchFamily="34" charset="0"/>
                <a:ea typeface="Aptos" panose="020B0004020202020204" pitchFamily="34" charset="0"/>
                <a:cs typeface="Times New Roman" panose="02020603050405020304" pitchFamily="18" charset="0"/>
              </a:rPr>
              <a:t> et al., 2011). St. Moritz has always been known for gathering many events and therefore it is the right place to organise the Winter Wellness Festival as it is a winter sport resort with many wellness features. The availability of the venue in December 2024 signifies that the event will be done before the onset of the Christmas holidays, hence it will be more affordable and exclusive to the clients (</a:t>
            </a:r>
            <a:r>
              <a:rPr lang="en-GB" sz="1800" dirty="0" err="1">
                <a:effectLst/>
                <a:latin typeface="Aptos" panose="020B0004020202020204" pitchFamily="34" charset="0"/>
                <a:ea typeface="Aptos" panose="020B0004020202020204" pitchFamily="34" charset="0"/>
                <a:cs typeface="Times New Roman" panose="02020603050405020304" pitchFamily="18" charset="0"/>
              </a:rPr>
              <a:t>Abegg</a:t>
            </a:r>
            <a:r>
              <a:rPr lang="en-GB" sz="1800" dirty="0">
                <a:effectLst/>
                <a:latin typeface="Aptos" panose="020B0004020202020204" pitchFamily="34" charset="0"/>
                <a:ea typeface="Aptos" panose="020B0004020202020204" pitchFamily="34" charset="0"/>
                <a:cs typeface="Times New Roman" panose="02020603050405020304" pitchFamily="18" charset="0"/>
              </a:rPr>
              <a:t> et al., 2008; Elsasser &amp; Bürki, 2002). The appropriateness of St. Moritz is in the possibility to make wellness and recreation secluded and at the same time avail the best winter sporting infrastructure. This place will fulfil all the operational requirements of the event and will also offer a great experience for the guests (Bürki et al., 2007; Klein et al., 2016).</a:t>
            </a:r>
            <a:endParaRPr lang="en-GB" dirty="0"/>
          </a:p>
        </p:txBody>
      </p:sp>
      <p:sp>
        <p:nvSpPr>
          <p:cNvPr id="4" name="Slide Number Placeholder 3"/>
          <p:cNvSpPr>
            <a:spLocks noGrp="1"/>
          </p:cNvSpPr>
          <p:nvPr>
            <p:ph type="sldNum" sz="quarter" idx="5"/>
          </p:nvPr>
        </p:nvSpPr>
        <p:spPr/>
        <p:txBody>
          <a:bodyPr/>
          <a:lstStyle/>
          <a:p>
            <a:fld id="{5EADD21A-5C0B-40A3-AFD1-D1AD200481E4}" type="slidenum">
              <a:rPr lang="en-GB" smtClean="0"/>
              <a:t>6</a:t>
            </a:fld>
            <a:endParaRPr lang="en-GB"/>
          </a:p>
        </p:txBody>
      </p:sp>
    </p:spTree>
    <p:extLst>
      <p:ext uri="{BB962C8B-B14F-4D97-AF65-F5344CB8AC3E}">
        <p14:creationId xmlns:p14="http://schemas.microsoft.com/office/powerpoint/2010/main" val="9504618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In order for an event to run smoothly it must contain the right personnel and equipment. The festival will need experts in yoga and meditation teaching, and those winter activities guides and instructors (Sthapit et al., 2022; Cooper, 2015). Besides, for the implementation of the workshops, nutrition and mental health professionals will be required, while event coordinators will be tasked with general coordination (Voigt et al., 2016). The estimated cost for staffing is £105,000; it comprises all the needed people. As for the resources, the equipment for yoga, food from local organic restaurants which will offer gourmet dishes, and spas for alpine treatments will be required (Witting &amp; Schmude, 2019; </a:t>
            </a:r>
            <a:r>
              <a:rPr lang="en-GB" sz="1800" dirty="0" err="1">
                <a:effectLst/>
                <a:latin typeface="Aptos" panose="020B0004020202020204" pitchFamily="34" charset="0"/>
                <a:ea typeface="Aptos" panose="020B0004020202020204" pitchFamily="34" charset="0"/>
                <a:cs typeface="Times New Roman" panose="02020603050405020304" pitchFamily="18" charset="0"/>
              </a:rPr>
              <a:t>Rixen</a:t>
            </a:r>
            <a:r>
              <a:rPr lang="en-GB" sz="1800" dirty="0">
                <a:effectLst/>
                <a:latin typeface="Aptos" panose="020B0004020202020204" pitchFamily="34" charset="0"/>
                <a:ea typeface="Aptos" panose="020B0004020202020204" pitchFamily="34" charset="0"/>
                <a:cs typeface="Times New Roman" panose="02020603050405020304" pitchFamily="18" charset="0"/>
              </a:rPr>
              <a:t> et al., 2011). These elements will help to create a perfect luxurious atmosphere for all the participants of the event.</a:t>
            </a:r>
            <a:endParaRPr lang="en-GB" dirty="0"/>
          </a:p>
        </p:txBody>
      </p:sp>
      <p:sp>
        <p:nvSpPr>
          <p:cNvPr id="4" name="Slide Number Placeholder 3"/>
          <p:cNvSpPr>
            <a:spLocks noGrp="1"/>
          </p:cNvSpPr>
          <p:nvPr>
            <p:ph type="sldNum" sz="quarter" idx="5"/>
          </p:nvPr>
        </p:nvSpPr>
        <p:spPr/>
        <p:txBody>
          <a:bodyPr/>
          <a:lstStyle/>
          <a:p>
            <a:fld id="{5EADD21A-5C0B-40A3-AFD1-D1AD200481E4}" type="slidenum">
              <a:rPr lang="en-GB" smtClean="0"/>
              <a:t>7</a:t>
            </a:fld>
            <a:endParaRPr lang="en-GB"/>
          </a:p>
        </p:txBody>
      </p:sp>
    </p:spTree>
    <p:extLst>
      <p:ext uri="{BB962C8B-B14F-4D97-AF65-F5344CB8AC3E}">
        <p14:creationId xmlns:p14="http://schemas.microsoft.com/office/powerpoint/2010/main" val="12314307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The food services at Winter Wellness Festival will feature organic food from local producers, as is typical of wellness tourism that encourages healthy and environmentally friendly diets (Witting &amp; Schmude, 2019). This will be well complemented by our provision of high-quality products due to use of fresh and organic local produce to make the meals. The lighting for evening events will be done professionally with a view of giving the wellness centre a calming feel at night. The lights for early morning yoga and meditation will be dim to give the wellness centre a natural feel. Last of all, the transportation will be provided for the participants from the principal Swiss airports, including Zurich and Geneva to St. Moritz. For VIP guests there will be a possibility to park their cars on the territory of the hotel (Bürki et al., 2007).</a:t>
            </a:r>
            <a:endParaRPr lang="en-GB" dirty="0"/>
          </a:p>
        </p:txBody>
      </p:sp>
      <p:sp>
        <p:nvSpPr>
          <p:cNvPr id="4" name="Slide Number Placeholder 3"/>
          <p:cNvSpPr>
            <a:spLocks noGrp="1"/>
          </p:cNvSpPr>
          <p:nvPr>
            <p:ph type="sldNum" sz="quarter" idx="5"/>
          </p:nvPr>
        </p:nvSpPr>
        <p:spPr/>
        <p:txBody>
          <a:bodyPr/>
          <a:lstStyle/>
          <a:p>
            <a:fld id="{5EADD21A-5C0B-40A3-AFD1-D1AD200481E4}" type="slidenum">
              <a:rPr lang="en-GB" smtClean="0"/>
              <a:t>8</a:t>
            </a:fld>
            <a:endParaRPr lang="en-GB"/>
          </a:p>
        </p:txBody>
      </p:sp>
    </p:spTree>
    <p:extLst>
      <p:ext uri="{BB962C8B-B14F-4D97-AF65-F5344CB8AC3E}">
        <p14:creationId xmlns:p14="http://schemas.microsoft.com/office/powerpoint/2010/main" val="39220720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The anticipated expenses of the Winter Wellness Festival are venue hire (£100,000), employees (£105,000), advertising (£30,000) and equipment for yoga and other physical activities (£5,000) (</a:t>
            </a:r>
            <a:r>
              <a:rPr lang="en-GB" sz="1800" dirty="0" err="1">
                <a:effectLst/>
                <a:latin typeface="Aptos" panose="020B0004020202020204" pitchFamily="34" charset="0"/>
                <a:ea typeface="Aptos" panose="020B0004020202020204" pitchFamily="34" charset="0"/>
                <a:cs typeface="Times New Roman" panose="02020603050405020304" pitchFamily="18" charset="0"/>
              </a:rPr>
              <a:t>Abegg</a:t>
            </a:r>
            <a:r>
              <a:rPr lang="en-GB" sz="1800" dirty="0">
                <a:effectLst/>
                <a:latin typeface="Aptos" panose="020B0004020202020204" pitchFamily="34" charset="0"/>
                <a:ea typeface="Aptos" panose="020B0004020202020204" pitchFamily="34" charset="0"/>
                <a:cs typeface="Times New Roman" panose="02020603050405020304" pitchFamily="18" charset="0"/>
              </a:rPr>
              <a:t> et al., 2008; Sthapit et al., 2022). Moreover, catering could cost about £75,000 together with the cover expenses on the high-quality meals and accommodation for the guests (Cleary et al., 2016). Altogether, the total cost of the event to be organised is estimated at £315,000. The costs have been estimated so that the event could be implemented without compromising the quality of the guest experience.</a:t>
            </a:r>
            <a:endParaRPr lang="en-GB" dirty="0"/>
          </a:p>
        </p:txBody>
      </p:sp>
      <p:sp>
        <p:nvSpPr>
          <p:cNvPr id="4" name="Slide Number Placeholder 3"/>
          <p:cNvSpPr>
            <a:spLocks noGrp="1"/>
          </p:cNvSpPr>
          <p:nvPr>
            <p:ph type="sldNum" sz="quarter" idx="5"/>
          </p:nvPr>
        </p:nvSpPr>
        <p:spPr/>
        <p:txBody>
          <a:bodyPr/>
          <a:lstStyle/>
          <a:p>
            <a:fld id="{5EADD21A-5C0B-40A3-AFD1-D1AD200481E4}" type="slidenum">
              <a:rPr lang="en-GB" smtClean="0"/>
              <a:t>9</a:t>
            </a:fld>
            <a:endParaRPr lang="en-GB"/>
          </a:p>
        </p:txBody>
      </p:sp>
    </p:spTree>
    <p:extLst>
      <p:ext uri="{BB962C8B-B14F-4D97-AF65-F5344CB8AC3E}">
        <p14:creationId xmlns:p14="http://schemas.microsoft.com/office/powerpoint/2010/main" val="40646147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event will make its overall revenues from tickets, sponsorships, and merchandise. The standard tickets will cost £300 per person, with an expected attendance of 400 people, which will amount to £120,000. VIP tickets with the cost of £800 per person will contribute £80,000 from 100 VIP persons expected. In addition, the event will generate £150,000 from sponsors from luxury wellness brands to cater for the expenses of the event (Voigt et al., 2016). We anticipate that merchandise sales comprised of wellness products and souvenirs will increase revenue by £20,000. Combined, the total projected revenue is £370,000, hence the projected profit will be £55,000 (Revenue – Costs).</a:t>
            </a:r>
          </a:p>
          <a:p>
            <a:endParaRPr lang="en-GB" dirty="0"/>
          </a:p>
        </p:txBody>
      </p:sp>
      <p:sp>
        <p:nvSpPr>
          <p:cNvPr id="4" name="Slide Number Placeholder 3"/>
          <p:cNvSpPr>
            <a:spLocks noGrp="1"/>
          </p:cNvSpPr>
          <p:nvPr>
            <p:ph type="sldNum" sz="quarter" idx="5"/>
          </p:nvPr>
        </p:nvSpPr>
        <p:spPr/>
        <p:txBody>
          <a:bodyPr/>
          <a:lstStyle/>
          <a:p>
            <a:fld id="{5EADD21A-5C0B-40A3-AFD1-D1AD200481E4}" type="slidenum">
              <a:rPr lang="en-GB" smtClean="0"/>
              <a:t>10</a:t>
            </a:fld>
            <a:endParaRPr lang="en-GB"/>
          </a:p>
        </p:txBody>
      </p:sp>
    </p:spTree>
    <p:extLst>
      <p:ext uri="{BB962C8B-B14F-4D97-AF65-F5344CB8AC3E}">
        <p14:creationId xmlns:p14="http://schemas.microsoft.com/office/powerpoint/2010/main" val="9158320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The Winter Wellness Festival can be considered as a rather reasonable and highly perspective event in the context of the modern trends in wellness and luxury tourism. Consumers are seeking personalised wellness services, especially after the COVID-19 outbreak (Falk, 2015; </a:t>
            </a:r>
            <a:r>
              <a:rPr lang="en-GB" sz="1800" dirty="0" err="1">
                <a:effectLst/>
                <a:latin typeface="Aptos" panose="020B0004020202020204" pitchFamily="34" charset="0"/>
                <a:ea typeface="Aptos" panose="020B0004020202020204" pitchFamily="34" charset="0"/>
                <a:cs typeface="Times New Roman" panose="02020603050405020304" pitchFamily="18" charset="0"/>
              </a:rPr>
              <a:t>Abegg</a:t>
            </a:r>
            <a:r>
              <a:rPr lang="en-GB" sz="1800" dirty="0">
                <a:effectLst/>
                <a:latin typeface="Aptos" panose="020B0004020202020204" pitchFamily="34" charset="0"/>
                <a:ea typeface="Aptos" panose="020B0004020202020204" pitchFamily="34" charset="0"/>
                <a:cs typeface="Times New Roman" panose="02020603050405020304" pitchFamily="18" charset="0"/>
              </a:rPr>
              <a:t> et al., 2008). The place at St. Moritz, Switzerland is a perfect venue for the event due to its association with skiing and spa in a prestigious environment for winter season. Despite the fact that global warming is likely to be a threat to winter tourism in the future, the event is planned for December and the weather will be ideal for outdoor and indoor activities (Elsasser &amp; Bürki, 2002; Marty, 2013). Therefore, the Winter Wellness Festival is quite realistic and can become a unique event, which will be attractive for the high-end wellness tourists from all over the world (Voigt et al., 2016; Denning, 2013).</a:t>
            </a:r>
            <a:endParaRPr lang="en-GB" dirty="0"/>
          </a:p>
        </p:txBody>
      </p:sp>
      <p:sp>
        <p:nvSpPr>
          <p:cNvPr id="4" name="Slide Number Placeholder 3"/>
          <p:cNvSpPr>
            <a:spLocks noGrp="1"/>
          </p:cNvSpPr>
          <p:nvPr>
            <p:ph type="sldNum" sz="quarter" idx="5"/>
          </p:nvPr>
        </p:nvSpPr>
        <p:spPr/>
        <p:txBody>
          <a:bodyPr/>
          <a:lstStyle/>
          <a:p>
            <a:fld id="{5EADD21A-5C0B-40A3-AFD1-D1AD200481E4}" type="slidenum">
              <a:rPr lang="en-GB" smtClean="0"/>
              <a:t>11</a:t>
            </a:fld>
            <a:endParaRPr lang="en-GB"/>
          </a:p>
        </p:txBody>
      </p:sp>
    </p:spTree>
    <p:extLst>
      <p:ext uri="{BB962C8B-B14F-4D97-AF65-F5344CB8AC3E}">
        <p14:creationId xmlns:p14="http://schemas.microsoft.com/office/powerpoint/2010/main" val="5725382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622BF-5D4F-A4AA-A309-9BFCD91EBB1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9D28FD3-AB2A-F813-A2D1-D4E7D0FAFC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44E1C23-216F-836C-CE02-31ADE87AEFC4}"/>
              </a:ext>
            </a:extLst>
          </p:cNvPr>
          <p:cNvSpPr>
            <a:spLocks noGrp="1"/>
          </p:cNvSpPr>
          <p:nvPr>
            <p:ph type="dt" sz="half" idx="10"/>
          </p:nvPr>
        </p:nvSpPr>
        <p:spPr/>
        <p:txBody>
          <a:bodyPr/>
          <a:lstStyle/>
          <a:p>
            <a:fld id="{C8AE26B0-CAF6-4C37-95B7-079DBFA33F80}" type="datetimeFigureOut">
              <a:rPr lang="en-GB" smtClean="0"/>
              <a:t>12/10/2024</a:t>
            </a:fld>
            <a:endParaRPr lang="en-GB"/>
          </a:p>
        </p:txBody>
      </p:sp>
      <p:sp>
        <p:nvSpPr>
          <p:cNvPr id="5" name="Footer Placeholder 4">
            <a:extLst>
              <a:ext uri="{FF2B5EF4-FFF2-40B4-BE49-F238E27FC236}">
                <a16:creationId xmlns:a16="http://schemas.microsoft.com/office/drawing/2014/main" id="{CF33D614-945B-739C-58CB-6823216E44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DACD5B-DB45-10DC-AF3D-AB24FFDBC7E4}"/>
              </a:ext>
            </a:extLst>
          </p:cNvPr>
          <p:cNvSpPr>
            <a:spLocks noGrp="1"/>
          </p:cNvSpPr>
          <p:nvPr>
            <p:ph type="sldNum" sz="quarter" idx="12"/>
          </p:nvPr>
        </p:nvSpPr>
        <p:spPr/>
        <p:txBody>
          <a:bodyPr/>
          <a:lstStyle/>
          <a:p>
            <a:fld id="{4151A61E-594B-4F0E-ADBB-C6B1F561B3C1}" type="slidenum">
              <a:rPr lang="en-GB" smtClean="0"/>
              <a:t>‹#›</a:t>
            </a:fld>
            <a:endParaRPr lang="en-GB"/>
          </a:p>
        </p:txBody>
      </p:sp>
    </p:spTree>
    <p:extLst>
      <p:ext uri="{BB962C8B-B14F-4D97-AF65-F5344CB8AC3E}">
        <p14:creationId xmlns:p14="http://schemas.microsoft.com/office/powerpoint/2010/main" val="12398814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0D35D-8578-FFB7-1480-2F35E6D760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F0602A7-0783-AA49-86B1-F426776E1CE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A63E2C-C085-BA14-F7F1-A5839B467450}"/>
              </a:ext>
            </a:extLst>
          </p:cNvPr>
          <p:cNvSpPr>
            <a:spLocks noGrp="1"/>
          </p:cNvSpPr>
          <p:nvPr>
            <p:ph type="dt" sz="half" idx="10"/>
          </p:nvPr>
        </p:nvSpPr>
        <p:spPr/>
        <p:txBody>
          <a:bodyPr/>
          <a:lstStyle/>
          <a:p>
            <a:fld id="{C8AE26B0-CAF6-4C37-95B7-079DBFA33F80}" type="datetimeFigureOut">
              <a:rPr lang="en-GB" smtClean="0"/>
              <a:t>12/10/2024</a:t>
            </a:fld>
            <a:endParaRPr lang="en-GB"/>
          </a:p>
        </p:txBody>
      </p:sp>
      <p:sp>
        <p:nvSpPr>
          <p:cNvPr id="5" name="Footer Placeholder 4">
            <a:extLst>
              <a:ext uri="{FF2B5EF4-FFF2-40B4-BE49-F238E27FC236}">
                <a16:creationId xmlns:a16="http://schemas.microsoft.com/office/drawing/2014/main" id="{DB1B61EB-19D4-4F75-DC4B-C0409B9F20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E737D4-12E3-1CFB-2B26-A0BA6D5C9CBD}"/>
              </a:ext>
            </a:extLst>
          </p:cNvPr>
          <p:cNvSpPr>
            <a:spLocks noGrp="1"/>
          </p:cNvSpPr>
          <p:nvPr>
            <p:ph type="sldNum" sz="quarter" idx="12"/>
          </p:nvPr>
        </p:nvSpPr>
        <p:spPr/>
        <p:txBody>
          <a:bodyPr/>
          <a:lstStyle/>
          <a:p>
            <a:fld id="{4151A61E-594B-4F0E-ADBB-C6B1F561B3C1}" type="slidenum">
              <a:rPr lang="en-GB" smtClean="0"/>
              <a:t>‹#›</a:t>
            </a:fld>
            <a:endParaRPr lang="en-GB"/>
          </a:p>
        </p:txBody>
      </p:sp>
    </p:spTree>
    <p:extLst>
      <p:ext uri="{BB962C8B-B14F-4D97-AF65-F5344CB8AC3E}">
        <p14:creationId xmlns:p14="http://schemas.microsoft.com/office/powerpoint/2010/main" val="3098509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46539-2E75-9F9B-9C94-945186FE319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3C7E824-44D6-12BB-566B-A3F18698CBB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8242658-82BB-C397-77EF-746A16EED59F}"/>
              </a:ext>
            </a:extLst>
          </p:cNvPr>
          <p:cNvSpPr>
            <a:spLocks noGrp="1"/>
          </p:cNvSpPr>
          <p:nvPr>
            <p:ph type="dt" sz="half" idx="10"/>
          </p:nvPr>
        </p:nvSpPr>
        <p:spPr/>
        <p:txBody>
          <a:bodyPr/>
          <a:lstStyle/>
          <a:p>
            <a:fld id="{C8AE26B0-CAF6-4C37-95B7-079DBFA33F80}" type="datetimeFigureOut">
              <a:rPr lang="en-GB" smtClean="0"/>
              <a:t>12/10/2024</a:t>
            </a:fld>
            <a:endParaRPr lang="en-GB"/>
          </a:p>
        </p:txBody>
      </p:sp>
      <p:sp>
        <p:nvSpPr>
          <p:cNvPr id="5" name="Footer Placeholder 4">
            <a:extLst>
              <a:ext uri="{FF2B5EF4-FFF2-40B4-BE49-F238E27FC236}">
                <a16:creationId xmlns:a16="http://schemas.microsoft.com/office/drawing/2014/main" id="{9026620D-1736-FBC2-10C9-697308D8F9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25705F-CBDD-171C-8029-0F90C8A4083A}"/>
              </a:ext>
            </a:extLst>
          </p:cNvPr>
          <p:cNvSpPr>
            <a:spLocks noGrp="1"/>
          </p:cNvSpPr>
          <p:nvPr>
            <p:ph type="sldNum" sz="quarter" idx="12"/>
          </p:nvPr>
        </p:nvSpPr>
        <p:spPr/>
        <p:txBody>
          <a:bodyPr/>
          <a:lstStyle/>
          <a:p>
            <a:fld id="{4151A61E-594B-4F0E-ADBB-C6B1F561B3C1}" type="slidenum">
              <a:rPr lang="en-GB" smtClean="0"/>
              <a:t>‹#›</a:t>
            </a:fld>
            <a:endParaRPr lang="en-GB"/>
          </a:p>
        </p:txBody>
      </p:sp>
    </p:spTree>
    <p:extLst>
      <p:ext uri="{BB962C8B-B14F-4D97-AF65-F5344CB8AC3E}">
        <p14:creationId xmlns:p14="http://schemas.microsoft.com/office/powerpoint/2010/main" val="8368806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83859-0C4B-6D6D-F7FD-1FD6738B28C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6664FD-D54B-6E35-CB2B-2F5D56DDAD5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83517D2-10EE-B299-5F11-67BFA0C2E52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EBF5B13-BBDD-357C-2702-1C23BDB4D025}"/>
              </a:ext>
            </a:extLst>
          </p:cNvPr>
          <p:cNvSpPr>
            <a:spLocks noGrp="1"/>
          </p:cNvSpPr>
          <p:nvPr>
            <p:ph type="dt" sz="half" idx="10"/>
          </p:nvPr>
        </p:nvSpPr>
        <p:spPr/>
        <p:txBody>
          <a:bodyPr/>
          <a:lstStyle/>
          <a:p>
            <a:fld id="{C8AE26B0-CAF6-4C37-95B7-079DBFA33F80}" type="datetimeFigureOut">
              <a:rPr lang="en-GB" smtClean="0"/>
              <a:t>12/10/2024</a:t>
            </a:fld>
            <a:endParaRPr lang="en-GB"/>
          </a:p>
        </p:txBody>
      </p:sp>
      <p:sp>
        <p:nvSpPr>
          <p:cNvPr id="6" name="Footer Placeholder 5">
            <a:extLst>
              <a:ext uri="{FF2B5EF4-FFF2-40B4-BE49-F238E27FC236}">
                <a16:creationId xmlns:a16="http://schemas.microsoft.com/office/drawing/2014/main" id="{09D71A9D-C8C9-6289-5483-DEA3494262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6FAAA6-E7A7-BB82-347E-5FD66860584A}"/>
              </a:ext>
            </a:extLst>
          </p:cNvPr>
          <p:cNvSpPr>
            <a:spLocks noGrp="1"/>
          </p:cNvSpPr>
          <p:nvPr>
            <p:ph type="sldNum" sz="quarter" idx="12"/>
          </p:nvPr>
        </p:nvSpPr>
        <p:spPr/>
        <p:txBody>
          <a:bodyPr/>
          <a:lstStyle/>
          <a:p>
            <a:fld id="{4151A61E-594B-4F0E-ADBB-C6B1F561B3C1}" type="slidenum">
              <a:rPr lang="en-GB" smtClean="0"/>
              <a:t>‹#›</a:t>
            </a:fld>
            <a:endParaRPr lang="en-GB"/>
          </a:p>
        </p:txBody>
      </p:sp>
    </p:spTree>
    <p:extLst>
      <p:ext uri="{BB962C8B-B14F-4D97-AF65-F5344CB8AC3E}">
        <p14:creationId xmlns:p14="http://schemas.microsoft.com/office/powerpoint/2010/main" val="15502069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A7A19-5F3C-E572-7422-E50C759AB71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1FB24D-BDE5-8670-BD1F-BE7C5A0831B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7E9BFDE-A75E-829E-C5CD-313EE01D2BD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E499555-EE63-3EDB-EB72-38A95BE1C2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81B00F7-050D-45AE-0033-E17CFB4C0F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1FF01EB-E90D-6CD2-129A-F1518AA3F252}"/>
              </a:ext>
            </a:extLst>
          </p:cNvPr>
          <p:cNvSpPr>
            <a:spLocks noGrp="1"/>
          </p:cNvSpPr>
          <p:nvPr>
            <p:ph type="dt" sz="half" idx="10"/>
          </p:nvPr>
        </p:nvSpPr>
        <p:spPr/>
        <p:txBody>
          <a:bodyPr/>
          <a:lstStyle/>
          <a:p>
            <a:fld id="{C8AE26B0-CAF6-4C37-95B7-079DBFA33F80}" type="datetimeFigureOut">
              <a:rPr lang="en-GB" smtClean="0"/>
              <a:t>12/10/2024</a:t>
            </a:fld>
            <a:endParaRPr lang="en-GB"/>
          </a:p>
        </p:txBody>
      </p:sp>
      <p:sp>
        <p:nvSpPr>
          <p:cNvPr id="8" name="Footer Placeholder 7">
            <a:extLst>
              <a:ext uri="{FF2B5EF4-FFF2-40B4-BE49-F238E27FC236}">
                <a16:creationId xmlns:a16="http://schemas.microsoft.com/office/drawing/2014/main" id="{C7EFC679-24CB-7F86-3884-EF35A70BDC5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3176662-FEE7-DCFA-298A-EF20B006971C}"/>
              </a:ext>
            </a:extLst>
          </p:cNvPr>
          <p:cNvSpPr>
            <a:spLocks noGrp="1"/>
          </p:cNvSpPr>
          <p:nvPr>
            <p:ph type="sldNum" sz="quarter" idx="12"/>
          </p:nvPr>
        </p:nvSpPr>
        <p:spPr/>
        <p:txBody>
          <a:bodyPr/>
          <a:lstStyle/>
          <a:p>
            <a:fld id="{4151A61E-594B-4F0E-ADBB-C6B1F561B3C1}" type="slidenum">
              <a:rPr lang="en-GB" smtClean="0"/>
              <a:t>‹#›</a:t>
            </a:fld>
            <a:endParaRPr lang="en-GB"/>
          </a:p>
        </p:txBody>
      </p:sp>
    </p:spTree>
    <p:extLst>
      <p:ext uri="{BB962C8B-B14F-4D97-AF65-F5344CB8AC3E}">
        <p14:creationId xmlns:p14="http://schemas.microsoft.com/office/powerpoint/2010/main" val="992264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1BD6B-CB06-5981-D60D-5DC428B27A3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F2F1A53-9D3B-B29F-CD15-DDE104C213CB}"/>
              </a:ext>
            </a:extLst>
          </p:cNvPr>
          <p:cNvSpPr>
            <a:spLocks noGrp="1"/>
          </p:cNvSpPr>
          <p:nvPr>
            <p:ph type="dt" sz="half" idx="10"/>
          </p:nvPr>
        </p:nvSpPr>
        <p:spPr/>
        <p:txBody>
          <a:bodyPr/>
          <a:lstStyle/>
          <a:p>
            <a:fld id="{C8AE26B0-CAF6-4C37-95B7-079DBFA33F80}" type="datetimeFigureOut">
              <a:rPr lang="en-GB" smtClean="0"/>
              <a:t>12/10/2024</a:t>
            </a:fld>
            <a:endParaRPr lang="en-GB"/>
          </a:p>
        </p:txBody>
      </p:sp>
      <p:sp>
        <p:nvSpPr>
          <p:cNvPr id="4" name="Footer Placeholder 3">
            <a:extLst>
              <a:ext uri="{FF2B5EF4-FFF2-40B4-BE49-F238E27FC236}">
                <a16:creationId xmlns:a16="http://schemas.microsoft.com/office/drawing/2014/main" id="{7F7C0587-1836-8F5D-00B0-D8649D7C65D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0C66831-A3DA-2156-73CA-04D2A31CF9B1}"/>
              </a:ext>
            </a:extLst>
          </p:cNvPr>
          <p:cNvSpPr>
            <a:spLocks noGrp="1"/>
          </p:cNvSpPr>
          <p:nvPr>
            <p:ph type="sldNum" sz="quarter" idx="12"/>
          </p:nvPr>
        </p:nvSpPr>
        <p:spPr/>
        <p:txBody>
          <a:bodyPr/>
          <a:lstStyle/>
          <a:p>
            <a:fld id="{4151A61E-594B-4F0E-ADBB-C6B1F561B3C1}" type="slidenum">
              <a:rPr lang="en-GB" smtClean="0"/>
              <a:t>‹#›</a:t>
            </a:fld>
            <a:endParaRPr lang="en-GB"/>
          </a:p>
        </p:txBody>
      </p:sp>
    </p:spTree>
    <p:extLst>
      <p:ext uri="{BB962C8B-B14F-4D97-AF65-F5344CB8AC3E}">
        <p14:creationId xmlns:p14="http://schemas.microsoft.com/office/powerpoint/2010/main" val="34373157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1406FE-7094-1F1D-12B2-91299E72F289}"/>
              </a:ext>
            </a:extLst>
          </p:cNvPr>
          <p:cNvSpPr>
            <a:spLocks noGrp="1"/>
          </p:cNvSpPr>
          <p:nvPr>
            <p:ph type="dt" sz="half" idx="10"/>
          </p:nvPr>
        </p:nvSpPr>
        <p:spPr/>
        <p:txBody>
          <a:bodyPr/>
          <a:lstStyle/>
          <a:p>
            <a:fld id="{C8AE26B0-CAF6-4C37-95B7-079DBFA33F80}" type="datetimeFigureOut">
              <a:rPr lang="en-GB" smtClean="0"/>
              <a:t>12/10/2024</a:t>
            </a:fld>
            <a:endParaRPr lang="en-GB"/>
          </a:p>
        </p:txBody>
      </p:sp>
      <p:sp>
        <p:nvSpPr>
          <p:cNvPr id="3" name="Footer Placeholder 2">
            <a:extLst>
              <a:ext uri="{FF2B5EF4-FFF2-40B4-BE49-F238E27FC236}">
                <a16:creationId xmlns:a16="http://schemas.microsoft.com/office/drawing/2014/main" id="{B2274366-B281-A6A0-C321-9E857964486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5AADC4E-4477-4C74-2CF2-97A53B7B1C0C}"/>
              </a:ext>
            </a:extLst>
          </p:cNvPr>
          <p:cNvSpPr>
            <a:spLocks noGrp="1"/>
          </p:cNvSpPr>
          <p:nvPr>
            <p:ph type="sldNum" sz="quarter" idx="12"/>
          </p:nvPr>
        </p:nvSpPr>
        <p:spPr/>
        <p:txBody>
          <a:bodyPr/>
          <a:lstStyle/>
          <a:p>
            <a:fld id="{4151A61E-594B-4F0E-ADBB-C6B1F561B3C1}" type="slidenum">
              <a:rPr lang="en-GB" smtClean="0"/>
              <a:t>‹#›</a:t>
            </a:fld>
            <a:endParaRPr lang="en-GB"/>
          </a:p>
        </p:txBody>
      </p:sp>
    </p:spTree>
    <p:extLst>
      <p:ext uri="{BB962C8B-B14F-4D97-AF65-F5344CB8AC3E}">
        <p14:creationId xmlns:p14="http://schemas.microsoft.com/office/powerpoint/2010/main" val="3641910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D38BD-B079-3F81-4750-8D16C41E89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83FB786-3FA2-C8DA-0667-01B874996F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C2A1021-FF13-83AE-F6D7-B75E7F05FC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958679-88D5-CAA9-99E6-6C73E8AAA624}"/>
              </a:ext>
            </a:extLst>
          </p:cNvPr>
          <p:cNvSpPr>
            <a:spLocks noGrp="1"/>
          </p:cNvSpPr>
          <p:nvPr>
            <p:ph type="dt" sz="half" idx="10"/>
          </p:nvPr>
        </p:nvSpPr>
        <p:spPr/>
        <p:txBody>
          <a:bodyPr/>
          <a:lstStyle/>
          <a:p>
            <a:fld id="{C8AE26B0-CAF6-4C37-95B7-079DBFA33F80}" type="datetimeFigureOut">
              <a:rPr lang="en-GB" smtClean="0"/>
              <a:t>12/10/2024</a:t>
            </a:fld>
            <a:endParaRPr lang="en-GB"/>
          </a:p>
        </p:txBody>
      </p:sp>
      <p:sp>
        <p:nvSpPr>
          <p:cNvPr id="6" name="Footer Placeholder 5">
            <a:extLst>
              <a:ext uri="{FF2B5EF4-FFF2-40B4-BE49-F238E27FC236}">
                <a16:creationId xmlns:a16="http://schemas.microsoft.com/office/drawing/2014/main" id="{BF2118AB-B11D-CFF5-3986-855BA8B03E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2ACF7B-8462-41C8-9FA0-A9BAFEF2D6F7}"/>
              </a:ext>
            </a:extLst>
          </p:cNvPr>
          <p:cNvSpPr>
            <a:spLocks noGrp="1"/>
          </p:cNvSpPr>
          <p:nvPr>
            <p:ph type="sldNum" sz="quarter" idx="12"/>
          </p:nvPr>
        </p:nvSpPr>
        <p:spPr/>
        <p:txBody>
          <a:bodyPr/>
          <a:lstStyle/>
          <a:p>
            <a:fld id="{4151A61E-594B-4F0E-ADBB-C6B1F561B3C1}" type="slidenum">
              <a:rPr lang="en-GB" smtClean="0"/>
              <a:t>‹#›</a:t>
            </a:fld>
            <a:endParaRPr lang="en-GB"/>
          </a:p>
        </p:txBody>
      </p:sp>
    </p:spTree>
    <p:extLst>
      <p:ext uri="{BB962C8B-B14F-4D97-AF65-F5344CB8AC3E}">
        <p14:creationId xmlns:p14="http://schemas.microsoft.com/office/powerpoint/2010/main" val="30975226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DCA6D-BF49-21EB-1FDC-5E6BC4ED3D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15E621-D995-E206-D4E2-541EAACB5AA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B2C274-474D-9B02-957D-A71A5BA74D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B6AD8C-5C8C-346C-3DD4-532238F48549}"/>
              </a:ext>
            </a:extLst>
          </p:cNvPr>
          <p:cNvSpPr>
            <a:spLocks noGrp="1"/>
          </p:cNvSpPr>
          <p:nvPr>
            <p:ph type="dt" sz="half" idx="10"/>
          </p:nvPr>
        </p:nvSpPr>
        <p:spPr/>
        <p:txBody>
          <a:bodyPr/>
          <a:lstStyle/>
          <a:p>
            <a:fld id="{C8AE26B0-CAF6-4C37-95B7-079DBFA33F80}" type="datetimeFigureOut">
              <a:rPr lang="en-GB" smtClean="0"/>
              <a:t>12/10/2024</a:t>
            </a:fld>
            <a:endParaRPr lang="en-GB"/>
          </a:p>
        </p:txBody>
      </p:sp>
      <p:sp>
        <p:nvSpPr>
          <p:cNvPr id="6" name="Footer Placeholder 5">
            <a:extLst>
              <a:ext uri="{FF2B5EF4-FFF2-40B4-BE49-F238E27FC236}">
                <a16:creationId xmlns:a16="http://schemas.microsoft.com/office/drawing/2014/main" id="{0BF93C43-4131-73CB-7A2C-DD43072DA8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1C65E4-2965-087A-61B3-A43C18946795}"/>
              </a:ext>
            </a:extLst>
          </p:cNvPr>
          <p:cNvSpPr>
            <a:spLocks noGrp="1"/>
          </p:cNvSpPr>
          <p:nvPr>
            <p:ph type="sldNum" sz="quarter" idx="12"/>
          </p:nvPr>
        </p:nvSpPr>
        <p:spPr/>
        <p:txBody>
          <a:bodyPr/>
          <a:lstStyle/>
          <a:p>
            <a:fld id="{4151A61E-594B-4F0E-ADBB-C6B1F561B3C1}" type="slidenum">
              <a:rPr lang="en-GB" smtClean="0"/>
              <a:t>‹#›</a:t>
            </a:fld>
            <a:endParaRPr lang="en-GB"/>
          </a:p>
        </p:txBody>
      </p:sp>
    </p:spTree>
    <p:extLst>
      <p:ext uri="{BB962C8B-B14F-4D97-AF65-F5344CB8AC3E}">
        <p14:creationId xmlns:p14="http://schemas.microsoft.com/office/powerpoint/2010/main" val="1086820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1D73C-C00A-724D-1EE0-53D8A0B264D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8404BF-B05A-E8C0-E68D-21935CD905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6DD76B-F420-D8FA-AC73-2CC66563BCE9}"/>
              </a:ext>
            </a:extLst>
          </p:cNvPr>
          <p:cNvSpPr>
            <a:spLocks noGrp="1"/>
          </p:cNvSpPr>
          <p:nvPr>
            <p:ph type="dt" sz="half" idx="10"/>
          </p:nvPr>
        </p:nvSpPr>
        <p:spPr/>
        <p:txBody>
          <a:bodyPr/>
          <a:lstStyle/>
          <a:p>
            <a:fld id="{C8AE26B0-CAF6-4C37-95B7-079DBFA33F80}" type="datetimeFigureOut">
              <a:rPr lang="en-GB" smtClean="0"/>
              <a:t>12/10/2024</a:t>
            </a:fld>
            <a:endParaRPr lang="en-GB"/>
          </a:p>
        </p:txBody>
      </p:sp>
      <p:sp>
        <p:nvSpPr>
          <p:cNvPr id="5" name="Footer Placeholder 4">
            <a:extLst>
              <a:ext uri="{FF2B5EF4-FFF2-40B4-BE49-F238E27FC236}">
                <a16:creationId xmlns:a16="http://schemas.microsoft.com/office/drawing/2014/main" id="{4C2443B6-DF73-18FD-F32C-1F362E036D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C84517-DA62-FAAB-6AA7-B89994D2DDB4}"/>
              </a:ext>
            </a:extLst>
          </p:cNvPr>
          <p:cNvSpPr>
            <a:spLocks noGrp="1"/>
          </p:cNvSpPr>
          <p:nvPr>
            <p:ph type="sldNum" sz="quarter" idx="12"/>
          </p:nvPr>
        </p:nvSpPr>
        <p:spPr/>
        <p:txBody>
          <a:bodyPr/>
          <a:lstStyle/>
          <a:p>
            <a:fld id="{4151A61E-594B-4F0E-ADBB-C6B1F561B3C1}" type="slidenum">
              <a:rPr lang="en-GB" smtClean="0"/>
              <a:t>‹#›</a:t>
            </a:fld>
            <a:endParaRPr lang="en-GB"/>
          </a:p>
        </p:txBody>
      </p:sp>
    </p:spTree>
    <p:extLst>
      <p:ext uri="{BB962C8B-B14F-4D97-AF65-F5344CB8AC3E}">
        <p14:creationId xmlns:p14="http://schemas.microsoft.com/office/powerpoint/2010/main" val="2554442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B835944-9312-B28B-D54E-4EFB0E76D6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C474B4-E1BA-7AC0-38D9-40061688DBE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5675E8-1B98-2FD3-A78B-9D0083FF43AF}"/>
              </a:ext>
            </a:extLst>
          </p:cNvPr>
          <p:cNvSpPr>
            <a:spLocks noGrp="1"/>
          </p:cNvSpPr>
          <p:nvPr>
            <p:ph type="dt" sz="half" idx="10"/>
          </p:nvPr>
        </p:nvSpPr>
        <p:spPr/>
        <p:txBody>
          <a:bodyPr/>
          <a:lstStyle/>
          <a:p>
            <a:fld id="{C8AE26B0-CAF6-4C37-95B7-079DBFA33F80}" type="datetimeFigureOut">
              <a:rPr lang="en-GB" smtClean="0"/>
              <a:t>12/10/2024</a:t>
            </a:fld>
            <a:endParaRPr lang="en-GB"/>
          </a:p>
        </p:txBody>
      </p:sp>
      <p:sp>
        <p:nvSpPr>
          <p:cNvPr id="5" name="Footer Placeholder 4">
            <a:extLst>
              <a:ext uri="{FF2B5EF4-FFF2-40B4-BE49-F238E27FC236}">
                <a16:creationId xmlns:a16="http://schemas.microsoft.com/office/drawing/2014/main" id="{00325EB3-58A1-F0D7-ED96-45756E5855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C75CA4-EE36-AEBC-72E2-EB65338852A1}"/>
              </a:ext>
            </a:extLst>
          </p:cNvPr>
          <p:cNvSpPr>
            <a:spLocks noGrp="1"/>
          </p:cNvSpPr>
          <p:nvPr>
            <p:ph type="sldNum" sz="quarter" idx="12"/>
          </p:nvPr>
        </p:nvSpPr>
        <p:spPr/>
        <p:txBody>
          <a:bodyPr/>
          <a:lstStyle/>
          <a:p>
            <a:fld id="{4151A61E-594B-4F0E-ADBB-C6B1F561B3C1}" type="slidenum">
              <a:rPr lang="en-GB" smtClean="0"/>
              <a:t>‹#›</a:t>
            </a:fld>
            <a:endParaRPr lang="en-GB"/>
          </a:p>
        </p:txBody>
      </p:sp>
    </p:spTree>
    <p:extLst>
      <p:ext uri="{BB962C8B-B14F-4D97-AF65-F5344CB8AC3E}">
        <p14:creationId xmlns:p14="http://schemas.microsoft.com/office/powerpoint/2010/main" val="2883440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038A10-54AA-2CBA-EEA6-72413D9668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AF895C-C8AE-4F17-9338-05688F263AD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8D3115-DF85-7B81-5E33-076F3EA28FC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8AE26B0-CAF6-4C37-95B7-079DBFA33F80}" type="datetimeFigureOut">
              <a:rPr lang="en-GB" smtClean="0"/>
              <a:t>12/10/2024</a:t>
            </a:fld>
            <a:endParaRPr lang="en-GB"/>
          </a:p>
        </p:txBody>
      </p:sp>
      <p:sp>
        <p:nvSpPr>
          <p:cNvPr id="5" name="Footer Placeholder 4">
            <a:extLst>
              <a:ext uri="{FF2B5EF4-FFF2-40B4-BE49-F238E27FC236}">
                <a16:creationId xmlns:a16="http://schemas.microsoft.com/office/drawing/2014/main" id="{B32A8838-5F04-F827-FC0C-ED40F27A47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ED4ECCB-E8E8-73CA-A966-2ECFDB10D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151A61E-594B-4F0E-ADBB-C6B1F561B3C1}" type="slidenum">
              <a:rPr lang="en-GB" smtClean="0"/>
              <a:t>‹#›</a:t>
            </a:fld>
            <a:endParaRPr lang="en-GB"/>
          </a:p>
        </p:txBody>
      </p:sp>
    </p:spTree>
    <p:extLst>
      <p:ext uri="{BB962C8B-B14F-4D97-AF65-F5344CB8AC3E}">
        <p14:creationId xmlns:p14="http://schemas.microsoft.com/office/powerpoint/2010/main" val="42247193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9.jpeg"/><Relationship Id="rId7" Type="http://schemas.openxmlformats.org/officeDocument/2006/relationships/diagramColors" Target="../diagrams/colors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8.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0.jpeg"/><Relationship Id="rId7" Type="http://schemas.openxmlformats.org/officeDocument/2006/relationships/diagramColors" Target="../diagrams/colors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94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5C851-CA2F-24B2-F080-69BC48471C85}"/>
              </a:ext>
            </a:extLst>
          </p:cNvPr>
          <p:cNvSpPr>
            <a:spLocks noGrp="1"/>
          </p:cNvSpPr>
          <p:nvPr>
            <p:ph type="ctrTitle"/>
          </p:nvPr>
        </p:nvSpPr>
        <p:spPr>
          <a:xfrm>
            <a:off x="2197101" y="735283"/>
            <a:ext cx="4978399" cy="3165045"/>
          </a:xfrm>
        </p:spPr>
        <p:txBody>
          <a:bodyPr anchor="b">
            <a:normAutofit fontScale="90000"/>
          </a:bodyPr>
          <a:lstStyle/>
          <a:p>
            <a:pPr algn="l"/>
            <a:r>
              <a:rPr lang="en-GB" sz="4400"/>
              <a:t>BMIH6007: </a:t>
            </a:r>
            <a:r>
              <a:rPr lang="en-US" sz="4400"/>
              <a:t>International Meetings Management for the Hotel Industry</a:t>
            </a:r>
            <a:endParaRPr lang="en-GB" sz="4400"/>
          </a:p>
        </p:txBody>
      </p:sp>
      <p:sp>
        <p:nvSpPr>
          <p:cNvPr id="3" name="Subtitle 2">
            <a:extLst>
              <a:ext uri="{FF2B5EF4-FFF2-40B4-BE49-F238E27FC236}">
                <a16:creationId xmlns:a16="http://schemas.microsoft.com/office/drawing/2014/main" id="{9B6455A6-1F17-C1AA-BF71-BECB6108E460}"/>
              </a:ext>
            </a:extLst>
          </p:cNvPr>
          <p:cNvSpPr>
            <a:spLocks noGrp="1"/>
          </p:cNvSpPr>
          <p:nvPr>
            <p:ph type="subTitle" idx="1"/>
          </p:nvPr>
        </p:nvSpPr>
        <p:spPr>
          <a:xfrm>
            <a:off x="2197101" y="4078423"/>
            <a:ext cx="4978399" cy="2058657"/>
          </a:xfrm>
        </p:spPr>
        <p:txBody>
          <a:bodyPr>
            <a:normAutofit fontScale="92500" lnSpcReduction="20000"/>
          </a:bodyPr>
          <a:lstStyle/>
          <a:p>
            <a:pPr algn="l"/>
            <a:r>
              <a:rPr lang="en-US" sz="2200" dirty="0"/>
              <a:t>Winter Wellness Festival 2024 – Rejuvenate in the Snow</a:t>
            </a:r>
          </a:p>
          <a:p>
            <a:pPr algn="l"/>
            <a:endParaRPr lang="en-US" sz="2200" dirty="0"/>
          </a:p>
          <a:p>
            <a:pPr algn="l"/>
            <a:r>
              <a:rPr lang="en-US" sz="2200" dirty="0"/>
              <a:t>Student Name: Svetla </a:t>
            </a:r>
            <a:r>
              <a:rPr lang="en-US" sz="2200" dirty="0" err="1"/>
              <a:t>Dinkova</a:t>
            </a:r>
            <a:endParaRPr lang="en-US" sz="2200" dirty="0"/>
          </a:p>
          <a:p>
            <a:pPr algn="l"/>
            <a:r>
              <a:rPr lang="en-US" sz="2200" dirty="0"/>
              <a:t>Student ID: </a:t>
            </a:r>
            <a:r>
              <a:rPr lang="en-US" sz="2200" dirty="0" smtClean="0"/>
              <a:t>2209101</a:t>
            </a:r>
          </a:p>
          <a:p>
            <a:pPr algn="l"/>
            <a:r>
              <a:rPr lang="en-US" sz="2200" dirty="0" smtClean="0"/>
              <a:t>Module Tutor</a:t>
            </a:r>
            <a:r>
              <a:rPr lang="en-US" sz="2200" smtClean="0"/>
              <a:t>: Kathryn </a:t>
            </a:r>
            <a:r>
              <a:rPr lang="en-US" sz="2200" dirty="0" smtClean="0"/>
              <a:t>Flynn</a:t>
            </a:r>
            <a:endParaRPr lang="en-GB" sz="2200" dirty="0"/>
          </a:p>
        </p:txBody>
      </p:sp>
      <p:pic>
        <p:nvPicPr>
          <p:cNvPr id="7" name="Graphic 6" descr="Meeting">
            <a:extLst>
              <a:ext uri="{FF2B5EF4-FFF2-40B4-BE49-F238E27FC236}">
                <a16:creationId xmlns:a16="http://schemas.microsoft.com/office/drawing/2014/main" id="{C31AB892-E745-02D0-CD8E-B776BA7FBEE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717549" y="2776619"/>
            <a:ext cx="1289051" cy="1289051"/>
          </a:xfrm>
          <a:prstGeom prst="rect">
            <a:avLst/>
          </a:prstGeom>
        </p:spPr>
      </p:pic>
      <p:pic>
        <p:nvPicPr>
          <p:cNvPr id="15" name="Graphic 14" descr="Meeting">
            <a:extLst>
              <a:ext uri="{FF2B5EF4-FFF2-40B4-BE49-F238E27FC236}">
                <a16:creationId xmlns:a16="http://schemas.microsoft.com/office/drawing/2014/main" id="{AA3320F4-48F1-4D2D-A268-28595FCC198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37715317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576ACA3-AE25-08BB-2E76-54E75F53C5D7}"/>
              </a:ext>
            </a:extLst>
          </p:cNvPr>
          <p:cNvPicPr>
            <a:picLocks noChangeAspect="1"/>
          </p:cNvPicPr>
          <p:nvPr/>
        </p:nvPicPr>
        <p:blipFill>
          <a:blip r:embed="rId3">
            <a:duotone>
              <a:schemeClr val="bg2">
                <a:shade val="45000"/>
                <a:satMod val="135000"/>
              </a:schemeClr>
              <a:prstClr val="white"/>
            </a:duotone>
          </a:blip>
          <a:srcRect t="5833" b="9898"/>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696C83-D0C6-BEDF-4AC2-806DA5E095B4}"/>
              </a:ext>
            </a:extLst>
          </p:cNvPr>
          <p:cNvSpPr>
            <a:spLocks noGrp="1"/>
          </p:cNvSpPr>
          <p:nvPr>
            <p:ph type="title"/>
          </p:nvPr>
        </p:nvSpPr>
        <p:spPr>
          <a:xfrm>
            <a:off x="838200" y="365125"/>
            <a:ext cx="10515600" cy="1325563"/>
          </a:xfrm>
        </p:spPr>
        <p:txBody>
          <a:bodyPr>
            <a:normAutofit/>
          </a:bodyPr>
          <a:lstStyle/>
          <a:p>
            <a:r>
              <a:rPr lang="en-GB" dirty="0"/>
              <a:t>Introduction to the Event</a:t>
            </a:r>
          </a:p>
        </p:txBody>
      </p:sp>
      <p:graphicFrame>
        <p:nvGraphicFramePr>
          <p:cNvPr id="5" name="Content Placeholder 2">
            <a:extLst>
              <a:ext uri="{FF2B5EF4-FFF2-40B4-BE49-F238E27FC236}">
                <a16:creationId xmlns:a16="http://schemas.microsoft.com/office/drawing/2014/main" id="{C356C0E2-8AAF-36C5-F123-42E710913720}"/>
              </a:ext>
            </a:extLst>
          </p:cNvPr>
          <p:cNvGraphicFramePr>
            <a:graphicFrameLocks noGrp="1"/>
          </p:cNvGraphicFramePr>
          <p:nvPr>
            <p:ph idx="1"/>
            <p:extLst>
              <p:ext uri="{D42A27DB-BD31-4B8C-83A1-F6EECF244321}">
                <p14:modId xmlns:p14="http://schemas.microsoft.com/office/powerpoint/2010/main" val="305814894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214547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23000">
              <a:srgbClr val="FFC000"/>
            </a:gs>
            <a:gs pos="7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F03CB-4417-88BD-0888-602057B984EB}"/>
              </a:ext>
            </a:extLst>
          </p:cNvPr>
          <p:cNvSpPr>
            <a:spLocks noGrp="1"/>
          </p:cNvSpPr>
          <p:nvPr>
            <p:ph type="title"/>
          </p:nvPr>
        </p:nvSpPr>
        <p:spPr/>
        <p:txBody>
          <a:bodyPr/>
          <a:lstStyle/>
          <a:p>
            <a:r>
              <a:rPr lang="en-GB" dirty="0"/>
              <a:t>Event Focus &amp; Concept</a:t>
            </a:r>
          </a:p>
        </p:txBody>
      </p:sp>
      <p:graphicFrame>
        <p:nvGraphicFramePr>
          <p:cNvPr id="5" name="Content Placeholder 2">
            <a:extLst>
              <a:ext uri="{FF2B5EF4-FFF2-40B4-BE49-F238E27FC236}">
                <a16:creationId xmlns:a16="http://schemas.microsoft.com/office/drawing/2014/main" id="{A23621B4-C434-6A71-5FFB-BCCD63BA564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81762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23000">
              <a:srgbClr val="FFC000"/>
            </a:gs>
            <a:gs pos="53000">
              <a:schemeClr val="accent1">
                <a:lumMod val="45000"/>
                <a:lumOff val="55000"/>
              </a:schemeClr>
            </a:gs>
            <a:gs pos="86000">
              <a:schemeClr val="accent3">
                <a:lumMod val="60000"/>
                <a:lumOff val="40000"/>
              </a:schemeClr>
            </a:gs>
          </a:gsLst>
          <a:lin ang="540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A3CEE7-978F-FB8B-B23C-9B7E5759AE1E}"/>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Market Factors – Target Audience</a:t>
            </a:r>
          </a:p>
        </p:txBody>
      </p:sp>
      <p:graphicFrame>
        <p:nvGraphicFramePr>
          <p:cNvPr id="5" name="Content Placeholder 2">
            <a:extLst>
              <a:ext uri="{FF2B5EF4-FFF2-40B4-BE49-F238E27FC236}">
                <a16:creationId xmlns:a16="http://schemas.microsoft.com/office/drawing/2014/main" id="{9F5C1DBD-AB3B-AC52-05CE-5CD2A3E5B5BF}"/>
              </a:ext>
            </a:extLst>
          </p:cNvPr>
          <p:cNvGraphicFramePr>
            <a:graphicFrameLocks noGrp="1"/>
          </p:cNvGraphicFramePr>
          <p:nvPr>
            <p:ph idx="1"/>
            <p:extLst>
              <p:ext uri="{D42A27DB-BD31-4B8C-83A1-F6EECF244321}">
                <p14:modId xmlns:p14="http://schemas.microsoft.com/office/powerpoint/2010/main" val="20854248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18699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23000">
              <a:srgbClr val="FFC000"/>
            </a:gs>
            <a:gs pos="53000">
              <a:schemeClr val="accent1">
                <a:lumMod val="45000"/>
                <a:lumOff val="55000"/>
              </a:schemeClr>
            </a:gs>
            <a:gs pos="86000">
              <a:schemeClr val="accent3">
                <a:lumMod val="60000"/>
                <a:lumOff val="40000"/>
              </a:schemeClr>
            </a:gs>
          </a:gsLst>
          <a:lin ang="5400000" scaled="1"/>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35C54-B5D6-4FD5-050A-E9F641D5CA73}"/>
              </a:ext>
            </a:extLst>
          </p:cNvPr>
          <p:cNvSpPr>
            <a:spLocks noGrp="1"/>
          </p:cNvSpPr>
          <p:nvPr>
            <p:ph type="title"/>
          </p:nvPr>
        </p:nvSpPr>
        <p:spPr>
          <a:xfrm>
            <a:off x="838200" y="365125"/>
            <a:ext cx="10515600" cy="1325563"/>
          </a:xfrm>
        </p:spPr>
        <p:txBody>
          <a:bodyPr>
            <a:normAutofit/>
          </a:bodyPr>
          <a:lstStyle/>
          <a:p>
            <a:r>
              <a:rPr lang="en-GB" dirty="0"/>
              <a:t>Market Factors – Demand &amp; Competition</a:t>
            </a:r>
          </a:p>
        </p:txBody>
      </p:sp>
      <p:graphicFrame>
        <p:nvGraphicFramePr>
          <p:cNvPr id="5" name="Content Placeholder 2">
            <a:extLst>
              <a:ext uri="{FF2B5EF4-FFF2-40B4-BE49-F238E27FC236}">
                <a16:creationId xmlns:a16="http://schemas.microsoft.com/office/drawing/2014/main" id="{9E0F1AAB-7C83-6E80-29BE-4358B5873C53}"/>
              </a:ext>
            </a:extLst>
          </p:cNvPr>
          <p:cNvGraphicFramePr>
            <a:graphicFrameLocks noGrp="1"/>
          </p:cNvGraphicFramePr>
          <p:nvPr>
            <p:ph idx="1"/>
            <p:extLst>
              <p:ext uri="{D42A27DB-BD31-4B8C-83A1-F6EECF244321}">
                <p14:modId xmlns:p14="http://schemas.microsoft.com/office/powerpoint/2010/main" val="403824477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3860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23000">
              <a:srgbClr val="FFC000"/>
            </a:gs>
            <a:gs pos="53000">
              <a:schemeClr val="accent1">
                <a:lumMod val="45000"/>
                <a:lumOff val="55000"/>
              </a:schemeClr>
            </a:gs>
            <a:gs pos="86000">
              <a:schemeClr val="accent3">
                <a:lumMod val="60000"/>
                <a:lumOff val="40000"/>
              </a:schemeClr>
            </a:gs>
          </a:gsLst>
          <a:lin ang="5400000" scaled="1"/>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00335E-1F42-0527-A52A-0238E55E5A69}"/>
              </a:ext>
            </a:extLst>
          </p:cNvPr>
          <p:cNvSpPr>
            <a:spLocks noGrp="1"/>
          </p:cNvSpPr>
          <p:nvPr>
            <p:ph type="title"/>
          </p:nvPr>
        </p:nvSpPr>
        <p:spPr>
          <a:xfrm>
            <a:off x="838200" y="365125"/>
            <a:ext cx="10515600" cy="1325563"/>
          </a:xfrm>
        </p:spPr>
        <p:txBody>
          <a:bodyPr>
            <a:normAutofit/>
          </a:bodyPr>
          <a:lstStyle/>
          <a:p>
            <a:r>
              <a:rPr lang="en-GB" dirty="0"/>
              <a:t>Operational Factors – Location &amp; Venue Availability</a:t>
            </a:r>
          </a:p>
        </p:txBody>
      </p:sp>
      <p:graphicFrame>
        <p:nvGraphicFramePr>
          <p:cNvPr id="5" name="Content Placeholder 2">
            <a:extLst>
              <a:ext uri="{FF2B5EF4-FFF2-40B4-BE49-F238E27FC236}">
                <a16:creationId xmlns:a16="http://schemas.microsoft.com/office/drawing/2014/main" id="{AB36A7D2-3AC2-CFFD-9E86-83C3A52E7655}"/>
              </a:ext>
            </a:extLst>
          </p:cNvPr>
          <p:cNvGraphicFramePr>
            <a:graphicFrameLocks noGrp="1"/>
          </p:cNvGraphicFramePr>
          <p:nvPr>
            <p:ph idx="1"/>
            <p:extLst>
              <p:ext uri="{D42A27DB-BD31-4B8C-83A1-F6EECF244321}">
                <p14:modId xmlns:p14="http://schemas.microsoft.com/office/powerpoint/2010/main" val="4381563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4107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descr="A blue and white background&#10;&#10;Description automatically generated">
            <a:extLst>
              <a:ext uri="{FF2B5EF4-FFF2-40B4-BE49-F238E27FC236}">
                <a16:creationId xmlns:a16="http://schemas.microsoft.com/office/drawing/2014/main" id="{FCF4029C-94AE-BADF-CFE0-28288AFFC26B}"/>
              </a:ext>
            </a:extLst>
          </p:cNvPr>
          <p:cNvPicPr>
            <a:picLocks noChangeAspect="1"/>
          </p:cNvPicPr>
          <p:nvPr/>
        </p:nvPicPr>
        <p:blipFill>
          <a:blip r:embed="rId3"/>
          <a:srcRect b="6250"/>
          <a:stretch/>
        </p:blipFill>
        <p:spPr>
          <a:xfrm>
            <a:off x="20" y="10"/>
            <a:ext cx="12191980" cy="6857990"/>
          </a:xfrm>
          <a:prstGeom prst="rect">
            <a:avLst/>
          </a:prstGeom>
        </p:spPr>
      </p:pic>
      <p:sp>
        <p:nvSpPr>
          <p:cNvPr id="16" name="Rectangle 15">
            <a:extLst>
              <a:ext uri="{FF2B5EF4-FFF2-40B4-BE49-F238E27FC236}">
                <a16:creationId xmlns:a16="http://schemas.microsoft.com/office/drawing/2014/main" id="{257363FD-7E77-4145-9483-331A807ADF0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1F4ADDF-CD73-9939-B29B-C85EAE1CDEFF}"/>
              </a:ext>
            </a:extLst>
          </p:cNvPr>
          <p:cNvSpPr>
            <a:spLocks noGrp="1"/>
          </p:cNvSpPr>
          <p:nvPr>
            <p:ph type="title"/>
          </p:nvPr>
        </p:nvSpPr>
        <p:spPr>
          <a:xfrm>
            <a:off x="838200" y="365125"/>
            <a:ext cx="10515600" cy="1325563"/>
          </a:xfrm>
        </p:spPr>
        <p:txBody>
          <a:bodyPr>
            <a:normAutofit/>
          </a:bodyPr>
          <a:lstStyle/>
          <a:p>
            <a:r>
              <a:rPr lang="en-US" dirty="0"/>
              <a:t>Operational Factors – Staffing and Resources</a:t>
            </a:r>
            <a:endParaRPr lang="en-GB" dirty="0"/>
          </a:p>
        </p:txBody>
      </p:sp>
      <p:graphicFrame>
        <p:nvGraphicFramePr>
          <p:cNvPr id="5" name="Content Placeholder 2">
            <a:extLst>
              <a:ext uri="{FF2B5EF4-FFF2-40B4-BE49-F238E27FC236}">
                <a16:creationId xmlns:a16="http://schemas.microsoft.com/office/drawing/2014/main" id="{00D3F029-7C6F-495D-55C4-265747AFA580}"/>
              </a:ext>
            </a:extLst>
          </p:cNvPr>
          <p:cNvGraphicFramePr>
            <a:graphicFrameLocks noGrp="1"/>
          </p:cNvGraphicFramePr>
          <p:nvPr>
            <p:ph idx="1"/>
            <p:extLst>
              <p:ext uri="{D42A27DB-BD31-4B8C-83A1-F6EECF244321}">
                <p14:modId xmlns:p14="http://schemas.microsoft.com/office/powerpoint/2010/main" val="44269487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659196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C135BE4-F8F0-908F-67D6-B5833E89D641}"/>
              </a:ext>
            </a:extLst>
          </p:cNvPr>
          <p:cNvPicPr>
            <a:picLocks noChangeAspect="1"/>
          </p:cNvPicPr>
          <p:nvPr/>
        </p:nvPicPr>
        <p:blipFill>
          <a:blip r:embed="rId3"/>
          <a:srcRect b="8537"/>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257363FD-7E77-4145-9483-331A807ADF0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BC66E17-C288-9C3C-76AB-C999637BA55B}"/>
              </a:ext>
            </a:extLst>
          </p:cNvPr>
          <p:cNvSpPr>
            <a:spLocks noGrp="1"/>
          </p:cNvSpPr>
          <p:nvPr>
            <p:ph type="title"/>
          </p:nvPr>
        </p:nvSpPr>
        <p:spPr>
          <a:xfrm>
            <a:off x="838200" y="365125"/>
            <a:ext cx="10515600" cy="1325563"/>
          </a:xfrm>
        </p:spPr>
        <p:txBody>
          <a:bodyPr>
            <a:normAutofit fontScale="90000"/>
          </a:bodyPr>
          <a:lstStyle/>
          <a:p>
            <a:r>
              <a:rPr lang="en-US" dirty="0"/>
              <a:t>Operational Factors – Catering, Lighting, and Parking</a:t>
            </a:r>
            <a:endParaRPr lang="en-GB" dirty="0"/>
          </a:p>
        </p:txBody>
      </p:sp>
      <p:graphicFrame>
        <p:nvGraphicFramePr>
          <p:cNvPr id="5" name="Content Placeholder 2">
            <a:extLst>
              <a:ext uri="{FF2B5EF4-FFF2-40B4-BE49-F238E27FC236}">
                <a16:creationId xmlns:a16="http://schemas.microsoft.com/office/drawing/2014/main" id="{75E3D14C-721D-8877-1A8F-6C11BD99C53B}"/>
              </a:ext>
            </a:extLst>
          </p:cNvPr>
          <p:cNvGraphicFramePr>
            <a:graphicFrameLocks noGrp="1"/>
          </p:cNvGraphicFramePr>
          <p:nvPr>
            <p:ph idx="1"/>
            <p:extLst>
              <p:ext uri="{D42A27DB-BD31-4B8C-83A1-F6EECF244321}">
                <p14:modId xmlns:p14="http://schemas.microsoft.com/office/powerpoint/2010/main" val="211418588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337683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23000">
              <a:srgbClr val="FFC000"/>
            </a:gs>
            <a:gs pos="53000">
              <a:schemeClr val="accent1">
                <a:lumMod val="45000"/>
                <a:lumOff val="55000"/>
              </a:schemeClr>
            </a:gs>
            <a:gs pos="86000">
              <a:schemeClr val="accent3">
                <a:lumMod val="60000"/>
                <a:lumOff val="4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F03A0-58BA-2A3F-682A-21CD8E1F305F}"/>
              </a:ext>
            </a:extLst>
          </p:cNvPr>
          <p:cNvSpPr>
            <a:spLocks noGrp="1"/>
          </p:cNvSpPr>
          <p:nvPr>
            <p:ph type="title"/>
          </p:nvPr>
        </p:nvSpPr>
        <p:spPr/>
        <p:txBody>
          <a:bodyPr/>
          <a:lstStyle/>
          <a:p>
            <a:r>
              <a:rPr lang="en-GB" dirty="0"/>
              <a:t>Financial Factors – Cost Breakdown</a:t>
            </a:r>
          </a:p>
        </p:txBody>
      </p:sp>
      <p:graphicFrame>
        <p:nvGraphicFramePr>
          <p:cNvPr id="5" name="Content Placeholder 2">
            <a:extLst>
              <a:ext uri="{FF2B5EF4-FFF2-40B4-BE49-F238E27FC236}">
                <a16:creationId xmlns:a16="http://schemas.microsoft.com/office/drawing/2014/main" id="{E23BD177-D169-AED6-5235-5EF8E319780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557850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23000">
              <a:srgbClr val="FFC000"/>
            </a:gs>
            <a:gs pos="53000">
              <a:schemeClr val="accent1">
                <a:lumMod val="45000"/>
                <a:lumOff val="55000"/>
              </a:schemeClr>
            </a:gs>
            <a:gs pos="86000">
              <a:schemeClr val="accent3">
                <a:lumMod val="60000"/>
                <a:lumOff val="40000"/>
              </a:schemeClr>
            </a:gs>
          </a:gsLst>
          <a:lin ang="5400000" scaled="1"/>
        </a:gradFill>
        <a:effectLst/>
      </p:bgPr>
    </p:bg>
    <p:spTree>
      <p:nvGrpSpPr>
        <p:cNvPr id="1" name=""/>
        <p:cNvGrpSpPr/>
        <p:nvPr/>
      </p:nvGrpSpPr>
      <p:grpSpPr>
        <a:xfrm>
          <a:off x="0" y="0"/>
          <a:ext cx="0" cy="0"/>
          <a:chOff x="0" y="0"/>
          <a:chExt cx="0" cy="0"/>
        </a:xfrm>
      </p:grpSpPr>
      <p:sp useBgFill="1">
        <p:nvSpPr>
          <p:cNvPr id="2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3" name="Group 32">
            <a:extLst>
              <a:ext uri="{FF2B5EF4-FFF2-40B4-BE49-F238E27FC236}">
                <a16:creationId xmlns:a16="http://schemas.microsoft.com/office/drawing/2014/main" id="{B3F7A3C7-0737-4E57-B30E-8EEFE638B40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3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7" name="Group 36">
            <a:extLst>
              <a:ext uri="{FF2B5EF4-FFF2-40B4-BE49-F238E27FC236}">
                <a16:creationId xmlns:a16="http://schemas.microsoft.com/office/drawing/2014/main" id="{43F5E015-E085-4624-B431-B4241444868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8" name="Freeform: Shape 37">
              <a:extLst>
                <a:ext uri="{FF2B5EF4-FFF2-40B4-BE49-F238E27FC236}">
                  <a16:creationId xmlns:a16="http://schemas.microsoft.com/office/drawing/2014/main" id="{4DDB60AE-8B9C-4BA0-93DC-F8C9EBF6D8B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9F247760-BE07-41A2-969E-570081E6552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57A70BD2-76FC-4BDD-9E64-3B93D5EF36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AADD9643-5489-42CB-9762-FBAC2AAE9FB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09A2C16E-2745-4E3D-BECC-D66755221E3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52E5A063-571D-4461-9869-B3E93F6E69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366019AD-E33B-4DBF-BAD3-AE36116031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A19FBD7-B8AE-B3E5-FA06-DE6E55A953CD}"/>
              </a:ext>
            </a:extLst>
          </p:cNvPr>
          <p:cNvSpPr>
            <a:spLocks noGrp="1"/>
          </p:cNvSpPr>
          <p:nvPr>
            <p:ph type="title"/>
          </p:nvPr>
        </p:nvSpPr>
        <p:spPr>
          <a:xfrm>
            <a:off x="786385" y="841248"/>
            <a:ext cx="3515244" cy="5340097"/>
          </a:xfrm>
        </p:spPr>
        <p:txBody>
          <a:bodyPr anchor="ctr">
            <a:normAutofit/>
          </a:bodyPr>
          <a:lstStyle/>
          <a:p>
            <a:r>
              <a:rPr lang="en-US" sz="4800">
                <a:solidFill>
                  <a:schemeClr val="bg1"/>
                </a:solidFill>
              </a:rPr>
              <a:t>Financial Factors – Revenue and Funding</a:t>
            </a:r>
            <a:endParaRPr lang="en-GB" sz="4800">
              <a:solidFill>
                <a:schemeClr val="bg1"/>
              </a:solidFill>
            </a:endParaRPr>
          </a:p>
        </p:txBody>
      </p:sp>
      <p:graphicFrame>
        <p:nvGraphicFramePr>
          <p:cNvPr id="5" name="Content Placeholder 2">
            <a:extLst>
              <a:ext uri="{FF2B5EF4-FFF2-40B4-BE49-F238E27FC236}">
                <a16:creationId xmlns:a16="http://schemas.microsoft.com/office/drawing/2014/main" id="{1175CF9B-E405-E37A-E30E-97A0E5A6510E}"/>
              </a:ext>
            </a:extLst>
          </p:cNvPr>
          <p:cNvGraphicFramePr>
            <a:graphicFrameLocks noGrp="1"/>
          </p:cNvGraphicFramePr>
          <p:nvPr>
            <p:ph idx="1"/>
            <p:extLst>
              <p:ext uri="{D42A27DB-BD31-4B8C-83A1-F6EECF244321}">
                <p14:modId xmlns:p14="http://schemas.microsoft.com/office/powerpoint/2010/main" val="1210467353"/>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86836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A41754A-E56C-1804-A4CA-BF0C815098B9}"/>
              </a:ext>
            </a:extLst>
          </p:cNvPr>
          <p:cNvSpPr>
            <a:spLocks noGrp="1"/>
          </p:cNvSpPr>
          <p:nvPr>
            <p:ph type="title"/>
          </p:nvPr>
        </p:nvSpPr>
        <p:spPr>
          <a:xfrm>
            <a:off x="786385" y="841248"/>
            <a:ext cx="3515244" cy="5340097"/>
          </a:xfrm>
        </p:spPr>
        <p:txBody>
          <a:bodyPr anchor="ctr">
            <a:normAutofit/>
          </a:bodyPr>
          <a:lstStyle/>
          <a:p>
            <a:r>
              <a:rPr lang="en-GB" sz="4800">
                <a:solidFill>
                  <a:schemeClr val="bg1"/>
                </a:solidFill>
              </a:rPr>
              <a:t>Conclusion &amp; Feasibility Analysis</a:t>
            </a:r>
          </a:p>
        </p:txBody>
      </p:sp>
      <p:graphicFrame>
        <p:nvGraphicFramePr>
          <p:cNvPr id="5" name="Content Placeholder 2">
            <a:extLst>
              <a:ext uri="{FF2B5EF4-FFF2-40B4-BE49-F238E27FC236}">
                <a16:creationId xmlns:a16="http://schemas.microsoft.com/office/drawing/2014/main" id="{F2612260-F89E-925E-4F9C-38A6F4C62D71}"/>
              </a:ext>
            </a:extLst>
          </p:cNvPr>
          <p:cNvGraphicFramePr>
            <a:graphicFrameLocks noGrp="1"/>
          </p:cNvGraphicFramePr>
          <p:nvPr>
            <p:ph idx="1"/>
            <p:extLst>
              <p:ext uri="{D42A27DB-BD31-4B8C-83A1-F6EECF244321}">
                <p14:modId xmlns:p14="http://schemas.microsoft.com/office/powerpoint/2010/main" val="2473072996"/>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52700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D57F946-2E03-4DE1-91F8-25BEDC66356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4" name="Freeform: Shape 53">
              <a:extLst>
                <a:ext uri="{FF2B5EF4-FFF2-40B4-BE49-F238E27FC236}">
                  <a16:creationId xmlns:a16="http://schemas.microsoft.com/office/drawing/2014/main" id="{9F247760-BE07-41A2-969E-570081E6552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5BA3183-8358-A74A-A763-D17A471E5BBC}"/>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References 1</a:t>
            </a:r>
          </a:p>
        </p:txBody>
      </p:sp>
      <p:sp>
        <p:nvSpPr>
          <p:cNvPr id="3" name="Content Placeholder 2">
            <a:extLst>
              <a:ext uri="{FF2B5EF4-FFF2-40B4-BE49-F238E27FC236}">
                <a16:creationId xmlns:a16="http://schemas.microsoft.com/office/drawing/2014/main" id="{1AF44D95-BAA1-3F96-2377-954090BBF815}"/>
              </a:ext>
            </a:extLst>
          </p:cNvPr>
          <p:cNvSpPr>
            <a:spLocks noGrp="1"/>
          </p:cNvSpPr>
          <p:nvPr>
            <p:ph idx="1"/>
          </p:nvPr>
        </p:nvSpPr>
        <p:spPr>
          <a:xfrm>
            <a:off x="4071068" y="841247"/>
            <a:ext cx="6877878" cy="5120640"/>
          </a:xfrm>
        </p:spPr>
        <p:txBody>
          <a:bodyPr anchor="ctr">
            <a:noAutofit/>
          </a:bodyPr>
          <a:lstStyle/>
          <a:p>
            <a:pPr marL="228600">
              <a:spcAft>
                <a:spcPts val="800"/>
              </a:spcAft>
            </a:pPr>
            <a:r>
              <a:rPr lang="en-GB" sz="11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Abegg</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B., </a:t>
            </a:r>
            <a:r>
              <a:rPr lang="en-GB" sz="11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Agrawala</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S., Crick, F. &amp; de </a:t>
            </a:r>
            <a:r>
              <a:rPr lang="en-GB" sz="11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Montfalcon</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A., 2007. Climate change impacts and adaptation in winter tourism. In </a:t>
            </a:r>
            <a:r>
              <a:rPr lang="en-GB" sz="1100" i="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Climate change in the Alps</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OECD Publishing, pp.25–60.</a:t>
            </a:r>
          </a:p>
          <a:p>
            <a:pPr marL="228600">
              <a:spcAft>
                <a:spcPts val="800"/>
              </a:spcAft>
            </a:pPr>
            <a:r>
              <a:rPr lang="en-GB" sz="11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Abegg</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B., Bürki, R., Elsasser, H., </a:t>
            </a:r>
            <a:r>
              <a:rPr lang="en-GB" sz="11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Borsdorf</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A., </a:t>
            </a:r>
            <a:r>
              <a:rPr lang="en-GB" sz="11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Stötter</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J. &amp; </a:t>
            </a:r>
            <a:r>
              <a:rPr lang="en-GB" sz="11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Veulliet</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E., 2008. Climate change and tourism in the Alps. In </a:t>
            </a:r>
            <a:r>
              <a:rPr lang="en-GB" sz="1100" i="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Tourism and climate change</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University of Zurich, pp.73–80.</a:t>
            </a:r>
          </a:p>
          <a:p>
            <a:pPr marL="228600">
              <a:spcAft>
                <a:spcPts val="800"/>
              </a:spcAft>
            </a:pP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Bausch, T. &amp; Gartner, W., 2020. Winter tourism in the European Alps: Is a new paradigm needed? </a:t>
            </a:r>
            <a:r>
              <a:rPr lang="en-GB" sz="1100" i="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Journal of Outdoor Recreation and Tourism</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31, p.100297.</a:t>
            </a:r>
          </a:p>
          <a:p>
            <a:pPr marL="228600">
              <a:spcAft>
                <a:spcPts val="800"/>
              </a:spcAft>
            </a:pP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Bürki, R., </a:t>
            </a:r>
            <a:r>
              <a:rPr lang="en-GB" sz="11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Abegg</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B., Elsasser, H. &amp; </a:t>
            </a:r>
            <a:r>
              <a:rPr lang="en-GB" sz="11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Amelung</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B., 2007. Climate change and tourism in the alpine regions of Switzerland. In </a:t>
            </a:r>
            <a:r>
              <a:rPr lang="en-GB" sz="1100" i="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Climate change in the Alps</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OECD Publishing, pp.165–172.</a:t>
            </a:r>
          </a:p>
          <a:p>
            <a:pPr marL="228600">
              <a:spcAft>
                <a:spcPts val="800"/>
              </a:spcAft>
            </a:pP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Bausch, T. &amp; Unseld, C., 2018. Winter tourism in Germany is much more than skiing! Consumer motives and implications to Alpine destination marketing. </a:t>
            </a:r>
            <a:r>
              <a:rPr lang="en-GB" sz="1100" i="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Journal of Vacation Marketing</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24(3), pp.203–217.</a:t>
            </a:r>
          </a:p>
          <a:p>
            <a:pPr marL="228600">
              <a:spcAft>
                <a:spcPts val="800"/>
              </a:spcAft>
            </a:pPr>
            <a:r>
              <a:rPr lang="en-GB" sz="11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Clerici</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A.P., Murphy, C. &amp; Almeida, N.M.C., 2023. The future of wellness tourism after COVID-19. </a:t>
            </a:r>
            <a:r>
              <a:rPr lang="en-GB" sz="1100" i="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European Spatial Research and Policy</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(30).</a:t>
            </a:r>
          </a:p>
          <a:p>
            <a:pPr marL="228600">
              <a:spcAft>
                <a:spcPts val="800"/>
              </a:spcAft>
            </a:pP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Cooper, M., 2015. Health and Wellness: A Background to Medical Tourism. In </a:t>
            </a:r>
            <a:r>
              <a:rPr lang="en-GB" sz="1100" i="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Medical Tourism and Wellness: International Perspectives</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a:t>
            </a:r>
          </a:p>
          <a:p>
            <a:pPr marL="228600">
              <a:spcAft>
                <a:spcPts val="800"/>
              </a:spcAft>
            </a:pPr>
            <a:r>
              <a:rPr lang="en-GB" sz="11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Csirmaz</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É.K. &amp; </a:t>
            </a:r>
            <a:r>
              <a:rPr lang="en-GB" sz="11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Pető</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K., 2015. International trends in recreational and wellness tourism. </a:t>
            </a:r>
            <a:r>
              <a:rPr lang="en-GB" sz="1100" i="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Procedia. Economics and Finance</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32, pp.755–762.</a:t>
            </a:r>
          </a:p>
          <a:p>
            <a:pPr marL="228600">
              <a:spcAft>
                <a:spcPts val="800"/>
              </a:spcAft>
            </a:pP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Denning, A., 2013. From Sublime Landscapes to "White Gold": How Skiing Transformed the Alps after 1930. </a:t>
            </a:r>
            <a:r>
              <a:rPr lang="en-GB" sz="1100" i="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Environmental History</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19, pp.78–108.</a:t>
            </a:r>
          </a:p>
          <a:p>
            <a:pPr marL="228600">
              <a:spcAft>
                <a:spcPts val="800"/>
              </a:spcAft>
            </a:pP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Elsasser, H. &amp; Bürki, R., 2002. Climate change as a threat to tourism in the Alps. </a:t>
            </a:r>
            <a:r>
              <a:rPr lang="en-GB" sz="1100" i="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Climate Research</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20, pp.253–257.</a:t>
            </a:r>
          </a:p>
          <a:p>
            <a:pPr marL="228600">
              <a:spcAft>
                <a:spcPts val="800"/>
              </a:spcAft>
            </a:pP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Falk, M., 2015. The sensitivity of tourism demand to exchange rate changes: an application to Swiss overnight stays in Austrian mountain villages during the winter season. </a:t>
            </a:r>
            <a:r>
              <a:rPr lang="en-GB" sz="1100" i="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Current Issues in Tourism</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18(5), pp.465–476.</a:t>
            </a:r>
          </a:p>
        </p:txBody>
      </p:sp>
    </p:spTree>
    <p:extLst>
      <p:ext uri="{BB962C8B-B14F-4D97-AF65-F5344CB8AC3E}">
        <p14:creationId xmlns:p14="http://schemas.microsoft.com/office/powerpoint/2010/main" val="29909829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D57F946-2E03-4DE1-91F8-25BEDC66356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D2F4D9B-9B76-9AA4-2B40-A12F3A0B06EC}"/>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References 2</a:t>
            </a:r>
          </a:p>
        </p:txBody>
      </p:sp>
      <p:sp>
        <p:nvSpPr>
          <p:cNvPr id="3" name="Content Placeholder 2">
            <a:extLst>
              <a:ext uri="{FF2B5EF4-FFF2-40B4-BE49-F238E27FC236}">
                <a16:creationId xmlns:a16="http://schemas.microsoft.com/office/drawing/2014/main" id="{058B10C1-3A8A-4F95-0F1A-D95AB3B8CEC2}"/>
              </a:ext>
            </a:extLst>
          </p:cNvPr>
          <p:cNvSpPr>
            <a:spLocks noGrp="1"/>
          </p:cNvSpPr>
          <p:nvPr>
            <p:ph idx="1"/>
          </p:nvPr>
        </p:nvSpPr>
        <p:spPr>
          <a:xfrm>
            <a:off x="4071068" y="841247"/>
            <a:ext cx="6877878" cy="5120640"/>
          </a:xfrm>
        </p:spPr>
        <p:txBody>
          <a:bodyPr anchor="ctr">
            <a:normAutofit fontScale="92500" lnSpcReduction="20000"/>
          </a:bodyPr>
          <a:lstStyle/>
          <a:p>
            <a:pPr>
              <a:spcAft>
                <a:spcPts val="800"/>
              </a:spcAft>
            </a:pPr>
            <a:r>
              <a:rPr lang="en-GB" sz="11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Hekmat</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N., </a:t>
            </a:r>
            <a:r>
              <a:rPr lang="en-GB" sz="11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Ramazanova</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M., Marques, J. &amp; </a:t>
            </a:r>
            <a:r>
              <a:rPr lang="en-GB" sz="11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Quintela</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J., 2022. Wellness tourism experience on the rise post COVID. In </a:t>
            </a:r>
            <a:r>
              <a:rPr lang="en-GB" sz="1100" i="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Advances in Hospitality, Tourism, and the Services Industry</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a:t>
            </a:r>
          </a:p>
          <a:p>
            <a:pPr marL="228600">
              <a:spcAft>
                <a:spcPts val="800"/>
              </a:spcAft>
            </a:pP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Klein, G., </a:t>
            </a:r>
            <a:r>
              <a:rPr lang="en-GB" sz="11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Vitasse</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Y., </a:t>
            </a:r>
            <a:r>
              <a:rPr lang="en-GB" sz="11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Rixen</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C., Marty, C. &amp; </a:t>
            </a:r>
            <a:r>
              <a:rPr lang="en-GB" sz="11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Rebetez</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M., 2016. Shorter snow cover duration since 1970 in the Swiss Alps due to earlier snowmelt more than to later snow onset. </a:t>
            </a:r>
            <a:r>
              <a:rPr lang="en-GB" sz="1100" i="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Climatic Change</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139, pp.637–649.</a:t>
            </a:r>
          </a:p>
          <a:p>
            <a:pPr marL="228600">
              <a:spcAft>
                <a:spcPts val="800"/>
              </a:spcAft>
            </a:pP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Koenig, U. &amp; </a:t>
            </a:r>
            <a:r>
              <a:rPr lang="en-GB" sz="11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Abegg</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B., 1997. Impacts of climate change on winter tourism in the Swiss Alps. </a:t>
            </a:r>
            <a:r>
              <a:rPr lang="en-GB" sz="1100" i="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Journal of Sustainable Tourism</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5(1), pp.46–58.</a:t>
            </a:r>
          </a:p>
          <a:p>
            <a:pPr marL="228600">
              <a:spcAft>
                <a:spcPts val="800"/>
              </a:spcAft>
            </a:pP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Marty, C., 2013. Climate change and snow cover in the European Alps. In </a:t>
            </a:r>
            <a:r>
              <a:rPr lang="en-GB" sz="1100" i="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Snow and Climate: Physical Processes, Surface Energy Exchange, and Modeling</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Bentham Science, pp.30–44.</a:t>
            </a:r>
          </a:p>
          <a:p>
            <a:pPr marL="228600">
              <a:spcAft>
                <a:spcPts val="800"/>
              </a:spcAft>
            </a:pPr>
            <a:r>
              <a:rPr lang="en-GB" sz="11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Rixen</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C., </a:t>
            </a:r>
            <a:r>
              <a:rPr lang="en-GB" sz="11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Teich</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M., </a:t>
            </a:r>
            <a:r>
              <a:rPr lang="en-GB" sz="11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Lardelli</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C., </a:t>
            </a:r>
            <a:r>
              <a:rPr lang="en-GB" sz="11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Gallati</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D., Pohl, M., </a:t>
            </a:r>
            <a:r>
              <a:rPr lang="en-GB" sz="11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Pütz</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M. &amp; Bebi, P., 2011. Winter tourism and climate change in the Alps: An assessment of resource consumption, snow reliability, and future snowmaking potential. </a:t>
            </a:r>
            <a:r>
              <a:rPr lang="en-GB" sz="1100" i="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Mountain Research and Development</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31, pp.229–236.</a:t>
            </a:r>
          </a:p>
          <a:p>
            <a:pPr marL="228600">
              <a:spcAft>
                <a:spcPts val="800"/>
              </a:spcAft>
            </a:pP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Sthapit, E., Björk, P. &amp; </a:t>
            </a:r>
            <a:r>
              <a:rPr lang="en-GB" sz="11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Coudounaris</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D.N., 2022. Towards a better understanding of memorable wellness tourism experience. </a:t>
            </a:r>
            <a:r>
              <a:rPr lang="en-GB" sz="1100" i="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International Journal of Spa and Wellness</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6, pp.1–27.</a:t>
            </a:r>
          </a:p>
          <a:p>
            <a:pPr marL="228600">
              <a:spcAft>
                <a:spcPts val="800"/>
              </a:spcAft>
            </a:pP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Voigt, C., </a:t>
            </a:r>
            <a:r>
              <a:rPr lang="en-GB" sz="11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Pforr</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C. &amp; Pyke, S., 2016. </a:t>
            </a:r>
            <a:r>
              <a:rPr lang="en-GB" sz="1100" i="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Wellness tourism: A destination development approach</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London: Routledge.</a:t>
            </a:r>
          </a:p>
          <a:p>
            <a:pPr marL="228600">
              <a:spcAft>
                <a:spcPts val="800"/>
              </a:spcAft>
            </a:pP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Witting, M. &amp; Schmude, J., 2019. Impacts of climate and demographic change on future skier demand and its economic consequences – Evidence from a ski resort in the German Alps. </a:t>
            </a:r>
            <a:r>
              <a:rPr lang="en-GB" sz="1100" i="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Journal of Outdoor Recreation and Tourism</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a:t>
            </a:r>
          </a:p>
          <a:p>
            <a:pPr marL="228600">
              <a:spcAft>
                <a:spcPts val="800"/>
              </a:spcAft>
            </a:pP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Zhong, L., Deng, B., Morrison, A., Coca-</a:t>
            </a:r>
            <a:r>
              <a:rPr lang="en-GB" sz="11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Stefaniak</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J.A. &amp; Yang, L., 2021. Medical, health and wellness tourism research—A review of the literature (1970–2020). </a:t>
            </a:r>
            <a:r>
              <a:rPr lang="en-GB" sz="1100" i="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International Journal of Environmental Research and Public Health</a:t>
            </a:r>
            <a:r>
              <a:rPr lang="en-GB" sz="11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18.</a:t>
            </a:r>
          </a:p>
          <a:p>
            <a:endParaRPr lang="en-GB" sz="1000" dirty="0">
              <a:solidFill>
                <a:schemeClr val="tx2"/>
              </a:solidFill>
            </a:endParaRPr>
          </a:p>
        </p:txBody>
      </p:sp>
    </p:spTree>
    <p:extLst>
      <p:ext uri="{BB962C8B-B14F-4D97-AF65-F5344CB8AC3E}">
        <p14:creationId xmlns:p14="http://schemas.microsoft.com/office/powerpoint/2010/main" val="23010677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TotalTime>
  <Words>3561</Words>
  <Application>Microsoft Office PowerPoint</Application>
  <PresentationFormat>Widescreen</PresentationFormat>
  <Paragraphs>120</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Calibri</vt:lpstr>
      <vt:lpstr>Times New Roman</vt:lpstr>
      <vt:lpstr>Office Theme</vt:lpstr>
      <vt:lpstr>BMIH6007: International Meetings Management for the Hotel Industry</vt:lpstr>
      <vt:lpstr>Introduction to the Event</vt:lpstr>
      <vt:lpstr>Event Focus &amp; Concept</vt:lpstr>
      <vt:lpstr>Market Factors – Target Audience</vt:lpstr>
      <vt:lpstr>Market Factors – Demand &amp; Competition</vt:lpstr>
      <vt:lpstr>Operational Factors – Location &amp; Venue Availability</vt:lpstr>
      <vt:lpstr>Operational Factors – Staffing and Resources</vt:lpstr>
      <vt:lpstr>Operational Factors – Catering, Lighting, and Parking</vt:lpstr>
      <vt:lpstr>Financial Factors – Cost Breakdown</vt:lpstr>
      <vt:lpstr>Financial Factors – Revenue and Funding</vt:lpstr>
      <vt:lpstr>Conclusion &amp; Feasibility Analysis</vt:lpstr>
      <vt:lpstr>References 1</vt:lpstr>
      <vt:lpstr>References 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BMIH6007: International Meetings Management for the Hotel Industry</dc:title>
  <cp:lastModifiedBy>Svetla</cp:lastModifiedBy>
  <cp:revision>4</cp:revision>
  <dcterms:created xsi:type="dcterms:W3CDTF">2024-10-08T17:45:21Z</dcterms:created>
  <dcterms:modified xsi:type="dcterms:W3CDTF">2024-10-12T15:01:02Z</dcterms:modified>
</cp:coreProperties>
</file>