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3" r:id="rId3"/>
    <p:sldId id="264" r:id="rId4"/>
    <p:sldId id="288" r:id="rId5"/>
    <p:sldId id="289" r:id="rId6"/>
    <p:sldId id="290" r:id="rId7"/>
    <p:sldId id="291" r:id="rId8"/>
    <p:sldId id="292" r:id="rId9"/>
    <p:sldId id="310" r:id="rId10"/>
    <p:sldId id="312" r:id="rId11"/>
    <p:sldId id="313" r:id="rId12"/>
    <p:sldId id="293" r:id="rId13"/>
    <p:sldId id="311" r:id="rId14"/>
  </p:sldIdLst>
  <p:sldSz cx="13004800" cy="9753600"/>
  <p:notesSz cx="6858000" cy="9144000"/>
  <p:defaultTextStyle>
    <a:lvl1pPr algn="ctr" defTabSz="584200">
      <a:defRPr sz="3600">
        <a:latin typeface="+mn-lt"/>
        <a:ea typeface="+mn-ea"/>
        <a:cs typeface="+mn-cs"/>
        <a:sym typeface="Helvetica Light"/>
      </a:defRPr>
    </a:lvl1pPr>
    <a:lvl2pPr indent="228600" algn="ctr" defTabSz="584200">
      <a:defRPr sz="3600">
        <a:latin typeface="+mn-lt"/>
        <a:ea typeface="+mn-ea"/>
        <a:cs typeface="+mn-cs"/>
        <a:sym typeface="Helvetica Light"/>
      </a:defRPr>
    </a:lvl2pPr>
    <a:lvl3pPr indent="457200" algn="ctr" defTabSz="584200">
      <a:defRPr sz="3600">
        <a:latin typeface="+mn-lt"/>
        <a:ea typeface="+mn-ea"/>
        <a:cs typeface="+mn-cs"/>
        <a:sym typeface="Helvetica Light"/>
      </a:defRPr>
    </a:lvl3pPr>
    <a:lvl4pPr indent="685800" algn="ctr" defTabSz="584200">
      <a:defRPr sz="3600">
        <a:latin typeface="+mn-lt"/>
        <a:ea typeface="+mn-ea"/>
        <a:cs typeface="+mn-cs"/>
        <a:sym typeface="Helvetica Light"/>
      </a:defRPr>
    </a:lvl4pPr>
    <a:lvl5pPr indent="914400" algn="ctr" defTabSz="584200">
      <a:defRPr sz="3600">
        <a:latin typeface="+mn-lt"/>
        <a:ea typeface="+mn-ea"/>
        <a:cs typeface="+mn-cs"/>
        <a:sym typeface="Helvetica Light"/>
      </a:defRPr>
    </a:lvl5pPr>
    <a:lvl6pPr indent="1143000" algn="ctr" defTabSz="584200">
      <a:defRPr sz="3600">
        <a:latin typeface="+mn-lt"/>
        <a:ea typeface="+mn-ea"/>
        <a:cs typeface="+mn-cs"/>
        <a:sym typeface="Helvetica Light"/>
      </a:defRPr>
    </a:lvl6pPr>
    <a:lvl7pPr indent="1371600" algn="ctr" defTabSz="584200">
      <a:defRPr sz="3600">
        <a:latin typeface="+mn-lt"/>
        <a:ea typeface="+mn-ea"/>
        <a:cs typeface="+mn-cs"/>
        <a:sym typeface="Helvetica Light"/>
      </a:defRPr>
    </a:lvl7pPr>
    <a:lvl8pPr indent="1600200" algn="ctr" defTabSz="584200">
      <a:defRPr sz="3600">
        <a:latin typeface="+mn-lt"/>
        <a:ea typeface="+mn-ea"/>
        <a:cs typeface="+mn-cs"/>
        <a:sym typeface="Helvetica Light"/>
      </a:defRPr>
    </a:lvl8pPr>
    <a:lvl9pPr indent="1828800" algn="ctr" defTabSz="584200">
      <a:defRPr sz="36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73036" autoAdjust="0"/>
  </p:normalViewPr>
  <p:slideViewPr>
    <p:cSldViewPr snapToGrid="0" snapToObjects="1">
      <p:cViewPr>
        <p:scale>
          <a:sx n="45" d="100"/>
          <a:sy n="45" d="100"/>
        </p:scale>
        <p:origin x="2488" y="272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581884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260502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80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3600"/>
              <a:t>Body Level One</a:t>
            </a:r>
          </a:p>
          <a:p>
            <a:pPr lvl="1">
              <a:defRPr sz="1800"/>
            </a:pPr>
            <a:r>
              <a:rPr sz="3600"/>
              <a:t>Body Level Two</a:t>
            </a:r>
          </a:p>
          <a:p>
            <a:pPr lvl="2">
              <a:defRPr sz="1800"/>
            </a:pPr>
            <a:r>
              <a:rPr sz="3600"/>
              <a:t>Body Level Three</a:t>
            </a:r>
          </a:p>
          <a:p>
            <a:pPr lvl="3">
              <a:defRPr sz="1800"/>
            </a:pPr>
            <a:r>
              <a:rPr sz="3600"/>
              <a:t>Body Level Four</a:t>
            </a:r>
          </a:p>
          <a:p>
            <a:pPr lvl="4">
              <a:defRPr sz="1800"/>
            </a:pPr>
            <a:r>
              <a:rPr sz="3600"/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8" r:id="rId4"/>
    <p:sldLayoutId id="2147483660" r:id="rId5"/>
  </p:sldLayoutIdLst>
  <p:transition spd="med"/>
  <p:txStyles>
    <p:titleStyle>
      <a:lvl1pPr algn="ctr" defTabSz="584200">
        <a:defRPr sz="8000">
          <a:latin typeface="+mn-lt"/>
          <a:ea typeface="+mn-ea"/>
          <a:cs typeface="+mn-cs"/>
          <a:sym typeface="Helvetica Light"/>
        </a:defRPr>
      </a:lvl1pPr>
      <a:lvl2pPr indent="228600" algn="ctr" defTabSz="584200">
        <a:defRPr sz="8000">
          <a:latin typeface="+mn-lt"/>
          <a:ea typeface="+mn-ea"/>
          <a:cs typeface="+mn-cs"/>
          <a:sym typeface="Helvetica Light"/>
        </a:defRPr>
      </a:lvl2pPr>
      <a:lvl3pPr indent="457200" algn="ctr" defTabSz="584200">
        <a:defRPr sz="8000">
          <a:latin typeface="+mn-lt"/>
          <a:ea typeface="+mn-ea"/>
          <a:cs typeface="+mn-cs"/>
          <a:sym typeface="Helvetica Light"/>
        </a:defRPr>
      </a:lvl3pPr>
      <a:lvl4pPr indent="685800" algn="ctr" defTabSz="584200">
        <a:defRPr sz="8000">
          <a:latin typeface="+mn-lt"/>
          <a:ea typeface="+mn-ea"/>
          <a:cs typeface="+mn-cs"/>
          <a:sym typeface="Helvetica Light"/>
        </a:defRPr>
      </a:lvl4pPr>
      <a:lvl5pPr indent="914400" algn="ctr" defTabSz="584200">
        <a:defRPr sz="8000">
          <a:latin typeface="+mn-lt"/>
          <a:ea typeface="+mn-ea"/>
          <a:cs typeface="+mn-cs"/>
          <a:sym typeface="Helvetica Light"/>
        </a:defRPr>
      </a:lvl5pPr>
      <a:lvl6pPr indent="1143000" algn="ctr" defTabSz="584200">
        <a:defRPr sz="8000">
          <a:latin typeface="+mn-lt"/>
          <a:ea typeface="+mn-ea"/>
          <a:cs typeface="+mn-cs"/>
          <a:sym typeface="Helvetica Light"/>
        </a:defRPr>
      </a:lvl6pPr>
      <a:lvl7pPr indent="1371600" algn="ctr" defTabSz="584200">
        <a:defRPr sz="8000">
          <a:latin typeface="+mn-lt"/>
          <a:ea typeface="+mn-ea"/>
          <a:cs typeface="+mn-cs"/>
          <a:sym typeface="Helvetica Light"/>
        </a:defRPr>
      </a:lvl7pPr>
      <a:lvl8pPr indent="1600200" algn="ctr" defTabSz="584200">
        <a:defRPr sz="8000">
          <a:latin typeface="+mn-lt"/>
          <a:ea typeface="+mn-ea"/>
          <a:cs typeface="+mn-cs"/>
          <a:sym typeface="Helvetica Light"/>
        </a:defRPr>
      </a:lvl8pPr>
      <a:lvl9pPr indent="1828800" algn="ctr" defTabSz="584200">
        <a:defRPr sz="8000">
          <a:latin typeface="+mn-lt"/>
          <a:ea typeface="+mn-ea"/>
          <a:cs typeface="+mn-cs"/>
          <a:sym typeface="Helvetica Light"/>
        </a:defRPr>
      </a:lvl9pPr>
    </p:titleStyle>
    <p:bodyStyle>
      <a:lvl1pPr marL="444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1pPr>
      <a:lvl2pPr marL="889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2pPr>
      <a:lvl3pPr marL="1333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3pPr>
      <a:lvl4pPr marL="1778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4pPr>
      <a:lvl5pPr marL="2222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5pPr>
      <a:lvl6pPr marL="2667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6pPr>
      <a:lvl7pPr marL="3111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7pPr>
      <a:lvl8pPr marL="35560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8pPr>
      <a:lvl9pPr marL="4000500" indent="-444500" defTabSz="584200">
        <a:spcBef>
          <a:spcPts val="4200"/>
        </a:spcBef>
        <a:buSzPct val="75000"/>
        <a:buChar char="•"/>
        <a:defRPr sz="3600">
          <a:latin typeface="+mn-lt"/>
          <a:ea typeface="+mn-ea"/>
          <a:cs typeface="+mn-cs"/>
          <a:sym typeface="Helvetica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tags" Target="../tags/tag2.xml"/><Relationship Id="rId2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tags" Target="../tags/tag4.xml"/><Relationship Id="rId2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1" Type="http://schemas.openxmlformats.org/officeDocument/2006/relationships/tags" Target="../tags/tag6.xml"/><Relationship Id="rId2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6.JPG"/><Relationship Id="rId5" Type="http://schemas.openxmlformats.org/officeDocument/2006/relationships/image" Target="../media/image7.JPG"/><Relationship Id="rId1" Type="http://schemas.openxmlformats.org/officeDocument/2006/relationships/tags" Target="../tags/tag10.xml"/><Relationship Id="rId2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8.jpeg"/><Relationship Id="rId1" Type="http://schemas.openxmlformats.org/officeDocument/2006/relationships/tags" Target="../tags/tag11.xml"/><Relationship Id="rId2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5" Type="http://schemas.openxmlformats.org/officeDocument/2006/relationships/image" Target="../media/image9.png"/><Relationship Id="rId1" Type="http://schemas.openxmlformats.org/officeDocument/2006/relationships/tags" Target="../tags/tag12.xml"/><Relationship Id="rId2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1" Type="http://schemas.openxmlformats.org/officeDocument/2006/relationships/tags" Target="../tags/tag13.xml"/><Relationship Id="rId2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ritical thinking pic.png"/>
          <p:cNvPicPr>
            <a:picLocks noChangeAspect="1"/>
          </p:cNvPicPr>
          <p:nvPr/>
        </p:nvPicPr>
        <p:blipFill>
          <a:blip r:embed="rId4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3025861" cy="9753599"/>
          </a:xfrm>
          <a:prstGeom prst="rect">
            <a:avLst/>
          </a:prstGeom>
        </p:spPr>
      </p:pic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270000" y="3358201"/>
            <a:ext cx="10464800" cy="1854381"/>
          </a:xfrm>
          <a:prstGeom prst="rect">
            <a:avLst/>
          </a:prstGeom>
        </p:spPr>
        <p:txBody>
          <a:bodyPr/>
          <a:lstStyle>
            <a:lvl1pPr defTabSz="385572">
              <a:defRPr sz="5280"/>
            </a:lvl1pPr>
          </a:lstStyle>
          <a:p>
            <a:pPr lvl="0">
              <a:defRPr sz="1800"/>
            </a:pPr>
            <a:r>
              <a:rPr lang="en-GB" sz="5400" b="1" dirty="0" smtClean="0"/>
              <a:t>‘TRANSFORMING EDUCATION, TRANSFORMING LIVES…..’</a:t>
            </a:r>
            <a:endParaRPr sz="5280" dirty="0"/>
          </a:p>
        </p:txBody>
      </p:sp>
      <p:pic>
        <p:nvPicPr>
          <p:cNvPr id="33" name="UWTSD_Logo.png"/>
          <p:cNvPicPr/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4548065" y="1338837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6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ritical thinking pic.png"/>
          <p:cNvPicPr>
            <a:picLocks noChangeAspect="1"/>
          </p:cNvPicPr>
          <p:nvPr/>
        </p:nvPicPr>
        <p:blipFill>
          <a:blip r:embed="rId3">
            <a:alphaModFix am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669271" y="380203"/>
            <a:ext cx="56662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Learning Outcomes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05935" y="1797975"/>
            <a:ext cx="10989811" cy="453457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Describe types of Cartilage found in the body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cartilage healing including timescales     and timeframes that facilitate appropriate cartilage            healing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r>
              <a:rPr lang="en-US" dirty="0" smtClean="0">
                <a:solidFill>
                  <a:srgbClr val="000000"/>
                </a:solidFill>
              </a:rPr>
              <a:t>Discuss cartilage tolerance to loading and types   of cartilage injury</a:t>
            </a:r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</a:pPr>
            <a:endParaRPr lang="en-US" dirty="0" smtClean="0">
              <a:solidFill>
                <a:srgbClr val="000000"/>
              </a:solidFill>
            </a:endParaRPr>
          </a:p>
          <a:p>
            <a:pPr marL="0" marR="0" indent="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dirty="0" smtClean="0">
              <a:solidFill>
                <a:srgbClr val="000000"/>
              </a:solidFill>
            </a:endParaRP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046305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725218" y="380203"/>
            <a:ext cx="55544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Articular Cartilage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4" name="Rectangle 3"/>
          <p:cNvSpPr/>
          <p:nvPr/>
        </p:nvSpPr>
        <p:spPr>
          <a:xfrm>
            <a:off x="314272" y="2114689"/>
            <a:ext cx="1224419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 Thin </a:t>
            </a:r>
            <a:r>
              <a:rPr lang="en-GB" dirty="0"/>
              <a:t>layer of hydrated soft tissue covers end of bones of </a:t>
            </a:r>
            <a:r>
              <a:rPr lang="en-GB" dirty="0" err="1" smtClean="0"/>
              <a:t>diarthrodial</a:t>
            </a:r>
            <a:r>
              <a:rPr lang="en-GB" dirty="0" smtClean="0"/>
              <a:t> </a:t>
            </a:r>
            <a:r>
              <a:rPr lang="en-GB" dirty="0"/>
              <a:t>joints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‘</a:t>
            </a:r>
            <a:r>
              <a:rPr lang="en-GB" dirty="0"/>
              <a:t>perform their functions so well that we are often not aware of their existence nor their function until injury strikes or arthritis develops’ (Mow, </a:t>
            </a:r>
            <a:r>
              <a:rPr lang="en-GB" dirty="0" err="1"/>
              <a:t>Ratcliffe</a:t>
            </a:r>
            <a:r>
              <a:rPr lang="en-GB" dirty="0"/>
              <a:t> &amp; Poole. 1992) </a:t>
            </a:r>
            <a:endParaRPr lang="en-GB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Type </a:t>
            </a:r>
            <a:r>
              <a:rPr lang="en-GB" dirty="0"/>
              <a:t>II collagen principal fibrous protein in hyaline cartilage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These </a:t>
            </a:r>
            <a:r>
              <a:rPr lang="en-GB" dirty="0"/>
              <a:t>collagen fibres are recruited as a tensile load is applied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7976087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00493" y="380203"/>
            <a:ext cx="1060386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Hyaline Cartilage and Tensile Load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493" y="1353381"/>
            <a:ext cx="9429407" cy="62435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92048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965557"/>
            <a:ext cx="54085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smtClean="0"/>
              <a:t>Cartilage Loading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2" name="Rectangle 1"/>
          <p:cNvSpPr/>
          <p:nvPr/>
        </p:nvSpPr>
        <p:spPr>
          <a:xfrm>
            <a:off x="702553" y="2324547"/>
            <a:ext cx="984162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Cartilage </a:t>
            </a:r>
            <a:r>
              <a:rPr lang="en-GB" sz="2800" dirty="0"/>
              <a:t>has a natural tendency to swell </a:t>
            </a:r>
            <a:r>
              <a:rPr lang="en-GB" sz="2800" dirty="0" smtClean="0"/>
              <a:t> </a:t>
            </a:r>
            <a:endParaRPr lang="en-GB" sz="2800" dirty="0"/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Deformed </a:t>
            </a:r>
            <a:r>
              <a:rPr lang="en-GB" sz="2800" dirty="0"/>
              <a:t>cartilage draws water in to the extracellular matrix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Cartilage </a:t>
            </a:r>
            <a:r>
              <a:rPr lang="en-GB" sz="2800" dirty="0"/>
              <a:t>also susceptible to creep (constant load) </a:t>
            </a:r>
            <a:endParaRPr lang="en-GB" sz="2800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Cyclic </a:t>
            </a:r>
            <a:r>
              <a:rPr lang="en-GB" sz="2800" dirty="0"/>
              <a:t>loading required for normal matrix and cell health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Excessive </a:t>
            </a:r>
            <a:r>
              <a:rPr lang="en-GB" sz="2800" dirty="0"/>
              <a:t>loading can be destructive to matrix </a:t>
            </a:r>
            <a:endParaRPr lang="en-GB" sz="2800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Constant </a:t>
            </a:r>
            <a:r>
              <a:rPr lang="en-GB" sz="2800" dirty="0"/>
              <a:t>pressure will cause fluid to exude from matrix: stable compressive deformation </a:t>
            </a:r>
            <a:endParaRPr lang="en-GB" sz="2800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sz="2800" dirty="0" smtClean="0"/>
              <a:t>Cyclic </a:t>
            </a:r>
            <a:r>
              <a:rPr lang="en-GB" sz="2800" dirty="0"/>
              <a:t>loading and unloading of cartilage allows for dynamic flow of fluids (with nutrients and waste products) in to and out of the tissue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5800376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04164" y="454383"/>
            <a:ext cx="77216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Cartilage </a:t>
            </a:r>
            <a:r>
              <a:rPr lang="en-US" sz="5000" b="1" smtClean="0"/>
              <a:t>and Lubrication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4" name="Rectangle 3"/>
          <p:cNvSpPr/>
          <p:nvPr/>
        </p:nvSpPr>
        <p:spPr>
          <a:xfrm>
            <a:off x="1160910" y="1676271"/>
            <a:ext cx="9968661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Coefficient </a:t>
            </a:r>
            <a:r>
              <a:rPr lang="en-GB" dirty="0"/>
              <a:t>of friction for Articular cartilage reported as 0.01 to 0.04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US" dirty="0" smtClean="0"/>
              <a:t>Sliding </a:t>
            </a:r>
            <a:r>
              <a:rPr lang="en-US" dirty="0"/>
              <a:t>on ice: 0.01-0.10 </a:t>
            </a:r>
            <a:endParaRPr lang="en-US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2 hypotheses</a:t>
            </a:r>
          </a:p>
          <a:p>
            <a:pPr marL="571500" lvl="8" indent="-571500" algn="l">
              <a:buFont typeface="Arial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Boundary lubrication</a:t>
            </a:r>
          </a:p>
          <a:p>
            <a:pPr marL="571500" lvl="8" indent="-571500" algn="l">
              <a:buFont typeface="Arial" charset="0"/>
              <a:buChar char="•"/>
            </a:pPr>
            <a:r>
              <a:rPr lang="en-GB" sz="2000" dirty="0" smtClean="0"/>
              <a:t>Layer </a:t>
            </a:r>
            <a:r>
              <a:rPr lang="en-GB" sz="2000" dirty="0"/>
              <a:t>of molecules adhere to each of the two surfaces as they glide past each other </a:t>
            </a:r>
          </a:p>
          <a:p>
            <a:pPr marL="571500" lvl="1" indent="-571500" algn="l">
              <a:buFont typeface="Arial" charset="0"/>
              <a:buChar char="•"/>
            </a:pPr>
            <a:r>
              <a:rPr lang="en-GB" dirty="0" smtClean="0">
                <a:solidFill>
                  <a:srgbClr val="FF0000"/>
                </a:solidFill>
              </a:rPr>
              <a:t>Fluid-film lubrication</a:t>
            </a:r>
          </a:p>
          <a:p>
            <a:pPr marL="571500" lvl="1" indent="-571500" algn="l">
              <a:buFont typeface="Arial" charset="0"/>
              <a:buChar char="•"/>
            </a:pPr>
            <a:r>
              <a:rPr lang="en-GB" sz="2000" dirty="0" smtClean="0"/>
              <a:t>2 non-parallel surfaces move past each other on a thin layer of fluid</a:t>
            </a:r>
            <a:endParaRPr lang="en-GB" sz="2000" dirty="0"/>
          </a:p>
          <a:p>
            <a:pPr marL="571500" lvl="1" indent="-571500" algn="l">
              <a:buFont typeface="Arial" charset="0"/>
              <a:buChar char="•"/>
            </a:pPr>
            <a:r>
              <a:rPr lang="en-GB" sz="2000" dirty="0" smtClean="0"/>
              <a:t>Fluid </a:t>
            </a:r>
            <a:r>
              <a:rPr lang="en-GB" sz="2000" dirty="0"/>
              <a:t>maintains a distance between two surfaces ‘hydrodynamic lubrication’ ‘</a:t>
            </a:r>
            <a:r>
              <a:rPr lang="en-GB" sz="2000" dirty="0" err="1"/>
              <a:t>elastohydrodynamic</a:t>
            </a:r>
            <a:r>
              <a:rPr lang="en-GB" sz="2000" dirty="0"/>
              <a:t> lubrication </a:t>
            </a:r>
          </a:p>
          <a:p>
            <a:pPr marL="571500" lvl="1" indent="-571500" algn="l">
              <a:buFont typeface="Arial" charset="0"/>
              <a:buChar char="•"/>
            </a:pPr>
            <a:endParaRPr lang="en-GB" sz="2000" dirty="0"/>
          </a:p>
          <a:p>
            <a:pPr marL="571500" lvl="1" indent="-571500" algn="l">
              <a:buFont typeface="Arial" charset="0"/>
              <a:buChar char="•"/>
            </a:pPr>
            <a:endParaRPr lang="en-GB" dirty="0" smtClean="0"/>
          </a:p>
          <a:p>
            <a:pPr algn="l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408279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775518"/>
            <a:ext cx="94320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Articular </a:t>
            </a:r>
            <a:r>
              <a:rPr lang="en-US" sz="5000" b="1" smtClean="0"/>
              <a:t>Cartilage Adaptations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49487" y="1984626"/>
            <a:ext cx="10294813" cy="564257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Activities </a:t>
            </a:r>
            <a:r>
              <a:rPr lang="en-GB" dirty="0"/>
              <a:t>of Daily Living should provide enough load to provide adaption for optimal function </a:t>
            </a:r>
            <a:endParaRPr lang="en-GB" dirty="0" smtClean="0"/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Too </a:t>
            </a:r>
            <a:r>
              <a:rPr lang="en-GB" dirty="0"/>
              <a:t>much or too little leads to breakdown in quality of </a:t>
            </a:r>
            <a:r>
              <a:rPr lang="en-GB" dirty="0" smtClean="0"/>
              <a:t>cartilage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Loading </a:t>
            </a:r>
            <a:r>
              <a:rPr lang="en-GB" dirty="0"/>
              <a:t>facilitates exudate mobilisation </a:t>
            </a:r>
          </a:p>
          <a:p>
            <a:pPr marL="571500" indent="-571500" algn="l">
              <a:buFont typeface="Arial" charset="0"/>
              <a:buChar char="•"/>
            </a:pPr>
            <a:r>
              <a:rPr lang="en-GB" dirty="0" smtClean="0"/>
              <a:t>Cartilage </a:t>
            </a:r>
            <a:r>
              <a:rPr lang="en-GB" dirty="0"/>
              <a:t>adaptations tend to be </a:t>
            </a:r>
            <a:r>
              <a:rPr lang="en-GB" dirty="0" smtClean="0"/>
              <a:t>degenerative! </a:t>
            </a:r>
            <a:endParaRPr lang="en-GB" dirty="0"/>
          </a:p>
          <a:p>
            <a:endParaRPr lang="en-GB" dirty="0"/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  <a:p>
            <a:pPr marL="571500" lvl="1" indent="-571500" algn="l" rtl="0" latinLnBrk="1" hangingPunct="0">
              <a:buFont typeface="Arial" charset="0"/>
              <a:buChar char="•"/>
            </a:pPr>
            <a:endParaRPr kumimoji="0" lang="en-GB" b="0" i="0" u="none" strike="noStrike" cap="none" spc="0" normalizeH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2599400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02605" y="590132"/>
            <a:ext cx="69057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smtClean="0"/>
              <a:t>Cartilage Use </a:t>
            </a:r>
            <a:r>
              <a:rPr lang="en-US" sz="5000" b="1" dirty="0" smtClean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02605" y="2003646"/>
            <a:ext cx="10256020" cy="4965462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Exercise </a:t>
            </a:r>
            <a:r>
              <a:rPr lang="en-GB" sz="2800" dirty="0"/>
              <a:t>produces </a:t>
            </a:r>
            <a:r>
              <a:rPr lang="en-GB" sz="2800" dirty="0" smtClean="0"/>
              <a:t>swelling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Prolonged exercise:</a:t>
            </a:r>
          </a:p>
          <a:p>
            <a:pPr algn="l"/>
            <a:r>
              <a:rPr lang="en-GB" sz="2800" dirty="0"/>
              <a:t>	</a:t>
            </a:r>
            <a:r>
              <a:rPr lang="en-GB" sz="2800" dirty="0" smtClean="0"/>
              <a:t>- chondrocyte </a:t>
            </a:r>
            <a:r>
              <a:rPr lang="en-GB" sz="2800" dirty="0"/>
              <a:t>hypertrophy </a:t>
            </a:r>
          </a:p>
          <a:p>
            <a:pPr algn="l"/>
            <a:r>
              <a:rPr lang="en-GB" sz="2800" dirty="0" smtClean="0"/>
              <a:t> 	- Increase </a:t>
            </a:r>
            <a:r>
              <a:rPr lang="en-GB" sz="2800" dirty="0"/>
              <a:t>in the </a:t>
            </a:r>
            <a:r>
              <a:rPr lang="en-GB" sz="2800" dirty="0" err="1"/>
              <a:t>pericellular</a:t>
            </a:r>
            <a:r>
              <a:rPr lang="en-GB" sz="2800" dirty="0"/>
              <a:t> matrix </a:t>
            </a:r>
          </a:p>
          <a:p>
            <a:pPr algn="l"/>
            <a:r>
              <a:rPr lang="en-GB" sz="2800" dirty="0"/>
              <a:t>	</a:t>
            </a:r>
            <a:r>
              <a:rPr lang="en-GB" sz="2800" dirty="0" smtClean="0"/>
              <a:t>- Increase </a:t>
            </a:r>
            <a:r>
              <a:rPr lang="en-GB" sz="2800" dirty="0"/>
              <a:t>in # cells per unit of cartilage </a:t>
            </a:r>
            <a:r>
              <a:rPr lang="nl-NL" sz="2800" dirty="0" smtClean="0"/>
              <a:t>(</a:t>
            </a:r>
            <a:r>
              <a:rPr lang="nl-NL" sz="2800" dirty="0"/>
              <a:t>Engelmark, 1961) 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Changes </a:t>
            </a:r>
            <a:r>
              <a:rPr lang="en-GB" sz="2800" dirty="0"/>
              <a:t>already evident after brief burst of exercise 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Long </a:t>
            </a:r>
            <a:r>
              <a:rPr lang="en-GB" sz="2800" dirty="0"/>
              <a:t>Term exercise produces more lasting change </a:t>
            </a:r>
          </a:p>
          <a:p>
            <a:pPr algn="l"/>
            <a:r>
              <a:rPr lang="en-GB" sz="2800" dirty="0" smtClean="0"/>
              <a:t>	- Increased </a:t>
            </a:r>
            <a:r>
              <a:rPr lang="en-GB" sz="2800" dirty="0"/>
              <a:t>proteoglycans (</a:t>
            </a:r>
            <a:r>
              <a:rPr lang="en-GB" sz="2800" dirty="0" err="1"/>
              <a:t>Sammanen</a:t>
            </a:r>
            <a:r>
              <a:rPr lang="en-GB" sz="2800" dirty="0"/>
              <a:t> et al 1986) </a:t>
            </a:r>
          </a:p>
          <a:p>
            <a:pPr algn="l"/>
            <a:r>
              <a:rPr lang="en-GB" sz="2800" dirty="0" smtClean="0"/>
              <a:t>	- Wear </a:t>
            </a:r>
            <a:r>
              <a:rPr lang="en-GB" sz="2800" dirty="0"/>
              <a:t>and tear changes (</a:t>
            </a:r>
            <a:r>
              <a:rPr lang="en-GB" sz="2800" dirty="0" err="1"/>
              <a:t>Vasan</a:t>
            </a:r>
            <a:r>
              <a:rPr lang="en-GB" sz="2800" dirty="0"/>
              <a:t>, 1983) </a:t>
            </a:r>
          </a:p>
          <a:p>
            <a:pPr algn="l"/>
            <a:endParaRPr lang="en-GB" sz="2800" dirty="0"/>
          </a:p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300246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02605" y="590132"/>
            <a:ext cx="69057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smtClean="0"/>
              <a:t>Cartilage Use </a:t>
            </a:r>
            <a:r>
              <a:rPr lang="en-US" sz="5000" b="1" dirty="0" smtClean="0"/>
              <a:t>v Disuse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02605" y="1669276"/>
            <a:ext cx="10256020" cy="3980577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Excessive Loading</a:t>
            </a:r>
          </a:p>
          <a:p>
            <a:pPr algn="l"/>
            <a:r>
              <a:rPr lang="en-GB" sz="2800" dirty="0"/>
              <a:t>	</a:t>
            </a:r>
            <a:r>
              <a:rPr lang="en-GB" sz="2800" dirty="0" smtClean="0"/>
              <a:t>- Decreased </a:t>
            </a:r>
            <a:r>
              <a:rPr lang="en-GB" sz="2800" dirty="0"/>
              <a:t>synthesis </a:t>
            </a:r>
          </a:p>
          <a:p>
            <a:pPr algn="l"/>
            <a:r>
              <a:rPr lang="en-GB" sz="2800" dirty="0" smtClean="0"/>
              <a:t> 	- Degradation of Cartilage </a:t>
            </a:r>
            <a:endParaRPr lang="en-GB" sz="2800" dirty="0"/>
          </a:p>
          <a:p>
            <a:pPr algn="l"/>
            <a:r>
              <a:rPr lang="en-GB" sz="2800" dirty="0"/>
              <a:t>	</a:t>
            </a:r>
            <a:r>
              <a:rPr lang="en-GB" sz="2800" dirty="0" smtClean="0"/>
              <a:t>- Leading to OA</a:t>
            </a:r>
            <a:endParaRPr lang="nl-NL" sz="2800" dirty="0"/>
          </a:p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Reduced Loading</a:t>
            </a:r>
            <a:endParaRPr lang="en-GB" sz="2800" dirty="0"/>
          </a:p>
          <a:p>
            <a:pPr algn="l"/>
            <a:r>
              <a:rPr lang="en-GB" sz="2800" dirty="0" smtClean="0"/>
              <a:t>	- Decreased </a:t>
            </a:r>
            <a:r>
              <a:rPr lang="en-GB" sz="2800" dirty="0"/>
              <a:t>proteoglycans (</a:t>
            </a:r>
            <a:r>
              <a:rPr lang="en-GB" sz="2800" dirty="0" err="1"/>
              <a:t>Sammanen</a:t>
            </a:r>
            <a:r>
              <a:rPr lang="en-GB" sz="2800" dirty="0"/>
              <a:t> et al 1986) </a:t>
            </a:r>
            <a:endParaRPr lang="en-GB" sz="2800" dirty="0" smtClean="0"/>
          </a:p>
          <a:p>
            <a:pPr algn="l"/>
            <a:r>
              <a:rPr lang="en-GB" sz="2800" dirty="0"/>
              <a:t>	</a:t>
            </a:r>
            <a:r>
              <a:rPr lang="en-GB" sz="2800" dirty="0" smtClean="0"/>
              <a:t>- Decreased synthesis</a:t>
            </a:r>
            <a:endParaRPr lang="en-GB" sz="2800" dirty="0"/>
          </a:p>
          <a:p>
            <a:pPr algn="l"/>
            <a:r>
              <a:rPr lang="en-GB" sz="2800" dirty="0" smtClean="0"/>
              <a:t>	- Increased fibrillation of cartilage surface</a:t>
            </a:r>
          </a:p>
          <a:p>
            <a:pPr marL="457200" indent="-457200" algn="l">
              <a:buFont typeface="Arial" charset="0"/>
              <a:buChar char="•"/>
            </a:pPr>
            <a:r>
              <a:rPr lang="en-GB" sz="2800" dirty="0" smtClean="0"/>
              <a:t>Changes are greater with immobilisation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5302869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806716"/>
            <a:ext cx="88966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Cartilage </a:t>
            </a:r>
            <a:r>
              <a:rPr lang="en-US" sz="5000" b="1" smtClean="0"/>
              <a:t>injury classification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488" y="2057399"/>
            <a:ext cx="5465638" cy="51435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126" y="2057399"/>
            <a:ext cx="6108948" cy="51435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4529524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UWTSD_Logo.pn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806716"/>
            <a:ext cx="88966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000" b="1" dirty="0" smtClean="0"/>
              <a:t>Cartilage </a:t>
            </a:r>
            <a:r>
              <a:rPr lang="en-US" sz="5000" b="1" smtClean="0"/>
              <a:t>injury classification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952" y="1917876"/>
            <a:ext cx="6188267" cy="649070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3623" y="2565994"/>
            <a:ext cx="3659143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6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Sites</a:t>
            </a:r>
            <a:r>
              <a:rPr kumimoji="0" lang="en-GB" sz="36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 of common injury around </a:t>
            </a:r>
            <a:r>
              <a:rPr kumimoji="0" lang="en-GB" sz="3600" b="0" i="0" u="none" strike="noStrike" cap="none" spc="0" normalizeH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the </a:t>
            </a:r>
          </a:p>
          <a:p>
            <a:pPr marL="0" marR="0" indent="0" algn="ctr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6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knee joint</a:t>
            </a:r>
            <a:endParaRPr kumimoji="0" lang="en-GB" sz="36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3048682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961849"/>
            <a:ext cx="89232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000" b="1" smtClean="0"/>
              <a:t>Articular Cartilage Healing</a:t>
            </a:r>
            <a:endParaRPr lang="en-US" sz="5000" b="1" dirty="0" smtClean="0"/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9487" y="3119992"/>
            <a:ext cx="7611975" cy="656590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endParaRPr lang="en-GB" dirty="0">
              <a:solidFill>
                <a:srgbClr val="00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325" y="2281792"/>
            <a:ext cx="9886950" cy="42333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1697058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081"/>
            <a:ext cx="13004799" cy="9783681"/>
          </a:xfrm>
          <a:prstGeom prst="rect">
            <a:avLst/>
          </a:prstGeom>
        </p:spPr>
      </p:pic>
      <p:pic>
        <p:nvPicPr>
          <p:cNvPr id="33" name="UWTSD_Logo.pn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14272" y="8066862"/>
            <a:ext cx="3908670" cy="1366876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49487" y="961849"/>
            <a:ext cx="89232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5000" b="1" dirty="0" smtClean="0"/>
              <a:t>Task</a:t>
            </a:r>
          </a:p>
        </p:txBody>
      </p:sp>
      <p:sp>
        <p:nvSpPr>
          <p:cNvPr id="7" name="Shape 34"/>
          <p:cNvSpPr/>
          <p:nvPr/>
        </p:nvSpPr>
        <p:spPr>
          <a:xfrm>
            <a:off x="9770138" y="8750300"/>
            <a:ext cx="2788333" cy="533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Daniel Martin </a:t>
            </a:r>
          </a:p>
          <a:p>
            <a:pPr lvl="0" algn="l" defTabSz="457200">
              <a:defRPr sz="1800"/>
            </a:pPr>
            <a:r>
              <a:rPr sz="1400" dirty="0">
                <a:latin typeface="Helvetica"/>
                <a:ea typeface="Helvetica"/>
                <a:cs typeface="Helvetica"/>
                <a:sym typeface="Helvetica"/>
              </a:rPr>
              <a:t>MSc BSc MHCPC MCSP MAACP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40966" y="2252197"/>
            <a:ext cx="9923338" cy="176458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571500" marR="0" indent="-571500" algn="l" defTabSz="5842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</a:pPr>
            <a:r>
              <a:rPr lang="en-GB" dirty="0" smtClean="0">
                <a:solidFill>
                  <a:srgbClr val="000000"/>
                </a:solidFill>
              </a:rPr>
              <a:t>Please read the article provided and discuss the major findings of the article in relation to </a:t>
            </a:r>
            <a:r>
              <a:rPr lang="en-GB" smtClean="0">
                <a:solidFill>
                  <a:srgbClr val="000000"/>
                </a:solidFill>
              </a:rPr>
              <a:t>cartilage healing</a:t>
            </a:r>
            <a:endParaRPr lang="en-GB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7712031"/>
      </p:ext>
    </p:extLst>
  </p:cSld>
  <p:clrMapOvr>
    <a:masterClrMapping/>
  </p:clrMapOvr>
  <p:transition spd="med" advTm="738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|4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6539</TotalTime>
  <Words>447</Words>
  <Application>Microsoft Macintosh PowerPoint</Application>
  <PresentationFormat>Custom</PresentationFormat>
  <Paragraphs>88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Helvetica</vt:lpstr>
      <vt:lpstr>Helvetica Light</vt:lpstr>
      <vt:lpstr>Helvetica Neue</vt:lpstr>
      <vt:lpstr>Arial</vt:lpstr>
      <vt:lpstr>White</vt:lpstr>
      <vt:lpstr>‘TRANSFORMING EDUCATION, TRANSFORMING LIVES…..’</vt:lpstr>
      <vt:lpstr>Learning Outcomes </vt:lpstr>
      <vt:lpstr>Articular Cartilage</vt:lpstr>
      <vt:lpstr>Hyaline Cartilage and Tensile Load</vt:lpstr>
      <vt:lpstr>Cartilage Loading</vt:lpstr>
      <vt:lpstr>Cartilage and Lubrication</vt:lpstr>
      <vt:lpstr>Articular Cartilage Adaptations</vt:lpstr>
      <vt:lpstr>Cartilage Use v Disuse</vt:lpstr>
      <vt:lpstr>Cartilage Use v Disuse</vt:lpstr>
      <vt:lpstr>Cartilage injury classification</vt:lpstr>
      <vt:lpstr>Cartilage injury classification</vt:lpstr>
      <vt:lpstr>Articular Cartilage Healing</vt:lpstr>
      <vt:lpstr>Task</vt:lpstr>
    </vt:vector>
  </TitlesOfParts>
  <LinksUpToDate>false</LinksUpToDate>
  <SharedDoc>false</SharedDoc>
  <HyperlinksChanged>false</HyperlinksChanged>
  <AppVersion>15.0031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‘TRANSFORMING EDUCATION, TRANSFORMING LIVES.’</dc:title>
  <dc:creator>Martin</dc:creator>
  <cp:lastModifiedBy>Daniel Martin</cp:lastModifiedBy>
  <cp:revision>157</cp:revision>
  <dcterms:modified xsi:type="dcterms:W3CDTF">2017-03-01T15:29:14Z</dcterms:modified>
</cp:coreProperties>
</file>