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57" r:id="rId4"/>
    <p:sldId id="258" r:id="rId5"/>
    <p:sldId id="259" r:id="rId6"/>
    <p:sldId id="260" r:id="rId7"/>
    <p:sldId id="265" r:id="rId8"/>
    <p:sldId id="261" r:id="rId9"/>
    <p:sldId id="262" r:id="rId10"/>
    <p:sldId id="263"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B3C30B-1E6A-C25F-5621-5CEAC5871369}" v="2" dt="2026-04-07T21:34:11.397"/>
    <p1510:client id="{7C9856EA-4805-7E8A-D004-CE9E0BA8F0D7}" v="881" dt="2026-04-09T17:44:11.261"/>
    <p1510:client id="{B489EA44-2081-DA9C-A99F-34DB0CC4B78A}" v="1027" dt="2026-04-07T19:12:29.2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8BA6AD-9739-4708-9BA1-EAAA8BE4F7A8}"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BA3CD143-9721-4569-9F05-DCE212110E86}">
      <dgm:prSet/>
      <dgm:spPr/>
      <dgm:t>
        <a:bodyPr/>
        <a:lstStyle/>
        <a:p>
          <a:r>
            <a:rPr lang="en-GB"/>
            <a:t>Automatic note taking could be taking place. Experiments of AI note taking instruments in the NHS neurodevelopmental assistance revealed that over 60% of time invested in formulating analysis reports could potentially decrease (Practice business, 2026). </a:t>
          </a:r>
          <a:endParaRPr lang="en-US"/>
        </a:p>
      </dgm:t>
    </dgm:pt>
    <dgm:pt modelId="{C43470BF-775E-4436-8B3C-B885E4D3C159}" type="parTrans" cxnId="{2631EEEE-CF90-4925-805F-A9414DD282CA}">
      <dgm:prSet/>
      <dgm:spPr/>
      <dgm:t>
        <a:bodyPr/>
        <a:lstStyle/>
        <a:p>
          <a:endParaRPr lang="en-US"/>
        </a:p>
      </dgm:t>
    </dgm:pt>
    <dgm:pt modelId="{B4D63986-B20E-4574-99AC-4508F4B9B7AF}" type="sibTrans" cxnId="{2631EEEE-CF90-4925-805F-A9414DD282CA}">
      <dgm:prSet/>
      <dgm:spPr/>
      <dgm:t>
        <a:bodyPr/>
        <a:lstStyle/>
        <a:p>
          <a:endParaRPr lang="en-US"/>
        </a:p>
      </dgm:t>
    </dgm:pt>
    <dgm:pt modelId="{76385189-32CE-4A68-B6CC-E9DEF7C4D22E}">
      <dgm:prSet/>
      <dgm:spPr/>
      <dgm:t>
        <a:bodyPr/>
        <a:lstStyle/>
        <a:p>
          <a:r>
            <a:rPr lang="en-GB"/>
            <a:t>In terms of decision-making support, healthcare providers incorporate AI into their work numerous times whether it is using chatbots or scribes (The BMJ, 2025).  </a:t>
          </a:r>
          <a:endParaRPr lang="en-US"/>
        </a:p>
      </dgm:t>
    </dgm:pt>
    <dgm:pt modelId="{8DC24E21-1427-4A3E-90F3-F7C967E522F5}" type="parTrans" cxnId="{99E4D975-3BFB-4BA9-910A-5F461906094C}">
      <dgm:prSet/>
      <dgm:spPr/>
      <dgm:t>
        <a:bodyPr/>
        <a:lstStyle/>
        <a:p>
          <a:endParaRPr lang="en-US"/>
        </a:p>
      </dgm:t>
    </dgm:pt>
    <dgm:pt modelId="{1DAF3610-E0C0-4BD4-8205-AD9092FFA878}" type="sibTrans" cxnId="{99E4D975-3BFB-4BA9-910A-5F461906094C}">
      <dgm:prSet/>
      <dgm:spPr/>
      <dgm:t>
        <a:bodyPr/>
        <a:lstStyle/>
        <a:p>
          <a:endParaRPr lang="en-US"/>
        </a:p>
      </dgm:t>
    </dgm:pt>
    <dgm:pt modelId="{FA11C9AD-9AD4-42FD-9C11-2C421754B0F7}">
      <dgm:prSet/>
      <dgm:spPr/>
      <dgm:t>
        <a:bodyPr/>
        <a:lstStyle/>
        <a:p>
          <a:r>
            <a:rPr lang="en-GB"/>
            <a:t>Almost 30% of GPs in the UK have already implemented AI instruments and has now become a part of work protocol in UK such as medical record keeping or patient sorting (The Lancet, 2026). </a:t>
          </a:r>
          <a:endParaRPr lang="en-US"/>
        </a:p>
      </dgm:t>
    </dgm:pt>
    <dgm:pt modelId="{8C7C9A40-0A56-4C47-A533-4EBB269330D1}" type="parTrans" cxnId="{A2C9AB04-D1BC-4908-B7CE-D9224BFD761C}">
      <dgm:prSet/>
      <dgm:spPr/>
      <dgm:t>
        <a:bodyPr/>
        <a:lstStyle/>
        <a:p>
          <a:endParaRPr lang="en-US"/>
        </a:p>
      </dgm:t>
    </dgm:pt>
    <dgm:pt modelId="{F3208B75-E770-4294-9489-B29C38E63A81}" type="sibTrans" cxnId="{A2C9AB04-D1BC-4908-B7CE-D9224BFD761C}">
      <dgm:prSet/>
      <dgm:spPr/>
      <dgm:t>
        <a:bodyPr/>
        <a:lstStyle/>
        <a:p>
          <a:endParaRPr lang="en-US"/>
        </a:p>
      </dgm:t>
    </dgm:pt>
    <dgm:pt modelId="{1A4AD2F3-1AAA-47AA-8BD8-B604B60499D8}" type="pres">
      <dgm:prSet presAssocID="{CB8BA6AD-9739-4708-9BA1-EAAA8BE4F7A8}" presName="root" presStyleCnt="0">
        <dgm:presLayoutVars>
          <dgm:dir/>
          <dgm:resizeHandles val="exact"/>
        </dgm:presLayoutVars>
      </dgm:prSet>
      <dgm:spPr/>
    </dgm:pt>
    <dgm:pt modelId="{B879A899-BDB3-4C6C-A472-25B9FA759E8F}" type="pres">
      <dgm:prSet presAssocID="{BA3CD143-9721-4569-9F05-DCE212110E86}" presName="compNode" presStyleCnt="0"/>
      <dgm:spPr/>
    </dgm:pt>
    <dgm:pt modelId="{BD7145ED-EFD2-4257-BFB5-F692B64164BF}" type="pres">
      <dgm:prSet presAssocID="{BA3CD143-9721-4569-9F05-DCE212110E86}"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rain"/>
        </a:ext>
      </dgm:extLst>
    </dgm:pt>
    <dgm:pt modelId="{0CD1B3E0-793D-4716-98FD-20D741F8DAA3}" type="pres">
      <dgm:prSet presAssocID="{BA3CD143-9721-4569-9F05-DCE212110E86}" presName="spaceRect" presStyleCnt="0"/>
      <dgm:spPr/>
    </dgm:pt>
    <dgm:pt modelId="{7DEAEF1F-70EC-402D-8926-E5920BF318E5}" type="pres">
      <dgm:prSet presAssocID="{BA3CD143-9721-4569-9F05-DCE212110E86}" presName="textRect" presStyleLbl="revTx" presStyleIdx="0" presStyleCnt="3">
        <dgm:presLayoutVars>
          <dgm:chMax val="1"/>
          <dgm:chPref val="1"/>
        </dgm:presLayoutVars>
      </dgm:prSet>
      <dgm:spPr/>
    </dgm:pt>
    <dgm:pt modelId="{2BE50515-784F-4DF0-B18A-F7C6A88EC77B}" type="pres">
      <dgm:prSet presAssocID="{B4D63986-B20E-4574-99AC-4508F4B9B7AF}" presName="sibTrans" presStyleCnt="0"/>
      <dgm:spPr/>
    </dgm:pt>
    <dgm:pt modelId="{E24DD85A-E697-4894-AAD1-66919D84679E}" type="pres">
      <dgm:prSet presAssocID="{76385189-32CE-4A68-B6CC-E9DEF7C4D22E}" presName="compNode" presStyleCnt="0"/>
      <dgm:spPr/>
    </dgm:pt>
    <dgm:pt modelId="{A7419317-78D2-4809-8E2E-3DCA57236A4F}" type="pres">
      <dgm:prSet presAssocID="{76385189-32CE-4A68-B6CC-E9DEF7C4D22E}"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D8F824FB-2758-45E1-8C62-C804D38D0690}" type="pres">
      <dgm:prSet presAssocID="{76385189-32CE-4A68-B6CC-E9DEF7C4D22E}" presName="spaceRect" presStyleCnt="0"/>
      <dgm:spPr/>
    </dgm:pt>
    <dgm:pt modelId="{D10AFDEF-BE56-45A9-8277-E20AA62ABA38}" type="pres">
      <dgm:prSet presAssocID="{76385189-32CE-4A68-B6CC-E9DEF7C4D22E}" presName="textRect" presStyleLbl="revTx" presStyleIdx="1" presStyleCnt="3">
        <dgm:presLayoutVars>
          <dgm:chMax val="1"/>
          <dgm:chPref val="1"/>
        </dgm:presLayoutVars>
      </dgm:prSet>
      <dgm:spPr/>
    </dgm:pt>
    <dgm:pt modelId="{B9E8A251-37F4-481C-B27D-6FF7BC0269A1}" type="pres">
      <dgm:prSet presAssocID="{1DAF3610-E0C0-4BD4-8205-AD9092FFA878}" presName="sibTrans" presStyleCnt="0"/>
      <dgm:spPr/>
    </dgm:pt>
    <dgm:pt modelId="{512832DA-44A0-4691-9E77-F45CAF558745}" type="pres">
      <dgm:prSet presAssocID="{FA11C9AD-9AD4-42FD-9C11-2C421754B0F7}" presName="compNode" presStyleCnt="0"/>
      <dgm:spPr/>
    </dgm:pt>
    <dgm:pt modelId="{A6BD1D00-FECB-43E3-9AE4-6F0851C6928B}" type="pres">
      <dgm:prSet presAssocID="{FA11C9AD-9AD4-42FD-9C11-2C421754B0F7}"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Doctor"/>
        </a:ext>
      </dgm:extLst>
    </dgm:pt>
    <dgm:pt modelId="{A3CBBBAA-9B46-4D71-840E-B8590531825F}" type="pres">
      <dgm:prSet presAssocID="{FA11C9AD-9AD4-42FD-9C11-2C421754B0F7}" presName="spaceRect" presStyleCnt="0"/>
      <dgm:spPr/>
    </dgm:pt>
    <dgm:pt modelId="{EA560235-6799-4964-8F21-09CCFB19564E}" type="pres">
      <dgm:prSet presAssocID="{FA11C9AD-9AD4-42FD-9C11-2C421754B0F7}" presName="textRect" presStyleLbl="revTx" presStyleIdx="2" presStyleCnt="3">
        <dgm:presLayoutVars>
          <dgm:chMax val="1"/>
          <dgm:chPref val="1"/>
        </dgm:presLayoutVars>
      </dgm:prSet>
      <dgm:spPr/>
    </dgm:pt>
  </dgm:ptLst>
  <dgm:cxnLst>
    <dgm:cxn modelId="{A2C9AB04-D1BC-4908-B7CE-D9224BFD761C}" srcId="{CB8BA6AD-9739-4708-9BA1-EAAA8BE4F7A8}" destId="{FA11C9AD-9AD4-42FD-9C11-2C421754B0F7}" srcOrd="2" destOrd="0" parTransId="{8C7C9A40-0A56-4C47-A533-4EBB269330D1}" sibTransId="{F3208B75-E770-4294-9489-B29C38E63A81}"/>
    <dgm:cxn modelId="{7CF63812-FB6D-45C4-936D-37985ED396DB}" type="presOf" srcId="{76385189-32CE-4A68-B6CC-E9DEF7C4D22E}" destId="{D10AFDEF-BE56-45A9-8277-E20AA62ABA38}" srcOrd="0" destOrd="0" presId="urn:microsoft.com/office/officeart/2018/2/layout/IconLabelList"/>
    <dgm:cxn modelId="{99E4D975-3BFB-4BA9-910A-5F461906094C}" srcId="{CB8BA6AD-9739-4708-9BA1-EAAA8BE4F7A8}" destId="{76385189-32CE-4A68-B6CC-E9DEF7C4D22E}" srcOrd="1" destOrd="0" parTransId="{8DC24E21-1427-4A3E-90F3-F7C967E522F5}" sibTransId="{1DAF3610-E0C0-4BD4-8205-AD9092FFA878}"/>
    <dgm:cxn modelId="{9DFE0757-3EC7-41C4-B5A6-E9BEF1716382}" type="presOf" srcId="{FA11C9AD-9AD4-42FD-9C11-2C421754B0F7}" destId="{EA560235-6799-4964-8F21-09CCFB19564E}" srcOrd="0" destOrd="0" presId="urn:microsoft.com/office/officeart/2018/2/layout/IconLabelList"/>
    <dgm:cxn modelId="{26DDFB9B-F0D8-494A-9352-59CD57C18A81}" type="presOf" srcId="{CB8BA6AD-9739-4708-9BA1-EAAA8BE4F7A8}" destId="{1A4AD2F3-1AAA-47AA-8BD8-B604B60499D8}" srcOrd="0" destOrd="0" presId="urn:microsoft.com/office/officeart/2018/2/layout/IconLabelList"/>
    <dgm:cxn modelId="{FD303ADE-AD06-4BF3-878F-D7CA0A817E27}" type="presOf" srcId="{BA3CD143-9721-4569-9F05-DCE212110E86}" destId="{7DEAEF1F-70EC-402D-8926-E5920BF318E5}" srcOrd="0" destOrd="0" presId="urn:microsoft.com/office/officeart/2018/2/layout/IconLabelList"/>
    <dgm:cxn modelId="{2631EEEE-CF90-4925-805F-A9414DD282CA}" srcId="{CB8BA6AD-9739-4708-9BA1-EAAA8BE4F7A8}" destId="{BA3CD143-9721-4569-9F05-DCE212110E86}" srcOrd="0" destOrd="0" parTransId="{C43470BF-775E-4436-8B3C-B885E4D3C159}" sibTransId="{B4D63986-B20E-4574-99AC-4508F4B9B7AF}"/>
    <dgm:cxn modelId="{ACCD0095-EE42-4A98-9522-C1952425CFC9}" type="presParOf" srcId="{1A4AD2F3-1AAA-47AA-8BD8-B604B60499D8}" destId="{B879A899-BDB3-4C6C-A472-25B9FA759E8F}" srcOrd="0" destOrd="0" presId="urn:microsoft.com/office/officeart/2018/2/layout/IconLabelList"/>
    <dgm:cxn modelId="{7B26AC87-4117-4A03-B63C-3E6B04AEA2DE}" type="presParOf" srcId="{B879A899-BDB3-4C6C-A472-25B9FA759E8F}" destId="{BD7145ED-EFD2-4257-BFB5-F692B64164BF}" srcOrd="0" destOrd="0" presId="urn:microsoft.com/office/officeart/2018/2/layout/IconLabelList"/>
    <dgm:cxn modelId="{E9FF88A5-6385-4161-B66D-0E33E498E4EB}" type="presParOf" srcId="{B879A899-BDB3-4C6C-A472-25B9FA759E8F}" destId="{0CD1B3E0-793D-4716-98FD-20D741F8DAA3}" srcOrd="1" destOrd="0" presId="urn:microsoft.com/office/officeart/2018/2/layout/IconLabelList"/>
    <dgm:cxn modelId="{BEAAED44-2A9B-4F6D-A0C5-9142C75DB29D}" type="presParOf" srcId="{B879A899-BDB3-4C6C-A472-25B9FA759E8F}" destId="{7DEAEF1F-70EC-402D-8926-E5920BF318E5}" srcOrd="2" destOrd="0" presId="urn:microsoft.com/office/officeart/2018/2/layout/IconLabelList"/>
    <dgm:cxn modelId="{9B46AE5C-478A-4F21-B3FC-A1A64379CE5B}" type="presParOf" srcId="{1A4AD2F3-1AAA-47AA-8BD8-B604B60499D8}" destId="{2BE50515-784F-4DF0-B18A-F7C6A88EC77B}" srcOrd="1" destOrd="0" presId="urn:microsoft.com/office/officeart/2018/2/layout/IconLabelList"/>
    <dgm:cxn modelId="{15F72EFA-0F37-442C-BB0F-D784E2952F0F}" type="presParOf" srcId="{1A4AD2F3-1AAA-47AA-8BD8-B604B60499D8}" destId="{E24DD85A-E697-4894-AAD1-66919D84679E}" srcOrd="2" destOrd="0" presId="urn:microsoft.com/office/officeart/2018/2/layout/IconLabelList"/>
    <dgm:cxn modelId="{5D236D4B-A2D9-48AE-922B-D0CC29BF7EDF}" type="presParOf" srcId="{E24DD85A-E697-4894-AAD1-66919D84679E}" destId="{A7419317-78D2-4809-8E2E-3DCA57236A4F}" srcOrd="0" destOrd="0" presId="urn:microsoft.com/office/officeart/2018/2/layout/IconLabelList"/>
    <dgm:cxn modelId="{9E69D09E-0A24-4DEE-B800-ED2E356CFEB6}" type="presParOf" srcId="{E24DD85A-E697-4894-AAD1-66919D84679E}" destId="{D8F824FB-2758-45E1-8C62-C804D38D0690}" srcOrd="1" destOrd="0" presId="urn:microsoft.com/office/officeart/2018/2/layout/IconLabelList"/>
    <dgm:cxn modelId="{96FC8F26-932A-48F4-B94C-43788F519D27}" type="presParOf" srcId="{E24DD85A-E697-4894-AAD1-66919D84679E}" destId="{D10AFDEF-BE56-45A9-8277-E20AA62ABA38}" srcOrd="2" destOrd="0" presId="urn:microsoft.com/office/officeart/2018/2/layout/IconLabelList"/>
    <dgm:cxn modelId="{16FEB21E-4831-4B26-8FDB-026216576CF0}" type="presParOf" srcId="{1A4AD2F3-1AAA-47AA-8BD8-B604B60499D8}" destId="{B9E8A251-37F4-481C-B27D-6FF7BC0269A1}" srcOrd="3" destOrd="0" presId="urn:microsoft.com/office/officeart/2018/2/layout/IconLabelList"/>
    <dgm:cxn modelId="{80516697-9EEC-4984-8EAF-1909F3CB6132}" type="presParOf" srcId="{1A4AD2F3-1AAA-47AA-8BD8-B604B60499D8}" destId="{512832DA-44A0-4691-9E77-F45CAF558745}" srcOrd="4" destOrd="0" presId="urn:microsoft.com/office/officeart/2018/2/layout/IconLabelList"/>
    <dgm:cxn modelId="{2C2AB928-BDCD-4EAF-896D-290777BA8550}" type="presParOf" srcId="{512832DA-44A0-4691-9E77-F45CAF558745}" destId="{A6BD1D00-FECB-43E3-9AE4-6F0851C6928B}" srcOrd="0" destOrd="0" presId="urn:microsoft.com/office/officeart/2018/2/layout/IconLabelList"/>
    <dgm:cxn modelId="{AADD43D7-3077-47D9-8C3F-F01DF357AEE8}" type="presParOf" srcId="{512832DA-44A0-4691-9E77-F45CAF558745}" destId="{A3CBBBAA-9B46-4D71-840E-B8590531825F}" srcOrd="1" destOrd="0" presId="urn:microsoft.com/office/officeart/2018/2/layout/IconLabelList"/>
    <dgm:cxn modelId="{535AC2AD-3E8E-4AED-80B6-9E29DADE1EFD}" type="presParOf" srcId="{512832DA-44A0-4691-9E77-F45CAF558745}" destId="{EA560235-6799-4964-8F21-09CCFB19564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7145ED-EFD2-4257-BFB5-F692B64164BF}">
      <dsp:nvSpPr>
        <dsp:cNvPr id="0" name=""/>
        <dsp:cNvSpPr/>
      </dsp:nvSpPr>
      <dsp:spPr>
        <a:xfrm>
          <a:off x="600492" y="1389552"/>
          <a:ext cx="878439" cy="8784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EAEF1F-70EC-402D-8926-E5920BF318E5}">
      <dsp:nvSpPr>
        <dsp:cNvPr id="0" name=""/>
        <dsp:cNvSpPr/>
      </dsp:nvSpPr>
      <dsp:spPr>
        <a:xfrm>
          <a:off x="63668" y="2669367"/>
          <a:ext cx="1952088" cy="139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Automatic note taking could be taking place. Experiments of AI note taking instruments in the NHS neurodevelopmental assistance revealed that over 60% of time invested in formulating analysis reports could potentially decrease (Practice business, 2026). </a:t>
          </a:r>
          <a:endParaRPr lang="en-US" sz="1100" kern="1200"/>
        </a:p>
      </dsp:txBody>
      <dsp:txXfrm>
        <a:off x="63668" y="2669367"/>
        <a:ext cx="1952088" cy="1395000"/>
      </dsp:txXfrm>
    </dsp:sp>
    <dsp:sp modelId="{A7419317-78D2-4809-8E2E-3DCA57236A4F}">
      <dsp:nvSpPr>
        <dsp:cNvPr id="0" name=""/>
        <dsp:cNvSpPr/>
      </dsp:nvSpPr>
      <dsp:spPr>
        <a:xfrm>
          <a:off x="2894196" y="1389552"/>
          <a:ext cx="878439" cy="8784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0AFDEF-BE56-45A9-8277-E20AA62ABA38}">
      <dsp:nvSpPr>
        <dsp:cNvPr id="0" name=""/>
        <dsp:cNvSpPr/>
      </dsp:nvSpPr>
      <dsp:spPr>
        <a:xfrm>
          <a:off x="2357372" y="2669367"/>
          <a:ext cx="1952088" cy="139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In terms of decision-making support, healthcare providers incorporate AI into their work numerous times whether it is using chatbots or scribes (The BMJ, 2025).  </a:t>
          </a:r>
          <a:endParaRPr lang="en-US" sz="1100" kern="1200"/>
        </a:p>
      </dsp:txBody>
      <dsp:txXfrm>
        <a:off x="2357372" y="2669367"/>
        <a:ext cx="1952088" cy="1395000"/>
      </dsp:txXfrm>
    </dsp:sp>
    <dsp:sp modelId="{A6BD1D00-FECB-43E3-9AE4-6F0851C6928B}">
      <dsp:nvSpPr>
        <dsp:cNvPr id="0" name=""/>
        <dsp:cNvSpPr/>
      </dsp:nvSpPr>
      <dsp:spPr>
        <a:xfrm>
          <a:off x="5187900" y="1389552"/>
          <a:ext cx="878439" cy="8784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560235-6799-4964-8F21-09CCFB19564E}">
      <dsp:nvSpPr>
        <dsp:cNvPr id="0" name=""/>
        <dsp:cNvSpPr/>
      </dsp:nvSpPr>
      <dsp:spPr>
        <a:xfrm>
          <a:off x="4651076" y="2669367"/>
          <a:ext cx="1952088" cy="139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Almost 30% of GPs in the UK have already implemented AI instruments and has now become a part of work protocol in UK such as medical record keeping or patient sorting (The Lancet, 2026). </a:t>
          </a:r>
          <a:endParaRPr lang="en-US" sz="1100" kern="1200"/>
        </a:p>
      </dsp:txBody>
      <dsp:txXfrm>
        <a:off x="4651076" y="2669367"/>
        <a:ext cx="1952088" cy="1395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09/04/2026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mdpi.com/2039-7283/15/9/169" TargetMode="External"/><Relationship Id="rId2" Type="http://schemas.openxmlformats.org/officeDocument/2006/relationships/hyperlink" Target="https://qualitysafety.bmj.com/content/33/10/663" TargetMode="External"/><Relationship Id="rId1" Type="http://schemas.openxmlformats.org/officeDocument/2006/relationships/slideLayout" Target="../slideLayouts/slideLayout2.xml"/><Relationship Id="rId5" Type="http://schemas.openxmlformats.org/officeDocument/2006/relationships/hyperlink" Target="https://digital.nhs.uk/services/ai-knowledge-repository/case-studies/using-ai-to-identify-tissue-growth-from-ct-scans" TargetMode="External"/><Relationship Id="rId4" Type="http://schemas.openxmlformats.org/officeDocument/2006/relationships/hyperlink" Target="https://my.clevelandclinic.org/health/diagnostics/4876-magnetic-resonance-imaging-mri"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nelcanceralliance.nhs.uk/news/using-artificial-intelligence-faster-chest-x-ray-results#:~:text=AI%20is%20now%20being%20used,timely%20identification%20of%20significant%20findings" TargetMode="External"/><Relationship Id="rId2" Type="http://schemas.openxmlformats.org/officeDocument/2006/relationships/hyperlink" Target="https://www.mayoclinic.org/tests-procedures/ct-scan/about/pac-20393675" TargetMode="External"/><Relationship Id="rId1" Type="http://schemas.openxmlformats.org/officeDocument/2006/relationships/slideLayout" Target="../slideLayouts/slideLayout2.xml"/><Relationship Id="rId5" Type="http://schemas.openxmlformats.org/officeDocument/2006/relationships/hyperlink" Target="https://www.nhs.uk/tests-and-treatments/x-ray/#:~:text=An%20X%2Dray%20may%20be,blockage%20in%20your%20digestive%20system" TargetMode="External"/><Relationship Id="rId4" Type="http://schemas.openxmlformats.org/officeDocument/2006/relationships/hyperlink" Target="https://pmc.ncbi.nlm.nih.gov/articles/PMC11813001/#:~:text=Abstract,and%20reliance%20on%20subjective%20interpretation"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practicebusiness.co.uk/read-again-how-ai-notetaking-could-reduce-admin-pressure" TargetMode="External"/><Relationship Id="rId7" Type="http://schemas.openxmlformats.org/officeDocument/2006/relationships/hyperlink" Target="https://www.ukri.org/news/ai-could-boost-life-saving-mri-scans/" TargetMode="External"/><Relationship Id="rId2" Type="http://schemas.openxmlformats.org/officeDocument/2006/relationships/hyperlink" Target="https://academic.oup.com/pmj/article/101/1191/68/7713332" TargetMode="External"/><Relationship Id="rId1" Type="http://schemas.openxmlformats.org/officeDocument/2006/relationships/slideLayout" Target="../slideLayouts/slideLayout2.xml"/><Relationship Id="rId6" Type="http://schemas.openxmlformats.org/officeDocument/2006/relationships/hyperlink" Target="https://www.thelancet.com/journals/lanprc/article/PIIS3050-5143%2826%2900041-5/fulltext" TargetMode="External"/><Relationship Id="rId5" Type="http://schemas.openxmlformats.org/officeDocument/2006/relationships/hyperlink" Target="https://www.bmj.com/content/391/bmj-2025-085324.full" TargetMode="External"/><Relationship Id="rId4" Type="http://schemas.openxmlformats.org/officeDocument/2006/relationships/hyperlink" Target="https://www.sciencedirect.com/science/article/pii/S093336572400011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710743"/>
            <a:ext cx="9144000" cy="2387600"/>
          </a:xfrm>
        </p:spPr>
        <p:txBody>
          <a:bodyPr vert="horz" lIns="91440" tIns="45720" rIns="91440" bIns="45720" rtlCol="0" anchor="b">
            <a:noAutofit/>
          </a:bodyPr>
          <a:lstStyle/>
          <a:p>
            <a:r>
              <a:rPr lang="en-GB" sz="2400" b="1">
                <a:highlight>
                  <a:srgbClr val="FFFFFF"/>
                </a:highlight>
                <a:latin typeface="Aptos"/>
              </a:rPr>
              <a:t>Digital transformation in the health and care professions</a:t>
            </a:r>
            <a:endParaRPr lang="en-GB" sz="2400">
              <a:highlight>
                <a:srgbClr val="C6C6C6"/>
              </a:highlight>
              <a:latin typeface="Aptos"/>
            </a:endParaRPr>
          </a:p>
          <a:p>
            <a:r>
              <a:rPr lang="en-GB" sz="2400" b="1">
                <a:highlight>
                  <a:srgbClr val="FFFFFF"/>
                </a:highlight>
                <a:latin typeface="Aptos"/>
              </a:rPr>
              <a:t>BMHP6026</a:t>
            </a:r>
            <a:endParaRPr lang="en-GB" sz="2400">
              <a:highlight>
                <a:srgbClr val="C6C6C6"/>
              </a:highlight>
              <a:latin typeface="Aptos"/>
            </a:endParaRPr>
          </a:p>
          <a:p>
            <a:pPr algn="l"/>
            <a:r>
              <a:rPr lang="en-GB" sz="2400" b="1">
                <a:highlight>
                  <a:srgbClr val="FFFFFF"/>
                </a:highlight>
                <a:latin typeface="Aptos"/>
              </a:rPr>
              <a:t>Component 2: presentation (viva voce)</a:t>
            </a:r>
            <a:endParaRPr lang="en-GB" sz="2400">
              <a:highlight>
                <a:srgbClr val="C6C6C6"/>
              </a:highlight>
              <a:latin typeface="Aptos"/>
            </a:endParaRPr>
          </a:p>
          <a:p>
            <a:pPr algn="l"/>
            <a:r>
              <a:rPr lang="en-GB" sz="2400" b="1">
                <a:highlight>
                  <a:srgbClr val="FFFFFF"/>
                </a:highlight>
                <a:latin typeface="Aptos"/>
              </a:rPr>
              <a:t>Student name: Erica </a:t>
            </a:r>
            <a:r>
              <a:rPr lang="en-GB" sz="2400" b="1" err="1">
                <a:highlight>
                  <a:srgbClr val="FFFFFF"/>
                </a:highlight>
                <a:latin typeface="Aptos"/>
              </a:rPr>
              <a:t>Malonga</a:t>
            </a:r>
            <a:r>
              <a:rPr lang="en-GB" sz="2400" b="1">
                <a:highlight>
                  <a:srgbClr val="FFFFFF"/>
                </a:highlight>
                <a:latin typeface="Aptos"/>
              </a:rPr>
              <a:t> </a:t>
            </a:r>
            <a:endParaRPr lang="en-GB" sz="2400">
              <a:highlight>
                <a:srgbClr val="C6C6C6"/>
              </a:highlight>
              <a:latin typeface="Aptos"/>
            </a:endParaRPr>
          </a:p>
          <a:p>
            <a:pPr algn="l"/>
            <a:r>
              <a:rPr lang="en-GB" sz="2400" b="1">
                <a:highlight>
                  <a:srgbClr val="FFFFFF"/>
                </a:highlight>
                <a:latin typeface="Aptos"/>
              </a:rPr>
              <a:t>Student number: 2323682</a:t>
            </a:r>
            <a:endParaRPr lang="en-GB" sz="2400">
              <a:highlight>
                <a:srgbClr val="C6C6C6"/>
              </a:highlight>
              <a:latin typeface="Aptos"/>
            </a:endParaRPr>
          </a:p>
          <a:p>
            <a:pPr algn="l"/>
            <a:r>
              <a:rPr lang="en-GB" sz="2400" b="1">
                <a:highlight>
                  <a:srgbClr val="FFFFFF"/>
                </a:highlight>
                <a:latin typeface="Aptos"/>
              </a:rPr>
              <a:t>Submission date: 10th April 2026</a:t>
            </a:r>
            <a:endParaRPr lang="en-GB" sz="2400">
              <a:highlight>
                <a:srgbClr val="C6C6C6"/>
              </a:highlight>
              <a:latin typeface="Aptos"/>
            </a:endParaRPr>
          </a:p>
          <a:p>
            <a:pPr algn="l"/>
            <a:r>
              <a:rPr lang="en-GB" sz="2400" b="1">
                <a:highlight>
                  <a:srgbClr val="FFFFFF"/>
                </a:highlight>
                <a:latin typeface="Aptos"/>
              </a:rPr>
              <a:t>Lecturer’s name: Muhammed Khan </a:t>
            </a:r>
            <a:endParaRPr lang="en-GB" sz="2400">
              <a:highlight>
                <a:srgbClr val="C6C6C6"/>
              </a:highlight>
              <a:latin typeface="Aptos"/>
            </a:endParaRPr>
          </a:p>
          <a:p>
            <a:endParaRPr lang="en-GB" sz="3600"/>
          </a:p>
        </p:txBody>
      </p:sp>
      <p:sp>
        <p:nvSpPr>
          <p:cNvPr id="3" name="Subtitle 2"/>
          <p:cNvSpPr>
            <a:spLocks noGrp="1"/>
          </p:cNvSpPr>
          <p:nvPr>
            <p:ph type="subTitle" idx="1"/>
          </p:nvPr>
        </p:nvSpPr>
        <p:spPr>
          <a:xfrm>
            <a:off x="1524000" y="3602038"/>
            <a:ext cx="8844988" cy="1395332"/>
          </a:xfrm>
        </p:spPr>
        <p:txBody>
          <a:bodyPr/>
          <a:lstStyle/>
          <a:p>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677214-A395-4E1D-A5B8-1BCEA11CF7E6}"/>
              </a:ext>
            </a:extLst>
          </p:cNvPr>
          <p:cNvSpPr>
            <a:spLocks noGrp="1"/>
          </p:cNvSpPr>
          <p:nvPr>
            <p:ph type="ctrTitle"/>
          </p:nvPr>
        </p:nvSpPr>
        <p:spPr>
          <a:xfrm>
            <a:off x="6590662" y="4267832"/>
            <a:ext cx="4805996" cy="1297115"/>
          </a:xfrm>
        </p:spPr>
        <p:txBody>
          <a:bodyPr anchor="t">
            <a:normAutofit/>
          </a:bodyPr>
          <a:lstStyle/>
          <a:p>
            <a:pPr algn="l"/>
            <a:r>
              <a:rPr lang="en-GB" sz="3700">
                <a:solidFill>
                  <a:schemeClr val="tx2"/>
                </a:solidFill>
              </a:rPr>
              <a:t>AI for medical diagnosis in healthcare</a:t>
            </a:r>
          </a:p>
        </p:txBody>
      </p:sp>
      <p:sp>
        <p:nvSpPr>
          <p:cNvPr id="3" name="Subtitle 2">
            <a:extLst>
              <a:ext uri="{FF2B5EF4-FFF2-40B4-BE49-F238E27FC236}">
                <a16:creationId xmlns:a16="http://schemas.microsoft.com/office/drawing/2014/main" id="{C9BB4947-D394-F6C8-3A47-765E1FC97E53}"/>
              </a:ext>
            </a:extLst>
          </p:cNvPr>
          <p:cNvSpPr>
            <a:spLocks noGrp="1"/>
          </p:cNvSpPr>
          <p:nvPr>
            <p:ph type="subTitle" idx="1"/>
          </p:nvPr>
        </p:nvSpPr>
        <p:spPr>
          <a:xfrm>
            <a:off x="6590966" y="3428999"/>
            <a:ext cx="4805691" cy="838831"/>
          </a:xfrm>
        </p:spPr>
        <p:txBody>
          <a:bodyPr anchor="b">
            <a:normAutofit/>
          </a:bodyPr>
          <a:lstStyle/>
          <a:p>
            <a:pPr algn="l"/>
            <a:endParaRPr lang="en-GB" sz="2000">
              <a:solidFill>
                <a:schemeClr val="tx2"/>
              </a:solidFill>
            </a:endParaRPr>
          </a:p>
        </p:txBody>
      </p:sp>
      <p:pic>
        <p:nvPicPr>
          <p:cNvPr id="7" name="Graphic 6" descr="Stethoscope">
            <a:extLst>
              <a:ext uri="{FF2B5EF4-FFF2-40B4-BE49-F238E27FC236}">
                <a16:creationId xmlns:a16="http://schemas.microsoft.com/office/drawing/2014/main" id="{BFCC257A-AEAD-7A26-C9D6-43534F30DC2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63419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7509C09-77A7-F3EF-AD2A-C749DA0E7FB8}"/>
              </a:ext>
            </a:extLst>
          </p:cNvPr>
          <p:cNvSpPr>
            <a:spLocks noGrp="1"/>
          </p:cNvSpPr>
          <p:nvPr>
            <p:ph type="title"/>
          </p:nvPr>
        </p:nvSpPr>
        <p:spPr>
          <a:xfrm>
            <a:off x="838200" y="365125"/>
            <a:ext cx="5393361" cy="1325563"/>
          </a:xfrm>
        </p:spPr>
        <p:txBody>
          <a:bodyPr>
            <a:normAutofit/>
          </a:bodyPr>
          <a:lstStyle/>
          <a:p>
            <a:r>
              <a:rPr lang="en-GB" sz="2800">
                <a:latin typeface="Aptos Display"/>
                <a:ea typeface="Calibri"/>
                <a:cs typeface="Calibri"/>
              </a:rPr>
              <a:t>How is artificial intelligence has altered how healthcare professionals diagnose diseases</a:t>
            </a:r>
          </a:p>
        </p:txBody>
      </p:sp>
      <p:sp>
        <p:nvSpPr>
          <p:cNvPr id="3" name="Content Placeholder 2">
            <a:extLst>
              <a:ext uri="{FF2B5EF4-FFF2-40B4-BE49-F238E27FC236}">
                <a16:creationId xmlns:a16="http://schemas.microsoft.com/office/drawing/2014/main" id="{5347C42B-FF5D-D34E-C502-4270BE139A22}"/>
              </a:ext>
            </a:extLst>
          </p:cNvPr>
          <p:cNvSpPr>
            <a:spLocks noGrp="1"/>
          </p:cNvSpPr>
          <p:nvPr>
            <p:ph idx="1"/>
          </p:nvPr>
        </p:nvSpPr>
        <p:spPr>
          <a:xfrm>
            <a:off x="838200" y="1825625"/>
            <a:ext cx="5393361" cy="4351338"/>
          </a:xfrm>
        </p:spPr>
        <p:txBody>
          <a:bodyPr vert="horz" lIns="91440" tIns="45720" rIns="91440" bIns="45720" rtlCol="0">
            <a:normAutofit/>
          </a:bodyPr>
          <a:lstStyle/>
          <a:p>
            <a:r>
              <a:rPr lang="en-GB" sz="1500"/>
              <a:t>AI has transformed clinical evaluation by optimising performance, increasing precision and stabilising results (National library of medicine, 2025). </a:t>
            </a:r>
          </a:p>
          <a:p>
            <a:r>
              <a:rPr lang="en-GB" sz="1500"/>
              <a:t>AI confronts complications such as workforce gaps and subjective decision making, this lessens the task demands off clinicians (National library of medicine, 2025). </a:t>
            </a:r>
          </a:p>
          <a:p>
            <a:r>
              <a:rPr lang="en-GB" sz="1500"/>
              <a:t>Well-scheduled and precise evaluations diminishes the risks linked delayed or flawed clinical approaches and ensures successful treatment (National library of medicine, 2025). </a:t>
            </a:r>
          </a:p>
          <a:p>
            <a:r>
              <a:rPr lang="en-GB" sz="1500"/>
              <a:t>AI is incorporated into many fields in healthcare such as lessening the time between patient screening and final diagnosis (National library of medicine, 2025). </a:t>
            </a:r>
          </a:p>
        </p:txBody>
      </p:sp>
      <p:pic>
        <p:nvPicPr>
          <p:cNvPr id="4" name="Picture 3" descr="AI in Medical Diagnosis">
            <a:extLst>
              <a:ext uri="{FF2B5EF4-FFF2-40B4-BE49-F238E27FC236}">
                <a16:creationId xmlns:a16="http://schemas.microsoft.com/office/drawing/2014/main" id="{E3031206-ED05-5A09-497A-9F4E4DFE40DB}"/>
              </a:ext>
            </a:extLst>
          </p:cNvPr>
          <p:cNvPicPr>
            <a:picLocks noChangeAspect="1"/>
          </p:cNvPicPr>
          <p:nvPr/>
        </p:nvPicPr>
        <p:blipFill>
          <a:blip r:embed="rId2"/>
          <a:srcRect l="26173" r="21077"/>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9"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7505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D2E05C-FA0B-A7E6-6A5D-6362592A1928}"/>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Examples of medical imaging data used for diagnosis </a:t>
            </a:r>
          </a:p>
        </p:txBody>
      </p:sp>
      <p:sp>
        <p:nvSpPr>
          <p:cNvPr id="3" name="Content Placeholder 2">
            <a:extLst>
              <a:ext uri="{FF2B5EF4-FFF2-40B4-BE49-F238E27FC236}">
                <a16:creationId xmlns:a16="http://schemas.microsoft.com/office/drawing/2014/main" id="{4797FCB1-AF97-ECD1-A061-F198F204E577}"/>
              </a:ext>
            </a:extLst>
          </p:cNvPr>
          <p:cNvSpPr>
            <a:spLocks noGrp="1"/>
          </p:cNvSpPr>
          <p:nvPr>
            <p:ph idx="1"/>
          </p:nvPr>
        </p:nvSpPr>
        <p:spPr>
          <a:xfrm>
            <a:off x="6503158" y="649480"/>
            <a:ext cx="4862447" cy="5546047"/>
          </a:xfrm>
        </p:spPr>
        <p:txBody>
          <a:bodyPr vert="horz" lIns="91440" tIns="45720" rIns="91440" bIns="45720" rtlCol="0" anchor="ctr">
            <a:normAutofit/>
          </a:bodyPr>
          <a:lstStyle/>
          <a:p>
            <a:r>
              <a:rPr lang="en-GB" sz="1400"/>
              <a:t>An x-ray is used to examine a person's skeletal structure after an adverse event (NHS, 2026). </a:t>
            </a:r>
          </a:p>
          <a:p>
            <a:r>
              <a:rPr lang="en-GB" sz="1400"/>
              <a:t>AI has been merged into chest x-rays systems to confirm timely detection notable findings (NHS, 2024). </a:t>
            </a:r>
          </a:p>
          <a:p>
            <a:r>
              <a:rPr lang="en-GB" sz="1400"/>
              <a:t>A computerised tomography scan (ct scan) is an imaging technique which generates fine-detail images of the body. The ct scan's job is to detect muscle and hard tissue conditions sch as bone tumours. Ct scans also arrange medical treatment (Mayo clinic, 2024). </a:t>
            </a:r>
          </a:p>
          <a:p>
            <a:r>
              <a:rPr lang="en-GB" sz="1400"/>
              <a:t>Ai could be employed to locate characteristics in a ct scan and it delivers consistent images which allow radiologists to have a rapid and reliable support tool which allows early identification and growth in medical assessment (Digital NHS, 2025). </a:t>
            </a:r>
          </a:p>
          <a:p>
            <a:r>
              <a:rPr lang="en-GB" sz="1400"/>
              <a:t>Mri scans is an examination which generates well-defined images of the frameworks of the body applying a large magnet, EM waves and a computer (Cleveland clinic, 2022). </a:t>
            </a:r>
          </a:p>
          <a:p>
            <a:r>
              <a:rPr lang="en-GB" sz="1400"/>
              <a:t>Ai is established to make conventional </a:t>
            </a:r>
            <a:r>
              <a:rPr lang="en-GB" sz="1400" err="1"/>
              <a:t>mri</a:t>
            </a:r>
            <a:r>
              <a:rPr lang="en-GB" sz="1400"/>
              <a:t> scans budget-friendly and widely available, this could possibly preserve lives as it reduces NHS waiting lists (UK research and </a:t>
            </a:r>
            <a:r>
              <a:rPr lang="en-GB" sz="1400" err="1"/>
              <a:t>innvation</a:t>
            </a:r>
            <a:r>
              <a:rPr lang="en-GB" sz="1400"/>
              <a:t>, 2025). </a:t>
            </a:r>
            <a:endParaRPr lang="en-GB" sz="1400">
              <a:highlight>
                <a:srgbClr val="FFFFFF"/>
              </a:highlight>
              <a:ea typeface="+mn-lt"/>
              <a:cs typeface="+mn-lt"/>
            </a:endParaRPr>
          </a:p>
          <a:p>
            <a:pPr marL="0" indent="0">
              <a:buNone/>
            </a:pPr>
            <a:endParaRPr lang="en-US" sz="1400"/>
          </a:p>
        </p:txBody>
      </p:sp>
    </p:spTree>
    <p:extLst>
      <p:ext uri="{BB962C8B-B14F-4D97-AF65-F5344CB8AC3E}">
        <p14:creationId xmlns:p14="http://schemas.microsoft.com/office/powerpoint/2010/main" val="1148147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341D95-6F33-49C7-4154-280B8A49B55E}"/>
              </a:ext>
            </a:extLst>
          </p:cNvPr>
          <p:cNvSpPr>
            <a:spLocks noGrp="1"/>
          </p:cNvSpPr>
          <p:nvPr>
            <p:ph type="title"/>
          </p:nvPr>
        </p:nvSpPr>
        <p:spPr>
          <a:xfrm>
            <a:off x="804672" y="802955"/>
            <a:ext cx="4977976" cy="1454051"/>
          </a:xfrm>
        </p:spPr>
        <p:txBody>
          <a:bodyPr>
            <a:normAutofit/>
          </a:bodyPr>
          <a:lstStyle/>
          <a:p>
            <a:r>
              <a:rPr lang="en-GB" sz="3300">
                <a:solidFill>
                  <a:schemeClr val="tx2"/>
                </a:solidFill>
              </a:rPr>
              <a:t>How does AI medical diagnosis affect the patient's judgement </a:t>
            </a:r>
          </a:p>
        </p:txBody>
      </p:sp>
      <p:sp>
        <p:nvSpPr>
          <p:cNvPr id="3" name="Content Placeholder 2">
            <a:extLst>
              <a:ext uri="{FF2B5EF4-FFF2-40B4-BE49-F238E27FC236}">
                <a16:creationId xmlns:a16="http://schemas.microsoft.com/office/drawing/2014/main" id="{BF11EB5E-91B0-FCFE-4ACB-670808801A71}"/>
              </a:ext>
            </a:extLst>
          </p:cNvPr>
          <p:cNvSpPr>
            <a:spLocks noGrp="1"/>
          </p:cNvSpPr>
          <p:nvPr>
            <p:ph idx="1"/>
          </p:nvPr>
        </p:nvSpPr>
        <p:spPr>
          <a:xfrm>
            <a:off x="804672" y="2421682"/>
            <a:ext cx="4977578" cy="3639289"/>
          </a:xfrm>
        </p:spPr>
        <p:txBody>
          <a:bodyPr vert="horz" lIns="91440" tIns="45720" rIns="91440" bIns="45720" rtlCol="0" anchor="ctr">
            <a:normAutofit/>
          </a:bodyPr>
          <a:lstStyle/>
          <a:p>
            <a:r>
              <a:rPr lang="en-GB" sz="1500">
                <a:solidFill>
                  <a:schemeClr val="tx2"/>
                </a:solidFill>
              </a:rPr>
              <a:t>Patients being issues with a diagnosis deeply influence how they assess their own wellbeing (Oxford academic, 2024). </a:t>
            </a:r>
          </a:p>
          <a:p>
            <a:r>
              <a:rPr lang="en-GB" sz="1500">
                <a:solidFill>
                  <a:schemeClr val="tx2"/>
                </a:solidFill>
              </a:rPr>
              <a:t>The judgement patients make could often transition their own comprehension of the symptoms of whichever illness they have (Oxford academic, 2024). </a:t>
            </a:r>
          </a:p>
          <a:p>
            <a:r>
              <a:rPr lang="en-GB" sz="1500">
                <a:solidFill>
                  <a:schemeClr val="tx2"/>
                </a:solidFill>
              </a:rPr>
              <a:t>Accelerated developments in AI in recent decades has led to more widespread AI implementations to endorse medical professionals in their field of work, this also consists of choice selection (Science direct, 2024). </a:t>
            </a:r>
          </a:p>
          <a:p>
            <a:r>
              <a:rPr lang="en-GB" sz="1500">
                <a:solidFill>
                  <a:schemeClr val="tx2"/>
                </a:solidFill>
              </a:rPr>
              <a:t>When diagnoses are often overlooked or postponed, it could cause patients to create distorted views concerning their health, this is a huge reason for poor self-management or apprehension (BMJ Journals, N.D). </a:t>
            </a:r>
          </a:p>
          <a:p>
            <a:endParaRPr lang="en-GB" sz="150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Doctor">
            <a:extLst>
              <a:ext uri="{FF2B5EF4-FFF2-40B4-BE49-F238E27FC236}">
                <a16:creationId xmlns:a16="http://schemas.microsoft.com/office/drawing/2014/main" id="{8C4BBC83-50BD-8377-4E33-639DB42AAEE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4282428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DCB57F-D19B-89A6-9E19-27A881E302CC}"/>
              </a:ext>
            </a:extLst>
          </p:cNvPr>
          <p:cNvSpPr>
            <a:spLocks noGrp="1"/>
          </p:cNvSpPr>
          <p:nvPr>
            <p:ph type="title"/>
          </p:nvPr>
        </p:nvSpPr>
        <p:spPr>
          <a:xfrm>
            <a:off x="586478" y="1683756"/>
            <a:ext cx="3115265" cy="2396359"/>
          </a:xfrm>
        </p:spPr>
        <p:txBody>
          <a:bodyPr anchor="b">
            <a:normAutofit/>
          </a:bodyPr>
          <a:lstStyle/>
          <a:p>
            <a:pPr algn="r"/>
            <a:r>
              <a:rPr lang="en-GB" sz="3100">
                <a:solidFill>
                  <a:srgbClr val="FFFFFF"/>
                </a:solidFill>
              </a:rPr>
              <a:t>The change AI could cause for clinicians over the next few years </a:t>
            </a:r>
          </a:p>
        </p:txBody>
      </p:sp>
      <p:graphicFrame>
        <p:nvGraphicFramePr>
          <p:cNvPr id="5" name="Content Placeholder 2">
            <a:extLst>
              <a:ext uri="{FF2B5EF4-FFF2-40B4-BE49-F238E27FC236}">
                <a16:creationId xmlns:a16="http://schemas.microsoft.com/office/drawing/2014/main" id="{3EC0B013-8AFE-95B7-E4AC-7F51E148B012}"/>
              </a:ext>
            </a:extLst>
          </p:cNvPr>
          <p:cNvGraphicFramePr>
            <a:graphicFrameLocks noGrp="1"/>
          </p:cNvGraphicFramePr>
          <p:nvPr>
            <p:ph idx="1"/>
            <p:extLst>
              <p:ext uri="{D42A27DB-BD31-4B8C-83A1-F6EECF244321}">
                <p14:modId xmlns:p14="http://schemas.microsoft.com/office/powerpoint/2010/main" val="167809299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867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DA2F2B-4469-28B2-DEC9-72D4C2B8D353}"/>
              </a:ext>
            </a:extLst>
          </p:cNvPr>
          <p:cNvSpPr>
            <a:spLocks noGrp="1"/>
          </p:cNvSpPr>
          <p:nvPr>
            <p:ph type="title"/>
          </p:nvPr>
        </p:nvSpPr>
        <p:spPr>
          <a:xfrm>
            <a:off x="1075767" y="1188637"/>
            <a:ext cx="2988234" cy="4480726"/>
          </a:xfrm>
        </p:spPr>
        <p:txBody>
          <a:bodyPr>
            <a:normAutofit/>
          </a:bodyPr>
          <a:lstStyle/>
          <a:p>
            <a:pPr algn="r"/>
            <a:r>
              <a:rPr lang="en-GB" sz="5100"/>
              <a:t>What issues in medical diagnosis is AI trying to tackle</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A840D97-176B-8129-84C8-E035C14B2F7B}"/>
              </a:ext>
            </a:extLst>
          </p:cNvPr>
          <p:cNvSpPr>
            <a:spLocks noGrp="1"/>
          </p:cNvSpPr>
          <p:nvPr>
            <p:ph idx="1"/>
          </p:nvPr>
        </p:nvSpPr>
        <p:spPr>
          <a:xfrm>
            <a:off x="5255260" y="1648870"/>
            <a:ext cx="4702848" cy="3560260"/>
          </a:xfrm>
        </p:spPr>
        <p:txBody>
          <a:bodyPr vert="horz" lIns="91440" tIns="45720" rIns="91440" bIns="45720" rtlCol="0" anchor="ctr">
            <a:normAutofit/>
          </a:bodyPr>
          <a:lstStyle/>
          <a:p>
            <a:r>
              <a:rPr lang="en-GB" sz="1500"/>
              <a:t>Many healthcare practitioners feel a lot of time constraints and excessive mental demand and AI wants to tackle that (Clinics and practice, 2025). </a:t>
            </a:r>
          </a:p>
          <a:p>
            <a:r>
              <a:rPr lang="en-GB" sz="1500"/>
              <a:t>AI helps to tackle this issue by doing risk-based patient ordering, outlining intricate patient histories and computerising routine clinical assessments (Clinics and practice, 2025). </a:t>
            </a:r>
          </a:p>
          <a:p>
            <a:r>
              <a:rPr lang="en-GB" sz="1500"/>
              <a:t>In healthcare, there have been numerous times when there has been a delay of diagnosis, this has happened in conditions such as strokes or kidney injuries (Clinics and practice, 2025). </a:t>
            </a:r>
          </a:p>
          <a:p>
            <a:r>
              <a:rPr lang="en-GB" sz="1500"/>
              <a:t>AI in this situation will play the role of having alert systems, live clinical tracking and triggered alerts. This ensures that all treatments will be teated on time and accordingly (Clinics and practice, 2025). </a:t>
            </a:r>
          </a:p>
        </p:txBody>
      </p:sp>
    </p:spTree>
    <p:extLst>
      <p:ext uri="{BB962C8B-B14F-4D97-AF65-F5344CB8AC3E}">
        <p14:creationId xmlns:p14="http://schemas.microsoft.com/office/powerpoint/2010/main" val="2981468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38037-E011-6E5B-76AB-E990B1ACBD68}"/>
              </a:ext>
            </a:extLst>
          </p:cNvPr>
          <p:cNvSpPr>
            <a:spLocks noGrp="1"/>
          </p:cNvSpPr>
          <p:nvPr>
            <p:ph type="title"/>
          </p:nvPr>
        </p:nvSpPr>
        <p:spPr/>
        <p:txBody>
          <a:bodyPr/>
          <a:lstStyle/>
          <a:p>
            <a:r>
              <a:rPr lang="en-GB"/>
              <a:t>Reference list </a:t>
            </a:r>
          </a:p>
        </p:txBody>
      </p:sp>
      <p:sp>
        <p:nvSpPr>
          <p:cNvPr id="3" name="Content Placeholder 2">
            <a:extLst>
              <a:ext uri="{FF2B5EF4-FFF2-40B4-BE49-F238E27FC236}">
                <a16:creationId xmlns:a16="http://schemas.microsoft.com/office/drawing/2014/main" id="{36EE9233-092C-D54D-A9FC-73B24F9C5302}"/>
              </a:ext>
            </a:extLst>
          </p:cNvPr>
          <p:cNvSpPr>
            <a:spLocks noGrp="1"/>
          </p:cNvSpPr>
          <p:nvPr>
            <p:ph idx="1"/>
          </p:nvPr>
        </p:nvSpPr>
        <p:spPr/>
        <p:txBody>
          <a:bodyPr vert="horz" lIns="91440" tIns="45720" rIns="91440" bIns="45720" rtlCol="0" anchor="t">
            <a:normAutofit/>
          </a:bodyPr>
          <a:lstStyle/>
          <a:p>
            <a:r>
              <a:rPr lang="en-GB" sz="2000"/>
              <a:t>BMJ Journals (N.D). </a:t>
            </a:r>
            <a:r>
              <a:rPr lang="en-GB" sz="2000" i="1"/>
              <a:t>Diagnostic error in mental health: a review.</a:t>
            </a:r>
            <a:r>
              <a:rPr lang="en-GB" sz="2000"/>
              <a:t> Available from: </a:t>
            </a:r>
            <a:r>
              <a:rPr lang="en-GB" sz="2000" dirty="0">
                <a:ea typeface="+mn-lt"/>
                <a:cs typeface="+mn-lt"/>
                <a:hlinkClick r:id="rId2"/>
              </a:rPr>
              <a:t>https://qualitysafety.bmj.com/content/33/10/663</a:t>
            </a:r>
            <a:r>
              <a:rPr lang="en-GB" sz="2000">
                <a:ea typeface="+mn-lt"/>
                <a:cs typeface="+mn-lt"/>
              </a:rPr>
              <a:t>? (Accessed: 1st April 2026). </a:t>
            </a:r>
            <a:endParaRPr lang="en-GB" sz="2000"/>
          </a:p>
          <a:p>
            <a:r>
              <a:rPr lang="en-GB" sz="2000"/>
              <a:t>Clinics and practice (2025).</a:t>
            </a:r>
            <a:r>
              <a:rPr lang="en-GB" sz="2000" i="1"/>
              <a:t> Artificial intelligence in clinical medicine: Challenges across diagnostic imaging, clinical decision support, surgery, pathology, and drug recovery.</a:t>
            </a:r>
            <a:r>
              <a:rPr lang="en-GB" sz="2000"/>
              <a:t> Available from: </a:t>
            </a:r>
            <a:r>
              <a:rPr lang="en-GB" sz="2000" dirty="0">
                <a:ea typeface="+mn-lt"/>
                <a:cs typeface="+mn-lt"/>
                <a:hlinkClick r:id="rId3"/>
              </a:rPr>
              <a:t>https://www.mdpi.com/2039-7283/15/9/169</a:t>
            </a:r>
            <a:r>
              <a:rPr lang="en-GB" sz="2000">
                <a:ea typeface="+mn-lt"/>
                <a:cs typeface="+mn-lt"/>
              </a:rPr>
              <a:t>? (Accessed: 5th April 2026). </a:t>
            </a:r>
            <a:endParaRPr lang="en-GB" sz="2000" dirty="0"/>
          </a:p>
          <a:p>
            <a:r>
              <a:rPr lang="en-GB" sz="2000"/>
              <a:t>Cleveland clinic (2022).</a:t>
            </a:r>
            <a:r>
              <a:rPr lang="en-GB" sz="2000" i="1"/>
              <a:t> MRI (magnetic resonance imaging).</a:t>
            </a:r>
            <a:r>
              <a:rPr lang="en-GB" sz="2000"/>
              <a:t> Available from: </a:t>
            </a:r>
            <a:r>
              <a:rPr lang="en-GB" sz="2000" dirty="0">
                <a:ea typeface="+mn-lt"/>
                <a:cs typeface="+mn-lt"/>
                <a:hlinkClick r:id="rId4"/>
              </a:rPr>
              <a:t>https://my.clevelandclinic.org/health/diagnostics/4876-magnetic-resonance-imaging-mri</a:t>
            </a:r>
            <a:r>
              <a:rPr lang="en-GB" sz="2000" dirty="0">
                <a:ea typeface="+mn-lt"/>
                <a:cs typeface="+mn-lt"/>
              </a:rPr>
              <a:t> </a:t>
            </a:r>
            <a:r>
              <a:rPr lang="en-GB" sz="2000">
                <a:ea typeface="+mn-lt"/>
                <a:cs typeface="+mn-lt"/>
              </a:rPr>
              <a:t>(Accessed: 30th March 2026). </a:t>
            </a:r>
            <a:endParaRPr lang="en-GB" sz="2000"/>
          </a:p>
          <a:p>
            <a:r>
              <a:rPr lang="en-GB" sz="2000" dirty="0"/>
              <a:t>Digital NHS (2025). </a:t>
            </a:r>
            <a:r>
              <a:rPr lang="en-GB" sz="2000" i="1" dirty="0"/>
              <a:t>Using AI to identify tissue growth from CT scans. </a:t>
            </a:r>
            <a:r>
              <a:rPr lang="en-GB" sz="2000" dirty="0"/>
              <a:t>Available from: </a:t>
            </a:r>
            <a:r>
              <a:rPr lang="en-GB" sz="2000" dirty="0">
                <a:ea typeface="+mn-lt"/>
                <a:cs typeface="+mn-lt"/>
                <a:hlinkClick r:id="rId5"/>
              </a:rPr>
              <a:t>https://digital.nhs.uk/services/ai-knowledge-repository/case-studies/using-ai-to-identify-tissue-growth-from-ct-scans</a:t>
            </a:r>
            <a:r>
              <a:rPr lang="en-GB" sz="2000" dirty="0">
                <a:ea typeface="+mn-lt"/>
                <a:cs typeface="+mn-lt"/>
              </a:rPr>
              <a:t> (Accessed: 30th March 2026). </a:t>
            </a:r>
            <a:endParaRPr lang="en-GB" sz="2000" dirty="0"/>
          </a:p>
          <a:p>
            <a:endParaRPr lang="en-GB" sz="2000" dirty="0">
              <a:ea typeface="+mn-lt"/>
              <a:cs typeface="+mn-lt"/>
            </a:endParaRPr>
          </a:p>
          <a:p>
            <a:endParaRPr lang="en-GB" sz="2000">
              <a:ea typeface="+mn-lt"/>
              <a:cs typeface="+mn-lt"/>
            </a:endParaRPr>
          </a:p>
          <a:p>
            <a:endParaRPr lang="en-GB" sz="2000">
              <a:ea typeface="+mn-lt"/>
              <a:cs typeface="+mn-lt"/>
            </a:endParaRPr>
          </a:p>
        </p:txBody>
      </p:sp>
    </p:spTree>
    <p:extLst>
      <p:ext uri="{BB962C8B-B14F-4D97-AF65-F5344CB8AC3E}">
        <p14:creationId xmlns:p14="http://schemas.microsoft.com/office/powerpoint/2010/main" val="3845841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FA3BA-5DAD-C153-CD57-447EBED8B59A}"/>
              </a:ext>
            </a:extLst>
          </p:cNvPr>
          <p:cNvSpPr>
            <a:spLocks noGrp="1"/>
          </p:cNvSpPr>
          <p:nvPr>
            <p:ph type="title"/>
          </p:nvPr>
        </p:nvSpPr>
        <p:spPr/>
        <p:txBody>
          <a:bodyPr>
            <a:normAutofit/>
          </a:bodyPr>
          <a:lstStyle/>
          <a:p>
            <a:r>
              <a:rPr lang="en-GB" sz="3600"/>
              <a:t>Reference list pt.2</a:t>
            </a:r>
          </a:p>
        </p:txBody>
      </p:sp>
      <p:sp>
        <p:nvSpPr>
          <p:cNvPr id="3" name="Content Placeholder 2">
            <a:extLst>
              <a:ext uri="{FF2B5EF4-FFF2-40B4-BE49-F238E27FC236}">
                <a16:creationId xmlns:a16="http://schemas.microsoft.com/office/drawing/2014/main" id="{9D11BB7D-29D6-AF4F-3BB1-4E8005DB43EA}"/>
              </a:ext>
            </a:extLst>
          </p:cNvPr>
          <p:cNvSpPr>
            <a:spLocks noGrp="1"/>
          </p:cNvSpPr>
          <p:nvPr>
            <p:ph idx="1"/>
          </p:nvPr>
        </p:nvSpPr>
        <p:spPr/>
        <p:txBody>
          <a:bodyPr vert="horz" lIns="91440" tIns="45720" rIns="91440" bIns="45720" rtlCol="0" anchor="t">
            <a:normAutofit/>
          </a:bodyPr>
          <a:lstStyle/>
          <a:p>
            <a:r>
              <a:rPr lang="en-GB" sz="2000"/>
              <a:t>Mayo clinic (2024). </a:t>
            </a:r>
            <a:r>
              <a:rPr lang="en-GB" sz="2000" i="1"/>
              <a:t>CT scan.</a:t>
            </a:r>
            <a:r>
              <a:rPr lang="en-GB" sz="2000"/>
              <a:t> Available from: </a:t>
            </a:r>
            <a:r>
              <a:rPr lang="en-GB" sz="2000" dirty="0">
                <a:hlinkClick r:id="rId2"/>
              </a:rPr>
              <a:t>https://www.mayoclinic.org/tests-procedures/ct-scan/about/pac-20393675</a:t>
            </a:r>
            <a:r>
              <a:rPr lang="en-GB" sz="2000"/>
              <a:t> (Accessed: 30th March 2026). </a:t>
            </a:r>
          </a:p>
          <a:p>
            <a:r>
              <a:rPr lang="en-GB" sz="1800"/>
              <a:t>NHS (2024).</a:t>
            </a:r>
            <a:r>
              <a:rPr lang="en-GB" sz="1800" i="1"/>
              <a:t> Using artificial intelligence for faster chest x-ray results. </a:t>
            </a:r>
            <a:r>
              <a:rPr lang="en-GB" sz="1800"/>
              <a:t>Available from: </a:t>
            </a:r>
            <a:r>
              <a:rPr lang="en-GB" sz="1800" dirty="0">
                <a:hlinkClick r:id="rId3"/>
              </a:rPr>
              <a:t>https://www.nelcanceralliance.nhs.uk/news/using-artificial-intelligence-faster-chest-x-ray-results#:~:text=AI%20is%20now%20being%20used,timely%20identification%20of%20significant%20findings</a:t>
            </a:r>
            <a:r>
              <a:rPr lang="en-GB" sz="1800"/>
              <a:t> (Accessed: 28th March 2026). </a:t>
            </a:r>
            <a:endParaRPr lang="en-GB"/>
          </a:p>
          <a:p>
            <a:r>
              <a:rPr lang="en-GB" sz="2000"/>
              <a:t>National library of medicine (2025).</a:t>
            </a:r>
            <a:r>
              <a:rPr lang="en-GB" sz="2000" i="1"/>
              <a:t> Reducing the workload of medical diagnosis through artificial intelligence: A narrative review.</a:t>
            </a:r>
            <a:r>
              <a:rPr lang="en-GB" sz="2000"/>
              <a:t> Available from: </a:t>
            </a:r>
            <a:r>
              <a:rPr lang="en-GB" sz="2000" dirty="0">
                <a:hlinkClick r:id="rId4"/>
              </a:rPr>
              <a:t>https://pmc.ncbi.nlm.nih.gov/articles/PMC11813001/#:~:text=Abstract,and%20reliance%20on%20subjective%20interpretation</a:t>
            </a:r>
            <a:r>
              <a:rPr lang="en-GB" sz="2000"/>
              <a:t> (Accessed: 28th March 2026). </a:t>
            </a:r>
          </a:p>
          <a:p>
            <a:r>
              <a:rPr lang="en-GB" sz="2000"/>
              <a:t>NHS (2026).</a:t>
            </a:r>
            <a:r>
              <a:rPr lang="en-GB" sz="2000" i="1"/>
              <a:t> X-ray. </a:t>
            </a:r>
            <a:r>
              <a:rPr lang="en-GB" sz="2000"/>
              <a:t>Available from: </a:t>
            </a:r>
            <a:r>
              <a:rPr lang="en-GB" sz="2000" dirty="0">
                <a:hlinkClick r:id="rId5"/>
              </a:rPr>
              <a:t>https://www.nhs.uk/tests-and-treatments/x-ray/#:~:text=An%20X%2Dray%20may%20be,blockage%20in%20your%20digestive%20system</a:t>
            </a:r>
            <a:r>
              <a:rPr lang="en-GB" sz="2000"/>
              <a:t> (Accessed: 28th March 2026). </a:t>
            </a:r>
            <a:endParaRPr lang="en-GB"/>
          </a:p>
          <a:p>
            <a:endParaRPr lang="en-GB" sz="1900" dirty="0"/>
          </a:p>
          <a:p>
            <a:endParaRPr lang="en-GB" sz="1900"/>
          </a:p>
        </p:txBody>
      </p:sp>
    </p:spTree>
    <p:extLst>
      <p:ext uri="{BB962C8B-B14F-4D97-AF65-F5344CB8AC3E}">
        <p14:creationId xmlns:p14="http://schemas.microsoft.com/office/powerpoint/2010/main" val="252245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EFBAD-0EA9-53AF-9ACD-9694049A9EC7}"/>
              </a:ext>
            </a:extLst>
          </p:cNvPr>
          <p:cNvSpPr>
            <a:spLocks noGrp="1"/>
          </p:cNvSpPr>
          <p:nvPr>
            <p:ph type="title"/>
          </p:nvPr>
        </p:nvSpPr>
        <p:spPr/>
        <p:txBody>
          <a:bodyPr>
            <a:normAutofit/>
          </a:bodyPr>
          <a:lstStyle/>
          <a:p>
            <a:r>
              <a:rPr lang="en-GB" sz="3600"/>
              <a:t>Reference list pt.3 </a:t>
            </a:r>
          </a:p>
        </p:txBody>
      </p:sp>
      <p:sp>
        <p:nvSpPr>
          <p:cNvPr id="3" name="Content Placeholder 2">
            <a:extLst>
              <a:ext uri="{FF2B5EF4-FFF2-40B4-BE49-F238E27FC236}">
                <a16:creationId xmlns:a16="http://schemas.microsoft.com/office/drawing/2014/main" id="{BEABEF91-4FEF-C339-2EDE-24CF20E8552A}"/>
              </a:ext>
            </a:extLst>
          </p:cNvPr>
          <p:cNvSpPr>
            <a:spLocks noGrp="1"/>
          </p:cNvSpPr>
          <p:nvPr>
            <p:ph idx="1"/>
          </p:nvPr>
        </p:nvSpPr>
        <p:spPr/>
        <p:txBody>
          <a:bodyPr vert="horz" lIns="91440" tIns="45720" rIns="91440" bIns="45720" rtlCol="0" anchor="t">
            <a:normAutofit lnSpcReduction="10000"/>
          </a:bodyPr>
          <a:lstStyle/>
          <a:p>
            <a:r>
              <a:rPr lang="en-GB" sz="1900"/>
              <a:t>Oxford academic (2024). </a:t>
            </a:r>
            <a:r>
              <a:rPr lang="en-GB" sz="1900" i="1"/>
              <a:t>Clinical reasoning in real-world practice: a primer for medical trainees and practitioners.</a:t>
            </a:r>
            <a:r>
              <a:rPr lang="en-GB" sz="1900"/>
              <a:t> Available from: </a:t>
            </a:r>
            <a:r>
              <a:rPr lang="en-GB" sz="1900" dirty="0">
                <a:hlinkClick r:id="rId2"/>
              </a:rPr>
              <a:t>https://academic.oup.com/pmj/article/101/1191/68/7713332</a:t>
            </a:r>
            <a:r>
              <a:rPr lang="en-GB" sz="1900" dirty="0"/>
              <a:t>? </a:t>
            </a:r>
            <a:r>
              <a:rPr lang="en-GB" sz="1900"/>
              <a:t>(Accessed: 1st April 2026). </a:t>
            </a:r>
          </a:p>
          <a:p>
            <a:r>
              <a:rPr lang="en-GB" sz="1900"/>
              <a:t>Practice business (2026). </a:t>
            </a:r>
            <a:r>
              <a:rPr lang="en-GB" sz="1900" i="1"/>
              <a:t>Read again. How notetaking could reduce admin pressure. </a:t>
            </a:r>
            <a:r>
              <a:rPr lang="en-GB" sz="1900"/>
              <a:t>Available from: </a:t>
            </a:r>
            <a:r>
              <a:rPr lang="en-GB" sz="1900" dirty="0">
                <a:hlinkClick r:id="rId3"/>
              </a:rPr>
              <a:t>https://practicebusiness.co.uk/read-again-how-ai-notetaking-could-reduce-admin-pressure</a:t>
            </a:r>
            <a:r>
              <a:rPr lang="en-GB" sz="1900"/>
              <a:t>? (Accessed: 1st April 2026). </a:t>
            </a:r>
            <a:endParaRPr lang="en-GB"/>
          </a:p>
          <a:p>
            <a:r>
              <a:rPr lang="en-GB" sz="1800"/>
              <a:t>Science direct (2024). </a:t>
            </a:r>
            <a:r>
              <a:rPr lang="en-GB" sz="1800" i="1"/>
              <a:t>AI in medical diagnosis: AI prediction &amp; human judgement. </a:t>
            </a:r>
            <a:r>
              <a:rPr lang="en-GB" sz="1800"/>
              <a:t>Available from: </a:t>
            </a:r>
            <a:r>
              <a:rPr lang="en-GB" sz="1800" dirty="0">
                <a:hlinkClick r:id="rId4"/>
              </a:rPr>
              <a:t>https://www.sciencedirect.com/science/article/pii/S0933365724000113</a:t>
            </a:r>
            <a:r>
              <a:rPr lang="en-GB" sz="1800"/>
              <a:t> (Accessed: 1st April 2026). </a:t>
            </a:r>
            <a:endParaRPr lang="en-GB"/>
          </a:p>
          <a:p>
            <a:r>
              <a:rPr lang="en-GB" sz="1800"/>
              <a:t>The BMJ (2025). </a:t>
            </a:r>
            <a:r>
              <a:rPr lang="en-GB" sz="1800" i="1"/>
              <a:t>Clinical competencies for using generative AI in patient care.</a:t>
            </a:r>
            <a:r>
              <a:rPr lang="en-GB" sz="1800"/>
              <a:t> Available from: </a:t>
            </a:r>
            <a:r>
              <a:rPr lang="en-GB" sz="1800" dirty="0">
                <a:ea typeface="+mn-lt"/>
                <a:cs typeface="+mn-lt"/>
                <a:hlinkClick r:id="rId5"/>
              </a:rPr>
              <a:t>https://www.bmj.com/content/391/bmj-2025-085324.full</a:t>
            </a:r>
            <a:r>
              <a:rPr lang="en-GB" sz="1800">
                <a:ea typeface="+mn-lt"/>
                <a:cs typeface="+mn-lt"/>
              </a:rPr>
              <a:t> (Accessed: 1st April 2026). </a:t>
            </a:r>
            <a:endParaRPr lang="en-GB" sz="1800"/>
          </a:p>
          <a:p>
            <a:r>
              <a:rPr lang="en-GB" sz="1800"/>
              <a:t>The Lancet (2026). </a:t>
            </a:r>
            <a:r>
              <a:rPr lang="en-GB" sz="1800" i="1"/>
              <a:t>The mandate for clinical artificial intelligence education in primary care. </a:t>
            </a:r>
            <a:r>
              <a:rPr lang="en-GB" sz="1800"/>
              <a:t>Available from: </a:t>
            </a:r>
            <a:r>
              <a:rPr lang="en-GB" sz="1800" dirty="0">
                <a:ea typeface="+mn-lt"/>
                <a:cs typeface="+mn-lt"/>
                <a:hlinkClick r:id="rId6"/>
              </a:rPr>
              <a:t>https://www.thelancet.com/journals/lanprc/article/PIIS3050-5143%2826%2900041-5/fulltext</a:t>
            </a:r>
            <a:r>
              <a:rPr lang="en-GB" sz="1800" dirty="0">
                <a:ea typeface="+mn-lt"/>
                <a:cs typeface="+mn-lt"/>
              </a:rPr>
              <a:t>? </a:t>
            </a:r>
            <a:r>
              <a:rPr lang="en-GB" sz="1800">
                <a:ea typeface="+mn-lt"/>
                <a:cs typeface="+mn-lt"/>
              </a:rPr>
              <a:t>(Accessed: 5th April 2026). </a:t>
            </a:r>
            <a:endParaRPr lang="en-GB" sz="1800"/>
          </a:p>
          <a:p>
            <a:r>
              <a:rPr lang="en-GB" sz="1800"/>
              <a:t>UK research and innovation (2025). </a:t>
            </a:r>
            <a:r>
              <a:rPr lang="en-GB" sz="1800" i="1"/>
              <a:t>Ai could boost life-saving MRI scans. </a:t>
            </a:r>
            <a:r>
              <a:rPr lang="en-GB" sz="1800"/>
              <a:t>Available from: </a:t>
            </a:r>
            <a:r>
              <a:rPr lang="en-GB" sz="1800" dirty="0">
                <a:hlinkClick r:id="rId7"/>
              </a:rPr>
              <a:t>https://www.ukri.org/news/ai-could-boost-life-saving-mri-scans/</a:t>
            </a:r>
            <a:r>
              <a:rPr lang="en-GB" sz="1800"/>
              <a:t> (Accessed: 30th March 2026). </a:t>
            </a:r>
            <a:endParaRPr lang="en-GB"/>
          </a:p>
        </p:txBody>
      </p:sp>
    </p:spTree>
    <p:extLst>
      <p:ext uri="{BB962C8B-B14F-4D97-AF65-F5344CB8AC3E}">
        <p14:creationId xmlns:p14="http://schemas.microsoft.com/office/powerpoint/2010/main" val="15147163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Digital transformation in the health and care professions BMHP6026 Component 2: presentation (viva voce) Student name: Erica Malonga  Student number: 2323682 Submission date: 10th April 2026 Lecturer’s name: Muhammed Khan  </vt:lpstr>
      <vt:lpstr>AI for medical diagnosis in healthcare</vt:lpstr>
      <vt:lpstr>How is artificial intelligence has altered how healthcare professionals diagnose diseases</vt:lpstr>
      <vt:lpstr>Examples of medical imaging data used for diagnosis </vt:lpstr>
      <vt:lpstr>How does AI medical diagnosis affect the patient's judgement </vt:lpstr>
      <vt:lpstr>The change AI could cause for clinicians over the next few years </vt:lpstr>
      <vt:lpstr>What issues in medical diagnosis is AI trying to tackle</vt:lpstr>
      <vt:lpstr>Reference list </vt:lpstr>
      <vt:lpstr>Reference list pt.2</vt:lpstr>
      <vt:lpstr>Reference list pt.3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89</cp:revision>
  <dcterms:created xsi:type="dcterms:W3CDTF">2026-04-06T12:43:22Z</dcterms:created>
  <dcterms:modified xsi:type="dcterms:W3CDTF">2026-04-09T17:44:58Z</dcterms:modified>
</cp:coreProperties>
</file>