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20"/>
  </p:notesMasterIdLst>
  <p:sldIdLst>
    <p:sldId id="257" r:id="rId5"/>
    <p:sldId id="261" r:id="rId6"/>
    <p:sldId id="262" r:id="rId7"/>
    <p:sldId id="263" r:id="rId8"/>
    <p:sldId id="264" r:id="rId9"/>
    <p:sldId id="265" r:id="rId10"/>
    <p:sldId id="266" r:id="rId11"/>
    <p:sldId id="267" r:id="rId12"/>
    <p:sldId id="271" r:id="rId13"/>
    <p:sldId id="274" r:id="rId14"/>
    <p:sldId id="268" r:id="rId15"/>
    <p:sldId id="272" r:id="rId16"/>
    <p:sldId id="270" r:id="rId17"/>
    <p:sldId id="273" r:id="rId18"/>
    <p:sldId id="26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1839" autoAdjust="0"/>
  </p:normalViewPr>
  <p:slideViewPr>
    <p:cSldViewPr snapToGrid="0">
      <p:cViewPr varScale="1">
        <p:scale>
          <a:sx n="91" d="100"/>
          <a:sy n="91" d="100"/>
        </p:scale>
        <p:origin x="4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E65F93-31DA-4B1E-8C7C-44CFAECD82E4}" type="datetimeFigureOut">
              <a:rPr lang="en-GB" smtClean="0"/>
              <a:t>25/05/2022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94C325-B9C6-4FD6-8B5F-E3866733CA86}" type="slidenum">
              <a:rPr lang="en-GB" smtClean="0"/>
              <a:t>‹#›</a:t>
            </a:fld>
            <a:endParaRPr lang="en-GB"/>
          </a:p>
        </p:txBody>
      </p:sp>
    </p:spTree>
    <p:extLst>
      <p:ext uri="{BB962C8B-B14F-4D97-AF65-F5344CB8AC3E}">
        <p14:creationId xmlns:p14="http://schemas.microsoft.com/office/powerpoint/2010/main" val="18506827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skills that will be explained and modelled to the students. Make it clear that this will only be shown once and will be required in all assignments as students move through their course. </a:t>
            </a:r>
          </a:p>
          <a:p>
            <a:endParaRPr lang="en-GB" dirty="0"/>
          </a:p>
          <a:p>
            <a:r>
              <a:rPr lang="en-GB" dirty="0"/>
              <a:t>Some students will have a high level of competence already and can be encourage to go to a university computer if the shared computer area or the lab on top floor (</a:t>
            </a:r>
            <a:r>
              <a:rPr lang="en-GB" dirty="0" err="1"/>
              <a:t>Sparkhill</a:t>
            </a:r>
            <a:r>
              <a:rPr lang="en-GB" dirty="0"/>
              <a:t>) to create a document that will match that shown in ‘Advanced activity’. </a:t>
            </a:r>
          </a:p>
        </p:txBody>
      </p:sp>
      <p:sp>
        <p:nvSpPr>
          <p:cNvPr id="4" name="Slide Number Placeholder 3"/>
          <p:cNvSpPr>
            <a:spLocks noGrp="1"/>
          </p:cNvSpPr>
          <p:nvPr>
            <p:ph type="sldNum" sz="quarter" idx="5"/>
          </p:nvPr>
        </p:nvSpPr>
        <p:spPr/>
        <p:txBody>
          <a:bodyPr/>
          <a:lstStyle/>
          <a:p>
            <a:fld id="{AA94C325-B9C6-4FD6-8B5F-E3866733CA86}" type="slidenum">
              <a:rPr lang="en-GB" smtClean="0"/>
              <a:t>4</a:t>
            </a:fld>
            <a:endParaRPr lang="en-GB"/>
          </a:p>
        </p:txBody>
      </p:sp>
    </p:spTree>
    <p:extLst>
      <p:ext uri="{BB962C8B-B14F-4D97-AF65-F5344CB8AC3E}">
        <p14:creationId xmlns:p14="http://schemas.microsoft.com/office/powerpoint/2010/main" val="1410203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the students how to save their work, encourage the students to back up their work onto the OneDrive if they are using a desktop version. As a student at UWTSD, they can download a desktop version of Microsoft 365 – direct to Birmingham IT service desk for more support with doing this. </a:t>
            </a:r>
          </a:p>
        </p:txBody>
      </p:sp>
      <p:sp>
        <p:nvSpPr>
          <p:cNvPr id="4" name="Slide Number Placeholder 3"/>
          <p:cNvSpPr>
            <a:spLocks noGrp="1"/>
          </p:cNvSpPr>
          <p:nvPr>
            <p:ph type="sldNum" sz="quarter" idx="5"/>
          </p:nvPr>
        </p:nvSpPr>
        <p:spPr/>
        <p:txBody>
          <a:bodyPr/>
          <a:lstStyle/>
          <a:p>
            <a:fld id="{AA94C325-B9C6-4FD6-8B5F-E3866733CA86}" type="slidenum">
              <a:rPr lang="en-GB" smtClean="0"/>
              <a:t>5</a:t>
            </a:fld>
            <a:endParaRPr lang="en-GB"/>
          </a:p>
        </p:txBody>
      </p:sp>
    </p:spTree>
    <p:extLst>
      <p:ext uri="{BB962C8B-B14F-4D97-AF65-F5344CB8AC3E}">
        <p14:creationId xmlns:p14="http://schemas.microsoft.com/office/powerpoint/2010/main" val="3335282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to student how to select text in a document and change the font style and size. </a:t>
            </a:r>
          </a:p>
        </p:txBody>
      </p:sp>
      <p:sp>
        <p:nvSpPr>
          <p:cNvPr id="4" name="Slide Number Placeholder 3"/>
          <p:cNvSpPr>
            <a:spLocks noGrp="1"/>
          </p:cNvSpPr>
          <p:nvPr>
            <p:ph type="sldNum" sz="quarter" idx="5"/>
          </p:nvPr>
        </p:nvSpPr>
        <p:spPr/>
        <p:txBody>
          <a:bodyPr/>
          <a:lstStyle/>
          <a:p>
            <a:fld id="{AA94C325-B9C6-4FD6-8B5F-E3866733CA86}" type="slidenum">
              <a:rPr lang="en-GB" smtClean="0"/>
              <a:t>6</a:t>
            </a:fld>
            <a:endParaRPr lang="en-GB"/>
          </a:p>
        </p:txBody>
      </p:sp>
    </p:spTree>
    <p:extLst>
      <p:ext uri="{BB962C8B-B14F-4D97-AF65-F5344CB8AC3E}">
        <p14:creationId xmlns:p14="http://schemas.microsoft.com/office/powerpoint/2010/main" val="1588536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example shown is from a desktop version but the OneDrive version has the layout menu and orientation option in the same place. </a:t>
            </a:r>
          </a:p>
        </p:txBody>
      </p:sp>
      <p:sp>
        <p:nvSpPr>
          <p:cNvPr id="4" name="Slide Number Placeholder 3"/>
          <p:cNvSpPr>
            <a:spLocks noGrp="1"/>
          </p:cNvSpPr>
          <p:nvPr>
            <p:ph type="sldNum" sz="quarter" idx="5"/>
          </p:nvPr>
        </p:nvSpPr>
        <p:spPr/>
        <p:txBody>
          <a:bodyPr/>
          <a:lstStyle/>
          <a:p>
            <a:fld id="{AA94C325-B9C6-4FD6-8B5F-E3866733CA86}" type="slidenum">
              <a:rPr lang="en-GB" smtClean="0"/>
              <a:t>7</a:t>
            </a:fld>
            <a:endParaRPr lang="en-GB"/>
          </a:p>
        </p:txBody>
      </p:sp>
    </p:spTree>
    <p:extLst>
      <p:ext uri="{BB962C8B-B14F-4D97-AF65-F5344CB8AC3E}">
        <p14:creationId xmlns:p14="http://schemas.microsoft.com/office/powerpoint/2010/main" val="3899389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to the student how to find an image and ‘Save as’ – Remind students to visit the website where images are found, rather than taking directly from Google, (visiting the website by clicking on the image) this will allow them to have the URL for their reference and name of website for their citation. (students have not yet covered referencing in LCHS4001). </a:t>
            </a:r>
          </a:p>
        </p:txBody>
      </p:sp>
      <p:sp>
        <p:nvSpPr>
          <p:cNvPr id="4" name="Slide Number Placeholder 3"/>
          <p:cNvSpPr>
            <a:spLocks noGrp="1"/>
          </p:cNvSpPr>
          <p:nvPr>
            <p:ph type="sldNum" sz="quarter" idx="5"/>
          </p:nvPr>
        </p:nvSpPr>
        <p:spPr/>
        <p:txBody>
          <a:bodyPr/>
          <a:lstStyle/>
          <a:p>
            <a:fld id="{AA94C325-B9C6-4FD6-8B5F-E3866733CA86}" type="slidenum">
              <a:rPr lang="en-GB" smtClean="0"/>
              <a:t>8</a:t>
            </a:fld>
            <a:endParaRPr lang="en-GB"/>
          </a:p>
        </p:txBody>
      </p:sp>
    </p:spTree>
    <p:extLst>
      <p:ext uri="{BB962C8B-B14F-4D97-AF65-F5344CB8AC3E}">
        <p14:creationId xmlns:p14="http://schemas.microsoft.com/office/powerpoint/2010/main" val="6774361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Usually the best ‘Wrap text’ option is ‘Square’ but the OneDrive version offers ‘Square left’ and ‘Square right’ – suggest the students have a trial and error with it during the activity later. </a:t>
            </a:r>
          </a:p>
          <a:p>
            <a:endParaRPr lang="en-GB" dirty="0"/>
          </a:p>
          <a:p>
            <a:r>
              <a:rPr lang="en-GB" dirty="0"/>
              <a:t>Explain to students that any image that is inserted into a document needs to be labelled. The first image in a document would be ‘Figure 1’ and the next would be ‘Figure 2’, each image should have a brief description, for example, ‘Figure 1. An image to demonstrate the connectivity of group work. Or Figure 2. A diagram to show </a:t>
            </a:r>
            <a:r>
              <a:rPr lang="en-GB" dirty="0" err="1"/>
              <a:t>Berlo’s</a:t>
            </a:r>
            <a:r>
              <a:rPr lang="en-GB" dirty="0"/>
              <a:t> model of communication. </a:t>
            </a:r>
          </a:p>
        </p:txBody>
      </p:sp>
      <p:sp>
        <p:nvSpPr>
          <p:cNvPr id="4" name="Slide Number Placeholder 3"/>
          <p:cNvSpPr>
            <a:spLocks noGrp="1"/>
          </p:cNvSpPr>
          <p:nvPr>
            <p:ph type="sldNum" sz="quarter" idx="5"/>
          </p:nvPr>
        </p:nvSpPr>
        <p:spPr/>
        <p:txBody>
          <a:bodyPr/>
          <a:lstStyle/>
          <a:p>
            <a:fld id="{AA94C325-B9C6-4FD6-8B5F-E3866733CA86}" type="slidenum">
              <a:rPr lang="en-GB" smtClean="0"/>
              <a:t>9</a:t>
            </a:fld>
            <a:endParaRPr lang="en-GB"/>
          </a:p>
        </p:txBody>
      </p:sp>
    </p:spTree>
    <p:extLst>
      <p:ext uri="{BB962C8B-B14F-4D97-AF65-F5344CB8AC3E}">
        <p14:creationId xmlns:p14="http://schemas.microsoft.com/office/powerpoint/2010/main" val="366241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One Drive version is easier as there are fewer options. </a:t>
            </a:r>
          </a:p>
        </p:txBody>
      </p:sp>
      <p:sp>
        <p:nvSpPr>
          <p:cNvPr id="4" name="Slide Number Placeholder 3"/>
          <p:cNvSpPr>
            <a:spLocks noGrp="1"/>
          </p:cNvSpPr>
          <p:nvPr>
            <p:ph type="sldNum" sz="quarter" idx="5"/>
          </p:nvPr>
        </p:nvSpPr>
        <p:spPr/>
        <p:txBody>
          <a:bodyPr/>
          <a:lstStyle/>
          <a:p>
            <a:fld id="{AA94C325-B9C6-4FD6-8B5F-E3866733CA86}" type="slidenum">
              <a:rPr lang="en-GB" smtClean="0"/>
              <a:t>11</a:t>
            </a:fld>
            <a:endParaRPr lang="en-GB"/>
          </a:p>
        </p:txBody>
      </p:sp>
    </p:spTree>
    <p:extLst>
      <p:ext uri="{BB962C8B-B14F-4D97-AF65-F5344CB8AC3E}">
        <p14:creationId xmlns:p14="http://schemas.microsoft.com/office/powerpoint/2010/main" val="17553276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this again for the students if needed as it is very important as they move forward in their course. </a:t>
            </a:r>
          </a:p>
        </p:txBody>
      </p:sp>
      <p:sp>
        <p:nvSpPr>
          <p:cNvPr id="4" name="Slide Number Placeholder 3"/>
          <p:cNvSpPr>
            <a:spLocks noGrp="1"/>
          </p:cNvSpPr>
          <p:nvPr>
            <p:ph type="sldNum" sz="quarter" idx="5"/>
          </p:nvPr>
        </p:nvSpPr>
        <p:spPr/>
        <p:txBody>
          <a:bodyPr/>
          <a:lstStyle/>
          <a:p>
            <a:fld id="{AA94C325-B9C6-4FD6-8B5F-E3866733CA86}" type="slidenum">
              <a:rPr lang="en-GB" smtClean="0"/>
              <a:t>12</a:t>
            </a:fld>
            <a:endParaRPr lang="en-GB"/>
          </a:p>
        </p:txBody>
      </p:sp>
    </p:spTree>
    <p:extLst>
      <p:ext uri="{BB962C8B-B14F-4D97-AF65-F5344CB8AC3E}">
        <p14:creationId xmlns:p14="http://schemas.microsoft.com/office/powerpoint/2010/main" val="927486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can choose to complete this in class or at home but ensure that you allow time to students to complete the MS Word activity. </a:t>
            </a:r>
          </a:p>
        </p:txBody>
      </p:sp>
      <p:sp>
        <p:nvSpPr>
          <p:cNvPr id="4" name="Slide Number Placeholder 3"/>
          <p:cNvSpPr>
            <a:spLocks noGrp="1"/>
          </p:cNvSpPr>
          <p:nvPr>
            <p:ph type="sldNum" sz="quarter" idx="5"/>
          </p:nvPr>
        </p:nvSpPr>
        <p:spPr/>
        <p:txBody>
          <a:bodyPr/>
          <a:lstStyle/>
          <a:p>
            <a:fld id="{AA94C325-B9C6-4FD6-8B5F-E3866733CA86}" type="slidenum">
              <a:rPr lang="en-GB" smtClean="0"/>
              <a:t>13</a:t>
            </a:fld>
            <a:endParaRPr lang="en-GB"/>
          </a:p>
        </p:txBody>
      </p:sp>
    </p:spTree>
    <p:extLst>
      <p:ext uri="{BB962C8B-B14F-4D97-AF65-F5344CB8AC3E}">
        <p14:creationId xmlns:p14="http://schemas.microsoft.com/office/powerpoint/2010/main" val="12518289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Advise students to choose </a:t>
            </a:r>
            <a:r>
              <a:rPr lang="en-GB" b="1" dirty="0"/>
              <a:t>one task only </a:t>
            </a:r>
            <a:r>
              <a:rPr lang="en-GB" dirty="0"/>
              <a:t>to replicate. </a:t>
            </a:r>
          </a:p>
          <a:p>
            <a:endParaRPr lang="en-GB" dirty="0"/>
          </a:p>
          <a:p>
            <a:r>
              <a:rPr lang="en-GB" dirty="0"/>
              <a:t>Direct students to use the relevant computer rooms (</a:t>
            </a:r>
            <a:r>
              <a:rPr lang="en-GB" dirty="0" err="1"/>
              <a:t>Sparkhill</a:t>
            </a:r>
            <a:r>
              <a:rPr lang="en-GB" dirty="0"/>
              <a:t> – common area on ground floor or top floor PC lab) (Quay Place – PC lab on middle floor) </a:t>
            </a:r>
          </a:p>
        </p:txBody>
      </p:sp>
      <p:sp>
        <p:nvSpPr>
          <p:cNvPr id="4" name="Slide Number Placeholder 3"/>
          <p:cNvSpPr>
            <a:spLocks noGrp="1"/>
          </p:cNvSpPr>
          <p:nvPr>
            <p:ph type="sldNum" sz="quarter" idx="5"/>
          </p:nvPr>
        </p:nvSpPr>
        <p:spPr/>
        <p:txBody>
          <a:bodyPr/>
          <a:lstStyle/>
          <a:p>
            <a:fld id="{AA94C325-B9C6-4FD6-8B5F-E3866733CA86}" type="slidenum">
              <a:rPr lang="en-GB" smtClean="0"/>
              <a:t>14</a:t>
            </a:fld>
            <a:endParaRPr lang="en-GB"/>
          </a:p>
        </p:txBody>
      </p:sp>
    </p:spTree>
    <p:extLst>
      <p:ext uri="{BB962C8B-B14F-4D97-AF65-F5344CB8AC3E}">
        <p14:creationId xmlns:p14="http://schemas.microsoft.com/office/powerpoint/2010/main" val="3636771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5/25/2022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5/25/2022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5/25/2022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5/25/2022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5/25/2022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5/25/2022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5/25/2022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5/25/2022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5/25/2022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5/25/2022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microsoft.com/office/2007/relationships/media" Target="../media/media2.mp4"/><Relationship Id="rId7" Type="http://schemas.openxmlformats.org/officeDocument/2006/relationships/image" Target="../media/image10.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video" Target="../media/media2.mp4"/></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4.pn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1.png"/><Relationship Id="rId4"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22.png"/><Relationship Id="rId4"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6.JPG"/><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Using MS Word</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fontScale="77500" lnSpcReduction="20000"/>
          </a:bodyPr>
          <a:lstStyle/>
          <a:p>
            <a:pPr>
              <a:spcAft>
                <a:spcPts val="600"/>
              </a:spcAft>
            </a:pPr>
            <a:r>
              <a:rPr lang="en-US" dirty="0">
                <a:solidFill>
                  <a:schemeClr val="tx1"/>
                </a:solidFill>
              </a:rPr>
              <a:t>LCHS4002 Digital skills and research methods</a:t>
            </a:r>
          </a:p>
          <a:p>
            <a:pPr>
              <a:spcAft>
                <a:spcPts val="600"/>
              </a:spcAft>
            </a:pPr>
            <a:r>
              <a:rPr lang="en-US" dirty="0">
                <a:solidFill>
                  <a:schemeClr val="tx1"/>
                </a:solidFill>
              </a:rPr>
              <a:t>Week 2 </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this session</a:t>
            </a:r>
          </a:p>
        </p:txBody>
      </p:sp>
      <p:grpSp>
        <p:nvGrpSpPr>
          <p:cNvPr id="14" name="Group 13">
            <a:extLst>
              <a:ext uri="{FF2B5EF4-FFF2-40B4-BE49-F238E27FC236}">
                <a16:creationId xmlns:a16="http://schemas.microsoft.com/office/drawing/2014/main" id="{B181F6F2-302B-49EF-BBC3-AAC1EDAAEBFB}"/>
              </a:ext>
            </a:extLst>
          </p:cNvPr>
          <p:cNvGrpSpPr/>
          <p:nvPr/>
        </p:nvGrpSpPr>
        <p:grpSpPr>
          <a:xfrm>
            <a:off x="1102406" y="2620368"/>
            <a:ext cx="2981250" cy="3105001"/>
            <a:chOff x="1102406" y="2620368"/>
            <a:chExt cx="2981250" cy="3105001"/>
          </a:xfrm>
        </p:grpSpPr>
        <p:sp>
          <p:nvSpPr>
            <p:cNvPr id="4" name="Oval 3">
              <a:extLst>
                <a:ext uri="{FF2B5EF4-FFF2-40B4-BE49-F238E27FC236}">
                  <a16:creationId xmlns:a16="http://schemas.microsoft.com/office/drawing/2014/main" id="{539EF959-B577-4EAF-A132-655BDDC82EF0}"/>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Checkmark">
              <a:extLst>
                <a:ext uri="{FF2B5EF4-FFF2-40B4-BE49-F238E27FC236}">
                  <a16:creationId xmlns:a16="http://schemas.microsoft.com/office/drawing/2014/main" id="{8125BF65-59F1-47DA-9214-C007D7A17AEE}"/>
                </a:ext>
              </a:extLst>
            </p:cNvPr>
            <p:cNvSpPr/>
            <p:nvPr/>
          </p:nvSpPr>
          <p:spPr>
            <a:xfrm>
              <a:off x="2071312" y="3007931"/>
              <a:ext cx="1043437" cy="1043437"/>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00E3C3CF-0326-4489-B8B4-437E2EF42B5F}"/>
                </a:ext>
              </a:extLst>
            </p:cNvPr>
            <p:cNvSpPr/>
            <p:nvPr/>
          </p:nvSpPr>
          <p:spPr>
            <a:xfrm>
              <a:off x="1102406"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Ensure you understand basic tools for formatting within MS Word</a:t>
              </a:r>
            </a:p>
          </p:txBody>
        </p:sp>
      </p:grpSp>
      <p:grpSp>
        <p:nvGrpSpPr>
          <p:cNvPr id="15" name="Group 14">
            <a:extLst>
              <a:ext uri="{FF2B5EF4-FFF2-40B4-BE49-F238E27FC236}">
                <a16:creationId xmlns:a16="http://schemas.microsoft.com/office/drawing/2014/main" id="{8105F609-DAA6-4165-BFF3-535094D82AAA}"/>
              </a:ext>
            </a:extLst>
          </p:cNvPr>
          <p:cNvGrpSpPr/>
          <p:nvPr/>
        </p:nvGrpSpPr>
        <p:grpSpPr>
          <a:xfrm>
            <a:off x="4605374" y="2620368"/>
            <a:ext cx="2981250" cy="3105001"/>
            <a:chOff x="4605374" y="2620368"/>
            <a:chExt cx="2981250" cy="3105001"/>
          </a:xfrm>
        </p:grpSpPr>
        <p:sp>
          <p:nvSpPr>
            <p:cNvPr id="8" name="Oval 7">
              <a:extLst>
                <a:ext uri="{FF2B5EF4-FFF2-40B4-BE49-F238E27FC236}">
                  <a16:creationId xmlns:a16="http://schemas.microsoft.com/office/drawing/2014/main" id="{DBC028FD-5BE5-4992-A957-41AE1F7AEBAE}"/>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Head with Gears">
              <a:extLst>
                <a:ext uri="{FF2B5EF4-FFF2-40B4-BE49-F238E27FC236}">
                  <a16:creationId xmlns:a16="http://schemas.microsoft.com/office/drawing/2014/main" id="{4C93AB98-EC90-47B2-9364-D29CA33085D1}"/>
                </a:ext>
              </a:extLst>
            </p:cNvPr>
            <p:cNvSpPr/>
            <p:nvPr/>
          </p:nvSpPr>
          <p:spPr>
            <a:xfrm>
              <a:off x="5574281" y="3007931"/>
              <a:ext cx="1043437" cy="104343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90FB5AC5-9A04-47C2-9A17-D899A2F3BA5C}"/>
                </a:ext>
              </a:extLst>
            </p:cNvPr>
            <p:cNvSpPr/>
            <p:nvPr/>
          </p:nvSpPr>
          <p:spPr>
            <a:xfrm>
              <a:off x="4605374"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Demonstrate your skills according to your level of confidence with MS Word</a:t>
              </a:r>
            </a:p>
          </p:txBody>
        </p:sp>
      </p:grpSp>
      <p:grpSp>
        <p:nvGrpSpPr>
          <p:cNvPr id="16" name="Group 15">
            <a:extLst>
              <a:ext uri="{FF2B5EF4-FFF2-40B4-BE49-F238E27FC236}">
                <a16:creationId xmlns:a16="http://schemas.microsoft.com/office/drawing/2014/main" id="{FFFA9A21-CF3F-4A61-840B-23E89A5C9F99}"/>
              </a:ext>
            </a:extLst>
          </p:cNvPr>
          <p:cNvGrpSpPr/>
          <p:nvPr/>
        </p:nvGrpSpPr>
        <p:grpSpPr>
          <a:xfrm>
            <a:off x="8108343" y="2620368"/>
            <a:ext cx="2981250" cy="3105001"/>
            <a:chOff x="8108343" y="2620368"/>
            <a:chExt cx="2981250" cy="3105001"/>
          </a:xfrm>
        </p:grpSpPr>
        <p:sp>
          <p:nvSpPr>
            <p:cNvPr id="11" name="Oval 10">
              <a:extLst>
                <a:ext uri="{FF2B5EF4-FFF2-40B4-BE49-F238E27FC236}">
                  <a16:creationId xmlns:a16="http://schemas.microsoft.com/office/drawing/2014/main" id="{26D588FA-90F9-46F9-9283-F2CF6BC8757D}"/>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Document outline">
              <a:extLst>
                <a:ext uri="{FF2B5EF4-FFF2-40B4-BE49-F238E27FC236}">
                  <a16:creationId xmlns:a16="http://schemas.microsoft.com/office/drawing/2014/main" id="{204694A4-A9FF-4A97-9B4C-FCC2791F4E63}"/>
                </a:ext>
              </a:extLst>
            </p:cNvPr>
            <p:cNvSpPr/>
            <p:nvPr/>
          </p:nvSpPr>
          <p:spPr>
            <a:xfrm>
              <a:off x="9077250" y="3007931"/>
              <a:ext cx="1043437" cy="1043437"/>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8C2286BE-5B9D-430D-A370-073EB946943E}"/>
                </a:ext>
              </a:extLst>
            </p:cNvPr>
            <p:cNvSpPr/>
            <p:nvPr/>
          </p:nvSpPr>
          <p:spPr>
            <a:xfrm>
              <a:off x="8108343"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dirty="0"/>
                <a:t>Set up a report template for use in different assignments </a:t>
              </a:r>
            </a:p>
          </p:txBody>
        </p:sp>
      </p:gr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ECB6E-5431-48FF-9BE1-DB88C115D610}"/>
              </a:ext>
            </a:extLst>
          </p:cNvPr>
          <p:cNvSpPr>
            <a:spLocks noGrp="1"/>
          </p:cNvSpPr>
          <p:nvPr>
            <p:ph type="title"/>
          </p:nvPr>
        </p:nvSpPr>
        <p:spPr>
          <a:xfrm>
            <a:off x="1257311" y="712932"/>
            <a:ext cx="8945858" cy="1170878"/>
          </a:xfrm>
        </p:spPr>
        <p:txBody>
          <a:bodyPr anchor="ctr">
            <a:normAutofit/>
          </a:bodyPr>
          <a:lstStyle/>
          <a:p>
            <a:r>
              <a:rPr lang="en-GB" dirty="0"/>
              <a:t>MS Word </a:t>
            </a:r>
          </a:p>
        </p:txBody>
      </p:sp>
      <p:sp>
        <p:nvSpPr>
          <p:cNvPr id="3" name="Content Placeholder 2">
            <a:extLst>
              <a:ext uri="{FF2B5EF4-FFF2-40B4-BE49-F238E27FC236}">
                <a16:creationId xmlns:a16="http://schemas.microsoft.com/office/drawing/2014/main" id="{C57A4A7A-FE4C-4F91-97EE-06140A132B48}"/>
              </a:ext>
            </a:extLst>
          </p:cNvPr>
          <p:cNvSpPr>
            <a:spLocks noGrp="1"/>
          </p:cNvSpPr>
          <p:nvPr>
            <p:ph sz="half" idx="1"/>
          </p:nvPr>
        </p:nvSpPr>
        <p:spPr>
          <a:xfrm>
            <a:off x="1066800" y="2103120"/>
            <a:ext cx="5029200" cy="3749040"/>
          </a:xfrm>
        </p:spPr>
        <p:txBody>
          <a:bodyPr>
            <a:normAutofit/>
          </a:bodyPr>
          <a:lstStyle/>
          <a:p>
            <a:pPr marL="0" indent="0">
              <a:lnSpc>
                <a:spcPct val="100000"/>
              </a:lnSpc>
              <a:buNone/>
            </a:pPr>
            <a:r>
              <a:rPr lang="en-GB" b="0" i="0" dirty="0" err="1">
                <a:effectLst/>
                <a:latin typeface="Arial" panose="020B0604020202020204" pitchFamily="34" charset="0"/>
                <a:cs typeface="Arial" panose="020B0604020202020204" pitchFamily="34" charset="0"/>
              </a:rPr>
              <a:t>Jeong</a:t>
            </a:r>
            <a:r>
              <a:rPr lang="en-GB" dirty="0">
                <a:latin typeface="Arial" panose="020B0604020202020204" pitchFamily="34" charset="0"/>
                <a:cs typeface="Arial" panose="020B0604020202020204" pitchFamily="34" charset="0"/>
              </a:rPr>
              <a:t> &amp;</a:t>
            </a:r>
            <a:r>
              <a:rPr lang="en-GB" b="0" i="0" dirty="0">
                <a:effectLst/>
                <a:latin typeface="Arial" panose="020B0604020202020204" pitchFamily="34" charset="0"/>
                <a:cs typeface="Arial" panose="020B0604020202020204" pitchFamily="34" charset="0"/>
              </a:rPr>
              <a:t> Lee (2017) highlight that MS Word, PowerPoint and Excel are the most popular form of document used worldwide. </a:t>
            </a:r>
          </a:p>
          <a:p>
            <a:pPr marL="0" indent="0">
              <a:lnSpc>
                <a:spcPct val="100000"/>
              </a:lnSpc>
              <a:buNone/>
            </a:pPr>
            <a:endParaRPr lang="en-GB" b="0" i="0" dirty="0">
              <a:effectLst/>
              <a:latin typeface="Arial" panose="020B0604020202020204" pitchFamily="34" charset="0"/>
              <a:cs typeface="Arial" panose="020B0604020202020204" pitchFamily="34" charset="0"/>
            </a:endParaRPr>
          </a:p>
          <a:p>
            <a:pPr marL="0" indent="0">
              <a:lnSpc>
                <a:spcPct val="100000"/>
              </a:lnSpc>
              <a:buNone/>
            </a:pPr>
            <a:r>
              <a:rPr lang="en-GB" dirty="0">
                <a:latin typeface="Arial" panose="020B0604020202020204" pitchFamily="34" charset="0"/>
                <a:cs typeface="Arial" panose="020B0604020202020204" pitchFamily="34" charset="0"/>
              </a:rPr>
              <a:t>MS Word was first developed in 1981 and has since been updated 17 times, the newest version is accessible with the Microsoft 365 package, this can be downloaded and used as a desktop app or can be used online as part of the OneDrive. </a:t>
            </a:r>
          </a:p>
          <a:p>
            <a:pPr>
              <a:lnSpc>
                <a:spcPct val="100000"/>
              </a:lnSpc>
            </a:pPr>
            <a:endParaRPr lang="en-GB" dirty="0"/>
          </a:p>
          <a:p>
            <a:pPr>
              <a:lnSpc>
                <a:spcPct val="100000"/>
              </a:lnSpc>
            </a:pPr>
            <a:endParaRPr lang="en-GB" dirty="0"/>
          </a:p>
        </p:txBody>
      </p:sp>
      <p:pic>
        <p:nvPicPr>
          <p:cNvPr id="1026" name="Picture 2" descr="Microsoft Word - Wikipedia">
            <a:extLst>
              <a:ext uri="{FF2B5EF4-FFF2-40B4-BE49-F238E27FC236}">
                <a16:creationId xmlns:a16="http://schemas.microsoft.com/office/drawing/2014/main" id="{1CA764BE-F29F-4102-A343-26803C367D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348" r="1" b="6934"/>
          <a:stretch/>
        </p:blipFill>
        <p:spPr bwMode="auto">
          <a:xfrm>
            <a:off x="6977575" y="2103120"/>
            <a:ext cx="4147625" cy="3334365"/>
          </a:xfrm>
          <a:prstGeom prst="rect">
            <a:avLst/>
          </a:prstGeom>
          <a:solidFill>
            <a:srgbClr val="FFFFFF"/>
          </a:solidFill>
        </p:spPr>
      </p:pic>
    </p:spTree>
    <p:extLst>
      <p:ext uri="{BB962C8B-B14F-4D97-AF65-F5344CB8AC3E}">
        <p14:creationId xmlns:p14="http://schemas.microsoft.com/office/powerpoint/2010/main" val="168780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69D9A-BB93-4682-9D64-CB65B60CFE0A}"/>
              </a:ext>
            </a:extLst>
          </p:cNvPr>
          <p:cNvSpPr>
            <a:spLocks noGrp="1"/>
          </p:cNvSpPr>
          <p:nvPr>
            <p:ph type="title"/>
          </p:nvPr>
        </p:nvSpPr>
        <p:spPr>
          <a:xfrm>
            <a:off x="1066800" y="642594"/>
            <a:ext cx="9701284" cy="632127"/>
          </a:xfrm>
        </p:spPr>
        <p:txBody>
          <a:bodyPr>
            <a:normAutofit fontScale="90000"/>
          </a:bodyPr>
          <a:lstStyle/>
          <a:p>
            <a:r>
              <a:rPr lang="en-GB" dirty="0"/>
              <a:t>Basic MS Word skills </a:t>
            </a:r>
          </a:p>
        </p:txBody>
      </p:sp>
      <p:sp>
        <p:nvSpPr>
          <p:cNvPr id="3" name="Content Placeholder 2">
            <a:extLst>
              <a:ext uri="{FF2B5EF4-FFF2-40B4-BE49-F238E27FC236}">
                <a16:creationId xmlns:a16="http://schemas.microsoft.com/office/drawing/2014/main" id="{C1945CF7-7A5F-4D49-8FF4-E8B8CB6EFD20}"/>
              </a:ext>
            </a:extLst>
          </p:cNvPr>
          <p:cNvSpPr>
            <a:spLocks noGrp="1"/>
          </p:cNvSpPr>
          <p:nvPr>
            <p:ph idx="1"/>
          </p:nvPr>
        </p:nvSpPr>
        <p:spPr>
          <a:xfrm>
            <a:off x="8939284" y="2060813"/>
            <a:ext cx="2961564" cy="3336877"/>
          </a:xfrm>
        </p:spPr>
        <p:txBody>
          <a:bodyPr>
            <a:normAutofit/>
          </a:bodyPr>
          <a:lstStyle/>
          <a:p>
            <a:pPr marL="0" indent="0">
              <a:buNone/>
            </a:pPr>
            <a:r>
              <a:rPr lang="en-GB" dirty="0"/>
              <a:t>Some of you may already feel confident and competent in using MS Word, if this is the case, please feel free to work independently to produce a MS Word document </a:t>
            </a:r>
            <a:r>
              <a:rPr lang="en-GB" b="1" dirty="0"/>
              <a:t>identical</a:t>
            </a:r>
            <a:r>
              <a:rPr lang="en-GB" dirty="0"/>
              <a:t> to that shown in the </a:t>
            </a:r>
            <a:r>
              <a:rPr lang="en-GB" b="1" dirty="0"/>
              <a:t>Advanced Activity</a:t>
            </a:r>
            <a:r>
              <a:rPr lang="en-GB" dirty="0"/>
              <a:t> jpeg, available on </a:t>
            </a:r>
            <a:r>
              <a:rPr lang="en-GB" b="1" dirty="0"/>
              <a:t>Moodle Week 2</a:t>
            </a:r>
            <a:r>
              <a:rPr lang="en-GB" dirty="0"/>
              <a:t>. </a:t>
            </a:r>
          </a:p>
        </p:txBody>
      </p:sp>
      <p:grpSp>
        <p:nvGrpSpPr>
          <p:cNvPr id="25" name="Group 24">
            <a:extLst>
              <a:ext uri="{FF2B5EF4-FFF2-40B4-BE49-F238E27FC236}">
                <a16:creationId xmlns:a16="http://schemas.microsoft.com/office/drawing/2014/main" id="{37FF0765-2421-4A7C-9238-DEE36BD3A69A}"/>
              </a:ext>
            </a:extLst>
          </p:cNvPr>
          <p:cNvGrpSpPr/>
          <p:nvPr/>
        </p:nvGrpSpPr>
        <p:grpSpPr>
          <a:xfrm>
            <a:off x="-4606718" y="650291"/>
            <a:ext cx="13481117" cy="6298062"/>
            <a:chOff x="-4606718" y="650291"/>
            <a:chExt cx="13481117" cy="6298062"/>
          </a:xfrm>
        </p:grpSpPr>
        <p:sp>
          <p:nvSpPr>
            <p:cNvPr id="12" name="Block Arc 11">
              <a:extLst>
                <a:ext uri="{FF2B5EF4-FFF2-40B4-BE49-F238E27FC236}">
                  <a16:creationId xmlns:a16="http://schemas.microsoft.com/office/drawing/2014/main" id="{1B9801C5-4E3B-4314-8621-52A6A173464D}"/>
                </a:ext>
              </a:extLst>
            </p:cNvPr>
            <p:cNvSpPr/>
            <p:nvPr/>
          </p:nvSpPr>
          <p:spPr>
            <a:xfrm>
              <a:off x="-4606718" y="650291"/>
              <a:ext cx="6298062" cy="6298062"/>
            </a:xfrm>
            <a:prstGeom prst="blockArc">
              <a:avLst>
                <a:gd name="adj1" fmla="val 18900000"/>
                <a:gd name="adj2" fmla="val 2700000"/>
                <a:gd name="adj3" fmla="val 343"/>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BE9ED9E3-4CDF-42B2-A2D4-CDE6D444E099}"/>
                </a:ext>
              </a:extLst>
            </p:cNvPr>
            <p:cNvSpPr/>
            <p:nvPr/>
          </p:nvSpPr>
          <p:spPr>
            <a:xfrm>
              <a:off x="1058565" y="1706654"/>
              <a:ext cx="7815834" cy="492502"/>
            </a:xfrm>
            <a:custGeom>
              <a:avLst/>
              <a:gdLst>
                <a:gd name="connsiteX0" fmla="*/ 0 w 7815834"/>
                <a:gd name="connsiteY0" fmla="*/ 0 h 492502"/>
                <a:gd name="connsiteX1" fmla="*/ 7815834 w 7815834"/>
                <a:gd name="connsiteY1" fmla="*/ 0 h 492502"/>
                <a:gd name="connsiteX2" fmla="*/ 7815834 w 7815834"/>
                <a:gd name="connsiteY2" fmla="*/ 492502 h 492502"/>
                <a:gd name="connsiteX3" fmla="*/ 0 w 7815834"/>
                <a:gd name="connsiteY3" fmla="*/ 492502 h 492502"/>
                <a:gd name="connsiteX4" fmla="*/ 0 w 7815834"/>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5834" h="492502">
                  <a:moveTo>
                    <a:pt x="0" y="0"/>
                  </a:moveTo>
                  <a:lnTo>
                    <a:pt x="7815834" y="0"/>
                  </a:lnTo>
                  <a:lnTo>
                    <a:pt x="7815834" y="492502"/>
                  </a:lnTo>
                  <a:lnTo>
                    <a:pt x="0" y="492502"/>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Creating and editing documents</a:t>
              </a:r>
            </a:p>
          </p:txBody>
        </p:sp>
        <p:sp>
          <p:nvSpPr>
            <p:cNvPr id="14" name="Oval 13">
              <a:extLst>
                <a:ext uri="{FF2B5EF4-FFF2-40B4-BE49-F238E27FC236}">
                  <a16:creationId xmlns:a16="http://schemas.microsoft.com/office/drawing/2014/main" id="{05BCEB82-8AA1-4349-8150-DCC6E07334BC}"/>
                </a:ext>
              </a:extLst>
            </p:cNvPr>
            <p:cNvSpPr/>
            <p:nvPr/>
          </p:nvSpPr>
          <p:spPr>
            <a:xfrm>
              <a:off x="750751" y="1645091"/>
              <a:ext cx="615627" cy="615627"/>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6" name="Group 25">
            <a:extLst>
              <a:ext uri="{FF2B5EF4-FFF2-40B4-BE49-F238E27FC236}">
                <a16:creationId xmlns:a16="http://schemas.microsoft.com/office/drawing/2014/main" id="{29A3664C-DC0A-41F6-BD6C-998584F0F006}"/>
              </a:ext>
            </a:extLst>
          </p:cNvPr>
          <p:cNvGrpSpPr/>
          <p:nvPr/>
        </p:nvGrpSpPr>
        <p:grpSpPr>
          <a:xfrm>
            <a:off x="1155868" y="2383751"/>
            <a:ext cx="7718530" cy="615627"/>
            <a:chOff x="1155868" y="2383751"/>
            <a:chExt cx="7718530" cy="615627"/>
          </a:xfrm>
        </p:grpSpPr>
        <p:sp>
          <p:nvSpPr>
            <p:cNvPr id="15" name="Freeform: Shape 14">
              <a:extLst>
                <a:ext uri="{FF2B5EF4-FFF2-40B4-BE49-F238E27FC236}">
                  <a16:creationId xmlns:a16="http://schemas.microsoft.com/office/drawing/2014/main" id="{00622386-BACF-4AE5-8D0D-59CA7007CCBD}"/>
                </a:ext>
              </a:extLst>
            </p:cNvPr>
            <p:cNvSpPr/>
            <p:nvPr/>
          </p:nvSpPr>
          <p:spPr>
            <a:xfrm>
              <a:off x="1463681" y="2445314"/>
              <a:ext cx="7410717" cy="492502"/>
            </a:xfrm>
            <a:custGeom>
              <a:avLst/>
              <a:gdLst>
                <a:gd name="connsiteX0" fmla="*/ 0 w 7410717"/>
                <a:gd name="connsiteY0" fmla="*/ 0 h 492502"/>
                <a:gd name="connsiteX1" fmla="*/ 7410717 w 7410717"/>
                <a:gd name="connsiteY1" fmla="*/ 0 h 492502"/>
                <a:gd name="connsiteX2" fmla="*/ 7410717 w 7410717"/>
                <a:gd name="connsiteY2" fmla="*/ 492502 h 492502"/>
                <a:gd name="connsiteX3" fmla="*/ 0 w 7410717"/>
                <a:gd name="connsiteY3" fmla="*/ 492502 h 492502"/>
                <a:gd name="connsiteX4" fmla="*/ 0 w 741071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10717" h="492502">
                  <a:moveTo>
                    <a:pt x="0" y="0"/>
                  </a:moveTo>
                  <a:lnTo>
                    <a:pt x="7410717" y="0"/>
                  </a:lnTo>
                  <a:lnTo>
                    <a:pt x="7410717" y="492502"/>
                  </a:lnTo>
                  <a:lnTo>
                    <a:pt x="0" y="492502"/>
                  </a:lnTo>
                  <a:lnTo>
                    <a:pt x="0" y="0"/>
                  </a:lnTo>
                  <a:close/>
                </a:path>
              </a:pathLst>
            </a:custGeom>
          </p:spPr>
          <p:style>
            <a:lnRef idx="2">
              <a:schemeClr val="lt1">
                <a:hueOff val="0"/>
                <a:satOff val="0"/>
                <a:lumOff val="0"/>
                <a:alphaOff val="0"/>
              </a:schemeClr>
            </a:lnRef>
            <a:fillRef idx="1">
              <a:schemeClr val="accent2">
                <a:hueOff val="2246903"/>
                <a:satOff val="-7168"/>
                <a:lumOff val="-2784"/>
                <a:alphaOff val="0"/>
              </a:schemeClr>
            </a:fillRef>
            <a:effectRef idx="0">
              <a:schemeClr val="accent2">
                <a:hueOff val="2246903"/>
                <a:satOff val="-7168"/>
                <a:lumOff val="-2784"/>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Editing font style and font size</a:t>
              </a:r>
            </a:p>
          </p:txBody>
        </p:sp>
        <p:sp>
          <p:nvSpPr>
            <p:cNvPr id="16" name="Oval 15">
              <a:extLst>
                <a:ext uri="{FF2B5EF4-FFF2-40B4-BE49-F238E27FC236}">
                  <a16:creationId xmlns:a16="http://schemas.microsoft.com/office/drawing/2014/main" id="{3BBAC63E-D738-4C81-AF3E-2B04CFC7097C}"/>
                </a:ext>
              </a:extLst>
            </p:cNvPr>
            <p:cNvSpPr/>
            <p:nvPr/>
          </p:nvSpPr>
          <p:spPr>
            <a:xfrm>
              <a:off x="1155868" y="2383751"/>
              <a:ext cx="615627" cy="615627"/>
            </a:xfrm>
            <a:prstGeom prst="ellipse">
              <a:avLst/>
            </a:prstGeom>
          </p:spPr>
          <p:style>
            <a:lnRef idx="2">
              <a:schemeClr val="accent2">
                <a:hueOff val="2246903"/>
                <a:satOff val="-7168"/>
                <a:lumOff val="-278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7" name="Group 26">
            <a:extLst>
              <a:ext uri="{FF2B5EF4-FFF2-40B4-BE49-F238E27FC236}">
                <a16:creationId xmlns:a16="http://schemas.microsoft.com/office/drawing/2014/main" id="{4EDB9107-8A1F-4188-948C-85BCB477A820}"/>
              </a:ext>
            </a:extLst>
          </p:cNvPr>
          <p:cNvGrpSpPr/>
          <p:nvPr/>
        </p:nvGrpSpPr>
        <p:grpSpPr>
          <a:xfrm>
            <a:off x="1341117" y="3122411"/>
            <a:ext cx="7533281" cy="615627"/>
            <a:chOff x="1341117" y="3122411"/>
            <a:chExt cx="7533281" cy="615627"/>
          </a:xfrm>
        </p:grpSpPr>
        <p:sp>
          <p:nvSpPr>
            <p:cNvPr id="17" name="Freeform: Shape 16">
              <a:extLst>
                <a:ext uri="{FF2B5EF4-FFF2-40B4-BE49-F238E27FC236}">
                  <a16:creationId xmlns:a16="http://schemas.microsoft.com/office/drawing/2014/main" id="{F937C79F-8C4B-494F-994E-A456BB157F3E}"/>
                </a:ext>
              </a:extLst>
            </p:cNvPr>
            <p:cNvSpPr/>
            <p:nvPr/>
          </p:nvSpPr>
          <p:spPr>
            <a:xfrm>
              <a:off x="1648931" y="3183974"/>
              <a:ext cx="7225467" cy="492502"/>
            </a:xfrm>
            <a:custGeom>
              <a:avLst/>
              <a:gdLst>
                <a:gd name="connsiteX0" fmla="*/ 0 w 7225467"/>
                <a:gd name="connsiteY0" fmla="*/ 0 h 492502"/>
                <a:gd name="connsiteX1" fmla="*/ 7225467 w 7225467"/>
                <a:gd name="connsiteY1" fmla="*/ 0 h 492502"/>
                <a:gd name="connsiteX2" fmla="*/ 7225467 w 7225467"/>
                <a:gd name="connsiteY2" fmla="*/ 492502 h 492502"/>
                <a:gd name="connsiteX3" fmla="*/ 0 w 7225467"/>
                <a:gd name="connsiteY3" fmla="*/ 492502 h 492502"/>
                <a:gd name="connsiteX4" fmla="*/ 0 w 722546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5467" h="492502">
                  <a:moveTo>
                    <a:pt x="0" y="0"/>
                  </a:moveTo>
                  <a:lnTo>
                    <a:pt x="7225467" y="0"/>
                  </a:lnTo>
                  <a:lnTo>
                    <a:pt x="7225467" y="492502"/>
                  </a:lnTo>
                  <a:lnTo>
                    <a:pt x="0" y="492502"/>
                  </a:lnTo>
                  <a:lnTo>
                    <a:pt x="0" y="0"/>
                  </a:lnTo>
                  <a:close/>
                </a:path>
              </a:pathLst>
            </a:custGeom>
          </p:spPr>
          <p:style>
            <a:lnRef idx="2">
              <a:schemeClr val="lt1">
                <a:hueOff val="0"/>
                <a:satOff val="0"/>
                <a:lumOff val="0"/>
                <a:alphaOff val="0"/>
              </a:schemeClr>
            </a:lnRef>
            <a:fillRef idx="1">
              <a:schemeClr val="accent2">
                <a:hueOff val="4493806"/>
                <a:satOff val="-14336"/>
                <a:lumOff val="-5569"/>
                <a:alphaOff val="0"/>
              </a:schemeClr>
            </a:fillRef>
            <a:effectRef idx="0">
              <a:schemeClr val="accent2">
                <a:hueOff val="4493806"/>
                <a:satOff val="-14336"/>
                <a:lumOff val="-5569"/>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Adjusting page orientation. </a:t>
              </a:r>
            </a:p>
          </p:txBody>
        </p:sp>
        <p:sp>
          <p:nvSpPr>
            <p:cNvPr id="18" name="Oval 17">
              <a:extLst>
                <a:ext uri="{FF2B5EF4-FFF2-40B4-BE49-F238E27FC236}">
                  <a16:creationId xmlns:a16="http://schemas.microsoft.com/office/drawing/2014/main" id="{7B86E34C-736D-46DF-9C9E-68FE6ACE9AB1}"/>
                </a:ext>
              </a:extLst>
            </p:cNvPr>
            <p:cNvSpPr/>
            <p:nvPr/>
          </p:nvSpPr>
          <p:spPr>
            <a:xfrm>
              <a:off x="1341117" y="3122411"/>
              <a:ext cx="615627" cy="615627"/>
            </a:xfrm>
            <a:prstGeom prst="ellipse">
              <a:avLst/>
            </a:prstGeom>
          </p:spPr>
          <p:style>
            <a:lnRef idx="2">
              <a:schemeClr val="accent2">
                <a:hueOff val="4493806"/>
                <a:satOff val="-14336"/>
                <a:lumOff val="-556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8" name="Group 27">
            <a:extLst>
              <a:ext uri="{FF2B5EF4-FFF2-40B4-BE49-F238E27FC236}">
                <a16:creationId xmlns:a16="http://schemas.microsoft.com/office/drawing/2014/main" id="{1B6F0A48-012C-43FB-88EE-967D405C81D8}"/>
              </a:ext>
            </a:extLst>
          </p:cNvPr>
          <p:cNvGrpSpPr/>
          <p:nvPr/>
        </p:nvGrpSpPr>
        <p:grpSpPr>
          <a:xfrm>
            <a:off x="1341117" y="3860603"/>
            <a:ext cx="7533281" cy="615627"/>
            <a:chOff x="1341117" y="3860603"/>
            <a:chExt cx="7533281" cy="615627"/>
          </a:xfrm>
        </p:grpSpPr>
        <p:sp>
          <p:nvSpPr>
            <p:cNvPr id="19" name="Freeform: Shape 18">
              <a:extLst>
                <a:ext uri="{FF2B5EF4-FFF2-40B4-BE49-F238E27FC236}">
                  <a16:creationId xmlns:a16="http://schemas.microsoft.com/office/drawing/2014/main" id="{CD5EBFB0-5480-44A9-A8BB-7AF3E6C732C9}"/>
                </a:ext>
              </a:extLst>
            </p:cNvPr>
            <p:cNvSpPr/>
            <p:nvPr/>
          </p:nvSpPr>
          <p:spPr>
            <a:xfrm>
              <a:off x="1648931" y="3922166"/>
              <a:ext cx="7225467" cy="492502"/>
            </a:xfrm>
            <a:custGeom>
              <a:avLst/>
              <a:gdLst>
                <a:gd name="connsiteX0" fmla="*/ 0 w 7225467"/>
                <a:gd name="connsiteY0" fmla="*/ 0 h 492502"/>
                <a:gd name="connsiteX1" fmla="*/ 7225467 w 7225467"/>
                <a:gd name="connsiteY1" fmla="*/ 0 h 492502"/>
                <a:gd name="connsiteX2" fmla="*/ 7225467 w 7225467"/>
                <a:gd name="connsiteY2" fmla="*/ 492502 h 492502"/>
                <a:gd name="connsiteX3" fmla="*/ 0 w 7225467"/>
                <a:gd name="connsiteY3" fmla="*/ 492502 h 492502"/>
                <a:gd name="connsiteX4" fmla="*/ 0 w 722546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5467" h="492502">
                  <a:moveTo>
                    <a:pt x="0" y="0"/>
                  </a:moveTo>
                  <a:lnTo>
                    <a:pt x="7225467" y="0"/>
                  </a:lnTo>
                  <a:lnTo>
                    <a:pt x="7225467" y="492502"/>
                  </a:lnTo>
                  <a:lnTo>
                    <a:pt x="0" y="492502"/>
                  </a:lnTo>
                  <a:lnTo>
                    <a:pt x="0" y="0"/>
                  </a:lnTo>
                  <a:close/>
                </a:path>
              </a:pathLst>
            </a:custGeom>
          </p:spPr>
          <p:style>
            <a:lnRef idx="2">
              <a:schemeClr val="lt1">
                <a:hueOff val="0"/>
                <a:satOff val="0"/>
                <a:lumOff val="0"/>
                <a:alphaOff val="0"/>
              </a:schemeClr>
            </a:lnRef>
            <a:fillRef idx="1">
              <a:schemeClr val="accent2">
                <a:hueOff val="6740709"/>
                <a:satOff val="-21505"/>
                <a:lumOff val="-8353"/>
                <a:alphaOff val="0"/>
              </a:schemeClr>
            </a:fillRef>
            <a:effectRef idx="0">
              <a:schemeClr val="accent2">
                <a:hueOff val="6740709"/>
                <a:satOff val="-21505"/>
                <a:lumOff val="-8353"/>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How to insert images, format and label. </a:t>
              </a:r>
            </a:p>
          </p:txBody>
        </p:sp>
        <p:sp>
          <p:nvSpPr>
            <p:cNvPr id="20" name="Oval 19">
              <a:extLst>
                <a:ext uri="{FF2B5EF4-FFF2-40B4-BE49-F238E27FC236}">
                  <a16:creationId xmlns:a16="http://schemas.microsoft.com/office/drawing/2014/main" id="{CE2D0CC9-0AAA-41A5-B05D-C8225A851F54}"/>
                </a:ext>
              </a:extLst>
            </p:cNvPr>
            <p:cNvSpPr/>
            <p:nvPr/>
          </p:nvSpPr>
          <p:spPr>
            <a:xfrm>
              <a:off x="1341117" y="3860603"/>
              <a:ext cx="615627" cy="615627"/>
            </a:xfrm>
            <a:prstGeom prst="ellipse">
              <a:avLst/>
            </a:prstGeom>
          </p:spPr>
          <p:style>
            <a:lnRef idx="2">
              <a:schemeClr val="accent2">
                <a:hueOff val="6740709"/>
                <a:satOff val="-21505"/>
                <a:lumOff val="-8353"/>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9" name="Group 28">
            <a:extLst>
              <a:ext uri="{FF2B5EF4-FFF2-40B4-BE49-F238E27FC236}">
                <a16:creationId xmlns:a16="http://schemas.microsoft.com/office/drawing/2014/main" id="{03B6A6C5-6BC7-4D9F-9892-47CB37B818EA}"/>
              </a:ext>
            </a:extLst>
          </p:cNvPr>
          <p:cNvGrpSpPr/>
          <p:nvPr/>
        </p:nvGrpSpPr>
        <p:grpSpPr>
          <a:xfrm>
            <a:off x="1155868" y="4599263"/>
            <a:ext cx="7718530" cy="615627"/>
            <a:chOff x="1155868" y="4599263"/>
            <a:chExt cx="7718530" cy="615627"/>
          </a:xfrm>
        </p:grpSpPr>
        <p:sp>
          <p:nvSpPr>
            <p:cNvPr id="21" name="Freeform: Shape 20">
              <a:extLst>
                <a:ext uri="{FF2B5EF4-FFF2-40B4-BE49-F238E27FC236}">
                  <a16:creationId xmlns:a16="http://schemas.microsoft.com/office/drawing/2014/main" id="{E81CC180-C875-4E21-B856-B469E24C0E98}"/>
                </a:ext>
              </a:extLst>
            </p:cNvPr>
            <p:cNvSpPr/>
            <p:nvPr/>
          </p:nvSpPr>
          <p:spPr>
            <a:xfrm>
              <a:off x="1463681" y="4660826"/>
              <a:ext cx="7410717" cy="492502"/>
            </a:xfrm>
            <a:custGeom>
              <a:avLst/>
              <a:gdLst>
                <a:gd name="connsiteX0" fmla="*/ 0 w 7410717"/>
                <a:gd name="connsiteY0" fmla="*/ 0 h 492502"/>
                <a:gd name="connsiteX1" fmla="*/ 7410717 w 7410717"/>
                <a:gd name="connsiteY1" fmla="*/ 0 h 492502"/>
                <a:gd name="connsiteX2" fmla="*/ 7410717 w 7410717"/>
                <a:gd name="connsiteY2" fmla="*/ 492502 h 492502"/>
                <a:gd name="connsiteX3" fmla="*/ 0 w 7410717"/>
                <a:gd name="connsiteY3" fmla="*/ 492502 h 492502"/>
                <a:gd name="connsiteX4" fmla="*/ 0 w 741071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10717" h="492502">
                  <a:moveTo>
                    <a:pt x="0" y="0"/>
                  </a:moveTo>
                  <a:lnTo>
                    <a:pt x="7410717" y="0"/>
                  </a:lnTo>
                  <a:lnTo>
                    <a:pt x="7410717" y="492502"/>
                  </a:lnTo>
                  <a:lnTo>
                    <a:pt x="0" y="492502"/>
                  </a:lnTo>
                  <a:lnTo>
                    <a:pt x="0" y="0"/>
                  </a:lnTo>
                  <a:close/>
                </a:path>
              </a:pathLst>
            </a:custGeom>
          </p:spPr>
          <p:style>
            <a:lnRef idx="2">
              <a:schemeClr val="lt1">
                <a:hueOff val="0"/>
                <a:satOff val="0"/>
                <a:lumOff val="0"/>
                <a:alphaOff val="0"/>
              </a:schemeClr>
            </a:lnRef>
            <a:fillRef idx="1">
              <a:schemeClr val="accent2">
                <a:hueOff val="8987611"/>
                <a:satOff val="-28673"/>
                <a:lumOff val="-11138"/>
                <a:alphaOff val="0"/>
              </a:schemeClr>
            </a:fillRef>
            <a:effectRef idx="0">
              <a:schemeClr val="accent2">
                <a:hueOff val="8987611"/>
                <a:satOff val="-28673"/>
                <a:lumOff val="-11138"/>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How to insert page numbers and line spacing</a:t>
              </a:r>
            </a:p>
          </p:txBody>
        </p:sp>
        <p:sp>
          <p:nvSpPr>
            <p:cNvPr id="22" name="Oval 21">
              <a:extLst>
                <a:ext uri="{FF2B5EF4-FFF2-40B4-BE49-F238E27FC236}">
                  <a16:creationId xmlns:a16="http://schemas.microsoft.com/office/drawing/2014/main" id="{8A82BF88-194B-4F74-8751-FDECA99EA849}"/>
                </a:ext>
              </a:extLst>
            </p:cNvPr>
            <p:cNvSpPr/>
            <p:nvPr/>
          </p:nvSpPr>
          <p:spPr>
            <a:xfrm>
              <a:off x="1155868" y="4599263"/>
              <a:ext cx="615627" cy="615627"/>
            </a:xfrm>
            <a:prstGeom prst="ellipse">
              <a:avLst/>
            </a:prstGeom>
          </p:spPr>
          <p:style>
            <a:lnRef idx="2">
              <a:schemeClr val="accent2">
                <a:hueOff val="8987611"/>
                <a:satOff val="-28673"/>
                <a:lumOff val="-1113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0" name="Group 29">
            <a:extLst>
              <a:ext uri="{FF2B5EF4-FFF2-40B4-BE49-F238E27FC236}">
                <a16:creationId xmlns:a16="http://schemas.microsoft.com/office/drawing/2014/main" id="{9A09B608-2541-4E9D-AE81-BBA8A63F5D59}"/>
              </a:ext>
            </a:extLst>
          </p:cNvPr>
          <p:cNvGrpSpPr/>
          <p:nvPr/>
        </p:nvGrpSpPr>
        <p:grpSpPr>
          <a:xfrm>
            <a:off x="750751" y="5337923"/>
            <a:ext cx="8123648" cy="615627"/>
            <a:chOff x="750751" y="5337923"/>
            <a:chExt cx="8123648" cy="615627"/>
          </a:xfrm>
        </p:grpSpPr>
        <p:sp>
          <p:nvSpPr>
            <p:cNvPr id="23" name="Freeform: Shape 22">
              <a:extLst>
                <a:ext uri="{FF2B5EF4-FFF2-40B4-BE49-F238E27FC236}">
                  <a16:creationId xmlns:a16="http://schemas.microsoft.com/office/drawing/2014/main" id="{DF919A9C-F706-47CE-ADB7-7DDDE0064FA8}"/>
                </a:ext>
              </a:extLst>
            </p:cNvPr>
            <p:cNvSpPr/>
            <p:nvPr/>
          </p:nvSpPr>
          <p:spPr>
            <a:xfrm>
              <a:off x="1058565" y="5399486"/>
              <a:ext cx="7815834" cy="492502"/>
            </a:xfrm>
            <a:custGeom>
              <a:avLst/>
              <a:gdLst>
                <a:gd name="connsiteX0" fmla="*/ 0 w 7815834"/>
                <a:gd name="connsiteY0" fmla="*/ 0 h 492502"/>
                <a:gd name="connsiteX1" fmla="*/ 7815834 w 7815834"/>
                <a:gd name="connsiteY1" fmla="*/ 0 h 492502"/>
                <a:gd name="connsiteX2" fmla="*/ 7815834 w 7815834"/>
                <a:gd name="connsiteY2" fmla="*/ 492502 h 492502"/>
                <a:gd name="connsiteX3" fmla="*/ 0 w 7815834"/>
                <a:gd name="connsiteY3" fmla="*/ 492502 h 492502"/>
                <a:gd name="connsiteX4" fmla="*/ 0 w 7815834"/>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5834" h="492502">
                  <a:moveTo>
                    <a:pt x="0" y="0"/>
                  </a:moveTo>
                  <a:lnTo>
                    <a:pt x="7815834" y="0"/>
                  </a:lnTo>
                  <a:lnTo>
                    <a:pt x="7815834" y="492502"/>
                  </a:lnTo>
                  <a:lnTo>
                    <a:pt x="0" y="492502"/>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Setting up a template for a report. </a:t>
              </a:r>
            </a:p>
          </p:txBody>
        </p:sp>
        <p:sp>
          <p:nvSpPr>
            <p:cNvPr id="24" name="Oval 23">
              <a:extLst>
                <a:ext uri="{FF2B5EF4-FFF2-40B4-BE49-F238E27FC236}">
                  <a16:creationId xmlns:a16="http://schemas.microsoft.com/office/drawing/2014/main" id="{1D2A559A-7775-4F12-B8D4-746F53D8B37D}"/>
                </a:ext>
              </a:extLst>
            </p:cNvPr>
            <p:cNvSpPr/>
            <p:nvPr/>
          </p:nvSpPr>
          <p:spPr>
            <a:xfrm>
              <a:off x="750751" y="5337923"/>
              <a:ext cx="615627" cy="615627"/>
            </a:xfrm>
            <a:prstGeom prst="ellipse">
              <a:avLst/>
            </a:prstGeom>
          </p:spPr>
          <p:style>
            <a:lnRef idx="2">
              <a:schemeClr val="accent2">
                <a:hueOff val="11234514"/>
                <a:satOff val="-35841"/>
                <a:lumOff val="-1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1440930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4690DF-9A14-409B-BA6C-0BDF6A071675}"/>
              </a:ext>
            </a:extLst>
          </p:cNvPr>
          <p:cNvSpPr>
            <a:spLocks noGrp="1"/>
          </p:cNvSpPr>
          <p:nvPr>
            <p:ph idx="1"/>
          </p:nvPr>
        </p:nvSpPr>
        <p:spPr>
          <a:xfrm>
            <a:off x="669417" y="2103120"/>
            <a:ext cx="4305300" cy="3849624"/>
          </a:xfrm>
        </p:spPr>
        <p:txBody>
          <a:bodyPr/>
          <a:lstStyle/>
          <a:p>
            <a:r>
              <a:rPr lang="en-GB" dirty="0"/>
              <a:t>On a desktop </a:t>
            </a:r>
          </a:p>
        </p:txBody>
      </p:sp>
      <p:sp>
        <p:nvSpPr>
          <p:cNvPr id="4" name="Freeform: Shape 3">
            <a:extLst>
              <a:ext uri="{FF2B5EF4-FFF2-40B4-BE49-F238E27FC236}">
                <a16:creationId xmlns:a16="http://schemas.microsoft.com/office/drawing/2014/main" id="{B94FB163-7AB5-4BD6-A1EC-D09D204A4903}"/>
              </a:ext>
            </a:extLst>
          </p:cNvPr>
          <p:cNvSpPr/>
          <p:nvPr/>
        </p:nvSpPr>
        <p:spPr>
          <a:xfrm>
            <a:off x="1066800" y="905256"/>
            <a:ext cx="7815834" cy="492502"/>
          </a:xfrm>
          <a:custGeom>
            <a:avLst/>
            <a:gdLst>
              <a:gd name="connsiteX0" fmla="*/ 0 w 7815834"/>
              <a:gd name="connsiteY0" fmla="*/ 0 h 492502"/>
              <a:gd name="connsiteX1" fmla="*/ 7815834 w 7815834"/>
              <a:gd name="connsiteY1" fmla="*/ 0 h 492502"/>
              <a:gd name="connsiteX2" fmla="*/ 7815834 w 7815834"/>
              <a:gd name="connsiteY2" fmla="*/ 492502 h 492502"/>
              <a:gd name="connsiteX3" fmla="*/ 0 w 7815834"/>
              <a:gd name="connsiteY3" fmla="*/ 492502 h 492502"/>
              <a:gd name="connsiteX4" fmla="*/ 0 w 7815834"/>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5834" h="492502">
                <a:moveTo>
                  <a:pt x="0" y="0"/>
                </a:moveTo>
                <a:lnTo>
                  <a:pt x="7815834" y="0"/>
                </a:lnTo>
                <a:lnTo>
                  <a:pt x="7815834" y="492502"/>
                </a:lnTo>
                <a:lnTo>
                  <a:pt x="0" y="492502"/>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Creating and editing documents</a:t>
            </a:r>
          </a:p>
        </p:txBody>
      </p:sp>
      <p:sp>
        <p:nvSpPr>
          <p:cNvPr id="5" name="Content Placeholder 2">
            <a:extLst>
              <a:ext uri="{FF2B5EF4-FFF2-40B4-BE49-F238E27FC236}">
                <a16:creationId xmlns:a16="http://schemas.microsoft.com/office/drawing/2014/main" id="{68105DC7-DA9E-4053-AC6B-E6853876C26B}"/>
              </a:ext>
            </a:extLst>
          </p:cNvPr>
          <p:cNvSpPr txBox="1">
            <a:spLocks/>
          </p:cNvSpPr>
          <p:nvPr/>
        </p:nvSpPr>
        <p:spPr>
          <a:xfrm>
            <a:off x="7015842" y="2103120"/>
            <a:ext cx="4305300" cy="3849624"/>
          </a:xfrm>
          <a:prstGeom prst="rect">
            <a:avLst/>
          </a:prstGeom>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dirty="0"/>
              <a:t>On the OneDrive </a:t>
            </a:r>
          </a:p>
        </p:txBody>
      </p:sp>
      <p:pic>
        <p:nvPicPr>
          <p:cNvPr id="7" name="Word desktop">
            <a:hlinkClick r:id="" action="ppaction://media"/>
            <a:extLst>
              <a:ext uri="{FF2B5EF4-FFF2-40B4-BE49-F238E27FC236}">
                <a16:creationId xmlns:a16="http://schemas.microsoft.com/office/drawing/2014/main" id="{02D17A8B-87D5-42AA-BB78-F9DE1FAAB736}"/>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41509" y="2886891"/>
            <a:ext cx="5146245" cy="2893423"/>
          </a:xfrm>
          <a:prstGeom prst="rect">
            <a:avLst/>
          </a:prstGeom>
        </p:spPr>
      </p:pic>
      <p:pic>
        <p:nvPicPr>
          <p:cNvPr id="8" name="Word OneDrive">
            <a:hlinkClick r:id="" action="ppaction://media"/>
            <a:extLst>
              <a:ext uri="{FF2B5EF4-FFF2-40B4-BE49-F238E27FC236}">
                <a16:creationId xmlns:a16="http://schemas.microsoft.com/office/drawing/2014/main" id="{C5E18357-48F4-4018-8688-2D3CA7D2E9F9}"/>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6168061" y="2886890"/>
            <a:ext cx="5429145" cy="2893423"/>
          </a:xfrm>
          <a:prstGeom prst="rect">
            <a:avLst/>
          </a:prstGeom>
        </p:spPr>
      </p:pic>
      <p:sp>
        <p:nvSpPr>
          <p:cNvPr id="9" name="Rectangle 8">
            <a:extLst>
              <a:ext uri="{FF2B5EF4-FFF2-40B4-BE49-F238E27FC236}">
                <a16:creationId xmlns:a16="http://schemas.microsoft.com/office/drawing/2014/main" id="{52F51268-5F3E-4B84-AD97-5E2194414EB0}"/>
              </a:ext>
            </a:extLst>
          </p:cNvPr>
          <p:cNvSpPr/>
          <p:nvPr/>
        </p:nvSpPr>
        <p:spPr>
          <a:xfrm>
            <a:off x="6096000" y="2886890"/>
            <a:ext cx="5501206" cy="2893423"/>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8249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9382" fill="hold"/>
                                        <p:tgtEl>
                                          <p:spTgt spid="7"/>
                                        </p:tgtEl>
                                      </p:cBhvr>
                                    </p:cmd>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0" nodeType="clickEffect">
                                  <p:stCondLst>
                                    <p:cond delay="0"/>
                                  </p:stCondLst>
                                  <p:childTnLst>
                                    <p:animEffect transition="out" filter="fade">
                                      <p:cBhvr>
                                        <p:cTn id="20" dur="500"/>
                                        <p:tgtEl>
                                          <p:spTgt spid="9"/>
                                        </p:tgtEl>
                                      </p:cBhvr>
                                    </p:animEffect>
                                    <p:set>
                                      <p:cBhvr>
                                        <p:cTn id="21" dur="1" fill="hold">
                                          <p:stCondLst>
                                            <p:cond delay="499"/>
                                          </p:stCondLst>
                                        </p:cTn>
                                        <p:tgtEl>
                                          <p:spTgt spid="9"/>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mediacall" presetSubtype="0" fill="hold" nodeType="clickEffect">
                                  <p:stCondLst>
                                    <p:cond delay="0"/>
                                  </p:stCondLst>
                                  <p:childTnLst>
                                    <p:cmd type="call" cmd="playFrom(0.0)">
                                      <p:cBhvr>
                                        <p:cTn id="25" dur="2140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6" fill="hold" display="0">
                  <p:stCondLst>
                    <p:cond delay="indefinite"/>
                  </p:stCondLst>
                </p:cTn>
                <p:tgtEl>
                  <p:spTgt spid="7"/>
                </p:tgtEl>
              </p:cMediaNode>
            </p:video>
            <p:seq concurrent="1" nextAc="seek">
              <p:cTn id="27" restart="whenNotActive" fill="hold" evtFilter="cancelBubble" nodeType="interactiveSeq">
                <p:stCondLst>
                  <p:cond evt="onClick" delay="0">
                    <p:tgtEl>
                      <p:spTgt spid="7"/>
                    </p:tgtEl>
                  </p:cond>
                </p:stCondLst>
                <p:endSync evt="end" delay="0">
                  <p:rtn val="all"/>
                </p:endSync>
                <p:childTnLst>
                  <p:par>
                    <p:cTn id="28" fill="hold">
                      <p:stCondLst>
                        <p:cond delay="0"/>
                      </p:stCondLst>
                      <p:childTnLst>
                        <p:par>
                          <p:cTn id="29" fill="hold">
                            <p:stCondLst>
                              <p:cond delay="0"/>
                            </p:stCondLst>
                            <p:childTnLst>
                              <p:par>
                                <p:cTn id="30" presetID="2" presetClass="mediacall" presetSubtype="0" fill="hold" nodeType="clickEffect">
                                  <p:stCondLst>
                                    <p:cond delay="0"/>
                                  </p:stCondLst>
                                  <p:childTnLst>
                                    <p:cmd type="call" cmd="togglePause">
                                      <p:cBhvr>
                                        <p:cTn id="31" dur="1" fill="hold"/>
                                        <p:tgtEl>
                                          <p:spTgt spid="7"/>
                                        </p:tgtEl>
                                      </p:cBhvr>
                                    </p:cmd>
                                  </p:childTnLst>
                                </p:cTn>
                              </p:par>
                            </p:childTnLst>
                          </p:cTn>
                        </p:par>
                      </p:childTnLst>
                    </p:cTn>
                  </p:par>
                </p:childTnLst>
              </p:cTn>
              <p:nextCondLst>
                <p:cond evt="onClick" delay="0">
                  <p:tgtEl>
                    <p:spTgt spid="7"/>
                  </p:tgtEl>
                </p:cond>
              </p:nextCondLst>
            </p:seq>
            <p:video>
              <p:cMediaNode vol="80000">
                <p:cTn id="32" fill="hold" display="0">
                  <p:stCondLst>
                    <p:cond delay="indefinite"/>
                  </p:stCondLst>
                </p:cTn>
                <p:tgtEl>
                  <p:spTgt spid="8"/>
                </p:tgtEl>
              </p:cMediaNode>
            </p:video>
            <p:seq concurrent="1" nextAc="seek">
              <p:cTn id="33" restart="whenNotActive" fill="hold" evtFilter="cancelBubble" nodeType="interactiveSeq">
                <p:stCondLst>
                  <p:cond evt="onClick" delay="0">
                    <p:tgtEl>
                      <p:spTgt spid="8"/>
                    </p:tgtEl>
                  </p:cond>
                </p:stCondLst>
                <p:endSync evt="end" delay="0">
                  <p:rtn val="all"/>
                </p:endSync>
                <p:childTnLst>
                  <p:par>
                    <p:cTn id="34" fill="hold">
                      <p:stCondLst>
                        <p:cond delay="0"/>
                      </p:stCondLst>
                      <p:childTnLst>
                        <p:par>
                          <p:cTn id="35" fill="hold">
                            <p:stCondLst>
                              <p:cond delay="0"/>
                            </p:stCondLst>
                            <p:childTnLst>
                              <p:par>
                                <p:cTn id="36" presetID="2" presetClass="mediacall" presetSubtype="0" fill="hold" nodeType="clickEffect">
                                  <p:stCondLst>
                                    <p:cond delay="0"/>
                                  </p:stCondLst>
                                  <p:childTnLst>
                                    <p:cmd type="call" cmd="togglePause">
                                      <p:cBhvr>
                                        <p:cTn id="37" dur="1" fill="hold"/>
                                        <p:tgtEl>
                                          <p:spTgt spid="8"/>
                                        </p:tgtEl>
                                      </p:cBhvr>
                                    </p:cmd>
                                  </p:childTnLst>
                                </p:cTn>
                              </p:par>
                            </p:childTnLst>
                          </p:cTn>
                        </p:par>
                      </p:childTnLst>
                    </p:cTn>
                  </p:par>
                </p:childTnLst>
              </p:cTn>
              <p:nextCondLst>
                <p:cond evt="onClick" delay="0">
                  <p:tgtEl>
                    <p:spTgt spid="8"/>
                  </p:tgtEl>
                </p:cond>
              </p:nextCondLst>
            </p:seq>
          </p:childTnLst>
        </p:cTn>
      </p:par>
    </p:tnLst>
    <p:bldLst>
      <p:bldP spid="3" grpId="0" build="p"/>
      <p:bldP spid="5" grpId="0"/>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5D8316-E6EB-43D9-A68C-D91FE1B22948}"/>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At UWTSD we suggest using font style Arial and size 11. </a:t>
            </a:r>
          </a:p>
        </p:txBody>
      </p:sp>
      <p:grpSp>
        <p:nvGrpSpPr>
          <p:cNvPr id="4" name="Group 3">
            <a:extLst>
              <a:ext uri="{FF2B5EF4-FFF2-40B4-BE49-F238E27FC236}">
                <a16:creationId xmlns:a16="http://schemas.microsoft.com/office/drawing/2014/main" id="{66663CD3-7830-42AA-AC44-F3E1AFB781F4}"/>
              </a:ext>
            </a:extLst>
          </p:cNvPr>
          <p:cNvGrpSpPr/>
          <p:nvPr/>
        </p:nvGrpSpPr>
        <p:grpSpPr>
          <a:xfrm>
            <a:off x="1066800" y="905256"/>
            <a:ext cx="7718530" cy="615627"/>
            <a:chOff x="1155868" y="2383751"/>
            <a:chExt cx="7718530" cy="615627"/>
          </a:xfrm>
        </p:grpSpPr>
        <p:sp>
          <p:nvSpPr>
            <p:cNvPr id="5" name="Freeform: Shape 4">
              <a:extLst>
                <a:ext uri="{FF2B5EF4-FFF2-40B4-BE49-F238E27FC236}">
                  <a16:creationId xmlns:a16="http://schemas.microsoft.com/office/drawing/2014/main" id="{FBE7395E-6732-463D-8956-229B80C5410B}"/>
                </a:ext>
              </a:extLst>
            </p:cNvPr>
            <p:cNvSpPr/>
            <p:nvPr/>
          </p:nvSpPr>
          <p:spPr>
            <a:xfrm>
              <a:off x="1463681" y="2445314"/>
              <a:ext cx="7410717" cy="492502"/>
            </a:xfrm>
            <a:custGeom>
              <a:avLst/>
              <a:gdLst>
                <a:gd name="connsiteX0" fmla="*/ 0 w 7410717"/>
                <a:gd name="connsiteY0" fmla="*/ 0 h 492502"/>
                <a:gd name="connsiteX1" fmla="*/ 7410717 w 7410717"/>
                <a:gd name="connsiteY1" fmla="*/ 0 h 492502"/>
                <a:gd name="connsiteX2" fmla="*/ 7410717 w 7410717"/>
                <a:gd name="connsiteY2" fmla="*/ 492502 h 492502"/>
                <a:gd name="connsiteX3" fmla="*/ 0 w 7410717"/>
                <a:gd name="connsiteY3" fmla="*/ 492502 h 492502"/>
                <a:gd name="connsiteX4" fmla="*/ 0 w 741071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10717" h="492502">
                  <a:moveTo>
                    <a:pt x="0" y="0"/>
                  </a:moveTo>
                  <a:lnTo>
                    <a:pt x="7410717" y="0"/>
                  </a:lnTo>
                  <a:lnTo>
                    <a:pt x="7410717" y="492502"/>
                  </a:lnTo>
                  <a:lnTo>
                    <a:pt x="0" y="492502"/>
                  </a:lnTo>
                  <a:lnTo>
                    <a:pt x="0" y="0"/>
                  </a:lnTo>
                  <a:close/>
                </a:path>
              </a:pathLst>
            </a:custGeom>
          </p:spPr>
          <p:style>
            <a:lnRef idx="2">
              <a:schemeClr val="lt1">
                <a:hueOff val="0"/>
                <a:satOff val="0"/>
                <a:lumOff val="0"/>
                <a:alphaOff val="0"/>
              </a:schemeClr>
            </a:lnRef>
            <a:fillRef idx="1">
              <a:schemeClr val="accent2">
                <a:hueOff val="2246903"/>
                <a:satOff val="-7168"/>
                <a:lumOff val="-2784"/>
                <a:alphaOff val="0"/>
              </a:schemeClr>
            </a:fillRef>
            <a:effectRef idx="0">
              <a:schemeClr val="accent2">
                <a:hueOff val="2246903"/>
                <a:satOff val="-7168"/>
                <a:lumOff val="-2784"/>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Editing font style and font size</a:t>
              </a:r>
            </a:p>
          </p:txBody>
        </p:sp>
        <p:sp>
          <p:nvSpPr>
            <p:cNvPr id="6" name="Oval 5">
              <a:extLst>
                <a:ext uri="{FF2B5EF4-FFF2-40B4-BE49-F238E27FC236}">
                  <a16:creationId xmlns:a16="http://schemas.microsoft.com/office/drawing/2014/main" id="{0A05A338-EF55-4913-A120-AECDAA5AF54E}"/>
                </a:ext>
              </a:extLst>
            </p:cNvPr>
            <p:cNvSpPr/>
            <p:nvPr/>
          </p:nvSpPr>
          <p:spPr>
            <a:xfrm>
              <a:off x="1155868" y="2383751"/>
              <a:ext cx="615627" cy="615627"/>
            </a:xfrm>
            <a:prstGeom prst="ellipse">
              <a:avLst/>
            </a:prstGeom>
          </p:spPr>
          <p:style>
            <a:lnRef idx="2">
              <a:schemeClr val="accent2">
                <a:hueOff val="2246903"/>
                <a:satOff val="-7168"/>
                <a:lumOff val="-278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pic>
        <p:nvPicPr>
          <p:cNvPr id="7" name="Picture 6">
            <a:extLst>
              <a:ext uri="{FF2B5EF4-FFF2-40B4-BE49-F238E27FC236}">
                <a16:creationId xmlns:a16="http://schemas.microsoft.com/office/drawing/2014/main" id="{FBEAB8FA-DA41-44A2-87DD-ADE004189331}"/>
              </a:ext>
            </a:extLst>
          </p:cNvPr>
          <p:cNvPicPr>
            <a:picLocks noChangeAspect="1"/>
          </p:cNvPicPr>
          <p:nvPr/>
        </p:nvPicPr>
        <p:blipFill>
          <a:blip r:embed="rId3"/>
          <a:stretch>
            <a:fillRect/>
          </a:stretch>
        </p:blipFill>
        <p:spPr>
          <a:xfrm>
            <a:off x="1250921" y="3121914"/>
            <a:ext cx="3829050" cy="819150"/>
          </a:xfrm>
          <a:prstGeom prst="rect">
            <a:avLst/>
          </a:prstGeom>
        </p:spPr>
      </p:pic>
      <p:pic>
        <p:nvPicPr>
          <p:cNvPr id="9" name="Picture 8">
            <a:extLst>
              <a:ext uri="{FF2B5EF4-FFF2-40B4-BE49-F238E27FC236}">
                <a16:creationId xmlns:a16="http://schemas.microsoft.com/office/drawing/2014/main" id="{16EDC433-9DE2-415E-AE31-8CA8223C911F}"/>
              </a:ext>
            </a:extLst>
          </p:cNvPr>
          <p:cNvPicPr>
            <a:picLocks noChangeAspect="1"/>
          </p:cNvPicPr>
          <p:nvPr/>
        </p:nvPicPr>
        <p:blipFill>
          <a:blip r:embed="rId4"/>
          <a:stretch>
            <a:fillRect/>
          </a:stretch>
        </p:blipFill>
        <p:spPr>
          <a:xfrm>
            <a:off x="5981020" y="2903982"/>
            <a:ext cx="4638675" cy="2247900"/>
          </a:xfrm>
          <a:prstGeom prst="rect">
            <a:avLst/>
          </a:prstGeom>
        </p:spPr>
      </p:pic>
      <p:cxnSp>
        <p:nvCxnSpPr>
          <p:cNvPr id="11" name="Straight Arrow Connector 10">
            <a:extLst>
              <a:ext uri="{FF2B5EF4-FFF2-40B4-BE49-F238E27FC236}">
                <a16:creationId xmlns:a16="http://schemas.microsoft.com/office/drawing/2014/main" id="{08E76C8C-29ED-4039-AFDA-F1C9F9D6C54C}"/>
              </a:ext>
            </a:extLst>
          </p:cNvPr>
          <p:cNvCxnSpPr/>
          <p:nvPr/>
        </p:nvCxnSpPr>
        <p:spPr>
          <a:xfrm flipV="1">
            <a:off x="4229100" y="3673928"/>
            <a:ext cx="0" cy="184512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F22337A7-B938-49E9-9961-28C36FAF8237}"/>
              </a:ext>
            </a:extLst>
          </p:cNvPr>
          <p:cNvSpPr txBox="1"/>
          <p:nvPr/>
        </p:nvSpPr>
        <p:spPr>
          <a:xfrm>
            <a:off x="1066800" y="4596492"/>
            <a:ext cx="3167739" cy="1200329"/>
          </a:xfrm>
          <a:prstGeom prst="rect">
            <a:avLst/>
          </a:prstGeom>
          <a:noFill/>
        </p:spPr>
        <p:txBody>
          <a:bodyPr wrap="square" rtlCol="0">
            <a:spAutoFit/>
          </a:bodyPr>
          <a:lstStyle/>
          <a:p>
            <a:r>
              <a:rPr lang="en-GB" dirty="0"/>
              <a:t>At the top of your Word document, you will see the font style options. Click the small arrow to the side. </a:t>
            </a:r>
          </a:p>
        </p:txBody>
      </p:sp>
      <p:cxnSp>
        <p:nvCxnSpPr>
          <p:cNvPr id="14" name="Straight Arrow Connector 13">
            <a:extLst>
              <a:ext uri="{FF2B5EF4-FFF2-40B4-BE49-F238E27FC236}">
                <a16:creationId xmlns:a16="http://schemas.microsoft.com/office/drawing/2014/main" id="{DBA715D6-E3A0-421B-8B66-5FF44F0D27F3}"/>
              </a:ext>
            </a:extLst>
          </p:cNvPr>
          <p:cNvCxnSpPr>
            <a:cxnSpLocks/>
          </p:cNvCxnSpPr>
          <p:nvPr/>
        </p:nvCxnSpPr>
        <p:spPr>
          <a:xfrm flipV="1">
            <a:off x="7037614" y="4735286"/>
            <a:ext cx="571500" cy="78377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8" name="TextBox 17">
            <a:extLst>
              <a:ext uri="{FF2B5EF4-FFF2-40B4-BE49-F238E27FC236}">
                <a16:creationId xmlns:a16="http://schemas.microsoft.com/office/drawing/2014/main" id="{FA5BB647-ABA8-457C-BAE1-E2B053CD9925}"/>
              </a:ext>
            </a:extLst>
          </p:cNvPr>
          <p:cNvSpPr txBox="1"/>
          <p:nvPr/>
        </p:nvSpPr>
        <p:spPr>
          <a:xfrm>
            <a:off x="5845629" y="5519056"/>
            <a:ext cx="4033157" cy="646331"/>
          </a:xfrm>
          <a:prstGeom prst="rect">
            <a:avLst/>
          </a:prstGeom>
          <a:noFill/>
        </p:spPr>
        <p:txBody>
          <a:bodyPr wrap="square" rtlCol="0">
            <a:spAutoFit/>
          </a:bodyPr>
          <a:lstStyle/>
          <a:p>
            <a:r>
              <a:rPr lang="en-GB" dirty="0"/>
              <a:t>From the drop-down menu select Arial. </a:t>
            </a:r>
          </a:p>
        </p:txBody>
      </p:sp>
    </p:spTree>
    <p:extLst>
      <p:ext uri="{BB962C8B-B14F-4D97-AF65-F5344CB8AC3E}">
        <p14:creationId xmlns:p14="http://schemas.microsoft.com/office/powerpoint/2010/main" val="1204816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2"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22062D-95BE-4D75-8426-42F9C3D8690F}"/>
              </a:ext>
            </a:extLst>
          </p:cNvPr>
          <p:cNvSpPr>
            <a:spLocks noGrp="1"/>
          </p:cNvSpPr>
          <p:nvPr>
            <p:ph idx="1"/>
          </p:nvPr>
        </p:nvSpPr>
        <p:spPr>
          <a:xfrm>
            <a:off x="7543800" y="2103120"/>
            <a:ext cx="4076700" cy="3849624"/>
          </a:xfrm>
        </p:spPr>
        <p:txBody>
          <a:bodyPr/>
          <a:lstStyle/>
          <a:p>
            <a:r>
              <a:rPr lang="en-GB" sz="2000" dirty="0">
                <a:latin typeface="Arial" panose="020B0604020202020204" pitchFamily="34" charset="0"/>
                <a:cs typeface="Arial" panose="020B0604020202020204" pitchFamily="34" charset="0"/>
              </a:rPr>
              <a:t>Your document will appear in portrait orientation as a default but at time you may wish to present your work in landscape if you are creating a poster or a diagram. </a:t>
            </a:r>
          </a:p>
          <a:p>
            <a:r>
              <a:rPr lang="en-GB" sz="2000" dirty="0">
                <a:latin typeface="Arial" panose="020B0604020202020204" pitchFamily="34" charset="0"/>
                <a:cs typeface="Arial" panose="020B0604020202020204" pitchFamily="34" charset="0"/>
              </a:rPr>
              <a:t>To change the orientation of the page, click on the </a:t>
            </a:r>
            <a:r>
              <a:rPr lang="en-GB" sz="2000" b="1" dirty="0">
                <a:latin typeface="Arial" panose="020B0604020202020204" pitchFamily="34" charset="0"/>
                <a:cs typeface="Arial" panose="020B0604020202020204" pitchFamily="34" charset="0"/>
              </a:rPr>
              <a:t>‘Layout</a:t>
            </a:r>
            <a:r>
              <a:rPr lang="en-GB" sz="2000" dirty="0">
                <a:latin typeface="Arial" panose="020B0604020202020204" pitchFamily="34" charset="0"/>
                <a:cs typeface="Arial" panose="020B0604020202020204" pitchFamily="34" charset="0"/>
              </a:rPr>
              <a:t>’ menu and select ‘</a:t>
            </a:r>
            <a:r>
              <a:rPr lang="en-GB" sz="2000" b="1" dirty="0">
                <a:latin typeface="Arial" panose="020B0604020202020204" pitchFamily="34" charset="0"/>
                <a:cs typeface="Arial" panose="020B0604020202020204" pitchFamily="34" charset="0"/>
              </a:rPr>
              <a:t>Orientation</a:t>
            </a:r>
            <a:r>
              <a:rPr lang="en-GB" sz="2000" dirty="0">
                <a:latin typeface="Arial" panose="020B0604020202020204" pitchFamily="34" charset="0"/>
                <a:cs typeface="Arial" panose="020B0604020202020204" pitchFamily="34" charset="0"/>
              </a:rPr>
              <a:t>’ </a:t>
            </a:r>
          </a:p>
          <a:p>
            <a:endParaRPr lang="en-GB" dirty="0"/>
          </a:p>
        </p:txBody>
      </p:sp>
      <p:grpSp>
        <p:nvGrpSpPr>
          <p:cNvPr id="4" name="Group 3">
            <a:extLst>
              <a:ext uri="{FF2B5EF4-FFF2-40B4-BE49-F238E27FC236}">
                <a16:creationId xmlns:a16="http://schemas.microsoft.com/office/drawing/2014/main" id="{02BE4634-1B61-4F9D-A328-7BCFFCB3E4E4}"/>
              </a:ext>
            </a:extLst>
          </p:cNvPr>
          <p:cNvGrpSpPr/>
          <p:nvPr/>
        </p:nvGrpSpPr>
        <p:grpSpPr>
          <a:xfrm>
            <a:off x="1066800" y="905256"/>
            <a:ext cx="7533281" cy="615627"/>
            <a:chOff x="1341117" y="3122411"/>
            <a:chExt cx="7533281" cy="615627"/>
          </a:xfrm>
        </p:grpSpPr>
        <p:sp>
          <p:nvSpPr>
            <p:cNvPr id="5" name="Freeform: Shape 4">
              <a:extLst>
                <a:ext uri="{FF2B5EF4-FFF2-40B4-BE49-F238E27FC236}">
                  <a16:creationId xmlns:a16="http://schemas.microsoft.com/office/drawing/2014/main" id="{AE456582-FFBE-4EE7-A2FB-B99252BE1F81}"/>
                </a:ext>
              </a:extLst>
            </p:cNvPr>
            <p:cNvSpPr/>
            <p:nvPr/>
          </p:nvSpPr>
          <p:spPr>
            <a:xfrm>
              <a:off x="1648931" y="3183974"/>
              <a:ext cx="7225467" cy="492502"/>
            </a:xfrm>
            <a:custGeom>
              <a:avLst/>
              <a:gdLst>
                <a:gd name="connsiteX0" fmla="*/ 0 w 7225467"/>
                <a:gd name="connsiteY0" fmla="*/ 0 h 492502"/>
                <a:gd name="connsiteX1" fmla="*/ 7225467 w 7225467"/>
                <a:gd name="connsiteY1" fmla="*/ 0 h 492502"/>
                <a:gd name="connsiteX2" fmla="*/ 7225467 w 7225467"/>
                <a:gd name="connsiteY2" fmla="*/ 492502 h 492502"/>
                <a:gd name="connsiteX3" fmla="*/ 0 w 7225467"/>
                <a:gd name="connsiteY3" fmla="*/ 492502 h 492502"/>
                <a:gd name="connsiteX4" fmla="*/ 0 w 722546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5467" h="492502">
                  <a:moveTo>
                    <a:pt x="0" y="0"/>
                  </a:moveTo>
                  <a:lnTo>
                    <a:pt x="7225467" y="0"/>
                  </a:lnTo>
                  <a:lnTo>
                    <a:pt x="7225467" y="492502"/>
                  </a:lnTo>
                  <a:lnTo>
                    <a:pt x="0" y="492502"/>
                  </a:lnTo>
                  <a:lnTo>
                    <a:pt x="0" y="0"/>
                  </a:lnTo>
                  <a:close/>
                </a:path>
              </a:pathLst>
            </a:custGeom>
          </p:spPr>
          <p:style>
            <a:lnRef idx="2">
              <a:schemeClr val="lt1">
                <a:hueOff val="0"/>
                <a:satOff val="0"/>
                <a:lumOff val="0"/>
                <a:alphaOff val="0"/>
              </a:schemeClr>
            </a:lnRef>
            <a:fillRef idx="1">
              <a:schemeClr val="accent2">
                <a:hueOff val="4493806"/>
                <a:satOff val="-14336"/>
                <a:lumOff val="-5569"/>
                <a:alphaOff val="0"/>
              </a:schemeClr>
            </a:fillRef>
            <a:effectRef idx="0">
              <a:schemeClr val="accent2">
                <a:hueOff val="4493806"/>
                <a:satOff val="-14336"/>
                <a:lumOff val="-5569"/>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Adjusting page orientation. </a:t>
              </a:r>
            </a:p>
          </p:txBody>
        </p:sp>
        <p:sp>
          <p:nvSpPr>
            <p:cNvPr id="6" name="Oval 5">
              <a:extLst>
                <a:ext uri="{FF2B5EF4-FFF2-40B4-BE49-F238E27FC236}">
                  <a16:creationId xmlns:a16="http://schemas.microsoft.com/office/drawing/2014/main" id="{89C43C06-A09C-452A-BF5D-4947B250ABBF}"/>
                </a:ext>
              </a:extLst>
            </p:cNvPr>
            <p:cNvSpPr/>
            <p:nvPr/>
          </p:nvSpPr>
          <p:spPr>
            <a:xfrm>
              <a:off x="1341117" y="3122411"/>
              <a:ext cx="615627" cy="615627"/>
            </a:xfrm>
            <a:prstGeom prst="ellipse">
              <a:avLst/>
            </a:prstGeom>
          </p:spPr>
          <p:style>
            <a:lnRef idx="2">
              <a:schemeClr val="accent2">
                <a:hueOff val="4493806"/>
                <a:satOff val="-14336"/>
                <a:lumOff val="-556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pic>
        <p:nvPicPr>
          <p:cNvPr id="2" name="Word orientation">
            <a:hlinkClick r:id="" action="ppaction://media"/>
            <a:extLst>
              <a:ext uri="{FF2B5EF4-FFF2-40B4-BE49-F238E27FC236}">
                <a16:creationId xmlns:a16="http://schemas.microsoft.com/office/drawing/2014/main" id="{6888484B-A837-4A77-8A21-E91659CDDDD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71500" y="1926772"/>
            <a:ext cx="6676643" cy="3558268"/>
          </a:xfrm>
          <a:prstGeom prst="rect">
            <a:avLst/>
          </a:prstGeom>
        </p:spPr>
      </p:pic>
    </p:spTree>
    <p:extLst>
      <p:ext uri="{BB962C8B-B14F-4D97-AF65-F5344CB8AC3E}">
        <p14:creationId xmlns:p14="http://schemas.microsoft.com/office/powerpoint/2010/main" val="239133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966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fill="hold" display="0">
                  <p:stCondLst>
                    <p:cond delay="indefinite"/>
                  </p:stCondLst>
                </p:cTn>
                <p:tgtEl>
                  <p:spTgt spid="2"/>
                </p:tgtEl>
              </p:cMediaNode>
            </p:video>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7242BB09-D7EF-4FCA-BD38-CE85DD27835F}"/>
              </a:ext>
            </a:extLst>
          </p:cNvPr>
          <p:cNvSpPr/>
          <p:nvPr/>
        </p:nvSpPr>
        <p:spPr>
          <a:xfrm>
            <a:off x="1066800" y="905256"/>
            <a:ext cx="7225467" cy="492502"/>
          </a:xfrm>
          <a:custGeom>
            <a:avLst/>
            <a:gdLst>
              <a:gd name="connsiteX0" fmla="*/ 0 w 7225467"/>
              <a:gd name="connsiteY0" fmla="*/ 0 h 492502"/>
              <a:gd name="connsiteX1" fmla="*/ 7225467 w 7225467"/>
              <a:gd name="connsiteY1" fmla="*/ 0 h 492502"/>
              <a:gd name="connsiteX2" fmla="*/ 7225467 w 7225467"/>
              <a:gd name="connsiteY2" fmla="*/ 492502 h 492502"/>
              <a:gd name="connsiteX3" fmla="*/ 0 w 7225467"/>
              <a:gd name="connsiteY3" fmla="*/ 492502 h 492502"/>
              <a:gd name="connsiteX4" fmla="*/ 0 w 722546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5467" h="492502">
                <a:moveTo>
                  <a:pt x="0" y="0"/>
                </a:moveTo>
                <a:lnTo>
                  <a:pt x="7225467" y="0"/>
                </a:lnTo>
                <a:lnTo>
                  <a:pt x="7225467" y="492502"/>
                </a:lnTo>
                <a:lnTo>
                  <a:pt x="0" y="492502"/>
                </a:lnTo>
                <a:lnTo>
                  <a:pt x="0" y="0"/>
                </a:lnTo>
                <a:close/>
              </a:path>
            </a:pathLst>
          </a:custGeom>
        </p:spPr>
        <p:style>
          <a:lnRef idx="2">
            <a:schemeClr val="lt1">
              <a:hueOff val="0"/>
              <a:satOff val="0"/>
              <a:lumOff val="0"/>
              <a:alphaOff val="0"/>
            </a:schemeClr>
          </a:lnRef>
          <a:fillRef idx="1">
            <a:schemeClr val="accent2">
              <a:hueOff val="6740709"/>
              <a:satOff val="-21505"/>
              <a:lumOff val="-8353"/>
              <a:alphaOff val="0"/>
            </a:schemeClr>
          </a:fillRef>
          <a:effectRef idx="0">
            <a:schemeClr val="accent2">
              <a:hueOff val="6740709"/>
              <a:satOff val="-21505"/>
              <a:lumOff val="-8353"/>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How to insert images, format and label. </a:t>
            </a:r>
          </a:p>
        </p:txBody>
      </p:sp>
      <p:sp>
        <p:nvSpPr>
          <p:cNvPr id="9" name="Content Placeholder 8">
            <a:extLst>
              <a:ext uri="{FF2B5EF4-FFF2-40B4-BE49-F238E27FC236}">
                <a16:creationId xmlns:a16="http://schemas.microsoft.com/office/drawing/2014/main" id="{B202D025-C30E-4C5B-A042-BAAFDD395F23}"/>
              </a:ext>
            </a:extLst>
          </p:cNvPr>
          <p:cNvSpPr>
            <a:spLocks noGrp="1"/>
          </p:cNvSpPr>
          <p:nvPr>
            <p:ph idx="1"/>
          </p:nvPr>
        </p:nvSpPr>
        <p:spPr>
          <a:xfrm>
            <a:off x="837519" y="1723698"/>
            <a:ext cx="10058400" cy="872545"/>
          </a:xfrm>
        </p:spPr>
        <p:txBody>
          <a:bodyPr>
            <a:normAutofit/>
          </a:bodyPr>
          <a:lstStyle/>
          <a:p>
            <a:r>
              <a:rPr lang="en-GB" sz="2000" dirty="0">
                <a:latin typeface="Arial" panose="020B0604020202020204" pitchFamily="34" charset="0"/>
                <a:cs typeface="Arial" panose="020B0604020202020204" pitchFamily="34" charset="0"/>
              </a:rPr>
              <a:t>The </a:t>
            </a:r>
            <a:r>
              <a:rPr lang="en-GB" sz="2000" b="1" dirty="0">
                <a:latin typeface="Arial" panose="020B0604020202020204" pitchFamily="34" charset="0"/>
                <a:cs typeface="Arial" panose="020B0604020202020204" pitchFamily="34" charset="0"/>
              </a:rPr>
              <a:t>Insert</a:t>
            </a:r>
            <a:r>
              <a:rPr lang="en-GB" sz="2000" dirty="0">
                <a:latin typeface="Arial" panose="020B0604020202020204" pitchFamily="34" charset="0"/>
                <a:cs typeface="Arial" panose="020B0604020202020204" pitchFamily="34" charset="0"/>
              </a:rPr>
              <a:t> menu is found at the top of the document, click the </a:t>
            </a:r>
            <a:r>
              <a:rPr lang="en-GB" sz="2000" b="1" dirty="0">
                <a:latin typeface="Arial" panose="020B0604020202020204" pitchFamily="34" charset="0"/>
                <a:cs typeface="Arial" panose="020B0604020202020204" pitchFamily="34" charset="0"/>
              </a:rPr>
              <a:t>Pictures</a:t>
            </a:r>
            <a:r>
              <a:rPr lang="en-GB" sz="2000" dirty="0">
                <a:latin typeface="Arial" panose="020B0604020202020204" pitchFamily="34" charset="0"/>
                <a:cs typeface="Arial" panose="020B0604020202020204" pitchFamily="34" charset="0"/>
              </a:rPr>
              <a:t> icon, and select where the picture can be found. </a:t>
            </a:r>
          </a:p>
        </p:txBody>
      </p:sp>
      <p:grpSp>
        <p:nvGrpSpPr>
          <p:cNvPr id="14" name="Group 13">
            <a:extLst>
              <a:ext uri="{FF2B5EF4-FFF2-40B4-BE49-F238E27FC236}">
                <a16:creationId xmlns:a16="http://schemas.microsoft.com/office/drawing/2014/main" id="{B0230C3E-E1C7-4C50-840B-4692A13FC316}"/>
              </a:ext>
            </a:extLst>
          </p:cNvPr>
          <p:cNvGrpSpPr/>
          <p:nvPr/>
        </p:nvGrpSpPr>
        <p:grpSpPr>
          <a:xfrm>
            <a:off x="837519" y="2596243"/>
            <a:ext cx="5248275" cy="3679155"/>
            <a:chOff x="837519" y="2596243"/>
            <a:chExt cx="5248275" cy="3679155"/>
          </a:xfrm>
        </p:grpSpPr>
        <p:pic>
          <p:nvPicPr>
            <p:cNvPr id="11" name="Picture 10">
              <a:extLst>
                <a:ext uri="{FF2B5EF4-FFF2-40B4-BE49-F238E27FC236}">
                  <a16:creationId xmlns:a16="http://schemas.microsoft.com/office/drawing/2014/main" id="{98E883F5-9618-4497-AE82-1A9A9A2A7EC0}"/>
                </a:ext>
              </a:extLst>
            </p:cNvPr>
            <p:cNvPicPr>
              <a:picLocks noChangeAspect="1"/>
            </p:cNvPicPr>
            <p:nvPr/>
          </p:nvPicPr>
          <p:blipFill>
            <a:blip r:embed="rId3"/>
            <a:stretch>
              <a:fillRect/>
            </a:stretch>
          </p:blipFill>
          <p:spPr>
            <a:xfrm>
              <a:off x="837519" y="2979748"/>
              <a:ext cx="5248275" cy="3295650"/>
            </a:xfrm>
            <a:prstGeom prst="rect">
              <a:avLst/>
            </a:prstGeom>
          </p:spPr>
        </p:pic>
        <p:sp>
          <p:nvSpPr>
            <p:cNvPr id="12" name="TextBox 11">
              <a:extLst>
                <a:ext uri="{FF2B5EF4-FFF2-40B4-BE49-F238E27FC236}">
                  <a16:creationId xmlns:a16="http://schemas.microsoft.com/office/drawing/2014/main" id="{CC47ECB9-3676-4B1F-8B0D-B680C5A67A7C}"/>
                </a:ext>
              </a:extLst>
            </p:cNvPr>
            <p:cNvSpPr txBox="1"/>
            <p:nvPr/>
          </p:nvSpPr>
          <p:spPr>
            <a:xfrm>
              <a:off x="1066800" y="2596243"/>
              <a:ext cx="3439886" cy="369332"/>
            </a:xfrm>
            <a:prstGeom prst="rect">
              <a:avLst/>
            </a:prstGeom>
            <a:noFill/>
          </p:spPr>
          <p:txBody>
            <a:bodyPr wrap="square" rtlCol="0">
              <a:spAutoFit/>
            </a:bodyPr>
            <a:lstStyle/>
            <a:p>
              <a:r>
                <a:rPr lang="en-GB" dirty="0"/>
                <a:t>The desktop MSWord  view</a:t>
              </a:r>
            </a:p>
          </p:txBody>
        </p:sp>
      </p:grpSp>
      <p:grpSp>
        <p:nvGrpSpPr>
          <p:cNvPr id="15" name="Group 14">
            <a:extLst>
              <a:ext uri="{FF2B5EF4-FFF2-40B4-BE49-F238E27FC236}">
                <a16:creationId xmlns:a16="http://schemas.microsoft.com/office/drawing/2014/main" id="{A3A42B13-60AB-4F3E-8069-0B02678CAC47}"/>
              </a:ext>
            </a:extLst>
          </p:cNvPr>
          <p:cNvGrpSpPr/>
          <p:nvPr/>
        </p:nvGrpSpPr>
        <p:grpSpPr>
          <a:xfrm>
            <a:off x="6439579" y="2579132"/>
            <a:ext cx="4895815" cy="3672632"/>
            <a:chOff x="6439579" y="2579132"/>
            <a:chExt cx="4895815" cy="3672632"/>
          </a:xfrm>
        </p:grpSpPr>
        <p:pic>
          <p:nvPicPr>
            <p:cNvPr id="7" name="Picture 6">
              <a:extLst>
                <a:ext uri="{FF2B5EF4-FFF2-40B4-BE49-F238E27FC236}">
                  <a16:creationId xmlns:a16="http://schemas.microsoft.com/office/drawing/2014/main" id="{6FFDF5E6-9AAF-4728-A597-1BC5766B1A9E}"/>
                </a:ext>
              </a:extLst>
            </p:cNvPr>
            <p:cNvPicPr>
              <a:picLocks noChangeAspect="1"/>
            </p:cNvPicPr>
            <p:nvPr/>
          </p:nvPicPr>
          <p:blipFill>
            <a:blip r:embed="rId4"/>
            <a:stretch>
              <a:fillRect/>
            </a:stretch>
          </p:blipFill>
          <p:spPr>
            <a:xfrm>
              <a:off x="6439579" y="2979748"/>
              <a:ext cx="4895815" cy="3272016"/>
            </a:xfrm>
            <a:prstGeom prst="rect">
              <a:avLst/>
            </a:prstGeom>
          </p:spPr>
        </p:pic>
        <p:sp>
          <p:nvSpPr>
            <p:cNvPr id="13" name="TextBox 12">
              <a:extLst>
                <a:ext uri="{FF2B5EF4-FFF2-40B4-BE49-F238E27FC236}">
                  <a16:creationId xmlns:a16="http://schemas.microsoft.com/office/drawing/2014/main" id="{5E0A8AE3-5DC4-4234-B013-69B8BA28EFDB}"/>
                </a:ext>
              </a:extLst>
            </p:cNvPr>
            <p:cNvSpPr txBox="1"/>
            <p:nvPr/>
          </p:nvSpPr>
          <p:spPr>
            <a:xfrm>
              <a:off x="6439579" y="2579132"/>
              <a:ext cx="3439886" cy="369332"/>
            </a:xfrm>
            <a:prstGeom prst="rect">
              <a:avLst/>
            </a:prstGeom>
            <a:noFill/>
          </p:spPr>
          <p:txBody>
            <a:bodyPr wrap="square" rtlCol="0">
              <a:spAutoFit/>
            </a:bodyPr>
            <a:lstStyle/>
            <a:p>
              <a:r>
                <a:rPr lang="en-GB" dirty="0"/>
                <a:t>The OneDrive MSWord  view</a:t>
              </a:r>
            </a:p>
          </p:txBody>
        </p:sp>
      </p:grpSp>
    </p:spTree>
    <p:extLst>
      <p:ext uri="{BB962C8B-B14F-4D97-AF65-F5344CB8AC3E}">
        <p14:creationId xmlns:p14="http://schemas.microsoft.com/office/powerpoint/2010/main" val="233379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E8B50FC-FBF4-4239-BCF7-10F79F046385}"/>
              </a:ext>
            </a:extLst>
          </p:cNvPr>
          <p:cNvPicPr>
            <a:picLocks noGrp="1" noChangeAspect="1"/>
          </p:cNvPicPr>
          <p:nvPr>
            <p:ph idx="1"/>
          </p:nvPr>
        </p:nvPicPr>
        <p:blipFill>
          <a:blip r:embed="rId3"/>
          <a:stretch>
            <a:fillRect/>
          </a:stretch>
        </p:blipFill>
        <p:spPr>
          <a:xfrm>
            <a:off x="714376" y="3068854"/>
            <a:ext cx="4381500" cy="2954604"/>
          </a:xfrm>
        </p:spPr>
      </p:pic>
      <p:sp>
        <p:nvSpPr>
          <p:cNvPr id="4" name="Title 3">
            <a:extLst>
              <a:ext uri="{FF2B5EF4-FFF2-40B4-BE49-F238E27FC236}">
                <a16:creationId xmlns:a16="http://schemas.microsoft.com/office/drawing/2014/main" id="{E0A31A9A-095A-4D78-AF9E-B5F17F36D071}"/>
              </a:ext>
            </a:extLst>
          </p:cNvPr>
          <p:cNvSpPr>
            <a:spLocks noGrp="1"/>
          </p:cNvSpPr>
          <p:nvPr>
            <p:ph type="title"/>
          </p:nvPr>
        </p:nvSpPr>
        <p:spPr>
          <a:xfrm>
            <a:off x="1066800" y="642938"/>
            <a:ext cx="10058400" cy="696005"/>
          </a:xfrm>
          <a:custGeom>
            <a:avLst/>
            <a:gdLst>
              <a:gd name="connsiteX0" fmla="*/ 0 w 7225467"/>
              <a:gd name="connsiteY0" fmla="*/ 0 h 492502"/>
              <a:gd name="connsiteX1" fmla="*/ 7225467 w 7225467"/>
              <a:gd name="connsiteY1" fmla="*/ 0 h 492502"/>
              <a:gd name="connsiteX2" fmla="*/ 7225467 w 7225467"/>
              <a:gd name="connsiteY2" fmla="*/ 492502 h 492502"/>
              <a:gd name="connsiteX3" fmla="*/ 0 w 7225467"/>
              <a:gd name="connsiteY3" fmla="*/ 492502 h 492502"/>
              <a:gd name="connsiteX4" fmla="*/ 0 w 722546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5467" h="492502">
                <a:moveTo>
                  <a:pt x="0" y="0"/>
                </a:moveTo>
                <a:lnTo>
                  <a:pt x="7225467" y="0"/>
                </a:lnTo>
                <a:lnTo>
                  <a:pt x="7225467" y="492502"/>
                </a:lnTo>
                <a:lnTo>
                  <a:pt x="0" y="492502"/>
                </a:lnTo>
                <a:lnTo>
                  <a:pt x="0" y="0"/>
                </a:lnTo>
                <a:close/>
              </a:path>
            </a:pathLst>
          </a:custGeom>
        </p:spPr>
        <p:style>
          <a:lnRef idx="2">
            <a:schemeClr val="lt1">
              <a:hueOff val="0"/>
              <a:satOff val="0"/>
              <a:lumOff val="0"/>
              <a:alphaOff val="0"/>
            </a:schemeClr>
          </a:lnRef>
          <a:fillRef idx="1">
            <a:schemeClr val="accent2">
              <a:hueOff val="6740709"/>
              <a:satOff val="-21505"/>
              <a:lumOff val="-8353"/>
              <a:alphaOff val="0"/>
            </a:schemeClr>
          </a:fillRef>
          <a:effectRef idx="0">
            <a:schemeClr val="accent2">
              <a:hueOff val="6740709"/>
              <a:satOff val="-21505"/>
              <a:lumOff val="-8353"/>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How to insert images, format and label. </a:t>
            </a:r>
          </a:p>
        </p:txBody>
      </p:sp>
      <p:pic>
        <p:nvPicPr>
          <p:cNvPr id="8" name="Picture 7">
            <a:extLst>
              <a:ext uri="{FF2B5EF4-FFF2-40B4-BE49-F238E27FC236}">
                <a16:creationId xmlns:a16="http://schemas.microsoft.com/office/drawing/2014/main" id="{3944121B-BF1D-4071-9849-6FC49E1D95DF}"/>
              </a:ext>
            </a:extLst>
          </p:cNvPr>
          <p:cNvPicPr>
            <a:picLocks noChangeAspect="1"/>
          </p:cNvPicPr>
          <p:nvPr/>
        </p:nvPicPr>
        <p:blipFill>
          <a:blip r:embed="rId4"/>
          <a:stretch>
            <a:fillRect/>
          </a:stretch>
        </p:blipFill>
        <p:spPr>
          <a:xfrm>
            <a:off x="7096126" y="3085184"/>
            <a:ext cx="3943350" cy="3103245"/>
          </a:xfrm>
          <a:prstGeom prst="rect">
            <a:avLst/>
          </a:prstGeom>
        </p:spPr>
      </p:pic>
      <p:sp>
        <p:nvSpPr>
          <p:cNvPr id="9" name="TextBox 8">
            <a:extLst>
              <a:ext uri="{FF2B5EF4-FFF2-40B4-BE49-F238E27FC236}">
                <a16:creationId xmlns:a16="http://schemas.microsoft.com/office/drawing/2014/main" id="{BD62F824-6E20-42F2-9C41-19C61D8256AB}"/>
              </a:ext>
            </a:extLst>
          </p:cNvPr>
          <p:cNvSpPr txBox="1"/>
          <p:nvPr/>
        </p:nvSpPr>
        <p:spPr>
          <a:xfrm>
            <a:off x="683081" y="1557567"/>
            <a:ext cx="10325100"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Wrapping the text around your image is important to prevent the image from jumping around on the page. </a:t>
            </a:r>
          </a:p>
        </p:txBody>
      </p:sp>
      <p:sp>
        <p:nvSpPr>
          <p:cNvPr id="10" name="TextBox 9">
            <a:extLst>
              <a:ext uri="{FF2B5EF4-FFF2-40B4-BE49-F238E27FC236}">
                <a16:creationId xmlns:a16="http://schemas.microsoft.com/office/drawing/2014/main" id="{33D9CB0F-B206-4DC9-B75C-7BF544245B59}"/>
              </a:ext>
            </a:extLst>
          </p:cNvPr>
          <p:cNvSpPr txBox="1"/>
          <p:nvPr/>
        </p:nvSpPr>
        <p:spPr>
          <a:xfrm>
            <a:off x="486457" y="2422523"/>
            <a:ext cx="4837338" cy="646331"/>
          </a:xfrm>
          <a:prstGeom prst="rect">
            <a:avLst/>
          </a:prstGeom>
          <a:noFill/>
        </p:spPr>
        <p:txBody>
          <a:bodyPr wrap="square" rtlCol="0">
            <a:spAutoFit/>
          </a:bodyPr>
          <a:lstStyle/>
          <a:p>
            <a:r>
              <a:rPr lang="en-GB" dirty="0"/>
              <a:t>The desktop version provides a pop-up menu after inserting the image. </a:t>
            </a:r>
          </a:p>
        </p:txBody>
      </p:sp>
      <p:sp>
        <p:nvSpPr>
          <p:cNvPr id="13" name="TextBox 12">
            <a:extLst>
              <a:ext uri="{FF2B5EF4-FFF2-40B4-BE49-F238E27FC236}">
                <a16:creationId xmlns:a16="http://schemas.microsoft.com/office/drawing/2014/main" id="{5D215E75-819E-4D6A-B8DE-7DFE635C9C86}"/>
              </a:ext>
            </a:extLst>
          </p:cNvPr>
          <p:cNvSpPr txBox="1"/>
          <p:nvPr/>
        </p:nvSpPr>
        <p:spPr>
          <a:xfrm>
            <a:off x="6533471" y="2400290"/>
            <a:ext cx="4837338" cy="646331"/>
          </a:xfrm>
          <a:prstGeom prst="rect">
            <a:avLst/>
          </a:prstGeom>
          <a:noFill/>
        </p:spPr>
        <p:txBody>
          <a:bodyPr wrap="square" rtlCol="0">
            <a:spAutoFit/>
          </a:bodyPr>
          <a:lstStyle/>
          <a:p>
            <a:r>
              <a:rPr lang="en-GB" dirty="0"/>
              <a:t>The OneDrive version requires you to click on ‘Picture’ menu, then ‘Wrap text’ </a:t>
            </a:r>
          </a:p>
        </p:txBody>
      </p:sp>
    </p:spTree>
    <p:extLst>
      <p:ext uri="{BB962C8B-B14F-4D97-AF65-F5344CB8AC3E}">
        <p14:creationId xmlns:p14="http://schemas.microsoft.com/office/powerpoint/2010/main" val="333475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9D7CB87-C9A4-48C4-9A09-191A2E52C039}"/>
              </a:ext>
            </a:extLst>
          </p:cNvPr>
          <p:cNvSpPr txBox="1">
            <a:spLocks/>
          </p:cNvSpPr>
          <p:nvPr/>
        </p:nvSpPr>
        <p:spPr>
          <a:xfrm>
            <a:off x="1066800" y="642938"/>
            <a:ext cx="10058400" cy="696005"/>
          </a:xfrm>
          <a:custGeom>
            <a:avLst/>
            <a:gdLst>
              <a:gd name="connsiteX0" fmla="*/ 0 w 7225467"/>
              <a:gd name="connsiteY0" fmla="*/ 0 h 492502"/>
              <a:gd name="connsiteX1" fmla="*/ 7225467 w 7225467"/>
              <a:gd name="connsiteY1" fmla="*/ 0 h 492502"/>
              <a:gd name="connsiteX2" fmla="*/ 7225467 w 7225467"/>
              <a:gd name="connsiteY2" fmla="*/ 492502 h 492502"/>
              <a:gd name="connsiteX3" fmla="*/ 0 w 7225467"/>
              <a:gd name="connsiteY3" fmla="*/ 492502 h 492502"/>
              <a:gd name="connsiteX4" fmla="*/ 0 w 7225467"/>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5467" h="492502">
                <a:moveTo>
                  <a:pt x="0" y="0"/>
                </a:moveTo>
                <a:lnTo>
                  <a:pt x="7225467" y="0"/>
                </a:lnTo>
                <a:lnTo>
                  <a:pt x="7225467" y="492502"/>
                </a:lnTo>
                <a:lnTo>
                  <a:pt x="0" y="492502"/>
                </a:lnTo>
                <a:lnTo>
                  <a:pt x="0" y="0"/>
                </a:lnTo>
                <a:close/>
              </a:path>
            </a:pathLst>
          </a:custGeom>
        </p:spPr>
        <p:style>
          <a:lnRef idx="2">
            <a:schemeClr val="lt1">
              <a:hueOff val="0"/>
              <a:satOff val="0"/>
              <a:lumOff val="0"/>
              <a:alphaOff val="0"/>
            </a:schemeClr>
          </a:lnRef>
          <a:fillRef idx="1">
            <a:schemeClr val="accent2">
              <a:hueOff val="6740709"/>
              <a:satOff val="-21505"/>
              <a:lumOff val="-8353"/>
              <a:alphaOff val="0"/>
            </a:schemeClr>
          </a:fillRef>
          <a:effectRef idx="0">
            <a:schemeClr val="accent2">
              <a:hueOff val="6740709"/>
              <a:satOff val="-21505"/>
              <a:lumOff val="-8353"/>
              <a:alphaOff val="0"/>
            </a:schemeClr>
          </a:effectRef>
          <a:fontRef idx="minor">
            <a:schemeClr val="lt1"/>
          </a:fontRef>
        </p:style>
        <p:txBody>
          <a:bodyPr spcFirstLastPara="0" vert="horz" wrap="square" lIns="390924" tIns="60960" rIns="60960" bIns="60960" numCol="1" spcCol="1270" rtlCol="0" anchor="ctr" anchorCtr="0">
            <a:noAutofit/>
          </a:bodyPr>
          <a:lstStyle>
            <a:lvl1pPr algn="l" defTabSz="914400" rtl="0" eaLnBrk="1" latinLnBrk="0" hangingPunct="1">
              <a:lnSpc>
                <a:spcPct val="90000"/>
              </a:lnSpc>
              <a:spcBef>
                <a:spcPct val="0"/>
              </a:spcBef>
              <a:buNone/>
              <a:defRPr lang="en-US" sz="4000" i="0" kern="1200" cap="none" spc="0" baseline="0" dirty="0">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defTabSz="1066800">
              <a:spcAft>
                <a:spcPct val="35000"/>
              </a:spcAft>
            </a:pPr>
            <a:r>
              <a:rPr lang="en-GB" sz="2400" dirty="0"/>
              <a:t>How to insert a table</a:t>
            </a:r>
          </a:p>
        </p:txBody>
      </p:sp>
      <p:pic>
        <p:nvPicPr>
          <p:cNvPr id="9" name="Content Placeholder 8">
            <a:extLst>
              <a:ext uri="{FF2B5EF4-FFF2-40B4-BE49-F238E27FC236}">
                <a16:creationId xmlns:a16="http://schemas.microsoft.com/office/drawing/2014/main" id="{6DB27710-7089-476C-BBFF-CE06AB71A69A}"/>
              </a:ext>
            </a:extLst>
          </p:cNvPr>
          <p:cNvPicPr>
            <a:picLocks noGrp="1" noChangeAspect="1"/>
          </p:cNvPicPr>
          <p:nvPr>
            <p:ph idx="1"/>
          </p:nvPr>
        </p:nvPicPr>
        <p:blipFill>
          <a:blip r:embed="rId2"/>
          <a:stretch>
            <a:fillRect/>
          </a:stretch>
        </p:blipFill>
        <p:spPr>
          <a:xfrm>
            <a:off x="4680940" y="1684338"/>
            <a:ext cx="6792519" cy="3849687"/>
          </a:xfrm>
        </p:spPr>
      </p:pic>
      <p:sp>
        <p:nvSpPr>
          <p:cNvPr id="10" name="TextBox 9">
            <a:extLst>
              <a:ext uri="{FF2B5EF4-FFF2-40B4-BE49-F238E27FC236}">
                <a16:creationId xmlns:a16="http://schemas.microsoft.com/office/drawing/2014/main" id="{4A3EEDA7-FA13-4BCF-9E1C-33FCE47BAFB5}"/>
              </a:ext>
            </a:extLst>
          </p:cNvPr>
          <p:cNvSpPr txBox="1"/>
          <p:nvPr/>
        </p:nvSpPr>
        <p:spPr>
          <a:xfrm>
            <a:off x="1066800" y="1943100"/>
            <a:ext cx="3105150" cy="147732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To insert a table, select ‘Insert’ and ‘Table’ and choose the size of the table (number of rows and columns) </a:t>
            </a:r>
          </a:p>
        </p:txBody>
      </p:sp>
      <p:sp>
        <p:nvSpPr>
          <p:cNvPr id="11" name="TextBox 10">
            <a:extLst>
              <a:ext uri="{FF2B5EF4-FFF2-40B4-BE49-F238E27FC236}">
                <a16:creationId xmlns:a16="http://schemas.microsoft.com/office/drawing/2014/main" id="{BF1C6354-D39B-48F7-A462-F2EE28D60188}"/>
              </a:ext>
            </a:extLst>
          </p:cNvPr>
          <p:cNvSpPr txBox="1"/>
          <p:nvPr/>
        </p:nvSpPr>
        <p:spPr>
          <a:xfrm>
            <a:off x="1066800" y="3977913"/>
            <a:ext cx="3105150"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Once you have inserted a table, you can click on each box to add text or numbers. </a:t>
            </a:r>
          </a:p>
        </p:txBody>
      </p:sp>
      <p:pic>
        <p:nvPicPr>
          <p:cNvPr id="13" name="Picture 12">
            <a:extLst>
              <a:ext uri="{FF2B5EF4-FFF2-40B4-BE49-F238E27FC236}">
                <a16:creationId xmlns:a16="http://schemas.microsoft.com/office/drawing/2014/main" id="{F13F0B83-FD78-42C4-A3C2-BE4CABF669BE}"/>
              </a:ext>
            </a:extLst>
          </p:cNvPr>
          <p:cNvPicPr>
            <a:picLocks noChangeAspect="1"/>
          </p:cNvPicPr>
          <p:nvPr/>
        </p:nvPicPr>
        <p:blipFill>
          <a:blip r:embed="rId3"/>
          <a:stretch>
            <a:fillRect/>
          </a:stretch>
        </p:blipFill>
        <p:spPr>
          <a:xfrm>
            <a:off x="4680940" y="1684338"/>
            <a:ext cx="6792519" cy="4053057"/>
          </a:xfrm>
          <a:prstGeom prst="rect">
            <a:avLst/>
          </a:prstGeom>
        </p:spPr>
      </p:pic>
    </p:spTree>
    <p:extLst>
      <p:ext uri="{BB962C8B-B14F-4D97-AF65-F5344CB8AC3E}">
        <p14:creationId xmlns:p14="http://schemas.microsoft.com/office/powerpoint/2010/main" val="2475128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nserting page numbers">
            <a:hlinkClick r:id="" action="ppaction://media"/>
            <a:extLst>
              <a:ext uri="{FF2B5EF4-FFF2-40B4-BE49-F238E27FC236}">
                <a16:creationId xmlns:a16="http://schemas.microsoft.com/office/drawing/2014/main" id="{2A542299-A46F-49DA-AC6A-A1819198B597}"/>
              </a:ext>
            </a:extLst>
          </p:cNvPr>
          <p:cNvPicPr>
            <a:picLocks noGrp="1" noChangeAspect="1"/>
          </p:cNvPicPr>
          <p:nvPr>
            <p:ph type="pic" idx="1"/>
            <a:videoFile r:link="rId2"/>
            <p:extLst>
              <p:ext uri="{DAA4B4D4-6D71-4841-9C94-3DE7FCFB9230}">
                <p14:media xmlns:p14="http://schemas.microsoft.com/office/powerpoint/2010/main" r:embed="rId1"/>
              </p:ext>
            </p:extLst>
          </p:nvPr>
        </p:nvPicPr>
        <p:blipFill>
          <a:blip r:embed="rId5"/>
          <a:stretch>
            <a:fillRect/>
          </a:stretch>
        </p:blipFill>
        <p:spPr>
          <a:xfrm>
            <a:off x="228599" y="1379887"/>
            <a:ext cx="7696201" cy="4098226"/>
          </a:xfrm>
          <a:noFill/>
        </p:spPr>
      </p:pic>
      <p:sp>
        <p:nvSpPr>
          <p:cNvPr id="5" name="TextBox 4">
            <a:extLst>
              <a:ext uri="{FF2B5EF4-FFF2-40B4-BE49-F238E27FC236}">
                <a16:creationId xmlns:a16="http://schemas.microsoft.com/office/drawing/2014/main" id="{F980EFF1-B6DD-489A-8E9F-83D8202056B2}"/>
              </a:ext>
            </a:extLst>
          </p:cNvPr>
          <p:cNvSpPr txBox="1"/>
          <p:nvPr/>
        </p:nvSpPr>
        <p:spPr>
          <a:xfrm>
            <a:off x="8477250" y="603504"/>
            <a:ext cx="3144774" cy="1645920"/>
          </a:xfrm>
          <a:prstGeom prst="rect">
            <a:avLst/>
          </a:prstGeom>
        </p:spPr>
        <p:txBody>
          <a:bodyPr vert="horz" lIns="91440" tIns="45720" rIns="91440" bIns="45720" rtlCol="0" anchor="b">
            <a:normAutofit/>
          </a:bodyPr>
          <a:lstStyle/>
          <a:p>
            <a:pPr>
              <a:spcBef>
                <a:spcPct val="0"/>
              </a:spcBef>
              <a:spcAft>
                <a:spcPts val="600"/>
              </a:spcAft>
            </a:pPr>
            <a:r>
              <a:rPr lang="en-US" sz="3200" b="0" i="0" kern="1200" cap="none" spc="0" baseline="0">
                <a:effectLst/>
                <a:latin typeface="+mj-lt"/>
                <a:ea typeface="+mn-ea"/>
                <a:cs typeface="+mn-cs"/>
              </a:rPr>
              <a:t>Inserting Page numbers </a:t>
            </a:r>
          </a:p>
        </p:txBody>
      </p:sp>
      <p:sp>
        <p:nvSpPr>
          <p:cNvPr id="4" name="Freeform: Shape 3">
            <a:extLst>
              <a:ext uri="{FF2B5EF4-FFF2-40B4-BE49-F238E27FC236}">
                <a16:creationId xmlns:a16="http://schemas.microsoft.com/office/drawing/2014/main" id="{2E1DD8E3-85E4-4C5A-B33F-CB1AF6958C86}"/>
              </a:ext>
            </a:extLst>
          </p:cNvPr>
          <p:cNvSpPr/>
          <p:nvPr/>
        </p:nvSpPr>
        <p:spPr>
          <a:xfrm>
            <a:off x="8477250" y="2386584"/>
            <a:ext cx="3144774" cy="3511296"/>
          </a:xfrm>
          <a:prstGeom prst="rect">
            <a:avLst/>
          </a:prstGeom>
        </p:spPr>
        <p:style>
          <a:lnRef idx="2">
            <a:schemeClr val="lt1">
              <a:hueOff val="0"/>
              <a:satOff val="0"/>
              <a:lumOff val="0"/>
              <a:alphaOff val="0"/>
            </a:schemeClr>
          </a:lnRef>
          <a:fillRef idx="1">
            <a:schemeClr val="accent2">
              <a:hueOff val="8987611"/>
              <a:satOff val="-28673"/>
              <a:lumOff val="-11138"/>
              <a:alphaOff val="0"/>
            </a:schemeClr>
          </a:fillRef>
          <a:effectRef idx="0">
            <a:schemeClr val="accent2">
              <a:hueOff val="8987611"/>
              <a:satOff val="-28673"/>
              <a:lumOff val="-11138"/>
              <a:alphaOff val="0"/>
            </a:schemeClr>
          </a:effectRef>
          <a:fontRef idx="minor">
            <a:schemeClr val="lt1"/>
          </a:fontRef>
        </p:style>
        <p:txBody>
          <a:bodyPr spcFirstLastPara="0" vert="horz" lIns="91440" tIns="45720" rIns="91440" bIns="45720" numCol="1" spcCol="1270" rtlCol="0" anchorCtr="0">
            <a:normAutofit/>
          </a:bodyPr>
          <a:lstStyle/>
          <a:p>
            <a:pPr>
              <a:lnSpc>
                <a:spcPct val="110000"/>
              </a:lnSpc>
              <a:spcBef>
                <a:spcPts val="800"/>
              </a:spcBef>
              <a:buClr>
                <a:schemeClr val="tx1">
                  <a:lumMod val="85000"/>
                  <a:lumOff val="15000"/>
                </a:schemeClr>
              </a:buClr>
            </a:pPr>
            <a:r>
              <a:rPr lang="en-US" kern="1200" dirty="0">
                <a:solidFill>
                  <a:schemeClr val="tx1"/>
                </a:solidFill>
                <a:latin typeface="+mn-lt"/>
                <a:ea typeface="+mn-ea"/>
                <a:cs typeface="+mn-cs"/>
              </a:rPr>
              <a:t>Page numbers must be inserted for all written submissions. </a:t>
            </a:r>
          </a:p>
        </p:txBody>
      </p:sp>
    </p:spTree>
    <p:extLst>
      <p:ext uri="{BB962C8B-B14F-4D97-AF65-F5344CB8AC3E}">
        <p14:creationId xmlns:p14="http://schemas.microsoft.com/office/powerpoint/2010/main" val="3438043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6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1.5 Line Spacing">
            <a:hlinkClick r:id="" action="ppaction://media"/>
            <a:extLst>
              <a:ext uri="{FF2B5EF4-FFF2-40B4-BE49-F238E27FC236}">
                <a16:creationId xmlns:a16="http://schemas.microsoft.com/office/drawing/2014/main" id="{DDCFE8B6-04A4-4ECB-9E13-84A3407C2CC2}"/>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4150487" y="1970355"/>
            <a:ext cx="7223125" cy="3849687"/>
          </a:xfrm>
        </p:spPr>
      </p:pic>
      <p:sp>
        <p:nvSpPr>
          <p:cNvPr id="4" name="Freeform: Shape 3">
            <a:extLst>
              <a:ext uri="{FF2B5EF4-FFF2-40B4-BE49-F238E27FC236}">
                <a16:creationId xmlns:a16="http://schemas.microsoft.com/office/drawing/2014/main" id="{737ACDC1-0DC3-4CE6-89D3-DABD852D1564}"/>
              </a:ext>
            </a:extLst>
          </p:cNvPr>
          <p:cNvSpPr/>
          <p:nvPr/>
        </p:nvSpPr>
        <p:spPr>
          <a:xfrm>
            <a:off x="818388" y="1037958"/>
            <a:ext cx="10555224" cy="680466"/>
          </a:xfrm>
          <a:prstGeom prst="rect">
            <a:avLst/>
          </a:prstGeom>
        </p:spPr>
        <p:style>
          <a:lnRef idx="2">
            <a:schemeClr val="lt1">
              <a:hueOff val="0"/>
              <a:satOff val="0"/>
              <a:lumOff val="0"/>
              <a:alphaOff val="0"/>
            </a:schemeClr>
          </a:lnRef>
          <a:fillRef idx="1">
            <a:schemeClr val="accent2">
              <a:hueOff val="8987611"/>
              <a:satOff val="-28673"/>
              <a:lumOff val="-11138"/>
              <a:alphaOff val="0"/>
            </a:schemeClr>
          </a:fillRef>
          <a:effectRef idx="0">
            <a:schemeClr val="accent2">
              <a:hueOff val="8987611"/>
              <a:satOff val="-28673"/>
              <a:lumOff val="-11138"/>
              <a:alphaOff val="0"/>
            </a:schemeClr>
          </a:effectRef>
          <a:fontRef idx="minor">
            <a:schemeClr val="lt1"/>
          </a:fontRef>
        </p:style>
        <p:txBody>
          <a:bodyPr spcFirstLastPara="0" vert="horz" lIns="91440" tIns="45720" rIns="91440" bIns="45720" numCol="1" spcCol="1270" rtlCol="0" anchorCtr="0">
            <a:normAutofit/>
          </a:bodyPr>
          <a:lstStyle/>
          <a:p>
            <a:pPr>
              <a:lnSpc>
                <a:spcPct val="110000"/>
              </a:lnSpc>
              <a:spcBef>
                <a:spcPts val="800"/>
              </a:spcBef>
              <a:buClr>
                <a:schemeClr val="tx1">
                  <a:lumMod val="85000"/>
                  <a:lumOff val="15000"/>
                </a:schemeClr>
              </a:buClr>
            </a:pPr>
            <a:r>
              <a:rPr lang="en-US" sz="2800" kern="1200" dirty="0">
                <a:solidFill>
                  <a:schemeClr val="tx1"/>
                </a:solidFill>
                <a:latin typeface="Arial" panose="020B0604020202020204" pitchFamily="34" charset="0"/>
                <a:cs typeface="Arial" panose="020B0604020202020204" pitchFamily="34" charset="0"/>
              </a:rPr>
              <a:t>Applying 1.5 Line Spacing </a:t>
            </a:r>
          </a:p>
        </p:txBody>
      </p:sp>
      <p:sp>
        <p:nvSpPr>
          <p:cNvPr id="6" name="TextBox 5">
            <a:extLst>
              <a:ext uri="{FF2B5EF4-FFF2-40B4-BE49-F238E27FC236}">
                <a16:creationId xmlns:a16="http://schemas.microsoft.com/office/drawing/2014/main" id="{5FCD8E0A-778B-40D9-A7D1-46F4EE33EB66}"/>
              </a:ext>
            </a:extLst>
          </p:cNvPr>
          <p:cNvSpPr txBox="1"/>
          <p:nvPr/>
        </p:nvSpPr>
        <p:spPr>
          <a:xfrm>
            <a:off x="818388" y="1970355"/>
            <a:ext cx="2324862" cy="2031325"/>
          </a:xfrm>
          <a:prstGeom prst="rect">
            <a:avLst/>
          </a:prstGeom>
          <a:noFill/>
        </p:spPr>
        <p:txBody>
          <a:bodyPr wrap="square" rtlCol="0">
            <a:spAutoFit/>
          </a:bodyPr>
          <a:lstStyle/>
          <a:p>
            <a:r>
              <a:rPr lang="en-GB" dirty="0"/>
              <a:t>It is important to apply 1.5 line spacing to your written submissions, as without this, marking can be difficult. </a:t>
            </a:r>
          </a:p>
        </p:txBody>
      </p:sp>
    </p:spTree>
    <p:extLst>
      <p:ext uri="{BB962C8B-B14F-4D97-AF65-F5344CB8AC3E}">
        <p14:creationId xmlns:p14="http://schemas.microsoft.com/office/powerpoint/2010/main" val="161982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7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29EA22-CBF3-4B05-B69E-CE28CC72CEDD}"/>
              </a:ext>
            </a:extLst>
          </p:cNvPr>
          <p:cNvSpPr>
            <a:spLocks noGrp="1"/>
          </p:cNvSpPr>
          <p:nvPr>
            <p:ph idx="1"/>
          </p:nvPr>
        </p:nvSpPr>
        <p:spPr>
          <a:xfrm>
            <a:off x="5505450" y="1851469"/>
            <a:ext cx="5619750" cy="4101275"/>
          </a:xfrm>
        </p:spPr>
        <p:txBody>
          <a:bodyPr/>
          <a:lstStyle/>
          <a:p>
            <a:r>
              <a:rPr lang="en-GB" dirty="0"/>
              <a:t>Setting up a template may be useful as you move forward through your course. </a:t>
            </a:r>
          </a:p>
          <a:p>
            <a:r>
              <a:rPr lang="en-GB" dirty="0"/>
              <a:t>Open a document and save as ‘Template for all submissions’ (in future you will need to ‘Save As’ and rename for each assignment in order to keep template) </a:t>
            </a:r>
          </a:p>
          <a:p>
            <a:r>
              <a:rPr lang="en-GB" dirty="0"/>
              <a:t>On the </a:t>
            </a:r>
            <a:r>
              <a:rPr lang="en-GB" b="1" dirty="0"/>
              <a:t>first page</a:t>
            </a:r>
            <a:r>
              <a:rPr lang="en-GB" dirty="0"/>
              <a:t>, you will create a </a:t>
            </a:r>
            <a:r>
              <a:rPr lang="en-GB" b="1" dirty="0"/>
              <a:t>title page </a:t>
            </a:r>
            <a:r>
              <a:rPr lang="en-GB" dirty="0"/>
              <a:t>which you will adapt for each assignment. </a:t>
            </a:r>
          </a:p>
          <a:p>
            <a:r>
              <a:rPr lang="en-GB" dirty="0"/>
              <a:t>On the </a:t>
            </a:r>
            <a:r>
              <a:rPr lang="en-GB" b="1" dirty="0"/>
              <a:t>second page </a:t>
            </a:r>
            <a:r>
              <a:rPr lang="en-GB" dirty="0"/>
              <a:t>put ‘</a:t>
            </a:r>
            <a:r>
              <a:rPr lang="en-GB" b="1" dirty="0"/>
              <a:t>Contents</a:t>
            </a:r>
            <a:r>
              <a:rPr lang="en-GB" dirty="0"/>
              <a:t>’ </a:t>
            </a:r>
          </a:p>
          <a:p>
            <a:r>
              <a:rPr lang="en-GB" dirty="0"/>
              <a:t>On the </a:t>
            </a:r>
            <a:r>
              <a:rPr lang="en-GB" b="1" dirty="0"/>
              <a:t>third page </a:t>
            </a:r>
            <a:r>
              <a:rPr lang="en-GB" dirty="0"/>
              <a:t>put ‘</a:t>
            </a:r>
            <a:r>
              <a:rPr lang="en-GB" b="1" dirty="0"/>
              <a:t>Introduction</a:t>
            </a:r>
            <a:r>
              <a:rPr lang="en-GB" dirty="0"/>
              <a:t>’  (when you begin writing your report, the number of pages in the main body of your report will increase, you will add additional subheading as appropriate)</a:t>
            </a:r>
          </a:p>
          <a:p>
            <a:r>
              <a:rPr lang="en-GB" dirty="0"/>
              <a:t>On the </a:t>
            </a:r>
            <a:r>
              <a:rPr lang="en-GB" b="1" dirty="0"/>
              <a:t>fourth page </a:t>
            </a:r>
            <a:r>
              <a:rPr lang="en-GB" dirty="0"/>
              <a:t>put ‘</a:t>
            </a:r>
            <a:r>
              <a:rPr lang="en-GB" b="1" dirty="0"/>
              <a:t>Reference List</a:t>
            </a:r>
            <a:r>
              <a:rPr lang="en-GB" dirty="0"/>
              <a:t>’ </a:t>
            </a:r>
          </a:p>
          <a:p>
            <a:endParaRPr lang="en-GB" dirty="0"/>
          </a:p>
        </p:txBody>
      </p:sp>
      <p:sp>
        <p:nvSpPr>
          <p:cNvPr id="4" name="Freeform: Shape 3">
            <a:extLst>
              <a:ext uri="{FF2B5EF4-FFF2-40B4-BE49-F238E27FC236}">
                <a16:creationId xmlns:a16="http://schemas.microsoft.com/office/drawing/2014/main" id="{D70CBEA4-369F-4A6D-8F97-D41745A94F1A}"/>
              </a:ext>
            </a:extLst>
          </p:cNvPr>
          <p:cNvSpPr/>
          <p:nvPr/>
        </p:nvSpPr>
        <p:spPr>
          <a:xfrm>
            <a:off x="1066800" y="1023429"/>
            <a:ext cx="7815834" cy="492502"/>
          </a:xfrm>
          <a:custGeom>
            <a:avLst/>
            <a:gdLst>
              <a:gd name="connsiteX0" fmla="*/ 0 w 7815834"/>
              <a:gd name="connsiteY0" fmla="*/ 0 h 492502"/>
              <a:gd name="connsiteX1" fmla="*/ 7815834 w 7815834"/>
              <a:gd name="connsiteY1" fmla="*/ 0 h 492502"/>
              <a:gd name="connsiteX2" fmla="*/ 7815834 w 7815834"/>
              <a:gd name="connsiteY2" fmla="*/ 492502 h 492502"/>
              <a:gd name="connsiteX3" fmla="*/ 0 w 7815834"/>
              <a:gd name="connsiteY3" fmla="*/ 492502 h 492502"/>
              <a:gd name="connsiteX4" fmla="*/ 0 w 7815834"/>
              <a:gd name="connsiteY4" fmla="*/ 0 h 49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5834" h="492502">
                <a:moveTo>
                  <a:pt x="0" y="0"/>
                </a:moveTo>
                <a:lnTo>
                  <a:pt x="7815834" y="0"/>
                </a:lnTo>
                <a:lnTo>
                  <a:pt x="7815834" y="492502"/>
                </a:lnTo>
                <a:lnTo>
                  <a:pt x="0" y="492502"/>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390924"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dirty="0"/>
              <a:t>Setting up a template for a report. </a:t>
            </a:r>
          </a:p>
        </p:txBody>
      </p:sp>
      <p:pic>
        <p:nvPicPr>
          <p:cNvPr id="5" name="Picture 4">
            <a:extLst>
              <a:ext uri="{FF2B5EF4-FFF2-40B4-BE49-F238E27FC236}">
                <a16:creationId xmlns:a16="http://schemas.microsoft.com/office/drawing/2014/main" id="{BEC3CD67-2F75-4471-A8A2-F02315C697C1}"/>
              </a:ext>
            </a:extLst>
          </p:cNvPr>
          <p:cNvPicPr>
            <a:picLocks noChangeAspect="1"/>
          </p:cNvPicPr>
          <p:nvPr/>
        </p:nvPicPr>
        <p:blipFill>
          <a:blip r:embed="rId3"/>
          <a:stretch>
            <a:fillRect/>
          </a:stretch>
        </p:blipFill>
        <p:spPr>
          <a:xfrm>
            <a:off x="842962" y="1851469"/>
            <a:ext cx="4371975" cy="4352925"/>
          </a:xfrm>
          <a:prstGeom prst="rect">
            <a:avLst/>
          </a:prstGeom>
        </p:spPr>
      </p:pic>
    </p:spTree>
    <p:extLst>
      <p:ext uri="{BB962C8B-B14F-4D97-AF65-F5344CB8AC3E}">
        <p14:creationId xmlns:p14="http://schemas.microsoft.com/office/powerpoint/2010/main" val="3231404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B7B1D-194E-4882-9C7C-EEED31ACB457}"/>
              </a:ext>
            </a:extLst>
          </p:cNvPr>
          <p:cNvSpPr>
            <a:spLocks noGrp="1"/>
          </p:cNvSpPr>
          <p:nvPr>
            <p:ph type="title"/>
          </p:nvPr>
        </p:nvSpPr>
        <p:spPr>
          <a:xfrm>
            <a:off x="872391" y="575786"/>
            <a:ext cx="10058400" cy="690906"/>
          </a:xfrm>
        </p:spPr>
        <p:txBody>
          <a:bodyPr/>
          <a:lstStyle/>
          <a:p>
            <a:r>
              <a:rPr lang="en-GB" dirty="0"/>
              <a:t>Activity – Test your MS Word skills. </a:t>
            </a:r>
          </a:p>
        </p:txBody>
      </p:sp>
      <p:sp>
        <p:nvSpPr>
          <p:cNvPr id="10" name="TextBox 9">
            <a:extLst>
              <a:ext uri="{FF2B5EF4-FFF2-40B4-BE49-F238E27FC236}">
                <a16:creationId xmlns:a16="http://schemas.microsoft.com/office/drawing/2014/main" id="{7A90AA47-BFEB-4D27-BA16-44F24953E520}"/>
              </a:ext>
            </a:extLst>
          </p:cNvPr>
          <p:cNvSpPr txBox="1"/>
          <p:nvPr/>
        </p:nvSpPr>
        <p:spPr>
          <a:xfrm>
            <a:off x="872391" y="5912882"/>
            <a:ext cx="3181350"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Beginner Level activity </a:t>
            </a:r>
          </a:p>
        </p:txBody>
      </p:sp>
      <p:sp>
        <p:nvSpPr>
          <p:cNvPr id="11" name="TextBox 10">
            <a:extLst>
              <a:ext uri="{FF2B5EF4-FFF2-40B4-BE49-F238E27FC236}">
                <a16:creationId xmlns:a16="http://schemas.microsoft.com/office/drawing/2014/main" id="{6886BAFE-0A0E-41AD-AE2F-E39E6E8DB73E}"/>
              </a:ext>
            </a:extLst>
          </p:cNvPr>
          <p:cNvSpPr txBox="1"/>
          <p:nvPr/>
        </p:nvSpPr>
        <p:spPr>
          <a:xfrm>
            <a:off x="4284140" y="5889546"/>
            <a:ext cx="3181350"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Intermediate Level activity </a:t>
            </a:r>
          </a:p>
        </p:txBody>
      </p:sp>
      <p:sp>
        <p:nvSpPr>
          <p:cNvPr id="12" name="TextBox 11">
            <a:extLst>
              <a:ext uri="{FF2B5EF4-FFF2-40B4-BE49-F238E27FC236}">
                <a16:creationId xmlns:a16="http://schemas.microsoft.com/office/drawing/2014/main" id="{1DCE4852-B733-46A9-A41A-D6DD92D7829E}"/>
              </a:ext>
            </a:extLst>
          </p:cNvPr>
          <p:cNvSpPr txBox="1"/>
          <p:nvPr/>
        </p:nvSpPr>
        <p:spPr>
          <a:xfrm>
            <a:off x="7890297" y="5889546"/>
            <a:ext cx="3181350"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Advanced Level activity </a:t>
            </a:r>
          </a:p>
        </p:txBody>
      </p:sp>
      <p:sp>
        <p:nvSpPr>
          <p:cNvPr id="13" name="TextBox 12">
            <a:extLst>
              <a:ext uri="{FF2B5EF4-FFF2-40B4-BE49-F238E27FC236}">
                <a16:creationId xmlns:a16="http://schemas.microsoft.com/office/drawing/2014/main" id="{BBC29DB4-54B5-4A59-B1A3-2AB52BA978B0}"/>
              </a:ext>
            </a:extLst>
          </p:cNvPr>
          <p:cNvSpPr txBox="1"/>
          <p:nvPr/>
        </p:nvSpPr>
        <p:spPr>
          <a:xfrm>
            <a:off x="852087" y="1315693"/>
            <a:ext cx="9926238" cy="646331"/>
          </a:xfrm>
          <a:prstGeom prst="rect">
            <a:avLst/>
          </a:prstGeom>
          <a:noFill/>
        </p:spPr>
        <p:txBody>
          <a:bodyPr wrap="square" rtlCol="0">
            <a:spAutoFit/>
          </a:bodyPr>
          <a:lstStyle/>
          <a:p>
            <a:r>
              <a:rPr lang="en-GB" dirty="0"/>
              <a:t>Choose one activity to recreate in MS Word, when complete please email your file to your lecturer or share via the OneDrive.  </a:t>
            </a:r>
          </a:p>
        </p:txBody>
      </p:sp>
      <p:pic>
        <p:nvPicPr>
          <p:cNvPr id="8" name="Content Placeholder 7" descr="Table&#10;&#10;Description automatically generated">
            <a:extLst>
              <a:ext uri="{FF2B5EF4-FFF2-40B4-BE49-F238E27FC236}">
                <a16:creationId xmlns:a16="http://schemas.microsoft.com/office/drawing/2014/main" id="{26F58269-9D25-4905-9DD5-C7CC69A65A10}"/>
              </a:ext>
            </a:extLst>
          </p:cNvPr>
          <p:cNvPicPr>
            <a:picLocks noGrp="1" noChangeAspect="1"/>
          </p:cNvPicPr>
          <p:nvPr>
            <p:ph idx="1"/>
          </p:nvPr>
        </p:nvPicPr>
        <p:blipFill>
          <a:blip r:embed="rId3"/>
          <a:stretch>
            <a:fillRect/>
          </a:stretch>
        </p:blipFill>
        <p:spPr>
          <a:xfrm>
            <a:off x="1096797" y="2062515"/>
            <a:ext cx="2589585" cy="3387687"/>
          </a:xfrm>
        </p:spPr>
      </p:pic>
      <p:pic>
        <p:nvPicPr>
          <p:cNvPr id="15" name="Picture 14" descr="Graphical user interface&#10;&#10;Description automatically generated with medium confidence">
            <a:extLst>
              <a:ext uri="{FF2B5EF4-FFF2-40B4-BE49-F238E27FC236}">
                <a16:creationId xmlns:a16="http://schemas.microsoft.com/office/drawing/2014/main" id="{BBD22868-D48F-4ED0-B565-2C62A477F35C}"/>
              </a:ext>
            </a:extLst>
          </p:cNvPr>
          <p:cNvPicPr>
            <a:picLocks noChangeAspect="1"/>
          </p:cNvPicPr>
          <p:nvPr/>
        </p:nvPicPr>
        <p:blipFill>
          <a:blip r:embed="rId4"/>
          <a:stretch>
            <a:fillRect/>
          </a:stretch>
        </p:blipFill>
        <p:spPr>
          <a:xfrm>
            <a:off x="4523602" y="2062515"/>
            <a:ext cx="2583207" cy="3516523"/>
          </a:xfrm>
          <a:prstGeom prst="rect">
            <a:avLst/>
          </a:prstGeom>
        </p:spPr>
      </p:pic>
      <p:pic>
        <p:nvPicPr>
          <p:cNvPr id="17" name="Picture 16" descr="Graphical user interface&#10;&#10;Description automatically generated">
            <a:extLst>
              <a:ext uri="{FF2B5EF4-FFF2-40B4-BE49-F238E27FC236}">
                <a16:creationId xmlns:a16="http://schemas.microsoft.com/office/drawing/2014/main" id="{F9A802A8-6D4B-404F-8643-D5FDFC1C2F54}"/>
              </a:ext>
            </a:extLst>
          </p:cNvPr>
          <p:cNvPicPr>
            <a:picLocks noChangeAspect="1"/>
          </p:cNvPicPr>
          <p:nvPr/>
        </p:nvPicPr>
        <p:blipFill>
          <a:blip r:embed="rId5"/>
          <a:stretch>
            <a:fillRect/>
          </a:stretch>
        </p:blipFill>
        <p:spPr>
          <a:xfrm>
            <a:off x="8110398" y="2011025"/>
            <a:ext cx="2482761" cy="3516524"/>
          </a:xfrm>
          <a:prstGeom prst="rect">
            <a:avLst/>
          </a:prstGeom>
        </p:spPr>
      </p:pic>
    </p:spTree>
    <p:extLst>
      <p:ext uri="{BB962C8B-B14F-4D97-AF65-F5344CB8AC3E}">
        <p14:creationId xmlns:p14="http://schemas.microsoft.com/office/powerpoint/2010/main" val="1888908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FB830-9C08-4723-8D02-F58ECBF74064}"/>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17354386-EE71-4400-8E31-CBF1D527D797}"/>
              </a:ext>
            </a:extLst>
          </p:cNvPr>
          <p:cNvSpPr>
            <a:spLocks noGrp="1"/>
          </p:cNvSpPr>
          <p:nvPr>
            <p:ph idx="1"/>
          </p:nvPr>
        </p:nvSpPr>
        <p:spPr/>
        <p:txBody>
          <a:bodyPr/>
          <a:lstStyle/>
          <a:p>
            <a:pPr algn="l" rtl="0" fontAlgn="base">
              <a:buFont typeface="Arial" panose="020B0604020202020204" pitchFamily="34" charset="0"/>
              <a:buChar char="•"/>
            </a:pPr>
            <a:r>
              <a:rPr lang="en-GB" b="0" i="0" dirty="0" err="1">
                <a:solidFill>
                  <a:srgbClr val="595959"/>
                </a:solidFill>
                <a:effectLst/>
                <a:latin typeface="Helvetica" panose="020B0604020202020204" pitchFamily="34" charset="0"/>
              </a:rPr>
              <a:t>Jeong</a:t>
            </a:r>
            <a:r>
              <a:rPr lang="en-GB" b="0" i="0" dirty="0">
                <a:solidFill>
                  <a:srgbClr val="595959"/>
                </a:solidFill>
                <a:effectLst/>
                <a:latin typeface="Helvetica" panose="020B0604020202020204" pitchFamily="34" charset="0"/>
              </a:rPr>
              <a:t>, D. and Lee, S. (2017) ‘Study on the tracking revision history of MS Word files for forensic investigation’, </a:t>
            </a:r>
            <a:r>
              <a:rPr lang="en-GB" b="0" i="1" dirty="0">
                <a:solidFill>
                  <a:srgbClr val="595959"/>
                </a:solidFill>
                <a:effectLst/>
                <a:latin typeface="Helvetica" panose="020B0604020202020204" pitchFamily="34" charset="0"/>
              </a:rPr>
              <a:t>Digital Investigation</a:t>
            </a:r>
            <a:r>
              <a:rPr lang="en-GB" b="0" i="0" dirty="0">
                <a:solidFill>
                  <a:srgbClr val="595959"/>
                </a:solidFill>
                <a:effectLst/>
                <a:latin typeface="Helvetica" panose="020B0604020202020204" pitchFamily="34" charset="0"/>
              </a:rPr>
              <a:t>, 23, pp. 3–10. </a:t>
            </a:r>
            <a:r>
              <a:rPr lang="en-GB" b="0" i="0" dirty="0" err="1">
                <a:solidFill>
                  <a:srgbClr val="595959"/>
                </a:solidFill>
                <a:effectLst/>
                <a:latin typeface="Helvetica" panose="020B0604020202020204" pitchFamily="34" charset="0"/>
              </a:rPr>
              <a:t>doi</a:t>
            </a:r>
            <a:r>
              <a:rPr lang="en-GB" b="0" i="0" dirty="0">
                <a:solidFill>
                  <a:srgbClr val="595959"/>
                </a:solidFill>
                <a:effectLst/>
                <a:latin typeface="Helvetica" panose="020B0604020202020204" pitchFamily="34" charset="0"/>
              </a:rPr>
              <a:t>: 10.1016/j.diin.2017.08.003.</a:t>
            </a:r>
          </a:p>
          <a:p>
            <a:pPr marL="0" indent="0">
              <a:buNone/>
            </a:pPr>
            <a:endParaRPr lang="en-GB" dirty="0"/>
          </a:p>
        </p:txBody>
      </p:sp>
    </p:spTree>
    <p:extLst>
      <p:ext uri="{BB962C8B-B14F-4D97-AF65-F5344CB8AC3E}">
        <p14:creationId xmlns:p14="http://schemas.microsoft.com/office/powerpoint/2010/main" val="16398995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CDB58277-F8DF-46FF-84EC-EF41B835E69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{A7836C7D-50F4-4461-AABB-485B6FAED405}tf78438558_win32</Template>
  <TotalTime>490</TotalTime>
  <Words>1220</Words>
  <Application>Microsoft Office PowerPoint</Application>
  <PresentationFormat>Widescreen</PresentationFormat>
  <Paragraphs>84</Paragraphs>
  <Slides>15</Slides>
  <Notes>10</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Garamond</vt:lpstr>
      <vt:lpstr>Helvetica</vt:lpstr>
      <vt:lpstr>SavonVTI</vt:lpstr>
      <vt:lpstr>Using MS Word</vt:lpstr>
      <vt:lpstr>During this session</vt:lpstr>
      <vt:lpstr>MS Word </vt:lpstr>
      <vt:lpstr>Basic MS Word skills </vt:lpstr>
      <vt:lpstr>PowerPoint Presentation</vt:lpstr>
      <vt:lpstr>PowerPoint Presentation</vt:lpstr>
      <vt:lpstr>PowerPoint Presentation</vt:lpstr>
      <vt:lpstr>PowerPoint Presentation</vt:lpstr>
      <vt:lpstr>How to insert images, format and label. </vt:lpstr>
      <vt:lpstr>PowerPoint Presentation</vt:lpstr>
      <vt:lpstr>PowerPoint Presentation</vt:lpstr>
      <vt:lpstr>PowerPoint Presentation</vt:lpstr>
      <vt:lpstr>PowerPoint Presentation</vt:lpstr>
      <vt:lpstr>Activity – Test your MS Word skills.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MS Word</dc:title>
  <dc:creator>Rebecca Kavanagh</dc:creator>
  <cp:lastModifiedBy>Rebecca Kavanagh</cp:lastModifiedBy>
  <cp:revision>5</cp:revision>
  <dcterms:created xsi:type="dcterms:W3CDTF">2022-01-24T11:54:59Z</dcterms:created>
  <dcterms:modified xsi:type="dcterms:W3CDTF">2022-05-25T10:55:10Z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