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76"/>
  </p:notesMasterIdLst>
  <p:sldIdLst>
    <p:sldId id="256" r:id="rId2"/>
    <p:sldId id="257" r:id="rId3"/>
    <p:sldId id="293" r:id="rId4"/>
    <p:sldId id="258" r:id="rId5"/>
    <p:sldId id="259" r:id="rId6"/>
    <p:sldId id="264" r:id="rId7"/>
    <p:sldId id="260" r:id="rId8"/>
    <p:sldId id="261" r:id="rId9"/>
    <p:sldId id="262" r:id="rId10"/>
    <p:sldId id="263" r:id="rId11"/>
    <p:sldId id="328" r:id="rId12"/>
    <p:sldId id="265" r:id="rId13"/>
    <p:sldId id="329" r:id="rId14"/>
    <p:sldId id="266" r:id="rId15"/>
    <p:sldId id="330" r:id="rId16"/>
    <p:sldId id="331" r:id="rId17"/>
    <p:sldId id="267" r:id="rId18"/>
    <p:sldId id="268" r:id="rId19"/>
    <p:sldId id="269" r:id="rId20"/>
    <p:sldId id="270" r:id="rId21"/>
    <p:sldId id="271" r:id="rId22"/>
    <p:sldId id="272" r:id="rId23"/>
    <p:sldId id="273" r:id="rId24"/>
    <p:sldId id="274" r:id="rId25"/>
    <p:sldId id="275" r:id="rId26"/>
    <p:sldId id="276" r:id="rId27"/>
    <p:sldId id="277" r:id="rId28"/>
    <p:sldId id="278" r:id="rId29"/>
    <p:sldId id="279" r:id="rId30"/>
    <p:sldId id="280" r:id="rId31"/>
    <p:sldId id="281" r:id="rId32"/>
    <p:sldId id="282" r:id="rId33"/>
    <p:sldId id="283" r:id="rId34"/>
    <p:sldId id="284" r:id="rId35"/>
    <p:sldId id="285" r:id="rId36"/>
    <p:sldId id="286" r:id="rId37"/>
    <p:sldId id="288" r:id="rId38"/>
    <p:sldId id="289" r:id="rId39"/>
    <p:sldId id="287" r:id="rId40"/>
    <p:sldId id="290" r:id="rId41"/>
    <p:sldId id="291" r:id="rId42"/>
    <p:sldId id="294" r:id="rId43"/>
    <p:sldId id="295" r:id="rId44"/>
    <p:sldId id="296" r:id="rId45"/>
    <p:sldId id="297" r:id="rId46"/>
    <p:sldId id="298" r:id="rId47"/>
    <p:sldId id="299" r:id="rId48"/>
    <p:sldId id="300" r:id="rId49"/>
    <p:sldId id="302" r:id="rId50"/>
    <p:sldId id="303" r:id="rId51"/>
    <p:sldId id="301" r:id="rId52"/>
    <p:sldId id="304" r:id="rId53"/>
    <p:sldId id="305" r:id="rId54"/>
    <p:sldId id="306" r:id="rId55"/>
    <p:sldId id="307" r:id="rId56"/>
    <p:sldId id="309" r:id="rId57"/>
    <p:sldId id="310" r:id="rId58"/>
    <p:sldId id="313" r:id="rId59"/>
    <p:sldId id="312" r:id="rId60"/>
    <p:sldId id="311" r:id="rId61"/>
    <p:sldId id="308" r:id="rId62"/>
    <p:sldId id="314" r:id="rId63"/>
    <p:sldId id="315" r:id="rId64"/>
    <p:sldId id="316" r:id="rId65"/>
    <p:sldId id="327" r:id="rId66"/>
    <p:sldId id="317" r:id="rId67"/>
    <p:sldId id="318" r:id="rId68"/>
    <p:sldId id="319" r:id="rId69"/>
    <p:sldId id="320" r:id="rId70"/>
    <p:sldId id="321" r:id="rId71"/>
    <p:sldId id="322" r:id="rId72"/>
    <p:sldId id="323" r:id="rId73"/>
    <p:sldId id="326" r:id="rId74"/>
    <p:sldId id="325"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3A8C7E-55CF-4B2B-9017-B872E71BA303}" v="4" dt="2026-02-05T16:28:26.4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7920" autoAdjust="0"/>
  </p:normalViewPr>
  <p:slideViewPr>
    <p:cSldViewPr snapToGrid="0">
      <p:cViewPr varScale="1">
        <p:scale>
          <a:sx n="49" d="100"/>
          <a:sy n="49" d="100"/>
        </p:scale>
        <p:origin x="13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microsoft.com/office/2015/10/relationships/revisionInfo" Target="revisionInfo.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custSel modSld">
      <pc:chgData name="Hoang Dang Nguyen" userId="1de6b3a7-5191-4a0c-8968-b8f905305e1d" providerId="ADAL" clId="{1479FA30-7CD6-43D6-9981-0488DB1D0CB6}" dt="2026-02-05T16:28:26.741" v="0" actId="27636"/>
      <pc:docMkLst>
        <pc:docMk/>
      </pc:docMkLst>
      <pc:sldChg chg="modSp mod">
        <pc:chgData name="Hoang Dang Nguyen" userId="1de6b3a7-5191-4a0c-8968-b8f905305e1d" providerId="ADAL" clId="{1479FA30-7CD6-43D6-9981-0488DB1D0CB6}" dt="2026-02-05T16:28:26.741" v="0" actId="27636"/>
        <pc:sldMkLst>
          <pc:docMk/>
          <pc:sldMk cId="2041035410" sldId="259"/>
        </pc:sldMkLst>
        <pc:spChg chg="mod">
          <ac:chgData name="Hoang Dang Nguyen" userId="1de6b3a7-5191-4a0c-8968-b8f905305e1d" providerId="ADAL" clId="{1479FA30-7CD6-43D6-9981-0488DB1D0CB6}" dt="2026-02-05T16:28:26.741" v="0" actId="27636"/>
          <ac:spMkLst>
            <pc:docMk/>
            <pc:sldMk cId="2041035410" sldId="259"/>
            <ac:spMk id="9" creationId="{4E408967-8DB7-45AE-F70E-7154155447E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panose="020F0502020204030204" pitchFamily="34" charset="0"/>
              </a:defRPr>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Calibri" panose="020F0502020204030204" pitchFamily="34" charset="0"/>
              </a:defRPr>
            </a:lvl1pPr>
          </a:lstStyle>
          <a:p>
            <a:fld id="{C13872A1-F9F3-4828-92EA-6DAA22A9D75A}" type="datetimeFigureOut">
              <a:rPr lang="en-GB" smtClean="0"/>
              <a:pPr/>
              <a:t>23/03/2026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Calibri" panose="020F0502020204030204" pitchFamily="34" charset="0"/>
              </a:defRPr>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Calibri" panose="020F0502020204030204" pitchFamily="34" charset="0"/>
              </a:defRPr>
            </a:lvl1pPr>
          </a:lstStyle>
          <a:p>
            <a:fld id="{657F13BE-0D13-4DB1-B8FE-C23C5387B70B}" type="slidenum">
              <a:rPr lang="en-GB" smtClean="0"/>
              <a:pPr/>
              <a:t>‹#›</a:t>
            </a:fld>
            <a:endParaRPr lang="en-GB" dirty="0"/>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Calibri" panose="020F050202020403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topic:</a:t>
            </a:r>
            <a:br>
              <a:rPr lang="en-GB" dirty="0"/>
            </a:br>
            <a:r>
              <a:rPr lang="en-GB" i="1" dirty="0"/>
              <a:t>Student satisfaction with online learning in the UK</a:t>
            </a:r>
          </a:p>
          <a:p>
            <a:r>
              <a:rPr lang="en-GB" b="1" dirty="0"/>
              <a:t>Population:</a:t>
            </a:r>
            <a:br>
              <a:rPr lang="en-GB" dirty="0"/>
            </a:br>
            <a:r>
              <a:rPr lang="en-GB" dirty="0"/>
              <a:t>All students who experience online learning.</a:t>
            </a:r>
          </a:p>
          <a:p>
            <a:r>
              <a:rPr lang="en-GB" b="1" dirty="0"/>
              <a:t>Target population:</a:t>
            </a:r>
            <a:br>
              <a:rPr lang="en-GB" dirty="0"/>
            </a:br>
            <a:r>
              <a:rPr lang="en-GB" dirty="0"/>
              <a:t>All higher education students in the UK who have experienced online learning.</a:t>
            </a:r>
          </a:p>
          <a:p>
            <a:r>
              <a:rPr lang="en-GB" b="1" dirty="0"/>
              <a:t>Accessible population:</a:t>
            </a:r>
            <a:br>
              <a:rPr lang="en-GB" dirty="0"/>
            </a:br>
            <a:r>
              <a:rPr lang="en-GB" dirty="0"/>
              <a:t>The part of the target population the researcher can realistically reach.</a:t>
            </a:r>
            <a:br>
              <a:rPr lang="en-GB" dirty="0"/>
            </a:br>
            <a:r>
              <a:rPr lang="en-GB" dirty="0"/>
              <a:t>For example: students at 2 or 3 UK universities that the researcher has access to.</a:t>
            </a:r>
          </a:p>
          <a:p>
            <a:r>
              <a:rPr lang="en-GB" b="1" dirty="0"/>
              <a:t>Sample:</a:t>
            </a:r>
            <a:br>
              <a:rPr lang="en-GB" dirty="0"/>
            </a:br>
            <a:r>
              <a:rPr lang="en-GB" dirty="0"/>
              <a:t>The smaller group actually selected from the accessible population to take part in the study.</a:t>
            </a:r>
            <a:br>
              <a:rPr lang="en-GB" dirty="0"/>
            </a:br>
            <a:r>
              <a:rPr lang="en-GB"/>
              <a:t>For example: 150 students from those universities who complete the questionnaire.</a:t>
            </a:r>
          </a:p>
          <a:p>
            <a:endParaRPr lang="en-GB"/>
          </a:p>
        </p:txBody>
      </p:sp>
      <p:sp>
        <p:nvSpPr>
          <p:cNvPr id="4" name="Slide Number Placeholder 3"/>
          <p:cNvSpPr>
            <a:spLocks noGrp="1"/>
          </p:cNvSpPr>
          <p:nvPr>
            <p:ph type="sldNum" sz="quarter" idx="5"/>
          </p:nvPr>
        </p:nvSpPr>
        <p:spPr/>
        <p:txBody>
          <a:bodyPr/>
          <a:lstStyle/>
          <a:p>
            <a:fld id="{657F13BE-0D13-4DB1-B8FE-C23C5387B70B}" type="slidenum">
              <a:rPr lang="en-GB" smtClean="0"/>
              <a:pPr/>
              <a:t>4</a:t>
            </a:fld>
            <a:endParaRPr lang="en-GB" dirty="0"/>
          </a:p>
        </p:txBody>
      </p:sp>
    </p:spTree>
    <p:extLst>
      <p:ext uri="{BB962C8B-B14F-4D97-AF65-F5344CB8AC3E}">
        <p14:creationId xmlns:p14="http://schemas.microsoft.com/office/powerpoint/2010/main" val="864610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GB" dirty="0"/>
                  <a:t>To achieve that, the interval must cover more possible values.</a:t>
                </a:r>
              </a:p>
              <a:p>
                <a:r>
                  <a:rPr lang="en-GB" dirty="0"/>
                  <a:t>So:</a:t>
                </a:r>
              </a:p>
              <a:p>
                <a:r>
                  <a:rPr lang="en-GB" b="1" dirty="0"/>
                  <a:t>90% confidence</a:t>
                </a:r>
                <a:r>
                  <a:rPr lang="en-GB" dirty="0"/>
                  <a:t> = less certainty, tighter interval </a:t>
                </a:r>
              </a:p>
              <a:p>
                <a:r>
                  <a:rPr lang="en-GB" b="1" dirty="0"/>
                  <a:t>95% confidence</a:t>
                </a:r>
                <a:r>
                  <a:rPr lang="en-GB" dirty="0"/>
                  <a:t> = more certainty, wider interval </a:t>
                </a:r>
              </a:p>
              <a:p>
                <a:r>
                  <a:rPr lang="en-GB" b="1" dirty="0"/>
                  <a:t>99% confidence</a:t>
                </a:r>
                <a:r>
                  <a:rPr lang="en-GB" dirty="0"/>
                  <a:t> = even more certainty, widest interval</a:t>
                </a:r>
              </a:p>
              <a:p>
                <a:endParaRPr lang="en-GB" dirty="0"/>
              </a:p>
              <a:p>
                <a:r>
                  <a:rPr lang="en-GB" b="1" dirty="0"/>
                  <a:t>Easy classroom analogy</a:t>
                </a:r>
              </a:p>
              <a:p>
                <a:r>
                  <a:rPr lang="en-GB" dirty="0"/>
                  <a:t>Think of trying to catch a fish with a net:</a:t>
                </a:r>
              </a:p>
              <a:p>
                <a:r>
                  <a:rPr lang="en-GB" dirty="0"/>
                  <a:t>if you want </a:t>
                </a:r>
                <a:r>
                  <a:rPr lang="en-GB" b="1" dirty="0"/>
                  <a:t>more confidence</a:t>
                </a:r>
                <a:r>
                  <a:rPr lang="en-GB" dirty="0"/>
                  <a:t> of catching it, use a </a:t>
                </a:r>
                <a:r>
                  <a:rPr lang="en-GB" b="1" dirty="0"/>
                  <a:t>wider net</a:t>
                </a:r>
                <a:r>
                  <a:rPr lang="en-GB" dirty="0"/>
                  <a:t> </a:t>
                </a:r>
              </a:p>
              <a:p>
                <a:r>
                  <a:rPr lang="en-GB" dirty="0"/>
                  <a:t>if you are happy with less confidence, you can use a </a:t>
                </a:r>
                <a:r>
                  <a:rPr lang="en-GB" b="1" dirty="0"/>
                  <a:t>narrower net</a:t>
                </a:r>
                <a:r>
                  <a:rPr lang="en-GB" dirty="0"/>
                  <a:t> </a:t>
                </a:r>
              </a:p>
              <a:p>
                <a:r>
                  <a:rPr lang="en-GB" dirty="0"/>
                  <a:t>Here:</a:t>
                </a:r>
              </a:p>
              <a:p>
                <a:r>
                  <a:rPr lang="en-GB" b="1" dirty="0"/>
                  <a:t>confidence level</a:t>
                </a:r>
                <a:r>
                  <a:rPr lang="en-GB" dirty="0"/>
                  <a:t> = how sure you want to be </a:t>
                </a:r>
              </a:p>
              <a:p>
                <a:r>
                  <a:rPr lang="en-GB" b="1" dirty="0"/>
                  <a:t>confidence interval</a:t>
                </a:r>
                <a:r>
                  <a:rPr lang="en-GB" dirty="0"/>
                  <a:t> = the width of the net</a:t>
                </a:r>
              </a:p>
              <a:p>
                <a:endParaRPr lang="en-GB" dirty="0"/>
              </a:p>
              <a:p>
                <a:r>
                  <a:rPr lang="en-GB" dirty="0"/>
                  <a:t>If you want to estimate a population proportion, the sample size is:</a:t>
                </a:r>
              </a:p>
              <a:p>
                <a:pPr/>
                <a14:m>
                  <m:oMathPara xmlns:m="http://schemas.openxmlformats.org/officeDocument/2006/math">
                    <m:oMathParaPr>
                      <m:jc m:val="centerGroup"/>
                    </m:oMathParaPr>
                    <m:oMath xmlns:m="http://schemas.openxmlformats.org/officeDocument/2006/math">
                      <m:r>
                        <a:rPr lang="en-GB" sz="1200" i="1" kern="1200">
                          <a:solidFill>
                            <a:schemeClr val="tx1"/>
                          </a:solidFill>
                          <a:latin typeface="Cambria Math" panose="02040503050406030204" pitchFamily="18" charset="0"/>
                          <a:ea typeface="+mn-ea"/>
                          <a:cs typeface="+mn-cs"/>
                        </a:rPr>
                        <m:t>𝑛</m:t>
                      </m:r>
                      <m:r>
                        <a:rPr lang="en-GB" sz="1200" i="0" kern="1200">
                          <a:solidFill>
                            <a:schemeClr val="tx1"/>
                          </a:solidFill>
                          <a:latin typeface="Cambria Math" panose="02040503050406030204" pitchFamily="18" charset="0"/>
                          <a:ea typeface="+mn-ea"/>
                          <a:cs typeface="+mn-cs"/>
                        </a:rPr>
                        <m:t>=</m:t>
                      </m:r>
                      <m:f>
                        <m:fPr>
                          <m:ctrlPr>
                            <a:rPr lang="ar-AE" sz="1200" i="1" kern="1200">
                              <a:solidFill>
                                <a:schemeClr val="tx1"/>
                              </a:solidFill>
                              <a:latin typeface="Cambria Math" panose="02040503050406030204" pitchFamily="18" charset="0"/>
                              <a:ea typeface="+mn-ea"/>
                              <a:cs typeface="+mn-cs"/>
                            </a:rPr>
                          </m:ctrlPr>
                        </m:fPr>
                        <m:num>
                          <m:sSup>
                            <m:sSupPr>
                              <m:ctrlPr>
                                <a:rPr lang="ar-AE" sz="1200" i="1" kern="1200">
                                  <a:solidFill>
                                    <a:schemeClr val="tx1"/>
                                  </a:solidFill>
                                  <a:latin typeface="Cambria Math" panose="02040503050406030204" pitchFamily="18" charset="0"/>
                                  <a:ea typeface="+mn-ea"/>
                                  <a:cs typeface="+mn-cs"/>
                                </a:rPr>
                              </m:ctrlPr>
                            </m:sSupPr>
                            <m:e>
                              <m:r>
                                <a:rPr lang="ar-AE" sz="1200" i="1" kern="1200">
                                  <a:solidFill>
                                    <a:schemeClr val="tx1"/>
                                  </a:solidFill>
                                  <a:latin typeface="Cambria Math" panose="02040503050406030204" pitchFamily="18" charset="0"/>
                                  <a:ea typeface="+mn-ea"/>
                                  <a:cs typeface="+mn-cs"/>
                                </a:rPr>
                                <m:t>𝑍</m:t>
                              </m:r>
                            </m:e>
                            <m:sup>
                              <m:r>
                                <a:rPr lang="ar-AE" sz="1200" i="0" kern="1200">
                                  <a:solidFill>
                                    <a:schemeClr val="tx1"/>
                                  </a:solidFill>
                                  <a:latin typeface="Cambria Math" panose="02040503050406030204" pitchFamily="18" charset="0"/>
                                  <a:ea typeface="+mn-ea"/>
                                  <a:cs typeface="+mn-cs"/>
                                </a:rPr>
                                <m:t>2</m:t>
                              </m:r>
                            </m:sup>
                          </m:sSup>
                          <m:r>
                            <m:rPr>
                              <m:nor/>
                            </m:rPr>
                            <a:rPr lang="ar-AE" sz="1200" b="0" i="1" kern="1200">
                              <a:solidFill>
                                <a:schemeClr val="tx1"/>
                              </a:solidFill>
                              <a:latin typeface="Calibri" panose="020F0502020204030204" pitchFamily="34" charset="0"/>
                              <a:ea typeface="+mn-ea"/>
                              <a:cs typeface="+mn-cs"/>
                            </a:rPr>
                            <m:t> </m:t>
                          </m:r>
                          <m:r>
                            <a:rPr lang="ar-AE" sz="1200" b="0" i="1" kern="1200">
                              <a:solidFill>
                                <a:schemeClr val="tx1"/>
                              </a:solidFill>
                              <a:latin typeface="Cambria Math" panose="02040503050406030204" pitchFamily="18" charset="0"/>
                              <a:ea typeface="+mn-ea"/>
                              <a:cs typeface="+mn-cs"/>
                            </a:rPr>
                            <m:t>𝑝</m:t>
                          </m:r>
                          <m:d>
                            <m:dPr>
                              <m:ctrlPr>
                                <a:rPr lang="ar-AE" sz="1200" b="0" i="1" kern="1200">
                                  <a:solidFill>
                                    <a:schemeClr val="tx1"/>
                                  </a:solidFill>
                                  <a:latin typeface="Cambria Math" panose="02040503050406030204" pitchFamily="18" charset="0"/>
                                  <a:ea typeface="+mn-ea"/>
                                  <a:cs typeface="+mn-cs"/>
                                </a:rPr>
                              </m:ctrlPr>
                            </m:dPr>
                            <m:e>
                              <m:r>
                                <a:rPr lang="ar-AE" sz="1200" b="0" i="0" kern="1200">
                                  <a:solidFill>
                                    <a:schemeClr val="tx1"/>
                                  </a:solidFill>
                                  <a:latin typeface="Cambria Math" panose="02040503050406030204" pitchFamily="18" charset="0"/>
                                  <a:ea typeface="+mn-ea"/>
                                  <a:cs typeface="+mn-cs"/>
                                </a:rPr>
                                <m:t>1</m:t>
                              </m:r>
                              <m:r>
                                <a:rPr lang="ar-AE" sz="1200" b="0" i="0" kern="1200">
                                  <a:solidFill>
                                    <a:schemeClr val="tx1"/>
                                  </a:solidFill>
                                  <a:latin typeface="Cambria Math" panose="02040503050406030204" pitchFamily="18" charset="0"/>
                                  <a:ea typeface="+mn-ea"/>
                                  <a:cs typeface="+mn-cs"/>
                                </a:rPr>
                                <m:t>−</m:t>
                              </m:r>
                              <m:r>
                                <a:rPr lang="ar-AE" sz="1200" b="0" i="1" kern="1200">
                                  <a:solidFill>
                                    <a:schemeClr val="tx1"/>
                                  </a:solidFill>
                                  <a:latin typeface="Cambria Math" panose="02040503050406030204" pitchFamily="18" charset="0"/>
                                  <a:ea typeface="+mn-ea"/>
                                  <a:cs typeface="+mn-cs"/>
                                </a:rPr>
                                <m:t>𝑝</m:t>
                              </m:r>
                            </m:e>
                          </m:d>
                        </m:num>
                        <m:den>
                          <m:sSup>
                            <m:sSupPr>
                              <m:ctrlPr>
                                <a:rPr lang="ar-AE" sz="1200" b="0" i="1" kern="1200">
                                  <a:solidFill>
                                    <a:schemeClr val="tx1"/>
                                  </a:solidFill>
                                  <a:latin typeface="Cambria Math" panose="02040503050406030204" pitchFamily="18" charset="0"/>
                                  <a:ea typeface="+mn-ea"/>
                                  <a:cs typeface="+mn-cs"/>
                                </a:rPr>
                              </m:ctrlPr>
                            </m:sSupPr>
                            <m:e>
                              <m:r>
                                <a:rPr lang="ar-AE" sz="1200" b="0" i="1" kern="1200">
                                  <a:solidFill>
                                    <a:schemeClr val="tx1"/>
                                  </a:solidFill>
                                  <a:latin typeface="Cambria Math" panose="02040503050406030204" pitchFamily="18" charset="0"/>
                                  <a:ea typeface="+mn-ea"/>
                                  <a:cs typeface="+mn-cs"/>
                                </a:rPr>
                                <m:t>𝐸</m:t>
                              </m:r>
                            </m:e>
                            <m:sup>
                              <m:r>
                                <a:rPr lang="ar-AE" sz="1200" b="0" i="0" kern="1200">
                                  <a:solidFill>
                                    <a:schemeClr val="tx1"/>
                                  </a:solidFill>
                                  <a:latin typeface="Cambria Math" panose="02040503050406030204" pitchFamily="18" charset="0"/>
                                  <a:ea typeface="+mn-ea"/>
                                  <a:cs typeface="+mn-cs"/>
                                </a:rPr>
                                <m:t>2</m:t>
                              </m:r>
                            </m:sup>
                          </m:sSup>
                        </m:den>
                      </m:f>
                    </m:oMath>
                  </m:oMathPara>
                </a14:m>
                <a:endParaRPr lang="ar-AE" b="0" dirty="0"/>
              </a:p>
              <a:p>
                <a:r>
                  <a:rPr lang="en-GB" dirty="0"/>
                  <a:t>Where:</a:t>
                </a:r>
              </a:p>
              <a:p>
                <a14:m>
                  <m:oMath xmlns:m="http://schemas.openxmlformats.org/officeDocument/2006/math">
                    <m:r>
                      <a:rPr lang="en-GB" sz="1200" i="1" kern="1200">
                        <a:solidFill>
                          <a:schemeClr val="tx1"/>
                        </a:solidFill>
                        <a:latin typeface="Cambria Math" panose="02040503050406030204" pitchFamily="18" charset="0"/>
                        <a:ea typeface="+mn-ea"/>
                        <a:cs typeface="+mn-cs"/>
                      </a:rPr>
                      <m:t>𝑛</m:t>
                    </m:r>
                  </m:oMath>
                </a14:m>
                <a:r>
                  <a:rPr lang="en-GB" dirty="0"/>
                  <a:t>= required sample size </a:t>
                </a:r>
              </a:p>
              <a:p>
                <a14:m>
                  <m:oMath xmlns:m="http://schemas.openxmlformats.org/officeDocument/2006/math">
                    <m:r>
                      <a:rPr lang="en-GB" sz="1200" i="1" kern="1200">
                        <a:solidFill>
                          <a:schemeClr val="tx1"/>
                        </a:solidFill>
                        <a:latin typeface="Cambria Math" panose="02040503050406030204" pitchFamily="18" charset="0"/>
                        <a:ea typeface="+mn-ea"/>
                        <a:cs typeface="+mn-cs"/>
                      </a:rPr>
                      <m:t>𝑍</m:t>
                    </m:r>
                  </m:oMath>
                </a14:m>
                <a:r>
                  <a:rPr lang="en-GB" dirty="0"/>
                  <a:t>= z-value linked to confidence level </a:t>
                </a:r>
              </a:p>
              <a:p>
                <a14:m>
                  <m:oMath xmlns:m="http://schemas.openxmlformats.org/officeDocument/2006/math">
                    <m:r>
                      <a:rPr lang="en-GB" sz="1200" i="1" kern="1200">
                        <a:solidFill>
                          <a:schemeClr val="tx1"/>
                        </a:solidFill>
                        <a:latin typeface="Cambria Math" panose="02040503050406030204" pitchFamily="18" charset="0"/>
                        <a:ea typeface="+mn-ea"/>
                        <a:cs typeface="+mn-cs"/>
                      </a:rPr>
                      <m:t>𝑝</m:t>
                    </m:r>
                  </m:oMath>
                </a14:m>
                <a:r>
                  <a:rPr lang="en-GB" dirty="0"/>
                  <a:t>= estimated population proportion </a:t>
                </a:r>
              </a:p>
              <a:p>
                <a14:m>
                  <m:oMath xmlns:m="http://schemas.openxmlformats.org/officeDocument/2006/math">
                    <m:r>
                      <a:rPr lang="en-GB" sz="1200" i="1" kern="1200">
                        <a:solidFill>
                          <a:schemeClr val="tx1"/>
                        </a:solidFill>
                        <a:latin typeface="Cambria Math" panose="02040503050406030204" pitchFamily="18" charset="0"/>
                        <a:ea typeface="+mn-ea"/>
                        <a:cs typeface="+mn-cs"/>
                      </a:rPr>
                      <m:t>𝐸</m:t>
                    </m:r>
                  </m:oMath>
                </a14:m>
                <a:r>
                  <a:rPr lang="en-GB" dirty="0"/>
                  <a:t>= margin of error</a:t>
                </a:r>
              </a:p>
              <a:p>
                <a:endParaRPr lang="en-GB" dirty="0"/>
              </a:p>
              <a:p>
                <a:r>
                  <a:rPr lang="en-GB" b="1" dirty="0" err="1"/>
                  <a:t>ommon</a:t>
                </a:r>
                <a:r>
                  <a:rPr lang="en-GB" b="1" dirty="0"/>
                  <a:t> </a:t>
                </a:r>
                <a14:m>
                  <m:oMath xmlns:m="http://schemas.openxmlformats.org/officeDocument/2006/math">
                    <m:r>
                      <a:rPr lang="en-GB" sz="1200" i="1" kern="1200">
                        <a:solidFill>
                          <a:schemeClr val="tx1"/>
                        </a:solidFill>
                        <a:latin typeface="Cambria Math" panose="02040503050406030204" pitchFamily="18" charset="0"/>
                        <a:ea typeface="+mn-ea"/>
                        <a:cs typeface="+mn-cs"/>
                      </a:rPr>
                      <m:t>𝑍</m:t>
                    </m:r>
                  </m:oMath>
                </a14:m>
                <a:r>
                  <a:rPr lang="en-GB" b="1" dirty="0"/>
                  <a:t>values</a:t>
                </a:r>
              </a:p>
              <a:p>
                <a:r>
                  <a:rPr lang="en-GB" b="1" dirty="0"/>
                  <a:t>90% confidence</a:t>
                </a:r>
                <a:r>
                  <a:rPr lang="en-GB" dirty="0"/>
                  <a:t> → </a:t>
                </a:r>
                <a14:m>
                  <m:oMath xmlns:m="http://schemas.openxmlformats.org/officeDocument/2006/math">
                    <m:r>
                      <a:rPr lang="en-GB" sz="1200" i="1" kern="1200">
                        <a:solidFill>
                          <a:schemeClr val="tx1"/>
                        </a:solidFill>
                        <a:latin typeface="Cambria Math" panose="02040503050406030204" pitchFamily="18" charset="0"/>
                        <a:ea typeface="+mn-ea"/>
                        <a:cs typeface="+mn-cs"/>
                      </a:rPr>
                      <m:t>𝑍</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1</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645</m:t>
                    </m:r>
                  </m:oMath>
                </a14:m>
                <a:endParaRPr lang="en-GB" dirty="0"/>
              </a:p>
              <a:p>
                <a:r>
                  <a:rPr lang="en-GB" b="1" dirty="0"/>
                  <a:t>95% confidence</a:t>
                </a:r>
                <a:r>
                  <a:rPr lang="en-GB" dirty="0"/>
                  <a:t> → </a:t>
                </a:r>
                <a14:m>
                  <m:oMath xmlns:m="http://schemas.openxmlformats.org/officeDocument/2006/math">
                    <m:r>
                      <a:rPr lang="en-GB" sz="1200" i="1" kern="1200">
                        <a:solidFill>
                          <a:schemeClr val="tx1"/>
                        </a:solidFill>
                        <a:latin typeface="Cambria Math" panose="02040503050406030204" pitchFamily="18" charset="0"/>
                        <a:ea typeface="+mn-ea"/>
                        <a:cs typeface="+mn-cs"/>
                      </a:rPr>
                      <m:t>𝑍</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1</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96</m:t>
                    </m:r>
                  </m:oMath>
                </a14:m>
                <a:endParaRPr lang="en-GB" dirty="0"/>
              </a:p>
              <a:p>
                <a:r>
                  <a:rPr lang="en-GB" b="1" dirty="0"/>
                  <a:t>99% confidence</a:t>
                </a:r>
                <a:r>
                  <a:rPr lang="en-GB" dirty="0"/>
                  <a:t> → </a:t>
                </a:r>
                <a14:m>
                  <m:oMath xmlns:m="http://schemas.openxmlformats.org/officeDocument/2006/math">
                    <m:r>
                      <a:rPr lang="en-GB" sz="1200" i="1" kern="1200">
                        <a:solidFill>
                          <a:schemeClr val="tx1"/>
                        </a:solidFill>
                        <a:latin typeface="Cambria Math" panose="02040503050406030204" pitchFamily="18" charset="0"/>
                        <a:ea typeface="+mn-ea"/>
                        <a:cs typeface="+mn-cs"/>
                      </a:rPr>
                      <m:t>𝑍</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2</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576</m:t>
                    </m:r>
                  </m:oMath>
                </a14:m>
                <a:endParaRPr lang="en-GB" dirty="0"/>
              </a:p>
              <a:p>
                <a:endParaRPr lang="en-GB" dirty="0"/>
              </a:p>
              <a:p>
                <a:endParaRPr lang="en-GB" dirty="0"/>
              </a:p>
            </p:txBody>
          </p:sp>
        </mc:Choice>
        <mc:Fallback xmlns="">
          <p:sp>
            <p:nvSpPr>
              <p:cNvPr id="3" name="Notes Placeholder 2"/>
              <p:cNvSpPr>
                <a:spLocks noGrp="1"/>
              </p:cNvSpPr>
              <p:nvPr>
                <p:ph type="body" idx="1"/>
              </p:nvPr>
            </p:nvSpPr>
            <p:spPr/>
            <p:txBody>
              <a:bodyPr/>
              <a:lstStyle/>
              <a:p>
                <a:r>
                  <a:rPr lang="en-GB" dirty="0"/>
                  <a:t>To achieve that, the interval must cover more possible values.</a:t>
                </a:r>
              </a:p>
              <a:p>
                <a:r>
                  <a:rPr lang="en-GB" dirty="0"/>
                  <a:t>So:</a:t>
                </a:r>
              </a:p>
              <a:p>
                <a:r>
                  <a:rPr lang="en-GB" b="1" dirty="0"/>
                  <a:t>90% confidence</a:t>
                </a:r>
                <a:r>
                  <a:rPr lang="en-GB" dirty="0"/>
                  <a:t> = less certainty, tighter interval </a:t>
                </a:r>
              </a:p>
              <a:p>
                <a:r>
                  <a:rPr lang="en-GB" b="1" dirty="0"/>
                  <a:t>95% confidence</a:t>
                </a:r>
                <a:r>
                  <a:rPr lang="en-GB" dirty="0"/>
                  <a:t> = more certainty, wider interval </a:t>
                </a:r>
              </a:p>
              <a:p>
                <a:r>
                  <a:rPr lang="en-GB" b="1" dirty="0"/>
                  <a:t>99% confidence</a:t>
                </a:r>
                <a:r>
                  <a:rPr lang="en-GB" dirty="0"/>
                  <a:t> = even more certainty, widest interval</a:t>
                </a:r>
              </a:p>
              <a:p>
                <a:endParaRPr lang="en-GB" dirty="0"/>
              </a:p>
              <a:p>
                <a:r>
                  <a:rPr lang="en-GB" b="1" dirty="0"/>
                  <a:t>Easy classroom analogy</a:t>
                </a:r>
              </a:p>
              <a:p>
                <a:r>
                  <a:rPr lang="en-GB" dirty="0"/>
                  <a:t>Think of trying to catch a fish with a net:</a:t>
                </a:r>
              </a:p>
              <a:p>
                <a:r>
                  <a:rPr lang="en-GB" dirty="0"/>
                  <a:t>if you want </a:t>
                </a:r>
                <a:r>
                  <a:rPr lang="en-GB" b="1" dirty="0"/>
                  <a:t>more confidence</a:t>
                </a:r>
                <a:r>
                  <a:rPr lang="en-GB" dirty="0"/>
                  <a:t> of catching it, use a </a:t>
                </a:r>
                <a:r>
                  <a:rPr lang="en-GB" b="1" dirty="0"/>
                  <a:t>wider net</a:t>
                </a:r>
                <a:r>
                  <a:rPr lang="en-GB" dirty="0"/>
                  <a:t> </a:t>
                </a:r>
              </a:p>
              <a:p>
                <a:r>
                  <a:rPr lang="en-GB" dirty="0"/>
                  <a:t>if you are happy with less confidence, you can use a </a:t>
                </a:r>
                <a:r>
                  <a:rPr lang="en-GB" b="1" dirty="0"/>
                  <a:t>narrower net</a:t>
                </a:r>
                <a:r>
                  <a:rPr lang="en-GB" dirty="0"/>
                  <a:t> </a:t>
                </a:r>
              </a:p>
              <a:p>
                <a:r>
                  <a:rPr lang="en-GB" dirty="0"/>
                  <a:t>Here:</a:t>
                </a:r>
              </a:p>
              <a:p>
                <a:r>
                  <a:rPr lang="en-GB" b="1" dirty="0"/>
                  <a:t>confidence level</a:t>
                </a:r>
                <a:r>
                  <a:rPr lang="en-GB" dirty="0"/>
                  <a:t> = how sure you want to be </a:t>
                </a:r>
              </a:p>
              <a:p>
                <a:r>
                  <a:rPr lang="en-GB" b="1" dirty="0"/>
                  <a:t>confidence interval</a:t>
                </a:r>
                <a:r>
                  <a:rPr lang="en-GB" dirty="0"/>
                  <a:t> = the width of the net</a:t>
                </a:r>
              </a:p>
              <a:p>
                <a:endParaRPr lang="en-GB" dirty="0"/>
              </a:p>
              <a:p>
                <a:r>
                  <a:rPr lang="en-GB" dirty="0"/>
                  <a:t>If you want to estimate a population proportion, the sample size is:</a:t>
                </a:r>
              </a:p>
              <a:p>
                <a:r>
                  <a:rPr lang="en-GB" sz="1200" i="0" kern="1200">
                    <a:solidFill>
                      <a:schemeClr val="tx1"/>
                    </a:solidFill>
                    <a:latin typeface="Calibri" panose="020F0502020204030204" pitchFamily="34" charset="0"/>
                    <a:ea typeface="+mn-ea"/>
                    <a:cs typeface="+mn-cs"/>
                  </a:rPr>
                  <a:t>𝑛=</a:t>
                </a:r>
                <a:r>
                  <a:rPr lang="ar-AE" sz="1200" i="0" kern="1200">
                    <a:solidFill>
                      <a:schemeClr val="tx1"/>
                    </a:solidFill>
                    <a:latin typeface="Calibri" panose="020F0502020204030204" pitchFamily="34" charset="0"/>
                    <a:ea typeface="+mn-ea"/>
                    <a:cs typeface="+mn-cs"/>
                  </a:rPr>
                  <a:t>(𝑍^2</a:t>
                </a:r>
                <a:r>
                  <a:rPr lang="ar-AE" sz="1200" b="0" i="0" kern="1200">
                    <a:solidFill>
                      <a:schemeClr val="tx1"/>
                    </a:solidFill>
                    <a:latin typeface="Calibri" panose="020F0502020204030204" pitchFamily="34" charset="0"/>
                    <a:ea typeface="+mn-ea"/>
                    <a:cs typeface="+mn-cs"/>
                  </a:rPr>
                  <a:t> " " 𝑝(1−𝑝))/𝐸^2 </a:t>
                </a:r>
                <a:endParaRPr lang="ar-AE" b="0" dirty="0"/>
              </a:p>
              <a:p>
                <a:r>
                  <a:rPr lang="en-GB" dirty="0"/>
                  <a:t>Where:</a:t>
                </a:r>
              </a:p>
              <a:p>
                <a:r>
                  <a:rPr lang="en-GB" sz="1200" i="0" kern="1200">
                    <a:solidFill>
                      <a:schemeClr val="tx1"/>
                    </a:solidFill>
                    <a:latin typeface="Calibri" panose="020F0502020204030204" pitchFamily="34" charset="0"/>
                    <a:ea typeface="+mn-ea"/>
                    <a:cs typeface="+mn-cs"/>
                  </a:rPr>
                  <a:t>𝑛</a:t>
                </a:r>
                <a:r>
                  <a:rPr lang="en-GB" dirty="0"/>
                  <a:t>= required sample size </a:t>
                </a:r>
              </a:p>
              <a:p>
                <a:r>
                  <a:rPr lang="en-GB" sz="1200" i="0" kern="1200">
                    <a:solidFill>
                      <a:schemeClr val="tx1"/>
                    </a:solidFill>
                    <a:latin typeface="Calibri" panose="020F0502020204030204" pitchFamily="34" charset="0"/>
                    <a:ea typeface="+mn-ea"/>
                    <a:cs typeface="+mn-cs"/>
                  </a:rPr>
                  <a:t>𝑍</a:t>
                </a:r>
                <a:r>
                  <a:rPr lang="en-GB" dirty="0"/>
                  <a:t>= z-value linked to confidence level </a:t>
                </a:r>
              </a:p>
              <a:p>
                <a:r>
                  <a:rPr lang="en-GB" sz="1200" i="0" kern="1200">
                    <a:solidFill>
                      <a:schemeClr val="tx1"/>
                    </a:solidFill>
                    <a:latin typeface="Calibri" panose="020F0502020204030204" pitchFamily="34" charset="0"/>
                    <a:ea typeface="+mn-ea"/>
                    <a:cs typeface="+mn-cs"/>
                  </a:rPr>
                  <a:t>𝑝</a:t>
                </a:r>
                <a:r>
                  <a:rPr lang="en-GB" dirty="0"/>
                  <a:t>= estimated population proportion </a:t>
                </a:r>
              </a:p>
              <a:p>
                <a:r>
                  <a:rPr lang="en-GB" sz="1200" i="0" kern="1200">
                    <a:solidFill>
                      <a:schemeClr val="tx1"/>
                    </a:solidFill>
                    <a:latin typeface="Calibri" panose="020F0502020204030204" pitchFamily="34" charset="0"/>
                    <a:ea typeface="+mn-ea"/>
                    <a:cs typeface="+mn-cs"/>
                  </a:rPr>
                  <a:t>𝐸</a:t>
                </a:r>
                <a:r>
                  <a:rPr lang="en-GB" dirty="0"/>
                  <a:t>= margin of error</a:t>
                </a:r>
              </a:p>
              <a:p>
                <a:endParaRPr lang="en-GB" dirty="0"/>
              </a:p>
              <a:p>
                <a:r>
                  <a:rPr lang="en-GB" b="1" dirty="0" err="1"/>
                  <a:t>ommon</a:t>
                </a:r>
                <a:r>
                  <a:rPr lang="en-GB" b="1" dirty="0"/>
                  <a:t> </a:t>
                </a:r>
                <a:r>
                  <a:rPr lang="en-GB" sz="1200" i="0" kern="1200">
                    <a:solidFill>
                      <a:schemeClr val="tx1"/>
                    </a:solidFill>
                    <a:latin typeface="Calibri" panose="020F0502020204030204" pitchFamily="34" charset="0"/>
                    <a:ea typeface="+mn-ea"/>
                    <a:cs typeface="+mn-cs"/>
                  </a:rPr>
                  <a:t>𝑍</a:t>
                </a:r>
                <a:r>
                  <a:rPr lang="en-GB" b="1" dirty="0"/>
                  <a:t>values</a:t>
                </a:r>
              </a:p>
              <a:p>
                <a:r>
                  <a:rPr lang="en-GB" b="1" dirty="0"/>
                  <a:t>90% confidence</a:t>
                </a:r>
                <a:r>
                  <a:rPr lang="en-GB" dirty="0"/>
                  <a:t> → </a:t>
                </a:r>
                <a:r>
                  <a:rPr lang="en-GB" sz="1200" i="0" kern="1200">
                    <a:solidFill>
                      <a:schemeClr val="tx1"/>
                    </a:solidFill>
                    <a:latin typeface="Calibri" panose="020F0502020204030204" pitchFamily="34" charset="0"/>
                    <a:ea typeface="+mn-ea"/>
                    <a:cs typeface="+mn-cs"/>
                  </a:rPr>
                  <a:t>𝑍=1.645</a:t>
                </a:r>
                <a:endParaRPr lang="en-GB" dirty="0"/>
              </a:p>
              <a:p>
                <a:r>
                  <a:rPr lang="en-GB" b="1" dirty="0"/>
                  <a:t>95% confidence</a:t>
                </a:r>
                <a:r>
                  <a:rPr lang="en-GB" dirty="0"/>
                  <a:t> → </a:t>
                </a:r>
                <a:r>
                  <a:rPr lang="en-GB" sz="1200" i="0" kern="1200">
                    <a:solidFill>
                      <a:schemeClr val="tx1"/>
                    </a:solidFill>
                    <a:latin typeface="Calibri" panose="020F0502020204030204" pitchFamily="34" charset="0"/>
                    <a:ea typeface="+mn-ea"/>
                    <a:cs typeface="+mn-cs"/>
                  </a:rPr>
                  <a:t>𝑍=1.96</a:t>
                </a:r>
                <a:endParaRPr lang="en-GB" dirty="0"/>
              </a:p>
              <a:p>
                <a:r>
                  <a:rPr lang="en-GB" b="1" dirty="0"/>
                  <a:t>99% confidence</a:t>
                </a:r>
                <a:r>
                  <a:rPr lang="en-GB" dirty="0"/>
                  <a:t> → </a:t>
                </a:r>
                <a:r>
                  <a:rPr lang="en-GB" sz="1200" i="0" kern="1200">
                    <a:solidFill>
                      <a:schemeClr val="tx1"/>
                    </a:solidFill>
                    <a:latin typeface="Calibri" panose="020F0502020204030204" pitchFamily="34" charset="0"/>
                    <a:ea typeface="+mn-ea"/>
                    <a:cs typeface="+mn-cs"/>
                  </a:rPr>
                  <a:t>𝑍=2.576</a:t>
                </a:r>
                <a:endParaRPr lang="en-GB" dirty="0"/>
              </a:p>
              <a:p>
                <a:endParaRPr lang="en-GB" dirty="0"/>
              </a:p>
              <a:p>
                <a:endParaRPr lang="en-GB" dirty="0"/>
              </a:p>
            </p:txBody>
          </p:sp>
        </mc:Fallback>
      </mc:AlternateContent>
      <p:sp>
        <p:nvSpPr>
          <p:cNvPr id="4" name="Slide Number Placeholder 3"/>
          <p:cNvSpPr>
            <a:spLocks noGrp="1"/>
          </p:cNvSpPr>
          <p:nvPr>
            <p:ph type="sldNum" sz="quarter" idx="5"/>
          </p:nvPr>
        </p:nvSpPr>
        <p:spPr/>
        <p:txBody>
          <a:bodyPr/>
          <a:lstStyle/>
          <a:p>
            <a:fld id="{657F13BE-0D13-4DB1-B8FE-C23C5387B70B}" type="slidenum">
              <a:rPr lang="en-GB" smtClean="0"/>
              <a:pPr/>
              <a:t>6</a:t>
            </a:fld>
            <a:endParaRPr lang="en-GB" dirty="0"/>
          </a:p>
        </p:txBody>
      </p:sp>
    </p:spTree>
    <p:extLst>
      <p:ext uri="{BB962C8B-B14F-4D97-AF65-F5344CB8AC3E}">
        <p14:creationId xmlns:p14="http://schemas.microsoft.com/office/powerpoint/2010/main" val="7148090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How to do it (Excel method)</a:t>
            </a:r>
          </a:p>
          <a:p>
            <a:r>
              <a:rPr lang="en-GB" dirty="0"/>
              <a:t>Create your sampling frame (ID + Name) </a:t>
            </a:r>
          </a:p>
          <a:p>
            <a:r>
              <a:rPr lang="en-GB" dirty="0"/>
              <a:t>Add a new column: </a:t>
            </a:r>
            <a:r>
              <a:rPr lang="en-GB" b="1" dirty="0"/>
              <a:t>Random</a:t>
            </a:r>
            <a:r>
              <a:rPr lang="en-GB" dirty="0"/>
              <a:t> </a:t>
            </a:r>
          </a:p>
          <a:p>
            <a:r>
              <a:rPr lang="en-GB" dirty="0"/>
              <a:t>Enter:  =RAND() Drag down for all rows </a:t>
            </a:r>
          </a:p>
          <a:p>
            <a:r>
              <a:rPr lang="en-GB" b="1" dirty="0"/>
              <a:t>Sort by Random column (smallest to largest)</a:t>
            </a:r>
            <a:r>
              <a:rPr lang="en-GB" dirty="0"/>
              <a:t> </a:t>
            </a:r>
          </a:p>
          <a:p>
            <a:r>
              <a:rPr lang="en-GB" dirty="0"/>
              <a:t>Select the first </a:t>
            </a:r>
            <a:r>
              <a:rPr lang="en-GB" b="1" dirty="0"/>
              <a:t>n cases</a:t>
            </a:r>
            <a:r>
              <a:rPr lang="en-GB" dirty="0"/>
              <a:t> → your sample</a:t>
            </a:r>
          </a:p>
          <a:p>
            <a:endParaRPr lang="en-GB" dirty="0"/>
          </a:p>
          <a:p>
            <a:r>
              <a:rPr lang="en-GB" b="1" dirty="0"/>
              <a:t>Example</a:t>
            </a:r>
          </a:p>
          <a:p>
            <a:r>
              <a:rPr lang="en-GB" dirty="0"/>
              <a:t>Population = 50</a:t>
            </a:r>
            <a:br>
              <a:rPr lang="en-GB" dirty="0"/>
            </a:br>
            <a:r>
              <a:rPr lang="en-GB" dirty="0"/>
              <a:t>Sample size = 10</a:t>
            </a:r>
          </a:p>
          <a:p>
            <a:r>
              <a:rPr lang="en-GB" dirty="0"/>
              <a:t>👉 After sorting → take first 10 rows</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11</a:t>
            </a:fld>
            <a:endParaRPr lang="en-GB" dirty="0"/>
          </a:p>
        </p:txBody>
      </p:sp>
    </p:spTree>
    <p:extLst>
      <p:ext uri="{BB962C8B-B14F-4D97-AF65-F5344CB8AC3E}">
        <p14:creationId xmlns:p14="http://schemas.microsoft.com/office/powerpoint/2010/main" val="2093449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GB" b="1" dirty="0"/>
                  <a:t>How to do it</a:t>
                </a:r>
              </a:p>
              <a:p>
                <a:r>
                  <a:rPr lang="en-GB" dirty="0"/>
                  <a:t>Number all cases (1 to N) </a:t>
                </a:r>
              </a:p>
              <a:p>
                <a:r>
                  <a:rPr lang="en-GB" dirty="0"/>
                  <a:t>Calculate interval:</a:t>
                </a:r>
              </a:p>
              <a:p>
                <a:pPr/>
                <a14:m>
                  <m:oMathPara xmlns:m="http://schemas.openxmlformats.org/officeDocument/2006/math">
                    <m:oMathParaPr>
                      <m:jc m:val="centerGroup"/>
                    </m:oMathParaPr>
                    <m:oMath xmlns:m="http://schemas.openxmlformats.org/officeDocument/2006/math">
                      <m:r>
                        <a:rPr lang="en-GB" sz="1200" i="1" kern="1200">
                          <a:solidFill>
                            <a:schemeClr val="tx1"/>
                          </a:solidFill>
                          <a:latin typeface="Cambria Math" panose="02040503050406030204" pitchFamily="18" charset="0"/>
                          <a:ea typeface="+mn-ea"/>
                          <a:cs typeface="+mn-cs"/>
                        </a:rPr>
                        <m:t>𝑘</m:t>
                      </m:r>
                      <m:r>
                        <a:rPr lang="en-GB" sz="1200" i="0" kern="1200">
                          <a:solidFill>
                            <a:schemeClr val="tx1"/>
                          </a:solidFill>
                          <a:latin typeface="Cambria Math" panose="02040503050406030204" pitchFamily="18" charset="0"/>
                          <a:ea typeface="+mn-ea"/>
                          <a:cs typeface="+mn-cs"/>
                        </a:rPr>
                        <m:t>=</m:t>
                      </m:r>
                      <m:f>
                        <m:fPr>
                          <m:ctrlPr>
                            <a:rPr lang="ar-AE" sz="1200" i="1" kern="1200">
                              <a:solidFill>
                                <a:schemeClr val="tx1"/>
                              </a:solidFill>
                              <a:latin typeface="Cambria Math" panose="02040503050406030204" pitchFamily="18" charset="0"/>
                              <a:ea typeface="+mn-ea"/>
                              <a:cs typeface="+mn-cs"/>
                            </a:rPr>
                          </m:ctrlPr>
                        </m:fPr>
                        <m:num>
                          <m:r>
                            <a:rPr lang="ar-AE" sz="1200" i="1" kern="1200">
                              <a:solidFill>
                                <a:schemeClr val="tx1"/>
                              </a:solidFill>
                              <a:latin typeface="Cambria Math" panose="02040503050406030204" pitchFamily="18" charset="0"/>
                              <a:ea typeface="+mn-ea"/>
                              <a:cs typeface="+mn-cs"/>
                            </a:rPr>
                            <m:t>𝑁</m:t>
                          </m:r>
                        </m:num>
                        <m:den>
                          <m:r>
                            <a:rPr lang="ar-AE" sz="1200" i="1" kern="1200">
                              <a:solidFill>
                                <a:schemeClr val="tx1"/>
                              </a:solidFill>
                              <a:latin typeface="Cambria Math" panose="02040503050406030204" pitchFamily="18" charset="0"/>
                              <a:ea typeface="+mn-ea"/>
                              <a:cs typeface="+mn-cs"/>
                            </a:rPr>
                            <m:t>𝑛</m:t>
                          </m:r>
                        </m:den>
                      </m:f>
                    </m:oMath>
                  </m:oMathPara>
                </a14:m>
                <a:endParaRPr lang="ar-AE" dirty="0"/>
              </a:p>
              <a:p>
                <a:r>
                  <a:rPr lang="en-GB" dirty="0"/>
                  <a:t>Select a random start between </a:t>
                </a:r>
                <a:r>
                  <a:rPr lang="en-GB" b="1" dirty="0"/>
                  <a:t>1 and k</a:t>
                </a:r>
                <a:endParaRPr lang="en-GB" dirty="0"/>
              </a:p>
              <a:p>
                <a:pPr rtl="0"/>
                <a:r>
                  <a:rPr lang="en-GB" sz="1200" kern="1200" dirty="0">
                    <a:solidFill>
                      <a:schemeClr val="tx1"/>
                    </a:solidFill>
                    <a:latin typeface="Calibri" panose="020F0502020204030204" pitchFamily="34" charset="0"/>
                    <a:ea typeface="+mn-ea"/>
                    <a:cs typeface="+mn-cs"/>
                  </a:rPr>
                  <a:t>=RANDBETWEEN(1,k)</a:t>
                </a:r>
              </a:p>
              <a:p>
                <a:r>
                  <a:rPr lang="en-GB" dirty="0"/>
                  <a:t>Select every k-</a:t>
                </a:r>
                <a:r>
                  <a:rPr lang="en-GB" dirty="0" err="1"/>
                  <a:t>th</a:t>
                </a:r>
                <a:r>
                  <a:rPr lang="en-GB" dirty="0"/>
                  <a:t> case </a:t>
                </a:r>
              </a:p>
              <a:p>
                <a:endParaRPr lang="en-GB" dirty="0"/>
              </a:p>
              <a:p>
                <a:r>
                  <a:rPr lang="en-GB" b="1" dirty="0"/>
                  <a:t>Example</a:t>
                </a:r>
              </a:p>
              <a:p>
                <a:r>
                  <a:rPr lang="en-GB" dirty="0"/>
                  <a:t>Population (N) = 50</a:t>
                </a:r>
                <a:br>
                  <a:rPr lang="en-GB" dirty="0"/>
                </a:br>
                <a:r>
                  <a:rPr lang="en-GB" dirty="0"/>
                  <a:t>Sample size (n) = 10</a:t>
                </a:r>
              </a:p>
              <a:p>
                <a:pPr/>
                <a14:m>
                  <m:oMathPara xmlns:m="http://schemas.openxmlformats.org/officeDocument/2006/math">
                    <m:oMathParaPr>
                      <m:jc m:val="left"/>
                    </m:oMathParaPr>
                    <m:oMath xmlns:m="http://schemas.openxmlformats.org/officeDocument/2006/math">
                      <m:r>
                        <a:rPr lang="en-GB" sz="1200" i="1" kern="1200">
                          <a:solidFill>
                            <a:schemeClr val="tx1"/>
                          </a:solidFill>
                          <a:latin typeface="Cambria Math" panose="02040503050406030204" pitchFamily="18" charset="0"/>
                          <a:ea typeface="+mn-ea"/>
                          <a:cs typeface="+mn-cs"/>
                        </a:rPr>
                        <m:t>𝑘</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50</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10</m:t>
                      </m:r>
                      <m:r>
                        <a:rPr lang="en-GB" sz="1200" i="0" kern="1200">
                          <a:solidFill>
                            <a:schemeClr val="tx1"/>
                          </a:solidFill>
                          <a:latin typeface="Cambria Math" panose="02040503050406030204" pitchFamily="18" charset="0"/>
                          <a:ea typeface="+mn-ea"/>
                          <a:cs typeface="+mn-cs"/>
                        </a:rPr>
                        <m:t>=</m:t>
                      </m:r>
                      <m:r>
                        <a:rPr lang="en-GB" sz="1200" i="0" kern="1200">
                          <a:solidFill>
                            <a:schemeClr val="tx1"/>
                          </a:solidFill>
                          <a:latin typeface="Cambria Math" panose="02040503050406030204" pitchFamily="18" charset="0"/>
                          <a:ea typeface="+mn-ea"/>
                          <a:cs typeface="+mn-cs"/>
                        </a:rPr>
                        <m:t>5</m:t>
                      </m:r>
                    </m:oMath>
                  </m:oMathPara>
                </a14:m>
                <a:endParaRPr lang="en-GB" dirty="0"/>
              </a:p>
              <a:p>
                <a:r>
                  <a:rPr lang="en-GB" dirty="0"/>
                  <a:t>Random start = 3</a:t>
                </a:r>
              </a:p>
              <a:p>
                <a:r>
                  <a:rPr lang="en-GB" dirty="0"/>
                  <a:t>👉 Sample = 3, 8, 13, 18, 23, …</a:t>
                </a:r>
              </a:p>
              <a:p>
                <a:endParaRPr lang="en-GB" dirty="0"/>
              </a:p>
            </p:txBody>
          </p:sp>
        </mc:Choice>
        <mc:Fallback xmlns="">
          <p:sp>
            <p:nvSpPr>
              <p:cNvPr id="3" name="Notes Placeholder 2"/>
              <p:cNvSpPr>
                <a:spLocks noGrp="1"/>
              </p:cNvSpPr>
              <p:nvPr>
                <p:ph type="body" idx="1"/>
              </p:nvPr>
            </p:nvSpPr>
            <p:spPr/>
            <p:txBody>
              <a:bodyPr/>
              <a:lstStyle/>
              <a:p>
                <a:r>
                  <a:rPr lang="en-GB" b="1" dirty="0"/>
                  <a:t>How to do it</a:t>
                </a:r>
              </a:p>
              <a:p>
                <a:r>
                  <a:rPr lang="en-GB" dirty="0"/>
                  <a:t>Number all cases (1 to N) </a:t>
                </a:r>
              </a:p>
              <a:p>
                <a:r>
                  <a:rPr lang="en-GB" dirty="0"/>
                  <a:t>Calculate interval:</a:t>
                </a:r>
              </a:p>
              <a:p>
                <a:r>
                  <a:rPr lang="en-GB" sz="1200" i="0" kern="1200">
                    <a:solidFill>
                      <a:schemeClr val="tx1"/>
                    </a:solidFill>
                    <a:latin typeface="Calibri" panose="020F0502020204030204" pitchFamily="34" charset="0"/>
                    <a:ea typeface="+mn-ea"/>
                    <a:cs typeface="+mn-cs"/>
                  </a:rPr>
                  <a:t>𝑘=</a:t>
                </a:r>
                <a:r>
                  <a:rPr lang="ar-AE" sz="1200" i="0" kern="1200">
                    <a:solidFill>
                      <a:schemeClr val="tx1"/>
                    </a:solidFill>
                    <a:latin typeface="Calibri" panose="020F0502020204030204" pitchFamily="34" charset="0"/>
                    <a:ea typeface="+mn-ea"/>
                    <a:cs typeface="+mn-cs"/>
                  </a:rPr>
                  <a:t>𝑁/𝑛</a:t>
                </a:r>
                <a:endParaRPr lang="ar-AE" dirty="0"/>
              </a:p>
              <a:p>
                <a:r>
                  <a:rPr lang="en-GB" dirty="0"/>
                  <a:t>Select a random start between </a:t>
                </a:r>
                <a:r>
                  <a:rPr lang="en-GB" b="1" dirty="0"/>
                  <a:t>1 and k</a:t>
                </a:r>
                <a:endParaRPr lang="en-GB" dirty="0"/>
              </a:p>
              <a:p>
                <a:pPr rtl="0"/>
                <a:r>
                  <a:rPr lang="en-GB" sz="1200" kern="1200" dirty="0">
                    <a:solidFill>
                      <a:schemeClr val="tx1"/>
                    </a:solidFill>
                    <a:latin typeface="Calibri" panose="020F0502020204030204" pitchFamily="34" charset="0"/>
                    <a:ea typeface="+mn-ea"/>
                    <a:cs typeface="+mn-cs"/>
                  </a:rPr>
                  <a:t>=RANDBETWEEN(1,k)</a:t>
                </a:r>
              </a:p>
              <a:p>
                <a:r>
                  <a:rPr lang="en-GB" dirty="0"/>
                  <a:t>Select every k-</a:t>
                </a:r>
                <a:r>
                  <a:rPr lang="en-GB" dirty="0" err="1"/>
                  <a:t>th</a:t>
                </a:r>
                <a:r>
                  <a:rPr lang="en-GB" dirty="0"/>
                  <a:t> case </a:t>
                </a:r>
              </a:p>
              <a:p>
                <a:endParaRPr lang="en-GB" dirty="0"/>
              </a:p>
              <a:p>
                <a:r>
                  <a:rPr lang="en-GB" b="1" dirty="0"/>
                  <a:t>Example</a:t>
                </a:r>
              </a:p>
              <a:p>
                <a:r>
                  <a:rPr lang="en-GB" dirty="0"/>
                  <a:t>Population (N) = 50</a:t>
                </a:r>
                <a:br>
                  <a:rPr lang="en-GB" dirty="0"/>
                </a:br>
                <a:r>
                  <a:rPr lang="en-GB" dirty="0"/>
                  <a:t>Sample size (n) = 10</a:t>
                </a:r>
              </a:p>
              <a:p>
                <a:pPr/>
                <a:r>
                  <a:rPr lang="en-GB" sz="1200" i="0" kern="1200">
                    <a:solidFill>
                      <a:schemeClr val="tx1"/>
                    </a:solidFill>
                    <a:latin typeface="Calibri" panose="020F0502020204030204" pitchFamily="34" charset="0"/>
                    <a:ea typeface="+mn-ea"/>
                    <a:cs typeface="+mn-cs"/>
                  </a:rPr>
                  <a:t>𝑘=50/10=5</a:t>
                </a:r>
                <a:endParaRPr lang="en-GB" dirty="0"/>
              </a:p>
              <a:p>
                <a:r>
                  <a:rPr lang="en-GB" dirty="0"/>
                  <a:t>Random start = 3</a:t>
                </a:r>
              </a:p>
              <a:p>
                <a:r>
                  <a:rPr lang="en-GB" dirty="0"/>
                  <a:t>👉 Sample = 3, 8, 13, 18, 23, …</a:t>
                </a:r>
              </a:p>
              <a:p>
                <a:endParaRPr lang="en-GB" dirty="0"/>
              </a:p>
            </p:txBody>
          </p:sp>
        </mc:Fallback>
      </mc:AlternateContent>
      <p:sp>
        <p:nvSpPr>
          <p:cNvPr id="4" name="Slide Number Placeholder 3"/>
          <p:cNvSpPr>
            <a:spLocks noGrp="1"/>
          </p:cNvSpPr>
          <p:nvPr>
            <p:ph type="sldNum" sz="quarter" idx="5"/>
          </p:nvPr>
        </p:nvSpPr>
        <p:spPr/>
        <p:txBody>
          <a:bodyPr/>
          <a:lstStyle/>
          <a:p>
            <a:fld id="{657F13BE-0D13-4DB1-B8FE-C23C5387B70B}" type="slidenum">
              <a:rPr lang="en-GB" smtClean="0"/>
              <a:pPr/>
              <a:t>13</a:t>
            </a:fld>
            <a:endParaRPr lang="en-GB" dirty="0"/>
          </a:p>
        </p:txBody>
      </p:sp>
    </p:spTree>
    <p:extLst>
      <p:ext uri="{BB962C8B-B14F-4D97-AF65-F5344CB8AC3E}">
        <p14:creationId xmlns:p14="http://schemas.microsoft.com/office/powerpoint/2010/main" val="11895342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How to do it</a:t>
            </a:r>
          </a:p>
          <a:p>
            <a:r>
              <a:rPr lang="en-GB" dirty="0"/>
              <a:t>Identify relevant characteristics (e.g., gender, age, department) </a:t>
            </a:r>
          </a:p>
          <a:p>
            <a:r>
              <a:rPr lang="en-GB" dirty="0"/>
              <a:t>Divide population into </a:t>
            </a:r>
            <a:r>
              <a:rPr lang="en-GB" b="1" dirty="0"/>
              <a:t>strata (groups)</a:t>
            </a:r>
            <a:r>
              <a:rPr lang="en-GB" dirty="0"/>
              <a:t> </a:t>
            </a:r>
          </a:p>
          <a:p>
            <a:r>
              <a:rPr lang="en-GB" dirty="0"/>
              <a:t>Decide how many to sample from each group </a:t>
            </a:r>
          </a:p>
          <a:p>
            <a:r>
              <a:rPr lang="en-GB" dirty="0"/>
              <a:t>Use </a:t>
            </a:r>
            <a:r>
              <a:rPr lang="en-GB" b="1" dirty="0"/>
              <a:t>random sampling within each stratum</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dirty="0"/>
            </a:br>
            <a:r>
              <a:rPr lang="en-GB" dirty="0"/>
              <a:t>=COUNTIF(C2:C51,"Male")</a:t>
            </a:r>
          </a:p>
          <a:p>
            <a:endParaRPr lang="en-GB" dirty="0"/>
          </a:p>
          <a:p>
            <a:r>
              <a:rPr lang="en-GB" b="1" dirty="0"/>
              <a:t>Example</a:t>
            </a:r>
          </a:p>
          <a:p>
            <a:r>
              <a:rPr lang="en-GB" dirty="0"/>
              <a:t>Population = 100 students</a:t>
            </a:r>
          </a:p>
          <a:p>
            <a:r>
              <a:rPr lang="en-GB" dirty="0"/>
              <a:t>60 Male </a:t>
            </a:r>
          </a:p>
          <a:p>
            <a:r>
              <a:rPr lang="en-GB" dirty="0"/>
              <a:t>40 Female </a:t>
            </a:r>
          </a:p>
          <a:p>
            <a:r>
              <a:rPr lang="en-GB" dirty="0"/>
              <a:t>Sample size = 20</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15</a:t>
            </a:fld>
            <a:endParaRPr lang="en-GB" dirty="0"/>
          </a:p>
        </p:txBody>
      </p:sp>
    </p:spTree>
    <p:extLst>
      <p:ext uri="{BB962C8B-B14F-4D97-AF65-F5344CB8AC3E}">
        <p14:creationId xmlns:p14="http://schemas.microsoft.com/office/powerpoint/2010/main" val="38080335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=COUNTIF(C2:C51,"Male")</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16</a:t>
            </a:fld>
            <a:endParaRPr lang="en-GB" dirty="0"/>
          </a:p>
        </p:txBody>
      </p:sp>
    </p:spTree>
    <p:extLst>
      <p:ext uri="{BB962C8B-B14F-4D97-AF65-F5344CB8AC3E}">
        <p14:creationId xmlns:p14="http://schemas.microsoft.com/office/powerpoint/2010/main" val="11361965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Step 1: Create a sampling frame of clusters</a:t>
            </a:r>
          </a:p>
          <a:p>
            <a:r>
              <a:rPr lang="en-GB" dirty="0"/>
              <a:t>Instead of listing every individual, you list the </a:t>
            </a:r>
            <a:r>
              <a:rPr lang="en-GB" b="1" dirty="0"/>
              <a:t>groups (clusters)</a:t>
            </a:r>
            <a:r>
              <a:rPr lang="en-GB" dirty="0"/>
              <a:t>.</a:t>
            </a:r>
          </a:p>
          <a:p>
            <a:r>
              <a:rPr lang="en-GB" dirty="0"/>
              <a:t>Examples of clusters:</a:t>
            </a:r>
          </a:p>
          <a:p>
            <a:r>
              <a:rPr lang="en-GB" dirty="0"/>
              <a:t>schools </a:t>
            </a:r>
          </a:p>
          <a:p>
            <a:r>
              <a:rPr lang="en-GB" dirty="0"/>
              <a:t>classes </a:t>
            </a:r>
          </a:p>
          <a:p>
            <a:r>
              <a:rPr lang="en-GB" dirty="0"/>
              <a:t>branches </a:t>
            </a:r>
          </a:p>
          <a:p>
            <a:r>
              <a:rPr lang="en-GB" dirty="0"/>
              <a:t>villages </a:t>
            </a:r>
          </a:p>
          <a:p>
            <a:r>
              <a:rPr lang="en-GB" dirty="0"/>
              <a:t>postcode areas </a:t>
            </a:r>
          </a:p>
          <a:p>
            <a:br>
              <a:rPr lang="en-GB" dirty="0"/>
            </a:br>
            <a:endParaRPr lang="en-GB" dirty="0"/>
          </a:p>
          <a:p>
            <a:r>
              <a:rPr lang="en-GB" b="1" dirty="0"/>
              <a:t>Step 2: Randomly select some clusters</a:t>
            </a:r>
          </a:p>
          <a:p>
            <a:r>
              <a:rPr lang="en-GB" dirty="0"/>
              <a:t>Use simple random sampling or systematic sampling to choose the clusters.</a:t>
            </a:r>
          </a:p>
          <a:p>
            <a:r>
              <a:rPr lang="en-GB" dirty="0"/>
              <a:t>So at this stage, you are sampling </a:t>
            </a:r>
            <a:r>
              <a:rPr lang="en-GB" b="1" dirty="0"/>
              <a:t>groups</a:t>
            </a:r>
            <a:r>
              <a:rPr lang="en-GB" dirty="0"/>
              <a:t>, not individuals.</a:t>
            </a:r>
          </a:p>
          <a:p>
            <a:br>
              <a:rPr lang="en-GB" dirty="0"/>
            </a:br>
            <a:endParaRPr lang="en-GB" dirty="0"/>
          </a:p>
          <a:p>
            <a:r>
              <a:rPr lang="en-GB" b="1" dirty="0"/>
              <a:t>Step 3: Decide what happens inside the selected clusters</a:t>
            </a:r>
          </a:p>
          <a:p>
            <a:r>
              <a:rPr lang="en-GB" dirty="0"/>
              <a:t>This depends on whether it is </a:t>
            </a:r>
            <a:r>
              <a:rPr lang="en-GB" b="1" dirty="0"/>
              <a:t>one-stage</a:t>
            </a:r>
            <a:r>
              <a:rPr lang="en-GB" dirty="0"/>
              <a:t> or </a:t>
            </a:r>
            <a:r>
              <a:rPr lang="en-GB" b="1" dirty="0"/>
              <a:t>two-stage</a:t>
            </a:r>
            <a:r>
              <a:rPr lang="en-GB" dirty="0"/>
              <a:t> cluster sampling.</a:t>
            </a:r>
          </a:p>
          <a:p>
            <a:r>
              <a:rPr lang="en-GB" b="1" dirty="0"/>
              <a:t>One-stage cluster sampling</a:t>
            </a:r>
          </a:p>
          <a:p>
            <a:r>
              <a:rPr lang="en-GB" dirty="0"/>
              <a:t>You collect data from </a:t>
            </a:r>
            <a:r>
              <a:rPr lang="en-GB" b="1" dirty="0"/>
              <a:t>everyone</a:t>
            </a:r>
            <a:r>
              <a:rPr lang="en-GB" dirty="0"/>
              <a:t> in the selected clusters.</a:t>
            </a:r>
          </a:p>
          <a:p>
            <a:r>
              <a:rPr lang="en-GB" dirty="0"/>
              <a:t>Example:</a:t>
            </a:r>
          </a:p>
          <a:p>
            <a:r>
              <a:rPr lang="en-GB" dirty="0"/>
              <a:t>randomly select 3 classes </a:t>
            </a:r>
          </a:p>
          <a:p>
            <a:r>
              <a:rPr lang="en-GB" dirty="0"/>
              <a:t>survey </a:t>
            </a:r>
            <a:r>
              <a:rPr lang="en-GB" b="1" dirty="0"/>
              <a:t>all students</a:t>
            </a:r>
            <a:r>
              <a:rPr lang="en-GB" dirty="0"/>
              <a:t> in those 3 classes </a:t>
            </a:r>
          </a:p>
          <a:p>
            <a:r>
              <a:rPr lang="en-GB" b="1" dirty="0"/>
              <a:t>Two-stage cluster sampling</a:t>
            </a:r>
          </a:p>
          <a:p>
            <a:r>
              <a:rPr lang="en-GB" dirty="0"/>
              <a:t>You then take a further sample </a:t>
            </a:r>
            <a:r>
              <a:rPr lang="en-GB" b="1" dirty="0"/>
              <a:t>within</a:t>
            </a:r>
            <a:r>
              <a:rPr lang="en-GB" dirty="0"/>
              <a:t> the selected clusters.</a:t>
            </a:r>
          </a:p>
          <a:p>
            <a:r>
              <a:rPr lang="en-GB" dirty="0"/>
              <a:t>Example:</a:t>
            </a:r>
          </a:p>
          <a:p>
            <a:r>
              <a:rPr lang="en-GB" dirty="0"/>
              <a:t>randomly select 3 schools </a:t>
            </a:r>
          </a:p>
          <a:p>
            <a:r>
              <a:rPr lang="en-GB" dirty="0"/>
              <a:t>then randomly select 20 students from each selected school </a:t>
            </a:r>
          </a:p>
          <a:p>
            <a:br>
              <a:rPr lang="en-GB" dirty="0"/>
            </a:b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17</a:t>
            </a:fld>
            <a:endParaRPr lang="en-GB" dirty="0"/>
          </a:p>
        </p:txBody>
      </p:sp>
    </p:spTree>
    <p:extLst>
      <p:ext uri="{BB962C8B-B14F-4D97-AF65-F5344CB8AC3E}">
        <p14:creationId xmlns:p14="http://schemas.microsoft.com/office/powerpoint/2010/main" val="4158472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Suitable sampling frame:</a:t>
            </a:r>
            <a:br>
              <a:rPr lang="en-GB" dirty="0"/>
            </a:br>
            <a:r>
              <a:rPr lang="en-GB" dirty="0"/>
              <a:t>A list/database of </a:t>
            </a:r>
            <a:r>
              <a:rPr lang="en-GB" b="1" dirty="0"/>
              <a:t>manufacturing firms with more than 500 employees</a:t>
            </a:r>
            <a:r>
              <a:rPr lang="en-GB" dirty="0"/>
              <a:t>, together with the </a:t>
            </a:r>
            <a:r>
              <a:rPr lang="en-GB" b="1" dirty="0"/>
              <a:t>names/contact details of their company directors</a:t>
            </a:r>
            <a:r>
              <a:rPr lang="en-GB" dirty="0"/>
              <a:t>.</a:t>
            </a:r>
          </a:p>
          <a:p>
            <a:r>
              <a:rPr lang="en-GB" b="1" dirty="0"/>
              <a:t>Example sources:</a:t>
            </a:r>
            <a:endParaRPr lang="en-GB" dirty="0"/>
          </a:p>
          <a:p>
            <a:r>
              <a:rPr lang="en-GB" dirty="0"/>
              <a:t>Companies House records </a:t>
            </a:r>
          </a:p>
          <a:p>
            <a:r>
              <a:rPr lang="en-GB" dirty="0"/>
              <a:t>a commercial business directory </a:t>
            </a:r>
          </a:p>
          <a:p>
            <a:r>
              <a:rPr lang="en-GB" dirty="0"/>
              <a:t>an industry association membership list </a:t>
            </a:r>
          </a:p>
          <a:p>
            <a:r>
              <a:rPr lang="en-GB" dirty="0"/>
              <a:t>internal or purchased business databases</a:t>
            </a:r>
          </a:p>
          <a:p>
            <a:endParaRPr lang="en-GB" dirty="0"/>
          </a:p>
          <a:p>
            <a:r>
              <a:rPr lang="en-GB" b="1" dirty="0"/>
              <a:t>Suitable sampling frame:</a:t>
            </a:r>
            <a:br>
              <a:rPr lang="en-GB" dirty="0"/>
            </a:br>
            <a:r>
              <a:rPr lang="en-GB" dirty="0"/>
              <a:t>A </a:t>
            </a:r>
            <a:r>
              <a:rPr lang="en-GB" b="1" dirty="0"/>
              <a:t>professional membership list or register of accountants</a:t>
            </a:r>
            <a:r>
              <a:rPr lang="en-GB" dirty="0"/>
              <a:t>.</a:t>
            </a:r>
          </a:p>
          <a:p>
            <a:r>
              <a:rPr lang="en-GB" b="1" dirty="0"/>
              <a:t>Example sources:</a:t>
            </a:r>
            <a:endParaRPr lang="en-GB" dirty="0"/>
          </a:p>
          <a:p>
            <a:r>
              <a:rPr lang="en-GB" dirty="0"/>
              <a:t>ACCA membership database </a:t>
            </a:r>
          </a:p>
          <a:p>
            <a:r>
              <a:rPr lang="en-GB" dirty="0"/>
              <a:t>ICAEW membership register </a:t>
            </a:r>
          </a:p>
          <a:p>
            <a:r>
              <a:rPr lang="en-GB" dirty="0"/>
              <a:t>CIMA membership list </a:t>
            </a:r>
          </a:p>
          <a:p>
            <a:r>
              <a:rPr lang="en-GB" dirty="0"/>
              <a:t>a directory of qualified accountants</a:t>
            </a:r>
          </a:p>
          <a:p>
            <a:endParaRPr lang="en-GB" dirty="0"/>
          </a:p>
          <a:p>
            <a:r>
              <a:rPr lang="en-GB" b="1" dirty="0"/>
              <a:t>Suitable sampling frame:</a:t>
            </a:r>
            <a:br>
              <a:rPr lang="en-GB" dirty="0"/>
            </a:br>
            <a:r>
              <a:rPr lang="en-GB" dirty="0"/>
              <a:t>An </a:t>
            </a:r>
            <a:r>
              <a:rPr lang="en-GB" b="1" dirty="0"/>
              <a:t>employee list or HR staff register for Best Plumbing Ltd</a:t>
            </a:r>
            <a:endParaRPr lang="en-GB" dirty="0"/>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25</a:t>
            </a:fld>
            <a:endParaRPr lang="en-GB" dirty="0"/>
          </a:p>
        </p:txBody>
      </p:sp>
    </p:spTree>
    <p:extLst>
      <p:ext uri="{BB962C8B-B14F-4D97-AF65-F5344CB8AC3E}">
        <p14:creationId xmlns:p14="http://schemas.microsoft.com/office/powerpoint/2010/main" val="365035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26</a:t>
            </a:fld>
            <a:endParaRPr lang="en-GB" dirty="0"/>
          </a:p>
        </p:txBody>
      </p:sp>
    </p:spTree>
    <p:extLst>
      <p:ext uri="{BB962C8B-B14F-4D97-AF65-F5344CB8AC3E}">
        <p14:creationId xmlns:p14="http://schemas.microsoft.com/office/powerpoint/2010/main" val="25436406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issue is more about </a:t>
            </a:r>
            <a:r>
              <a:rPr lang="en-GB" b="1" dirty="0"/>
              <a:t>response quality</a:t>
            </a:r>
            <a:r>
              <a:rPr lang="en-GB" dirty="0"/>
              <a:t> or </a:t>
            </a:r>
            <a:r>
              <a:rPr lang="en-GB" b="1" dirty="0"/>
              <a:t>limited relevance of the data obtained</a:t>
            </a:r>
            <a:r>
              <a:rPr lang="en-GB" dirty="0"/>
              <a:t>. In other words, this is closer to a form of partial or poor-quality response than non-response.</a:t>
            </a:r>
          </a:p>
        </p:txBody>
      </p:sp>
      <p:sp>
        <p:nvSpPr>
          <p:cNvPr id="4" name="Slide Number Placeholder 3"/>
          <p:cNvSpPr>
            <a:spLocks noGrp="1"/>
          </p:cNvSpPr>
          <p:nvPr>
            <p:ph type="sldNum" sz="quarter" idx="5"/>
          </p:nvPr>
        </p:nvSpPr>
        <p:spPr/>
        <p:txBody>
          <a:bodyPr/>
          <a:lstStyle/>
          <a:p>
            <a:fld id="{657F13BE-0D13-4DB1-B8FE-C23C5387B70B}" type="slidenum">
              <a:rPr lang="en-GB" smtClean="0"/>
              <a:pPr/>
              <a:t>27</a:t>
            </a:fld>
            <a:endParaRPr lang="en-GB" dirty="0"/>
          </a:p>
        </p:txBody>
      </p:sp>
    </p:spTree>
    <p:extLst>
      <p:ext uri="{BB962C8B-B14F-4D97-AF65-F5344CB8AC3E}">
        <p14:creationId xmlns:p14="http://schemas.microsoft.com/office/powerpoint/2010/main" val="2920245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data were originally collected by someone else for a different purpose, and are now being reused by the researcher</a:t>
            </a:r>
          </a:p>
          <a:p>
            <a:r>
              <a:rPr lang="en-GB" dirty="0"/>
              <a:t>Examples raw secondary data:</a:t>
            </a:r>
          </a:p>
          <a:p>
            <a:r>
              <a:rPr lang="en-GB" dirty="0"/>
              <a:t>census microdata </a:t>
            </a:r>
          </a:p>
          <a:p>
            <a:r>
              <a:rPr lang="en-GB" dirty="0"/>
              <a:t>World Bank downloadable datasets </a:t>
            </a:r>
          </a:p>
          <a:p>
            <a:r>
              <a:rPr lang="en-GB" dirty="0"/>
              <a:t>NHS or education datasets with case-level records </a:t>
            </a:r>
          </a:p>
          <a:p>
            <a:r>
              <a:rPr lang="en-GB" dirty="0"/>
              <a:t>company sales records or CRM exports, if permission is given</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pPr/>
              <a:t>31</a:t>
            </a:fld>
            <a:endParaRPr lang="en-GB" dirty="0"/>
          </a:p>
        </p:txBody>
      </p:sp>
    </p:spTree>
    <p:extLst>
      <p:ext uri="{BB962C8B-B14F-4D97-AF65-F5344CB8AC3E}">
        <p14:creationId xmlns:p14="http://schemas.microsoft.com/office/powerpoint/2010/main" val="40147715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ea typeface="+mn-ea"/>
                <a:cs typeface="+mn-cs"/>
              </a:rPr>
              <a:t>Generalisability</a:t>
            </a:r>
            <a:r>
              <a:rPr lang="en-US" sz="1200" b="0" i="0" kern="1200" dirty="0">
                <a:solidFill>
                  <a:schemeClr val="tx1"/>
                </a:solidFill>
                <a:effectLst/>
                <a:ea typeface="+mn-ea"/>
                <a:cs typeface="+mn-cs"/>
              </a:rPr>
              <a:t>/transferability refers to the extent to which the findings of a research study are applicable to other settings. </a:t>
            </a:r>
            <a:br>
              <a:rPr lang="en-US" dirty="0"/>
            </a:br>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50</a:t>
            </a:fld>
            <a:endParaRPr lang="en-GB"/>
          </a:p>
        </p:txBody>
      </p:sp>
    </p:spTree>
    <p:extLst>
      <p:ext uri="{BB962C8B-B14F-4D97-AF65-F5344CB8AC3E}">
        <p14:creationId xmlns:p14="http://schemas.microsoft.com/office/powerpoint/2010/main" val="4268528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endParaRPr lang="en-GB" altLang="en-US" dirty="0"/>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dirty="0"/>
              <a:t>Edit Master text styles</a:t>
            </a:r>
          </a:p>
          <a:p>
            <a:pPr lvl="1"/>
            <a:r>
              <a:rPr lang="en-US" altLang="en-US" dirty="0"/>
              <a:t>Second level</a:t>
            </a:r>
          </a:p>
          <a:p>
            <a:pPr lvl="2"/>
            <a:r>
              <a:rPr lang="en-US" altLang="en-US" dirty="0"/>
              <a:t>Third level</a:t>
            </a:r>
          </a:p>
          <a:p>
            <a:pPr lvl="3"/>
            <a:r>
              <a:rPr lang="en-US" altLang="en-US" dirty="0"/>
              <a:t>Fourth level</a:t>
            </a:r>
          </a:p>
          <a:p>
            <a:pPr lvl="4"/>
            <a:r>
              <a:rPr lang="en-US" altLang="en-US" dirty="0"/>
              <a:t>Fifth level</a:t>
            </a:r>
            <a:endParaRPr lang="en-GB" altLang="en-US" dirty="0"/>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Calibri" panose="020F0502020204030204" pitchFamily="34" charset="0"/>
                <a:cs typeface="+mn-cs"/>
              </a:defRPr>
            </a:lvl1pPr>
          </a:lstStyle>
          <a:p>
            <a:pPr>
              <a:defRPr/>
            </a:pPr>
            <a:endParaRPr lang="en-US" dirty="0"/>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anose="020F0502020204030204" pitchFamily="34" charset="0"/>
              </a:defRPr>
            </a:lvl1pPr>
          </a:lstStyle>
          <a:p>
            <a:pPr>
              <a:defRPr/>
            </a:pPr>
            <a:fld id="{31F3F4A0-9296-4EBF-B673-F9FBF68C122A}" type="slidenum">
              <a:rPr lang="en-US" altLang="en-US" smtClean="0"/>
              <a:pPr>
                <a:defRPr/>
              </a:pPr>
              <a:t>‹#›</a:t>
            </a:fld>
            <a:endParaRPr lang="en-US" altLang="en-US" dirty="0"/>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Calibri" panose="020F0502020204030204" pitchFamily="34" charset="0"/>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Calibri" panose="020F050202020403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Calibri" panose="020F050202020403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Calibri" panose="020F050202020403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Calibri" panose="020F050202020403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7F435BA-7D13-2A2A-3218-88D775370155}"/>
              </a:ext>
            </a:extLst>
          </p:cNvPr>
          <p:cNvSpPr>
            <a:spLocks noGrp="1"/>
          </p:cNvSpPr>
          <p:nvPr>
            <p:ph type="ctrTitle"/>
          </p:nvPr>
        </p:nvSpPr>
        <p:spPr>
          <a:xfrm>
            <a:off x="5577749" y="2834277"/>
            <a:ext cx="4392613" cy="936625"/>
          </a:xfrm>
        </p:spPr>
        <p:txBody>
          <a:bodyPr/>
          <a:lstStyle/>
          <a:p>
            <a:r>
              <a:rPr lang="en-GB" altLang="en-US" b="1" dirty="0"/>
              <a:t>LCMB7035</a:t>
            </a:r>
          </a:p>
        </p:txBody>
      </p:sp>
      <p:sp>
        <p:nvSpPr>
          <p:cNvPr id="5" name="TextBox 1">
            <a:extLst>
              <a:ext uri="{FF2B5EF4-FFF2-40B4-BE49-F238E27FC236}">
                <a16:creationId xmlns:a16="http://schemas.microsoft.com/office/drawing/2014/main" id="{D5520C09-344C-5086-48D5-55B49BD92B42}"/>
              </a:ext>
            </a:extLst>
          </p:cNvPr>
          <p:cNvSpPr txBox="1">
            <a:spLocks noChangeArrowheads="1"/>
          </p:cNvSpPr>
          <p:nvPr/>
        </p:nvSpPr>
        <p:spPr bwMode="auto">
          <a:xfrm>
            <a:off x="250825" y="3962400"/>
            <a:ext cx="5184775" cy="95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Workshop 4:</a:t>
            </a:r>
          </a:p>
          <a:p>
            <a:pPr>
              <a:spcBef>
                <a:spcPct val="0"/>
              </a:spcBef>
              <a:buFontTx/>
              <a:buNone/>
            </a:pPr>
            <a:r>
              <a:rPr lang="en-GB" altLang="en-US" sz="2800" b="1" dirty="0">
                <a:solidFill>
                  <a:srgbClr val="FFFF00"/>
                </a:solidFill>
                <a:latin typeface="Arial" panose="020B0604020202020204" pitchFamily="34" charset="0"/>
              </a:rPr>
              <a:t>Sampling and data collection</a:t>
            </a:r>
          </a:p>
        </p:txBody>
      </p:sp>
      <p:sp>
        <p:nvSpPr>
          <p:cNvPr id="6" name="Subtitle 4">
            <a:extLst>
              <a:ext uri="{FF2B5EF4-FFF2-40B4-BE49-F238E27FC236}">
                <a16:creationId xmlns:a16="http://schemas.microsoft.com/office/drawing/2014/main" id="{5E33CEC2-4CCC-CBE6-2D77-B35CDDBE7A37}"/>
              </a:ext>
            </a:extLst>
          </p:cNvPr>
          <p:cNvSpPr txBox="1">
            <a:spLocks/>
          </p:cNvSpPr>
          <p:nvPr/>
        </p:nvSpPr>
        <p:spPr bwMode="auto">
          <a:xfrm>
            <a:off x="3651566" y="1073035"/>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Calibri" panose="020F0502020204030204" pitchFamily="34" charset="0"/>
                <a:cs typeface="Calibri" panose="020F0502020204030204" pitchFamily="34" charset="0"/>
              </a:rPr>
              <a:t>Dissertation</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FA65D9C3-DBFB-8353-8918-F1C6851C803E}"/>
              </a:ext>
            </a:extLst>
          </p:cNvPr>
          <p:cNvSpPr>
            <a:spLocks noGrp="1"/>
          </p:cNvSpPr>
          <p:nvPr>
            <p:ph type="sldNum" sz="quarter" idx="12"/>
          </p:nvPr>
        </p:nvSpPr>
        <p:spPr/>
        <p:txBody>
          <a:bodyPr/>
          <a:lstStyle/>
          <a:p>
            <a:pPr>
              <a:defRPr/>
            </a:pPr>
            <a:fld id="{0F359BAA-4C3D-44E8-B8AA-0115E484A981}" type="slidenum">
              <a:rPr lang="en-US" altLang="en-US" smtClean="0"/>
              <a:pPr>
                <a:defRPr/>
              </a:pPr>
              <a:t>1</a:t>
            </a:fld>
            <a:endParaRPr lang="en-US" altLang="en-US"/>
          </a:p>
        </p:txBody>
      </p:sp>
    </p:spTree>
    <p:extLst>
      <p:ext uri="{BB962C8B-B14F-4D97-AF65-F5344CB8AC3E}">
        <p14:creationId xmlns:p14="http://schemas.microsoft.com/office/powerpoint/2010/main" val="3661340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E80F3-D5B0-2930-EAD9-959D66707E58}"/>
              </a:ext>
            </a:extLst>
          </p:cNvPr>
          <p:cNvSpPr>
            <a:spLocks noGrp="1"/>
          </p:cNvSpPr>
          <p:nvPr>
            <p:ph type="title"/>
          </p:nvPr>
        </p:nvSpPr>
        <p:spPr/>
        <p:txBody>
          <a:bodyPr/>
          <a:lstStyle/>
          <a:p>
            <a:r>
              <a:rPr lang="en-US" dirty="0"/>
              <a:t>Learning outcomes</a:t>
            </a:r>
            <a:endParaRPr lang="en-GB" dirty="0"/>
          </a:p>
        </p:txBody>
      </p:sp>
      <p:sp>
        <p:nvSpPr>
          <p:cNvPr id="3" name="Content Placeholder 2">
            <a:extLst>
              <a:ext uri="{FF2B5EF4-FFF2-40B4-BE49-F238E27FC236}">
                <a16:creationId xmlns:a16="http://schemas.microsoft.com/office/drawing/2014/main" id="{65FD560D-3D34-C9FF-6604-ACA0C5AC7745}"/>
              </a:ext>
            </a:extLst>
          </p:cNvPr>
          <p:cNvSpPr>
            <a:spLocks noGrp="1"/>
          </p:cNvSpPr>
          <p:nvPr>
            <p:ph idx="1"/>
          </p:nvPr>
        </p:nvSpPr>
        <p:spPr/>
        <p:txBody>
          <a:bodyPr/>
          <a:lstStyle/>
          <a:p>
            <a:r>
              <a:rPr lang="en-US" dirty="0"/>
              <a:t>Before data collection</a:t>
            </a:r>
          </a:p>
          <a:p>
            <a:r>
              <a:rPr lang="en-US" dirty="0"/>
              <a:t>Sampling</a:t>
            </a:r>
          </a:p>
          <a:p>
            <a:r>
              <a:rPr lang="en-US" dirty="0"/>
              <a:t>Data collection: secondary data</a:t>
            </a:r>
          </a:p>
          <a:p>
            <a:r>
              <a:rPr lang="en-US" dirty="0"/>
              <a:t>Data collection: primary data</a:t>
            </a:r>
            <a:endParaRPr lang="en-GB" dirty="0"/>
          </a:p>
        </p:txBody>
      </p:sp>
      <p:sp>
        <p:nvSpPr>
          <p:cNvPr id="4" name="Slide Number Placeholder 3">
            <a:extLst>
              <a:ext uri="{FF2B5EF4-FFF2-40B4-BE49-F238E27FC236}">
                <a16:creationId xmlns:a16="http://schemas.microsoft.com/office/drawing/2014/main" id="{96D89F44-DE76-6C33-3B51-0CE16C44BAD3}"/>
              </a:ext>
            </a:extLst>
          </p:cNvPr>
          <p:cNvSpPr>
            <a:spLocks noGrp="1"/>
          </p:cNvSpPr>
          <p:nvPr>
            <p:ph type="sldNum" sz="quarter" idx="12"/>
          </p:nvPr>
        </p:nvSpPr>
        <p:spPr/>
        <p:txBody>
          <a:bodyPr/>
          <a:lstStyle/>
          <a:p>
            <a:pPr>
              <a:defRPr/>
            </a:pPr>
            <a:fld id="{6B9CAAEB-5DD4-4716-AEA0-BEF1B1D22BD1}" type="slidenum">
              <a:rPr lang="en-US" altLang="en-US" smtClean="0"/>
              <a:pPr>
                <a:defRPr/>
              </a:pPr>
              <a:t>2</a:t>
            </a:fld>
            <a:endParaRPr lang="en-US" altLang="en-US"/>
          </a:p>
        </p:txBody>
      </p:sp>
    </p:spTree>
    <p:extLst>
      <p:ext uri="{BB962C8B-B14F-4D97-AF65-F5344CB8AC3E}">
        <p14:creationId xmlns:p14="http://schemas.microsoft.com/office/powerpoint/2010/main" val="2543127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272CC-A4F7-FF74-E388-8553CE7D5929}"/>
              </a:ext>
            </a:extLst>
          </p:cNvPr>
          <p:cNvSpPr>
            <a:spLocks noGrp="1"/>
          </p:cNvSpPr>
          <p:nvPr>
            <p:ph type="title"/>
          </p:nvPr>
        </p:nvSpPr>
        <p:spPr/>
        <p:txBody>
          <a:bodyPr/>
          <a:lstStyle/>
          <a:p>
            <a:r>
              <a:rPr lang="en-US" dirty="0"/>
              <a:t>Before data collection</a:t>
            </a:r>
            <a:endParaRPr lang="en-GB" dirty="0"/>
          </a:p>
        </p:txBody>
      </p:sp>
      <p:sp>
        <p:nvSpPr>
          <p:cNvPr id="3" name="Content Placeholder 2">
            <a:extLst>
              <a:ext uri="{FF2B5EF4-FFF2-40B4-BE49-F238E27FC236}">
                <a16:creationId xmlns:a16="http://schemas.microsoft.com/office/drawing/2014/main" id="{7009CCCC-D867-68EB-091F-CF70A18235F3}"/>
              </a:ext>
            </a:extLst>
          </p:cNvPr>
          <p:cNvSpPr>
            <a:spLocks noGrp="1"/>
          </p:cNvSpPr>
          <p:nvPr>
            <p:ph idx="1"/>
          </p:nvPr>
        </p:nvSpPr>
        <p:spPr/>
        <p:txBody>
          <a:bodyPr/>
          <a:lstStyle/>
          <a:p>
            <a:r>
              <a:rPr lang="en-US" sz="2800" dirty="0"/>
              <a:t>A clear understanding of what data needed.</a:t>
            </a:r>
          </a:p>
          <a:p>
            <a:r>
              <a:rPr lang="en-US" sz="2800" dirty="0"/>
              <a:t>A clear understanding of how to use the data when it is collected.</a:t>
            </a:r>
          </a:p>
          <a:p>
            <a:r>
              <a:rPr lang="en-US" sz="2800" dirty="0"/>
              <a:t>A clear understanding of how the collecting data is relevant to the research questions / hypotheses.</a:t>
            </a:r>
          </a:p>
          <a:p>
            <a:r>
              <a:rPr lang="en-US" sz="2800" dirty="0"/>
              <a:t>A clear plan of how to proceed the data collection process.</a:t>
            </a:r>
          </a:p>
          <a:p>
            <a:r>
              <a:rPr lang="en-US" sz="2800" dirty="0"/>
              <a:t>Your ethics form is approved</a:t>
            </a:r>
            <a:endParaRPr lang="en-GB" sz="2800" dirty="0"/>
          </a:p>
        </p:txBody>
      </p:sp>
      <p:sp>
        <p:nvSpPr>
          <p:cNvPr id="4" name="Slide Number Placeholder 3">
            <a:extLst>
              <a:ext uri="{FF2B5EF4-FFF2-40B4-BE49-F238E27FC236}">
                <a16:creationId xmlns:a16="http://schemas.microsoft.com/office/drawing/2014/main" id="{1DE6B0FB-44F8-BF62-5D41-46DD6C5123CA}"/>
              </a:ext>
            </a:extLst>
          </p:cNvPr>
          <p:cNvSpPr>
            <a:spLocks noGrp="1"/>
          </p:cNvSpPr>
          <p:nvPr>
            <p:ph type="sldNum" sz="quarter" idx="12"/>
          </p:nvPr>
        </p:nvSpPr>
        <p:spPr/>
        <p:txBody>
          <a:bodyPr/>
          <a:lstStyle/>
          <a:p>
            <a:pPr>
              <a:defRPr/>
            </a:pPr>
            <a:fld id="{6B9CAAEB-5DD4-4716-AEA0-BEF1B1D22BD1}" type="slidenum">
              <a:rPr lang="en-US" altLang="en-US" smtClean="0"/>
              <a:pPr>
                <a:defRPr/>
              </a:pPr>
              <a:t>3</a:t>
            </a:fld>
            <a:endParaRPr lang="en-US" altLang="en-US"/>
          </a:p>
        </p:txBody>
      </p:sp>
    </p:spTree>
    <p:extLst>
      <p:ext uri="{BB962C8B-B14F-4D97-AF65-F5344CB8AC3E}">
        <p14:creationId xmlns:p14="http://schemas.microsoft.com/office/powerpoint/2010/main" val="1270753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94605A7-E99D-D6E1-6602-EB1F8C3CEFB5}"/>
              </a:ext>
            </a:extLst>
          </p:cNvPr>
          <p:cNvSpPr>
            <a:spLocks noGrp="1"/>
          </p:cNvSpPr>
          <p:nvPr>
            <p:ph type="title"/>
          </p:nvPr>
        </p:nvSpPr>
        <p:spPr>
          <a:xfrm>
            <a:off x="609600" y="274638"/>
            <a:ext cx="10972800" cy="1143000"/>
          </a:xfrm>
        </p:spPr>
        <p:txBody>
          <a:bodyPr wrap="square" anchor="ctr">
            <a:normAutofit/>
          </a:bodyPr>
          <a:lstStyle/>
          <a:p>
            <a:r>
              <a:rPr lang="en-US" dirty="0"/>
              <a:t>Sampling</a:t>
            </a:r>
            <a:endParaRPr lang="en-GB" dirty="0"/>
          </a:p>
        </p:txBody>
      </p:sp>
      <p:sp>
        <p:nvSpPr>
          <p:cNvPr id="7" name="TextBox 6">
            <a:extLst>
              <a:ext uri="{FF2B5EF4-FFF2-40B4-BE49-F238E27FC236}">
                <a16:creationId xmlns:a16="http://schemas.microsoft.com/office/drawing/2014/main" id="{8FA1CEBE-9480-BF9E-8121-6CB8DD955FEA}"/>
              </a:ext>
            </a:extLst>
          </p:cNvPr>
          <p:cNvSpPr txBox="1"/>
          <p:nvPr/>
        </p:nvSpPr>
        <p:spPr bwMode="auto">
          <a:xfrm>
            <a:off x="609600" y="1600201"/>
            <a:ext cx="5384800" cy="3989040"/>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marL="342900" indent="-342900" eaLnBrk="0" fontAlgn="base" hangingPunct="0">
              <a:spcBef>
                <a:spcPct val="20000"/>
              </a:spcBef>
              <a:spcAft>
                <a:spcPct val="0"/>
              </a:spcAft>
              <a:buFont typeface="Arial" panose="020B0604020202020204" pitchFamily="34" charset="0"/>
              <a:buChar char="•"/>
            </a:pPr>
            <a:r>
              <a:rPr lang="en-US" sz="2000" kern="1200" dirty="0">
                <a:latin typeface="Calibri" panose="020F0502020204030204" pitchFamily="34" charset="0"/>
              </a:rPr>
              <a:t>Sampling is the process of selecting a portion of the population </a:t>
            </a:r>
            <a:r>
              <a:rPr lang="en-US" sz="2000" dirty="0">
                <a:latin typeface="Calibri" panose="020F0502020204030204" pitchFamily="34" charset="0"/>
              </a:rPr>
              <a:t>which is representative to that population</a:t>
            </a:r>
          </a:p>
          <a:p>
            <a:pPr marL="342900" indent="-342900" eaLnBrk="0" fontAlgn="base" hangingPunct="0">
              <a:spcBef>
                <a:spcPct val="20000"/>
              </a:spcBef>
              <a:spcAft>
                <a:spcPct val="0"/>
              </a:spcAft>
              <a:buFont typeface="Arial" panose="020B0604020202020204" pitchFamily="34" charset="0"/>
              <a:buChar char="•"/>
            </a:pPr>
            <a:r>
              <a:rPr lang="en-US" sz="2000" kern="1200" dirty="0">
                <a:latin typeface="Calibri" panose="020F0502020204030204" pitchFamily="34" charset="0"/>
              </a:rPr>
              <a:t>Sampling is important because:</a:t>
            </a:r>
          </a:p>
          <a:p>
            <a:pPr marL="800100" lvl="1" indent="-342900" eaLnBrk="0" fontAlgn="base" hangingPunct="0">
              <a:spcBef>
                <a:spcPct val="20000"/>
              </a:spcBef>
              <a:spcAft>
                <a:spcPct val="0"/>
              </a:spcAft>
              <a:buFont typeface="Arial" panose="020B0604020202020204" pitchFamily="34" charset="0"/>
              <a:buChar char="•"/>
            </a:pPr>
            <a:r>
              <a:rPr lang="en-US" sz="2000" dirty="0">
                <a:latin typeface="Calibri" panose="020F0502020204030204" pitchFamily="34" charset="0"/>
              </a:rPr>
              <a:t>Access to the population is impractical (inaccessibility) or inefficient (large size, time consuming, cost implication)</a:t>
            </a:r>
          </a:p>
          <a:p>
            <a:pPr marL="800100" lvl="1" indent="-342900" eaLnBrk="0" fontAlgn="base" hangingPunct="0">
              <a:spcBef>
                <a:spcPct val="20000"/>
              </a:spcBef>
              <a:spcAft>
                <a:spcPct val="0"/>
              </a:spcAft>
              <a:buFont typeface="Arial" panose="020B0604020202020204" pitchFamily="34" charset="0"/>
              <a:buChar char="•"/>
            </a:pPr>
            <a:r>
              <a:rPr lang="en-US" sz="2000" dirty="0">
                <a:latin typeface="Calibri" panose="020F0502020204030204" pitchFamily="34" charset="0"/>
              </a:rPr>
              <a:t>The act of collecting the data destroys the element for its intended use (such as in crash testing a car);</a:t>
            </a:r>
            <a:endParaRPr lang="en-US" sz="2000" kern="1200" dirty="0">
              <a:latin typeface="Calibri" panose="020F0502020204030204" pitchFamily="34" charset="0"/>
            </a:endParaRPr>
          </a:p>
        </p:txBody>
      </p:sp>
      <p:pic>
        <p:nvPicPr>
          <p:cNvPr id="6" name="Picture 5">
            <a:extLst>
              <a:ext uri="{FF2B5EF4-FFF2-40B4-BE49-F238E27FC236}">
                <a16:creationId xmlns:a16="http://schemas.microsoft.com/office/drawing/2014/main" id="{9CCA83B8-D653-219E-EFBC-177268DEE042}"/>
              </a:ext>
            </a:extLst>
          </p:cNvPr>
          <p:cNvPicPr>
            <a:picLocks noChangeAspect="1"/>
          </p:cNvPicPr>
          <p:nvPr/>
        </p:nvPicPr>
        <p:blipFill>
          <a:blip r:embed="rId3"/>
          <a:srcRect b="11542"/>
          <a:stretch>
            <a:fillRect/>
          </a:stretch>
        </p:blipFill>
        <p:spPr>
          <a:xfrm>
            <a:off x="6445624" y="1234934"/>
            <a:ext cx="5384800" cy="3728973"/>
          </a:xfrm>
          <a:prstGeom prst="rect">
            <a:avLst/>
          </a:prstGeom>
          <a:noFill/>
        </p:spPr>
      </p:pic>
      <p:sp>
        <p:nvSpPr>
          <p:cNvPr id="4" name="Slide Number Placeholder 3">
            <a:extLst>
              <a:ext uri="{FF2B5EF4-FFF2-40B4-BE49-F238E27FC236}">
                <a16:creationId xmlns:a16="http://schemas.microsoft.com/office/drawing/2014/main" id="{0031B373-5FAA-B67A-0D96-8DEAF644A8FB}"/>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B9CAAEB-5DD4-4716-AEA0-BEF1B1D22BD1}" type="slidenum">
              <a:rPr lang="en-US" altLang="en-US" smtClean="0"/>
              <a:pPr>
                <a:spcAft>
                  <a:spcPts val="600"/>
                </a:spcAft>
                <a:defRPr/>
              </a:pPr>
              <a:t>4</a:t>
            </a:fld>
            <a:endParaRPr lang="en-US" altLang="en-US"/>
          </a:p>
        </p:txBody>
      </p:sp>
      <p:sp>
        <p:nvSpPr>
          <p:cNvPr id="9" name="TextBox 8">
            <a:extLst>
              <a:ext uri="{FF2B5EF4-FFF2-40B4-BE49-F238E27FC236}">
                <a16:creationId xmlns:a16="http://schemas.microsoft.com/office/drawing/2014/main" id="{7A4D9284-3B19-8407-D278-CDBE33B4E664}"/>
              </a:ext>
            </a:extLst>
          </p:cNvPr>
          <p:cNvSpPr txBox="1"/>
          <p:nvPr/>
        </p:nvSpPr>
        <p:spPr bwMode="auto">
          <a:xfrm>
            <a:off x="6311153" y="4963907"/>
            <a:ext cx="5384800" cy="659159"/>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algn="ctr" eaLnBrk="0" fontAlgn="base" hangingPunct="0">
              <a:spcBef>
                <a:spcPct val="20000"/>
              </a:spcBef>
              <a:spcAft>
                <a:spcPct val="0"/>
              </a:spcAft>
            </a:pPr>
            <a:r>
              <a:rPr lang="en-US" sz="1600" kern="1200" dirty="0">
                <a:latin typeface="Calibri" panose="020F0502020204030204" pitchFamily="34" charset="0"/>
              </a:rPr>
              <a:t>Figure – Population, target population, sample and individual cases (Source: Saunders et al., 2023, p. 292)</a:t>
            </a:r>
          </a:p>
        </p:txBody>
      </p:sp>
    </p:spTree>
    <p:extLst>
      <p:ext uri="{BB962C8B-B14F-4D97-AF65-F5344CB8AC3E}">
        <p14:creationId xmlns:p14="http://schemas.microsoft.com/office/powerpoint/2010/main" val="3050722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AFBF8E3-9A69-8E1B-B47D-BB7326BF50E1}"/>
              </a:ext>
            </a:extLst>
          </p:cNvPr>
          <p:cNvSpPr>
            <a:spLocks noGrp="1"/>
          </p:cNvSpPr>
          <p:nvPr>
            <p:ph type="title"/>
          </p:nvPr>
        </p:nvSpPr>
        <p:spPr/>
        <p:txBody>
          <a:bodyPr/>
          <a:lstStyle/>
          <a:p>
            <a:r>
              <a:rPr lang="en-US" dirty="0"/>
              <a:t>Sampling</a:t>
            </a:r>
            <a:endParaRPr lang="en-GB" dirty="0"/>
          </a:p>
        </p:txBody>
      </p:sp>
      <p:sp>
        <p:nvSpPr>
          <p:cNvPr id="2" name="Slide Number Placeholder 1">
            <a:extLst>
              <a:ext uri="{FF2B5EF4-FFF2-40B4-BE49-F238E27FC236}">
                <a16:creationId xmlns:a16="http://schemas.microsoft.com/office/drawing/2014/main" id="{D057FFD8-7FED-D032-0202-815661806968}"/>
              </a:ext>
            </a:extLst>
          </p:cNvPr>
          <p:cNvSpPr>
            <a:spLocks noGrp="1"/>
          </p:cNvSpPr>
          <p:nvPr>
            <p:ph type="sldNum" sz="quarter" idx="11"/>
          </p:nvPr>
        </p:nvSpPr>
        <p:spPr/>
        <p:txBody>
          <a:bodyPr/>
          <a:lstStyle/>
          <a:p>
            <a:pPr>
              <a:defRPr/>
            </a:pPr>
            <a:fld id="{7D0080E3-C8E4-4072-87F6-5D763E1F8305}" type="slidenum">
              <a:rPr lang="en-US" altLang="en-US" smtClean="0"/>
              <a:pPr>
                <a:defRPr/>
              </a:pPr>
              <a:t>5</a:t>
            </a:fld>
            <a:endParaRPr lang="en-US" altLang="en-US"/>
          </a:p>
        </p:txBody>
      </p:sp>
      <p:pic>
        <p:nvPicPr>
          <p:cNvPr id="4" name="Picture 3">
            <a:extLst>
              <a:ext uri="{FF2B5EF4-FFF2-40B4-BE49-F238E27FC236}">
                <a16:creationId xmlns:a16="http://schemas.microsoft.com/office/drawing/2014/main" id="{2ACD9EC7-5AEE-F5D0-8D4F-4781AA64A595}"/>
              </a:ext>
            </a:extLst>
          </p:cNvPr>
          <p:cNvPicPr>
            <a:picLocks noChangeAspect="1"/>
          </p:cNvPicPr>
          <p:nvPr/>
        </p:nvPicPr>
        <p:blipFill>
          <a:blip r:embed="rId2"/>
          <a:stretch>
            <a:fillRect/>
          </a:stretch>
        </p:blipFill>
        <p:spPr>
          <a:xfrm>
            <a:off x="5218700" y="1269569"/>
            <a:ext cx="6973300" cy="5112182"/>
          </a:xfrm>
          <a:prstGeom prst="rect">
            <a:avLst/>
          </a:prstGeom>
        </p:spPr>
      </p:pic>
      <p:sp>
        <p:nvSpPr>
          <p:cNvPr id="8" name="TextBox 7">
            <a:extLst>
              <a:ext uri="{FF2B5EF4-FFF2-40B4-BE49-F238E27FC236}">
                <a16:creationId xmlns:a16="http://schemas.microsoft.com/office/drawing/2014/main" id="{3A1488E4-5171-4915-9E5A-638DFF11D98E}"/>
              </a:ext>
            </a:extLst>
          </p:cNvPr>
          <p:cNvSpPr txBox="1"/>
          <p:nvPr/>
        </p:nvSpPr>
        <p:spPr>
          <a:xfrm>
            <a:off x="609600" y="4934633"/>
            <a:ext cx="4172153" cy="646331"/>
          </a:xfrm>
          <a:prstGeom prst="rect">
            <a:avLst/>
          </a:prstGeom>
          <a:noFill/>
        </p:spPr>
        <p:txBody>
          <a:bodyPr wrap="square">
            <a:spAutoFit/>
          </a:bodyPr>
          <a:lstStyle/>
          <a:p>
            <a:pPr algn="ctr" eaLnBrk="0" fontAlgn="base" hangingPunct="0">
              <a:spcBef>
                <a:spcPct val="20000"/>
              </a:spcBef>
              <a:spcAft>
                <a:spcPct val="0"/>
              </a:spcAft>
            </a:pPr>
            <a:r>
              <a:rPr lang="en-US" sz="1800" kern="1200" dirty="0">
                <a:latin typeface="Calibri" panose="020F0502020204030204" pitchFamily="34" charset="0"/>
              </a:rPr>
              <a:t>Figure – Sampling procedures (Source: Saunders et al. (2023, p. 293))</a:t>
            </a:r>
          </a:p>
        </p:txBody>
      </p:sp>
      <p:sp>
        <p:nvSpPr>
          <p:cNvPr id="9" name="TextBox 8">
            <a:extLst>
              <a:ext uri="{FF2B5EF4-FFF2-40B4-BE49-F238E27FC236}">
                <a16:creationId xmlns:a16="http://schemas.microsoft.com/office/drawing/2014/main" id="{4E408967-8DB7-45AE-F70E-7154155447E0}"/>
              </a:ext>
            </a:extLst>
          </p:cNvPr>
          <p:cNvSpPr txBox="1"/>
          <p:nvPr/>
        </p:nvSpPr>
        <p:spPr bwMode="auto">
          <a:xfrm>
            <a:off x="609600" y="1600201"/>
            <a:ext cx="4464424" cy="3115234"/>
          </a:xfrm>
          <a:prstGeom prst="rect">
            <a:avLst/>
          </a:prstGeom>
          <a:noFill/>
          <a:ln>
            <a:noFill/>
          </a:ln>
        </p:spPr>
        <p:txBody>
          <a:bodyPr vert="horz" wrap="square" lIns="91440" tIns="45720" rIns="91440" bIns="45720" numCol="1" rtlCol="0" anchor="t" anchorCtr="0" compatLnSpc="1">
            <a:prstTxWarp prst="textNoShape">
              <a:avLst/>
            </a:prstTxWarp>
            <a:normAutofit fontScale="92500" lnSpcReduction="10000"/>
          </a:bodyPr>
          <a:lstStyle/>
          <a:p>
            <a:pPr marL="342900" indent="-342900" eaLnBrk="0" fontAlgn="base" hangingPunct="0">
              <a:spcBef>
                <a:spcPct val="20000"/>
              </a:spcBef>
              <a:spcAft>
                <a:spcPct val="0"/>
              </a:spcAft>
              <a:buFont typeface="Arial" panose="020B0604020202020204" pitchFamily="34" charset="0"/>
              <a:buChar char="•"/>
            </a:pPr>
            <a:r>
              <a:rPr lang="en-US" sz="2000" kern="1200" dirty="0">
                <a:latin typeface="Calibri" panose="020F0502020204030204" pitchFamily="34" charset="0"/>
              </a:rPr>
              <a:t>Probability: </a:t>
            </a:r>
            <a:r>
              <a:rPr lang="en-US" sz="2000" dirty="0">
                <a:latin typeface="Calibri" panose="020F0502020204030204" pitchFamily="34" charset="0"/>
              </a:rPr>
              <a:t>the chance, or probability, of each case being selected from the target population is known and is usually equal for all cases.</a:t>
            </a:r>
          </a:p>
          <a:p>
            <a:pPr marL="800100" lvl="1" indent="-342900" eaLnBrk="0" fontAlgn="base" hangingPunct="0">
              <a:spcBef>
                <a:spcPct val="20000"/>
              </a:spcBef>
              <a:spcAft>
                <a:spcPct val="0"/>
              </a:spcAft>
              <a:buFont typeface="Arial" panose="020B0604020202020204" pitchFamily="34" charset="0"/>
              <a:buChar char="•"/>
            </a:pPr>
            <a:r>
              <a:rPr lang="en-US" sz="2000" dirty="0">
                <a:latin typeface="Calibri" panose="020F0502020204030204" pitchFamily="34" charset="0"/>
              </a:rPr>
              <a:t>It represents the target population</a:t>
            </a:r>
            <a:endParaRPr lang="en-US" sz="2000" kern="1200" dirty="0">
              <a:latin typeface="Calibri" panose="020F0502020204030204" pitchFamily="34" charset="0"/>
            </a:endParaRPr>
          </a:p>
          <a:p>
            <a:pPr marL="342900" indent="-342900" eaLnBrk="0" fontAlgn="base" hangingPunct="0">
              <a:spcBef>
                <a:spcPct val="20000"/>
              </a:spcBef>
              <a:spcAft>
                <a:spcPct val="0"/>
              </a:spcAft>
              <a:buFont typeface="Arial" panose="020B0604020202020204" pitchFamily="34" charset="0"/>
              <a:buChar char="•"/>
            </a:pPr>
            <a:r>
              <a:rPr lang="en-US" sz="2000" dirty="0">
                <a:latin typeface="Calibri" panose="020F0502020204030204" pitchFamily="34" charset="0"/>
              </a:rPr>
              <a:t>Non-probability: the probability of each case being selected from the target population is not known.</a:t>
            </a:r>
          </a:p>
          <a:p>
            <a:pPr marL="800100" lvl="1" indent="-342900" eaLnBrk="0" fontAlgn="base" hangingPunct="0">
              <a:spcBef>
                <a:spcPct val="20000"/>
              </a:spcBef>
              <a:spcAft>
                <a:spcPct val="0"/>
              </a:spcAft>
              <a:buFont typeface="Arial" panose="020B0604020202020204" pitchFamily="34" charset="0"/>
              <a:buChar char="•"/>
            </a:pPr>
            <a:r>
              <a:rPr lang="en-US" sz="2000" kern="1200" dirty="0">
                <a:latin typeface="Calibri" panose="020F0502020204030204" pitchFamily="34" charset="0"/>
              </a:rPr>
              <a:t>It may not represent the target population</a:t>
            </a:r>
          </a:p>
        </p:txBody>
      </p:sp>
    </p:spTree>
    <p:extLst>
      <p:ext uri="{BB962C8B-B14F-4D97-AF65-F5344CB8AC3E}">
        <p14:creationId xmlns:p14="http://schemas.microsoft.com/office/powerpoint/2010/main" val="20410354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C16A9-4A54-7F9D-FDFA-96FAE19B1456}"/>
              </a:ext>
            </a:extLst>
          </p:cNvPr>
          <p:cNvSpPr>
            <a:spLocks noGrp="1"/>
          </p:cNvSpPr>
          <p:nvPr>
            <p:ph type="title"/>
          </p:nvPr>
        </p:nvSpPr>
        <p:spPr/>
        <p:txBody>
          <a:bodyPr/>
          <a:lstStyle/>
          <a:p>
            <a:r>
              <a:rPr lang="en-US" dirty="0"/>
              <a:t>Sample size</a:t>
            </a:r>
            <a:endParaRPr lang="en-GB" dirty="0"/>
          </a:p>
        </p:txBody>
      </p:sp>
      <p:sp>
        <p:nvSpPr>
          <p:cNvPr id="3" name="Slide Number Placeholder 2">
            <a:extLst>
              <a:ext uri="{FF2B5EF4-FFF2-40B4-BE49-F238E27FC236}">
                <a16:creationId xmlns:a16="http://schemas.microsoft.com/office/drawing/2014/main" id="{952B3DCE-A73E-91BC-A809-4E88ACD8586A}"/>
              </a:ext>
            </a:extLst>
          </p:cNvPr>
          <p:cNvSpPr>
            <a:spLocks noGrp="1"/>
          </p:cNvSpPr>
          <p:nvPr>
            <p:ph type="sldNum" sz="quarter" idx="11"/>
          </p:nvPr>
        </p:nvSpPr>
        <p:spPr/>
        <p:txBody>
          <a:bodyPr/>
          <a:lstStyle/>
          <a:p>
            <a:pPr>
              <a:defRPr/>
            </a:pPr>
            <a:fld id="{32C76563-ED30-428B-AA1A-693B19CC86B5}" type="slidenum">
              <a:rPr lang="en-US" altLang="en-US" smtClean="0"/>
              <a:pPr>
                <a:defRPr/>
              </a:pPr>
              <a:t>6</a:t>
            </a:fld>
            <a:endParaRPr lang="en-US" altLang="en-US"/>
          </a:p>
        </p:txBody>
      </p:sp>
      <p:pic>
        <p:nvPicPr>
          <p:cNvPr id="5" name="Picture 4">
            <a:extLst>
              <a:ext uri="{FF2B5EF4-FFF2-40B4-BE49-F238E27FC236}">
                <a16:creationId xmlns:a16="http://schemas.microsoft.com/office/drawing/2014/main" id="{57DFE5F1-BA10-03DF-2A43-050E3656AD62}"/>
              </a:ext>
            </a:extLst>
          </p:cNvPr>
          <p:cNvPicPr>
            <a:picLocks noChangeAspect="1"/>
          </p:cNvPicPr>
          <p:nvPr/>
        </p:nvPicPr>
        <p:blipFill>
          <a:blip r:embed="rId3"/>
          <a:stretch>
            <a:fillRect/>
          </a:stretch>
        </p:blipFill>
        <p:spPr>
          <a:xfrm>
            <a:off x="3630706" y="1322218"/>
            <a:ext cx="7635231" cy="5154954"/>
          </a:xfrm>
          <a:prstGeom prst="rect">
            <a:avLst/>
          </a:prstGeom>
        </p:spPr>
      </p:pic>
      <p:sp>
        <p:nvSpPr>
          <p:cNvPr id="6" name="TextBox 5">
            <a:extLst>
              <a:ext uri="{FF2B5EF4-FFF2-40B4-BE49-F238E27FC236}">
                <a16:creationId xmlns:a16="http://schemas.microsoft.com/office/drawing/2014/main" id="{9BB0C929-1CC6-B53E-4012-A45941C89886}"/>
              </a:ext>
            </a:extLst>
          </p:cNvPr>
          <p:cNvSpPr txBox="1"/>
          <p:nvPr/>
        </p:nvSpPr>
        <p:spPr>
          <a:xfrm>
            <a:off x="115386" y="3161030"/>
            <a:ext cx="4178708" cy="1477328"/>
          </a:xfrm>
          <a:prstGeom prst="rect">
            <a:avLst/>
          </a:prstGeom>
          <a:noFill/>
        </p:spPr>
        <p:txBody>
          <a:bodyPr wrap="square">
            <a:spAutoFit/>
          </a:bodyPr>
          <a:lstStyle/>
          <a:p>
            <a:pPr algn="ctr" eaLnBrk="0" fontAlgn="base" hangingPunct="0">
              <a:spcBef>
                <a:spcPct val="20000"/>
              </a:spcBef>
              <a:spcAft>
                <a:spcPct val="0"/>
              </a:spcAft>
            </a:pPr>
            <a:r>
              <a:rPr lang="en-US" sz="1800" kern="1200" dirty="0">
                <a:latin typeface="Calibri" panose="020F0502020204030204" pitchFamily="34" charset="0"/>
              </a:rPr>
              <a:t>Figure – </a:t>
            </a:r>
            <a:r>
              <a:rPr lang="en-US" dirty="0">
                <a:latin typeface="Calibri" panose="020F0502020204030204" pitchFamily="34" charset="0"/>
              </a:rPr>
              <a:t>Sample sizes for different sizes of target population at a 95 per cent confidence level (assuming data are collected from all cases in the sample) </a:t>
            </a:r>
            <a:br>
              <a:rPr lang="en-US" dirty="0">
                <a:latin typeface="Calibri" panose="020F0502020204030204" pitchFamily="34" charset="0"/>
              </a:rPr>
            </a:br>
            <a:r>
              <a:rPr lang="en-US" sz="1800" kern="1200" dirty="0">
                <a:latin typeface="Calibri" panose="020F0502020204030204" pitchFamily="34" charset="0"/>
              </a:rPr>
              <a:t>(Source: Saunders et al., 2023, p. 298)</a:t>
            </a:r>
          </a:p>
        </p:txBody>
      </p:sp>
    </p:spTree>
    <p:extLst>
      <p:ext uri="{BB962C8B-B14F-4D97-AF65-F5344CB8AC3E}">
        <p14:creationId xmlns:p14="http://schemas.microsoft.com/office/powerpoint/2010/main" val="8392896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9BCE0-173C-E1B9-EC7D-083F7840E946}"/>
              </a:ext>
            </a:extLst>
          </p:cNvPr>
          <p:cNvSpPr>
            <a:spLocks noGrp="1"/>
          </p:cNvSpPr>
          <p:nvPr>
            <p:ph type="title"/>
          </p:nvPr>
        </p:nvSpPr>
        <p:spPr/>
        <p:txBody>
          <a:bodyPr/>
          <a:lstStyle/>
          <a:p>
            <a:r>
              <a:rPr lang="en-US" dirty="0"/>
              <a:t>Response rate</a:t>
            </a:r>
            <a:endParaRPr lang="en-GB" dirty="0"/>
          </a:p>
        </p:txBody>
      </p:sp>
      <p:sp>
        <p:nvSpPr>
          <p:cNvPr id="4" name="Content Placeholder 3">
            <a:extLst>
              <a:ext uri="{FF2B5EF4-FFF2-40B4-BE49-F238E27FC236}">
                <a16:creationId xmlns:a16="http://schemas.microsoft.com/office/drawing/2014/main" id="{AA9FCF1A-A55F-370A-ECBE-92A94A0FF206}"/>
              </a:ext>
            </a:extLst>
          </p:cNvPr>
          <p:cNvSpPr>
            <a:spLocks noGrp="1"/>
          </p:cNvSpPr>
          <p:nvPr>
            <p:ph idx="1"/>
          </p:nvPr>
        </p:nvSpPr>
        <p:spPr/>
        <p:txBody>
          <a:bodyPr/>
          <a:lstStyle/>
          <a:p>
            <a:r>
              <a:rPr lang="en-US" dirty="0"/>
              <a:t>Response rate = (total number of responses)/ (total number in sample- ineligible)</a:t>
            </a:r>
          </a:p>
          <a:p>
            <a:endParaRPr lang="en-US" dirty="0"/>
          </a:p>
          <a:p>
            <a:r>
              <a:rPr lang="en-US" dirty="0"/>
              <a:t>Active response rate = (total number of responses)/( total number in sample- (ineligible + unreachable))</a:t>
            </a:r>
            <a:endParaRPr lang="en-GB" dirty="0"/>
          </a:p>
        </p:txBody>
      </p:sp>
      <p:sp>
        <p:nvSpPr>
          <p:cNvPr id="3" name="Slide Number Placeholder 2">
            <a:extLst>
              <a:ext uri="{FF2B5EF4-FFF2-40B4-BE49-F238E27FC236}">
                <a16:creationId xmlns:a16="http://schemas.microsoft.com/office/drawing/2014/main" id="{B2577BDB-0471-EED3-AF51-C341BAAC61F9}"/>
              </a:ext>
            </a:extLst>
          </p:cNvPr>
          <p:cNvSpPr>
            <a:spLocks noGrp="1"/>
          </p:cNvSpPr>
          <p:nvPr>
            <p:ph type="sldNum" sz="quarter" idx="12"/>
          </p:nvPr>
        </p:nvSpPr>
        <p:spPr/>
        <p:txBody>
          <a:bodyPr/>
          <a:lstStyle/>
          <a:p>
            <a:pPr>
              <a:defRPr/>
            </a:pPr>
            <a:fld id="{32C76563-ED30-428B-AA1A-693B19CC86B5}" type="slidenum">
              <a:rPr lang="en-US" altLang="en-US" smtClean="0"/>
              <a:pPr>
                <a:defRPr/>
              </a:pPr>
              <a:t>7</a:t>
            </a:fld>
            <a:endParaRPr lang="en-US" altLang="en-US"/>
          </a:p>
        </p:txBody>
      </p:sp>
    </p:spTree>
    <p:extLst>
      <p:ext uri="{BB962C8B-B14F-4D97-AF65-F5344CB8AC3E}">
        <p14:creationId xmlns:p14="http://schemas.microsoft.com/office/powerpoint/2010/main" val="35018615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9C79370-7603-4C7C-B50E-ADB833C5D6E9}"/>
              </a:ext>
            </a:extLst>
          </p:cNvPr>
          <p:cNvSpPr>
            <a:spLocks noGrp="1"/>
          </p:cNvSpPr>
          <p:nvPr>
            <p:ph type="title"/>
          </p:nvPr>
        </p:nvSpPr>
        <p:spPr/>
        <p:txBody>
          <a:bodyPr/>
          <a:lstStyle/>
          <a:p>
            <a:r>
              <a:rPr lang="en-US" dirty="0"/>
              <a:t>Response rate</a:t>
            </a:r>
            <a:endParaRPr lang="en-GB" dirty="0"/>
          </a:p>
        </p:txBody>
      </p:sp>
      <p:sp>
        <p:nvSpPr>
          <p:cNvPr id="4" name="Slide Number Placeholder 3">
            <a:extLst>
              <a:ext uri="{FF2B5EF4-FFF2-40B4-BE49-F238E27FC236}">
                <a16:creationId xmlns:a16="http://schemas.microsoft.com/office/drawing/2014/main" id="{DCB37832-745E-6554-79A4-0DE33C061F7A}"/>
              </a:ext>
            </a:extLst>
          </p:cNvPr>
          <p:cNvSpPr>
            <a:spLocks noGrp="1"/>
          </p:cNvSpPr>
          <p:nvPr>
            <p:ph type="sldNum" sz="quarter" idx="11"/>
          </p:nvPr>
        </p:nvSpPr>
        <p:spPr/>
        <p:txBody>
          <a:bodyPr/>
          <a:lstStyle/>
          <a:p>
            <a:pPr>
              <a:defRPr/>
            </a:pPr>
            <a:fld id="{6B9CAAEB-5DD4-4716-AEA0-BEF1B1D22BD1}" type="slidenum">
              <a:rPr lang="en-US" altLang="en-US" smtClean="0"/>
              <a:pPr>
                <a:defRPr/>
              </a:pPr>
              <a:t>8</a:t>
            </a:fld>
            <a:endParaRPr lang="en-US" altLang="en-US"/>
          </a:p>
        </p:txBody>
      </p:sp>
      <p:pic>
        <p:nvPicPr>
          <p:cNvPr id="7" name="Picture 6">
            <a:extLst>
              <a:ext uri="{FF2B5EF4-FFF2-40B4-BE49-F238E27FC236}">
                <a16:creationId xmlns:a16="http://schemas.microsoft.com/office/drawing/2014/main" id="{02C7FB2A-8240-A751-0070-7F7AD378C37F}"/>
              </a:ext>
            </a:extLst>
          </p:cNvPr>
          <p:cNvPicPr>
            <a:picLocks noChangeAspect="1"/>
          </p:cNvPicPr>
          <p:nvPr/>
        </p:nvPicPr>
        <p:blipFill>
          <a:blip r:embed="rId2"/>
          <a:stretch>
            <a:fillRect/>
          </a:stretch>
        </p:blipFill>
        <p:spPr>
          <a:xfrm>
            <a:off x="1215709" y="1112838"/>
            <a:ext cx="9760581" cy="4068762"/>
          </a:xfrm>
          <a:prstGeom prst="rect">
            <a:avLst/>
          </a:prstGeom>
        </p:spPr>
      </p:pic>
      <p:sp>
        <p:nvSpPr>
          <p:cNvPr id="8" name="TextBox 7">
            <a:extLst>
              <a:ext uri="{FF2B5EF4-FFF2-40B4-BE49-F238E27FC236}">
                <a16:creationId xmlns:a16="http://schemas.microsoft.com/office/drawing/2014/main" id="{51636411-E8A3-407B-4166-AFD57EB3E6BC}"/>
              </a:ext>
            </a:extLst>
          </p:cNvPr>
          <p:cNvSpPr txBox="1"/>
          <p:nvPr/>
        </p:nvSpPr>
        <p:spPr bwMode="auto">
          <a:xfrm>
            <a:off x="4043081" y="5285767"/>
            <a:ext cx="4105835" cy="441466"/>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algn="ctr" eaLnBrk="0" fontAlgn="base" hangingPunct="0">
              <a:spcBef>
                <a:spcPct val="20000"/>
              </a:spcBef>
              <a:spcAft>
                <a:spcPct val="0"/>
              </a:spcAft>
            </a:pPr>
            <a:r>
              <a:rPr lang="fr-FR" sz="1600" kern="1200" dirty="0">
                <a:latin typeface="Calibri" panose="020F0502020204030204" pitchFamily="34" charset="0"/>
              </a:rPr>
              <a:t>Source: Saunders et al. (2023, p. 301)</a:t>
            </a:r>
            <a:endParaRPr lang="en-US" sz="1600" kern="1200" dirty="0">
              <a:latin typeface="Calibri" panose="020F0502020204030204" pitchFamily="34" charset="0"/>
            </a:endParaRPr>
          </a:p>
        </p:txBody>
      </p:sp>
    </p:spTree>
    <p:extLst>
      <p:ext uri="{BB962C8B-B14F-4D97-AF65-F5344CB8AC3E}">
        <p14:creationId xmlns:p14="http://schemas.microsoft.com/office/powerpoint/2010/main" val="2561486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34633-5A82-6E0C-0AF0-EA3F7F20E9DC}"/>
              </a:ext>
            </a:extLst>
          </p:cNvPr>
          <p:cNvSpPr>
            <a:spLocks noGrp="1"/>
          </p:cNvSpPr>
          <p:nvPr>
            <p:ph type="title"/>
          </p:nvPr>
        </p:nvSpPr>
        <p:spPr/>
        <p:txBody>
          <a:bodyPr/>
          <a:lstStyle/>
          <a:p>
            <a:r>
              <a:rPr lang="en-US" dirty="0"/>
              <a:t>Response rate</a:t>
            </a:r>
            <a:endParaRPr lang="en-GB" dirty="0"/>
          </a:p>
        </p:txBody>
      </p:sp>
      <p:sp>
        <p:nvSpPr>
          <p:cNvPr id="3" name="Slide Number Placeholder 2">
            <a:extLst>
              <a:ext uri="{FF2B5EF4-FFF2-40B4-BE49-F238E27FC236}">
                <a16:creationId xmlns:a16="http://schemas.microsoft.com/office/drawing/2014/main" id="{37BD4F15-A21D-0CEE-0E11-85526FBD1BA6}"/>
              </a:ext>
            </a:extLst>
          </p:cNvPr>
          <p:cNvSpPr>
            <a:spLocks noGrp="1"/>
          </p:cNvSpPr>
          <p:nvPr>
            <p:ph type="sldNum" sz="quarter" idx="11"/>
          </p:nvPr>
        </p:nvSpPr>
        <p:spPr/>
        <p:txBody>
          <a:bodyPr/>
          <a:lstStyle/>
          <a:p>
            <a:pPr>
              <a:defRPr/>
            </a:pPr>
            <a:fld id="{32C76563-ED30-428B-AA1A-693B19CC86B5}" type="slidenum">
              <a:rPr lang="en-US" altLang="en-US" smtClean="0"/>
              <a:pPr>
                <a:defRPr/>
              </a:pPr>
              <a:t>9</a:t>
            </a:fld>
            <a:endParaRPr lang="en-US" altLang="en-US"/>
          </a:p>
        </p:txBody>
      </p:sp>
      <p:pic>
        <p:nvPicPr>
          <p:cNvPr id="5" name="Picture 4">
            <a:extLst>
              <a:ext uri="{FF2B5EF4-FFF2-40B4-BE49-F238E27FC236}">
                <a16:creationId xmlns:a16="http://schemas.microsoft.com/office/drawing/2014/main" id="{BA3AB68D-3099-4D17-2817-EFB9EBC7A6DD}"/>
              </a:ext>
            </a:extLst>
          </p:cNvPr>
          <p:cNvPicPr>
            <a:picLocks noChangeAspect="1"/>
          </p:cNvPicPr>
          <p:nvPr/>
        </p:nvPicPr>
        <p:blipFill>
          <a:blip r:embed="rId2"/>
          <a:stretch>
            <a:fillRect/>
          </a:stretch>
        </p:blipFill>
        <p:spPr>
          <a:xfrm>
            <a:off x="1491122" y="1295255"/>
            <a:ext cx="9209756" cy="4005977"/>
          </a:xfrm>
          <a:prstGeom prst="rect">
            <a:avLst/>
          </a:prstGeom>
        </p:spPr>
      </p:pic>
      <p:sp>
        <p:nvSpPr>
          <p:cNvPr id="6" name="TextBox 5">
            <a:extLst>
              <a:ext uri="{FF2B5EF4-FFF2-40B4-BE49-F238E27FC236}">
                <a16:creationId xmlns:a16="http://schemas.microsoft.com/office/drawing/2014/main" id="{A5C1C0D7-7DAE-64A4-9DAB-DF588B30B756}"/>
              </a:ext>
            </a:extLst>
          </p:cNvPr>
          <p:cNvSpPr txBox="1"/>
          <p:nvPr/>
        </p:nvSpPr>
        <p:spPr bwMode="auto">
          <a:xfrm>
            <a:off x="4043081" y="5312662"/>
            <a:ext cx="4105835" cy="441466"/>
          </a:xfrm>
          <a:prstGeom prst="rect">
            <a:avLst/>
          </a:prstGeom>
          <a:noFill/>
          <a:ln>
            <a:noFill/>
          </a:ln>
        </p:spPr>
        <p:txBody>
          <a:bodyPr vert="horz" wrap="square" lIns="91440" tIns="45720" rIns="91440" bIns="45720" numCol="1" rtlCol="0" anchor="t" anchorCtr="0" compatLnSpc="1">
            <a:prstTxWarp prst="textNoShape">
              <a:avLst/>
            </a:prstTxWarp>
            <a:normAutofit/>
          </a:bodyPr>
          <a:lstStyle/>
          <a:p>
            <a:pPr algn="ctr" eaLnBrk="0" fontAlgn="base" hangingPunct="0">
              <a:spcBef>
                <a:spcPct val="20000"/>
              </a:spcBef>
              <a:spcAft>
                <a:spcPct val="0"/>
              </a:spcAft>
            </a:pPr>
            <a:r>
              <a:rPr lang="fr-FR" sz="1600" kern="1200" dirty="0">
                <a:latin typeface="Calibri" panose="020F0502020204030204" pitchFamily="34" charset="0"/>
              </a:rPr>
              <a:t>Source: Saunders et al. (2023, p. 301)</a:t>
            </a:r>
            <a:endParaRPr lang="en-US" sz="1600" kern="1200" dirty="0">
              <a:latin typeface="Calibri" panose="020F0502020204030204" pitchFamily="34" charset="0"/>
            </a:endParaRPr>
          </a:p>
        </p:txBody>
      </p:sp>
    </p:spTree>
    <p:extLst>
      <p:ext uri="{BB962C8B-B14F-4D97-AF65-F5344CB8AC3E}">
        <p14:creationId xmlns:p14="http://schemas.microsoft.com/office/powerpoint/2010/main" val="3125596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09D29-4E83-8F2B-2D8B-12FC6557C788}"/>
              </a:ext>
            </a:extLst>
          </p:cNvPr>
          <p:cNvSpPr>
            <a:spLocks noGrp="1"/>
          </p:cNvSpPr>
          <p:nvPr>
            <p:ph type="title"/>
          </p:nvPr>
        </p:nvSpPr>
        <p:spPr/>
        <p:txBody>
          <a:bodyPr/>
          <a:lstStyle/>
          <a:p>
            <a:r>
              <a:rPr lang="en-GB" dirty="0"/>
              <a:t>Simple random sampling </a:t>
            </a:r>
          </a:p>
        </p:txBody>
      </p:sp>
      <p:sp>
        <p:nvSpPr>
          <p:cNvPr id="4" name="Content Placeholder 3">
            <a:extLst>
              <a:ext uri="{FF2B5EF4-FFF2-40B4-BE49-F238E27FC236}">
                <a16:creationId xmlns:a16="http://schemas.microsoft.com/office/drawing/2014/main" id="{5D2382F1-7395-8425-6B5C-B0EC39AC6EF6}"/>
              </a:ext>
            </a:extLst>
          </p:cNvPr>
          <p:cNvSpPr>
            <a:spLocks noGrp="1"/>
          </p:cNvSpPr>
          <p:nvPr>
            <p:ph idx="1"/>
          </p:nvPr>
        </p:nvSpPr>
        <p:spPr>
          <a:xfrm>
            <a:off x="609600" y="1600201"/>
            <a:ext cx="7279341" cy="3917032"/>
          </a:xfrm>
        </p:spPr>
        <p:txBody>
          <a:bodyPr/>
          <a:lstStyle/>
          <a:p>
            <a:r>
              <a:rPr lang="en-US" sz="1800" dirty="0"/>
              <a:t>How to do: Select the sample at random from the sampling frame using a spreadsheet’s random number generator function or random number tables. To do this you:</a:t>
            </a:r>
          </a:p>
          <a:p>
            <a:pPr lvl="1"/>
            <a:r>
              <a:rPr lang="en-US" sz="1800" dirty="0"/>
              <a:t>Number each of the cases in your sampling frame with a unique number. The first case is numbered 1, the second 2 and so on.</a:t>
            </a:r>
          </a:p>
          <a:p>
            <a:pPr lvl="1"/>
            <a:r>
              <a:rPr lang="en-US" sz="1800" dirty="0"/>
              <a:t>Select cases using random numbers until your actual sample size is reached.</a:t>
            </a:r>
          </a:p>
          <a:p>
            <a:pPr lvl="1"/>
            <a:r>
              <a:rPr lang="en-US" sz="1800" dirty="0"/>
              <a:t>Starting with your first random number, take subsequent random numbers in the order they were generated to select the cases (elements) until your sample size is reached.</a:t>
            </a:r>
          </a:p>
          <a:p>
            <a:pPr lvl="1"/>
            <a:r>
              <a:rPr lang="en-US" sz="1800" dirty="0"/>
              <a:t>If the same random number is generated more than once it must be disregarded.</a:t>
            </a:r>
            <a:br>
              <a:rPr lang="en-US" sz="1800" dirty="0"/>
            </a:br>
            <a:endParaRPr lang="en-GB" sz="1800" dirty="0"/>
          </a:p>
        </p:txBody>
      </p:sp>
      <p:sp>
        <p:nvSpPr>
          <p:cNvPr id="3" name="Slide Number Placeholder 2">
            <a:extLst>
              <a:ext uri="{FF2B5EF4-FFF2-40B4-BE49-F238E27FC236}">
                <a16:creationId xmlns:a16="http://schemas.microsoft.com/office/drawing/2014/main" id="{E2012AE0-EC2D-ABAA-BE7C-D66929F346C9}"/>
              </a:ext>
            </a:extLst>
          </p:cNvPr>
          <p:cNvSpPr>
            <a:spLocks noGrp="1"/>
          </p:cNvSpPr>
          <p:nvPr>
            <p:ph type="sldNum" sz="quarter" idx="12"/>
          </p:nvPr>
        </p:nvSpPr>
        <p:spPr/>
        <p:txBody>
          <a:bodyPr/>
          <a:lstStyle/>
          <a:p>
            <a:pPr>
              <a:defRPr/>
            </a:pPr>
            <a:fld id="{32C76563-ED30-428B-AA1A-693B19CC86B5}" type="slidenum">
              <a:rPr lang="en-US" altLang="en-US" smtClean="0"/>
              <a:pPr>
                <a:defRPr/>
              </a:pPr>
              <a:t>10</a:t>
            </a:fld>
            <a:endParaRPr lang="en-US" altLang="en-US"/>
          </a:p>
        </p:txBody>
      </p:sp>
      <p:pic>
        <p:nvPicPr>
          <p:cNvPr id="6" name="Picture 5">
            <a:extLst>
              <a:ext uri="{FF2B5EF4-FFF2-40B4-BE49-F238E27FC236}">
                <a16:creationId xmlns:a16="http://schemas.microsoft.com/office/drawing/2014/main" id="{ED67C62A-AC1F-8D4B-BA1A-56D467652CE0}"/>
              </a:ext>
            </a:extLst>
          </p:cNvPr>
          <p:cNvPicPr>
            <a:picLocks noChangeAspect="1"/>
          </p:cNvPicPr>
          <p:nvPr/>
        </p:nvPicPr>
        <p:blipFill>
          <a:blip r:embed="rId2"/>
          <a:stretch>
            <a:fillRect/>
          </a:stretch>
        </p:blipFill>
        <p:spPr>
          <a:xfrm>
            <a:off x="7888941" y="2337376"/>
            <a:ext cx="4143953" cy="1562318"/>
          </a:xfrm>
          <a:prstGeom prst="rect">
            <a:avLst/>
          </a:prstGeom>
        </p:spPr>
      </p:pic>
      <p:sp>
        <p:nvSpPr>
          <p:cNvPr id="7" name="TextBox 6">
            <a:extLst>
              <a:ext uri="{FF2B5EF4-FFF2-40B4-BE49-F238E27FC236}">
                <a16:creationId xmlns:a16="http://schemas.microsoft.com/office/drawing/2014/main" id="{9E2DB62A-8EB1-1B9A-B9AD-1386843B364F}"/>
              </a:ext>
            </a:extLst>
          </p:cNvPr>
          <p:cNvSpPr txBox="1"/>
          <p:nvPr/>
        </p:nvSpPr>
        <p:spPr bwMode="auto">
          <a:xfrm>
            <a:off x="8067945" y="4177265"/>
            <a:ext cx="3785943" cy="1062397"/>
          </a:xfrm>
          <a:prstGeom prst="rect">
            <a:avLst/>
          </a:prstGeom>
          <a:no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a:t>
            </a:r>
            <a:r>
              <a:rPr lang="en-US" sz="1600" dirty="0">
                <a:latin typeface="Calibri" panose="020F0502020204030204" pitchFamily="34" charset="0"/>
              </a:rPr>
              <a:t>Extract of spreadsheet generated random numbers between 1 and 5011. </a:t>
            </a:r>
            <a:br>
              <a:rPr lang="en-US" sz="1600" dirty="0">
                <a:latin typeface="Calibri" panose="020F0502020204030204" pitchFamily="34" charset="0"/>
              </a:rPr>
            </a:br>
            <a:r>
              <a:rPr lang="en-US" sz="1600" kern="1200" dirty="0">
                <a:latin typeface="Calibri" panose="020F0502020204030204" pitchFamily="34" charset="0"/>
              </a:rPr>
              <a:t>Source: Adapted from Saunders et al. (2023, p. 307)</a:t>
            </a:r>
          </a:p>
        </p:txBody>
      </p:sp>
    </p:spTree>
    <p:extLst>
      <p:ext uri="{BB962C8B-B14F-4D97-AF65-F5344CB8AC3E}">
        <p14:creationId xmlns:p14="http://schemas.microsoft.com/office/powerpoint/2010/main" val="32523474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BA57E-905A-EC49-7272-27F134471519}"/>
              </a:ext>
            </a:extLst>
          </p:cNvPr>
          <p:cNvSpPr>
            <a:spLocks noGrp="1"/>
          </p:cNvSpPr>
          <p:nvPr>
            <p:ph type="title"/>
          </p:nvPr>
        </p:nvSpPr>
        <p:spPr/>
        <p:txBody>
          <a:bodyPr/>
          <a:lstStyle/>
          <a:p>
            <a:r>
              <a:rPr lang="en-GB" b="1" dirty="0"/>
              <a:t>Simple Random Sampling (Modern Approach)</a:t>
            </a:r>
            <a:endParaRPr lang="en-GB" dirty="0"/>
          </a:p>
        </p:txBody>
      </p:sp>
      <p:sp>
        <p:nvSpPr>
          <p:cNvPr id="3" name="Content Placeholder 2">
            <a:extLst>
              <a:ext uri="{FF2B5EF4-FFF2-40B4-BE49-F238E27FC236}">
                <a16:creationId xmlns:a16="http://schemas.microsoft.com/office/drawing/2014/main" id="{7EC19C29-99CD-EB8C-7D0F-A39803C2DC9F}"/>
              </a:ext>
            </a:extLst>
          </p:cNvPr>
          <p:cNvSpPr>
            <a:spLocks noGrp="1"/>
          </p:cNvSpPr>
          <p:nvPr>
            <p:ph idx="1"/>
          </p:nvPr>
        </p:nvSpPr>
        <p:spPr/>
        <p:txBody>
          <a:bodyPr/>
          <a:lstStyle/>
          <a:p>
            <a:r>
              <a:rPr lang="en-GB" b="1" dirty="0"/>
              <a:t>What is it?</a:t>
            </a:r>
          </a:p>
          <a:p>
            <a:r>
              <a:rPr lang="en-GB" dirty="0"/>
              <a:t>Every case in the population has an </a:t>
            </a:r>
            <a:r>
              <a:rPr lang="en-GB" b="1" dirty="0"/>
              <a:t>equal chance</a:t>
            </a:r>
            <a:r>
              <a:rPr lang="en-GB" dirty="0"/>
              <a:t> of being selected </a:t>
            </a:r>
          </a:p>
          <a:p>
            <a:r>
              <a:rPr lang="en-GB" dirty="0"/>
              <a:t>Selection is </a:t>
            </a:r>
            <a:r>
              <a:rPr lang="en-GB" b="1" dirty="0"/>
              <a:t>completely random</a:t>
            </a:r>
            <a:endParaRPr lang="en-GB" dirty="0"/>
          </a:p>
          <a:p>
            <a:endParaRPr lang="en-GB" dirty="0"/>
          </a:p>
        </p:txBody>
      </p:sp>
      <p:sp>
        <p:nvSpPr>
          <p:cNvPr id="4" name="Slide Number Placeholder 3">
            <a:extLst>
              <a:ext uri="{FF2B5EF4-FFF2-40B4-BE49-F238E27FC236}">
                <a16:creationId xmlns:a16="http://schemas.microsoft.com/office/drawing/2014/main" id="{3905FC2E-24F0-1A36-D01E-671C3EBAECBE}"/>
              </a:ext>
            </a:extLst>
          </p:cNvPr>
          <p:cNvSpPr>
            <a:spLocks noGrp="1"/>
          </p:cNvSpPr>
          <p:nvPr>
            <p:ph type="sldNum" sz="quarter" idx="12"/>
          </p:nvPr>
        </p:nvSpPr>
        <p:spPr/>
        <p:txBody>
          <a:bodyPr/>
          <a:lstStyle/>
          <a:p>
            <a:pPr>
              <a:defRPr/>
            </a:pPr>
            <a:fld id="{6B9CAAEB-5DD4-4716-AEA0-BEF1B1D22BD1}" type="slidenum">
              <a:rPr lang="en-US" altLang="en-US" smtClean="0"/>
              <a:pPr>
                <a:defRPr/>
              </a:pPr>
              <a:t>11</a:t>
            </a:fld>
            <a:endParaRPr lang="en-US" altLang="en-US"/>
          </a:p>
        </p:txBody>
      </p:sp>
    </p:spTree>
    <p:extLst>
      <p:ext uri="{BB962C8B-B14F-4D97-AF65-F5344CB8AC3E}">
        <p14:creationId xmlns:p14="http://schemas.microsoft.com/office/powerpoint/2010/main" val="11237101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2D5006-7A73-6FFA-08B2-2E7385832A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A40C4A-8858-66CF-B9DD-292CD3F8793F}"/>
              </a:ext>
            </a:extLst>
          </p:cNvPr>
          <p:cNvSpPr>
            <a:spLocks noGrp="1"/>
          </p:cNvSpPr>
          <p:nvPr>
            <p:ph type="title"/>
          </p:nvPr>
        </p:nvSpPr>
        <p:spPr/>
        <p:txBody>
          <a:bodyPr/>
          <a:lstStyle/>
          <a:p>
            <a:r>
              <a:rPr lang="en-GB" dirty="0"/>
              <a:t>Systematic random sampling </a:t>
            </a:r>
          </a:p>
        </p:txBody>
      </p:sp>
      <p:sp>
        <p:nvSpPr>
          <p:cNvPr id="4" name="Content Placeholder 3">
            <a:extLst>
              <a:ext uri="{FF2B5EF4-FFF2-40B4-BE49-F238E27FC236}">
                <a16:creationId xmlns:a16="http://schemas.microsoft.com/office/drawing/2014/main" id="{177CDF58-FDBF-9425-C485-38157B46F836}"/>
              </a:ext>
            </a:extLst>
          </p:cNvPr>
          <p:cNvSpPr>
            <a:spLocks noGrp="1"/>
          </p:cNvSpPr>
          <p:nvPr>
            <p:ph idx="1"/>
          </p:nvPr>
        </p:nvSpPr>
        <p:spPr>
          <a:xfrm>
            <a:off x="609600" y="1600201"/>
            <a:ext cx="7279341" cy="3917032"/>
          </a:xfrm>
        </p:spPr>
        <p:txBody>
          <a:bodyPr/>
          <a:lstStyle/>
          <a:p>
            <a:r>
              <a:rPr lang="en-US" sz="1800" dirty="0"/>
              <a:t>How to do: selecting the sample at regular intervals from the sampling frame. To do this you:</a:t>
            </a:r>
          </a:p>
          <a:p>
            <a:pPr lvl="1"/>
            <a:r>
              <a:rPr lang="en-US" sz="1600" dirty="0"/>
              <a:t>Number each of the cases in your sampling frame with a unique number. The first case is numbered 1, the second 2 and so on.</a:t>
            </a:r>
          </a:p>
          <a:p>
            <a:pPr lvl="1"/>
            <a:r>
              <a:rPr lang="en-US" sz="1600" dirty="0"/>
              <a:t>Select the first case using a random number.</a:t>
            </a:r>
          </a:p>
          <a:p>
            <a:pPr lvl="1"/>
            <a:r>
              <a:rPr lang="en-US" sz="1600" dirty="0"/>
              <a:t>Calculate the sampling fraction.</a:t>
            </a:r>
          </a:p>
          <a:p>
            <a:pPr lvl="1"/>
            <a:r>
              <a:rPr lang="en-US" sz="1600" dirty="0"/>
              <a:t>Select subsequent cases systematically using the sampling fraction to determine the frequency of selection.</a:t>
            </a:r>
          </a:p>
          <a:p>
            <a:pPr lvl="1"/>
            <a:r>
              <a:rPr lang="en-US" sz="1600" dirty="0"/>
              <a:t>To calculate the sampling fraction – that is, the proportion of the target population that you need to select – you use the formula:</a:t>
            </a:r>
          </a:p>
          <a:p>
            <a:pPr marL="457200" lvl="1" indent="0">
              <a:buNone/>
            </a:pPr>
            <a:r>
              <a:rPr lang="en-US" sz="1600" dirty="0"/>
              <a:t>Sampling fraction = actual sample size /  total population</a:t>
            </a:r>
          </a:p>
          <a:p>
            <a:pPr lvl="1"/>
            <a:r>
              <a:rPr lang="en-US" sz="1600" dirty="0"/>
              <a:t>If your sampling fraction is 1/3 you need to select one in every three cases – that is, every third case from the sampling frame.</a:t>
            </a:r>
            <a:br>
              <a:rPr lang="en-US" sz="1600" dirty="0"/>
            </a:br>
            <a:endParaRPr lang="en-GB" sz="1600" dirty="0"/>
          </a:p>
        </p:txBody>
      </p:sp>
      <p:sp>
        <p:nvSpPr>
          <p:cNvPr id="3" name="Slide Number Placeholder 2">
            <a:extLst>
              <a:ext uri="{FF2B5EF4-FFF2-40B4-BE49-F238E27FC236}">
                <a16:creationId xmlns:a16="http://schemas.microsoft.com/office/drawing/2014/main" id="{0345C422-298E-0860-8BBA-7EC0FFFD509D}"/>
              </a:ext>
            </a:extLst>
          </p:cNvPr>
          <p:cNvSpPr>
            <a:spLocks noGrp="1"/>
          </p:cNvSpPr>
          <p:nvPr>
            <p:ph type="sldNum" sz="quarter" idx="12"/>
          </p:nvPr>
        </p:nvSpPr>
        <p:spPr/>
        <p:txBody>
          <a:bodyPr/>
          <a:lstStyle/>
          <a:p>
            <a:pPr>
              <a:defRPr/>
            </a:pPr>
            <a:fld id="{32C76563-ED30-428B-AA1A-693B19CC86B5}" type="slidenum">
              <a:rPr lang="en-US" altLang="en-US" smtClean="0"/>
              <a:pPr>
                <a:defRPr/>
              </a:pPr>
              <a:t>12</a:t>
            </a:fld>
            <a:endParaRPr lang="en-US" altLang="en-US"/>
          </a:p>
        </p:txBody>
      </p:sp>
      <p:pic>
        <p:nvPicPr>
          <p:cNvPr id="6" name="Picture 5">
            <a:extLst>
              <a:ext uri="{FF2B5EF4-FFF2-40B4-BE49-F238E27FC236}">
                <a16:creationId xmlns:a16="http://schemas.microsoft.com/office/drawing/2014/main" id="{1AED9862-A335-896A-3E61-2FF79E0F43A9}"/>
              </a:ext>
            </a:extLst>
          </p:cNvPr>
          <p:cNvPicPr>
            <a:picLocks noChangeAspect="1"/>
          </p:cNvPicPr>
          <p:nvPr/>
        </p:nvPicPr>
        <p:blipFill>
          <a:blip r:embed="rId2"/>
          <a:stretch>
            <a:fillRect/>
          </a:stretch>
        </p:blipFill>
        <p:spPr>
          <a:xfrm>
            <a:off x="7888941" y="2337376"/>
            <a:ext cx="4143953" cy="1562318"/>
          </a:xfrm>
          <a:prstGeom prst="rect">
            <a:avLst/>
          </a:prstGeom>
        </p:spPr>
      </p:pic>
      <p:sp>
        <p:nvSpPr>
          <p:cNvPr id="7" name="TextBox 6">
            <a:extLst>
              <a:ext uri="{FF2B5EF4-FFF2-40B4-BE49-F238E27FC236}">
                <a16:creationId xmlns:a16="http://schemas.microsoft.com/office/drawing/2014/main" id="{8BF877B7-4586-0086-8CC4-9D88540915D5}"/>
              </a:ext>
            </a:extLst>
          </p:cNvPr>
          <p:cNvSpPr txBox="1"/>
          <p:nvPr/>
        </p:nvSpPr>
        <p:spPr bwMode="auto">
          <a:xfrm>
            <a:off x="8067945" y="4177265"/>
            <a:ext cx="3785943" cy="1062397"/>
          </a:xfrm>
          <a:prstGeom prst="rect">
            <a:avLst/>
          </a:prstGeom>
          <a:no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a:t>
            </a:r>
            <a:r>
              <a:rPr lang="en-US" sz="1600" dirty="0">
                <a:latin typeface="Calibri" panose="020F0502020204030204" pitchFamily="34" charset="0"/>
              </a:rPr>
              <a:t>Extract of spreadsheet generated random numbers between 1 and 5011. </a:t>
            </a:r>
            <a:br>
              <a:rPr lang="en-US" sz="1600" dirty="0">
                <a:latin typeface="Calibri" panose="020F0502020204030204" pitchFamily="34" charset="0"/>
              </a:rPr>
            </a:br>
            <a:r>
              <a:rPr lang="en-US" sz="1600" kern="1200" dirty="0">
                <a:latin typeface="Calibri" panose="020F0502020204030204" pitchFamily="34" charset="0"/>
              </a:rPr>
              <a:t>Source: Adapted from Saunders et al. (2023, p. 307)</a:t>
            </a:r>
          </a:p>
        </p:txBody>
      </p:sp>
    </p:spTree>
    <p:extLst>
      <p:ext uri="{BB962C8B-B14F-4D97-AF65-F5344CB8AC3E}">
        <p14:creationId xmlns:p14="http://schemas.microsoft.com/office/powerpoint/2010/main" val="3629373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F0737-9EB2-7D04-C4EA-A5D0EECA7133}"/>
              </a:ext>
            </a:extLst>
          </p:cNvPr>
          <p:cNvSpPr>
            <a:spLocks noGrp="1"/>
          </p:cNvSpPr>
          <p:nvPr>
            <p:ph type="title"/>
          </p:nvPr>
        </p:nvSpPr>
        <p:spPr/>
        <p:txBody>
          <a:bodyPr/>
          <a:lstStyle/>
          <a:p>
            <a:pPr algn="l"/>
            <a:r>
              <a:rPr lang="en-GB" dirty="0"/>
              <a:t>Systematic Random Sampling</a:t>
            </a:r>
          </a:p>
        </p:txBody>
      </p:sp>
      <p:sp>
        <p:nvSpPr>
          <p:cNvPr id="3" name="Content Placeholder 2">
            <a:extLst>
              <a:ext uri="{FF2B5EF4-FFF2-40B4-BE49-F238E27FC236}">
                <a16:creationId xmlns:a16="http://schemas.microsoft.com/office/drawing/2014/main" id="{F5B48384-F554-CF9D-CD3D-938D26E311CA}"/>
              </a:ext>
            </a:extLst>
          </p:cNvPr>
          <p:cNvSpPr>
            <a:spLocks noGrp="1"/>
          </p:cNvSpPr>
          <p:nvPr>
            <p:ph idx="1"/>
          </p:nvPr>
        </p:nvSpPr>
        <p:spPr/>
        <p:txBody>
          <a:bodyPr/>
          <a:lstStyle/>
          <a:p>
            <a:r>
              <a:rPr lang="en-GB" b="1" dirty="0"/>
              <a:t>What is it?</a:t>
            </a:r>
          </a:p>
          <a:p>
            <a:r>
              <a:rPr lang="en-GB" dirty="0"/>
              <a:t>Select cases at </a:t>
            </a:r>
            <a:r>
              <a:rPr lang="en-GB" b="1" dirty="0"/>
              <a:t>regular intervals (k)</a:t>
            </a:r>
            <a:r>
              <a:rPr lang="en-GB" dirty="0"/>
              <a:t> </a:t>
            </a:r>
          </a:p>
          <a:p>
            <a:r>
              <a:rPr lang="en-GB" dirty="0"/>
              <a:t>Start from a </a:t>
            </a:r>
            <a:r>
              <a:rPr lang="en-GB" b="1" dirty="0"/>
              <a:t>random point</a:t>
            </a: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615EC8E9-4BD3-85E6-7F77-98F7FB68090F}"/>
              </a:ext>
            </a:extLst>
          </p:cNvPr>
          <p:cNvSpPr>
            <a:spLocks noGrp="1"/>
          </p:cNvSpPr>
          <p:nvPr>
            <p:ph type="sldNum" sz="quarter" idx="12"/>
          </p:nvPr>
        </p:nvSpPr>
        <p:spPr/>
        <p:txBody>
          <a:bodyPr/>
          <a:lstStyle/>
          <a:p>
            <a:pPr>
              <a:defRPr/>
            </a:pPr>
            <a:fld id="{6B9CAAEB-5DD4-4716-AEA0-BEF1B1D22BD1}" type="slidenum">
              <a:rPr lang="en-US" altLang="en-US" smtClean="0"/>
              <a:pPr>
                <a:defRPr/>
              </a:pPr>
              <a:t>13</a:t>
            </a:fld>
            <a:endParaRPr lang="en-US" altLang="en-US"/>
          </a:p>
        </p:txBody>
      </p:sp>
    </p:spTree>
    <p:extLst>
      <p:ext uri="{BB962C8B-B14F-4D97-AF65-F5344CB8AC3E}">
        <p14:creationId xmlns:p14="http://schemas.microsoft.com/office/powerpoint/2010/main" val="1988262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7EC0A-E995-5780-2D8B-7F3F94C53A3E}"/>
              </a:ext>
            </a:extLst>
          </p:cNvPr>
          <p:cNvSpPr>
            <a:spLocks noGrp="1"/>
          </p:cNvSpPr>
          <p:nvPr>
            <p:ph type="title"/>
          </p:nvPr>
        </p:nvSpPr>
        <p:spPr/>
        <p:txBody>
          <a:bodyPr/>
          <a:lstStyle/>
          <a:p>
            <a:r>
              <a:rPr lang="en-GB" dirty="0"/>
              <a:t>Stratified random sampling </a:t>
            </a:r>
          </a:p>
        </p:txBody>
      </p:sp>
      <p:sp>
        <p:nvSpPr>
          <p:cNvPr id="3" name="Content Placeholder 2">
            <a:extLst>
              <a:ext uri="{FF2B5EF4-FFF2-40B4-BE49-F238E27FC236}">
                <a16:creationId xmlns:a16="http://schemas.microsoft.com/office/drawing/2014/main" id="{80EFDB28-35F3-CFB1-40A7-BE628E55B436}"/>
              </a:ext>
            </a:extLst>
          </p:cNvPr>
          <p:cNvSpPr>
            <a:spLocks noGrp="1"/>
          </p:cNvSpPr>
          <p:nvPr>
            <p:ph idx="1"/>
          </p:nvPr>
        </p:nvSpPr>
        <p:spPr/>
        <p:txBody>
          <a:bodyPr/>
          <a:lstStyle/>
          <a:p>
            <a:r>
              <a:rPr lang="en-US" sz="2800" dirty="0"/>
              <a:t>Is a modification of random sampling.</a:t>
            </a:r>
          </a:p>
          <a:p>
            <a:r>
              <a:rPr lang="en-US" sz="2800" dirty="0"/>
              <a:t>To do this, you:</a:t>
            </a:r>
          </a:p>
          <a:p>
            <a:pPr lvl="1"/>
            <a:r>
              <a:rPr lang="en-US" sz="2400" dirty="0"/>
              <a:t>Divide the target population into two or more relevant and significant strata based on one or a number of attributes relevant to your research question and objectives (e.g., gender, age, position, experience, etc.).</a:t>
            </a:r>
          </a:p>
          <a:p>
            <a:pPr lvl="1"/>
            <a:r>
              <a:rPr lang="en-US" sz="2400" dirty="0"/>
              <a:t>In effect, your sampling frame is divided into a number of subsets.</a:t>
            </a:r>
          </a:p>
          <a:p>
            <a:pPr lvl="1"/>
            <a:r>
              <a:rPr lang="en-US" sz="2400" dirty="0"/>
              <a:t>A random sample (simple or systematic) is then drawn from each of the strata.</a:t>
            </a:r>
          </a:p>
          <a:p>
            <a:pPr lvl="1"/>
            <a:r>
              <a:rPr lang="en-US" sz="2400" dirty="0"/>
              <a:t>Samples can be stratified using more than one characteristic.</a:t>
            </a:r>
            <a:br>
              <a:rPr lang="en-US" sz="2400" dirty="0"/>
            </a:br>
            <a:endParaRPr lang="en-GB" sz="2400" dirty="0"/>
          </a:p>
        </p:txBody>
      </p:sp>
      <p:sp>
        <p:nvSpPr>
          <p:cNvPr id="4" name="Slide Number Placeholder 3">
            <a:extLst>
              <a:ext uri="{FF2B5EF4-FFF2-40B4-BE49-F238E27FC236}">
                <a16:creationId xmlns:a16="http://schemas.microsoft.com/office/drawing/2014/main" id="{89B37B34-D8E5-4BBE-2671-33785200F334}"/>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25874704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D218F-CDDC-68CA-D308-3DD694E65C51}"/>
              </a:ext>
            </a:extLst>
          </p:cNvPr>
          <p:cNvSpPr>
            <a:spLocks noGrp="1"/>
          </p:cNvSpPr>
          <p:nvPr>
            <p:ph type="title"/>
          </p:nvPr>
        </p:nvSpPr>
        <p:spPr/>
        <p:txBody>
          <a:bodyPr/>
          <a:lstStyle/>
          <a:p>
            <a:pPr algn="l"/>
            <a:r>
              <a:rPr lang="en-GB" dirty="0"/>
              <a:t>Stratified Random Sampling</a:t>
            </a:r>
          </a:p>
        </p:txBody>
      </p:sp>
      <p:sp>
        <p:nvSpPr>
          <p:cNvPr id="3" name="Content Placeholder 2">
            <a:extLst>
              <a:ext uri="{FF2B5EF4-FFF2-40B4-BE49-F238E27FC236}">
                <a16:creationId xmlns:a16="http://schemas.microsoft.com/office/drawing/2014/main" id="{23BEF73D-3367-4CC6-5419-A859DC95359D}"/>
              </a:ext>
            </a:extLst>
          </p:cNvPr>
          <p:cNvSpPr>
            <a:spLocks noGrp="1"/>
          </p:cNvSpPr>
          <p:nvPr>
            <p:ph idx="1"/>
          </p:nvPr>
        </p:nvSpPr>
        <p:spPr/>
        <p:txBody>
          <a:bodyPr/>
          <a:lstStyle/>
          <a:p>
            <a:r>
              <a:rPr lang="en-GB" b="1" dirty="0"/>
              <a:t>What is it?</a:t>
            </a:r>
          </a:p>
          <a:p>
            <a:r>
              <a:rPr lang="en-GB" dirty="0"/>
              <a:t>A type of probability sampling </a:t>
            </a:r>
          </a:p>
          <a:p>
            <a:r>
              <a:rPr lang="en-GB" dirty="0"/>
              <a:t>Population is divided into </a:t>
            </a:r>
            <a:r>
              <a:rPr lang="en-GB" b="1" dirty="0"/>
              <a:t>subgroups (strata)</a:t>
            </a:r>
            <a:r>
              <a:rPr lang="en-GB" dirty="0"/>
              <a:t> </a:t>
            </a:r>
          </a:p>
          <a:p>
            <a:r>
              <a:rPr lang="en-GB" dirty="0"/>
              <a:t>A random sample is taken </a:t>
            </a:r>
            <a:r>
              <a:rPr lang="en-GB" b="1" dirty="0"/>
              <a:t>from each group</a:t>
            </a:r>
            <a:endParaRPr lang="en-GB" dirty="0"/>
          </a:p>
          <a:p>
            <a:r>
              <a:rPr lang="en-GB" b="1" dirty="0"/>
              <a:t>Why use it?</a:t>
            </a:r>
          </a:p>
          <a:p>
            <a:r>
              <a:rPr lang="en-GB" dirty="0"/>
              <a:t>Ensures </a:t>
            </a:r>
            <a:r>
              <a:rPr lang="en-GB" b="1" dirty="0"/>
              <a:t>important groups are represented</a:t>
            </a:r>
            <a:r>
              <a:rPr lang="en-GB" dirty="0"/>
              <a:t> </a:t>
            </a:r>
          </a:p>
          <a:p>
            <a:r>
              <a:rPr lang="en-GB" dirty="0"/>
              <a:t>Improves </a:t>
            </a:r>
            <a:r>
              <a:rPr lang="en-GB" b="1" dirty="0"/>
              <a:t>accuracy and representativeness</a:t>
            </a:r>
            <a:r>
              <a:rPr lang="en-GB" dirty="0"/>
              <a:t> </a:t>
            </a:r>
          </a:p>
          <a:p>
            <a:endParaRPr lang="en-GB" dirty="0"/>
          </a:p>
        </p:txBody>
      </p:sp>
      <p:sp>
        <p:nvSpPr>
          <p:cNvPr id="4" name="Slide Number Placeholder 3">
            <a:extLst>
              <a:ext uri="{FF2B5EF4-FFF2-40B4-BE49-F238E27FC236}">
                <a16:creationId xmlns:a16="http://schemas.microsoft.com/office/drawing/2014/main" id="{BF364ED7-5A27-B020-0E91-DA8FF46C825B}"/>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9040244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8F033-069B-F6B4-24DD-93D046DFA49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A1F72C-23E0-A0CF-4B48-50DE0A7FA350}"/>
              </a:ext>
            </a:extLst>
          </p:cNvPr>
          <p:cNvSpPr>
            <a:spLocks noGrp="1"/>
          </p:cNvSpPr>
          <p:nvPr>
            <p:ph idx="1"/>
          </p:nvPr>
        </p:nvSpPr>
        <p:spPr/>
        <p:txBody>
          <a:bodyPr/>
          <a:lstStyle/>
          <a:p>
            <a:r>
              <a:rPr lang="en-GB" dirty="0"/>
              <a:t>Using the 1:2 ratio:</a:t>
            </a:r>
          </a:p>
          <a:p>
            <a:endParaRPr lang="en-GB" dirty="0"/>
          </a:p>
        </p:txBody>
      </p:sp>
      <p:sp>
        <p:nvSpPr>
          <p:cNvPr id="4" name="Slide Number Placeholder 3">
            <a:extLst>
              <a:ext uri="{FF2B5EF4-FFF2-40B4-BE49-F238E27FC236}">
                <a16:creationId xmlns:a16="http://schemas.microsoft.com/office/drawing/2014/main" id="{E0BDE05A-1D21-817F-FF5E-1D1B76F0FC7D}"/>
              </a:ext>
            </a:extLst>
          </p:cNvPr>
          <p:cNvSpPr>
            <a:spLocks noGrp="1"/>
          </p:cNvSpPr>
          <p:nvPr>
            <p:ph type="sldNum" sz="quarter" idx="12"/>
          </p:nvPr>
        </p:nvSpPr>
        <p:spPr/>
        <p:txBody>
          <a:bodyPr/>
          <a:lstStyle/>
          <a:p>
            <a:pPr>
              <a:defRPr/>
            </a:pPr>
            <a:fld id="{6B9CAAEB-5DD4-4716-AEA0-BEF1B1D22BD1}" type="slidenum">
              <a:rPr lang="en-US" altLang="en-US" smtClean="0"/>
              <a:pPr>
                <a:defRPr/>
              </a:pPr>
              <a:t>16</a:t>
            </a:fld>
            <a:endParaRPr lang="en-US" altLang="en-US"/>
          </a:p>
        </p:txBody>
      </p:sp>
      <mc:AlternateContent xmlns:mc="http://schemas.openxmlformats.org/markup-compatibility/2006" xmlns:a14="http://schemas.microsoft.com/office/drawing/2010/main">
        <mc:Choice Requires="a14">
          <p:graphicFrame>
            <p:nvGraphicFramePr>
              <p:cNvPr id="5" name="Table 4">
                <a:extLst>
                  <a:ext uri="{FF2B5EF4-FFF2-40B4-BE49-F238E27FC236}">
                    <a16:creationId xmlns:a16="http://schemas.microsoft.com/office/drawing/2014/main" id="{5210AAA6-0D37-0BFB-59A8-DAF72807B473}"/>
                  </a:ext>
                </a:extLst>
              </p:cNvPr>
              <p:cNvGraphicFramePr>
                <a:graphicFrameLocks noGrp="1"/>
              </p:cNvGraphicFramePr>
              <p:nvPr>
                <p:extLst>
                  <p:ext uri="{D42A27DB-BD31-4B8C-83A1-F6EECF244321}">
                    <p14:modId xmlns:p14="http://schemas.microsoft.com/office/powerpoint/2010/main" val="1231111517"/>
                  </p:ext>
                </p:extLst>
              </p:nvPr>
            </p:nvGraphicFramePr>
            <p:xfrm>
              <a:off x="1361807" y="2375624"/>
              <a:ext cx="8128000" cy="196729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282380333"/>
                        </a:ext>
                      </a:extLst>
                    </a:gridCol>
                    <a:gridCol w="4064000">
                      <a:extLst>
                        <a:ext uri="{9D8B030D-6E8A-4147-A177-3AD203B41FA5}">
                          <a16:colId xmlns:a16="http://schemas.microsoft.com/office/drawing/2014/main" val="2375941506"/>
                        </a:ext>
                      </a:extLst>
                    </a:gridCol>
                  </a:tblGrid>
                  <a:tr h="370840">
                    <a:tc>
                      <a:txBody>
                        <a:bodyPr/>
                        <a:lstStyle/>
                        <a:p>
                          <a:r>
                            <a:rPr lang="en-GB" sz="2400" dirty="0"/>
                            <a:t>Male</a:t>
                          </a:r>
                        </a:p>
                      </a:txBody>
                      <a:tcPr/>
                    </a:tc>
                    <a:tc>
                      <a:txBody>
                        <a:bodyPr/>
                        <a:lstStyle/>
                        <a:p>
                          <a:r>
                            <a:rPr lang="en-GB" sz="2400" dirty="0"/>
                            <a:t>Female</a:t>
                          </a:r>
                        </a:p>
                      </a:txBody>
                      <a:tcPr/>
                    </a:tc>
                    <a:extLst>
                      <a:ext uri="{0D108BD9-81ED-4DB2-BD59-A6C34878D82A}">
                        <a16:rowId xmlns:a16="http://schemas.microsoft.com/office/drawing/2014/main" val="2731418001"/>
                      </a:ext>
                    </a:extLst>
                  </a:tr>
                  <a:tr h="370840">
                    <a:tc>
                      <a:txBody>
                        <a:bodyPr/>
                        <a:lstStyle/>
                        <a:p>
                          <a:endParaRPr lang="en-GB" sz="2400" dirty="0"/>
                        </a:p>
                        <a:p>
                          <a:pPr/>
                          <a14:m>
                            <m:oMathPara xmlns:m="http://schemas.openxmlformats.org/officeDocument/2006/math">
                              <m:oMathParaPr>
                                <m:jc m:val="centerGroup"/>
                              </m:oMathParaPr>
                              <m:oMath xmlns:m="http://schemas.openxmlformats.org/officeDocument/2006/math">
                                <m:f>
                                  <m:fPr>
                                    <m:ctrlPr>
                                      <a:rPr lang="ar-AE" sz="2400" i="1">
                                        <a:latin typeface="Cambria Math" panose="02040503050406030204" pitchFamily="18" charset="0"/>
                                      </a:rPr>
                                    </m:ctrlPr>
                                  </m:fPr>
                                  <m:num>
                                    <m:r>
                                      <a:rPr lang="ar-AE" sz="2400">
                                        <a:latin typeface="Cambria Math" panose="02040503050406030204" pitchFamily="18" charset="0"/>
                                      </a:rPr>
                                      <m:t>1</m:t>
                                    </m:r>
                                  </m:num>
                                  <m:den>
                                    <m:r>
                                      <a:rPr lang="ar-AE" sz="2400">
                                        <a:latin typeface="Cambria Math" panose="02040503050406030204" pitchFamily="18" charset="0"/>
                                      </a:rPr>
                                      <m:t>3</m:t>
                                    </m:r>
                                  </m:den>
                                </m:f>
                                <m:r>
                                  <a:rPr lang="ar-AE" sz="2400">
                                    <a:latin typeface="Cambria Math" panose="02040503050406030204" pitchFamily="18" charset="0"/>
                                  </a:rPr>
                                  <m:t>×</m:t>
                                </m:r>
                                <m:r>
                                  <a:rPr lang="ar-AE" sz="2400">
                                    <a:latin typeface="Cambria Math" panose="02040503050406030204" pitchFamily="18" charset="0"/>
                                  </a:rPr>
                                  <m:t>10</m:t>
                                </m:r>
                                <m:r>
                                  <a:rPr lang="ar-AE" sz="2400">
                                    <a:latin typeface="Cambria Math" panose="02040503050406030204" pitchFamily="18" charset="0"/>
                                  </a:rPr>
                                  <m:t>=</m:t>
                                </m:r>
                                <m:r>
                                  <a:rPr lang="ar-AE" sz="2400">
                                    <a:latin typeface="Cambria Math" panose="02040503050406030204" pitchFamily="18" charset="0"/>
                                  </a:rPr>
                                  <m:t>3</m:t>
                                </m:r>
                                <m:r>
                                  <a:rPr lang="ar-AE" sz="2400">
                                    <a:latin typeface="Cambria Math" panose="02040503050406030204" pitchFamily="18" charset="0"/>
                                  </a:rPr>
                                  <m:t>.</m:t>
                                </m:r>
                                <m:r>
                                  <a:rPr lang="ar-AE" sz="2400">
                                    <a:latin typeface="Cambria Math" panose="02040503050406030204" pitchFamily="18" charset="0"/>
                                  </a:rPr>
                                  <m:t>33</m:t>
                                </m:r>
                              </m:oMath>
                            </m:oMathPara>
                          </a14:m>
                          <a:endParaRPr lang="ar-AE" sz="2400" dirty="0"/>
                        </a:p>
                        <a:p>
                          <a:endParaRPr lang="en-GB" sz="2400" dirty="0"/>
                        </a:p>
                      </a:txBody>
                      <a:tcPr/>
                    </a:tc>
                    <a:tc>
                      <a:txBody>
                        <a:bodyPr/>
                        <a:lstStyle/>
                        <a:p>
                          <a:pPr/>
                          <a14:m>
                            <m:oMathPara xmlns:m="http://schemas.openxmlformats.org/officeDocument/2006/math">
                              <m:oMathParaPr>
                                <m:jc m:val="centerGroup"/>
                              </m:oMathParaPr>
                              <m:oMath xmlns:m="http://schemas.openxmlformats.org/officeDocument/2006/math">
                                <m:f>
                                  <m:fPr>
                                    <m:ctrlPr>
                                      <a:rPr lang="ar-AE" sz="2400" i="1" smtClean="0">
                                        <a:latin typeface="Cambria Math" panose="02040503050406030204" pitchFamily="18" charset="0"/>
                                      </a:rPr>
                                    </m:ctrlPr>
                                  </m:fPr>
                                  <m:num>
                                    <m:r>
                                      <a:rPr lang="ar-AE" sz="2400">
                                        <a:latin typeface="Cambria Math" panose="02040503050406030204" pitchFamily="18" charset="0"/>
                                      </a:rPr>
                                      <m:t>2</m:t>
                                    </m:r>
                                  </m:num>
                                  <m:den>
                                    <m:r>
                                      <a:rPr lang="ar-AE" sz="2400">
                                        <a:latin typeface="Cambria Math" panose="02040503050406030204" pitchFamily="18" charset="0"/>
                                      </a:rPr>
                                      <m:t>3</m:t>
                                    </m:r>
                                  </m:den>
                                </m:f>
                                <m:r>
                                  <a:rPr lang="ar-AE" sz="2400">
                                    <a:latin typeface="Cambria Math" panose="02040503050406030204" pitchFamily="18" charset="0"/>
                                  </a:rPr>
                                  <m:t>×</m:t>
                                </m:r>
                                <m:r>
                                  <a:rPr lang="ar-AE" sz="2400">
                                    <a:latin typeface="Cambria Math" panose="02040503050406030204" pitchFamily="18" charset="0"/>
                                  </a:rPr>
                                  <m:t>10</m:t>
                                </m:r>
                                <m:r>
                                  <a:rPr lang="ar-AE" sz="2400">
                                    <a:latin typeface="Cambria Math" panose="02040503050406030204" pitchFamily="18" charset="0"/>
                                  </a:rPr>
                                  <m:t>=</m:t>
                                </m:r>
                                <m:r>
                                  <a:rPr lang="ar-AE" sz="2400">
                                    <a:latin typeface="Cambria Math" panose="02040503050406030204" pitchFamily="18" charset="0"/>
                                  </a:rPr>
                                  <m:t>6</m:t>
                                </m:r>
                                <m:r>
                                  <a:rPr lang="ar-AE" sz="2400">
                                    <a:latin typeface="Cambria Math" panose="02040503050406030204" pitchFamily="18" charset="0"/>
                                  </a:rPr>
                                  <m:t>.</m:t>
                                </m:r>
                                <m:r>
                                  <a:rPr lang="ar-AE" sz="2400">
                                    <a:latin typeface="Cambria Math" panose="02040503050406030204" pitchFamily="18" charset="0"/>
                                  </a:rPr>
                                  <m:t>67</m:t>
                                </m:r>
                              </m:oMath>
                            </m:oMathPara>
                          </a14:m>
                          <a:endParaRPr lang="ar-AE" sz="2400" dirty="0"/>
                        </a:p>
                        <a:p>
                          <a:endParaRPr lang="en-GB" sz="2400" dirty="0"/>
                        </a:p>
                      </a:txBody>
                      <a:tcPr/>
                    </a:tc>
                    <a:extLst>
                      <a:ext uri="{0D108BD9-81ED-4DB2-BD59-A6C34878D82A}">
                        <a16:rowId xmlns:a16="http://schemas.microsoft.com/office/drawing/2014/main" val="33011434"/>
                      </a:ext>
                    </a:extLst>
                  </a:tr>
                </a:tbl>
              </a:graphicData>
            </a:graphic>
          </p:graphicFrame>
        </mc:Choice>
        <mc:Fallback xmlns="">
          <p:graphicFrame>
            <p:nvGraphicFramePr>
              <p:cNvPr id="5" name="Table 4">
                <a:extLst>
                  <a:ext uri="{FF2B5EF4-FFF2-40B4-BE49-F238E27FC236}">
                    <a16:creationId xmlns:a16="http://schemas.microsoft.com/office/drawing/2014/main" id="{5210AAA6-0D37-0BFB-59A8-DAF72807B473}"/>
                  </a:ext>
                </a:extLst>
              </p:cNvPr>
              <p:cNvGraphicFramePr>
                <a:graphicFrameLocks noGrp="1"/>
              </p:cNvGraphicFramePr>
              <p:nvPr>
                <p:extLst>
                  <p:ext uri="{D42A27DB-BD31-4B8C-83A1-F6EECF244321}">
                    <p14:modId xmlns:p14="http://schemas.microsoft.com/office/powerpoint/2010/main" val="1231111517"/>
                  </p:ext>
                </p:extLst>
              </p:nvPr>
            </p:nvGraphicFramePr>
            <p:xfrm>
              <a:off x="1361807" y="2375624"/>
              <a:ext cx="8128000" cy="196729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2282380333"/>
                        </a:ext>
                      </a:extLst>
                    </a:gridCol>
                    <a:gridCol w="4064000">
                      <a:extLst>
                        <a:ext uri="{9D8B030D-6E8A-4147-A177-3AD203B41FA5}">
                          <a16:colId xmlns:a16="http://schemas.microsoft.com/office/drawing/2014/main" val="2375941506"/>
                        </a:ext>
                      </a:extLst>
                    </a:gridCol>
                  </a:tblGrid>
                  <a:tr h="457200">
                    <a:tc>
                      <a:txBody>
                        <a:bodyPr/>
                        <a:lstStyle/>
                        <a:p>
                          <a:r>
                            <a:rPr lang="en-GB" sz="2400" dirty="0"/>
                            <a:t>Male</a:t>
                          </a:r>
                        </a:p>
                      </a:txBody>
                      <a:tcPr/>
                    </a:tc>
                    <a:tc>
                      <a:txBody>
                        <a:bodyPr/>
                        <a:lstStyle/>
                        <a:p>
                          <a:r>
                            <a:rPr lang="en-GB" sz="2400" dirty="0"/>
                            <a:t>Female</a:t>
                          </a:r>
                        </a:p>
                      </a:txBody>
                      <a:tcPr/>
                    </a:tc>
                    <a:extLst>
                      <a:ext uri="{0D108BD9-81ED-4DB2-BD59-A6C34878D82A}">
                        <a16:rowId xmlns:a16="http://schemas.microsoft.com/office/drawing/2014/main" val="2731418001"/>
                      </a:ext>
                    </a:extLst>
                  </a:tr>
                  <a:tr h="1510094">
                    <a:tc>
                      <a:txBody>
                        <a:bodyPr/>
                        <a:lstStyle/>
                        <a:p>
                          <a:endParaRPr lang="en-US"/>
                        </a:p>
                      </a:txBody>
                      <a:tcPr>
                        <a:blipFill>
                          <a:blip r:embed="rId3"/>
                          <a:stretch>
                            <a:fillRect l="-150" t="-32530" r="-100600" b="-803"/>
                          </a:stretch>
                        </a:blipFill>
                      </a:tcPr>
                    </a:tc>
                    <a:tc>
                      <a:txBody>
                        <a:bodyPr/>
                        <a:lstStyle/>
                        <a:p>
                          <a:endParaRPr lang="en-US"/>
                        </a:p>
                      </a:txBody>
                      <a:tcPr>
                        <a:blipFill>
                          <a:blip r:embed="rId3"/>
                          <a:stretch>
                            <a:fillRect l="-100150" t="-32530" r="-600" b="-803"/>
                          </a:stretch>
                        </a:blipFill>
                      </a:tcPr>
                    </a:tc>
                    <a:extLst>
                      <a:ext uri="{0D108BD9-81ED-4DB2-BD59-A6C34878D82A}">
                        <a16:rowId xmlns:a16="http://schemas.microsoft.com/office/drawing/2014/main" val="33011434"/>
                      </a:ext>
                    </a:extLst>
                  </a:tr>
                </a:tbl>
              </a:graphicData>
            </a:graphic>
          </p:graphicFrame>
        </mc:Fallback>
      </mc:AlternateContent>
      <p:sp>
        <p:nvSpPr>
          <p:cNvPr id="6" name="TextBox 5">
            <a:extLst>
              <a:ext uri="{FF2B5EF4-FFF2-40B4-BE49-F238E27FC236}">
                <a16:creationId xmlns:a16="http://schemas.microsoft.com/office/drawing/2014/main" id="{230ECA4C-0EC5-51BF-B2EC-61124843C5A6}"/>
              </a:ext>
            </a:extLst>
          </p:cNvPr>
          <p:cNvSpPr txBox="1"/>
          <p:nvPr/>
        </p:nvSpPr>
        <p:spPr>
          <a:xfrm>
            <a:off x="1762699" y="4482376"/>
            <a:ext cx="7326217" cy="1200329"/>
          </a:xfrm>
          <a:prstGeom prst="rect">
            <a:avLst/>
          </a:prstGeom>
          <a:noFill/>
        </p:spPr>
        <p:txBody>
          <a:bodyPr wrap="square" rtlCol="0">
            <a:spAutoFit/>
          </a:bodyPr>
          <a:lstStyle/>
          <a:p>
            <a:r>
              <a:rPr lang="en-GB" dirty="0"/>
              <a:t>So you would normally allocate:</a:t>
            </a:r>
          </a:p>
          <a:p>
            <a:r>
              <a:rPr lang="en-GB" b="1" dirty="0"/>
              <a:t>Male = 3</a:t>
            </a:r>
            <a:r>
              <a:rPr lang="en-GB" dirty="0"/>
              <a:t> </a:t>
            </a:r>
          </a:p>
          <a:p>
            <a:r>
              <a:rPr lang="en-GB" b="1" dirty="0"/>
              <a:t>Female = 7</a:t>
            </a:r>
            <a:endParaRPr lang="en-GB" dirty="0"/>
          </a:p>
          <a:p>
            <a:endParaRPr lang="en-GB" dirty="0"/>
          </a:p>
        </p:txBody>
      </p:sp>
    </p:spTree>
    <p:extLst>
      <p:ext uri="{BB962C8B-B14F-4D97-AF65-F5344CB8AC3E}">
        <p14:creationId xmlns:p14="http://schemas.microsoft.com/office/powerpoint/2010/main" val="4192768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43DDD-5070-1042-2A83-3C9486702427}"/>
              </a:ext>
            </a:extLst>
          </p:cNvPr>
          <p:cNvSpPr>
            <a:spLocks noGrp="1"/>
          </p:cNvSpPr>
          <p:nvPr>
            <p:ph type="title"/>
          </p:nvPr>
        </p:nvSpPr>
        <p:spPr/>
        <p:txBody>
          <a:bodyPr/>
          <a:lstStyle/>
          <a:p>
            <a:r>
              <a:rPr lang="en-GB" dirty="0"/>
              <a:t>Cluster sampling </a:t>
            </a:r>
          </a:p>
        </p:txBody>
      </p:sp>
      <p:sp>
        <p:nvSpPr>
          <p:cNvPr id="3" name="Content Placeholder 2">
            <a:extLst>
              <a:ext uri="{FF2B5EF4-FFF2-40B4-BE49-F238E27FC236}">
                <a16:creationId xmlns:a16="http://schemas.microsoft.com/office/drawing/2014/main" id="{42955F30-7AB9-6971-9C0C-5B1AC77D5D89}"/>
              </a:ext>
            </a:extLst>
          </p:cNvPr>
          <p:cNvSpPr>
            <a:spLocks noGrp="1"/>
          </p:cNvSpPr>
          <p:nvPr>
            <p:ph idx="1"/>
          </p:nvPr>
        </p:nvSpPr>
        <p:spPr/>
        <p:txBody>
          <a:bodyPr/>
          <a:lstStyle/>
          <a:p>
            <a:r>
              <a:rPr lang="en-US" sz="2400" dirty="0"/>
              <a:t>A bit similar to stratified random sampling.</a:t>
            </a:r>
          </a:p>
          <a:p>
            <a:r>
              <a:rPr lang="en-US" sz="2400" dirty="0"/>
              <a:t>To do this:</a:t>
            </a:r>
          </a:p>
          <a:p>
            <a:pPr lvl="1"/>
            <a:r>
              <a:rPr lang="en-US" sz="2000" dirty="0"/>
              <a:t>Divide the target population into discrete groups prior to sampling using the criteria such as type of manufacturing firm or geographical area.</a:t>
            </a:r>
          </a:p>
          <a:p>
            <a:pPr lvl="1"/>
            <a:r>
              <a:rPr lang="en-US" sz="2000" dirty="0"/>
              <a:t>For cluster sampling, your sampling frame is the complete list of clusters rather than a complete list of individual cases within the population.</a:t>
            </a:r>
          </a:p>
          <a:p>
            <a:pPr lvl="1"/>
            <a:r>
              <a:rPr lang="en-US" sz="2000" dirty="0"/>
              <a:t>You then select a few clusters, normally using simple random sampling.</a:t>
            </a:r>
          </a:p>
          <a:p>
            <a:pPr lvl="1"/>
            <a:r>
              <a:rPr lang="en-US" sz="2000" dirty="0"/>
              <a:t>In one-stage cluster sampling, data are collected from every case within the selected clusters.</a:t>
            </a:r>
          </a:p>
          <a:p>
            <a:pPr lvl="1"/>
            <a:r>
              <a:rPr lang="en-US" sz="2000" dirty="0"/>
              <a:t>For two-stage cluster sampling, some other form of sampling is used to select cases from those clusters selected at stage one. </a:t>
            </a:r>
            <a:endParaRPr lang="en-GB" sz="2000" dirty="0"/>
          </a:p>
        </p:txBody>
      </p:sp>
      <p:sp>
        <p:nvSpPr>
          <p:cNvPr id="4" name="Slide Number Placeholder 3">
            <a:extLst>
              <a:ext uri="{FF2B5EF4-FFF2-40B4-BE49-F238E27FC236}">
                <a16:creationId xmlns:a16="http://schemas.microsoft.com/office/drawing/2014/main" id="{1BD1ACDD-0374-F57B-EC85-1E56882BB057}"/>
              </a:ext>
            </a:extLst>
          </p:cNvPr>
          <p:cNvSpPr>
            <a:spLocks noGrp="1"/>
          </p:cNvSpPr>
          <p:nvPr>
            <p:ph type="sldNum" sz="quarter" idx="12"/>
          </p:nvPr>
        </p:nvSpPr>
        <p:spPr/>
        <p:txBody>
          <a:bodyPr/>
          <a:lstStyle/>
          <a:p>
            <a:pPr>
              <a:defRPr/>
            </a:pPr>
            <a:fld id="{6B9CAAEB-5DD4-4716-AEA0-BEF1B1D22BD1}" type="slidenum">
              <a:rPr lang="en-US" altLang="en-US" smtClean="0"/>
              <a:pPr>
                <a:defRPr/>
              </a:pPr>
              <a:t>17</a:t>
            </a:fld>
            <a:endParaRPr lang="en-US" altLang="en-US"/>
          </a:p>
        </p:txBody>
      </p:sp>
    </p:spTree>
    <p:extLst>
      <p:ext uri="{BB962C8B-B14F-4D97-AF65-F5344CB8AC3E}">
        <p14:creationId xmlns:p14="http://schemas.microsoft.com/office/powerpoint/2010/main" val="33071175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0041E-4CD7-D5D7-4D57-999A057B4576}"/>
              </a:ext>
            </a:extLst>
          </p:cNvPr>
          <p:cNvSpPr>
            <a:spLocks noGrp="1"/>
          </p:cNvSpPr>
          <p:nvPr>
            <p:ph type="title"/>
          </p:nvPr>
        </p:nvSpPr>
        <p:spPr/>
        <p:txBody>
          <a:bodyPr/>
          <a:lstStyle/>
          <a:p>
            <a:r>
              <a:rPr lang="en-GB" dirty="0"/>
              <a:t>Non-probability sampling </a:t>
            </a:r>
          </a:p>
        </p:txBody>
      </p:sp>
      <p:sp>
        <p:nvSpPr>
          <p:cNvPr id="3" name="Content Placeholder 2">
            <a:extLst>
              <a:ext uri="{FF2B5EF4-FFF2-40B4-BE49-F238E27FC236}">
                <a16:creationId xmlns:a16="http://schemas.microsoft.com/office/drawing/2014/main" id="{D10F4958-406E-53BC-4729-272072DA02DA}"/>
              </a:ext>
            </a:extLst>
          </p:cNvPr>
          <p:cNvSpPr>
            <a:spLocks noGrp="1"/>
          </p:cNvSpPr>
          <p:nvPr>
            <p:ph idx="1"/>
          </p:nvPr>
        </p:nvSpPr>
        <p:spPr/>
        <p:txBody>
          <a:bodyPr/>
          <a:lstStyle/>
          <a:p>
            <a:r>
              <a:rPr lang="en-US" sz="2000" dirty="0"/>
              <a:t>What case to select is more important than how many cases to select</a:t>
            </a:r>
          </a:p>
          <a:p>
            <a:r>
              <a:rPr lang="en-US" sz="2000" dirty="0"/>
              <a:t>The logical relationship between your sample selection procedure and the purpose and focus of your research </a:t>
            </a:r>
          </a:p>
          <a:p>
            <a:r>
              <a:rPr lang="en-US" sz="2000" dirty="0"/>
              <a:t>Often a case study strategy uses a sample of one or two case studies to explore a particular phenomenon or institution in depth.</a:t>
            </a:r>
          </a:p>
          <a:p>
            <a:r>
              <a:rPr lang="en-US" sz="2000" dirty="0"/>
              <a:t>Data are then collected from all participants or from some form of sample of participants for these case studies.</a:t>
            </a:r>
          </a:p>
          <a:p>
            <a:r>
              <a:rPr lang="en-US" sz="2000" dirty="0"/>
              <a:t>Your sample size is therefore dependent on your research question(s) and objectives – in particular, what you need to find out, what will be useful, what will have credibility and what can be done within your available resources. </a:t>
            </a:r>
            <a:br>
              <a:rPr lang="en-US" sz="2000" dirty="0"/>
            </a:br>
            <a:br>
              <a:rPr lang="en-US" sz="2000" dirty="0"/>
            </a:br>
            <a:endParaRPr lang="en-GB" sz="2000" dirty="0"/>
          </a:p>
        </p:txBody>
      </p:sp>
      <p:sp>
        <p:nvSpPr>
          <p:cNvPr id="4" name="Slide Number Placeholder 3">
            <a:extLst>
              <a:ext uri="{FF2B5EF4-FFF2-40B4-BE49-F238E27FC236}">
                <a16:creationId xmlns:a16="http://schemas.microsoft.com/office/drawing/2014/main" id="{7AFD489F-57A5-4031-7C91-7C5140E12F6E}"/>
              </a:ext>
            </a:extLst>
          </p:cNvPr>
          <p:cNvSpPr>
            <a:spLocks noGrp="1"/>
          </p:cNvSpPr>
          <p:nvPr>
            <p:ph type="sldNum" sz="quarter" idx="12"/>
          </p:nvPr>
        </p:nvSpPr>
        <p:spPr/>
        <p:txBody>
          <a:bodyPr/>
          <a:lstStyle/>
          <a:p>
            <a:pPr>
              <a:defRPr/>
            </a:pPr>
            <a:fld id="{6B9CAAEB-5DD4-4716-AEA0-BEF1B1D22BD1}" type="slidenum">
              <a:rPr lang="en-US" altLang="en-US" smtClean="0"/>
              <a:pPr>
                <a:defRPr/>
              </a:pPr>
              <a:t>18</a:t>
            </a:fld>
            <a:endParaRPr lang="en-US" altLang="en-US"/>
          </a:p>
        </p:txBody>
      </p:sp>
    </p:spTree>
    <p:extLst>
      <p:ext uri="{BB962C8B-B14F-4D97-AF65-F5344CB8AC3E}">
        <p14:creationId xmlns:p14="http://schemas.microsoft.com/office/powerpoint/2010/main" val="8038239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A4892-3A48-3D57-3BDC-133B506D6695}"/>
              </a:ext>
            </a:extLst>
          </p:cNvPr>
          <p:cNvSpPr>
            <a:spLocks noGrp="1"/>
          </p:cNvSpPr>
          <p:nvPr>
            <p:ph type="title"/>
          </p:nvPr>
        </p:nvSpPr>
        <p:spPr/>
        <p:txBody>
          <a:bodyPr/>
          <a:lstStyle/>
          <a:p>
            <a:r>
              <a:rPr lang="en-US" dirty="0"/>
              <a:t>Quota sampling</a:t>
            </a:r>
            <a:endParaRPr lang="en-GB" dirty="0"/>
          </a:p>
        </p:txBody>
      </p:sp>
      <p:sp>
        <p:nvSpPr>
          <p:cNvPr id="3" name="Content Placeholder 2">
            <a:extLst>
              <a:ext uri="{FF2B5EF4-FFF2-40B4-BE49-F238E27FC236}">
                <a16:creationId xmlns:a16="http://schemas.microsoft.com/office/drawing/2014/main" id="{BD1E4D7D-59AE-3DF0-63A6-37C336A344B1}"/>
              </a:ext>
            </a:extLst>
          </p:cNvPr>
          <p:cNvSpPr>
            <a:spLocks noGrp="1"/>
          </p:cNvSpPr>
          <p:nvPr>
            <p:ph idx="1"/>
          </p:nvPr>
        </p:nvSpPr>
        <p:spPr/>
        <p:txBody>
          <a:bodyPr/>
          <a:lstStyle/>
          <a:p>
            <a:r>
              <a:rPr lang="en-US" sz="2000" b="1" dirty="0"/>
              <a:t>Quota sampling </a:t>
            </a:r>
            <a:r>
              <a:rPr lang="en-US" sz="2000" dirty="0"/>
              <a:t>is entirely non-random</a:t>
            </a:r>
          </a:p>
          <a:p>
            <a:r>
              <a:rPr lang="en-US" sz="2000" dirty="0"/>
              <a:t>Useful for Internet and interviewer completed questionnaires as where there is no sampling frame available</a:t>
            </a:r>
          </a:p>
          <a:p>
            <a:r>
              <a:rPr lang="en-US" sz="2000" dirty="0"/>
              <a:t>To select a quota sample, you:</a:t>
            </a:r>
          </a:p>
          <a:p>
            <a:pPr lvl="1"/>
            <a:r>
              <a:rPr lang="en-US" sz="1800" dirty="0"/>
              <a:t>Divide the population into specific groups.</a:t>
            </a:r>
          </a:p>
          <a:p>
            <a:pPr lvl="1"/>
            <a:r>
              <a:rPr lang="en-US" sz="1800" dirty="0"/>
              <a:t>Calculate a quota for each group based on relevant and available data </a:t>
            </a:r>
          </a:p>
          <a:p>
            <a:pPr lvl="1"/>
            <a:r>
              <a:rPr lang="en-US" sz="1800" dirty="0"/>
              <a:t>Either:</a:t>
            </a:r>
          </a:p>
          <a:p>
            <a:pPr lvl="2"/>
            <a:r>
              <a:rPr lang="en-US" sz="1600" dirty="0"/>
              <a:t>(for Internet questionnaires) contract an online panel company specifying the number of cases in each quota from which completed questionnaires must be obtained; or</a:t>
            </a:r>
          </a:p>
          <a:p>
            <a:pPr lvl="2"/>
            <a:r>
              <a:rPr lang="en-US" sz="1600" dirty="0"/>
              <a:t>(for interviewer-completed questionnaires) ensure that where multiple interviewers are used each interviewer has an ‘assignment’, which states the number of cases in each quota from which they must collect data.</a:t>
            </a:r>
          </a:p>
          <a:p>
            <a:pPr lvl="1"/>
            <a:r>
              <a:rPr lang="en-US" sz="1800" dirty="0"/>
              <a:t>Where necessary, combine the data collected to provide the full sample</a:t>
            </a:r>
            <a:endParaRPr lang="en-GB" sz="1800" dirty="0"/>
          </a:p>
        </p:txBody>
      </p:sp>
      <p:sp>
        <p:nvSpPr>
          <p:cNvPr id="4" name="Slide Number Placeholder 3">
            <a:extLst>
              <a:ext uri="{FF2B5EF4-FFF2-40B4-BE49-F238E27FC236}">
                <a16:creationId xmlns:a16="http://schemas.microsoft.com/office/drawing/2014/main" id="{C8DD6F99-8D3F-04FF-4E74-78313EEA01B0}"/>
              </a:ext>
            </a:extLst>
          </p:cNvPr>
          <p:cNvSpPr>
            <a:spLocks noGrp="1"/>
          </p:cNvSpPr>
          <p:nvPr>
            <p:ph type="sldNum" sz="quarter" idx="12"/>
          </p:nvPr>
        </p:nvSpPr>
        <p:spPr/>
        <p:txBody>
          <a:bodyPr/>
          <a:lstStyle/>
          <a:p>
            <a:pPr>
              <a:defRPr/>
            </a:pPr>
            <a:fld id="{6B9CAAEB-5DD4-4716-AEA0-BEF1B1D22BD1}" type="slidenum">
              <a:rPr lang="en-US" altLang="en-US" smtClean="0"/>
              <a:pPr>
                <a:defRPr/>
              </a:pPr>
              <a:t>19</a:t>
            </a:fld>
            <a:endParaRPr lang="en-US" altLang="en-US"/>
          </a:p>
        </p:txBody>
      </p:sp>
    </p:spTree>
    <p:extLst>
      <p:ext uri="{BB962C8B-B14F-4D97-AF65-F5344CB8AC3E}">
        <p14:creationId xmlns:p14="http://schemas.microsoft.com/office/powerpoint/2010/main" val="19103152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02427-A9C6-A95B-25B8-6604A8B6DAC4}"/>
              </a:ext>
            </a:extLst>
          </p:cNvPr>
          <p:cNvSpPr>
            <a:spLocks noGrp="1"/>
          </p:cNvSpPr>
          <p:nvPr>
            <p:ph type="title"/>
          </p:nvPr>
        </p:nvSpPr>
        <p:spPr/>
        <p:txBody>
          <a:bodyPr/>
          <a:lstStyle/>
          <a:p>
            <a:r>
              <a:rPr lang="en-GB" dirty="0"/>
              <a:t>Purposive sampling </a:t>
            </a:r>
          </a:p>
        </p:txBody>
      </p:sp>
      <p:sp>
        <p:nvSpPr>
          <p:cNvPr id="3" name="Content Placeholder 2">
            <a:extLst>
              <a:ext uri="{FF2B5EF4-FFF2-40B4-BE49-F238E27FC236}">
                <a16:creationId xmlns:a16="http://schemas.microsoft.com/office/drawing/2014/main" id="{8840F691-8465-DA29-95B2-E44CE2DE87C9}"/>
              </a:ext>
            </a:extLst>
          </p:cNvPr>
          <p:cNvSpPr>
            <a:spLocks noGrp="1"/>
          </p:cNvSpPr>
          <p:nvPr>
            <p:ph idx="1"/>
          </p:nvPr>
        </p:nvSpPr>
        <p:spPr/>
        <p:txBody>
          <a:bodyPr/>
          <a:lstStyle/>
          <a:p>
            <a:r>
              <a:rPr lang="en-US" sz="2400" dirty="0"/>
              <a:t>Also known as </a:t>
            </a:r>
            <a:r>
              <a:rPr lang="en-US" sz="2400" b="1" dirty="0" err="1"/>
              <a:t>judgemental</a:t>
            </a:r>
            <a:r>
              <a:rPr lang="en-US" sz="2400" b="1" dirty="0"/>
              <a:t> sampling</a:t>
            </a:r>
            <a:r>
              <a:rPr lang="en-US" sz="2400" dirty="0"/>
              <a:t>.</a:t>
            </a:r>
          </a:p>
          <a:p>
            <a:r>
              <a:rPr lang="en-US" sz="2400" dirty="0"/>
              <a:t>Use your judgement to select cases that will best enable you to answer your research question(s) and to meet your objectives.</a:t>
            </a:r>
          </a:p>
          <a:p>
            <a:r>
              <a:rPr lang="en-US" sz="2400" dirty="0"/>
              <a:t>Consider to include or exclude cases on the research when selecting a sample in this way.</a:t>
            </a:r>
          </a:p>
          <a:p>
            <a:r>
              <a:rPr lang="en-US" sz="2400" dirty="0"/>
              <a:t>Often used when working with very small samples such as in case study research and when you wish to select cases that are particularly informative.</a:t>
            </a:r>
            <a:br>
              <a:rPr lang="en-US" sz="2400" dirty="0"/>
            </a:br>
            <a:endParaRPr lang="en-GB" sz="2400" dirty="0"/>
          </a:p>
        </p:txBody>
      </p:sp>
      <p:sp>
        <p:nvSpPr>
          <p:cNvPr id="4" name="Slide Number Placeholder 3">
            <a:extLst>
              <a:ext uri="{FF2B5EF4-FFF2-40B4-BE49-F238E27FC236}">
                <a16:creationId xmlns:a16="http://schemas.microsoft.com/office/drawing/2014/main" id="{949A5467-A6C1-724E-703D-6BDF83CB91C5}"/>
              </a:ext>
            </a:extLst>
          </p:cNvPr>
          <p:cNvSpPr>
            <a:spLocks noGrp="1"/>
          </p:cNvSpPr>
          <p:nvPr>
            <p:ph type="sldNum" sz="quarter" idx="12"/>
          </p:nvPr>
        </p:nvSpPr>
        <p:spPr/>
        <p:txBody>
          <a:bodyPr/>
          <a:lstStyle/>
          <a:p>
            <a:pPr>
              <a:defRPr/>
            </a:pPr>
            <a:fld id="{6B9CAAEB-5DD4-4716-AEA0-BEF1B1D22BD1}" type="slidenum">
              <a:rPr lang="en-US" altLang="en-US" smtClean="0"/>
              <a:pPr>
                <a:defRPr/>
              </a:pPr>
              <a:t>20</a:t>
            </a:fld>
            <a:endParaRPr lang="en-US" altLang="en-US"/>
          </a:p>
        </p:txBody>
      </p:sp>
    </p:spTree>
    <p:extLst>
      <p:ext uri="{BB962C8B-B14F-4D97-AF65-F5344CB8AC3E}">
        <p14:creationId xmlns:p14="http://schemas.microsoft.com/office/powerpoint/2010/main" val="176357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9B67-3CDA-F2C8-BD0F-8169F72B04FF}"/>
              </a:ext>
            </a:extLst>
          </p:cNvPr>
          <p:cNvSpPr>
            <a:spLocks noGrp="1"/>
          </p:cNvSpPr>
          <p:nvPr>
            <p:ph type="title"/>
          </p:nvPr>
        </p:nvSpPr>
        <p:spPr/>
        <p:txBody>
          <a:bodyPr/>
          <a:lstStyle/>
          <a:p>
            <a:r>
              <a:rPr lang="en-GB" dirty="0"/>
              <a:t>Volunteer sampling </a:t>
            </a:r>
          </a:p>
        </p:txBody>
      </p:sp>
      <p:sp>
        <p:nvSpPr>
          <p:cNvPr id="3" name="Content Placeholder 2">
            <a:extLst>
              <a:ext uri="{FF2B5EF4-FFF2-40B4-BE49-F238E27FC236}">
                <a16:creationId xmlns:a16="http://schemas.microsoft.com/office/drawing/2014/main" id="{31BE7D58-3FA6-5263-CB9B-7E019E3445AE}"/>
              </a:ext>
            </a:extLst>
          </p:cNvPr>
          <p:cNvSpPr>
            <a:spLocks noGrp="1"/>
          </p:cNvSpPr>
          <p:nvPr>
            <p:ph idx="1"/>
          </p:nvPr>
        </p:nvSpPr>
        <p:spPr/>
        <p:txBody>
          <a:bodyPr/>
          <a:lstStyle/>
          <a:p>
            <a:r>
              <a:rPr lang="en-US" sz="2400" dirty="0"/>
              <a:t>Allow the participants to be determined on a volunteering basis.</a:t>
            </a:r>
          </a:p>
          <a:p>
            <a:r>
              <a:rPr lang="en-US" sz="2400" dirty="0"/>
              <a:t>Include snowball sampling and Self-selection sampling</a:t>
            </a:r>
          </a:p>
          <a:p>
            <a:r>
              <a:rPr lang="en-US" sz="2400" dirty="0"/>
              <a:t>Snowball sampling is the first of two procedures we look at where participants volunteer to be part of the research rather than being chosen. </a:t>
            </a:r>
            <a:br>
              <a:rPr lang="en-US" sz="2400" dirty="0"/>
            </a:br>
            <a:r>
              <a:rPr lang="en-US" sz="2400" dirty="0"/>
              <a:t>To do this, you:</a:t>
            </a:r>
          </a:p>
          <a:p>
            <a:pPr lvl="1"/>
            <a:r>
              <a:rPr lang="en-US" sz="2000" dirty="0"/>
              <a:t>Make contact with one or two cases.</a:t>
            </a:r>
          </a:p>
          <a:p>
            <a:pPr lvl="1"/>
            <a:r>
              <a:rPr lang="en-US" sz="2000" dirty="0"/>
              <a:t>Ask these cases to identify further cases.</a:t>
            </a:r>
          </a:p>
          <a:p>
            <a:pPr lvl="1"/>
            <a:r>
              <a:rPr lang="en-US" sz="2000" dirty="0"/>
              <a:t>Ask these new cases to identify further new cases (and so on).</a:t>
            </a:r>
          </a:p>
          <a:p>
            <a:pPr lvl="1"/>
            <a:r>
              <a:rPr lang="en-US" sz="2000" dirty="0"/>
              <a:t>Stop when either no new cases are given or the sample is as large as is manageable or data saturation has been reached </a:t>
            </a:r>
            <a:br>
              <a:rPr lang="en-US" sz="2000" dirty="0"/>
            </a:br>
            <a:endParaRPr lang="en-GB" sz="2000" dirty="0"/>
          </a:p>
        </p:txBody>
      </p:sp>
      <p:sp>
        <p:nvSpPr>
          <p:cNvPr id="4" name="Slide Number Placeholder 3">
            <a:extLst>
              <a:ext uri="{FF2B5EF4-FFF2-40B4-BE49-F238E27FC236}">
                <a16:creationId xmlns:a16="http://schemas.microsoft.com/office/drawing/2014/main" id="{64D3D714-0A10-B805-D708-8D39BFFAB902}"/>
              </a:ext>
            </a:extLst>
          </p:cNvPr>
          <p:cNvSpPr>
            <a:spLocks noGrp="1"/>
          </p:cNvSpPr>
          <p:nvPr>
            <p:ph type="sldNum" sz="quarter" idx="12"/>
          </p:nvPr>
        </p:nvSpPr>
        <p:spPr/>
        <p:txBody>
          <a:bodyPr/>
          <a:lstStyle/>
          <a:p>
            <a:pPr>
              <a:defRPr/>
            </a:pPr>
            <a:fld id="{6B9CAAEB-5DD4-4716-AEA0-BEF1B1D22BD1}" type="slidenum">
              <a:rPr lang="en-US" altLang="en-US" smtClean="0"/>
              <a:pPr>
                <a:defRPr/>
              </a:pPr>
              <a:t>21</a:t>
            </a:fld>
            <a:endParaRPr lang="en-US" altLang="en-US"/>
          </a:p>
        </p:txBody>
      </p:sp>
    </p:spTree>
    <p:extLst>
      <p:ext uri="{BB962C8B-B14F-4D97-AF65-F5344CB8AC3E}">
        <p14:creationId xmlns:p14="http://schemas.microsoft.com/office/powerpoint/2010/main" val="28840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9BD873-57A7-3BD6-E57E-FD95465C55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7504FB-AF3E-C8C5-B639-88B4EC597580}"/>
              </a:ext>
            </a:extLst>
          </p:cNvPr>
          <p:cNvSpPr>
            <a:spLocks noGrp="1"/>
          </p:cNvSpPr>
          <p:nvPr>
            <p:ph type="title"/>
          </p:nvPr>
        </p:nvSpPr>
        <p:spPr/>
        <p:txBody>
          <a:bodyPr/>
          <a:lstStyle/>
          <a:p>
            <a:r>
              <a:rPr lang="en-GB" dirty="0"/>
              <a:t>Volunteer sampling </a:t>
            </a:r>
          </a:p>
        </p:txBody>
      </p:sp>
      <p:sp>
        <p:nvSpPr>
          <p:cNvPr id="3" name="Content Placeholder 2">
            <a:extLst>
              <a:ext uri="{FF2B5EF4-FFF2-40B4-BE49-F238E27FC236}">
                <a16:creationId xmlns:a16="http://schemas.microsoft.com/office/drawing/2014/main" id="{FFC464DC-388D-E9B2-CAE0-1331091A088E}"/>
              </a:ext>
            </a:extLst>
          </p:cNvPr>
          <p:cNvSpPr>
            <a:spLocks noGrp="1"/>
          </p:cNvSpPr>
          <p:nvPr>
            <p:ph idx="1"/>
          </p:nvPr>
        </p:nvSpPr>
        <p:spPr/>
        <p:txBody>
          <a:bodyPr/>
          <a:lstStyle/>
          <a:p>
            <a:r>
              <a:rPr lang="en-US" sz="2800" dirty="0"/>
              <a:t>It occurs when you allow each case, usually individuals, to identify their desire to take part in the research.</a:t>
            </a:r>
          </a:p>
          <a:p>
            <a:r>
              <a:rPr lang="en-US" sz="2800" dirty="0"/>
              <a:t>To do this, you:</a:t>
            </a:r>
          </a:p>
          <a:p>
            <a:pPr lvl="1"/>
            <a:r>
              <a:rPr lang="en-US" sz="2400" dirty="0" err="1"/>
              <a:t>Publicise</a:t>
            </a:r>
            <a:r>
              <a:rPr lang="en-US" sz="2400" dirty="0"/>
              <a:t> your need for cases, either by advertising through appropriate media or by asking them to take part.</a:t>
            </a:r>
          </a:p>
          <a:p>
            <a:pPr lvl="1"/>
            <a:r>
              <a:rPr lang="en-US" sz="2400" dirty="0"/>
              <a:t>Collect data from those who respond </a:t>
            </a:r>
            <a:br>
              <a:rPr lang="en-US" sz="2400" dirty="0"/>
            </a:br>
            <a:endParaRPr lang="en-GB" sz="2400" dirty="0"/>
          </a:p>
        </p:txBody>
      </p:sp>
      <p:sp>
        <p:nvSpPr>
          <p:cNvPr id="4" name="Slide Number Placeholder 3">
            <a:extLst>
              <a:ext uri="{FF2B5EF4-FFF2-40B4-BE49-F238E27FC236}">
                <a16:creationId xmlns:a16="http://schemas.microsoft.com/office/drawing/2014/main" id="{EA5B3D7A-73D6-D4D0-254A-C961902D5062}"/>
              </a:ext>
            </a:extLst>
          </p:cNvPr>
          <p:cNvSpPr>
            <a:spLocks noGrp="1"/>
          </p:cNvSpPr>
          <p:nvPr>
            <p:ph type="sldNum" sz="quarter" idx="12"/>
          </p:nvPr>
        </p:nvSpPr>
        <p:spPr/>
        <p:txBody>
          <a:bodyPr/>
          <a:lstStyle/>
          <a:p>
            <a:pPr>
              <a:defRPr/>
            </a:pPr>
            <a:fld id="{6B9CAAEB-5DD4-4716-AEA0-BEF1B1D22BD1}" type="slidenum">
              <a:rPr lang="en-US" altLang="en-US" smtClean="0"/>
              <a:pPr>
                <a:defRPr/>
              </a:pPr>
              <a:t>22</a:t>
            </a:fld>
            <a:endParaRPr lang="en-US" altLang="en-US"/>
          </a:p>
        </p:txBody>
      </p:sp>
    </p:spTree>
    <p:extLst>
      <p:ext uri="{BB962C8B-B14F-4D97-AF65-F5344CB8AC3E}">
        <p14:creationId xmlns:p14="http://schemas.microsoft.com/office/powerpoint/2010/main" val="8225211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1C392F-1B12-86B5-E113-C62ECC6A16A1}"/>
              </a:ext>
            </a:extLst>
          </p:cNvPr>
          <p:cNvSpPr>
            <a:spLocks noGrp="1"/>
          </p:cNvSpPr>
          <p:nvPr>
            <p:ph type="title"/>
          </p:nvPr>
        </p:nvSpPr>
        <p:spPr/>
        <p:txBody>
          <a:bodyPr/>
          <a:lstStyle/>
          <a:p>
            <a:r>
              <a:rPr lang="en-GB" dirty="0"/>
              <a:t>Haphazard sampling </a:t>
            </a:r>
          </a:p>
        </p:txBody>
      </p:sp>
      <p:sp>
        <p:nvSpPr>
          <p:cNvPr id="3" name="Content Placeholder 2">
            <a:extLst>
              <a:ext uri="{FF2B5EF4-FFF2-40B4-BE49-F238E27FC236}">
                <a16:creationId xmlns:a16="http://schemas.microsoft.com/office/drawing/2014/main" id="{12110283-B439-79D3-75CE-ACCE56A5BFF1}"/>
              </a:ext>
            </a:extLst>
          </p:cNvPr>
          <p:cNvSpPr>
            <a:spLocks noGrp="1"/>
          </p:cNvSpPr>
          <p:nvPr>
            <p:ph idx="1"/>
          </p:nvPr>
        </p:nvSpPr>
        <p:spPr/>
        <p:txBody>
          <a:bodyPr/>
          <a:lstStyle/>
          <a:p>
            <a:r>
              <a:rPr lang="en-US" sz="2000" dirty="0"/>
              <a:t>Sample cases are selected without any obvious principles of </a:t>
            </a:r>
            <a:r>
              <a:rPr lang="en-US" sz="2000" dirty="0" err="1"/>
              <a:t>organisation</a:t>
            </a:r>
            <a:r>
              <a:rPr lang="en-US" sz="2000" dirty="0"/>
              <a:t> in relation to your research question.</a:t>
            </a:r>
          </a:p>
          <a:p>
            <a:r>
              <a:rPr lang="en-US" sz="2000" dirty="0"/>
              <a:t>Convenience sampling, also known as availability sampling, is most prominent approach.</a:t>
            </a:r>
          </a:p>
          <a:p>
            <a:r>
              <a:rPr lang="en-US" sz="2000" dirty="0"/>
              <a:t>To perform convenience sampling, you select </a:t>
            </a:r>
            <a:r>
              <a:rPr lang="en-US" sz="2000" dirty="0" err="1"/>
              <a:t>partipants</a:t>
            </a:r>
            <a:r>
              <a:rPr lang="en-US" sz="2000" dirty="0"/>
              <a:t> who are easily available (or most convenient) to obtain for your sample, such as the person interviewed at random in a shopping </a:t>
            </a:r>
            <a:r>
              <a:rPr lang="en-US" sz="2000" dirty="0" err="1"/>
              <a:t>centre</a:t>
            </a:r>
            <a:r>
              <a:rPr lang="en-US" sz="2000" dirty="0"/>
              <a:t> for a television </a:t>
            </a:r>
            <a:r>
              <a:rPr lang="en-US" sz="2000" dirty="0" err="1"/>
              <a:t>programme</a:t>
            </a:r>
            <a:r>
              <a:rPr lang="en-US" sz="2000" dirty="0"/>
              <a:t> ‘vox pop’.</a:t>
            </a:r>
          </a:p>
          <a:p>
            <a:r>
              <a:rPr lang="en-US" sz="2000" dirty="0"/>
              <a:t>Although convenience sampling is used widely (for example, Facebook polls or questions), it is prone to many sources of bias and influences that are beyond your control. </a:t>
            </a:r>
          </a:p>
          <a:p>
            <a:r>
              <a:rPr lang="en-US" sz="2000" dirty="0"/>
              <a:t>Findings from convenience samples may be given very little credibility. </a:t>
            </a:r>
            <a:endParaRPr lang="en-GB" sz="2000" dirty="0"/>
          </a:p>
        </p:txBody>
      </p:sp>
      <p:sp>
        <p:nvSpPr>
          <p:cNvPr id="4" name="Slide Number Placeholder 3">
            <a:extLst>
              <a:ext uri="{FF2B5EF4-FFF2-40B4-BE49-F238E27FC236}">
                <a16:creationId xmlns:a16="http://schemas.microsoft.com/office/drawing/2014/main" id="{E2B99F00-9302-9A74-3149-AAB48D311433}"/>
              </a:ext>
            </a:extLst>
          </p:cNvPr>
          <p:cNvSpPr>
            <a:spLocks noGrp="1"/>
          </p:cNvSpPr>
          <p:nvPr>
            <p:ph type="sldNum" sz="quarter" idx="12"/>
          </p:nvPr>
        </p:nvSpPr>
        <p:spPr/>
        <p:txBody>
          <a:bodyPr/>
          <a:lstStyle/>
          <a:p>
            <a:pPr>
              <a:defRPr/>
            </a:pPr>
            <a:fld id="{6B9CAAEB-5DD4-4716-AEA0-BEF1B1D22BD1}" type="slidenum">
              <a:rPr lang="en-US" altLang="en-US" smtClean="0"/>
              <a:pPr>
                <a:defRPr/>
              </a:pPr>
              <a:t>23</a:t>
            </a:fld>
            <a:endParaRPr lang="en-US" altLang="en-US"/>
          </a:p>
        </p:txBody>
      </p:sp>
    </p:spTree>
    <p:extLst>
      <p:ext uri="{BB962C8B-B14F-4D97-AF65-F5344CB8AC3E}">
        <p14:creationId xmlns:p14="http://schemas.microsoft.com/office/powerpoint/2010/main" val="2064083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CD67A-151C-AAFA-4B3B-EA01F557FE14}"/>
              </a:ext>
            </a:extLst>
          </p:cNvPr>
          <p:cNvSpPr>
            <a:spLocks noGrp="1"/>
          </p:cNvSpPr>
          <p:nvPr>
            <p:ph type="title"/>
          </p:nvPr>
        </p:nvSpPr>
        <p:spPr/>
        <p:txBody>
          <a:bodyPr/>
          <a:lstStyle/>
          <a:p>
            <a:r>
              <a:rPr lang="en-US" dirty="0"/>
              <a:t>Mixed and multi-stage sampling</a:t>
            </a:r>
            <a:endParaRPr lang="en-GB" dirty="0"/>
          </a:p>
        </p:txBody>
      </p:sp>
      <p:sp>
        <p:nvSpPr>
          <p:cNvPr id="3" name="Content Placeholder 2">
            <a:extLst>
              <a:ext uri="{FF2B5EF4-FFF2-40B4-BE49-F238E27FC236}">
                <a16:creationId xmlns:a16="http://schemas.microsoft.com/office/drawing/2014/main" id="{088B3D34-8018-7B3D-3BCA-F0EC7F1266EE}"/>
              </a:ext>
            </a:extLst>
          </p:cNvPr>
          <p:cNvSpPr>
            <a:spLocks noGrp="1"/>
          </p:cNvSpPr>
          <p:nvPr>
            <p:ph idx="1"/>
          </p:nvPr>
        </p:nvSpPr>
        <p:spPr/>
        <p:txBody>
          <a:bodyPr/>
          <a:lstStyle/>
          <a:p>
            <a:r>
              <a:rPr lang="en-US" sz="2800" dirty="0"/>
              <a:t>In a mixed sampling design, data are collected from two or more discrete samples, each discrete collection using either probability or non-probability sample selection procedures.</a:t>
            </a:r>
          </a:p>
          <a:p>
            <a:r>
              <a:rPr lang="en-US" sz="2800" dirty="0"/>
              <a:t>Multi-stage sampling refers to any sampling design that occurs in two or more successive stages using either probability, non-probability or both types of sample selection procedures .</a:t>
            </a:r>
            <a:br>
              <a:rPr lang="en-US" sz="2800" dirty="0"/>
            </a:br>
            <a:endParaRPr lang="en-GB" sz="2800" dirty="0"/>
          </a:p>
        </p:txBody>
      </p:sp>
      <p:sp>
        <p:nvSpPr>
          <p:cNvPr id="4" name="Slide Number Placeholder 3">
            <a:extLst>
              <a:ext uri="{FF2B5EF4-FFF2-40B4-BE49-F238E27FC236}">
                <a16:creationId xmlns:a16="http://schemas.microsoft.com/office/drawing/2014/main" id="{24B5E14C-6666-4B11-A444-972CDC7E89D3}"/>
              </a:ext>
            </a:extLst>
          </p:cNvPr>
          <p:cNvSpPr>
            <a:spLocks noGrp="1"/>
          </p:cNvSpPr>
          <p:nvPr>
            <p:ph type="sldNum" sz="quarter" idx="12"/>
          </p:nvPr>
        </p:nvSpPr>
        <p:spPr/>
        <p:txBody>
          <a:bodyPr/>
          <a:lstStyle/>
          <a:p>
            <a:pPr>
              <a:defRPr/>
            </a:pPr>
            <a:fld id="{6B9CAAEB-5DD4-4716-AEA0-BEF1B1D22BD1}" type="slidenum">
              <a:rPr lang="en-US" altLang="en-US" smtClean="0"/>
              <a:pPr>
                <a:defRPr/>
              </a:pPr>
              <a:t>24</a:t>
            </a:fld>
            <a:endParaRPr lang="en-US" altLang="en-US"/>
          </a:p>
        </p:txBody>
      </p:sp>
    </p:spTree>
    <p:extLst>
      <p:ext uri="{BB962C8B-B14F-4D97-AF65-F5344CB8AC3E}">
        <p14:creationId xmlns:p14="http://schemas.microsoft.com/office/powerpoint/2010/main" val="12472271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B49B3-A72C-4C1E-CA7A-592861A531A4}"/>
              </a:ext>
            </a:extLst>
          </p:cNvPr>
          <p:cNvSpPr>
            <a:spLocks noGrp="1"/>
          </p:cNvSpPr>
          <p:nvPr>
            <p:ph type="title"/>
          </p:nvPr>
        </p:nvSpPr>
        <p:spPr>
          <a:solidFill>
            <a:schemeClr val="accent2"/>
          </a:solidFill>
        </p:spPr>
        <p:txBody>
          <a:bodyPr/>
          <a:lstStyle/>
          <a:p>
            <a:r>
              <a:rPr lang="en-US" dirty="0"/>
              <a:t>Activity 1</a:t>
            </a:r>
            <a:endParaRPr lang="en-GB" dirty="0"/>
          </a:p>
        </p:txBody>
      </p:sp>
      <p:sp>
        <p:nvSpPr>
          <p:cNvPr id="3" name="Content Placeholder 2">
            <a:extLst>
              <a:ext uri="{FF2B5EF4-FFF2-40B4-BE49-F238E27FC236}">
                <a16:creationId xmlns:a16="http://schemas.microsoft.com/office/drawing/2014/main" id="{343BC94E-CA7E-A36B-12A8-A450F43C57A3}"/>
              </a:ext>
            </a:extLst>
          </p:cNvPr>
          <p:cNvSpPr>
            <a:spLocks noGrp="1"/>
          </p:cNvSpPr>
          <p:nvPr>
            <p:ph idx="1"/>
          </p:nvPr>
        </p:nvSpPr>
        <p:spPr/>
        <p:txBody>
          <a:bodyPr/>
          <a:lstStyle/>
          <a:p>
            <a:pPr marL="0" indent="0">
              <a:buNone/>
            </a:pPr>
            <a:r>
              <a:rPr lang="en-US" sz="2000" dirty="0"/>
              <a:t>Identify a suitable sampling frame for each of the following research questions.</a:t>
            </a:r>
          </a:p>
          <a:p>
            <a:r>
              <a:rPr lang="en-US" sz="2000" dirty="0"/>
              <a:t>How do company directors of manufacturing firms of over 500 employees think a specified piece of legislation will affect their companies?</a:t>
            </a:r>
          </a:p>
          <a:p>
            <a:r>
              <a:rPr lang="en-US" sz="2000" dirty="0"/>
              <a:t>Which factors are important in accountants’ decisions regarding working overseas?</a:t>
            </a:r>
          </a:p>
          <a:p>
            <a:r>
              <a:rPr lang="en-US" sz="2000" dirty="0"/>
              <a:t>How do employees at Best Plumbing Ltd feel about the company’s proposal to make a current Covid-19 vaccination certificate compulsory for all employees?</a:t>
            </a:r>
            <a:endParaRPr lang="en-GB" sz="2000" dirty="0"/>
          </a:p>
        </p:txBody>
      </p:sp>
      <p:sp>
        <p:nvSpPr>
          <p:cNvPr id="4" name="Slide Number Placeholder 3">
            <a:extLst>
              <a:ext uri="{FF2B5EF4-FFF2-40B4-BE49-F238E27FC236}">
                <a16:creationId xmlns:a16="http://schemas.microsoft.com/office/drawing/2014/main" id="{BABDC9AC-9C7B-3B0A-5FC4-32DA1B2F454B}"/>
              </a:ext>
            </a:extLst>
          </p:cNvPr>
          <p:cNvSpPr>
            <a:spLocks noGrp="1"/>
          </p:cNvSpPr>
          <p:nvPr>
            <p:ph type="sldNum" sz="quarter" idx="12"/>
          </p:nvPr>
        </p:nvSpPr>
        <p:spPr/>
        <p:txBody>
          <a:bodyPr/>
          <a:lstStyle/>
          <a:p>
            <a:pPr>
              <a:defRPr/>
            </a:pPr>
            <a:fld id="{6B9CAAEB-5DD4-4716-AEA0-BEF1B1D22BD1}" type="slidenum">
              <a:rPr lang="en-US" altLang="en-US" smtClean="0"/>
              <a:pPr>
                <a:defRPr/>
              </a:pPr>
              <a:t>25</a:t>
            </a:fld>
            <a:endParaRPr lang="en-US" altLang="en-US"/>
          </a:p>
        </p:txBody>
      </p:sp>
    </p:spTree>
    <p:extLst>
      <p:ext uri="{BB962C8B-B14F-4D97-AF65-F5344CB8AC3E}">
        <p14:creationId xmlns:p14="http://schemas.microsoft.com/office/powerpoint/2010/main" val="26348837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EAED-F4F0-9490-0556-EB6623568D39}"/>
              </a:ext>
            </a:extLst>
          </p:cNvPr>
          <p:cNvSpPr>
            <a:spLocks noGrp="1"/>
          </p:cNvSpPr>
          <p:nvPr>
            <p:ph type="title"/>
          </p:nvPr>
        </p:nvSpPr>
        <p:spPr>
          <a:solidFill>
            <a:schemeClr val="accent2"/>
          </a:solidFill>
        </p:spPr>
        <p:txBody>
          <a:bodyPr/>
          <a:lstStyle/>
          <a:p>
            <a:r>
              <a:rPr lang="en-US" dirty="0"/>
              <a:t>Activity 2</a:t>
            </a:r>
            <a:endParaRPr lang="en-GB" dirty="0"/>
          </a:p>
        </p:txBody>
      </p:sp>
      <p:sp>
        <p:nvSpPr>
          <p:cNvPr id="3" name="Content Placeholder 2">
            <a:extLst>
              <a:ext uri="{FF2B5EF4-FFF2-40B4-BE49-F238E27FC236}">
                <a16:creationId xmlns:a16="http://schemas.microsoft.com/office/drawing/2014/main" id="{E9B04E13-AE54-11E2-602E-F0154F0A2575}"/>
              </a:ext>
            </a:extLst>
          </p:cNvPr>
          <p:cNvSpPr>
            <a:spLocks noGrp="1"/>
          </p:cNvSpPr>
          <p:nvPr>
            <p:ph idx="1"/>
          </p:nvPr>
        </p:nvSpPr>
        <p:spPr/>
        <p:txBody>
          <a:bodyPr/>
          <a:lstStyle/>
          <a:p>
            <a:r>
              <a:rPr lang="en-US" sz="2400" dirty="0"/>
              <a:t>Lisa has emailed her tutor with the following query, available on the next slide, regarding sampling and dealing with non-response. Imagine you are Lisa’s tutor. Draft a reply to answer her query. </a:t>
            </a:r>
            <a:br>
              <a:rPr lang="en-US" dirty="0"/>
            </a:br>
            <a:endParaRPr lang="en-GB" dirty="0"/>
          </a:p>
          <a:p>
            <a:endParaRPr lang="en-GB" dirty="0"/>
          </a:p>
        </p:txBody>
      </p:sp>
      <p:sp>
        <p:nvSpPr>
          <p:cNvPr id="4" name="Slide Number Placeholder 3">
            <a:extLst>
              <a:ext uri="{FF2B5EF4-FFF2-40B4-BE49-F238E27FC236}">
                <a16:creationId xmlns:a16="http://schemas.microsoft.com/office/drawing/2014/main" id="{4C7431E8-540E-6B2D-233E-FEAE16990D08}"/>
              </a:ext>
            </a:extLst>
          </p:cNvPr>
          <p:cNvSpPr>
            <a:spLocks noGrp="1"/>
          </p:cNvSpPr>
          <p:nvPr>
            <p:ph type="sldNum" sz="quarter" idx="12"/>
          </p:nvPr>
        </p:nvSpPr>
        <p:spPr/>
        <p:txBody>
          <a:bodyPr/>
          <a:lstStyle/>
          <a:p>
            <a:pPr>
              <a:defRPr/>
            </a:pPr>
            <a:fld id="{6B9CAAEB-5DD4-4716-AEA0-BEF1B1D22BD1}" type="slidenum">
              <a:rPr lang="en-US" altLang="en-US" smtClean="0"/>
              <a:pPr>
                <a:defRPr/>
              </a:pPr>
              <a:t>26</a:t>
            </a:fld>
            <a:endParaRPr lang="en-US" altLang="en-US"/>
          </a:p>
        </p:txBody>
      </p:sp>
    </p:spTree>
    <p:extLst>
      <p:ext uri="{BB962C8B-B14F-4D97-AF65-F5344CB8AC3E}">
        <p14:creationId xmlns:p14="http://schemas.microsoft.com/office/powerpoint/2010/main" val="19832678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221ACB-C4C3-5B53-F08F-011A8591C0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D2B2053-DC57-602F-1F61-5B944B19478F}"/>
              </a:ext>
            </a:extLst>
          </p:cNvPr>
          <p:cNvSpPr>
            <a:spLocks noGrp="1"/>
          </p:cNvSpPr>
          <p:nvPr>
            <p:ph type="title"/>
          </p:nvPr>
        </p:nvSpPr>
        <p:spPr/>
        <p:txBody>
          <a:bodyPr/>
          <a:lstStyle/>
          <a:p>
            <a:r>
              <a:rPr lang="en-US" dirty="0"/>
              <a:t>Activity</a:t>
            </a:r>
            <a:endParaRPr lang="en-GB" dirty="0"/>
          </a:p>
        </p:txBody>
      </p:sp>
      <p:sp>
        <p:nvSpPr>
          <p:cNvPr id="3" name="Content Placeholder 2">
            <a:extLst>
              <a:ext uri="{FF2B5EF4-FFF2-40B4-BE49-F238E27FC236}">
                <a16:creationId xmlns:a16="http://schemas.microsoft.com/office/drawing/2014/main" id="{38238C70-B095-44EE-1F4C-1169E577530F}"/>
              </a:ext>
            </a:extLst>
          </p:cNvPr>
          <p:cNvSpPr>
            <a:spLocks noGrp="1"/>
          </p:cNvSpPr>
          <p:nvPr>
            <p:ph idx="1"/>
          </p:nvPr>
        </p:nvSpPr>
        <p:spPr/>
        <p:txBody>
          <a:bodyPr/>
          <a:lstStyle/>
          <a:p>
            <a:r>
              <a:rPr lang="en-US" sz="2400" dirty="0"/>
              <a:t>Lisa has emailed her tutor with the following query regarding sampling and dealing with non-response. Imagine you are Lisa’s tutor. Draft a reply to answer her query. </a:t>
            </a:r>
            <a:br>
              <a:rPr lang="en-US" dirty="0"/>
            </a:br>
            <a:endParaRPr lang="en-GB" dirty="0"/>
          </a:p>
          <a:p>
            <a:endParaRPr lang="en-GB" dirty="0"/>
          </a:p>
        </p:txBody>
      </p:sp>
      <p:sp>
        <p:nvSpPr>
          <p:cNvPr id="4" name="Slide Number Placeholder 3">
            <a:extLst>
              <a:ext uri="{FF2B5EF4-FFF2-40B4-BE49-F238E27FC236}">
                <a16:creationId xmlns:a16="http://schemas.microsoft.com/office/drawing/2014/main" id="{B52D4BA1-5E36-70D1-CAD3-A120DC0FDF41}"/>
              </a:ext>
            </a:extLst>
          </p:cNvPr>
          <p:cNvSpPr>
            <a:spLocks noGrp="1"/>
          </p:cNvSpPr>
          <p:nvPr>
            <p:ph type="sldNum" sz="quarter" idx="12"/>
          </p:nvPr>
        </p:nvSpPr>
        <p:spPr/>
        <p:txBody>
          <a:bodyPr/>
          <a:lstStyle/>
          <a:p>
            <a:pPr>
              <a:defRPr/>
            </a:pPr>
            <a:fld id="{6B9CAAEB-5DD4-4716-AEA0-BEF1B1D22BD1}" type="slidenum">
              <a:rPr lang="en-US" altLang="en-US" smtClean="0"/>
              <a:pPr>
                <a:defRPr/>
              </a:pPr>
              <a:t>27</a:t>
            </a:fld>
            <a:endParaRPr lang="en-US" altLang="en-US"/>
          </a:p>
        </p:txBody>
      </p:sp>
      <p:pic>
        <p:nvPicPr>
          <p:cNvPr id="6" name="Picture 5">
            <a:extLst>
              <a:ext uri="{FF2B5EF4-FFF2-40B4-BE49-F238E27FC236}">
                <a16:creationId xmlns:a16="http://schemas.microsoft.com/office/drawing/2014/main" id="{461FF13D-3F26-2138-BA3E-2A9C8646B926}"/>
              </a:ext>
            </a:extLst>
          </p:cNvPr>
          <p:cNvPicPr>
            <a:picLocks noChangeAspect="1"/>
          </p:cNvPicPr>
          <p:nvPr/>
        </p:nvPicPr>
        <p:blipFill>
          <a:blip r:embed="rId3"/>
          <a:stretch>
            <a:fillRect/>
          </a:stretch>
        </p:blipFill>
        <p:spPr>
          <a:xfrm>
            <a:off x="499281" y="228153"/>
            <a:ext cx="11193437" cy="6401693"/>
          </a:xfrm>
          <a:prstGeom prst="rect">
            <a:avLst/>
          </a:prstGeom>
        </p:spPr>
      </p:pic>
    </p:spTree>
    <p:extLst>
      <p:ext uri="{BB962C8B-B14F-4D97-AF65-F5344CB8AC3E}">
        <p14:creationId xmlns:p14="http://schemas.microsoft.com/office/powerpoint/2010/main" val="25223137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249C4-DEB4-73D9-2919-3567553FE8AA}"/>
              </a:ext>
            </a:extLst>
          </p:cNvPr>
          <p:cNvSpPr>
            <a:spLocks noGrp="1"/>
          </p:cNvSpPr>
          <p:nvPr>
            <p:ph type="title"/>
          </p:nvPr>
        </p:nvSpPr>
        <p:spPr>
          <a:solidFill>
            <a:schemeClr val="accent2"/>
          </a:solidFill>
        </p:spPr>
        <p:txBody>
          <a:bodyPr/>
          <a:lstStyle/>
          <a:p>
            <a:r>
              <a:rPr lang="en-US" dirty="0"/>
              <a:t>Activity 3</a:t>
            </a:r>
            <a:endParaRPr lang="en-GB" dirty="0"/>
          </a:p>
        </p:txBody>
      </p:sp>
      <p:sp>
        <p:nvSpPr>
          <p:cNvPr id="3" name="Content Placeholder 2">
            <a:extLst>
              <a:ext uri="{FF2B5EF4-FFF2-40B4-BE49-F238E27FC236}">
                <a16:creationId xmlns:a16="http://schemas.microsoft.com/office/drawing/2014/main" id="{56891BE3-6AA1-F9FE-1BAF-7E79F0DD5849}"/>
              </a:ext>
            </a:extLst>
          </p:cNvPr>
          <p:cNvSpPr>
            <a:spLocks noGrp="1"/>
          </p:cNvSpPr>
          <p:nvPr>
            <p:ph idx="1"/>
          </p:nvPr>
        </p:nvSpPr>
        <p:spPr/>
        <p:txBody>
          <a:bodyPr/>
          <a:lstStyle/>
          <a:p>
            <a:r>
              <a:rPr lang="en-US" sz="1800" dirty="0"/>
              <a:t>For each of the following research questions it has not been possible for you to obtain a sampling frame. Suggest the most suitable non-probability sampling technique to obtain the necessary data, giving reasons for your choice.</a:t>
            </a:r>
          </a:p>
          <a:p>
            <a:pPr>
              <a:buFont typeface="+mj-lt"/>
              <a:buAutoNum type="alphaLcPeriod"/>
            </a:pPr>
            <a:r>
              <a:rPr lang="en-US" sz="1800" dirty="0"/>
              <a:t>What support do people sleeping rough believe they require from social services?</a:t>
            </a:r>
          </a:p>
          <a:p>
            <a:pPr>
              <a:buFont typeface="+mj-lt"/>
              <a:buAutoNum type="alphaLcPeriod"/>
            </a:pPr>
            <a:r>
              <a:rPr lang="en-US" sz="1800" dirty="0"/>
              <a:t>Which television advertisements do people remember watching last weekend?</a:t>
            </a:r>
          </a:p>
          <a:p>
            <a:pPr>
              <a:buFont typeface="+mj-lt"/>
              <a:buAutoNum type="alphaLcPeriod"/>
            </a:pPr>
            <a:r>
              <a:rPr lang="en-US" sz="1800" dirty="0"/>
              <a:t>How do employers’ opinions vary regarding the presence of institutional racism in the </a:t>
            </a:r>
            <a:r>
              <a:rPr lang="en-US" sz="1800" dirty="0" err="1"/>
              <a:t>organisations</a:t>
            </a:r>
            <a:r>
              <a:rPr lang="en-US" sz="1800" dirty="0"/>
              <a:t> in which they work?</a:t>
            </a:r>
          </a:p>
          <a:p>
            <a:pPr>
              <a:buFont typeface="+mj-lt"/>
              <a:buAutoNum type="alphaLcPeriod"/>
            </a:pPr>
            <a:r>
              <a:rPr lang="en-US" sz="1800" dirty="0"/>
              <a:t>How are manufacturing companies planning to respond to the introduction of road tolls?</a:t>
            </a:r>
          </a:p>
          <a:p>
            <a:pPr>
              <a:buFont typeface="+mj-lt"/>
              <a:buAutoNum type="alphaLcPeriod"/>
            </a:pPr>
            <a:r>
              <a:rPr lang="en-US" sz="1800" dirty="0"/>
              <a:t>Would users of the squash club be prepared to pay a 10 per cent increase in subscriptions to help fund two extra courts (answer needed by tomorrow morning!)?</a:t>
            </a:r>
            <a:r>
              <a:rPr lang="en-US" sz="1200" dirty="0"/>
              <a:t> </a:t>
            </a:r>
            <a:br>
              <a:rPr lang="en-US" sz="1200" dirty="0"/>
            </a:br>
            <a:endParaRPr lang="en-GB" sz="1200" dirty="0"/>
          </a:p>
        </p:txBody>
      </p:sp>
      <p:sp>
        <p:nvSpPr>
          <p:cNvPr id="4" name="Slide Number Placeholder 3">
            <a:extLst>
              <a:ext uri="{FF2B5EF4-FFF2-40B4-BE49-F238E27FC236}">
                <a16:creationId xmlns:a16="http://schemas.microsoft.com/office/drawing/2014/main" id="{3CA344DE-C9B9-BE35-B287-B55022826D4E}"/>
              </a:ext>
            </a:extLst>
          </p:cNvPr>
          <p:cNvSpPr>
            <a:spLocks noGrp="1"/>
          </p:cNvSpPr>
          <p:nvPr>
            <p:ph type="sldNum" sz="quarter" idx="12"/>
          </p:nvPr>
        </p:nvSpPr>
        <p:spPr/>
        <p:txBody>
          <a:bodyPr/>
          <a:lstStyle/>
          <a:p>
            <a:pPr>
              <a:defRPr/>
            </a:pPr>
            <a:fld id="{6B9CAAEB-5DD4-4716-AEA0-BEF1B1D22BD1}" type="slidenum">
              <a:rPr lang="en-US" altLang="en-US" smtClean="0"/>
              <a:pPr>
                <a:defRPr/>
              </a:pPr>
              <a:t>28</a:t>
            </a:fld>
            <a:endParaRPr lang="en-US" altLang="en-US"/>
          </a:p>
        </p:txBody>
      </p:sp>
    </p:spTree>
    <p:extLst>
      <p:ext uri="{BB962C8B-B14F-4D97-AF65-F5344CB8AC3E}">
        <p14:creationId xmlns:p14="http://schemas.microsoft.com/office/powerpoint/2010/main" val="16307292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DB74A-8F8E-5D9F-BD26-53C7E0F6DAAB}"/>
              </a:ext>
            </a:extLst>
          </p:cNvPr>
          <p:cNvSpPr>
            <a:spLocks noGrp="1"/>
          </p:cNvSpPr>
          <p:nvPr>
            <p:ph type="title"/>
          </p:nvPr>
        </p:nvSpPr>
        <p:spPr/>
        <p:txBody>
          <a:bodyPr/>
          <a:lstStyle/>
          <a:p>
            <a:r>
              <a:rPr lang="en-US" dirty="0"/>
              <a:t>Break!</a:t>
            </a:r>
            <a:endParaRPr lang="en-GB" dirty="0"/>
          </a:p>
        </p:txBody>
      </p:sp>
      <p:sp>
        <p:nvSpPr>
          <p:cNvPr id="3" name="Content Placeholder 2">
            <a:extLst>
              <a:ext uri="{FF2B5EF4-FFF2-40B4-BE49-F238E27FC236}">
                <a16:creationId xmlns:a16="http://schemas.microsoft.com/office/drawing/2014/main" id="{37AEF85D-A82C-0ECA-8444-3E3DFEF6B17F}"/>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4553F740-1629-3D7F-38F6-CF62E9635CE6}"/>
              </a:ext>
            </a:extLst>
          </p:cNvPr>
          <p:cNvSpPr>
            <a:spLocks noGrp="1"/>
          </p:cNvSpPr>
          <p:nvPr>
            <p:ph type="sldNum" sz="quarter" idx="12"/>
          </p:nvPr>
        </p:nvSpPr>
        <p:spPr/>
        <p:txBody>
          <a:bodyPr/>
          <a:lstStyle/>
          <a:p>
            <a:pPr>
              <a:defRPr/>
            </a:pPr>
            <a:fld id="{6B9CAAEB-5DD4-4716-AEA0-BEF1B1D22BD1}" type="slidenum">
              <a:rPr lang="en-US" altLang="en-US" smtClean="0"/>
              <a:pPr>
                <a:defRPr/>
              </a:pPr>
              <a:t>29</a:t>
            </a:fld>
            <a:endParaRPr lang="en-US" altLang="en-US"/>
          </a:p>
        </p:txBody>
      </p:sp>
    </p:spTree>
    <p:extLst>
      <p:ext uri="{BB962C8B-B14F-4D97-AF65-F5344CB8AC3E}">
        <p14:creationId xmlns:p14="http://schemas.microsoft.com/office/powerpoint/2010/main" val="1831678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0C8B1-9084-CAC4-6E57-30AC3067EEC4}"/>
              </a:ext>
            </a:extLst>
          </p:cNvPr>
          <p:cNvSpPr>
            <a:spLocks noGrp="1"/>
          </p:cNvSpPr>
          <p:nvPr>
            <p:ph type="title"/>
          </p:nvPr>
        </p:nvSpPr>
        <p:spPr/>
        <p:txBody>
          <a:bodyPr/>
          <a:lstStyle/>
          <a:p>
            <a:r>
              <a:rPr lang="en-US" dirty="0"/>
              <a:t>Secondary data</a:t>
            </a:r>
            <a:endParaRPr lang="en-GB" dirty="0"/>
          </a:p>
        </p:txBody>
      </p:sp>
      <p:sp>
        <p:nvSpPr>
          <p:cNvPr id="3" name="Content Placeholder 2">
            <a:extLst>
              <a:ext uri="{FF2B5EF4-FFF2-40B4-BE49-F238E27FC236}">
                <a16:creationId xmlns:a16="http://schemas.microsoft.com/office/drawing/2014/main" id="{7D9B5859-F53B-E83C-123B-05C666F29AC0}"/>
              </a:ext>
            </a:extLst>
          </p:cNvPr>
          <p:cNvSpPr>
            <a:spLocks noGrp="1"/>
          </p:cNvSpPr>
          <p:nvPr>
            <p:ph idx="1"/>
          </p:nvPr>
        </p:nvSpPr>
        <p:spPr/>
        <p:txBody>
          <a:bodyPr/>
          <a:lstStyle/>
          <a:p>
            <a:r>
              <a:rPr lang="en-US" dirty="0"/>
              <a:t>The data that is taken not from the original source.</a:t>
            </a:r>
            <a:endParaRPr lang="en-GB" dirty="0"/>
          </a:p>
        </p:txBody>
      </p:sp>
      <p:sp>
        <p:nvSpPr>
          <p:cNvPr id="4" name="Slide Number Placeholder 3">
            <a:extLst>
              <a:ext uri="{FF2B5EF4-FFF2-40B4-BE49-F238E27FC236}">
                <a16:creationId xmlns:a16="http://schemas.microsoft.com/office/drawing/2014/main" id="{6456A73A-85D6-6416-6861-7C19063D1673}"/>
              </a:ext>
            </a:extLst>
          </p:cNvPr>
          <p:cNvSpPr>
            <a:spLocks noGrp="1"/>
          </p:cNvSpPr>
          <p:nvPr>
            <p:ph type="sldNum" sz="quarter" idx="12"/>
          </p:nvPr>
        </p:nvSpPr>
        <p:spPr/>
        <p:txBody>
          <a:bodyPr/>
          <a:lstStyle/>
          <a:p>
            <a:pPr>
              <a:defRPr/>
            </a:pPr>
            <a:fld id="{6B9CAAEB-5DD4-4716-AEA0-BEF1B1D22BD1}" type="slidenum">
              <a:rPr lang="en-US" altLang="en-US" smtClean="0"/>
              <a:pPr>
                <a:defRPr/>
              </a:pPr>
              <a:t>30</a:t>
            </a:fld>
            <a:endParaRPr lang="en-US" altLang="en-US"/>
          </a:p>
        </p:txBody>
      </p:sp>
    </p:spTree>
    <p:extLst>
      <p:ext uri="{BB962C8B-B14F-4D97-AF65-F5344CB8AC3E}">
        <p14:creationId xmlns:p14="http://schemas.microsoft.com/office/powerpoint/2010/main" val="3017643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90155-A77F-C344-5100-A8D9639469E4}"/>
              </a:ext>
            </a:extLst>
          </p:cNvPr>
          <p:cNvSpPr>
            <a:spLocks noGrp="1"/>
          </p:cNvSpPr>
          <p:nvPr>
            <p:ph type="title"/>
          </p:nvPr>
        </p:nvSpPr>
        <p:spPr/>
        <p:txBody>
          <a:bodyPr/>
          <a:lstStyle/>
          <a:p>
            <a:r>
              <a:rPr lang="en-US" dirty="0"/>
              <a:t>Secondary data types</a:t>
            </a:r>
            <a:endParaRPr lang="en-GB" dirty="0"/>
          </a:p>
        </p:txBody>
      </p:sp>
      <p:sp>
        <p:nvSpPr>
          <p:cNvPr id="3" name="Content Placeholder 2">
            <a:extLst>
              <a:ext uri="{FF2B5EF4-FFF2-40B4-BE49-F238E27FC236}">
                <a16:creationId xmlns:a16="http://schemas.microsoft.com/office/drawing/2014/main" id="{D7019C18-BEB8-A541-ADAC-E94ECFD29348}"/>
              </a:ext>
            </a:extLst>
          </p:cNvPr>
          <p:cNvSpPr>
            <a:spLocks noGrp="1"/>
          </p:cNvSpPr>
          <p:nvPr>
            <p:ph idx="1"/>
          </p:nvPr>
        </p:nvSpPr>
        <p:spPr/>
        <p:txBody>
          <a:bodyPr/>
          <a:lstStyle/>
          <a:p>
            <a:r>
              <a:rPr lang="en-US" sz="2000" dirty="0"/>
              <a:t>Secondary data include both quantitative (numeric) and qualitative (non-numeric) data</a:t>
            </a:r>
          </a:p>
          <a:p>
            <a:r>
              <a:rPr lang="en-US" sz="2000" dirty="0"/>
              <a:t>Secondary data type could be:</a:t>
            </a:r>
          </a:p>
          <a:p>
            <a:pPr lvl="1"/>
            <a:r>
              <a:rPr lang="en-US" sz="1600" b="1" dirty="0"/>
              <a:t>Raw data</a:t>
            </a:r>
            <a:r>
              <a:rPr lang="en-US" sz="1600" dirty="0"/>
              <a:t>, where there has been little if any processing</a:t>
            </a:r>
          </a:p>
          <a:p>
            <a:pPr lvl="1"/>
            <a:r>
              <a:rPr lang="en-US" sz="1600" b="1" dirty="0"/>
              <a:t>Compiled data </a:t>
            </a:r>
            <a:r>
              <a:rPr lang="en-US" sz="1600" dirty="0"/>
              <a:t>that have already been selected or </a:t>
            </a:r>
            <a:r>
              <a:rPr lang="en-US" sz="1600" dirty="0" err="1"/>
              <a:t>summarised</a:t>
            </a:r>
            <a:r>
              <a:rPr lang="en-US" sz="1600" dirty="0"/>
              <a:t>.</a:t>
            </a:r>
          </a:p>
          <a:p>
            <a:pPr lvl="1"/>
            <a:r>
              <a:rPr lang="en-US" sz="1600" b="1" dirty="0"/>
              <a:t>Structured data</a:t>
            </a:r>
            <a:r>
              <a:rPr lang="en-US" sz="1600" dirty="0"/>
              <a:t>, that is </a:t>
            </a:r>
            <a:r>
              <a:rPr lang="en-US" sz="1600" dirty="0" err="1"/>
              <a:t>organised</a:t>
            </a:r>
            <a:r>
              <a:rPr lang="en-US" sz="1600" dirty="0"/>
              <a:t> in a clearly defined format that is easy to process and stored in a relational database or spreadsheet; Structured data often comprise numerical data and now account for less than 20 per cent of all stored data.</a:t>
            </a:r>
          </a:p>
          <a:p>
            <a:pPr lvl="1"/>
            <a:r>
              <a:rPr lang="en-US" sz="1600" b="1" dirty="0"/>
              <a:t>Unstructured data</a:t>
            </a:r>
            <a:r>
              <a:rPr lang="en-US" sz="1600" dirty="0"/>
              <a:t>, which are not as easy to search or process as they do not follow a predefined structure. Unstructured data comprise everything else including text, audio, visual and audio-visual data, although they may also include dates and other numerical data </a:t>
            </a:r>
            <a:br>
              <a:rPr lang="en-US" sz="1600" dirty="0"/>
            </a:br>
            <a:endParaRPr lang="en-GB" sz="1600" dirty="0"/>
          </a:p>
        </p:txBody>
      </p:sp>
      <p:sp>
        <p:nvSpPr>
          <p:cNvPr id="4" name="Slide Number Placeholder 3">
            <a:extLst>
              <a:ext uri="{FF2B5EF4-FFF2-40B4-BE49-F238E27FC236}">
                <a16:creationId xmlns:a16="http://schemas.microsoft.com/office/drawing/2014/main" id="{D884330C-85CB-B325-A702-D8D17EEF9B2D}"/>
              </a:ext>
            </a:extLst>
          </p:cNvPr>
          <p:cNvSpPr>
            <a:spLocks noGrp="1"/>
          </p:cNvSpPr>
          <p:nvPr>
            <p:ph type="sldNum" sz="quarter" idx="12"/>
          </p:nvPr>
        </p:nvSpPr>
        <p:spPr/>
        <p:txBody>
          <a:bodyPr/>
          <a:lstStyle/>
          <a:p>
            <a:pPr>
              <a:defRPr/>
            </a:pPr>
            <a:fld id="{6B9CAAEB-5DD4-4716-AEA0-BEF1B1D22BD1}" type="slidenum">
              <a:rPr lang="en-US" altLang="en-US" smtClean="0"/>
              <a:pPr>
                <a:defRPr/>
              </a:pPr>
              <a:t>31</a:t>
            </a:fld>
            <a:endParaRPr lang="en-US" altLang="en-US"/>
          </a:p>
        </p:txBody>
      </p:sp>
    </p:spTree>
    <p:extLst>
      <p:ext uri="{BB962C8B-B14F-4D97-AF65-F5344CB8AC3E}">
        <p14:creationId xmlns:p14="http://schemas.microsoft.com/office/powerpoint/2010/main" val="42018447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01843-92A0-DFDD-FAB9-85CC13CA0FF9}"/>
              </a:ext>
            </a:extLst>
          </p:cNvPr>
          <p:cNvSpPr>
            <a:spLocks noGrp="1"/>
          </p:cNvSpPr>
          <p:nvPr>
            <p:ph type="title"/>
          </p:nvPr>
        </p:nvSpPr>
        <p:spPr/>
        <p:txBody>
          <a:bodyPr/>
          <a:lstStyle/>
          <a:p>
            <a:r>
              <a:rPr lang="en-US" dirty="0"/>
              <a:t>Secondary data sources</a:t>
            </a:r>
            <a:endParaRPr lang="en-GB" dirty="0"/>
          </a:p>
        </p:txBody>
      </p:sp>
      <p:sp>
        <p:nvSpPr>
          <p:cNvPr id="3" name="Content Placeholder 2">
            <a:extLst>
              <a:ext uri="{FF2B5EF4-FFF2-40B4-BE49-F238E27FC236}">
                <a16:creationId xmlns:a16="http://schemas.microsoft.com/office/drawing/2014/main" id="{99C984B6-9F3A-D512-A1B9-0D21ED3618E9}"/>
              </a:ext>
            </a:extLst>
          </p:cNvPr>
          <p:cNvSpPr>
            <a:spLocks noGrp="1"/>
          </p:cNvSpPr>
          <p:nvPr>
            <p:ph idx="1"/>
          </p:nvPr>
        </p:nvSpPr>
        <p:spPr/>
        <p:txBody>
          <a:bodyPr/>
          <a:lstStyle/>
          <a:p>
            <a:r>
              <a:rPr lang="en-US" dirty="0"/>
              <a:t>Survey, including census, continuous, regular and ad-hoc surveys;</a:t>
            </a:r>
          </a:p>
          <a:p>
            <a:r>
              <a:rPr lang="en-US" dirty="0"/>
              <a:t>Document, be they text, audio or visual/audio-visual media;</a:t>
            </a:r>
          </a:p>
          <a:p>
            <a:r>
              <a:rPr lang="en-US" dirty="0"/>
              <a:t>Multiple source, compiled to create a snapshot, longitudinal data or being continually updated. </a:t>
            </a:r>
            <a:br>
              <a:rPr lang="en-US" dirty="0"/>
            </a:br>
            <a:endParaRPr lang="en-GB" dirty="0"/>
          </a:p>
        </p:txBody>
      </p:sp>
      <p:sp>
        <p:nvSpPr>
          <p:cNvPr id="4" name="Slide Number Placeholder 3">
            <a:extLst>
              <a:ext uri="{FF2B5EF4-FFF2-40B4-BE49-F238E27FC236}">
                <a16:creationId xmlns:a16="http://schemas.microsoft.com/office/drawing/2014/main" id="{18415F16-939B-054C-822D-4E87508A1E1B}"/>
              </a:ext>
            </a:extLst>
          </p:cNvPr>
          <p:cNvSpPr>
            <a:spLocks noGrp="1"/>
          </p:cNvSpPr>
          <p:nvPr>
            <p:ph type="sldNum" sz="quarter" idx="12"/>
          </p:nvPr>
        </p:nvSpPr>
        <p:spPr/>
        <p:txBody>
          <a:bodyPr/>
          <a:lstStyle/>
          <a:p>
            <a:pPr>
              <a:defRPr/>
            </a:pPr>
            <a:fld id="{6B9CAAEB-5DD4-4716-AEA0-BEF1B1D22BD1}" type="slidenum">
              <a:rPr lang="en-US" altLang="en-US" smtClean="0"/>
              <a:pPr>
                <a:defRPr/>
              </a:pPr>
              <a:t>32</a:t>
            </a:fld>
            <a:endParaRPr lang="en-US" altLang="en-US"/>
          </a:p>
        </p:txBody>
      </p:sp>
    </p:spTree>
    <p:extLst>
      <p:ext uri="{BB962C8B-B14F-4D97-AF65-F5344CB8AC3E}">
        <p14:creationId xmlns:p14="http://schemas.microsoft.com/office/powerpoint/2010/main" val="37752679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C4EAFF-852C-0141-EC88-29A1E06BD0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599FB4D-2F3A-F24E-2A4D-E3283F7C2CF9}"/>
              </a:ext>
            </a:extLst>
          </p:cNvPr>
          <p:cNvSpPr>
            <a:spLocks noGrp="1"/>
          </p:cNvSpPr>
          <p:nvPr>
            <p:ph type="title"/>
          </p:nvPr>
        </p:nvSpPr>
        <p:spPr/>
        <p:txBody>
          <a:bodyPr/>
          <a:lstStyle/>
          <a:p>
            <a:r>
              <a:rPr lang="en-US" dirty="0"/>
              <a:t>Secondary data sources</a:t>
            </a:r>
            <a:endParaRPr lang="en-GB" dirty="0"/>
          </a:p>
        </p:txBody>
      </p:sp>
      <p:pic>
        <p:nvPicPr>
          <p:cNvPr id="6" name="Content Placeholder 5">
            <a:extLst>
              <a:ext uri="{FF2B5EF4-FFF2-40B4-BE49-F238E27FC236}">
                <a16:creationId xmlns:a16="http://schemas.microsoft.com/office/drawing/2014/main" id="{6F69B198-56AF-F516-945A-9CCDF16AA95A}"/>
              </a:ext>
            </a:extLst>
          </p:cNvPr>
          <p:cNvPicPr>
            <a:picLocks noGrp="1" noChangeAspect="1"/>
          </p:cNvPicPr>
          <p:nvPr>
            <p:ph idx="1"/>
          </p:nvPr>
        </p:nvPicPr>
        <p:blipFill>
          <a:blip r:embed="rId2"/>
          <a:stretch>
            <a:fillRect/>
          </a:stretch>
        </p:blipFill>
        <p:spPr>
          <a:xfrm>
            <a:off x="1342933" y="1278194"/>
            <a:ext cx="9506133" cy="5443282"/>
          </a:xfrm>
        </p:spPr>
      </p:pic>
      <p:sp>
        <p:nvSpPr>
          <p:cNvPr id="4" name="Slide Number Placeholder 3">
            <a:extLst>
              <a:ext uri="{FF2B5EF4-FFF2-40B4-BE49-F238E27FC236}">
                <a16:creationId xmlns:a16="http://schemas.microsoft.com/office/drawing/2014/main" id="{0C97A2CA-A9F1-D148-B7F6-FA05C69FEDCC}"/>
              </a:ext>
            </a:extLst>
          </p:cNvPr>
          <p:cNvSpPr>
            <a:spLocks noGrp="1"/>
          </p:cNvSpPr>
          <p:nvPr>
            <p:ph type="sldNum" sz="quarter" idx="12"/>
          </p:nvPr>
        </p:nvSpPr>
        <p:spPr/>
        <p:txBody>
          <a:bodyPr/>
          <a:lstStyle/>
          <a:p>
            <a:pPr>
              <a:defRPr/>
            </a:pPr>
            <a:fld id="{6B9CAAEB-5DD4-4716-AEA0-BEF1B1D22BD1}" type="slidenum">
              <a:rPr lang="en-US" altLang="en-US" smtClean="0"/>
              <a:pPr>
                <a:defRPr/>
              </a:pPr>
              <a:t>33</a:t>
            </a:fld>
            <a:endParaRPr lang="en-US" altLang="en-US"/>
          </a:p>
        </p:txBody>
      </p:sp>
      <p:sp>
        <p:nvSpPr>
          <p:cNvPr id="7" name="TextBox 6">
            <a:extLst>
              <a:ext uri="{FF2B5EF4-FFF2-40B4-BE49-F238E27FC236}">
                <a16:creationId xmlns:a16="http://schemas.microsoft.com/office/drawing/2014/main" id="{7DB1A0F6-EA26-8368-A774-03F0CDC4D2AC}"/>
              </a:ext>
            </a:extLst>
          </p:cNvPr>
          <p:cNvSpPr txBox="1"/>
          <p:nvPr/>
        </p:nvSpPr>
        <p:spPr bwMode="auto">
          <a:xfrm>
            <a:off x="1353460" y="5579806"/>
            <a:ext cx="3081582" cy="1062397"/>
          </a:xfrm>
          <a:prstGeom prst="rect">
            <a:avLst/>
          </a:prstGeom>
          <a:no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Secondary data sources and examples</a:t>
            </a:r>
          </a:p>
          <a:p>
            <a:pPr algn="ctr" eaLnBrk="0" fontAlgn="base" hangingPunct="0">
              <a:spcBef>
                <a:spcPct val="20000"/>
              </a:spcBef>
              <a:spcAft>
                <a:spcPct val="0"/>
              </a:spcAft>
            </a:pPr>
            <a:r>
              <a:rPr lang="en-US" sz="1600" kern="1200" dirty="0">
                <a:latin typeface="Calibri" panose="020F0502020204030204" pitchFamily="34" charset="0"/>
              </a:rPr>
              <a:t>Source: Saunders et al., 2023, p. 346.</a:t>
            </a:r>
          </a:p>
        </p:txBody>
      </p:sp>
    </p:spTree>
    <p:extLst>
      <p:ext uri="{BB962C8B-B14F-4D97-AF65-F5344CB8AC3E}">
        <p14:creationId xmlns:p14="http://schemas.microsoft.com/office/powerpoint/2010/main" val="162409320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4B0C2-87DA-8C24-509D-2D1A7C7039C8}"/>
              </a:ext>
            </a:extLst>
          </p:cNvPr>
          <p:cNvSpPr>
            <a:spLocks noGrp="1"/>
          </p:cNvSpPr>
          <p:nvPr>
            <p:ph type="title"/>
          </p:nvPr>
        </p:nvSpPr>
        <p:spPr/>
        <p:txBody>
          <a:bodyPr/>
          <a:lstStyle/>
          <a:p>
            <a:r>
              <a:rPr lang="en-US" dirty="0"/>
              <a:t>Secondary data sources</a:t>
            </a:r>
            <a:endParaRPr lang="en-GB" dirty="0"/>
          </a:p>
        </p:txBody>
      </p:sp>
      <p:sp>
        <p:nvSpPr>
          <p:cNvPr id="4" name="Slide Number Placeholder 3">
            <a:extLst>
              <a:ext uri="{FF2B5EF4-FFF2-40B4-BE49-F238E27FC236}">
                <a16:creationId xmlns:a16="http://schemas.microsoft.com/office/drawing/2014/main" id="{C920E612-A023-7608-5D14-80D78D6A7A4C}"/>
              </a:ext>
            </a:extLst>
          </p:cNvPr>
          <p:cNvSpPr>
            <a:spLocks noGrp="1"/>
          </p:cNvSpPr>
          <p:nvPr>
            <p:ph type="sldNum" sz="quarter" idx="12"/>
          </p:nvPr>
        </p:nvSpPr>
        <p:spPr/>
        <p:txBody>
          <a:bodyPr/>
          <a:lstStyle/>
          <a:p>
            <a:pPr>
              <a:defRPr/>
            </a:pPr>
            <a:fld id="{6B9CAAEB-5DD4-4716-AEA0-BEF1B1D22BD1}" type="slidenum">
              <a:rPr lang="en-US" altLang="en-US" smtClean="0"/>
              <a:pPr>
                <a:defRPr/>
              </a:pPr>
              <a:t>34</a:t>
            </a:fld>
            <a:endParaRPr lang="en-US" altLang="en-US"/>
          </a:p>
        </p:txBody>
      </p:sp>
      <p:pic>
        <p:nvPicPr>
          <p:cNvPr id="7" name="Picture 6">
            <a:extLst>
              <a:ext uri="{FF2B5EF4-FFF2-40B4-BE49-F238E27FC236}">
                <a16:creationId xmlns:a16="http://schemas.microsoft.com/office/drawing/2014/main" id="{FD0F1CA5-D888-9522-F8E6-C32E02291BD1}"/>
              </a:ext>
            </a:extLst>
          </p:cNvPr>
          <p:cNvPicPr>
            <a:picLocks noChangeAspect="1"/>
          </p:cNvPicPr>
          <p:nvPr/>
        </p:nvPicPr>
        <p:blipFill>
          <a:blip r:embed="rId2"/>
          <a:stretch>
            <a:fillRect/>
          </a:stretch>
        </p:blipFill>
        <p:spPr>
          <a:xfrm>
            <a:off x="1212409" y="1275483"/>
            <a:ext cx="9767182" cy="5445993"/>
          </a:xfrm>
          <a:prstGeom prst="rect">
            <a:avLst/>
          </a:prstGeom>
        </p:spPr>
      </p:pic>
      <p:sp>
        <p:nvSpPr>
          <p:cNvPr id="8" name="TextBox 7">
            <a:extLst>
              <a:ext uri="{FF2B5EF4-FFF2-40B4-BE49-F238E27FC236}">
                <a16:creationId xmlns:a16="http://schemas.microsoft.com/office/drawing/2014/main" id="{21C94D1F-C2C5-3924-BFC1-09581E7D619A}"/>
              </a:ext>
            </a:extLst>
          </p:cNvPr>
          <p:cNvSpPr txBox="1"/>
          <p:nvPr/>
        </p:nvSpPr>
        <p:spPr bwMode="auto">
          <a:xfrm>
            <a:off x="7806813" y="1356087"/>
            <a:ext cx="3775587"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secondary data sources.</a:t>
            </a:r>
          </a:p>
          <a:p>
            <a:pPr algn="ctr" eaLnBrk="0" fontAlgn="base" hangingPunct="0">
              <a:spcBef>
                <a:spcPct val="20000"/>
              </a:spcBef>
              <a:spcAft>
                <a:spcPct val="0"/>
              </a:spcAft>
            </a:pPr>
            <a:r>
              <a:rPr lang="en-US" sz="1600" kern="1200" dirty="0">
                <a:latin typeface="Calibri" panose="020F0502020204030204" pitchFamily="34" charset="0"/>
              </a:rPr>
              <a:t>Source: Saunders et al. (2023, p. 348)</a:t>
            </a:r>
          </a:p>
        </p:txBody>
      </p:sp>
    </p:spTree>
    <p:extLst>
      <p:ext uri="{BB962C8B-B14F-4D97-AF65-F5344CB8AC3E}">
        <p14:creationId xmlns:p14="http://schemas.microsoft.com/office/powerpoint/2010/main" val="1600334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8AD57-6873-7CEB-AB6A-6BD8E1AF1C32}"/>
              </a:ext>
            </a:extLst>
          </p:cNvPr>
          <p:cNvSpPr>
            <a:spLocks noGrp="1"/>
          </p:cNvSpPr>
          <p:nvPr>
            <p:ph type="title"/>
          </p:nvPr>
        </p:nvSpPr>
        <p:spPr/>
        <p:txBody>
          <a:bodyPr/>
          <a:lstStyle/>
          <a:p>
            <a:r>
              <a:rPr lang="en-GB" dirty="0"/>
              <a:t>Advantages of secondary data </a:t>
            </a:r>
          </a:p>
        </p:txBody>
      </p:sp>
      <p:sp>
        <p:nvSpPr>
          <p:cNvPr id="3" name="Content Placeholder 2">
            <a:extLst>
              <a:ext uri="{FF2B5EF4-FFF2-40B4-BE49-F238E27FC236}">
                <a16:creationId xmlns:a16="http://schemas.microsoft.com/office/drawing/2014/main" id="{A9992F54-4F70-1192-628A-C2CF0D4B76F5}"/>
              </a:ext>
            </a:extLst>
          </p:cNvPr>
          <p:cNvSpPr>
            <a:spLocks noGrp="1"/>
          </p:cNvSpPr>
          <p:nvPr>
            <p:ph idx="1"/>
          </p:nvPr>
        </p:nvSpPr>
        <p:spPr/>
        <p:txBody>
          <a:bodyPr/>
          <a:lstStyle/>
          <a:p>
            <a:r>
              <a:rPr lang="en-US" sz="2800" dirty="0"/>
              <a:t>Fewer resources required</a:t>
            </a:r>
          </a:p>
          <a:p>
            <a:r>
              <a:rPr lang="en-GB" sz="2800" dirty="0"/>
              <a:t>Unobtrusive </a:t>
            </a:r>
          </a:p>
          <a:p>
            <a:r>
              <a:rPr lang="en-GB" sz="2800" dirty="0"/>
              <a:t>Easier ethical review </a:t>
            </a:r>
          </a:p>
          <a:p>
            <a:r>
              <a:rPr lang="en-GB" sz="2800" dirty="0"/>
              <a:t>Longitudinal studies feasible</a:t>
            </a:r>
          </a:p>
          <a:p>
            <a:r>
              <a:rPr lang="en-GB" sz="2800" dirty="0"/>
              <a:t>Comparative and contextual data </a:t>
            </a:r>
          </a:p>
          <a:p>
            <a:r>
              <a:rPr lang="en-US" sz="2800" dirty="0"/>
              <a:t>Potential unforeseen discoveries and new insights </a:t>
            </a:r>
          </a:p>
          <a:p>
            <a:r>
              <a:rPr lang="en-GB" sz="2800" dirty="0"/>
              <a:t>Public scrutiny possible </a:t>
            </a:r>
          </a:p>
        </p:txBody>
      </p:sp>
      <p:sp>
        <p:nvSpPr>
          <p:cNvPr id="4" name="Slide Number Placeholder 3">
            <a:extLst>
              <a:ext uri="{FF2B5EF4-FFF2-40B4-BE49-F238E27FC236}">
                <a16:creationId xmlns:a16="http://schemas.microsoft.com/office/drawing/2014/main" id="{40D91566-3274-4C27-5855-A9BC5444218F}"/>
              </a:ext>
            </a:extLst>
          </p:cNvPr>
          <p:cNvSpPr>
            <a:spLocks noGrp="1"/>
          </p:cNvSpPr>
          <p:nvPr>
            <p:ph type="sldNum" sz="quarter" idx="12"/>
          </p:nvPr>
        </p:nvSpPr>
        <p:spPr/>
        <p:txBody>
          <a:bodyPr/>
          <a:lstStyle/>
          <a:p>
            <a:pPr>
              <a:defRPr/>
            </a:pPr>
            <a:fld id="{6B9CAAEB-5DD4-4716-AEA0-BEF1B1D22BD1}" type="slidenum">
              <a:rPr lang="en-US" altLang="en-US" smtClean="0"/>
              <a:pPr>
                <a:defRPr/>
              </a:pPr>
              <a:t>35</a:t>
            </a:fld>
            <a:endParaRPr lang="en-US" altLang="en-US"/>
          </a:p>
        </p:txBody>
      </p:sp>
    </p:spTree>
    <p:extLst>
      <p:ext uri="{BB962C8B-B14F-4D97-AF65-F5344CB8AC3E}">
        <p14:creationId xmlns:p14="http://schemas.microsoft.com/office/powerpoint/2010/main" val="36060599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B96AE-6508-3873-7052-E31735CC32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E43D3F-6F29-DBBA-CBCD-6C9BB372FAF2}"/>
              </a:ext>
            </a:extLst>
          </p:cNvPr>
          <p:cNvSpPr>
            <a:spLocks noGrp="1"/>
          </p:cNvSpPr>
          <p:nvPr>
            <p:ph type="title"/>
          </p:nvPr>
        </p:nvSpPr>
        <p:spPr/>
        <p:txBody>
          <a:bodyPr/>
          <a:lstStyle/>
          <a:p>
            <a:r>
              <a:rPr lang="en-GB" dirty="0"/>
              <a:t>Disadvantages of secondary data </a:t>
            </a:r>
          </a:p>
        </p:txBody>
      </p:sp>
      <p:sp>
        <p:nvSpPr>
          <p:cNvPr id="3" name="Content Placeholder 2">
            <a:extLst>
              <a:ext uri="{FF2B5EF4-FFF2-40B4-BE49-F238E27FC236}">
                <a16:creationId xmlns:a16="http://schemas.microsoft.com/office/drawing/2014/main" id="{94B37098-8ED0-3DB0-4E82-66A00A81B08D}"/>
              </a:ext>
            </a:extLst>
          </p:cNvPr>
          <p:cNvSpPr>
            <a:spLocks noGrp="1"/>
          </p:cNvSpPr>
          <p:nvPr>
            <p:ph idx="1"/>
          </p:nvPr>
        </p:nvSpPr>
        <p:spPr/>
        <p:txBody>
          <a:bodyPr/>
          <a:lstStyle/>
          <a:p>
            <a:r>
              <a:rPr lang="en-US" sz="2800" dirty="0"/>
              <a:t>Original purpose may not match your need</a:t>
            </a:r>
          </a:p>
          <a:p>
            <a:r>
              <a:rPr lang="en-US" sz="2800" dirty="0"/>
              <a:t>Access may be difficult or costly</a:t>
            </a:r>
          </a:p>
          <a:p>
            <a:r>
              <a:rPr lang="en-US" sz="2800" dirty="0"/>
              <a:t>Aggregations and definitions may be unsuitable</a:t>
            </a:r>
          </a:p>
          <a:p>
            <a:r>
              <a:rPr lang="en-US" sz="2800" dirty="0"/>
              <a:t>No real control over data quality</a:t>
            </a:r>
          </a:p>
          <a:p>
            <a:r>
              <a:rPr lang="en-US" sz="2800" dirty="0"/>
              <a:t>Original purpose can affect how data are presented</a:t>
            </a:r>
          </a:p>
        </p:txBody>
      </p:sp>
      <p:sp>
        <p:nvSpPr>
          <p:cNvPr id="4" name="Slide Number Placeholder 3">
            <a:extLst>
              <a:ext uri="{FF2B5EF4-FFF2-40B4-BE49-F238E27FC236}">
                <a16:creationId xmlns:a16="http://schemas.microsoft.com/office/drawing/2014/main" id="{105CFCD1-EDD5-C0E4-DD42-F8BE4B4B88E6}"/>
              </a:ext>
            </a:extLst>
          </p:cNvPr>
          <p:cNvSpPr>
            <a:spLocks noGrp="1"/>
          </p:cNvSpPr>
          <p:nvPr>
            <p:ph type="sldNum" sz="quarter" idx="12"/>
          </p:nvPr>
        </p:nvSpPr>
        <p:spPr/>
        <p:txBody>
          <a:bodyPr/>
          <a:lstStyle/>
          <a:p>
            <a:pPr>
              <a:defRPr/>
            </a:pPr>
            <a:fld id="{6B9CAAEB-5DD4-4716-AEA0-BEF1B1D22BD1}" type="slidenum">
              <a:rPr lang="en-US" altLang="en-US" smtClean="0"/>
              <a:pPr>
                <a:defRPr/>
              </a:pPr>
              <a:t>36</a:t>
            </a:fld>
            <a:endParaRPr lang="en-US" altLang="en-US"/>
          </a:p>
        </p:txBody>
      </p:sp>
    </p:spTree>
    <p:extLst>
      <p:ext uri="{BB962C8B-B14F-4D97-AF65-F5344CB8AC3E}">
        <p14:creationId xmlns:p14="http://schemas.microsoft.com/office/powerpoint/2010/main" val="12140696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C6F5D-14EE-A29D-6A9E-898308DCBDD5}"/>
              </a:ext>
            </a:extLst>
          </p:cNvPr>
          <p:cNvSpPr>
            <a:spLocks noGrp="1"/>
          </p:cNvSpPr>
          <p:nvPr>
            <p:ph type="title"/>
          </p:nvPr>
        </p:nvSpPr>
        <p:spPr/>
        <p:txBody>
          <a:bodyPr/>
          <a:lstStyle/>
          <a:p>
            <a:r>
              <a:rPr lang="en-US" dirty="0"/>
              <a:t>Secondary data relevance</a:t>
            </a:r>
            <a:endParaRPr lang="en-GB" dirty="0"/>
          </a:p>
        </p:txBody>
      </p:sp>
      <p:sp>
        <p:nvSpPr>
          <p:cNvPr id="3" name="Content Placeholder 2">
            <a:extLst>
              <a:ext uri="{FF2B5EF4-FFF2-40B4-BE49-F238E27FC236}">
                <a16:creationId xmlns:a16="http://schemas.microsoft.com/office/drawing/2014/main" id="{77C951F7-FF3E-902B-8041-5D29078C227B}"/>
              </a:ext>
            </a:extLst>
          </p:cNvPr>
          <p:cNvSpPr>
            <a:spLocks noGrp="1"/>
          </p:cNvSpPr>
          <p:nvPr>
            <p:ph idx="1"/>
          </p:nvPr>
        </p:nvSpPr>
        <p:spPr/>
        <p:txBody>
          <a:bodyPr/>
          <a:lstStyle/>
          <a:p>
            <a:r>
              <a:rPr lang="en-US" sz="1800" dirty="0"/>
              <a:t>Measurement validity: the extent to which the data collected measure what they were intended to measure.</a:t>
            </a:r>
          </a:p>
          <a:p>
            <a:pPr lvl="1"/>
            <a:r>
              <a:rPr lang="en-US" sz="1400" dirty="0"/>
              <a:t>Secondary data that fail to provide you with the information that you need to answer your research question(s) or meet your objectives will result in invalid answers.</a:t>
            </a:r>
          </a:p>
          <a:p>
            <a:pPr lvl="1"/>
            <a:r>
              <a:rPr lang="en-US" sz="1400" dirty="0"/>
              <a:t>The data must be collected using relevant methods.</a:t>
            </a:r>
          </a:p>
          <a:p>
            <a:r>
              <a:rPr lang="en-US" sz="1800" dirty="0"/>
              <a:t>Coverage: the secondary data ‘cover’ the population (or sample) about which you need data, for the time period you need, and the data will enable you to answer your research question(s) and meet your objectives.</a:t>
            </a:r>
          </a:p>
          <a:p>
            <a:pPr lvl="1"/>
            <a:r>
              <a:rPr lang="en-US" sz="1800" dirty="0"/>
              <a:t>Ensuring that unwanted data are or can be excluded;</a:t>
            </a:r>
          </a:p>
          <a:p>
            <a:pPr lvl="1"/>
            <a:r>
              <a:rPr lang="en-US" sz="1800" dirty="0"/>
              <a:t>Ensuring that sufficient data remain for analyses to be undertaken once unwanted data have been excluded </a:t>
            </a:r>
          </a:p>
          <a:p>
            <a:r>
              <a:rPr lang="en-US" sz="1800" dirty="0"/>
              <a:t>The reliability or dependability of the data: review the authority of the source and the reputation of the source.</a:t>
            </a:r>
          </a:p>
          <a:p>
            <a:pPr marL="0" indent="0">
              <a:buNone/>
            </a:pPr>
            <a:endParaRPr lang="en-GB" sz="1800" dirty="0"/>
          </a:p>
        </p:txBody>
      </p:sp>
      <p:sp>
        <p:nvSpPr>
          <p:cNvPr id="4" name="Slide Number Placeholder 3">
            <a:extLst>
              <a:ext uri="{FF2B5EF4-FFF2-40B4-BE49-F238E27FC236}">
                <a16:creationId xmlns:a16="http://schemas.microsoft.com/office/drawing/2014/main" id="{48686E87-CA64-63F0-1C99-86C74CC8BFDE}"/>
              </a:ext>
            </a:extLst>
          </p:cNvPr>
          <p:cNvSpPr>
            <a:spLocks noGrp="1"/>
          </p:cNvSpPr>
          <p:nvPr>
            <p:ph type="sldNum" sz="quarter" idx="12"/>
          </p:nvPr>
        </p:nvSpPr>
        <p:spPr/>
        <p:txBody>
          <a:bodyPr/>
          <a:lstStyle/>
          <a:p>
            <a:pPr>
              <a:defRPr/>
            </a:pPr>
            <a:fld id="{6B9CAAEB-5DD4-4716-AEA0-BEF1B1D22BD1}" type="slidenum">
              <a:rPr lang="en-US" altLang="en-US" smtClean="0"/>
              <a:pPr>
                <a:defRPr/>
              </a:pPr>
              <a:t>37</a:t>
            </a:fld>
            <a:endParaRPr lang="en-US" altLang="en-US"/>
          </a:p>
        </p:txBody>
      </p:sp>
    </p:spTree>
    <p:extLst>
      <p:ext uri="{BB962C8B-B14F-4D97-AF65-F5344CB8AC3E}">
        <p14:creationId xmlns:p14="http://schemas.microsoft.com/office/powerpoint/2010/main" val="39035794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F8F8A-0189-7D70-368E-1581C6662142}"/>
              </a:ext>
            </a:extLst>
          </p:cNvPr>
          <p:cNvSpPr>
            <a:spLocks noGrp="1"/>
          </p:cNvSpPr>
          <p:nvPr>
            <p:ph type="title"/>
          </p:nvPr>
        </p:nvSpPr>
        <p:spPr>
          <a:solidFill>
            <a:srgbClr val="FFFF00"/>
          </a:solidFill>
        </p:spPr>
        <p:txBody>
          <a:bodyPr/>
          <a:lstStyle/>
          <a:p>
            <a:r>
              <a:rPr lang="en-US" dirty="0"/>
              <a:t>Activity 4</a:t>
            </a:r>
            <a:endParaRPr lang="en-GB" dirty="0"/>
          </a:p>
        </p:txBody>
      </p:sp>
      <p:sp>
        <p:nvSpPr>
          <p:cNvPr id="3" name="Content Placeholder 2">
            <a:extLst>
              <a:ext uri="{FF2B5EF4-FFF2-40B4-BE49-F238E27FC236}">
                <a16:creationId xmlns:a16="http://schemas.microsoft.com/office/drawing/2014/main" id="{664231FD-8E46-8645-F6D0-934162C8D920}"/>
              </a:ext>
            </a:extLst>
          </p:cNvPr>
          <p:cNvSpPr>
            <a:spLocks noGrp="1"/>
          </p:cNvSpPr>
          <p:nvPr>
            <p:ph idx="1"/>
          </p:nvPr>
        </p:nvSpPr>
        <p:spPr/>
        <p:txBody>
          <a:bodyPr/>
          <a:lstStyle/>
          <a:p>
            <a:r>
              <a:rPr lang="en-US" sz="2800" dirty="0"/>
              <a:t>Which of the following secondary sources are good for your research:</a:t>
            </a:r>
          </a:p>
          <a:p>
            <a:pPr lvl="1"/>
            <a:r>
              <a:rPr lang="en-US" sz="2400" dirty="0"/>
              <a:t>Wikipedia</a:t>
            </a:r>
          </a:p>
          <a:p>
            <a:pPr lvl="1"/>
            <a:r>
              <a:rPr lang="en-US" sz="2400" dirty="0"/>
              <a:t>Blogs</a:t>
            </a:r>
          </a:p>
          <a:p>
            <a:pPr lvl="1"/>
            <a:r>
              <a:rPr lang="en-US" sz="2400" dirty="0"/>
              <a:t>Social media pages</a:t>
            </a:r>
          </a:p>
          <a:p>
            <a:pPr lvl="1"/>
            <a:r>
              <a:rPr lang="en-US" sz="2400" dirty="0"/>
              <a:t>Communities</a:t>
            </a:r>
          </a:p>
          <a:p>
            <a:pPr lvl="1"/>
            <a:r>
              <a:rPr lang="en-US" sz="2400" dirty="0"/>
              <a:t>E-commerce websites</a:t>
            </a:r>
          </a:p>
          <a:p>
            <a:pPr lvl="1"/>
            <a:r>
              <a:rPr lang="en-US" sz="2400" dirty="0"/>
              <a:t>Printed books</a:t>
            </a:r>
          </a:p>
          <a:p>
            <a:pPr lvl="1"/>
            <a:endParaRPr lang="en-GB" sz="2400" dirty="0"/>
          </a:p>
        </p:txBody>
      </p:sp>
      <p:sp>
        <p:nvSpPr>
          <p:cNvPr id="4" name="Slide Number Placeholder 3">
            <a:extLst>
              <a:ext uri="{FF2B5EF4-FFF2-40B4-BE49-F238E27FC236}">
                <a16:creationId xmlns:a16="http://schemas.microsoft.com/office/drawing/2014/main" id="{435DCE69-CFC0-1A0E-389C-8DB5C4581850}"/>
              </a:ext>
            </a:extLst>
          </p:cNvPr>
          <p:cNvSpPr>
            <a:spLocks noGrp="1"/>
          </p:cNvSpPr>
          <p:nvPr>
            <p:ph type="sldNum" sz="quarter" idx="12"/>
          </p:nvPr>
        </p:nvSpPr>
        <p:spPr/>
        <p:txBody>
          <a:bodyPr/>
          <a:lstStyle/>
          <a:p>
            <a:pPr>
              <a:defRPr/>
            </a:pPr>
            <a:fld id="{6B9CAAEB-5DD4-4716-AEA0-BEF1B1D22BD1}" type="slidenum">
              <a:rPr lang="en-US" altLang="en-US" smtClean="0"/>
              <a:pPr>
                <a:defRPr/>
              </a:pPr>
              <a:t>38</a:t>
            </a:fld>
            <a:endParaRPr lang="en-US" altLang="en-US"/>
          </a:p>
        </p:txBody>
      </p:sp>
    </p:spTree>
    <p:extLst>
      <p:ext uri="{BB962C8B-B14F-4D97-AF65-F5344CB8AC3E}">
        <p14:creationId xmlns:p14="http://schemas.microsoft.com/office/powerpoint/2010/main" val="14851049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DC92A-101A-48F2-EED1-2B2ED411DAFE}"/>
              </a:ext>
            </a:extLst>
          </p:cNvPr>
          <p:cNvSpPr>
            <a:spLocks noGrp="1"/>
          </p:cNvSpPr>
          <p:nvPr>
            <p:ph type="title"/>
          </p:nvPr>
        </p:nvSpPr>
        <p:spPr/>
        <p:txBody>
          <a:bodyPr/>
          <a:lstStyle/>
          <a:p>
            <a:r>
              <a:rPr lang="en-US" dirty="0"/>
              <a:t>To use secondary data</a:t>
            </a:r>
            <a:endParaRPr lang="en-GB" dirty="0"/>
          </a:p>
        </p:txBody>
      </p:sp>
      <p:sp>
        <p:nvSpPr>
          <p:cNvPr id="3" name="Content Placeholder 2">
            <a:extLst>
              <a:ext uri="{FF2B5EF4-FFF2-40B4-BE49-F238E27FC236}">
                <a16:creationId xmlns:a16="http://schemas.microsoft.com/office/drawing/2014/main" id="{306EB83C-0133-B7AE-C53A-B9E683D9BDE0}"/>
              </a:ext>
            </a:extLst>
          </p:cNvPr>
          <p:cNvSpPr>
            <a:spLocks noGrp="1"/>
          </p:cNvSpPr>
          <p:nvPr>
            <p:ph idx="1"/>
          </p:nvPr>
        </p:nvSpPr>
        <p:spPr/>
        <p:txBody>
          <a:bodyPr/>
          <a:lstStyle/>
          <a:p>
            <a:pPr marL="514350" indent="-514350">
              <a:buFont typeface="+mj-lt"/>
              <a:buAutoNum type="arabicPeriod"/>
            </a:pPr>
            <a:r>
              <a:rPr lang="en-US" dirty="0"/>
              <a:t>Ascertaining the data required;</a:t>
            </a:r>
          </a:p>
          <a:p>
            <a:pPr marL="514350" indent="-514350">
              <a:buFont typeface="+mj-lt"/>
              <a:buAutoNum type="arabicPeriod"/>
            </a:pPr>
            <a:r>
              <a:rPr lang="en-US" dirty="0"/>
              <a:t>Establishing their likely availability;</a:t>
            </a:r>
          </a:p>
          <a:p>
            <a:pPr marL="514350" indent="-514350">
              <a:buFont typeface="+mj-lt"/>
              <a:buAutoNum type="arabicPeriod"/>
            </a:pPr>
            <a:r>
              <a:rPr lang="en-US" dirty="0"/>
              <a:t>Sourcing the precise data </a:t>
            </a:r>
            <a:br>
              <a:rPr lang="en-US" dirty="0"/>
            </a:br>
            <a:endParaRPr lang="en-GB" dirty="0"/>
          </a:p>
        </p:txBody>
      </p:sp>
      <p:sp>
        <p:nvSpPr>
          <p:cNvPr id="4" name="Slide Number Placeholder 3">
            <a:extLst>
              <a:ext uri="{FF2B5EF4-FFF2-40B4-BE49-F238E27FC236}">
                <a16:creationId xmlns:a16="http://schemas.microsoft.com/office/drawing/2014/main" id="{D3986483-1788-C693-0090-4F14A49BB423}"/>
              </a:ext>
            </a:extLst>
          </p:cNvPr>
          <p:cNvSpPr>
            <a:spLocks noGrp="1"/>
          </p:cNvSpPr>
          <p:nvPr>
            <p:ph type="sldNum" sz="quarter" idx="12"/>
          </p:nvPr>
        </p:nvSpPr>
        <p:spPr/>
        <p:txBody>
          <a:bodyPr/>
          <a:lstStyle/>
          <a:p>
            <a:pPr>
              <a:defRPr/>
            </a:pPr>
            <a:fld id="{6B9CAAEB-5DD4-4716-AEA0-BEF1B1D22BD1}" type="slidenum">
              <a:rPr lang="en-US" altLang="en-US" smtClean="0"/>
              <a:pPr>
                <a:defRPr/>
              </a:pPr>
              <a:t>39</a:t>
            </a:fld>
            <a:endParaRPr lang="en-US" altLang="en-US"/>
          </a:p>
        </p:txBody>
      </p:sp>
    </p:spTree>
    <p:extLst>
      <p:ext uri="{BB962C8B-B14F-4D97-AF65-F5344CB8AC3E}">
        <p14:creationId xmlns:p14="http://schemas.microsoft.com/office/powerpoint/2010/main" val="4604061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7A408-F6CF-EF9F-2460-918F023872B3}"/>
              </a:ext>
            </a:extLst>
          </p:cNvPr>
          <p:cNvSpPr>
            <a:spLocks noGrp="1"/>
          </p:cNvSpPr>
          <p:nvPr>
            <p:ph type="title"/>
          </p:nvPr>
        </p:nvSpPr>
        <p:spPr/>
        <p:txBody>
          <a:bodyPr/>
          <a:lstStyle/>
          <a:p>
            <a:r>
              <a:rPr lang="en-US" dirty="0"/>
              <a:t>Break!</a:t>
            </a:r>
            <a:endParaRPr lang="en-GB" dirty="0"/>
          </a:p>
        </p:txBody>
      </p:sp>
      <p:sp>
        <p:nvSpPr>
          <p:cNvPr id="3" name="Content Placeholder 2">
            <a:extLst>
              <a:ext uri="{FF2B5EF4-FFF2-40B4-BE49-F238E27FC236}">
                <a16:creationId xmlns:a16="http://schemas.microsoft.com/office/drawing/2014/main" id="{CED07742-3426-D54E-A49D-081A54B14D05}"/>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ED40712C-15E1-D77F-B6CE-7B53098C029D}"/>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9630456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C69A9-1258-7022-8D0E-7839578BDD5F}"/>
              </a:ext>
            </a:extLst>
          </p:cNvPr>
          <p:cNvSpPr>
            <a:spLocks noGrp="1"/>
          </p:cNvSpPr>
          <p:nvPr>
            <p:ph type="title"/>
          </p:nvPr>
        </p:nvSpPr>
        <p:spPr/>
        <p:txBody>
          <a:bodyPr/>
          <a:lstStyle/>
          <a:p>
            <a:r>
              <a:rPr lang="en-US" dirty="0"/>
              <a:t>Primary data</a:t>
            </a:r>
            <a:endParaRPr lang="en-GB" dirty="0"/>
          </a:p>
        </p:txBody>
      </p:sp>
      <p:sp>
        <p:nvSpPr>
          <p:cNvPr id="3" name="Content Placeholder 2">
            <a:extLst>
              <a:ext uri="{FF2B5EF4-FFF2-40B4-BE49-F238E27FC236}">
                <a16:creationId xmlns:a16="http://schemas.microsoft.com/office/drawing/2014/main" id="{3175D180-ABCD-A3E7-1776-7E23828877DA}"/>
              </a:ext>
            </a:extLst>
          </p:cNvPr>
          <p:cNvSpPr>
            <a:spLocks noGrp="1"/>
          </p:cNvSpPr>
          <p:nvPr>
            <p:ph idx="1"/>
          </p:nvPr>
        </p:nvSpPr>
        <p:spPr/>
        <p:txBody>
          <a:bodyPr/>
          <a:lstStyle/>
          <a:p>
            <a:r>
              <a:rPr lang="en-US" dirty="0"/>
              <a:t>The data that is taken from the primary source.</a:t>
            </a:r>
          </a:p>
          <a:p>
            <a:r>
              <a:rPr lang="en-US" dirty="0"/>
              <a:t>Methods of collecting primary data:</a:t>
            </a:r>
          </a:p>
          <a:p>
            <a:pPr lvl="1"/>
            <a:r>
              <a:rPr lang="en-US" dirty="0"/>
              <a:t>For qualitative research: interview</a:t>
            </a:r>
          </a:p>
          <a:p>
            <a:pPr lvl="1"/>
            <a:r>
              <a:rPr lang="en-US" dirty="0"/>
              <a:t>For quantitative research: questionnaire</a:t>
            </a:r>
          </a:p>
          <a:p>
            <a:pPr lvl="1"/>
            <a:endParaRPr lang="en-US" dirty="0"/>
          </a:p>
          <a:p>
            <a:pPr lvl="1"/>
            <a:endParaRPr lang="en-US" dirty="0"/>
          </a:p>
          <a:p>
            <a:pPr lvl="1"/>
            <a:endParaRPr lang="en-US" dirty="0"/>
          </a:p>
        </p:txBody>
      </p:sp>
      <p:sp>
        <p:nvSpPr>
          <p:cNvPr id="4" name="Slide Number Placeholder 3">
            <a:extLst>
              <a:ext uri="{FF2B5EF4-FFF2-40B4-BE49-F238E27FC236}">
                <a16:creationId xmlns:a16="http://schemas.microsoft.com/office/drawing/2014/main" id="{4FCEFFFC-A036-240E-88EB-584C68BF6E8F}"/>
              </a:ext>
            </a:extLst>
          </p:cNvPr>
          <p:cNvSpPr>
            <a:spLocks noGrp="1"/>
          </p:cNvSpPr>
          <p:nvPr>
            <p:ph type="sldNum" sz="quarter" idx="12"/>
          </p:nvPr>
        </p:nvSpPr>
        <p:spPr/>
        <p:txBody>
          <a:bodyPr/>
          <a:lstStyle/>
          <a:p>
            <a:pPr>
              <a:defRPr/>
            </a:pPr>
            <a:fld id="{6B9CAAEB-5DD4-4716-AEA0-BEF1B1D22BD1}" type="slidenum">
              <a:rPr lang="en-US" altLang="en-US" smtClean="0"/>
              <a:pPr>
                <a:defRPr/>
              </a:pPr>
              <a:t>41</a:t>
            </a:fld>
            <a:endParaRPr lang="en-US" altLang="en-US"/>
          </a:p>
        </p:txBody>
      </p:sp>
    </p:spTree>
    <p:extLst>
      <p:ext uri="{BB962C8B-B14F-4D97-AF65-F5344CB8AC3E}">
        <p14:creationId xmlns:p14="http://schemas.microsoft.com/office/powerpoint/2010/main" val="13539182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C12F0E4-0C31-4630-9256-930A4A25E5EB}"/>
              </a:ext>
            </a:extLst>
          </p:cNvPr>
          <p:cNvSpPr>
            <a:spLocks noGrp="1"/>
          </p:cNvSpPr>
          <p:nvPr>
            <p:ph type="title"/>
          </p:nvPr>
        </p:nvSpPr>
        <p:spPr/>
        <p:txBody>
          <a:bodyPr/>
          <a:lstStyle/>
          <a:p>
            <a:r>
              <a:rPr lang="en-US" dirty="0"/>
              <a:t>Interview</a:t>
            </a:r>
            <a:endParaRPr lang="en-GB" dirty="0"/>
          </a:p>
        </p:txBody>
      </p:sp>
      <p:sp>
        <p:nvSpPr>
          <p:cNvPr id="7" name="Content Placeholder 6">
            <a:extLst>
              <a:ext uri="{FF2B5EF4-FFF2-40B4-BE49-F238E27FC236}">
                <a16:creationId xmlns:a16="http://schemas.microsoft.com/office/drawing/2014/main" id="{E5F575D2-BAAB-35CE-C7DF-7B47B3F91C38}"/>
              </a:ext>
            </a:extLst>
          </p:cNvPr>
          <p:cNvSpPr>
            <a:spLocks noGrp="1"/>
          </p:cNvSpPr>
          <p:nvPr>
            <p:ph idx="1"/>
          </p:nvPr>
        </p:nvSpPr>
        <p:spPr/>
        <p:txBody>
          <a:bodyPr/>
          <a:lstStyle/>
          <a:p>
            <a:r>
              <a:rPr lang="en-US" sz="2000" dirty="0"/>
              <a:t>Research interview is a purposeful conversation between two or more people, during which the interviewer asks concise and unambiguous questions and listens attentively to the interviewee’s responses.</a:t>
            </a:r>
          </a:p>
          <a:p>
            <a:r>
              <a:rPr lang="en-US" sz="2000" dirty="0"/>
              <a:t>It relies on establishing rapport between the interviewer and the interviewee, and can help you to gather valid and reliable data to help answer your research question(s) and meet your objectives. </a:t>
            </a:r>
          </a:p>
          <a:p>
            <a:r>
              <a:rPr lang="en-US" sz="2000" dirty="0"/>
              <a:t>Qualitative research and, in particular, semi-structured and unstructured interviews, allow us capture and understand how people make meaning and sense of what is happening.</a:t>
            </a:r>
          </a:p>
          <a:p>
            <a:r>
              <a:rPr lang="en-US" sz="2000" dirty="0"/>
              <a:t>To conduct the interview: the interviewer and participant meeting at a specific time for an agreed period either virtually using cloud-based peer-to-peer software or telephone, or in a specified place. </a:t>
            </a:r>
          </a:p>
        </p:txBody>
      </p:sp>
      <p:sp>
        <p:nvSpPr>
          <p:cNvPr id="5" name="Slide Number Placeholder 4">
            <a:extLst>
              <a:ext uri="{FF2B5EF4-FFF2-40B4-BE49-F238E27FC236}">
                <a16:creationId xmlns:a16="http://schemas.microsoft.com/office/drawing/2014/main" id="{7EF4FB86-0EDE-E59D-4A33-0ADC1D961BDF}"/>
              </a:ext>
            </a:extLst>
          </p:cNvPr>
          <p:cNvSpPr>
            <a:spLocks noGrp="1"/>
          </p:cNvSpPr>
          <p:nvPr>
            <p:ph type="sldNum" sz="quarter" idx="12"/>
          </p:nvPr>
        </p:nvSpPr>
        <p:spPr/>
        <p:txBody>
          <a:bodyPr/>
          <a:lstStyle/>
          <a:p>
            <a:pPr>
              <a:defRPr/>
            </a:pPr>
            <a:fld id="{89004277-C628-43FA-A2BC-FD18438DA077}" type="slidenum">
              <a:rPr lang="en-US" altLang="en-US" smtClean="0"/>
              <a:pPr>
                <a:defRPr/>
              </a:pPr>
              <a:t>42</a:t>
            </a:fld>
            <a:endParaRPr lang="en-US" altLang="en-US"/>
          </a:p>
        </p:txBody>
      </p:sp>
    </p:spTree>
    <p:extLst>
      <p:ext uri="{BB962C8B-B14F-4D97-AF65-F5344CB8AC3E}">
        <p14:creationId xmlns:p14="http://schemas.microsoft.com/office/powerpoint/2010/main" val="41086595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462E59D-376B-430E-3CB0-0CC0FD9A3BE7}"/>
              </a:ext>
            </a:extLst>
          </p:cNvPr>
          <p:cNvPicPr>
            <a:picLocks noChangeAspect="1"/>
          </p:cNvPicPr>
          <p:nvPr/>
        </p:nvPicPr>
        <p:blipFill>
          <a:blip r:embed="rId2"/>
          <a:stretch>
            <a:fillRect/>
          </a:stretch>
        </p:blipFill>
        <p:spPr>
          <a:xfrm>
            <a:off x="285838" y="1291660"/>
            <a:ext cx="11906162" cy="4274679"/>
          </a:xfrm>
          <a:prstGeom prst="rect">
            <a:avLst/>
          </a:prstGeom>
        </p:spPr>
      </p:pic>
      <p:sp>
        <p:nvSpPr>
          <p:cNvPr id="7" name="Title 6">
            <a:extLst>
              <a:ext uri="{FF2B5EF4-FFF2-40B4-BE49-F238E27FC236}">
                <a16:creationId xmlns:a16="http://schemas.microsoft.com/office/drawing/2014/main" id="{66116EC9-09B5-0F99-1FD1-AB995FDF3983}"/>
              </a:ext>
            </a:extLst>
          </p:cNvPr>
          <p:cNvSpPr>
            <a:spLocks noGrp="1"/>
          </p:cNvSpPr>
          <p:nvPr>
            <p:ph type="title"/>
          </p:nvPr>
        </p:nvSpPr>
        <p:spPr/>
        <p:txBody>
          <a:bodyPr/>
          <a:lstStyle/>
          <a:p>
            <a:r>
              <a:rPr lang="en-US" dirty="0"/>
              <a:t>Interview types</a:t>
            </a:r>
            <a:endParaRPr lang="en-GB" dirty="0"/>
          </a:p>
        </p:txBody>
      </p:sp>
      <p:sp>
        <p:nvSpPr>
          <p:cNvPr id="4" name="Slide Number Placeholder 3">
            <a:extLst>
              <a:ext uri="{FF2B5EF4-FFF2-40B4-BE49-F238E27FC236}">
                <a16:creationId xmlns:a16="http://schemas.microsoft.com/office/drawing/2014/main" id="{E0A62F49-A6D9-EE20-2CFA-A0782EE4E92D}"/>
              </a:ext>
            </a:extLst>
          </p:cNvPr>
          <p:cNvSpPr>
            <a:spLocks noGrp="1"/>
          </p:cNvSpPr>
          <p:nvPr>
            <p:ph type="sldNum" sz="quarter" idx="11"/>
          </p:nvPr>
        </p:nvSpPr>
        <p:spPr/>
        <p:txBody>
          <a:bodyPr/>
          <a:lstStyle/>
          <a:p>
            <a:pPr>
              <a:defRPr/>
            </a:pPr>
            <a:fld id="{6B9CAAEB-5DD4-4716-AEA0-BEF1B1D22BD1}" type="slidenum">
              <a:rPr lang="en-US" altLang="en-US" smtClean="0"/>
              <a:pPr>
                <a:defRPr/>
              </a:pPr>
              <a:t>43</a:t>
            </a:fld>
            <a:endParaRPr lang="en-US" altLang="en-US"/>
          </a:p>
        </p:txBody>
      </p:sp>
      <p:sp>
        <p:nvSpPr>
          <p:cNvPr id="8" name="TextBox 7">
            <a:extLst>
              <a:ext uri="{FF2B5EF4-FFF2-40B4-BE49-F238E27FC236}">
                <a16:creationId xmlns:a16="http://schemas.microsoft.com/office/drawing/2014/main" id="{3476BFEA-57C6-7C90-5BD4-7ADE3698E424}"/>
              </a:ext>
            </a:extLst>
          </p:cNvPr>
          <p:cNvSpPr txBox="1"/>
          <p:nvPr/>
        </p:nvSpPr>
        <p:spPr bwMode="auto">
          <a:xfrm>
            <a:off x="8111613" y="1291660"/>
            <a:ext cx="3775587"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Interview types.</a:t>
            </a:r>
          </a:p>
          <a:p>
            <a:pPr algn="ctr" eaLnBrk="0" fontAlgn="base" hangingPunct="0">
              <a:spcBef>
                <a:spcPct val="20000"/>
              </a:spcBef>
              <a:spcAft>
                <a:spcPct val="0"/>
              </a:spcAft>
            </a:pPr>
            <a:r>
              <a:rPr lang="en-US" sz="1600" kern="1200" dirty="0">
                <a:latin typeface="Calibri" panose="020F0502020204030204" pitchFamily="34" charset="0"/>
              </a:rPr>
              <a:t>Source: Saunders et al., 2023, p. </a:t>
            </a:r>
            <a:r>
              <a:rPr lang="en-US" sz="1600" dirty="0">
                <a:latin typeface="Calibri" panose="020F0502020204030204" pitchFamily="34" charset="0"/>
              </a:rPr>
              <a:t>448</a:t>
            </a:r>
            <a:r>
              <a:rPr lang="en-US" sz="1600" kern="1200" dirty="0">
                <a:latin typeface="Calibri" panose="020F0502020204030204" pitchFamily="34" charset="0"/>
              </a:rPr>
              <a:t>.</a:t>
            </a:r>
          </a:p>
        </p:txBody>
      </p:sp>
    </p:spTree>
    <p:extLst>
      <p:ext uri="{BB962C8B-B14F-4D97-AF65-F5344CB8AC3E}">
        <p14:creationId xmlns:p14="http://schemas.microsoft.com/office/powerpoint/2010/main" val="220194989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58528-4379-1377-2C3B-C791D4C666BA}"/>
              </a:ext>
            </a:extLst>
          </p:cNvPr>
          <p:cNvSpPr>
            <a:spLocks noGrp="1"/>
          </p:cNvSpPr>
          <p:nvPr>
            <p:ph type="title"/>
          </p:nvPr>
        </p:nvSpPr>
        <p:spPr/>
        <p:txBody>
          <a:bodyPr/>
          <a:lstStyle/>
          <a:p>
            <a:r>
              <a:rPr lang="en-US" dirty="0"/>
              <a:t>Interview types: structured</a:t>
            </a:r>
            <a:endParaRPr lang="en-GB" dirty="0"/>
          </a:p>
        </p:txBody>
      </p:sp>
      <p:sp>
        <p:nvSpPr>
          <p:cNvPr id="4" name="Content Placeholder 3">
            <a:extLst>
              <a:ext uri="{FF2B5EF4-FFF2-40B4-BE49-F238E27FC236}">
                <a16:creationId xmlns:a16="http://schemas.microsoft.com/office/drawing/2014/main" id="{622BFED9-4469-241D-F25A-70DB0C89CC7F}"/>
              </a:ext>
            </a:extLst>
          </p:cNvPr>
          <p:cNvSpPr>
            <a:spLocks noGrp="1"/>
          </p:cNvSpPr>
          <p:nvPr>
            <p:ph idx="1"/>
          </p:nvPr>
        </p:nvSpPr>
        <p:spPr/>
        <p:txBody>
          <a:bodyPr/>
          <a:lstStyle/>
          <a:p>
            <a:r>
              <a:rPr lang="en-US" sz="2800" dirty="0"/>
              <a:t>Structured interviews are conducted using researcher-completed questionnaires.</a:t>
            </a:r>
          </a:p>
          <a:p>
            <a:r>
              <a:rPr lang="en-US" sz="2800" dirty="0" err="1"/>
              <a:t>Standardised</a:t>
            </a:r>
            <a:r>
              <a:rPr lang="en-US" sz="2800" dirty="0"/>
              <a:t>: using a predetermined set of identical questions to collect comparable data from each participant.</a:t>
            </a:r>
          </a:p>
          <a:p>
            <a:r>
              <a:rPr lang="en-US" sz="2800" dirty="0"/>
              <a:t>If you use a structured interview, you ask each participant the questions from the questionnaire or interview schedule exactly as written and in the same tone of voice so that you do not suggest any bias. </a:t>
            </a:r>
            <a:br>
              <a:rPr lang="en-US" sz="2800" dirty="0"/>
            </a:br>
            <a:endParaRPr lang="en-GB" sz="2800" dirty="0"/>
          </a:p>
        </p:txBody>
      </p:sp>
      <p:sp>
        <p:nvSpPr>
          <p:cNvPr id="3" name="Slide Number Placeholder 2">
            <a:extLst>
              <a:ext uri="{FF2B5EF4-FFF2-40B4-BE49-F238E27FC236}">
                <a16:creationId xmlns:a16="http://schemas.microsoft.com/office/drawing/2014/main" id="{20F3BFBE-2885-CFE1-E448-4B1DD8C039D4}"/>
              </a:ext>
            </a:extLst>
          </p:cNvPr>
          <p:cNvSpPr>
            <a:spLocks noGrp="1"/>
          </p:cNvSpPr>
          <p:nvPr>
            <p:ph type="sldNum" sz="quarter" idx="12"/>
          </p:nvPr>
        </p:nvSpPr>
        <p:spPr/>
        <p:txBody>
          <a:bodyPr/>
          <a:lstStyle/>
          <a:p>
            <a:pPr>
              <a:defRPr/>
            </a:pPr>
            <a:fld id="{32C76563-ED30-428B-AA1A-693B19CC86B5}" type="slidenum">
              <a:rPr lang="en-US" altLang="en-US" smtClean="0"/>
              <a:pPr>
                <a:defRPr/>
              </a:pPr>
              <a:t>44</a:t>
            </a:fld>
            <a:endParaRPr lang="en-US" altLang="en-US"/>
          </a:p>
        </p:txBody>
      </p:sp>
    </p:spTree>
    <p:extLst>
      <p:ext uri="{BB962C8B-B14F-4D97-AF65-F5344CB8AC3E}">
        <p14:creationId xmlns:p14="http://schemas.microsoft.com/office/powerpoint/2010/main" val="2762730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60D1-9F0F-9967-203C-FA23E2B69587}"/>
              </a:ext>
            </a:extLst>
          </p:cNvPr>
          <p:cNvSpPr>
            <a:spLocks noGrp="1"/>
          </p:cNvSpPr>
          <p:nvPr>
            <p:ph type="title"/>
          </p:nvPr>
        </p:nvSpPr>
        <p:spPr/>
        <p:txBody>
          <a:bodyPr/>
          <a:lstStyle/>
          <a:p>
            <a:r>
              <a:rPr lang="en-US" dirty="0"/>
              <a:t>Interview types: Semi-structured</a:t>
            </a:r>
            <a:endParaRPr lang="en-GB" dirty="0"/>
          </a:p>
        </p:txBody>
      </p:sp>
      <p:sp>
        <p:nvSpPr>
          <p:cNvPr id="3" name="Content Placeholder 2">
            <a:extLst>
              <a:ext uri="{FF2B5EF4-FFF2-40B4-BE49-F238E27FC236}">
                <a16:creationId xmlns:a16="http://schemas.microsoft.com/office/drawing/2014/main" id="{38FF90F1-3FEE-3242-2B9C-E2AFDE8CBD8B}"/>
              </a:ext>
            </a:extLst>
          </p:cNvPr>
          <p:cNvSpPr>
            <a:spLocks noGrp="1"/>
          </p:cNvSpPr>
          <p:nvPr>
            <p:ph idx="1"/>
          </p:nvPr>
        </p:nvSpPr>
        <p:spPr/>
        <p:txBody>
          <a:bodyPr/>
          <a:lstStyle/>
          <a:p>
            <a:r>
              <a:rPr lang="en-US" sz="2800" dirty="0"/>
              <a:t>Semi-structured interviews vary considerably in the degree of structure, drawing on one or more themes</a:t>
            </a:r>
          </a:p>
          <a:p>
            <a:r>
              <a:rPr lang="en-US" sz="2800" dirty="0"/>
              <a:t>Some have pre-set questions that the interview follows, whereas others are more open, the interviewer varying the order in which questions are asked and asking new questions dependent upon the research situation.</a:t>
            </a:r>
          </a:p>
          <a:p>
            <a:r>
              <a:rPr lang="en-US" sz="2800" dirty="0"/>
              <a:t>Two types:</a:t>
            </a:r>
          </a:p>
          <a:p>
            <a:pPr lvl="1"/>
            <a:r>
              <a:rPr lang="en-US" sz="2400" dirty="0"/>
              <a:t>Those that follow a thematic format in their questioning</a:t>
            </a:r>
          </a:p>
          <a:p>
            <a:pPr lvl="1"/>
            <a:r>
              <a:rPr lang="en-US" sz="2400" dirty="0"/>
              <a:t>Those that have a different but distinctive format</a:t>
            </a:r>
            <a:br>
              <a:rPr lang="en-US" sz="2400" dirty="0"/>
            </a:br>
            <a:endParaRPr lang="en-GB" sz="2400" dirty="0"/>
          </a:p>
        </p:txBody>
      </p:sp>
      <p:sp>
        <p:nvSpPr>
          <p:cNvPr id="4" name="Slide Number Placeholder 3">
            <a:extLst>
              <a:ext uri="{FF2B5EF4-FFF2-40B4-BE49-F238E27FC236}">
                <a16:creationId xmlns:a16="http://schemas.microsoft.com/office/drawing/2014/main" id="{3FCB3186-E0B6-78D2-305C-6191AA367FF1}"/>
              </a:ext>
            </a:extLst>
          </p:cNvPr>
          <p:cNvSpPr>
            <a:spLocks noGrp="1"/>
          </p:cNvSpPr>
          <p:nvPr>
            <p:ph type="sldNum" sz="quarter" idx="12"/>
          </p:nvPr>
        </p:nvSpPr>
        <p:spPr/>
        <p:txBody>
          <a:bodyPr/>
          <a:lstStyle/>
          <a:p>
            <a:pPr>
              <a:defRPr/>
            </a:pPr>
            <a:fld id="{6B9CAAEB-5DD4-4716-AEA0-BEF1B1D22BD1}" type="slidenum">
              <a:rPr lang="en-US" altLang="en-US" smtClean="0"/>
              <a:pPr>
                <a:defRPr/>
              </a:pPr>
              <a:t>45</a:t>
            </a:fld>
            <a:endParaRPr lang="en-US" altLang="en-US"/>
          </a:p>
        </p:txBody>
      </p:sp>
    </p:spTree>
    <p:extLst>
      <p:ext uri="{BB962C8B-B14F-4D97-AF65-F5344CB8AC3E}">
        <p14:creationId xmlns:p14="http://schemas.microsoft.com/office/powerpoint/2010/main" val="16794522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C1D92-F243-B15B-A572-B4F3F238D056}"/>
              </a:ext>
            </a:extLst>
          </p:cNvPr>
          <p:cNvSpPr>
            <a:spLocks noGrp="1"/>
          </p:cNvSpPr>
          <p:nvPr>
            <p:ph type="title"/>
          </p:nvPr>
        </p:nvSpPr>
        <p:spPr/>
        <p:txBody>
          <a:bodyPr/>
          <a:lstStyle/>
          <a:p>
            <a:r>
              <a:rPr lang="en-GB" dirty="0"/>
              <a:t>Thematic and distinctive format semi-structured interviews </a:t>
            </a:r>
          </a:p>
        </p:txBody>
      </p:sp>
      <p:sp>
        <p:nvSpPr>
          <p:cNvPr id="3" name="Content Placeholder 2">
            <a:extLst>
              <a:ext uri="{FF2B5EF4-FFF2-40B4-BE49-F238E27FC236}">
                <a16:creationId xmlns:a16="http://schemas.microsoft.com/office/drawing/2014/main" id="{DE45164F-D3E5-CA8E-87BD-F6A39A1447AC}"/>
              </a:ext>
            </a:extLst>
          </p:cNvPr>
          <p:cNvSpPr>
            <a:spLocks noGrp="1"/>
          </p:cNvSpPr>
          <p:nvPr>
            <p:ph idx="1"/>
          </p:nvPr>
        </p:nvSpPr>
        <p:spPr/>
        <p:txBody>
          <a:bodyPr/>
          <a:lstStyle/>
          <a:p>
            <a:r>
              <a:rPr lang="en-US" sz="2400" dirty="0"/>
              <a:t>Thematic format semi-structured interviews collect data to answer your research question or address a research topic using a list of pre-determined themes and initial questions to guide the conduct of each interview.</a:t>
            </a:r>
          </a:p>
          <a:p>
            <a:r>
              <a:rPr lang="en-US" sz="2400" dirty="0"/>
              <a:t>Distinctive format semi-structured interviews comprise a range of different structure formats. Each distinctive format usually forms a part of your interview, for example asking each participant to focus on a particular event such as a critical incident or encouraging participants to tell their stories. Other questions can also be asked to establish relevant contextual information. </a:t>
            </a:r>
            <a:endParaRPr lang="en-GB" sz="2400" dirty="0"/>
          </a:p>
        </p:txBody>
      </p:sp>
      <p:sp>
        <p:nvSpPr>
          <p:cNvPr id="4" name="Slide Number Placeholder 3">
            <a:extLst>
              <a:ext uri="{FF2B5EF4-FFF2-40B4-BE49-F238E27FC236}">
                <a16:creationId xmlns:a16="http://schemas.microsoft.com/office/drawing/2014/main" id="{91CC5474-6135-1E22-F317-6840104486ED}"/>
              </a:ext>
            </a:extLst>
          </p:cNvPr>
          <p:cNvSpPr>
            <a:spLocks noGrp="1"/>
          </p:cNvSpPr>
          <p:nvPr>
            <p:ph type="sldNum" sz="quarter" idx="12"/>
          </p:nvPr>
        </p:nvSpPr>
        <p:spPr/>
        <p:txBody>
          <a:bodyPr/>
          <a:lstStyle/>
          <a:p>
            <a:pPr>
              <a:defRPr/>
            </a:pPr>
            <a:fld id="{6B9CAAEB-5DD4-4716-AEA0-BEF1B1D22BD1}" type="slidenum">
              <a:rPr lang="en-US" altLang="en-US" smtClean="0"/>
              <a:pPr>
                <a:defRPr/>
              </a:pPr>
              <a:t>46</a:t>
            </a:fld>
            <a:endParaRPr lang="en-US" altLang="en-US"/>
          </a:p>
        </p:txBody>
      </p:sp>
    </p:spTree>
    <p:extLst>
      <p:ext uri="{BB962C8B-B14F-4D97-AF65-F5344CB8AC3E}">
        <p14:creationId xmlns:p14="http://schemas.microsoft.com/office/powerpoint/2010/main" val="356964094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59AD3-2E39-967A-1FD5-EAE1977C98C0}"/>
              </a:ext>
            </a:extLst>
          </p:cNvPr>
          <p:cNvSpPr>
            <a:spLocks noGrp="1"/>
          </p:cNvSpPr>
          <p:nvPr>
            <p:ph type="title"/>
          </p:nvPr>
        </p:nvSpPr>
        <p:spPr/>
        <p:txBody>
          <a:bodyPr/>
          <a:lstStyle/>
          <a:p>
            <a:r>
              <a:rPr lang="en-US" dirty="0"/>
              <a:t>Interview types: Unstructured</a:t>
            </a:r>
            <a:endParaRPr lang="en-GB" dirty="0"/>
          </a:p>
        </p:txBody>
      </p:sp>
      <p:sp>
        <p:nvSpPr>
          <p:cNvPr id="3" name="Content Placeholder 2">
            <a:extLst>
              <a:ext uri="{FF2B5EF4-FFF2-40B4-BE49-F238E27FC236}">
                <a16:creationId xmlns:a16="http://schemas.microsoft.com/office/drawing/2014/main" id="{3AA99DA0-1CCA-8679-371F-7EF59E0B32B0}"/>
              </a:ext>
            </a:extLst>
          </p:cNvPr>
          <p:cNvSpPr>
            <a:spLocks noGrp="1"/>
          </p:cNvSpPr>
          <p:nvPr>
            <p:ph idx="1"/>
          </p:nvPr>
        </p:nvSpPr>
        <p:spPr/>
        <p:txBody>
          <a:bodyPr/>
          <a:lstStyle/>
          <a:p>
            <a:r>
              <a:rPr lang="en-US" sz="2000" dirty="0"/>
              <a:t>Also known as In-depth interviews. </a:t>
            </a:r>
          </a:p>
          <a:p>
            <a:r>
              <a:rPr lang="en-US" sz="2000" dirty="0"/>
              <a:t>Are informal and used to explore in depth a general area in which you are interested.</a:t>
            </a:r>
          </a:p>
          <a:p>
            <a:r>
              <a:rPr lang="en-US" sz="2000" dirty="0"/>
              <a:t>They do not use predetermined themes or questions to structure or guide the course of the interview, although you will need to have at least some idea of the topic, event, experience, or aspect that you wish to explore with participants.</a:t>
            </a:r>
          </a:p>
          <a:p>
            <a:r>
              <a:rPr lang="en-US" sz="2000" dirty="0"/>
              <a:t>You will start with a broad topic or idea that you wish to explore with your participants, giving them the opportunity to talk freely.</a:t>
            </a:r>
          </a:p>
          <a:p>
            <a:r>
              <a:rPr lang="en-US" sz="2000" dirty="0"/>
              <a:t>These interviews are non-directive, the participant, rather than the interviewer, guiding the interview process </a:t>
            </a:r>
            <a:br>
              <a:rPr lang="en-US" sz="2000" dirty="0"/>
            </a:br>
            <a:endParaRPr lang="en-GB" sz="2000" dirty="0"/>
          </a:p>
        </p:txBody>
      </p:sp>
      <p:sp>
        <p:nvSpPr>
          <p:cNvPr id="4" name="Slide Number Placeholder 3">
            <a:extLst>
              <a:ext uri="{FF2B5EF4-FFF2-40B4-BE49-F238E27FC236}">
                <a16:creationId xmlns:a16="http://schemas.microsoft.com/office/drawing/2014/main" id="{004C676C-0C60-23A2-372E-913B31D05A68}"/>
              </a:ext>
            </a:extLst>
          </p:cNvPr>
          <p:cNvSpPr>
            <a:spLocks noGrp="1"/>
          </p:cNvSpPr>
          <p:nvPr>
            <p:ph type="sldNum" sz="quarter" idx="12"/>
          </p:nvPr>
        </p:nvSpPr>
        <p:spPr/>
        <p:txBody>
          <a:bodyPr/>
          <a:lstStyle/>
          <a:p>
            <a:pPr>
              <a:defRPr/>
            </a:pPr>
            <a:fld id="{6B9CAAEB-5DD4-4716-AEA0-BEF1B1D22BD1}" type="slidenum">
              <a:rPr lang="en-US" altLang="en-US" smtClean="0"/>
              <a:pPr>
                <a:defRPr/>
              </a:pPr>
              <a:t>47</a:t>
            </a:fld>
            <a:endParaRPr lang="en-US" altLang="en-US"/>
          </a:p>
        </p:txBody>
      </p:sp>
    </p:spTree>
    <p:extLst>
      <p:ext uri="{BB962C8B-B14F-4D97-AF65-F5344CB8AC3E}">
        <p14:creationId xmlns:p14="http://schemas.microsoft.com/office/powerpoint/2010/main" val="307807800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B2495-2B3C-C825-9757-8852095CCD5B}"/>
              </a:ext>
            </a:extLst>
          </p:cNvPr>
          <p:cNvSpPr>
            <a:spLocks noGrp="1"/>
          </p:cNvSpPr>
          <p:nvPr>
            <p:ph type="title"/>
          </p:nvPr>
        </p:nvSpPr>
        <p:spPr/>
        <p:txBody>
          <a:bodyPr/>
          <a:lstStyle/>
          <a:p>
            <a:r>
              <a:rPr lang="en-US" dirty="0"/>
              <a:t>Interview: advantages</a:t>
            </a:r>
            <a:endParaRPr lang="en-GB" dirty="0"/>
          </a:p>
        </p:txBody>
      </p:sp>
      <p:sp>
        <p:nvSpPr>
          <p:cNvPr id="3" name="Content Placeholder 2">
            <a:extLst>
              <a:ext uri="{FF2B5EF4-FFF2-40B4-BE49-F238E27FC236}">
                <a16:creationId xmlns:a16="http://schemas.microsoft.com/office/drawing/2014/main" id="{6C987D82-0A53-F0AA-AD79-0205CE63B1C3}"/>
              </a:ext>
            </a:extLst>
          </p:cNvPr>
          <p:cNvSpPr>
            <a:spLocks noGrp="1"/>
          </p:cNvSpPr>
          <p:nvPr>
            <p:ph idx="1"/>
          </p:nvPr>
        </p:nvSpPr>
        <p:spPr/>
        <p:txBody>
          <a:bodyPr/>
          <a:lstStyle/>
          <a:p>
            <a:r>
              <a:rPr lang="en-US" sz="2000" dirty="0"/>
              <a:t>Managers and employees are more likely to agree to be interviewed, rather than complete a questionnaire, especially where the interview topic is seen to be interesting and relevant to their current work</a:t>
            </a:r>
          </a:p>
          <a:p>
            <a:r>
              <a:rPr lang="en-US" sz="2000" dirty="0"/>
              <a:t>An interview provides them with an opportunity to reflect on events without needing to write anything down.</a:t>
            </a:r>
          </a:p>
          <a:p>
            <a:r>
              <a:rPr lang="en-US" sz="2000" dirty="0"/>
              <a:t>It allows you to offer personal assurances about the way their data will be used.</a:t>
            </a:r>
          </a:p>
        </p:txBody>
      </p:sp>
      <p:sp>
        <p:nvSpPr>
          <p:cNvPr id="4" name="Slide Number Placeholder 3">
            <a:extLst>
              <a:ext uri="{FF2B5EF4-FFF2-40B4-BE49-F238E27FC236}">
                <a16:creationId xmlns:a16="http://schemas.microsoft.com/office/drawing/2014/main" id="{40CCFF64-F520-AD6E-F15F-5B0A78A252EC}"/>
              </a:ext>
            </a:extLst>
          </p:cNvPr>
          <p:cNvSpPr>
            <a:spLocks noGrp="1"/>
          </p:cNvSpPr>
          <p:nvPr>
            <p:ph type="sldNum" sz="quarter" idx="12"/>
          </p:nvPr>
        </p:nvSpPr>
        <p:spPr/>
        <p:txBody>
          <a:bodyPr/>
          <a:lstStyle/>
          <a:p>
            <a:pPr>
              <a:defRPr/>
            </a:pPr>
            <a:fld id="{6B9CAAEB-5DD4-4716-AEA0-BEF1B1D22BD1}" type="slidenum">
              <a:rPr lang="en-US" altLang="en-US" smtClean="0"/>
              <a:pPr>
                <a:defRPr/>
              </a:pPr>
              <a:t>48</a:t>
            </a:fld>
            <a:endParaRPr lang="en-US" altLang="en-US"/>
          </a:p>
        </p:txBody>
      </p:sp>
    </p:spTree>
    <p:extLst>
      <p:ext uri="{BB962C8B-B14F-4D97-AF65-F5344CB8AC3E}">
        <p14:creationId xmlns:p14="http://schemas.microsoft.com/office/powerpoint/2010/main" val="13765923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16A17-ADCB-63C3-EFA4-D57C8CD890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D39122-A84C-A7B9-D8DA-D1F5C2FD150B}"/>
              </a:ext>
            </a:extLst>
          </p:cNvPr>
          <p:cNvSpPr>
            <a:spLocks noGrp="1"/>
          </p:cNvSpPr>
          <p:nvPr>
            <p:ph type="title"/>
          </p:nvPr>
        </p:nvSpPr>
        <p:spPr/>
        <p:txBody>
          <a:bodyPr/>
          <a:lstStyle/>
          <a:p>
            <a:r>
              <a:rPr lang="en-US" dirty="0"/>
              <a:t>Interview: considerations</a:t>
            </a:r>
            <a:endParaRPr lang="en-GB" dirty="0"/>
          </a:p>
        </p:txBody>
      </p:sp>
      <p:sp>
        <p:nvSpPr>
          <p:cNvPr id="3" name="Content Placeholder 2">
            <a:extLst>
              <a:ext uri="{FF2B5EF4-FFF2-40B4-BE49-F238E27FC236}">
                <a16:creationId xmlns:a16="http://schemas.microsoft.com/office/drawing/2014/main" id="{F346CF9F-6780-0503-F12D-2B7D432E5833}"/>
              </a:ext>
            </a:extLst>
          </p:cNvPr>
          <p:cNvSpPr>
            <a:spLocks noGrp="1"/>
          </p:cNvSpPr>
          <p:nvPr>
            <p:ph idx="1"/>
          </p:nvPr>
        </p:nvSpPr>
        <p:spPr/>
        <p:txBody>
          <a:bodyPr/>
          <a:lstStyle/>
          <a:p>
            <a:r>
              <a:rPr lang="en-US" sz="1800" dirty="0"/>
              <a:t>An in-depth or semi-structured interview is likely to be the most advantageous approach to attempt to obtain data in the following circumstances:</a:t>
            </a:r>
          </a:p>
          <a:p>
            <a:pPr lvl="1"/>
            <a:r>
              <a:rPr lang="en-US" sz="1800" dirty="0"/>
              <a:t>where there are a large number of questions to be answered;</a:t>
            </a:r>
          </a:p>
          <a:p>
            <a:pPr lvl="1"/>
            <a:r>
              <a:rPr lang="en-US" sz="1800" dirty="0"/>
              <a:t>where the questions are open ended;</a:t>
            </a:r>
          </a:p>
          <a:p>
            <a:pPr lvl="1"/>
            <a:r>
              <a:rPr lang="en-US" sz="1800" dirty="0"/>
              <a:t>where the order and logic of questioning may need to be varies </a:t>
            </a:r>
          </a:p>
          <a:p>
            <a:r>
              <a:rPr lang="en-GB" sz="1800" dirty="0"/>
              <a:t>Evaluating your interviewing practice: make sure to enable the interviewees, not dominate them.</a:t>
            </a:r>
          </a:p>
          <a:p>
            <a:r>
              <a:rPr lang="en-GB" sz="1800" dirty="0"/>
              <a:t>Mapping conversational space : e.g., how to use short and long, simple and complex questions.</a:t>
            </a:r>
          </a:p>
          <a:p>
            <a:r>
              <a:rPr lang="en-GB" sz="1800" dirty="0"/>
              <a:t>Assessing language cleanness: make sure to use plain, simple English.</a:t>
            </a:r>
          </a:p>
          <a:p>
            <a:r>
              <a:rPr lang="en-US" sz="1800" dirty="0"/>
              <a:t>Considerations: time, location, technological factors. Also, your appearance, how to start the interview, motivating the interviewee, approach to questioning, questions to avoid, active listening, summarizing and testing understanding, dealing with difficult participants, recording data</a:t>
            </a:r>
            <a:endParaRPr lang="en-GB" sz="1800" dirty="0"/>
          </a:p>
        </p:txBody>
      </p:sp>
      <p:sp>
        <p:nvSpPr>
          <p:cNvPr id="4" name="Slide Number Placeholder 3">
            <a:extLst>
              <a:ext uri="{FF2B5EF4-FFF2-40B4-BE49-F238E27FC236}">
                <a16:creationId xmlns:a16="http://schemas.microsoft.com/office/drawing/2014/main" id="{04397FDA-DA38-D91E-9B21-78EA336CC001}"/>
              </a:ext>
            </a:extLst>
          </p:cNvPr>
          <p:cNvSpPr>
            <a:spLocks noGrp="1"/>
          </p:cNvSpPr>
          <p:nvPr>
            <p:ph type="sldNum" sz="quarter" idx="12"/>
          </p:nvPr>
        </p:nvSpPr>
        <p:spPr/>
        <p:txBody>
          <a:bodyPr/>
          <a:lstStyle/>
          <a:p>
            <a:pPr>
              <a:defRPr/>
            </a:pPr>
            <a:fld id="{6B9CAAEB-5DD4-4716-AEA0-BEF1B1D22BD1}" type="slidenum">
              <a:rPr lang="en-US" altLang="en-US" smtClean="0"/>
              <a:pPr>
                <a:defRPr/>
              </a:pPr>
              <a:t>49</a:t>
            </a:fld>
            <a:endParaRPr lang="en-US" altLang="en-US"/>
          </a:p>
        </p:txBody>
      </p:sp>
    </p:spTree>
    <p:extLst>
      <p:ext uri="{BB962C8B-B14F-4D97-AF65-F5344CB8AC3E}">
        <p14:creationId xmlns:p14="http://schemas.microsoft.com/office/powerpoint/2010/main" val="5984125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72BDD-CD7A-AED9-8187-C8604773EA88}"/>
              </a:ext>
            </a:extLst>
          </p:cNvPr>
          <p:cNvSpPr>
            <a:spLocks noGrp="1"/>
          </p:cNvSpPr>
          <p:nvPr>
            <p:ph type="title"/>
          </p:nvPr>
        </p:nvSpPr>
        <p:spPr/>
        <p:txBody>
          <a:bodyPr/>
          <a:lstStyle/>
          <a:p>
            <a:r>
              <a:rPr lang="en-US" dirty="0"/>
              <a:t>Interview: considerations</a:t>
            </a:r>
            <a:endParaRPr lang="en-GB" dirty="0"/>
          </a:p>
        </p:txBody>
      </p:sp>
      <p:sp>
        <p:nvSpPr>
          <p:cNvPr id="3" name="Content Placeholder 2">
            <a:extLst>
              <a:ext uri="{FF2B5EF4-FFF2-40B4-BE49-F238E27FC236}">
                <a16:creationId xmlns:a16="http://schemas.microsoft.com/office/drawing/2014/main" id="{E960EFDD-C160-E2D1-3ED3-FC6316BCDDCC}"/>
              </a:ext>
            </a:extLst>
          </p:cNvPr>
          <p:cNvSpPr>
            <a:spLocks noGrp="1"/>
          </p:cNvSpPr>
          <p:nvPr>
            <p:ph idx="1"/>
          </p:nvPr>
        </p:nvSpPr>
        <p:spPr/>
        <p:txBody>
          <a:bodyPr/>
          <a:lstStyle/>
          <a:p>
            <a:r>
              <a:rPr lang="en-US" sz="1800" dirty="0"/>
              <a:t>The lack of </a:t>
            </a:r>
            <a:r>
              <a:rPr lang="en-US" sz="1800" dirty="0" err="1"/>
              <a:t>standardisation</a:t>
            </a:r>
            <a:r>
              <a:rPr lang="en-US" sz="1800" dirty="0"/>
              <a:t> in semi-structured and in-depth interviews can lead to concerns about reliability/dependability</a:t>
            </a:r>
          </a:p>
          <a:p>
            <a:r>
              <a:rPr lang="en-US" sz="1800" dirty="0"/>
              <a:t>Interviewee or response bias can be caused by participants’ perceptions about the interviewer, or perceived interviewer bias </a:t>
            </a:r>
          </a:p>
          <a:p>
            <a:r>
              <a:rPr lang="en-GB" sz="1800" dirty="0"/>
              <a:t>Cultural differences: for example, in a particular culture, t</a:t>
            </a:r>
            <a:r>
              <a:rPr lang="en-US" sz="1800" dirty="0"/>
              <a:t>here may be a tendency to respond to an interviewer’s questions only by being positive or by agreeing.</a:t>
            </a:r>
            <a:r>
              <a:rPr lang="en-GB" sz="1800" dirty="0"/>
              <a:t> </a:t>
            </a:r>
          </a:p>
          <a:p>
            <a:r>
              <a:rPr lang="en-GB" sz="1800" dirty="0"/>
              <a:t>Generalisability/transferability: could be limited due to the small number of participants </a:t>
            </a:r>
          </a:p>
          <a:p>
            <a:r>
              <a:rPr lang="en-GB" sz="1800" dirty="0"/>
              <a:t>Validity/credibility: if </a:t>
            </a:r>
            <a:r>
              <a:rPr lang="en-US" sz="1800" dirty="0"/>
              <a:t>the researcher has gained access to a participant’s knowledge and experience, and can infer their intended meanings from the language used by that person </a:t>
            </a:r>
            <a:endParaRPr lang="en-GB" sz="1800" dirty="0"/>
          </a:p>
        </p:txBody>
      </p:sp>
      <p:sp>
        <p:nvSpPr>
          <p:cNvPr id="4" name="Slide Number Placeholder 3">
            <a:extLst>
              <a:ext uri="{FF2B5EF4-FFF2-40B4-BE49-F238E27FC236}">
                <a16:creationId xmlns:a16="http://schemas.microsoft.com/office/drawing/2014/main" id="{F7773D10-534E-2D61-1BCC-0965B3664373}"/>
              </a:ext>
            </a:extLst>
          </p:cNvPr>
          <p:cNvSpPr>
            <a:spLocks noGrp="1"/>
          </p:cNvSpPr>
          <p:nvPr>
            <p:ph type="sldNum" sz="quarter" idx="12"/>
          </p:nvPr>
        </p:nvSpPr>
        <p:spPr/>
        <p:txBody>
          <a:bodyPr/>
          <a:lstStyle/>
          <a:p>
            <a:pPr>
              <a:defRPr/>
            </a:pPr>
            <a:fld id="{6B9CAAEB-5DD4-4716-AEA0-BEF1B1D22BD1}" type="slidenum">
              <a:rPr lang="en-US" altLang="en-US" smtClean="0"/>
              <a:pPr>
                <a:defRPr/>
              </a:pPr>
              <a:t>50</a:t>
            </a:fld>
            <a:endParaRPr lang="en-US" altLang="en-US"/>
          </a:p>
        </p:txBody>
      </p:sp>
    </p:spTree>
    <p:extLst>
      <p:ext uri="{BB962C8B-B14F-4D97-AF65-F5344CB8AC3E}">
        <p14:creationId xmlns:p14="http://schemas.microsoft.com/office/powerpoint/2010/main" val="39173680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CF654-B536-22E8-42BD-F234A09D317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AC3557-ABA5-8632-590B-3168F6616AB7}"/>
              </a:ext>
            </a:extLst>
          </p:cNvPr>
          <p:cNvSpPr>
            <a:spLocks noGrp="1"/>
          </p:cNvSpPr>
          <p:nvPr>
            <p:ph type="title"/>
          </p:nvPr>
        </p:nvSpPr>
        <p:spPr/>
        <p:txBody>
          <a:bodyPr/>
          <a:lstStyle/>
          <a:p>
            <a:r>
              <a:rPr lang="en-US" dirty="0"/>
              <a:t>Interview: email</a:t>
            </a:r>
            <a:endParaRPr lang="en-GB" dirty="0"/>
          </a:p>
        </p:txBody>
      </p:sp>
      <p:sp>
        <p:nvSpPr>
          <p:cNvPr id="3" name="Content Placeholder 2">
            <a:extLst>
              <a:ext uri="{FF2B5EF4-FFF2-40B4-BE49-F238E27FC236}">
                <a16:creationId xmlns:a16="http://schemas.microsoft.com/office/drawing/2014/main" id="{38C7DB3A-B38B-42EA-8CD3-17C624DE0CC6}"/>
              </a:ext>
            </a:extLst>
          </p:cNvPr>
          <p:cNvSpPr>
            <a:spLocks noGrp="1"/>
          </p:cNvSpPr>
          <p:nvPr>
            <p:ph idx="1"/>
          </p:nvPr>
        </p:nvSpPr>
        <p:spPr/>
        <p:txBody>
          <a:bodyPr/>
          <a:lstStyle/>
          <a:p>
            <a:r>
              <a:rPr lang="en-US" sz="2400" dirty="0"/>
              <a:t>Each </a:t>
            </a:r>
            <a:r>
              <a:rPr lang="en-US" sz="2400" b="1" dirty="0"/>
              <a:t>email interview </a:t>
            </a:r>
            <a:r>
              <a:rPr lang="en-US" sz="2400" dirty="0"/>
              <a:t>consists of a series of emails each containing one or small number of questions and the replies to these.</a:t>
            </a:r>
          </a:p>
          <a:p>
            <a:r>
              <a:rPr lang="en-US" sz="2400" dirty="0"/>
              <a:t>Although you can send one email containing a series of questions, this would really be an online questionnaire </a:t>
            </a:r>
            <a:br>
              <a:rPr lang="en-US" sz="1600" dirty="0"/>
            </a:br>
            <a:endParaRPr lang="en-GB" sz="1600" dirty="0"/>
          </a:p>
        </p:txBody>
      </p:sp>
      <p:sp>
        <p:nvSpPr>
          <p:cNvPr id="4" name="Slide Number Placeholder 3">
            <a:extLst>
              <a:ext uri="{FF2B5EF4-FFF2-40B4-BE49-F238E27FC236}">
                <a16:creationId xmlns:a16="http://schemas.microsoft.com/office/drawing/2014/main" id="{6C3E1362-6799-1B69-D03B-08B7E7BB3103}"/>
              </a:ext>
            </a:extLst>
          </p:cNvPr>
          <p:cNvSpPr>
            <a:spLocks noGrp="1"/>
          </p:cNvSpPr>
          <p:nvPr>
            <p:ph type="sldNum" sz="quarter" idx="12"/>
          </p:nvPr>
        </p:nvSpPr>
        <p:spPr/>
        <p:txBody>
          <a:bodyPr/>
          <a:lstStyle/>
          <a:p>
            <a:pPr>
              <a:defRPr/>
            </a:pPr>
            <a:fld id="{6B9CAAEB-5DD4-4716-AEA0-BEF1B1D22BD1}" type="slidenum">
              <a:rPr lang="en-US" altLang="en-US" smtClean="0"/>
              <a:pPr>
                <a:defRPr/>
              </a:pPr>
              <a:t>51</a:t>
            </a:fld>
            <a:endParaRPr lang="en-US" altLang="en-US"/>
          </a:p>
        </p:txBody>
      </p:sp>
      <p:pic>
        <p:nvPicPr>
          <p:cNvPr id="6" name="Picture 5">
            <a:extLst>
              <a:ext uri="{FF2B5EF4-FFF2-40B4-BE49-F238E27FC236}">
                <a16:creationId xmlns:a16="http://schemas.microsoft.com/office/drawing/2014/main" id="{09F76F2D-B430-F04C-84D0-6DE9C34277A3}"/>
              </a:ext>
            </a:extLst>
          </p:cNvPr>
          <p:cNvPicPr>
            <a:picLocks noChangeAspect="1"/>
          </p:cNvPicPr>
          <p:nvPr/>
        </p:nvPicPr>
        <p:blipFill>
          <a:blip r:embed="rId2"/>
          <a:stretch>
            <a:fillRect/>
          </a:stretch>
        </p:blipFill>
        <p:spPr>
          <a:xfrm>
            <a:off x="760682" y="3333326"/>
            <a:ext cx="10078857" cy="3048425"/>
          </a:xfrm>
          <a:prstGeom prst="rect">
            <a:avLst/>
          </a:prstGeom>
        </p:spPr>
      </p:pic>
      <p:sp>
        <p:nvSpPr>
          <p:cNvPr id="7" name="TextBox 6">
            <a:extLst>
              <a:ext uri="{FF2B5EF4-FFF2-40B4-BE49-F238E27FC236}">
                <a16:creationId xmlns:a16="http://schemas.microsoft.com/office/drawing/2014/main" id="{B095E13A-A3B4-7680-8C6B-B022AAA618E5}"/>
              </a:ext>
            </a:extLst>
          </p:cNvPr>
          <p:cNvSpPr txBox="1"/>
          <p:nvPr/>
        </p:nvSpPr>
        <p:spPr bwMode="auto">
          <a:xfrm>
            <a:off x="7991782" y="3558717"/>
            <a:ext cx="3775587"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email interview.</a:t>
            </a:r>
          </a:p>
          <a:p>
            <a:pPr algn="ctr" eaLnBrk="0" fontAlgn="base" hangingPunct="0">
              <a:spcBef>
                <a:spcPct val="20000"/>
              </a:spcBef>
              <a:spcAft>
                <a:spcPct val="0"/>
              </a:spcAft>
            </a:pPr>
            <a:r>
              <a:rPr lang="en-US" sz="1600" kern="1200" dirty="0">
                <a:latin typeface="Calibri" panose="020F0502020204030204" pitchFamily="34" charset="0"/>
              </a:rPr>
              <a:t>Source: Saunders et al. (2023, p. </a:t>
            </a:r>
            <a:r>
              <a:rPr lang="en-US" sz="1600" dirty="0">
                <a:latin typeface="Calibri" panose="020F0502020204030204" pitchFamily="34" charset="0"/>
              </a:rPr>
              <a:t>477)</a:t>
            </a:r>
            <a:endParaRPr lang="en-US" sz="1600" kern="1200" dirty="0">
              <a:latin typeface="Calibri" panose="020F0502020204030204" pitchFamily="34" charset="0"/>
            </a:endParaRPr>
          </a:p>
        </p:txBody>
      </p:sp>
    </p:spTree>
    <p:extLst>
      <p:ext uri="{BB962C8B-B14F-4D97-AF65-F5344CB8AC3E}">
        <p14:creationId xmlns:p14="http://schemas.microsoft.com/office/powerpoint/2010/main" val="141931374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6CCEE-673D-64EA-3B81-CADB131BD080}"/>
              </a:ext>
            </a:extLst>
          </p:cNvPr>
          <p:cNvSpPr>
            <a:spLocks noGrp="1"/>
          </p:cNvSpPr>
          <p:nvPr>
            <p:ph type="title"/>
          </p:nvPr>
        </p:nvSpPr>
        <p:spPr/>
        <p:txBody>
          <a:bodyPr/>
          <a:lstStyle/>
          <a:p>
            <a:r>
              <a:rPr lang="en-US" dirty="0"/>
              <a:t>Collecting data using questionnaire</a:t>
            </a:r>
            <a:endParaRPr lang="en-GB" dirty="0"/>
          </a:p>
        </p:txBody>
      </p:sp>
      <p:sp>
        <p:nvSpPr>
          <p:cNvPr id="3" name="Content Placeholder 2">
            <a:extLst>
              <a:ext uri="{FF2B5EF4-FFF2-40B4-BE49-F238E27FC236}">
                <a16:creationId xmlns:a16="http://schemas.microsoft.com/office/drawing/2014/main" id="{98F1D5EA-595E-44CF-6681-ECF817AF65C1}"/>
              </a:ext>
            </a:extLst>
          </p:cNvPr>
          <p:cNvSpPr>
            <a:spLocks noGrp="1"/>
          </p:cNvSpPr>
          <p:nvPr>
            <p:ph idx="1"/>
          </p:nvPr>
        </p:nvSpPr>
        <p:spPr/>
        <p:txBody>
          <a:bodyPr/>
          <a:lstStyle/>
          <a:p>
            <a:r>
              <a:rPr lang="en-US" dirty="0"/>
              <a:t>Questionnaire: all procedures for data collection in which each person is asked to respond to the same set of questions in a </a:t>
            </a:r>
            <a:r>
              <a:rPr lang="en-GB" dirty="0"/>
              <a:t>predetermined order </a:t>
            </a:r>
            <a:br>
              <a:rPr lang="en-GB" dirty="0"/>
            </a:br>
            <a:br>
              <a:rPr lang="en-US" dirty="0"/>
            </a:br>
            <a:endParaRPr lang="en-GB" dirty="0"/>
          </a:p>
        </p:txBody>
      </p:sp>
      <p:sp>
        <p:nvSpPr>
          <p:cNvPr id="4" name="Slide Number Placeholder 3">
            <a:extLst>
              <a:ext uri="{FF2B5EF4-FFF2-40B4-BE49-F238E27FC236}">
                <a16:creationId xmlns:a16="http://schemas.microsoft.com/office/drawing/2014/main" id="{2B167DB0-9654-7096-AE90-708D3D7C635F}"/>
              </a:ext>
            </a:extLst>
          </p:cNvPr>
          <p:cNvSpPr>
            <a:spLocks noGrp="1"/>
          </p:cNvSpPr>
          <p:nvPr>
            <p:ph type="sldNum" sz="quarter" idx="12"/>
          </p:nvPr>
        </p:nvSpPr>
        <p:spPr/>
        <p:txBody>
          <a:bodyPr/>
          <a:lstStyle/>
          <a:p>
            <a:pPr>
              <a:defRPr/>
            </a:pPr>
            <a:fld id="{6B9CAAEB-5DD4-4716-AEA0-BEF1B1D22BD1}" type="slidenum">
              <a:rPr lang="en-US" altLang="en-US" smtClean="0"/>
              <a:pPr>
                <a:defRPr/>
              </a:pPr>
              <a:t>52</a:t>
            </a:fld>
            <a:endParaRPr lang="en-US" altLang="en-US"/>
          </a:p>
        </p:txBody>
      </p:sp>
      <p:pic>
        <p:nvPicPr>
          <p:cNvPr id="6" name="Picture 5">
            <a:extLst>
              <a:ext uri="{FF2B5EF4-FFF2-40B4-BE49-F238E27FC236}">
                <a16:creationId xmlns:a16="http://schemas.microsoft.com/office/drawing/2014/main" id="{6F261B97-7D90-D13E-B64E-C18DAFD5CDB6}"/>
              </a:ext>
            </a:extLst>
          </p:cNvPr>
          <p:cNvPicPr>
            <a:picLocks noChangeAspect="1"/>
          </p:cNvPicPr>
          <p:nvPr/>
        </p:nvPicPr>
        <p:blipFill>
          <a:blip r:embed="rId2"/>
          <a:stretch>
            <a:fillRect/>
          </a:stretch>
        </p:blipFill>
        <p:spPr>
          <a:xfrm>
            <a:off x="2263835" y="3429000"/>
            <a:ext cx="3930487" cy="1973052"/>
          </a:xfrm>
          <a:prstGeom prst="rect">
            <a:avLst/>
          </a:prstGeom>
        </p:spPr>
      </p:pic>
      <p:sp>
        <p:nvSpPr>
          <p:cNvPr id="7" name="TextBox 6">
            <a:extLst>
              <a:ext uri="{FF2B5EF4-FFF2-40B4-BE49-F238E27FC236}">
                <a16:creationId xmlns:a16="http://schemas.microsoft.com/office/drawing/2014/main" id="{F4B992EB-3C58-05A4-A5FA-73D45768BA7D}"/>
              </a:ext>
            </a:extLst>
          </p:cNvPr>
          <p:cNvSpPr txBox="1"/>
          <p:nvPr/>
        </p:nvSpPr>
        <p:spPr bwMode="auto">
          <a:xfrm>
            <a:off x="6674259" y="4011001"/>
            <a:ext cx="3775587"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email interview.</a:t>
            </a:r>
          </a:p>
          <a:p>
            <a:pPr algn="ctr" eaLnBrk="0" fontAlgn="base" hangingPunct="0">
              <a:spcBef>
                <a:spcPct val="20000"/>
              </a:spcBef>
              <a:spcAft>
                <a:spcPct val="0"/>
              </a:spcAft>
            </a:pPr>
            <a:r>
              <a:rPr lang="en-US" sz="1600" kern="1200" dirty="0">
                <a:latin typeface="Calibri" panose="020F0502020204030204" pitchFamily="34" charset="0"/>
              </a:rPr>
              <a:t>Source: Saunders et al. (2023, p. 508)</a:t>
            </a:r>
          </a:p>
        </p:txBody>
      </p:sp>
    </p:spTree>
    <p:extLst>
      <p:ext uri="{BB962C8B-B14F-4D97-AF65-F5344CB8AC3E}">
        <p14:creationId xmlns:p14="http://schemas.microsoft.com/office/powerpoint/2010/main" val="20596579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8DC45-E705-B4C5-1887-6E7194ADA102}"/>
              </a:ext>
            </a:extLst>
          </p:cNvPr>
          <p:cNvSpPr>
            <a:spLocks noGrp="1"/>
          </p:cNvSpPr>
          <p:nvPr>
            <p:ph type="title"/>
          </p:nvPr>
        </p:nvSpPr>
        <p:spPr/>
        <p:txBody>
          <a:bodyPr/>
          <a:lstStyle/>
          <a:p>
            <a:r>
              <a:rPr lang="en-US" dirty="0"/>
              <a:t>When to use questionnaire</a:t>
            </a:r>
            <a:endParaRPr lang="en-GB" dirty="0"/>
          </a:p>
        </p:txBody>
      </p:sp>
      <p:sp>
        <p:nvSpPr>
          <p:cNvPr id="3" name="Content Placeholder 2">
            <a:extLst>
              <a:ext uri="{FF2B5EF4-FFF2-40B4-BE49-F238E27FC236}">
                <a16:creationId xmlns:a16="http://schemas.microsoft.com/office/drawing/2014/main" id="{9505F60F-B37D-D44E-1E4C-49ABF9FBCE0A}"/>
              </a:ext>
            </a:extLst>
          </p:cNvPr>
          <p:cNvSpPr>
            <a:spLocks noGrp="1"/>
          </p:cNvSpPr>
          <p:nvPr>
            <p:ph idx="1"/>
          </p:nvPr>
        </p:nvSpPr>
        <p:spPr/>
        <p:txBody>
          <a:bodyPr/>
          <a:lstStyle/>
          <a:p>
            <a:r>
              <a:rPr lang="en-US" sz="2800" dirty="0"/>
              <a:t>Usually used for descriptive or explanatory research.</a:t>
            </a:r>
          </a:p>
          <a:p>
            <a:r>
              <a:rPr lang="en-US" sz="2800" dirty="0"/>
              <a:t>Descriptive research, such as that undertaken using attitude and opinion questionnaires and questionnaires of </a:t>
            </a:r>
            <a:r>
              <a:rPr lang="en-US" sz="2800" dirty="0" err="1"/>
              <a:t>organisational</a:t>
            </a:r>
            <a:r>
              <a:rPr lang="en-US" sz="2800" dirty="0"/>
              <a:t> practices, enable you to identify and describe the variability in different phenomena.</a:t>
            </a:r>
          </a:p>
          <a:p>
            <a:r>
              <a:rPr lang="en-US" sz="2800" dirty="0"/>
              <a:t>Are usually not particularly good for exploratory or other research that requires large numbers of open-ended questions </a:t>
            </a:r>
          </a:p>
          <a:p>
            <a:br>
              <a:rPr lang="en-US" sz="2800" dirty="0"/>
            </a:br>
            <a:endParaRPr lang="en-GB" sz="2800" dirty="0"/>
          </a:p>
        </p:txBody>
      </p:sp>
      <p:sp>
        <p:nvSpPr>
          <p:cNvPr id="4" name="Slide Number Placeholder 3">
            <a:extLst>
              <a:ext uri="{FF2B5EF4-FFF2-40B4-BE49-F238E27FC236}">
                <a16:creationId xmlns:a16="http://schemas.microsoft.com/office/drawing/2014/main" id="{B4443EE9-C2F1-FAFF-04CE-6F6324C8ED7F}"/>
              </a:ext>
            </a:extLst>
          </p:cNvPr>
          <p:cNvSpPr>
            <a:spLocks noGrp="1"/>
          </p:cNvSpPr>
          <p:nvPr>
            <p:ph type="sldNum" sz="quarter" idx="12"/>
          </p:nvPr>
        </p:nvSpPr>
        <p:spPr/>
        <p:txBody>
          <a:bodyPr/>
          <a:lstStyle/>
          <a:p>
            <a:pPr>
              <a:defRPr/>
            </a:pPr>
            <a:fld id="{6B9CAAEB-5DD4-4716-AEA0-BEF1B1D22BD1}" type="slidenum">
              <a:rPr lang="en-US" altLang="en-US" smtClean="0"/>
              <a:pPr>
                <a:defRPr/>
              </a:pPr>
              <a:t>53</a:t>
            </a:fld>
            <a:endParaRPr lang="en-US" altLang="en-US"/>
          </a:p>
        </p:txBody>
      </p:sp>
    </p:spTree>
    <p:extLst>
      <p:ext uri="{BB962C8B-B14F-4D97-AF65-F5344CB8AC3E}">
        <p14:creationId xmlns:p14="http://schemas.microsoft.com/office/powerpoint/2010/main" val="241215976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62D3D5E-EA92-84E9-F077-7BF2AD629165}"/>
              </a:ext>
            </a:extLst>
          </p:cNvPr>
          <p:cNvSpPr>
            <a:spLocks noGrp="1"/>
          </p:cNvSpPr>
          <p:nvPr>
            <p:ph type="title"/>
          </p:nvPr>
        </p:nvSpPr>
        <p:spPr/>
        <p:txBody>
          <a:bodyPr/>
          <a:lstStyle/>
          <a:p>
            <a:r>
              <a:rPr lang="en-US" dirty="0"/>
              <a:t>Questionnaire: types</a:t>
            </a:r>
            <a:endParaRPr lang="en-GB" dirty="0"/>
          </a:p>
        </p:txBody>
      </p:sp>
      <p:sp>
        <p:nvSpPr>
          <p:cNvPr id="4" name="Slide Number Placeholder 3">
            <a:extLst>
              <a:ext uri="{FF2B5EF4-FFF2-40B4-BE49-F238E27FC236}">
                <a16:creationId xmlns:a16="http://schemas.microsoft.com/office/drawing/2014/main" id="{7BC5474A-3903-F5C3-A32D-EE8DC475B805}"/>
              </a:ext>
            </a:extLst>
          </p:cNvPr>
          <p:cNvSpPr>
            <a:spLocks noGrp="1"/>
          </p:cNvSpPr>
          <p:nvPr>
            <p:ph type="sldNum" sz="quarter" idx="11"/>
          </p:nvPr>
        </p:nvSpPr>
        <p:spPr/>
        <p:txBody>
          <a:bodyPr/>
          <a:lstStyle/>
          <a:p>
            <a:pPr>
              <a:defRPr/>
            </a:pPr>
            <a:fld id="{6B9CAAEB-5DD4-4716-AEA0-BEF1B1D22BD1}" type="slidenum">
              <a:rPr lang="en-US" altLang="en-US" smtClean="0"/>
              <a:pPr>
                <a:defRPr/>
              </a:pPr>
              <a:t>54</a:t>
            </a:fld>
            <a:endParaRPr lang="en-US" altLang="en-US"/>
          </a:p>
        </p:txBody>
      </p:sp>
      <p:pic>
        <p:nvPicPr>
          <p:cNvPr id="7" name="Picture 6">
            <a:extLst>
              <a:ext uri="{FF2B5EF4-FFF2-40B4-BE49-F238E27FC236}">
                <a16:creationId xmlns:a16="http://schemas.microsoft.com/office/drawing/2014/main" id="{6A369D21-9DB2-C1A1-5132-0BDB5429734D}"/>
              </a:ext>
            </a:extLst>
          </p:cNvPr>
          <p:cNvPicPr>
            <a:picLocks noChangeAspect="1"/>
          </p:cNvPicPr>
          <p:nvPr/>
        </p:nvPicPr>
        <p:blipFill>
          <a:blip r:embed="rId2"/>
          <a:stretch>
            <a:fillRect/>
          </a:stretch>
        </p:blipFill>
        <p:spPr>
          <a:xfrm>
            <a:off x="1690687" y="1499279"/>
            <a:ext cx="8810625" cy="4655576"/>
          </a:xfrm>
          <a:prstGeom prst="rect">
            <a:avLst/>
          </a:prstGeom>
        </p:spPr>
      </p:pic>
      <p:sp>
        <p:nvSpPr>
          <p:cNvPr id="8" name="TextBox 7">
            <a:extLst>
              <a:ext uri="{FF2B5EF4-FFF2-40B4-BE49-F238E27FC236}">
                <a16:creationId xmlns:a16="http://schemas.microsoft.com/office/drawing/2014/main" id="{9591CF0D-6683-3ADE-D0B0-14451E0C2CF7}"/>
              </a:ext>
            </a:extLst>
          </p:cNvPr>
          <p:cNvSpPr txBox="1"/>
          <p:nvPr/>
        </p:nvSpPr>
        <p:spPr bwMode="auto">
          <a:xfrm>
            <a:off x="6550434" y="5524825"/>
            <a:ext cx="5193891" cy="630030"/>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questionnaire completion modes and medium.</a:t>
            </a:r>
          </a:p>
          <a:p>
            <a:pPr algn="ctr" eaLnBrk="0" fontAlgn="base" hangingPunct="0">
              <a:spcBef>
                <a:spcPct val="20000"/>
              </a:spcBef>
              <a:spcAft>
                <a:spcPct val="0"/>
              </a:spcAft>
            </a:pPr>
            <a:r>
              <a:rPr lang="en-US" sz="1600" kern="1200" dirty="0">
                <a:latin typeface="Calibri" panose="020F0502020204030204" pitchFamily="34" charset="0"/>
              </a:rPr>
              <a:t>Source: Saunders et al., 2023, p. 510.</a:t>
            </a:r>
          </a:p>
        </p:txBody>
      </p:sp>
    </p:spTree>
    <p:extLst>
      <p:ext uri="{BB962C8B-B14F-4D97-AF65-F5344CB8AC3E}">
        <p14:creationId xmlns:p14="http://schemas.microsoft.com/office/powerpoint/2010/main" val="41605467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42B577-7AC5-773A-684E-D997A6C74889}"/>
              </a:ext>
            </a:extLst>
          </p:cNvPr>
          <p:cNvSpPr>
            <a:spLocks noGrp="1"/>
          </p:cNvSpPr>
          <p:nvPr>
            <p:ph type="title"/>
          </p:nvPr>
        </p:nvSpPr>
        <p:spPr/>
        <p:txBody>
          <a:bodyPr/>
          <a:lstStyle/>
          <a:p>
            <a:r>
              <a:rPr lang="en-US" dirty="0"/>
              <a:t>Questionnaire: designing</a:t>
            </a:r>
            <a:endParaRPr lang="en-GB" dirty="0"/>
          </a:p>
        </p:txBody>
      </p:sp>
      <p:sp>
        <p:nvSpPr>
          <p:cNvPr id="5" name="Content Placeholder 4">
            <a:extLst>
              <a:ext uri="{FF2B5EF4-FFF2-40B4-BE49-F238E27FC236}">
                <a16:creationId xmlns:a16="http://schemas.microsoft.com/office/drawing/2014/main" id="{E8B42C5A-8B7E-1AE3-EFE2-4EF65CA3E93E}"/>
              </a:ext>
            </a:extLst>
          </p:cNvPr>
          <p:cNvSpPr>
            <a:spLocks noGrp="1"/>
          </p:cNvSpPr>
          <p:nvPr>
            <p:ph idx="1"/>
          </p:nvPr>
        </p:nvSpPr>
        <p:spPr/>
        <p:txBody>
          <a:bodyPr/>
          <a:lstStyle/>
          <a:p>
            <a:r>
              <a:rPr lang="en-US" sz="2400" dirty="0"/>
              <a:t>Your choice of questionnaire will be influenced by a variety of factors related to your research question(s) and objectives, and in particular the:</a:t>
            </a:r>
          </a:p>
          <a:p>
            <a:pPr lvl="1"/>
            <a:r>
              <a:rPr lang="en-US" sz="2000" dirty="0"/>
              <a:t>characteristics of the respondents from whom you wish to collect data;</a:t>
            </a:r>
          </a:p>
          <a:p>
            <a:pPr lvl="1"/>
            <a:r>
              <a:rPr lang="en-US" sz="2000" dirty="0"/>
              <a:t>importance of reaching a particular person as respondent;</a:t>
            </a:r>
          </a:p>
          <a:p>
            <a:pPr lvl="1"/>
            <a:r>
              <a:rPr lang="en-US" sz="2000" dirty="0"/>
              <a:t>importance of respondents’ answers not being contaminated or distorted;</a:t>
            </a:r>
          </a:p>
          <a:p>
            <a:pPr lvl="1"/>
            <a:r>
              <a:rPr lang="en-US" sz="2000" dirty="0"/>
              <a:t>size of sample you require for your analysis, taking into account the likely response</a:t>
            </a:r>
          </a:p>
          <a:p>
            <a:pPr lvl="1"/>
            <a:r>
              <a:rPr lang="en-US" sz="2000" dirty="0"/>
              <a:t>rate;</a:t>
            </a:r>
          </a:p>
          <a:p>
            <a:pPr lvl="1"/>
            <a:r>
              <a:rPr lang="en-US" sz="2000" dirty="0"/>
              <a:t>types of question you need to ask to collect your data;</a:t>
            </a:r>
          </a:p>
          <a:p>
            <a:pPr lvl="1"/>
            <a:r>
              <a:rPr lang="en-US" sz="2000" dirty="0"/>
              <a:t>number of questions you need to ask to collect your data </a:t>
            </a:r>
            <a:br>
              <a:rPr lang="en-US" sz="2000" dirty="0"/>
            </a:br>
            <a:endParaRPr lang="en-GB" sz="2000" dirty="0"/>
          </a:p>
        </p:txBody>
      </p:sp>
      <p:sp>
        <p:nvSpPr>
          <p:cNvPr id="3" name="Slide Number Placeholder 2">
            <a:extLst>
              <a:ext uri="{FF2B5EF4-FFF2-40B4-BE49-F238E27FC236}">
                <a16:creationId xmlns:a16="http://schemas.microsoft.com/office/drawing/2014/main" id="{0BC094D0-D8BC-9342-91D6-E1243C3E99C7}"/>
              </a:ext>
            </a:extLst>
          </p:cNvPr>
          <p:cNvSpPr>
            <a:spLocks noGrp="1"/>
          </p:cNvSpPr>
          <p:nvPr>
            <p:ph type="sldNum" sz="quarter" idx="12"/>
          </p:nvPr>
        </p:nvSpPr>
        <p:spPr/>
        <p:txBody>
          <a:bodyPr/>
          <a:lstStyle/>
          <a:p>
            <a:pPr>
              <a:defRPr/>
            </a:pPr>
            <a:fld id="{32C76563-ED30-428B-AA1A-693B19CC86B5}" type="slidenum">
              <a:rPr lang="en-US" altLang="en-US" smtClean="0"/>
              <a:pPr>
                <a:defRPr/>
              </a:pPr>
              <a:t>55</a:t>
            </a:fld>
            <a:endParaRPr lang="en-US" altLang="en-US"/>
          </a:p>
        </p:txBody>
      </p:sp>
    </p:spTree>
    <p:extLst>
      <p:ext uri="{BB962C8B-B14F-4D97-AF65-F5344CB8AC3E}">
        <p14:creationId xmlns:p14="http://schemas.microsoft.com/office/powerpoint/2010/main" val="35657723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22DA5-3A0E-CFAA-296E-91E3806CB0DC}"/>
              </a:ext>
            </a:extLst>
          </p:cNvPr>
          <p:cNvSpPr>
            <a:spLocks noGrp="1"/>
          </p:cNvSpPr>
          <p:nvPr>
            <p:ph type="title"/>
          </p:nvPr>
        </p:nvSpPr>
        <p:spPr/>
        <p:txBody>
          <a:bodyPr/>
          <a:lstStyle/>
          <a:p>
            <a:r>
              <a:rPr lang="en-US" dirty="0"/>
              <a:t>Questionnaire: designing</a:t>
            </a:r>
            <a:endParaRPr lang="en-GB" dirty="0"/>
          </a:p>
        </p:txBody>
      </p:sp>
      <p:sp>
        <p:nvSpPr>
          <p:cNvPr id="3" name="Content Placeholder 2">
            <a:extLst>
              <a:ext uri="{FF2B5EF4-FFF2-40B4-BE49-F238E27FC236}">
                <a16:creationId xmlns:a16="http://schemas.microsoft.com/office/drawing/2014/main" id="{E7646F33-C498-28E9-1671-EC673BF26AED}"/>
              </a:ext>
            </a:extLst>
          </p:cNvPr>
          <p:cNvSpPr>
            <a:spLocks noGrp="1"/>
          </p:cNvSpPr>
          <p:nvPr>
            <p:ph idx="1"/>
          </p:nvPr>
        </p:nvSpPr>
        <p:spPr/>
        <p:txBody>
          <a:bodyPr/>
          <a:lstStyle/>
          <a:p>
            <a:r>
              <a:rPr lang="en-US" sz="2800" dirty="0"/>
              <a:t>The choice of questionnaire completion mode and medium will be affected by the resources you have available, and in particular the:</a:t>
            </a:r>
          </a:p>
          <a:p>
            <a:pPr lvl="1"/>
            <a:r>
              <a:rPr lang="en-US" sz="2400" dirty="0"/>
              <a:t>time available to complete the data collection;</a:t>
            </a:r>
          </a:p>
          <a:p>
            <a:pPr lvl="1"/>
            <a:r>
              <a:rPr lang="en-US" sz="2400" dirty="0"/>
              <a:t>financial implications of data collection and entry;</a:t>
            </a:r>
          </a:p>
          <a:p>
            <a:pPr lvl="1"/>
            <a:r>
              <a:rPr lang="en-US" sz="2400" dirty="0"/>
              <a:t>availability of research assistants and field workers to assist;</a:t>
            </a:r>
          </a:p>
          <a:p>
            <a:pPr lvl="1"/>
            <a:r>
              <a:rPr lang="en-US" sz="2400" dirty="0"/>
              <a:t>cloud-based survey design, data collection and analysis software. </a:t>
            </a:r>
            <a:br>
              <a:rPr lang="en-US" sz="2400" dirty="0"/>
            </a:br>
            <a:endParaRPr lang="en-GB" sz="2400" dirty="0"/>
          </a:p>
        </p:txBody>
      </p:sp>
      <p:sp>
        <p:nvSpPr>
          <p:cNvPr id="4" name="Slide Number Placeholder 3">
            <a:extLst>
              <a:ext uri="{FF2B5EF4-FFF2-40B4-BE49-F238E27FC236}">
                <a16:creationId xmlns:a16="http://schemas.microsoft.com/office/drawing/2014/main" id="{55A8A9B8-8AF6-B3AA-409C-33FA5C7AAB74}"/>
              </a:ext>
            </a:extLst>
          </p:cNvPr>
          <p:cNvSpPr>
            <a:spLocks noGrp="1"/>
          </p:cNvSpPr>
          <p:nvPr>
            <p:ph type="sldNum" sz="quarter" idx="12"/>
          </p:nvPr>
        </p:nvSpPr>
        <p:spPr/>
        <p:txBody>
          <a:bodyPr/>
          <a:lstStyle/>
          <a:p>
            <a:pPr>
              <a:defRPr/>
            </a:pPr>
            <a:fld id="{6B9CAAEB-5DD4-4716-AEA0-BEF1B1D22BD1}" type="slidenum">
              <a:rPr lang="en-US" altLang="en-US" smtClean="0"/>
              <a:pPr>
                <a:defRPr/>
              </a:pPr>
              <a:t>56</a:t>
            </a:fld>
            <a:endParaRPr lang="en-US" altLang="en-US"/>
          </a:p>
        </p:txBody>
      </p:sp>
    </p:spTree>
    <p:extLst>
      <p:ext uri="{BB962C8B-B14F-4D97-AF65-F5344CB8AC3E}">
        <p14:creationId xmlns:p14="http://schemas.microsoft.com/office/powerpoint/2010/main" val="192156586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18248-5284-CB11-75F1-FD990A091EE3}"/>
              </a:ext>
            </a:extLst>
          </p:cNvPr>
          <p:cNvSpPr>
            <a:spLocks noGrp="1"/>
          </p:cNvSpPr>
          <p:nvPr>
            <p:ph type="title"/>
          </p:nvPr>
        </p:nvSpPr>
        <p:spPr/>
        <p:txBody>
          <a:bodyPr/>
          <a:lstStyle/>
          <a:p>
            <a:r>
              <a:rPr lang="en-US" dirty="0"/>
              <a:t>Questionnaire: designing</a:t>
            </a:r>
            <a:endParaRPr lang="en-GB" dirty="0"/>
          </a:p>
        </p:txBody>
      </p:sp>
      <p:sp>
        <p:nvSpPr>
          <p:cNvPr id="3" name="Content Placeholder 2">
            <a:extLst>
              <a:ext uri="{FF2B5EF4-FFF2-40B4-BE49-F238E27FC236}">
                <a16:creationId xmlns:a16="http://schemas.microsoft.com/office/drawing/2014/main" id="{3F59FF66-4C05-AA32-B078-22FF83D1469E}"/>
              </a:ext>
            </a:extLst>
          </p:cNvPr>
          <p:cNvSpPr>
            <a:spLocks noGrp="1"/>
          </p:cNvSpPr>
          <p:nvPr>
            <p:ph idx="1"/>
          </p:nvPr>
        </p:nvSpPr>
        <p:spPr/>
        <p:txBody>
          <a:bodyPr/>
          <a:lstStyle/>
          <a:p>
            <a:r>
              <a:rPr lang="en-US" sz="2400" dirty="0"/>
              <a:t>Unlike in-depth and semi-structured interviews (Chapter 10), the questions you ask in questionnaires need to be defined precisely prior to data collection: what data you need to collect, how you intend to </a:t>
            </a:r>
            <a:r>
              <a:rPr lang="en-US" sz="2400" dirty="0" err="1"/>
              <a:t>analyse</a:t>
            </a:r>
            <a:r>
              <a:rPr lang="en-US" sz="2400" dirty="0"/>
              <a:t> them.</a:t>
            </a:r>
          </a:p>
          <a:p>
            <a:pPr lvl="1"/>
            <a:r>
              <a:rPr lang="en-US" sz="2000" dirty="0"/>
              <a:t>Review the literature review carefully to identify the data to be collected. </a:t>
            </a:r>
          </a:p>
          <a:p>
            <a:pPr lvl="1"/>
            <a:r>
              <a:rPr lang="en-US" sz="2000" dirty="0"/>
              <a:t>Ensure the selected analytical approaches can help addressing the research questions. For example, what analyses are needed for causal research questions?</a:t>
            </a:r>
          </a:p>
          <a:p>
            <a:r>
              <a:rPr lang="en-US" sz="2400" dirty="0"/>
              <a:t>The questionnaire design is crucial if you are to answer your research question(s) and meet your objectives. </a:t>
            </a:r>
          </a:p>
          <a:p>
            <a:br>
              <a:rPr lang="en-US" sz="2400" dirty="0"/>
            </a:br>
            <a:r>
              <a:rPr lang="en-US" sz="2400" dirty="0"/>
              <a:t> </a:t>
            </a:r>
            <a:br>
              <a:rPr lang="en-US" sz="2400" dirty="0"/>
            </a:br>
            <a:endParaRPr lang="en-GB" sz="2400" dirty="0"/>
          </a:p>
        </p:txBody>
      </p:sp>
      <p:sp>
        <p:nvSpPr>
          <p:cNvPr id="4" name="Slide Number Placeholder 3">
            <a:extLst>
              <a:ext uri="{FF2B5EF4-FFF2-40B4-BE49-F238E27FC236}">
                <a16:creationId xmlns:a16="http://schemas.microsoft.com/office/drawing/2014/main" id="{ED87FA17-814C-EBB2-8208-2A77E72A455B}"/>
              </a:ext>
            </a:extLst>
          </p:cNvPr>
          <p:cNvSpPr>
            <a:spLocks noGrp="1"/>
          </p:cNvSpPr>
          <p:nvPr>
            <p:ph type="sldNum" sz="quarter" idx="12"/>
          </p:nvPr>
        </p:nvSpPr>
        <p:spPr/>
        <p:txBody>
          <a:bodyPr/>
          <a:lstStyle/>
          <a:p>
            <a:pPr>
              <a:defRPr/>
            </a:pPr>
            <a:fld id="{6B9CAAEB-5DD4-4716-AEA0-BEF1B1D22BD1}" type="slidenum">
              <a:rPr lang="en-US" altLang="en-US" smtClean="0"/>
              <a:pPr>
                <a:defRPr/>
              </a:pPr>
              <a:t>57</a:t>
            </a:fld>
            <a:endParaRPr lang="en-US" altLang="en-US"/>
          </a:p>
        </p:txBody>
      </p:sp>
    </p:spTree>
    <p:extLst>
      <p:ext uri="{BB962C8B-B14F-4D97-AF65-F5344CB8AC3E}">
        <p14:creationId xmlns:p14="http://schemas.microsoft.com/office/powerpoint/2010/main" val="36913605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1422-B818-BDD6-4198-6552F21F7AEF}"/>
              </a:ext>
            </a:extLst>
          </p:cNvPr>
          <p:cNvSpPr>
            <a:spLocks noGrp="1"/>
          </p:cNvSpPr>
          <p:nvPr>
            <p:ph type="title"/>
          </p:nvPr>
        </p:nvSpPr>
        <p:spPr/>
        <p:txBody>
          <a:bodyPr/>
          <a:lstStyle/>
          <a:p>
            <a:r>
              <a:rPr lang="en-US" dirty="0"/>
              <a:t>Questionnaire: data to be collected</a:t>
            </a:r>
            <a:endParaRPr lang="en-GB" dirty="0"/>
          </a:p>
        </p:txBody>
      </p:sp>
      <p:sp>
        <p:nvSpPr>
          <p:cNvPr id="3" name="Content Placeholder 2">
            <a:extLst>
              <a:ext uri="{FF2B5EF4-FFF2-40B4-BE49-F238E27FC236}">
                <a16:creationId xmlns:a16="http://schemas.microsoft.com/office/drawing/2014/main" id="{34D58A57-A391-A379-298B-E68286D3E738}"/>
              </a:ext>
            </a:extLst>
          </p:cNvPr>
          <p:cNvSpPr>
            <a:spLocks noGrp="1"/>
          </p:cNvSpPr>
          <p:nvPr>
            <p:ph idx="1"/>
          </p:nvPr>
        </p:nvSpPr>
        <p:spPr/>
        <p:txBody>
          <a:bodyPr/>
          <a:lstStyle/>
          <a:p>
            <a:r>
              <a:rPr lang="en-US" sz="2000" dirty="0"/>
              <a:t>To determine which data to collect:</a:t>
            </a:r>
          </a:p>
          <a:p>
            <a:pPr marL="800100" lvl="1" indent="-342900">
              <a:buFont typeface="+mj-lt"/>
              <a:buAutoNum type="arabicPeriod"/>
            </a:pPr>
            <a:r>
              <a:rPr lang="en-US" sz="1600" dirty="0"/>
              <a:t>Decide whether the main outcome of your research is descriptive or explanatory.</a:t>
            </a:r>
          </a:p>
          <a:p>
            <a:pPr marL="800100" lvl="1" indent="-342900">
              <a:buFont typeface="+mj-lt"/>
              <a:buAutoNum type="arabicPeriod"/>
            </a:pPr>
            <a:r>
              <a:rPr lang="en-US" sz="1600" dirty="0"/>
              <a:t>Use your aim and objectives or overarching research question(s) to develop more specific investigative questions about which you need to gather data, noting how each relates to theory and key concepts in the literature.</a:t>
            </a:r>
          </a:p>
          <a:p>
            <a:pPr marL="800100" lvl="1" indent="-342900">
              <a:buFont typeface="+mj-lt"/>
              <a:buAutoNum type="arabicPeriod"/>
            </a:pPr>
            <a:r>
              <a:rPr lang="en-US" sz="1600" dirty="0"/>
              <a:t>Repeat the second stage if you feel that your investigative questions are not sufficiently precise.</a:t>
            </a:r>
          </a:p>
          <a:p>
            <a:pPr marL="800100" lvl="1" indent="-342900">
              <a:buFont typeface="+mj-lt"/>
              <a:buAutoNum type="arabicPeriod"/>
            </a:pPr>
            <a:r>
              <a:rPr lang="en-US" sz="1600" dirty="0"/>
              <a:t>Keeping in mind relevant theory and key concepts in the literature, identify the variables about which you must collect data to answer each investigative question.</a:t>
            </a:r>
          </a:p>
          <a:p>
            <a:pPr marL="800100" lvl="1" indent="-342900">
              <a:buFont typeface="+mj-lt"/>
              <a:buAutoNum type="arabicPeriod"/>
            </a:pPr>
            <a:r>
              <a:rPr lang="en-US" sz="1600" dirty="0"/>
              <a:t>Establish the level of detail required from the data for each variable.</a:t>
            </a:r>
          </a:p>
          <a:p>
            <a:pPr marL="800100" lvl="1" indent="-342900">
              <a:buFont typeface="+mj-lt"/>
              <a:buAutoNum type="arabicPeriod"/>
            </a:pPr>
            <a:r>
              <a:rPr lang="en-US" sz="1600" dirty="0"/>
              <a:t>Use (with acknowledgement) or adapt existing measurement questions or develop new questions to capture the data at the level required for each variable </a:t>
            </a:r>
            <a:br>
              <a:rPr lang="en-US" sz="1600" dirty="0"/>
            </a:br>
            <a:endParaRPr lang="en-GB" sz="1600" dirty="0"/>
          </a:p>
        </p:txBody>
      </p:sp>
      <p:sp>
        <p:nvSpPr>
          <p:cNvPr id="4" name="Slide Number Placeholder 3">
            <a:extLst>
              <a:ext uri="{FF2B5EF4-FFF2-40B4-BE49-F238E27FC236}">
                <a16:creationId xmlns:a16="http://schemas.microsoft.com/office/drawing/2014/main" id="{2CD8DA88-2D45-D8B2-BD4C-4BF64CA00676}"/>
              </a:ext>
            </a:extLst>
          </p:cNvPr>
          <p:cNvSpPr>
            <a:spLocks noGrp="1"/>
          </p:cNvSpPr>
          <p:nvPr>
            <p:ph type="sldNum" sz="quarter" idx="12"/>
          </p:nvPr>
        </p:nvSpPr>
        <p:spPr/>
        <p:txBody>
          <a:bodyPr/>
          <a:lstStyle/>
          <a:p>
            <a:pPr>
              <a:defRPr/>
            </a:pPr>
            <a:fld id="{6B9CAAEB-5DD4-4716-AEA0-BEF1B1D22BD1}" type="slidenum">
              <a:rPr lang="en-US" altLang="en-US" smtClean="0"/>
              <a:pPr>
                <a:defRPr/>
              </a:pPr>
              <a:t>58</a:t>
            </a:fld>
            <a:endParaRPr lang="en-US" altLang="en-US"/>
          </a:p>
        </p:txBody>
      </p:sp>
    </p:spTree>
    <p:extLst>
      <p:ext uri="{BB962C8B-B14F-4D97-AF65-F5344CB8AC3E}">
        <p14:creationId xmlns:p14="http://schemas.microsoft.com/office/powerpoint/2010/main" val="29553978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8E94D-C30C-B986-1C82-35772DB59576}"/>
              </a:ext>
            </a:extLst>
          </p:cNvPr>
          <p:cNvSpPr>
            <a:spLocks noGrp="1"/>
          </p:cNvSpPr>
          <p:nvPr>
            <p:ph type="title"/>
          </p:nvPr>
        </p:nvSpPr>
        <p:spPr/>
        <p:txBody>
          <a:bodyPr/>
          <a:lstStyle/>
          <a:p>
            <a:r>
              <a:rPr lang="en-US" dirty="0"/>
              <a:t>Questionnaire: data to be collected</a:t>
            </a:r>
            <a:endParaRPr lang="en-GB" dirty="0"/>
          </a:p>
        </p:txBody>
      </p:sp>
      <p:sp>
        <p:nvSpPr>
          <p:cNvPr id="3" name="Content Placeholder 2">
            <a:extLst>
              <a:ext uri="{FF2B5EF4-FFF2-40B4-BE49-F238E27FC236}">
                <a16:creationId xmlns:a16="http://schemas.microsoft.com/office/drawing/2014/main" id="{81FE8683-F968-23CD-8B6E-BFA7ED40C9DA}"/>
              </a:ext>
            </a:extLst>
          </p:cNvPr>
          <p:cNvSpPr>
            <a:spLocks noGrp="1"/>
          </p:cNvSpPr>
          <p:nvPr>
            <p:ph idx="1"/>
          </p:nvPr>
        </p:nvSpPr>
        <p:spPr/>
        <p:txBody>
          <a:bodyPr/>
          <a:lstStyle/>
          <a:p>
            <a:r>
              <a:rPr lang="en-US" dirty="0"/>
              <a:t>Types of data that can be collected by questionnaires:</a:t>
            </a:r>
          </a:p>
          <a:p>
            <a:pPr lvl="1"/>
            <a:r>
              <a:rPr lang="en-US" dirty="0"/>
              <a:t>Factual and demographic, e.g., age, gender, marital status, education, occupation and income.</a:t>
            </a:r>
          </a:p>
          <a:p>
            <a:pPr lvl="1"/>
            <a:r>
              <a:rPr lang="en-US" dirty="0"/>
              <a:t>Attitudes and opinions, e.g. feeling or thinking about something.</a:t>
            </a:r>
          </a:p>
          <a:p>
            <a:pPr lvl="1"/>
            <a:r>
              <a:rPr lang="en-US" dirty="0" err="1"/>
              <a:t>Behaviours</a:t>
            </a:r>
            <a:r>
              <a:rPr lang="en-US" dirty="0"/>
              <a:t> and events, e.g., what people did (</a:t>
            </a:r>
            <a:r>
              <a:rPr lang="en-US" dirty="0" err="1"/>
              <a:t>behaviours</a:t>
            </a:r>
            <a:r>
              <a:rPr lang="en-US" dirty="0"/>
              <a:t>) or what happened (events) </a:t>
            </a:r>
            <a:br>
              <a:rPr lang="en-US" dirty="0"/>
            </a:br>
            <a:br>
              <a:rPr lang="en-US" dirty="0"/>
            </a:br>
            <a:endParaRPr lang="en-GB" dirty="0"/>
          </a:p>
        </p:txBody>
      </p:sp>
      <p:sp>
        <p:nvSpPr>
          <p:cNvPr id="4" name="Slide Number Placeholder 3">
            <a:extLst>
              <a:ext uri="{FF2B5EF4-FFF2-40B4-BE49-F238E27FC236}">
                <a16:creationId xmlns:a16="http://schemas.microsoft.com/office/drawing/2014/main" id="{B572405E-9FF4-2F3A-6C6E-EB5ED5763D6F}"/>
              </a:ext>
            </a:extLst>
          </p:cNvPr>
          <p:cNvSpPr>
            <a:spLocks noGrp="1"/>
          </p:cNvSpPr>
          <p:nvPr>
            <p:ph type="sldNum" sz="quarter" idx="12"/>
          </p:nvPr>
        </p:nvSpPr>
        <p:spPr/>
        <p:txBody>
          <a:bodyPr/>
          <a:lstStyle/>
          <a:p>
            <a:pPr>
              <a:defRPr/>
            </a:pPr>
            <a:fld id="{6B9CAAEB-5DD4-4716-AEA0-BEF1B1D22BD1}" type="slidenum">
              <a:rPr lang="en-US" altLang="en-US" smtClean="0"/>
              <a:pPr>
                <a:defRPr/>
              </a:pPr>
              <a:t>59</a:t>
            </a:fld>
            <a:endParaRPr lang="en-US" altLang="en-US"/>
          </a:p>
        </p:txBody>
      </p:sp>
    </p:spTree>
    <p:extLst>
      <p:ext uri="{BB962C8B-B14F-4D97-AF65-F5344CB8AC3E}">
        <p14:creationId xmlns:p14="http://schemas.microsoft.com/office/powerpoint/2010/main" val="274536674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8156-BE0A-3E5E-7EA0-A1207BA03342}"/>
              </a:ext>
            </a:extLst>
          </p:cNvPr>
          <p:cNvSpPr>
            <a:spLocks noGrp="1"/>
          </p:cNvSpPr>
          <p:nvPr>
            <p:ph type="title"/>
          </p:nvPr>
        </p:nvSpPr>
        <p:spPr/>
        <p:txBody>
          <a:bodyPr/>
          <a:lstStyle/>
          <a:p>
            <a:r>
              <a:rPr lang="en-US" dirty="0"/>
              <a:t>Questionnaire: designing</a:t>
            </a:r>
            <a:endParaRPr lang="en-GB" dirty="0"/>
          </a:p>
        </p:txBody>
      </p:sp>
      <p:sp>
        <p:nvSpPr>
          <p:cNvPr id="3" name="Content Placeholder 2">
            <a:extLst>
              <a:ext uri="{FF2B5EF4-FFF2-40B4-BE49-F238E27FC236}">
                <a16:creationId xmlns:a16="http://schemas.microsoft.com/office/drawing/2014/main" id="{C2DF2CD3-BB0E-C20C-13DE-3C5E4EB6A225}"/>
              </a:ext>
            </a:extLst>
          </p:cNvPr>
          <p:cNvSpPr>
            <a:spLocks noGrp="1"/>
          </p:cNvSpPr>
          <p:nvPr>
            <p:ph idx="1"/>
          </p:nvPr>
        </p:nvSpPr>
        <p:spPr/>
        <p:txBody>
          <a:bodyPr/>
          <a:lstStyle/>
          <a:p>
            <a:r>
              <a:rPr lang="en-US" sz="2000" dirty="0"/>
              <a:t>Explanatory research is usually deductive, using data to test a theory or theories.</a:t>
            </a:r>
          </a:p>
          <a:p>
            <a:r>
              <a:rPr lang="en-US" sz="2000" dirty="0"/>
              <a:t>For explanatory research, you need to define the theories you wish to test as relationships between variables prior to designing your questionnaire.</a:t>
            </a:r>
          </a:p>
          <a:p>
            <a:r>
              <a:rPr lang="en-US" sz="2000" dirty="0"/>
              <a:t>In particular, you need to be clear about which relationships you think are likely to exist between variables:</a:t>
            </a:r>
          </a:p>
          <a:p>
            <a:pPr lvl="1"/>
            <a:r>
              <a:rPr lang="en-US" sz="1600" dirty="0"/>
              <a:t>a dependent variable that may change in response to changes or manipulations in other independent variables;</a:t>
            </a:r>
          </a:p>
          <a:p>
            <a:pPr lvl="1"/>
            <a:r>
              <a:rPr lang="en-US" sz="1600" dirty="0"/>
              <a:t>an independent variable that, when changed or manipulated, may causes changes in dependent variables;</a:t>
            </a:r>
          </a:p>
          <a:p>
            <a:pPr lvl="1"/>
            <a:r>
              <a:rPr lang="en-US" sz="1600" dirty="0"/>
              <a:t>a mediating variable that transmits the effect of an independent variable to a dependent variable;</a:t>
            </a:r>
          </a:p>
          <a:p>
            <a:pPr lvl="1"/>
            <a:r>
              <a:rPr lang="en-US" sz="1600" dirty="0"/>
              <a:t>a moderating variable that affects the relationship between an independent variable and a dependent variable;</a:t>
            </a:r>
          </a:p>
          <a:p>
            <a:pPr lvl="1"/>
            <a:r>
              <a:rPr lang="en-US" sz="1600" dirty="0"/>
              <a:t>a control variable that needs to be kept constant to avoid it influencing the effect of the independent variable on the dependent variable. </a:t>
            </a:r>
            <a:br>
              <a:rPr lang="en-US" sz="1600" dirty="0"/>
            </a:br>
            <a:endParaRPr lang="en-GB" sz="1600" dirty="0"/>
          </a:p>
        </p:txBody>
      </p:sp>
      <p:sp>
        <p:nvSpPr>
          <p:cNvPr id="4" name="Slide Number Placeholder 3">
            <a:extLst>
              <a:ext uri="{FF2B5EF4-FFF2-40B4-BE49-F238E27FC236}">
                <a16:creationId xmlns:a16="http://schemas.microsoft.com/office/drawing/2014/main" id="{F1642E3C-3146-2E6D-E29A-0DB88BC448C4}"/>
              </a:ext>
            </a:extLst>
          </p:cNvPr>
          <p:cNvSpPr>
            <a:spLocks noGrp="1"/>
          </p:cNvSpPr>
          <p:nvPr>
            <p:ph type="sldNum" sz="quarter" idx="12"/>
          </p:nvPr>
        </p:nvSpPr>
        <p:spPr/>
        <p:txBody>
          <a:bodyPr/>
          <a:lstStyle/>
          <a:p>
            <a:pPr>
              <a:defRPr/>
            </a:pPr>
            <a:fld id="{6B9CAAEB-5DD4-4716-AEA0-BEF1B1D22BD1}" type="slidenum">
              <a:rPr lang="en-US" altLang="en-US" smtClean="0"/>
              <a:pPr>
                <a:defRPr/>
              </a:pPr>
              <a:t>60</a:t>
            </a:fld>
            <a:endParaRPr lang="en-US" altLang="en-US"/>
          </a:p>
        </p:txBody>
      </p:sp>
    </p:spTree>
    <p:extLst>
      <p:ext uri="{BB962C8B-B14F-4D97-AF65-F5344CB8AC3E}">
        <p14:creationId xmlns:p14="http://schemas.microsoft.com/office/powerpoint/2010/main" val="411845841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B3759-A730-3740-40DE-A9186723A5A2}"/>
              </a:ext>
            </a:extLst>
          </p:cNvPr>
          <p:cNvSpPr>
            <a:spLocks noGrp="1"/>
          </p:cNvSpPr>
          <p:nvPr>
            <p:ph type="title"/>
          </p:nvPr>
        </p:nvSpPr>
        <p:spPr/>
        <p:txBody>
          <a:bodyPr/>
          <a:lstStyle/>
          <a:p>
            <a:r>
              <a:rPr lang="en-US" dirty="0"/>
              <a:t>Questionnaire: considerations</a:t>
            </a:r>
            <a:endParaRPr lang="en-GB" dirty="0"/>
          </a:p>
        </p:txBody>
      </p:sp>
      <p:sp>
        <p:nvSpPr>
          <p:cNvPr id="3" name="Content Placeholder 2">
            <a:extLst>
              <a:ext uri="{FF2B5EF4-FFF2-40B4-BE49-F238E27FC236}">
                <a16:creationId xmlns:a16="http://schemas.microsoft.com/office/drawing/2014/main" id="{AC6B4272-D789-CBBA-8A5D-FD125663842D}"/>
              </a:ext>
            </a:extLst>
          </p:cNvPr>
          <p:cNvSpPr>
            <a:spLocks noGrp="1"/>
          </p:cNvSpPr>
          <p:nvPr>
            <p:ph idx="1"/>
          </p:nvPr>
        </p:nvSpPr>
        <p:spPr/>
        <p:txBody>
          <a:bodyPr/>
          <a:lstStyle/>
          <a:p>
            <a:r>
              <a:rPr lang="en-GB" sz="2800" dirty="0"/>
              <a:t>Scale: </a:t>
            </a:r>
            <a:r>
              <a:rPr lang="en-US" sz="2800" dirty="0"/>
              <a:t>Likert scales are among the most widely used tools in research</a:t>
            </a:r>
            <a:endParaRPr lang="en-GB" sz="2800" dirty="0"/>
          </a:p>
          <a:p>
            <a:r>
              <a:rPr lang="en-GB" sz="2800" dirty="0"/>
              <a:t>Uninformed response: when the respondents guess or pick the answer randomly.</a:t>
            </a:r>
          </a:p>
          <a:p>
            <a:r>
              <a:rPr lang="en-US" sz="2800" dirty="0"/>
              <a:t>Longer questionnaires are more likely to result in careless responding than shorter ones.</a:t>
            </a:r>
          </a:p>
          <a:p>
            <a:r>
              <a:rPr lang="en-US" sz="2800" dirty="0"/>
              <a:t>The questionnaire you choose will affect the number of people who respond. </a:t>
            </a:r>
            <a:endParaRPr lang="en-GB" sz="2800" dirty="0"/>
          </a:p>
        </p:txBody>
      </p:sp>
      <p:sp>
        <p:nvSpPr>
          <p:cNvPr id="4" name="Slide Number Placeholder 3">
            <a:extLst>
              <a:ext uri="{FF2B5EF4-FFF2-40B4-BE49-F238E27FC236}">
                <a16:creationId xmlns:a16="http://schemas.microsoft.com/office/drawing/2014/main" id="{762BFA1E-47BA-645D-AFE5-76341F784501}"/>
              </a:ext>
            </a:extLst>
          </p:cNvPr>
          <p:cNvSpPr>
            <a:spLocks noGrp="1"/>
          </p:cNvSpPr>
          <p:nvPr>
            <p:ph type="sldNum" sz="quarter" idx="12"/>
          </p:nvPr>
        </p:nvSpPr>
        <p:spPr/>
        <p:txBody>
          <a:bodyPr/>
          <a:lstStyle/>
          <a:p>
            <a:pPr>
              <a:defRPr/>
            </a:pPr>
            <a:fld id="{6B9CAAEB-5DD4-4716-AEA0-BEF1B1D22BD1}" type="slidenum">
              <a:rPr lang="en-US" altLang="en-US" smtClean="0"/>
              <a:pPr>
                <a:defRPr/>
              </a:pPr>
              <a:t>61</a:t>
            </a:fld>
            <a:endParaRPr lang="en-US" altLang="en-US"/>
          </a:p>
        </p:txBody>
      </p:sp>
    </p:spTree>
    <p:extLst>
      <p:ext uri="{BB962C8B-B14F-4D97-AF65-F5344CB8AC3E}">
        <p14:creationId xmlns:p14="http://schemas.microsoft.com/office/powerpoint/2010/main" val="248785707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73A04-70A7-AEC0-BD3B-27F80052C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818F41-E875-3203-B86C-227DEFE751FE}"/>
              </a:ext>
            </a:extLst>
          </p:cNvPr>
          <p:cNvSpPr>
            <a:spLocks noGrp="1"/>
          </p:cNvSpPr>
          <p:nvPr>
            <p:ph type="title"/>
          </p:nvPr>
        </p:nvSpPr>
        <p:spPr/>
        <p:txBody>
          <a:bodyPr/>
          <a:lstStyle/>
          <a:p>
            <a:r>
              <a:rPr lang="en-US" dirty="0"/>
              <a:t>Questionnaire: Validity</a:t>
            </a:r>
            <a:endParaRPr lang="en-GB" dirty="0"/>
          </a:p>
        </p:txBody>
      </p:sp>
      <p:sp>
        <p:nvSpPr>
          <p:cNvPr id="3" name="Content Placeholder 2">
            <a:extLst>
              <a:ext uri="{FF2B5EF4-FFF2-40B4-BE49-F238E27FC236}">
                <a16:creationId xmlns:a16="http://schemas.microsoft.com/office/drawing/2014/main" id="{84E668A1-B6B3-A924-C7DE-5889FCCC1B4E}"/>
              </a:ext>
            </a:extLst>
          </p:cNvPr>
          <p:cNvSpPr>
            <a:spLocks noGrp="1"/>
          </p:cNvSpPr>
          <p:nvPr>
            <p:ph idx="1"/>
          </p:nvPr>
        </p:nvSpPr>
        <p:spPr/>
        <p:txBody>
          <a:bodyPr/>
          <a:lstStyle/>
          <a:p>
            <a:r>
              <a:rPr lang="en-US" sz="2400" dirty="0"/>
              <a:t>A valid questionnaire means the collected data actually measures the concepts in questions.</a:t>
            </a:r>
          </a:p>
          <a:p>
            <a:pPr lvl="1"/>
            <a:r>
              <a:rPr lang="en-US" sz="1800" dirty="0"/>
              <a:t>Internal validity in relation to questionnaires refers to the ability of your questionnaire to measure what you intend it to measure </a:t>
            </a:r>
          </a:p>
          <a:p>
            <a:pPr lvl="1"/>
            <a:r>
              <a:rPr lang="en-US" sz="1800" dirty="0"/>
              <a:t>External validity is about the extent to which the findings from your questionnaire are </a:t>
            </a:r>
            <a:r>
              <a:rPr lang="en-US" sz="1800" dirty="0" err="1"/>
              <a:t>generalisable</a:t>
            </a:r>
            <a:r>
              <a:rPr lang="en-US" sz="1800" dirty="0"/>
              <a:t> to other real world relevant contexts. </a:t>
            </a:r>
          </a:p>
          <a:p>
            <a:pPr lvl="1"/>
            <a:r>
              <a:rPr lang="en-US" sz="1800" dirty="0"/>
              <a:t>Content validity refers to the extent to which the measurement device, in our case the questions in the questionnaire, provides adequate coverage of the investigative questions </a:t>
            </a:r>
          </a:p>
          <a:p>
            <a:pPr lvl="1"/>
            <a:r>
              <a:rPr lang="en-US" sz="1800" dirty="0"/>
              <a:t>Construct validity refers to the extent to which a set of questions (known individually as scale items and discussed later in this section) actually measures the presence of the construct you intended them to measure.</a:t>
            </a:r>
          </a:p>
          <a:p>
            <a:pPr lvl="1"/>
            <a:r>
              <a:rPr lang="en-US" sz="1800" dirty="0"/>
              <a:t>Predictive validity is concerned with the ability of the questions (measures) to make accurate predictions. </a:t>
            </a:r>
            <a:endParaRPr lang="en-GB" sz="1800" dirty="0"/>
          </a:p>
        </p:txBody>
      </p:sp>
      <p:sp>
        <p:nvSpPr>
          <p:cNvPr id="4" name="Slide Number Placeholder 3">
            <a:extLst>
              <a:ext uri="{FF2B5EF4-FFF2-40B4-BE49-F238E27FC236}">
                <a16:creationId xmlns:a16="http://schemas.microsoft.com/office/drawing/2014/main" id="{0F161DD6-542A-D802-A392-8DE62DBC7920}"/>
              </a:ext>
            </a:extLst>
          </p:cNvPr>
          <p:cNvSpPr>
            <a:spLocks noGrp="1"/>
          </p:cNvSpPr>
          <p:nvPr>
            <p:ph type="sldNum" sz="quarter" idx="12"/>
          </p:nvPr>
        </p:nvSpPr>
        <p:spPr/>
        <p:txBody>
          <a:bodyPr/>
          <a:lstStyle/>
          <a:p>
            <a:pPr>
              <a:defRPr/>
            </a:pPr>
            <a:fld id="{6B9CAAEB-5DD4-4716-AEA0-BEF1B1D22BD1}" type="slidenum">
              <a:rPr lang="en-US" altLang="en-US" smtClean="0"/>
              <a:pPr>
                <a:defRPr/>
              </a:pPr>
              <a:t>62</a:t>
            </a:fld>
            <a:endParaRPr lang="en-US" altLang="en-US"/>
          </a:p>
        </p:txBody>
      </p:sp>
    </p:spTree>
    <p:extLst>
      <p:ext uri="{BB962C8B-B14F-4D97-AF65-F5344CB8AC3E}">
        <p14:creationId xmlns:p14="http://schemas.microsoft.com/office/powerpoint/2010/main" val="141414580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7CA482-B6C6-09AF-4095-E7F30335DD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A7F32B-927C-07B0-670F-80587F3642A1}"/>
              </a:ext>
            </a:extLst>
          </p:cNvPr>
          <p:cNvSpPr>
            <a:spLocks noGrp="1"/>
          </p:cNvSpPr>
          <p:nvPr>
            <p:ph type="title"/>
          </p:nvPr>
        </p:nvSpPr>
        <p:spPr/>
        <p:txBody>
          <a:bodyPr/>
          <a:lstStyle/>
          <a:p>
            <a:r>
              <a:rPr lang="en-US" dirty="0"/>
              <a:t>Questionnaire: Reliability</a:t>
            </a:r>
            <a:endParaRPr lang="en-GB" dirty="0"/>
          </a:p>
        </p:txBody>
      </p:sp>
      <p:sp>
        <p:nvSpPr>
          <p:cNvPr id="3" name="Content Placeholder 2">
            <a:extLst>
              <a:ext uri="{FF2B5EF4-FFF2-40B4-BE49-F238E27FC236}">
                <a16:creationId xmlns:a16="http://schemas.microsoft.com/office/drawing/2014/main" id="{EAC67D38-9C73-87E7-1FE3-DBF8383D375E}"/>
              </a:ext>
            </a:extLst>
          </p:cNvPr>
          <p:cNvSpPr>
            <a:spLocks noGrp="1"/>
          </p:cNvSpPr>
          <p:nvPr>
            <p:ph idx="1"/>
          </p:nvPr>
        </p:nvSpPr>
        <p:spPr/>
        <p:txBody>
          <a:bodyPr/>
          <a:lstStyle/>
          <a:p>
            <a:r>
              <a:rPr lang="en-US" sz="2000" dirty="0"/>
              <a:t>A reliable questionnaire means that the collected data is consistent.</a:t>
            </a:r>
          </a:p>
          <a:p>
            <a:pPr lvl="1"/>
            <a:r>
              <a:rPr lang="en-US" sz="1600" dirty="0"/>
              <a:t>Internal consistency involves correlating the responses to questions in the questionnaire with each other. </a:t>
            </a:r>
          </a:p>
          <a:p>
            <a:pPr lvl="1"/>
            <a:r>
              <a:rPr lang="en-US" sz="1600" dirty="0"/>
              <a:t>Cronbach’s alpha measures the consistency of responses to a sub-set of questions (scale items) that are combined as a scale. Values of 0.7 or higher indicate a good level of internal consistency.</a:t>
            </a:r>
          </a:p>
          <a:p>
            <a:pPr marL="457200" lvl="1" indent="0">
              <a:buNone/>
            </a:pPr>
            <a:endParaRPr lang="en-US" sz="1600" dirty="0"/>
          </a:p>
          <a:p>
            <a:r>
              <a:rPr lang="en-US" sz="2000" dirty="0"/>
              <a:t>Cronbach’s alpha α = (k / (k - 1)) * (1 - (sum of item variances) / (total score variance)) </a:t>
            </a:r>
          </a:p>
          <a:p>
            <a:pPr marL="0" indent="0">
              <a:buNone/>
            </a:pPr>
            <a:br>
              <a:rPr lang="en-US" sz="2000" dirty="0"/>
            </a:br>
            <a:endParaRPr lang="en-GB" sz="2000" dirty="0"/>
          </a:p>
        </p:txBody>
      </p:sp>
      <p:sp>
        <p:nvSpPr>
          <p:cNvPr id="4" name="Slide Number Placeholder 3">
            <a:extLst>
              <a:ext uri="{FF2B5EF4-FFF2-40B4-BE49-F238E27FC236}">
                <a16:creationId xmlns:a16="http://schemas.microsoft.com/office/drawing/2014/main" id="{4013CD02-DF1F-F395-3214-2A7C8E5CDA5B}"/>
              </a:ext>
            </a:extLst>
          </p:cNvPr>
          <p:cNvSpPr>
            <a:spLocks noGrp="1"/>
          </p:cNvSpPr>
          <p:nvPr>
            <p:ph type="sldNum" sz="quarter" idx="12"/>
          </p:nvPr>
        </p:nvSpPr>
        <p:spPr/>
        <p:txBody>
          <a:bodyPr/>
          <a:lstStyle/>
          <a:p>
            <a:pPr>
              <a:defRPr/>
            </a:pPr>
            <a:fld id="{6B9CAAEB-5DD4-4716-AEA0-BEF1B1D22BD1}" type="slidenum">
              <a:rPr lang="en-US" altLang="en-US" smtClean="0"/>
              <a:pPr>
                <a:defRPr/>
              </a:pPr>
              <a:t>63</a:t>
            </a:fld>
            <a:endParaRPr lang="en-US" altLang="en-US"/>
          </a:p>
        </p:txBody>
      </p:sp>
      <p:pic>
        <p:nvPicPr>
          <p:cNvPr id="1026" name="Picture 2" descr="Calculating Cronbach's Alpha in Excel">
            <a:extLst>
              <a:ext uri="{FF2B5EF4-FFF2-40B4-BE49-F238E27FC236}">
                <a16:creationId xmlns:a16="http://schemas.microsoft.com/office/drawing/2014/main" id="{77BF6678-CB79-6B25-46EE-1D10D51C4F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1387" y="3429000"/>
            <a:ext cx="5229225" cy="1895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3573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61FFC-12CB-23B2-C3FD-33AC1975E5B2}"/>
              </a:ext>
            </a:extLst>
          </p:cNvPr>
          <p:cNvSpPr>
            <a:spLocks noGrp="1"/>
          </p:cNvSpPr>
          <p:nvPr>
            <p:ph type="title"/>
          </p:nvPr>
        </p:nvSpPr>
        <p:spPr/>
        <p:txBody>
          <a:bodyPr/>
          <a:lstStyle/>
          <a:p>
            <a:r>
              <a:rPr lang="en-US" dirty="0"/>
              <a:t>Calculating Cronbach’s alpha</a:t>
            </a:r>
            <a:endParaRPr lang="en-GB" dirty="0"/>
          </a:p>
        </p:txBody>
      </p:sp>
      <p:sp>
        <p:nvSpPr>
          <p:cNvPr id="3" name="Content Placeholder 2">
            <a:extLst>
              <a:ext uri="{FF2B5EF4-FFF2-40B4-BE49-F238E27FC236}">
                <a16:creationId xmlns:a16="http://schemas.microsoft.com/office/drawing/2014/main" id="{62F8EE99-56AD-B382-B60F-73C037A9EAB1}"/>
              </a:ext>
            </a:extLst>
          </p:cNvPr>
          <p:cNvSpPr>
            <a:spLocks noGrp="1"/>
          </p:cNvSpPr>
          <p:nvPr>
            <p:ph idx="1"/>
          </p:nvPr>
        </p:nvSpPr>
        <p:spPr/>
        <p:txBody>
          <a:bodyPr/>
          <a:lstStyle/>
          <a:p>
            <a:r>
              <a:rPr lang="en-US" sz="1800" dirty="0"/>
              <a:t>Collect Data: Gather responses from participants for each item in the questionnaire.</a:t>
            </a:r>
          </a:p>
          <a:p>
            <a:r>
              <a:rPr lang="en-US" sz="1800" dirty="0"/>
              <a:t>Calculate Item Variances: Compute the variance of responses for each item across all participants.</a:t>
            </a:r>
          </a:p>
          <a:p>
            <a:r>
              <a:rPr lang="en-US" sz="1800" dirty="0"/>
              <a:t>Compute Average Variance: Sum the variances of all items and divide by the number of responses.</a:t>
            </a:r>
          </a:p>
          <a:p>
            <a:r>
              <a:rPr lang="en-US" sz="1800" dirty="0"/>
              <a:t>Calculate Inter-Item Covariances: Compute the covariance between each pair of items, then find the average variance of the items.</a:t>
            </a:r>
          </a:p>
          <a:p>
            <a:r>
              <a:rPr lang="en-US" sz="1800" dirty="0"/>
              <a:t>Calculate Cronbach’s alpha using the calculated variables.</a:t>
            </a:r>
          </a:p>
          <a:p>
            <a:r>
              <a:rPr lang="en-US" sz="1800" dirty="0"/>
              <a:t>Interpret the Result: </a:t>
            </a:r>
          </a:p>
          <a:p>
            <a:pPr lvl="1"/>
            <a:r>
              <a:rPr lang="en-US" sz="1400" dirty="0"/>
              <a:t>Alpha &gt;= 0.7:  Acceptable reliability.</a:t>
            </a:r>
          </a:p>
          <a:p>
            <a:pPr lvl="1"/>
            <a:r>
              <a:rPr lang="en-US" sz="1400" dirty="0"/>
              <a:t>Alpha &gt;= 0.8:  Good reliability.</a:t>
            </a:r>
          </a:p>
          <a:p>
            <a:pPr lvl="1"/>
            <a:r>
              <a:rPr lang="en-US" sz="1400" dirty="0"/>
              <a:t>Alpha &gt;= 0.9:  Excellent reliability</a:t>
            </a:r>
          </a:p>
          <a:p>
            <a:pPr lvl="1"/>
            <a:r>
              <a:rPr lang="en-US" sz="1400" dirty="0"/>
              <a:t>Alpha &lt; 0.7:  May indicate poor consistency, consider revising items.</a:t>
            </a:r>
            <a:endParaRPr lang="en-GB" sz="1400" dirty="0"/>
          </a:p>
        </p:txBody>
      </p:sp>
      <p:sp>
        <p:nvSpPr>
          <p:cNvPr id="4" name="Slide Number Placeholder 3">
            <a:extLst>
              <a:ext uri="{FF2B5EF4-FFF2-40B4-BE49-F238E27FC236}">
                <a16:creationId xmlns:a16="http://schemas.microsoft.com/office/drawing/2014/main" id="{028DA0EE-30C6-049A-261A-78FB2A615220}"/>
              </a:ext>
            </a:extLst>
          </p:cNvPr>
          <p:cNvSpPr>
            <a:spLocks noGrp="1"/>
          </p:cNvSpPr>
          <p:nvPr>
            <p:ph type="sldNum" sz="quarter" idx="12"/>
          </p:nvPr>
        </p:nvSpPr>
        <p:spPr/>
        <p:txBody>
          <a:bodyPr/>
          <a:lstStyle/>
          <a:p>
            <a:pPr>
              <a:defRPr/>
            </a:pPr>
            <a:fld id="{6B9CAAEB-5DD4-4716-AEA0-BEF1B1D22BD1}" type="slidenum">
              <a:rPr lang="en-US" altLang="en-US" smtClean="0"/>
              <a:pPr>
                <a:defRPr/>
              </a:pPr>
              <a:t>64</a:t>
            </a:fld>
            <a:endParaRPr lang="en-US" altLang="en-US"/>
          </a:p>
        </p:txBody>
      </p:sp>
      <p:pic>
        <p:nvPicPr>
          <p:cNvPr id="6" name="Picture 2" descr="Calculating Cronbach's Alpha in Excel">
            <a:extLst>
              <a:ext uri="{FF2B5EF4-FFF2-40B4-BE49-F238E27FC236}">
                <a16:creationId xmlns:a16="http://schemas.microsoft.com/office/drawing/2014/main" id="{5EDBFFAA-7FBF-9D58-17A3-93A921F440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0637" y="3429000"/>
            <a:ext cx="4278994" cy="1551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84879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553C4-5E98-4C85-B7CC-041F2C675E5C}"/>
              </a:ext>
            </a:extLst>
          </p:cNvPr>
          <p:cNvSpPr>
            <a:spLocks noGrp="1"/>
          </p:cNvSpPr>
          <p:nvPr>
            <p:ph type="title"/>
          </p:nvPr>
        </p:nvSpPr>
        <p:spPr/>
        <p:txBody>
          <a:bodyPr/>
          <a:lstStyle/>
          <a:p>
            <a:r>
              <a:rPr lang="en-US" dirty="0"/>
              <a:t>Questionnaire: Validity and reliability</a:t>
            </a:r>
            <a:endParaRPr lang="en-GB" dirty="0"/>
          </a:p>
        </p:txBody>
      </p:sp>
      <p:sp>
        <p:nvSpPr>
          <p:cNvPr id="3" name="Content Placeholder 2">
            <a:extLst>
              <a:ext uri="{FF2B5EF4-FFF2-40B4-BE49-F238E27FC236}">
                <a16:creationId xmlns:a16="http://schemas.microsoft.com/office/drawing/2014/main" id="{A4E9D612-EF2B-9C0D-E8BD-4402414CF005}"/>
              </a:ext>
            </a:extLst>
          </p:cNvPr>
          <p:cNvSpPr>
            <a:spLocks noGrp="1"/>
          </p:cNvSpPr>
          <p:nvPr>
            <p:ph idx="1"/>
          </p:nvPr>
        </p:nvSpPr>
        <p:spPr/>
        <p:txBody>
          <a:bodyPr/>
          <a:lstStyle/>
          <a:p>
            <a:r>
              <a:rPr lang="en-US" dirty="0"/>
              <a:t>You are advised to report the validity and reliability of the data in the methodology chapter.</a:t>
            </a:r>
            <a:endParaRPr lang="en-GB" dirty="0"/>
          </a:p>
        </p:txBody>
      </p:sp>
      <p:sp>
        <p:nvSpPr>
          <p:cNvPr id="4" name="Slide Number Placeholder 3">
            <a:extLst>
              <a:ext uri="{FF2B5EF4-FFF2-40B4-BE49-F238E27FC236}">
                <a16:creationId xmlns:a16="http://schemas.microsoft.com/office/drawing/2014/main" id="{6710309B-A2BA-FDBF-BB6E-B6A37F414AD6}"/>
              </a:ext>
            </a:extLst>
          </p:cNvPr>
          <p:cNvSpPr>
            <a:spLocks noGrp="1"/>
          </p:cNvSpPr>
          <p:nvPr>
            <p:ph type="sldNum" sz="quarter" idx="12"/>
          </p:nvPr>
        </p:nvSpPr>
        <p:spPr/>
        <p:txBody>
          <a:bodyPr/>
          <a:lstStyle/>
          <a:p>
            <a:pPr>
              <a:defRPr/>
            </a:pPr>
            <a:fld id="{6B9CAAEB-5DD4-4716-AEA0-BEF1B1D22BD1}" type="slidenum">
              <a:rPr lang="en-US" altLang="en-US" smtClean="0"/>
              <a:pPr>
                <a:defRPr/>
              </a:pPr>
              <a:t>65</a:t>
            </a:fld>
            <a:endParaRPr lang="en-US" altLang="en-US"/>
          </a:p>
        </p:txBody>
      </p:sp>
    </p:spTree>
    <p:extLst>
      <p:ext uri="{BB962C8B-B14F-4D97-AF65-F5344CB8AC3E}">
        <p14:creationId xmlns:p14="http://schemas.microsoft.com/office/powerpoint/2010/main" val="3806193359"/>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A2A35-FDAB-1D60-A5E2-5BD2DB1BD8AC}"/>
              </a:ext>
            </a:extLst>
          </p:cNvPr>
          <p:cNvSpPr>
            <a:spLocks noGrp="1"/>
          </p:cNvSpPr>
          <p:nvPr>
            <p:ph type="title"/>
          </p:nvPr>
        </p:nvSpPr>
        <p:spPr/>
        <p:txBody>
          <a:bodyPr/>
          <a:lstStyle/>
          <a:p>
            <a:r>
              <a:rPr lang="en-US" dirty="0"/>
              <a:t>Questionnaire: designing the questions</a:t>
            </a:r>
            <a:endParaRPr lang="en-GB" dirty="0"/>
          </a:p>
        </p:txBody>
      </p:sp>
      <p:sp>
        <p:nvSpPr>
          <p:cNvPr id="3" name="Content Placeholder 2">
            <a:extLst>
              <a:ext uri="{FF2B5EF4-FFF2-40B4-BE49-F238E27FC236}">
                <a16:creationId xmlns:a16="http://schemas.microsoft.com/office/drawing/2014/main" id="{DBA9087B-2C4F-0640-213D-AB5D87528322}"/>
              </a:ext>
            </a:extLst>
          </p:cNvPr>
          <p:cNvSpPr>
            <a:spLocks noGrp="1"/>
          </p:cNvSpPr>
          <p:nvPr>
            <p:ph idx="1"/>
          </p:nvPr>
        </p:nvSpPr>
        <p:spPr/>
        <p:txBody>
          <a:bodyPr/>
          <a:lstStyle/>
          <a:p>
            <a:r>
              <a:rPr lang="en-US" sz="2800" dirty="0"/>
              <a:t>Order and flow of question: These should be logical to the respondent (and researcher) rather than follow the order in your data requirements table</a:t>
            </a:r>
          </a:p>
          <a:p>
            <a:r>
              <a:rPr lang="en-US" sz="2800" dirty="0"/>
              <a:t>All questionnaires should be designed to make reading questions and filling in responses easy</a:t>
            </a:r>
          </a:p>
          <a:p>
            <a:r>
              <a:rPr lang="en-US" sz="2800" dirty="0"/>
              <a:t>The length of your questionnaire will affect your response rate: too short or too long questionnaires are not effective.</a:t>
            </a:r>
            <a:br>
              <a:rPr lang="en-US" sz="2800" dirty="0"/>
            </a:br>
            <a:r>
              <a:rPr lang="en-US" sz="2800" dirty="0"/>
              <a:t> </a:t>
            </a:r>
            <a:br>
              <a:rPr lang="en-US" sz="2800" dirty="0"/>
            </a:br>
            <a:r>
              <a:rPr lang="en-US" sz="2800" dirty="0"/>
              <a:t> </a:t>
            </a:r>
            <a:br>
              <a:rPr lang="en-US" sz="2800" dirty="0"/>
            </a:br>
            <a:endParaRPr lang="en-GB" sz="2800" dirty="0"/>
          </a:p>
        </p:txBody>
      </p:sp>
      <p:sp>
        <p:nvSpPr>
          <p:cNvPr id="4" name="Slide Number Placeholder 3">
            <a:extLst>
              <a:ext uri="{FF2B5EF4-FFF2-40B4-BE49-F238E27FC236}">
                <a16:creationId xmlns:a16="http://schemas.microsoft.com/office/drawing/2014/main" id="{A781732A-2BFC-F797-9012-819EACC8BF33}"/>
              </a:ext>
            </a:extLst>
          </p:cNvPr>
          <p:cNvSpPr>
            <a:spLocks noGrp="1"/>
          </p:cNvSpPr>
          <p:nvPr>
            <p:ph type="sldNum" sz="quarter" idx="12"/>
          </p:nvPr>
        </p:nvSpPr>
        <p:spPr/>
        <p:txBody>
          <a:bodyPr/>
          <a:lstStyle/>
          <a:p>
            <a:pPr>
              <a:defRPr/>
            </a:pPr>
            <a:fld id="{6B9CAAEB-5DD4-4716-AEA0-BEF1B1D22BD1}" type="slidenum">
              <a:rPr lang="en-US" altLang="en-US" smtClean="0"/>
              <a:pPr>
                <a:defRPr/>
              </a:pPr>
              <a:t>66</a:t>
            </a:fld>
            <a:endParaRPr lang="en-US" altLang="en-US"/>
          </a:p>
        </p:txBody>
      </p:sp>
    </p:spTree>
    <p:extLst>
      <p:ext uri="{BB962C8B-B14F-4D97-AF65-F5344CB8AC3E}">
        <p14:creationId xmlns:p14="http://schemas.microsoft.com/office/powerpoint/2010/main" val="264537447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2B391EE-90E3-A5A6-A68E-24AF9F2FEA8D}"/>
              </a:ext>
            </a:extLst>
          </p:cNvPr>
          <p:cNvSpPr>
            <a:spLocks noGrp="1"/>
          </p:cNvSpPr>
          <p:nvPr>
            <p:ph type="title"/>
          </p:nvPr>
        </p:nvSpPr>
        <p:spPr/>
        <p:txBody>
          <a:bodyPr/>
          <a:lstStyle/>
          <a:p>
            <a:r>
              <a:rPr lang="en-US" dirty="0"/>
              <a:t>Questionnaire: designing the questions</a:t>
            </a:r>
            <a:endParaRPr lang="en-GB" dirty="0"/>
          </a:p>
        </p:txBody>
      </p:sp>
      <p:sp>
        <p:nvSpPr>
          <p:cNvPr id="4" name="Slide Number Placeholder 3">
            <a:extLst>
              <a:ext uri="{FF2B5EF4-FFF2-40B4-BE49-F238E27FC236}">
                <a16:creationId xmlns:a16="http://schemas.microsoft.com/office/drawing/2014/main" id="{E36F8393-9F1C-9B7D-401F-7601E67DE85C}"/>
              </a:ext>
            </a:extLst>
          </p:cNvPr>
          <p:cNvSpPr>
            <a:spLocks noGrp="1"/>
          </p:cNvSpPr>
          <p:nvPr>
            <p:ph type="sldNum" sz="quarter" idx="11"/>
          </p:nvPr>
        </p:nvSpPr>
        <p:spPr/>
        <p:txBody>
          <a:bodyPr/>
          <a:lstStyle/>
          <a:p>
            <a:pPr>
              <a:defRPr/>
            </a:pPr>
            <a:fld id="{6B9CAAEB-5DD4-4716-AEA0-BEF1B1D22BD1}" type="slidenum">
              <a:rPr lang="en-US" altLang="en-US" smtClean="0"/>
              <a:pPr>
                <a:defRPr/>
              </a:pPr>
              <a:t>67</a:t>
            </a:fld>
            <a:endParaRPr lang="en-US" altLang="en-US"/>
          </a:p>
        </p:txBody>
      </p:sp>
      <p:pic>
        <p:nvPicPr>
          <p:cNvPr id="6" name="Picture 5">
            <a:extLst>
              <a:ext uri="{FF2B5EF4-FFF2-40B4-BE49-F238E27FC236}">
                <a16:creationId xmlns:a16="http://schemas.microsoft.com/office/drawing/2014/main" id="{7D2E7AC6-69A3-5EDC-1BDA-00F0CD5A2F00}"/>
              </a:ext>
            </a:extLst>
          </p:cNvPr>
          <p:cNvPicPr>
            <a:picLocks noChangeAspect="1"/>
          </p:cNvPicPr>
          <p:nvPr/>
        </p:nvPicPr>
        <p:blipFill>
          <a:blip r:embed="rId2"/>
          <a:stretch>
            <a:fillRect/>
          </a:stretch>
        </p:blipFill>
        <p:spPr>
          <a:xfrm>
            <a:off x="2402382" y="1417638"/>
            <a:ext cx="7387236" cy="5452288"/>
          </a:xfrm>
          <a:prstGeom prst="rect">
            <a:avLst/>
          </a:prstGeom>
        </p:spPr>
      </p:pic>
      <p:sp>
        <p:nvSpPr>
          <p:cNvPr id="8" name="TextBox 7">
            <a:extLst>
              <a:ext uri="{FF2B5EF4-FFF2-40B4-BE49-F238E27FC236}">
                <a16:creationId xmlns:a16="http://schemas.microsoft.com/office/drawing/2014/main" id="{7B79C689-0BD1-35EF-F9EC-6D5E88D16AB4}"/>
              </a:ext>
            </a:extLst>
          </p:cNvPr>
          <p:cNvSpPr txBox="1"/>
          <p:nvPr/>
        </p:nvSpPr>
        <p:spPr bwMode="auto">
          <a:xfrm>
            <a:off x="10086975" y="2638632"/>
            <a:ext cx="1838325" cy="2352468"/>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Questionnaire checklist.</a:t>
            </a:r>
          </a:p>
          <a:p>
            <a:pPr algn="ctr" eaLnBrk="0" fontAlgn="base" hangingPunct="0">
              <a:spcBef>
                <a:spcPct val="20000"/>
              </a:spcBef>
              <a:spcAft>
                <a:spcPct val="0"/>
              </a:spcAft>
            </a:pPr>
            <a:r>
              <a:rPr lang="en-US" sz="1600" kern="1200" dirty="0">
                <a:latin typeface="Calibri" panose="020F0502020204030204" pitchFamily="34" charset="0"/>
              </a:rPr>
              <a:t>Source: Saunders et al. (2023, p. 542)</a:t>
            </a:r>
          </a:p>
        </p:txBody>
      </p:sp>
    </p:spTree>
    <p:extLst>
      <p:ext uri="{BB962C8B-B14F-4D97-AF65-F5344CB8AC3E}">
        <p14:creationId xmlns:p14="http://schemas.microsoft.com/office/powerpoint/2010/main" val="90719627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CC1C-66B2-2B43-D4E4-7080C9CC7F27}"/>
              </a:ext>
            </a:extLst>
          </p:cNvPr>
          <p:cNvSpPr>
            <a:spLocks noGrp="1"/>
          </p:cNvSpPr>
          <p:nvPr>
            <p:ph type="title"/>
          </p:nvPr>
        </p:nvSpPr>
        <p:spPr/>
        <p:txBody>
          <a:bodyPr/>
          <a:lstStyle/>
          <a:p>
            <a:r>
              <a:rPr lang="en-US" dirty="0"/>
              <a:t>Questionnaire: considerations</a:t>
            </a:r>
            <a:endParaRPr lang="en-GB" dirty="0"/>
          </a:p>
        </p:txBody>
      </p:sp>
      <p:sp>
        <p:nvSpPr>
          <p:cNvPr id="4" name="Content Placeholder 3">
            <a:extLst>
              <a:ext uri="{FF2B5EF4-FFF2-40B4-BE49-F238E27FC236}">
                <a16:creationId xmlns:a16="http://schemas.microsoft.com/office/drawing/2014/main" id="{FFB890DC-E759-545E-E3F0-173E3D2FE793}"/>
              </a:ext>
            </a:extLst>
          </p:cNvPr>
          <p:cNvSpPr>
            <a:spLocks noGrp="1"/>
          </p:cNvSpPr>
          <p:nvPr>
            <p:ph idx="1"/>
          </p:nvPr>
        </p:nvSpPr>
        <p:spPr>
          <a:xfrm>
            <a:off x="609599" y="1600201"/>
            <a:ext cx="10648335" cy="3917032"/>
          </a:xfrm>
        </p:spPr>
        <p:txBody>
          <a:bodyPr/>
          <a:lstStyle/>
          <a:p>
            <a:r>
              <a:rPr lang="en-US" sz="2400" dirty="0"/>
              <a:t>Use Microsoft form if you are to collect the data online</a:t>
            </a:r>
          </a:p>
          <a:p>
            <a:r>
              <a:rPr lang="en-US" sz="2400" dirty="0"/>
              <a:t>Include an introduction at the beginning of your questionnaire form.</a:t>
            </a:r>
          </a:p>
          <a:p>
            <a:r>
              <a:rPr lang="en-US" sz="2400" dirty="0"/>
              <a:t>At the end of your questionnaire, you need to explain clearly what you want the respondent to do with their completed </a:t>
            </a:r>
            <a:r>
              <a:rPr lang="en-US" sz="2400" dirty="0" err="1"/>
              <a:t>questionnaire.It</a:t>
            </a:r>
            <a:r>
              <a:rPr lang="en-US" sz="2400" dirty="0"/>
              <a:t> is usual to start this section by thanking the respondent for completing the questionnaire, and restating the contact’s name, email address and telephone number for any queries they may have.</a:t>
            </a:r>
          </a:p>
          <a:p>
            <a:r>
              <a:rPr lang="en-US" sz="2400" dirty="0"/>
              <a:t>A sample is provided in the next page.</a:t>
            </a:r>
          </a:p>
          <a:p>
            <a:endParaRPr lang="en-GB" sz="2400" dirty="0"/>
          </a:p>
        </p:txBody>
      </p:sp>
      <p:sp>
        <p:nvSpPr>
          <p:cNvPr id="3" name="Slide Number Placeholder 2">
            <a:extLst>
              <a:ext uri="{FF2B5EF4-FFF2-40B4-BE49-F238E27FC236}">
                <a16:creationId xmlns:a16="http://schemas.microsoft.com/office/drawing/2014/main" id="{B04CF057-0678-4770-5088-C85DFB459E06}"/>
              </a:ext>
            </a:extLst>
          </p:cNvPr>
          <p:cNvSpPr>
            <a:spLocks noGrp="1"/>
          </p:cNvSpPr>
          <p:nvPr>
            <p:ph type="sldNum" sz="quarter" idx="12"/>
          </p:nvPr>
        </p:nvSpPr>
        <p:spPr/>
        <p:txBody>
          <a:bodyPr/>
          <a:lstStyle/>
          <a:p>
            <a:pPr>
              <a:defRPr/>
            </a:pPr>
            <a:fld id="{32C76563-ED30-428B-AA1A-693B19CC86B5}" type="slidenum">
              <a:rPr lang="en-US" altLang="en-US" smtClean="0"/>
              <a:pPr>
                <a:defRPr/>
              </a:pPr>
              <a:t>68</a:t>
            </a:fld>
            <a:endParaRPr lang="en-US" altLang="en-US"/>
          </a:p>
        </p:txBody>
      </p:sp>
    </p:spTree>
    <p:extLst>
      <p:ext uri="{BB962C8B-B14F-4D97-AF65-F5344CB8AC3E}">
        <p14:creationId xmlns:p14="http://schemas.microsoft.com/office/powerpoint/2010/main" val="12773122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CF0C58-AD30-1436-2006-05742C1CABAD}"/>
              </a:ext>
            </a:extLst>
          </p:cNvPr>
          <p:cNvSpPr>
            <a:spLocks noGrp="1"/>
          </p:cNvSpPr>
          <p:nvPr>
            <p:ph type="sldNum" sz="quarter" idx="11"/>
          </p:nvPr>
        </p:nvSpPr>
        <p:spPr/>
        <p:txBody>
          <a:bodyPr/>
          <a:lstStyle/>
          <a:p>
            <a:pPr>
              <a:defRPr/>
            </a:pPr>
            <a:fld id="{6B9CAAEB-5DD4-4716-AEA0-BEF1B1D22BD1}" type="slidenum">
              <a:rPr lang="en-US" altLang="en-US" smtClean="0"/>
              <a:pPr>
                <a:defRPr/>
              </a:pPr>
              <a:t>69</a:t>
            </a:fld>
            <a:endParaRPr lang="en-US" altLang="en-US"/>
          </a:p>
        </p:txBody>
      </p:sp>
      <p:pic>
        <p:nvPicPr>
          <p:cNvPr id="6" name="Picture 5">
            <a:extLst>
              <a:ext uri="{FF2B5EF4-FFF2-40B4-BE49-F238E27FC236}">
                <a16:creationId xmlns:a16="http://schemas.microsoft.com/office/drawing/2014/main" id="{A2238294-9819-367E-2253-35767F0C511F}"/>
              </a:ext>
            </a:extLst>
          </p:cNvPr>
          <p:cNvPicPr>
            <a:picLocks noChangeAspect="1"/>
          </p:cNvPicPr>
          <p:nvPr/>
        </p:nvPicPr>
        <p:blipFill>
          <a:blip r:embed="rId2"/>
          <a:stretch>
            <a:fillRect/>
          </a:stretch>
        </p:blipFill>
        <p:spPr>
          <a:xfrm>
            <a:off x="0" y="0"/>
            <a:ext cx="7526403" cy="6858000"/>
          </a:xfrm>
          <a:prstGeom prst="rect">
            <a:avLst/>
          </a:prstGeom>
        </p:spPr>
      </p:pic>
      <p:sp>
        <p:nvSpPr>
          <p:cNvPr id="7" name="TextBox 6">
            <a:extLst>
              <a:ext uri="{FF2B5EF4-FFF2-40B4-BE49-F238E27FC236}">
                <a16:creationId xmlns:a16="http://schemas.microsoft.com/office/drawing/2014/main" id="{D23DEF93-9CFA-8724-0F8E-3E784713D971}"/>
              </a:ext>
            </a:extLst>
          </p:cNvPr>
          <p:cNvSpPr txBox="1"/>
          <p:nvPr/>
        </p:nvSpPr>
        <p:spPr>
          <a:xfrm>
            <a:off x="7686675" y="1383536"/>
            <a:ext cx="4314825" cy="3970318"/>
          </a:xfrm>
          <a:prstGeom prst="rect">
            <a:avLst/>
          </a:prstGeom>
          <a:solidFill>
            <a:schemeClr val="accent2">
              <a:lumMod val="20000"/>
              <a:lumOff val="80000"/>
            </a:schemeClr>
          </a:solidFill>
          <a:ln>
            <a:solidFill>
              <a:schemeClr val="tx1"/>
            </a:solidFill>
          </a:ln>
        </p:spPr>
        <p:txBody>
          <a:bodyPr wrap="square" rtlCol="0">
            <a:spAutoFit/>
          </a:bodyPr>
          <a:lstStyle/>
          <a:p>
            <a:r>
              <a:rPr lang="en-US" b="1" dirty="0">
                <a:latin typeface="Calibri" panose="020F0502020204030204" pitchFamily="34" charset="0"/>
              </a:rPr>
              <a:t>An example for the message at the end of your survey:</a:t>
            </a:r>
          </a:p>
          <a:p>
            <a:endParaRPr lang="en-US" dirty="0">
              <a:latin typeface="Calibri" panose="020F0502020204030204" pitchFamily="34" charset="0"/>
            </a:endParaRPr>
          </a:p>
          <a:p>
            <a:r>
              <a:rPr lang="en-US" dirty="0">
                <a:latin typeface="Calibri" panose="020F0502020204030204" pitchFamily="34" charset="0"/>
              </a:rPr>
              <a:t>Thank you for taking the time to complete this questionnaire.</a:t>
            </a:r>
          </a:p>
          <a:p>
            <a:endParaRPr lang="en-US" dirty="0">
              <a:latin typeface="Calibri" panose="020F0502020204030204" pitchFamily="34" charset="0"/>
            </a:endParaRPr>
          </a:p>
          <a:p>
            <a:r>
              <a:rPr lang="en-US" dirty="0">
                <a:latin typeface="Calibri" panose="020F0502020204030204" pitchFamily="34" charset="0"/>
              </a:rPr>
              <a:t>If you have any queries, please do not hesitate to contact [your name] by telephoning [contact work/ university telephone number with answer machine/voice mail] or emailing [work/ university email address]. </a:t>
            </a:r>
          </a:p>
          <a:p>
            <a:endParaRPr lang="en-US" dirty="0">
              <a:latin typeface="Calibri" panose="020F0502020204030204" pitchFamily="34" charset="0"/>
            </a:endParaRPr>
          </a:p>
          <a:p>
            <a:r>
              <a:rPr lang="en-US" dirty="0">
                <a:latin typeface="Calibri" panose="020F0502020204030204" pitchFamily="34" charset="0"/>
              </a:rPr>
              <a:t>Source: Saunders et al. (2023, p. 547)</a:t>
            </a:r>
            <a:endParaRPr lang="en-GB" dirty="0">
              <a:latin typeface="Calibri" panose="020F0502020204030204" pitchFamily="34" charset="0"/>
            </a:endParaRPr>
          </a:p>
        </p:txBody>
      </p:sp>
      <p:sp>
        <p:nvSpPr>
          <p:cNvPr id="8" name="TextBox 7">
            <a:extLst>
              <a:ext uri="{FF2B5EF4-FFF2-40B4-BE49-F238E27FC236}">
                <a16:creationId xmlns:a16="http://schemas.microsoft.com/office/drawing/2014/main" id="{C3E91803-341D-AC04-DA8D-576274543222}"/>
              </a:ext>
            </a:extLst>
          </p:cNvPr>
          <p:cNvSpPr txBox="1"/>
          <p:nvPr/>
        </p:nvSpPr>
        <p:spPr bwMode="auto">
          <a:xfrm>
            <a:off x="7848600" y="293056"/>
            <a:ext cx="3733800" cy="792764"/>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Questionnaire introduction.</a:t>
            </a:r>
          </a:p>
          <a:p>
            <a:pPr algn="ctr" eaLnBrk="0" fontAlgn="base" hangingPunct="0">
              <a:spcBef>
                <a:spcPct val="20000"/>
              </a:spcBef>
              <a:spcAft>
                <a:spcPct val="0"/>
              </a:spcAft>
            </a:pPr>
            <a:r>
              <a:rPr lang="en-US" sz="1600" kern="1200" dirty="0">
                <a:latin typeface="Calibri" panose="020F0502020204030204" pitchFamily="34" charset="0"/>
              </a:rPr>
              <a:t>Source: Saunders et al., 2023, p. 546.</a:t>
            </a:r>
          </a:p>
        </p:txBody>
      </p:sp>
    </p:spTree>
    <p:extLst>
      <p:ext uri="{BB962C8B-B14F-4D97-AF65-F5344CB8AC3E}">
        <p14:creationId xmlns:p14="http://schemas.microsoft.com/office/powerpoint/2010/main" val="320543615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32852A2-EDF5-6F2C-0EC3-FE218CFEF940}"/>
              </a:ext>
            </a:extLst>
          </p:cNvPr>
          <p:cNvSpPr>
            <a:spLocks noGrp="1"/>
          </p:cNvSpPr>
          <p:nvPr>
            <p:ph type="title"/>
          </p:nvPr>
        </p:nvSpPr>
        <p:spPr/>
        <p:txBody>
          <a:bodyPr/>
          <a:lstStyle/>
          <a:p>
            <a:r>
              <a:rPr lang="en-US" dirty="0"/>
              <a:t>Pilot test</a:t>
            </a:r>
            <a:endParaRPr lang="en-GB" dirty="0"/>
          </a:p>
        </p:txBody>
      </p:sp>
      <p:sp>
        <p:nvSpPr>
          <p:cNvPr id="4" name="Content Placeholder 3">
            <a:extLst>
              <a:ext uri="{FF2B5EF4-FFF2-40B4-BE49-F238E27FC236}">
                <a16:creationId xmlns:a16="http://schemas.microsoft.com/office/drawing/2014/main" id="{E8F9AA57-8CBF-51AB-790F-C1AF569903A7}"/>
              </a:ext>
            </a:extLst>
          </p:cNvPr>
          <p:cNvSpPr>
            <a:spLocks noGrp="1"/>
          </p:cNvSpPr>
          <p:nvPr>
            <p:ph idx="1"/>
          </p:nvPr>
        </p:nvSpPr>
        <p:spPr/>
        <p:txBody>
          <a:bodyPr/>
          <a:lstStyle/>
          <a:p>
            <a:r>
              <a:rPr lang="en-US" sz="2800" dirty="0"/>
              <a:t>A pilot test helps ensure that your final questionnaire is well-received and easy to complete. Some insights could be:</a:t>
            </a:r>
          </a:p>
          <a:p>
            <a:pPr lvl="1"/>
            <a:r>
              <a:rPr lang="en-US" sz="2400" dirty="0"/>
              <a:t>how long the questionnaire took to complete;</a:t>
            </a:r>
          </a:p>
          <a:p>
            <a:pPr lvl="1"/>
            <a:r>
              <a:rPr lang="en-US" sz="2400" dirty="0"/>
              <a:t>the clarity of instructions;</a:t>
            </a:r>
          </a:p>
          <a:p>
            <a:pPr lvl="1"/>
            <a:r>
              <a:rPr lang="en-US" sz="2400" dirty="0"/>
              <a:t>which, if any, questions were unclear or ambiguous;</a:t>
            </a:r>
          </a:p>
          <a:p>
            <a:pPr lvl="1"/>
            <a:r>
              <a:rPr lang="en-US" sz="2400" dirty="0"/>
              <a:t>which, if any, questions the respondents felt uneasy about answering;</a:t>
            </a:r>
          </a:p>
          <a:p>
            <a:pPr lvl="1"/>
            <a:r>
              <a:rPr lang="en-US" sz="2400" dirty="0"/>
              <a:t>whether in their opinion there were any major topic omissions;</a:t>
            </a:r>
          </a:p>
          <a:p>
            <a:pPr lvl="1"/>
            <a:r>
              <a:rPr lang="en-US" sz="2400" dirty="0"/>
              <a:t>whether the layout was clear and attractive;</a:t>
            </a:r>
          </a:p>
          <a:p>
            <a:pPr lvl="1"/>
            <a:r>
              <a:rPr lang="en-US" sz="2400" dirty="0"/>
              <a:t>any other comments </a:t>
            </a:r>
            <a:br>
              <a:rPr lang="en-US" sz="2400" dirty="0"/>
            </a:br>
            <a:endParaRPr lang="en-GB" sz="2400" dirty="0"/>
          </a:p>
        </p:txBody>
      </p:sp>
      <p:sp>
        <p:nvSpPr>
          <p:cNvPr id="2" name="Slide Number Placeholder 1">
            <a:extLst>
              <a:ext uri="{FF2B5EF4-FFF2-40B4-BE49-F238E27FC236}">
                <a16:creationId xmlns:a16="http://schemas.microsoft.com/office/drawing/2014/main" id="{22451603-1601-C8F1-39C8-6A32B948C3D6}"/>
              </a:ext>
            </a:extLst>
          </p:cNvPr>
          <p:cNvSpPr>
            <a:spLocks noGrp="1"/>
          </p:cNvSpPr>
          <p:nvPr>
            <p:ph type="sldNum" sz="quarter" idx="12"/>
          </p:nvPr>
        </p:nvSpPr>
        <p:spPr/>
        <p:txBody>
          <a:bodyPr/>
          <a:lstStyle/>
          <a:p>
            <a:pPr>
              <a:defRPr/>
            </a:pPr>
            <a:fld id="{7D0080E3-C8E4-4072-87F6-5D763E1F8305}" type="slidenum">
              <a:rPr lang="en-US" altLang="en-US" smtClean="0"/>
              <a:pPr>
                <a:defRPr/>
              </a:pPr>
              <a:t>70</a:t>
            </a:fld>
            <a:endParaRPr lang="en-US" altLang="en-US"/>
          </a:p>
        </p:txBody>
      </p:sp>
    </p:spTree>
    <p:extLst>
      <p:ext uri="{BB962C8B-B14F-4D97-AF65-F5344CB8AC3E}">
        <p14:creationId xmlns:p14="http://schemas.microsoft.com/office/powerpoint/2010/main" val="195698149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CD82F-D507-BB8B-5D08-66B84182F09D}"/>
              </a:ext>
            </a:extLst>
          </p:cNvPr>
          <p:cNvSpPr>
            <a:spLocks noGrp="1"/>
          </p:cNvSpPr>
          <p:nvPr>
            <p:ph type="title"/>
          </p:nvPr>
        </p:nvSpPr>
        <p:spPr/>
        <p:txBody>
          <a:bodyPr/>
          <a:lstStyle/>
          <a:p>
            <a:r>
              <a:rPr lang="en-US" dirty="0"/>
              <a:t>Questionnaire: online – best practice</a:t>
            </a:r>
            <a:endParaRPr lang="en-GB" dirty="0"/>
          </a:p>
        </p:txBody>
      </p:sp>
      <p:sp>
        <p:nvSpPr>
          <p:cNvPr id="3" name="Content Placeholder 2">
            <a:extLst>
              <a:ext uri="{FF2B5EF4-FFF2-40B4-BE49-F238E27FC236}">
                <a16:creationId xmlns:a16="http://schemas.microsoft.com/office/drawing/2014/main" id="{F753AA93-44C1-D069-768C-429D21F11AA0}"/>
              </a:ext>
            </a:extLst>
          </p:cNvPr>
          <p:cNvSpPr>
            <a:spLocks noGrp="1"/>
          </p:cNvSpPr>
          <p:nvPr>
            <p:ph idx="1"/>
          </p:nvPr>
        </p:nvSpPr>
        <p:spPr/>
        <p:txBody>
          <a:bodyPr/>
          <a:lstStyle/>
          <a:p>
            <a:pPr>
              <a:buFont typeface="+mj-lt"/>
              <a:buAutoNum type="arabicPeriod"/>
            </a:pPr>
            <a:r>
              <a:rPr lang="en-US" sz="1600" dirty="0"/>
              <a:t>Contact recipients yourself by email (or use an online panel company) and advise them to expect a questionnaire – a pre-survey contact (Section 6.5).</a:t>
            </a:r>
          </a:p>
          <a:p>
            <a:pPr>
              <a:buFont typeface="+mj-lt"/>
              <a:buAutoNum type="arabicPeriod"/>
            </a:pPr>
            <a:r>
              <a:rPr lang="en-US" sz="1600" dirty="0"/>
              <a:t>Include the hyperlink to the questionnaire in the email invitation (Figure 11.2). You should make sure that this will arrive when recipients are likely to be receptive. For most </a:t>
            </a:r>
            <a:r>
              <a:rPr lang="en-US" sz="1600" dirty="0" err="1"/>
              <a:t>organisations</a:t>
            </a:r>
            <a:r>
              <a:rPr lang="en-US" sz="1600" dirty="0"/>
              <a:t> Fridays and days surrounding major public holidays have been shown to be a poor time. </a:t>
            </a:r>
          </a:p>
          <a:p>
            <a:pPr>
              <a:buFont typeface="+mj-lt"/>
              <a:buAutoNum type="arabicPeriod"/>
            </a:pPr>
            <a:r>
              <a:rPr lang="en-US" sz="1600" dirty="0" err="1"/>
              <a:t>Summarise</a:t>
            </a:r>
            <a:r>
              <a:rPr lang="en-US" sz="1600" dirty="0"/>
              <a:t> the purpose of the research and include an explicit request for the respondent’s consent in the welcome screen at the start of the questionnaire (Box 11.17).</a:t>
            </a:r>
          </a:p>
          <a:p>
            <a:pPr>
              <a:buFont typeface="+mj-lt"/>
              <a:buAutoNum type="arabicPeriod"/>
            </a:pPr>
            <a:r>
              <a:rPr lang="en-US" sz="1600" dirty="0"/>
              <a:t>Email a first follow-up one week after the initial email invitation to all recipients. This should thank early respondents and remind non-respondents to answer (a copy of the hyperlink should be included again).</a:t>
            </a:r>
          </a:p>
          <a:p>
            <a:pPr>
              <a:buFont typeface="+mj-lt"/>
              <a:buAutoNum type="arabicPeriod"/>
            </a:pPr>
            <a:r>
              <a:rPr lang="en-US" sz="1600" dirty="0"/>
              <a:t>Email a second follow-up to those who have not responded after three weeks. This should include the information that was in the initial invitation including the hyperlink. The email invitation should be amended to further </a:t>
            </a:r>
            <a:r>
              <a:rPr lang="en-US" sz="1600" dirty="0" err="1"/>
              <a:t>emphasise</a:t>
            </a:r>
            <a:r>
              <a:rPr lang="en-US" sz="1600" dirty="0"/>
              <a:t> the importance of completing the questionnaire.</a:t>
            </a:r>
          </a:p>
          <a:p>
            <a:pPr>
              <a:buFont typeface="+mj-lt"/>
              <a:buAutoNum type="arabicPeriod"/>
            </a:pPr>
            <a:r>
              <a:rPr lang="en-US" sz="1600" dirty="0"/>
              <a:t>Also use a third follow-up if time allows or your response rate is low.</a:t>
            </a:r>
          </a:p>
          <a:p>
            <a:pPr>
              <a:buFont typeface="+mj-lt"/>
              <a:buAutoNum type="arabicPeriod"/>
            </a:pPr>
            <a:r>
              <a:rPr lang="en-US" sz="1600" dirty="0"/>
              <a:t>When the respondent completes the questionnaire, their responses will be saved automatically. However, you may need to select the online survey tool option that prevents multiple responses from one respondent </a:t>
            </a:r>
            <a:br>
              <a:rPr lang="en-US" sz="1600" dirty="0"/>
            </a:br>
            <a:br>
              <a:rPr lang="en-US" sz="1600" dirty="0"/>
            </a:br>
            <a:endParaRPr lang="en-GB" sz="1600" dirty="0"/>
          </a:p>
        </p:txBody>
      </p:sp>
      <p:sp>
        <p:nvSpPr>
          <p:cNvPr id="4" name="Slide Number Placeholder 3">
            <a:extLst>
              <a:ext uri="{FF2B5EF4-FFF2-40B4-BE49-F238E27FC236}">
                <a16:creationId xmlns:a16="http://schemas.microsoft.com/office/drawing/2014/main" id="{09E68F7F-66FA-2FF4-C1E1-4A5EF4F1AF42}"/>
              </a:ext>
            </a:extLst>
          </p:cNvPr>
          <p:cNvSpPr>
            <a:spLocks noGrp="1"/>
          </p:cNvSpPr>
          <p:nvPr>
            <p:ph type="sldNum" sz="quarter" idx="12"/>
          </p:nvPr>
        </p:nvSpPr>
        <p:spPr/>
        <p:txBody>
          <a:bodyPr/>
          <a:lstStyle/>
          <a:p>
            <a:pPr>
              <a:defRPr/>
            </a:pPr>
            <a:fld id="{6B9CAAEB-5DD4-4716-AEA0-BEF1B1D22BD1}" type="slidenum">
              <a:rPr lang="en-US" altLang="en-US" smtClean="0"/>
              <a:pPr>
                <a:defRPr/>
              </a:pPr>
              <a:t>71</a:t>
            </a:fld>
            <a:endParaRPr lang="en-US" altLang="en-US"/>
          </a:p>
        </p:txBody>
      </p:sp>
    </p:spTree>
    <p:extLst>
      <p:ext uri="{BB962C8B-B14F-4D97-AF65-F5344CB8AC3E}">
        <p14:creationId xmlns:p14="http://schemas.microsoft.com/office/powerpoint/2010/main" val="303238012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C21E1E-1654-8CA4-525D-71AD34733D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85FE05-CEB6-6904-B22C-59B1DE1D48D2}"/>
              </a:ext>
            </a:extLst>
          </p:cNvPr>
          <p:cNvSpPr>
            <a:spLocks noGrp="1"/>
          </p:cNvSpPr>
          <p:nvPr>
            <p:ph type="title"/>
          </p:nvPr>
        </p:nvSpPr>
        <p:spPr/>
        <p:txBody>
          <a:bodyPr/>
          <a:lstStyle/>
          <a:p>
            <a:r>
              <a:rPr lang="en-US" dirty="0"/>
              <a:t>Questionnaire: online – checklist</a:t>
            </a:r>
            <a:endParaRPr lang="en-GB" dirty="0"/>
          </a:p>
        </p:txBody>
      </p:sp>
      <p:sp>
        <p:nvSpPr>
          <p:cNvPr id="3" name="Content Placeholder 2">
            <a:extLst>
              <a:ext uri="{FF2B5EF4-FFF2-40B4-BE49-F238E27FC236}">
                <a16:creationId xmlns:a16="http://schemas.microsoft.com/office/drawing/2014/main" id="{9ED89E8B-8041-C138-C45F-846B1C25E06B}"/>
              </a:ext>
            </a:extLst>
          </p:cNvPr>
          <p:cNvSpPr>
            <a:spLocks noGrp="1"/>
          </p:cNvSpPr>
          <p:nvPr>
            <p:ph idx="1"/>
          </p:nvPr>
        </p:nvSpPr>
        <p:spPr/>
        <p:txBody>
          <a:bodyPr/>
          <a:lstStyle/>
          <a:p>
            <a:pPr marL="0" indent="0">
              <a:buNone/>
            </a:pPr>
            <a:endParaRPr lang="en-GB" sz="1600" dirty="0"/>
          </a:p>
        </p:txBody>
      </p:sp>
      <p:sp>
        <p:nvSpPr>
          <p:cNvPr id="4" name="Slide Number Placeholder 3">
            <a:extLst>
              <a:ext uri="{FF2B5EF4-FFF2-40B4-BE49-F238E27FC236}">
                <a16:creationId xmlns:a16="http://schemas.microsoft.com/office/drawing/2014/main" id="{E00CB024-8F00-E889-7ACD-7247D355AE1C}"/>
              </a:ext>
            </a:extLst>
          </p:cNvPr>
          <p:cNvSpPr>
            <a:spLocks noGrp="1"/>
          </p:cNvSpPr>
          <p:nvPr>
            <p:ph type="sldNum" sz="quarter" idx="12"/>
          </p:nvPr>
        </p:nvSpPr>
        <p:spPr/>
        <p:txBody>
          <a:bodyPr/>
          <a:lstStyle/>
          <a:p>
            <a:pPr>
              <a:defRPr/>
            </a:pPr>
            <a:fld id="{6B9CAAEB-5DD4-4716-AEA0-BEF1B1D22BD1}" type="slidenum">
              <a:rPr lang="en-US" altLang="en-US" smtClean="0"/>
              <a:pPr>
                <a:defRPr/>
              </a:pPr>
              <a:t>72</a:t>
            </a:fld>
            <a:endParaRPr lang="en-US" altLang="en-US"/>
          </a:p>
        </p:txBody>
      </p:sp>
      <p:pic>
        <p:nvPicPr>
          <p:cNvPr id="6" name="Picture 5">
            <a:extLst>
              <a:ext uri="{FF2B5EF4-FFF2-40B4-BE49-F238E27FC236}">
                <a16:creationId xmlns:a16="http://schemas.microsoft.com/office/drawing/2014/main" id="{AAE415A7-64B3-F44F-4646-AC49592CE919}"/>
              </a:ext>
            </a:extLst>
          </p:cNvPr>
          <p:cNvPicPr>
            <a:picLocks noChangeAspect="1"/>
          </p:cNvPicPr>
          <p:nvPr/>
        </p:nvPicPr>
        <p:blipFill>
          <a:blip r:embed="rId2"/>
          <a:stretch>
            <a:fillRect/>
          </a:stretch>
        </p:blipFill>
        <p:spPr>
          <a:xfrm>
            <a:off x="1309362" y="1417638"/>
            <a:ext cx="9573276" cy="5090991"/>
          </a:xfrm>
          <a:prstGeom prst="rect">
            <a:avLst/>
          </a:prstGeom>
        </p:spPr>
      </p:pic>
      <p:sp>
        <p:nvSpPr>
          <p:cNvPr id="7" name="TextBox 6">
            <a:extLst>
              <a:ext uri="{FF2B5EF4-FFF2-40B4-BE49-F238E27FC236}">
                <a16:creationId xmlns:a16="http://schemas.microsoft.com/office/drawing/2014/main" id="{97497C24-BF12-6F93-EE1A-51645C64A387}"/>
              </a:ext>
            </a:extLst>
          </p:cNvPr>
          <p:cNvSpPr txBox="1"/>
          <p:nvPr/>
        </p:nvSpPr>
        <p:spPr bwMode="auto">
          <a:xfrm>
            <a:off x="6422922" y="5553110"/>
            <a:ext cx="3733800" cy="792764"/>
          </a:xfrm>
          <a:prstGeom prst="rect">
            <a:avLst/>
          </a:prstGeom>
          <a:solidFill>
            <a:schemeClr val="bg1"/>
          </a:solidFill>
          <a:ln>
            <a:noFill/>
          </a:ln>
        </p:spPr>
        <p:txBody>
          <a:bodyPr vert="horz" wrap="square" lIns="91440" tIns="45720" rIns="91440" bIns="45720" numCol="1" rtlCol="0" anchor="t" anchorCtr="0" compatLnSpc="1">
            <a:prstTxWarp prst="textNoShape">
              <a:avLst/>
            </a:prstTxWarp>
            <a:noAutofit/>
          </a:bodyPr>
          <a:lstStyle/>
          <a:p>
            <a:pPr algn="ctr" eaLnBrk="0" fontAlgn="base" hangingPunct="0">
              <a:spcBef>
                <a:spcPct val="20000"/>
              </a:spcBef>
              <a:spcAft>
                <a:spcPct val="0"/>
              </a:spcAft>
            </a:pPr>
            <a:r>
              <a:rPr lang="en-US" sz="1600" kern="1200" dirty="0">
                <a:latin typeface="Calibri" panose="020F0502020204030204" pitchFamily="34" charset="0"/>
              </a:rPr>
              <a:t>Figure: Questionnaire online checklist.</a:t>
            </a:r>
          </a:p>
          <a:p>
            <a:pPr algn="ctr" eaLnBrk="0" fontAlgn="base" hangingPunct="0">
              <a:spcBef>
                <a:spcPct val="20000"/>
              </a:spcBef>
              <a:spcAft>
                <a:spcPct val="0"/>
              </a:spcAft>
            </a:pPr>
            <a:r>
              <a:rPr lang="en-US" sz="1600" kern="1200" dirty="0">
                <a:latin typeface="Calibri" panose="020F0502020204030204" pitchFamily="34" charset="0"/>
              </a:rPr>
              <a:t>Source: Saunders et al. (2023, p. 552)</a:t>
            </a:r>
          </a:p>
        </p:txBody>
      </p:sp>
    </p:spTree>
    <p:extLst>
      <p:ext uri="{BB962C8B-B14F-4D97-AF65-F5344CB8AC3E}">
        <p14:creationId xmlns:p14="http://schemas.microsoft.com/office/powerpoint/2010/main" val="29357978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70D67-8113-DB54-A319-F4DB95454830}"/>
              </a:ext>
            </a:extLst>
          </p:cNvPr>
          <p:cNvSpPr>
            <a:spLocks noGrp="1"/>
          </p:cNvSpPr>
          <p:nvPr>
            <p:ph type="title"/>
          </p:nvPr>
        </p:nvSpPr>
        <p:spPr/>
        <p:txBody>
          <a:bodyPr/>
          <a:lstStyle/>
          <a:p>
            <a:r>
              <a:rPr lang="en-US" dirty="0"/>
              <a:t>Summary</a:t>
            </a:r>
            <a:endParaRPr lang="en-GB" dirty="0"/>
          </a:p>
        </p:txBody>
      </p:sp>
      <p:sp>
        <p:nvSpPr>
          <p:cNvPr id="3" name="Content Placeholder 2">
            <a:extLst>
              <a:ext uri="{FF2B5EF4-FFF2-40B4-BE49-F238E27FC236}">
                <a16:creationId xmlns:a16="http://schemas.microsoft.com/office/drawing/2014/main" id="{73E68790-51A2-A8B5-8627-3031B18808FC}"/>
              </a:ext>
            </a:extLst>
          </p:cNvPr>
          <p:cNvSpPr>
            <a:spLocks noGrp="1"/>
          </p:cNvSpPr>
          <p:nvPr>
            <p:ph idx="1"/>
          </p:nvPr>
        </p:nvSpPr>
        <p:spPr/>
        <p:txBody>
          <a:bodyPr/>
          <a:lstStyle/>
          <a:p>
            <a:r>
              <a:rPr lang="en-US" dirty="0"/>
              <a:t>Before data collection</a:t>
            </a:r>
          </a:p>
          <a:p>
            <a:r>
              <a:rPr lang="en-US" dirty="0"/>
              <a:t>Sampling</a:t>
            </a:r>
          </a:p>
          <a:p>
            <a:r>
              <a:rPr lang="en-US" dirty="0"/>
              <a:t>Data collection: secondary data</a:t>
            </a:r>
          </a:p>
          <a:p>
            <a:r>
              <a:rPr lang="en-US" dirty="0"/>
              <a:t>Data collection: primary data</a:t>
            </a:r>
            <a:endParaRPr lang="en-GB" dirty="0"/>
          </a:p>
        </p:txBody>
      </p:sp>
      <p:sp>
        <p:nvSpPr>
          <p:cNvPr id="4" name="Slide Number Placeholder 3">
            <a:extLst>
              <a:ext uri="{FF2B5EF4-FFF2-40B4-BE49-F238E27FC236}">
                <a16:creationId xmlns:a16="http://schemas.microsoft.com/office/drawing/2014/main" id="{1E695D8D-35D5-C80D-F89E-E91D318726B6}"/>
              </a:ext>
            </a:extLst>
          </p:cNvPr>
          <p:cNvSpPr>
            <a:spLocks noGrp="1"/>
          </p:cNvSpPr>
          <p:nvPr>
            <p:ph type="sldNum" sz="quarter" idx="12"/>
          </p:nvPr>
        </p:nvSpPr>
        <p:spPr/>
        <p:txBody>
          <a:bodyPr/>
          <a:lstStyle/>
          <a:p>
            <a:pPr>
              <a:defRPr/>
            </a:pPr>
            <a:fld id="{6B9CAAEB-5DD4-4716-AEA0-BEF1B1D22BD1}" type="slidenum">
              <a:rPr lang="en-US" altLang="en-US" smtClean="0"/>
              <a:pPr>
                <a:defRPr/>
              </a:pPr>
              <a:t>73</a:t>
            </a:fld>
            <a:endParaRPr lang="en-US" altLang="en-US"/>
          </a:p>
        </p:txBody>
      </p:sp>
    </p:spTree>
    <p:extLst>
      <p:ext uri="{BB962C8B-B14F-4D97-AF65-F5344CB8AC3E}">
        <p14:creationId xmlns:p14="http://schemas.microsoft.com/office/powerpoint/2010/main" val="141976177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84CB6-FC1F-3309-45D4-68007B242F79}"/>
              </a:ext>
            </a:extLst>
          </p:cNvPr>
          <p:cNvSpPr>
            <a:spLocks noGrp="1"/>
          </p:cNvSpPr>
          <p:nvPr>
            <p:ph type="title"/>
          </p:nvPr>
        </p:nvSpPr>
        <p:spPr/>
        <p:txBody>
          <a:bodyPr/>
          <a:lstStyle/>
          <a:p>
            <a:r>
              <a:rPr lang="en-US" dirty="0"/>
              <a:t>Reference list</a:t>
            </a:r>
            <a:endParaRPr lang="en-GB" dirty="0"/>
          </a:p>
        </p:txBody>
      </p:sp>
      <p:sp>
        <p:nvSpPr>
          <p:cNvPr id="3" name="Content Placeholder 2">
            <a:extLst>
              <a:ext uri="{FF2B5EF4-FFF2-40B4-BE49-F238E27FC236}">
                <a16:creationId xmlns:a16="http://schemas.microsoft.com/office/drawing/2014/main" id="{8DF5F08D-DB3D-7BD5-684E-D0EB208F4788}"/>
              </a:ext>
            </a:extLst>
          </p:cNvPr>
          <p:cNvSpPr>
            <a:spLocks noGrp="1"/>
          </p:cNvSpPr>
          <p:nvPr>
            <p:ph idx="1"/>
          </p:nvPr>
        </p:nvSpPr>
        <p:spPr/>
        <p:txBody>
          <a:bodyPr/>
          <a:lstStyle/>
          <a:p>
            <a:r>
              <a:rPr lang="en-US" dirty="0"/>
              <a:t>Saunders, M., Lewis, P. and Thornhill, A. (2023). </a:t>
            </a:r>
            <a:r>
              <a:rPr lang="en-US" i="1" dirty="0"/>
              <a:t>Research methods for business students</a:t>
            </a:r>
            <a:r>
              <a:rPr lang="en-US" dirty="0"/>
              <a:t>. 9</a:t>
            </a:r>
            <a:r>
              <a:rPr lang="en-US" baseline="30000" dirty="0"/>
              <a:t>th</a:t>
            </a:r>
            <a:r>
              <a:rPr lang="en-US" dirty="0"/>
              <a:t> ed. Harlow: Pearson Education Limited.</a:t>
            </a:r>
          </a:p>
        </p:txBody>
      </p:sp>
      <p:sp>
        <p:nvSpPr>
          <p:cNvPr id="4" name="Slide Number Placeholder 3">
            <a:extLst>
              <a:ext uri="{FF2B5EF4-FFF2-40B4-BE49-F238E27FC236}">
                <a16:creationId xmlns:a16="http://schemas.microsoft.com/office/drawing/2014/main" id="{624A5585-AD8E-7DB0-2885-9835665B0309}"/>
              </a:ext>
            </a:extLst>
          </p:cNvPr>
          <p:cNvSpPr>
            <a:spLocks noGrp="1"/>
          </p:cNvSpPr>
          <p:nvPr>
            <p:ph type="sldNum" sz="quarter" idx="12"/>
          </p:nvPr>
        </p:nvSpPr>
        <p:spPr/>
        <p:txBody>
          <a:bodyPr/>
          <a:lstStyle/>
          <a:p>
            <a:pPr>
              <a:defRPr/>
            </a:pPr>
            <a:fld id="{6B9CAAEB-5DD4-4716-AEA0-BEF1B1D22BD1}" type="slidenum">
              <a:rPr lang="en-US" altLang="en-US" smtClean="0"/>
              <a:pPr>
                <a:defRPr/>
              </a:pPr>
              <a:t>74</a:t>
            </a:fld>
            <a:endParaRPr lang="en-US" altLang="en-US"/>
          </a:p>
        </p:txBody>
      </p:sp>
    </p:spTree>
    <p:extLst>
      <p:ext uri="{BB962C8B-B14F-4D97-AF65-F5344CB8AC3E}">
        <p14:creationId xmlns:p14="http://schemas.microsoft.com/office/powerpoint/2010/main" val="17008548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226</TotalTime>
  <Words>6190</Words>
  <Application>Microsoft Office PowerPoint</Application>
  <PresentationFormat>Widescreen</PresentationFormat>
  <Paragraphs>602</Paragraphs>
  <Slides>74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74</vt:i4>
      </vt:variant>
    </vt:vector>
  </HeadingPairs>
  <TitlesOfParts>
    <vt:vector size="79" baseType="lpstr">
      <vt:lpstr>Arial</vt:lpstr>
      <vt:lpstr>Calibri</vt:lpstr>
      <vt:lpstr>Cambria Math</vt:lpstr>
      <vt:lpstr>Myriad Pro</vt:lpstr>
      <vt:lpstr>20140311PresentationUWTSDTemplate</vt:lpstr>
      <vt:lpstr>LCMB7035</vt:lpstr>
      <vt:lpstr>Learning outcomes</vt:lpstr>
      <vt:lpstr>Before data collection</vt:lpstr>
      <vt:lpstr>Sampling</vt:lpstr>
      <vt:lpstr>Sampling</vt:lpstr>
      <vt:lpstr>Sample size</vt:lpstr>
      <vt:lpstr>Response rate</vt:lpstr>
      <vt:lpstr>Response rate</vt:lpstr>
      <vt:lpstr>Response rate</vt:lpstr>
      <vt:lpstr>Simple random sampling </vt:lpstr>
      <vt:lpstr>Simple Random Sampling (Modern Approach)</vt:lpstr>
      <vt:lpstr>Systematic random sampling </vt:lpstr>
      <vt:lpstr>Systematic Random Sampling</vt:lpstr>
      <vt:lpstr>Stratified random sampling </vt:lpstr>
      <vt:lpstr>Stratified Random Sampling</vt:lpstr>
      <vt:lpstr>PowerPoint Presentation</vt:lpstr>
      <vt:lpstr>Cluster sampling </vt:lpstr>
      <vt:lpstr>Non-probability sampling </vt:lpstr>
      <vt:lpstr>Quota sampling</vt:lpstr>
      <vt:lpstr>Purposive sampling </vt:lpstr>
      <vt:lpstr>Volunteer sampling </vt:lpstr>
      <vt:lpstr>Volunteer sampling </vt:lpstr>
      <vt:lpstr>Haphazard sampling </vt:lpstr>
      <vt:lpstr>Mixed and multi-stage sampling</vt:lpstr>
      <vt:lpstr>Activity 1</vt:lpstr>
      <vt:lpstr>Activity 2</vt:lpstr>
      <vt:lpstr>Activity</vt:lpstr>
      <vt:lpstr>Activity 3</vt:lpstr>
      <vt:lpstr>Break!</vt:lpstr>
      <vt:lpstr>Secondary data</vt:lpstr>
      <vt:lpstr>Secondary data types</vt:lpstr>
      <vt:lpstr>Secondary data sources</vt:lpstr>
      <vt:lpstr>Secondary data sources</vt:lpstr>
      <vt:lpstr>Secondary data sources</vt:lpstr>
      <vt:lpstr>Advantages of secondary data </vt:lpstr>
      <vt:lpstr>Disadvantages of secondary data </vt:lpstr>
      <vt:lpstr>Secondary data relevance</vt:lpstr>
      <vt:lpstr>Activity 4</vt:lpstr>
      <vt:lpstr>To use secondary data</vt:lpstr>
      <vt:lpstr>Break!</vt:lpstr>
      <vt:lpstr>Primary data</vt:lpstr>
      <vt:lpstr>Interview</vt:lpstr>
      <vt:lpstr>Interview types</vt:lpstr>
      <vt:lpstr>Interview types: structured</vt:lpstr>
      <vt:lpstr>Interview types: Semi-structured</vt:lpstr>
      <vt:lpstr>Thematic and distinctive format semi-structured interviews </vt:lpstr>
      <vt:lpstr>Interview types: Unstructured</vt:lpstr>
      <vt:lpstr>Interview: advantages</vt:lpstr>
      <vt:lpstr>Interview: considerations</vt:lpstr>
      <vt:lpstr>Interview: considerations</vt:lpstr>
      <vt:lpstr>Interview: email</vt:lpstr>
      <vt:lpstr>Collecting data using questionnaire</vt:lpstr>
      <vt:lpstr>When to use questionnaire</vt:lpstr>
      <vt:lpstr>Questionnaire: types</vt:lpstr>
      <vt:lpstr>Questionnaire: designing</vt:lpstr>
      <vt:lpstr>Questionnaire: designing</vt:lpstr>
      <vt:lpstr>Questionnaire: designing</vt:lpstr>
      <vt:lpstr>Questionnaire: data to be collected</vt:lpstr>
      <vt:lpstr>Questionnaire: data to be collected</vt:lpstr>
      <vt:lpstr>Questionnaire: designing</vt:lpstr>
      <vt:lpstr>Questionnaire: considerations</vt:lpstr>
      <vt:lpstr>Questionnaire: Validity</vt:lpstr>
      <vt:lpstr>Questionnaire: Reliability</vt:lpstr>
      <vt:lpstr>Calculating Cronbach’s alpha</vt:lpstr>
      <vt:lpstr>Questionnaire: Validity and reliability</vt:lpstr>
      <vt:lpstr>Questionnaire: designing the questions</vt:lpstr>
      <vt:lpstr>Questionnaire: designing the questions</vt:lpstr>
      <vt:lpstr>Questionnaire: considerations</vt:lpstr>
      <vt:lpstr>PowerPoint Presentation</vt:lpstr>
      <vt:lpstr>Pilot test</vt:lpstr>
      <vt:lpstr>Questionnaire: online – best practice</vt:lpstr>
      <vt:lpstr>Questionnaire: online – checklist</vt:lpstr>
      <vt:lpstr>Summary</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Balendran Kandasamy</cp:lastModifiedBy>
  <cp:revision>17</cp:revision>
  <dcterms:created xsi:type="dcterms:W3CDTF">2023-09-20T11:13:31Z</dcterms:created>
  <dcterms:modified xsi:type="dcterms:W3CDTF">2026-03-23T16:25:13Z</dcterms:modified>
</cp:coreProperties>
</file>