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4"/>
  </p:notesMasterIdLst>
  <p:handoutMasterIdLst>
    <p:handoutMasterId r:id="rId25"/>
  </p:handoutMasterIdLst>
  <p:sldIdLst>
    <p:sldId id="256" r:id="rId2"/>
    <p:sldId id="323" r:id="rId3"/>
    <p:sldId id="324" r:id="rId4"/>
    <p:sldId id="326" r:id="rId5"/>
    <p:sldId id="327" r:id="rId6"/>
    <p:sldId id="328" r:id="rId7"/>
    <p:sldId id="329" r:id="rId8"/>
    <p:sldId id="330" r:id="rId9"/>
    <p:sldId id="331" r:id="rId10"/>
    <p:sldId id="332" r:id="rId11"/>
    <p:sldId id="333" r:id="rId12"/>
    <p:sldId id="334" r:id="rId13"/>
    <p:sldId id="335" r:id="rId14"/>
    <p:sldId id="336" r:id="rId15"/>
    <p:sldId id="337" r:id="rId16"/>
    <p:sldId id="338" r:id="rId17"/>
    <p:sldId id="339" r:id="rId18"/>
    <p:sldId id="340" r:id="rId19"/>
    <p:sldId id="341" r:id="rId20"/>
    <p:sldId id="342" r:id="rId21"/>
    <p:sldId id="343" r:id="rId22"/>
    <p:sldId id="322" r:id="rId23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0" autoAdjust="0"/>
    <p:restoredTop sz="94650" autoAdjust="0"/>
  </p:normalViewPr>
  <p:slideViewPr>
    <p:cSldViewPr>
      <p:cViewPr varScale="1">
        <p:scale>
          <a:sx n="113" d="100"/>
          <a:sy n="113" d="100"/>
        </p:scale>
        <p:origin x="8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CC3C73-7237-40EB-9F3C-78E55BFEB6D1}" type="slidenum">
              <a:rPr lang="en-GB"/>
              <a:pPr/>
              <a:t>3</a:t>
            </a:fld>
            <a:endParaRPr lang="en-GB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46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559A35-0BA3-4BB5-8C0D-782A155F4085}" type="slidenum">
              <a:rPr lang="en-GB"/>
              <a:pPr/>
              <a:t>4</a:t>
            </a:fld>
            <a:endParaRPr lang="en-GB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15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1B7273-B26B-4168-84B5-955DDE26201A}" type="slidenum">
              <a:rPr lang="en-GB"/>
              <a:pPr/>
              <a:t>5</a:t>
            </a:fld>
            <a:endParaRPr lang="en-GB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054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C12648-329A-451C-8EB7-5093B20630BC}" type="slidenum">
              <a:rPr lang="en-GB"/>
              <a:pPr/>
              <a:t>6</a:t>
            </a:fld>
            <a:endParaRPr lang="en-GB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9045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7DF02C-44E3-4C69-B47A-51BADB2AC495}" type="slidenum">
              <a:rPr lang="en-GB"/>
              <a:pPr/>
              <a:t>7</a:t>
            </a:fld>
            <a:endParaRPr lang="en-GB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3383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11CED2-DBFE-C341-B544-E65F2DB26ED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591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Usability Engineering</a:t>
            </a:r>
            <a:endParaRPr lang="en-GB" dirty="0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9 – Evaluation 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two main approaches to evaluating a website</a:t>
            </a:r>
          </a:p>
          <a:p>
            <a:pPr lvl="1"/>
            <a:r>
              <a:rPr lang="en-GB" dirty="0"/>
              <a:t>With users</a:t>
            </a:r>
          </a:p>
          <a:p>
            <a:pPr lvl="1"/>
            <a:r>
              <a:rPr lang="en-GB" dirty="0"/>
              <a:t>Without users</a:t>
            </a:r>
          </a:p>
          <a:p>
            <a:r>
              <a:rPr lang="en-GB" dirty="0"/>
              <a:t>Without users</a:t>
            </a:r>
          </a:p>
          <a:p>
            <a:pPr lvl="1"/>
            <a:r>
              <a:rPr lang="en-GB" dirty="0"/>
              <a:t>Relies on the expertise of the tester</a:t>
            </a:r>
          </a:p>
          <a:p>
            <a:pPr lvl="1"/>
            <a:r>
              <a:rPr lang="en-GB" dirty="0"/>
              <a:t>Fast</a:t>
            </a:r>
          </a:p>
          <a:p>
            <a:pPr lvl="1"/>
            <a:r>
              <a:rPr lang="en-GB" dirty="0"/>
              <a:t>Cheap</a:t>
            </a:r>
          </a:p>
          <a:p>
            <a:r>
              <a:rPr lang="en-GB" dirty="0"/>
              <a:t>With users</a:t>
            </a:r>
          </a:p>
          <a:p>
            <a:pPr lvl="1"/>
            <a:r>
              <a:rPr lang="en-GB" dirty="0"/>
              <a:t>Gets real data from real users</a:t>
            </a:r>
          </a:p>
          <a:p>
            <a:pPr lvl="1"/>
            <a:r>
              <a:rPr lang="en-GB" dirty="0"/>
              <a:t>Slow</a:t>
            </a:r>
          </a:p>
          <a:p>
            <a:pPr lvl="1"/>
            <a:r>
              <a:rPr lang="en-GB" dirty="0"/>
              <a:t>Expensive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Approaches</a:t>
            </a:r>
          </a:p>
        </p:txBody>
      </p:sp>
    </p:spTree>
    <p:extLst>
      <p:ext uri="{BB962C8B-B14F-4D97-AF65-F5344CB8AC3E}">
        <p14:creationId xmlns:p14="http://schemas.microsoft.com/office/powerpoint/2010/main" val="48977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Cognitive Walkthrough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most common developer-level evaluation tool is the </a:t>
            </a:r>
            <a:r>
              <a:rPr lang="en-GB" i="1" dirty="0"/>
              <a:t>Cognitive Walkthrough</a:t>
            </a:r>
          </a:p>
          <a:p>
            <a:pPr>
              <a:lnSpc>
                <a:spcPct val="90000"/>
              </a:lnSpc>
            </a:pPr>
            <a:r>
              <a:rPr lang="en-GB" dirty="0"/>
              <a:t>This requires the developer to understand the user’s goals and to look at how the system helps the user to achieve those goals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There are 4 basic things the users looks for when looking at a screen, a webpage or a device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Where am I?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What can I do?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What do I want to do? / What will happen if…?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Where was I? / What have I done?</a:t>
            </a:r>
          </a:p>
          <a:p>
            <a:pPr marL="109728" indent="0">
              <a:lnSpc>
                <a:spcPct val="90000"/>
              </a:lnSpc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29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Where Am I?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The system should tell the user his current location in terms of the interaction or the state of the system</a:t>
            </a:r>
          </a:p>
          <a:p>
            <a:pPr lvl="1"/>
            <a:r>
              <a:rPr lang="en-GB" sz="2400"/>
              <a:t>Web sites often use </a:t>
            </a:r>
            <a:r>
              <a:rPr lang="en-GB" sz="2400" i="1"/>
              <a:t>bread crumbs</a:t>
            </a:r>
            <a:r>
              <a:rPr lang="en-GB" sz="2400"/>
              <a:t> on the top of the page for this</a:t>
            </a:r>
          </a:p>
          <a:p>
            <a:pPr lvl="1"/>
            <a:r>
              <a:rPr lang="en-GB" sz="2400"/>
              <a:t>Ticket booking systems often say </a:t>
            </a:r>
            <a:r>
              <a:rPr lang="en-GB" sz="2400" i="1"/>
              <a:t>step 1 of 7</a:t>
            </a:r>
            <a:endParaRPr lang="en-GB" sz="2400"/>
          </a:p>
          <a:p>
            <a:pPr lvl="1"/>
            <a:r>
              <a:rPr lang="en-GB" sz="2400"/>
              <a:t>The generic windows hourglass symbol effectively says </a:t>
            </a:r>
            <a:r>
              <a:rPr lang="en-GB" sz="2400" i="1"/>
              <a:t>this system is currently performing an action</a:t>
            </a:r>
            <a:endParaRPr lang="en-GB" sz="2400"/>
          </a:p>
          <a:p>
            <a:pPr lvl="1"/>
            <a:r>
              <a:rPr lang="en-GB" sz="2400"/>
              <a:t>Status bars show how much of a task has been performed so far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834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Can I Do?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It is important to be able to identify what can be pressed or clicked to perform an action</a:t>
            </a:r>
          </a:p>
          <a:p>
            <a:endParaRPr lang="en-GB" sz="2800" dirty="0"/>
          </a:p>
          <a:p>
            <a:r>
              <a:rPr lang="en-GB" sz="2800" dirty="0"/>
              <a:t>This can be a problem with web pages where images may be links or just decorations – underlining is standard for links but some graphic designers dislike it</a:t>
            </a:r>
          </a:p>
          <a:p>
            <a:endParaRPr lang="en-GB" sz="2800" dirty="0"/>
          </a:p>
          <a:p>
            <a:r>
              <a:rPr lang="en-GB" sz="2800" dirty="0"/>
              <a:t>There is a trade-off between chic design and usability</a:t>
            </a:r>
          </a:p>
          <a:p>
            <a:pPr lvl="1"/>
            <a:r>
              <a:rPr lang="en-GB" sz="2400" dirty="0"/>
              <a:t>Something may look good but if it can’t be used then it’s of no real value (except as art </a:t>
            </a:r>
            <a:r>
              <a:rPr lang="en-GB" sz="2400" dirty="0">
                <a:sym typeface="Wingdings" pitchFamily="2" charset="2"/>
              </a:rPr>
              <a:t>)</a:t>
            </a:r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718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Will Happen If…?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You need to have a good idea of what will happen when you click a button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You could just click it to see what happens, but this may require you then to undo the action if it is not what you expect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Icons may not be easy to understand (graphic design </a:t>
            </a:r>
            <a:r>
              <a:rPr lang="en-GB" dirty="0">
                <a:cs typeface="Arial" charset="0"/>
              </a:rPr>
              <a:t>≠ usability again), particularly if they are </a:t>
            </a:r>
            <a:r>
              <a:rPr lang="en-GB" i="1" dirty="0">
                <a:cs typeface="Arial" charset="0"/>
              </a:rPr>
              <a:t>mode-specific</a:t>
            </a:r>
            <a:endParaRPr lang="en-GB" dirty="0">
              <a:cs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981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Have I Done?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Feedback is important – imagine a system that required you to remember a sequence of 15 operations but no feedback!</a:t>
            </a:r>
          </a:p>
          <a:p>
            <a:pPr lvl="1">
              <a:lnSpc>
                <a:spcPct val="90000"/>
              </a:lnSpc>
            </a:pPr>
            <a:r>
              <a:rPr lang="en-GB" sz="2600" dirty="0"/>
              <a:t>Provides information to show the user whether they are getting closer to their goal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Information systems need to show you where you have been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This is important in terms of navigating around information space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Imagine trying to navigate around the Web without a ‘back’ button or a ‘history’ in your web browser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One study found that over 50% of all browser actions are ‘back’ actions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355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scenarios fit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scenario provides a concise description of what the user expects to see and do</a:t>
            </a:r>
          </a:p>
          <a:p>
            <a:r>
              <a:rPr lang="en-GB" dirty="0"/>
              <a:t>The interface to the software must allow the user to see what needs to be seen and do what needs to be done</a:t>
            </a:r>
          </a:p>
          <a:p>
            <a:r>
              <a:rPr lang="en-GB" dirty="0"/>
              <a:t>We can use the scenario to generate a list of tasks that need to be performed, and the interface to test that the user can carry out each of those tasks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33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Logging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the scenario we can generate a task list for logging into the site</a:t>
            </a:r>
          </a:p>
          <a:p>
            <a:pPr lvl="1"/>
            <a:r>
              <a:rPr lang="en-GB" dirty="0"/>
              <a:t>Go to website</a:t>
            </a:r>
          </a:p>
          <a:p>
            <a:pPr lvl="1"/>
            <a:r>
              <a:rPr lang="en-GB" dirty="0"/>
              <a:t>Log into website</a:t>
            </a:r>
          </a:p>
          <a:p>
            <a:pPr lvl="1"/>
            <a:r>
              <a:rPr lang="en-GB" dirty="0"/>
              <a:t>Enter username</a:t>
            </a:r>
          </a:p>
          <a:p>
            <a:pPr lvl="1"/>
            <a:r>
              <a:rPr lang="en-GB" dirty="0"/>
              <a:t>Enter password</a:t>
            </a:r>
          </a:p>
          <a:p>
            <a:pPr lvl="1"/>
            <a:r>
              <a:rPr lang="en-GB" dirty="0"/>
              <a:t>Click on ‘login’ button</a:t>
            </a:r>
          </a:p>
          <a:p>
            <a:pPr lvl="1"/>
            <a:r>
              <a:rPr lang="en-GB" dirty="0"/>
              <a:t>…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410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Booking a game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</a:t>
            </a:r>
            <a:r>
              <a:rPr lang="en-GB" dirty="0" err="1"/>
              <a:t>Sue’N’Nik’s</a:t>
            </a:r>
            <a:r>
              <a:rPr lang="en-GB" dirty="0"/>
              <a:t> Coffee Corner</a:t>
            </a:r>
          </a:p>
          <a:p>
            <a:endParaRPr lang="en-GB" dirty="0"/>
          </a:p>
          <a:p>
            <a:r>
              <a:rPr lang="en-GB" dirty="0"/>
              <a:t>Assuming that a user has already logged into the site, what tasks are required to book a game?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604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/>
              <a:t>Does the user know what needs to be done?</a:t>
            </a:r>
          </a:p>
          <a:p>
            <a:r>
              <a:rPr lang="en-GB" dirty="0"/>
              <a:t>Can the user see a control to do that?</a:t>
            </a:r>
          </a:p>
          <a:p>
            <a:r>
              <a:rPr lang="en-GB" dirty="0"/>
              <a:t>Is it obvious how the control works?</a:t>
            </a:r>
          </a:p>
          <a:p>
            <a:r>
              <a:rPr lang="en-GB" dirty="0"/>
              <a:t>Does the user understand the feedback given?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360" y="149360"/>
            <a:ext cx="5616222" cy="421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1000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Testing matrix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/>
                        <a:t>Does the user know what needs</a:t>
                      </a:r>
                      <a:r>
                        <a:rPr lang="en-GB" sz="2400" baseline="0" dirty="0"/>
                        <a:t> to be done?</a:t>
                      </a:r>
                      <a:endParaRPr lang="en-GB" sz="2400" dirty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Wants</a:t>
                      </a:r>
                      <a:r>
                        <a:rPr lang="en-GB" sz="2400" baseline="0" dirty="0"/>
                        <a:t> to select a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Maybe</a:t>
                      </a:r>
                      <a:r>
                        <a:rPr lang="en-GB" sz="2400" baseline="0" dirty="0"/>
                        <a:t> – ‘Our Games’ or ‘Reserve a game now’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It’s a standard control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It goes</a:t>
                      </a:r>
                      <a:r>
                        <a:rPr lang="en-GB" sz="2400" baseline="0" dirty="0"/>
                        <a:t> to the booking page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239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/>
              <a:t>Does the user know what needs to be done?</a:t>
            </a:r>
          </a:p>
          <a:p>
            <a:r>
              <a:rPr lang="en-GB" dirty="0"/>
              <a:t>Can the user see a control to do that?</a:t>
            </a:r>
          </a:p>
          <a:p>
            <a:r>
              <a:rPr lang="en-GB" dirty="0"/>
              <a:t>Is it obvious how the control works?</a:t>
            </a:r>
          </a:p>
          <a:p>
            <a:r>
              <a:rPr lang="en-GB" dirty="0"/>
              <a:t>Does the user understand the feedback given?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971" y="163643"/>
            <a:ext cx="5616000" cy="42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1103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Testing matrix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/>
                        <a:t>Does the user know what needs</a:t>
                      </a:r>
                      <a:r>
                        <a:rPr lang="en-GB" sz="2400" baseline="0" dirty="0"/>
                        <a:t> to be done?</a:t>
                      </a:r>
                      <a:endParaRPr lang="en-GB" sz="2400" dirty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Wants</a:t>
                      </a:r>
                      <a:r>
                        <a:rPr lang="en-GB" sz="2400" baseline="0" dirty="0"/>
                        <a:t> to select a specific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There is a search box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It’s a standard control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It</a:t>
                      </a:r>
                      <a:r>
                        <a:rPr lang="en-GB" sz="2400" baseline="0" dirty="0"/>
                        <a:t> appears in the ‘suggested games’ box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687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Testing matrix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/>
                        <a:t>Does the user know what needs</a:t>
                      </a:r>
                      <a:r>
                        <a:rPr lang="en-GB" sz="2400" baseline="0" dirty="0"/>
                        <a:t> to be done?</a:t>
                      </a:r>
                      <a:endParaRPr lang="en-GB" sz="2400" dirty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Wants</a:t>
                      </a:r>
                      <a:r>
                        <a:rPr lang="en-GB" sz="2400" baseline="0" dirty="0"/>
                        <a:t> to book the selected game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N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</a:t>
                      </a:r>
                      <a:r>
                        <a:rPr lang="en-GB" sz="2400" baseline="0" dirty="0"/>
                        <a:t> button says ‘Next’ but no other explanation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It’s a standard control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It</a:t>
                      </a:r>
                      <a:r>
                        <a:rPr lang="en-GB" sz="2400" baseline="0" dirty="0"/>
                        <a:t> goes to the ‘book a timeslot’ page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767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4598764"/>
            <a:ext cx="8257975" cy="1975771"/>
          </a:xfrm>
        </p:spPr>
        <p:txBody>
          <a:bodyPr/>
          <a:lstStyle/>
          <a:p>
            <a:r>
              <a:rPr lang="en-GB" dirty="0"/>
              <a:t>Does the user know what needs to be done?</a:t>
            </a:r>
          </a:p>
          <a:p>
            <a:r>
              <a:rPr lang="en-GB" dirty="0"/>
              <a:t>Can the user see a control to do that?</a:t>
            </a:r>
          </a:p>
          <a:p>
            <a:r>
              <a:rPr lang="en-GB" dirty="0"/>
              <a:t>Is it obvious how the control works?</a:t>
            </a:r>
          </a:p>
          <a:p>
            <a:r>
              <a:rPr lang="en-GB" dirty="0"/>
              <a:t>Does the user understand the feedback given?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024" y="149527"/>
            <a:ext cx="5616000" cy="42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48159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Testing matrix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40413" y="1255537"/>
          <a:ext cx="8229600" cy="53855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6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6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66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393">
                <a:tc>
                  <a:txBody>
                    <a:bodyPr/>
                    <a:lstStyle/>
                    <a:p>
                      <a:r>
                        <a:rPr lang="en-GB" sz="2400" dirty="0"/>
                        <a:t>Does the user know what needs</a:t>
                      </a:r>
                      <a:r>
                        <a:rPr lang="en-GB" sz="2400" baseline="0" dirty="0"/>
                        <a:t> to be done?</a:t>
                      </a:r>
                      <a:endParaRPr lang="en-GB" sz="2400" dirty="0"/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Y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Wants</a:t>
                      </a:r>
                      <a:r>
                        <a:rPr lang="en-GB" sz="2400" baseline="0" dirty="0"/>
                        <a:t> to select a specific timeslot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Can the user see a control to do that?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There is a grid of some sort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Is it obvious how the control works?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N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There is an explanation, but it’s not very detailed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3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Does the user understand the feedback given?</a:t>
                      </a:r>
                    </a:p>
                    <a:p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N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Something</a:t>
                      </a:r>
                      <a:r>
                        <a:rPr lang="en-GB" sz="2400" baseline="0" dirty="0"/>
                        <a:t> goes green</a:t>
                      </a:r>
                      <a:endParaRPr lang="en-GB" sz="2400" dirty="0"/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7667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test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2033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Every process should have</a:t>
            </a:r>
          </a:p>
          <a:p>
            <a:pPr lvl="1"/>
            <a:r>
              <a:rPr lang="en-GB" dirty="0"/>
              <a:t>A task list</a:t>
            </a:r>
          </a:p>
          <a:p>
            <a:pPr lvl="1"/>
            <a:r>
              <a:rPr lang="en-GB" dirty="0"/>
              <a:t>A cognitive walkthrough report</a:t>
            </a:r>
          </a:p>
          <a:p>
            <a:r>
              <a:rPr lang="en-GB" dirty="0"/>
              <a:t>Anything in the report that gets a ‘NO’ or a ‘?’ is a problem and needs to be fixed</a:t>
            </a:r>
          </a:p>
          <a:p>
            <a:r>
              <a:rPr lang="en-GB" dirty="0"/>
              <a:t>Once the problem has been fixed then the cognitive walkthrough is performed a second time to show that the software now fully supports the process</a:t>
            </a:r>
          </a:p>
          <a:p>
            <a:r>
              <a:rPr lang="en-GB" dirty="0"/>
              <a:t>If the processes (scenarios) have been agreed to represent the requirements of the software then the cognitive walkthrough tests these requirements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522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handouts provide task lists and testing grids for 3 tasks based on the </a:t>
            </a:r>
            <a:r>
              <a:rPr lang="en-GB"/>
              <a:t>UWTSD website</a:t>
            </a:r>
            <a:endParaRPr lang="en-GB" dirty="0"/>
          </a:p>
          <a:p>
            <a:r>
              <a:rPr lang="en-GB" dirty="0"/>
              <a:t>Carry out a cognitive review of the 3 tasks and note down any problems with the website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248687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593808"/>
          </a:xfrm>
        </p:spPr>
        <p:txBody>
          <a:bodyPr/>
          <a:lstStyle/>
          <a:p>
            <a:r>
              <a:rPr lang="en-GB" i="1" dirty="0"/>
              <a:t>Heuristic evaluations</a:t>
            </a:r>
            <a:r>
              <a:rPr lang="en-GB" dirty="0"/>
              <a:t> rely on developer expertise in spotting potential problems with an interface</a:t>
            </a:r>
          </a:p>
          <a:p>
            <a:endParaRPr lang="en-GB" i="1" dirty="0"/>
          </a:p>
          <a:p>
            <a:r>
              <a:rPr lang="en-GB" i="1" dirty="0"/>
              <a:t>Anything that </a:t>
            </a:r>
            <a:r>
              <a:rPr lang="en-GB" b="1" i="1" dirty="0"/>
              <a:t>might</a:t>
            </a:r>
            <a:r>
              <a:rPr lang="en-GB" i="1" dirty="0"/>
              <a:t> be a problem </a:t>
            </a:r>
            <a:r>
              <a:rPr lang="en-GB" b="1" i="1" dirty="0"/>
              <a:t>is</a:t>
            </a:r>
            <a:r>
              <a:rPr lang="en-GB" i="1" dirty="0"/>
              <a:t> a problem</a:t>
            </a:r>
          </a:p>
          <a:p>
            <a:endParaRPr lang="en-GB" i="1" dirty="0"/>
          </a:p>
          <a:p>
            <a:r>
              <a:rPr lang="en-GB" dirty="0"/>
              <a:t>It might not be a problem for all users, but it will be a problem for a minority of users</a:t>
            </a:r>
          </a:p>
          <a:p>
            <a:pPr lvl="1"/>
            <a:r>
              <a:rPr lang="en-GB" dirty="0"/>
              <a:t>Sometimes this leads to clashes of opinion over which problems are the most important</a:t>
            </a:r>
          </a:p>
          <a:p>
            <a:pPr lvl="1"/>
            <a:r>
              <a:rPr lang="en-GB" dirty="0"/>
              <a:t>In this case, A/B test with users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Heuristic Evaluation</a:t>
            </a:r>
          </a:p>
        </p:txBody>
      </p:sp>
    </p:spTree>
    <p:extLst>
      <p:ext uri="{BB962C8B-B14F-4D97-AF65-F5344CB8AC3E}">
        <p14:creationId xmlns:p14="http://schemas.microsoft.com/office/powerpoint/2010/main" val="19501562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 the following 3 tasks on the UWTSD website and identify any problems that you see</a:t>
            </a:r>
          </a:p>
          <a:p>
            <a:pPr lvl="1"/>
            <a:r>
              <a:rPr lang="en-GB" dirty="0"/>
              <a:t>How to contact MADE Cymru</a:t>
            </a:r>
          </a:p>
          <a:p>
            <a:pPr lvl="1"/>
            <a:r>
              <a:rPr lang="en-GB" dirty="0"/>
              <a:t>Find out where in Norway UWTSD students can go to study abroad</a:t>
            </a:r>
          </a:p>
          <a:p>
            <a:pPr lvl="1"/>
            <a:r>
              <a:rPr lang="en-GB" dirty="0"/>
              <a:t>Find the time and location of the Fencing Society’s next event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31944554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lecture: Evaluating with users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articles linked to this lecture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11134</TotalTime>
  <Words>1258</Words>
  <Application>Microsoft Office PowerPoint</Application>
  <PresentationFormat>On-screen Show (4:3)</PresentationFormat>
  <Paragraphs>185</Paragraphs>
  <Slides>22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Evaluation Approaches</vt:lpstr>
      <vt:lpstr>Cognitive Walkthrough</vt:lpstr>
      <vt:lpstr>Where Am I?</vt:lpstr>
      <vt:lpstr>What Can I Do?</vt:lpstr>
      <vt:lpstr>What Will Happen If…?</vt:lpstr>
      <vt:lpstr>What Have I Done?</vt:lpstr>
      <vt:lpstr>Where scenarios fit in</vt:lpstr>
      <vt:lpstr>Logging in</vt:lpstr>
      <vt:lpstr>Booking a game</vt:lpstr>
      <vt:lpstr>PowerPoint Presentation</vt:lpstr>
      <vt:lpstr>Testing matrix</vt:lpstr>
      <vt:lpstr>PowerPoint Presentation</vt:lpstr>
      <vt:lpstr>Testing matrix</vt:lpstr>
      <vt:lpstr>Testing matrix</vt:lpstr>
      <vt:lpstr>PowerPoint Presentation</vt:lpstr>
      <vt:lpstr>Testing matrix</vt:lpstr>
      <vt:lpstr>The test report</vt:lpstr>
      <vt:lpstr>Activity</vt:lpstr>
      <vt:lpstr>Heuristic Evaluation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</cp:lastModifiedBy>
  <cp:revision>199</cp:revision>
  <dcterms:created xsi:type="dcterms:W3CDTF">2003-09-29T11:49:22Z</dcterms:created>
  <dcterms:modified xsi:type="dcterms:W3CDTF">2023-03-06T16:21:47Z</dcterms:modified>
</cp:coreProperties>
</file>