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76" r:id="rId9"/>
    <p:sldId id="266" r:id="rId10"/>
    <p:sldId id="265" r:id="rId11"/>
    <p:sldId id="267" r:id="rId12"/>
    <p:sldId id="268" r:id="rId13"/>
    <p:sldId id="269" r:id="rId14"/>
    <p:sldId id="270" r:id="rId15"/>
    <p:sldId id="277" r:id="rId16"/>
    <p:sldId id="264" r:id="rId17"/>
    <p:sldId id="278" r:id="rId18"/>
    <p:sldId id="279" r:id="rId19"/>
    <p:sldId id="272" r:id="rId20"/>
    <p:sldId id="273" r:id="rId21"/>
    <p:sldId id="274" r:id="rId22"/>
    <p:sldId id="275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58" d="100"/>
          <a:sy n="58" d="100"/>
        </p:scale>
        <p:origin x="16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3B1BB72-47D8-4DE8-8969-111D7AE24225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DB182AE-3F1D-4CB8-B8E9-C0B110E59AA3}">
      <dgm:prSet custT="1"/>
      <dgm:spPr/>
      <dgm:t>
        <a:bodyPr/>
        <a:lstStyle/>
        <a:p>
          <a:r>
            <a:rPr lang="en-US" sz="2800" b="1"/>
            <a:t>Task 1 </a:t>
          </a:r>
          <a:endParaRPr lang="en-US" sz="2800"/>
        </a:p>
      </dgm:t>
    </dgm:pt>
    <dgm:pt modelId="{117FED56-BA6A-4B7D-8A79-6D64D55A98E8}" type="parTrans" cxnId="{3DE992DD-EA26-4363-B245-BEE83CF59E77}">
      <dgm:prSet/>
      <dgm:spPr/>
      <dgm:t>
        <a:bodyPr/>
        <a:lstStyle/>
        <a:p>
          <a:endParaRPr lang="en-US"/>
        </a:p>
      </dgm:t>
    </dgm:pt>
    <dgm:pt modelId="{A776A87D-2623-4F5D-8F63-D5C1C2D4642C}" type="sibTrans" cxnId="{3DE992DD-EA26-4363-B245-BEE83CF59E77}">
      <dgm:prSet/>
      <dgm:spPr/>
      <dgm:t>
        <a:bodyPr/>
        <a:lstStyle/>
        <a:p>
          <a:endParaRPr lang="en-US"/>
        </a:p>
      </dgm:t>
    </dgm:pt>
    <dgm:pt modelId="{D2F0615C-ADB3-4C95-AFCF-D480B5D6D5A3}">
      <dgm:prSet custT="1"/>
      <dgm:spPr/>
      <dgm:t>
        <a:bodyPr/>
        <a:lstStyle/>
        <a:p>
          <a:r>
            <a:rPr lang="en-US" sz="2400" dirty="0"/>
            <a:t>Debate </a:t>
          </a:r>
        </a:p>
      </dgm:t>
    </dgm:pt>
    <dgm:pt modelId="{3927AEA5-18E2-413B-80EA-3409C74C46AD}" type="parTrans" cxnId="{B708FB6C-77CB-4C25-94B5-6B87EF2A60DC}">
      <dgm:prSet/>
      <dgm:spPr/>
      <dgm:t>
        <a:bodyPr/>
        <a:lstStyle/>
        <a:p>
          <a:endParaRPr lang="en-US"/>
        </a:p>
      </dgm:t>
    </dgm:pt>
    <dgm:pt modelId="{90578C45-732E-4E14-B9F2-4D8D7C7DF370}" type="sibTrans" cxnId="{B708FB6C-77CB-4C25-94B5-6B87EF2A60DC}">
      <dgm:prSet/>
      <dgm:spPr/>
      <dgm:t>
        <a:bodyPr/>
        <a:lstStyle/>
        <a:p>
          <a:endParaRPr lang="en-US"/>
        </a:p>
      </dgm:t>
    </dgm:pt>
    <dgm:pt modelId="{C10A053E-9C14-4D17-91DD-065D59990C07}">
      <dgm:prSet custT="1"/>
      <dgm:spPr/>
      <dgm:t>
        <a:bodyPr/>
        <a:lstStyle/>
        <a:p>
          <a:r>
            <a:rPr lang="en-US" sz="2400"/>
            <a:t>Equivalent to 1000 words </a:t>
          </a:r>
        </a:p>
      </dgm:t>
    </dgm:pt>
    <dgm:pt modelId="{145B14FF-D97E-4244-A05D-0B518F48450A}" type="parTrans" cxnId="{F98AF851-F420-46BC-A7E4-3DDCFBFBA67B}">
      <dgm:prSet/>
      <dgm:spPr/>
      <dgm:t>
        <a:bodyPr/>
        <a:lstStyle/>
        <a:p>
          <a:endParaRPr lang="en-US"/>
        </a:p>
      </dgm:t>
    </dgm:pt>
    <dgm:pt modelId="{A6C0422D-2E80-429C-A36B-40C1BB57000D}" type="sibTrans" cxnId="{F98AF851-F420-46BC-A7E4-3DDCFBFBA67B}">
      <dgm:prSet/>
      <dgm:spPr/>
      <dgm:t>
        <a:bodyPr/>
        <a:lstStyle/>
        <a:p>
          <a:endParaRPr lang="en-US"/>
        </a:p>
      </dgm:t>
    </dgm:pt>
    <dgm:pt modelId="{D5B2032F-EF60-40DD-ADDA-9BAE26182D4B}">
      <dgm:prSet custT="1"/>
      <dgm:spPr/>
      <dgm:t>
        <a:bodyPr/>
        <a:lstStyle/>
        <a:p>
          <a:r>
            <a:rPr lang="en-US" sz="2400" dirty="0"/>
            <a:t>Deadline – 29</a:t>
          </a:r>
          <a:r>
            <a:rPr lang="en-US" sz="2400" baseline="30000" dirty="0"/>
            <a:t>th</a:t>
          </a:r>
          <a:r>
            <a:rPr lang="en-US" sz="2400" dirty="0"/>
            <a:t> October 2021 (in-class assessment)</a:t>
          </a:r>
        </a:p>
      </dgm:t>
    </dgm:pt>
    <dgm:pt modelId="{A4873BD0-617E-4B8B-AD7F-BDE3B5BA907D}" type="parTrans" cxnId="{0E5BD84B-6B7F-42D0-9E34-D4F30E7F6CAA}">
      <dgm:prSet/>
      <dgm:spPr/>
      <dgm:t>
        <a:bodyPr/>
        <a:lstStyle/>
        <a:p>
          <a:endParaRPr lang="en-US"/>
        </a:p>
      </dgm:t>
    </dgm:pt>
    <dgm:pt modelId="{7FCDE0CB-A847-412B-BEC9-6098E16C2850}" type="sibTrans" cxnId="{0E5BD84B-6B7F-42D0-9E34-D4F30E7F6CAA}">
      <dgm:prSet/>
      <dgm:spPr/>
      <dgm:t>
        <a:bodyPr/>
        <a:lstStyle/>
        <a:p>
          <a:endParaRPr lang="en-US"/>
        </a:p>
      </dgm:t>
    </dgm:pt>
    <dgm:pt modelId="{602F899A-EBFE-4B23-965D-79267AF0CC88}">
      <dgm:prSet custT="1"/>
      <dgm:spPr/>
      <dgm:t>
        <a:bodyPr/>
        <a:lstStyle/>
        <a:p>
          <a:r>
            <a:rPr lang="en-US" sz="2800" b="1" dirty="0"/>
            <a:t>Task 2</a:t>
          </a:r>
          <a:endParaRPr lang="en-US" sz="2800" dirty="0"/>
        </a:p>
      </dgm:t>
    </dgm:pt>
    <dgm:pt modelId="{C440A9C5-9709-42B3-A6B0-756992FA53C5}" type="parTrans" cxnId="{F0EEB88C-08DC-49F1-A787-0D74E9BEC97A}">
      <dgm:prSet/>
      <dgm:spPr/>
      <dgm:t>
        <a:bodyPr/>
        <a:lstStyle/>
        <a:p>
          <a:endParaRPr lang="en-US"/>
        </a:p>
      </dgm:t>
    </dgm:pt>
    <dgm:pt modelId="{10E6EF4B-44CE-453B-AC7C-506262F24232}" type="sibTrans" cxnId="{F0EEB88C-08DC-49F1-A787-0D74E9BEC97A}">
      <dgm:prSet/>
      <dgm:spPr/>
      <dgm:t>
        <a:bodyPr/>
        <a:lstStyle/>
        <a:p>
          <a:endParaRPr lang="en-US"/>
        </a:p>
      </dgm:t>
    </dgm:pt>
    <dgm:pt modelId="{31802734-BE28-4F6B-8AE4-AC91E0057601}">
      <dgm:prSet custT="1"/>
      <dgm:spPr/>
      <dgm:t>
        <a:bodyPr/>
        <a:lstStyle/>
        <a:p>
          <a:r>
            <a:rPr lang="en-US" sz="2400"/>
            <a:t>Supporting Paper </a:t>
          </a:r>
        </a:p>
      </dgm:t>
    </dgm:pt>
    <dgm:pt modelId="{62820262-6437-4D9D-A578-30FF118C2E22}" type="parTrans" cxnId="{B0D19C28-7D5F-4974-A69A-26062924EB24}">
      <dgm:prSet/>
      <dgm:spPr/>
      <dgm:t>
        <a:bodyPr/>
        <a:lstStyle/>
        <a:p>
          <a:endParaRPr lang="en-US"/>
        </a:p>
      </dgm:t>
    </dgm:pt>
    <dgm:pt modelId="{BBDC08A2-15B1-4DC7-A491-CADB48B7C7ED}" type="sibTrans" cxnId="{B0D19C28-7D5F-4974-A69A-26062924EB24}">
      <dgm:prSet/>
      <dgm:spPr/>
      <dgm:t>
        <a:bodyPr/>
        <a:lstStyle/>
        <a:p>
          <a:endParaRPr lang="en-US"/>
        </a:p>
      </dgm:t>
    </dgm:pt>
    <dgm:pt modelId="{D721348F-229F-49F5-AC5A-0427DB2B33EC}">
      <dgm:prSet custT="1"/>
      <dgm:spPr/>
      <dgm:t>
        <a:bodyPr/>
        <a:lstStyle/>
        <a:p>
          <a:r>
            <a:rPr lang="en-US" sz="2400" dirty="0"/>
            <a:t>2000 words</a:t>
          </a:r>
        </a:p>
      </dgm:t>
    </dgm:pt>
    <dgm:pt modelId="{D96D7E93-D414-4C5C-8EE3-9411073E6846}" type="parTrans" cxnId="{A7166BF0-76BD-460F-B2E5-5DA281FD3052}">
      <dgm:prSet/>
      <dgm:spPr/>
      <dgm:t>
        <a:bodyPr/>
        <a:lstStyle/>
        <a:p>
          <a:endParaRPr lang="en-US"/>
        </a:p>
      </dgm:t>
    </dgm:pt>
    <dgm:pt modelId="{BE2BD6E5-5119-4C2D-947F-BFADD40C9711}" type="sibTrans" cxnId="{A7166BF0-76BD-460F-B2E5-5DA281FD3052}">
      <dgm:prSet/>
      <dgm:spPr/>
      <dgm:t>
        <a:bodyPr/>
        <a:lstStyle/>
        <a:p>
          <a:endParaRPr lang="en-US"/>
        </a:p>
      </dgm:t>
    </dgm:pt>
    <dgm:pt modelId="{71B3C16A-B08A-44AB-8E45-FDBC8A47C128}">
      <dgm:prSet custT="1"/>
      <dgm:spPr/>
      <dgm:t>
        <a:bodyPr/>
        <a:lstStyle/>
        <a:p>
          <a:r>
            <a:rPr lang="en-US" sz="2400" dirty="0"/>
            <a:t>Deadline – 29</a:t>
          </a:r>
          <a:r>
            <a:rPr lang="en-US" sz="2400" baseline="30000" dirty="0"/>
            <a:t>th</a:t>
          </a:r>
          <a:r>
            <a:rPr lang="en-US" sz="2400" dirty="0"/>
            <a:t> October 2021 before 3.00 </a:t>
          </a:r>
          <a:r>
            <a:rPr lang="en-US" sz="2400" dirty="0" err="1"/>
            <a:t>p.m</a:t>
          </a:r>
          <a:endParaRPr lang="en-US" sz="2400" dirty="0"/>
        </a:p>
      </dgm:t>
    </dgm:pt>
    <dgm:pt modelId="{966A5915-3E71-4F10-B945-ECB78D9D9E1F}" type="parTrans" cxnId="{25EEF651-17A7-422C-8C7E-EB8E23CE7C9D}">
      <dgm:prSet/>
      <dgm:spPr/>
      <dgm:t>
        <a:bodyPr/>
        <a:lstStyle/>
        <a:p>
          <a:endParaRPr lang="en-US"/>
        </a:p>
      </dgm:t>
    </dgm:pt>
    <dgm:pt modelId="{0AE60033-9E8B-4A18-B8D8-E27E70DAFFEB}" type="sibTrans" cxnId="{25EEF651-17A7-422C-8C7E-EB8E23CE7C9D}">
      <dgm:prSet/>
      <dgm:spPr/>
      <dgm:t>
        <a:bodyPr/>
        <a:lstStyle/>
        <a:p>
          <a:endParaRPr lang="en-US"/>
        </a:p>
      </dgm:t>
    </dgm:pt>
    <dgm:pt modelId="{C4D6BE10-D178-4997-96D0-9D20E8CBAB88}" type="pres">
      <dgm:prSet presAssocID="{23B1BB72-47D8-4DE8-8969-111D7AE24225}" presName="linear" presStyleCnt="0">
        <dgm:presLayoutVars>
          <dgm:dir/>
          <dgm:animLvl val="lvl"/>
          <dgm:resizeHandles val="exact"/>
        </dgm:presLayoutVars>
      </dgm:prSet>
      <dgm:spPr/>
    </dgm:pt>
    <dgm:pt modelId="{B159C7E2-E48B-4C1F-A3DD-BC960988A55F}" type="pres">
      <dgm:prSet presAssocID="{3DB182AE-3F1D-4CB8-B8E9-C0B110E59AA3}" presName="parentLin" presStyleCnt="0"/>
      <dgm:spPr/>
    </dgm:pt>
    <dgm:pt modelId="{F4529BDE-AAC4-4B8F-8C64-4544DB12BFF4}" type="pres">
      <dgm:prSet presAssocID="{3DB182AE-3F1D-4CB8-B8E9-C0B110E59AA3}" presName="parentLeftMargin" presStyleLbl="node1" presStyleIdx="0" presStyleCnt="2"/>
      <dgm:spPr/>
    </dgm:pt>
    <dgm:pt modelId="{97B3C1BB-5A8D-42DE-AD02-C14681D6709C}" type="pres">
      <dgm:prSet presAssocID="{3DB182AE-3F1D-4CB8-B8E9-C0B110E59AA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3AA88B46-8BC1-4AF3-8F9F-CD465F1FBDD6}" type="pres">
      <dgm:prSet presAssocID="{3DB182AE-3F1D-4CB8-B8E9-C0B110E59AA3}" presName="negativeSpace" presStyleCnt="0"/>
      <dgm:spPr/>
    </dgm:pt>
    <dgm:pt modelId="{00B5B2B6-5AA4-4E87-B671-4B6D27EE4312}" type="pres">
      <dgm:prSet presAssocID="{3DB182AE-3F1D-4CB8-B8E9-C0B110E59AA3}" presName="childText" presStyleLbl="conFgAcc1" presStyleIdx="0" presStyleCnt="2">
        <dgm:presLayoutVars>
          <dgm:bulletEnabled val="1"/>
        </dgm:presLayoutVars>
      </dgm:prSet>
      <dgm:spPr/>
    </dgm:pt>
    <dgm:pt modelId="{D03EB338-576A-4FA4-B4BC-798D146D555A}" type="pres">
      <dgm:prSet presAssocID="{A776A87D-2623-4F5D-8F63-D5C1C2D4642C}" presName="spaceBetweenRectangles" presStyleCnt="0"/>
      <dgm:spPr/>
    </dgm:pt>
    <dgm:pt modelId="{91803342-7A7F-4706-9B1F-A11CB5C08DC9}" type="pres">
      <dgm:prSet presAssocID="{602F899A-EBFE-4B23-965D-79267AF0CC88}" presName="parentLin" presStyleCnt="0"/>
      <dgm:spPr/>
    </dgm:pt>
    <dgm:pt modelId="{CBBC2F1C-2BEE-4AE7-8E29-30489C2F852C}" type="pres">
      <dgm:prSet presAssocID="{602F899A-EBFE-4B23-965D-79267AF0CC88}" presName="parentLeftMargin" presStyleLbl="node1" presStyleIdx="0" presStyleCnt="2"/>
      <dgm:spPr/>
    </dgm:pt>
    <dgm:pt modelId="{EDAE7CC1-6467-41F0-9B4C-ABBA458691DE}" type="pres">
      <dgm:prSet presAssocID="{602F899A-EBFE-4B23-965D-79267AF0CC88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A41AA3F5-8FCC-4BC8-ACA2-A8EC44B0131E}" type="pres">
      <dgm:prSet presAssocID="{602F899A-EBFE-4B23-965D-79267AF0CC88}" presName="negativeSpace" presStyleCnt="0"/>
      <dgm:spPr/>
    </dgm:pt>
    <dgm:pt modelId="{B4CC4604-3399-4511-BADB-663FB107FFDC}" type="pres">
      <dgm:prSet presAssocID="{602F899A-EBFE-4B23-965D-79267AF0CC88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B0D19C28-7D5F-4974-A69A-26062924EB24}" srcId="{602F899A-EBFE-4B23-965D-79267AF0CC88}" destId="{31802734-BE28-4F6B-8AE4-AC91E0057601}" srcOrd="0" destOrd="0" parTransId="{62820262-6437-4D9D-A578-30FF118C2E22}" sibTransId="{BBDC08A2-15B1-4DC7-A491-CADB48B7C7ED}"/>
    <dgm:cxn modelId="{0308CA2C-8228-494F-AA63-E5CC625D5424}" type="presOf" srcId="{23B1BB72-47D8-4DE8-8969-111D7AE24225}" destId="{C4D6BE10-D178-4997-96D0-9D20E8CBAB88}" srcOrd="0" destOrd="0" presId="urn:microsoft.com/office/officeart/2005/8/layout/list1"/>
    <dgm:cxn modelId="{F4C9B23F-8F36-44F0-8C74-CD0C00680A64}" type="presOf" srcId="{C10A053E-9C14-4D17-91DD-065D59990C07}" destId="{00B5B2B6-5AA4-4E87-B671-4B6D27EE4312}" srcOrd="0" destOrd="1" presId="urn:microsoft.com/office/officeart/2005/8/layout/list1"/>
    <dgm:cxn modelId="{F36BED4A-0835-49BB-AD37-D2704EFA3741}" type="presOf" srcId="{602F899A-EBFE-4B23-965D-79267AF0CC88}" destId="{EDAE7CC1-6467-41F0-9B4C-ABBA458691DE}" srcOrd="1" destOrd="0" presId="urn:microsoft.com/office/officeart/2005/8/layout/list1"/>
    <dgm:cxn modelId="{0E5BD84B-6B7F-42D0-9E34-D4F30E7F6CAA}" srcId="{3DB182AE-3F1D-4CB8-B8E9-C0B110E59AA3}" destId="{D5B2032F-EF60-40DD-ADDA-9BAE26182D4B}" srcOrd="2" destOrd="0" parTransId="{A4873BD0-617E-4B8B-AD7F-BDE3B5BA907D}" sibTransId="{7FCDE0CB-A847-412B-BEC9-6098E16C2850}"/>
    <dgm:cxn modelId="{B708FB6C-77CB-4C25-94B5-6B87EF2A60DC}" srcId="{3DB182AE-3F1D-4CB8-B8E9-C0B110E59AA3}" destId="{D2F0615C-ADB3-4C95-AFCF-D480B5D6D5A3}" srcOrd="0" destOrd="0" parTransId="{3927AEA5-18E2-413B-80EA-3409C74C46AD}" sibTransId="{90578C45-732E-4E14-B9F2-4D8D7C7DF370}"/>
    <dgm:cxn modelId="{25EEF651-17A7-422C-8C7E-EB8E23CE7C9D}" srcId="{602F899A-EBFE-4B23-965D-79267AF0CC88}" destId="{71B3C16A-B08A-44AB-8E45-FDBC8A47C128}" srcOrd="2" destOrd="0" parTransId="{966A5915-3E71-4F10-B945-ECB78D9D9E1F}" sibTransId="{0AE60033-9E8B-4A18-B8D8-E27E70DAFFEB}"/>
    <dgm:cxn modelId="{F98AF851-F420-46BC-A7E4-3DDCFBFBA67B}" srcId="{3DB182AE-3F1D-4CB8-B8E9-C0B110E59AA3}" destId="{C10A053E-9C14-4D17-91DD-065D59990C07}" srcOrd="1" destOrd="0" parTransId="{145B14FF-D97E-4244-A05D-0B518F48450A}" sibTransId="{A6C0422D-2E80-429C-A36B-40C1BB57000D}"/>
    <dgm:cxn modelId="{8E440673-A516-4851-9D15-0CDBF48BB82C}" type="presOf" srcId="{D2F0615C-ADB3-4C95-AFCF-D480B5D6D5A3}" destId="{00B5B2B6-5AA4-4E87-B671-4B6D27EE4312}" srcOrd="0" destOrd="0" presId="urn:microsoft.com/office/officeart/2005/8/layout/list1"/>
    <dgm:cxn modelId="{B622257A-6B1D-444E-875C-3ADF25D3432F}" type="presOf" srcId="{602F899A-EBFE-4B23-965D-79267AF0CC88}" destId="{CBBC2F1C-2BEE-4AE7-8E29-30489C2F852C}" srcOrd="0" destOrd="0" presId="urn:microsoft.com/office/officeart/2005/8/layout/list1"/>
    <dgm:cxn modelId="{D309C689-2E9C-4F92-A10D-61195D0EBF59}" type="presOf" srcId="{71B3C16A-B08A-44AB-8E45-FDBC8A47C128}" destId="{B4CC4604-3399-4511-BADB-663FB107FFDC}" srcOrd="0" destOrd="2" presId="urn:microsoft.com/office/officeart/2005/8/layout/list1"/>
    <dgm:cxn modelId="{F0EEB88C-08DC-49F1-A787-0D74E9BEC97A}" srcId="{23B1BB72-47D8-4DE8-8969-111D7AE24225}" destId="{602F899A-EBFE-4B23-965D-79267AF0CC88}" srcOrd="1" destOrd="0" parTransId="{C440A9C5-9709-42B3-A6B0-756992FA53C5}" sibTransId="{10E6EF4B-44CE-453B-AC7C-506262F24232}"/>
    <dgm:cxn modelId="{9D68469B-06AB-4B05-86E2-35051246C8B7}" type="presOf" srcId="{D721348F-229F-49F5-AC5A-0427DB2B33EC}" destId="{B4CC4604-3399-4511-BADB-663FB107FFDC}" srcOrd="0" destOrd="1" presId="urn:microsoft.com/office/officeart/2005/8/layout/list1"/>
    <dgm:cxn modelId="{4AC134B8-1FC8-4CDF-A99C-2AA2A6323219}" type="presOf" srcId="{31802734-BE28-4F6B-8AE4-AC91E0057601}" destId="{B4CC4604-3399-4511-BADB-663FB107FFDC}" srcOrd="0" destOrd="0" presId="urn:microsoft.com/office/officeart/2005/8/layout/list1"/>
    <dgm:cxn modelId="{72A593B8-CA55-47E7-8CDC-66AFAC2F4767}" type="presOf" srcId="{D5B2032F-EF60-40DD-ADDA-9BAE26182D4B}" destId="{00B5B2B6-5AA4-4E87-B671-4B6D27EE4312}" srcOrd="0" destOrd="2" presId="urn:microsoft.com/office/officeart/2005/8/layout/list1"/>
    <dgm:cxn modelId="{59043FDD-BDCF-48A8-875D-E3BB08D64372}" type="presOf" srcId="{3DB182AE-3F1D-4CB8-B8E9-C0B110E59AA3}" destId="{97B3C1BB-5A8D-42DE-AD02-C14681D6709C}" srcOrd="1" destOrd="0" presId="urn:microsoft.com/office/officeart/2005/8/layout/list1"/>
    <dgm:cxn modelId="{3DE992DD-EA26-4363-B245-BEE83CF59E77}" srcId="{23B1BB72-47D8-4DE8-8969-111D7AE24225}" destId="{3DB182AE-3F1D-4CB8-B8E9-C0B110E59AA3}" srcOrd="0" destOrd="0" parTransId="{117FED56-BA6A-4B7D-8A79-6D64D55A98E8}" sibTransId="{A776A87D-2623-4F5D-8F63-D5C1C2D4642C}"/>
    <dgm:cxn modelId="{82E6AAEE-693A-4504-9F9F-62AA8EA3C7D8}" type="presOf" srcId="{3DB182AE-3F1D-4CB8-B8E9-C0B110E59AA3}" destId="{F4529BDE-AAC4-4B8F-8C64-4544DB12BFF4}" srcOrd="0" destOrd="0" presId="urn:microsoft.com/office/officeart/2005/8/layout/list1"/>
    <dgm:cxn modelId="{A7166BF0-76BD-460F-B2E5-5DA281FD3052}" srcId="{602F899A-EBFE-4B23-965D-79267AF0CC88}" destId="{D721348F-229F-49F5-AC5A-0427DB2B33EC}" srcOrd="1" destOrd="0" parTransId="{D96D7E93-D414-4C5C-8EE3-9411073E6846}" sibTransId="{BE2BD6E5-5119-4C2D-947F-BFADD40C9711}"/>
    <dgm:cxn modelId="{0BD5D0E5-52B5-46FC-89AF-1E6CB1DDC7DE}" type="presParOf" srcId="{C4D6BE10-D178-4997-96D0-9D20E8CBAB88}" destId="{B159C7E2-E48B-4C1F-A3DD-BC960988A55F}" srcOrd="0" destOrd="0" presId="urn:microsoft.com/office/officeart/2005/8/layout/list1"/>
    <dgm:cxn modelId="{C05D5327-4F84-4159-AED9-014CD63BCC38}" type="presParOf" srcId="{B159C7E2-E48B-4C1F-A3DD-BC960988A55F}" destId="{F4529BDE-AAC4-4B8F-8C64-4544DB12BFF4}" srcOrd="0" destOrd="0" presId="urn:microsoft.com/office/officeart/2005/8/layout/list1"/>
    <dgm:cxn modelId="{F0096089-CF4C-4F27-AE02-B9D47EA14333}" type="presParOf" srcId="{B159C7E2-E48B-4C1F-A3DD-BC960988A55F}" destId="{97B3C1BB-5A8D-42DE-AD02-C14681D6709C}" srcOrd="1" destOrd="0" presId="urn:microsoft.com/office/officeart/2005/8/layout/list1"/>
    <dgm:cxn modelId="{95C8AB63-BA07-4190-B063-C4354AA4685D}" type="presParOf" srcId="{C4D6BE10-D178-4997-96D0-9D20E8CBAB88}" destId="{3AA88B46-8BC1-4AF3-8F9F-CD465F1FBDD6}" srcOrd="1" destOrd="0" presId="urn:microsoft.com/office/officeart/2005/8/layout/list1"/>
    <dgm:cxn modelId="{961A6C0D-123C-4FE8-90FB-43D58E34DA21}" type="presParOf" srcId="{C4D6BE10-D178-4997-96D0-9D20E8CBAB88}" destId="{00B5B2B6-5AA4-4E87-B671-4B6D27EE4312}" srcOrd="2" destOrd="0" presId="urn:microsoft.com/office/officeart/2005/8/layout/list1"/>
    <dgm:cxn modelId="{158FBA47-7B46-40EE-A8F6-09CF5F35DF95}" type="presParOf" srcId="{C4D6BE10-D178-4997-96D0-9D20E8CBAB88}" destId="{D03EB338-576A-4FA4-B4BC-798D146D555A}" srcOrd="3" destOrd="0" presId="urn:microsoft.com/office/officeart/2005/8/layout/list1"/>
    <dgm:cxn modelId="{068D0E54-0534-442F-AD62-9CE2013B26D5}" type="presParOf" srcId="{C4D6BE10-D178-4997-96D0-9D20E8CBAB88}" destId="{91803342-7A7F-4706-9B1F-A11CB5C08DC9}" srcOrd="4" destOrd="0" presId="urn:microsoft.com/office/officeart/2005/8/layout/list1"/>
    <dgm:cxn modelId="{3A7AD809-131E-4E83-97E2-E76FA4ACD39C}" type="presParOf" srcId="{91803342-7A7F-4706-9B1F-A11CB5C08DC9}" destId="{CBBC2F1C-2BEE-4AE7-8E29-30489C2F852C}" srcOrd="0" destOrd="0" presId="urn:microsoft.com/office/officeart/2005/8/layout/list1"/>
    <dgm:cxn modelId="{40278C20-CCC6-4F72-9F1E-5B98CCF66377}" type="presParOf" srcId="{91803342-7A7F-4706-9B1F-A11CB5C08DC9}" destId="{EDAE7CC1-6467-41F0-9B4C-ABBA458691DE}" srcOrd="1" destOrd="0" presId="urn:microsoft.com/office/officeart/2005/8/layout/list1"/>
    <dgm:cxn modelId="{8C2B4651-AB99-4466-A408-31BDF11722C8}" type="presParOf" srcId="{C4D6BE10-D178-4997-96D0-9D20E8CBAB88}" destId="{A41AA3F5-8FCC-4BC8-ACA2-A8EC44B0131E}" srcOrd="5" destOrd="0" presId="urn:microsoft.com/office/officeart/2005/8/layout/list1"/>
    <dgm:cxn modelId="{12A7E51B-DC42-4015-9077-B9EE3B866C79}" type="presParOf" srcId="{C4D6BE10-D178-4997-96D0-9D20E8CBAB88}" destId="{B4CC4604-3399-4511-BADB-663FB107FFDC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FC1893-3308-46E2-BC02-4DBB4E6BBB28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F54C443F-5A78-4772-A331-43B0E1366D23}">
      <dgm:prSet/>
      <dgm:spPr/>
      <dgm:t>
        <a:bodyPr/>
        <a:lstStyle/>
        <a:p>
          <a:r>
            <a:rPr lang="en-US" b="1"/>
            <a:t>Topic </a:t>
          </a:r>
          <a:endParaRPr lang="en-US"/>
        </a:p>
      </dgm:t>
    </dgm:pt>
    <dgm:pt modelId="{0B858BE9-D037-4A2D-A87A-D496E56DCA71}" type="parTrans" cxnId="{4D66F896-1B2B-4150-9F45-5128E9C923B9}">
      <dgm:prSet/>
      <dgm:spPr/>
      <dgm:t>
        <a:bodyPr/>
        <a:lstStyle/>
        <a:p>
          <a:endParaRPr lang="en-US"/>
        </a:p>
      </dgm:t>
    </dgm:pt>
    <dgm:pt modelId="{31764C16-2554-49BB-B3AC-4C5C4269ABD8}" type="sibTrans" cxnId="{4D66F896-1B2B-4150-9F45-5128E9C923B9}">
      <dgm:prSet/>
      <dgm:spPr/>
      <dgm:t>
        <a:bodyPr/>
        <a:lstStyle/>
        <a:p>
          <a:endParaRPr lang="en-US"/>
        </a:p>
      </dgm:t>
    </dgm:pt>
    <dgm:pt modelId="{7EE0D43F-C34F-4526-A21A-694EFA4E11B9}">
      <dgm:prSet/>
      <dgm:spPr/>
      <dgm:t>
        <a:bodyPr/>
        <a:lstStyle/>
        <a:p>
          <a:r>
            <a:rPr lang="en-GB" dirty="0"/>
            <a:t>“The UK supported and included individuals with mental disorders during the 20</a:t>
          </a:r>
          <a:r>
            <a:rPr lang="en-GB" baseline="30000" dirty="0"/>
            <a:t>th</a:t>
          </a:r>
          <a:r>
            <a:rPr lang="en-GB" dirty="0"/>
            <a:t> century”</a:t>
          </a:r>
          <a:endParaRPr lang="en-US" dirty="0"/>
        </a:p>
      </dgm:t>
    </dgm:pt>
    <dgm:pt modelId="{518C11F8-B3CF-4065-A911-CEC0E3DCF4DC}" type="parTrans" cxnId="{505F065D-21C2-4E1D-BB2A-430EB51BB7ED}">
      <dgm:prSet/>
      <dgm:spPr/>
      <dgm:t>
        <a:bodyPr/>
        <a:lstStyle/>
        <a:p>
          <a:endParaRPr lang="en-US"/>
        </a:p>
      </dgm:t>
    </dgm:pt>
    <dgm:pt modelId="{FEEBF2E1-E102-4FFE-8710-F570D16A9F68}" type="sibTrans" cxnId="{505F065D-21C2-4E1D-BB2A-430EB51BB7ED}">
      <dgm:prSet/>
      <dgm:spPr/>
      <dgm:t>
        <a:bodyPr/>
        <a:lstStyle/>
        <a:p>
          <a:endParaRPr lang="en-US"/>
        </a:p>
      </dgm:t>
    </dgm:pt>
    <dgm:pt modelId="{65454520-6E0E-4CDC-94D5-7B2359341351}">
      <dgm:prSet/>
      <dgm:spPr/>
      <dgm:t>
        <a:bodyPr/>
        <a:lstStyle/>
        <a:p>
          <a:r>
            <a:rPr lang="en-US" b="1"/>
            <a:t>Duration of activity </a:t>
          </a:r>
          <a:endParaRPr lang="en-US"/>
        </a:p>
      </dgm:t>
    </dgm:pt>
    <dgm:pt modelId="{7A9136EA-19D1-407A-88DB-472C1E33546F}" type="parTrans" cxnId="{EE9D39CF-6DCE-4CFB-89C7-13B1F039FDFA}">
      <dgm:prSet/>
      <dgm:spPr/>
      <dgm:t>
        <a:bodyPr/>
        <a:lstStyle/>
        <a:p>
          <a:endParaRPr lang="en-US"/>
        </a:p>
      </dgm:t>
    </dgm:pt>
    <dgm:pt modelId="{4B81AA42-9A1A-4B16-BDFC-E65D86AB4DD2}" type="sibTrans" cxnId="{EE9D39CF-6DCE-4CFB-89C7-13B1F039FDFA}">
      <dgm:prSet/>
      <dgm:spPr/>
      <dgm:t>
        <a:bodyPr/>
        <a:lstStyle/>
        <a:p>
          <a:endParaRPr lang="en-US"/>
        </a:p>
      </dgm:t>
    </dgm:pt>
    <dgm:pt modelId="{5285B773-C75B-49B9-A0AF-0D10BB98B734}">
      <dgm:prSet/>
      <dgm:spPr/>
      <dgm:t>
        <a:bodyPr/>
        <a:lstStyle/>
        <a:p>
          <a:r>
            <a:rPr lang="en-US" dirty="0"/>
            <a:t>Each individual will be expected to speak for at least 5 mins</a:t>
          </a:r>
        </a:p>
      </dgm:t>
    </dgm:pt>
    <dgm:pt modelId="{CD27F564-8551-495B-969F-FF88F8EBAFA3}" type="parTrans" cxnId="{F9327718-4A67-4B25-B440-F10CB5C82C08}">
      <dgm:prSet/>
      <dgm:spPr/>
      <dgm:t>
        <a:bodyPr/>
        <a:lstStyle/>
        <a:p>
          <a:endParaRPr lang="en-US"/>
        </a:p>
      </dgm:t>
    </dgm:pt>
    <dgm:pt modelId="{7B0109BF-5C88-4431-8576-AF6CFD863AF9}" type="sibTrans" cxnId="{F9327718-4A67-4B25-B440-F10CB5C82C08}">
      <dgm:prSet/>
      <dgm:spPr/>
      <dgm:t>
        <a:bodyPr/>
        <a:lstStyle/>
        <a:p>
          <a:endParaRPr lang="en-US"/>
        </a:p>
      </dgm:t>
    </dgm:pt>
    <dgm:pt modelId="{01F1E238-D3C5-4944-8BE4-65984E5B14A8}">
      <dgm:prSet/>
      <dgm:spPr/>
      <dgm:t>
        <a:bodyPr/>
        <a:lstStyle/>
        <a:p>
          <a:r>
            <a:rPr lang="en-US"/>
            <a:t>The duration of the entire debate between a for and against group would last for maximum 45 minutes </a:t>
          </a:r>
        </a:p>
      </dgm:t>
    </dgm:pt>
    <dgm:pt modelId="{63EEE7CC-BD93-41B8-94AB-0CF5DA7212CE}" type="parTrans" cxnId="{EC890AD8-0C03-439A-B2C9-F4250593CCD6}">
      <dgm:prSet/>
      <dgm:spPr/>
      <dgm:t>
        <a:bodyPr/>
        <a:lstStyle/>
        <a:p>
          <a:endParaRPr lang="en-US"/>
        </a:p>
      </dgm:t>
    </dgm:pt>
    <dgm:pt modelId="{C8AA4689-411D-425D-ABD3-4C5492878829}" type="sibTrans" cxnId="{EC890AD8-0C03-439A-B2C9-F4250593CCD6}">
      <dgm:prSet/>
      <dgm:spPr/>
      <dgm:t>
        <a:bodyPr/>
        <a:lstStyle/>
        <a:p>
          <a:endParaRPr lang="en-US"/>
        </a:p>
      </dgm:t>
    </dgm:pt>
    <dgm:pt modelId="{06912826-530D-41FC-832A-BCE31AC4D21C}" type="pres">
      <dgm:prSet presAssocID="{61FC1893-3308-46E2-BC02-4DBB4E6BBB28}" presName="linear" presStyleCnt="0">
        <dgm:presLayoutVars>
          <dgm:dir/>
          <dgm:animLvl val="lvl"/>
          <dgm:resizeHandles val="exact"/>
        </dgm:presLayoutVars>
      </dgm:prSet>
      <dgm:spPr/>
    </dgm:pt>
    <dgm:pt modelId="{E4BFB395-1144-4D69-887E-267A4054804B}" type="pres">
      <dgm:prSet presAssocID="{F54C443F-5A78-4772-A331-43B0E1366D23}" presName="parentLin" presStyleCnt="0"/>
      <dgm:spPr/>
    </dgm:pt>
    <dgm:pt modelId="{D88F8B79-18B5-4F79-9000-42231D9F42EE}" type="pres">
      <dgm:prSet presAssocID="{F54C443F-5A78-4772-A331-43B0E1366D23}" presName="parentLeftMargin" presStyleLbl="node1" presStyleIdx="0" presStyleCnt="2"/>
      <dgm:spPr/>
    </dgm:pt>
    <dgm:pt modelId="{818A7E18-761E-4C21-9D68-D7F724071330}" type="pres">
      <dgm:prSet presAssocID="{F54C443F-5A78-4772-A331-43B0E1366D23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614E6793-FD45-424A-B3E1-61D621238AD5}" type="pres">
      <dgm:prSet presAssocID="{F54C443F-5A78-4772-A331-43B0E1366D23}" presName="negativeSpace" presStyleCnt="0"/>
      <dgm:spPr/>
    </dgm:pt>
    <dgm:pt modelId="{FA7BD7C1-B82E-4C0F-916F-FB95CE9F6522}" type="pres">
      <dgm:prSet presAssocID="{F54C443F-5A78-4772-A331-43B0E1366D23}" presName="childText" presStyleLbl="conFgAcc1" presStyleIdx="0" presStyleCnt="2">
        <dgm:presLayoutVars>
          <dgm:bulletEnabled val="1"/>
        </dgm:presLayoutVars>
      </dgm:prSet>
      <dgm:spPr/>
    </dgm:pt>
    <dgm:pt modelId="{13561EC0-20C3-48CE-B204-9AFD39A00A82}" type="pres">
      <dgm:prSet presAssocID="{31764C16-2554-49BB-B3AC-4C5C4269ABD8}" presName="spaceBetweenRectangles" presStyleCnt="0"/>
      <dgm:spPr/>
    </dgm:pt>
    <dgm:pt modelId="{E52649E6-904B-4CD9-8C1B-E69D971C31D9}" type="pres">
      <dgm:prSet presAssocID="{65454520-6E0E-4CDC-94D5-7B2359341351}" presName="parentLin" presStyleCnt="0"/>
      <dgm:spPr/>
    </dgm:pt>
    <dgm:pt modelId="{98A8C9E1-09B8-4813-91D3-B7F672D7FC8F}" type="pres">
      <dgm:prSet presAssocID="{65454520-6E0E-4CDC-94D5-7B2359341351}" presName="parentLeftMargin" presStyleLbl="node1" presStyleIdx="0" presStyleCnt="2"/>
      <dgm:spPr/>
    </dgm:pt>
    <dgm:pt modelId="{CBAC6024-78BB-45C8-8CFB-0839124F54A3}" type="pres">
      <dgm:prSet presAssocID="{65454520-6E0E-4CDC-94D5-7B2359341351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2806113A-6E78-443E-A1FB-B0D53BD0BFA0}" type="pres">
      <dgm:prSet presAssocID="{65454520-6E0E-4CDC-94D5-7B2359341351}" presName="negativeSpace" presStyleCnt="0"/>
      <dgm:spPr/>
    </dgm:pt>
    <dgm:pt modelId="{615744C9-B57F-4F50-BB8E-BD8B4D01C0FF}" type="pres">
      <dgm:prSet presAssocID="{65454520-6E0E-4CDC-94D5-7B2359341351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F9327718-4A67-4B25-B440-F10CB5C82C08}" srcId="{65454520-6E0E-4CDC-94D5-7B2359341351}" destId="{5285B773-C75B-49B9-A0AF-0D10BB98B734}" srcOrd="0" destOrd="0" parTransId="{CD27F564-8551-495B-969F-FF88F8EBAFA3}" sibTransId="{7B0109BF-5C88-4431-8576-AF6CFD863AF9}"/>
    <dgm:cxn modelId="{505F065D-21C2-4E1D-BB2A-430EB51BB7ED}" srcId="{F54C443F-5A78-4772-A331-43B0E1366D23}" destId="{7EE0D43F-C34F-4526-A21A-694EFA4E11B9}" srcOrd="0" destOrd="0" parTransId="{518C11F8-B3CF-4065-A911-CEC0E3DCF4DC}" sibTransId="{FEEBF2E1-E102-4FFE-8710-F570D16A9F68}"/>
    <dgm:cxn modelId="{981E8145-27F5-4074-ADD1-B00628A77708}" type="presOf" srcId="{65454520-6E0E-4CDC-94D5-7B2359341351}" destId="{98A8C9E1-09B8-4813-91D3-B7F672D7FC8F}" srcOrd="0" destOrd="0" presId="urn:microsoft.com/office/officeart/2005/8/layout/list1"/>
    <dgm:cxn modelId="{A8B97847-2346-4743-8801-8BF288A7AE12}" type="presOf" srcId="{F54C443F-5A78-4772-A331-43B0E1366D23}" destId="{D88F8B79-18B5-4F79-9000-42231D9F42EE}" srcOrd="0" destOrd="0" presId="urn:microsoft.com/office/officeart/2005/8/layout/list1"/>
    <dgm:cxn modelId="{13BE9686-5F15-432B-A467-1AF54A55F938}" type="presOf" srcId="{F54C443F-5A78-4772-A331-43B0E1366D23}" destId="{818A7E18-761E-4C21-9D68-D7F724071330}" srcOrd="1" destOrd="0" presId="urn:microsoft.com/office/officeart/2005/8/layout/list1"/>
    <dgm:cxn modelId="{01CBAA8E-7952-4640-BBCF-76BA0B0948F7}" type="presOf" srcId="{5285B773-C75B-49B9-A0AF-0D10BB98B734}" destId="{615744C9-B57F-4F50-BB8E-BD8B4D01C0FF}" srcOrd="0" destOrd="0" presId="urn:microsoft.com/office/officeart/2005/8/layout/list1"/>
    <dgm:cxn modelId="{4D66F896-1B2B-4150-9F45-5128E9C923B9}" srcId="{61FC1893-3308-46E2-BC02-4DBB4E6BBB28}" destId="{F54C443F-5A78-4772-A331-43B0E1366D23}" srcOrd="0" destOrd="0" parTransId="{0B858BE9-D037-4A2D-A87A-D496E56DCA71}" sibTransId="{31764C16-2554-49BB-B3AC-4C5C4269ABD8}"/>
    <dgm:cxn modelId="{5FF500A0-02FB-444E-8670-672BB8ED5A01}" type="presOf" srcId="{7EE0D43F-C34F-4526-A21A-694EFA4E11B9}" destId="{FA7BD7C1-B82E-4C0F-916F-FB95CE9F6522}" srcOrd="0" destOrd="0" presId="urn:microsoft.com/office/officeart/2005/8/layout/list1"/>
    <dgm:cxn modelId="{8D2027AF-5964-4849-ACAD-940007C4EEBC}" type="presOf" srcId="{61FC1893-3308-46E2-BC02-4DBB4E6BBB28}" destId="{06912826-530D-41FC-832A-BCE31AC4D21C}" srcOrd="0" destOrd="0" presId="urn:microsoft.com/office/officeart/2005/8/layout/list1"/>
    <dgm:cxn modelId="{694650C0-F262-4543-B7E4-BB2DA41BAD30}" type="presOf" srcId="{01F1E238-D3C5-4944-8BE4-65984E5B14A8}" destId="{615744C9-B57F-4F50-BB8E-BD8B4D01C0FF}" srcOrd="0" destOrd="1" presId="urn:microsoft.com/office/officeart/2005/8/layout/list1"/>
    <dgm:cxn modelId="{EE9D39CF-6DCE-4CFB-89C7-13B1F039FDFA}" srcId="{61FC1893-3308-46E2-BC02-4DBB4E6BBB28}" destId="{65454520-6E0E-4CDC-94D5-7B2359341351}" srcOrd="1" destOrd="0" parTransId="{7A9136EA-19D1-407A-88DB-472C1E33546F}" sibTransId="{4B81AA42-9A1A-4B16-BDFC-E65D86AB4DD2}"/>
    <dgm:cxn modelId="{EC890AD8-0C03-439A-B2C9-F4250593CCD6}" srcId="{65454520-6E0E-4CDC-94D5-7B2359341351}" destId="{01F1E238-D3C5-4944-8BE4-65984E5B14A8}" srcOrd="1" destOrd="0" parTransId="{63EEE7CC-BD93-41B8-94AB-0CF5DA7212CE}" sibTransId="{C8AA4689-411D-425D-ABD3-4C5492878829}"/>
    <dgm:cxn modelId="{4804E8E7-5D1D-498D-909A-9DA1C450EBC7}" type="presOf" srcId="{65454520-6E0E-4CDC-94D5-7B2359341351}" destId="{CBAC6024-78BB-45C8-8CFB-0839124F54A3}" srcOrd="1" destOrd="0" presId="urn:microsoft.com/office/officeart/2005/8/layout/list1"/>
    <dgm:cxn modelId="{9AFC88FF-F12F-4961-BF98-F2B6F0DBBA29}" type="presParOf" srcId="{06912826-530D-41FC-832A-BCE31AC4D21C}" destId="{E4BFB395-1144-4D69-887E-267A4054804B}" srcOrd="0" destOrd="0" presId="urn:microsoft.com/office/officeart/2005/8/layout/list1"/>
    <dgm:cxn modelId="{F71FF2D7-543A-47A1-AAD8-655D6B7114DC}" type="presParOf" srcId="{E4BFB395-1144-4D69-887E-267A4054804B}" destId="{D88F8B79-18B5-4F79-9000-42231D9F42EE}" srcOrd="0" destOrd="0" presId="urn:microsoft.com/office/officeart/2005/8/layout/list1"/>
    <dgm:cxn modelId="{84B978DE-DD5B-4D04-9EC8-A944BA4137D2}" type="presParOf" srcId="{E4BFB395-1144-4D69-887E-267A4054804B}" destId="{818A7E18-761E-4C21-9D68-D7F724071330}" srcOrd="1" destOrd="0" presId="urn:microsoft.com/office/officeart/2005/8/layout/list1"/>
    <dgm:cxn modelId="{B95F2438-6BE9-4A32-98A2-503229088D1E}" type="presParOf" srcId="{06912826-530D-41FC-832A-BCE31AC4D21C}" destId="{614E6793-FD45-424A-B3E1-61D621238AD5}" srcOrd="1" destOrd="0" presId="urn:microsoft.com/office/officeart/2005/8/layout/list1"/>
    <dgm:cxn modelId="{15D011DA-77CB-421E-944D-EFA534B77548}" type="presParOf" srcId="{06912826-530D-41FC-832A-BCE31AC4D21C}" destId="{FA7BD7C1-B82E-4C0F-916F-FB95CE9F6522}" srcOrd="2" destOrd="0" presId="urn:microsoft.com/office/officeart/2005/8/layout/list1"/>
    <dgm:cxn modelId="{1A34DE87-286E-4108-9A4A-BC711DC1F412}" type="presParOf" srcId="{06912826-530D-41FC-832A-BCE31AC4D21C}" destId="{13561EC0-20C3-48CE-B204-9AFD39A00A82}" srcOrd="3" destOrd="0" presId="urn:microsoft.com/office/officeart/2005/8/layout/list1"/>
    <dgm:cxn modelId="{46FDB0FB-7AFC-465F-A646-636A9F82DDD3}" type="presParOf" srcId="{06912826-530D-41FC-832A-BCE31AC4D21C}" destId="{E52649E6-904B-4CD9-8C1B-E69D971C31D9}" srcOrd="4" destOrd="0" presId="urn:microsoft.com/office/officeart/2005/8/layout/list1"/>
    <dgm:cxn modelId="{442E14C1-6B5A-4998-B91E-1E5A6853A533}" type="presParOf" srcId="{E52649E6-904B-4CD9-8C1B-E69D971C31D9}" destId="{98A8C9E1-09B8-4813-91D3-B7F672D7FC8F}" srcOrd="0" destOrd="0" presId="urn:microsoft.com/office/officeart/2005/8/layout/list1"/>
    <dgm:cxn modelId="{25BA9DE6-2020-4DF2-8922-FEAE06AF69AF}" type="presParOf" srcId="{E52649E6-904B-4CD9-8C1B-E69D971C31D9}" destId="{CBAC6024-78BB-45C8-8CFB-0839124F54A3}" srcOrd="1" destOrd="0" presId="urn:microsoft.com/office/officeart/2005/8/layout/list1"/>
    <dgm:cxn modelId="{696AA1F6-037C-42F9-80BB-48EA5678186F}" type="presParOf" srcId="{06912826-530D-41FC-832A-BCE31AC4D21C}" destId="{2806113A-6E78-443E-A1FB-B0D53BD0BFA0}" srcOrd="5" destOrd="0" presId="urn:microsoft.com/office/officeart/2005/8/layout/list1"/>
    <dgm:cxn modelId="{DFC30D66-B131-4591-A1DB-1D37EF3A6BDA}" type="presParOf" srcId="{06912826-530D-41FC-832A-BCE31AC4D21C}" destId="{615744C9-B57F-4F50-BB8E-BD8B4D01C0FF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491F2E-8580-4AEC-BEFE-7FEDA73A8F8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6BB3C6C3-094F-40CD-BC5F-9BD2E0E9555E}">
      <dgm:prSet/>
      <dgm:spPr/>
      <dgm:t>
        <a:bodyPr/>
        <a:lstStyle/>
        <a:p>
          <a:r>
            <a:rPr lang="en-US" b="1"/>
            <a:t>Topic </a:t>
          </a:r>
          <a:endParaRPr lang="en-US"/>
        </a:p>
      </dgm:t>
    </dgm:pt>
    <dgm:pt modelId="{07766A91-C4B2-48BC-8428-AA5509BC5A88}" type="parTrans" cxnId="{A6251E80-5D65-4F18-8670-3DA16A78067B}">
      <dgm:prSet/>
      <dgm:spPr/>
      <dgm:t>
        <a:bodyPr/>
        <a:lstStyle/>
        <a:p>
          <a:endParaRPr lang="en-US"/>
        </a:p>
      </dgm:t>
    </dgm:pt>
    <dgm:pt modelId="{DF008793-FAA4-45CF-B28A-B0C9D3081B78}" type="sibTrans" cxnId="{A6251E80-5D65-4F18-8670-3DA16A78067B}">
      <dgm:prSet/>
      <dgm:spPr/>
      <dgm:t>
        <a:bodyPr/>
        <a:lstStyle/>
        <a:p>
          <a:endParaRPr lang="en-US"/>
        </a:p>
      </dgm:t>
    </dgm:pt>
    <dgm:pt modelId="{E4B28217-C6DC-41A7-9CA9-790EB7FBCAA0}">
      <dgm:prSet custT="1"/>
      <dgm:spPr/>
      <dgm:t>
        <a:bodyPr/>
        <a:lstStyle/>
        <a:p>
          <a:r>
            <a:rPr lang="en-GB" sz="2400" dirty="0"/>
            <a:t>Did the UK support and include individuals with mental disorders during the 20</a:t>
          </a:r>
          <a:r>
            <a:rPr lang="en-GB" sz="2400" baseline="30000" dirty="0"/>
            <a:t>th</a:t>
          </a:r>
          <a:r>
            <a:rPr lang="en-GB" sz="2400" dirty="0"/>
            <a:t> century?</a:t>
          </a:r>
          <a:endParaRPr lang="en-US" sz="2400" dirty="0"/>
        </a:p>
      </dgm:t>
    </dgm:pt>
    <dgm:pt modelId="{4490783C-BBAA-4C34-819B-E1741BF2302A}" type="parTrans" cxnId="{C1BFFD5A-0734-4ABA-9945-04AF821E5A74}">
      <dgm:prSet/>
      <dgm:spPr/>
      <dgm:t>
        <a:bodyPr/>
        <a:lstStyle/>
        <a:p>
          <a:endParaRPr lang="en-US"/>
        </a:p>
      </dgm:t>
    </dgm:pt>
    <dgm:pt modelId="{6F0B3FEA-B13A-4501-AEFE-09DFD9AB510F}" type="sibTrans" cxnId="{C1BFFD5A-0734-4ABA-9945-04AF821E5A74}">
      <dgm:prSet/>
      <dgm:spPr/>
      <dgm:t>
        <a:bodyPr/>
        <a:lstStyle/>
        <a:p>
          <a:endParaRPr lang="en-US"/>
        </a:p>
      </dgm:t>
    </dgm:pt>
    <dgm:pt modelId="{42CBF64C-A064-4882-A488-50EADCCD4F50}">
      <dgm:prSet/>
      <dgm:spPr/>
      <dgm:t>
        <a:bodyPr/>
        <a:lstStyle/>
        <a:p>
          <a:r>
            <a:rPr lang="en-US" b="1"/>
            <a:t>Word Count</a:t>
          </a:r>
          <a:endParaRPr lang="en-US"/>
        </a:p>
      </dgm:t>
    </dgm:pt>
    <dgm:pt modelId="{8377E87A-1EF0-4DA8-94A3-65B84D5A3D85}" type="parTrans" cxnId="{4A2F31A2-10F0-4626-8F73-3CE166714C7D}">
      <dgm:prSet/>
      <dgm:spPr/>
      <dgm:t>
        <a:bodyPr/>
        <a:lstStyle/>
        <a:p>
          <a:endParaRPr lang="en-US"/>
        </a:p>
      </dgm:t>
    </dgm:pt>
    <dgm:pt modelId="{4D02136D-41F4-4268-B076-01ECFF375649}" type="sibTrans" cxnId="{4A2F31A2-10F0-4626-8F73-3CE166714C7D}">
      <dgm:prSet/>
      <dgm:spPr/>
      <dgm:t>
        <a:bodyPr/>
        <a:lstStyle/>
        <a:p>
          <a:endParaRPr lang="en-US"/>
        </a:p>
      </dgm:t>
    </dgm:pt>
    <dgm:pt modelId="{98A98867-5956-4929-8905-49B825C573B8}">
      <dgm:prSet custT="1"/>
      <dgm:spPr/>
      <dgm:t>
        <a:bodyPr/>
        <a:lstStyle/>
        <a:p>
          <a:r>
            <a:rPr lang="en-US" sz="2400" dirty="0"/>
            <a:t>2000 words</a:t>
          </a:r>
        </a:p>
      </dgm:t>
    </dgm:pt>
    <dgm:pt modelId="{C5D301F1-ACEB-473E-9AE4-EE6612F268AC}" type="parTrans" cxnId="{C47B5EB0-D40B-494C-9987-B30907F94BF8}">
      <dgm:prSet/>
      <dgm:spPr/>
      <dgm:t>
        <a:bodyPr/>
        <a:lstStyle/>
        <a:p>
          <a:endParaRPr lang="en-US"/>
        </a:p>
      </dgm:t>
    </dgm:pt>
    <dgm:pt modelId="{997FCB13-1EF6-4537-A790-3D979CF3B17F}" type="sibTrans" cxnId="{C47B5EB0-D40B-494C-9987-B30907F94BF8}">
      <dgm:prSet/>
      <dgm:spPr/>
      <dgm:t>
        <a:bodyPr/>
        <a:lstStyle/>
        <a:p>
          <a:endParaRPr lang="en-US"/>
        </a:p>
      </dgm:t>
    </dgm:pt>
    <dgm:pt modelId="{69DB2FE3-383E-4B68-8420-46945C713379}">
      <dgm:prSet/>
      <dgm:spPr/>
      <dgm:t>
        <a:bodyPr/>
        <a:lstStyle/>
        <a:p>
          <a:r>
            <a:rPr lang="en-US" b="1"/>
            <a:t>Key factors to take into account</a:t>
          </a:r>
          <a:endParaRPr lang="en-US"/>
        </a:p>
      </dgm:t>
    </dgm:pt>
    <dgm:pt modelId="{9FEDD3D9-368D-4D95-9723-20F3BD2A15EF}" type="parTrans" cxnId="{1118142C-91DE-4004-8E6B-038F9397A53E}">
      <dgm:prSet/>
      <dgm:spPr/>
      <dgm:t>
        <a:bodyPr/>
        <a:lstStyle/>
        <a:p>
          <a:endParaRPr lang="en-US"/>
        </a:p>
      </dgm:t>
    </dgm:pt>
    <dgm:pt modelId="{76B6100B-0C62-4B31-93C2-F28BAC3B105D}" type="sibTrans" cxnId="{1118142C-91DE-4004-8E6B-038F9397A53E}">
      <dgm:prSet/>
      <dgm:spPr/>
      <dgm:t>
        <a:bodyPr/>
        <a:lstStyle/>
        <a:p>
          <a:endParaRPr lang="en-US"/>
        </a:p>
      </dgm:t>
    </dgm:pt>
    <dgm:pt modelId="{E1620970-5FF6-48C2-B650-5DBE527B7408}">
      <dgm:prSet custT="1"/>
      <dgm:spPr/>
      <dgm:t>
        <a:bodyPr/>
        <a:lstStyle/>
        <a:p>
          <a:r>
            <a:rPr lang="en-GB" sz="2400"/>
            <a:t>Define what is meant by mental disorder. </a:t>
          </a:r>
          <a:endParaRPr lang="en-US" sz="2400"/>
        </a:p>
      </dgm:t>
    </dgm:pt>
    <dgm:pt modelId="{F92F2B08-198F-496D-AB85-55B0B4F9472D}" type="parTrans" cxnId="{496D11FE-52D1-4C3E-A875-DB06677C4A44}">
      <dgm:prSet/>
      <dgm:spPr/>
      <dgm:t>
        <a:bodyPr/>
        <a:lstStyle/>
        <a:p>
          <a:endParaRPr lang="en-US"/>
        </a:p>
      </dgm:t>
    </dgm:pt>
    <dgm:pt modelId="{1CCE6789-745B-4EC6-8D9E-F578D33F8009}" type="sibTrans" cxnId="{496D11FE-52D1-4C3E-A875-DB06677C4A44}">
      <dgm:prSet/>
      <dgm:spPr/>
      <dgm:t>
        <a:bodyPr/>
        <a:lstStyle/>
        <a:p>
          <a:endParaRPr lang="en-US"/>
        </a:p>
      </dgm:t>
    </dgm:pt>
    <dgm:pt modelId="{962CBB9D-FA02-42AC-AFF9-4C462705CF6C}">
      <dgm:prSet custT="1"/>
      <dgm:spPr/>
      <dgm:t>
        <a:bodyPr/>
        <a:lstStyle/>
        <a:p>
          <a:r>
            <a:rPr lang="en-GB" sz="2400"/>
            <a:t>Consider the historical context of mental health provision in the UK. </a:t>
          </a:r>
          <a:endParaRPr lang="en-US" sz="2400"/>
        </a:p>
      </dgm:t>
    </dgm:pt>
    <dgm:pt modelId="{59C54177-0588-4734-9CAF-60F200AE37C5}" type="parTrans" cxnId="{9200F101-C6A4-4073-B18B-48EDBF6597C8}">
      <dgm:prSet/>
      <dgm:spPr/>
      <dgm:t>
        <a:bodyPr/>
        <a:lstStyle/>
        <a:p>
          <a:endParaRPr lang="en-US"/>
        </a:p>
      </dgm:t>
    </dgm:pt>
    <dgm:pt modelId="{3B73DC71-A0AF-4D55-881B-2457F24CF98A}" type="sibTrans" cxnId="{9200F101-C6A4-4073-B18B-48EDBF6597C8}">
      <dgm:prSet/>
      <dgm:spPr/>
      <dgm:t>
        <a:bodyPr/>
        <a:lstStyle/>
        <a:p>
          <a:endParaRPr lang="en-US"/>
        </a:p>
      </dgm:t>
    </dgm:pt>
    <dgm:pt modelId="{CE948B0B-BE5E-4C85-92BA-5C064C1459C3}">
      <dgm:prSet custT="1"/>
      <dgm:spPr/>
      <dgm:t>
        <a:bodyPr/>
        <a:lstStyle/>
        <a:p>
          <a:r>
            <a:rPr lang="en-GB" sz="2400" dirty="0"/>
            <a:t>Describe what changes have occurred in UK mental health legislation</a:t>
          </a:r>
          <a:endParaRPr lang="en-US" sz="2400" dirty="0"/>
        </a:p>
      </dgm:t>
    </dgm:pt>
    <dgm:pt modelId="{543EB5E8-E209-4F73-873C-0054D7514A81}" type="parTrans" cxnId="{9A18B6AA-188B-4F73-83B2-6172446E3191}">
      <dgm:prSet/>
      <dgm:spPr/>
      <dgm:t>
        <a:bodyPr/>
        <a:lstStyle/>
        <a:p>
          <a:endParaRPr lang="en-US"/>
        </a:p>
      </dgm:t>
    </dgm:pt>
    <dgm:pt modelId="{375AF635-829E-464A-9658-921AC7E3C2A0}" type="sibTrans" cxnId="{9A18B6AA-188B-4F73-83B2-6172446E3191}">
      <dgm:prSet/>
      <dgm:spPr/>
      <dgm:t>
        <a:bodyPr/>
        <a:lstStyle/>
        <a:p>
          <a:endParaRPr lang="en-US"/>
        </a:p>
      </dgm:t>
    </dgm:pt>
    <dgm:pt modelId="{25BE4E2B-1966-4E99-AF2B-00D6C618823F}">
      <dgm:prSet custT="1"/>
      <dgm:spPr/>
      <dgm:t>
        <a:bodyPr/>
        <a:lstStyle/>
        <a:p>
          <a:r>
            <a:rPr lang="en-GB" sz="2400"/>
            <a:t>Provide example of inclusion and exclusion. </a:t>
          </a:r>
          <a:endParaRPr lang="en-US" sz="2400"/>
        </a:p>
      </dgm:t>
    </dgm:pt>
    <dgm:pt modelId="{317ADB60-9487-47B2-955F-06D712D103D6}" type="parTrans" cxnId="{A7E4CF23-AC70-4584-8B31-670B3C9395FA}">
      <dgm:prSet/>
      <dgm:spPr/>
      <dgm:t>
        <a:bodyPr/>
        <a:lstStyle/>
        <a:p>
          <a:endParaRPr lang="en-US"/>
        </a:p>
      </dgm:t>
    </dgm:pt>
    <dgm:pt modelId="{85C64DA7-855E-4962-8143-868C450F3143}" type="sibTrans" cxnId="{A7E4CF23-AC70-4584-8B31-670B3C9395FA}">
      <dgm:prSet/>
      <dgm:spPr/>
      <dgm:t>
        <a:bodyPr/>
        <a:lstStyle/>
        <a:p>
          <a:endParaRPr lang="en-US"/>
        </a:p>
      </dgm:t>
    </dgm:pt>
    <dgm:pt modelId="{D9916A58-7D34-45AA-85D2-F094E5A75F5A}">
      <dgm:prSet custT="1"/>
      <dgm:spPr/>
      <dgm:t>
        <a:bodyPr/>
        <a:lstStyle/>
        <a:p>
          <a:r>
            <a:rPr lang="en-GB" sz="2400" dirty="0"/>
            <a:t>Make recommendations on future improvements. </a:t>
          </a:r>
          <a:endParaRPr lang="en-US" sz="2400" dirty="0"/>
        </a:p>
      </dgm:t>
    </dgm:pt>
    <dgm:pt modelId="{24551E6C-9BF8-4A25-979C-F8907ABC9578}" type="parTrans" cxnId="{A46E8CFA-3BF8-4F94-813C-184E8FC8C7F6}">
      <dgm:prSet/>
      <dgm:spPr/>
      <dgm:t>
        <a:bodyPr/>
        <a:lstStyle/>
        <a:p>
          <a:endParaRPr lang="en-US"/>
        </a:p>
      </dgm:t>
    </dgm:pt>
    <dgm:pt modelId="{FADE670D-BCBC-4A1C-A845-AF93E8035975}" type="sibTrans" cxnId="{A46E8CFA-3BF8-4F94-813C-184E8FC8C7F6}">
      <dgm:prSet/>
      <dgm:spPr/>
      <dgm:t>
        <a:bodyPr/>
        <a:lstStyle/>
        <a:p>
          <a:endParaRPr lang="en-US"/>
        </a:p>
      </dgm:t>
    </dgm:pt>
    <dgm:pt modelId="{F94E52B0-D45D-4F54-8E5F-19AAE3613340}" type="pres">
      <dgm:prSet presAssocID="{1B491F2E-8580-4AEC-BEFE-7FEDA73A8F85}" presName="linear" presStyleCnt="0">
        <dgm:presLayoutVars>
          <dgm:animLvl val="lvl"/>
          <dgm:resizeHandles val="exact"/>
        </dgm:presLayoutVars>
      </dgm:prSet>
      <dgm:spPr/>
    </dgm:pt>
    <dgm:pt modelId="{EAFE026B-5232-4855-AFB7-6F33B7150EB6}" type="pres">
      <dgm:prSet presAssocID="{6BB3C6C3-094F-40CD-BC5F-9BD2E0E9555E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98F8C42-4C25-4A2D-A671-AFF761EE4F45}" type="pres">
      <dgm:prSet presAssocID="{6BB3C6C3-094F-40CD-BC5F-9BD2E0E9555E}" presName="childText" presStyleLbl="revTx" presStyleIdx="0" presStyleCnt="3">
        <dgm:presLayoutVars>
          <dgm:bulletEnabled val="1"/>
        </dgm:presLayoutVars>
      </dgm:prSet>
      <dgm:spPr/>
    </dgm:pt>
    <dgm:pt modelId="{8D6073D9-59DA-479A-9E1A-04D7EE825611}" type="pres">
      <dgm:prSet presAssocID="{42CBF64C-A064-4882-A488-50EADCCD4F50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3D33E2E4-0318-4C9A-8839-9DEE35FCD0E4}" type="pres">
      <dgm:prSet presAssocID="{42CBF64C-A064-4882-A488-50EADCCD4F50}" presName="childText" presStyleLbl="revTx" presStyleIdx="1" presStyleCnt="3">
        <dgm:presLayoutVars>
          <dgm:bulletEnabled val="1"/>
        </dgm:presLayoutVars>
      </dgm:prSet>
      <dgm:spPr/>
    </dgm:pt>
    <dgm:pt modelId="{107950D9-F144-45DB-A125-04D781966D4D}" type="pres">
      <dgm:prSet presAssocID="{69DB2FE3-383E-4B68-8420-46945C713379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57BC18B8-35E5-4D93-B64F-D5ED91333B90}" type="pres">
      <dgm:prSet presAssocID="{69DB2FE3-383E-4B68-8420-46945C713379}" presName="childText" presStyleLbl="revTx" presStyleIdx="2" presStyleCnt="3">
        <dgm:presLayoutVars>
          <dgm:bulletEnabled val="1"/>
        </dgm:presLayoutVars>
      </dgm:prSet>
      <dgm:spPr/>
    </dgm:pt>
  </dgm:ptLst>
  <dgm:cxnLst>
    <dgm:cxn modelId="{9200F101-C6A4-4073-B18B-48EDBF6597C8}" srcId="{69DB2FE3-383E-4B68-8420-46945C713379}" destId="{962CBB9D-FA02-42AC-AFF9-4C462705CF6C}" srcOrd="1" destOrd="0" parTransId="{59C54177-0588-4734-9CAF-60F200AE37C5}" sibTransId="{3B73DC71-A0AF-4D55-881B-2457F24CF98A}"/>
    <dgm:cxn modelId="{B0A4E809-8614-4E9C-9534-2B950A57B651}" type="presOf" srcId="{98A98867-5956-4929-8905-49B825C573B8}" destId="{3D33E2E4-0318-4C9A-8839-9DEE35FCD0E4}" srcOrd="0" destOrd="0" presId="urn:microsoft.com/office/officeart/2005/8/layout/vList2"/>
    <dgm:cxn modelId="{91F8D00C-181C-4321-83F6-392EE1594F10}" type="presOf" srcId="{69DB2FE3-383E-4B68-8420-46945C713379}" destId="{107950D9-F144-45DB-A125-04D781966D4D}" srcOrd="0" destOrd="0" presId="urn:microsoft.com/office/officeart/2005/8/layout/vList2"/>
    <dgm:cxn modelId="{86053F0F-F7EB-4D01-84CB-94E237853AC6}" type="presOf" srcId="{E1620970-5FF6-48C2-B650-5DBE527B7408}" destId="{57BC18B8-35E5-4D93-B64F-D5ED91333B90}" srcOrd="0" destOrd="0" presId="urn:microsoft.com/office/officeart/2005/8/layout/vList2"/>
    <dgm:cxn modelId="{A7E4CF23-AC70-4584-8B31-670B3C9395FA}" srcId="{69DB2FE3-383E-4B68-8420-46945C713379}" destId="{25BE4E2B-1966-4E99-AF2B-00D6C618823F}" srcOrd="3" destOrd="0" parTransId="{317ADB60-9487-47B2-955F-06D712D103D6}" sibTransId="{85C64DA7-855E-4962-8143-868C450F3143}"/>
    <dgm:cxn modelId="{1118142C-91DE-4004-8E6B-038F9397A53E}" srcId="{1B491F2E-8580-4AEC-BEFE-7FEDA73A8F85}" destId="{69DB2FE3-383E-4B68-8420-46945C713379}" srcOrd="2" destOrd="0" parTransId="{9FEDD3D9-368D-4D95-9723-20F3BD2A15EF}" sibTransId="{76B6100B-0C62-4B31-93C2-F28BAC3B105D}"/>
    <dgm:cxn modelId="{5F737930-F320-4270-8D0E-837EC7173435}" type="presOf" srcId="{E4B28217-C6DC-41A7-9CA9-790EB7FBCAA0}" destId="{598F8C42-4C25-4A2D-A671-AFF761EE4F45}" srcOrd="0" destOrd="0" presId="urn:microsoft.com/office/officeart/2005/8/layout/vList2"/>
    <dgm:cxn modelId="{630C7D34-0CBB-40FD-8746-5159FD5BC89F}" type="presOf" srcId="{25BE4E2B-1966-4E99-AF2B-00D6C618823F}" destId="{57BC18B8-35E5-4D93-B64F-D5ED91333B90}" srcOrd="0" destOrd="3" presId="urn:microsoft.com/office/officeart/2005/8/layout/vList2"/>
    <dgm:cxn modelId="{3D2E5B71-D95D-4E41-93AC-50614273F2E9}" type="presOf" srcId="{962CBB9D-FA02-42AC-AFF9-4C462705CF6C}" destId="{57BC18B8-35E5-4D93-B64F-D5ED91333B90}" srcOrd="0" destOrd="1" presId="urn:microsoft.com/office/officeart/2005/8/layout/vList2"/>
    <dgm:cxn modelId="{0ECA7775-17B4-44AA-B290-43086D5317D2}" type="presOf" srcId="{1B491F2E-8580-4AEC-BEFE-7FEDA73A8F85}" destId="{F94E52B0-D45D-4F54-8E5F-19AAE3613340}" srcOrd="0" destOrd="0" presId="urn:microsoft.com/office/officeart/2005/8/layout/vList2"/>
    <dgm:cxn modelId="{95755278-22BF-42F9-BAB5-4F0CD5CDBF4F}" type="presOf" srcId="{6BB3C6C3-094F-40CD-BC5F-9BD2E0E9555E}" destId="{EAFE026B-5232-4855-AFB7-6F33B7150EB6}" srcOrd="0" destOrd="0" presId="urn:microsoft.com/office/officeart/2005/8/layout/vList2"/>
    <dgm:cxn modelId="{C1BFFD5A-0734-4ABA-9945-04AF821E5A74}" srcId="{6BB3C6C3-094F-40CD-BC5F-9BD2E0E9555E}" destId="{E4B28217-C6DC-41A7-9CA9-790EB7FBCAA0}" srcOrd="0" destOrd="0" parTransId="{4490783C-BBAA-4C34-819B-E1741BF2302A}" sibTransId="{6F0B3FEA-B13A-4501-AEFE-09DFD9AB510F}"/>
    <dgm:cxn modelId="{A6251E80-5D65-4F18-8670-3DA16A78067B}" srcId="{1B491F2E-8580-4AEC-BEFE-7FEDA73A8F85}" destId="{6BB3C6C3-094F-40CD-BC5F-9BD2E0E9555E}" srcOrd="0" destOrd="0" parTransId="{07766A91-C4B2-48BC-8428-AA5509BC5A88}" sibTransId="{DF008793-FAA4-45CF-B28A-B0C9D3081B78}"/>
    <dgm:cxn modelId="{4A2F31A2-10F0-4626-8F73-3CE166714C7D}" srcId="{1B491F2E-8580-4AEC-BEFE-7FEDA73A8F85}" destId="{42CBF64C-A064-4882-A488-50EADCCD4F50}" srcOrd="1" destOrd="0" parTransId="{8377E87A-1EF0-4DA8-94A3-65B84D5A3D85}" sibTransId="{4D02136D-41F4-4268-B076-01ECFF375649}"/>
    <dgm:cxn modelId="{9A18B6AA-188B-4F73-83B2-6172446E3191}" srcId="{69DB2FE3-383E-4B68-8420-46945C713379}" destId="{CE948B0B-BE5E-4C85-92BA-5C064C1459C3}" srcOrd="2" destOrd="0" parTransId="{543EB5E8-E209-4F73-873C-0054D7514A81}" sibTransId="{375AF635-829E-464A-9658-921AC7E3C2A0}"/>
    <dgm:cxn modelId="{C47B5EB0-D40B-494C-9987-B30907F94BF8}" srcId="{42CBF64C-A064-4882-A488-50EADCCD4F50}" destId="{98A98867-5956-4929-8905-49B825C573B8}" srcOrd="0" destOrd="0" parTransId="{C5D301F1-ACEB-473E-9AE4-EE6612F268AC}" sibTransId="{997FCB13-1EF6-4537-A790-3D979CF3B17F}"/>
    <dgm:cxn modelId="{481407D1-78A1-4E54-BE18-F738924F8A92}" type="presOf" srcId="{42CBF64C-A064-4882-A488-50EADCCD4F50}" destId="{8D6073D9-59DA-479A-9E1A-04D7EE825611}" srcOrd="0" destOrd="0" presId="urn:microsoft.com/office/officeart/2005/8/layout/vList2"/>
    <dgm:cxn modelId="{0A6A64FA-7652-47E8-BF6A-A0B52190A9F6}" type="presOf" srcId="{D9916A58-7D34-45AA-85D2-F094E5A75F5A}" destId="{57BC18B8-35E5-4D93-B64F-D5ED91333B90}" srcOrd="0" destOrd="4" presId="urn:microsoft.com/office/officeart/2005/8/layout/vList2"/>
    <dgm:cxn modelId="{A46E8CFA-3BF8-4F94-813C-184E8FC8C7F6}" srcId="{69DB2FE3-383E-4B68-8420-46945C713379}" destId="{D9916A58-7D34-45AA-85D2-F094E5A75F5A}" srcOrd="4" destOrd="0" parTransId="{24551E6C-9BF8-4A25-979C-F8907ABC9578}" sibTransId="{FADE670D-BCBC-4A1C-A845-AF93E8035975}"/>
    <dgm:cxn modelId="{496D11FE-52D1-4C3E-A875-DB06677C4A44}" srcId="{69DB2FE3-383E-4B68-8420-46945C713379}" destId="{E1620970-5FF6-48C2-B650-5DBE527B7408}" srcOrd="0" destOrd="0" parTransId="{F92F2B08-198F-496D-AB85-55B0B4F9472D}" sibTransId="{1CCE6789-745B-4EC6-8D9E-F578D33F8009}"/>
    <dgm:cxn modelId="{50CAAAFF-8DBD-4D65-876E-736486D78E82}" type="presOf" srcId="{CE948B0B-BE5E-4C85-92BA-5C064C1459C3}" destId="{57BC18B8-35E5-4D93-B64F-D5ED91333B90}" srcOrd="0" destOrd="2" presId="urn:microsoft.com/office/officeart/2005/8/layout/vList2"/>
    <dgm:cxn modelId="{CED39EE2-5A2A-4D8B-B2F5-1A22F60123B9}" type="presParOf" srcId="{F94E52B0-D45D-4F54-8E5F-19AAE3613340}" destId="{EAFE026B-5232-4855-AFB7-6F33B7150EB6}" srcOrd="0" destOrd="0" presId="urn:microsoft.com/office/officeart/2005/8/layout/vList2"/>
    <dgm:cxn modelId="{EBEA7603-C47B-444F-95CD-7D2B57B958C3}" type="presParOf" srcId="{F94E52B0-D45D-4F54-8E5F-19AAE3613340}" destId="{598F8C42-4C25-4A2D-A671-AFF761EE4F45}" srcOrd="1" destOrd="0" presId="urn:microsoft.com/office/officeart/2005/8/layout/vList2"/>
    <dgm:cxn modelId="{EA55985A-7160-4461-A68D-98D9575629E8}" type="presParOf" srcId="{F94E52B0-D45D-4F54-8E5F-19AAE3613340}" destId="{8D6073D9-59DA-479A-9E1A-04D7EE825611}" srcOrd="2" destOrd="0" presId="urn:microsoft.com/office/officeart/2005/8/layout/vList2"/>
    <dgm:cxn modelId="{797663B8-8DBC-4CD6-BA1D-89046E601BB7}" type="presParOf" srcId="{F94E52B0-D45D-4F54-8E5F-19AAE3613340}" destId="{3D33E2E4-0318-4C9A-8839-9DEE35FCD0E4}" srcOrd="3" destOrd="0" presId="urn:microsoft.com/office/officeart/2005/8/layout/vList2"/>
    <dgm:cxn modelId="{EA4E9A09-0239-441B-944A-9A57B049AB1D}" type="presParOf" srcId="{F94E52B0-D45D-4F54-8E5F-19AAE3613340}" destId="{107950D9-F144-45DB-A125-04D781966D4D}" srcOrd="4" destOrd="0" presId="urn:microsoft.com/office/officeart/2005/8/layout/vList2"/>
    <dgm:cxn modelId="{51AD5491-FD0F-48B0-B90C-B8226492594D}" type="presParOf" srcId="{F94E52B0-D45D-4F54-8E5F-19AAE3613340}" destId="{57BC18B8-35E5-4D93-B64F-D5ED91333B90}" srcOrd="5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B5B2B6-5AA4-4E87-B671-4B6D27EE4312}">
      <dsp:nvSpPr>
        <dsp:cNvPr id="0" name=""/>
        <dsp:cNvSpPr/>
      </dsp:nvSpPr>
      <dsp:spPr>
        <a:xfrm>
          <a:off x="0" y="349118"/>
          <a:ext cx="10515600" cy="1767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458216" rIns="816127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Debate 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Equivalent to 1000 words 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Deadline – 29</a:t>
          </a:r>
          <a:r>
            <a:rPr lang="en-US" sz="2400" kern="1200" baseline="30000" dirty="0"/>
            <a:t>th</a:t>
          </a:r>
          <a:r>
            <a:rPr lang="en-US" sz="2400" kern="1200" dirty="0"/>
            <a:t> October 2021 (in-class assessment)</a:t>
          </a:r>
        </a:p>
      </dsp:txBody>
      <dsp:txXfrm>
        <a:off x="0" y="349118"/>
        <a:ext cx="10515600" cy="1767150"/>
      </dsp:txXfrm>
    </dsp:sp>
    <dsp:sp modelId="{97B3C1BB-5A8D-42DE-AD02-C14681D6709C}">
      <dsp:nvSpPr>
        <dsp:cNvPr id="0" name=""/>
        <dsp:cNvSpPr/>
      </dsp:nvSpPr>
      <dsp:spPr>
        <a:xfrm>
          <a:off x="525780" y="24398"/>
          <a:ext cx="73609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/>
            <a:t>Task 1 </a:t>
          </a:r>
          <a:endParaRPr lang="en-US" sz="2800" kern="1200"/>
        </a:p>
      </dsp:txBody>
      <dsp:txXfrm>
        <a:off x="557483" y="56101"/>
        <a:ext cx="7297514" cy="586034"/>
      </dsp:txXfrm>
    </dsp:sp>
    <dsp:sp modelId="{B4CC4604-3399-4511-BADB-663FB107FFDC}">
      <dsp:nvSpPr>
        <dsp:cNvPr id="0" name=""/>
        <dsp:cNvSpPr/>
      </dsp:nvSpPr>
      <dsp:spPr>
        <a:xfrm>
          <a:off x="0" y="2559789"/>
          <a:ext cx="10515600" cy="1767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458216" rIns="816127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/>
            <a:t>Supporting Paper 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2000 words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Deadline – 29</a:t>
          </a:r>
          <a:r>
            <a:rPr lang="en-US" sz="2400" kern="1200" baseline="30000" dirty="0"/>
            <a:t>th</a:t>
          </a:r>
          <a:r>
            <a:rPr lang="en-US" sz="2400" kern="1200" dirty="0"/>
            <a:t> October 2021 before 3.00 </a:t>
          </a:r>
          <a:r>
            <a:rPr lang="en-US" sz="2400" kern="1200" dirty="0" err="1"/>
            <a:t>p.m</a:t>
          </a:r>
          <a:endParaRPr lang="en-US" sz="2400" kern="1200" dirty="0"/>
        </a:p>
      </dsp:txBody>
      <dsp:txXfrm>
        <a:off x="0" y="2559789"/>
        <a:ext cx="10515600" cy="1767150"/>
      </dsp:txXfrm>
    </dsp:sp>
    <dsp:sp modelId="{EDAE7CC1-6467-41F0-9B4C-ABBA458691DE}">
      <dsp:nvSpPr>
        <dsp:cNvPr id="0" name=""/>
        <dsp:cNvSpPr/>
      </dsp:nvSpPr>
      <dsp:spPr>
        <a:xfrm>
          <a:off x="525780" y="2235069"/>
          <a:ext cx="7360920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1" kern="1200" dirty="0"/>
            <a:t>Task 2</a:t>
          </a:r>
          <a:endParaRPr lang="en-US" sz="2800" kern="1200" dirty="0"/>
        </a:p>
      </dsp:txBody>
      <dsp:txXfrm>
        <a:off x="557483" y="2266772"/>
        <a:ext cx="7297514" cy="5860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7BD7C1-B82E-4C0F-916F-FB95CE9F6522}">
      <dsp:nvSpPr>
        <dsp:cNvPr id="0" name=""/>
        <dsp:cNvSpPr/>
      </dsp:nvSpPr>
      <dsp:spPr>
        <a:xfrm>
          <a:off x="0" y="450368"/>
          <a:ext cx="6263640" cy="1842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6128" tIns="541528" rIns="486128" bIns="184912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600" kern="1200" dirty="0"/>
            <a:t>“The UK supported and included individuals with mental disorders during the 20</a:t>
          </a:r>
          <a:r>
            <a:rPr lang="en-GB" sz="2600" kern="1200" baseline="30000" dirty="0"/>
            <a:t>th</a:t>
          </a:r>
          <a:r>
            <a:rPr lang="en-GB" sz="2600" kern="1200" dirty="0"/>
            <a:t> century”</a:t>
          </a:r>
          <a:endParaRPr lang="en-US" sz="2600" kern="1200" dirty="0"/>
        </a:p>
      </dsp:txBody>
      <dsp:txXfrm>
        <a:off x="0" y="450368"/>
        <a:ext cx="6263640" cy="1842750"/>
      </dsp:txXfrm>
    </dsp:sp>
    <dsp:sp modelId="{818A7E18-761E-4C21-9D68-D7F724071330}">
      <dsp:nvSpPr>
        <dsp:cNvPr id="0" name=""/>
        <dsp:cNvSpPr/>
      </dsp:nvSpPr>
      <dsp:spPr>
        <a:xfrm>
          <a:off x="313182" y="66608"/>
          <a:ext cx="4384548" cy="767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725" tIns="0" rIns="165725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Topic </a:t>
          </a:r>
          <a:endParaRPr lang="en-US" sz="2600" kern="1200"/>
        </a:p>
      </dsp:txBody>
      <dsp:txXfrm>
        <a:off x="350649" y="104075"/>
        <a:ext cx="4309614" cy="692586"/>
      </dsp:txXfrm>
    </dsp:sp>
    <dsp:sp modelId="{615744C9-B57F-4F50-BB8E-BD8B4D01C0FF}">
      <dsp:nvSpPr>
        <dsp:cNvPr id="0" name=""/>
        <dsp:cNvSpPr/>
      </dsp:nvSpPr>
      <dsp:spPr>
        <a:xfrm>
          <a:off x="0" y="2817279"/>
          <a:ext cx="6263640" cy="262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6128" tIns="541528" rIns="486128" bIns="184912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/>
            <a:t>Each individual will be expected to speak for at least 5 mins</a:t>
          </a: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/>
            <a:t>The duration of the entire debate between a for and against group would last for maximum 45 minutes </a:t>
          </a:r>
        </a:p>
      </dsp:txBody>
      <dsp:txXfrm>
        <a:off x="0" y="2817279"/>
        <a:ext cx="6263640" cy="2620800"/>
      </dsp:txXfrm>
    </dsp:sp>
    <dsp:sp modelId="{CBAC6024-78BB-45C8-8CFB-0839124F54A3}">
      <dsp:nvSpPr>
        <dsp:cNvPr id="0" name=""/>
        <dsp:cNvSpPr/>
      </dsp:nvSpPr>
      <dsp:spPr>
        <a:xfrm>
          <a:off x="313182" y="2433518"/>
          <a:ext cx="4384548" cy="76752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725" tIns="0" rIns="165725" bIns="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/>
            <a:t>Duration of activity </a:t>
          </a:r>
          <a:endParaRPr lang="en-US" sz="2600" kern="1200"/>
        </a:p>
      </dsp:txBody>
      <dsp:txXfrm>
        <a:off x="350649" y="2470985"/>
        <a:ext cx="4309614" cy="69258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FE026B-5232-4855-AFB7-6F33B7150EB6}">
      <dsp:nvSpPr>
        <dsp:cNvPr id="0" name=""/>
        <dsp:cNvSpPr/>
      </dsp:nvSpPr>
      <dsp:spPr>
        <a:xfrm>
          <a:off x="0" y="20890"/>
          <a:ext cx="6367912" cy="69556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/>
            <a:t>Topic </a:t>
          </a:r>
          <a:endParaRPr lang="en-US" sz="2900" kern="1200"/>
        </a:p>
      </dsp:txBody>
      <dsp:txXfrm>
        <a:off x="33955" y="54845"/>
        <a:ext cx="6300002" cy="627655"/>
      </dsp:txXfrm>
    </dsp:sp>
    <dsp:sp modelId="{598F8C42-4C25-4A2D-A671-AFF761EE4F45}">
      <dsp:nvSpPr>
        <dsp:cNvPr id="0" name=""/>
        <dsp:cNvSpPr/>
      </dsp:nvSpPr>
      <dsp:spPr>
        <a:xfrm>
          <a:off x="0" y="716455"/>
          <a:ext cx="6367912" cy="7353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181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/>
            <a:t>Did the UK support and include individuals with mental disorders during the 20</a:t>
          </a:r>
          <a:r>
            <a:rPr lang="en-GB" sz="2400" kern="1200" baseline="30000" dirty="0"/>
            <a:t>th</a:t>
          </a:r>
          <a:r>
            <a:rPr lang="en-GB" sz="2400" kern="1200" dirty="0"/>
            <a:t> century?</a:t>
          </a:r>
          <a:endParaRPr lang="en-US" sz="2400" kern="1200" dirty="0"/>
        </a:p>
      </dsp:txBody>
      <dsp:txXfrm>
        <a:off x="0" y="716455"/>
        <a:ext cx="6367912" cy="735367"/>
      </dsp:txXfrm>
    </dsp:sp>
    <dsp:sp modelId="{8D6073D9-59DA-479A-9E1A-04D7EE825611}">
      <dsp:nvSpPr>
        <dsp:cNvPr id="0" name=""/>
        <dsp:cNvSpPr/>
      </dsp:nvSpPr>
      <dsp:spPr>
        <a:xfrm>
          <a:off x="0" y="1451822"/>
          <a:ext cx="6367912" cy="695565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/>
            <a:t>Word Count</a:t>
          </a:r>
          <a:endParaRPr lang="en-US" sz="2900" kern="1200"/>
        </a:p>
      </dsp:txBody>
      <dsp:txXfrm>
        <a:off x="33955" y="1485777"/>
        <a:ext cx="6300002" cy="627655"/>
      </dsp:txXfrm>
    </dsp:sp>
    <dsp:sp modelId="{3D33E2E4-0318-4C9A-8839-9DEE35FCD0E4}">
      <dsp:nvSpPr>
        <dsp:cNvPr id="0" name=""/>
        <dsp:cNvSpPr/>
      </dsp:nvSpPr>
      <dsp:spPr>
        <a:xfrm>
          <a:off x="0" y="2147387"/>
          <a:ext cx="6367912" cy="480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181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US" sz="2400" kern="1200" dirty="0"/>
            <a:t>2000 words</a:t>
          </a:r>
        </a:p>
      </dsp:txBody>
      <dsp:txXfrm>
        <a:off x="0" y="2147387"/>
        <a:ext cx="6367912" cy="480240"/>
      </dsp:txXfrm>
    </dsp:sp>
    <dsp:sp modelId="{107950D9-F144-45DB-A125-04D781966D4D}">
      <dsp:nvSpPr>
        <dsp:cNvPr id="0" name=""/>
        <dsp:cNvSpPr/>
      </dsp:nvSpPr>
      <dsp:spPr>
        <a:xfrm>
          <a:off x="0" y="2627627"/>
          <a:ext cx="6367912" cy="695565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b="1" kern="1200"/>
            <a:t>Key factors to take into account</a:t>
          </a:r>
          <a:endParaRPr lang="en-US" sz="2900" kern="1200"/>
        </a:p>
      </dsp:txBody>
      <dsp:txXfrm>
        <a:off x="33955" y="2661582"/>
        <a:ext cx="6300002" cy="627655"/>
      </dsp:txXfrm>
    </dsp:sp>
    <dsp:sp modelId="{57BC18B8-35E5-4D93-B64F-D5ED91333B90}">
      <dsp:nvSpPr>
        <dsp:cNvPr id="0" name=""/>
        <dsp:cNvSpPr/>
      </dsp:nvSpPr>
      <dsp:spPr>
        <a:xfrm>
          <a:off x="0" y="3323192"/>
          <a:ext cx="6367912" cy="306153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2181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Define what is meant by mental disorder. 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Consider the historical context of mental health provision in the UK. 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/>
            <a:t>Describe what changes have occurred in UK mental health legislation</a:t>
          </a:r>
          <a:endParaRPr 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/>
            <a:t>Provide example of inclusion and exclusion. </a:t>
          </a:r>
          <a:endParaRPr lang="en-US" sz="2400" kern="120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2400" kern="1200" dirty="0"/>
            <a:t>Make recommendations on future improvements. </a:t>
          </a:r>
          <a:endParaRPr lang="en-US" sz="2400" kern="1200" dirty="0"/>
        </a:p>
      </dsp:txBody>
      <dsp:txXfrm>
        <a:off x="0" y="3323192"/>
        <a:ext cx="6367912" cy="306153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62995B-DBC4-4DFC-A61D-D416619E0856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EB2204-2E49-4D5F-BCE4-37734399FD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40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Resource: https://digital.nhs.uk/blog/transformation-blog/2018/the-past-present-and-future-of-innovation-in-mental-health</a:t>
            </a:r>
            <a:br>
              <a:rPr lang="en-US" dirty="0"/>
            </a:br>
            <a:r>
              <a:rPr lang="en-US" dirty="0"/>
              <a:t>https://www.ncbi.nlm.nih.gov/pmc/articles/PMC4595954/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B2204-2E49-4D5F-BCE4-37734399FD7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834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B2204-2E49-4D5F-BCE4-37734399FD7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9719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B2204-2E49-4D5F-BCE4-37734399FD7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1376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EEB2204-2E49-4D5F-BCE4-37734399FD7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51997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EBB83-ACD2-4D13-AE6F-7E2F50679D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4F892F-9B3F-4864-87F0-07990FDBCF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5F86CB-A554-4EAF-8410-10CE12FC2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DF4E37-735A-46F9-82E2-292F23385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F2DE8D-9155-41DE-AA8C-587571A8E4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445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33F62-9B63-4E69-82E9-C925CDB13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6218B8-FA61-446B-9F64-5EAEB6FDBC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4378A3-68DF-402C-9933-C4E02C94F7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B1167F-823A-4B3A-8D7D-840D463E3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187EF9-2CF2-4471-92B6-F03A7BD4DC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569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12FB2-FE35-44A0-A211-54C93F5CB1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4B869B1-7D16-4992-B9B1-D0206A2784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5030BD-9A00-4186-B2B3-005C9647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A90C9F-844D-4C01-8287-02EB901AC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9CC98A-428D-4086-85C7-A55F1B0B7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3848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518FEA-362B-4BB8-8E4A-9280AE0DCC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279FFA-6898-48D6-A98B-414DB0E6998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110DF1-7A91-4EF4-BDDE-E6F0586AA0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02C752-050E-4733-BA25-8331B60E6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9F0ECC-2B58-424D-8FE3-76137AFF30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EE6AD8-3A45-40F5-B03D-A5BA60D4BD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731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37B4C8-F1F8-4E87-B298-12785D09D2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5E45CB-7060-4621-84CD-519AF043F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6D2FD4-0E36-44F5-A1C6-707D71C278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24EEB2A-0821-4C95-B8D0-53366D9AEEB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84EA0C1-9F61-4410-B542-F4B780ACEC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33063F-137F-4FA5-831B-F50EE99D0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D4282DE-A52E-4041-B1AD-6FB971B758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E7FF7E-D375-4361-A066-5A402A66B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79294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1F4AA-E706-4ECC-BC87-A20324DE0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EA9E07-F0F6-4EA2-B8EB-139193F43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F31BF8-63F4-4446-AE5F-277ACE3B81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D37389-299E-4AFC-96FF-BE6613385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2591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8FE3048-0968-4336-BB76-399ED2591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F24923-5C26-4AC3-A148-6DF0176CFE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F594E1-C119-4FB4-AEBE-0A31B5CC6F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98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92169E-A2B8-4156-8853-FA7F41F69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A3D7AE-5D88-47EA-9C3F-B642E342C0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4DFCA6A-997C-4A5A-BAA1-1220F3850F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1F53EB-F990-43F2-BEE5-6E52EA4B20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465219-AB7B-442F-B328-2CF1F8096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E2AAFD5-017B-4DF3-B5F6-8997E973C4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8480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1BA793-2A67-453C-A9BB-8C3736934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530B4DE-36EC-485F-A867-650779766D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5645E5-4A8B-4AD5-AFD2-99BDD0F93F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43EB12C-1ECF-4BE6-832C-E6E8630AB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BCF505-C27E-4B1B-9E37-B4637CE55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461027-AA12-4091-B2E4-63A837823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98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7FCDD-8E02-4AAA-8B61-5CB05F4E4B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41105F-DD47-475C-9EF1-1D5717BB1A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3FC0C3-601D-4C18-A43D-9DA8D3E48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ADA3C0-B6AA-473C-B9F6-A9CC2965EF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03C044-42B9-494A-A4F7-6B096E5910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3403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724E6CA-C2C8-4A58-B812-7C0FEC84333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78D448-FFDC-4115-BEF5-FA7BA1651D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CC52BD-F8E5-4105-8025-A6AB5C7DB6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91B3F2-8921-4643-BA9F-30830AF360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D63B7-B32D-45CB-BA4B-23E40D915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8517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676BDDD-3493-4B77-940C-6C2380EAA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A1952-4C8E-4882-A78E-CAFA904439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419BE6-2258-4EBC-AABF-FFBAEDD656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52FC68-0725-4D03-BEF3-8968A04DB3FA}" type="datetimeFigureOut">
              <a:rPr lang="en-US" smtClean="0"/>
              <a:t>10/7/2021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A4585A-64FD-439A-A1D1-9DE358234C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330F9-66BD-4B5A-8D0E-520C43A761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DF420-0173-4BB4-BE79-16FF7FD46D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190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B946D7-1CA4-446E-8795-007CACFDE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92416F2-BC84-4D7C-80C6-6296C10C38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795338" y="981075"/>
            <a:ext cx="10601325" cy="4552949"/>
          </a:xfrm>
          <a:prstGeom prst="rect">
            <a:avLst/>
          </a:prstGeom>
          <a:solidFill>
            <a:schemeClr val="bg1"/>
          </a:solidFill>
          <a:ln w="127000" cap="sq" cmpd="thinThick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A4CDE6-7A5B-475C-ABDC-5A296CD45D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7097" y="1428750"/>
            <a:ext cx="9117807" cy="2105026"/>
          </a:xfrm>
        </p:spPr>
        <p:txBody>
          <a:bodyPr>
            <a:normAutofit/>
          </a:bodyPr>
          <a:lstStyle/>
          <a:p>
            <a:r>
              <a:rPr lang="en-US" dirty="0"/>
              <a:t>Workshop – Component 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8CE5FE-DB6F-4425-822A-1E919EB5EE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37097" y="3960557"/>
            <a:ext cx="9117807" cy="1097215"/>
          </a:xfrm>
        </p:spPr>
        <p:txBody>
          <a:bodyPr>
            <a:normAutofit/>
          </a:bodyPr>
          <a:lstStyle/>
          <a:p>
            <a:r>
              <a:rPr lang="en-US" dirty="0"/>
              <a:t>Lecturer: Dushika </a:t>
            </a:r>
            <a:r>
              <a:rPr lang="en-US" dirty="0" err="1"/>
              <a:t>Soundararajan</a:t>
            </a:r>
            <a:endParaRPr lang="en-US"/>
          </a:p>
          <a:p>
            <a:r>
              <a:rPr lang="en-US" dirty="0"/>
              <a:t>Module: BHMP6006</a:t>
            </a:r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2330623A-AB89-4E04-AC9A-2BAFBF85AE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352800" y="3771366"/>
            <a:ext cx="5486400" cy="0"/>
          </a:xfrm>
          <a:prstGeom prst="line">
            <a:avLst/>
          </a:prstGeom>
          <a:ln w="22225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14036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6B5362-DF7F-455F-87A4-D9B9DF630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Component 1 </a:t>
            </a:r>
          </a:p>
        </p:txBody>
      </p:sp>
      <p:graphicFrame>
        <p:nvGraphicFramePr>
          <p:cNvPr id="11" name="Content Placeholder 2">
            <a:extLst>
              <a:ext uri="{FF2B5EF4-FFF2-40B4-BE49-F238E27FC236}">
                <a16:creationId xmlns:a16="http://schemas.microsoft.com/office/drawing/2014/main" id="{C7DBFC82-D5DE-4178-B130-9E761A5C641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852735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8096F443-4430-4C2C-B1CE-0C4C322823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856" y="1137920"/>
            <a:ext cx="2788704" cy="2540000"/>
          </a:xfrm>
          <a:prstGeom prst="rect">
            <a:avLst/>
          </a:prstGeom>
        </p:spPr>
      </p:pic>
      <p:pic>
        <p:nvPicPr>
          <p:cNvPr id="7" name="Picture 6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D09AECDB-AC33-4C3A-BBAC-0247B0B9DDC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4040" y="3711956"/>
            <a:ext cx="2890520" cy="3146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904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2D594B-108B-4748-98BE-628B73375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442" y="685800"/>
            <a:ext cx="4353116" cy="1474666"/>
          </a:xfrm>
        </p:spPr>
        <p:txBody>
          <a:bodyPr anchor="b">
            <a:normAutofit/>
          </a:bodyPr>
          <a:lstStyle/>
          <a:p>
            <a:r>
              <a:rPr lang="en-US" sz="3200" b="1" dirty="0">
                <a:solidFill>
                  <a:srgbClr val="595959"/>
                </a:solidFill>
              </a:rPr>
              <a:t>Submission Method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B7A078-7140-4B24-9FBF-9AFFA6722F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1442" y="2447337"/>
            <a:ext cx="4353116" cy="3770434"/>
          </a:xfrm>
        </p:spPr>
        <p:txBody>
          <a:bodyPr anchor="t">
            <a:normAutofit/>
          </a:bodyPr>
          <a:lstStyle/>
          <a:p>
            <a:r>
              <a:rPr lang="en-US" sz="2400" b="1" dirty="0">
                <a:solidFill>
                  <a:srgbClr val="595959"/>
                </a:solidFill>
              </a:rPr>
              <a:t>Debate</a:t>
            </a:r>
          </a:p>
          <a:p>
            <a:pPr lvl="1"/>
            <a:r>
              <a:rPr lang="en-US" dirty="0">
                <a:solidFill>
                  <a:srgbClr val="595959"/>
                </a:solidFill>
              </a:rPr>
              <a:t>No submission Required in class activity within groups</a:t>
            </a:r>
          </a:p>
          <a:p>
            <a:pPr marL="457200" lvl="1" indent="0">
              <a:buNone/>
            </a:pPr>
            <a:endParaRPr lang="en-US" dirty="0">
              <a:solidFill>
                <a:srgbClr val="595959"/>
              </a:solidFill>
            </a:endParaRPr>
          </a:p>
          <a:p>
            <a:r>
              <a:rPr lang="en-US" sz="2400" b="1" dirty="0">
                <a:solidFill>
                  <a:srgbClr val="595959"/>
                </a:solidFill>
              </a:rPr>
              <a:t>Supporting Paper </a:t>
            </a:r>
          </a:p>
          <a:p>
            <a:pPr lvl="1"/>
            <a:r>
              <a:rPr lang="en-US" dirty="0">
                <a:solidFill>
                  <a:srgbClr val="595959"/>
                </a:solidFill>
              </a:rPr>
              <a:t>Submit to Turnitin by </a:t>
            </a:r>
            <a:r>
              <a:rPr lang="en-US" b="1" dirty="0">
                <a:solidFill>
                  <a:srgbClr val="595959"/>
                </a:solidFill>
              </a:rPr>
              <a:t>3.00 </a:t>
            </a:r>
            <a:r>
              <a:rPr lang="en-US" b="1" dirty="0" err="1">
                <a:solidFill>
                  <a:srgbClr val="595959"/>
                </a:solidFill>
              </a:rPr>
              <a:t>p.m</a:t>
            </a:r>
            <a:r>
              <a:rPr lang="en-US" b="1" dirty="0">
                <a:solidFill>
                  <a:srgbClr val="595959"/>
                </a:solidFill>
              </a:rPr>
              <a:t> </a:t>
            </a:r>
            <a:r>
              <a:rPr lang="en-US" dirty="0">
                <a:solidFill>
                  <a:srgbClr val="595959"/>
                </a:solidFill>
              </a:rPr>
              <a:t>on the date of the deadline</a:t>
            </a:r>
          </a:p>
          <a:p>
            <a:pPr lvl="1"/>
            <a:r>
              <a:rPr lang="en-US" dirty="0">
                <a:solidFill>
                  <a:srgbClr val="595959"/>
                </a:solidFill>
              </a:rPr>
              <a:t>All papers should be independent work</a:t>
            </a:r>
          </a:p>
          <a:p>
            <a:pPr lvl="1"/>
            <a:endParaRPr lang="en-US" dirty="0">
              <a:solidFill>
                <a:srgbClr val="595959"/>
              </a:solidFill>
            </a:endParaRPr>
          </a:p>
          <a:p>
            <a:pPr lvl="1"/>
            <a:endParaRPr lang="en-US" dirty="0">
              <a:solidFill>
                <a:srgbClr val="595959"/>
              </a:solidFill>
            </a:endParaRPr>
          </a:p>
        </p:txBody>
      </p:sp>
      <p:pic>
        <p:nvPicPr>
          <p:cNvPr id="5" name="Picture 4" descr="Logo, company name&#10;&#10;Description automatically generated">
            <a:extLst>
              <a:ext uri="{FF2B5EF4-FFF2-40B4-BE49-F238E27FC236}">
                <a16:creationId xmlns:a16="http://schemas.microsoft.com/office/drawing/2014/main" id="{46B0DEE7-C42A-419A-87F4-19010026B1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1" y="1053257"/>
            <a:ext cx="4797056" cy="4797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622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F435634-6444-47EF-965B-8BC8E421EB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842" y="463550"/>
            <a:ext cx="4353116" cy="1474666"/>
          </a:xfrm>
        </p:spPr>
        <p:txBody>
          <a:bodyPr anchor="b">
            <a:normAutofit/>
          </a:bodyPr>
          <a:lstStyle/>
          <a:p>
            <a:r>
              <a:rPr lang="en-US" sz="3200" b="1" dirty="0">
                <a:solidFill>
                  <a:srgbClr val="595959"/>
                </a:solidFill>
              </a:rPr>
              <a:t>Late Submission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FFBDEB-253E-4109-AE7A-F08E36D678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1842" y="2401766"/>
            <a:ext cx="5620798" cy="3770434"/>
          </a:xfrm>
        </p:spPr>
        <p:txBody>
          <a:bodyPr anchor="t">
            <a:normAutofit lnSpcReduction="10000"/>
          </a:bodyPr>
          <a:lstStyle/>
          <a:p>
            <a:r>
              <a:rPr lang="en-US" sz="2400" b="1" dirty="0">
                <a:solidFill>
                  <a:srgbClr val="595959"/>
                </a:solidFill>
              </a:rPr>
              <a:t>By one week</a:t>
            </a:r>
          </a:p>
          <a:p>
            <a:pPr lvl="1"/>
            <a:r>
              <a:rPr lang="en-US" dirty="0">
                <a:solidFill>
                  <a:srgbClr val="595959"/>
                </a:solidFill>
              </a:rPr>
              <a:t>You will be capped at 40 percentage</a:t>
            </a:r>
          </a:p>
          <a:p>
            <a:r>
              <a:rPr lang="en-US" sz="2400" b="1" dirty="0">
                <a:solidFill>
                  <a:srgbClr val="595959"/>
                </a:solidFill>
              </a:rPr>
              <a:t>More than one week</a:t>
            </a:r>
          </a:p>
          <a:p>
            <a:pPr lvl="1"/>
            <a:r>
              <a:rPr lang="en-US" dirty="0">
                <a:solidFill>
                  <a:srgbClr val="595959"/>
                </a:solidFill>
              </a:rPr>
              <a:t>You will be provided with 0 percentage</a:t>
            </a:r>
          </a:p>
          <a:p>
            <a:r>
              <a:rPr lang="en-US" sz="2400" b="1" dirty="0">
                <a:solidFill>
                  <a:srgbClr val="595959"/>
                </a:solidFill>
              </a:rPr>
              <a:t>Extenuating Circumstances</a:t>
            </a:r>
          </a:p>
          <a:p>
            <a:pPr lvl="1"/>
            <a:r>
              <a:rPr lang="en-US" dirty="0">
                <a:solidFill>
                  <a:srgbClr val="595959"/>
                </a:solidFill>
              </a:rPr>
              <a:t>Every individual may be permitted to different time period based on circumstances. </a:t>
            </a:r>
          </a:p>
          <a:p>
            <a:pPr lvl="1"/>
            <a:r>
              <a:rPr lang="en-US" dirty="0">
                <a:solidFill>
                  <a:srgbClr val="595959"/>
                </a:solidFill>
              </a:rPr>
              <a:t>Seek support where appropriate </a:t>
            </a:r>
          </a:p>
        </p:txBody>
      </p:sp>
      <p:pic>
        <p:nvPicPr>
          <p:cNvPr id="5" name="Picture 4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203578F1-50BA-41D3-9ACA-052532F8E8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1" y="1532963"/>
            <a:ext cx="4797056" cy="3837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75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5AA03EDC-7067-4DFF-B672-541D016AAA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EBF3E39-B0BE-496A-8604-9007470FFA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0" cy="68654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4A74A8-7016-4661-A03D-30290F9BC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962" y="254001"/>
            <a:ext cx="4353116" cy="1474666"/>
          </a:xfrm>
        </p:spPr>
        <p:txBody>
          <a:bodyPr anchor="b">
            <a:normAutofit/>
          </a:bodyPr>
          <a:lstStyle/>
          <a:p>
            <a:r>
              <a:rPr lang="en-US" sz="3200" b="1" dirty="0">
                <a:solidFill>
                  <a:srgbClr val="595959"/>
                </a:solidFill>
              </a:rPr>
              <a:t>Academic Honesty and Referencing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E6B707-6A54-4476-AB21-023CEBFBFB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2560" y="2447336"/>
            <a:ext cx="5527040" cy="4156663"/>
          </a:xfrm>
        </p:spPr>
        <p:txBody>
          <a:bodyPr anchor="t">
            <a:noAutofit/>
          </a:bodyPr>
          <a:lstStyle/>
          <a:p>
            <a:r>
              <a:rPr lang="en-US" sz="2400" dirty="0">
                <a:solidFill>
                  <a:srgbClr val="595959"/>
                </a:solidFill>
              </a:rPr>
              <a:t>This is very important </a:t>
            </a:r>
          </a:p>
          <a:p>
            <a:r>
              <a:rPr lang="en-US" sz="2400" dirty="0">
                <a:solidFill>
                  <a:srgbClr val="595959"/>
                </a:solidFill>
              </a:rPr>
              <a:t>Academic dishonesty is not good practice</a:t>
            </a:r>
          </a:p>
          <a:p>
            <a:r>
              <a:rPr lang="en-US" sz="2400" dirty="0">
                <a:solidFill>
                  <a:srgbClr val="595959"/>
                </a:solidFill>
              </a:rPr>
              <a:t>It is good conduct to give credit to authors when your ideas are based on their research.</a:t>
            </a:r>
          </a:p>
          <a:p>
            <a:r>
              <a:rPr lang="en-US" sz="2400" dirty="0">
                <a:solidFill>
                  <a:srgbClr val="595959"/>
                </a:solidFill>
              </a:rPr>
              <a:t>Always include a reference list based on all your in-text citations</a:t>
            </a:r>
          </a:p>
          <a:p>
            <a:r>
              <a:rPr lang="en-US" sz="2400" dirty="0">
                <a:solidFill>
                  <a:srgbClr val="595959"/>
                </a:solidFill>
              </a:rPr>
              <a:t>You should use Harvard referencing style</a:t>
            </a:r>
          </a:p>
          <a:p>
            <a:r>
              <a:rPr lang="en-US" sz="2400" dirty="0">
                <a:solidFill>
                  <a:srgbClr val="595959"/>
                </a:solidFill>
              </a:rPr>
              <a:t>You can request for support if required</a:t>
            </a:r>
          </a:p>
        </p:txBody>
      </p:sp>
      <p:pic>
        <p:nvPicPr>
          <p:cNvPr id="5" name="Picture 4" descr="A picture containing text, toy, LEGO, vector graphics&#10;&#10;Description automatically generated">
            <a:extLst>
              <a:ext uri="{FF2B5EF4-FFF2-40B4-BE49-F238E27FC236}">
                <a16:creationId xmlns:a16="http://schemas.microsoft.com/office/drawing/2014/main" id="{01393474-946D-4CC0-9241-BB8C0368E1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1" y="972686"/>
            <a:ext cx="4797056" cy="495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11942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A4CDE6-7A5B-475C-ABDC-5A296CD45D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Task description</a:t>
            </a:r>
          </a:p>
        </p:txBody>
      </p:sp>
      <p:pic>
        <p:nvPicPr>
          <p:cNvPr id="5" name="Picture 4" descr="A picture containing text, toy&#10;&#10;Description automatically generated">
            <a:extLst>
              <a:ext uri="{FF2B5EF4-FFF2-40B4-BE49-F238E27FC236}">
                <a16:creationId xmlns:a16="http://schemas.microsoft.com/office/drawing/2014/main" id="{AFA22A93-834D-44A5-8283-A710F92E8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196" y="492573"/>
            <a:ext cx="5880796" cy="5880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230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B819A166-7571-4003-A6B8-B62034C3ED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5093209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0FFE12-929D-4FC3-82F9-8913814BF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741" y="620392"/>
            <a:ext cx="3808268" cy="5504688"/>
          </a:xfrm>
        </p:spPr>
        <p:txBody>
          <a:bodyPr>
            <a:normAutofit/>
          </a:bodyPr>
          <a:lstStyle/>
          <a:p>
            <a:r>
              <a:rPr lang="en-US" sz="6000" b="1">
                <a:solidFill>
                  <a:schemeClr val="bg1"/>
                </a:solidFill>
              </a:rPr>
              <a:t>Task 1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5F4ED8F6-7AD9-42C2-B4B4-0B30C36CC31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20086733"/>
              </p:ext>
            </p:extLst>
          </p:nvPr>
        </p:nvGraphicFramePr>
        <p:xfrm>
          <a:off x="5468389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18416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Content Placeholder 4" descr="Text, letter&#10;&#10;Description automatically generated">
            <a:extLst>
              <a:ext uri="{FF2B5EF4-FFF2-40B4-BE49-F238E27FC236}">
                <a16:creationId xmlns:a16="http://schemas.microsoft.com/office/drawing/2014/main" id="{A2DCD971-105C-42DF-95FD-BE4383255F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1443480"/>
            <a:ext cx="5294716" cy="3971037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43BFE876-25A2-4D72-90DF-CF09BF3C50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3817" y="1040174"/>
            <a:ext cx="5294715" cy="477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301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A4CDE6-7A5B-475C-ABDC-5A296CD45D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dirty="0">
                <a:solidFill>
                  <a:srgbClr val="FFFFFF"/>
                </a:solidFill>
              </a:rPr>
              <a:t>Assessment criteria for Debate </a:t>
            </a:r>
            <a:endParaRPr lang="en-US" sz="48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289684EC-F994-4AA7-928F-2A7F20D50A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826" y="311448"/>
            <a:ext cx="5933224" cy="617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6808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DFE63-F147-4A28-A36E-B0F97DAB2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Engagement with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F63D2-359A-4DA0-87B9-FF02AEB59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9495"/>
          </a:xfrm>
        </p:spPr>
        <p:txBody>
          <a:bodyPr/>
          <a:lstStyle/>
          <a:p>
            <a:r>
              <a:rPr lang="en-US" dirty="0"/>
              <a:t>This section requires you to support the claims you are making with research evidence.</a:t>
            </a:r>
          </a:p>
          <a:p>
            <a:r>
              <a:rPr lang="en-US" dirty="0"/>
              <a:t>Minimum of at least three evidence by each individual in group</a:t>
            </a:r>
          </a:p>
          <a:p>
            <a:r>
              <a:rPr lang="en-US" dirty="0"/>
              <a:t>Some of the resources you could cite are as following</a:t>
            </a:r>
          </a:p>
          <a:p>
            <a:pPr lvl="1"/>
            <a:r>
              <a:rPr lang="en-US" dirty="0"/>
              <a:t>NHS Websites </a:t>
            </a:r>
          </a:p>
          <a:p>
            <a:pPr lvl="1"/>
            <a:r>
              <a:rPr lang="en-US" dirty="0"/>
              <a:t>NICE guidelines</a:t>
            </a:r>
          </a:p>
          <a:p>
            <a:pPr lvl="1"/>
            <a:r>
              <a:rPr lang="en-US" dirty="0"/>
              <a:t>Governmental websites </a:t>
            </a:r>
          </a:p>
          <a:p>
            <a:pPr lvl="1"/>
            <a:r>
              <a:rPr lang="en-US" dirty="0"/>
              <a:t>Peer-reviewed research papers </a:t>
            </a:r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7" name="Picture 6" descr="A blue and white logo&#10;&#10;Description automatically generated with medium confidence">
            <a:extLst>
              <a:ext uri="{FF2B5EF4-FFF2-40B4-BE49-F238E27FC236}">
                <a16:creationId xmlns:a16="http://schemas.microsoft.com/office/drawing/2014/main" id="{0CBEA7C4-9448-4F06-81A4-EB5DFAEF6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249" y="5236394"/>
            <a:ext cx="1810407" cy="1621606"/>
          </a:xfrm>
          <a:prstGeom prst="rect">
            <a:avLst/>
          </a:prstGeom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F14FF37E-9ABD-4AC8-B8F3-1AD4B6182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118" y="5341619"/>
            <a:ext cx="2095500" cy="1333500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5527B038-5A39-4F19-A1CB-5C5096466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380" y="5236394"/>
            <a:ext cx="3400425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0918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9A566-54F4-4782-A279-316CC10E9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0" y="0"/>
            <a:ext cx="6422849" cy="1676603"/>
          </a:xfrm>
        </p:spPr>
        <p:txBody>
          <a:bodyPr>
            <a:normAutofit/>
          </a:bodyPr>
          <a:lstStyle/>
          <a:p>
            <a:r>
              <a:rPr lang="en-US" b="1" dirty="0"/>
              <a:t>Knowledge and understanding skills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E20FA99-AAAC-4AF3-9FAE-70742032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ounded Rectangle 9">
            <a:extLst>
              <a:ext uri="{FF2B5EF4-FFF2-40B4-BE49-F238E27FC236}">
                <a16:creationId xmlns:a16="http://schemas.microsoft.com/office/drawing/2014/main" id="{9573BE85-6043-4C3A-A7DD-483A0A5F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2" y="559407"/>
            <a:ext cx="366674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Text&#10;&#10;Description automatically generated">
            <a:extLst>
              <a:ext uri="{FF2B5EF4-FFF2-40B4-BE49-F238E27FC236}">
                <a16:creationId xmlns:a16="http://schemas.microsoft.com/office/drawing/2014/main" id="{BE66511F-331A-4693-94CC-CEFB688A4E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64" y="2337029"/>
            <a:ext cx="3113280" cy="2183942"/>
          </a:xfrm>
          <a:prstGeom prst="rect">
            <a:avLst/>
          </a:prstGeom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77285-2260-4446-B3C9-EB7369E99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7252" y="1759230"/>
            <a:ext cx="7454747" cy="5016143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You should demonstrate that you have understood the topic you are arguing for in this section. </a:t>
            </a:r>
          </a:p>
          <a:p>
            <a:r>
              <a:rPr lang="en-US" sz="2400" dirty="0"/>
              <a:t>Highlight the mental health act, by clearly stating the year </a:t>
            </a:r>
          </a:p>
          <a:p>
            <a:r>
              <a:rPr lang="en-US" sz="2400" dirty="0"/>
              <a:t>Highlight both the changes in legislations and provisional changes that has taken place within the period of 20</a:t>
            </a:r>
            <a:r>
              <a:rPr lang="en-US" sz="2400" baseline="30000" dirty="0"/>
              <a:t>th</a:t>
            </a:r>
            <a:r>
              <a:rPr lang="en-US" sz="2400" dirty="0"/>
              <a:t> century</a:t>
            </a:r>
          </a:p>
          <a:p>
            <a:pPr lvl="1"/>
            <a:r>
              <a:rPr lang="en-US" dirty="0"/>
              <a:t>When you do this, you have to make sure to provide citation for your claims</a:t>
            </a:r>
          </a:p>
          <a:p>
            <a:pPr lvl="1"/>
            <a:r>
              <a:rPr lang="en-US" dirty="0"/>
              <a:t>Clearly indicate how the changes are relevant to your argument rather than simply stating it. </a:t>
            </a:r>
          </a:p>
          <a:p>
            <a:pPr lvl="1"/>
            <a:r>
              <a:rPr lang="en-US" dirty="0"/>
              <a:t>For example, how is the point you are making justifying if UK supported or did not support individuals with mental illness during the 20</a:t>
            </a:r>
            <a:r>
              <a:rPr lang="en-US" baseline="30000" dirty="0"/>
              <a:t>th</a:t>
            </a:r>
            <a:r>
              <a:rPr lang="en-US" dirty="0"/>
              <a:t> century?</a:t>
            </a:r>
          </a:p>
          <a:p>
            <a:pPr marL="0" indent="0"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34202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E40BB-7DAD-402C-9C3A-64C4F2228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320" y="464013"/>
            <a:ext cx="4944152" cy="1622321"/>
          </a:xfrm>
        </p:spPr>
        <p:txBody>
          <a:bodyPr>
            <a:normAutofit/>
          </a:bodyPr>
          <a:lstStyle/>
          <a:p>
            <a:r>
              <a:rPr lang="en-US" b="1" dirty="0"/>
              <a:t>Cognitive and intellectual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F1061-3C3A-41F3-8DFF-405F1F5F8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9320" y="2251587"/>
            <a:ext cx="5805890" cy="4606413"/>
          </a:xfrm>
        </p:spPr>
        <p:txBody>
          <a:bodyPr>
            <a:normAutofit fontScale="92500" lnSpcReduction="10000"/>
          </a:bodyPr>
          <a:lstStyle/>
          <a:p>
            <a:r>
              <a:rPr lang="en-US" sz="2600" dirty="0"/>
              <a:t>It is very important to demonstrate your critical thinking and analytical skills in this section.</a:t>
            </a:r>
          </a:p>
          <a:p>
            <a:r>
              <a:rPr lang="en-US" sz="2600" dirty="0"/>
              <a:t>When you make a claim </a:t>
            </a:r>
          </a:p>
          <a:p>
            <a:pPr lvl="1"/>
            <a:r>
              <a:rPr lang="en-US" sz="2600" dirty="0"/>
              <a:t>you have to justify the claim with research evidence.</a:t>
            </a:r>
          </a:p>
          <a:p>
            <a:pPr lvl="1"/>
            <a:r>
              <a:rPr lang="en-US" sz="2600" dirty="0"/>
              <a:t>Then you have to clearly demonstrate how the claim supports your argument</a:t>
            </a:r>
          </a:p>
          <a:p>
            <a:pPr lvl="1"/>
            <a:r>
              <a:rPr lang="en-US" sz="2600" dirty="0"/>
              <a:t>Remember to include statistics</a:t>
            </a:r>
          </a:p>
          <a:p>
            <a:r>
              <a:rPr lang="en-US" sz="2600" dirty="0"/>
              <a:t>Your initial argument would be based on the context of 20</a:t>
            </a:r>
            <a:r>
              <a:rPr lang="en-US" sz="2600" baseline="30000" dirty="0"/>
              <a:t>th</a:t>
            </a:r>
            <a:r>
              <a:rPr lang="en-US" sz="2600" dirty="0"/>
              <a:t> century, but your justification should be based on current research.</a:t>
            </a:r>
          </a:p>
          <a:p>
            <a:endParaRPr lang="en-US" sz="2400" dirty="0"/>
          </a:p>
          <a:p>
            <a:endParaRPr lang="en-US" sz="240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F7435D-E3DB-47B1-BA61-B00ACC83A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2950" y="0"/>
            <a:ext cx="609905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F263A0B5-F8C4-4116-809F-78A768EA7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7582" y="557784"/>
            <a:ext cx="513020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9A5407D4-AB6F-4AFE-A4FD-4BFE831FF4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2" y="1729647"/>
            <a:ext cx="5130204" cy="3822853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94935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477CB8D1-5DCA-4F33-A14D-4098911306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BC6B81-64CE-4179-A81A-8A6E90115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5120073" cy="1676603"/>
          </a:xfrm>
        </p:spPr>
        <p:txBody>
          <a:bodyPr>
            <a:normAutofit/>
          </a:bodyPr>
          <a:lstStyle/>
          <a:p>
            <a:r>
              <a:rPr lang="en-US" b="1" dirty="0"/>
              <a:t>Practical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7B7A9-0DC9-488F-BC09-A15D6882E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1" y="2438400"/>
            <a:ext cx="5113114" cy="3785419"/>
          </a:xfrm>
        </p:spPr>
        <p:txBody>
          <a:bodyPr>
            <a:normAutofit/>
          </a:bodyPr>
          <a:lstStyle/>
          <a:p>
            <a:r>
              <a:rPr lang="en-US" sz="2400" dirty="0"/>
              <a:t>In this section you should demonstrate that the points you are making are appropriate to your debate topic. </a:t>
            </a:r>
          </a:p>
          <a:p>
            <a:r>
              <a:rPr lang="en-US" sz="2400" dirty="0"/>
              <a:t>The literature and statistical evidence you are providing should have relevance to your argument  </a:t>
            </a:r>
          </a:p>
          <a:p>
            <a:r>
              <a:rPr lang="en-US" sz="2400" dirty="0"/>
              <a:t>Your arguments should be structured in a clear and meaningful way. 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FA7A195-03A4-44AB-A3D8-2507E2C94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6000" y="0"/>
            <a:ext cx="6096418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9">
            <a:extLst>
              <a:ext uri="{FF2B5EF4-FFF2-40B4-BE49-F238E27FC236}">
                <a16:creationId xmlns:a16="http://schemas.microsoft.com/office/drawing/2014/main" id="{8F235346-20CC-4981-B836-23ECF1F4E2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3465" y="559407"/>
            <a:ext cx="5141488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ABEF32BD-0AD0-4C0C-8780-35F8AC1FDA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77" r="21012" b="-1"/>
          <a:stretch/>
        </p:blipFill>
        <p:spPr>
          <a:xfrm>
            <a:off x="6739337" y="722376"/>
            <a:ext cx="4809744" cy="541324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0265527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DB6DC-3851-465B-AC1A-5DA538E5B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4944152" cy="1622321"/>
          </a:xfrm>
        </p:spPr>
        <p:txBody>
          <a:bodyPr>
            <a:normAutofit/>
          </a:bodyPr>
          <a:lstStyle/>
          <a:p>
            <a:r>
              <a:rPr lang="en-US" b="1" dirty="0"/>
              <a:t>Transferable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55027-4681-4AD1-9ABE-B0387DFA9F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6446" y="2168633"/>
            <a:ext cx="5735713" cy="4551656"/>
          </a:xfrm>
        </p:spPr>
        <p:txBody>
          <a:bodyPr>
            <a:normAutofit/>
          </a:bodyPr>
          <a:lstStyle/>
          <a:p>
            <a:r>
              <a:rPr lang="en-US" sz="2400" dirty="0"/>
              <a:t>In this section ensure that </a:t>
            </a:r>
          </a:p>
          <a:p>
            <a:pPr lvl="1"/>
            <a:r>
              <a:rPr lang="en-US" dirty="0"/>
              <a:t>You maintain the same pace throughout the debate.</a:t>
            </a:r>
          </a:p>
          <a:p>
            <a:pPr lvl="1"/>
            <a:r>
              <a:rPr lang="en-US" dirty="0"/>
              <a:t>The pace in which you speak should not be too fast or two slow. </a:t>
            </a:r>
          </a:p>
          <a:p>
            <a:pPr lvl="1"/>
            <a:r>
              <a:rPr lang="en-US" dirty="0"/>
              <a:t>Use a professional tone and language </a:t>
            </a:r>
          </a:p>
          <a:p>
            <a:pPr lvl="1"/>
            <a:r>
              <a:rPr lang="en-US" dirty="0"/>
              <a:t>Avoid using judgmental terms </a:t>
            </a:r>
          </a:p>
          <a:p>
            <a:pPr lvl="1"/>
            <a:r>
              <a:rPr lang="en-US" dirty="0"/>
              <a:t>Acknowledge the points made by the previous presenter</a:t>
            </a:r>
          </a:p>
          <a:p>
            <a:pPr lvl="1"/>
            <a:r>
              <a:rPr lang="en-US" dirty="0"/>
              <a:t>Do not interrupt while a presenter is making a claim.</a:t>
            </a:r>
          </a:p>
          <a:p>
            <a:pPr lvl="1"/>
            <a:r>
              <a:rPr lang="en-US" dirty="0"/>
              <a:t>Respect all members</a:t>
            </a:r>
          </a:p>
          <a:p>
            <a:pPr lvl="1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F7435D-E3DB-47B1-BA61-B00ACC83A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2950" y="0"/>
            <a:ext cx="609905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F263A0B5-F8C4-4116-809F-78A768EA7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7582" y="557784"/>
            <a:ext cx="513020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and person wearing glasses&#10;&#10;Description automatically generated with medium confidence">
            <a:extLst>
              <a:ext uri="{FF2B5EF4-FFF2-40B4-BE49-F238E27FC236}">
                <a16:creationId xmlns:a16="http://schemas.microsoft.com/office/drawing/2014/main" id="{FE1D623C-01D0-43DE-B021-9F2FCDE6E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709" y="2170257"/>
            <a:ext cx="4475531" cy="251748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7875705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707FC24-6981-43D9-B525-C7832BA22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11449"/>
            <a:ext cx="4332307" cy="6179552"/>
          </a:xfrm>
          <a:prstGeom prst="rect">
            <a:avLst/>
          </a:prstGeom>
          <a:solidFill>
            <a:srgbClr val="404040"/>
          </a:solidFill>
          <a:ln w="127000" cap="sq" cmpd="thinThick"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A4CDE6-7A5B-475C-ABDC-5A296CD45D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950" y="742951"/>
            <a:ext cx="3476625" cy="49625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>
                <a:solidFill>
                  <a:srgbClr val="FFFFFF"/>
                </a:solidFill>
              </a:rPr>
              <a:t>Assessment criteria for supporting paper</a:t>
            </a:r>
            <a:endParaRPr lang="en-US" sz="4800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7" name="Picture 6" descr="A child drawing on a white paper&#10;&#10;Description automatically generated with low confidence">
            <a:extLst>
              <a:ext uri="{FF2B5EF4-FFF2-40B4-BE49-F238E27FC236}">
                <a16:creationId xmlns:a16="http://schemas.microsoft.com/office/drawing/2014/main" id="{29F4F0BF-8C8B-4BB0-886F-F970993A83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4924" y="396607"/>
            <a:ext cx="6334125" cy="60143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8952370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23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A80FFE12-929D-4FC3-82F9-8913814BFA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US" sz="4800" b="1">
                <a:solidFill>
                  <a:schemeClr val="bg1"/>
                </a:solidFill>
              </a:rPr>
              <a:t>Task 2</a:t>
            </a: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A9CAB42C-8678-4E91-AD9D-915A669C97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5926225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017943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DFE63-F147-4A28-A36E-B0F97DAB2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Engagement with literature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F63D2-359A-4DA0-87B9-FF02AEB59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49495"/>
          </a:xfrm>
        </p:spPr>
        <p:txBody>
          <a:bodyPr/>
          <a:lstStyle/>
          <a:p>
            <a:r>
              <a:rPr lang="en-US" dirty="0"/>
              <a:t>This section requires you to support the claims you are making with research evidence.</a:t>
            </a:r>
          </a:p>
          <a:p>
            <a:r>
              <a:rPr lang="en-US" dirty="0"/>
              <a:t>Minimum of at least 12 evidence Some of the resources you could cite are as following</a:t>
            </a:r>
          </a:p>
          <a:p>
            <a:pPr lvl="1"/>
            <a:r>
              <a:rPr lang="en-US" dirty="0"/>
              <a:t>NHS Websites </a:t>
            </a:r>
          </a:p>
          <a:p>
            <a:pPr lvl="1"/>
            <a:r>
              <a:rPr lang="en-US" dirty="0"/>
              <a:t>NICE guidelines</a:t>
            </a:r>
          </a:p>
          <a:p>
            <a:pPr lvl="1"/>
            <a:r>
              <a:rPr lang="en-US" dirty="0"/>
              <a:t>Governmental websites only. Avoid all other websites</a:t>
            </a:r>
          </a:p>
          <a:p>
            <a:pPr lvl="1"/>
            <a:r>
              <a:rPr lang="en-US" dirty="0"/>
              <a:t>Peer-reviewed research papers </a:t>
            </a:r>
          </a:p>
          <a:p>
            <a:pPr lvl="1"/>
            <a:r>
              <a:rPr lang="en-US" dirty="0"/>
              <a:t>It is important to include current research evidence</a:t>
            </a:r>
          </a:p>
          <a:p>
            <a:pPr lvl="1"/>
            <a:endParaRPr lang="en-US" dirty="0"/>
          </a:p>
          <a:p>
            <a:pPr marL="457200" lvl="1" indent="0">
              <a:buNone/>
            </a:pPr>
            <a:endParaRPr lang="en-US" dirty="0"/>
          </a:p>
        </p:txBody>
      </p:sp>
      <p:pic>
        <p:nvPicPr>
          <p:cNvPr id="7" name="Picture 6" descr="A blue and white logo&#10;&#10;Description automatically generated with medium confidence">
            <a:extLst>
              <a:ext uri="{FF2B5EF4-FFF2-40B4-BE49-F238E27FC236}">
                <a16:creationId xmlns:a16="http://schemas.microsoft.com/office/drawing/2014/main" id="{0CBEA7C4-9448-4F06-81A4-EB5DFAEF69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587" y="5524500"/>
            <a:ext cx="1645406" cy="1150618"/>
          </a:xfrm>
          <a:prstGeom prst="rect">
            <a:avLst/>
          </a:prstGeom>
        </p:spPr>
      </p:pic>
      <p:pic>
        <p:nvPicPr>
          <p:cNvPr id="9" name="Picture 8" descr="A picture containing text&#10;&#10;Description automatically generated">
            <a:extLst>
              <a:ext uri="{FF2B5EF4-FFF2-40B4-BE49-F238E27FC236}">
                <a16:creationId xmlns:a16="http://schemas.microsoft.com/office/drawing/2014/main" id="{F14FF37E-9ABD-4AC8-B8F3-1AD4B61824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118" y="5524499"/>
            <a:ext cx="2095500" cy="1150619"/>
          </a:xfrm>
          <a:prstGeom prst="rect">
            <a:avLst/>
          </a:prstGeom>
        </p:spPr>
      </p:pic>
      <p:pic>
        <p:nvPicPr>
          <p:cNvPr id="11" name="Picture 10" descr="Icon&#10;&#10;Description automatically generated">
            <a:extLst>
              <a:ext uri="{FF2B5EF4-FFF2-40B4-BE49-F238E27FC236}">
                <a16:creationId xmlns:a16="http://schemas.microsoft.com/office/drawing/2014/main" id="{5527B038-5A39-4F19-A1CB-5C5096466B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380" y="5524499"/>
            <a:ext cx="3400425" cy="105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9843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9DFE63-F147-4A28-A36E-B0F97DAB2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7972" y="292963"/>
            <a:ext cx="6422849" cy="1676603"/>
          </a:xfrm>
        </p:spPr>
        <p:txBody>
          <a:bodyPr>
            <a:normAutofit/>
          </a:bodyPr>
          <a:lstStyle/>
          <a:p>
            <a:r>
              <a:rPr lang="en-US" b="1" dirty="0"/>
              <a:t>Engagement with literature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E20FA99-AAAC-4AF3-9FAE-707420324F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636008" cy="6858000"/>
          </a:xfrm>
          <a:prstGeom prst="rect">
            <a:avLst/>
          </a:prstGeom>
          <a:solidFill>
            <a:srgbClr val="517D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9573BE85-6043-4C3A-A7DD-483A0A5F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632" y="559407"/>
            <a:ext cx="366674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picture containing icon&#10;&#10;Description automatically generated">
            <a:extLst>
              <a:ext uri="{FF2B5EF4-FFF2-40B4-BE49-F238E27FC236}">
                <a16:creationId xmlns:a16="http://schemas.microsoft.com/office/drawing/2014/main" id="{819C68F9-7C4A-4A14-BCC9-7BCC8A44C1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64" y="809741"/>
            <a:ext cx="3113280" cy="1602954"/>
          </a:xfrm>
          <a:prstGeom prst="rect">
            <a:avLst/>
          </a:prstGeom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7F63D2-359A-4DA0-87B9-FF02AEB59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37254" y="2027104"/>
            <a:ext cx="7326216" cy="4830896"/>
          </a:xfrm>
        </p:spPr>
        <p:txBody>
          <a:bodyPr>
            <a:normAutofit/>
          </a:bodyPr>
          <a:lstStyle/>
          <a:p>
            <a:r>
              <a:rPr lang="en-US" sz="2400" dirty="0"/>
              <a:t>Ensure your paper is structured according to Harvard writing style</a:t>
            </a:r>
          </a:p>
          <a:p>
            <a:r>
              <a:rPr lang="en-US" sz="2400" dirty="0"/>
              <a:t>Make sure that you provide in-text citation for all your claims. This includes but is not limited to:</a:t>
            </a:r>
          </a:p>
          <a:p>
            <a:pPr lvl="1"/>
            <a:r>
              <a:rPr lang="en-US" dirty="0"/>
              <a:t>Research evidence</a:t>
            </a:r>
          </a:p>
          <a:p>
            <a:pPr lvl="1"/>
            <a:r>
              <a:rPr lang="en-US" dirty="0"/>
              <a:t>Statistical information</a:t>
            </a:r>
          </a:p>
          <a:p>
            <a:pPr lvl="1"/>
            <a:r>
              <a:rPr lang="en-US" dirty="0"/>
              <a:t>Legislations</a:t>
            </a:r>
          </a:p>
          <a:p>
            <a:pPr lvl="1"/>
            <a:r>
              <a:rPr lang="en-US" dirty="0"/>
              <a:t>Mental health acts</a:t>
            </a:r>
          </a:p>
          <a:p>
            <a:pPr lvl="1"/>
            <a:r>
              <a:rPr lang="en-US" dirty="0"/>
              <a:t>Theories</a:t>
            </a:r>
          </a:p>
          <a:p>
            <a:r>
              <a:rPr lang="en-US" sz="2400" dirty="0"/>
              <a:t>Make sure the references for all the in-text citations used are provided within the reference page. </a:t>
            </a:r>
          </a:p>
          <a:p>
            <a:pPr marL="457200" lvl="1" indent="0">
              <a:buNone/>
            </a:pPr>
            <a:endParaRPr lang="en-US" sz="2000" dirty="0"/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94B95775-A84E-4DA6-99A1-EC6671336C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64" y="2412694"/>
            <a:ext cx="3113280" cy="3635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1627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69A566-54F4-4782-A279-316CC10E9C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629266"/>
            <a:ext cx="6422849" cy="1676603"/>
          </a:xfrm>
        </p:spPr>
        <p:txBody>
          <a:bodyPr>
            <a:normAutofit/>
          </a:bodyPr>
          <a:lstStyle/>
          <a:p>
            <a:r>
              <a:rPr lang="en-US" b="1" dirty="0"/>
              <a:t>Knowledge and understanding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B77285-2260-4446-B3C9-EB7369E990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2305869"/>
            <a:ext cx="6742888" cy="4552131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In this section you might use historical evidence when you explain about historical changes</a:t>
            </a:r>
          </a:p>
          <a:p>
            <a:r>
              <a:rPr lang="en-US" sz="2400" dirty="0"/>
              <a:t>However, you should justify your claims using current research evidence</a:t>
            </a:r>
          </a:p>
          <a:p>
            <a:r>
              <a:rPr lang="en-US" sz="2400" dirty="0"/>
              <a:t>Remember all the information you provide should be factual and not based on your personal opinion.</a:t>
            </a:r>
          </a:p>
          <a:p>
            <a:r>
              <a:rPr lang="en-US" sz="2400" dirty="0"/>
              <a:t>Include theoretical explanation in your supporting paper</a:t>
            </a:r>
          </a:p>
          <a:p>
            <a:pPr lvl="1"/>
            <a:r>
              <a:rPr lang="en-US" dirty="0"/>
              <a:t>For example, how do different theories explain mental disorder?</a:t>
            </a:r>
          </a:p>
          <a:p>
            <a:r>
              <a:rPr lang="en-US" sz="2400" dirty="0"/>
              <a:t>You should highlight the changes in legislation and how it may have impacted the support individuals received.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1C59EDF-5A1E-404D-B55D-8AEA5D8D6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6410" y="0"/>
            <a:ext cx="4636008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ounded Rectangle 9">
            <a:extLst>
              <a:ext uri="{FF2B5EF4-FFF2-40B4-BE49-F238E27FC236}">
                <a16:creationId xmlns:a16="http://schemas.microsoft.com/office/drawing/2014/main" id="{FEE0385D-4151-43AA-9C6B-0365E10317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041042" y="557784"/>
            <a:ext cx="366674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EF33FB3D-052D-422E-B6AE-7A57E9AB13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1082" y="2116362"/>
            <a:ext cx="3026664" cy="262202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4495011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E40BB-7DAD-402C-9C3A-64C4F2228C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861" y="376142"/>
            <a:ext cx="10515600" cy="1325563"/>
          </a:xfrm>
        </p:spPr>
        <p:txBody>
          <a:bodyPr/>
          <a:lstStyle/>
          <a:p>
            <a:r>
              <a:rPr lang="en-US" b="1" dirty="0"/>
              <a:t>Cognitive and intellectual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DF1061-3C3A-41F3-8DFF-405F1F5F8B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1861" y="1817783"/>
            <a:ext cx="7799941" cy="4895429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It is important to demonstrate your critical thinking skills in this section. </a:t>
            </a:r>
          </a:p>
          <a:p>
            <a:r>
              <a:rPr lang="en-US" dirty="0"/>
              <a:t>You need to justify and provide a reasoning for your claims. </a:t>
            </a:r>
          </a:p>
          <a:p>
            <a:r>
              <a:rPr lang="en-US" dirty="0"/>
              <a:t>Highlight the consequences a change may have brought and how that is relevant to your topic. </a:t>
            </a:r>
          </a:p>
          <a:p>
            <a:pPr lvl="1"/>
            <a:r>
              <a:rPr lang="en-US" dirty="0"/>
              <a:t>For example, how did change in provision, influence an individual with a mental disorder? What evidence is there to support the claim?</a:t>
            </a:r>
          </a:p>
          <a:p>
            <a:r>
              <a:rPr lang="en-US" dirty="0"/>
              <a:t>Your arguments should be logical</a:t>
            </a:r>
          </a:p>
          <a:p>
            <a:r>
              <a:rPr lang="en-US" dirty="0"/>
              <a:t>Your arguments should be based on research evidence rather than personal opinion.</a:t>
            </a:r>
          </a:p>
        </p:txBody>
      </p:sp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506D611A-3DFE-4F4D-8BA4-25F057CB8E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4684" y="2137272"/>
            <a:ext cx="3907316" cy="3993982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7198658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BC6B81-64CE-4179-A81A-8A6E90115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22490"/>
            <a:ext cx="4944152" cy="1622321"/>
          </a:xfrm>
        </p:spPr>
        <p:txBody>
          <a:bodyPr>
            <a:normAutofit/>
          </a:bodyPr>
          <a:lstStyle/>
          <a:p>
            <a:r>
              <a:rPr lang="en-US" b="1" dirty="0"/>
              <a:t>Practical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B7B7A9-0DC9-488F-BC09-A15D6882E5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930" y="1509312"/>
            <a:ext cx="4944151" cy="5348688"/>
          </a:xfrm>
        </p:spPr>
        <p:txBody>
          <a:bodyPr>
            <a:normAutofit/>
          </a:bodyPr>
          <a:lstStyle/>
          <a:p>
            <a:r>
              <a:rPr lang="en-US" sz="2400" dirty="0"/>
              <a:t>In this section you should mainly demonstrate your application skills.</a:t>
            </a:r>
          </a:p>
          <a:p>
            <a:r>
              <a:rPr lang="en-US" sz="2400" dirty="0"/>
              <a:t>Theory to practice link should be demonstrated </a:t>
            </a:r>
          </a:p>
          <a:p>
            <a:r>
              <a:rPr lang="en-US" sz="2400" dirty="0"/>
              <a:t>For example, when you make a recommendation for future improvement, the justification for your recommendation should be clear. You are then required to support your recommendation with evidence. </a:t>
            </a:r>
          </a:p>
          <a:p>
            <a:r>
              <a:rPr lang="en-US" sz="2400" dirty="0"/>
              <a:t>Application to real life situation should be observable.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F7435D-E3DB-47B1-BA61-B00ACC83A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2950" y="0"/>
            <a:ext cx="609905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F263A0B5-F8C4-4116-809F-78A768EA7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7582" y="557784"/>
            <a:ext cx="513020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1DC65771-A871-44F5-ACBE-1924344145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4709" y="1933668"/>
            <a:ext cx="4475531" cy="298741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07554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DB6DC-3851-465B-AC1A-5DA538E5B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474" y="298760"/>
            <a:ext cx="4944152" cy="1622321"/>
          </a:xfrm>
        </p:spPr>
        <p:txBody>
          <a:bodyPr>
            <a:normAutofit/>
          </a:bodyPr>
          <a:lstStyle/>
          <a:p>
            <a:r>
              <a:rPr lang="en-US" b="1" dirty="0"/>
              <a:t>Transferable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955027-4681-4AD1-9ABE-B0387DFA9F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0337" y="2049138"/>
            <a:ext cx="5695721" cy="4649118"/>
          </a:xfrm>
        </p:spPr>
        <p:txBody>
          <a:bodyPr>
            <a:normAutofit/>
          </a:bodyPr>
          <a:lstStyle/>
          <a:p>
            <a:r>
              <a:rPr lang="en-US" sz="2400" dirty="0"/>
              <a:t>It is important that you maintain professionalism throughout your paper </a:t>
            </a:r>
          </a:p>
          <a:p>
            <a:r>
              <a:rPr lang="en-US" sz="2400" dirty="0"/>
              <a:t>Ensure you use academic language </a:t>
            </a:r>
          </a:p>
          <a:p>
            <a:r>
              <a:rPr lang="en-US" sz="2400" dirty="0"/>
              <a:t>Avoid using judgmental terms </a:t>
            </a:r>
          </a:p>
          <a:p>
            <a:r>
              <a:rPr lang="en-US" sz="2400" dirty="0"/>
              <a:t>Ensure you structure your claims in an objective manner rather than subjective manner. </a:t>
            </a:r>
          </a:p>
          <a:p>
            <a:r>
              <a:rPr lang="en-US" sz="2400" dirty="0"/>
              <a:t>It is important to structure your paper in an organized manner.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6F7435D-E3DB-47B1-BA61-B00ACC83A9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2950" y="0"/>
            <a:ext cx="609905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9">
            <a:extLst>
              <a:ext uri="{FF2B5EF4-FFF2-40B4-BE49-F238E27FC236}">
                <a16:creationId xmlns:a16="http://schemas.microsoft.com/office/drawing/2014/main" id="{F263A0B5-F8C4-4116-809F-78A768EA7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77582" y="557784"/>
            <a:ext cx="5130204" cy="5739187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EF2C712C-5EB0-4704-B659-6F85D1B4E5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7581" y="2419033"/>
            <a:ext cx="5130203" cy="387793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775306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TM04033921[[fn=Damask]]</Template>
  <TotalTime>583</TotalTime>
  <Words>1087</Words>
  <Application>Microsoft Office PowerPoint</Application>
  <PresentationFormat>Widescreen</PresentationFormat>
  <Paragraphs>136</Paragraphs>
  <Slides>22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Workshop – Component 1</vt:lpstr>
      <vt:lpstr>Component 1 </vt:lpstr>
      <vt:lpstr>Submission Method</vt:lpstr>
      <vt:lpstr>Late Submission</vt:lpstr>
      <vt:lpstr>Academic Honesty and Referencing </vt:lpstr>
      <vt:lpstr>Task description</vt:lpstr>
      <vt:lpstr>Task 1</vt:lpstr>
      <vt:lpstr>PowerPoint Presentation</vt:lpstr>
      <vt:lpstr>Assessment criteria for Debate </vt:lpstr>
      <vt:lpstr>Engagement with literature</vt:lpstr>
      <vt:lpstr>Knowledge and understanding skills</vt:lpstr>
      <vt:lpstr>Cognitive and intellectual skills</vt:lpstr>
      <vt:lpstr>Practical Skills</vt:lpstr>
      <vt:lpstr>Transferable skills</vt:lpstr>
      <vt:lpstr>Assessment criteria for supporting paper</vt:lpstr>
      <vt:lpstr>Task 2</vt:lpstr>
      <vt:lpstr>Engagement with literature</vt:lpstr>
      <vt:lpstr>Engagement with literature</vt:lpstr>
      <vt:lpstr>Knowledge and understanding skills</vt:lpstr>
      <vt:lpstr>Cognitive and intellectual skills</vt:lpstr>
      <vt:lpstr>Practical Skills</vt:lpstr>
      <vt:lpstr>Transferable skills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– Component 1</dc:title>
  <dc:creator>Dushika Rajan</dc:creator>
  <cp:lastModifiedBy>Dushika Rajan</cp:lastModifiedBy>
  <cp:revision>4</cp:revision>
  <dcterms:created xsi:type="dcterms:W3CDTF">2021-10-07T15:10:51Z</dcterms:created>
  <dcterms:modified xsi:type="dcterms:W3CDTF">2021-10-08T00:53:54Z</dcterms:modified>
</cp:coreProperties>
</file>