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824" r:id="rId3"/>
    <p:sldMasterId id="2147483815" r:id="rId4"/>
    <p:sldMasterId id="2147483648" r:id="rId5"/>
  </p:sldMasterIdLst>
  <p:notesMasterIdLst>
    <p:notesMasterId r:id="rId24"/>
  </p:notesMasterIdLst>
  <p:sldIdLst>
    <p:sldId id="256" r:id="rId6"/>
    <p:sldId id="257" r:id="rId7"/>
    <p:sldId id="258" r:id="rId8"/>
    <p:sldId id="260" r:id="rId9"/>
    <p:sldId id="261" r:id="rId10"/>
    <p:sldId id="263" r:id="rId11"/>
    <p:sldId id="264" r:id="rId12"/>
    <p:sldId id="265" r:id="rId13"/>
    <p:sldId id="268" r:id="rId14"/>
    <p:sldId id="269" r:id="rId15"/>
    <p:sldId id="270" r:id="rId16"/>
    <p:sldId id="272" r:id="rId17"/>
    <p:sldId id="273" r:id="rId18"/>
    <p:sldId id="274" r:id="rId19"/>
    <p:sldId id="266" r:id="rId20"/>
    <p:sldId id="262" r:id="rId21"/>
    <p:sldId id="259" r:id="rId22"/>
    <p:sldId id="271"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5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962602-4FC3-4617-859A-CFDF073416E7}" type="datetimeFigureOut">
              <a:rPr lang="en-GB" smtClean="0"/>
              <a:t>01/12/2022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3D5C7C-4283-4D51-9A74-DECDECD350BC}" type="slidenum">
              <a:rPr lang="en-GB" smtClean="0"/>
              <a:t>‹#›</a:t>
            </a:fld>
            <a:endParaRPr lang="en-GB"/>
          </a:p>
        </p:txBody>
      </p:sp>
    </p:spTree>
    <p:extLst>
      <p:ext uri="{BB962C8B-B14F-4D97-AF65-F5344CB8AC3E}">
        <p14:creationId xmlns:p14="http://schemas.microsoft.com/office/powerpoint/2010/main" val="2863416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CE6CE54-742F-43D9-A988-8A00EA3CD747}" type="datetime1">
              <a:rPr lang="en-US" smtClean="0"/>
              <a:t>12/1/2022</a:t>
            </a:fld>
            <a:endParaRPr lang="en-GB" dirty="0"/>
          </a:p>
        </p:txBody>
      </p:sp>
      <p:sp>
        <p:nvSpPr>
          <p:cNvPr id="5" name="Footer Placeholder 4"/>
          <p:cNvSpPr>
            <a:spLocks noGrp="1"/>
          </p:cNvSpPr>
          <p:nvPr>
            <p:ph type="ftr" sz="quarter" idx="11"/>
          </p:nvPr>
        </p:nvSpPr>
        <p:spPr/>
        <p:txBody>
          <a:bodyPr/>
          <a:lstStyle/>
          <a:p>
            <a:r>
              <a:rPr lang="en-GB"/>
              <a:t>michaela klenzo 2212872</a:t>
            </a:r>
            <a:endParaRPr lang="en-GB" dirty="0"/>
          </a:p>
        </p:txBody>
      </p:sp>
      <p:sp>
        <p:nvSpPr>
          <p:cNvPr id="6" name="Slide Number Placeholder 5"/>
          <p:cNvSpPr>
            <a:spLocks noGrp="1"/>
          </p:cNvSpPr>
          <p:nvPr>
            <p:ph type="sldNum" sz="quarter" idx="12"/>
          </p:nvPr>
        </p:nvSpPr>
        <p:spPr/>
        <p:txBody>
          <a:bodyPr/>
          <a:lstStyle/>
          <a:p>
            <a:fld id="{83DFD905-D331-4BCA-8339-379563D810DC}" type="slidenum">
              <a:rPr lang="en-GB" smtClean="0"/>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988BDC5-BAFE-4518-96E0-A8D9DED1287B}" type="datetime1">
              <a:rPr lang="en-US" smtClean="0"/>
              <a:t>12/1/2022</a:t>
            </a:fld>
            <a:endParaRPr lang="en-GB" dirty="0"/>
          </a:p>
        </p:txBody>
      </p:sp>
      <p:sp>
        <p:nvSpPr>
          <p:cNvPr id="5" name="Footer Placeholder 4"/>
          <p:cNvSpPr>
            <a:spLocks noGrp="1"/>
          </p:cNvSpPr>
          <p:nvPr>
            <p:ph type="ftr" sz="quarter" idx="11"/>
          </p:nvPr>
        </p:nvSpPr>
        <p:spPr/>
        <p:txBody>
          <a:bodyPr/>
          <a:lstStyle/>
          <a:p>
            <a:r>
              <a:rPr lang="en-GB"/>
              <a:t>michaela klenzo 2212872</a:t>
            </a:r>
            <a:endParaRPr lang="en-GB" dirty="0"/>
          </a:p>
        </p:txBody>
      </p:sp>
      <p:sp>
        <p:nvSpPr>
          <p:cNvPr id="6" name="Slide Number Placeholder 5"/>
          <p:cNvSpPr>
            <a:spLocks noGrp="1"/>
          </p:cNvSpPr>
          <p:nvPr>
            <p:ph type="sldNum" sz="quarter" idx="12"/>
          </p:nvPr>
        </p:nvSpPr>
        <p:spPr/>
        <p:txBody>
          <a:bodyPr/>
          <a:lstStyle/>
          <a:p>
            <a:fld id="{83DFD905-D331-4BCA-8339-379563D810DC}" type="slidenum">
              <a:rPr lang="en-GB" smtClean="0"/>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0B22B8-FBE1-4F66-92AF-DDD78888BB1A}" type="datetime1">
              <a:rPr lang="en-US" smtClean="0"/>
              <a:t>12/1/2022</a:t>
            </a:fld>
            <a:endParaRPr lang="en-GB" dirty="0"/>
          </a:p>
        </p:txBody>
      </p:sp>
      <p:sp>
        <p:nvSpPr>
          <p:cNvPr id="5" name="Footer Placeholder 4"/>
          <p:cNvSpPr>
            <a:spLocks noGrp="1"/>
          </p:cNvSpPr>
          <p:nvPr>
            <p:ph type="ftr" sz="quarter" idx="11"/>
          </p:nvPr>
        </p:nvSpPr>
        <p:spPr/>
        <p:txBody>
          <a:bodyPr/>
          <a:lstStyle/>
          <a:p>
            <a:r>
              <a:rPr lang="en-GB"/>
              <a:t>michaela klenzo 2212872</a:t>
            </a:r>
            <a:endParaRPr lang="en-GB" dirty="0"/>
          </a:p>
        </p:txBody>
      </p:sp>
      <p:sp>
        <p:nvSpPr>
          <p:cNvPr id="6" name="Slide Number Placeholder 5"/>
          <p:cNvSpPr>
            <a:spLocks noGrp="1"/>
          </p:cNvSpPr>
          <p:nvPr>
            <p:ph type="sldNum" sz="quarter" idx="12"/>
          </p:nvPr>
        </p:nvSpPr>
        <p:spPr/>
        <p:txBody>
          <a:bodyPr/>
          <a:lstStyle/>
          <a:p>
            <a:fld id="{83DFD905-D331-4BCA-8339-379563D810DC}" type="slidenum">
              <a:rPr lang="en-GB" smtClean="0"/>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573E1B-3151-40B8-AB6D-6F6693402D63}" type="datetime1">
              <a:rPr lang="en-US" smtClean="0"/>
              <a:t>12/1/2022</a:t>
            </a:fld>
            <a:endParaRPr lang="en-GB" dirty="0"/>
          </a:p>
        </p:txBody>
      </p:sp>
      <p:sp>
        <p:nvSpPr>
          <p:cNvPr id="6" name="Footer Placeholder 5"/>
          <p:cNvSpPr>
            <a:spLocks noGrp="1"/>
          </p:cNvSpPr>
          <p:nvPr>
            <p:ph type="ftr" sz="quarter" idx="11"/>
          </p:nvPr>
        </p:nvSpPr>
        <p:spPr/>
        <p:txBody>
          <a:bodyPr/>
          <a:lstStyle/>
          <a:p>
            <a:r>
              <a:rPr lang="en-GB"/>
              <a:t>michaela klenzo 2212872</a:t>
            </a:r>
            <a:endParaRPr lang="en-GB" dirty="0"/>
          </a:p>
        </p:txBody>
      </p:sp>
      <p:sp>
        <p:nvSpPr>
          <p:cNvPr id="7" name="Slide Number Placeholder 6"/>
          <p:cNvSpPr>
            <a:spLocks noGrp="1"/>
          </p:cNvSpPr>
          <p:nvPr>
            <p:ph type="sldNum" sz="quarter" idx="12"/>
          </p:nvPr>
        </p:nvSpPr>
        <p:spPr/>
        <p:txBody>
          <a:bodyPr/>
          <a:lstStyle/>
          <a:p>
            <a:fld id="{83DFD905-D331-4BCA-8339-379563D810DC}" type="slidenum">
              <a:rPr lang="en-GB" smtClean="0"/>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018B88B-5380-4E0A-B8A6-27B91E656BDA}" type="datetime1">
              <a:rPr lang="en-US" smtClean="0"/>
              <a:t>12/1/2022</a:t>
            </a:fld>
            <a:endParaRPr lang="en-GB" dirty="0"/>
          </a:p>
        </p:txBody>
      </p:sp>
      <p:sp>
        <p:nvSpPr>
          <p:cNvPr id="8" name="Footer Placeholder 7"/>
          <p:cNvSpPr>
            <a:spLocks noGrp="1"/>
          </p:cNvSpPr>
          <p:nvPr>
            <p:ph type="ftr" sz="quarter" idx="11"/>
          </p:nvPr>
        </p:nvSpPr>
        <p:spPr/>
        <p:txBody>
          <a:bodyPr/>
          <a:lstStyle/>
          <a:p>
            <a:r>
              <a:rPr lang="en-GB"/>
              <a:t>michaela klenzo 2212872</a:t>
            </a:r>
            <a:endParaRPr lang="en-GB" dirty="0"/>
          </a:p>
        </p:txBody>
      </p:sp>
      <p:sp>
        <p:nvSpPr>
          <p:cNvPr id="9" name="Slide Number Placeholder 8"/>
          <p:cNvSpPr>
            <a:spLocks noGrp="1"/>
          </p:cNvSpPr>
          <p:nvPr>
            <p:ph type="sldNum" sz="quarter" idx="12"/>
          </p:nvPr>
        </p:nvSpPr>
        <p:spPr/>
        <p:txBody>
          <a:bodyPr/>
          <a:lstStyle/>
          <a:p>
            <a:fld id="{83DFD905-D331-4BCA-8339-379563D810DC}" type="slidenum">
              <a:rPr lang="en-GB" smtClean="0"/>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E2ED9A9-4219-4167-82E6-B9B9A1643ED8}" type="datetime1">
              <a:rPr lang="en-US" smtClean="0"/>
              <a:t>12/1/2022</a:t>
            </a:fld>
            <a:endParaRPr lang="en-GB" dirty="0"/>
          </a:p>
        </p:txBody>
      </p:sp>
      <p:sp>
        <p:nvSpPr>
          <p:cNvPr id="4" name="Footer Placeholder 3"/>
          <p:cNvSpPr>
            <a:spLocks noGrp="1"/>
          </p:cNvSpPr>
          <p:nvPr>
            <p:ph type="ftr" sz="quarter" idx="11"/>
          </p:nvPr>
        </p:nvSpPr>
        <p:spPr/>
        <p:txBody>
          <a:bodyPr/>
          <a:lstStyle/>
          <a:p>
            <a:r>
              <a:rPr lang="en-GB"/>
              <a:t>michaela klenzo 2212872</a:t>
            </a:r>
            <a:endParaRPr lang="en-GB" dirty="0"/>
          </a:p>
        </p:txBody>
      </p:sp>
      <p:sp>
        <p:nvSpPr>
          <p:cNvPr id="5" name="Slide Number Placeholder 4"/>
          <p:cNvSpPr>
            <a:spLocks noGrp="1"/>
          </p:cNvSpPr>
          <p:nvPr>
            <p:ph type="sldNum" sz="quarter" idx="12"/>
          </p:nvPr>
        </p:nvSpPr>
        <p:spPr/>
        <p:txBody>
          <a:bodyPr/>
          <a:lstStyle/>
          <a:p>
            <a:fld id="{83DFD905-D331-4BCA-8339-379563D810DC}" type="slidenum">
              <a:rPr lang="en-GB" smtClean="0"/>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9AA79C-E7DD-4762-AE32-7EF838A0CE34}" type="datetime1">
              <a:rPr lang="en-US" smtClean="0"/>
              <a:t>12/1/2022</a:t>
            </a:fld>
            <a:endParaRPr lang="en-GB" dirty="0"/>
          </a:p>
        </p:txBody>
      </p:sp>
      <p:sp>
        <p:nvSpPr>
          <p:cNvPr id="3" name="Footer Placeholder 2"/>
          <p:cNvSpPr>
            <a:spLocks noGrp="1"/>
          </p:cNvSpPr>
          <p:nvPr>
            <p:ph type="ftr" sz="quarter" idx="11"/>
          </p:nvPr>
        </p:nvSpPr>
        <p:spPr/>
        <p:txBody>
          <a:bodyPr/>
          <a:lstStyle/>
          <a:p>
            <a:r>
              <a:rPr lang="en-GB"/>
              <a:t>michaela klenzo 2212872</a:t>
            </a:r>
            <a:endParaRPr lang="en-GB" dirty="0"/>
          </a:p>
        </p:txBody>
      </p:sp>
      <p:sp>
        <p:nvSpPr>
          <p:cNvPr id="4" name="Slide Number Placeholder 3"/>
          <p:cNvSpPr>
            <a:spLocks noGrp="1"/>
          </p:cNvSpPr>
          <p:nvPr>
            <p:ph type="sldNum" sz="quarter" idx="12"/>
          </p:nvPr>
        </p:nvSpPr>
        <p:spPr/>
        <p:txBody>
          <a:bodyPr/>
          <a:lstStyle/>
          <a:p>
            <a:fld id="{83DFD905-D331-4BCA-8339-379563D810DC}"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DA57FD4-352C-4028-8413-DA45EE473AAA}" type="datetime1">
              <a:rPr lang="en-US" smtClean="0"/>
              <a:t>12/1/2022</a:t>
            </a:fld>
            <a:endParaRPr lang="en-GB" dirty="0"/>
          </a:p>
        </p:txBody>
      </p:sp>
      <p:sp>
        <p:nvSpPr>
          <p:cNvPr id="6" name="Footer Placeholder 5"/>
          <p:cNvSpPr>
            <a:spLocks noGrp="1"/>
          </p:cNvSpPr>
          <p:nvPr>
            <p:ph type="ftr" sz="quarter" idx="11"/>
          </p:nvPr>
        </p:nvSpPr>
        <p:spPr/>
        <p:txBody>
          <a:bodyPr/>
          <a:lstStyle/>
          <a:p>
            <a:r>
              <a:rPr lang="en-GB"/>
              <a:t>michaela klenzo 2212872</a:t>
            </a:r>
            <a:endParaRPr lang="en-GB" dirty="0"/>
          </a:p>
        </p:txBody>
      </p:sp>
      <p:sp>
        <p:nvSpPr>
          <p:cNvPr id="7" name="Slide Number Placeholder 6"/>
          <p:cNvSpPr>
            <a:spLocks noGrp="1"/>
          </p:cNvSpPr>
          <p:nvPr>
            <p:ph type="sldNum" sz="quarter" idx="12"/>
          </p:nvPr>
        </p:nvSpPr>
        <p:spPr/>
        <p:txBody>
          <a:bodyPr/>
          <a:lstStyle/>
          <a:p>
            <a:fld id="{83DFD905-D331-4BCA-8339-379563D810DC}" type="slidenum">
              <a:rPr lang="en-GB" smtClean="0"/>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D36E4D-9B15-4A39-9DD5-838F219D8DFD}" type="datetime1">
              <a:rPr lang="en-US" smtClean="0"/>
              <a:t>12/1/2022</a:t>
            </a:fld>
            <a:endParaRPr lang="en-GB" dirty="0"/>
          </a:p>
        </p:txBody>
      </p:sp>
      <p:sp>
        <p:nvSpPr>
          <p:cNvPr id="6" name="Footer Placeholder 5"/>
          <p:cNvSpPr>
            <a:spLocks noGrp="1"/>
          </p:cNvSpPr>
          <p:nvPr>
            <p:ph type="ftr" sz="quarter" idx="11"/>
          </p:nvPr>
        </p:nvSpPr>
        <p:spPr/>
        <p:txBody>
          <a:bodyPr/>
          <a:lstStyle/>
          <a:p>
            <a:r>
              <a:rPr lang="en-GB"/>
              <a:t>michaela klenzo 2212872</a:t>
            </a:r>
            <a:endParaRPr lang="en-GB" dirty="0"/>
          </a:p>
        </p:txBody>
      </p:sp>
      <p:sp>
        <p:nvSpPr>
          <p:cNvPr id="7" name="Slide Number Placeholder 6"/>
          <p:cNvSpPr>
            <a:spLocks noGrp="1"/>
          </p:cNvSpPr>
          <p:nvPr>
            <p:ph type="sldNum" sz="quarter" idx="12"/>
          </p:nvPr>
        </p:nvSpPr>
        <p:spPr/>
        <p:txBody>
          <a:bodyPr/>
          <a:lstStyle/>
          <a:p>
            <a:fld id="{83DFD905-D331-4BCA-8339-379563D810DC}" type="slidenum">
              <a:rPr lang="en-GB" smtClean="0"/>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50BBDBE-DA1F-4A47-B58C-F2C5BCAECA4B}" type="datetime1">
              <a:rPr lang="en-US" smtClean="0"/>
              <a:t>12/1/2022</a:t>
            </a:fld>
            <a:endParaRPr lang="en-GB" dirty="0"/>
          </a:p>
        </p:txBody>
      </p:sp>
      <p:sp>
        <p:nvSpPr>
          <p:cNvPr id="5" name="Footer Placeholder 4"/>
          <p:cNvSpPr>
            <a:spLocks noGrp="1"/>
          </p:cNvSpPr>
          <p:nvPr>
            <p:ph type="ftr" sz="quarter" idx="11"/>
          </p:nvPr>
        </p:nvSpPr>
        <p:spPr/>
        <p:txBody>
          <a:bodyPr/>
          <a:lstStyle/>
          <a:p>
            <a:r>
              <a:rPr lang="en-GB"/>
              <a:t>michaela klenzo 2212872</a:t>
            </a:r>
            <a:endParaRPr lang="en-GB" dirty="0"/>
          </a:p>
        </p:txBody>
      </p:sp>
      <p:sp>
        <p:nvSpPr>
          <p:cNvPr id="6" name="Slide Number Placeholder 5"/>
          <p:cNvSpPr>
            <a:spLocks noGrp="1"/>
          </p:cNvSpPr>
          <p:nvPr>
            <p:ph type="sldNum" sz="quarter" idx="12"/>
          </p:nvPr>
        </p:nvSpPr>
        <p:spPr/>
        <p:txBody>
          <a:bodyPr/>
          <a:lstStyle/>
          <a:p>
            <a:fld id="{83DFD905-D331-4BCA-8339-379563D810DC}"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6A2082E-D00B-49D2-9232-278CFFEFA03D}" type="datetime1">
              <a:rPr lang="en-US" smtClean="0"/>
              <a:t>12/1/2022</a:t>
            </a:fld>
            <a:endParaRPr lang="en-GB" dirty="0"/>
          </a:p>
        </p:txBody>
      </p:sp>
      <p:sp>
        <p:nvSpPr>
          <p:cNvPr id="5" name="Footer Placeholder 4"/>
          <p:cNvSpPr>
            <a:spLocks noGrp="1"/>
          </p:cNvSpPr>
          <p:nvPr>
            <p:ph type="ftr" sz="quarter" idx="11"/>
          </p:nvPr>
        </p:nvSpPr>
        <p:spPr/>
        <p:txBody>
          <a:bodyPr/>
          <a:lstStyle/>
          <a:p>
            <a:r>
              <a:rPr lang="en-GB"/>
              <a:t>michaela klenzo 2212872</a:t>
            </a:r>
            <a:endParaRPr lang="en-GB" dirty="0"/>
          </a:p>
        </p:txBody>
      </p:sp>
      <p:sp>
        <p:nvSpPr>
          <p:cNvPr id="6" name="Slide Number Placeholder 5"/>
          <p:cNvSpPr>
            <a:spLocks noGrp="1"/>
          </p:cNvSpPr>
          <p:nvPr>
            <p:ph type="sldNum" sz="quarter" idx="12"/>
          </p:nvPr>
        </p:nvSpPr>
        <p:spPr/>
        <p:txBody>
          <a:bodyPr/>
          <a:lstStyle/>
          <a:p>
            <a:fld id="{83DFD905-D331-4BCA-8339-379563D810DC}" type="slidenum">
              <a:rPr lang="en-GB" smtClean="0"/>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49C9F-BD01-480D-B294-F766FEEEAD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96BB08-F0E9-4A00-9167-B15D003A0B8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21DFB5-33DA-4EC0-AAFB-14A61D2C893A}"/>
              </a:ext>
            </a:extLst>
          </p:cNvPr>
          <p:cNvSpPr>
            <a:spLocks noGrp="1"/>
          </p:cNvSpPr>
          <p:nvPr>
            <p:ph type="dt" sz="half" idx="10"/>
          </p:nvPr>
        </p:nvSpPr>
        <p:spPr/>
        <p:txBody>
          <a:bodyPr/>
          <a:lstStyle/>
          <a:p>
            <a:fld id="{C7DC5940-3FEB-46ED-9F9F-AC1C61F5E0CA}" type="datetimeFigureOut">
              <a:rPr lang="en-GB" smtClean="0"/>
              <a:t>01/12/2022</a:t>
            </a:fld>
            <a:endParaRPr lang="en-GB"/>
          </a:p>
        </p:txBody>
      </p:sp>
      <p:sp>
        <p:nvSpPr>
          <p:cNvPr id="5" name="Footer Placeholder 4">
            <a:extLst>
              <a:ext uri="{FF2B5EF4-FFF2-40B4-BE49-F238E27FC236}">
                <a16:creationId xmlns:a16="http://schemas.microsoft.com/office/drawing/2014/main" id="{CEFD2142-8E8F-4D0F-B5C1-B31CBB9FE4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55D4E1-1518-4E8A-9C85-89D960615AFC}"/>
              </a:ext>
            </a:extLst>
          </p:cNvPr>
          <p:cNvSpPr>
            <a:spLocks noGrp="1"/>
          </p:cNvSpPr>
          <p:nvPr>
            <p:ph type="sldNum" sz="quarter" idx="12"/>
          </p:nvPr>
        </p:nvSpPr>
        <p:spPr/>
        <p:txBody>
          <a:bodyPr/>
          <a:lstStyle/>
          <a:p>
            <a:fld id="{6BB34E17-26B5-4EFD-A556-65802F725E8E}" type="slidenum">
              <a:rPr lang="en-GB" smtClean="0"/>
              <a:t>‹#›</a:t>
            </a:fld>
            <a:endParaRPr lang="en-GB"/>
          </a:p>
        </p:txBody>
      </p:sp>
    </p:spTree>
    <p:extLst>
      <p:ext uri="{BB962C8B-B14F-4D97-AF65-F5344CB8AC3E}">
        <p14:creationId xmlns:p14="http://schemas.microsoft.com/office/powerpoint/2010/main" val="2878746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B391C-B3B4-4AFF-9DDD-991675F08127}"/>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31AAA0C6-8C5E-4FDC-83FF-4595848748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DC402B0-6C6C-449A-B40A-85DD1A927EAB}"/>
              </a:ext>
            </a:extLst>
          </p:cNvPr>
          <p:cNvSpPr>
            <a:spLocks noGrp="1"/>
          </p:cNvSpPr>
          <p:nvPr>
            <p:ph type="dt" sz="half" idx="10"/>
          </p:nvPr>
        </p:nvSpPr>
        <p:spPr/>
        <p:txBody>
          <a:bodyPr/>
          <a:lstStyle/>
          <a:p>
            <a:fld id="{C7DC5940-3FEB-46ED-9F9F-AC1C61F5E0CA}" type="datetimeFigureOut">
              <a:rPr lang="en-GB" smtClean="0"/>
              <a:t>01/12/2022</a:t>
            </a:fld>
            <a:endParaRPr lang="en-GB"/>
          </a:p>
        </p:txBody>
      </p:sp>
      <p:sp>
        <p:nvSpPr>
          <p:cNvPr id="5" name="Footer Placeholder 4">
            <a:extLst>
              <a:ext uri="{FF2B5EF4-FFF2-40B4-BE49-F238E27FC236}">
                <a16:creationId xmlns:a16="http://schemas.microsoft.com/office/drawing/2014/main" id="{7B9A77E7-D1FD-4F15-BEEE-AC758B76CE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94ADD8-033F-480F-86FE-EE47AFB7AF45}"/>
              </a:ext>
            </a:extLst>
          </p:cNvPr>
          <p:cNvSpPr>
            <a:spLocks noGrp="1"/>
          </p:cNvSpPr>
          <p:nvPr>
            <p:ph type="sldNum" sz="quarter" idx="12"/>
          </p:nvPr>
        </p:nvSpPr>
        <p:spPr/>
        <p:txBody>
          <a:bodyPr/>
          <a:lstStyle/>
          <a:p>
            <a:fld id="{6BB34E17-26B5-4EFD-A556-65802F725E8E}" type="slidenum">
              <a:rPr lang="en-GB" smtClean="0"/>
              <a:t>‹#›</a:t>
            </a:fld>
            <a:endParaRPr lang="en-GB"/>
          </a:p>
        </p:txBody>
      </p:sp>
    </p:spTree>
    <p:extLst>
      <p:ext uri="{BB962C8B-B14F-4D97-AF65-F5344CB8AC3E}">
        <p14:creationId xmlns:p14="http://schemas.microsoft.com/office/powerpoint/2010/main" val="20780239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DE9D4-F82B-7D1B-416D-5607B687F746}"/>
              </a:ext>
            </a:extLst>
          </p:cNvPr>
          <p:cNvSpPr txBox="1">
            <a:spLocks noGrp="1"/>
          </p:cNvSpPr>
          <p:nvPr>
            <p:ph type="ctrTitle"/>
          </p:nvPr>
        </p:nvSpPr>
        <p:spPr>
          <a:xfrm>
            <a:off x="1143002" y="1122361"/>
            <a:ext cx="6858000" cy="2387598"/>
          </a:xfrm>
        </p:spPr>
        <p:txBody>
          <a:bodyPr anchor="b" anchorCtr="1"/>
          <a:lstStyle>
            <a:lvl1pPr algn="ctr">
              <a:defRPr sz="45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C198FACC-99EA-58E7-0226-FB4786873C3A}"/>
              </a:ext>
            </a:extLst>
          </p:cNvPr>
          <p:cNvSpPr txBox="1">
            <a:spLocks noGrp="1"/>
          </p:cNvSpPr>
          <p:nvPr>
            <p:ph type="subTitle" idx="1"/>
          </p:nvPr>
        </p:nvSpPr>
        <p:spPr>
          <a:xfrm>
            <a:off x="1143002" y="3602041"/>
            <a:ext cx="6858000" cy="1655758"/>
          </a:xfrm>
        </p:spPr>
        <p:txBody>
          <a:bodyPr anchorCtr="1"/>
          <a:lstStyle>
            <a:lvl1pPr marL="0" indent="0" algn="ctr">
              <a:buNone/>
              <a:defRPr sz="18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37ADE6A4-5585-BB1D-4AC4-6AA811416A90}"/>
              </a:ext>
            </a:extLst>
          </p:cNvPr>
          <p:cNvSpPr txBox="1">
            <a:spLocks noGrp="1"/>
          </p:cNvSpPr>
          <p:nvPr>
            <p:ph type="dt" sz="half" idx="7"/>
          </p:nvPr>
        </p:nvSpPr>
        <p:spPr/>
        <p:txBody>
          <a:bodyPr/>
          <a:lstStyle>
            <a:lvl1pPr>
              <a:defRPr/>
            </a:lvl1pPr>
          </a:lstStyle>
          <a:p>
            <a:pPr lvl="0"/>
            <a:fld id="{B3E20FF3-283E-4159-B86F-BEB92A346ACB}" type="datetime1">
              <a:rPr lang="en-GB" smtClean="0"/>
              <a:t>01/12/2022</a:t>
            </a:fld>
            <a:endParaRPr lang="en-GB"/>
          </a:p>
        </p:txBody>
      </p:sp>
      <p:sp>
        <p:nvSpPr>
          <p:cNvPr id="5" name="Footer Placeholder 4">
            <a:extLst>
              <a:ext uri="{FF2B5EF4-FFF2-40B4-BE49-F238E27FC236}">
                <a16:creationId xmlns:a16="http://schemas.microsoft.com/office/drawing/2014/main" id="{9B1C7D02-9C74-4B1D-9563-1B47F270CF9F}"/>
              </a:ext>
            </a:extLst>
          </p:cNvPr>
          <p:cNvSpPr txBox="1">
            <a:spLocks noGrp="1"/>
          </p:cNvSpPr>
          <p:nvPr>
            <p:ph type="ftr" sz="quarter" idx="9"/>
          </p:nvPr>
        </p:nvSpPr>
        <p:spPr/>
        <p:txBody>
          <a:bodyPr/>
          <a:lstStyle>
            <a:lvl1pPr>
              <a:defRPr/>
            </a:lvl1pPr>
          </a:lstStyle>
          <a:p>
            <a:pPr lvl="0"/>
            <a:r>
              <a:rPr lang="en-GB"/>
              <a:t>ESTHER IYAMU 2213124</a:t>
            </a:r>
          </a:p>
        </p:txBody>
      </p:sp>
      <p:sp>
        <p:nvSpPr>
          <p:cNvPr id="6" name="Slide Number Placeholder 5">
            <a:extLst>
              <a:ext uri="{FF2B5EF4-FFF2-40B4-BE49-F238E27FC236}">
                <a16:creationId xmlns:a16="http://schemas.microsoft.com/office/drawing/2014/main" id="{6D604305-7136-D480-4A78-750E0D399F9D}"/>
              </a:ext>
            </a:extLst>
          </p:cNvPr>
          <p:cNvSpPr txBox="1">
            <a:spLocks noGrp="1"/>
          </p:cNvSpPr>
          <p:nvPr>
            <p:ph type="sldNum" sz="quarter" idx="8"/>
          </p:nvPr>
        </p:nvSpPr>
        <p:spPr/>
        <p:txBody>
          <a:bodyPr/>
          <a:lstStyle>
            <a:lvl1pPr>
              <a:defRPr/>
            </a:lvl1pPr>
          </a:lstStyle>
          <a:p>
            <a:pPr lvl="0"/>
            <a:fld id="{D3746297-8B27-436F-8AAD-953BBC190DC4}" type="slidenum">
              <a:t>‹#›</a:t>
            </a:fld>
            <a:endParaRPr lang="en-GB"/>
          </a:p>
        </p:txBody>
      </p:sp>
    </p:spTree>
    <p:extLst>
      <p:ext uri="{BB962C8B-B14F-4D97-AF65-F5344CB8AC3E}">
        <p14:creationId xmlns:p14="http://schemas.microsoft.com/office/powerpoint/2010/main" val="653681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217" y="2861734"/>
            <a:ext cx="6619243" cy="1915647"/>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866216" y="4777381"/>
            <a:ext cx="6619244" cy="860400"/>
          </a:xfrm>
        </p:spPr>
        <p:txBody>
          <a:bodyPr anchor="t"/>
          <a:lstStyle>
            <a:lvl1pPr marL="0" indent="0" algn="l">
              <a:buNone/>
              <a:defRPr sz="1500" cap="all">
                <a:solidFill>
                  <a:schemeClr val="accent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27857215"/>
      </p:ext>
    </p:extLst>
  </p:cSld>
  <p:clrMapOvr>
    <a:masterClrMapping/>
  </p:clrMapOvr>
  <p:transition spd="slow">
    <p:randomBar dir="vert"/>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216" y="1447800"/>
            <a:ext cx="2550798" cy="1447800"/>
          </a:xfrm>
        </p:spPr>
        <p:txBody>
          <a:bodyPr anchor="b"/>
          <a:lstStyle>
            <a:lvl1pPr algn="l">
              <a:defRPr sz="1800" b="0"/>
            </a:lvl1pPr>
          </a:lstStyle>
          <a:p>
            <a:r>
              <a:rPr lang="en-US"/>
              <a:t>Click to edit Master title style</a:t>
            </a:r>
            <a:endParaRPr lang="en-US" dirty="0"/>
          </a:p>
        </p:txBody>
      </p:sp>
      <p:sp>
        <p:nvSpPr>
          <p:cNvPr id="3" name="Content Placeholder 2"/>
          <p:cNvSpPr>
            <a:spLocks noGrp="1"/>
          </p:cNvSpPr>
          <p:nvPr>
            <p:ph idx="1"/>
          </p:nvPr>
        </p:nvSpPr>
        <p:spPr>
          <a:xfrm>
            <a:off x="3588462" y="1447800"/>
            <a:ext cx="3896998" cy="4572000"/>
          </a:xfrm>
        </p:spPr>
        <p:txBody>
          <a:bodyPr anchor="ctr">
            <a:normAutofit/>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216" y="3129281"/>
            <a:ext cx="2550797" cy="2895599"/>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7" name="Date Placeholder 4"/>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96773037"/>
      </p:ext>
    </p:extLst>
  </p:cSld>
  <p:clrMapOvr>
    <a:masterClrMapping/>
  </p:clrMapOvr>
  <p:transition spd="slow">
    <p:randomBar dir="vert"/>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216" y="1447801"/>
            <a:ext cx="6619244" cy="3329581"/>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66216" y="4777380"/>
            <a:ext cx="6619244" cy="861420"/>
          </a:xfrm>
        </p:spPr>
        <p:txBody>
          <a:bodyPr anchor="t"/>
          <a:lstStyle>
            <a:lvl1pPr marL="0" indent="0" algn="l">
              <a:buNone/>
              <a:defRPr cap="all">
                <a:solidFill>
                  <a:schemeClr val="accent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60946721"/>
      </p:ext>
    </p:extLst>
  </p:cSld>
  <p:clrMapOvr>
    <a:masterClrMapping/>
  </p:clrMapOvr>
  <p:transition spd="slow">
    <p:randomBar dir="vert"/>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69391-FAF6-FB99-27DB-EC3AC0994B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4FBC3A-F9C2-19C4-B7B6-5102D2EABEE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8E53F3-9E8B-78DC-2CF8-63CB6E5B4E56}"/>
              </a:ext>
            </a:extLst>
          </p:cNvPr>
          <p:cNvSpPr>
            <a:spLocks noGrp="1"/>
          </p:cNvSpPr>
          <p:nvPr>
            <p:ph type="dt" sz="half" idx="10"/>
          </p:nvPr>
        </p:nvSpPr>
        <p:spPr/>
        <p:txBody>
          <a:bodyPr/>
          <a:lstStyle/>
          <a:p>
            <a:fld id="{AF4022E8-49A3-4187-A117-8B2380A7F501}" type="datetimeFigureOut">
              <a:rPr lang="en-GB" smtClean="0"/>
              <a:t>01/12/2022</a:t>
            </a:fld>
            <a:endParaRPr lang="en-GB"/>
          </a:p>
        </p:txBody>
      </p:sp>
      <p:sp>
        <p:nvSpPr>
          <p:cNvPr id="5" name="Footer Placeholder 4">
            <a:extLst>
              <a:ext uri="{FF2B5EF4-FFF2-40B4-BE49-F238E27FC236}">
                <a16:creationId xmlns:a16="http://schemas.microsoft.com/office/drawing/2014/main" id="{15A3E823-0E86-5802-E126-3510EBF0E3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7ED95A-F29C-58C7-033C-346875FB450E}"/>
              </a:ext>
            </a:extLst>
          </p:cNvPr>
          <p:cNvSpPr>
            <a:spLocks noGrp="1"/>
          </p:cNvSpPr>
          <p:nvPr>
            <p:ph type="sldNum" sz="quarter" idx="12"/>
          </p:nvPr>
        </p:nvSpPr>
        <p:spPr/>
        <p:txBody>
          <a:bodyPr/>
          <a:lstStyle/>
          <a:p>
            <a:fld id="{2D318E25-9412-457B-9D07-FA5518E935F5}" type="slidenum">
              <a:rPr lang="en-GB" smtClean="0"/>
              <a:t>‹#›</a:t>
            </a:fld>
            <a:endParaRPr lang="en-GB"/>
          </a:p>
        </p:txBody>
      </p:sp>
    </p:spTree>
    <p:extLst>
      <p:ext uri="{BB962C8B-B14F-4D97-AF65-F5344CB8AC3E}">
        <p14:creationId xmlns:p14="http://schemas.microsoft.com/office/powerpoint/2010/main" val="17434484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926E44-EC15-E3B1-12E8-67C540265E85}"/>
              </a:ext>
            </a:extLst>
          </p:cNvPr>
          <p:cNvSpPr>
            <a:spLocks noGrp="1"/>
          </p:cNvSpPr>
          <p:nvPr>
            <p:ph type="dt" sz="half" idx="10"/>
          </p:nvPr>
        </p:nvSpPr>
        <p:spPr/>
        <p:txBody>
          <a:bodyPr/>
          <a:lstStyle/>
          <a:p>
            <a:fld id="{AF4022E8-49A3-4187-A117-8B2380A7F501}" type="datetimeFigureOut">
              <a:rPr lang="en-GB" smtClean="0"/>
              <a:t>01/12/2022</a:t>
            </a:fld>
            <a:endParaRPr lang="en-GB"/>
          </a:p>
        </p:txBody>
      </p:sp>
      <p:sp>
        <p:nvSpPr>
          <p:cNvPr id="3" name="Footer Placeholder 2">
            <a:extLst>
              <a:ext uri="{FF2B5EF4-FFF2-40B4-BE49-F238E27FC236}">
                <a16:creationId xmlns:a16="http://schemas.microsoft.com/office/drawing/2014/main" id="{F04FE827-BFBF-C469-A027-983561F5EB6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115B9CD-1857-5C27-3E2A-B54AC07040C9}"/>
              </a:ext>
            </a:extLst>
          </p:cNvPr>
          <p:cNvSpPr>
            <a:spLocks noGrp="1"/>
          </p:cNvSpPr>
          <p:nvPr>
            <p:ph type="sldNum" sz="quarter" idx="12"/>
          </p:nvPr>
        </p:nvSpPr>
        <p:spPr/>
        <p:txBody>
          <a:bodyPr/>
          <a:lstStyle/>
          <a:p>
            <a:fld id="{2D318E25-9412-457B-9D07-FA5518E935F5}" type="slidenum">
              <a:rPr lang="en-GB" smtClean="0"/>
              <a:t>‹#›</a:t>
            </a:fld>
            <a:endParaRPr lang="en-GB"/>
          </a:p>
        </p:txBody>
      </p:sp>
    </p:spTree>
    <p:extLst>
      <p:ext uri="{BB962C8B-B14F-4D97-AF65-F5344CB8AC3E}">
        <p14:creationId xmlns:p14="http://schemas.microsoft.com/office/powerpoint/2010/main" val="947286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17.xml"/><Relationship Id="rId7" Type="http://schemas.openxmlformats.org/officeDocument/2006/relationships/image" Target="../media/image4.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19.xml"/><Relationship Id="rId1"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6B2EB8-ECEE-42AF-B3DF-FFB6EFD6A84D}" type="datetime1">
              <a:rPr lang="en-US" smtClean="0"/>
              <a:t>12/1/2022</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michaela klenzo 2212872</a:t>
            </a:r>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DFD905-D331-4BCA-8339-379563D810DC}"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51" r:id="rId3"/>
    <p:sldLayoutId id="2147483652" r:id="rId4"/>
    <p:sldLayoutId id="2147483653" r:id="rId5"/>
    <p:sldLayoutId id="2147483654" r:id="rId6"/>
    <p:sldLayoutId id="2147483825" r:id="rId7"/>
    <p:sldLayoutId id="2147483656" r:id="rId8"/>
    <p:sldLayoutId id="2147483657" r:id="rId9"/>
    <p:sldLayoutId id="2147483658" r:id="rId10"/>
    <p:sldLayoutId id="2147483659"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7B1377-1DBE-4E50-8945-4F95D3E5FB2A}"/>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0E7426-8468-48CB-AD93-76A85176ABD8}"/>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3C5079-5C0C-47D3-9F31-D015D25B3781}"/>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DC5940-3FEB-46ED-9F9F-AC1C61F5E0CA}" type="datetimeFigureOut">
              <a:rPr lang="en-GB" smtClean="0"/>
              <a:t>01/12/2022</a:t>
            </a:fld>
            <a:endParaRPr lang="en-GB"/>
          </a:p>
        </p:txBody>
      </p:sp>
      <p:sp>
        <p:nvSpPr>
          <p:cNvPr id="5" name="Footer Placeholder 4">
            <a:extLst>
              <a:ext uri="{FF2B5EF4-FFF2-40B4-BE49-F238E27FC236}">
                <a16:creationId xmlns:a16="http://schemas.microsoft.com/office/drawing/2014/main" id="{5850A799-A8A5-47CA-B539-E79AEA954D51}"/>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BC670DF-03B0-43C7-A09A-ED98AD8CF643}"/>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BB34E17-26B5-4EFD-A556-65802F725E8E}" type="slidenum">
              <a:rPr lang="en-GB" smtClean="0"/>
              <a:t>‹#›</a:t>
            </a:fld>
            <a:endParaRPr lang="en-GB"/>
          </a:p>
        </p:txBody>
      </p:sp>
    </p:spTree>
    <p:extLst>
      <p:ext uri="{BB962C8B-B14F-4D97-AF65-F5344CB8AC3E}">
        <p14:creationId xmlns:p14="http://schemas.microsoft.com/office/powerpoint/2010/main" val="3205647012"/>
      </p:ext>
    </p:extLst>
  </p:cSld>
  <p:clrMap bg1="lt1" tx1="dk1" bg2="lt2" tx2="dk2" accent1="accent1" accent2="accent2" accent3="accent3" accent4="accent4" accent5="accent5" accent6="accent6" hlink="hlink" folHlink="folHlink"/>
  <p:sldLayoutIdLst>
    <p:sldLayoutId id="2147483826" r:id="rId1"/>
    <p:sldLayoutId id="214748366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17F449-1B06-F483-E362-91411A4E947F}"/>
              </a:ext>
            </a:extLst>
          </p:cNvPr>
          <p:cNvSpPr txBox="1">
            <a:spLocks noGrp="1"/>
          </p:cNvSpPr>
          <p:nvPr>
            <p:ph type="title"/>
          </p:nvPr>
        </p:nvSpPr>
        <p:spPr>
          <a:xfrm>
            <a:off x="628652" y="365130"/>
            <a:ext cx="78867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2E3B2605-373C-D4B2-DEC3-7E7DE90F29B8}"/>
              </a:ext>
            </a:extLst>
          </p:cNvPr>
          <p:cNvSpPr txBox="1">
            <a:spLocks noGrp="1"/>
          </p:cNvSpPr>
          <p:nvPr>
            <p:ph type="body" idx="1"/>
          </p:nvPr>
        </p:nvSpPr>
        <p:spPr>
          <a:xfrm>
            <a:off x="628652" y="1825627"/>
            <a:ext cx="78867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CF6B7A-CCDC-81DD-00CD-A561F3EEE4D9}"/>
              </a:ext>
            </a:extLst>
          </p:cNvPr>
          <p:cNvSpPr txBox="1">
            <a:spLocks noGrp="1"/>
          </p:cNvSpPr>
          <p:nvPr>
            <p:ph type="dt" sz="half" idx="2"/>
          </p:nvPr>
        </p:nvSpPr>
        <p:spPr>
          <a:xfrm>
            <a:off x="628652" y="6356352"/>
            <a:ext cx="2057400" cy="365129"/>
          </a:xfrm>
          <a:prstGeom prst="rect">
            <a:avLst/>
          </a:prstGeom>
          <a:noFill/>
          <a:ln>
            <a:noFill/>
          </a:ln>
        </p:spPr>
        <p:txBody>
          <a:bodyPr vert="horz" wrap="square" lIns="91440" tIns="45720" rIns="91440" bIns="45720" anchor="ctr" anchorCtr="0" compatLnSpc="1">
            <a:noAutofit/>
          </a:bodyPr>
          <a:lstStyle>
            <a:lvl1pPr marL="0" marR="0" lvl="0" indent="0" algn="l" defTabSz="6858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alibri"/>
              </a:defRPr>
            </a:lvl1pPr>
          </a:lstStyle>
          <a:p>
            <a:pPr lvl="0"/>
            <a:fld id="{12416F9A-D423-42C8-9391-C06555506E19}" type="datetime1">
              <a:rPr lang="en-GB" smtClean="0"/>
              <a:t>01/12/2022</a:t>
            </a:fld>
            <a:endParaRPr lang="en-GB"/>
          </a:p>
        </p:txBody>
      </p:sp>
      <p:sp>
        <p:nvSpPr>
          <p:cNvPr id="5" name="Footer Placeholder 4">
            <a:extLst>
              <a:ext uri="{FF2B5EF4-FFF2-40B4-BE49-F238E27FC236}">
                <a16:creationId xmlns:a16="http://schemas.microsoft.com/office/drawing/2014/main" id="{527BB391-6D26-A04E-DDBE-B8565EADF656}"/>
              </a:ext>
            </a:extLst>
          </p:cNvPr>
          <p:cNvSpPr txBox="1">
            <a:spLocks noGrp="1"/>
          </p:cNvSpPr>
          <p:nvPr>
            <p:ph type="ftr" sz="quarter" idx="3"/>
          </p:nvPr>
        </p:nvSpPr>
        <p:spPr>
          <a:xfrm>
            <a:off x="3028952" y="6356352"/>
            <a:ext cx="3086100" cy="365129"/>
          </a:xfrm>
          <a:prstGeom prst="rect">
            <a:avLst/>
          </a:prstGeom>
          <a:noFill/>
          <a:ln>
            <a:noFill/>
          </a:ln>
        </p:spPr>
        <p:txBody>
          <a:bodyPr vert="horz" wrap="square" lIns="91440" tIns="45720" rIns="91440" bIns="45720" anchor="ctr" anchorCtr="1" compatLnSpc="1">
            <a:noAutofit/>
          </a:bodyPr>
          <a:lstStyle>
            <a:lvl1pPr marL="0" marR="0" lvl="0" indent="0" algn="ctr" defTabSz="6858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alibri"/>
              </a:defRPr>
            </a:lvl1pPr>
          </a:lstStyle>
          <a:p>
            <a:pPr lvl="0"/>
            <a:r>
              <a:rPr lang="en-GB"/>
              <a:t>ESTHER IYAMU 2213124</a:t>
            </a:r>
          </a:p>
        </p:txBody>
      </p:sp>
      <p:sp>
        <p:nvSpPr>
          <p:cNvPr id="6" name="Slide Number Placeholder 5">
            <a:extLst>
              <a:ext uri="{FF2B5EF4-FFF2-40B4-BE49-F238E27FC236}">
                <a16:creationId xmlns:a16="http://schemas.microsoft.com/office/drawing/2014/main" id="{B20BA52C-D58A-AFC2-4265-FAA4C7C58A5F}"/>
              </a:ext>
            </a:extLst>
          </p:cNvPr>
          <p:cNvSpPr txBox="1">
            <a:spLocks noGrp="1"/>
          </p:cNvSpPr>
          <p:nvPr>
            <p:ph type="sldNum" sz="quarter" idx="4"/>
          </p:nvPr>
        </p:nvSpPr>
        <p:spPr>
          <a:xfrm>
            <a:off x="6457952" y="6356352"/>
            <a:ext cx="2057400" cy="365129"/>
          </a:xfrm>
          <a:prstGeom prst="rect">
            <a:avLst/>
          </a:prstGeom>
          <a:noFill/>
          <a:ln>
            <a:noFill/>
          </a:ln>
        </p:spPr>
        <p:txBody>
          <a:bodyPr vert="horz" wrap="square" lIns="91440" tIns="45720" rIns="91440" bIns="45720" anchor="ctr" anchorCtr="0" compatLnSpc="1">
            <a:noAutofit/>
          </a:bodyPr>
          <a:lstStyle>
            <a:lvl1pPr marL="0" marR="0" lvl="0" indent="0" algn="r" defTabSz="6858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alibri"/>
              </a:defRPr>
            </a:lvl1pPr>
          </a:lstStyle>
          <a:p>
            <a:pPr lvl="0"/>
            <a:fld id="{90D26EDB-012C-44DE-8CF8-9FDC2B515DE7}"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Lst>
  <p:hf sldNum="0" hdr="0" dt="0"/>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5">
            <a:extLst>
              <a:ext uri="{28A0092B-C50C-407E-A947-70E740481C1C}">
                <a14:useLocalDpi xmlns:a14="http://schemas.microsoft.com/office/drawing/2010/main" val="0"/>
              </a:ext>
            </a:extLst>
          </a:blip>
          <a:srcRect l="3613"/>
          <a:stretch/>
        </p:blipFill>
        <p:spPr>
          <a:xfrm>
            <a:off x="0" y="2669686"/>
            <a:ext cx="3027759" cy="4188315"/>
          </a:xfrm>
          <a:prstGeom prst="rect">
            <a:avLst/>
          </a:prstGeom>
        </p:spPr>
      </p:pic>
      <p:pic>
        <p:nvPicPr>
          <p:cNvPr id="7" name="Picture 6"/>
          <p:cNvPicPr>
            <a:picLocks noChangeAspect="1"/>
          </p:cNvPicPr>
          <p:nvPr/>
        </p:nvPicPr>
        <p:blipFill rotWithShape="1">
          <a:blip r:embed="rId6">
            <a:extLst>
              <a:ext uri="{28A0092B-C50C-407E-A947-70E740481C1C}">
                <a14:useLocalDpi xmlns:a14="http://schemas.microsoft.com/office/drawing/2010/main" val="0"/>
              </a:ext>
            </a:extLst>
          </a:blip>
          <a:srcRect l="35640"/>
          <a:stretch/>
        </p:blipFill>
        <p:spPr>
          <a:xfrm>
            <a:off x="0" y="2892348"/>
            <a:ext cx="1141809" cy="2365453"/>
          </a:xfrm>
          <a:prstGeom prst="rect">
            <a:avLst/>
          </a:prstGeom>
        </p:spPr>
      </p:pic>
      <p:sp>
        <p:nvSpPr>
          <p:cNvPr id="16" name="Oval 15"/>
          <p:cNvSpPr/>
          <p:nvPr/>
        </p:nvSpPr>
        <p:spPr>
          <a:xfrm>
            <a:off x="6456759" y="1676400"/>
            <a:ext cx="211455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7">
            <a:extLst>
              <a:ext uri="{28A0092B-C50C-407E-A947-70E740481C1C}">
                <a14:useLocalDpi xmlns:a14="http://schemas.microsoft.com/office/drawing/2010/main" val="0"/>
              </a:ext>
            </a:extLst>
          </a:blip>
          <a:srcRect t="28713"/>
          <a:stretch/>
        </p:blipFill>
        <p:spPr>
          <a:xfrm>
            <a:off x="6000148" y="0"/>
            <a:ext cx="1202540" cy="1143000"/>
          </a:xfrm>
          <a:prstGeom prst="rect">
            <a:avLst/>
          </a:prstGeom>
        </p:spPr>
      </p:pic>
      <p:pic>
        <p:nvPicPr>
          <p:cNvPr id="10" name="Picture 9"/>
          <p:cNvPicPr>
            <a:picLocks noChangeAspect="1"/>
          </p:cNvPicPr>
          <p:nvPr/>
        </p:nvPicPr>
        <p:blipFill rotWithShape="1">
          <a:blip r:embed="rId8">
            <a:extLst>
              <a:ext uri="{28A0092B-C50C-407E-A947-70E740481C1C}">
                <a14:useLocalDpi xmlns:a14="http://schemas.microsoft.com/office/drawing/2010/main" val="0"/>
              </a:ext>
            </a:extLst>
          </a:blip>
          <a:srcRect b="24199"/>
          <a:stretch/>
        </p:blipFill>
        <p:spPr>
          <a:xfrm>
            <a:off x="6456759" y="6092866"/>
            <a:ext cx="745301" cy="765134"/>
          </a:xfrm>
          <a:prstGeom prst="rect">
            <a:avLst/>
          </a:prstGeom>
        </p:spPr>
      </p:pic>
      <p:sp>
        <p:nvSpPr>
          <p:cNvPr id="14" name="Rectangle 13"/>
          <p:cNvSpPr/>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584" y="452718"/>
            <a:ext cx="7053542"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484" y="2052919"/>
            <a:ext cx="6709906"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2905" y="1828801"/>
            <a:ext cx="990599" cy="228599"/>
          </a:xfrm>
          <a:prstGeom prst="rect">
            <a:avLst/>
          </a:prstGeom>
        </p:spPr>
        <p:txBody>
          <a:bodyPr vert="horz" lIns="91440" tIns="45720" rIns="91440" bIns="45720" rtlCol="0" anchor="t"/>
          <a:lstStyle>
            <a:lvl1pPr algn="l">
              <a:defRPr sz="825" b="0" i="0">
                <a:solidFill>
                  <a:schemeClr val="tx1">
                    <a:tint val="75000"/>
                    <a:alpha val="60000"/>
                  </a:schemeClr>
                </a:solidFill>
              </a:defRPr>
            </a:lvl1pPr>
          </a:lstStyle>
          <a:p>
            <a:fld id="{2344B6EA-BF7F-414E-9864-6AFFDCF890FC}" type="datetimeFigureOut">
              <a:rPr lang="en-GB" smtClean="0"/>
              <a:t>01/12/2022</a:t>
            </a:fld>
            <a:endParaRPr lang="en-GB"/>
          </a:p>
        </p:txBody>
      </p:sp>
      <p:sp>
        <p:nvSpPr>
          <p:cNvPr id="5" name="Footer Placeholder 4"/>
          <p:cNvSpPr>
            <a:spLocks noGrp="1"/>
          </p:cNvSpPr>
          <p:nvPr>
            <p:ph type="ftr" sz="quarter" idx="3"/>
          </p:nvPr>
        </p:nvSpPr>
        <p:spPr>
          <a:xfrm rot="5400000">
            <a:off x="6231206" y="3263398"/>
            <a:ext cx="3859795" cy="228601"/>
          </a:xfrm>
          <a:prstGeom prst="rect">
            <a:avLst/>
          </a:prstGeom>
        </p:spPr>
        <p:txBody>
          <a:bodyPr vert="horz" lIns="91440" tIns="45720" rIns="91440" bIns="45720" rtlCol="0" anchor="b"/>
          <a:lstStyle>
            <a:lvl1pPr algn="l">
              <a:defRPr sz="825"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7764406" y="295730"/>
            <a:ext cx="628649" cy="767687"/>
          </a:xfrm>
          <a:prstGeom prst="rect">
            <a:avLst/>
          </a:prstGeom>
        </p:spPr>
        <p:txBody>
          <a:bodyPr vert="horz" lIns="91440" tIns="45720" rIns="91440" bIns="45720" rtlCol="0" anchor="b"/>
          <a:lstStyle>
            <a:lvl1pPr algn="ctr">
              <a:defRPr sz="2100" b="0" i="0">
                <a:solidFill>
                  <a:schemeClr val="tx1">
                    <a:tint val="75000"/>
                  </a:schemeClr>
                </a:solidFill>
              </a:defRPr>
            </a:lvl1pPr>
          </a:lstStyle>
          <a:p>
            <a:fld id="{7A3A29F8-9B30-4ADB-90F4-E9C53AF7EC59}" type="slidenum">
              <a:rPr lang="en-GB" smtClean="0"/>
              <a:t>‹#›</a:t>
            </a:fld>
            <a:endParaRPr lang="en-GB"/>
          </a:p>
        </p:txBody>
      </p:sp>
    </p:spTree>
    <p:extLst>
      <p:ext uri="{BB962C8B-B14F-4D97-AF65-F5344CB8AC3E}">
        <p14:creationId xmlns:p14="http://schemas.microsoft.com/office/powerpoint/2010/main" val="2218295353"/>
      </p:ext>
    </p:extLst>
  </p:cSld>
  <p:clrMap bg1="dk1" tx1="lt1" bg2="dk2" tx2="lt2" accent1="accent1" accent2="accent2" accent3="accent3" accent4="accent4" accent5="accent5" accent6="accent6" hlink="hlink" folHlink="folHlink"/>
  <p:sldLayoutIdLst>
    <p:sldLayoutId id="2147483818" r:id="rId1"/>
    <p:sldLayoutId id="2147483823" r:id="rId2"/>
    <p:sldLayoutId id="2147483816" r:id="rId3"/>
  </p:sldLayoutIdLst>
  <p:transition spd="slow">
    <p:randomBar dir="vert"/>
  </p:transition>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2583EA-480B-FA69-9B76-37B3646DF5E0}"/>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2DEC94-34DE-FB9D-043B-326CEE8B13E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1F4138-E94F-6EA9-E735-E829A18DEBC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F4022E8-49A3-4187-A117-8B2380A7F501}" type="datetimeFigureOut">
              <a:rPr lang="en-GB" smtClean="0"/>
              <a:t>01/12/2022</a:t>
            </a:fld>
            <a:endParaRPr lang="en-GB"/>
          </a:p>
        </p:txBody>
      </p:sp>
      <p:sp>
        <p:nvSpPr>
          <p:cNvPr id="5" name="Footer Placeholder 4">
            <a:extLst>
              <a:ext uri="{FF2B5EF4-FFF2-40B4-BE49-F238E27FC236}">
                <a16:creationId xmlns:a16="http://schemas.microsoft.com/office/drawing/2014/main" id="{5C330151-F438-BBE9-8B19-0CFA1F10CD17}"/>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E760F7A-E10A-1EDE-7B69-640FC0F711A0}"/>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D318E25-9412-457B-9D07-FA5518E935F5}" type="slidenum">
              <a:rPr lang="en-GB" smtClean="0"/>
              <a:t>‹#›</a:t>
            </a:fld>
            <a:endParaRPr lang="en-GB"/>
          </a:p>
        </p:txBody>
      </p:sp>
    </p:spTree>
    <p:extLst>
      <p:ext uri="{BB962C8B-B14F-4D97-AF65-F5344CB8AC3E}">
        <p14:creationId xmlns:p14="http://schemas.microsoft.com/office/powerpoint/2010/main" val="356064922"/>
      </p:ext>
    </p:extLst>
  </p:cSld>
  <p:clrMap bg1="lt1" tx1="dk1" bg2="lt2" tx2="dk2" accent1="accent1" accent2="accent2" accent3="accent3" accent4="accent4" accent5="accent5" accent6="accent6" hlink="hlink" folHlink="folHlink"/>
  <p:sldLayoutIdLst>
    <p:sldLayoutId id="2147483650" r:id="rId1"/>
    <p:sldLayoutId id="214748365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hyperlink" Target="https://www.healthline.com/health/mental-health/mental-health-apps#sober" TargetMode="External"/><Relationship Id="rId2" Type="http://schemas.openxmlformats.org/officeDocument/2006/relationships/hyperlink" Target="https://www.healthline.com/health/mental-health/mental-health-apps#calm" TargetMode="External"/><Relationship Id="rId1" Type="http://schemas.openxmlformats.org/officeDocument/2006/relationships/slideLayout" Target="../slideLayouts/slideLayout14.xml"/><Relationship Id="rId6" Type="http://schemas.openxmlformats.org/officeDocument/2006/relationships/image" Target="../media/image10.jpeg"/><Relationship Id="rId5" Type="http://schemas.openxmlformats.org/officeDocument/2006/relationships/image" Target="../media/image9.jpg"/><Relationship Id="rId4" Type="http://schemas.openxmlformats.org/officeDocument/2006/relationships/hyperlink" Target="https://www.healthline.com/health/mental-health/mental-health-apps#betterstopsuicide"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jpeg"/><Relationship Id="rId1" Type="http://schemas.openxmlformats.org/officeDocument/2006/relationships/slideLayout" Target="../slideLayouts/slideLayout17.xml"/><Relationship Id="rId5" Type="http://schemas.openxmlformats.org/officeDocument/2006/relationships/hyperlink" Target="https://creativecommons.org/licenses/by/3.0/" TargetMode="External"/><Relationship Id="rId4" Type="http://schemas.openxmlformats.org/officeDocument/2006/relationships/hyperlink" Target="http://www.speedofcreativity.org/2013/06/07/open-learning-outside-learning-leading-learning-building-learning-k12online13/"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image" Target="../media/image14.jfif"/><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hyperlink" Target="https://www.researchgate.net/publication/341051199_Requirements_of_Health_Data_Management_Systems_for_Biomedical_Care_and_Research_Scoping_Review" TargetMode="Externa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hyperlink" Target="https://www.nhs.uk/conditions/social-care-and-support-guide/care-services-" TargetMode="Externa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hyperlink" Target="https://www.highspeedtraining.co.uk/hub/technology-in-health-and-social-care/#:~:text=There%20are%20many%20benefits%20of%20using%20technology%20in,recovery%20with%20robotic%20assistance%20during%20surgery.%20More%20item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547692" y="188641"/>
            <a:ext cx="3253408" cy="1506281"/>
          </a:xfrm>
        </p:spPr>
        <p:txBody>
          <a:bodyPr vert="horz" lIns="91440" tIns="45720" rIns="91440" bIns="45720" rtlCol="0" anchor="b">
            <a:normAutofit/>
          </a:bodyPr>
          <a:lstStyle/>
          <a:p>
            <a:pPr algn="l">
              <a:lnSpc>
                <a:spcPct val="90000"/>
              </a:lnSpc>
            </a:pPr>
            <a:r>
              <a:rPr lang="en-US" sz="2500" dirty="0"/>
              <a:t> </a:t>
            </a:r>
            <a:r>
              <a:rPr lang="en-US" sz="2500" b="1" dirty="0">
                <a:solidFill>
                  <a:schemeClr val="tx2">
                    <a:lumMod val="50000"/>
                  </a:schemeClr>
                </a:solidFill>
              </a:rPr>
              <a:t>DIGITAL SKILL AND RESEARCH METHOD (DSR) LCHS4002  </a:t>
            </a:r>
          </a:p>
        </p:txBody>
      </p:sp>
      <p:pic>
        <p:nvPicPr>
          <p:cNvPr id="1026" name="Picture 2" descr="IT efficiency and availability through consolidation and standardisation of  Data Centres - NHS SCW Support and Transformation for Health and Care">
            <a:extLst>
              <a:ext uri="{FF2B5EF4-FFF2-40B4-BE49-F238E27FC236}">
                <a16:creationId xmlns:a16="http://schemas.microsoft.com/office/drawing/2014/main" id="{0A6B28EF-FF9C-0C4D-B04D-23F02638CDB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7703" r="23831" b="-1"/>
          <a:stretch/>
        </p:blipFill>
        <p:spPr bwMode="auto">
          <a:xfrm>
            <a:off x="21" y="431"/>
            <a:ext cx="5197603" cy="6408311"/>
          </a:xfrm>
          <a:prstGeom prst="rect">
            <a:avLst/>
          </a:prstGeom>
          <a:noFill/>
          <a:extLst>
            <a:ext uri="{909E8E84-426E-40DD-AFC4-6F175D3DCCD1}">
              <a14:hiddenFill xmlns:a14="http://schemas.microsoft.com/office/drawing/2010/main">
                <a:solidFill>
                  <a:srgbClr val="FFFFFF"/>
                </a:solidFill>
              </a14:hiddenFill>
            </a:ext>
          </a:extLst>
        </p:spPr>
      </p:pic>
      <p:sp>
        <p:nvSpPr>
          <p:cNvPr id="3" name="Subtitle 2"/>
          <p:cNvSpPr>
            <a:spLocks noGrp="1"/>
          </p:cNvSpPr>
          <p:nvPr>
            <p:ph type="subTitle" idx="1"/>
          </p:nvPr>
        </p:nvSpPr>
        <p:spPr>
          <a:xfrm>
            <a:off x="5436096" y="2144990"/>
            <a:ext cx="3253408" cy="3813683"/>
          </a:xfrm>
        </p:spPr>
        <p:txBody>
          <a:bodyPr vert="horz" lIns="91440" tIns="45720" rIns="91440" bIns="45720" rtlCol="0">
            <a:noAutofit/>
          </a:bodyPr>
          <a:lstStyle/>
          <a:p>
            <a:pPr>
              <a:lnSpc>
                <a:spcPct val="90000"/>
              </a:lnSpc>
            </a:pPr>
            <a:r>
              <a:rPr lang="en-US" sz="1800" b="1" dirty="0">
                <a:solidFill>
                  <a:schemeClr val="tx1"/>
                </a:solidFill>
              </a:rPr>
              <a:t>            Group 2</a:t>
            </a:r>
          </a:p>
          <a:p>
            <a:pPr indent="-228600" algn="l">
              <a:lnSpc>
                <a:spcPct val="90000"/>
              </a:lnSpc>
              <a:buFont typeface="Arial" panose="020B0604020202020204" pitchFamily="34" charset="0"/>
              <a:buChar char="•"/>
            </a:pPr>
            <a:r>
              <a:rPr lang="en-US" sz="1800" b="1" dirty="0">
                <a:solidFill>
                  <a:schemeClr val="tx1"/>
                </a:solidFill>
              </a:rPr>
              <a:t>Student Names &amp; ID Numbers. </a:t>
            </a:r>
          </a:p>
          <a:p>
            <a:pPr indent="-228600" algn="l">
              <a:lnSpc>
                <a:spcPct val="90000"/>
              </a:lnSpc>
              <a:buFont typeface="Arial" panose="020B0604020202020204" pitchFamily="34" charset="0"/>
              <a:buChar char="•"/>
            </a:pPr>
            <a:r>
              <a:rPr lang="en-US" sz="1800" b="1" dirty="0">
                <a:solidFill>
                  <a:schemeClr val="tx1"/>
                </a:solidFill>
              </a:rPr>
              <a:t>Michaela Hawa </a:t>
            </a:r>
            <a:r>
              <a:rPr lang="en-US" sz="1800" b="1" dirty="0" err="1">
                <a:solidFill>
                  <a:schemeClr val="tx1"/>
                </a:solidFill>
              </a:rPr>
              <a:t>klenzo</a:t>
            </a:r>
            <a:r>
              <a:rPr lang="en-US" sz="1800" b="1" dirty="0">
                <a:solidFill>
                  <a:schemeClr val="tx1"/>
                </a:solidFill>
              </a:rPr>
              <a:t>- 2212872</a:t>
            </a:r>
          </a:p>
          <a:p>
            <a:pPr indent="-228600" algn="l">
              <a:lnSpc>
                <a:spcPct val="90000"/>
              </a:lnSpc>
              <a:buFont typeface="Arial" panose="020B0604020202020204" pitchFamily="34" charset="0"/>
              <a:buChar char="•"/>
            </a:pPr>
            <a:r>
              <a:rPr lang="en-US" sz="1800" b="1" dirty="0">
                <a:solidFill>
                  <a:schemeClr val="tx1"/>
                </a:solidFill>
              </a:rPr>
              <a:t>Omotayo  </a:t>
            </a:r>
            <a:r>
              <a:rPr lang="en-US" sz="1800" b="1" dirty="0" err="1">
                <a:solidFill>
                  <a:schemeClr val="tx1"/>
                </a:solidFill>
              </a:rPr>
              <a:t>Obadina</a:t>
            </a:r>
            <a:r>
              <a:rPr lang="en-US" sz="1800" b="1" dirty="0">
                <a:solidFill>
                  <a:schemeClr val="tx1"/>
                </a:solidFill>
              </a:rPr>
              <a:t>- 2212878</a:t>
            </a:r>
          </a:p>
          <a:p>
            <a:pPr indent="-228600" algn="l">
              <a:lnSpc>
                <a:spcPct val="90000"/>
              </a:lnSpc>
              <a:buFont typeface="Arial" panose="020B0604020202020204" pitchFamily="34" charset="0"/>
              <a:buChar char="•"/>
            </a:pPr>
            <a:endParaRPr lang="en-US" sz="1800" b="1" dirty="0">
              <a:solidFill>
                <a:schemeClr val="tx1"/>
              </a:solidFill>
            </a:endParaRPr>
          </a:p>
          <a:p>
            <a:pPr indent="-228600" algn="l">
              <a:lnSpc>
                <a:spcPct val="90000"/>
              </a:lnSpc>
              <a:buFont typeface="Arial" panose="020B0604020202020204" pitchFamily="34" charset="0"/>
              <a:buChar char="•"/>
            </a:pPr>
            <a:r>
              <a:rPr lang="en-US" sz="1800" b="1" dirty="0">
                <a:solidFill>
                  <a:schemeClr val="tx1"/>
                </a:solidFill>
              </a:rPr>
              <a:t>Augustina Nyarko- 2213113</a:t>
            </a:r>
          </a:p>
          <a:p>
            <a:pPr indent="-228600" algn="l">
              <a:lnSpc>
                <a:spcPct val="90000"/>
              </a:lnSpc>
              <a:buFont typeface="Arial" panose="020B0604020202020204" pitchFamily="34" charset="0"/>
              <a:buChar char="•"/>
            </a:pPr>
            <a:endParaRPr lang="en-US" sz="1800" b="1" dirty="0">
              <a:solidFill>
                <a:schemeClr val="tx1"/>
              </a:solidFill>
            </a:endParaRPr>
          </a:p>
          <a:p>
            <a:pPr indent="-228600" algn="l">
              <a:lnSpc>
                <a:spcPct val="90000"/>
              </a:lnSpc>
              <a:buFont typeface="Arial" panose="020B0604020202020204" pitchFamily="34" charset="0"/>
              <a:buChar char="•"/>
            </a:pPr>
            <a:r>
              <a:rPr lang="en-US" sz="1800" b="1" dirty="0">
                <a:solidFill>
                  <a:schemeClr val="tx1"/>
                </a:solidFill>
              </a:rPr>
              <a:t>Esther </a:t>
            </a:r>
            <a:r>
              <a:rPr lang="en-US" sz="1800" b="1" dirty="0" err="1">
                <a:solidFill>
                  <a:schemeClr val="tx1"/>
                </a:solidFill>
              </a:rPr>
              <a:t>Iyamu</a:t>
            </a:r>
            <a:r>
              <a:rPr lang="en-US" sz="1800" b="1" dirty="0">
                <a:solidFill>
                  <a:schemeClr val="tx1"/>
                </a:solidFill>
              </a:rPr>
              <a:t>- 221312</a:t>
            </a:r>
          </a:p>
          <a:p>
            <a:pPr indent="-228600" algn="l">
              <a:lnSpc>
                <a:spcPct val="90000"/>
              </a:lnSpc>
              <a:buFont typeface="Arial" panose="020B0604020202020204" pitchFamily="34" charset="0"/>
              <a:buChar char="•"/>
            </a:pPr>
            <a:endParaRPr lang="en-US" sz="1800" b="1" dirty="0">
              <a:solidFill>
                <a:schemeClr val="tx1"/>
              </a:solidFill>
            </a:endParaRPr>
          </a:p>
          <a:p>
            <a:pPr indent="-228600" algn="l">
              <a:lnSpc>
                <a:spcPct val="90000"/>
              </a:lnSpc>
              <a:buFont typeface="Arial" panose="020B0604020202020204" pitchFamily="34" charset="0"/>
              <a:buChar char="•"/>
            </a:pPr>
            <a:r>
              <a:rPr lang="en-US" sz="1800" b="1" dirty="0">
                <a:solidFill>
                  <a:schemeClr val="tx1"/>
                </a:solidFill>
              </a:rPr>
              <a:t>Tatiana </a:t>
            </a:r>
            <a:r>
              <a:rPr lang="en-US" sz="1800" b="1" dirty="0" err="1">
                <a:solidFill>
                  <a:schemeClr val="tx1"/>
                </a:solidFill>
              </a:rPr>
              <a:t>Marinho</a:t>
            </a:r>
            <a:r>
              <a:rPr lang="en-US" sz="1800" b="1" dirty="0">
                <a:solidFill>
                  <a:schemeClr val="tx1"/>
                </a:solidFill>
              </a:rPr>
              <a:t>- 2212472</a:t>
            </a:r>
          </a:p>
          <a:p>
            <a:pPr algn="l">
              <a:lnSpc>
                <a:spcPct val="90000"/>
              </a:lnSpc>
            </a:pPr>
            <a:endParaRPr lang="en-US" sz="1800" b="1" dirty="0">
              <a:solidFill>
                <a:schemeClr val="tx1"/>
              </a:solidFill>
            </a:endParaRPr>
          </a:p>
          <a:p>
            <a:pPr indent="-228600" algn="l">
              <a:lnSpc>
                <a:spcPct val="90000"/>
              </a:lnSpc>
              <a:buFont typeface="Arial" panose="020B0604020202020204" pitchFamily="34" charset="0"/>
              <a:buChar char="•"/>
            </a:pPr>
            <a:r>
              <a:rPr lang="en-US" sz="1800" b="1" dirty="0">
                <a:solidFill>
                  <a:schemeClr val="tx1"/>
                </a:solidFill>
              </a:rPr>
              <a:t>Lecturer: </a:t>
            </a:r>
            <a:r>
              <a:rPr lang="en-US" sz="1800" b="1" dirty="0" err="1">
                <a:solidFill>
                  <a:schemeClr val="tx1"/>
                </a:solidFill>
              </a:rPr>
              <a:t>Suneth</a:t>
            </a:r>
            <a:r>
              <a:rPr lang="en-US" sz="1800" b="1" dirty="0">
                <a:solidFill>
                  <a:schemeClr val="tx1"/>
                </a:solidFill>
              </a:rPr>
              <a:t> Fernando </a:t>
            </a:r>
          </a:p>
        </p:txBody>
      </p:sp>
      <p:sp>
        <p:nvSpPr>
          <p:cNvPr id="1033" name="Rectangle 1032">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8741"/>
            <a:ext cx="9143997"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8742"/>
            <a:ext cx="6086475"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401C68CC-25B1-3154-E412-99A73FB8A9DD}"/>
              </a:ext>
            </a:extLst>
          </p:cNvPr>
          <p:cNvSpPr>
            <a:spLocks noGrp="1"/>
          </p:cNvSpPr>
          <p:nvPr>
            <p:ph type="ftr" sz="quarter" idx="11"/>
          </p:nvPr>
        </p:nvSpPr>
        <p:spPr/>
        <p:txBody>
          <a:bodyPr/>
          <a:lstStyle/>
          <a:p>
            <a:r>
              <a:rPr lang="en-GB"/>
              <a:t>michaela klenzo 2212872</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1954" y="3693353"/>
            <a:ext cx="2468166" cy="2452687"/>
          </a:xfrm>
        </p:spPr>
        <p:txBody>
          <a:bodyPr anchor="ctr">
            <a:normAutofit/>
          </a:bodyPr>
          <a:lstStyle/>
          <a:p>
            <a:pPr>
              <a:lnSpc>
                <a:spcPct val="90000"/>
              </a:lnSpc>
            </a:pPr>
            <a:r>
              <a:rPr lang="en-GB" sz="2400" b="1" dirty="0">
                <a:solidFill>
                  <a:schemeClr val="tx2">
                    <a:lumMod val="50000"/>
                  </a:schemeClr>
                </a:solidFill>
              </a:rPr>
              <a:t>The use of contemporary technology in healthcare(Diagnostics, Administrative, and care support)</a:t>
            </a:r>
          </a:p>
        </p:txBody>
      </p:sp>
      <p:pic>
        <p:nvPicPr>
          <p:cNvPr id="2050" name="Picture 2" descr="IT efficiency and availability through consolidation and standardisation of  Data Centres - NHS SCW Support and Transformation for Health and Care">
            <a:extLst>
              <a:ext uri="{FF2B5EF4-FFF2-40B4-BE49-F238E27FC236}">
                <a16:creationId xmlns:a16="http://schemas.microsoft.com/office/drawing/2014/main" id="{FB8CC91C-B15E-6C86-4A6B-BD00322D77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6"/>
          <a:stretch/>
        </p:blipFill>
        <p:spPr bwMode="auto">
          <a:xfrm>
            <a:off x="20" y="10"/>
            <a:ext cx="9143980" cy="3105141"/>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3167986" y="3105151"/>
            <a:ext cx="5614060" cy="3752839"/>
          </a:xfrm>
        </p:spPr>
        <p:txBody>
          <a:bodyPr anchor="ctr">
            <a:noAutofit/>
          </a:bodyPr>
          <a:lstStyle/>
          <a:p>
            <a:pPr>
              <a:lnSpc>
                <a:spcPct val="90000"/>
              </a:lnSpc>
            </a:pPr>
            <a:r>
              <a:rPr lang="en-GB" sz="1800" b="1" dirty="0"/>
              <a:t>Technology</a:t>
            </a:r>
            <a:r>
              <a:rPr lang="en-GB" sz="1800" dirty="0"/>
              <a:t> has play prominent role in the health sector. Technology can be use to collect  information from an individual, for instance their heart rate, stress level, sleep information and oxygen level. </a:t>
            </a:r>
          </a:p>
          <a:p>
            <a:pPr>
              <a:lnSpc>
                <a:spcPct val="90000"/>
              </a:lnSpc>
            </a:pPr>
            <a:r>
              <a:rPr lang="en-GB" sz="1800" dirty="0"/>
              <a:t>This information could be obtain through mobile apps and wearable devices like smart watches, by using this types of device the care worker do not need manual reading. Confidentiality of conversation conduct using technology between patients and staff are protected. </a:t>
            </a:r>
          </a:p>
          <a:p>
            <a:pPr>
              <a:lnSpc>
                <a:spcPct val="90000"/>
              </a:lnSpc>
            </a:pPr>
            <a:r>
              <a:rPr lang="en-GB" sz="1800" dirty="0"/>
              <a:t>Technology helps to reduce barriers facing clinicians who wish to access patients records and care plan from any locations. Also help the patient to gain access to their medical history and care plan(</a:t>
            </a:r>
            <a:r>
              <a:rPr lang="en-GB" sz="1800" dirty="0" err="1"/>
              <a:t>O’Regan</a:t>
            </a:r>
            <a:r>
              <a:rPr lang="en-GB" sz="1800" dirty="0"/>
              <a:t> 2021).</a:t>
            </a:r>
          </a:p>
        </p:txBody>
      </p:sp>
      <p:sp>
        <p:nvSpPr>
          <p:cNvPr id="4" name="Footer Placeholder 3">
            <a:extLst>
              <a:ext uri="{FF2B5EF4-FFF2-40B4-BE49-F238E27FC236}">
                <a16:creationId xmlns:a16="http://schemas.microsoft.com/office/drawing/2014/main" id="{D54E7032-DDFE-4432-C480-9E88F6CC00A7}"/>
              </a:ext>
            </a:extLst>
          </p:cNvPr>
          <p:cNvSpPr>
            <a:spLocks noGrp="1"/>
          </p:cNvSpPr>
          <p:nvPr>
            <p:ph type="ftr" sz="quarter" idx="11"/>
          </p:nvPr>
        </p:nvSpPr>
        <p:spPr>
          <a:xfrm>
            <a:off x="259741" y="6205536"/>
            <a:ext cx="2895600" cy="365125"/>
          </a:xfrm>
        </p:spPr>
        <p:txBody>
          <a:bodyPr/>
          <a:lstStyle/>
          <a:p>
            <a:r>
              <a:rPr lang="en-GB" dirty="0"/>
              <a:t>Michaela </a:t>
            </a:r>
            <a:r>
              <a:rPr lang="en-GB" dirty="0" err="1"/>
              <a:t>klenzo</a:t>
            </a:r>
            <a:r>
              <a:rPr lang="en-GB" dirty="0"/>
              <a:t> 2212872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IT efficiency and availability through consolidation and standardisation of  Data Centres - NHS SCW Support and Transformation for Health and Care">
            <a:extLst>
              <a:ext uri="{FF2B5EF4-FFF2-40B4-BE49-F238E27FC236}">
                <a16:creationId xmlns:a16="http://schemas.microsoft.com/office/drawing/2014/main" id="{BC18C0B8-358E-5D7C-68A2-A79C42E4768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5522" r="21650" b="-1"/>
          <a:stretch/>
        </p:blipFill>
        <p:spPr bwMode="auto">
          <a:xfrm>
            <a:off x="20" y="10"/>
            <a:ext cx="5646403"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1" name="Rectangle 308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648707" y="365125"/>
            <a:ext cx="2866642" cy="1899912"/>
          </a:xfrm>
        </p:spPr>
        <p:txBody>
          <a:bodyPr>
            <a:normAutofit/>
          </a:bodyPr>
          <a:lstStyle/>
          <a:p>
            <a:pPr>
              <a:lnSpc>
                <a:spcPct val="90000"/>
              </a:lnSpc>
            </a:pPr>
            <a:r>
              <a:rPr lang="en-GB" sz="2700" b="1" dirty="0">
                <a:solidFill>
                  <a:schemeClr val="tx2">
                    <a:lumMod val="50000"/>
                  </a:schemeClr>
                </a:solidFill>
              </a:rPr>
              <a:t>These are some benefits of technology in health care sector </a:t>
            </a:r>
          </a:p>
        </p:txBody>
      </p:sp>
      <p:sp>
        <p:nvSpPr>
          <p:cNvPr id="3" name="Content Placeholder 2"/>
          <p:cNvSpPr>
            <a:spLocks noGrp="1"/>
          </p:cNvSpPr>
          <p:nvPr>
            <p:ph idx="1"/>
          </p:nvPr>
        </p:nvSpPr>
        <p:spPr>
          <a:xfrm>
            <a:off x="5648706" y="2132856"/>
            <a:ext cx="3243773" cy="4536504"/>
          </a:xfrm>
        </p:spPr>
        <p:txBody>
          <a:bodyPr>
            <a:noAutofit/>
          </a:bodyPr>
          <a:lstStyle/>
          <a:p>
            <a:pPr>
              <a:lnSpc>
                <a:spcPct val="90000"/>
              </a:lnSpc>
            </a:pPr>
            <a:r>
              <a:rPr lang="en-GB" sz="1800" dirty="0"/>
              <a:t>Giving the service user more control over their own health, safety and wellbeing.</a:t>
            </a:r>
          </a:p>
          <a:p>
            <a:pPr>
              <a:lnSpc>
                <a:spcPct val="90000"/>
              </a:lnSpc>
            </a:pPr>
            <a:r>
              <a:rPr lang="en-GB" sz="1800" dirty="0"/>
              <a:t>Helping communication with families, professionals and staff.</a:t>
            </a:r>
          </a:p>
          <a:p>
            <a:pPr>
              <a:lnSpc>
                <a:spcPct val="90000"/>
              </a:lnSpc>
            </a:pPr>
            <a:r>
              <a:rPr lang="en-GB" sz="1800" dirty="0"/>
              <a:t>Less invasive surgery, less blood loss, smaller incision, less scarring and faster recovery with robotic assistance during surgery.</a:t>
            </a:r>
          </a:p>
          <a:p>
            <a:pPr>
              <a:lnSpc>
                <a:spcPct val="90000"/>
              </a:lnSpc>
            </a:pPr>
            <a:r>
              <a:rPr lang="en-GB" sz="1800" dirty="0"/>
              <a:t>Making patients record more easily to access from different locations, teams and clinicians.</a:t>
            </a:r>
          </a:p>
          <a:p>
            <a:pPr>
              <a:lnSpc>
                <a:spcPct val="90000"/>
              </a:lnSpc>
            </a:pPr>
            <a:r>
              <a:rPr lang="en-GB" sz="1800" dirty="0"/>
              <a:t>Enhancing the care and treatment providers can offer.(</a:t>
            </a:r>
            <a:r>
              <a:rPr lang="en-GB" sz="1800" dirty="0" err="1"/>
              <a:t>O’Regan</a:t>
            </a:r>
            <a:r>
              <a:rPr lang="en-GB" sz="1800" dirty="0"/>
              <a:t> 2021)</a:t>
            </a:r>
          </a:p>
        </p:txBody>
      </p:sp>
      <p:sp>
        <p:nvSpPr>
          <p:cNvPr id="4" name="Footer Placeholder 3">
            <a:extLst>
              <a:ext uri="{FF2B5EF4-FFF2-40B4-BE49-F238E27FC236}">
                <a16:creationId xmlns:a16="http://schemas.microsoft.com/office/drawing/2014/main" id="{6C9DAFB8-2E11-D219-85F3-E79E1B878401}"/>
              </a:ext>
            </a:extLst>
          </p:cNvPr>
          <p:cNvSpPr>
            <a:spLocks noGrp="1"/>
          </p:cNvSpPr>
          <p:nvPr>
            <p:ph type="ftr" sz="quarter" idx="11"/>
          </p:nvPr>
        </p:nvSpPr>
        <p:spPr/>
        <p:txBody>
          <a:bodyPr/>
          <a:lstStyle/>
          <a:p>
            <a:r>
              <a:rPr lang="en-GB"/>
              <a:t>michaela klenzo 2212872</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C9E4943-9D68-48CC-9187-EE2B10E00914}"/>
              </a:ext>
            </a:extLst>
          </p:cNvPr>
          <p:cNvSpPr txBox="1"/>
          <p:nvPr/>
        </p:nvSpPr>
        <p:spPr>
          <a:xfrm>
            <a:off x="1048871" y="1435474"/>
            <a:ext cx="5872473" cy="1107996"/>
          </a:xfrm>
          <a:prstGeom prst="rect">
            <a:avLst/>
          </a:prstGeom>
          <a:noFill/>
        </p:spPr>
        <p:txBody>
          <a:bodyPr wrap="square" rtlCol="0">
            <a:spAutoFit/>
          </a:bodyPr>
          <a:lstStyle/>
          <a:p>
            <a:r>
              <a:rPr lang="en-GB" sz="3300" dirty="0"/>
              <a:t>Technology</a:t>
            </a:r>
            <a:r>
              <a:rPr lang="en-GB" sz="1350" dirty="0"/>
              <a:t> </a:t>
            </a:r>
            <a:r>
              <a:rPr lang="en-GB" sz="3300" dirty="0"/>
              <a:t>used during COVID 19</a:t>
            </a:r>
          </a:p>
          <a:p>
            <a:endParaRPr lang="en-GB" sz="3300" dirty="0"/>
          </a:p>
        </p:txBody>
      </p:sp>
      <p:sp>
        <p:nvSpPr>
          <p:cNvPr id="5" name="TextBox 4">
            <a:extLst>
              <a:ext uri="{FF2B5EF4-FFF2-40B4-BE49-F238E27FC236}">
                <a16:creationId xmlns:a16="http://schemas.microsoft.com/office/drawing/2014/main" id="{525DB0C0-6990-4283-9D77-FAD99484A02A}"/>
              </a:ext>
            </a:extLst>
          </p:cNvPr>
          <p:cNvSpPr txBox="1"/>
          <p:nvPr/>
        </p:nvSpPr>
        <p:spPr>
          <a:xfrm>
            <a:off x="835363" y="2012555"/>
            <a:ext cx="6869802" cy="2793072"/>
          </a:xfrm>
          <a:prstGeom prst="rect">
            <a:avLst/>
          </a:prstGeom>
          <a:noFill/>
        </p:spPr>
        <p:txBody>
          <a:bodyPr wrap="square" rtlCol="0">
            <a:spAutoFit/>
          </a:bodyPr>
          <a:lstStyle/>
          <a:p>
            <a:r>
              <a:rPr lang="en-GB" sz="3000" b="1" dirty="0"/>
              <a:t>1, Digital Isolation notes:</a:t>
            </a:r>
          </a:p>
          <a:p>
            <a:r>
              <a:rPr lang="en-GB" sz="2100" dirty="0"/>
              <a:t>Were introduced early on in the pandemic to help with symptoms of Covid-19, to provide evidence to their employer which is sent electronically , preventing the need for people to visit or contact their GP.</a:t>
            </a:r>
          </a:p>
          <a:p>
            <a:r>
              <a:rPr lang="en-GB" sz="2100" dirty="0"/>
              <a:t> </a:t>
            </a:r>
          </a:p>
          <a:p>
            <a:endParaRPr lang="en-GB" sz="2100" dirty="0"/>
          </a:p>
          <a:p>
            <a:endParaRPr lang="en-GB" sz="2100" dirty="0"/>
          </a:p>
        </p:txBody>
      </p:sp>
    </p:spTree>
    <p:extLst>
      <p:ext uri="{BB962C8B-B14F-4D97-AF65-F5344CB8AC3E}">
        <p14:creationId xmlns:p14="http://schemas.microsoft.com/office/powerpoint/2010/main" val="737063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C9E4943-9D68-48CC-9187-EE2B10E00914}"/>
              </a:ext>
            </a:extLst>
          </p:cNvPr>
          <p:cNvSpPr txBox="1"/>
          <p:nvPr/>
        </p:nvSpPr>
        <p:spPr>
          <a:xfrm>
            <a:off x="1160838" y="1008599"/>
            <a:ext cx="5872473" cy="600164"/>
          </a:xfrm>
          <a:prstGeom prst="rect">
            <a:avLst/>
          </a:prstGeom>
          <a:noFill/>
        </p:spPr>
        <p:txBody>
          <a:bodyPr wrap="square" rtlCol="0">
            <a:spAutoFit/>
          </a:bodyPr>
          <a:lstStyle/>
          <a:p>
            <a:r>
              <a:rPr lang="en-GB" sz="3300" dirty="0"/>
              <a:t>Technology</a:t>
            </a:r>
            <a:r>
              <a:rPr lang="en-GB" sz="1350" dirty="0"/>
              <a:t> </a:t>
            </a:r>
            <a:r>
              <a:rPr lang="en-GB" sz="3300" dirty="0"/>
              <a:t>used during COVID 19</a:t>
            </a:r>
          </a:p>
        </p:txBody>
      </p:sp>
      <p:sp>
        <p:nvSpPr>
          <p:cNvPr id="5" name="TextBox 4">
            <a:extLst>
              <a:ext uri="{FF2B5EF4-FFF2-40B4-BE49-F238E27FC236}">
                <a16:creationId xmlns:a16="http://schemas.microsoft.com/office/drawing/2014/main" id="{525DB0C0-6990-4283-9D77-FAD99484A02A}"/>
              </a:ext>
            </a:extLst>
          </p:cNvPr>
          <p:cNvSpPr txBox="1"/>
          <p:nvPr/>
        </p:nvSpPr>
        <p:spPr>
          <a:xfrm>
            <a:off x="258924" y="1585679"/>
            <a:ext cx="8495523" cy="3624069"/>
          </a:xfrm>
          <a:prstGeom prst="rect">
            <a:avLst/>
          </a:prstGeom>
          <a:noFill/>
        </p:spPr>
        <p:txBody>
          <a:bodyPr wrap="square" rtlCol="0">
            <a:spAutoFit/>
          </a:bodyPr>
          <a:lstStyle/>
          <a:p>
            <a:r>
              <a:rPr lang="en-GB" sz="2100" dirty="0"/>
              <a:t>1. ONLINE SHOPPING – BECAME MORE NECESSARY FOR MEDICAL EQUIPMENT AND MEDICAL PRESCRIPTION</a:t>
            </a:r>
          </a:p>
          <a:p>
            <a:endParaRPr lang="en-GB" sz="2100" dirty="0"/>
          </a:p>
          <a:p>
            <a:r>
              <a:rPr lang="en-GB" sz="2100" dirty="0"/>
              <a:t>2. NB NEEDED STRONG LOGISTICS TO WORK - LARGE DATA PROCESSING SYSTEMS</a:t>
            </a:r>
          </a:p>
          <a:p>
            <a:endParaRPr lang="en-GB" sz="2100" dirty="0"/>
          </a:p>
          <a:p>
            <a:r>
              <a:rPr lang="en-GB" sz="2100" dirty="0"/>
              <a:t>3. CONTACTLESS PAYMENTS – REDUCED HUMAN CONTACT</a:t>
            </a:r>
          </a:p>
          <a:p>
            <a:endParaRPr lang="en-GB" sz="2100" dirty="0"/>
          </a:p>
          <a:p>
            <a:r>
              <a:rPr lang="en-GB" sz="2100" dirty="0"/>
              <a:t>4. VIDEO CONFERENCING – USED TO GET VISUAL CONNECTION TO GP</a:t>
            </a:r>
          </a:p>
          <a:p>
            <a:r>
              <a:rPr lang="en-GB" sz="2100" b="1" i="0" dirty="0">
                <a:solidFill>
                  <a:srgbClr val="121212"/>
                </a:solidFill>
                <a:effectLst/>
                <a:latin typeface="GH Guardian Headline"/>
              </a:rPr>
              <a:t>‘NHS figures reveal 48% of GP appointments in May were carried</a:t>
            </a:r>
          </a:p>
          <a:p>
            <a:r>
              <a:rPr lang="en-GB" sz="2100" b="1" i="0" dirty="0">
                <a:solidFill>
                  <a:srgbClr val="121212"/>
                </a:solidFill>
                <a:effectLst/>
                <a:latin typeface="GH Guardian Headline"/>
              </a:rPr>
              <a:t> out over the phone’ (</a:t>
            </a:r>
            <a:r>
              <a:rPr lang="en-GB" sz="2100" i="0" dirty="0">
                <a:solidFill>
                  <a:srgbClr val="121212"/>
                </a:solidFill>
                <a:effectLst/>
                <a:latin typeface="GH Guardian Headline"/>
              </a:rPr>
              <a:t>The Guardian, 2022)</a:t>
            </a:r>
            <a:r>
              <a:rPr lang="en-GB" sz="2100" dirty="0"/>
              <a:t> </a:t>
            </a:r>
          </a:p>
        </p:txBody>
      </p:sp>
    </p:spTree>
    <p:extLst>
      <p:ext uri="{BB962C8B-B14F-4D97-AF65-F5344CB8AC3E}">
        <p14:creationId xmlns:p14="http://schemas.microsoft.com/office/powerpoint/2010/main" val="39617980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1AD65BDB-3E6A-F0D2-6718-36FAB8439CC0}"/>
              </a:ext>
            </a:extLst>
          </p:cNvPr>
          <p:cNvSpPr txBox="1"/>
          <p:nvPr/>
        </p:nvSpPr>
        <p:spPr>
          <a:xfrm>
            <a:off x="253094" y="1154131"/>
            <a:ext cx="8466364" cy="2654573"/>
          </a:xfrm>
          <a:prstGeom prst="rect">
            <a:avLst/>
          </a:prstGeom>
          <a:noFill/>
          <a:ln cap="flat">
            <a:noFill/>
          </a:ln>
        </p:spPr>
        <p:txBody>
          <a:bodyPr vert="horz" wrap="square" lIns="68580" tIns="34290" rIns="68580" bIns="34290" anchor="t" anchorCtr="0" compatLnSpc="1">
            <a:spAutoFit/>
          </a:body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Calibri"/>
              </a:rPr>
              <a:t>Uses of Digital communication, collaboration,</a:t>
            </a: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Calibri"/>
              </a:rPr>
              <a:t> and participation</a:t>
            </a: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Calibri"/>
              </a:rPr>
              <a:t>In Health and Social Care</a:t>
            </a: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dirty="0">
              <a:solidFill>
                <a:srgbClr val="000000"/>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Calibri"/>
              </a:rPr>
              <a:t>1 Smart device</a:t>
            </a: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Calibri"/>
              </a:rPr>
              <a:t>   e.g. in Telecare – clients can activate emergency alarms (NHS,2018)</a:t>
            </a:r>
          </a:p>
        </p:txBody>
      </p:sp>
      <p:pic>
        <p:nvPicPr>
          <p:cNvPr id="3" name="Picture 6" descr="Diagram&#10;&#10;Description automatically generated">
            <a:extLst>
              <a:ext uri="{FF2B5EF4-FFF2-40B4-BE49-F238E27FC236}">
                <a16:creationId xmlns:a16="http://schemas.microsoft.com/office/drawing/2014/main" id="{2A14A8CF-EE69-F21D-2667-41B9175426B0}"/>
              </a:ext>
            </a:extLst>
          </p:cNvPr>
          <p:cNvPicPr>
            <a:picLocks noChangeAspect="1"/>
          </p:cNvPicPr>
          <p:nvPr/>
        </p:nvPicPr>
        <p:blipFill>
          <a:blip r:embed="rId2"/>
          <a:stretch>
            <a:fillRect/>
          </a:stretch>
        </p:blipFill>
        <p:spPr>
          <a:xfrm>
            <a:off x="992503" y="3676409"/>
            <a:ext cx="2916557" cy="2110083"/>
          </a:xfrm>
          <a:prstGeom prst="rect">
            <a:avLst/>
          </a:prstGeom>
          <a:noFill/>
          <a:ln cap="flat">
            <a:noFill/>
          </a:ln>
        </p:spPr>
      </p:pic>
      <p:sp>
        <p:nvSpPr>
          <p:cNvPr id="4" name="TextBox 7">
            <a:extLst>
              <a:ext uri="{FF2B5EF4-FFF2-40B4-BE49-F238E27FC236}">
                <a16:creationId xmlns:a16="http://schemas.microsoft.com/office/drawing/2014/main" id="{44F16C76-7054-182B-5FB7-7876E658EFC1}"/>
              </a:ext>
            </a:extLst>
          </p:cNvPr>
          <p:cNvSpPr txBox="1"/>
          <p:nvPr/>
        </p:nvSpPr>
        <p:spPr>
          <a:xfrm>
            <a:off x="4770123" y="4880613"/>
            <a:ext cx="664945" cy="277001"/>
          </a:xfrm>
          <a:prstGeom prst="rect">
            <a:avLst/>
          </a:prstGeom>
          <a:noFill/>
          <a:ln cap="flat">
            <a:noFill/>
          </a:ln>
        </p:spPr>
        <p:txBody>
          <a:bodyPr vert="horz" wrap="square" lIns="68580" tIns="34290" rIns="68580" bIns="34290" anchor="t" anchorCtr="0" compatLnSpc="1">
            <a:spAutoFit/>
          </a:body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350" b="0" i="0" u="none" strike="noStrike" kern="1200" cap="none" spc="0" baseline="0">
                <a:solidFill>
                  <a:srgbClr val="000000"/>
                </a:solidFill>
                <a:uFillTx/>
                <a:latin typeface="Calibri"/>
              </a:rPr>
              <a:t>Source:</a:t>
            </a:r>
          </a:p>
        </p:txBody>
      </p:sp>
      <p:sp>
        <p:nvSpPr>
          <p:cNvPr id="5" name="Footer Placeholder 4">
            <a:extLst>
              <a:ext uri="{FF2B5EF4-FFF2-40B4-BE49-F238E27FC236}">
                <a16:creationId xmlns:a16="http://schemas.microsoft.com/office/drawing/2014/main" id="{E5C20679-191C-6942-ADF1-38D1FA4C351A}"/>
              </a:ext>
            </a:extLst>
          </p:cNvPr>
          <p:cNvSpPr>
            <a:spLocks noGrp="1"/>
          </p:cNvSpPr>
          <p:nvPr>
            <p:ph type="ftr" sz="quarter" idx="9"/>
          </p:nvPr>
        </p:nvSpPr>
        <p:spPr/>
        <p:txBody>
          <a:bodyPr/>
          <a:lstStyle/>
          <a:p>
            <a:pPr lvl="0"/>
            <a:r>
              <a:rPr lang="en-GB"/>
              <a:t>ESTHER IYAMU 2213124</a:t>
            </a:r>
            <a:endParaRPr lang="en-GB" dirty="0"/>
          </a:p>
        </p:txBody>
      </p:sp>
      <p:pic>
        <p:nvPicPr>
          <p:cNvPr id="12" name="Picture 2" descr="Medical devices: Technology addressing medical wellbeing">
            <a:extLst>
              <a:ext uri="{FF2B5EF4-FFF2-40B4-BE49-F238E27FC236}">
                <a16:creationId xmlns:a16="http://schemas.microsoft.com/office/drawing/2014/main" id="{77A00508-C8C9-8B0F-F02E-9BE37A975A24}"/>
              </a:ext>
            </a:extLst>
          </p:cNvPr>
          <p:cNvPicPr>
            <a:picLocks noChangeAspect="1"/>
          </p:cNvPicPr>
          <p:nvPr/>
        </p:nvPicPr>
        <p:blipFill>
          <a:blip r:embed="rId3"/>
          <a:srcRect l="8571" r="31974" b="-1"/>
          <a:stretch>
            <a:fillRect/>
          </a:stretch>
        </p:blipFill>
        <p:spPr>
          <a:xfrm>
            <a:off x="6433457" y="3589574"/>
            <a:ext cx="2457449" cy="2196917"/>
          </a:xfrm>
          <a:prstGeom prst="rect">
            <a:avLst/>
          </a:prstGeom>
          <a:noFill/>
          <a:ln cap="flat">
            <a:noFill/>
          </a:ln>
        </p:spPr>
      </p:pic>
    </p:spTree>
    <p:extLst>
      <p:ext uri="{BB962C8B-B14F-4D97-AF65-F5344CB8AC3E}">
        <p14:creationId xmlns:p14="http://schemas.microsoft.com/office/powerpoint/2010/main" val="302872359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4E6ABF24-F415-9D38-9910-C52EA427F338}"/>
              </a:ext>
            </a:extLst>
          </p:cNvPr>
          <p:cNvSpPr txBox="1"/>
          <p:nvPr/>
        </p:nvSpPr>
        <p:spPr>
          <a:xfrm>
            <a:off x="740232" y="1029596"/>
            <a:ext cx="8248647" cy="4224233"/>
          </a:xfrm>
          <a:prstGeom prst="rect">
            <a:avLst/>
          </a:prstGeom>
          <a:noFill/>
          <a:ln cap="flat">
            <a:noFill/>
          </a:ln>
        </p:spPr>
        <p:txBody>
          <a:bodyPr vert="horz" wrap="square" lIns="68580" tIns="34290" rIns="68580" bIns="34290" anchor="t" anchorCtr="0" compatLnSpc="1">
            <a:spAutoFit/>
          </a:body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Calibri"/>
              </a:rPr>
              <a:t>Uses of Digital communication, collaboration, and participation</a:t>
            </a: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Calibri"/>
              </a:rPr>
              <a:t>In Health and Social Care</a:t>
            </a: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dirty="0">
              <a:solidFill>
                <a:srgbClr val="000000"/>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Calibri"/>
              </a:rPr>
              <a:t>Collaboration:</a:t>
            </a: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dirty="0">
              <a:solidFill>
                <a:srgbClr val="000000"/>
              </a:solidFill>
              <a:uFillTx/>
              <a:latin typeface="Calibri"/>
            </a:endParaRPr>
          </a:p>
          <a:p>
            <a:pPr>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Calibri"/>
              </a:rPr>
              <a:t>2 </a:t>
            </a:r>
            <a:r>
              <a:rPr lang="en-GB" sz="1800" b="0" i="0" u="none" strike="noStrike" kern="1200" cap="none" spc="0" baseline="0" dirty="0">
                <a:solidFill>
                  <a:srgbClr val="000000"/>
                </a:solidFill>
                <a:uFillTx/>
                <a:latin typeface="Calibri"/>
              </a:rPr>
              <a:t>Smart devices-to connect all health practitioners to work together </a:t>
            </a: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   Smartphone for staff communications with clients</a:t>
            </a: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   With managers – </a:t>
            </a:r>
            <a:r>
              <a:rPr lang="en-GB" sz="1800" b="0" i="0" u="none" strike="noStrike" kern="1200" cap="none" spc="0" baseline="0" dirty="0" err="1">
                <a:solidFill>
                  <a:srgbClr val="000000"/>
                </a:solidFill>
                <a:uFillTx/>
                <a:latin typeface="Calibri"/>
              </a:rPr>
              <a:t>eg</a:t>
            </a:r>
            <a:r>
              <a:rPr lang="en-GB" sz="1800" b="0" i="0" u="none" strike="noStrike" kern="1200" cap="none" spc="0" baseline="0" dirty="0">
                <a:solidFill>
                  <a:srgbClr val="000000"/>
                </a:solidFill>
                <a:uFillTx/>
                <a:latin typeface="Calibri"/>
              </a:rPr>
              <a:t> in the hospital or residential home</a:t>
            </a: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   Other healthcare professionals – </a:t>
            </a:r>
            <a:r>
              <a:rPr lang="en-GB" sz="1800" b="0" i="0" u="none" strike="noStrike" kern="1200" cap="none" spc="0" baseline="0" dirty="0" err="1">
                <a:solidFill>
                  <a:srgbClr val="000000"/>
                </a:solidFill>
                <a:uFillTx/>
                <a:latin typeface="Calibri"/>
              </a:rPr>
              <a:t>eg</a:t>
            </a:r>
            <a:r>
              <a:rPr lang="en-GB" sz="1800" b="0" i="0" u="none" strike="noStrike" kern="1200" cap="none" spc="0" baseline="0" dirty="0">
                <a:solidFill>
                  <a:srgbClr val="000000"/>
                </a:solidFill>
                <a:uFillTx/>
                <a:latin typeface="Calibri"/>
              </a:rPr>
              <a:t> GPs   </a:t>
            </a: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kern="0" dirty="0">
                <a:solidFill>
                  <a:srgbClr val="000000"/>
                </a:solidFill>
                <a:latin typeface="Calibri"/>
              </a:rPr>
              <a:t>BMC</a:t>
            </a:r>
            <a:endParaRPr lang="en-GB" sz="1800" b="0" i="0" u="none" strike="noStrike" kern="1200" cap="none" spc="0" baseline="0" dirty="0">
              <a:solidFill>
                <a:srgbClr val="000000"/>
              </a:solidFill>
              <a:uFillTx/>
              <a:latin typeface="Calibri"/>
            </a:endParaRPr>
          </a:p>
        </p:txBody>
      </p:sp>
      <p:sp>
        <p:nvSpPr>
          <p:cNvPr id="3" name="Footer Placeholder 2">
            <a:extLst>
              <a:ext uri="{FF2B5EF4-FFF2-40B4-BE49-F238E27FC236}">
                <a16:creationId xmlns:a16="http://schemas.microsoft.com/office/drawing/2014/main" id="{E6F28726-6EB9-DDCE-0DAC-1151F7200B05}"/>
              </a:ext>
            </a:extLst>
          </p:cNvPr>
          <p:cNvSpPr>
            <a:spLocks noGrp="1"/>
          </p:cNvSpPr>
          <p:nvPr>
            <p:ph type="ftr" sz="quarter" idx="9"/>
          </p:nvPr>
        </p:nvSpPr>
        <p:spPr/>
        <p:txBody>
          <a:bodyPr/>
          <a:lstStyle/>
          <a:p>
            <a:pPr lvl="0"/>
            <a:r>
              <a:rPr lang="en-GB"/>
              <a:t>ESTHER IYAMU 2213124</a:t>
            </a:r>
          </a:p>
        </p:txBody>
      </p:sp>
    </p:spTree>
    <p:extLst>
      <p:ext uri="{BB962C8B-B14F-4D97-AF65-F5344CB8AC3E}">
        <p14:creationId xmlns:p14="http://schemas.microsoft.com/office/powerpoint/2010/main" val="63540997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6802193A-16FB-10AE-69F0-071B3D94F68F}"/>
              </a:ext>
            </a:extLst>
          </p:cNvPr>
          <p:cNvSpPr txBox="1"/>
          <p:nvPr/>
        </p:nvSpPr>
        <p:spPr>
          <a:xfrm>
            <a:off x="285750" y="1543050"/>
            <a:ext cx="8735786" cy="4131900"/>
          </a:xfrm>
          <a:prstGeom prst="rect">
            <a:avLst/>
          </a:prstGeom>
          <a:noFill/>
          <a:ln cap="flat">
            <a:noFill/>
          </a:ln>
        </p:spPr>
        <p:txBody>
          <a:bodyPr vert="horz" wrap="square" lIns="68580" tIns="34290" rIns="68580" bIns="34290" anchor="t" anchorCtr="0" compatLnSpc="1">
            <a:spAutoFit/>
          </a:body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dirty="0">
              <a:solidFill>
                <a:srgbClr val="000000"/>
              </a:solidFill>
              <a:uFillTx/>
              <a:latin typeface="Calibri"/>
            </a:endParaRP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dirty="0">
                <a:solidFill>
                  <a:srgbClr val="000000"/>
                </a:solidFill>
                <a:latin typeface="Calibri"/>
              </a:rPr>
              <a:t>3 </a:t>
            </a:r>
            <a:r>
              <a:rPr lang="en-GB" sz="1800" dirty="0">
                <a:solidFill>
                  <a:srgbClr val="000000"/>
                </a:solidFill>
                <a:latin typeface="Calibri"/>
              </a:rPr>
              <a:t>Participation-</a:t>
            </a:r>
            <a:r>
              <a:rPr lang="en-GB" sz="1800" b="0" i="0" u="none" strike="noStrike" kern="1200" cap="none" spc="0" baseline="0" dirty="0">
                <a:solidFill>
                  <a:srgbClr val="000000"/>
                </a:solidFill>
                <a:uFillTx/>
                <a:latin typeface="Calibri"/>
              </a:rPr>
              <a:t> </a:t>
            </a:r>
            <a:r>
              <a:rPr lang="en-GB" sz="1800" dirty="0">
                <a:solidFill>
                  <a:srgbClr val="000000"/>
                </a:solidFill>
                <a:latin typeface="Calibri"/>
              </a:rPr>
              <a:t>e</a:t>
            </a:r>
            <a:r>
              <a:rPr lang="en-GB" sz="1800" b="0" i="0" u="none" strike="noStrike" kern="1200" cap="none" spc="0" baseline="0" dirty="0">
                <a:solidFill>
                  <a:srgbClr val="000000"/>
                </a:solidFill>
                <a:uFillTx/>
                <a:latin typeface="Calibri"/>
              </a:rPr>
              <a:t>xercise and well-being apps</a:t>
            </a: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    </a:t>
            </a: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    Mental health and online therapy Apps</a:t>
            </a: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 </a:t>
            </a:r>
          </a:p>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    e.g. Headspace </a:t>
            </a:r>
          </a:p>
          <a:p>
            <a:pPr lvl="0">
              <a:defRPr sz="1800" b="0" i="0" u="none" strike="noStrike" kern="0" cap="none" spc="0" baseline="0">
                <a:solidFill>
                  <a:srgbClr val="000000"/>
                </a:solidFill>
                <a:uFillTx/>
              </a:defRPr>
            </a:pPr>
            <a:r>
              <a:rPr lang="en-GB" sz="1800" dirty="0"/>
              <a:t>(Ho &amp; Quick, 2016)</a:t>
            </a:r>
          </a:p>
          <a:p>
            <a:pPr lvl="0">
              <a:defRPr sz="1800" b="0" i="0" u="none" strike="noStrike" kern="0" cap="none" spc="0" baseline="0">
                <a:solidFill>
                  <a:srgbClr val="000000"/>
                </a:solidFill>
                <a:uFillTx/>
              </a:defRPr>
            </a:pPr>
            <a:endParaRPr lang="en-GB" sz="1800" dirty="0"/>
          </a:p>
          <a:p>
            <a:pPr>
              <a:defRPr sz="1800" b="0" i="0" u="none" strike="noStrike" kern="0" cap="none" spc="0" baseline="0">
                <a:solidFill>
                  <a:srgbClr val="000000"/>
                </a:solidFill>
                <a:uFillTx/>
              </a:defRPr>
            </a:pPr>
            <a:r>
              <a:rPr lang="en-GB" sz="1800" b="1" dirty="0"/>
              <a:t>Best for sleep:</a:t>
            </a:r>
            <a:r>
              <a:rPr lang="en-GB" sz="1800" dirty="0"/>
              <a:t> </a:t>
            </a:r>
            <a:r>
              <a:rPr lang="en-GB" sz="1800" dirty="0">
                <a:hlinkClick r:id="rId2"/>
              </a:rPr>
              <a:t>Calm</a:t>
            </a:r>
            <a:endParaRPr lang="en-GB" sz="1800" dirty="0"/>
          </a:p>
          <a:p>
            <a:pPr>
              <a:defRPr sz="1800" b="0" i="0" u="none" strike="noStrike" kern="0" cap="none" spc="0" baseline="0">
                <a:solidFill>
                  <a:srgbClr val="000000"/>
                </a:solidFill>
                <a:uFillTx/>
              </a:defRPr>
            </a:pPr>
            <a:r>
              <a:rPr lang="en-GB" sz="1800" b="1" dirty="0"/>
              <a:t>Best for quitting alcohol:</a:t>
            </a:r>
            <a:r>
              <a:rPr lang="en-GB" sz="1800" dirty="0"/>
              <a:t> </a:t>
            </a:r>
            <a:r>
              <a:rPr lang="en-GB" sz="1800" dirty="0">
                <a:hlinkClick r:id="rId3"/>
              </a:rPr>
              <a:t>I Am Sober</a:t>
            </a:r>
            <a:endParaRPr lang="en-GB" sz="1800" dirty="0"/>
          </a:p>
          <a:p>
            <a:pPr>
              <a:defRPr sz="1800" b="0" i="0" u="none" strike="noStrike" kern="0" cap="none" spc="0" baseline="0">
                <a:solidFill>
                  <a:srgbClr val="000000"/>
                </a:solidFill>
                <a:uFillTx/>
              </a:defRPr>
            </a:pPr>
            <a:r>
              <a:rPr lang="en-GB" sz="1800" b="1" dirty="0"/>
              <a:t>Best for suicide awareness:</a:t>
            </a:r>
            <a:r>
              <a:rPr lang="en-GB" sz="1800" dirty="0"/>
              <a:t> </a:t>
            </a:r>
            <a:r>
              <a:rPr lang="en-GB" sz="1800" dirty="0">
                <a:hlinkClick r:id="rId4"/>
              </a:rPr>
              <a:t>Better Stop Suicide</a:t>
            </a:r>
            <a:endParaRPr lang="en-GB" sz="1800" dirty="0"/>
          </a:p>
          <a:p>
            <a:pPr>
              <a:defRPr sz="1800" b="0" i="0" u="none" strike="noStrike" kern="0" cap="none" spc="0" baseline="0">
                <a:solidFill>
                  <a:srgbClr val="000000"/>
                </a:solidFill>
                <a:uFillTx/>
              </a:defRPr>
            </a:pPr>
            <a:endParaRPr lang="en-GB" sz="1800" dirty="0"/>
          </a:p>
          <a:p>
            <a:pPr>
              <a:defRPr sz="1800" b="0" i="0" u="none" strike="noStrike" kern="0" cap="none" spc="0" baseline="0">
                <a:solidFill>
                  <a:srgbClr val="000000"/>
                </a:solidFill>
                <a:uFillTx/>
              </a:defRPr>
            </a:pPr>
            <a:endParaRPr lang="en-GB" sz="1800" dirty="0"/>
          </a:p>
          <a:p>
            <a:pPr lvl="0">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p:txBody>
      </p:sp>
      <p:pic>
        <p:nvPicPr>
          <p:cNvPr id="3" name="Picture 2" descr="Application&#10;&#10;Description automatically generated with low confidence">
            <a:extLst>
              <a:ext uri="{FF2B5EF4-FFF2-40B4-BE49-F238E27FC236}">
                <a16:creationId xmlns:a16="http://schemas.microsoft.com/office/drawing/2014/main" id="{D2B5E971-7056-CAB7-806B-2FD3DDC9CBB4}"/>
              </a:ext>
            </a:extLst>
          </p:cNvPr>
          <p:cNvPicPr>
            <a:picLocks noChangeAspect="1"/>
          </p:cNvPicPr>
          <p:nvPr/>
        </p:nvPicPr>
        <p:blipFill>
          <a:blip r:embed="rId5"/>
          <a:stretch>
            <a:fillRect/>
          </a:stretch>
        </p:blipFill>
        <p:spPr>
          <a:xfrm>
            <a:off x="5519057" y="1838520"/>
            <a:ext cx="2571750" cy="1444999"/>
          </a:xfrm>
          <a:prstGeom prst="rect">
            <a:avLst/>
          </a:prstGeom>
          <a:noFill/>
          <a:ln cap="flat">
            <a:noFill/>
          </a:ln>
        </p:spPr>
      </p:pic>
      <p:sp>
        <p:nvSpPr>
          <p:cNvPr id="4" name="TextBox 3">
            <a:extLst>
              <a:ext uri="{FF2B5EF4-FFF2-40B4-BE49-F238E27FC236}">
                <a16:creationId xmlns:a16="http://schemas.microsoft.com/office/drawing/2014/main" id="{3A39C868-049C-2C6A-E838-062ABD376CA7}"/>
              </a:ext>
            </a:extLst>
          </p:cNvPr>
          <p:cNvSpPr txBox="1"/>
          <p:nvPr/>
        </p:nvSpPr>
        <p:spPr>
          <a:xfrm>
            <a:off x="3223260" y="4849155"/>
            <a:ext cx="664945" cy="277001"/>
          </a:xfrm>
          <a:prstGeom prst="rect">
            <a:avLst/>
          </a:prstGeom>
          <a:noFill/>
          <a:ln cap="flat">
            <a:noFill/>
          </a:ln>
        </p:spPr>
        <p:txBody>
          <a:bodyPr vert="horz" wrap="square" lIns="68580" tIns="34290" rIns="68580" bIns="34290" anchor="t" anchorCtr="0" compatLnSpc="1">
            <a:spAutoFit/>
          </a:bodyPr>
          <a:lstStyle/>
          <a:p>
            <a:pPr marL="0" marR="0" lvl="0" indent="0" algn="l" defTabSz="6858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350" b="0" i="0" u="none" strike="noStrike" kern="1200" cap="none" spc="0" baseline="0">
                <a:solidFill>
                  <a:srgbClr val="000000"/>
                </a:solidFill>
                <a:uFillTx/>
                <a:latin typeface="Calibri"/>
              </a:rPr>
              <a:t>Source:</a:t>
            </a:r>
          </a:p>
        </p:txBody>
      </p:sp>
      <p:sp>
        <p:nvSpPr>
          <p:cNvPr id="5" name="Footer Placeholder 4">
            <a:extLst>
              <a:ext uri="{FF2B5EF4-FFF2-40B4-BE49-F238E27FC236}">
                <a16:creationId xmlns:a16="http://schemas.microsoft.com/office/drawing/2014/main" id="{4BC1FECD-563C-AE16-CADC-11FD3E0EED76}"/>
              </a:ext>
            </a:extLst>
          </p:cNvPr>
          <p:cNvSpPr>
            <a:spLocks noGrp="1"/>
          </p:cNvSpPr>
          <p:nvPr>
            <p:ph type="ftr" sz="quarter" idx="9"/>
          </p:nvPr>
        </p:nvSpPr>
        <p:spPr/>
        <p:txBody>
          <a:bodyPr/>
          <a:lstStyle/>
          <a:p>
            <a:pPr lvl="0"/>
            <a:r>
              <a:rPr lang="en-GB" dirty="0"/>
              <a:t>ESTHER IYAMU 2213124</a:t>
            </a:r>
          </a:p>
        </p:txBody>
      </p:sp>
      <p:pic>
        <p:nvPicPr>
          <p:cNvPr id="1026" name="Picture 2" descr="Uploaded image">
            <a:extLst>
              <a:ext uri="{FF2B5EF4-FFF2-40B4-BE49-F238E27FC236}">
                <a16:creationId xmlns:a16="http://schemas.microsoft.com/office/drawing/2014/main" id="{BB2E4DDD-DD24-3982-6E33-50327F422CA3}"/>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115053" y="3412672"/>
            <a:ext cx="1639808" cy="1433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0060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65629" y="-610743"/>
            <a:ext cx="7819465" cy="349415"/>
          </a:xfrm>
        </p:spPr>
        <p:txBody>
          <a:bodyPr/>
          <a:lstStyle/>
          <a:p>
            <a:r>
              <a:rPr lang="en-GB" dirty="0">
                <a:cs typeface="Calibri Light"/>
              </a:rPr>
              <a:t>DIGITAL LITERACY</a:t>
            </a:r>
            <a:endParaRPr lang="en-GB" dirty="0"/>
          </a:p>
        </p:txBody>
      </p:sp>
      <p:sp>
        <p:nvSpPr>
          <p:cNvPr id="3" name="Subtitle 2"/>
          <p:cNvSpPr>
            <a:spLocks noGrp="1"/>
          </p:cNvSpPr>
          <p:nvPr>
            <p:ph type="subTitle" idx="1"/>
          </p:nvPr>
        </p:nvSpPr>
        <p:spPr>
          <a:xfrm>
            <a:off x="1066800" y="1052737"/>
            <a:ext cx="7010400" cy="2592287"/>
          </a:xfrm>
        </p:spPr>
        <p:txBody>
          <a:bodyPr vert="horz" lIns="68580" tIns="34290" rIns="68580" bIns="34290" rtlCol="0" anchor="t">
            <a:normAutofit/>
          </a:bodyPr>
          <a:lstStyle/>
          <a:p>
            <a:r>
              <a:rPr lang="en-GB" dirty="0">
                <a:solidFill>
                  <a:schemeClr val="tx1"/>
                </a:solidFill>
                <a:latin typeface="Arial" panose="020B0604020202020204" pitchFamily="34" charset="0"/>
                <a:cs typeface="Arial" panose="020B0604020202020204" pitchFamily="34" charset="0"/>
              </a:rPr>
              <a:t>DIGITAL SKILLS AND RESEARCH METHODS : use of technology in NHS </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Definition: "</a:t>
            </a:r>
            <a:r>
              <a:rPr lang="en-GB" sz="2400" cap="none" dirty="0">
                <a:solidFill>
                  <a:schemeClr val="tx1"/>
                </a:solidFill>
                <a:latin typeface="Arial" panose="020B0604020202020204" pitchFamily="34" charset="0"/>
                <a:cs typeface="Arial" panose="020B0604020202020204" pitchFamily="34" charset="0"/>
              </a:rPr>
              <a:t>It is about being able to find, sort, evaluate, manage and create information in digital forms" (CONOLE, 2017).</a:t>
            </a:r>
          </a:p>
          <a:p>
            <a:endParaRPr lang="en-GB" dirty="0">
              <a:cs typeface="Calibri"/>
            </a:endParaRPr>
          </a:p>
        </p:txBody>
      </p:sp>
      <p:pic>
        <p:nvPicPr>
          <p:cNvPr id="4" name="Picture 4" descr="Icon&#10;&#10;Description automatically generated">
            <a:extLst>
              <a:ext uri="{FF2B5EF4-FFF2-40B4-BE49-F238E27FC236}">
                <a16:creationId xmlns:a16="http://schemas.microsoft.com/office/drawing/2014/main" id="{8ADF113D-F243-7EBD-CEE9-417F89E62450}"/>
              </a:ext>
            </a:extLst>
          </p:cNvPr>
          <p:cNvPicPr>
            <a:picLocks noChangeAspect="1"/>
          </p:cNvPicPr>
          <p:nvPr/>
        </p:nvPicPr>
        <p:blipFill>
          <a:blip r:embed="rId2"/>
          <a:stretch>
            <a:fillRect/>
          </a:stretch>
        </p:blipFill>
        <p:spPr>
          <a:xfrm>
            <a:off x="1403648" y="3645024"/>
            <a:ext cx="4318517" cy="2448272"/>
          </a:xfrm>
          <a:prstGeom prst="rect">
            <a:avLst/>
          </a:prstGeom>
        </p:spPr>
      </p:pic>
    </p:spTree>
    <p:extLst>
      <p:ext uri="{BB962C8B-B14F-4D97-AF65-F5344CB8AC3E}">
        <p14:creationId xmlns:p14="http://schemas.microsoft.com/office/powerpoint/2010/main" val="109857222"/>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1501A-435A-00B9-000E-9A70BAFF7E98}"/>
              </a:ext>
            </a:extLst>
          </p:cNvPr>
          <p:cNvSpPr>
            <a:spLocks noGrp="1"/>
          </p:cNvSpPr>
          <p:nvPr>
            <p:ph type="ctrTitle"/>
          </p:nvPr>
        </p:nvSpPr>
        <p:spPr>
          <a:xfrm>
            <a:off x="3961786" y="1329199"/>
            <a:ext cx="3575603" cy="1231490"/>
          </a:xfrm>
        </p:spPr>
        <p:txBody>
          <a:bodyPr vert="horz" lIns="68580" tIns="34290" rIns="68580" bIns="34290" rtlCol="0" anchor="t">
            <a:normAutofit/>
          </a:bodyPr>
          <a:lstStyle/>
          <a:p>
            <a:pPr>
              <a:lnSpc>
                <a:spcPct val="90000"/>
              </a:lnSpc>
            </a:pPr>
            <a:r>
              <a:rPr kumimoji="0" lang="en-US" sz="2175" u="none" strike="noStrike" cap="none" spc="0" normalizeH="0" baseline="0" noProof="0" dirty="0">
                <a:ln>
                  <a:noFill/>
                </a:ln>
                <a:effectLst/>
                <a:uLnTx/>
                <a:uFillTx/>
              </a:rPr>
              <a:t>PROFESSIONAL CAREER DEVELOPMENT IN DIGITAL LITERACY</a:t>
            </a:r>
            <a:endParaRPr lang="en-US" sz="2175" dirty="0"/>
          </a:p>
        </p:txBody>
      </p:sp>
      <p:sp>
        <p:nvSpPr>
          <p:cNvPr id="3" name="Subtitle 2">
            <a:extLst>
              <a:ext uri="{FF2B5EF4-FFF2-40B4-BE49-F238E27FC236}">
                <a16:creationId xmlns:a16="http://schemas.microsoft.com/office/drawing/2014/main" id="{99B8734D-101B-B7F4-3F55-3F6B80C93554}"/>
              </a:ext>
            </a:extLst>
          </p:cNvPr>
          <p:cNvSpPr>
            <a:spLocks noGrp="1"/>
          </p:cNvSpPr>
          <p:nvPr>
            <p:ph type="subTitle" idx="1"/>
          </p:nvPr>
        </p:nvSpPr>
        <p:spPr>
          <a:xfrm>
            <a:off x="3961786" y="2686051"/>
            <a:ext cx="3575603" cy="2857499"/>
          </a:xfrm>
        </p:spPr>
        <p:txBody>
          <a:bodyPr vert="horz" lIns="68580" tIns="34290" rIns="68580" bIns="34290" rtlCol="0">
            <a:normAutofit/>
          </a:bodyPr>
          <a:lstStyle/>
          <a:p>
            <a:pPr>
              <a:lnSpc>
                <a:spcPct val="90000"/>
              </a:lnSpc>
            </a:pPr>
            <a:r>
              <a:rPr lang="en-US" sz="1275" dirty="0">
                <a:solidFill>
                  <a:schemeClr val="tx1"/>
                </a:solidFill>
                <a:latin typeface="Arial" panose="020B0604020202020204" pitchFamily="34" charset="0"/>
                <a:cs typeface="Arial" panose="020B0604020202020204" pitchFamily="34" charset="0"/>
              </a:rPr>
              <a:t>EDUCATIONAL TECHNOLOGY PROMOTES;</a:t>
            </a:r>
          </a:p>
          <a:p>
            <a:pPr>
              <a:lnSpc>
                <a:spcPct val="90000"/>
              </a:lnSpc>
            </a:pPr>
            <a:endParaRPr lang="en-US" sz="1275" dirty="0">
              <a:solidFill>
                <a:schemeClr val="tx1"/>
              </a:solidFill>
              <a:latin typeface="Arial" panose="020B0604020202020204" pitchFamily="34" charset="0"/>
              <a:cs typeface="Arial" panose="020B0604020202020204" pitchFamily="34" charset="0"/>
            </a:endParaRPr>
          </a:p>
          <a:p>
            <a:pPr marL="257175" indent="-257175">
              <a:lnSpc>
                <a:spcPct val="90000"/>
              </a:lnSpc>
              <a:buFont typeface="Wingdings 3" charset="2"/>
              <a:buChar char=""/>
            </a:pPr>
            <a:r>
              <a:rPr lang="en-US" sz="1275" dirty="0">
                <a:solidFill>
                  <a:schemeClr val="tx1"/>
                </a:solidFill>
                <a:latin typeface="Arial" panose="020B0604020202020204" pitchFamily="34" charset="0"/>
                <a:cs typeface="Arial" panose="020B0604020202020204" pitchFamily="34" charset="0"/>
              </a:rPr>
              <a:t>DISTANCE Learning. example;  A Staff is able  to learn in ANY LOCATION AND IS NOT REQUIRED TO BE IN A CLASSROOM.</a:t>
            </a:r>
          </a:p>
          <a:p>
            <a:pPr marL="257175" indent="-257175">
              <a:lnSpc>
                <a:spcPct val="90000"/>
              </a:lnSpc>
              <a:buFont typeface="Wingdings 3" charset="2"/>
              <a:buChar char=""/>
            </a:pPr>
            <a:r>
              <a:rPr lang="en-US" sz="1275" dirty="0">
                <a:solidFill>
                  <a:schemeClr val="tx1"/>
                </a:solidFill>
                <a:latin typeface="Arial" panose="020B0604020202020204" pitchFamily="34" charset="0"/>
                <a:cs typeface="Arial" panose="020B0604020202020204" pitchFamily="34" charset="0"/>
              </a:rPr>
              <a:t>CREATIVITY. </a:t>
            </a:r>
          </a:p>
          <a:p>
            <a:pPr marL="257175" indent="-257175">
              <a:lnSpc>
                <a:spcPct val="90000"/>
              </a:lnSpc>
              <a:buFont typeface="Wingdings 3" charset="2"/>
              <a:buChar char=""/>
            </a:pPr>
            <a:r>
              <a:rPr lang="en-US" sz="1275" dirty="0">
                <a:solidFill>
                  <a:schemeClr val="tx1"/>
                </a:solidFill>
                <a:latin typeface="Arial" panose="020B0604020202020204" pitchFamily="34" charset="0"/>
                <a:cs typeface="Arial" panose="020B0604020202020204" pitchFamily="34" charset="0"/>
              </a:rPr>
              <a:t>PERSONALISED LEARNING</a:t>
            </a:r>
          </a:p>
          <a:p>
            <a:pPr>
              <a:lnSpc>
                <a:spcPct val="90000"/>
              </a:lnSpc>
            </a:pPr>
            <a:r>
              <a:rPr lang="en-US" sz="1275" dirty="0">
                <a:solidFill>
                  <a:schemeClr val="tx1"/>
                </a:solidFill>
                <a:effectLst/>
                <a:latin typeface="Arial" panose="020B0604020202020204" pitchFamily="34" charset="0"/>
                <a:cs typeface="Arial" panose="020B0604020202020204" pitchFamily="34" charset="0"/>
              </a:rPr>
              <a:t>(Shelly M, 2018)</a:t>
            </a:r>
            <a:endParaRPr lang="en-US" sz="1275" dirty="0">
              <a:solidFill>
                <a:schemeClr val="tx1"/>
              </a:solidFill>
              <a:latin typeface="Arial" panose="020B0604020202020204" pitchFamily="34" charset="0"/>
              <a:cs typeface="Arial" panose="020B0604020202020204" pitchFamily="34" charset="0"/>
            </a:endParaRPr>
          </a:p>
        </p:txBody>
      </p:sp>
      <p:pic>
        <p:nvPicPr>
          <p:cNvPr id="8" name="Picture 7" descr="A picture containing diagram&#10;&#10;Description automatically generated">
            <a:extLst>
              <a:ext uri="{FF2B5EF4-FFF2-40B4-BE49-F238E27FC236}">
                <a16:creationId xmlns:a16="http://schemas.microsoft.com/office/drawing/2014/main" id="{E0385FCC-4DAC-8510-EDA9-85B83CB16FED}"/>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8954" r="6782"/>
          <a:stretch/>
        </p:blipFill>
        <p:spPr>
          <a:xfrm>
            <a:off x="-1" y="857257"/>
            <a:ext cx="3476010" cy="5143493"/>
          </a:xfrm>
          <a:prstGeom prst="rect">
            <a:avLst/>
          </a:prstGeom>
        </p:spPr>
      </p:pic>
      <p:sp>
        <p:nvSpPr>
          <p:cNvPr id="9" name="TextBox 8">
            <a:extLst>
              <a:ext uri="{FF2B5EF4-FFF2-40B4-BE49-F238E27FC236}">
                <a16:creationId xmlns:a16="http://schemas.microsoft.com/office/drawing/2014/main" id="{0B27F662-1A46-CB86-12B1-BAF40D9EC455}"/>
              </a:ext>
            </a:extLst>
          </p:cNvPr>
          <p:cNvSpPr txBox="1"/>
          <p:nvPr/>
        </p:nvSpPr>
        <p:spPr>
          <a:xfrm>
            <a:off x="1571402" y="5850709"/>
            <a:ext cx="1904608" cy="253916"/>
          </a:xfrm>
          <a:prstGeom prst="rect">
            <a:avLst/>
          </a:prstGeom>
          <a:solidFill>
            <a:srgbClr val="000000"/>
          </a:solidFill>
        </p:spPr>
        <p:txBody>
          <a:bodyPr wrap="square" rtlCol="0">
            <a:spAutoFit/>
          </a:bodyPr>
          <a:lstStyle/>
          <a:p>
            <a:pPr algn="r">
              <a:spcAft>
                <a:spcPts val="450"/>
              </a:spcAft>
            </a:pPr>
            <a:r>
              <a:rPr lang="en-GB" sz="525">
                <a:solidFill>
                  <a:srgbClr val="FFFFFF"/>
                </a:solidFill>
                <a:hlinkClick r:id="rId4" tooltip="http://www.speedofcreativity.org/2013/06/07/open-learning-outside-learning-leading-learning-building-learning-k12online13/">
                  <a:extLst>
                    <a:ext uri="{A12FA001-AC4F-418D-AE19-62706E023703}">
                      <ahyp:hlinkClr xmlns:ahyp="http://schemas.microsoft.com/office/drawing/2018/hyperlinkcolor" val="tx"/>
                    </a:ext>
                  </a:extLst>
                </a:hlinkClick>
              </a:rPr>
              <a:t>This Photo</a:t>
            </a:r>
            <a:r>
              <a:rPr lang="en-GB" sz="525">
                <a:solidFill>
                  <a:srgbClr val="FFFFFF"/>
                </a:solidFill>
              </a:rPr>
              <a:t> by Unknown Author is licensed under </a:t>
            </a:r>
            <a:r>
              <a:rPr lang="en-GB" sz="525">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525">
              <a:solidFill>
                <a:srgbClr val="FFFFFF"/>
              </a:solidFill>
            </a:endParaRPr>
          </a:p>
        </p:txBody>
      </p:sp>
    </p:spTree>
    <p:extLst>
      <p:ext uri="{BB962C8B-B14F-4D97-AF65-F5344CB8AC3E}">
        <p14:creationId xmlns:p14="http://schemas.microsoft.com/office/powerpoint/2010/main" val="2597097580"/>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F3EFC-27D3-4EC9-4DAA-D68D47C21B9A}"/>
              </a:ext>
            </a:extLst>
          </p:cNvPr>
          <p:cNvSpPr>
            <a:spLocks noGrp="1"/>
          </p:cNvSpPr>
          <p:nvPr>
            <p:ph type="title"/>
          </p:nvPr>
        </p:nvSpPr>
        <p:spPr>
          <a:xfrm>
            <a:off x="594074" y="857250"/>
            <a:ext cx="2550798" cy="1085850"/>
          </a:xfrm>
        </p:spPr>
        <p:txBody>
          <a:bodyPr/>
          <a:lstStyle/>
          <a:p>
            <a:r>
              <a:rPr lang="en-GB" sz="2100" b="1" dirty="0"/>
              <a:t>DIGITAL LITERACY FOR EMPLOYEE WELLBEING</a:t>
            </a:r>
          </a:p>
        </p:txBody>
      </p:sp>
      <p:pic>
        <p:nvPicPr>
          <p:cNvPr id="11" name="Content Placeholder 10" descr="A group of people raising their hands&#10;&#10;Description automatically generated">
            <a:extLst>
              <a:ext uri="{FF2B5EF4-FFF2-40B4-BE49-F238E27FC236}">
                <a16:creationId xmlns:a16="http://schemas.microsoft.com/office/drawing/2014/main" id="{CE7BD95B-4E90-EC13-0CF0-1E93669533B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88544" y="1667295"/>
            <a:ext cx="4641056" cy="3002381"/>
          </a:xfrm>
        </p:spPr>
      </p:pic>
      <p:sp>
        <p:nvSpPr>
          <p:cNvPr id="4" name="Text Placeholder 3">
            <a:extLst>
              <a:ext uri="{FF2B5EF4-FFF2-40B4-BE49-F238E27FC236}">
                <a16:creationId xmlns:a16="http://schemas.microsoft.com/office/drawing/2014/main" id="{2E1694A2-BB57-5B49-972A-3CE0B3F8A8B5}"/>
              </a:ext>
            </a:extLst>
          </p:cNvPr>
          <p:cNvSpPr>
            <a:spLocks noGrp="1"/>
          </p:cNvSpPr>
          <p:nvPr>
            <p:ph type="body" sz="half" idx="2"/>
          </p:nvPr>
        </p:nvSpPr>
        <p:spPr>
          <a:xfrm>
            <a:off x="662369" y="1943100"/>
            <a:ext cx="2733974" cy="4057650"/>
          </a:xfrm>
        </p:spPr>
        <p:txBody>
          <a:bodyPr>
            <a:noAutofit/>
          </a:bodyPr>
          <a:lstStyle/>
          <a:p>
            <a:pPr marL="257175" indent="-257175">
              <a:buFont typeface="Wingdings" panose="05000000000000000000" pitchFamily="2" charset="2"/>
              <a:buChar char="§"/>
            </a:pPr>
            <a:r>
              <a:rPr lang="en-GB" sz="1800" dirty="0">
                <a:latin typeface="Arial" panose="020B0604020202020204" pitchFamily="34" charset="0"/>
                <a:cs typeface="Arial" panose="020B0604020202020204" pitchFamily="34" charset="0"/>
              </a:rPr>
              <a:t>It saves times and energy</a:t>
            </a:r>
          </a:p>
          <a:p>
            <a:pPr marL="257175" indent="-257175">
              <a:buFont typeface="Wingdings" panose="05000000000000000000" pitchFamily="2" charset="2"/>
              <a:buChar char="§"/>
            </a:pPr>
            <a:r>
              <a:rPr lang="en-GB" sz="1800" dirty="0">
                <a:latin typeface="Arial" panose="020B0604020202020204" pitchFamily="34" charset="0"/>
                <a:cs typeface="Arial" panose="020B0604020202020204" pitchFamily="34" charset="0"/>
              </a:rPr>
              <a:t>Makes works easier and faster </a:t>
            </a:r>
          </a:p>
          <a:p>
            <a:pPr marL="257175" indent="-257175">
              <a:buFont typeface="Wingdings" panose="05000000000000000000" pitchFamily="2" charset="2"/>
              <a:buChar char="§"/>
            </a:pPr>
            <a:r>
              <a:rPr lang="en-GB" sz="1800" dirty="0">
                <a:latin typeface="Arial" panose="020B0604020202020204" pitchFamily="34" charset="0"/>
                <a:cs typeface="Arial" panose="020B0604020202020204" pitchFamily="34" charset="0"/>
              </a:rPr>
              <a:t>Easier access of information or data </a:t>
            </a:r>
          </a:p>
          <a:p>
            <a:pPr marL="257175" indent="-257175">
              <a:buFont typeface="Wingdings" panose="05000000000000000000" pitchFamily="2" charset="2"/>
              <a:buChar char="§"/>
            </a:pPr>
            <a:r>
              <a:rPr lang="en-GB" sz="1800" dirty="0">
                <a:latin typeface="Arial" panose="020B0604020202020204" pitchFamily="34" charset="0"/>
                <a:cs typeface="Arial" panose="020B0604020202020204" pitchFamily="34" charset="0"/>
              </a:rPr>
              <a:t>Safety of client data and processing </a:t>
            </a:r>
          </a:p>
          <a:p>
            <a:pPr marL="257175" indent="-257175">
              <a:buFont typeface="Wingdings" panose="05000000000000000000" pitchFamily="2" charset="2"/>
              <a:buChar char="§"/>
            </a:pPr>
            <a:r>
              <a:rPr lang="en-GB" sz="1800" dirty="0">
                <a:latin typeface="Arial" panose="020B0604020202020204" pitchFamily="34" charset="0"/>
                <a:cs typeface="Arial" panose="020B0604020202020204" pitchFamily="34" charset="0"/>
              </a:rPr>
              <a:t>Increase effectiveness and productivity at the workplace  </a:t>
            </a:r>
          </a:p>
          <a:p>
            <a:r>
              <a:rPr lang="en-GB" sz="1800" dirty="0">
                <a:latin typeface="Arial" panose="020B0604020202020204" pitchFamily="34" charset="0"/>
                <a:cs typeface="Arial" panose="020B0604020202020204" pitchFamily="34" charset="0"/>
              </a:rPr>
              <a:t>(Kateryna et al., (2020).</a:t>
            </a:r>
          </a:p>
        </p:txBody>
      </p:sp>
      <p:sp>
        <p:nvSpPr>
          <p:cNvPr id="7" name="TextBox 6">
            <a:extLst>
              <a:ext uri="{FF2B5EF4-FFF2-40B4-BE49-F238E27FC236}">
                <a16:creationId xmlns:a16="http://schemas.microsoft.com/office/drawing/2014/main" id="{0EDAE3EF-341E-3DA3-D25F-35CE96A11F5D}"/>
              </a:ext>
            </a:extLst>
          </p:cNvPr>
          <p:cNvSpPr txBox="1"/>
          <p:nvPr/>
        </p:nvSpPr>
        <p:spPr>
          <a:xfrm>
            <a:off x="5747659" y="4778221"/>
            <a:ext cx="2831918" cy="300082"/>
          </a:xfrm>
          <a:prstGeom prst="rect">
            <a:avLst/>
          </a:prstGeom>
          <a:noFill/>
        </p:spPr>
        <p:txBody>
          <a:bodyPr wrap="square" rtlCol="0">
            <a:spAutoFit/>
          </a:bodyPr>
          <a:lstStyle/>
          <a:p>
            <a:r>
              <a:rPr lang="en-GB" sz="1350" dirty="0"/>
              <a:t>(Med-Tech Innovation, 2020)</a:t>
            </a:r>
          </a:p>
        </p:txBody>
      </p:sp>
    </p:spTree>
    <p:extLst>
      <p:ext uri="{BB962C8B-B14F-4D97-AF65-F5344CB8AC3E}">
        <p14:creationId xmlns:p14="http://schemas.microsoft.com/office/powerpoint/2010/main" val="3841961925"/>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57250"/>
            <a:ext cx="3125453" cy="51435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13A7F45E-0FFC-6997-5D24-342EF36076DE}"/>
              </a:ext>
            </a:extLst>
          </p:cNvPr>
          <p:cNvSpPr>
            <a:spLocks noGrp="1"/>
          </p:cNvSpPr>
          <p:nvPr>
            <p:ph type="title" idx="4294967295"/>
          </p:nvPr>
        </p:nvSpPr>
        <p:spPr>
          <a:xfrm>
            <a:off x="515126" y="1722430"/>
            <a:ext cx="2400300" cy="3345872"/>
          </a:xfrm>
        </p:spPr>
        <p:txBody>
          <a:bodyPr vert="horz" lIns="68580" tIns="34290" rIns="68580" bIns="34290" rtlCol="0" anchor="ctr">
            <a:normAutofit/>
          </a:bodyPr>
          <a:lstStyle/>
          <a:p>
            <a:r>
              <a:rPr lang="en-US" sz="2775" b="1" kern="1200">
                <a:solidFill>
                  <a:srgbClr val="FFFFFF"/>
                </a:solidFill>
                <a:latin typeface="+mj-lt"/>
                <a:ea typeface="+mj-ea"/>
                <a:cs typeface="+mj-cs"/>
              </a:rPr>
              <a:t>THE RELEVANCE OF TECHNICAL PROFICIENCY FOR DATA AND INFORMATION HANDLING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2" y="2698860"/>
            <a:ext cx="3062575"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350" dirty="0"/>
          </a:p>
        </p:txBody>
      </p:sp>
      <p:sp>
        <p:nvSpPr>
          <p:cNvPr id="3" name="Content Placeholder 2">
            <a:extLst>
              <a:ext uri="{FF2B5EF4-FFF2-40B4-BE49-F238E27FC236}">
                <a16:creationId xmlns:a16="http://schemas.microsoft.com/office/drawing/2014/main" id="{7DB6E0E5-0A6F-C9B5-FE5F-A3E3754A961B}"/>
              </a:ext>
            </a:extLst>
          </p:cNvPr>
          <p:cNvSpPr>
            <a:spLocks noGrp="1"/>
          </p:cNvSpPr>
          <p:nvPr>
            <p:ph idx="4294967295"/>
          </p:nvPr>
        </p:nvSpPr>
        <p:spPr>
          <a:xfrm>
            <a:off x="3335482" y="1193152"/>
            <a:ext cx="5179868" cy="4807598"/>
          </a:xfrm>
        </p:spPr>
        <p:txBody>
          <a:bodyPr vert="horz" lIns="68580" tIns="34290" rIns="68580" bIns="34290" rtlCol="0" anchor="ctr">
            <a:normAutofit/>
          </a:bodyPr>
          <a:lstStyle/>
          <a:p>
            <a:pPr marL="0" indent="0">
              <a:buNone/>
            </a:pPr>
            <a:r>
              <a:rPr lang="en-US" sz="1500" dirty="0"/>
              <a:t>IN HEALTH AND SOCIAL CARE PROFESSIONALS AND PROVIDER ORGANISATIONS CAN USE HEALTH DATE TO REDESIGN BETTER CARE PATHWAYS.</a:t>
            </a:r>
          </a:p>
          <a:p>
            <a:pPr marL="0" indent="0">
              <a:buNone/>
            </a:pPr>
            <a:r>
              <a:rPr lang="en-US" sz="1500" dirty="0"/>
              <a:t>IMPROVE PATIENT CARE, GAIN INSIGHTS FOR STRATEGIC PLANNING AND ORGANISATION QUALITY IMPROVEMENT.</a:t>
            </a:r>
          </a:p>
          <a:p>
            <a:pPr marL="0" indent="0">
              <a:buNone/>
            </a:pPr>
            <a:r>
              <a:rPr lang="en-US" sz="1500" dirty="0"/>
              <a:t>TO IMPROVE CARE QUALITY AND INFORM CHOICES ABOUT THE PATIENT’S CARE AND SUPPORT; WE CAN HAVE ACCESS TO INFORMATION  ABOUT INDIVIDUAL’S MEDICAL HISTORY. TO BE ABLE TO PROVIDE ACCESS TO THAT INFORMATION TO EVERYONE SUPPORTING THEM;INCLUDING FRIENDS AND FAMILY,ALSO TO HAVE ACCESS TO DATA ABOUT THE TYPE AND QUALITY OF LOCAL CARE SERVICE SO WE CAN MAKE BETTER INFORMED CHOICES.</a:t>
            </a:r>
          </a:p>
          <a:p>
            <a:pPr marL="0" indent="0">
              <a:buNone/>
            </a:pPr>
            <a:r>
              <a:rPr lang="en-US" sz="1500" dirty="0"/>
              <a:t>HANDLING INFORMATION IS ABOUT THE STEPS TO BE TAKEN IN ORDER TO ENSURE THAT ANY CONFIDENTIAL INFORMATION IS HANDLED APPROPRIETELY,TO HAVE THE CONFIDENTIALITY AND THE CORRECT HANDLING OF PERSONAL INFORMATION AND BREACH IN THIS MAY LEAD TO A SERVICE USER BE (NHS ENGLAND,N.D).</a:t>
            </a:r>
          </a:p>
          <a:p>
            <a:pPr marL="0" indent="0">
              <a:buNone/>
            </a:pPr>
            <a:endParaRPr lang="en-US" sz="1350" dirty="0"/>
          </a:p>
          <a:p>
            <a:endParaRPr lang="en-US" sz="1350" dirty="0"/>
          </a:p>
        </p:txBody>
      </p:sp>
    </p:spTree>
    <p:extLst>
      <p:ext uri="{BB962C8B-B14F-4D97-AF65-F5344CB8AC3E}">
        <p14:creationId xmlns:p14="http://schemas.microsoft.com/office/powerpoint/2010/main" val="38512573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Graphical user interface&#10;&#10;Description automatically generated">
            <a:extLst>
              <a:ext uri="{FF2B5EF4-FFF2-40B4-BE49-F238E27FC236}">
                <a16:creationId xmlns:a16="http://schemas.microsoft.com/office/drawing/2014/main" id="{9BAC6067-F5B0-12AA-EC7F-DCF0C5BA6E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7560" y="1850232"/>
            <a:ext cx="4577320" cy="2954017"/>
          </a:xfrm>
          <a:prstGeom prst="rect">
            <a:avLst/>
          </a:prstGeom>
        </p:spPr>
      </p:pic>
      <p:sp>
        <p:nvSpPr>
          <p:cNvPr id="7" name="TextBox 6">
            <a:extLst>
              <a:ext uri="{FF2B5EF4-FFF2-40B4-BE49-F238E27FC236}">
                <a16:creationId xmlns:a16="http://schemas.microsoft.com/office/drawing/2014/main" id="{8E03AF74-AB49-38EB-A32D-7E1D570D45ED}"/>
              </a:ext>
            </a:extLst>
          </p:cNvPr>
          <p:cNvSpPr txBox="1"/>
          <p:nvPr/>
        </p:nvSpPr>
        <p:spPr>
          <a:xfrm>
            <a:off x="4397359" y="1850232"/>
            <a:ext cx="4319081" cy="3808735"/>
          </a:xfrm>
          <a:prstGeom prst="rect">
            <a:avLst/>
          </a:prstGeom>
          <a:noFill/>
        </p:spPr>
        <p:txBody>
          <a:bodyPr wrap="square" rtlCol="0">
            <a:spAutoFit/>
          </a:bodyPr>
          <a:lstStyle/>
          <a:p>
            <a:r>
              <a:rPr lang="en-GB" sz="1350" dirty="0"/>
              <a:t>REQUIREMENTS ON HEALTH DATA HANDLING</a:t>
            </a:r>
          </a:p>
          <a:p>
            <a:pPr marL="214313" indent="-214313">
              <a:buFont typeface="Wingdings" panose="05000000000000000000" pitchFamily="2" charset="2"/>
              <a:buChar char="v"/>
            </a:pPr>
            <a:endParaRPr lang="en-GB" sz="1350" dirty="0"/>
          </a:p>
          <a:p>
            <a:pPr marL="214313" indent="-214313">
              <a:buFont typeface="Wingdings" panose="05000000000000000000" pitchFamily="2" charset="2"/>
              <a:buChar char="v"/>
            </a:pPr>
            <a:endParaRPr lang="en-GB" sz="1350" dirty="0"/>
          </a:p>
          <a:p>
            <a:pPr marL="214313" indent="-214313">
              <a:buFont typeface="Wingdings" panose="05000000000000000000" pitchFamily="2" charset="2"/>
              <a:buChar char="v"/>
            </a:pPr>
            <a:r>
              <a:rPr lang="en-GB" sz="1350" dirty="0"/>
              <a:t>MEDICAL RECORD DATA</a:t>
            </a:r>
          </a:p>
          <a:p>
            <a:pPr marL="214313" indent="-214313">
              <a:buFont typeface="Wingdings" panose="05000000000000000000" pitchFamily="2" charset="2"/>
              <a:buChar char="v"/>
            </a:pPr>
            <a:endParaRPr lang="en-GB" sz="1350" dirty="0"/>
          </a:p>
          <a:p>
            <a:pPr marL="214313" indent="-214313">
              <a:buFont typeface="Wingdings" panose="05000000000000000000" pitchFamily="2" charset="2"/>
              <a:buChar char="v"/>
            </a:pPr>
            <a:r>
              <a:rPr lang="en-GB" sz="1350" dirty="0"/>
              <a:t>REAL TIME DATA ACCESS</a:t>
            </a:r>
          </a:p>
          <a:p>
            <a:pPr marL="214313" indent="-214313">
              <a:buFont typeface="Wingdings" panose="05000000000000000000" pitchFamily="2" charset="2"/>
              <a:buChar char="v"/>
            </a:pPr>
            <a:endParaRPr lang="en-GB" sz="1350" dirty="0"/>
          </a:p>
          <a:p>
            <a:pPr marL="214313" indent="-214313">
              <a:buFont typeface="Wingdings" panose="05000000000000000000" pitchFamily="2" charset="2"/>
              <a:buChar char="v"/>
            </a:pPr>
            <a:r>
              <a:rPr lang="en-GB" sz="1350" dirty="0"/>
              <a:t>PATIENT PARTICIPATION</a:t>
            </a:r>
          </a:p>
          <a:p>
            <a:pPr marL="214313" indent="-214313">
              <a:buFont typeface="Wingdings" panose="05000000000000000000" pitchFamily="2" charset="2"/>
              <a:buChar char="v"/>
            </a:pPr>
            <a:endParaRPr lang="en-GB" sz="1350" dirty="0"/>
          </a:p>
          <a:p>
            <a:pPr marL="214313" indent="-214313">
              <a:buFont typeface="Wingdings" panose="05000000000000000000" pitchFamily="2" charset="2"/>
              <a:buChar char="v"/>
            </a:pPr>
            <a:r>
              <a:rPr lang="en-GB" sz="1350" dirty="0"/>
              <a:t>DATA SHARING</a:t>
            </a:r>
          </a:p>
          <a:p>
            <a:pPr marL="214313" indent="-214313">
              <a:buFont typeface="Wingdings" panose="05000000000000000000" pitchFamily="2" charset="2"/>
              <a:buChar char="v"/>
            </a:pPr>
            <a:endParaRPr lang="en-GB" sz="1350" dirty="0"/>
          </a:p>
          <a:p>
            <a:pPr marL="214313" indent="-214313">
              <a:buFont typeface="Wingdings" panose="05000000000000000000" pitchFamily="2" charset="2"/>
              <a:buChar char="v"/>
            </a:pPr>
            <a:r>
              <a:rPr lang="en-GB" sz="1350" dirty="0"/>
              <a:t>DATA SECURITY</a:t>
            </a:r>
          </a:p>
          <a:p>
            <a:pPr marL="214313" indent="-214313">
              <a:buFont typeface="Wingdings" panose="05000000000000000000" pitchFamily="2" charset="2"/>
              <a:buChar char="v"/>
            </a:pPr>
            <a:endParaRPr lang="en-GB" sz="1350" dirty="0"/>
          </a:p>
          <a:p>
            <a:pPr marL="214313" indent="-214313">
              <a:buFont typeface="Wingdings" panose="05000000000000000000" pitchFamily="2" charset="2"/>
              <a:buChar char="v"/>
            </a:pPr>
            <a:r>
              <a:rPr lang="en-GB" sz="1350" dirty="0"/>
              <a:t>PATIENT IDENTITY PRIVACY AND PUBLIC IN SIGHTS(RESEARCHGATE,2020).</a:t>
            </a:r>
          </a:p>
          <a:p>
            <a:endParaRPr lang="en-GB" sz="1350" dirty="0"/>
          </a:p>
          <a:p>
            <a:endParaRPr lang="en-GB" sz="1350" dirty="0"/>
          </a:p>
          <a:p>
            <a:endParaRPr lang="en-GB" sz="1350" dirty="0"/>
          </a:p>
        </p:txBody>
      </p:sp>
    </p:spTree>
    <p:extLst>
      <p:ext uri="{BB962C8B-B14F-4D97-AF65-F5344CB8AC3E}">
        <p14:creationId xmlns:p14="http://schemas.microsoft.com/office/powerpoint/2010/main" val="11283493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02D9C-8300-8745-4B05-12887ACCA26C}"/>
              </a:ext>
            </a:extLst>
          </p:cNvPr>
          <p:cNvSpPr>
            <a:spLocks noGrp="1"/>
          </p:cNvSpPr>
          <p:nvPr>
            <p:ph type="title"/>
          </p:nvPr>
        </p:nvSpPr>
        <p:spPr>
          <a:xfrm>
            <a:off x="647700" y="1131094"/>
            <a:ext cx="7867650" cy="994172"/>
          </a:xfrm>
        </p:spPr>
        <p:txBody>
          <a:bodyPr/>
          <a:lstStyle/>
          <a:p>
            <a:r>
              <a:rPr lang="en-GB" dirty="0"/>
              <a:t>                     REFERENCE</a:t>
            </a:r>
          </a:p>
        </p:txBody>
      </p:sp>
      <p:sp>
        <p:nvSpPr>
          <p:cNvPr id="3" name="Content Placeholder 2">
            <a:extLst>
              <a:ext uri="{FF2B5EF4-FFF2-40B4-BE49-F238E27FC236}">
                <a16:creationId xmlns:a16="http://schemas.microsoft.com/office/drawing/2014/main" id="{6F3E417B-B702-F2D1-EC0E-992D39660361}"/>
              </a:ext>
            </a:extLst>
          </p:cNvPr>
          <p:cNvSpPr>
            <a:spLocks noGrp="1"/>
          </p:cNvSpPr>
          <p:nvPr>
            <p:ph idx="1"/>
          </p:nvPr>
        </p:nvSpPr>
        <p:spPr/>
        <p:txBody>
          <a:bodyPr>
            <a:normAutofit lnSpcReduction="10000"/>
          </a:bodyPr>
          <a:lstStyle/>
          <a:p>
            <a:r>
              <a:rPr lang="en-GB" dirty="0"/>
              <a:t>1. NHS ENGLAND(N.D)DATA QUALITY IMPROVEMENT.</a:t>
            </a:r>
            <a:r>
              <a:rPr lang="en-GB"/>
              <a:t>AVAILABLE </a:t>
            </a:r>
          </a:p>
          <a:p>
            <a:r>
              <a:rPr lang="en-GB"/>
              <a:t>AT: https</a:t>
            </a:r>
            <a:r>
              <a:rPr lang="en-GB" dirty="0"/>
              <a:t>://www.england.nhs.uk/data-services/validate/ ACCESSED: 01.12.2022</a:t>
            </a:r>
          </a:p>
          <a:p>
            <a:endParaRPr lang="en-GB" dirty="0"/>
          </a:p>
          <a:p>
            <a:r>
              <a:rPr lang="en-GB" dirty="0"/>
              <a:t>2. RESEARCHGATE(2020). REQUIREMENTS ON HEALTH DATA HANDLING.AVAILABLE AT: </a:t>
            </a:r>
            <a:r>
              <a:rPr lang="en-GB" dirty="0">
                <a:hlinkClick r:id="rId2"/>
              </a:rPr>
              <a:t>https://www.researchgate.net/publication/341051199_Requirements_of_Health_Data_Management_Systems_for_Biomedical_Care_and_Research_Scoping_Review</a:t>
            </a:r>
            <a:r>
              <a:rPr lang="en-GB" dirty="0"/>
              <a:t> ACCESSED: 01.12.2022</a:t>
            </a:r>
          </a:p>
          <a:p>
            <a:endParaRPr lang="en-GB" dirty="0"/>
          </a:p>
        </p:txBody>
      </p:sp>
    </p:spTree>
    <p:extLst>
      <p:ext uri="{BB962C8B-B14F-4D97-AF65-F5344CB8AC3E}">
        <p14:creationId xmlns:p14="http://schemas.microsoft.com/office/powerpoint/2010/main" val="2717242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0A6D3-7027-DEB4-796E-08B165EEC2ED}"/>
              </a:ext>
            </a:extLst>
          </p:cNvPr>
          <p:cNvSpPr>
            <a:spLocks noGrp="1"/>
          </p:cNvSpPr>
          <p:nvPr>
            <p:ph type="ctrTitle"/>
          </p:nvPr>
        </p:nvSpPr>
        <p:spPr>
          <a:xfrm>
            <a:off x="1143002" y="1699021"/>
            <a:ext cx="6858000" cy="684951"/>
          </a:xfrm>
        </p:spPr>
        <p:txBody>
          <a:bodyPr>
            <a:normAutofit fontScale="90000"/>
          </a:bodyPr>
          <a:lstStyle/>
          <a:p>
            <a:r>
              <a:rPr lang="en-GB" dirty="0"/>
              <a:t>Reference</a:t>
            </a:r>
          </a:p>
        </p:txBody>
      </p:sp>
      <p:sp>
        <p:nvSpPr>
          <p:cNvPr id="4" name="Footer Placeholder 3">
            <a:extLst>
              <a:ext uri="{FF2B5EF4-FFF2-40B4-BE49-F238E27FC236}">
                <a16:creationId xmlns:a16="http://schemas.microsoft.com/office/drawing/2014/main" id="{D9551685-13EC-562E-2AF6-0E851682C961}"/>
              </a:ext>
            </a:extLst>
          </p:cNvPr>
          <p:cNvSpPr>
            <a:spLocks noGrp="1"/>
          </p:cNvSpPr>
          <p:nvPr>
            <p:ph type="ftr" sz="quarter" idx="9"/>
          </p:nvPr>
        </p:nvSpPr>
        <p:spPr/>
        <p:txBody>
          <a:bodyPr/>
          <a:lstStyle/>
          <a:p>
            <a:pPr lvl="0"/>
            <a:r>
              <a:rPr lang="en-GB"/>
              <a:t>ESTHER IYAMU 2213124</a:t>
            </a:r>
          </a:p>
        </p:txBody>
      </p:sp>
      <p:sp>
        <p:nvSpPr>
          <p:cNvPr id="5" name="Rectangle 1">
            <a:extLst>
              <a:ext uri="{FF2B5EF4-FFF2-40B4-BE49-F238E27FC236}">
                <a16:creationId xmlns:a16="http://schemas.microsoft.com/office/drawing/2014/main" id="{9DC07E17-80F0-8DAC-F3B9-CDC54271DF23}"/>
              </a:ext>
            </a:extLst>
          </p:cNvPr>
          <p:cNvSpPr>
            <a:spLocks noGrp="1" noChangeArrowheads="1"/>
          </p:cNvSpPr>
          <p:nvPr>
            <p:ph type="subTitle" idx="1"/>
          </p:nvPr>
        </p:nvSpPr>
        <p:spPr bwMode="auto">
          <a:xfrm>
            <a:off x="228600" y="2480062"/>
            <a:ext cx="8915400" cy="23544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p>
            <a:pPr marL="0" marR="0" lvl="0" indent="0" algn="l" defTabSz="685800" rtl="0" eaLnBrk="0" fontAlgn="base" latinLnBrk="0" hangingPunct="0">
              <a:lnSpc>
                <a:spcPct val="100000"/>
              </a:lnSpc>
              <a:spcBef>
                <a:spcPct val="0"/>
              </a:spcBef>
              <a:spcAft>
                <a:spcPct val="0"/>
              </a:spcAft>
              <a:buClrTx/>
              <a:buSzTx/>
              <a:buFontTx/>
              <a:buNone/>
              <a:tabLst/>
            </a:pPr>
            <a:r>
              <a:rPr lang="en-GB" sz="1500" b="0" i="0" dirty="0">
                <a:solidFill>
                  <a:srgbClr val="000000"/>
                </a:solidFill>
                <a:effectLst/>
                <a:latin typeface="Times New Roman" panose="02020603050405020304" pitchFamily="18" charset="0"/>
              </a:rPr>
              <a:t> Ho, A.  </a:t>
            </a:r>
            <a:r>
              <a:rPr lang="en-GB" sz="1500" b="0" i="0" dirty="0" err="1">
                <a:solidFill>
                  <a:srgbClr val="000000"/>
                </a:solidFill>
                <a:effectLst/>
                <a:latin typeface="Times New Roman" panose="02020603050405020304" pitchFamily="18" charset="0"/>
              </a:rPr>
              <a:t>Quick,O</a:t>
            </a:r>
            <a:r>
              <a:rPr lang="en-GB" sz="1500" b="0" i="0" dirty="0">
                <a:solidFill>
                  <a:srgbClr val="000000"/>
                </a:solidFill>
                <a:effectLst/>
                <a:latin typeface="Times New Roman" panose="02020603050405020304" pitchFamily="18" charset="0"/>
              </a:rPr>
              <a:t>. (2018) ‘Leaving patients to their own devices? Smart technology, safety and therapeutic relationships’. BMC Medical Ethics. Volume 18. Available at: URL (Accessed: 17 November 2022)</a:t>
            </a:r>
          </a:p>
          <a:p>
            <a:pPr marL="0" marR="0" lvl="0" indent="0" algn="l" defTabSz="685800" rtl="0" eaLnBrk="0" fontAlgn="base" latinLnBrk="0" hangingPunct="0">
              <a:lnSpc>
                <a:spcPct val="100000"/>
              </a:lnSpc>
              <a:spcBef>
                <a:spcPct val="0"/>
              </a:spcBef>
              <a:spcAft>
                <a:spcPct val="0"/>
              </a:spcAft>
              <a:buClrTx/>
              <a:buSzTx/>
              <a:buFontTx/>
              <a:buNone/>
              <a:tabLst/>
            </a:pPr>
            <a:endParaRPr lang="en-GB" sz="1500" b="0" i="0" dirty="0">
              <a:solidFill>
                <a:srgbClr val="000000"/>
              </a:solidFill>
              <a:effectLst/>
              <a:latin typeface="Times New Roman" panose="02020603050405020304" pitchFamily="18" charset="0"/>
            </a:endParaRPr>
          </a:p>
          <a:p>
            <a:pPr marL="0" marR="0" lvl="0" indent="0" algn="l" defTabSz="685800" rtl="0" eaLnBrk="0" fontAlgn="base" latinLnBrk="0" hangingPunct="0">
              <a:lnSpc>
                <a:spcPct val="100000"/>
              </a:lnSpc>
              <a:spcBef>
                <a:spcPct val="0"/>
              </a:spcBef>
              <a:spcAft>
                <a:spcPct val="0"/>
              </a:spcAft>
              <a:buClrTx/>
              <a:buSzTx/>
              <a:buFontTx/>
              <a:buNone/>
              <a:tabLst/>
            </a:pPr>
            <a:r>
              <a:rPr kumimoji="0" lang="en-US" altLang="en-US" sz="15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NHS, 2018. </a:t>
            </a:r>
            <a:r>
              <a:rPr kumimoji="0" lang="en-US" altLang="en-US" sz="15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Personal alarms, security systems (telecare) and </a:t>
            </a:r>
            <a:r>
              <a:rPr kumimoji="0" lang="en-US" altLang="en-US" sz="1500" b="0" i="1"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keysafes</a:t>
            </a:r>
            <a:r>
              <a:rPr kumimoji="0" lang="en-US" altLang="en-US" sz="15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r>
              <a:rPr kumimoji="0" lang="en-US" altLang="en-US" sz="15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[Online] </a:t>
            </a:r>
            <a:br>
              <a:rPr kumimoji="0" lang="en-US" altLang="en-US" sz="15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br>
            <a:r>
              <a:rPr kumimoji="0" lang="en-US" altLang="en-US" sz="15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Available at: </a:t>
            </a:r>
            <a:r>
              <a:rPr kumimoji="0" lang="en-US" altLang="en-US" sz="15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hlinkClick r:id="rId2"/>
              </a:rPr>
              <a:t>https://www.nhs.uk/conditions/social-care-and-support-guide/care-services-</a:t>
            </a:r>
            <a:endParaRPr kumimoji="0" lang="en-US" altLang="en-US" sz="15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685800" rtl="0" eaLnBrk="0" fontAlgn="base" latinLnBrk="0" hangingPunct="0">
              <a:lnSpc>
                <a:spcPct val="100000"/>
              </a:lnSpc>
              <a:spcBef>
                <a:spcPct val="0"/>
              </a:spcBef>
              <a:spcAft>
                <a:spcPct val="0"/>
              </a:spcAft>
              <a:buClrTx/>
              <a:buSzTx/>
              <a:buFontTx/>
              <a:buNone/>
              <a:tabLst/>
            </a:pPr>
            <a:r>
              <a:rPr kumimoji="0" lang="en-US" altLang="en-US" sz="15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equipment-and-care-homes/personal-alarms-security-systems-and-keysafes/#:~:text=</a:t>
            </a:r>
          </a:p>
          <a:p>
            <a:pPr marL="0" marR="0" lvl="0" indent="0" algn="l" defTabSz="685800" rtl="0" eaLnBrk="0" fontAlgn="base" latinLnBrk="0" hangingPunct="0">
              <a:lnSpc>
                <a:spcPct val="100000"/>
              </a:lnSpc>
              <a:spcBef>
                <a:spcPct val="0"/>
              </a:spcBef>
              <a:spcAft>
                <a:spcPct val="0"/>
              </a:spcAft>
              <a:buClrTx/>
              <a:buSzTx/>
              <a:buFontTx/>
              <a:buNone/>
              <a:tabLst/>
            </a:pPr>
            <a:r>
              <a:rPr kumimoji="0" lang="en-US" altLang="en-US" sz="15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Personal%20alarms%20and%20security%20systems,over%20or%20out%20of%20bed</a:t>
            </a:r>
            <a:br>
              <a:rPr kumimoji="0" lang="en-US" altLang="en-US" sz="15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br>
            <a:r>
              <a:rPr kumimoji="0" lang="en-US" altLang="en-US" sz="15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[Accessed 17 11 2022].</a:t>
            </a:r>
          </a:p>
          <a:p>
            <a:pPr marL="0" marR="0" lvl="0" indent="0" algn="l" defTabSz="685800" rtl="0" eaLnBrk="0" fontAlgn="base" latinLnBrk="0" hangingPunct="0">
              <a:lnSpc>
                <a:spcPct val="100000"/>
              </a:lnSpc>
              <a:spcBef>
                <a:spcPct val="0"/>
              </a:spcBef>
              <a:spcAft>
                <a:spcPct val="0"/>
              </a:spcAft>
              <a:buClrTx/>
              <a:buSzTx/>
              <a:buFontTx/>
              <a:buNone/>
              <a:tabLst/>
            </a:pPr>
            <a:endParaRPr kumimoji="0" lang="en-GB" altLang="en-US" sz="1500" b="0" i="0" u="none" strike="noStrike" cap="none" normalizeH="0" baseline="0" dirty="0">
              <a:ln>
                <a:noFill/>
              </a:ln>
              <a:solidFill>
                <a:schemeClr val="tx1"/>
              </a:solidFill>
              <a:effectLst/>
              <a:latin typeface="Arial" panose="020B0604020202020204" pitchFamily="34" charset="0"/>
            </a:endParaRPr>
          </a:p>
          <a:p>
            <a:pPr marL="0" marR="0" lvl="0" indent="0" algn="l" defTabSz="685800" rtl="0" eaLnBrk="0" fontAlgn="base" latinLnBrk="0" hangingPunct="0">
              <a:lnSpc>
                <a:spcPct val="100000"/>
              </a:lnSpc>
              <a:spcBef>
                <a:spcPct val="0"/>
              </a:spcBef>
              <a:spcAft>
                <a:spcPct val="0"/>
              </a:spcAft>
              <a:buClrTx/>
              <a:buSzTx/>
              <a:buFontTx/>
              <a:buNone/>
              <a:tabLst/>
            </a:pPr>
            <a:endParaRPr kumimoji="0" lang="en-GB" altLang="en-US" sz="135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18074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DF6D3-85FE-419C-ACDD-73C8CE119CBD}"/>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860349E4-7441-45BE-9576-9DE7A6E6ABD4}"/>
              </a:ext>
            </a:extLst>
          </p:cNvPr>
          <p:cNvSpPr>
            <a:spLocks noGrp="1"/>
          </p:cNvSpPr>
          <p:nvPr>
            <p:ph idx="1"/>
          </p:nvPr>
        </p:nvSpPr>
        <p:spPr>
          <a:xfrm>
            <a:off x="571501" y="2074210"/>
            <a:ext cx="7943850" cy="3415763"/>
          </a:xfrm>
        </p:spPr>
        <p:txBody>
          <a:bodyPr>
            <a:normAutofit fontScale="92500" lnSpcReduction="20000"/>
          </a:bodyPr>
          <a:lstStyle/>
          <a:p>
            <a:r>
              <a:rPr lang="en-GB" dirty="0"/>
              <a:t>https://www.theguardian.com/society/2020/jul/05/gp-appointments-phone-video-coronavirus-lockdown-nhs. (Accessed 2</a:t>
            </a:r>
            <a:r>
              <a:rPr lang="en-GB" baseline="30000" dirty="0"/>
              <a:t>nd</a:t>
            </a:r>
            <a:r>
              <a:rPr lang="en-GB" dirty="0"/>
              <a:t> of November) </a:t>
            </a:r>
          </a:p>
          <a:p>
            <a:pPr marL="0" indent="0">
              <a:buNone/>
            </a:pPr>
            <a:endParaRPr lang="en-GB" dirty="0"/>
          </a:p>
          <a:p>
            <a:r>
              <a:rPr lang="en-GB" dirty="0"/>
              <a:t>https://www.weforum.org/agenda/2020/04/10-technology-trends-coronavirus-covid19-pandemic-robotics-telehealth/The guardian (2022) </a:t>
            </a:r>
            <a:r>
              <a:rPr lang="en-GB" i="1" dirty="0"/>
              <a:t>GP appointment by phone and video surge during coronavirus lockdown. </a:t>
            </a:r>
            <a:r>
              <a:rPr lang="en-GB" dirty="0"/>
              <a:t>Available at: (Accessed 2</a:t>
            </a:r>
            <a:r>
              <a:rPr lang="en-GB" baseline="30000" dirty="0"/>
              <a:t>nd</a:t>
            </a:r>
            <a:r>
              <a:rPr lang="en-GB" dirty="0"/>
              <a:t> of November)</a:t>
            </a:r>
          </a:p>
          <a:p>
            <a:endParaRPr lang="en-GB" dirty="0"/>
          </a:p>
        </p:txBody>
      </p:sp>
    </p:spTree>
    <p:extLst>
      <p:ext uri="{BB962C8B-B14F-4D97-AF65-F5344CB8AC3E}">
        <p14:creationId xmlns:p14="http://schemas.microsoft.com/office/powerpoint/2010/main" val="19795011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7030A0"/>
                </a:solidFill>
              </a:rPr>
              <a:t>Reference </a:t>
            </a:r>
          </a:p>
        </p:txBody>
      </p:sp>
      <p:sp>
        <p:nvSpPr>
          <p:cNvPr id="3" name="Content Placeholder 2"/>
          <p:cNvSpPr>
            <a:spLocks noGrp="1"/>
          </p:cNvSpPr>
          <p:nvPr>
            <p:ph idx="1"/>
          </p:nvPr>
        </p:nvSpPr>
        <p:spPr/>
        <p:txBody>
          <a:bodyPr>
            <a:normAutofit/>
          </a:bodyPr>
          <a:lstStyle/>
          <a:p>
            <a:r>
              <a:rPr lang="en-GB" sz="2400" dirty="0"/>
              <a:t>O ’</a:t>
            </a:r>
            <a:r>
              <a:rPr lang="en-GB" sz="2400" dirty="0" err="1"/>
              <a:t>Regan,V</a:t>
            </a:r>
            <a:r>
              <a:rPr lang="en-GB" sz="2400" dirty="0"/>
              <a:t>.(2021)</a:t>
            </a:r>
            <a:r>
              <a:rPr lang="en-GB" sz="2400" i="1" dirty="0"/>
              <a:t>’using Technology in health and social care’ </a:t>
            </a:r>
            <a:r>
              <a:rPr lang="en-GB" sz="2400" dirty="0"/>
              <a:t>Available at: </a:t>
            </a:r>
            <a:r>
              <a:rPr lang="en-GB" sz="2400" dirty="0">
                <a:hlinkClick r:id="rId2"/>
              </a:rPr>
              <a:t>Technology in Health and Social Care | Types &amp; Benefits (highspeedtraining.co.uk)</a:t>
            </a:r>
            <a:r>
              <a:rPr lang="en-GB" sz="2400" dirty="0"/>
              <a:t> 16 November,2022.</a:t>
            </a:r>
          </a:p>
        </p:txBody>
      </p:sp>
      <p:sp>
        <p:nvSpPr>
          <p:cNvPr id="4" name="Footer Placeholder 3">
            <a:extLst>
              <a:ext uri="{FF2B5EF4-FFF2-40B4-BE49-F238E27FC236}">
                <a16:creationId xmlns:a16="http://schemas.microsoft.com/office/drawing/2014/main" id="{2272E351-88F7-4581-84BB-8587D30FB3A2}"/>
              </a:ext>
            </a:extLst>
          </p:cNvPr>
          <p:cNvSpPr>
            <a:spLocks noGrp="1"/>
          </p:cNvSpPr>
          <p:nvPr>
            <p:ph type="ftr" sz="quarter" idx="11"/>
          </p:nvPr>
        </p:nvSpPr>
        <p:spPr/>
        <p:txBody>
          <a:bodyPr/>
          <a:lstStyle/>
          <a:p>
            <a:r>
              <a:rPr lang="en-GB"/>
              <a:t>michaela klenzo 2212872</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282C1-B058-6101-86D0-D05FA9B93FF9}"/>
              </a:ext>
            </a:extLst>
          </p:cNvPr>
          <p:cNvSpPr>
            <a:spLocks noGrp="1"/>
          </p:cNvSpPr>
          <p:nvPr>
            <p:ph type="title"/>
          </p:nvPr>
        </p:nvSpPr>
        <p:spPr>
          <a:xfrm>
            <a:off x="628650" y="1314452"/>
            <a:ext cx="7982273" cy="576942"/>
          </a:xfrm>
        </p:spPr>
        <p:txBody>
          <a:bodyPr>
            <a:normAutofit/>
          </a:bodyPr>
          <a:lstStyle/>
          <a:p>
            <a:pPr algn="ctr"/>
            <a:r>
              <a:rPr lang="en-GB" sz="2400" b="1" dirty="0">
                <a:latin typeface="Arial" panose="020B0604020202020204" pitchFamily="34" charset="0"/>
                <a:cs typeface="Arial" panose="020B0604020202020204" pitchFamily="34" charset="0"/>
              </a:rPr>
              <a:t>REFERENCE</a:t>
            </a:r>
          </a:p>
        </p:txBody>
      </p:sp>
      <p:sp>
        <p:nvSpPr>
          <p:cNvPr id="3" name="Text Placeholder 2">
            <a:extLst>
              <a:ext uri="{FF2B5EF4-FFF2-40B4-BE49-F238E27FC236}">
                <a16:creationId xmlns:a16="http://schemas.microsoft.com/office/drawing/2014/main" id="{C8A62834-1B79-46A4-9D98-6089F49D921A}"/>
              </a:ext>
            </a:extLst>
          </p:cNvPr>
          <p:cNvSpPr>
            <a:spLocks noGrp="1"/>
          </p:cNvSpPr>
          <p:nvPr>
            <p:ph type="body" idx="1"/>
          </p:nvPr>
        </p:nvSpPr>
        <p:spPr>
          <a:xfrm>
            <a:off x="813385" y="2039029"/>
            <a:ext cx="7982273" cy="3880079"/>
          </a:xfrm>
        </p:spPr>
        <p:txBody>
          <a:bodyPr>
            <a:normAutofit fontScale="92500" lnSpcReduction="10000"/>
          </a:bodyPr>
          <a:lstStyle/>
          <a:p>
            <a:pPr marL="257175" indent="-257175">
              <a:buFont typeface="Arial" panose="020B0604020202020204" pitchFamily="34" charset="0"/>
              <a:buChar char="•"/>
            </a:pPr>
            <a:r>
              <a:rPr lang="en-GB" sz="1200" dirty="0">
                <a:solidFill>
                  <a:schemeClr val="tx1"/>
                </a:solidFill>
                <a:effectLst/>
                <a:latin typeface="Arial" panose="020B0604020202020204" pitchFamily="34" charset="0"/>
                <a:cs typeface="Arial" panose="020B0604020202020204" pitchFamily="34" charset="0"/>
              </a:rPr>
              <a:t>CONOLE, G. (2017). DEVELOPING DIGITAL LITERACIES THROUGH CONTINUING PROFESSIONAL DEVELOPMENT. </a:t>
            </a:r>
            <a:r>
              <a:rPr lang="en-GB" sz="1200" i="1" dirty="0">
                <a:solidFill>
                  <a:schemeClr val="tx1"/>
                </a:solidFill>
                <a:effectLst/>
                <a:latin typeface="Arial" panose="020B0604020202020204" pitchFamily="34" charset="0"/>
                <a:cs typeface="Arial" panose="020B0604020202020204" pitchFamily="34" charset="0"/>
              </a:rPr>
              <a:t>Journal Plus Education</a:t>
            </a:r>
            <a:r>
              <a:rPr lang="en-GB" sz="1200" dirty="0">
                <a:solidFill>
                  <a:schemeClr val="tx1"/>
                </a:solidFill>
                <a:effectLst/>
                <a:latin typeface="Arial" panose="020B0604020202020204" pitchFamily="34" charset="0"/>
                <a:cs typeface="Arial" panose="020B0604020202020204" pitchFamily="34" charset="0"/>
              </a:rPr>
              <a:t>, 19(1/2018), pp.21–30.</a:t>
            </a:r>
            <a:endParaRPr lang="en-GB" sz="1200" cap="none" dirty="0">
              <a:solidFill>
                <a:schemeClr val="tx1"/>
              </a:solidFill>
              <a:effectLst/>
              <a:latin typeface="Arial" panose="020B0604020202020204" pitchFamily="34" charset="0"/>
              <a:cs typeface="Arial" panose="020B0604020202020204" pitchFamily="34" charset="0"/>
            </a:endParaRPr>
          </a:p>
          <a:p>
            <a:pPr marL="257175" indent="-257175">
              <a:buFont typeface="Arial" panose="020B0604020202020204" pitchFamily="34" charset="0"/>
              <a:buChar char="•"/>
            </a:pPr>
            <a:r>
              <a:rPr lang="en-GB" sz="1200" dirty="0">
                <a:solidFill>
                  <a:schemeClr val="tx1"/>
                </a:solidFill>
                <a:effectLst/>
                <a:latin typeface="Arial" panose="020B0604020202020204" pitchFamily="34" charset="0"/>
                <a:cs typeface="Arial" panose="020B0604020202020204" pitchFamily="34" charset="0"/>
              </a:rPr>
              <a:t>Hobbs, R. and </a:t>
            </a:r>
            <a:r>
              <a:rPr lang="en-GB" sz="1200" dirty="0" err="1">
                <a:solidFill>
                  <a:schemeClr val="tx1"/>
                </a:solidFill>
                <a:effectLst/>
                <a:latin typeface="Arial" panose="020B0604020202020204" pitchFamily="34" charset="0"/>
                <a:cs typeface="Arial" panose="020B0604020202020204" pitchFamily="34" charset="0"/>
              </a:rPr>
              <a:t>Coiro</a:t>
            </a:r>
            <a:r>
              <a:rPr lang="en-GB" sz="1200" dirty="0">
                <a:solidFill>
                  <a:schemeClr val="tx1"/>
                </a:solidFill>
                <a:effectLst/>
                <a:latin typeface="Arial" panose="020B0604020202020204" pitchFamily="34" charset="0"/>
                <a:cs typeface="Arial" panose="020B0604020202020204" pitchFamily="34" charset="0"/>
              </a:rPr>
              <a:t>, J. (2016). Everyone Learns From Everyone. </a:t>
            </a:r>
            <a:r>
              <a:rPr lang="en-GB" sz="1200" i="1" dirty="0">
                <a:solidFill>
                  <a:schemeClr val="tx1"/>
                </a:solidFill>
                <a:effectLst/>
                <a:latin typeface="Arial" panose="020B0604020202020204" pitchFamily="34" charset="0"/>
                <a:cs typeface="Arial" panose="020B0604020202020204" pitchFamily="34" charset="0"/>
              </a:rPr>
              <a:t>Journal of Adolescent &amp; Adult Literacy</a:t>
            </a:r>
            <a:r>
              <a:rPr lang="en-GB" sz="1200" dirty="0">
                <a:solidFill>
                  <a:schemeClr val="tx1"/>
                </a:solidFill>
                <a:effectLst/>
                <a:latin typeface="Arial" panose="020B0604020202020204" pitchFamily="34" charset="0"/>
                <a:cs typeface="Arial" panose="020B0604020202020204" pitchFamily="34" charset="0"/>
              </a:rPr>
              <a:t>, 59(6), pp.623–629. </a:t>
            </a:r>
          </a:p>
          <a:p>
            <a:pPr marL="257175" indent="-257175">
              <a:buFont typeface="Arial" panose="020B0604020202020204" pitchFamily="34" charset="0"/>
              <a:buChar char="•"/>
            </a:pPr>
            <a:r>
              <a:rPr lang="en-GB" sz="1200" dirty="0">
                <a:solidFill>
                  <a:schemeClr val="tx1"/>
                </a:solidFill>
                <a:effectLst/>
                <a:latin typeface="Arial" panose="020B0604020202020204" pitchFamily="34" charset="0"/>
                <a:cs typeface="Arial" panose="020B0604020202020204" pitchFamily="34" charset="0"/>
              </a:rPr>
              <a:t>Kateryna, A., Oleksandr, R., </a:t>
            </a:r>
            <a:r>
              <a:rPr lang="en-GB" sz="1200" dirty="0" err="1">
                <a:solidFill>
                  <a:schemeClr val="tx1"/>
                </a:solidFill>
                <a:effectLst/>
                <a:latin typeface="Arial" panose="020B0604020202020204" pitchFamily="34" charset="0"/>
                <a:cs typeface="Arial" panose="020B0604020202020204" pitchFamily="34" charset="0"/>
              </a:rPr>
              <a:t>Mariia</a:t>
            </a:r>
            <a:r>
              <a:rPr lang="en-GB" sz="1200" dirty="0">
                <a:solidFill>
                  <a:schemeClr val="tx1"/>
                </a:solidFill>
                <a:effectLst/>
                <a:latin typeface="Arial" panose="020B0604020202020204" pitchFamily="34" charset="0"/>
                <a:cs typeface="Arial" panose="020B0604020202020204" pitchFamily="34" charset="0"/>
              </a:rPr>
              <a:t>, T., Iryna, S., </a:t>
            </a:r>
            <a:r>
              <a:rPr lang="en-GB" sz="1200" dirty="0" err="1">
                <a:solidFill>
                  <a:schemeClr val="tx1"/>
                </a:solidFill>
                <a:effectLst/>
                <a:latin typeface="Arial" panose="020B0604020202020204" pitchFamily="34" charset="0"/>
                <a:cs typeface="Arial" panose="020B0604020202020204" pitchFamily="34" charset="0"/>
              </a:rPr>
              <a:t>Evgen</a:t>
            </a:r>
            <a:r>
              <a:rPr lang="en-GB" sz="1200" dirty="0">
                <a:solidFill>
                  <a:schemeClr val="tx1"/>
                </a:solidFill>
                <a:effectLst/>
                <a:latin typeface="Arial" panose="020B0604020202020204" pitchFamily="34" charset="0"/>
                <a:cs typeface="Arial" panose="020B0604020202020204" pitchFamily="34" charset="0"/>
              </a:rPr>
              <a:t>, K. and </a:t>
            </a:r>
            <a:r>
              <a:rPr lang="en-GB" sz="1200" dirty="0" err="1">
                <a:solidFill>
                  <a:schemeClr val="tx1"/>
                </a:solidFill>
                <a:effectLst/>
                <a:latin typeface="Arial" panose="020B0604020202020204" pitchFamily="34" charset="0"/>
                <a:cs typeface="Arial" panose="020B0604020202020204" pitchFamily="34" charset="0"/>
              </a:rPr>
              <a:t>Anastasiia</a:t>
            </a:r>
            <a:r>
              <a:rPr lang="en-GB" sz="1200" dirty="0">
                <a:solidFill>
                  <a:schemeClr val="tx1"/>
                </a:solidFill>
                <a:effectLst/>
                <a:latin typeface="Arial" panose="020B0604020202020204" pitchFamily="34" charset="0"/>
                <a:cs typeface="Arial" panose="020B0604020202020204" pitchFamily="34" charset="0"/>
              </a:rPr>
              <a:t>, L. (2020). Digital Literacy Development Trends in the Professional Environment. </a:t>
            </a:r>
            <a:r>
              <a:rPr lang="en-GB" sz="1200" i="1" dirty="0">
                <a:solidFill>
                  <a:schemeClr val="tx1"/>
                </a:solidFill>
                <a:effectLst/>
                <a:latin typeface="Arial" panose="020B0604020202020204" pitchFamily="34" charset="0"/>
                <a:cs typeface="Arial" panose="020B0604020202020204" pitchFamily="34" charset="0"/>
              </a:rPr>
              <a:t>International Journal of Learning, Teaching and Educational Research</a:t>
            </a:r>
            <a:r>
              <a:rPr lang="en-GB" sz="1200" dirty="0">
                <a:solidFill>
                  <a:schemeClr val="tx1"/>
                </a:solidFill>
                <a:effectLst/>
                <a:latin typeface="Arial" panose="020B0604020202020204" pitchFamily="34" charset="0"/>
                <a:cs typeface="Arial" panose="020B0604020202020204" pitchFamily="34" charset="0"/>
              </a:rPr>
              <a:t>, 19(7), pp.55–79. </a:t>
            </a:r>
            <a:endParaRPr lang="en-GB" sz="1200" b="0" i="0" u="sng" cap="none" dirty="0">
              <a:solidFill>
                <a:schemeClr val="tx1"/>
              </a:solidFill>
              <a:effectLst/>
              <a:latin typeface="Arial" panose="020B0604020202020204" pitchFamily="34" charset="0"/>
              <a:cs typeface="Arial" panose="020B0604020202020204" pitchFamily="34" charset="0"/>
            </a:endParaRPr>
          </a:p>
          <a:p>
            <a:pPr marL="257175" indent="-257175">
              <a:buFont typeface="Arial" panose="020B0604020202020204" pitchFamily="34" charset="0"/>
              <a:buChar char="•"/>
            </a:pPr>
            <a:r>
              <a:rPr lang="en-GB" sz="1200" dirty="0">
                <a:solidFill>
                  <a:schemeClr val="tx1"/>
                </a:solidFill>
                <a:effectLst/>
                <a:latin typeface="Arial" panose="020B0604020202020204" pitchFamily="34" charset="0"/>
                <a:cs typeface="Arial" panose="020B0604020202020204" pitchFamily="34" charset="0"/>
              </a:rPr>
              <a:t>Med-Tech Innovation. (2020). </a:t>
            </a:r>
            <a:r>
              <a:rPr lang="en-GB" sz="1200" i="1" dirty="0">
                <a:solidFill>
                  <a:schemeClr val="tx1"/>
                </a:solidFill>
                <a:effectLst/>
                <a:latin typeface="Arial" panose="020B0604020202020204" pitchFamily="34" charset="0"/>
                <a:cs typeface="Arial" panose="020B0604020202020204" pitchFamily="34" charset="0"/>
              </a:rPr>
              <a:t>Digital learning programmes launched to help improve employee wellbeing</a:t>
            </a:r>
            <a:r>
              <a:rPr lang="en-GB" sz="1200" dirty="0">
                <a:solidFill>
                  <a:schemeClr val="tx1"/>
                </a:solidFill>
                <a:effectLst/>
                <a:latin typeface="Arial" panose="020B0604020202020204" pitchFamily="34" charset="0"/>
                <a:cs typeface="Arial" panose="020B0604020202020204" pitchFamily="34" charset="0"/>
              </a:rPr>
              <a:t>. [online] Available at: https://www.med-technews.com/news/digital-learning-programmes-launched-to-help-improve-employe/ [Accessed 23 Nov. 2022].</a:t>
            </a:r>
          </a:p>
          <a:p>
            <a:pPr marL="214313" indent="-214313">
              <a:lnSpc>
                <a:spcPct val="150000"/>
              </a:lnSpc>
              <a:buFont typeface="Arial" panose="020B0604020202020204" pitchFamily="34" charset="0"/>
              <a:buChar char="•"/>
            </a:pPr>
            <a:r>
              <a:rPr lang="en-GB" sz="1200" dirty="0">
                <a:solidFill>
                  <a:schemeClr val="tx1"/>
                </a:solidFill>
                <a:effectLst/>
                <a:latin typeface="Arial" panose="020B0604020202020204" pitchFamily="34" charset="0"/>
                <a:cs typeface="Arial" panose="020B0604020202020204" pitchFamily="34" charset="0"/>
              </a:rPr>
              <a:t>Milne, S. (2018). </a:t>
            </a:r>
            <a:r>
              <a:rPr lang="en-GB" sz="1200" i="1" dirty="0">
                <a:solidFill>
                  <a:schemeClr val="tx1"/>
                </a:solidFill>
                <a:effectLst/>
                <a:latin typeface="Arial" panose="020B0604020202020204" pitchFamily="34" charset="0"/>
                <a:cs typeface="Arial" panose="020B0604020202020204" pitchFamily="34" charset="0"/>
              </a:rPr>
              <a:t>Building Digital Literacy in the Library | NEA</a:t>
            </a:r>
            <a:r>
              <a:rPr lang="en-GB" sz="1200" dirty="0">
                <a:solidFill>
                  <a:schemeClr val="tx1"/>
                </a:solidFill>
                <a:effectLst/>
                <a:latin typeface="Arial" panose="020B0604020202020204" pitchFamily="34" charset="0"/>
                <a:cs typeface="Arial" panose="020B0604020202020204" pitchFamily="34" charset="0"/>
              </a:rPr>
              <a:t>. [online] www.nea.org. Available at: https://www.nea.org/professional-excellence/student-engagement/tools-tips/building-digital-literacy-library [Accessed 23 Nov. 2022].</a:t>
            </a:r>
            <a:endParaRPr lang="en-GB" sz="1200" b="0" i="0" u="sng" cap="none" dirty="0">
              <a:solidFill>
                <a:schemeClr val="tx1"/>
              </a:solidFill>
              <a:effectLst/>
              <a:latin typeface="Arial" panose="020B0604020202020204" pitchFamily="34" charset="0"/>
              <a:cs typeface="Arial" panose="020B0604020202020204" pitchFamily="34" charset="0"/>
            </a:endParaRPr>
          </a:p>
          <a:p>
            <a:pPr marL="214313" indent="-214313">
              <a:lnSpc>
                <a:spcPct val="150000"/>
              </a:lnSpc>
              <a:buFont typeface="Arial" panose="020B0604020202020204" pitchFamily="34" charset="0"/>
              <a:buChar char="•"/>
            </a:pPr>
            <a:r>
              <a:rPr lang="en-GB" sz="1200" dirty="0" err="1">
                <a:solidFill>
                  <a:schemeClr val="tx1"/>
                </a:solidFill>
                <a:effectLst/>
                <a:latin typeface="Arial" panose="020B0604020202020204" pitchFamily="34" charset="0"/>
                <a:cs typeface="Arial" panose="020B0604020202020204" pitchFamily="34" charset="0"/>
              </a:rPr>
              <a:t>Soltovets</a:t>
            </a:r>
            <a:r>
              <a:rPr lang="en-GB" sz="1200" dirty="0">
                <a:solidFill>
                  <a:schemeClr val="tx1"/>
                </a:solidFill>
                <a:effectLst/>
                <a:latin typeface="Arial" panose="020B0604020202020204" pitchFamily="34" charset="0"/>
                <a:cs typeface="Arial" panose="020B0604020202020204" pitchFamily="34" charset="0"/>
              </a:rPr>
              <a:t>, E., </a:t>
            </a:r>
            <a:r>
              <a:rPr lang="en-GB" sz="1200" dirty="0" err="1">
                <a:solidFill>
                  <a:schemeClr val="tx1"/>
                </a:solidFill>
                <a:effectLst/>
                <a:latin typeface="Arial" panose="020B0604020202020204" pitchFamily="34" charset="0"/>
                <a:cs typeface="Arial" panose="020B0604020202020204" pitchFamily="34" charset="0"/>
              </a:rPr>
              <a:t>Chigisheva</a:t>
            </a:r>
            <a:r>
              <a:rPr lang="en-GB" sz="1200" dirty="0">
                <a:solidFill>
                  <a:schemeClr val="tx1"/>
                </a:solidFill>
                <a:effectLst/>
                <a:latin typeface="Arial" panose="020B0604020202020204" pitchFamily="34" charset="0"/>
                <a:cs typeface="Arial" panose="020B0604020202020204" pitchFamily="34" charset="0"/>
              </a:rPr>
              <a:t>, O. and </a:t>
            </a:r>
            <a:r>
              <a:rPr lang="en-GB" sz="1200" dirty="0" err="1">
                <a:solidFill>
                  <a:schemeClr val="tx1"/>
                </a:solidFill>
                <a:effectLst/>
                <a:latin typeface="Arial" panose="020B0604020202020204" pitchFamily="34" charset="0"/>
                <a:cs typeface="Arial" panose="020B0604020202020204" pitchFamily="34" charset="0"/>
              </a:rPr>
              <a:t>Dmitrova</a:t>
            </a:r>
            <a:r>
              <a:rPr lang="en-GB" sz="1200" dirty="0">
                <a:solidFill>
                  <a:schemeClr val="tx1"/>
                </a:solidFill>
                <a:effectLst/>
                <a:latin typeface="Arial" panose="020B0604020202020204" pitchFamily="34" charset="0"/>
                <a:cs typeface="Arial" panose="020B0604020202020204" pitchFamily="34" charset="0"/>
              </a:rPr>
              <a:t>, A. (2020). The Role of Mentoring in Digital Literacy Development of Doctoral Students at British Universities. </a:t>
            </a:r>
            <a:r>
              <a:rPr lang="en-GB" sz="1200" i="1" dirty="0">
                <a:solidFill>
                  <a:schemeClr val="tx1"/>
                </a:solidFill>
                <a:effectLst/>
                <a:latin typeface="Arial" panose="020B0604020202020204" pitchFamily="34" charset="0"/>
                <a:cs typeface="Arial" panose="020B0604020202020204" pitchFamily="34" charset="0"/>
              </a:rPr>
              <a:t>EURASIA Journal of Mathematics, Science and Technology Education</a:t>
            </a:r>
            <a:r>
              <a:rPr lang="en-GB" sz="1200" dirty="0">
                <a:solidFill>
                  <a:schemeClr val="tx1"/>
                </a:solidFill>
                <a:effectLst/>
                <a:latin typeface="Arial" panose="020B0604020202020204" pitchFamily="34" charset="0"/>
                <a:cs typeface="Arial" panose="020B0604020202020204" pitchFamily="34" charset="0"/>
              </a:rPr>
              <a:t>, 16(4).</a:t>
            </a:r>
          </a:p>
          <a:p>
            <a:pPr marL="257175" indent="-257175">
              <a:buFont typeface="Arial" panose="020B0604020202020204" pitchFamily="34" charset="0"/>
              <a:buChar char="•"/>
            </a:pPr>
            <a:endParaRPr lang="en-GB" dirty="0"/>
          </a:p>
          <a:p>
            <a:endParaRPr lang="en-GB" sz="1500" dirty="0">
              <a:solidFill>
                <a:srgbClr val="000000"/>
              </a:solidFill>
              <a:effectLst/>
            </a:endParaRPr>
          </a:p>
          <a:p>
            <a:endParaRPr lang="en-GB" sz="1800" cap="none" dirty="0">
              <a:effectLst/>
              <a:latin typeface="Times New Roman" panose="02020603050405020304" pitchFamily="18" charset="0"/>
            </a:endParaRPr>
          </a:p>
          <a:p>
            <a:pPr marL="257175" indent="-257175">
              <a:buFont typeface="Arial" panose="020B0604020202020204" pitchFamily="34" charset="0"/>
              <a:buChar char="•"/>
            </a:pPr>
            <a:endParaRPr lang="en-GB" sz="1800" b="0" i="0" u="sng" cap="none" dirty="0">
              <a:solidFill>
                <a:srgbClr val="600090"/>
              </a:solidFill>
              <a:effectLst/>
              <a:latin typeface="Roboto" panose="02000000000000000000" pitchFamily="2" charset="0"/>
            </a:endParaRPr>
          </a:p>
          <a:p>
            <a:endParaRPr lang="en-GB" i="1" dirty="0"/>
          </a:p>
        </p:txBody>
      </p:sp>
    </p:spTree>
    <p:extLst>
      <p:ext uri="{BB962C8B-B14F-4D97-AF65-F5344CB8AC3E}">
        <p14:creationId xmlns:p14="http://schemas.microsoft.com/office/powerpoint/2010/main" val="3560402048"/>
      </p:ext>
    </p:extLst>
  </p:cSld>
  <p:clrMapOvr>
    <a:masterClrMapping/>
  </p:clrMapOvr>
  <p:transition spd="slow">
    <p:randomBar dir="vert"/>
  </p:transition>
</p:sld>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1113</TotalTime>
  <Words>1431</Words>
  <Application>Microsoft Office PowerPoint</Application>
  <PresentationFormat>On-screen Show (4:3)</PresentationFormat>
  <Paragraphs>145</Paragraphs>
  <Slides>18</Slides>
  <Notes>0</Notes>
  <HiddenSlides>0</HiddenSlides>
  <MMClips>0</MMClips>
  <ScaleCrop>false</ScaleCrop>
  <HeadingPairs>
    <vt:vector size="6" baseType="variant">
      <vt:variant>
        <vt:lpstr>Fonts Used</vt:lpstr>
      </vt:variant>
      <vt:variant>
        <vt:i4>9</vt:i4>
      </vt:variant>
      <vt:variant>
        <vt:lpstr>Theme</vt:lpstr>
      </vt:variant>
      <vt:variant>
        <vt:i4>5</vt:i4>
      </vt:variant>
      <vt:variant>
        <vt:lpstr>Slide Titles</vt:lpstr>
      </vt:variant>
      <vt:variant>
        <vt:i4>18</vt:i4>
      </vt:variant>
    </vt:vector>
  </HeadingPairs>
  <TitlesOfParts>
    <vt:vector size="32" baseType="lpstr">
      <vt:lpstr>Arial</vt:lpstr>
      <vt:lpstr>Calibri</vt:lpstr>
      <vt:lpstr>Calibri Light</vt:lpstr>
      <vt:lpstr>Century Gothic</vt:lpstr>
      <vt:lpstr>GH Guardian Headline</vt:lpstr>
      <vt:lpstr>Roboto</vt:lpstr>
      <vt:lpstr>Times New Roman</vt:lpstr>
      <vt:lpstr>Wingdings</vt:lpstr>
      <vt:lpstr>Wingdings 3</vt:lpstr>
      <vt:lpstr>Office Theme</vt:lpstr>
      <vt:lpstr>Office Theme</vt:lpstr>
      <vt:lpstr>Office Theme</vt:lpstr>
      <vt:lpstr>Ion</vt:lpstr>
      <vt:lpstr>Office Theme</vt:lpstr>
      <vt:lpstr> DIGITAL SKILL AND RESEARCH METHOD (DSR) LCHS4002  </vt:lpstr>
      <vt:lpstr>The use of contemporary technology in healthcare(Diagnostics, Administrative, and care support)</vt:lpstr>
      <vt:lpstr>These are some benefits of technology in health care sector </vt:lpstr>
      <vt:lpstr>PowerPoint Presentation</vt:lpstr>
      <vt:lpstr>PowerPoint Presentation</vt:lpstr>
      <vt:lpstr>PowerPoint Presentation</vt:lpstr>
      <vt:lpstr>PowerPoint Presentation</vt:lpstr>
      <vt:lpstr>PowerPoint Presentation</vt:lpstr>
      <vt:lpstr>DIGITAL LITERACY</vt:lpstr>
      <vt:lpstr>PROFESSIONAL CAREER DEVELOPMENT IN DIGITAL LITERACY</vt:lpstr>
      <vt:lpstr>DIGITAL LITERACY FOR EMPLOYEE WELLBEING</vt:lpstr>
      <vt:lpstr>THE RELEVANCE OF TECHNICAL PROFICIENCY FOR DATA AND INFORMATION HANDLING</vt:lpstr>
      <vt:lpstr>PowerPoint Presentation</vt:lpstr>
      <vt:lpstr>                     REFERENCE</vt:lpstr>
      <vt:lpstr>Reference</vt:lpstr>
      <vt:lpstr>Reference list </vt:lpstr>
      <vt:lpstr>Reference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Michaela Hawa Klenzo (2212872)</cp:lastModifiedBy>
  <cp:revision>29</cp:revision>
  <dcterms:created xsi:type="dcterms:W3CDTF">2022-11-16T20:51:47Z</dcterms:created>
  <dcterms:modified xsi:type="dcterms:W3CDTF">2022-12-01T12:43:18Z</dcterms:modified>
</cp:coreProperties>
</file>