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6.xml" ContentType="application/vnd.openxmlformats-officedocument.presentationml.tags+xml"/>
  <Override PartName="/ppt/notesSlides/notesSlide8.xml" ContentType="application/vnd.openxmlformats-officedocument.presentationml.notesSlide+xml"/>
  <Override PartName="/ppt/tags/tag7.xml" ContentType="application/vnd.openxmlformats-officedocument.presentationml.tags+xml"/>
  <Override PartName="/ppt/notesSlides/notesSlide9.xml" ContentType="application/vnd.openxmlformats-officedocument.presentationml.notesSlide+xml"/>
  <Override PartName="/ppt/tags/tag8.xml" ContentType="application/vnd.openxmlformats-officedocument.presentationml.tags+xml"/>
  <Override PartName="/ppt/notesSlides/notesSlide10.xml" ContentType="application/vnd.openxmlformats-officedocument.presentationml.notesSlide+xml"/>
  <Override PartName="/ppt/tags/tag9.xml" ContentType="application/vnd.openxmlformats-officedocument.presentationml.tags+xml"/>
  <Override PartName="/ppt/notesSlides/notesSlide11.xml" ContentType="application/vnd.openxmlformats-officedocument.presentationml.notesSlide+xml"/>
  <Override PartName="/ppt/tags/tag10.xml" ContentType="application/vnd.openxmlformats-officedocument.presentationml.tags+xml"/>
  <Override PartName="/ppt/notesSlides/notesSlide12.xml" ContentType="application/vnd.openxmlformats-officedocument.presentationml.notesSlide+xml"/>
  <Override PartName="/ppt/tags/tag11.xml" ContentType="application/vnd.openxmlformats-officedocument.presentationml.tags+xml"/>
  <Override PartName="/ppt/notesSlides/notesSlide13.xml" ContentType="application/vnd.openxmlformats-officedocument.presentationml.notesSlide+xml"/>
  <Override PartName="/ppt/tags/tag12.xml" ContentType="application/vnd.openxmlformats-officedocument.presentationml.tags+xml"/>
  <Override PartName="/ppt/notesSlides/notesSlide14.xml" ContentType="application/vnd.openxmlformats-officedocument.presentationml.notesSlide+xml"/>
  <Override PartName="/ppt/tags/tag13.xml" ContentType="application/vnd.openxmlformats-officedocument.presentationml.tags+xml"/>
  <Override PartName="/ppt/notesSlides/notesSlide15.xml" ContentType="application/vnd.openxmlformats-officedocument.presentationml.notesSlide+xml"/>
  <Override PartName="/ppt/tags/tag14.xml" ContentType="application/vnd.openxmlformats-officedocument.presentationml.tags+xml"/>
  <Override PartName="/ppt/notesSlides/notesSlide16.xml" ContentType="application/vnd.openxmlformats-officedocument.presentationml.notesSlide+xml"/>
  <Override PartName="/ppt/tags/tag15.xml" ContentType="application/vnd.openxmlformats-officedocument.presentationml.tags+xml"/>
  <Override PartName="/ppt/notesSlides/notesSlide17.xml" ContentType="application/vnd.openxmlformats-officedocument.presentationml.notesSlide+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tags/tag20.xml" ContentType="application/vnd.openxmlformats-officedocument.presentationml.tags+xml"/>
  <Override PartName="/ppt/notesSlides/notesSlide20.xml" ContentType="application/vnd.openxmlformats-officedocument.presentationml.notesSlide+xml"/>
  <Override PartName="/ppt/tags/tag21.xml" ContentType="application/vnd.openxmlformats-officedocument.presentationml.tags+xml"/>
  <Override PartName="/ppt/notesSlides/notesSlide21.xml" ContentType="application/vnd.openxmlformats-officedocument.presentationml.notesSlide+xml"/>
  <Override PartName="/ppt/tags/tag22.xml" ContentType="application/vnd.openxmlformats-officedocument.presentationml.tags+xml"/>
  <Override PartName="/ppt/notesSlides/notesSlide22.xml" ContentType="application/vnd.openxmlformats-officedocument.presentationml.notesSlide+xml"/>
  <Override PartName="/ppt/tags/tag23.xml" ContentType="application/vnd.openxmlformats-officedocument.presentationml.tags+xml"/>
  <Override PartName="/ppt/notesSlides/notesSlide23.xml" ContentType="application/vnd.openxmlformats-officedocument.presentationml.notesSlide+xml"/>
  <Override PartName="/ppt/tags/tag24.xml" ContentType="application/vnd.openxmlformats-officedocument.presentationml.tags+xml"/>
  <Override PartName="/ppt/notesSlides/notesSlide24.xml" ContentType="application/vnd.openxmlformats-officedocument.presentationml.notesSlide+xml"/>
  <Override PartName="/ppt/tags/tag25.xml" ContentType="application/vnd.openxmlformats-officedocument.presentationml.tags+xml"/>
  <Override PartName="/ppt/tags/tag26.xml" ContentType="application/vnd.openxmlformats-officedocument.presentationml.tags+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11" r:id="rId1"/>
  </p:sldMasterIdLst>
  <p:notesMasterIdLst>
    <p:notesMasterId r:id="rId44"/>
  </p:notesMasterIdLst>
  <p:sldIdLst>
    <p:sldId id="405" r:id="rId2"/>
    <p:sldId id="407" r:id="rId3"/>
    <p:sldId id="408" r:id="rId4"/>
    <p:sldId id="409" r:id="rId5"/>
    <p:sldId id="410" r:id="rId6"/>
    <p:sldId id="411" r:id="rId7"/>
    <p:sldId id="424" r:id="rId8"/>
    <p:sldId id="428" r:id="rId9"/>
    <p:sldId id="366" r:id="rId10"/>
    <p:sldId id="383" r:id="rId11"/>
    <p:sldId id="430" r:id="rId12"/>
    <p:sldId id="429" r:id="rId13"/>
    <p:sldId id="437" r:id="rId14"/>
    <p:sldId id="431" r:id="rId15"/>
    <p:sldId id="436" r:id="rId16"/>
    <p:sldId id="432" r:id="rId17"/>
    <p:sldId id="433" r:id="rId18"/>
    <p:sldId id="434" r:id="rId19"/>
    <p:sldId id="438" r:id="rId20"/>
    <p:sldId id="439" r:id="rId21"/>
    <p:sldId id="387" r:id="rId22"/>
    <p:sldId id="388" r:id="rId23"/>
    <p:sldId id="389" r:id="rId24"/>
    <p:sldId id="390" r:id="rId25"/>
    <p:sldId id="391" r:id="rId26"/>
    <p:sldId id="392" r:id="rId27"/>
    <p:sldId id="414" r:id="rId28"/>
    <p:sldId id="417" r:id="rId29"/>
    <p:sldId id="418" r:id="rId30"/>
    <p:sldId id="351" r:id="rId31"/>
    <p:sldId id="352" r:id="rId32"/>
    <p:sldId id="353" r:id="rId33"/>
    <p:sldId id="354" r:id="rId34"/>
    <p:sldId id="413" r:id="rId35"/>
    <p:sldId id="423" r:id="rId36"/>
    <p:sldId id="421" r:id="rId37"/>
    <p:sldId id="422" r:id="rId38"/>
    <p:sldId id="420" r:id="rId39"/>
    <p:sldId id="412" r:id="rId40"/>
    <p:sldId id="404" r:id="rId41"/>
    <p:sldId id="400" r:id="rId42"/>
    <p:sldId id="347" r:id="rId43"/>
  </p:sldIdLst>
  <p:sldSz cx="9144000" cy="6858000" type="screen4x3"/>
  <p:notesSz cx="6858000" cy="9144000"/>
  <p:defaultTextStyle>
    <a:defPPr>
      <a:defRPr lang="en-US"/>
    </a:defPPr>
    <a:lvl1pPr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1pPr>
    <a:lvl2pPr marL="4572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5pPr>
    <a:lvl6pPr marL="2286000" algn="l" defTabSz="914400" rtl="0" eaLnBrk="1" latinLnBrk="0" hangingPunct="1">
      <a:defRPr kern="1200">
        <a:solidFill>
          <a:schemeClr val="tx1"/>
        </a:solidFill>
        <a:latin typeface="Century Gothic" panose="020B0502020202020204" pitchFamily="34" charset="0"/>
        <a:ea typeface="+mn-ea"/>
        <a:cs typeface="+mn-cs"/>
      </a:defRPr>
    </a:lvl6pPr>
    <a:lvl7pPr marL="2743200" algn="l" defTabSz="914400" rtl="0" eaLnBrk="1" latinLnBrk="0" hangingPunct="1">
      <a:defRPr kern="1200">
        <a:solidFill>
          <a:schemeClr val="tx1"/>
        </a:solidFill>
        <a:latin typeface="Century Gothic" panose="020B0502020202020204" pitchFamily="34" charset="0"/>
        <a:ea typeface="+mn-ea"/>
        <a:cs typeface="+mn-cs"/>
      </a:defRPr>
    </a:lvl7pPr>
    <a:lvl8pPr marL="3200400" algn="l" defTabSz="914400" rtl="0" eaLnBrk="1" latinLnBrk="0" hangingPunct="1">
      <a:defRPr kern="1200">
        <a:solidFill>
          <a:schemeClr val="tx1"/>
        </a:solidFill>
        <a:latin typeface="Century Gothic" panose="020B0502020202020204" pitchFamily="34" charset="0"/>
        <a:ea typeface="+mn-ea"/>
        <a:cs typeface="+mn-cs"/>
      </a:defRPr>
    </a:lvl8pPr>
    <a:lvl9pPr marL="3657600" algn="l" defTabSz="914400" rtl="0" eaLnBrk="1" latinLnBrk="0" hangingPunct="1">
      <a:defRPr kern="1200">
        <a:solidFill>
          <a:schemeClr val="tx1"/>
        </a:solidFill>
        <a:latin typeface="Century Gothic" panose="020B0502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7" autoAdjust="0"/>
    <p:restoredTop sz="70968" autoAdjust="0"/>
  </p:normalViewPr>
  <p:slideViewPr>
    <p:cSldViewPr>
      <p:cViewPr varScale="1">
        <p:scale>
          <a:sx n="77" d="100"/>
          <a:sy n="77" d="100"/>
        </p:scale>
        <p:origin x="90" y="294"/>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BF06B7D-1E5C-46DE-9FE0-B6034B881443}"/>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Arial" charset="0"/>
                <a:ea typeface="+mn-ea"/>
                <a:cs typeface="+mn-cs"/>
              </a:defRPr>
            </a:lvl1pPr>
          </a:lstStyle>
          <a:p>
            <a:pPr>
              <a:defRPr/>
            </a:pPr>
            <a:endParaRPr lang="en-US"/>
          </a:p>
        </p:txBody>
      </p:sp>
      <p:sp>
        <p:nvSpPr>
          <p:cNvPr id="3" name="Date Placeholder 2">
            <a:extLst>
              <a:ext uri="{FF2B5EF4-FFF2-40B4-BE49-F238E27FC236}">
                <a16:creationId xmlns:a16="http://schemas.microsoft.com/office/drawing/2014/main" id="{900D9D20-5307-4A3D-8BCA-23DAA3A0F99A}"/>
              </a:ext>
            </a:extLst>
          </p:cNvPr>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eaLnBrk="1" fontAlgn="auto" hangingPunct="1">
              <a:spcBef>
                <a:spcPts val="0"/>
              </a:spcBef>
              <a:spcAft>
                <a:spcPts val="0"/>
              </a:spcAft>
              <a:defRPr sz="1200">
                <a:latin typeface="Arial" charset="0"/>
                <a:ea typeface="ＭＳ Ｐゴシック" charset="-128"/>
                <a:cs typeface="+mn-cs"/>
              </a:defRPr>
            </a:lvl1pPr>
          </a:lstStyle>
          <a:p>
            <a:pPr>
              <a:defRPr/>
            </a:pPr>
            <a:fld id="{E98026A2-813D-46E8-8EFE-5EE1E0A6C22D}" type="datetime1">
              <a:rPr lang="en-US"/>
              <a:pPr>
                <a:defRPr/>
              </a:pPr>
              <a:t>11/7/2019</a:t>
            </a:fld>
            <a:endParaRPr lang="en-US"/>
          </a:p>
        </p:txBody>
      </p:sp>
      <p:sp>
        <p:nvSpPr>
          <p:cNvPr id="4" name="Slide Image Placeholder 3">
            <a:extLst>
              <a:ext uri="{FF2B5EF4-FFF2-40B4-BE49-F238E27FC236}">
                <a16:creationId xmlns:a16="http://schemas.microsoft.com/office/drawing/2014/main" id="{1D59D30F-D3D7-4735-99C6-3E999CDBDF09}"/>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a:extLst>
              <a:ext uri="{FF2B5EF4-FFF2-40B4-BE49-F238E27FC236}">
                <a16:creationId xmlns:a16="http://schemas.microsoft.com/office/drawing/2014/main" id="{A3092D6A-5FED-46C7-8B55-692E73D83DC5}"/>
              </a:ext>
            </a:extLst>
          </p:cNvPr>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normAutofit/>
          </a:bodyPr>
          <a:lstStyle/>
          <a:p>
            <a:pPr lvl="0"/>
            <a:r>
              <a:rPr lang="cy-GB" noProof="0"/>
              <a:t>Click to edit Master text styles</a:t>
            </a:r>
          </a:p>
          <a:p>
            <a:pPr lvl="1"/>
            <a:r>
              <a:rPr lang="cy-GB" noProof="0"/>
              <a:t>Second level</a:t>
            </a:r>
          </a:p>
          <a:p>
            <a:pPr lvl="2"/>
            <a:r>
              <a:rPr lang="cy-GB" noProof="0"/>
              <a:t>Third level</a:t>
            </a:r>
          </a:p>
          <a:p>
            <a:pPr lvl="3"/>
            <a:r>
              <a:rPr lang="cy-GB" noProof="0"/>
              <a:t>Fourth level</a:t>
            </a:r>
          </a:p>
          <a:p>
            <a:pPr lvl="4"/>
            <a:r>
              <a:rPr lang="cy-GB" noProof="0"/>
              <a:t>Fifth level</a:t>
            </a:r>
            <a:endParaRPr lang="en-US" noProof="0"/>
          </a:p>
        </p:txBody>
      </p:sp>
      <p:sp>
        <p:nvSpPr>
          <p:cNvPr id="6" name="Footer Placeholder 5">
            <a:extLst>
              <a:ext uri="{FF2B5EF4-FFF2-40B4-BE49-F238E27FC236}">
                <a16:creationId xmlns:a16="http://schemas.microsoft.com/office/drawing/2014/main" id="{8EB9B4C7-974F-49BF-907E-739BE19E36E6}"/>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Arial" charset="0"/>
                <a:ea typeface="+mn-ea"/>
                <a:cs typeface="+mn-cs"/>
              </a:defRPr>
            </a:lvl1pPr>
          </a:lstStyle>
          <a:p>
            <a:pPr>
              <a:defRPr/>
            </a:pPr>
            <a:endParaRPr lang="en-US"/>
          </a:p>
        </p:txBody>
      </p:sp>
      <p:sp>
        <p:nvSpPr>
          <p:cNvPr id="7" name="Slide Number Placeholder 6">
            <a:extLst>
              <a:ext uri="{FF2B5EF4-FFF2-40B4-BE49-F238E27FC236}">
                <a16:creationId xmlns:a16="http://schemas.microsoft.com/office/drawing/2014/main" id="{BA3F3EB0-BDC7-44B6-B666-2DDDB2B7BF87}"/>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fontAlgn="auto" hangingPunct="1">
              <a:spcBef>
                <a:spcPts val="0"/>
              </a:spcBef>
              <a:spcAft>
                <a:spcPts val="0"/>
              </a:spcAft>
              <a:defRPr sz="1200">
                <a:latin typeface="+mn-lt"/>
              </a:defRPr>
            </a:lvl1pPr>
          </a:lstStyle>
          <a:p>
            <a:pPr>
              <a:defRPr/>
            </a:pPr>
            <a:fld id="{712EEAF1-6BDA-4AF0-A516-D1FD6854E6BC}"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ＭＳ Ｐゴシック" pitchFamily="34" charset="-128"/>
        <a:cs typeface="+mn-cs"/>
      </a:defRPr>
    </a:lvl1pPr>
    <a:lvl2pPr marL="457200" algn="l" defTabSz="457200" rtl="0" eaLnBrk="0" fontAlgn="base" hangingPunct="0">
      <a:spcBef>
        <a:spcPct val="30000"/>
      </a:spcBef>
      <a:spcAft>
        <a:spcPct val="0"/>
      </a:spcAft>
      <a:defRPr sz="1200" kern="1200">
        <a:solidFill>
          <a:schemeClr val="tx1"/>
        </a:solidFill>
        <a:latin typeface="+mn-lt"/>
        <a:ea typeface="ＭＳ Ｐゴシック" pitchFamily="34" charset="-128"/>
        <a:cs typeface="+mn-cs"/>
      </a:defRPr>
    </a:lvl2pPr>
    <a:lvl3pPr marL="914400" algn="l" defTabSz="457200" rtl="0" eaLnBrk="0" fontAlgn="base" hangingPunct="0">
      <a:spcBef>
        <a:spcPct val="30000"/>
      </a:spcBef>
      <a:spcAft>
        <a:spcPct val="0"/>
      </a:spcAft>
      <a:defRPr sz="1200" kern="1200">
        <a:solidFill>
          <a:schemeClr val="tx1"/>
        </a:solidFill>
        <a:latin typeface="+mn-lt"/>
        <a:ea typeface="ＭＳ Ｐゴシック" pitchFamily="34" charset="-128"/>
        <a:cs typeface="+mn-cs"/>
      </a:defRPr>
    </a:lvl3pPr>
    <a:lvl4pPr marL="1371600" algn="l" defTabSz="457200" rtl="0" eaLnBrk="0" fontAlgn="base" hangingPunct="0">
      <a:spcBef>
        <a:spcPct val="30000"/>
      </a:spcBef>
      <a:spcAft>
        <a:spcPct val="0"/>
      </a:spcAft>
      <a:defRPr sz="1200" kern="1200">
        <a:solidFill>
          <a:schemeClr val="tx1"/>
        </a:solidFill>
        <a:latin typeface="+mn-lt"/>
        <a:ea typeface="ＭＳ Ｐゴシック" pitchFamily="34" charset="-128"/>
        <a:cs typeface="+mn-cs"/>
      </a:defRPr>
    </a:lvl4pPr>
    <a:lvl5pPr marL="1828800" algn="l" defTabSz="457200" rtl="0" eaLnBrk="0" fontAlgn="base" hangingPunct="0">
      <a:spcBef>
        <a:spcPct val="30000"/>
      </a:spcBef>
      <a:spcAft>
        <a:spcPct val="0"/>
      </a:spcAft>
      <a:defRPr sz="1200" kern="1200">
        <a:solidFill>
          <a:schemeClr val="tx1"/>
        </a:solidFill>
        <a:latin typeface="+mn-lt"/>
        <a:ea typeface="ＭＳ Ｐゴシック" pitchFamily="34"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6CA9A529-8FB2-432A-B671-580D9FC5356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a:extLst>
              <a:ext uri="{FF2B5EF4-FFF2-40B4-BE49-F238E27FC236}">
                <a16:creationId xmlns:a16="http://schemas.microsoft.com/office/drawing/2014/main" id="{A1F08633-8F2F-4C5C-BAC6-2DF5184AB2F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a:extLst>
              <a:ext uri="{FF2B5EF4-FFF2-40B4-BE49-F238E27FC236}">
                <a16:creationId xmlns:a16="http://schemas.microsoft.com/office/drawing/2014/main" id="{D0273FAD-2AF1-4DC5-B809-0155EC8708B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B54451E7-41D5-4634-BC05-F95B886A79F1}"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2</a:t>
            </a:fld>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8D333A38-3F64-455E-A95F-57EEC4F4FA1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97651DCF-B7DE-4E69-8755-6348D2B7818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0244" name="Slide Number Placeholder 3">
            <a:extLst>
              <a:ext uri="{FF2B5EF4-FFF2-40B4-BE49-F238E27FC236}">
                <a16:creationId xmlns:a16="http://schemas.microsoft.com/office/drawing/2014/main" id="{D141A447-1B18-4B4D-8522-389149E3C95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0F2D7FCA-3596-434C-ACBB-96B4A314D87F}"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3</a:t>
            </a:fld>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FC1AC3A7-0E62-4D4D-A52B-75DE5F0FD0E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69123F00-6C1A-4880-8348-DCA50DD0FA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2292" name="Slide Number Placeholder 3">
            <a:extLst>
              <a:ext uri="{FF2B5EF4-FFF2-40B4-BE49-F238E27FC236}">
                <a16:creationId xmlns:a16="http://schemas.microsoft.com/office/drawing/2014/main" id="{84B6681B-E71A-4213-9BE1-3BAE5006EF5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B56F87A2-7B6C-4F5C-90C9-26311F840F69}"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4</a:t>
            </a:fld>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1B9F7161-6E86-44D0-B1B2-5BC1A1212F3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0E02564B-6514-467B-95EB-C0B2DFE6557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4340" name="Slide Number Placeholder 3">
            <a:extLst>
              <a:ext uri="{FF2B5EF4-FFF2-40B4-BE49-F238E27FC236}">
                <a16:creationId xmlns:a16="http://schemas.microsoft.com/office/drawing/2014/main" id="{89420CB0-FA72-46F5-B28F-A88B1471A2B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5325D7C5-3990-46C1-BF86-17588A058FEC}"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5</a:t>
            </a:fld>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B04CBB39-5578-427D-9794-8044401E5A6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C5F59EBD-8DA0-45BC-A913-71FE24D6C6A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6388" name="Slide Number Placeholder 3">
            <a:extLst>
              <a:ext uri="{FF2B5EF4-FFF2-40B4-BE49-F238E27FC236}">
                <a16:creationId xmlns:a16="http://schemas.microsoft.com/office/drawing/2014/main" id="{A9792284-41BC-43AE-8342-C32B5CD94E8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4E9054DD-17FD-4663-A447-28C1A0157F42}"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6</a:t>
            </a:fld>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FAE50FEE-0A6C-41FD-BF6F-13DDAD2C39A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9E585253-D335-4C1A-9C52-8BF8BB61D45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18436" name="Slide Number Placeholder 3">
            <a:extLst>
              <a:ext uri="{FF2B5EF4-FFF2-40B4-BE49-F238E27FC236}">
                <a16:creationId xmlns:a16="http://schemas.microsoft.com/office/drawing/2014/main" id="{C8E81FC6-FDD6-49C9-BB3A-2B2472BA8BF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9229B567-261D-424A-9408-CB0FD546E540}" type="slidenum">
              <a:rPr lang="en-US" altLang="en-US" smtClean="0">
                <a:latin typeface="Calibri" panose="020F0502020204030204" pitchFamily="34" charset="0"/>
              </a:rPr>
              <a:pPr fontAlgn="base">
                <a:spcBef>
                  <a:spcPct val="0"/>
                </a:spcBef>
                <a:spcAft>
                  <a:spcPct val="0"/>
                </a:spcAft>
              </a:pPr>
              <a:t>7</a:t>
            </a:fld>
            <a:endParaRPr lang="en-US" altLang="en-US">
              <a:latin typeface="Calibri" panose="020F050202020403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99D4672E-1291-4DE8-A5BB-8DF74ACAAD6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8C6ADC91-BFBD-4035-8669-AD8A4A32087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0484" name="Slide Number Placeholder 3">
            <a:extLst>
              <a:ext uri="{FF2B5EF4-FFF2-40B4-BE49-F238E27FC236}">
                <a16:creationId xmlns:a16="http://schemas.microsoft.com/office/drawing/2014/main" id="{B59BC48F-121A-485F-A2FC-344C94E1D99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3B39AC87-2E49-4477-B57F-3645428CD443}"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8</a:t>
            </a:fld>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FAA686A7-255B-4E3F-B2C3-7DCE859EF5D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7A8D3A97-E720-463B-8158-2A92F507912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2532" name="Slide Number Placeholder 3">
            <a:extLst>
              <a:ext uri="{FF2B5EF4-FFF2-40B4-BE49-F238E27FC236}">
                <a16:creationId xmlns:a16="http://schemas.microsoft.com/office/drawing/2014/main" id="{1BFE1183-45F9-4D6D-AEB4-020DE49D968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6E32EBEE-4A87-4129-A667-622EC830CA57}"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9</a:t>
            </a:fld>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2F61CD20-0E4F-4741-9772-0351235BC37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7928848B-F019-4DDB-9374-5CE382A0E9A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4580" name="Slide Number Placeholder 3">
            <a:extLst>
              <a:ext uri="{FF2B5EF4-FFF2-40B4-BE49-F238E27FC236}">
                <a16:creationId xmlns:a16="http://schemas.microsoft.com/office/drawing/2014/main" id="{34B5EBE1-B6F0-471C-B76E-55D2FF94350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85FF8ABC-CF54-46DD-B96D-F9A2B781B22A}"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10</a:t>
            </a:fld>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54BF3470-37E6-48D8-A305-9423C49201F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E9A8CAA9-89ED-4925-98C7-3FA752842F7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4820" name="Slide Number Placeholder 3">
            <a:extLst>
              <a:ext uri="{FF2B5EF4-FFF2-40B4-BE49-F238E27FC236}">
                <a16:creationId xmlns:a16="http://schemas.microsoft.com/office/drawing/2014/main" id="{1E3F5B3E-9BE6-492C-B0BD-7C81E5D3545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839742BD-7106-4966-A11D-F52822BDE197}"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19</a:t>
            </a:fld>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BE717B9F-AFF7-40C7-90A7-1B8334E2310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6EB3974D-A255-4E18-B7F1-896065ACAB2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6868" name="Slide Number Placeholder 3">
            <a:extLst>
              <a:ext uri="{FF2B5EF4-FFF2-40B4-BE49-F238E27FC236}">
                <a16:creationId xmlns:a16="http://schemas.microsoft.com/office/drawing/2014/main" id="{5A8018EA-6185-40BD-925A-E8BFCEA4EA9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7879AF7C-EDB7-4970-9A3F-68919D1B7B35}"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20</a:t>
            </a:fld>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5CCF429E-07F7-4655-8471-8696C488CA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a:extLst>
              <a:ext uri="{FF2B5EF4-FFF2-40B4-BE49-F238E27FC236}">
                <a16:creationId xmlns:a16="http://schemas.microsoft.com/office/drawing/2014/main" id="{FB42F964-B039-4A15-A746-3BFCE674698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8916" name="Slide Number Placeholder 3">
            <a:extLst>
              <a:ext uri="{FF2B5EF4-FFF2-40B4-BE49-F238E27FC236}">
                <a16:creationId xmlns:a16="http://schemas.microsoft.com/office/drawing/2014/main" id="{FFF97D1F-1591-4555-AFF6-B6414941CB6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994B49D7-E38F-4CBE-BA60-4667EA4EDB91}"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21</a:t>
            </a:fld>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1D1B1B67-2F2C-48BD-87AC-10A8EC1345F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A2A9DEC9-9F12-47B7-8AB9-5C7FB4E7068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40964" name="Slide Number Placeholder 3">
            <a:extLst>
              <a:ext uri="{FF2B5EF4-FFF2-40B4-BE49-F238E27FC236}">
                <a16:creationId xmlns:a16="http://schemas.microsoft.com/office/drawing/2014/main" id="{80315CEE-DB89-40FD-A520-2CF457BF7A7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BEBFDAF3-7F53-4BCA-88FC-63C4058F65A1}"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22</a:t>
            </a:fld>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4881D728-61CC-44CD-B9A6-A6E2F5BFFA7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B4F6A7F7-F5B3-499B-B23F-F81DDF0D8E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3012" name="Slide Number Placeholder 3">
            <a:extLst>
              <a:ext uri="{FF2B5EF4-FFF2-40B4-BE49-F238E27FC236}">
                <a16:creationId xmlns:a16="http://schemas.microsoft.com/office/drawing/2014/main" id="{7C84E4D7-AFDB-43B1-A8E5-78C10E15FD6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91B0423B-E952-482D-A615-79DC8D5D7ABE}"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23</a:t>
            </a:fld>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17076EBF-5486-442D-A947-3560213B2C1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83800852-0DCF-4AEA-83E0-0CC5FE425D0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5060" name="Slide Number Placeholder 3">
            <a:extLst>
              <a:ext uri="{FF2B5EF4-FFF2-40B4-BE49-F238E27FC236}">
                <a16:creationId xmlns:a16="http://schemas.microsoft.com/office/drawing/2014/main" id="{27ECEAE2-3461-4C81-A450-0134839F909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C78B908F-64F2-4AFF-B37A-480141BB1A6F}"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24</a:t>
            </a:fld>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5A4B15A0-AFEF-4336-82AF-B41E7F61743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id="{1DDAB64B-35C2-4B65-A3D0-E26EA3F900B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7108" name="Slide Number Placeholder 3">
            <a:extLst>
              <a:ext uri="{FF2B5EF4-FFF2-40B4-BE49-F238E27FC236}">
                <a16:creationId xmlns:a16="http://schemas.microsoft.com/office/drawing/2014/main" id="{DECBF8F3-781E-43DA-8E4D-635A335AE7F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2763C39E-F038-49F1-9E48-E848722B5C1A}"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25</a:t>
            </a:fld>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2AF197C5-4A94-4FD1-8F9C-FB7BCA1AC71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9F2581B8-E5B1-479A-90F1-DE2DE6BF6B1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9156" name="Slide Number Placeholder 3">
            <a:extLst>
              <a:ext uri="{FF2B5EF4-FFF2-40B4-BE49-F238E27FC236}">
                <a16:creationId xmlns:a16="http://schemas.microsoft.com/office/drawing/2014/main" id="{27A143CF-A17C-4DEA-AB58-4A56A5E69A3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03100849-BF5F-4698-AB68-153592220238}"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26</a:t>
            </a:fld>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4A04F2D9-48F2-45BE-A657-3CDCE0F757C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C683E72A-402B-405D-835E-2591C5B7F35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3252" name="Slide Number Placeholder 3">
            <a:extLst>
              <a:ext uri="{FF2B5EF4-FFF2-40B4-BE49-F238E27FC236}">
                <a16:creationId xmlns:a16="http://schemas.microsoft.com/office/drawing/2014/main" id="{8E416AF9-EB47-439D-B328-8E86E7A176C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94037778-8BD1-46DD-B880-D33EF4644679}"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29</a:t>
            </a:fld>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6BF7975-CD74-40FA-8520-75196971B11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B1EF9CE4-A031-4D78-A69F-CCBBD849B8D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a:p>
            <a:endParaRPr lang="en-GB" altLang="en-US"/>
          </a:p>
        </p:txBody>
      </p:sp>
      <p:sp>
        <p:nvSpPr>
          <p:cNvPr id="55300" name="Slide Number Placeholder 3">
            <a:extLst>
              <a:ext uri="{FF2B5EF4-FFF2-40B4-BE49-F238E27FC236}">
                <a16:creationId xmlns:a16="http://schemas.microsoft.com/office/drawing/2014/main" id="{1C8BEA3E-EFE7-44E5-B19C-93DD27E55AC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8A4F0EEA-EB10-43C2-A0B2-7BF5891C3DC1}"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30</a:t>
            </a:fld>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50EF0315-B9F0-4C6A-BA7F-C021F0291C4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088BF41B-BA29-451D-A754-EEE5ADBEAA6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57348" name="Slide Number Placeholder 3">
            <a:extLst>
              <a:ext uri="{FF2B5EF4-FFF2-40B4-BE49-F238E27FC236}">
                <a16:creationId xmlns:a16="http://schemas.microsoft.com/office/drawing/2014/main" id="{FD80411A-5ECF-42E2-AA47-EF6ABFD6AA3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4D3B1BAA-82F5-4C6E-A0CD-6FEB4DDBABB8}"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31</a:t>
            </a:fld>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0F34CA8B-EE87-4136-B651-1B49CAC707F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1994772A-D40E-4311-B243-AC62C859B6D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9396" name="Slide Number Placeholder 3">
            <a:extLst>
              <a:ext uri="{FF2B5EF4-FFF2-40B4-BE49-F238E27FC236}">
                <a16:creationId xmlns:a16="http://schemas.microsoft.com/office/drawing/2014/main" id="{B0EF3E51-3D7A-4C89-A228-F9FDF61DE2C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757B0EAE-70D9-43CE-A46A-7DE7D22709DF}"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32</a:t>
            </a:fld>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5FC48CDC-ED8F-4AB4-8A3F-DEFC536187E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3DA0315F-1C07-4B24-94D7-7943ABAB2D4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61444" name="Slide Number Placeholder 3">
            <a:extLst>
              <a:ext uri="{FF2B5EF4-FFF2-40B4-BE49-F238E27FC236}">
                <a16:creationId xmlns:a16="http://schemas.microsoft.com/office/drawing/2014/main" id="{6FA44BC9-89F8-411F-BD87-E643CA0BA94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3A735FD1-F39E-4E89-9D41-E3B7F79ACFA9}"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33</a:t>
            </a:fld>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B00EE12B-179E-41E8-A3D6-55D077B4118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7424A551-D294-4BF6-A304-9E867C2B98C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en-US"/>
          </a:p>
        </p:txBody>
      </p:sp>
      <p:sp>
        <p:nvSpPr>
          <p:cNvPr id="67588" name="Slide Number Placeholder 3">
            <a:extLst>
              <a:ext uri="{FF2B5EF4-FFF2-40B4-BE49-F238E27FC236}">
                <a16:creationId xmlns:a16="http://schemas.microsoft.com/office/drawing/2014/main" id="{09870313-6183-4D6B-9819-54C316F5BF6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E2F29E40-2F21-41C1-9C09-5CF8A42016E0}"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38</a:t>
            </a:fld>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4EA533C1-D02E-4760-8EC2-B50ED40DA2C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BF99C04B-BAF4-4ECB-A8FE-2F92389EE09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9636" name="Slide Number Placeholder 3">
            <a:extLst>
              <a:ext uri="{FF2B5EF4-FFF2-40B4-BE49-F238E27FC236}">
                <a16:creationId xmlns:a16="http://schemas.microsoft.com/office/drawing/2014/main" id="{47443C85-DCB9-440F-BE0D-A86473D07E7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98109551-61EB-4768-B167-ACF1A397775C}"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39</a:t>
            </a:fld>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0598A527-170F-40BB-BC49-C2C8E413EB0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8C22F13D-6232-47FA-965E-47B2C52585F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72708" name="Slide Number Placeholder 3">
            <a:extLst>
              <a:ext uri="{FF2B5EF4-FFF2-40B4-BE49-F238E27FC236}">
                <a16:creationId xmlns:a16="http://schemas.microsoft.com/office/drawing/2014/main" id="{963624D7-ED7A-43AC-A6BF-860867F6A88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30F8EADD-0E10-4FEE-ABFF-E7488992F333}" type="slidenum">
              <a:rPr lang="en-US" altLang="en-US" smtClean="0">
                <a:latin typeface="Arial" panose="020B0604020202020204" pitchFamily="34" charset="0"/>
                <a:ea typeface="ＭＳ Ｐゴシック" panose="020B0600070205080204" pitchFamily="34" charset="-128"/>
              </a:rPr>
              <a:pPr fontAlgn="base">
                <a:spcBef>
                  <a:spcPct val="0"/>
                </a:spcBef>
                <a:spcAft>
                  <a:spcPct val="0"/>
                </a:spcAft>
              </a:pPr>
              <a:t>41</a:t>
            </a:fld>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a:extLst>
              <a:ext uri="{FF2B5EF4-FFF2-40B4-BE49-F238E27FC236}">
                <a16:creationId xmlns:a16="http://schemas.microsoft.com/office/drawing/2014/main" id="{ADFA448B-E7A4-43CC-B30D-7B92819971B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13B5DD6F-0F2F-4640-A2A6-83EDEF82F248}" type="slidenum">
              <a:rPr lang="en-GB" altLang="en-US" smtClean="0">
                <a:latin typeface="Arial" panose="020B0604020202020204" pitchFamily="34" charset="0"/>
                <a:ea typeface="ＭＳ Ｐゴシック" panose="020B0600070205080204" pitchFamily="34" charset="-128"/>
                <a:cs typeface="Arial" panose="020B0604020202020204" pitchFamily="34" charset="0"/>
              </a:rPr>
              <a:pPr fontAlgn="base">
                <a:spcBef>
                  <a:spcPct val="0"/>
                </a:spcBef>
                <a:spcAft>
                  <a:spcPct val="0"/>
                </a:spcAft>
              </a:pPr>
              <a:t>42</a:t>
            </a:fld>
            <a:endParaRPr lang="en-GB" altLang="en-US">
              <a:latin typeface="Arial" panose="020B0604020202020204" pitchFamily="34" charset="0"/>
              <a:ea typeface="ＭＳ Ｐゴシック" panose="020B0600070205080204" pitchFamily="34" charset="-128"/>
              <a:cs typeface="Arial" panose="020B0604020202020204" pitchFamily="34" charset="0"/>
            </a:endParaRPr>
          </a:p>
        </p:txBody>
      </p:sp>
      <p:sp>
        <p:nvSpPr>
          <p:cNvPr id="74755" name="Rectangle 2">
            <a:extLst>
              <a:ext uri="{FF2B5EF4-FFF2-40B4-BE49-F238E27FC236}">
                <a16:creationId xmlns:a16="http://schemas.microsoft.com/office/drawing/2014/main" id="{0EA9937F-21F6-401D-8D99-67526F6A232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6" name="Rectangle 3">
            <a:extLst>
              <a:ext uri="{FF2B5EF4-FFF2-40B4-BE49-F238E27FC236}">
                <a16:creationId xmlns:a16="http://schemas.microsoft.com/office/drawing/2014/main" id="{2F742AEE-57BD-4C8D-B736-F57BF328FB9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B2F0D43-70A9-4C01-807A-A0FF24ED0F16}"/>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630B1FE1-FA81-4CB2-86BE-7A7F8C23D4B4}"/>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325A34A6-1825-42BA-9802-054EB1D1911B}"/>
              </a:ext>
            </a:extLst>
          </p:cNvPr>
          <p:cNvSpPr>
            <a:spLocks noGrp="1"/>
          </p:cNvSpPr>
          <p:nvPr>
            <p:ph type="sldNum" sz="quarter" idx="12"/>
          </p:nvPr>
        </p:nvSpPr>
        <p:spPr/>
        <p:txBody>
          <a:bodyPr/>
          <a:lstStyle>
            <a:lvl1pPr>
              <a:defRPr/>
            </a:lvl1pPr>
          </a:lstStyle>
          <a:p>
            <a:pPr>
              <a:defRPr/>
            </a:pPr>
            <a:fld id="{5F677BFB-7843-4447-8C71-A654F767E918}" type="slidenum">
              <a:rPr lang="en-GB" altLang="en-US"/>
              <a:pPr>
                <a:defRPr/>
              </a:pPr>
              <a:t>‹#›</a:t>
            </a:fld>
            <a:endParaRPr lang="en-GB" altLang="en-US"/>
          </a:p>
        </p:txBody>
      </p:sp>
    </p:spTree>
    <p:extLst>
      <p:ext uri="{BB962C8B-B14F-4D97-AF65-F5344CB8AC3E}">
        <p14:creationId xmlns:p14="http://schemas.microsoft.com/office/powerpoint/2010/main" val="15850993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12A7A7B-B917-4EBA-9DB2-9F092F203F71}"/>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C5186299-7FD6-4392-BD59-557C8816753B}"/>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18152191-75C7-46D7-950D-BDE9BD1A7F5D}"/>
              </a:ext>
            </a:extLst>
          </p:cNvPr>
          <p:cNvSpPr>
            <a:spLocks noGrp="1"/>
          </p:cNvSpPr>
          <p:nvPr>
            <p:ph type="sldNum" sz="quarter" idx="12"/>
          </p:nvPr>
        </p:nvSpPr>
        <p:spPr/>
        <p:txBody>
          <a:bodyPr/>
          <a:lstStyle>
            <a:lvl1pPr>
              <a:defRPr/>
            </a:lvl1pPr>
          </a:lstStyle>
          <a:p>
            <a:pPr>
              <a:defRPr/>
            </a:pPr>
            <a:fld id="{EDA74279-259A-4AD4-9883-FAF4D50E20AA}" type="slidenum">
              <a:rPr lang="en-GB" altLang="en-US"/>
              <a:pPr>
                <a:defRPr/>
              </a:pPr>
              <a:t>‹#›</a:t>
            </a:fld>
            <a:endParaRPr lang="en-GB" altLang="en-US"/>
          </a:p>
        </p:txBody>
      </p:sp>
    </p:spTree>
    <p:extLst>
      <p:ext uri="{BB962C8B-B14F-4D97-AF65-F5344CB8AC3E}">
        <p14:creationId xmlns:p14="http://schemas.microsoft.com/office/powerpoint/2010/main" val="40054708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5BC380-B3C7-450D-964D-8811E117C575}"/>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A859C0F6-AEB1-49DA-9976-98EE2D6472F8}"/>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8225C712-A904-4A52-9B3B-F99BBFB3E4F3}"/>
              </a:ext>
            </a:extLst>
          </p:cNvPr>
          <p:cNvSpPr>
            <a:spLocks noGrp="1"/>
          </p:cNvSpPr>
          <p:nvPr>
            <p:ph type="sldNum" sz="quarter" idx="12"/>
          </p:nvPr>
        </p:nvSpPr>
        <p:spPr/>
        <p:txBody>
          <a:bodyPr/>
          <a:lstStyle>
            <a:lvl1pPr>
              <a:defRPr/>
            </a:lvl1pPr>
          </a:lstStyle>
          <a:p>
            <a:pPr>
              <a:defRPr/>
            </a:pPr>
            <a:fld id="{6360BFD1-1128-45B0-8CA0-FDD551E0F0F1}" type="slidenum">
              <a:rPr lang="en-GB" altLang="en-US"/>
              <a:pPr>
                <a:defRPr/>
              </a:pPr>
              <a:t>‹#›</a:t>
            </a:fld>
            <a:endParaRPr lang="en-GB" altLang="en-US"/>
          </a:p>
        </p:txBody>
      </p:sp>
    </p:spTree>
    <p:extLst>
      <p:ext uri="{BB962C8B-B14F-4D97-AF65-F5344CB8AC3E}">
        <p14:creationId xmlns:p14="http://schemas.microsoft.com/office/powerpoint/2010/main" val="2427466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DE9AE4F7-3BCF-43B6-B9F3-0C0ABF0E1FA1}"/>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E394624B-39B5-4403-B777-A08DA494C424}"/>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286757E6-AC74-4789-968E-537B1E68C455}"/>
              </a:ext>
            </a:extLst>
          </p:cNvPr>
          <p:cNvSpPr>
            <a:spLocks noGrp="1"/>
          </p:cNvSpPr>
          <p:nvPr>
            <p:ph type="sldNum" sz="quarter" idx="12"/>
          </p:nvPr>
        </p:nvSpPr>
        <p:spPr/>
        <p:txBody>
          <a:bodyPr/>
          <a:lstStyle>
            <a:lvl1pPr>
              <a:defRPr/>
            </a:lvl1pPr>
          </a:lstStyle>
          <a:p>
            <a:pPr>
              <a:defRPr/>
            </a:pPr>
            <a:fld id="{6AD48DA0-E0C9-42EF-855F-FF20D56093D9}" type="slidenum">
              <a:rPr lang="en-GB" altLang="en-US"/>
              <a:pPr>
                <a:defRPr/>
              </a:pPr>
              <a:t>‹#›</a:t>
            </a:fld>
            <a:endParaRPr lang="en-GB" altLang="en-US"/>
          </a:p>
        </p:txBody>
      </p:sp>
    </p:spTree>
    <p:extLst>
      <p:ext uri="{BB962C8B-B14F-4D97-AF65-F5344CB8AC3E}">
        <p14:creationId xmlns:p14="http://schemas.microsoft.com/office/powerpoint/2010/main" val="9949234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2ECAB3C7-6162-4669-BB84-A715C08BE228}"/>
              </a:ext>
            </a:extLst>
          </p:cNvPr>
          <p:cNvSpPr>
            <a:spLocks noGrp="1"/>
          </p:cNvSpPr>
          <p:nvPr>
            <p:ph type="dt" sz="half" idx="10"/>
          </p:nvPr>
        </p:nvSpPr>
        <p:spPr/>
        <p:txBody>
          <a:bodyPr/>
          <a:lstStyle>
            <a:lvl1pPr>
              <a:defRPr/>
            </a:lvl1pPr>
          </a:lstStyle>
          <a:p>
            <a:pPr>
              <a:defRPr/>
            </a:pPr>
            <a:endParaRPr lang="en-GB"/>
          </a:p>
        </p:txBody>
      </p:sp>
      <p:sp>
        <p:nvSpPr>
          <p:cNvPr id="8" name="Footer Placeholder 4">
            <a:extLst>
              <a:ext uri="{FF2B5EF4-FFF2-40B4-BE49-F238E27FC236}">
                <a16:creationId xmlns:a16="http://schemas.microsoft.com/office/drawing/2014/main" id="{D6088F1E-4C3D-42E0-89AB-3B7E7230C139}"/>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55472A6C-97DB-4AFE-B4D4-E1032D112926}"/>
              </a:ext>
            </a:extLst>
          </p:cNvPr>
          <p:cNvSpPr>
            <a:spLocks noGrp="1"/>
          </p:cNvSpPr>
          <p:nvPr>
            <p:ph type="sldNum" sz="quarter" idx="12"/>
          </p:nvPr>
        </p:nvSpPr>
        <p:spPr/>
        <p:txBody>
          <a:bodyPr/>
          <a:lstStyle>
            <a:lvl1pPr>
              <a:defRPr/>
            </a:lvl1pPr>
          </a:lstStyle>
          <a:p>
            <a:pPr>
              <a:defRPr/>
            </a:pPr>
            <a:fld id="{B077D053-5656-4674-B0A4-AECA292A97AF}" type="slidenum">
              <a:rPr lang="en-GB" altLang="en-US"/>
              <a:pPr>
                <a:defRPr/>
              </a:pPr>
              <a:t>‹#›</a:t>
            </a:fld>
            <a:endParaRPr lang="en-GB" altLang="en-US"/>
          </a:p>
        </p:txBody>
      </p:sp>
    </p:spTree>
    <p:extLst>
      <p:ext uri="{BB962C8B-B14F-4D97-AF65-F5344CB8AC3E}">
        <p14:creationId xmlns:p14="http://schemas.microsoft.com/office/powerpoint/2010/main" val="4569197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AEF9EA46-1035-4F21-A108-8EA3433E0ABE}"/>
              </a:ext>
            </a:extLst>
          </p:cNvPr>
          <p:cNvSpPr>
            <a:spLocks noGrp="1"/>
          </p:cNvSpPr>
          <p:nvPr>
            <p:ph type="dt" sz="half" idx="10"/>
          </p:nvPr>
        </p:nvSpPr>
        <p:spPr/>
        <p:txBody>
          <a:bodyPr/>
          <a:lstStyle>
            <a:lvl1pPr>
              <a:defRPr/>
            </a:lvl1pPr>
          </a:lstStyle>
          <a:p>
            <a:pPr>
              <a:defRPr/>
            </a:pPr>
            <a:endParaRPr lang="en-GB"/>
          </a:p>
        </p:txBody>
      </p:sp>
      <p:sp>
        <p:nvSpPr>
          <p:cNvPr id="4" name="Footer Placeholder 4">
            <a:extLst>
              <a:ext uri="{FF2B5EF4-FFF2-40B4-BE49-F238E27FC236}">
                <a16:creationId xmlns:a16="http://schemas.microsoft.com/office/drawing/2014/main" id="{C5BF5BEF-83DB-4072-9D2D-27238855D1A1}"/>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42B62831-6B93-4CB8-99B0-64F516C80931}"/>
              </a:ext>
            </a:extLst>
          </p:cNvPr>
          <p:cNvSpPr>
            <a:spLocks noGrp="1"/>
          </p:cNvSpPr>
          <p:nvPr>
            <p:ph type="sldNum" sz="quarter" idx="12"/>
          </p:nvPr>
        </p:nvSpPr>
        <p:spPr/>
        <p:txBody>
          <a:bodyPr/>
          <a:lstStyle>
            <a:lvl1pPr>
              <a:defRPr/>
            </a:lvl1pPr>
          </a:lstStyle>
          <a:p>
            <a:pPr>
              <a:defRPr/>
            </a:pPr>
            <a:fld id="{CB05D341-1B8F-4AE2-ADBB-9F5D49A55594}" type="slidenum">
              <a:rPr lang="en-GB" altLang="en-US"/>
              <a:pPr>
                <a:defRPr/>
              </a:pPr>
              <a:t>‹#›</a:t>
            </a:fld>
            <a:endParaRPr lang="en-GB" altLang="en-US"/>
          </a:p>
        </p:txBody>
      </p:sp>
    </p:spTree>
    <p:extLst>
      <p:ext uri="{BB962C8B-B14F-4D97-AF65-F5344CB8AC3E}">
        <p14:creationId xmlns:p14="http://schemas.microsoft.com/office/powerpoint/2010/main" val="30746129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69AC8DF6-CA6F-4C3A-9D27-9DB5A46E5509}"/>
              </a:ext>
            </a:extLst>
          </p:cNvPr>
          <p:cNvSpPr>
            <a:spLocks noGrp="1"/>
          </p:cNvSpPr>
          <p:nvPr>
            <p:ph type="dt" sz="half" idx="10"/>
          </p:nvPr>
        </p:nvSpPr>
        <p:spPr/>
        <p:txBody>
          <a:bodyPr/>
          <a:lstStyle>
            <a:lvl1pPr>
              <a:defRPr/>
            </a:lvl1pPr>
          </a:lstStyle>
          <a:p>
            <a:pPr>
              <a:defRPr/>
            </a:pPr>
            <a:endParaRPr lang="en-GB"/>
          </a:p>
        </p:txBody>
      </p:sp>
      <p:sp>
        <p:nvSpPr>
          <p:cNvPr id="3" name="Footer Placeholder 4">
            <a:extLst>
              <a:ext uri="{FF2B5EF4-FFF2-40B4-BE49-F238E27FC236}">
                <a16:creationId xmlns:a16="http://schemas.microsoft.com/office/drawing/2014/main" id="{9B082E64-142C-4CCA-BE2B-EC235B09DE3E}"/>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E79A9D80-5A3B-4105-B068-EF1BBB26069D}"/>
              </a:ext>
            </a:extLst>
          </p:cNvPr>
          <p:cNvSpPr>
            <a:spLocks noGrp="1"/>
          </p:cNvSpPr>
          <p:nvPr>
            <p:ph type="sldNum" sz="quarter" idx="12"/>
          </p:nvPr>
        </p:nvSpPr>
        <p:spPr/>
        <p:txBody>
          <a:bodyPr/>
          <a:lstStyle>
            <a:lvl1pPr>
              <a:defRPr/>
            </a:lvl1pPr>
          </a:lstStyle>
          <a:p>
            <a:pPr>
              <a:defRPr/>
            </a:pPr>
            <a:fld id="{03A7047C-1C0E-42EF-9096-0A31D2E73E76}" type="slidenum">
              <a:rPr lang="en-GB" altLang="en-US"/>
              <a:pPr>
                <a:defRPr/>
              </a:pPr>
              <a:t>‹#›</a:t>
            </a:fld>
            <a:endParaRPr lang="en-GB" altLang="en-US"/>
          </a:p>
        </p:txBody>
      </p:sp>
    </p:spTree>
    <p:extLst>
      <p:ext uri="{BB962C8B-B14F-4D97-AF65-F5344CB8AC3E}">
        <p14:creationId xmlns:p14="http://schemas.microsoft.com/office/powerpoint/2010/main" val="2085557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63B272DF-665C-43EA-9797-07AE5E3F2332}"/>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06713581-6846-4ACA-A8E5-E5C25879B797}"/>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50DB988C-B3FE-4D77-97C9-AA55B38B97D0}"/>
              </a:ext>
            </a:extLst>
          </p:cNvPr>
          <p:cNvSpPr>
            <a:spLocks noGrp="1"/>
          </p:cNvSpPr>
          <p:nvPr>
            <p:ph type="sldNum" sz="quarter" idx="12"/>
          </p:nvPr>
        </p:nvSpPr>
        <p:spPr/>
        <p:txBody>
          <a:bodyPr/>
          <a:lstStyle>
            <a:lvl1pPr>
              <a:defRPr/>
            </a:lvl1pPr>
          </a:lstStyle>
          <a:p>
            <a:pPr>
              <a:defRPr/>
            </a:pPr>
            <a:fld id="{E8B12FB3-3A2D-4EEF-B347-3CB6952AED90}" type="slidenum">
              <a:rPr lang="en-GB" altLang="en-US"/>
              <a:pPr>
                <a:defRPr/>
              </a:pPr>
              <a:t>‹#›</a:t>
            </a:fld>
            <a:endParaRPr lang="en-GB" altLang="en-US"/>
          </a:p>
        </p:txBody>
      </p:sp>
    </p:spTree>
    <p:extLst>
      <p:ext uri="{BB962C8B-B14F-4D97-AF65-F5344CB8AC3E}">
        <p14:creationId xmlns:p14="http://schemas.microsoft.com/office/powerpoint/2010/main" val="29337090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0CCFA73B-3083-410A-9DA9-322A198471EE}"/>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B58DA952-EEB1-447B-A393-CFA051713C62}"/>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7E0A0CAA-F4F5-4BEB-BC1F-583A60C83D31}"/>
              </a:ext>
            </a:extLst>
          </p:cNvPr>
          <p:cNvSpPr>
            <a:spLocks noGrp="1"/>
          </p:cNvSpPr>
          <p:nvPr>
            <p:ph type="sldNum" sz="quarter" idx="12"/>
          </p:nvPr>
        </p:nvSpPr>
        <p:spPr/>
        <p:txBody>
          <a:bodyPr/>
          <a:lstStyle>
            <a:lvl1pPr>
              <a:defRPr/>
            </a:lvl1pPr>
          </a:lstStyle>
          <a:p>
            <a:pPr>
              <a:defRPr/>
            </a:pPr>
            <a:fld id="{39F01200-AE63-40AA-A56A-D8055EDA6FBB}" type="slidenum">
              <a:rPr lang="en-GB" altLang="en-US"/>
              <a:pPr>
                <a:defRPr/>
              </a:pPr>
              <a:t>‹#›</a:t>
            </a:fld>
            <a:endParaRPr lang="en-GB" altLang="en-US"/>
          </a:p>
        </p:txBody>
      </p:sp>
    </p:spTree>
    <p:extLst>
      <p:ext uri="{BB962C8B-B14F-4D97-AF65-F5344CB8AC3E}">
        <p14:creationId xmlns:p14="http://schemas.microsoft.com/office/powerpoint/2010/main" val="7004222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DC825DDF-84F2-4954-A659-5E7A1BB6BBAA}"/>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2737D05E-776B-42BB-BBA7-795EE0C56BF3}"/>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A947F646-7B35-4379-A901-D23B8C3807DB}"/>
              </a:ext>
            </a:extLst>
          </p:cNvPr>
          <p:cNvSpPr>
            <a:spLocks noGrp="1"/>
          </p:cNvSpPr>
          <p:nvPr>
            <p:ph type="sldNum" sz="quarter" idx="12"/>
          </p:nvPr>
        </p:nvSpPr>
        <p:spPr/>
        <p:txBody>
          <a:bodyPr/>
          <a:lstStyle>
            <a:lvl1pPr>
              <a:defRPr/>
            </a:lvl1pPr>
          </a:lstStyle>
          <a:p>
            <a:pPr>
              <a:defRPr/>
            </a:pPr>
            <a:fld id="{9086DFFB-3E32-48E7-855F-515EAA1ADB38}" type="slidenum">
              <a:rPr lang="en-GB" altLang="en-US"/>
              <a:pPr>
                <a:defRPr/>
              </a:pPr>
              <a:t>‹#›</a:t>
            </a:fld>
            <a:endParaRPr lang="en-GB" altLang="en-US"/>
          </a:p>
        </p:txBody>
      </p:sp>
    </p:spTree>
    <p:extLst>
      <p:ext uri="{BB962C8B-B14F-4D97-AF65-F5344CB8AC3E}">
        <p14:creationId xmlns:p14="http://schemas.microsoft.com/office/powerpoint/2010/main" val="22608396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a:extLst>
              <a:ext uri="{FF2B5EF4-FFF2-40B4-BE49-F238E27FC236}">
                <a16:creationId xmlns:a16="http://schemas.microsoft.com/office/drawing/2014/main" id="{393D09F7-7A80-482C-B0D5-5E5454168B71}"/>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5FCF1219-2012-4076-A6C2-2CC5773EEEE4}"/>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FC401C10-35ED-43EA-A538-BB9AB63F9F8F}"/>
              </a:ext>
            </a:extLst>
          </p:cNvPr>
          <p:cNvSpPr>
            <a:spLocks noGrp="1"/>
          </p:cNvSpPr>
          <p:nvPr>
            <p:ph type="sldNum" sz="quarter" idx="12"/>
          </p:nvPr>
        </p:nvSpPr>
        <p:spPr/>
        <p:txBody>
          <a:bodyPr/>
          <a:lstStyle>
            <a:lvl1pPr>
              <a:defRPr/>
            </a:lvl1pPr>
          </a:lstStyle>
          <a:p>
            <a:pPr>
              <a:defRPr/>
            </a:pPr>
            <a:fld id="{8C687E1C-3AD8-407B-BD1C-289506A1F599}" type="slidenum">
              <a:rPr lang="en-GB" altLang="en-US"/>
              <a:pPr>
                <a:defRPr/>
              </a:pPr>
              <a:t>‹#›</a:t>
            </a:fld>
            <a:endParaRPr lang="en-GB" altLang="en-US"/>
          </a:p>
        </p:txBody>
      </p:sp>
    </p:spTree>
    <p:extLst>
      <p:ext uri="{BB962C8B-B14F-4D97-AF65-F5344CB8AC3E}">
        <p14:creationId xmlns:p14="http://schemas.microsoft.com/office/powerpoint/2010/main" val="41878672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3BFFF0A-588F-4B64-B4E0-32C1E8A7C28F}"/>
              </a:ext>
            </a:extLst>
          </p:cNvPr>
          <p:cNvSpPr txBox="1"/>
          <p:nvPr/>
        </p:nvSpPr>
        <p:spPr>
          <a:xfrm>
            <a:off x="674688" y="971550"/>
            <a:ext cx="600075" cy="1970088"/>
          </a:xfrm>
          <a:prstGeom prst="rect">
            <a:avLst/>
          </a:prstGeom>
          <a:noFill/>
        </p:spPr>
        <p:txBody>
          <a:bodyPr>
            <a:spAutoFit/>
          </a:bodyPr>
          <a:lstStyle>
            <a:defPPr>
              <a:defRPr lang="en-US"/>
            </a:defPPr>
            <a:lvl1pPr algn="r">
              <a:defRPr sz="12200" b="0" i="0">
                <a:solidFill>
                  <a:schemeClr val="bg2">
                    <a:lumMod val="40000"/>
                    <a:lumOff val="60000"/>
                  </a:schemeClr>
                </a:solidFill>
                <a:latin typeface="Arial"/>
                <a:ea typeface="+mj-ea"/>
                <a:cs typeface="+mj-cs"/>
              </a:defRPr>
            </a:lvl1pPr>
          </a:lstStyle>
          <a:p>
            <a:pPr eaLnBrk="1" fontAlgn="auto" hangingPunct="1">
              <a:spcBef>
                <a:spcPts val="0"/>
              </a:spcBef>
              <a:spcAft>
                <a:spcPts val="0"/>
              </a:spcAft>
              <a:defRPr/>
            </a:pPr>
            <a:r>
              <a:rPr lang="en-US" dirty="0"/>
              <a:t>“</a:t>
            </a:r>
          </a:p>
        </p:txBody>
      </p:sp>
      <p:sp>
        <p:nvSpPr>
          <p:cNvPr id="6" name="TextBox 5">
            <a:extLst>
              <a:ext uri="{FF2B5EF4-FFF2-40B4-BE49-F238E27FC236}">
                <a16:creationId xmlns:a16="http://schemas.microsoft.com/office/drawing/2014/main" id="{D7276694-23B0-49EA-82E3-4D9BBF73BE3A}"/>
              </a:ext>
            </a:extLst>
          </p:cNvPr>
          <p:cNvSpPr txBox="1"/>
          <p:nvPr/>
        </p:nvSpPr>
        <p:spPr>
          <a:xfrm>
            <a:off x="6999288" y="2613025"/>
            <a:ext cx="601662" cy="1970088"/>
          </a:xfrm>
          <a:prstGeom prst="rect">
            <a:avLst/>
          </a:prstGeom>
          <a:noFill/>
        </p:spPr>
        <p:txBody>
          <a:bodyPr>
            <a:spAutoFit/>
          </a:bodyPr>
          <a:lstStyle>
            <a:defPPr>
              <a:defRPr lang="en-US"/>
            </a:defPPr>
            <a:lvl1pPr algn="r">
              <a:defRPr sz="12200" b="0" i="0">
                <a:solidFill>
                  <a:schemeClr val="bg2">
                    <a:lumMod val="40000"/>
                    <a:lumOff val="60000"/>
                  </a:schemeClr>
                </a:solidFill>
                <a:latin typeface="Arial"/>
                <a:ea typeface="+mj-ea"/>
                <a:cs typeface="+mj-cs"/>
              </a:defRPr>
            </a:lvl1pPr>
          </a:lstStyle>
          <a:p>
            <a:pPr eaLnBrk="1" fontAlgn="auto" hangingPunct="1">
              <a:spcBef>
                <a:spcPts val="0"/>
              </a:spcBef>
              <a:spcAft>
                <a:spcPts val="0"/>
              </a:spcAft>
              <a:defRPr/>
            </a:pPr>
            <a:r>
              <a:rPr lang="en-US" dirty="0"/>
              <a:t>”</a:t>
            </a:r>
          </a:p>
        </p:txBody>
      </p:sp>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rtlCol="0">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3">
            <a:extLst>
              <a:ext uri="{FF2B5EF4-FFF2-40B4-BE49-F238E27FC236}">
                <a16:creationId xmlns:a16="http://schemas.microsoft.com/office/drawing/2014/main" id="{32009287-DE0B-4BB0-9410-1EBFEA9E1B20}"/>
              </a:ext>
            </a:extLst>
          </p:cNvPr>
          <p:cNvSpPr>
            <a:spLocks noGrp="1"/>
          </p:cNvSpPr>
          <p:nvPr>
            <p:ph type="dt" sz="half" idx="15"/>
          </p:nvPr>
        </p:nvSpPr>
        <p:spPr/>
        <p:txBody>
          <a:bodyPr/>
          <a:lstStyle>
            <a:lvl1pPr>
              <a:defRPr/>
            </a:lvl1pPr>
          </a:lstStyle>
          <a:p>
            <a:pPr>
              <a:defRPr/>
            </a:pPr>
            <a:endParaRPr lang="en-GB"/>
          </a:p>
        </p:txBody>
      </p:sp>
      <p:sp>
        <p:nvSpPr>
          <p:cNvPr id="8" name="Footer Placeholder 4">
            <a:extLst>
              <a:ext uri="{FF2B5EF4-FFF2-40B4-BE49-F238E27FC236}">
                <a16:creationId xmlns:a16="http://schemas.microsoft.com/office/drawing/2014/main" id="{0638060A-B1A2-43F9-B8F7-8C401ADC4648}"/>
              </a:ext>
            </a:extLst>
          </p:cNvPr>
          <p:cNvSpPr>
            <a:spLocks noGrp="1"/>
          </p:cNvSpPr>
          <p:nvPr>
            <p:ph type="ftr" sz="quarter" idx="16"/>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A7262627-7FF9-4443-8146-0A535D6B57E8}"/>
              </a:ext>
            </a:extLst>
          </p:cNvPr>
          <p:cNvSpPr>
            <a:spLocks noGrp="1"/>
          </p:cNvSpPr>
          <p:nvPr>
            <p:ph type="sldNum" sz="quarter" idx="17"/>
          </p:nvPr>
        </p:nvSpPr>
        <p:spPr/>
        <p:txBody>
          <a:bodyPr/>
          <a:lstStyle>
            <a:lvl1pPr>
              <a:defRPr/>
            </a:lvl1pPr>
          </a:lstStyle>
          <a:p>
            <a:pPr>
              <a:defRPr/>
            </a:pPr>
            <a:fld id="{918CE3A7-D049-4844-B800-5D47B90940D4}" type="slidenum">
              <a:rPr lang="en-GB" altLang="en-US"/>
              <a:pPr>
                <a:defRPr/>
              </a:pPr>
              <a:t>‹#›</a:t>
            </a:fld>
            <a:endParaRPr lang="en-GB" altLang="en-US"/>
          </a:p>
        </p:txBody>
      </p:sp>
    </p:spTree>
    <p:extLst>
      <p:ext uri="{BB962C8B-B14F-4D97-AF65-F5344CB8AC3E}">
        <p14:creationId xmlns:p14="http://schemas.microsoft.com/office/powerpoint/2010/main" val="29474783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1B883CC-66BF-444D-90AC-49C989DEB7FD}"/>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17973608-07C3-4025-AAC4-CC97468CC05B}"/>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A94AA687-0C9F-4193-AFE7-3DAE1730BBC8}"/>
              </a:ext>
            </a:extLst>
          </p:cNvPr>
          <p:cNvSpPr>
            <a:spLocks noGrp="1"/>
          </p:cNvSpPr>
          <p:nvPr>
            <p:ph type="sldNum" sz="quarter" idx="12"/>
          </p:nvPr>
        </p:nvSpPr>
        <p:spPr/>
        <p:txBody>
          <a:bodyPr/>
          <a:lstStyle>
            <a:lvl1pPr>
              <a:defRPr/>
            </a:lvl1pPr>
          </a:lstStyle>
          <a:p>
            <a:pPr>
              <a:defRPr/>
            </a:pPr>
            <a:fld id="{6646B952-F41B-45D2-9C24-98D5700C8C0B}" type="slidenum">
              <a:rPr lang="en-GB" altLang="en-US"/>
              <a:pPr>
                <a:defRPr/>
              </a:pPr>
              <a:t>‹#›</a:t>
            </a:fld>
            <a:endParaRPr lang="en-GB" altLang="en-US"/>
          </a:p>
        </p:txBody>
      </p:sp>
    </p:spTree>
    <p:extLst>
      <p:ext uri="{BB962C8B-B14F-4D97-AF65-F5344CB8AC3E}">
        <p14:creationId xmlns:p14="http://schemas.microsoft.com/office/powerpoint/2010/main" val="36139578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3FF4D3D8-E167-4921-A9D0-B64250FFDA40}"/>
              </a:ext>
            </a:extLst>
          </p:cNvPr>
          <p:cNvCxnSpPr/>
          <p:nvPr/>
        </p:nvCxnSpPr>
        <p:spPr>
          <a:xfrm>
            <a:off x="2795588"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A8F10E19-08B0-4B3A-9103-49C617FA404A}"/>
              </a:ext>
            </a:extLst>
          </p:cNvPr>
          <p:cNvCxnSpPr/>
          <p:nvPr/>
        </p:nvCxnSpPr>
        <p:spPr>
          <a:xfrm>
            <a:off x="5222875" y="2133600"/>
            <a:ext cx="0" cy="3967163"/>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489475" y="2667000"/>
            <a:ext cx="2196084" cy="3589338"/>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2905586" y="2667000"/>
            <a:ext cx="2210671" cy="3589338"/>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5344917" y="2667000"/>
            <a:ext cx="2199658" cy="3589338"/>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Date Placeholder 3">
            <a:extLst>
              <a:ext uri="{FF2B5EF4-FFF2-40B4-BE49-F238E27FC236}">
                <a16:creationId xmlns:a16="http://schemas.microsoft.com/office/drawing/2014/main" id="{8D32202C-9AC5-406D-BB33-BEA8982E2BD9}"/>
              </a:ext>
            </a:extLst>
          </p:cNvPr>
          <p:cNvSpPr>
            <a:spLocks noGrp="1"/>
          </p:cNvSpPr>
          <p:nvPr>
            <p:ph type="dt" sz="half" idx="18"/>
          </p:nvPr>
        </p:nvSpPr>
        <p:spPr/>
        <p:txBody>
          <a:bodyPr/>
          <a:lstStyle>
            <a:lvl1pPr>
              <a:defRPr/>
            </a:lvl1pPr>
          </a:lstStyle>
          <a:p>
            <a:pPr>
              <a:defRPr/>
            </a:pPr>
            <a:endParaRPr lang="en-GB"/>
          </a:p>
        </p:txBody>
      </p:sp>
      <p:sp>
        <p:nvSpPr>
          <p:cNvPr id="12" name="Footer Placeholder 4">
            <a:extLst>
              <a:ext uri="{FF2B5EF4-FFF2-40B4-BE49-F238E27FC236}">
                <a16:creationId xmlns:a16="http://schemas.microsoft.com/office/drawing/2014/main" id="{0847BD92-3EF7-40B5-AE7E-B2D194F56F29}"/>
              </a:ext>
            </a:extLst>
          </p:cNvPr>
          <p:cNvSpPr>
            <a:spLocks noGrp="1"/>
          </p:cNvSpPr>
          <p:nvPr>
            <p:ph type="ftr" sz="quarter" idx="19"/>
          </p:nvPr>
        </p:nvSpPr>
        <p:spPr/>
        <p:txBody>
          <a:bodyPr/>
          <a:lstStyle>
            <a:lvl1pPr>
              <a:defRPr/>
            </a:lvl1pPr>
          </a:lstStyle>
          <a:p>
            <a:pPr>
              <a:defRPr/>
            </a:pPr>
            <a:endParaRPr lang="en-GB"/>
          </a:p>
        </p:txBody>
      </p:sp>
      <p:sp>
        <p:nvSpPr>
          <p:cNvPr id="13" name="Slide Number Placeholder 5">
            <a:extLst>
              <a:ext uri="{FF2B5EF4-FFF2-40B4-BE49-F238E27FC236}">
                <a16:creationId xmlns:a16="http://schemas.microsoft.com/office/drawing/2014/main" id="{B409945E-62C8-4B0E-83D7-CD3D5B44A665}"/>
              </a:ext>
            </a:extLst>
          </p:cNvPr>
          <p:cNvSpPr>
            <a:spLocks noGrp="1"/>
          </p:cNvSpPr>
          <p:nvPr>
            <p:ph type="sldNum" sz="quarter" idx="20"/>
          </p:nvPr>
        </p:nvSpPr>
        <p:spPr/>
        <p:txBody>
          <a:bodyPr/>
          <a:lstStyle>
            <a:lvl1pPr>
              <a:defRPr/>
            </a:lvl1pPr>
          </a:lstStyle>
          <a:p>
            <a:pPr>
              <a:defRPr/>
            </a:pPr>
            <a:fld id="{3DCE765E-C0A7-4A82-B09B-2CCE9C8FFEF5}" type="slidenum">
              <a:rPr lang="en-GB" altLang="en-US"/>
              <a:pPr>
                <a:defRPr/>
              </a:pPr>
              <a:t>‹#›</a:t>
            </a:fld>
            <a:endParaRPr lang="en-GB" altLang="en-US"/>
          </a:p>
        </p:txBody>
      </p:sp>
    </p:spTree>
    <p:extLst>
      <p:ext uri="{BB962C8B-B14F-4D97-AF65-F5344CB8AC3E}">
        <p14:creationId xmlns:p14="http://schemas.microsoft.com/office/powerpoint/2010/main" val="35075807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0C0BD426-D804-45FF-B00D-848E4BDB3E41}"/>
              </a:ext>
            </a:extLst>
          </p:cNvPr>
          <p:cNvCxnSpPr/>
          <p:nvPr/>
        </p:nvCxnSpPr>
        <p:spPr>
          <a:xfrm>
            <a:off x="2795588"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33B3B6C-22D6-4B48-B37D-AB9F0A76F5A9}"/>
              </a:ext>
            </a:extLst>
          </p:cNvPr>
          <p:cNvCxnSpPr/>
          <p:nvPr/>
        </p:nvCxnSpPr>
        <p:spPr>
          <a:xfrm>
            <a:off x="5222875" y="2133600"/>
            <a:ext cx="0" cy="3967163"/>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22" name="Text Placeholder 3"/>
          <p:cNvSpPr>
            <a:spLocks noGrp="1"/>
          </p:cNvSpPr>
          <p:nvPr>
            <p:ph type="body" sz="half" idx="18"/>
          </p:nvPr>
        </p:nvSpPr>
        <p:spPr>
          <a:xfrm>
            <a:off x="489475" y="4827212"/>
            <a:ext cx="2205612" cy="659189"/>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23" name="Text Placeholder 3"/>
          <p:cNvSpPr>
            <a:spLocks noGrp="1"/>
          </p:cNvSpPr>
          <p:nvPr>
            <p:ph type="body" sz="half" idx="19"/>
          </p:nvPr>
        </p:nvSpPr>
        <p:spPr>
          <a:xfrm>
            <a:off x="2916776" y="4827211"/>
            <a:ext cx="2201378" cy="659189"/>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24" name="Text Placeholder 3"/>
          <p:cNvSpPr>
            <a:spLocks noGrp="1"/>
          </p:cNvSpPr>
          <p:nvPr>
            <p:ph type="body" sz="half" idx="20"/>
          </p:nvPr>
        </p:nvSpPr>
        <p:spPr>
          <a:xfrm>
            <a:off x="5344824" y="4827209"/>
            <a:ext cx="2202571" cy="659189"/>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5" name="Date Placeholder 3">
            <a:extLst>
              <a:ext uri="{FF2B5EF4-FFF2-40B4-BE49-F238E27FC236}">
                <a16:creationId xmlns:a16="http://schemas.microsoft.com/office/drawing/2014/main" id="{79A990FD-0FB0-4EE7-9DBB-E41554C43281}"/>
              </a:ext>
            </a:extLst>
          </p:cNvPr>
          <p:cNvSpPr>
            <a:spLocks noGrp="1"/>
          </p:cNvSpPr>
          <p:nvPr>
            <p:ph type="dt" sz="half" idx="23"/>
          </p:nvPr>
        </p:nvSpPr>
        <p:spPr/>
        <p:txBody>
          <a:bodyPr/>
          <a:lstStyle>
            <a:lvl1pPr>
              <a:defRPr/>
            </a:lvl1pPr>
          </a:lstStyle>
          <a:p>
            <a:pPr>
              <a:defRPr/>
            </a:pPr>
            <a:endParaRPr lang="en-GB"/>
          </a:p>
        </p:txBody>
      </p:sp>
      <p:sp>
        <p:nvSpPr>
          <p:cNvPr id="16" name="Footer Placeholder 4">
            <a:extLst>
              <a:ext uri="{FF2B5EF4-FFF2-40B4-BE49-F238E27FC236}">
                <a16:creationId xmlns:a16="http://schemas.microsoft.com/office/drawing/2014/main" id="{B43C0D1A-9EB1-4490-AEF7-2E10DC712A2B}"/>
              </a:ext>
            </a:extLst>
          </p:cNvPr>
          <p:cNvSpPr>
            <a:spLocks noGrp="1"/>
          </p:cNvSpPr>
          <p:nvPr>
            <p:ph type="ftr" sz="quarter" idx="24"/>
          </p:nvPr>
        </p:nvSpPr>
        <p:spPr/>
        <p:txBody>
          <a:bodyPr/>
          <a:lstStyle>
            <a:lvl1pPr>
              <a:defRPr/>
            </a:lvl1pPr>
          </a:lstStyle>
          <a:p>
            <a:pPr>
              <a:defRPr/>
            </a:pPr>
            <a:endParaRPr lang="en-GB"/>
          </a:p>
        </p:txBody>
      </p:sp>
      <p:sp>
        <p:nvSpPr>
          <p:cNvPr id="17" name="Slide Number Placeholder 5">
            <a:extLst>
              <a:ext uri="{FF2B5EF4-FFF2-40B4-BE49-F238E27FC236}">
                <a16:creationId xmlns:a16="http://schemas.microsoft.com/office/drawing/2014/main" id="{38660347-FC10-4331-A0B6-4B99913862F4}"/>
              </a:ext>
            </a:extLst>
          </p:cNvPr>
          <p:cNvSpPr>
            <a:spLocks noGrp="1"/>
          </p:cNvSpPr>
          <p:nvPr>
            <p:ph type="sldNum" sz="quarter" idx="25"/>
          </p:nvPr>
        </p:nvSpPr>
        <p:spPr/>
        <p:txBody>
          <a:bodyPr/>
          <a:lstStyle>
            <a:lvl1pPr>
              <a:defRPr/>
            </a:lvl1pPr>
          </a:lstStyle>
          <a:p>
            <a:pPr>
              <a:defRPr/>
            </a:pPr>
            <a:fld id="{02604A48-53C2-4F3E-B995-941645D1B12A}" type="slidenum">
              <a:rPr lang="en-GB" altLang="en-US"/>
              <a:pPr>
                <a:defRPr/>
              </a:pPr>
              <a:t>‹#›</a:t>
            </a:fld>
            <a:endParaRPr lang="en-GB" altLang="en-US"/>
          </a:p>
        </p:txBody>
      </p:sp>
    </p:spTree>
    <p:extLst>
      <p:ext uri="{BB962C8B-B14F-4D97-AF65-F5344CB8AC3E}">
        <p14:creationId xmlns:p14="http://schemas.microsoft.com/office/powerpoint/2010/main" val="15259268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F1659A-0B2E-4A67-8310-AEB8B4E5E1DE}"/>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248C0644-B435-4B0E-BFEE-0810532D95F3}"/>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081D68E5-F94B-4898-8D3A-AA6F8448689C}"/>
              </a:ext>
            </a:extLst>
          </p:cNvPr>
          <p:cNvSpPr>
            <a:spLocks noGrp="1"/>
          </p:cNvSpPr>
          <p:nvPr>
            <p:ph type="sldNum" sz="quarter" idx="12"/>
          </p:nvPr>
        </p:nvSpPr>
        <p:spPr/>
        <p:txBody>
          <a:bodyPr/>
          <a:lstStyle>
            <a:lvl1pPr>
              <a:defRPr/>
            </a:lvl1pPr>
          </a:lstStyle>
          <a:p>
            <a:pPr>
              <a:defRPr/>
            </a:pPr>
            <a:fld id="{938C1831-CFE2-4E64-A188-0AD34E9CE461}" type="slidenum">
              <a:rPr lang="en-GB" altLang="en-US"/>
              <a:pPr>
                <a:defRPr/>
              </a:pPr>
              <a:t>‹#›</a:t>
            </a:fld>
            <a:endParaRPr lang="en-GB" altLang="en-US"/>
          </a:p>
        </p:txBody>
      </p:sp>
    </p:spTree>
    <p:extLst>
      <p:ext uri="{BB962C8B-B14F-4D97-AF65-F5344CB8AC3E}">
        <p14:creationId xmlns:p14="http://schemas.microsoft.com/office/powerpoint/2010/main" val="4388836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51C605F-ECF6-40AC-9982-9F4F77CA1D79}"/>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7FAF63B5-798C-483D-9BC7-931B1955C156}"/>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B0D11AA-397C-4C6B-A7BA-72F367846666}"/>
              </a:ext>
            </a:extLst>
          </p:cNvPr>
          <p:cNvSpPr>
            <a:spLocks noGrp="1"/>
          </p:cNvSpPr>
          <p:nvPr>
            <p:ph type="sldNum" sz="quarter" idx="12"/>
          </p:nvPr>
        </p:nvSpPr>
        <p:spPr/>
        <p:txBody>
          <a:bodyPr/>
          <a:lstStyle>
            <a:lvl1pPr>
              <a:defRPr/>
            </a:lvl1pPr>
          </a:lstStyle>
          <a:p>
            <a:pPr>
              <a:defRPr/>
            </a:pPr>
            <a:fld id="{1578B358-6B00-4481-8672-B6A898974AFD}" type="slidenum">
              <a:rPr lang="en-GB" altLang="en-US"/>
              <a:pPr>
                <a:defRPr/>
              </a:pPr>
              <a:t>‹#›</a:t>
            </a:fld>
            <a:endParaRPr lang="en-GB" altLang="en-US"/>
          </a:p>
        </p:txBody>
      </p:sp>
    </p:spTree>
    <p:extLst>
      <p:ext uri="{BB962C8B-B14F-4D97-AF65-F5344CB8AC3E}">
        <p14:creationId xmlns:p14="http://schemas.microsoft.com/office/powerpoint/2010/main" val="38984147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C1BDBC4E-1364-479A-B140-FC20501932D2}"/>
              </a:ext>
            </a:extLst>
          </p:cNvPr>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a:extLst>
              <a:ext uri="{FF2B5EF4-FFF2-40B4-BE49-F238E27FC236}">
                <a16:creationId xmlns:a16="http://schemas.microsoft.com/office/drawing/2014/main" id="{15B337A1-8729-4F34-906B-8487194DF556}"/>
              </a:ext>
            </a:extLst>
          </p:cNvPr>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a:extLst>
              <a:ext uri="{FF2B5EF4-FFF2-40B4-BE49-F238E27FC236}">
                <a16:creationId xmlns:a16="http://schemas.microsoft.com/office/drawing/2014/main" id="{427C2412-D23C-4008-A539-1B5616F0C6E7}"/>
              </a:ext>
            </a:extLst>
          </p:cNvPr>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a:extLst>
              <a:ext uri="{FF2B5EF4-FFF2-40B4-BE49-F238E27FC236}">
                <a16:creationId xmlns:a16="http://schemas.microsoft.com/office/drawing/2014/main" id="{9C2CA9FA-1378-4390-9555-F3B76707A2D1}"/>
              </a:ext>
            </a:extLst>
          </p:cNvPr>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a:extLst>
              <a:ext uri="{FF2B5EF4-FFF2-40B4-BE49-F238E27FC236}">
                <a16:creationId xmlns:a16="http://schemas.microsoft.com/office/drawing/2014/main" id="{1A588273-DC22-4744-A6D8-CFAB958DC68A}"/>
              </a:ext>
            </a:extLst>
          </p:cNvPr>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08330684-298C-468B-B0C7-CEED13921CC0}"/>
              </a:ext>
            </a:extLst>
          </p:cNvPr>
          <p:cNvSpPr/>
          <p:nvPr/>
        </p:nvSpPr>
        <p:spPr>
          <a:xfrm>
            <a:off x="7745413" y="0"/>
            <a:ext cx="685800" cy="110013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2" name="Title Placeholder 1">
            <a:extLst>
              <a:ext uri="{FF2B5EF4-FFF2-40B4-BE49-F238E27FC236}">
                <a16:creationId xmlns:a16="http://schemas.microsoft.com/office/drawing/2014/main" id="{8A1CE821-3EA1-4892-8490-3F45843F0EC9}"/>
              </a:ext>
            </a:extLst>
          </p:cNvPr>
          <p:cNvSpPr>
            <a:spLocks noGrp="1"/>
          </p:cNvSpPr>
          <p:nvPr>
            <p:ph type="title"/>
          </p:nvPr>
        </p:nvSpPr>
        <p:spPr bwMode="auto">
          <a:xfrm>
            <a:off x="484188" y="452438"/>
            <a:ext cx="7056437" cy="1400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43" name="Text Placeholder 2">
            <a:extLst>
              <a:ext uri="{FF2B5EF4-FFF2-40B4-BE49-F238E27FC236}">
                <a16:creationId xmlns:a16="http://schemas.microsoft.com/office/drawing/2014/main" id="{9544AAE4-3BD9-4C11-A2D2-957A1FAE3219}"/>
              </a:ext>
            </a:extLst>
          </p:cNvPr>
          <p:cNvSpPr>
            <a:spLocks noGrp="1"/>
          </p:cNvSpPr>
          <p:nvPr>
            <p:ph type="body" idx="1"/>
          </p:nvPr>
        </p:nvSpPr>
        <p:spPr bwMode="auto">
          <a:xfrm>
            <a:off x="827088" y="2052638"/>
            <a:ext cx="6711950" cy="4195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1EE77EE6-C421-482D-A660-8FE79A13AE63}"/>
              </a:ext>
            </a:extLst>
          </p:cNvPr>
          <p:cNvSpPr>
            <a:spLocks noGrp="1"/>
          </p:cNvSpPr>
          <p:nvPr>
            <p:ph type="dt" sz="half" idx="2"/>
          </p:nvPr>
        </p:nvSpPr>
        <p:spPr>
          <a:xfrm rot="5400000">
            <a:off x="7494588" y="1828800"/>
            <a:ext cx="990600" cy="228600"/>
          </a:xfrm>
          <a:prstGeom prst="rect">
            <a:avLst/>
          </a:prstGeom>
        </p:spPr>
        <p:txBody>
          <a:bodyPr vert="horz" lIns="91440" tIns="45720" rIns="91440" bIns="45720" rtlCol="0" anchor="t"/>
          <a:lstStyle>
            <a:lvl1pPr algn="l" eaLnBrk="1" fontAlgn="auto" hangingPunct="1">
              <a:spcBef>
                <a:spcPts val="0"/>
              </a:spcBef>
              <a:spcAft>
                <a:spcPts val="0"/>
              </a:spcAft>
              <a:defRPr sz="1100" b="0" i="0">
                <a:solidFill>
                  <a:schemeClr val="tx1">
                    <a:tint val="75000"/>
                    <a:alpha val="60000"/>
                  </a:schemeClr>
                </a:solidFill>
                <a:latin typeface="+mn-lt"/>
              </a:defRPr>
            </a:lvl1pPr>
          </a:lstStyle>
          <a:p>
            <a:pPr>
              <a:defRPr/>
            </a:pPr>
            <a:endParaRPr lang="en-GB"/>
          </a:p>
        </p:txBody>
      </p:sp>
      <p:sp>
        <p:nvSpPr>
          <p:cNvPr id="5" name="Footer Placeholder 4">
            <a:extLst>
              <a:ext uri="{FF2B5EF4-FFF2-40B4-BE49-F238E27FC236}">
                <a16:creationId xmlns:a16="http://schemas.microsoft.com/office/drawing/2014/main" id="{954FBD59-4BE3-4230-B6C8-D8FF2063E98F}"/>
              </a:ext>
            </a:extLst>
          </p:cNvPr>
          <p:cNvSpPr>
            <a:spLocks noGrp="1"/>
          </p:cNvSpPr>
          <p:nvPr>
            <p:ph type="ftr" sz="quarter" idx="3"/>
          </p:nvPr>
        </p:nvSpPr>
        <p:spPr>
          <a:xfrm rot="5400000">
            <a:off x="6233318" y="3263107"/>
            <a:ext cx="3859213" cy="228600"/>
          </a:xfrm>
          <a:prstGeom prst="rect">
            <a:avLst/>
          </a:prstGeom>
        </p:spPr>
        <p:txBody>
          <a:bodyPr vert="horz" lIns="91440" tIns="45720" rIns="91440" bIns="45720" rtlCol="0" anchor="b"/>
          <a:lstStyle>
            <a:lvl1pPr algn="l" eaLnBrk="1" fontAlgn="auto" hangingPunct="1">
              <a:spcBef>
                <a:spcPts val="0"/>
              </a:spcBef>
              <a:spcAft>
                <a:spcPts val="0"/>
              </a:spcAft>
              <a:defRPr sz="1100" b="0" i="0">
                <a:solidFill>
                  <a:schemeClr val="tx1">
                    <a:tint val="75000"/>
                    <a:alpha val="60000"/>
                  </a:schemeClr>
                </a:solidFill>
                <a:latin typeface="+mn-lt"/>
              </a:defRPr>
            </a:lvl1pPr>
          </a:lstStyle>
          <a:p>
            <a:pPr>
              <a:defRPr/>
            </a:pPr>
            <a:endParaRPr lang="en-GB"/>
          </a:p>
        </p:txBody>
      </p:sp>
      <p:sp>
        <p:nvSpPr>
          <p:cNvPr id="6" name="Slide Number Placeholder 5">
            <a:extLst>
              <a:ext uri="{FF2B5EF4-FFF2-40B4-BE49-F238E27FC236}">
                <a16:creationId xmlns:a16="http://schemas.microsoft.com/office/drawing/2014/main" id="{2CA3979E-BA3B-411E-A692-7F5FC3004950}"/>
              </a:ext>
            </a:extLst>
          </p:cNvPr>
          <p:cNvSpPr>
            <a:spLocks noGrp="1"/>
          </p:cNvSpPr>
          <p:nvPr>
            <p:ph type="sldNum" sz="quarter" idx="4"/>
          </p:nvPr>
        </p:nvSpPr>
        <p:spPr bwMode="gray">
          <a:xfrm>
            <a:off x="7766050" y="295275"/>
            <a:ext cx="628650" cy="768350"/>
          </a:xfrm>
          <a:prstGeom prst="rect">
            <a:avLst/>
          </a:prstGeom>
        </p:spPr>
        <p:txBody>
          <a:bodyPr vert="horz" lIns="91440" tIns="45720" rIns="91440" bIns="45720" rtlCol="0" anchor="b"/>
          <a:lstStyle>
            <a:lvl1pPr algn="ctr" eaLnBrk="1" fontAlgn="auto" hangingPunct="1">
              <a:spcBef>
                <a:spcPts val="0"/>
              </a:spcBef>
              <a:spcAft>
                <a:spcPts val="0"/>
              </a:spcAft>
              <a:defRPr sz="2801" b="0" i="0" smtClean="0">
                <a:solidFill>
                  <a:schemeClr val="tx1">
                    <a:tint val="75000"/>
                  </a:schemeClr>
                </a:solidFill>
                <a:latin typeface="+mn-lt"/>
              </a:defRPr>
            </a:lvl1pPr>
          </a:lstStyle>
          <a:p>
            <a:pPr>
              <a:defRPr/>
            </a:pPr>
            <a:fld id="{6D652452-0F06-4382-8BD3-F01748A7D729}" type="slidenum">
              <a:rPr lang="en-GB" altLang="en-US"/>
              <a:pPr>
                <a:defRPr/>
              </a:pPr>
              <a:t>‹#›</a:t>
            </a:fld>
            <a:endParaRPr lang="en-GB" altLang="en-US"/>
          </a:p>
        </p:txBody>
      </p:sp>
    </p:spTree>
  </p:cSld>
  <p:clrMap bg1="dk1" tx1="lt1" bg2="dk2" tx2="lt2" accent1="accent1" accent2="accent2" accent3="accent3" accent4="accent4" accent5="accent5" accent6="accent6" hlink="hlink" folHlink="folHlink"/>
  <p:sldLayoutIdLst>
    <p:sldLayoutId id="2147484132" r:id="rId1"/>
    <p:sldLayoutId id="2147484133" r:id="rId2"/>
    <p:sldLayoutId id="2147484134" r:id="rId3"/>
    <p:sldLayoutId id="2147484135" r:id="rId4"/>
    <p:sldLayoutId id="2147484136" r:id="rId5"/>
    <p:sldLayoutId id="2147484137" r:id="rId6"/>
    <p:sldLayoutId id="2147484138" r:id="rId7"/>
    <p:sldLayoutId id="2147484139" r:id="rId8"/>
    <p:sldLayoutId id="2147484140" r:id="rId9"/>
    <p:sldLayoutId id="2147484141" r:id="rId10"/>
    <p:sldLayoutId id="2147484142" r:id="rId11"/>
    <p:sldLayoutId id="2147484146" r:id="rId12"/>
    <p:sldLayoutId id="2147484143" r:id="rId13"/>
    <p:sldLayoutId id="2147484147" r:id="rId14"/>
    <p:sldLayoutId id="2147484148" r:id="rId15"/>
    <p:sldLayoutId id="2147484144" r:id="rId16"/>
    <p:sldLayoutId id="2147484145" r:id="rId17"/>
  </p:sldLayoutIdLst>
  <p:txStyles>
    <p:titleStyle>
      <a:lvl1pPr algn="l" defTabSz="457200" rtl="0" fontAlgn="base">
        <a:spcBef>
          <a:spcPct val="0"/>
        </a:spcBef>
        <a:spcAft>
          <a:spcPct val="0"/>
        </a:spcAft>
        <a:defRPr sz="4200" kern="1200">
          <a:solidFill>
            <a:schemeClr val="tx2"/>
          </a:solidFill>
          <a:latin typeface="+mj-lt"/>
          <a:ea typeface="+mj-ea"/>
          <a:cs typeface="+mj-cs"/>
        </a:defRPr>
      </a:lvl1pPr>
      <a:lvl2pPr algn="l" defTabSz="457200" rtl="0" fontAlgn="base">
        <a:spcBef>
          <a:spcPct val="0"/>
        </a:spcBef>
        <a:spcAft>
          <a:spcPct val="0"/>
        </a:spcAft>
        <a:defRPr sz="4200">
          <a:solidFill>
            <a:schemeClr val="tx2"/>
          </a:solidFill>
          <a:latin typeface="Century Gothic" panose="020B0502020202020204" pitchFamily="34" charset="0"/>
        </a:defRPr>
      </a:lvl2pPr>
      <a:lvl3pPr algn="l" defTabSz="457200" rtl="0" fontAlgn="base">
        <a:spcBef>
          <a:spcPct val="0"/>
        </a:spcBef>
        <a:spcAft>
          <a:spcPct val="0"/>
        </a:spcAft>
        <a:defRPr sz="4200">
          <a:solidFill>
            <a:schemeClr val="tx2"/>
          </a:solidFill>
          <a:latin typeface="Century Gothic" panose="020B0502020202020204" pitchFamily="34" charset="0"/>
        </a:defRPr>
      </a:lvl3pPr>
      <a:lvl4pPr algn="l" defTabSz="457200" rtl="0" fontAlgn="base">
        <a:spcBef>
          <a:spcPct val="0"/>
        </a:spcBef>
        <a:spcAft>
          <a:spcPct val="0"/>
        </a:spcAft>
        <a:defRPr sz="4200">
          <a:solidFill>
            <a:schemeClr val="tx2"/>
          </a:solidFill>
          <a:latin typeface="Century Gothic" panose="020B0502020202020204" pitchFamily="34" charset="0"/>
        </a:defRPr>
      </a:lvl4pPr>
      <a:lvl5pPr algn="l" defTabSz="457200" rtl="0" fontAlgn="base">
        <a:spcBef>
          <a:spcPct val="0"/>
        </a:spcBef>
        <a:spcAft>
          <a:spcPct val="0"/>
        </a:spcAft>
        <a:defRPr sz="4200">
          <a:solidFill>
            <a:schemeClr val="tx2"/>
          </a:solidFill>
          <a:latin typeface="Century Gothic" panose="020B0502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fontAlgn="base">
        <a:spcBef>
          <a:spcPts val="1000"/>
        </a:spcBef>
        <a:spcAft>
          <a:spcPct val="0"/>
        </a:spcAft>
        <a:buClr>
          <a:srgbClr val="8AD0D6"/>
        </a:buClr>
        <a:buSzPct val="80000"/>
        <a:buFont typeface="Wingdings 3" panose="05040102010807070707" pitchFamily="18" charset="2"/>
        <a:buChar char=""/>
        <a:defRPr sz="2000" kern="1200">
          <a:solidFill>
            <a:schemeClr val="tx1"/>
          </a:solidFill>
          <a:latin typeface="+mj-lt"/>
          <a:ea typeface="+mj-ea"/>
          <a:cs typeface="+mj-cs"/>
        </a:defRPr>
      </a:lvl1pPr>
      <a:lvl2pPr marL="742950" indent="-285750" algn="l" defTabSz="457200" rtl="0" fontAlgn="base">
        <a:spcBef>
          <a:spcPts val="1000"/>
        </a:spcBef>
        <a:spcAft>
          <a:spcPct val="0"/>
        </a:spcAft>
        <a:buClr>
          <a:srgbClr val="8AD0D6"/>
        </a:buClr>
        <a:buSzPct val="80000"/>
        <a:buFont typeface="Wingdings 3" panose="05040102010807070707" pitchFamily="18" charset="2"/>
        <a:buChar char=""/>
        <a:defRPr kern="1200">
          <a:solidFill>
            <a:schemeClr val="tx1"/>
          </a:solidFill>
          <a:latin typeface="+mj-lt"/>
          <a:ea typeface="+mj-ea"/>
          <a:cs typeface="+mj-cs"/>
        </a:defRPr>
      </a:lvl2pPr>
      <a:lvl3pPr marL="1143000" indent="-228600" algn="l" defTabSz="457200" rtl="0" fontAlgn="base">
        <a:spcBef>
          <a:spcPts val="1000"/>
        </a:spcBef>
        <a:spcAft>
          <a:spcPct val="0"/>
        </a:spcAft>
        <a:buClr>
          <a:srgbClr val="8AD0D6"/>
        </a:buClr>
        <a:buSzPct val="80000"/>
        <a:buFont typeface="Wingdings 3" panose="05040102010807070707" pitchFamily="18" charset="2"/>
        <a:buChar char=""/>
        <a:defRPr sz="1600" kern="1200">
          <a:solidFill>
            <a:schemeClr val="tx1"/>
          </a:solidFill>
          <a:latin typeface="+mj-lt"/>
          <a:ea typeface="+mj-ea"/>
          <a:cs typeface="+mj-cs"/>
        </a:defRPr>
      </a:lvl3pPr>
      <a:lvl4pPr marL="1600200" indent="-228600" algn="l" defTabSz="457200" rtl="0" fontAlgn="base">
        <a:spcBef>
          <a:spcPts val="1000"/>
        </a:spcBef>
        <a:spcAft>
          <a:spcPct val="0"/>
        </a:spcAft>
        <a:buClr>
          <a:srgbClr val="8AD0D6"/>
        </a:buClr>
        <a:buSzPct val="80000"/>
        <a:buFont typeface="Wingdings 3" panose="05040102010807070707" pitchFamily="18" charset="2"/>
        <a:buChar char=""/>
        <a:defRPr sz="1400" kern="1200">
          <a:solidFill>
            <a:schemeClr val="tx1"/>
          </a:solidFill>
          <a:latin typeface="+mj-lt"/>
          <a:ea typeface="+mj-ea"/>
          <a:cs typeface="+mj-cs"/>
        </a:defRPr>
      </a:lvl4pPr>
      <a:lvl5pPr marL="2057400" indent="-228600" algn="l" defTabSz="457200" rtl="0" fontAlgn="base">
        <a:spcBef>
          <a:spcPts val="1000"/>
        </a:spcBef>
        <a:spcAft>
          <a:spcPct val="0"/>
        </a:spcAft>
        <a:buClr>
          <a:srgbClr val="8AD0D6"/>
        </a:buClr>
        <a:buSzPct val="80000"/>
        <a:buFont typeface="Wingdings 3" panose="05040102010807070707" pitchFamily="18" charset="2"/>
        <a:buChar char=""/>
        <a:defRPr sz="140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9.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5.xml"/><Relationship Id="rId1" Type="http://schemas.openxmlformats.org/officeDocument/2006/relationships/tags" Target="../tags/tag2.xml"/><Relationship Id="rId4" Type="http://schemas.openxmlformats.org/officeDocument/2006/relationships/image" Target="../media/image3.wmf"/></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5.xml"/><Relationship Id="rId1" Type="http://schemas.openxmlformats.org/officeDocument/2006/relationships/tags" Target="../tags/tag3.xml"/><Relationship Id="rId4" Type="http://schemas.openxmlformats.org/officeDocument/2006/relationships/image" Target="../media/image4.wmf"/></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5.xml"/><Relationship Id="rId1" Type="http://schemas.openxmlformats.org/officeDocument/2006/relationships/tags" Target="../tags/tag4.xml"/><Relationship Id="rId4" Type="http://schemas.openxmlformats.org/officeDocument/2006/relationships/image" Target="../media/image4.wmf"/></Relationships>
</file>

<file path=ppt/slides/_rels/slide5.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5.xml"/><Relationship Id="rId1" Type="http://schemas.openxmlformats.org/officeDocument/2006/relationships/tags" Target="../tags/tag5.xml"/><Relationship Id="rId4" Type="http://schemas.openxmlformats.org/officeDocument/2006/relationships/image" Target="../media/image4.wmf"/></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5.xml"/><Relationship Id="rId1" Type="http://schemas.openxmlformats.org/officeDocument/2006/relationships/tags" Target="../tags/tag6.xml"/><Relationship Id="rId4" Type="http://schemas.openxmlformats.org/officeDocument/2006/relationships/hyperlink" Target="https://www.youtube.com/watch?v=t8XMeocLflc" TargetMode="Externa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5.xml"/><Relationship Id="rId1" Type="http://schemas.openxmlformats.org/officeDocument/2006/relationships/tags" Target="../tags/tag7.xml"/><Relationship Id="rId4" Type="http://schemas.openxmlformats.org/officeDocument/2006/relationships/image" Target="../media/image5.wmf"/></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5.xml"/><Relationship Id="rId1" Type="http://schemas.openxmlformats.org/officeDocument/2006/relationships/tags" Target="../tags/tag8.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5.xml"/><Relationship Id="rId1" Type="http://schemas.openxmlformats.org/officeDocument/2006/relationships/tags" Target="../tags/tag9.xml"/><Relationship Id="rId4" Type="http://schemas.openxmlformats.org/officeDocument/2006/relationships/image" Target="../media/image8.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5.xml"/><Relationship Id="rId1" Type="http://schemas.openxmlformats.org/officeDocument/2006/relationships/tags" Target="../tags/tag10.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5.xml"/><Relationship Id="rId1" Type="http://schemas.openxmlformats.org/officeDocument/2006/relationships/tags" Target="../tags/tag11.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tags" Target="../tags/tag12.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7.xml"/><Relationship Id="rId1" Type="http://schemas.openxmlformats.org/officeDocument/2006/relationships/tags" Target="../tags/tag14.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15.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5.xml"/><Relationship Id="rId1" Type="http://schemas.openxmlformats.org/officeDocument/2006/relationships/tags" Target="../tags/tag16.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17.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5.xml"/><Relationship Id="rId1" Type="http://schemas.openxmlformats.org/officeDocument/2006/relationships/tags" Target="../tags/tag18.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7.xml"/><Relationship Id="rId1" Type="http://schemas.openxmlformats.org/officeDocument/2006/relationships/tags" Target="../tags/tag19.xml"/><Relationship Id="rId4" Type="http://schemas.openxmlformats.org/officeDocument/2006/relationships/image" Target="../media/image9.wmf"/></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7.xml"/><Relationship Id="rId1" Type="http://schemas.openxmlformats.org/officeDocument/2006/relationships/tags" Target="../tags/tag20.xml"/><Relationship Id="rId4" Type="http://schemas.openxmlformats.org/officeDocument/2006/relationships/image" Target="../media/image10.jpe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7.xml"/><Relationship Id="rId1" Type="http://schemas.openxmlformats.org/officeDocument/2006/relationships/tags" Target="../tags/tag21.xml"/><Relationship Id="rId4" Type="http://schemas.openxmlformats.org/officeDocument/2006/relationships/image" Target="../media/image11.wmf"/></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7.xml"/><Relationship Id="rId1" Type="http://schemas.openxmlformats.org/officeDocument/2006/relationships/tags" Target="../tags/tag22.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23.xml"/></Relationships>
</file>

<file path=ppt/slides/_rels/slide3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3.xml"/><Relationship Id="rId1" Type="http://schemas.openxmlformats.org/officeDocument/2006/relationships/slideLayout" Target="../slideLayouts/slideLayout5.xml"/><Relationship Id="rId4" Type="http://schemas.openxmlformats.org/officeDocument/2006/relationships/image" Target="../media/image16.jpeg"/></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4.xml"/><Relationship Id="rId1" Type="http://schemas.openxmlformats.org/officeDocument/2006/relationships/tags" Target="../tags/tag24.xml"/><Relationship Id="rId5" Type="http://schemas.openxmlformats.org/officeDocument/2006/relationships/hyperlink" Target="http://learning.gov.wales/resources/browse-all/numeracy-sample-materials/?lang=en" TargetMode="External"/><Relationship Id="rId4" Type="http://schemas.openxmlformats.org/officeDocument/2006/relationships/hyperlink" Target="http://learning.gov.wales/resources/browse-all/numeracy-sample-materials/?skip=1&amp;lang=cy"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learning.wales.gov.uk/learningpacks/?lang=en" TargetMode="External"/><Relationship Id="rId2" Type="http://schemas.openxmlformats.org/officeDocument/2006/relationships/slideLayout" Target="../slideLayouts/slideLayout2.xml"/><Relationship Id="rId1" Type="http://schemas.openxmlformats.org/officeDocument/2006/relationships/tags" Target="../tags/tag25.xml"/><Relationship Id="rId5" Type="http://schemas.openxmlformats.org/officeDocument/2006/relationships/hyperlink" Target="http://resources.woodlands-junior.kent.sch.uk/interactive/" TargetMode="External"/><Relationship Id="rId4" Type="http://schemas.openxmlformats.org/officeDocument/2006/relationships/hyperlink" Target="http://www.thersa.org/events/rsaanimate/animate/rsa-animate-changing-paradigms" TargetMode="Externa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7.xml"/><Relationship Id="rId1" Type="http://schemas.openxmlformats.org/officeDocument/2006/relationships/tags" Target="../tags/tag26.xml"/></Relationships>
</file>

<file path=ppt/slides/_rels/slide42.xml.rels><?xml version="1.0" encoding="UTF-8" standalone="yes"?>
<Relationships xmlns="http://schemas.openxmlformats.org/package/2006/relationships"><Relationship Id="rId3" Type="http://schemas.openxmlformats.org/officeDocument/2006/relationships/hyperlink" Target="http://www.thersa.org/events/rsaanimate/animate/rsa-animate-changing-paradigms"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hyperlink" Target="http://wales.gov.uk/consultations/education/nlnf/?lang=en" TargetMode="External"/><Relationship Id="rId4" Type="http://schemas.openxmlformats.org/officeDocument/2006/relationships/hyperlink" Target="http://gov.wales/consultations/education/nlnf/?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60326A6B-BCE6-47EF-8F41-55864D2B0699}"/>
              </a:ext>
            </a:extLst>
          </p:cNvPr>
          <p:cNvSpPr>
            <a:spLocks noGrp="1" noChangeArrowheads="1"/>
          </p:cNvSpPr>
          <p:nvPr>
            <p:ph type="title"/>
          </p:nvPr>
        </p:nvSpPr>
        <p:spPr>
          <a:xfrm>
            <a:off x="685800" y="1752600"/>
            <a:ext cx="7772400" cy="1830388"/>
          </a:xfrm>
        </p:spPr>
        <p:txBody>
          <a:bodyPr rtlCol="0">
            <a:normAutofit fontScale="90000"/>
          </a:bodyPr>
          <a:lstStyle/>
          <a:p>
            <a:pPr algn="ctr" defTabSz="457207" fontAlgn="auto">
              <a:spcAft>
                <a:spcPts val="0"/>
              </a:spcAft>
              <a:defRPr/>
            </a:pPr>
            <a:r>
              <a:rPr lang="en-GB" sz="4400" dirty="0"/>
              <a:t>SJIE5001/C</a:t>
            </a:r>
            <a:r>
              <a:rPr lang="en-GB" sz="4000" dirty="0"/>
              <a:t> </a:t>
            </a:r>
            <a:br>
              <a:rPr lang="en-GB" sz="4000" dirty="0"/>
            </a:br>
            <a:r>
              <a:rPr lang="en-GB" sz="4800" dirty="0" err="1"/>
              <a:t>Rhifau’n</a:t>
            </a:r>
            <a:r>
              <a:rPr lang="en-GB" sz="4800" dirty="0"/>
              <a:t> </a:t>
            </a:r>
            <a:r>
              <a:rPr lang="en-GB" sz="4800" dirty="0" err="1"/>
              <a:t>Cyfri</a:t>
            </a:r>
            <a:r>
              <a:rPr lang="en-GB" sz="4800" dirty="0"/>
              <a:t/>
            </a:r>
            <a:br>
              <a:rPr lang="en-GB" sz="4800" dirty="0"/>
            </a:br>
            <a:r>
              <a:rPr lang="en-GB" sz="4800" dirty="0"/>
              <a:t>Numbers Count</a:t>
            </a:r>
            <a:br>
              <a:rPr lang="en-GB" sz="4800" dirty="0"/>
            </a:br>
            <a:r>
              <a:rPr lang="en-GB" sz="4800" dirty="0" err="1"/>
              <a:t>Zahlen</a:t>
            </a:r>
            <a:r>
              <a:rPr lang="en-GB" sz="4800" dirty="0"/>
              <a:t> </a:t>
            </a:r>
            <a:r>
              <a:rPr lang="en-GB" sz="4800" dirty="0" err="1"/>
              <a:t>Zaehlen</a:t>
            </a:r>
            <a:endParaRPr lang="en-GB" sz="4400" i="1" dirty="0"/>
          </a:p>
        </p:txBody>
      </p:sp>
      <p:pic>
        <p:nvPicPr>
          <p:cNvPr id="6147" name="Picture 2">
            <a:extLst>
              <a:ext uri="{FF2B5EF4-FFF2-40B4-BE49-F238E27FC236}">
                <a16:creationId xmlns:a16="http://schemas.microsoft.com/office/drawing/2014/main" id="{8C22643D-CE0B-47D1-8137-69424B058B2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611438" y="3716338"/>
            <a:ext cx="3921125" cy="2614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469E01A-EDDE-44AB-B3B6-D6AD2CE8DE3D}"/>
              </a:ext>
            </a:extLst>
          </p:cNvPr>
          <p:cNvSpPr>
            <a:spLocks noGrp="1" noChangeArrowheads="1"/>
          </p:cNvSpPr>
          <p:nvPr>
            <p:ph type="title"/>
          </p:nvPr>
        </p:nvSpPr>
        <p:spPr/>
        <p:txBody>
          <a:bodyPr/>
          <a:lstStyle/>
          <a:p>
            <a:pPr algn="ctr"/>
            <a:r>
              <a:rPr lang="en-GB" altLang="en-US"/>
              <a:t>Amcanion                           </a:t>
            </a:r>
            <a:br>
              <a:rPr lang="en-GB" altLang="en-US"/>
            </a:br>
            <a:r>
              <a:rPr lang="en-GB" altLang="en-US" i="1"/>
              <a:t>Aims</a:t>
            </a:r>
          </a:p>
        </p:txBody>
      </p:sp>
      <p:sp>
        <p:nvSpPr>
          <p:cNvPr id="7171" name="Rectangle 3">
            <a:extLst>
              <a:ext uri="{FF2B5EF4-FFF2-40B4-BE49-F238E27FC236}">
                <a16:creationId xmlns:a16="http://schemas.microsoft.com/office/drawing/2014/main" id="{D09A6BA5-D916-4850-91CC-EB913306DCE6}"/>
              </a:ext>
            </a:extLst>
          </p:cNvPr>
          <p:cNvSpPr>
            <a:spLocks noGrp="1" noChangeArrowheads="1"/>
          </p:cNvSpPr>
          <p:nvPr>
            <p:ph sz="half" idx="2"/>
          </p:nvPr>
        </p:nvSpPr>
        <p:spPr>
          <a:xfrm>
            <a:off x="827088" y="2514600"/>
            <a:ext cx="3298825" cy="3741738"/>
          </a:xfrm>
          <a:ln>
            <a:solidFill>
              <a:schemeClr val="accent1"/>
            </a:solidFill>
            <a:miter lim="800000"/>
            <a:headEnd/>
            <a:tailEnd/>
          </a:ln>
        </p:spPr>
        <p:txBody>
          <a:bodyPr/>
          <a:lstStyle/>
          <a:p>
            <a:r>
              <a:rPr lang="cy-GB" altLang="en-US"/>
              <a:t>Gwella dealltwriaeth o gyd-destun gwleidyddol a chymdeithasol datblygu sgiliau rhifedd.</a:t>
            </a:r>
            <a:endParaRPr lang="en-GB" altLang="en-US"/>
          </a:p>
          <a:p>
            <a:r>
              <a:rPr lang="cy-GB" altLang="en-US"/>
              <a:t>Archwilio’u rôl o ran gwella dysgu a chyflawniad er mwyn codi lefelau rhifedd.</a:t>
            </a:r>
            <a:endParaRPr lang="en-GB" altLang="en-US"/>
          </a:p>
          <a:p>
            <a:endParaRPr lang="en-US" altLang="en-US" sz="2300"/>
          </a:p>
          <a:p>
            <a:endParaRPr lang="en-GB" altLang="en-US"/>
          </a:p>
        </p:txBody>
      </p:sp>
      <p:sp>
        <p:nvSpPr>
          <p:cNvPr id="2" name="Content Placeholder 6">
            <a:extLst>
              <a:ext uri="{FF2B5EF4-FFF2-40B4-BE49-F238E27FC236}">
                <a16:creationId xmlns:a16="http://schemas.microsoft.com/office/drawing/2014/main" id="{CB1F4A52-70B7-44D8-B3B9-AE406A408756}"/>
              </a:ext>
            </a:extLst>
          </p:cNvPr>
          <p:cNvSpPr>
            <a:spLocks noGrp="1"/>
          </p:cNvSpPr>
          <p:nvPr>
            <p:ph sz="quarter" idx="4"/>
          </p:nvPr>
        </p:nvSpPr>
        <p:spPr>
          <a:xfrm>
            <a:off x="4241800" y="2514600"/>
            <a:ext cx="3298825" cy="3741738"/>
          </a:xfrm>
          <a:ln>
            <a:solidFill>
              <a:schemeClr val="accent3"/>
            </a:solidFill>
          </a:ln>
        </p:spPr>
        <p:txBody>
          <a:bodyPr rtlCol="0"/>
          <a:lstStyle/>
          <a:p>
            <a:pPr marL="342906" indent="-342906" defTabSz="457207" fontAlgn="auto">
              <a:spcAft>
                <a:spcPts val="0"/>
              </a:spcAft>
              <a:buClr>
                <a:schemeClr val="bg2">
                  <a:lumMod val="40000"/>
                  <a:lumOff val="60000"/>
                </a:schemeClr>
              </a:buClr>
              <a:buFont typeface="Wingdings 3" charset="2"/>
              <a:buChar char=""/>
              <a:defRPr/>
            </a:pPr>
            <a:r>
              <a:rPr lang="en-GB"/>
              <a:t>To improve understanding of the political and social context of developing numeracy skills.</a:t>
            </a:r>
          </a:p>
          <a:p>
            <a:pPr marL="342906" indent="-342906" defTabSz="457207" fontAlgn="auto">
              <a:spcAft>
                <a:spcPts val="0"/>
              </a:spcAft>
              <a:buClr>
                <a:schemeClr val="bg2">
                  <a:lumMod val="40000"/>
                  <a:lumOff val="60000"/>
                </a:schemeClr>
              </a:buClr>
              <a:buFont typeface="Wingdings 3" charset="2"/>
              <a:buChar char=""/>
              <a:defRPr/>
            </a:pPr>
            <a:r>
              <a:rPr lang="en-GB"/>
              <a:t>To explore own role in enhancing learning and achievement in order to raise levels of numeracy.</a:t>
            </a:r>
            <a:endParaRPr lang="en-US" altLang="en-US" dirty="0"/>
          </a:p>
        </p:txBody>
      </p:sp>
      <p:pic>
        <p:nvPicPr>
          <p:cNvPr id="7173" name="Picture 5" descr="C:\Users\Dave\AppData\Local\Microsoft\Windows\Temporary Internet Files\Content.IE5\UIPWL3EI\MC900383606[1].wmf">
            <a:extLst>
              <a:ext uri="{FF2B5EF4-FFF2-40B4-BE49-F238E27FC236}">
                <a16:creationId xmlns:a16="http://schemas.microsoft.com/office/drawing/2014/main" id="{2C6A95F9-0DF8-48FA-97D0-EF86B796FE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11538" y="5016500"/>
            <a:ext cx="1144587" cy="1223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ext Placeholder 1">
            <a:extLst>
              <a:ext uri="{FF2B5EF4-FFF2-40B4-BE49-F238E27FC236}">
                <a16:creationId xmlns:a16="http://schemas.microsoft.com/office/drawing/2014/main" id="{E09CAE2F-BB3E-4623-92D5-6AA281810783}"/>
              </a:ext>
            </a:extLst>
          </p:cNvPr>
          <p:cNvSpPr>
            <a:spLocks noGrp="1"/>
          </p:cNvSpPr>
          <p:nvPr>
            <p:ph type="body" idx="1"/>
          </p:nvPr>
        </p:nvSpPr>
        <p:spPr>
          <a:xfrm>
            <a:off x="8271684" y="1404668"/>
            <a:ext cx="3298825" cy="576263"/>
          </a:xfrm>
          <a:ln>
            <a:headEnd/>
            <a:tailEnd/>
          </a:ln>
        </p:spPr>
        <p:txBody>
          <a:bodyPr rtlCol="0"/>
          <a:lstStyle/>
          <a:p>
            <a:pPr defTabSz="457207" fontAlgn="auto">
              <a:spcAft>
                <a:spcPts val="0"/>
              </a:spcAft>
              <a:buClr>
                <a:schemeClr val="bg2">
                  <a:lumMod val="40000"/>
                  <a:lumOff val="60000"/>
                </a:schemeClr>
              </a:buClr>
              <a:buFont typeface="Wingdings 3" charset="2"/>
              <a:buNone/>
              <a:defRPr/>
            </a:pPr>
            <a:endParaRPr lang="en-US" altLang="en-US"/>
          </a:p>
        </p:txBody>
      </p:sp>
      <p:sp>
        <p:nvSpPr>
          <p:cNvPr id="9220" name="Rectangle 3">
            <a:extLst>
              <a:ext uri="{FF2B5EF4-FFF2-40B4-BE49-F238E27FC236}">
                <a16:creationId xmlns:a16="http://schemas.microsoft.com/office/drawing/2014/main" id="{961E3FBE-4036-42FD-9DC5-85DF70229212}"/>
              </a:ext>
            </a:extLst>
          </p:cNvPr>
          <p:cNvSpPr>
            <a:spLocks noGrp="1" noChangeArrowheads="1"/>
          </p:cNvSpPr>
          <p:nvPr>
            <p:ph sz="half" idx="2"/>
          </p:nvPr>
        </p:nvSpPr>
        <p:spPr>
          <a:xfrm>
            <a:off x="738907" y="2195063"/>
            <a:ext cx="4040187" cy="3303588"/>
          </a:xfrm>
          <a:ln>
            <a:solidFill>
              <a:schemeClr val="accent1"/>
            </a:solidFill>
            <a:miter lim="800000"/>
            <a:headEnd/>
            <a:tailEnd/>
          </a:ln>
        </p:spPr>
        <p:txBody>
          <a:bodyPr/>
          <a:lstStyle/>
          <a:p>
            <a:r>
              <a:rPr lang="cy-GB" altLang="en-US"/>
              <a:t>Dadansoddi’n feirniadol safbwyntiau damcaniaethol a thueddiadau allweddol yn natblygiad strategaethau rhifedd ar draws holl gyfnodau’r system addysg</a:t>
            </a:r>
            <a:endParaRPr lang="en-GB" altLang="en-US"/>
          </a:p>
          <a:p>
            <a:endParaRPr lang="en-US" altLang="en-US"/>
          </a:p>
        </p:txBody>
      </p:sp>
      <p:sp>
        <p:nvSpPr>
          <p:cNvPr id="6148" name="Text Placeholder 2">
            <a:extLst>
              <a:ext uri="{FF2B5EF4-FFF2-40B4-BE49-F238E27FC236}">
                <a16:creationId xmlns:a16="http://schemas.microsoft.com/office/drawing/2014/main" id="{5439E3E8-7AFF-4440-B6F0-E301EB439FC1}"/>
              </a:ext>
            </a:extLst>
          </p:cNvPr>
          <p:cNvSpPr>
            <a:spLocks noGrp="1"/>
          </p:cNvSpPr>
          <p:nvPr>
            <p:ph type="body" sz="quarter" idx="3"/>
          </p:nvPr>
        </p:nvSpPr>
        <p:spPr>
          <a:xfrm>
            <a:off x="4241800" y="1905000"/>
            <a:ext cx="3298825" cy="576263"/>
          </a:xfrm>
          <a:ln>
            <a:headEnd/>
            <a:tailEnd/>
          </a:ln>
        </p:spPr>
        <p:txBody>
          <a:bodyPr rtlCol="0"/>
          <a:lstStyle/>
          <a:p>
            <a:pPr defTabSz="457207" fontAlgn="auto">
              <a:spcAft>
                <a:spcPts val="0"/>
              </a:spcAft>
              <a:buClr>
                <a:schemeClr val="bg2">
                  <a:lumMod val="40000"/>
                  <a:lumOff val="60000"/>
                </a:schemeClr>
              </a:buClr>
              <a:buFont typeface="Wingdings 3" charset="2"/>
              <a:buNone/>
              <a:defRPr/>
            </a:pPr>
            <a:endParaRPr lang="en-US" altLang="en-US"/>
          </a:p>
        </p:txBody>
      </p:sp>
      <p:sp>
        <p:nvSpPr>
          <p:cNvPr id="7171" name="Content Placeholder 6">
            <a:extLst>
              <a:ext uri="{FF2B5EF4-FFF2-40B4-BE49-F238E27FC236}">
                <a16:creationId xmlns:a16="http://schemas.microsoft.com/office/drawing/2014/main" id="{80480A2F-9F59-4345-8693-B879F17C483C}"/>
              </a:ext>
            </a:extLst>
          </p:cNvPr>
          <p:cNvSpPr>
            <a:spLocks noGrp="1"/>
          </p:cNvSpPr>
          <p:nvPr>
            <p:ph sz="quarter" idx="4"/>
          </p:nvPr>
        </p:nvSpPr>
        <p:spPr>
          <a:xfrm>
            <a:off x="4645025" y="2198029"/>
            <a:ext cx="4041775" cy="3303587"/>
          </a:xfrm>
          <a:ln>
            <a:solidFill>
              <a:schemeClr val="accent3"/>
            </a:solidFill>
          </a:ln>
        </p:spPr>
        <p:txBody>
          <a:bodyPr rtlCol="0"/>
          <a:lstStyle/>
          <a:p>
            <a:pPr marL="342906" indent="-342906" defTabSz="457207" fontAlgn="auto">
              <a:spcAft>
                <a:spcPts val="0"/>
              </a:spcAft>
              <a:buClr>
                <a:schemeClr val="bg2">
                  <a:lumMod val="40000"/>
                  <a:lumOff val="60000"/>
                </a:schemeClr>
              </a:buClr>
              <a:buFont typeface="Wingdings 3" charset="2"/>
              <a:buChar char=""/>
              <a:defRPr/>
            </a:pPr>
            <a:r>
              <a:rPr lang="en-GB" dirty="0"/>
              <a:t>Critically analyse theoretical perspectives and key trends in the development of numeracy strategies across all phases of the education system</a:t>
            </a:r>
          </a:p>
        </p:txBody>
      </p:sp>
      <p:pic>
        <p:nvPicPr>
          <p:cNvPr id="9223" name="Picture 5" descr="C:\Users\Dave\AppData\Local\Microsoft\Windows\Temporary Internet Files\Content.IE5\UWE5TFNU\MC900441914[1].wmf">
            <a:extLst>
              <a:ext uri="{FF2B5EF4-FFF2-40B4-BE49-F238E27FC236}">
                <a16:creationId xmlns:a16="http://schemas.microsoft.com/office/drawing/2014/main" id="{5D33EED4-8497-415D-9D9C-B87530B18C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71763" y="4868863"/>
            <a:ext cx="3800475" cy="142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itle 2">
            <a:extLst>
              <a:ext uri="{FF2B5EF4-FFF2-40B4-BE49-F238E27FC236}">
                <a16:creationId xmlns:a16="http://schemas.microsoft.com/office/drawing/2014/main" id="{83F6075F-82FE-4F7D-A289-41A1B2C790E3}"/>
              </a:ext>
            </a:extLst>
          </p:cNvPr>
          <p:cNvSpPr>
            <a:spLocks noGrp="1"/>
          </p:cNvSpPr>
          <p:nvPr>
            <p:ph type="title"/>
          </p:nvPr>
        </p:nvSpPr>
        <p:spPr/>
        <p:txBody>
          <a:bodyPr/>
          <a:lstStyle/>
          <a:p>
            <a:r>
              <a:rPr lang="en-GB" dirty="0" err="1"/>
              <a:t>Deilliannau</a:t>
            </a:r>
            <a:r>
              <a:rPr lang="en-GB" dirty="0"/>
              <a:t> </a:t>
            </a:r>
            <a:r>
              <a:rPr lang="en-GB" dirty="0" err="1"/>
              <a:t>Dysgu</a:t>
            </a:r>
            <a:r>
              <a:rPr lang="en-GB" dirty="0"/>
              <a:t/>
            </a:r>
            <a:br>
              <a:rPr lang="en-GB" dirty="0"/>
            </a:br>
            <a:r>
              <a:rPr lang="en-GB" dirty="0"/>
              <a:t>Learning Outcomes</a:t>
            </a:r>
          </a:p>
        </p:txBody>
      </p:sp>
    </p:spTree>
    <p:custDataLst>
      <p:tags r:id="rId1"/>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F0CCD29-97D1-4358-9A71-24E8E52661B6}"/>
              </a:ext>
            </a:extLst>
          </p:cNvPr>
          <p:cNvSpPr>
            <a:spLocks noGrp="1"/>
          </p:cNvSpPr>
          <p:nvPr>
            <p:ph type="title"/>
          </p:nvPr>
        </p:nvSpPr>
        <p:spPr/>
        <p:txBody>
          <a:bodyPr rtlCol="0">
            <a:normAutofit fontScale="90000"/>
          </a:bodyPr>
          <a:lstStyle/>
          <a:p>
            <a:pPr algn="ctr" defTabSz="457207" fontAlgn="auto">
              <a:spcAft>
                <a:spcPts val="0"/>
              </a:spcAft>
              <a:defRPr/>
            </a:pPr>
            <a:r>
              <a:rPr lang="en-GB" sz="4400" dirty="0">
                <a:solidFill>
                  <a:srgbClr val="4E5B6F"/>
                </a:solidFill>
              </a:rPr>
              <a:t/>
            </a:r>
            <a:br>
              <a:rPr lang="en-GB" sz="4400" dirty="0">
                <a:solidFill>
                  <a:srgbClr val="4E5B6F"/>
                </a:solidFill>
              </a:rPr>
            </a:br>
            <a:r>
              <a:rPr lang="en-GB" sz="4400" dirty="0">
                <a:solidFill>
                  <a:srgbClr val="4E5B6F"/>
                </a:solidFill>
              </a:rPr>
              <a:t/>
            </a:r>
            <a:br>
              <a:rPr lang="en-GB" sz="4400" dirty="0">
                <a:solidFill>
                  <a:srgbClr val="4E5B6F"/>
                </a:solidFill>
              </a:rPr>
            </a:br>
            <a:r>
              <a:rPr lang="en-GB" sz="4400" dirty="0" err="1">
                <a:solidFill>
                  <a:srgbClr val="4E5B6F"/>
                </a:solidFill>
              </a:rPr>
              <a:t>Deilliannau</a:t>
            </a:r>
            <a:r>
              <a:rPr lang="en-GB" sz="4400" dirty="0">
                <a:solidFill>
                  <a:srgbClr val="4E5B6F"/>
                </a:solidFill>
              </a:rPr>
              <a:t> </a:t>
            </a:r>
            <a:r>
              <a:rPr lang="en-GB" sz="4400" dirty="0" err="1">
                <a:solidFill>
                  <a:srgbClr val="4E5B6F"/>
                </a:solidFill>
              </a:rPr>
              <a:t>Dysgu</a:t>
            </a:r>
            <a:r>
              <a:rPr lang="en-GB" sz="4400" dirty="0">
                <a:solidFill>
                  <a:srgbClr val="4E5B6F"/>
                </a:solidFill>
              </a:rPr>
              <a:t>                                </a:t>
            </a:r>
            <a:r>
              <a:rPr lang="en-GB" sz="4400" i="1" dirty="0">
                <a:solidFill>
                  <a:srgbClr val="4E5B6F"/>
                </a:solidFill>
              </a:rPr>
              <a:t>Learning Outcomes</a:t>
            </a:r>
            <a:r>
              <a:rPr lang="en-US" sz="5400" i="1" dirty="0">
                <a:solidFill>
                  <a:srgbClr val="4E5B6F"/>
                </a:solidFill>
              </a:rPr>
              <a:t/>
            </a:r>
            <a:br>
              <a:rPr lang="en-US" sz="5400" i="1" dirty="0">
                <a:solidFill>
                  <a:srgbClr val="4E5B6F"/>
                </a:solidFill>
              </a:rPr>
            </a:br>
            <a:r>
              <a:rPr lang="en-GB" dirty="0"/>
              <a:t/>
            </a:r>
            <a:br>
              <a:rPr lang="en-GB" dirty="0"/>
            </a:br>
            <a:endParaRPr lang="en-GB" dirty="0"/>
          </a:p>
        </p:txBody>
      </p:sp>
      <p:sp>
        <p:nvSpPr>
          <p:cNvPr id="7171" name="Text Placeholder 4">
            <a:extLst>
              <a:ext uri="{FF2B5EF4-FFF2-40B4-BE49-F238E27FC236}">
                <a16:creationId xmlns:a16="http://schemas.microsoft.com/office/drawing/2014/main" id="{752BABF3-EBCB-46DC-8A12-A0933FBD6DDF}"/>
              </a:ext>
            </a:extLst>
          </p:cNvPr>
          <p:cNvSpPr>
            <a:spLocks noGrp="1"/>
          </p:cNvSpPr>
          <p:nvPr>
            <p:ph type="body" idx="1"/>
          </p:nvPr>
        </p:nvSpPr>
        <p:spPr>
          <a:xfrm>
            <a:off x="827088" y="1905000"/>
            <a:ext cx="3298825" cy="576263"/>
          </a:xfrm>
          <a:ln>
            <a:headEnd/>
            <a:tailEnd/>
          </a:ln>
        </p:spPr>
        <p:txBody>
          <a:bodyPr rtlCol="0"/>
          <a:lstStyle/>
          <a:p>
            <a:pPr defTabSz="457207" fontAlgn="auto">
              <a:spcAft>
                <a:spcPts val="0"/>
              </a:spcAft>
              <a:buClr>
                <a:schemeClr val="bg2">
                  <a:lumMod val="40000"/>
                  <a:lumOff val="60000"/>
                </a:schemeClr>
              </a:buClr>
              <a:buFont typeface="Wingdings 3" charset="2"/>
              <a:buNone/>
              <a:defRPr/>
            </a:pPr>
            <a:endParaRPr lang="en-US" altLang="en-US"/>
          </a:p>
        </p:txBody>
      </p:sp>
      <p:sp>
        <p:nvSpPr>
          <p:cNvPr id="7173" name="Rectangle 3">
            <a:extLst>
              <a:ext uri="{FF2B5EF4-FFF2-40B4-BE49-F238E27FC236}">
                <a16:creationId xmlns:a16="http://schemas.microsoft.com/office/drawing/2014/main" id="{4A24FD7B-A94C-40E2-AD35-07730B7E7662}"/>
              </a:ext>
            </a:extLst>
          </p:cNvPr>
          <p:cNvSpPr>
            <a:spLocks noGrp="1" noChangeArrowheads="1"/>
          </p:cNvSpPr>
          <p:nvPr>
            <p:ph sz="half" idx="2"/>
          </p:nvPr>
        </p:nvSpPr>
        <p:spPr>
          <a:xfrm>
            <a:off x="481013" y="1665288"/>
            <a:ext cx="4040187" cy="2921000"/>
          </a:xfrm>
          <a:ln>
            <a:solidFill>
              <a:schemeClr val="accent1"/>
            </a:solidFill>
            <a:headEnd/>
            <a:tailEnd/>
          </a:ln>
        </p:spPr>
        <p:txBody>
          <a:bodyPr rtlCol="0">
            <a:normAutofit lnSpcReduction="10000"/>
          </a:bodyPr>
          <a:lstStyle/>
          <a:p>
            <a:pPr marL="342906" indent="-342906" defTabSz="457207" fontAlgn="auto">
              <a:spcAft>
                <a:spcPts val="0"/>
              </a:spcAft>
              <a:buClr>
                <a:schemeClr val="bg2">
                  <a:lumMod val="40000"/>
                  <a:lumOff val="60000"/>
                </a:schemeClr>
              </a:buClr>
              <a:buFont typeface="Wingdings 3" charset="2"/>
              <a:buChar char=""/>
              <a:defRPr/>
            </a:pPr>
            <a:r>
              <a:rPr lang="cy-GB" altLang="en-US" sz="2800"/>
              <a:t>Gwerthuso’n feirniadol y cysylltiadau rhwng rhifedd a meysydd eraill y cwricwlwm yn cynnwys meddwl yn greadigol</a:t>
            </a:r>
            <a:endParaRPr lang="en-GB" altLang="en-US" sz="2800"/>
          </a:p>
          <a:p>
            <a:pPr marL="342906" indent="-342906" defTabSz="457207" fontAlgn="auto">
              <a:spcAft>
                <a:spcPts val="0"/>
              </a:spcAft>
              <a:buClr>
                <a:schemeClr val="bg2">
                  <a:lumMod val="40000"/>
                  <a:lumOff val="60000"/>
                </a:schemeClr>
              </a:buClr>
              <a:buFont typeface="Wingdings 3" charset="2"/>
              <a:buChar char=""/>
              <a:defRPr/>
            </a:pPr>
            <a:endParaRPr lang="en-US" altLang="en-US" sz="2800"/>
          </a:p>
        </p:txBody>
      </p:sp>
      <p:sp>
        <p:nvSpPr>
          <p:cNvPr id="7172" name="Text Placeholder 6">
            <a:extLst>
              <a:ext uri="{FF2B5EF4-FFF2-40B4-BE49-F238E27FC236}">
                <a16:creationId xmlns:a16="http://schemas.microsoft.com/office/drawing/2014/main" id="{CFDDDAE9-5A71-4ED3-8B48-665AE95963B2}"/>
              </a:ext>
            </a:extLst>
          </p:cNvPr>
          <p:cNvSpPr>
            <a:spLocks noGrp="1"/>
          </p:cNvSpPr>
          <p:nvPr>
            <p:ph type="body" sz="quarter" idx="3"/>
          </p:nvPr>
        </p:nvSpPr>
        <p:spPr>
          <a:xfrm>
            <a:off x="4241800" y="1905000"/>
            <a:ext cx="3298825" cy="576263"/>
          </a:xfrm>
          <a:ln>
            <a:headEnd/>
            <a:tailEnd/>
          </a:ln>
        </p:spPr>
        <p:txBody>
          <a:bodyPr rtlCol="0"/>
          <a:lstStyle/>
          <a:p>
            <a:pPr defTabSz="457207" fontAlgn="auto">
              <a:spcAft>
                <a:spcPts val="0"/>
              </a:spcAft>
              <a:buClr>
                <a:schemeClr val="bg2">
                  <a:lumMod val="40000"/>
                  <a:lumOff val="60000"/>
                </a:schemeClr>
              </a:buClr>
              <a:buFont typeface="Wingdings 3" charset="2"/>
              <a:buNone/>
              <a:defRPr/>
            </a:pPr>
            <a:endParaRPr lang="en-US" altLang="en-US"/>
          </a:p>
        </p:txBody>
      </p:sp>
      <p:sp>
        <p:nvSpPr>
          <p:cNvPr id="8195" name="Content Placeholder 6">
            <a:extLst>
              <a:ext uri="{FF2B5EF4-FFF2-40B4-BE49-F238E27FC236}">
                <a16:creationId xmlns:a16="http://schemas.microsoft.com/office/drawing/2014/main" id="{BF63758A-E90C-4A44-8340-358C6310B3DE}"/>
              </a:ext>
            </a:extLst>
          </p:cNvPr>
          <p:cNvSpPr>
            <a:spLocks noGrp="1"/>
          </p:cNvSpPr>
          <p:nvPr>
            <p:ph sz="quarter" idx="4"/>
          </p:nvPr>
        </p:nvSpPr>
        <p:spPr>
          <a:xfrm>
            <a:off x="4713288" y="1665288"/>
            <a:ext cx="4041775" cy="2921000"/>
          </a:xfrm>
          <a:ln>
            <a:solidFill>
              <a:schemeClr val="accent3"/>
            </a:solidFill>
          </a:ln>
        </p:spPr>
        <p:txBody>
          <a:bodyPr rtlCol="0"/>
          <a:lstStyle/>
          <a:p>
            <a:pPr marL="342906" indent="-342906" defTabSz="457207" fontAlgn="auto">
              <a:spcAft>
                <a:spcPts val="0"/>
              </a:spcAft>
              <a:buClr>
                <a:schemeClr val="bg2">
                  <a:lumMod val="40000"/>
                  <a:lumOff val="60000"/>
                </a:schemeClr>
              </a:buClr>
              <a:buFont typeface="Wingdings 3" charset="2"/>
              <a:buChar char=""/>
              <a:defRPr/>
            </a:pPr>
            <a:r>
              <a:rPr lang="en-GB" sz="2800" dirty="0"/>
              <a:t>Critically evaluate the links between numeracy and other curriculum areas including thinking creatively</a:t>
            </a:r>
          </a:p>
        </p:txBody>
      </p:sp>
      <p:pic>
        <p:nvPicPr>
          <p:cNvPr id="11271" name="Picture 5" descr="C:\Users\Dave\AppData\Local\Microsoft\Windows\Temporary Internet Files\Content.IE5\UWE5TFNU\MC900441914[1].wmf">
            <a:extLst>
              <a:ext uri="{FF2B5EF4-FFF2-40B4-BE49-F238E27FC236}">
                <a16:creationId xmlns:a16="http://schemas.microsoft.com/office/drawing/2014/main" id="{942FE7D0-5DC5-4708-A9CF-D2BCFCDE06A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70175" y="4868863"/>
            <a:ext cx="3800475" cy="142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2B1940AA-3203-4C70-804C-591F3BBE1E9A}"/>
              </a:ext>
            </a:extLst>
          </p:cNvPr>
          <p:cNvSpPr>
            <a:spLocks noGrp="1" noChangeArrowheads="1"/>
          </p:cNvSpPr>
          <p:nvPr>
            <p:ph type="title"/>
          </p:nvPr>
        </p:nvSpPr>
        <p:spPr/>
        <p:txBody>
          <a:bodyPr rtlCol="0">
            <a:normAutofit fontScale="90000"/>
          </a:bodyPr>
          <a:lstStyle/>
          <a:p>
            <a:pPr algn="ctr" defTabSz="457207" fontAlgn="auto">
              <a:spcAft>
                <a:spcPts val="0"/>
              </a:spcAft>
              <a:defRPr/>
            </a:pPr>
            <a:r>
              <a:rPr lang="en-GB" dirty="0"/>
              <a:t/>
            </a:r>
            <a:br>
              <a:rPr lang="en-GB" dirty="0"/>
            </a:br>
            <a:r>
              <a:rPr lang="en-GB" dirty="0"/>
              <a:t/>
            </a:r>
            <a:br>
              <a:rPr lang="en-GB" dirty="0"/>
            </a:br>
            <a:r>
              <a:rPr lang="en-GB" dirty="0"/>
              <a:t/>
            </a:r>
            <a:br>
              <a:rPr lang="en-GB" dirty="0"/>
            </a:br>
            <a:r>
              <a:rPr lang="en-GB" sz="4000" dirty="0" err="1">
                <a:solidFill>
                  <a:srgbClr val="4E5B6F"/>
                </a:solidFill>
              </a:rPr>
              <a:t>Deilliannau</a:t>
            </a:r>
            <a:r>
              <a:rPr lang="en-GB" sz="4000" dirty="0">
                <a:solidFill>
                  <a:srgbClr val="4E5B6F"/>
                </a:solidFill>
              </a:rPr>
              <a:t> </a:t>
            </a:r>
            <a:r>
              <a:rPr lang="en-GB" sz="4000" dirty="0" err="1">
                <a:solidFill>
                  <a:srgbClr val="4E5B6F"/>
                </a:solidFill>
              </a:rPr>
              <a:t>Dysgu</a:t>
            </a:r>
            <a:r>
              <a:rPr lang="en-GB" sz="4000" dirty="0">
                <a:solidFill>
                  <a:srgbClr val="4E5B6F"/>
                </a:solidFill>
              </a:rPr>
              <a:t>                                    </a:t>
            </a:r>
            <a:r>
              <a:rPr lang="en-GB" sz="4000" i="1" dirty="0">
                <a:solidFill>
                  <a:srgbClr val="4E5B6F"/>
                </a:solidFill>
              </a:rPr>
              <a:t>Learning Outcomes</a:t>
            </a:r>
            <a:r>
              <a:rPr lang="en-US" sz="4800" i="1" dirty="0">
                <a:solidFill>
                  <a:srgbClr val="4E5B6F"/>
                </a:solidFill>
              </a:rPr>
              <a:t/>
            </a:r>
            <a:br>
              <a:rPr lang="en-US" sz="4800" i="1" dirty="0">
                <a:solidFill>
                  <a:srgbClr val="4E5B6F"/>
                </a:solidFill>
              </a:rPr>
            </a:br>
            <a:r>
              <a:rPr lang="en-GB" dirty="0"/>
              <a:t/>
            </a:r>
            <a:br>
              <a:rPr lang="en-GB" dirty="0"/>
            </a:br>
            <a:r>
              <a:rPr lang="en-US" dirty="0"/>
              <a:t/>
            </a:r>
            <a:br>
              <a:rPr lang="en-US" dirty="0"/>
            </a:br>
            <a:endParaRPr lang="en-GB" i="1" dirty="0"/>
          </a:p>
        </p:txBody>
      </p:sp>
      <p:sp>
        <p:nvSpPr>
          <p:cNvPr id="8195" name="Text Placeholder 1">
            <a:extLst>
              <a:ext uri="{FF2B5EF4-FFF2-40B4-BE49-F238E27FC236}">
                <a16:creationId xmlns:a16="http://schemas.microsoft.com/office/drawing/2014/main" id="{38F70E4B-959F-477F-B63F-976B997585C8}"/>
              </a:ext>
            </a:extLst>
          </p:cNvPr>
          <p:cNvSpPr>
            <a:spLocks noGrp="1"/>
          </p:cNvSpPr>
          <p:nvPr>
            <p:ph type="body" idx="1"/>
          </p:nvPr>
        </p:nvSpPr>
        <p:spPr>
          <a:xfrm>
            <a:off x="827088" y="1905000"/>
            <a:ext cx="3298825" cy="576263"/>
          </a:xfrm>
          <a:ln>
            <a:headEnd/>
            <a:tailEnd/>
          </a:ln>
        </p:spPr>
        <p:txBody>
          <a:bodyPr rtlCol="0"/>
          <a:lstStyle/>
          <a:p>
            <a:pPr defTabSz="457207" fontAlgn="auto">
              <a:spcAft>
                <a:spcPts val="0"/>
              </a:spcAft>
              <a:buClr>
                <a:schemeClr val="bg2">
                  <a:lumMod val="40000"/>
                  <a:lumOff val="60000"/>
                </a:schemeClr>
              </a:buClr>
              <a:buFont typeface="Wingdings 3" charset="2"/>
              <a:buNone/>
              <a:defRPr/>
            </a:pPr>
            <a:endParaRPr lang="en-US" altLang="en-US"/>
          </a:p>
        </p:txBody>
      </p:sp>
      <p:sp>
        <p:nvSpPr>
          <p:cNvPr id="13316" name="Rectangle 3">
            <a:extLst>
              <a:ext uri="{FF2B5EF4-FFF2-40B4-BE49-F238E27FC236}">
                <a16:creationId xmlns:a16="http://schemas.microsoft.com/office/drawing/2014/main" id="{F2D27D50-20FF-46F0-8E89-40E0579D7FBB}"/>
              </a:ext>
            </a:extLst>
          </p:cNvPr>
          <p:cNvSpPr>
            <a:spLocks noGrp="1" noChangeArrowheads="1"/>
          </p:cNvSpPr>
          <p:nvPr>
            <p:ph sz="half" idx="2"/>
          </p:nvPr>
        </p:nvSpPr>
        <p:spPr>
          <a:xfrm>
            <a:off x="457200" y="1444625"/>
            <a:ext cx="4040188" cy="3302000"/>
          </a:xfrm>
          <a:ln>
            <a:solidFill>
              <a:schemeClr val="accent1"/>
            </a:solidFill>
            <a:miter lim="800000"/>
            <a:headEnd/>
            <a:tailEnd/>
          </a:ln>
        </p:spPr>
        <p:txBody>
          <a:bodyPr/>
          <a:lstStyle/>
          <a:p>
            <a:r>
              <a:rPr lang="en-GB" altLang="en-US" sz="2800"/>
              <a:t> </a:t>
            </a:r>
            <a:r>
              <a:rPr lang="cy-GB" altLang="en-US"/>
              <a:t>Archwilio’n feirniadol y rhesymwaith wrth wraidd monitro ac asesu rhifedd yn cynnwys y defnydd o asesu ffurfiannol a chrynodol</a:t>
            </a:r>
            <a:endParaRPr lang="en-GB" altLang="en-US"/>
          </a:p>
          <a:p>
            <a:endParaRPr lang="en-US" altLang="en-US" sz="3600"/>
          </a:p>
        </p:txBody>
      </p:sp>
      <p:sp>
        <p:nvSpPr>
          <p:cNvPr id="8196" name="Text Placeholder 2">
            <a:extLst>
              <a:ext uri="{FF2B5EF4-FFF2-40B4-BE49-F238E27FC236}">
                <a16:creationId xmlns:a16="http://schemas.microsoft.com/office/drawing/2014/main" id="{89D937C6-3F3A-4DB4-8858-2497A9F8E515}"/>
              </a:ext>
            </a:extLst>
          </p:cNvPr>
          <p:cNvSpPr>
            <a:spLocks noGrp="1"/>
          </p:cNvSpPr>
          <p:nvPr>
            <p:ph type="body" sz="quarter" idx="3"/>
          </p:nvPr>
        </p:nvSpPr>
        <p:spPr>
          <a:xfrm>
            <a:off x="4241800" y="1905000"/>
            <a:ext cx="3298825" cy="576263"/>
          </a:xfrm>
          <a:ln>
            <a:headEnd/>
            <a:tailEnd/>
          </a:ln>
        </p:spPr>
        <p:txBody>
          <a:bodyPr rtlCol="0"/>
          <a:lstStyle/>
          <a:p>
            <a:pPr defTabSz="457207" fontAlgn="auto">
              <a:spcAft>
                <a:spcPts val="0"/>
              </a:spcAft>
              <a:buClr>
                <a:schemeClr val="bg2">
                  <a:lumMod val="40000"/>
                  <a:lumOff val="60000"/>
                </a:schemeClr>
              </a:buClr>
              <a:buFont typeface="Wingdings 3" charset="2"/>
              <a:buNone/>
              <a:defRPr/>
            </a:pPr>
            <a:endParaRPr lang="en-US" altLang="en-US"/>
          </a:p>
        </p:txBody>
      </p:sp>
      <p:sp>
        <p:nvSpPr>
          <p:cNvPr id="9219" name="Content Placeholder 6">
            <a:extLst>
              <a:ext uri="{FF2B5EF4-FFF2-40B4-BE49-F238E27FC236}">
                <a16:creationId xmlns:a16="http://schemas.microsoft.com/office/drawing/2014/main" id="{2A47E7CF-64A9-4724-AA9C-5B87217F8AAE}"/>
              </a:ext>
            </a:extLst>
          </p:cNvPr>
          <p:cNvSpPr>
            <a:spLocks noGrp="1"/>
          </p:cNvSpPr>
          <p:nvPr>
            <p:ph sz="quarter" idx="4"/>
          </p:nvPr>
        </p:nvSpPr>
        <p:spPr>
          <a:xfrm>
            <a:off x="4645025" y="1444625"/>
            <a:ext cx="4041775" cy="3302000"/>
          </a:xfrm>
          <a:ln>
            <a:solidFill>
              <a:schemeClr val="accent3"/>
            </a:solidFill>
          </a:ln>
        </p:spPr>
        <p:txBody>
          <a:bodyPr rtlCol="0"/>
          <a:lstStyle/>
          <a:p>
            <a:pPr marL="342906" indent="-342906" defTabSz="457207" fontAlgn="auto">
              <a:spcAft>
                <a:spcPts val="0"/>
              </a:spcAft>
              <a:buClr>
                <a:schemeClr val="bg2">
                  <a:lumMod val="40000"/>
                  <a:lumOff val="60000"/>
                </a:schemeClr>
              </a:buClr>
              <a:buFont typeface="Wingdings 3" charset="2"/>
              <a:buChar char=""/>
              <a:defRPr/>
            </a:pPr>
            <a:r>
              <a:rPr lang="en-GB" dirty="0"/>
              <a:t>Critically examine the rationale behind monitoring and assessing numeracy including use of formative and summative assessment</a:t>
            </a:r>
          </a:p>
        </p:txBody>
      </p:sp>
      <p:pic>
        <p:nvPicPr>
          <p:cNvPr id="13319" name="Picture 5" descr="C:\Users\Dave\AppData\Local\Microsoft\Windows\Temporary Internet Files\Content.IE5\UWE5TFNU\MC900441914[1].wmf">
            <a:extLst>
              <a:ext uri="{FF2B5EF4-FFF2-40B4-BE49-F238E27FC236}">
                <a16:creationId xmlns:a16="http://schemas.microsoft.com/office/drawing/2014/main" id="{A5EA2315-04EF-41A6-80E1-28D4FE4B4B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43213" y="4868863"/>
            <a:ext cx="3800475" cy="142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123A8D6C-F0F2-405E-847E-91A81D194955}"/>
              </a:ext>
            </a:extLst>
          </p:cNvPr>
          <p:cNvSpPr>
            <a:spLocks noGrp="1" noChangeArrowheads="1"/>
          </p:cNvSpPr>
          <p:nvPr>
            <p:ph type="title"/>
          </p:nvPr>
        </p:nvSpPr>
        <p:spPr/>
        <p:txBody>
          <a:bodyPr rtlCol="0">
            <a:normAutofit fontScale="90000"/>
          </a:bodyPr>
          <a:lstStyle/>
          <a:p>
            <a:pPr algn="ctr" defTabSz="457207" fontAlgn="auto">
              <a:spcAft>
                <a:spcPts val="0"/>
              </a:spcAft>
              <a:defRPr/>
            </a:pPr>
            <a:r>
              <a:rPr lang="en-GB" dirty="0"/>
              <a:t/>
            </a:r>
            <a:br>
              <a:rPr lang="en-GB" dirty="0"/>
            </a:br>
            <a:r>
              <a:rPr lang="en-GB" dirty="0"/>
              <a:t/>
            </a:r>
            <a:br>
              <a:rPr lang="en-GB" dirty="0"/>
            </a:br>
            <a:r>
              <a:rPr lang="en-GB" sz="4000" dirty="0" err="1">
                <a:solidFill>
                  <a:srgbClr val="4E5B6F"/>
                </a:solidFill>
              </a:rPr>
              <a:t>Deilliannau</a:t>
            </a:r>
            <a:r>
              <a:rPr lang="en-GB" sz="4000" dirty="0">
                <a:solidFill>
                  <a:srgbClr val="4E5B6F"/>
                </a:solidFill>
              </a:rPr>
              <a:t> </a:t>
            </a:r>
            <a:r>
              <a:rPr lang="en-GB" sz="4000" dirty="0" err="1">
                <a:solidFill>
                  <a:srgbClr val="4E5B6F"/>
                </a:solidFill>
              </a:rPr>
              <a:t>Dysgu</a:t>
            </a:r>
            <a:r>
              <a:rPr lang="en-GB" sz="4000" dirty="0">
                <a:solidFill>
                  <a:srgbClr val="4E5B6F"/>
                </a:solidFill>
              </a:rPr>
              <a:t>                                    </a:t>
            </a:r>
            <a:r>
              <a:rPr lang="en-GB" sz="4000" i="1" dirty="0">
                <a:solidFill>
                  <a:srgbClr val="4E5B6F"/>
                </a:solidFill>
              </a:rPr>
              <a:t>Learning Outcomes</a:t>
            </a:r>
            <a:r>
              <a:rPr lang="en-US" sz="4800" i="1" dirty="0">
                <a:solidFill>
                  <a:srgbClr val="4E5B6F"/>
                </a:solidFill>
              </a:rPr>
              <a:t/>
            </a:r>
            <a:br>
              <a:rPr lang="en-US" sz="4800" i="1" dirty="0">
                <a:solidFill>
                  <a:srgbClr val="4E5B6F"/>
                </a:solidFill>
              </a:rPr>
            </a:br>
            <a:r>
              <a:rPr lang="en-GB" dirty="0"/>
              <a:t/>
            </a:r>
            <a:br>
              <a:rPr lang="en-GB" dirty="0"/>
            </a:br>
            <a:endParaRPr lang="en-GB" i="1" dirty="0"/>
          </a:p>
        </p:txBody>
      </p:sp>
      <p:sp>
        <p:nvSpPr>
          <p:cNvPr id="9219" name="Text Placeholder 1">
            <a:extLst>
              <a:ext uri="{FF2B5EF4-FFF2-40B4-BE49-F238E27FC236}">
                <a16:creationId xmlns:a16="http://schemas.microsoft.com/office/drawing/2014/main" id="{A3EDD096-23CA-47EA-B753-8FB1CB03EE3E}"/>
              </a:ext>
            </a:extLst>
          </p:cNvPr>
          <p:cNvSpPr>
            <a:spLocks noGrp="1"/>
          </p:cNvSpPr>
          <p:nvPr>
            <p:ph type="body" idx="1"/>
          </p:nvPr>
        </p:nvSpPr>
        <p:spPr>
          <a:xfrm>
            <a:off x="827088" y="1905000"/>
            <a:ext cx="3298825" cy="576263"/>
          </a:xfrm>
          <a:ln>
            <a:headEnd/>
            <a:tailEnd/>
          </a:ln>
        </p:spPr>
        <p:txBody>
          <a:bodyPr rtlCol="0"/>
          <a:lstStyle/>
          <a:p>
            <a:pPr defTabSz="457207" fontAlgn="auto">
              <a:spcAft>
                <a:spcPts val="0"/>
              </a:spcAft>
              <a:buClr>
                <a:schemeClr val="bg2">
                  <a:lumMod val="40000"/>
                  <a:lumOff val="60000"/>
                </a:schemeClr>
              </a:buClr>
              <a:buFont typeface="Wingdings 3" charset="2"/>
              <a:buNone/>
              <a:defRPr/>
            </a:pPr>
            <a:endParaRPr lang="en-US" altLang="en-US"/>
          </a:p>
        </p:txBody>
      </p:sp>
      <p:sp>
        <p:nvSpPr>
          <p:cNvPr id="15364" name="Rectangle 3">
            <a:extLst>
              <a:ext uri="{FF2B5EF4-FFF2-40B4-BE49-F238E27FC236}">
                <a16:creationId xmlns:a16="http://schemas.microsoft.com/office/drawing/2014/main" id="{3137EE07-1D90-413E-AF1C-08D0BA0C4B82}"/>
              </a:ext>
            </a:extLst>
          </p:cNvPr>
          <p:cNvSpPr>
            <a:spLocks noGrp="1" noChangeArrowheads="1"/>
          </p:cNvSpPr>
          <p:nvPr>
            <p:ph sz="half" idx="2"/>
          </p:nvPr>
        </p:nvSpPr>
        <p:spPr>
          <a:xfrm>
            <a:off x="457200" y="1444625"/>
            <a:ext cx="4040188" cy="3302000"/>
          </a:xfrm>
          <a:ln>
            <a:solidFill>
              <a:schemeClr val="accent1"/>
            </a:solidFill>
            <a:miter lim="800000"/>
            <a:headEnd/>
            <a:tailEnd/>
          </a:ln>
        </p:spPr>
        <p:txBody>
          <a:bodyPr/>
          <a:lstStyle/>
          <a:p>
            <a:r>
              <a:rPr lang="cy-GB" altLang="en-US"/>
              <a:t>Trefnu eu gwybodaeth a’r hyn y maent wedi’u ddysgu drwy ddefnyddio amrywiaeth o ffynonellau gwybodaeth, gan gynnwys TGCh, a chyflwyno’u gwaith ar y lefel briodol.</a:t>
            </a:r>
            <a:endParaRPr lang="en-US" altLang="en-US"/>
          </a:p>
          <a:p>
            <a:endParaRPr lang="en-US" altLang="en-US" sz="3600"/>
          </a:p>
        </p:txBody>
      </p:sp>
      <p:sp>
        <p:nvSpPr>
          <p:cNvPr id="9220" name="Text Placeholder 2">
            <a:extLst>
              <a:ext uri="{FF2B5EF4-FFF2-40B4-BE49-F238E27FC236}">
                <a16:creationId xmlns:a16="http://schemas.microsoft.com/office/drawing/2014/main" id="{B3DEFA7E-7D8B-4452-9D51-BD2B7C2D7283}"/>
              </a:ext>
            </a:extLst>
          </p:cNvPr>
          <p:cNvSpPr>
            <a:spLocks noGrp="1"/>
          </p:cNvSpPr>
          <p:nvPr>
            <p:ph type="body" sz="quarter" idx="3"/>
          </p:nvPr>
        </p:nvSpPr>
        <p:spPr>
          <a:xfrm>
            <a:off x="4241800" y="1905000"/>
            <a:ext cx="3298825" cy="576263"/>
          </a:xfrm>
          <a:ln>
            <a:headEnd/>
            <a:tailEnd/>
          </a:ln>
        </p:spPr>
        <p:txBody>
          <a:bodyPr rtlCol="0"/>
          <a:lstStyle/>
          <a:p>
            <a:pPr defTabSz="457207" fontAlgn="auto">
              <a:spcAft>
                <a:spcPts val="0"/>
              </a:spcAft>
              <a:buClr>
                <a:schemeClr val="bg2">
                  <a:lumMod val="40000"/>
                  <a:lumOff val="60000"/>
                </a:schemeClr>
              </a:buClr>
              <a:buFont typeface="Wingdings 3" charset="2"/>
              <a:buNone/>
              <a:defRPr/>
            </a:pPr>
            <a:endParaRPr lang="en-US" altLang="en-US"/>
          </a:p>
        </p:txBody>
      </p:sp>
      <p:sp>
        <p:nvSpPr>
          <p:cNvPr id="7171" name="Content Placeholder 6">
            <a:extLst>
              <a:ext uri="{FF2B5EF4-FFF2-40B4-BE49-F238E27FC236}">
                <a16:creationId xmlns:a16="http://schemas.microsoft.com/office/drawing/2014/main" id="{E529417F-FE1C-41E7-B649-6B6E317C4100}"/>
              </a:ext>
            </a:extLst>
          </p:cNvPr>
          <p:cNvSpPr>
            <a:spLocks noGrp="1"/>
          </p:cNvSpPr>
          <p:nvPr>
            <p:ph sz="quarter" idx="4"/>
          </p:nvPr>
        </p:nvSpPr>
        <p:spPr>
          <a:xfrm>
            <a:off x="4645025" y="1444625"/>
            <a:ext cx="4041775" cy="3302000"/>
          </a:xfrm>
          <a:ln>
            <a:solidFill>
              <a:schemeClr val="accent3"/>
            </a:solidFill>
          </a:ln>
        </p:spPr>
        <p:txBody>
          <a:bodyPr rtlCol="0"/>
          <a:lstStyle/>
          <a:p>
            <a:pPr marL="342906" indent="-342906" defTabSz="457207" fontAlgn="auto">
              <a:spcAft>
                <a:spcPts val="0"/>
              </a:spcAft>
              <a:buClr>
                <a:schemeClr val="bg2">
                  <a:lumMod val="40000"/>
                  <a:lumOff val="60000"/>
                </a:schemeClr>
              </a:buClr>
              <a:buFont typeface="Wingdings 3" charset="2"/>
              <a:buChar char=""/>
              <a:defRPr/>
            </a:pPr>
            <a:r>
              <a:rPr lang="en-GB" i="1" dirty="0"/>
              <a:t>Organise their knowledge and learning through the use of a range of information sources, including ICT and present their work at the appropriate level.</a:t>
            </a:r>
            <a:endParaRPr lang="en-US" i="1" dirty="0"/>
          </a:p>
          <a:p>
            <a:pPr marL="109537" indent="0" defTabSz="457207" fontAlgn="auto">
              <a:spcAft>
                <a:spcPts val="0"/>
              </a:spcAft>
              <a:buClr>
                <a:schemeClr val="bg2">
                  <a:lumMod val="40000"/>
                  <a:lumOff val="60000"/>
                </a:schemeClr>
              </a:buClr>
              <a:buFont typeface="Wingdings 3" panose="05040102010807070707" pitchFamily="18" charset="2"/>
              <a:buNone/>
              <a:defRPr/>
            </a:pPr>
            <a:r>
              <a:rPr lang="en-US" sz="3600" i="1" dirty="0"/>
              <a:t> </a:t>
            </a:r>
          </a:p>
          <a:p>
            <a:pPr marL="109537" indent="0" defTabSz="457207" fontAlgn="auto">
              <a:spcAft>
                <a:spcPts val="0"/>
              </a:spcAft>
              <a:buClr>
                <a:schemeClr val="bg2">
                  <a:lumMod val="40000"/>
                  <a:lumOff val="60000"/>
                </a:schemeClr>
              </a:buClr>
              <a:buFont typeface="Wingdings 3" panose="05040102010807070707" pitchFamily="18" charset="2"/>
              <a:buNone/>
              <a:defRPr/>
            </a:pPr>
            <a:r>
              <a:rPr lang="en-US" sz="3600" dirty="0"/>
              <a:t> </a:t>
            </a:r>
          </a:p>
          <a:p>
            <a:pPr marL="342906" indent="-342906" defTabSz="457207" fontAlgn="auto">
              <a:spcAft>
                <a:spcPts val="0"/>
              </a:spcAft>
              <a:buClr>
                <a:schemeClr val="bg2">
                  <a:lumMod val="40000"/>
                  <a:lumOff val="60000"/>
                </a:schemeClr>
              </a:buClr>
              <a:buFont typeface="Wingdings 3" charset="2"/>
              <a:buChar char=""/>
              <a:defRPr/>
            </a:pPr>
            <a:endParaRPr lang="en-US" sz="3600" dirty="0"/>
          </a:p>
          <a:p>
            <a:pPr marL="342906" indent="-342906" defTabSz="457207" fontAlgn="auto">
              <a:spcAft>
                <a:spcPts val="0"/>
              </a:spcAft>
              <a:buClr>
                <a:schemeClr val="bg2">
                  <a:lumMod val="40000"/>
                  <a:lumOff val="60000"/>
                </a:schemeClr>
              </a:buClr>
              <a:buFont typeface="Wingdings 3" charset="2"/>
              <a:buChar char=""/>
              <a:defRPr/>
            </a:pPr>
            <a:endParaRPr lang="en-US" sz="3600" dirty="0"/>
          </a:p>
        </p:txBody>
      </p:sp>
      <p:pic>
        <p:nvPicPr>
          <p:cNvPr id="15367" name="Picture 5" descr="C:\Users\Dave\AppData\Local\Microsoft\Windows\Temporary Internet Files\Content.IE5\UWE5TFNU\MC900441914[1].wmf">
            <a:extLst>
              <a:ext uri="{FF2B5EF4-FFF2-40B4-BE49-F238E27FC236}">
                <a16:creationId xmlns:a16="http://schemas.microsoft.com/office/drawing/2014/main" id="{BA017F00-97E4-4A85-91B2-20373A7B297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43213" y="4941888"/>
            <a:ext cx="3800475" cy="142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C5D1C123-AC95-4B57-A58E-E4D5D0767015}"/>
              </a:ext>
            </a:extLst>
          </p:cNvPr>
          <p:cNvSpPr>
            <a:spLocks noGrp="1"/>
          </p:cNvSpPr>
          <p:nvPr>
            <p:ph type="title"/>
          </p:nvPr>
        </p:nvSpPr>
        <p:spPr>
          <a:solidFill>
            <a:schemeClr val="accent1"/>
          </a:solidFill>
        </p:spPr>
        <p:txBody>
          <a:bodyPr/>
          <a:lstStyle/>
          <a:p>
            <a:pPr algn="ctr"/>
            <a:r>
              <a:rPr lang="en-GB" altLang="en-US"/>
              <a:t>Aseiniad 1(70%)</a:t>
            </a:r>
            <a:br>
              <a:rPr lang="en-GB" altLang="en-US"/>
            </a:br>
            <a:r>
              <a:rPr lang="en-GB" altLang="en-US" i="1"/>
              <a:t>Assignment 1 (70%)</a:t>
            </a:r>
            <a:endParaRPr lang="en-GB" altLang="en-US"/>
          </a:p>
        </p:txBody>
      </p:sp>
      <p:sp>
        <p:nvSpPr>
          <p:cNvPr id="10243" name="Text Placeholder 2">
            <a:extLst>
              <a:ext uri="{FF2B5EF4-FFF2-40B4-BE49-F238E27FC236}">
                <a16:creationId xmlns:a16="http://schemas.microsoft.com/office/drawing/2014/main" id="{48CC8DE8-6C1B-46D4-A95A-D7D994EC4BCC}"/>
              </a:ext>
            </a:extLst>
          </p:cNvPr>
          <p:cNvSpPr>
            <a:spLocks noGrp="1"/>
          </p:cNvSpPr>
          <p:nvPr>
            <p:ph type="body" idx="1"/>
          </p:nvPr>
        </p:nvSpPr>
        <p:spPr>
          <a:xfrm>
            <a:off x="827088" y="1905000"/>
            <a:ext cx="3298825" cy="576263"/>
          </a:xfrm>
          <a:ln>
            <a:headEnd/>
            <a:tailEnd/>
          </a:ln>
        </p:spPr>
        <p:txBody>
          <a:bodyPr rtlCol="0"/>
          <a:lstStyle/>
          <a:p>
            <a:pPr defTabSz="457207" fontAlgn="auto">
              <a:spcAft>
                <a:spcPts val="0"/>
              </a:spcAft>
              <a:buClr>
                <a:schemeClr val="bg2">
                  <a:lumMod val="40000"/>
                  <a:lumOff val="60000"/>
                </a:schemeClr>
              </a:buClr>
              <a:buFont typeface="Wingdings 3" charset="2"/>
              <a:buNone/>
              <a:defRPr/>
            </a:pPr>
            <a:endParaRPr lang="en-US" altLang="en-US"/>
          </a:p>
        </p:txBody>
      </p:sp>
      <p:sp>
        <p:nvSpPr>
          <p:cNvPr id="17412" name="Content Placeholder 4">
            <a:extLst>
              <a:ext uri="{FF2B5EF4-FFF2-40B4-BE49-F238E27FC236}">
                <a16:creationId xmlns:a16="http://schemas.microsoft.com/office/drawing/2014/main" id="{CA1C1BCC-F8C2-4C44-A904-43112219C1EA}"/>
              </a:ext>
            </a:extLst>
          </p:cNvPr>
          <p:cNvSpPr>
            <a:spLocks noGrp="1"/>
          </p:cNvSpPr>
          <p:nvPr>
            <p:ph sz="half" idx="2"/>
          </p:nvPr>
        </p:nvSpPr>
        <p:spPr>
          <a:xfrm>
            <a:off x="827088" y="2514600"/>
            <a:ext cx="3298825" cy="3741738"/>
          </a:xfrm>
        </p:spPr>
        <p:txBody>
          <a:bodyPr>
            <a:normAutofit fontScale="92500"/>
          </a:bodyPr>
          <a:lstStyle/>
          <a:p>
            <a:pPr>
              <a:buFont typeface="Wingdings" panose="05040102010807070707" pitchFamily="18" charset="2"/>
              <a:buChar char="Ø"/>
            </a:pPr>
            <a:r>
              <a:rPr lang="cy-GB" altLang="en-US" dirty="0"/>
              <a:t>Aseiniad (3000 o eiriau)</a:t>
            </a:r>
            <a:r>
              <a:rPr lang="en-GB" altLang="en-US" dirty="0"/>
              <a:t>	</a:t>
            </a:r>
            <a:endParaRPr lang="cy-GB" altLang="en-US" i="1" dirty="0"/>
          </a:p>
          <a:p>
            <a:pPr>
              <a:buFont typeface="Wingdings" panose="05040102010807070707" pitchFamily="18" charset="2"/>
              <a:buChar char="Ø"/>
            </a:pPr>
            <a:r>
              <a:rPr lang="en-GB" altLang="en-US" dirty="0"/>
              <a:t>05.01.19 </a:t>
            </a:r>
          </a:p>
          <a:p>
            <a:pPr>
              <a:buFont typeface="Wingdings" panose="05040102010807070707" pitchFamily="18" charset="2"/>
              <a:buChar char="Ø"/>
            </a:pPr>
            <a:r>
              <a:rPr lang="en-GB" altLang="en-US" dirty="0" err="1"/>
              <a:t>Dewiswch</a:t>
            </a:r>
            <a:r>
              <a:rPr lang="en-GB" altLang="en-US" dirty="0"/>
              <a:t> </a:t>
            </a:r>
            <a:r>
              <a:rPr lang="en-GB" altLang="en-US" dirty="0" err="1"/>
              <a:t>gyfnod</a:t>
            </a:r>
            <a:r>
              <a:rPr lang="en-GB" altLang="en-US" dirty="0"/>
              <a:t> </a:t>
            </a:r>
            <a:r>
              <a:rPr lang="en-GB" altLang="en-US" dirty="0" err="1"/>
              <a:t>allweddol</a:t>
            </a:r>
            <a:r>
              <a:rPr lang="en-GB" altLang="en-US" dirty="0"/>
              <a:t> </a:t>
            </a:r>
            <a:r>
              <a:rPr lang="en-GB" altLang="en-US" dirty="0" err="1"/>
              <a:t>penodol</a:t>
            </a:r>
            <a:r>
              <a:rPr lang="en-GB" altLang="en-US" dirty="0"/>
              <a:t> a </a:t>
            </a:r>
            <a:r>
              <a:rPr lang="en-GB" altLang="en-US" dirty="0" err="1"/>
              <a:t>dadansoddwch</a:t>
            </a:r>
            <a:r>
              <a:rPr lang="en-GB" altLang="en-US" dirty="0"/>
              <a:t> </a:t>
            </a:r>
            <a:r>
              <a:rPr lang="en-GB" altLang="en-US" dirty="0" err="1"/>
              <a:t>yn</a:t>
            </a:r>
            <a:r>
              <a:rPr lang="en-GB" altLang="en-US" dirty="0"/>
              <a:t> </a:t>
            </a:r>
            <a:r>
              <a:rPr lang="en-GB" altLang="en-US" dirty="0" err="1"/>
              <a:t>feirniadol</a:t>
            </a:r>
            <a:r>
              <a:rPr lang="en-GB" altLang="en-US" dirty="0"/>
              <a:t> </a:t>
            </a:r>
            <a:r>
              <a:rPr lang="en-GB" altLang="en-US" dirty="0" err="1"/>
              <a:t>sut</a:t>
            </a:r>
            <a:r>
              <a:rPr lang="en-GB" altLang="en-US" dirty="0"/>
              <a:t> </a:t>
            </a:r>
            <a:r>
              <a:rPr lang="en-GB" altLang="en-US" dirty="0" err="1"/>
              <a:t>mae</a:t>
            </a:r>
            <a:r>
              <a:rPr lang="en-GB" altLang="en-US" dirty="0"/>
              <a:t> </a:t>
            </a:r>
            <a:r>
              <a:rPr lang="en-GB" altLang="en-US" dirty="0" err="1"/>
              <a:t>mentrau</a:t>
            </a:r>
            <a:r>
              <a:rPr lang="en-GB" altLang="en-US" dirty="0"/>
              <a:t> </a:t>
            </a:r>
            <a:r>
              <a:rPr lang="en-GB" altLang="en-US" dirty="0" err="1"/>
              <a:t>cyfredol</a:t>
            </a:r>
            <a:r>
              <a:rPr lang="en-GB" altLang="en-US" dirty="0"/>
              <a:t> </a:t>
            </a:r>
            <a:r>
              <a:rPr lang="en-GB" altLang="en-US" dirty="0" err="1"/>
              <a:t>yn</a:t>
            </a:r>
            <a:r>
              <a:rPr lang="en-GB" altLang="en-US" dirty="0"/>
              <a:t> </a:t>
            </a:r>
            <a:r>
              <a:rPr lang="en-GB" altLang="en-US" dirty="0" err="1"/>
              <a:t>datblygu</a:t>
            </a:r>
            <a:r>
              <a:rPr lang="en-GB" altLang="en-US" dirty="0"/>
              <a:t> </a:t>
            </a:r>
            <a:r>
              <a:rPr lang="en-GB" altLang="en-US" dirty="0" err="1"/>
              <a:t>rhifedd</a:t>
            </a:r>
            <a:r>
              <a:rPr lang="en-GB" altLang="en-US" dirty="0"/>
              <a:t> </a:t>
            </a:r>
            <a:r>
              <a:rPr lang="en-GB" altLang="en-US" dirty="0" err="1"/>
              <a:t>ar</a:t>
            </a:r>
            <a:r>
              <a:rPr lang="en-GB" altLang="en-US" dirty="0"/>
              <a:t> draws y </a:t>
            </a:r>
            <a:r>
              <a:rPr lang="en-GB" altLang="en-US" dirty="0" err="1"/>
              <a:t>cwriwcwlwm</a:t>
            </a:r>
            <a:r>
              <a:rPr lang="en-GB" altLang="en-US" dirty="0"/>
              <a:t> </a:t>
            </a:r>
            <a:r>
              <a:rPr lang="en-GB" altLang="en-US" dirty="0" err="1"/>
              <a:t>yn</a:t>
            </a:r>
            <a:r>
              <a:rPr lang="en-GB" altLang="en-US" dirty="0"/>
              <a:t> </a:t>
            </a:r>
            <a:r>
              <a:rPr lang="en-GB" altLang="en-US" dirty="0" err="1"/>
              <a:t>eich</a:t>
            </a:r>
            <a:r>
              <a:rPr lang="en-GB" altLang="en-US" dirty="0"/>
              <a:t> </a:t>
            </a:r>
            <a:r>
              <a:rPr lang="en-GB" altLang="en-US" dirty="0" err="1"/>
              <a:t>lleoliad</a:t>
            </a:r>
            <a:r>
              <a:rPr lang="en-GB" altLang="en-US" dirty="0"/>
              <a:t>. </a:t>
            </a:r>
            <a:r>
              <a:rPr lang="en-GB" altLang="en-US" dirty="0" err="1"/>
              <a:t>Cymharwch</a:t>
            </a:r>
            <a:r>
              <a:rPr lang="en-GB" altLang="en-US" dirty="0"/>
              <a:t> </a:t>
            </a:r>
            <a:r>
              <a:rPr lang="en-GB" altLang="en-US" dirty="0" err="1"/>
              <a:t>ymarfer</a:t>
            </a:r>
            <a:r>
              <a:rPr lang="en-GB" altLang="en-US" dirty="0"/>
              <a:t> </a:t>
            </a:r>
            <a:r>
              <a:rPr lang="en-GB" altLang="en-US" dirty="0" err="1"/>
              <a:t>i</a:t>
            </a:r>
            <a:r>
              <a:rPr lang="en-GB" altLang="en-US" dirty="0"/>
              <a:t> </a:t>
            </a:r>
            <a:r>
              <a:rPr lang="en-GB" altLang="en-US" dirty="0" err="1"/>
              <a:t>lenyddiaeth</a:t>
            </a:r>
            <a:r>
              <a:rPr lang="en-GB" altLang="en-US" dirty="0"/>
              <a:t> </a:t>
            </a:r>
            <a:r>
              <a:rPr lang="en-GB" altLang="en-US" dirty="0" err="1"/>
              <a:t>academaidd</a:t>
            </a:r>
            <a:r>
              <a:rPr lang="en-GB" altLang="en-US" dirty="0"/>
              <a:t> a </a:t>
            </a:r>
            <a:r>
              <a:rPr lang="en-GB" altLang="en-US" dirty="0" err="1"/>
              <a:t>pholisi</a:t>
            </a:r>
            <a:r>
              <a:rPr lang="en-GB" altLang="en-US" dirty="0"/>
              <a:t>.</a:t>
            </a:r>
            <a:endParaRPr lang="en-GB"/>
          </a:p>
        </p:txBody>
      </p:sp>
      <p:sp>
        <p:nvSpPr>
          <p:cNvPr id="10244" name="Text Placeholder 3">
            <a:extLst>
              <a:ext uri="{FF2B5EF4-FFF2-40B4-BE49-F238E27FC236}">
                <a16:creationId xmlns:a16="http://schemas.microsoft.com/office/drawing/2014/main" id="{9597980F-C611-4B99-8D48-3E7231527135}"/>
              </a:ext>
            </a:extLst>
          </p:cNvPr>
          <p:cNvSpPr>
            <a:spLocks noGrp="1"/>
          </p:cNvSpPr>
          <p:nvPr>
            <p:ph type="body" sz="quarter" idx="3"/>
          </p:nvPr>
        </p:nvSpPr>
        <p:spPr>
          <a:xfrm>
            <a:off x="4241800" y="1905000"/>
            <a:ext cx="3298825" cy="576263"/>
          </a:xfrm>
          <a:ln>
            <a:headEnd/>
            <a:tailEnd/>
          </a:ln>
        </p:spPr>
        <p:txBody>
          <a:bodyPr rtlCol="0"/>
          <a:lstStyle/>
          <a:p>
            <a:pPr defTabSz="457207" fontAlgn="auto">
              <a:spcAft>
                <a:spcPts val="0"/>
              </a:spcAft>
              <a:buClr>
                <a:schemeClr val="bg2">
                  <a:lumMod val="40000"/>
                  <a:lumOff val="60000"/>
                </a:schemeClr>
              </a:buClr>
              <a:buFont typeface="Wingdings 3" charset="2"/>
              <a:buNone/>
              <a:defRPr/>
            </a:pPr>
            <a:r>
              <a:rPr lang="en-US" altLang="en-US" dirty="0" smtClean="0"/>
              <a:t>05.01.2020</a:t>
            </a:r>
            <a:endParaRPr lang="en-US" altLang="en-US" dirty="0"/>
          </a:p>
        </p:txBody>
      </p:sp>
      <p:sp>
        <p:nvSpPr>
          <p:cNvPr id="10246" name="Content Placeholder 5">
            <a:extLst>
              <a:ext uri="{FF2B5EF4-FFF2-40B4-BE49-F238E27FC236}">
                <a16:creationId xmlns:a16="http://schemas.microsoft.com/office/drawing/2014/main" id="{F44863D2-3960-4DFD-B47C-E1791BBA0BB5}"/>
              </a:ext>
            </a:extLst>
          </p:cNvPr>
          <p:cNvSpPr>
            <a:spLocks noGrp="1"/>
          </p:cNvSpPr>
          <p:nvPr>
            <p:ph sz="quarter" idx="4"/>
          </p:nvPr>
        </p:nvSpPr>
        <p:spPr>
          <a:xfrm>
            <a:off x="4241800" y="2514600"/>
            <a:ext cx="3298825" cy="3741738"/>
          </a:xfrm>
        </p:spPr>
        <p:txBody>
          <a:bodyPr rtlCol="0">
            <a:normAutofit fontScale="92500" lnSpcReduction="10000"/>
          </a:bodyPr>
          <a:lstStyle/>
          <a:p>
            <a:pPr marL="342906" indent="-342906" defTabSz="457207" fontAlgn="auto">
              <a:spcBef>
                <a:spcPct val="0"/>
              </a:spcBef>
              <a:spcAft>
                <a:spcPts val="0"/>
              </a:spcAft>
              <a:buClr>
                <a:schemeClr val="bg2">
                  <a:lumMod val="40000"/>
                  <a:lumOff val="60000"/>
                </a:schemeClr>
              </a:buClr>
              <a:buFont typeface="Wingdings 3" charset="2"/>
              <a:buChar char=""/>
              <a:defRPr/>
            </a:pPr>
            <a:r>
              <a:rPr lang="en-GB" altLang="en-US" sz="2000" b="1" dirty="0"/>
              <a:t>Assignment (3000 words)	</a:t>
            </a:r>
            <a:endParaRPr lang="en-GB" altLang="en-US" sz="2000" dirty="0"/>
          </a:p>
          <a:p>
            <a:pPr marL="342906" indent="-342906" defTabSz="457207" fontAlgn="auto">
              <a:spcBef>
                <a:spcPct val="0"/>
              </a:spcBef>
              <a:spcAft>
                <a:spcPts val="0"/>
              </a:spcAft>
              <a:buClr>
                <a:schemeClr val="bg2">
                  <a:lumMod val="40000"/>
                  <a:lumOff val="60000"/>
                </a:schemeClr>
              </a:buClr>
              <a:buFont typeface="Wingdings 3" charset="2"/>
              <a:buChar char=""/>
              <a:defRPr/>
            </a:pPr>
            <a:r>
              <a:rPr lang="en-GB" altLang="en-US" sz="2000" dirty="0"/>
              <a:t>Choose a specific key stage and critically evaluate how current initiatives support the development of numeracy across the curriculum within your setting. Compare practice to the academic literature and policy.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78B086C6-755C-4072-A117-A980A6CD7691}"/>
              </a:ext>
            </a:extLst>
          </p:cNvPr>
          <p:cNvSpPr>
            <a:spLocks noGrp="1"/>
          </p:cNvSpPr>
          <p:nvPr>
            <p:ph type="title"/>
          </p:nvPr>
        </p:nvSpPr>
        <p:spPr/>
        <p:txBody>
          <a:bodyPr/>
          <a:lstStyle/>
          <a:p>
            <a:pPr algn="ctr"/>
            <a:r>
              <a:rPr lang="en-GB" altLang="en-US"/>
              <a:t>Aseiniad 2 (30%)</a:t>
            </a:r>
            <a:br>
              <a:rPr lang="en-GB" altLang="en-US"/>
            </a:br>
            <a:r>
              <a:rPr lang="en-GB" altLang="en-US" i="1"/>
              <a:t>Assignment 2 (30%)</a:t>
            </a:r>
            <a:endParaRPr lang="en-GB" altLang="en-US"/>
          </a:p>
        </p:txBody>
      </p:sp>
      <p:sp>
        <p:nvSpPr>
          <p:cNvPr id="11267" name="Text Placeholder 2">
            <a:extLst>
              <a:ext uri="{FF2B5EF4-FFF2-40B4-BE49-F238E27FC236}">
                <a16:creationId xmlns:a16="http://schemas.microsoft.com/office/drawing/2014/main" id="{77C6408C-375A-4A3D-A46F-0A2FADBD5C8C}"/>
              </a:ext>
            </a:extLst>
          </p:cNvPr>
          <p:cNvSpPr>
            <a:spLocks noGrp="1"/>
          </p:cNvSpPr>
          <p:nvPr>
            <p:ph type="body" idx="1"/>
          </p:nvPr>
        </p:nvSpPr>
        <p:spPr>
          <a:xfrm>
            <a:off x="827088" y="1905000"/>
            <a:ext cx="3298825" cy="576263"/>
          </a:xfrm>
          <a:ln>
            <a:headEnd/>
            <a:tailEnd/>
          </a:ln>
        </p:spPr>
        <p:txBody>
          <a:bodyPr rtlCol="0"/>
          <a:lstStyle/>
          <a:p>
            <a:pPr defTabSz="457207" fontAlgn="auto">
              <a:spcAft>
                <a:spcPts val="0"/>
              </a:spcAft>
              <a:buClr>
                <a:schemeClr val="bg2">
                  <a:lumMod val="40000"/>
                  <a:lumOff val="60000"/>
                </a:schemeClr>
              </a:buClr>
              <a:buFont typeface="Wingdings 3" charset="2"/>
              <a:buNone/>
              <a:defRPr/>
            </a:pPr>
            <a:endParaRPr lang="en-US" altLang="en-US" dirty="0"/>
          </a:p>
        </p:txBody>
      </p:sp>
      <p:sp>
        <p:nvSpPr>
          <p:cNvPr id="19460" name="Content Placeholder 4">
            <a:extLst>
              <a:ext uri="{FF2B5EF4-FFF2-40B4-BE49-F238E27FC236}">
                <a16:creationId xmlns:a16="http://schemas.microsoft.com/office/drawing/2014/main" id="{FE7A7B09-64E2-4122-85A2-8317F0ABFB7D}"/>
              </a:ext>
            </a:extLst>
          </p:cNvPr>
          <p:cNvSpPr>
            <a:spLocks noGrp="1"/>
          </p:cNvSpPr>
          <p:nvPr>
            <p:ph sz="half" idx="2"/>
          </p:nvPr>
        </p:nvSpPr>
        <p:spPr>
          <a:xfrm>
            <a:off x="827088" y="2497348"/>
            <a:ext cx="3298825" cy="4250695"/>
          </a:xfrm>
        </p:spPr>
        <p:txBody>
          <a:bodyPr>
            <a:normAutofit lnSpcReduction="10000"/>
          </a:bodyPr>
          <a:lstStyle/>
          <a:p>
            <a:pPr>
              <a:buFont typeface="Wingdings" panose="05040102010807070707" pitchFamily="18" charset="2"/>
              <a:buChar char="Ø"/>
            </a:pPr>
            <a:r>
              <a:rPr lang="cy-GB" altLang="en-US" dirty="0"/>
              <a:t>Pecyn adnodd a seminar (10 munud)</a:t>
            </a:r>
            <a:endParaRPr lang="en-US" dirty="0"/>
          </a:p>
          <a:p>
            <a:pPr>
              <a:buFont typeface="Wingdings" panose="05040102010807070707" pitchFamily="18" charset="2"/>
              <a:buChar char="Ø"/>
            </a:pPr>
            <a:r>
              <a:rPr lang="cy-GB" altLang="en-US" dirty="0"/>
              <a:t>Dewiswch becyn adnodd A4 i gefnogi dysgwr neu grŵp bach o ddysgwyr sy'n profi rhwystrau i'w dysgu yn rhifedd. Yn eich cyflwyniad cynhwyswch esiamplau o fonitro ac asesu dysgu a chyflawniad a dadansoddiad beirniadol o'ch pecyn</a:t>
            </a:r>
          </a:p>
          <a:p>
            <a:r>
              <a:rPr lang="en-GB" altLang="en-US" dirty="0"/>
              <a:t>	</a:t>
            </a:r>
            <a:endParaRPr lang="en-GB"/>
          </a:p>
          <a:p>
            <a:endParaRPr lang="en-GB" altLang="en-US"/>
          </a:p>
          <a:p>
            <a:endParaRPr lang="en-GB" altLang="en-US"/>
          </a:p>
        </p:txBody>
      </p:sp>
      <p:sp>
        <p:nvSpPr>
          <p:cNvPr id="11268" name="Text Placeholder 3">
            <a:extLst>
              <a:ext uri="{FF2B5EF4-FFF2-40B4-BE49-F238E27FC236}">
                <a16:creationId xmlns:a16="http://schemas.microsoft.com/office/drawing/2014/main" id="{05293930-C76C-4F3A-BD89-C316158E5BF2}"/>
              </a:ext>
            </a:extLst>
          </p:cNvPr>
          <p:cNvSpPr>
            <a:spLocks noGrp="1"/>
          </p:cNvSpPr>
          <p:nvPr>
            <p:ph type="body" sz="quarter" idx="3"/>
          </p:nvPr>
        </p:nvSpPr>
        <p:spPr>
          <a:xfrm>
            <a:off x="4241800" y="1905000"/>
            <a:ext cx="3298825" cy="576263"/>
          </a:xfrm>
          <a:ln>
            <a:headEnd/>
            <a:tailEnd/>
          </a:ln>
        </p:spPr>
        <p:txBody>
          <a:bodyPr rtlCol="0"/>
          <a:lstStyle/>
          <a:p>
            <a:pPr defTabSz="457207" fontAlgn="auto">
              <a:spcAft>
                <a:spcPts val="0"/>
              </a:spcAft>
              <a:buClr>
                <a:schemeClr val="bg2">
                  <a:lumMod val="40000"/>
                  <a:lumOff val="60000"/>
                </a:schemeClr>
              </a:buClr>
              <a:buFont typeface="Wingdings 3" charset="2"/>
              <a:buNone/>
              <a:defRPr/>
            </a:pPr>
            <a:r>
              <a:rPr lang="en-US" altLang="en-US" dirty="0" smtClean="0"/>
              <a:t>Jan 2020 </a:t>
            </a:r>
            <a:r>
              <a:rPr lang="en-US" altLang="en-US" dirty="0" err="1" smtClean="0"/>
              <a:t>tba</a:t>
            </a:r>
            <a:endParaRPr lang="en-US" altLang="en-US" dirty="0"/>
          </a:p>
        </p:txBody>
      </p:sp>
      <p:sp>
        <p:nvSpPr>
          <p:cNvPr id="11270" name="Content Placeholder 5">
            <a:extLst>
              <a:ext uri="{FF2B5EF4-FFF2-40B4-BE49-F238E27FC236}">
                <a16:creationId xmlns:a16="http://schemas.microsoft.com/office/drawing/2014/main" id="{D45E1A11-FAC9-4B24-8FDD-4CE555BCA122}"/>
              </a:ext>
            </a:extLst>
          </p:cNvPr>
          <p:cNvSpPr>
            <a:spLocks noGrp="1"/>
          </p:cNvSpPr>
          <p:nvPr>
            <p:ph sz="quarter" idx="4"/>
          </p:nvPr>
        </p:nvSpPr>
        <p:spPr>
          <a:xfrm>
            <a:off x="4241800" y="2514600"/>
            <a:ext cx="3298825" cy="3741738"/>
          </a:xfrm>
        </p:spPr>
        <p:txBody>
          <a:bodyPr rtlCol="0">
            <a:normAutofit fontScale="92500" lnSpcReduction="10000"/>
          </a:bodyPr>
          <a:lstStyle/>
          <a:p>
            <a:pPr marL="342906" indent="-342906" defTabSz="457207" fontAlgn="auto">
              <a:spcBef>
                <a:spcPct val="0"/>
              </a:spcBef>
              <a:spcAft>
                <a:spcPts val="0"/>
              </a:spcAft>
              <a:buClr>
                <a:schemeClr val="bg2">
                  <a:lumMod val="40000"/>
                  <a:lumOff val="60000"/>
                </a:schemeClr>
              </a:buClr>
              <a:buFont typeface="Wingdings 3" charset="2"/>
              <a:buChar char=""/>
              <a:defRPr/>
            </a:pPr>
            <a:r>
              <a:rPr lang="en-GB" altLang="en-US" b="1" dirty="0"/>
              <a:t>Resource pack and seminar (10 minutes)	</a:t>
            </a:r>
            <a:endParaRPr lang="en-GB" altLang="en-US" dirty="0"/>
          </a:p>
          <a:p>
            <a:pPr marL="342906" indent="-342906" defTabSz="457207" fontAlgn="auto">
              <a:spcBef>
                <a:spcPct val="0"/>
              </a:spcBef>
              <a:spcAft>
                <a:spcPts val="0"/>
              </a:spcAft>
              <a:buClr>
                <a:schemeClr val="bg2">
                  <a:lumMod val="40000"/>
                  <a:lumOff val="60000"/>
                </a:schemeClr>
              </a:buClr>
              <a:buFont typeface="Wingdings 3" charset="2"/>
              <a:buChar char=""/>
              <a:defRPr/>
            </a:pPr>
            <a:r>
              <a:rPr lang="en-GB" altLang="en-US" i="1" dirty="0"/>
              <a:t> </a:t>
            </a:r>
            <a:endParaRPr lang="en-GB" altLang="en-US" dirty="0"/>
          </a:p>
          <a:p>
            <a:pPr marL="342906" indent="-342906" defTabSz="457207" fontAlgn="auto">
              <a:spcBef>
                <a:spcPct val="0"/>
              </a:spcBef>
              <a:spcAft>
                <a:spcPts val="0"/>
              </a:spcAft>
              <a:buClr>
                <a:schemeClr val="bg2">
                  <a:lumMod val="40000"/>
                  <a:lumOff val="60000"/>
                </a:schemeClr>
              </a:buClr>
              <a:buFont typeface="Wingdings 3" charset="2"/>
              <a:buChar char=""/>
              <a:defRPr/>
            </a:pPr>
            <a:r>
              <a:rPr lang="en-GB" altLang="en-US" b="1" i="1" dirty="0"/>
              <a:t>Choose an A4 resource pack to support a learner or a small group of learners who experience barriers to learning in numeracy. Include in your presentation examples of monitoring and assessing learning and achievement and a critical evaluation of your pack.  </a:t>
            </a:r>
            <a:endParaRPr lang="en-GB" altLang="en-US" dirty="0"/>
          </a:p>
          <a:p>
            <a:pPr marL="342906" indent="-342906" defTabSz="457207" fontAlgn="auto">
              <a:spcBef>
                <a:spcPct val="0"/>
              </a:spcBef>
              <a:spcAft>
                <a:spcPts val="0"/>
              </a:spcAft>
              <a:buClr>
                <a:schemeClr val="bg2">
                  <a:lumMod val="40000"/>
                  <a:lumOff val="60000"/>
                </a:schemeClr>
              </a:buClr>
              <a:buFont typeface="Wingdings 3" charset="2"/>
              <a:buChar char=""/>
              <a:defRPr/>
            </a:pPr>
            <a:endParaRPr lang="en-GB" alt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A140EC4B-286D-483B-8C21-A45437ABFC03}"/>
              </a:ext>
            </a:extLst>
          </p:cNvPr>
          <p:cNvSpPr>
            <a:spLocks noGrp="1" noChangeArrowheads="1"/>
          </p:cNvSpPr>
          <p:nvPr>
            <p:ph type="title"/>
          </p:nvPr>
        </p:nvSpPr>
        <p:spPr>
          <a:xfrm>
            <a:off x="553199" y="-39268"/>
            <a:ext cx="7056437" cy="1400175"/>
          </a:xfrm>
        </p:spPr>
        <p:txBody>
          <a:bodyPr rtlCol="0">
            <a:normAutofit fontScale="90000"/>
          </a:bodyPr>
          <a:lstStyle/>
          <a:p>
            <a:pPr algn="ctr" defTabSz="457207" fontAlgn="auto">
              <a:spcAft>
                <a:spcPts val="0"/>
              </a:spcAft>
              <a:defRPr/>
            </a:pPr>
            <a:r>
              <a:rPr lang="en-GB" dirty="0"/>
              <a:t/>
            </a:r>
            <a:br>
              <a:rPr lang="en-GB" dirty="0"/>
            </a:br>
            <a:r>
              <a:rPr lang="en-GB" sz="4400" dirty="0" err="1">
                <a:hlinkClick r:id="rId4"/>
              </a:rPr>
              <a:t>Mathemateg</a:t>
            </a:r>
            <a:r>
              <a:rPr lang="en-US" sz="4400" dirty="0">
                <a:ea typeface="ＭＳ Ｐゴシック" charset="-128"/>
                <a:hlinkClick r:id="rId4"/>
              </a:rPr>
              <a:t/>
            </a:r>
            <a:br>
              <a:rPr lang="en-US" sz="4400" dirty="0">
                <a:ea typeface="ＭＳ Ｐゴシック" charset="-128"/>
                <a:hlinkClick r:id="rId4"/>
              </a:rPr>
            </a:br>
            <a:r>
              <a:rPr lang="en-GB" i="1" dirty="0"/>
              <a:t>Maths</a:t>
            </a:r>
            <a:r>
              <a:rPr lang="en-US" dirty="0">
                <a:ea typeface="ＭＳ Ｐゴシック" charset="-128"/>
              </a:rPr>
              <a:t/>
            </a:r>
            <a:br>
              <a:rPr lang="en-US" dirty="0">
                <a:ea typeface="ＭＳ Ｐゴシック" charset="-128"/>
              </a:rPr>
            </a:br>
            <a:endParaRPr lang="en-GB" i="1" dirty="0"/>
          </a:p>
        </p:txBody>
      </p:sp>
      <p:sp>
        <p:nvSpPr>
          <p:cNvPr id="12291" name="Text Placeholder 1">
            <a:extLst>
              <a:ext uri="{FF2B5EF4-FFF2-40B4-BE49-F238E27FC236}">
                <a16:creationId xmlns:a16="http://schemas.microsoft.com/office/drawing/2014/main" id="{701C0155-F2ED-48C1-9D69-CE45160F66A5}"/>
              </a:ext>
            </a:extLst>
          </p:cNvPr>
          <p:cNvSpPr>
            <a:spLocks noGrp="1"/>
          </p:cNvSpPr>
          <p:nvPr>
            <p:ph type="body" idx="1"/>
          </p:nvPr>
        </p:nvSpPr>
        <p:spPr>
          <a:xfrm>
            <a:off x="827088" y="1905000"/>
            <a:ext cx="3298825" cy="576263"/>
          </a:xfrm>
          <a:ln>
            <a:headEnd/>
            <a:tailEnd/>
          </a:ln>
        </p:spPr>
        <p:txBody>
          <a:bodyPr rtlCol="0"/>
          <a:lstStyle/>
          <a:p>
            <a:pPr defTabSz="457207" fontAlgn="auto">
              <a:spcAft>
                <a:spcPts val="0"/>
              </a:spcAft>
              <a:buClr>
                <a:schemeClr val="bg2">
                  <a:lumMod val="40000"/>
                  <a:lumOff val="60000"/>
                </a:schemeClr>
              </a:buClr>
              <a:buFont typeface="Wingdings 3" charset="2"/>
              <a:buNone/>
              <a:defRPr/>
            </a:pPr>
            <a:endParaRPr lang="en-US" altLang="en-US"/>
          </a:p>
        </p:txBody>
      </p:sp>
      <p:sp>
        <p:nvSpPr>
          <p:cNvPr id="12293" name="Rectangle 3">
            <a:extLst>
              <a:ext uri="{FF2B5EF4-FFF2-40B4-BE49-F238E27FC236}">
                <a16:creationId xmlns:a16="http://schemas.microsoft.com/office/drawing/2014/main" id="{B3F29361-A23D-407D-A9E2-0471A2BB6BCE}"/>
              </a:ext>
            </a:extLst>
          </p:cNvPr>
          <p:cNvSpPr>
            <a:spLocks noGrp="1" noChangeArrowheads="1"/>
          </p:cNvSpPr>
          <p:nvPr>
            <p:ph sz="half" idx="2"/>
          </p:nvPr>
        </p:nvSpPr>
        <p:spPr>
          <a:xfrm>
            <a:off x="483079" y="2005342"/>
            <a:ext cx="4040188" cy="3713163"/>
          </a:xfrm>
          <a:ln>
            <a:solidFill>
              <a:schemeClr val="accent1"/>
            </a:solidFill>
            <a:headEnd/>
            <a:tailEnd/>
          </a:ln>
        </p:spPr>
        <p:txBody>
          <a:bodyPr rtlCol="0">
            <a:normAutofit lnSpcReduction="10000"/>
          </a:bodyPr>
          <a:lstStyle/>
          <a:p>
            <a:pPr marL="342906" indent="-342906" defTabSz="457207" fontAlgn="auto">
              <a:spcAft>
                <a:spcPts val="0"/>
              </a:spcAft>
              <a:buClr>
                <a:schemeClr val="bg2">
                  <a:lumMod val="40000"/>
                  <a:lumOff val="60000"/>
                </a:schemeClr>
              </a:buClr>
              <a:buFont typeface="Wingdings 3" charset="2"/>
              <a:buChar char=""/>
              <a:defRPr/>
            </a:pPr>
            <a:r>
              <a:rPr lang="en-GB" altLang="en-US" sz="2800"/>
              <a:t>Allwch chi gofio sut cafodd Mathemateg ei addysgu yn yr ysgol?</a:t>
            </a:r>
          </a:p>
          <a:p>
            <a:pPr marL="342906" indent="-342906" defTabSz="457207" fontAlgn="auto">
              <a:spcAft>
                <a:spcPts val="0"/>
              </a:spcAft>
              <a:buClr>
                <a:schemeClr val="bg2">
                  <a:lumMod val="40000"/>
                  <a:lumOff val="60000"/>
                </a:schemeClr>
              </a:buClr>
              <a:buFont typeface="Wingdings 3" charset="2"/>
              <a:buChar char=""/>
              <a:defRPr/>
            </a:pPr>
            <a:r>
              <a:rPr lang="en-GB" altLang="en-US" sz="2800"/>
              <a:t>A oedd yn brofiad cadarnhaol?</a:t>
            </a:r>
          </a:p>
          <a:p>
            <a:pPr marL="342906" indent="-342906" defTabSz="457207" fontAlgn="auto">
              <a:spcAft>
                <a:spcPts val="0"/>
              </a:spcAft>
              <a:buClr>
                <a:schemeClr val="bg2">
                  <a:lumMod val="40000"/>
                  <a:lumOff val="60000"/>
                </a:schemeClr>
              </a:buClr>
              <a:buFont typeface="Wingdings 3" charset="2"/>
              <a:buChar char=""/>
              <a:defRPr/>
            </a:pPr>
            <a:r>
              <a:rPr lang="en-GB" altLang="en-US" sz="2800"/>
              <a:t>Pam?</a:t>
            </a:r>
            <a:endParaRPr lang="en-US" altLang="en-US" sz="2800"/>
          </a:p>
        </p:txBody>
      </p:sp>
      <p:sp>
        <p:nvSpPr>
          <p:cNvPr id="12292" name="Text Placeholder 2">
            <a:extLst>
              <a:ext uri="{FF2B5EF4-FFF2-40B4-BE49-F238E27FC236}">
                <a16:creationId xmlns:a16="http://schemas.microsoft.com/office/drawing/2014/main" id="{7A8A5D88-B4E0-4F7C-8D4D-CFF1301207BE}"/>
              </a:ext>
            </a:extLst>
          </p:cNvPr>
          <p:cNvSpPr>
            <a:spLocks noGrp="1"/>
          </p:cNvSpPr>
          <p:nvPr>
            <p:ph type="body" sz="quarter" idx="3"/>
          </p:nvPr>
        </p:nvSpPr>
        <p:spPr>
          <a:xfrm>
            <a:off x="4241800" y="1905000"/>
            <a:ext cx="3298825" cy="576263"/>
          </a:xfrm>
          <a:ln>
            <a:headEnd/>
            <a:tailEnd/>
          </a:ln>
        </p:spPr>
        <p:txBody>
          <a:bodyPr rtlCol="0"/>
          <a:lstStyle/>
          <a:p>
            <a:pPr defTabSz="457207" fontAlgn="auto">
              <a:spcAft>
                <a:spcPts val="0"/>
              </a:spcAft>
              <a:buClr>
                <a:schemeClr val="bg2">
                  <a:lumMod val="40000"/>
                  <a:lumOff val="60000"/>
                </a:schemeClr>
              </a:buClr>
              <a:buFont typeface="Wingdings 3" charset="2"/>
              <a:buNone/>
              <a:defRPr/>
            </a:pPr>
            <a:endParaRPr lang="en-US" altLang="en-US"/>
          </a:p>
        </p:txBody>
      </p:sp>
      <p:sp>
        <p:nvSpPr>
          <p:cNvPr id="9219" name="Content Placeholder 6">
            <a:extLst>
              <a:ext uri="{FF2B5EF4-FFF2-40B4-BE49-F238E27FC236}">
                <a16:creationId xmlns:a16="http://schemas.microsoft.com/office/drawing/2014/main" id="{A6CF2608-64CB-49CC-B8F2-48D19FD2E666}"/>
              </a:ext>
            </a:extLst>
          </p:cNvPr>
          <p:cNvSpPr>
            <a:spLocks noGrp="1"/>
          </p:cNvSpPr>
          <p:nvPr>
            <p:ph sz="quarter" idx="4"/>
          </p:nvPr>
        </p:nvSpPr>
        <p:spPr>
          <a:xfrm>
            <a:off x="4645025" y="1901825"/>
            <a:ext cx="4041775" cy="3713163"/>
          </a:xfrm>
          <a:ln>
            <a:solidFill>
              <a:schemeClr val="accent3"/>
            </a:solidFill>
          </a:ln>
        </p:spPr>
        <p:txBody>
          <a:bodyPr rtlCol="0"/>
          <a:lstStyle/>
          <a:p>
            <a:pPr marL="342906" indent="-342906" defTabSz="457207" fontAlgn="auto">
              <a:lnSpc>
                <a:spcPct val="90000"/>
              </a:lnSpc>
              <a:spcAft>
                <a:spcPts val="0"/>
              </a:spcAft>
              <a:buClr>
                <a:schemeClr val="bg2">
                  <a:lumMod val="40000"/>
                  <a:lumOff val="60000"/>
                </a:schemeClr>
              </a:buClr>
              <a:buFont typeface="Wingdings 3" charset="2"/>
              <a:buChar char=""/>
              <a:defRPr/>
            </a:pPr>
            <a:r>
              <a:rPr lang="en-GB" altLang="en-US" sz="3200" i="1" dirty="0"/>
              <a:t>Can you recall how Maths was taught in school?</a:t>
            </a:r>
          </a:p>
          <a:p>
            <a:pPr marL="342906" indent="-342906" defTabSz="457207" fontAlgn="auto">
              <a:lnSpc>
                <a:spcPct val="90000"/>
              </a:lnSpc>
              <a:spcAft>
                <a:spcPts val="0"/>
              </a:spcAft>
              <a:buClr>
                <a:schemeClr val="bg2">
                  <a:lumMod val="40000"/>
                  <a:lumOff val="60000"/>
                </a:schemeClr>
              </a:buClr>
              <a:buFont typeface="Wingdings 3" charset="2"/>
              <a:buChar char=""/>
              <a:defRPr/>
            </a:pPr>
            <a:r>
              <a:rPr lang="en-GB" altLang="en-US" sz="3200" i="1" dirty="0"/>
              <a:t>Was it a positive experience?</a:t>
            </a:r>
          </a:p>
          <a:p>
            <a:pPr marL="342906" indent="-342906" defTabSz="457207" fontAlgn="auto">
              <a:lnSpc>
                <a:spcPct val="90000"/>
              </a:lnSpc>
              <a:spcAft>
                <a:spcPts val="0"/>
              </a:spcAft>
              <a:buClr>
                <a:schemeClr val="bg2">
                  <a:lumMod val="40000"/>
                  <a:lumOff val="60000"/>
                </a:schemeClr>
              </a:buClr>
              <a:buFont typeface="Wingdings 3" charset="2"/>
              <a:buChar char=""/>
              <a:defRPr/>
            </a:pPr>
            <a:r>
              <a:rPr lang="en-GB" altLang="en-US" sz="3200" i="1" dirty="0"/>
              <a:t>Why?</a:t>
            </a:r>
          </a:p>
        </p:txBody>
      </p:sp>
    </p:spTree>
    <p:custDataLst>
      <p:tags r:id="rId1"/>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B79821D0-B23C-4752-B05A-807B283C9450}"/>
              </a:ext>
            </a:extLst>
          </p:cNvPr>
          <p:cNvSpPr>
            <a:spLocks noGrp="1" noChangeArrowheads="1"/>
          </p:cNvSpPr>
          <p:nvPr>
            <p:ph type="title"/>
          </p:nvPr>
        </p:nvSpPr>
        <p:spPr/>
        <p:txBody>
          <a:bodyPr rtlCol="0">
            <a:normAutofit fontScale="90000"/>
          </a:bodyPr>
          <a:lstStyle/>
          <a:p>
            <a:pPr defTabSz="457207" fontAlgn="auto">
              <a:spcAft>
                <a:spcPts val="0"/>
              </a:spcAft>
              <a:defRPr/>
            </a:pPr>
            <a:r>
              <a:rPr lang="cy-GB" altLang="en-US" sz="3600" dirty="0">
                <a:solidFill>
                  <a:srgbClr val="0070C0"/>
                </a:solidFill>
                <a:effectLst>
                  <a:outerShdw blurRad="38100" dist="38100" dir="2700000" algn="tl">
                    <a:srgbClr val="000000">
                      <a:alpha val="43137"/>
                    </a:srgbClr>
                  </a:outerShdw>
                </a:effectLst>
                <a:ea typeface="MS PGothic" pitchFamily="34" charset="-128"/>
              </a:rPr>
              <a:t/>
            </a:r>
            <a:br>
              <a:rPr lang="cy-GB" altLang="en-US" sz="3600" dirty="0">
                <a:solidFill>
                  <a:srgbClr val="0070C0"/>
                </a:solidFill>
                <a:effectLst>
                  <a:outerShdw blurRad="38100" dist="38100" dir="2700000" algn="tl">
                    <a:srgbClr val="000000">
                      <a:alpha val="43137"/>
                    </a:srgbClr>
                  </a:outerShdw>
                </a:effectLst>
                <a:ea typeface="MS PGothic" pitchFamily="34" charset="-128"/>
              </a:rPr>
            </a:br>
            <a:r>
              <a:rPr lang="cy-GB" altLang="en-US" sz="3600" dirty="0">
                <a:solidFill>
                  <a:schemeClr val="tx1">
                    <a:lumMod val="95000"/>
                  </a:schemeClr>
                </a:solidFill>
                <a:ea typeface="MS PGothic" pitchFamily="34" charset="-128"/>
              </a:rPr>
              <a:t>Y mater....    The </a:t>
            </a:r>
            <a:r>
              <a:rPr lang="cy-GB" altLang="en-US" sz="3600" dirty="0" err="1">
                <a:solidFill>
                  <a:schemeClr val="tx1">
                    <a:lumMod val="95000"/>
                  </a:schemeClr>
                </a:solidFill>
                <a:ea typeface="MS PGothic" pitchFamily="34" charset="-128"/>
              </a:rPr>
              <a:t>issue</a:t>
            </a:r>
            <a:r>
              <a:rPr lang="cy-GB" altLang="en-US" sz="3600" dirty="0">
                <a:solidFill>
                  <a:schemeClr val="tx1">
                    <a:lumMod val="95000"/>
                  </a:schemeClr>
                </a:solidFill>
                <a:ea typeface="MS PGothic" pitchFamily="34" charset="-128"/>
              </a:rPr>
              <a:t>.....</a:t>
            </a:r>
            <a:r>
              <a:rPr lang="cy-GB" altLang="en-US" sz="3600" dirty="0">
                <a:solidFill>
                  <a:schemeClr val="tx1">
                    <a:lumMod val="95000"/>
                  </a:schemeClr>
                </a:solidFill>
                <a:ea typeface="ＭＳ Ｐゴシック" charset="-128"/>
              </a:rPr>
              <a:t/>
            </a:r>
            <a:br>
              <a:rPr lang="cy-GB" altLang="en-US" sz="3600" dirty="0">
                <a:solidFill>
                  <a:schemeClr val="tx1">
                    <a:lumMod val="95000"/>
                  </a:schemeClr>
                </a:solidFill>
                <a:ea typeface="ＭＳ Ｐゴシック" charset="-128"/>
              </a:rPr>
            </a:br>
            <a:endParaRPr lang="en-GB" sz="3600" i="1" dirty="0">
              <a:solidFill>
                <a:schemeClr val="tx1">
                  <a:lumMod val="95000"/>
                </a:schemeClr>
              </a:solidFill>
            </a:endParaRPr>
          </a:p>
        </p:txBody>
      </p:sp>
      <p:sp>
        <p:nvSpPr>
          <p:cNvPr id="10242" name="Rectangle 3">
            <a:extLst>
              <a:ext uri="{FF2B5EF4-FFF2-40B4-BE49-F238E27FC236}">
                <a16:creationId xmlns:a16="http://schemas.microsoft.com/office/drawing/2014/main" id="{3F5CA8EE-70A9-469F-92D7-B175B5E68D29}"/>
              </a:ext>
            </a:extLst>
          </p:cNvPr>
          <p:cNvSpPr>
            <a:spLocks noGrp="1" noChangeArrowheads="1"/>
          </p:cNvSpPr>
          <p:nvPr>
            <p:ph sz="half" idx="2"/>
          </p:nvPr>
        </p:nvSpPr>
        <p:spPr>
          <a:xfrm>
            <a:off x="827088" y="2514600"/>
            <a:ext cx="3298825" cy="3741738"/>
          </a:xfrm>
        </p:spPr>
        <p:txBody>
          <a:bodyPr rtlCol="0">
            <a:normAutofit fontScale="85000" lnSpcReduction="10000"/>
          </a:bodyPr>
          <a:lstStyle/>
          <a:p>
            <a:pPr defTabSz="457207" fontAlgn="auto">
              <a:spcAft>
                <a:spcPts val="0"/>
              </a:spcAft>
              <a:buClr>
                <a:schemeClr val="bg2">
                  <a:lumMod val="40000"/>
                  <a:lumOff val="60000"/>
                </a:schemeClr>
              </a:buClr>
              <a:buFont typeface="Wingdings 3" charset="2"/>
              <a:buChar char=""/>
              <a:defRPr/>
            </a:pPr>
            <a:r>
              <a:rPr lang="en-GB" altLang="en-US" sz="2000" dirty="0"/>
              <a:t>Y DU </a:t>
            </a:r>
            <a:r>
              <a:rPr lang="en-GB" altLang="en-US" sz="2000" dirty="0" err="1"/>
              <a:t>yw</a:t>
            </a:r>
            <a:r>
              <a:rPr lang="en-GB" altLang="en-US" sz="2000" dirty="0"/>
              <a:t> un </a:t>
            </a:r>
            <a:r>
              <a:rPr lang="en-GB" altLang="en-US" sz="2000" dirty="0" err="1"/>
              <a:t>o’r</a:t>
            </a:r>
            <a:r>
              <a:rPr lang="en-GB" altLang="en-US" sz="2000" dirty="0"/>
              <a:t> </a:t>
            </a:r>
            <a:r>
              <a:rPr lang="en-GB" altLang="en-US" sz="2000" dirty="0" err="1"/>
              <a:t>ychydig</a:t>
            </a:r>
            <a:r>
              <a:rPr lang="en-GB" altLang="en-US" sz="2000" dirty="0"/>
              <a:t> </a:t>
            </a:r>
            <a:r>
              <a:rPr lang="en-GB" altLang="en-US" sz="2000" dirty="0" err="1"/>
              <a:t>genhedloedd</a:t>
            </a:r>
            <a:r>
              <a:rPr lang="en-GB" altLang="en-US" sz="2000" dirty="0"/>
              <a:t> </a:t>
            </a:r>
            <a:r>
              <a:rPr lang="en-GB" altLang="en-US" sz="2000" dirty="0" err="1"/>
              <a:t>lle</a:t>
            </a:r>
            <a:r>
              <a:rPr lang="en-GB" altLang="en-US" sz="2000" dirty="0"/>
              <a:t> </a:t>
            </a:r>
            <a:r>
              <a:rPr lang="en-GB" altLang="en-US" sz="2000" dirty="0" err="1"/>
              <a:t>mae’n</a:t>
            </a:r>
            <a:r>
              <a:rPr lang="en-GB" altLang="en-US" sz="2000" dirty="0"/>
              <a:t> </a:t>
            </a:r>
            <a:r>
              <a:rPr lang="en-GB" altLang="en-US" sz="2000" dirty="0" err="1"/>
              <a:t>cael</a:t>
            </a:r>
            <a:r>
              <a:rPr lang="en-GB" altLang="en-US" sz="2000" dirty="0"/>
              <a:t> </a:t>
            </a:r>
            <a:r>
              <a:rPr lang="en-GB" altLang="en-US" sz="2000" dirty="0" err="1"/>
              <a:t>ei</a:t>
            </a:r>
            <a:r>
              <a:rPr lang="en-GB" altLang="en-US" sz="2000" dirty="0"/>
              <a:t> </a:t>
            </a:r>
            <a:r>
              <a:rPr lang="en-GB" altLang="en-US" sz="2000" dirty="0" err="1"/>
              <a:t>ystyried</a:t>
            </a:r>
            <a:r>
              <a:rPr lang="en-GB" altLang="en-US" sz="2000" dirty="0"/>
              <a:t> </a:t>
            </a:r>
            <a:r>
              <a:rPr lang="en-GB" altLang="en-US" sz="2000" dirty="0" err="1"/>
              <a:t>yn</a:t>
            </a:r>
            <a:r>
              <a:rPr lang="en-GB" altLang="en-US" sz="2000" dirty="0"/>
              <a:t> </a:t>
            </a:r>
            <a:r>
              <a:rPr lang="en-GB" altLang="en-US" sz="2000" dirty="0" err="1"/>
              <a:t>iawn</a:t>
            </a:r>
            <a:r>
              <a:rPr lang="en-GB" altLang="en-US" sz="2000" dirty="0"/>
              <a:t> o </a:t>
            </a:r>
            <a:r>
              <a:rPr lang="en-GB" altLang="en-US" sz="2000" dirty="0" err="1"/>
              <a:t>fewn</a:t>
            </a:r>
            <a:r>
              <a:rPr lang="en-GB" altLang="en-US" sz="2000" dirty="0"/>
              <a:t> y </a:t>
            </a:r>
            <a:r>
              <a:rPr lang="en-GB" altLang="en-US" sz="2000" dirty="0" err="1"/>
              <a:t>gymdeithas</a:t>
            </a:r>
            <a:r>
              <a:rPr lang="en-GB" altLang="en-US" sz="2000" dirty="0"/>
              <a:t> </a:t>
            </a:r>
            <a:r>
              <a:rPr lang="en-GB" altLang="en-US" sz="2000" dirty="0" err="1"/>
              <a:t>i</a:t>
            </a:r>
            <a:r>
              <a:rPr lang="en-GB" altLang="en-US" sz="2000" dirty="0"/>
              <a:t> </a:t>
            </a:r>
            <a:r>
              <a:rPr lang="en-GB" altLang="en-US" sz="2000" dirty="0" err="1"/>
              <a:t>ddatgan</a:t>
            </a:r>
            <a:r>
              <a:rPr lang="en-GB" altLang="en-US" sz="2000" dirty="0"/>
              <a:t> </a:t>
            </a:r>
            <a:r>
              <a:rPr lang="en-GB" altLang="en-US" sz="2000" dirty="0" err="1"/>
              <a:t>ein</a:t>
            </a:r>
            <a:r>
              <a:rPr lang="en-GB" altLang="en-US" sz="2000" dirty="0"/>
              <a:t> bod </a:t>
            </a:r>
            <a:r>
              <a:rPr lang="en-GB" altLang="en-US" sz="2000" dirty="0" err="1"/>
              <a:t>yn</a:t>
            </a:r>
            <a:r>
              <a:rPr lang="en-GB" altLang="en-US" sz="2000" dirty="0"/>
              <a:t> “</a:t>
            </a:r>
            <a:r>
              <a:rPr lang="en-GB" altLang="en-US" sz="2000" dirty="0" err="1"/>
              <a:t>methu</a:t>
            </a:r>
            <a:r>
              <a:rPr lang="en-GB" altLang="en-US" sz="2000" dirty="0"/>
              <a:t> </a:t>
            </a:r>
            <a:r>
              <a:rPr lang="en-GB" altLang="en-US" sz="2000" dirty="0" err="1"/>
              <a:t>gwneud</a:t>
            </a:r>
            <a:r>
              <a:rPr lang="en-GB" altLang="en-US" sz="2000" dirty="0"/>
              <a:t>” </a:t>
            </a:r>
            <a:r>
              <a:rPr lang="en-GB" altLang="en-US" sz="2000" dirty="0" err="1"/>
              <a:t>mathemateg</a:t>
            </a:r>
            <a:r>
              <a:rPr lang="en-GB" altLang="en-US" sz="2000" dirty="0"/>
              <a:t>. </a:t>
            </a:r>
            <a:r>
              <a:rPr lang="en-GB" altLang="en-US" sz="2000" b="1" dirty="0"/>
              <a:t>Pam? </a:t>
            </a:r>
            <a:endParaRPr lang="en-US"/>
          </a:p>
          <a:p>
            <a:pPr marL="109537" indent="0" defTabSz="457207" fontAlgn="auto">
              <a:spcAft>
                <a:spcPts val="0"/>
              </a:spcAft>
              <a:buClr>
                <a:schemeClr val="bg2">
                  <a:lumMod val="40000"/>
                  <a:lumOff val="60000"/>
                </a:schemeClr>
              </a:buClr>
              <a:buFont typeface="Wingdings 3" panose="05040102010807070707" pitchFamily="18" charset="2"/>
              <a:buNone/>
              <a:defRPr/>
            </a:pPr>
            <a:endParaRPr lang="en-GB" altLang="en-US" sz="2000" dirty="0"/>
          </a:p>
          <a:p>
            <a:pPr defTabSz="457207" fontAlgn="auto">
              <a:spcAft>
                <a:spcPts val="0"/>
              </a:spcAft>
              <a:buClr>
                <a:schemeClr val="bg2">
                  <a:lumMod val="40000"/>
                  <a:lumOff val="60000"/>
                </a:schemeClr>
              </a:buClr>
              <a:buFont typeface="Wingdings 3" charset="2"/>
              <a:buChar char=""/>
              <a:defRPr/>
            </a:pPr>
            <a:r>
              <a:rPr lang="en-GB" altLang="en-US" sz="2000" dirty="0"/>
              <a:t>Gan gofio </a:t>
            </a:r>
            <a:r>
              <a:rPr lang="en-GB" altLang="en-US" sz="2000" dirty="0" err="1"/>
              <a:t>eich</a:t>
            </a:r>
            <a:r>
              <a:rPr lang="en-GB" altLang="en-US" sz="2000" dirty="0"/>
              <a:t> </a:t>
            </a:r>
            <a:r>
              <a:rPr lang="en-GB" altLang="en-US" sz="2000" dirty="0" err="1"/>
              <a:t>profiadau</a:t>
            </a:r>
            <a:r>
              <a:rPr lang="en-GB" altLang="en-US" sz="2000" dirty="0"/>
              <a:t> </a:t>
            </a:r>
            <a:r>
              <a:rPr lang="en-GB" altLang="en-US" sz="2000" dirty="0" err="1"/>
              <a:t>personol</a:t>
            </a:r>
            <a:r>
              <a:rPr lang="en-GB" altLang="en-US" sz="2000" dirty="0"/>
              <a:t>, pa </a:t>
            </a:r>
            <a:r>
              <a:rPr lang="en-GB" altLang="en-US" sz="2000" dirty="0" err="1"/>
              <a:t>newidiadau</a:t>
            </a:r>
            <a:r>
              <a:rPr lang="en-GB" altLang="en-US" sz="2000" dirty="0"/>
              <a:t> </a:t>
            </a:r>
            <a:r>
              <a:rPr lang="en-GB" altLang="en-US" sz="2000" dirty="0" err="1"/>
              <a:t>cadarnhaol</a:t>
            </a:r>
            <a:r>
              <a:rPr lang="en-GB" altLang="en-US" sz="2000" dirty="0"/>
              <a:t> </a:t>
            </a:r>
            <a:r>
              <a:rPr lang="en-GB" altLang="en-US" sz="2000" dirty="0" err="1"/>
              <a:t>byddech</a:t>
            </a:r>
            <a:r>
              <a:rPr lang="en-GB" altLang="en-US" sz="2000" dirty="0"/>
              <a:t> </a:t>
            </a:r>
            <a:r>
              <a:rPr lang="en-GB" altLang="en-US" sz="2000" dirty="0" err="1"/>
              <a:t>chi’n</a:t>
            </a:r>
            <a:r>
              <a:rPr lang="en-GB" altLang="en-US" sz="2000" dirty="0"/>
              <a:t> </a:t>
            </a:r>
            <a:r>
              <a:rPr lang="en-GB" altLang="en-US" sz="2000" dirty="0" err="1"/>
              <a:t>ei</a:t>
            </a:r>
            <a:r>
              <a:rPr lang="en-GB" altLang="en-US" sz="2000" dirty="0"/>
              <a:t> </a:t>
            </a:r>
            <a:r>
              <a:rPr lang="en-GB" altLang="en-US" sz="2000" dirty="0" err="1"/>
              <a:t>wneud</a:t>
            </a:r>
            <a:r>
              <a:rPr lang="en-GB" altLang="en-US" sz="2000" dirty="0"/>
              <a:t> </a:t>
            </a:r>
            <a:r>
              <a:rPr lang="en-GB" altLang="en-US" sz="2000" dirty="0" err="1"/>
              <a:t>i’r</a:t>
            </a:r>
            <a:r>
              <a:rPr lang="en-GB" altLang="en-US" sz="2000" dirty="0"/>
              <a:t> </a:t>
            </a:r>
            <a:r>
              <a:rPr lang="en-GB" altLang="en-US" sz="2000" dirty="0" err="1"/>
              <a:t>dysgu</a:t>
            </a:r>
            <a:r>
              <a:rPr lang="en-GB" altLang="en-US" sz="2000" dirty="0"/>
              <a:t> </a:t>
            </a:r>
            <a:r>
              <a:rPr lang="en-GB" altLang="en-US" sz="2000" dirty="0" err="1"/>
              <a:t>a’r</a:t>
            </a:r>
            <a:r>
              <a:rPr lang="en-GB" altLang="en-US" sz="2000" dirty="0"/>
              <a:t> </a:t>
            </a:r>
            <a:r>
              <a:rPr lang="en-GB" altLang="en-US" sz="2000" dirty="0" err="1"/>
              <a:t>addysgu</a:t>
            </a:r>
            <a:r>
              <a:rPr lang="en-GB" altLang="en-US" sz="2000" dirty="0"/>
              <a:t> o </a:t>
            </a:r>
            <a:r>
              <a:rPr lang="en-GB" altLang="en-US" sz="2000" dirty="0" err="1"/>
              <a:t>Fathemateg</a:t>
            </a:r>
            <a:r>
              <a:rPr lang="en-GB" altLang="en-US" dirty="0"/>
              <a:t>?</a:t>
            </a:r>
            <a:endParaRPr lang="en-US" altLang="en-US" dirty="0"/>
          </a:p>
        </p:txBody>
      </p:sp>
      <p:sp>
        <p:nvSpPr>
          <p:cNvPr id="13318" name="Content Placeholder 6">
            <a:extLst>
              <a:ext uri="{FF2B5EF4-FFF2-40B4-BE49-F238E27FC236}">
                <a16:creationId xmlns:a16="http://schemas.microsoft.com/office/drawing/2014/main" id="{11C2E3FF-D37A-4905-9B4E-96C5898BD406}"/>
              </a:ext>
            </a:extLst>
          </p:cNvPr>
          <p:cNvSpPr>
            <a:spLocks noGrp="1"/>
          </p:cNvSpPr>
          <p:nvPr>
            <p:ph sz="quarter" idx="4"/>
          </p:nvPr>
        </p:nvSpPr>
        <p:spPr>
          <a:xfrm>
            <a:off x="4241800" y="2514600"/>
            <a:ext cx="3298825" cy="3741738"/>
          </a:xfrm>
        </p:spPr>
        <p:txBody>
          <a:bodyPr rtlCol="0">
            <a:normAutofit fontScale="92500" lnSpcReduction="10000"/>
          </a:bodyPr>
          <a:lstStyle/>
          <a:p>
            <a:pPr marL="342906" indent="-342906" defTabSz="457207" fontAlgn="auto">
              <a:spcBef>
                <a:spcPct val="0"/>
              </a:spcBef>
              <a:spcAft>
                <a:spcPts val="0"/>
              </a:spcAft>
              <a:buClr>
                <a:schemeClr val="bg2">
                  <a:lumMod val="40000"/>
                  <a:lumOff val="60000"/>
                </a:schemeClr>
              </a:buClr>
              <a:buFont typeface="Wingdings 3" charset="2"/>
              <a:buChar char=""/>
              <a:defRPr/>
            </a:pPr>
            <a:r>
              <a:rPr lang="en-GB" altLang="en-US" sz="2000" i="1"/>
              <a:t>The UK remains one of the few nations where it is socially acceptable to profess an inability to ‘do’ mathematics. </a:t>
            </a:r>
            <a:r>
              <a:rPr lang="en-GB" altLang="en-US" sz="2000" b="1" i="1"/>
              <a:t>Why? </a:t>
            </a:r>
          </a:p>
          <a:p>
            <a:pPr marL="342906" indent="-342906" defTabSz="457207" fontAlgn="auto">
              <a:spcBef>
                <a:spcPct val="0"/>
              </a:spcBef>
              <a:spcAft>
                <a:spcPts val="0"/>
              </a:spcAft>
              <a:buClr>
                <a:schemeClr val="bg2">
                  <a:lumMod val="40000"/>
                  <a:lumOff val="60000"/>
                </a:schemeClr>
              </a:buClr>
              <a:buFont typeface="Wingdings 3" charset="2"/>
              <a:buChar char=""/>
              <a:defRPr/>
            </a:pPr>
            <a:endParaRPr lang="en-GB" altLang="en-US" sz="2000" i="1"/>
          </a:p>
          <a:p>
            <a:pPr marL="342906" indent="-342906" defTabSz="457207" fontAlgn="auto">
              <a:spcBef>
                <a:spcPct val="0"/>
              </a:spcBef>
              <a:spcAft>
                <a:spcPts val="0"/>
              </a:spcAft>
              <a:buClr>
                <a:schemeClr val="bg2">
                  <a:lumMod val="40000"/>
                  <a:lumOff val="60000"/>
                </a:schemeClr>
              </a:buClr>
              <a:buFont typeface="Wingdings 3" charset="2"/>
              <a:buChar char=""/>
              <a:defRPr/>
            </a:pPr>
            <a:r>
              <a:rPr lang="cy-GB" altLang="en-US" sz="2000" i="1"/>
              <a:t>Based on your experiences, what positive changes would you make to the teaching and learning of Mathematics?</a:t>
            </a:r>
          </a:p>
          <a:p>
            <a:pPr marL="342906" indent="-342906" defTabSz="457207" fontAlgn="auto">
              <a:lnSpc>
                <a:spcPct val="90000"/>
              </a:lnSpc>
              <a:spcBef>
                <a:spcPct val="0"/>
              </a:spcBef>
              <a:spcAft>
                <a:spcPts val="0"/>
              </a:spcAft>
              <a:buClr>
                <a:schemeClr val="bg2">
                  <a:lumMod val="40000"/>
                  <a:lumOff val="60000"/>
                </a:schemeClr>
              </a:buClr>
              <a:buFont typeface="Wingdings 3" charset="2"/>
              <a:buChar char=""/>
              <a:defRPr/>
            </a:pPr>
            <a:endParaRPr lang="en-GB" altLang="en-US" sz="3600" i="1"/>
          </a:p>
        </p:txBody>
      </p:sp>
      <p:pic>
        <p:nvPicPr>
          <p:cNvPr id="23557" name="Picture 6" descr="C:\Users\Dave\AppData\Local\Microsoft\Windows\Temporary Internet Files\Content.IE5\PKVYITXV\MC900157019[1].wmf">
            <a:extLst>
              <a:ext uri="{FF2B5EF4-FFF2-40B4-BE49-F238E27FC236}">
                <a16:creationId xmlns:a16="http://schemas.microsoft.com/office/drawing/2014/main" id="{A89C39CD-2394-4E08-A87D-692B85C95E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88125" y="1268413"/>
            <a:ext cx="2401888" cy="1439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6869DDE-89A6-4F96-AE8E-AF18411C987B}"/>
              </a:ext>
            </a:extLst>
          </p:cNvPr>
          <p:cNvSpPr>
            <a:spLocks noGrp="1"/>
          </p:cNvSpPr>
          <p:nvPr>
            <p:ph type="title"/>
          </p:nvPr>
        </p:nvSpPr>
        <p:spPr>
          <a:xfrm>
            <a:off x="531813" y="260350"/>
            <a:ext cx="8229600" cy="936625"/>
          </a:xfrm>
        </p:spPr>
        <p:txBody>
          <a:bodyPr rtlCol="0">
            <a:normAutofit fontScale="90000"/>
          </a:bodyPr>
          <a:lstStyle/>
          <a:p>
            <a:pPr defTabSz="457207" fontAlgn="auto">
              <a:spcAft>
                <a:spcPts val="0"/>
              </a:spcAft>
              <a:defRPr/>
            </a:pPr>
            <a:r>
              <a:rPr lang="en-GB" dirty="0"/>
              <a:t>Felly </a:t>
            </a:r>
            <a:r>
              <a:rPr lang="en-GB" dirty="0" err="1"/>
              <a:t>beth</a:t>
            </a:r>
            <a:r>
              <a:rPr lang="en-GB" dirty="0"/>
              <a:t> </a:t>
            </a:r>
            <a:r>
              <a:rPr lang="en-GB" dirty="0" err="1"/>
              <a:t>yw'r</a:t>
            </a:r>
            <a:r>
              <a:rPr lang="en-GB" dirty="0"/>
              <a:t> </a:t>
            </a:r>
            <a:r>
              <a:rPr lang="en-GB" dirty="0" err="1"/>
              <a:t>sefyllfa</a:t>
            </a:r>
            <a:r>
              <a:rPr lang="en-GB" dirty="0"/>
              <a:t> </a:t>
            </a:r>
            <a:r>
              <a:rPr lang="en-GB" dirty="0" err="1"/>
              <a:t>cyfredol</a:t>
            </a:r>
            <a:r>
              <a:rPr lang="en-GB" dirty="0"/>
              <a:t>?</a:t>
            </a:r>
            <a:br>
              <a:rPr lang="en-GB" dirty="0"/>
            </a:br>
            <a:r>
              <a:rPr lang="en-GB" dirty="0"/>
              <a:t>So what is the current situation?</a:t>
            </a:r>
          </a:p>
        </p:txBody>
      </p:sp>
      <p:sp>
        <p:nvSpPr>
          <p:cNvPr id="25603" name="Rectangle 7">
            <a:extLst>
              <a:ext uri="{FF2B5EF4-FFF2-40B4-BE49-F238E27FC236}">
                <a16:creationId xmlns:a16="http://schemas.microsoft.com/office/drawing/2014/main" id="{370F26EF-1426-4F9B-A6A8-C2361F77A099}"/>
              </a:ext>
            </a:extLst>
          </p:cNvPr>
          <p:cNvSpPr>
            <a:spLocks noChangeArrowheads="1"/>
          </p:cNvSpPr>
          <p:nvPr/>
        </p:nvSpPr>
        <p:spPr bwMode="auto">
          <a:xfrm>
            <a:off x="395288" y="2205038"/>
            <a:ext cx="8366125" cy="409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hangingPunct="1"/>
            <a:r>
              <a:rPr lang="en-GB" altLang="en-US" sz="1600"/>
              <a:t>England and Northern Ireland are facing a “crisis” in financial literacy skills, academics have warned,</a:t>
            </a:r>
          </a:p>
          <a:p>
            <a:pPr eaLnBrk="1" hangingPunct="1"/>
            <a:endParaRPr lang="en-GB" altLang="en-US" sz="1600"/>
          </a:p>
          <a:p>
            <a:pPr eaLnBrk="1" hangingPunct="1"/>
            <a:r>
              <a:rPr lang="en-GB" altLang="en-US" sz="1600"/>
              <a:t>Research reveals one in three people in the countries cannot work out the correct change from a shopping trip.</a:t>
            </a:r>
          </a:p>
          <a:p>
            <a:pPr eaLnBrk="1" hangingPunct="1"/>
            <a:endParaRPr lang="en-GB" altLang="en-US" sz="1600"/>
          </a:p>
          <a:p>
            <a:pPr eaLnBrk="1" hangingPunct="1"/>
            <a:r>
              <a:rPr lang="en-GB" altLang="en-US" sz="1600"/>
              <a:t>The two nations are the worst global performers on everyday financial numeracy tasks, above only Turkey, Russia, the Czech Republic and Israel, according to a new study by researchers from University College London (UCL) and the University of Cambridge.</a:t>
            </a:r>
          </a:p>
          <a:p>
            <a:pPr eaLnBrk="1" hangingPunct="1"/>
            <a:endParaRPr lang="en-GB" altLang="en-US" sz="1600"/>
          </a:p>
          <a:p>
            <a:pPr eaLnBrk="1" hangingPunct="1"/>
            <a:r>
              <a:rPr lang="en-GB" altLang="en-US" sz="1600"/>
              <a:t>It shows that a third of English and Northern Irish could not work out the correct change from a shopping trip, and four in 10 could not correctly apply a simple discount to an everyday household product they might buy.</a:t>
            </a:r>
          </a:p>
          <a:p>
            <a:pPr eaLnBrk="1" hangingPunct="1"/>
            <a:endParaRPr lang="en-GB" altLang="en-US"/>
          </a:p>
          <a:p>
            <a:pPr eaLnBrk="1" hangingPunct="1"/>
            <a:r>
              <a:rPr lang="en-GB" altLang="en-US"/>
              <a:t>(Bulman, 2018)</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6">
            <a:extLst>
              <a:ext uri="{FF2B5EF4-FFF2-40B4-BE49-F238E27FC236}">
                <a16:creationId xmlns:a16="http://schemas.microsoft.com/office/drawing/2014/main" id="{39B3376D-0C3D-401B-8917-4562C86FFD5C}"/>
              </a:ext>
            </a:extLst>
          </p:cNvPr>
          <p:cNvSpPr>
            <a:spLocks noGrp="1"/>
          </p:cNvSpPr>
          <p:nvPr>
            <p:ph type="title"/>
          </p:nvPr>
        </p:nvSpPr>
        <p:spPr>
          <a:xfrm>
            <a:off x="535946" y="3864"/>
            <a:ext cx="7056437" cy="1400175"/>
          </a:xfrm>
        </p:spPr>
        <p:txBody>
          <a:bodyPr/>
          <a:lstStyle/>
          <a:p>
            <a:r>
              <a:rPr lang="en-GB" altLang="en-US" sz="2000" dirty="0"/>
              <a:t>Mae </a:t>
            </a:r>
            <a:r>
              <a:rPr lang="en-GB" altLang="en-US" sz="2000" dirty="0" err="1"/>
              <a:t>gan</a:t>
            </a:r>
            <a:r>
              <a:rPr lang="en-GB" altLang="en-US" sz="2000" dirty="0"/>
              <a:t> y DU un </a:t>
            </a:r>
            <a:r>
              <a:rPr lang="en-GB" altLang="en-US" sz="2000" dirty="0" err="1"/>
              <a:t>o'r</a:t>
            </a:r>
            <a:r>
              <a:rPr lang="en-GB" altLang="en-US" sz="2000" dirty="0"/>
              <a:t> </a:t>
            </a:r>
            <a:r>
              <a:rPr lang="en-GB" altLang="en-US" sz="2000" dirty="0" err="1"/>
              <a:t>graddfeydd</a:t>
            </a:r>
            <a:r>
              <a:rPr lang="en-GB" altLang="en-US" sz="2000" dirty="0"/>
              <a:t> </a:t>
            </a:r>
            <a:r>
              <a:rPr lang="en-GB" altLang="en-US" sz="2000" dirty="0" err="1"/>
              <a:t>isaf</a:t>
            </a:r>
            <a:r>
              <a:rPr lang="en-GB" altLang="en-US" sz="2000" dirty="0"/>
              <a:t> o </a:t>
            </a:r>
            <a:r>
              <a:rPr lang="en-GB" altLang="en-US" sz="2000" dirty="0" err="1"/>
              <a:t>lythrennedd</a:t>
            </a:r>
            <a:r>
              <a:rPr lang="en-GB" altLang="en-US" sz="2000" dirty="0"/>
              <a:t> a </a:t>
            </a:r>
            <a:r>
              <a:rPr lang="en-GB" altLang="en-US" sz="2000" dirty="0" err="1"/>
              <a:t>rhifedd</a:t>
            </a:r>
            <a:r>
              <a:rPr lang="en-GB" altLang="en-US" sz="2000" dirty="0"/>
              <a:t> </a:t>
            </a:r>
            <a:r>
              <a:rPr lang="en-GB" altLang="en-US" sz="2000" dirty="0" err="1"/>
              <a:t>yn</a:t>
            </a:r>
            <a:r>
              <a:rPr lang="en-GB" altLang="en-US" sz="2000" dirty="0"/>
              <a:t> y </a:t>
            </a:r>
            <a:r>
              <a:rPr lang="en-GB" altLang="en-US" sz="2000" dirty="0" err="1"/>
              <a:t>byd</a:t>
            </a:r>
            <a:r>
              <a:rPr lang="en-GB" altLang="en-US" sz="2000" dirty="0"/>
              <a:t> </a:t>
            </a:r>
            <a:r>
              <a:rPr lang="en-GB" altLang="en-US" sz="2000" dirty="0" err="1"/>
              <a:t>datblygiedig</a:t>
            </a:r>
            <a:r>
              <a:rPr lang="en-GB" altLang="en-US" sz="2000" dirty="0"/>
              <a:t>.</a:t>
            </a:r>
            <a:br>
              <a:rPr lang="en-GB" altLang="en-US" sz="2000" dirty="0"/>
            </a:br>
            <a:r>
              <a:rPr lang="en-GB" altLang="en-US" sz="2000" dirty="0"/>
              <a:t/>
            </a:r>
            <a:br>
              <a:rPr lang="en-GB" altLang="en-US" sz="2000" dirty="0"/>
            </a:br>
            <a:r>
              <a:rPr lang="en-GB" altLang="en-US" sz="2000" dirty="0"/>
              <a:t>The UK has one of the lowest literacy and numeracy rates in the </a:t>
            </a:r>
            <a:r>
              <a:rPr lang="en-GB" altLang="en-US" sz="1800" dirty="0"/>
              <a:t>developed world</a:t>
            </a:r>
          </a:p>
        </p:txBody>
      </p:sp>
      <p:pic>
        <p:nvPicPr>
          <p:cNvPr id="26627" name="Picture 7">
            <a:extLst>
              <a:ext uri="{FF2B5EF4-FFF2-40B4-BE49-F238E27FC236}">
                <a16:creationId xmlns:a16="http://schemas.microsoft.com/office/drawing/2014/main" id="{02687E3F-068C-49DA-AB81-608B060D5F6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9396" y="2247451"/>
            <a:ext cx="8686800" cy="425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2">
            <a:extLst>
              <a:ext uri="{FF2B5EF4-FFF2-40B4-BE49-F238E27FC236}">
                <a16:creationId xmlns:a16="http://schemas.microsoft.com/office/drawing/2014/main" id="{2EA20DB4-3AC9-486F-9BC9-E10621367F27}"/>
              </a:ext>
            </a:extLst>
          </p:cNvPr>
          <p:cNvSpPr>
            <a:spLocks noGrp="1"/>
          </p:cNvSpPr>
          <p:nvPr>
            <p:ph type="title"/>
          </p:nvPr>
        </p:nvSpPr>
        <p:spPr>
          <a:xfrm>
            <a:off x="918534" y="956094"/>
            <a:ext cx="6619875" cy="1981200"/>
          </a:xfrm>
        </p:spPr>
        <p:txBody>
          <a:bodyPr/>
          <a:lstStyle/>
          <a:p>
            <a:r>
              <a:rPr lang="en-GB" altLang="en-US" dirty="0"/>
              <a:t>    Brainstorm.</a:t>
            </a:r>
            <a:br>
              <a:rPr lang="en-GB" altLang="en-US" dirty="0"/>
            </a:br>
            <a:endParaRPr lang="en-GB" altLang="en-US"/>
          </a:p>
        </p:txBody>
      </p:sp>
      <p:sp>
        <p:nvSpPr>
          <p:cNvPr id="27651" name="Text Placeholder 3">
            <a:extLst>
              <a:ext uri="{FF2B5EF4-FFF2-40B4-BE49-F238E27FC236}">
                <a16:creationId xmlns:a16="http://schemas.microsoft.com/office/drawing/2014/main" id="{B7C0A499-8B72-4150-82E1-CDEF0DA1DB49}"/>
              </a:ext>
            </a:extLst>
          </p:cNvPr>
          <p:cNvSpPr>
            <a:spLocks noGrp="1"/>
          </p:cNvSpPr>
          <p:nvPr>
            <p:ph type="body" sz="half" idx="2"/>
          </p:nvPr>
        </p:nvSpPr>
        <p:spPr>
          <a:xfrm>
            <a:off x="866775" y="3657600"/>
            <a:ext cx="6619875" cy="2362200"/>
          </a:xfrm>
        </p:spPr>
        <p:txBody>
          <a:bodyPr/>
          <a:lstStyle/>
          <a:p>
            <a:r>
              <a:rPr lang="en-GB" altLang="en-US" dirty="0"/>
              <a:t>Beth </a:t>
            </a:r>
            <a:r>
              <a:rPr lang="en-GB" altLang="en-US" dirty="0" err="1"/>
              <a:t>i</a:t>
            </a:r>
            <a:r>
              <a:rPr lang="en-GB" altLang="en-US" dirty="0"/>
              <a:t> </a:t>
            </a:r>
            <a:r>
              <a:rPr lang="en-GB" altLang="en-US" dirty="0" err="1"/>
              <a:t>chi'n</a:t>
            </a:r>
            <a:r>
              <a:rPr lang="en-GB" altLang="en-US" dirty="0"/>
              <a:t> </a:t>
            </a:r>
            <a:r>
              <a:rPr lang="en-GB" altLang="en-US" dirty="0" err="1"/>
              <a:t>credu</a:t>
            </a:r>
            <a:r>
              <a:rPr lang="en-GB" altLang="en-US" dirty="0"/>
              <a:t> </a:t>
            </a:r>
            <a:r>
              <a:rPr lang="en-GB" altLang="en-US" dirty="0" err="1"/>
              <a:t>yw'r</a:t>
            </a:r>
            <a:r>
              <a:rPr lang="en-GB" altLang="en-US" dirty="0"/>
              <a:t> </a:t>
            </a:r>
            <a:r>
              <a:rPr lang="en-GB" altLang="en-US" dirty="0" err="1"/>
              <a:t>rheswm</a:t>
            </a:r>
            <a:r>
              <a:rPr lang="en-GB" altLang="en-US" dirty="0"/>
              <a:t> am </a:t>
            </a:r>
            <a:r>
              <a:rPr lang="en-GB" altLang="en-US" dirty="0" err="1"/>
              <a:t>hyn</a:t>
            </a:r>
            <a:r>
              <a:rPr lang="en-GB" altLang="en-US" dirty="0"/>
              <a:t>?</a:t>
            </a:r>
          </a:p>
          <a:p>
            <a:r>
              <a:rPr lang="en-GB" altLang="en-US" dirty="0"/>
              <a:t>Beth </a:t>
            </a:r>
            <a:r>
              <a:rPr lang="en-GB" altLang="en-US" dirty="0" err="1"/>
              <a:t>gellir</a:t>
            </a:r>
            <a:r>
              <a:rPr lang="en-GB" altLang="en-US" dirty="0"/>
              <a:t> </a:t>
            </a:r>
            <a:r>
              <a:rPr lang="en-GB" altLang="en-US" dirty="0" err="1"/>
              <a:t>newid</a:t>
            </a:r>
            <a:r>
              <a:rPr lang="en-GB" altLang="en-US" dirty="0"/>
              <a:t> </a:t>
            </a:r>
            <a:r>
              <a:rPr lang="en-GB" altLang="en-US" dirty="0" err="1"/>
              <a:t>i</a:t>
            </a:r>
            <a:r>
              <a:rPr lang="en-GB" altLang="en-US" dirty="0"/>
              <a:t> </a:t>
            </a:r>
            <a:r>
              <a:rPr lang="en-GB" altLang="en-US" dirty="0" err="1"/>
              <a:t>gyflawni</a:t>
            </a:r>
            <a:r>
              <a:rPr lang="en-GB" altLang="en-US" dirty="0"/>
              <a:t> </a:t>
            </a:r>
            <a:r>
              <a:rPr lang="en-GB" altLang="en-US" dirty="0" err="1"/>
              <a:t>gwelliannau</a:t>
            </a:r>
            <a:r>
              <a:rPr lang="en-GB" altLang="en-US" dirty="0"/>
              <a:t>?</a:t>
            </a:r>
          </a:p>
          <a:p>
            <a:endParaRPr lang="en-GB" altLang="en-US" dirty="0"/>
          </a:p>
          <a:p>
            <a:pPr algn="r"/>
            <a:r>
              <a:rPr lang="en-GB" altLang="en-US" dirty="0"/>
              <a:t>Why do you think this is?</a:t>
            </a:r>
            <a:endParaRPr lang="en-GB" dirty="0"/>
          </a:p>
          <a:p>
            <a:pPr algn="r"/>
            <a:r>
              <a:rPr lang="en-GB" altLang="en-US" dirty="0"/>
              <a:t>What could be changed to achieve improvements?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D75C5DA2-3A32-4DF7-BBFA-6CD588E8B2E6}"/>
              </a:ext>
            </a:extLst>
          </p:cNvPr>
          <p:cNvSpPr>
            <a:spLocks noGrp="1"/>
          </p:cNvSpPr>
          <p:nvPr>
            <p:ph type="title"/>
          </p:nvPr>
        </p:nvSpPr>
        <p:spPr/>
        <p:txBody>
          <a:bodyPr/>
          <a:lstStyle/>
          <a:p>
            <a:r>
              <a:rPr lang="en-GB" altLang="en-US" sz="3200"/>
              <a:t>Pedagogy of the Oppressed (Freire, 1970) </a:t>
            </a:r>
          </a:p>
        </p:txBody>
      </p:sp>
      <p:sp>
        <p:nvSpPr>
          <p:cNvPr id="28675" name="Content Placeholder 7">
            <a:extLst>
              <a:ext uri="{FF2B5EF4-FFF2-40B4-BE49-F238E27FC236}">
                <a16:creationId xmlns:a16="http://schemas.microsoft.com/office/drawing/2014/main" id="{163C7CDD-13AC-415F-BB77-7F9398C4B5C0}"/>
              </a:ext>
            </a:extLst>
          </p:cNvPr>
          <p:cNvSpPr>
            <a:spLocks noGrp="1"/>
          </p:cNvSpPr>
          <p:nvPr>
            <p:ph sz="half" idx="1"/>
          </p:nvPr>
        </p:nvSpPr>
        <p:spPr>
          <a:xfrm>
            <a:off x="827088" y="2060575"/>
            <a:ext cx="3298825" cy="4195763"/>
          </a:xfrm>
        </p:spPr>
        <p:txBody>
          <a:bodyPr/>
          <a:lstStyle/>
          <a:p>
            <a:r>
              <a:rPr lang="en-GB" altLang="en-US" dirty="0"/>
              <a:t>Beth </a:t>
            </a:r>
            <a:r>
              <a:rPr lang="en-GB" altLang="en-US" dirty="0" err="1"/>
              <a:t>yw</a:t>
            </a:r>
            <a:r>
              <a:rPr lang="en-GB" altLang="en-US" dirty="0"/>
              <a:t> </a:t>
            </a:r>
            <a:r>
              <a:rPr lang="en-GB" altLang="en-US" dirty="0" err="1"/>
              <a:t>addysgeg</a:t>
            </a:r>
            <a:r>
              <a:rPr lang="en-GB" altLang="en-US" dirty="0"/>
              <a:t> </a:t>
            </a:r>
            <a:r>
              <a:rPr lang="en-GB" altLang="en-US" dirty="0" err="1"/>
              <a:t>beirniadol</a:t>
            </a:r>
            <a:r>
              <a:rPr lang="en-GB" altLang="en-US" dirty="0"/>
              <a:t>?</a:t>
            </a:r>
          </a:p>
          <a:p>
            <a:r>
              <a:rPr lang="en-GB" altLang="en-US" dirty="0" err="1"/>
              <a:t>Trafodwch</a:t>
            </a:r>
            <a:r>
              <a:rPr lang="en-GB" altLang="en-US" dirty="0"/>
              <a:t> </a:t>
            </a:r>
            <a:r>
              <a:rPr lang="en-GB" altLang="en-US" dirty="0" err="1"/>
              <a:t>ar</a:t>
            </a:r>
            <a:r>
              <a:rPr lang="en-GB" altLang="en-US" dirty="0"/>
              <a:t> </a:t>
            </a:r>
            <a:r>
              <a:rPr lang="en-GB" altLang="en-US" dirty="0" err="1"/>
              <a:t>ol</a:t>
            </a:r>
            <a:r>
              <a:rPr lang="en-GB" altLang="en-US" dirty="0"/>
              <a:t> </a:t>
            </a:r>
            <a:r>
              <a:rPr lang="en-GB" altLang="en-US" dirty="0" err="1"/>
              <a:t>ei</a:t>
            </a:r>
            <a:r>
              <a:rPr lang="en-GB" altLang="en-US" dirty="0"/>
              <a:t> </a:t>
            </a:r>
            <a:r>
              <a:rPr lang="en-GB" altLang="en-US" dirty="0" err="1"/>
              <a:t>ymchwilio</a:t>
            </a:r>
          </a:p>
        </p:txBody>
      </p:sp>
      <p:sp>
        <p:nvSpPr>
          <p:cNvPr id="28676" name="Content Placeholder 4">
            <a:extLst>
              <a:ext uri="{FF2B5EF4-FFF2-40B4-BE49-F238E27FC236}">
                <a16:creationId xmlns:a16="http://schemas.microsoft.com/office/drawing/2014/main" id="{516EF9E6-DBE9-4FBF-8C1A-8CCD1BBDBF01}"/>
              </a:ext>
            </a:extLst>
          </p:cNvPr>
          <p:cNvSpPr>
            <a:spLocks noGrp="1"/>
          </p:cNvSpPr>
          <p:nvPr>
            <p:ph sz="half" idx="2"/>
          </p:nvPr>
        </p:nvSpPr>
        <p:spPr>
          <a:xfrm>
            <a:off x="4241800" y="2055813"/>
            <a:ext cx="3298825" cy="4200525"/>
          </a:xfrm>
        </p:spPr>
        <p:txBody>
          <a:bodyPr/>
          <a:lstStyle/>
          <a:p>
            <a:r>
              <a:rPr lang="en-GB" altLang="en-US"/>
              <a:t>What is critical pedagogy? </a:t>
            </a:r>
          </a:p>
          <a:p>
            <a:r>
              <a:rPr lang="en-GB" altLang="en-US"/>
              <a:t>Discuss after researching it</a:t>
            </a:r>
          </a:p>
        </p:txBody>
      </p:sp>
      <p:pic>
        <p:nvPicPr>
          <p:cNvPr id="28677" name="Picture 6">
            <a:extLst>
              <a:ext uri="{FF2B5EF4-FFF2-40B4-BE49-F238E27FC236}">
                <a16:creationId xmlns:a16="http://schemas.microsoft.com/office/drawing/2014/main" id="{A5BEED96-A6D8-4DF2-ADD3-77165205A12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276600" y="3789363"/>
            <a:ext cx="2020888" cy="256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753E610A-C2D7-45EC-99A3-D85A167D3ABE}"/>
              </a:ext>
            </a:extLst>
          </p:cNvPr>
          <p:cNvSpPr>
            <a:spLocks noGrp="1"/>
          </p:cNvSpPr>
          <p:nvPr>
            <p:ph type="title"/>
          </p:nvPr>
        </p:nvSpPr>
        <p:spPr>
          <a:xfrm>
            <a:off x="484188" y="452438"/>
            <a:ext cx="8005342" cy="1400175"/>
          </a:xfrm>
        </p:spPr>
        <p:txBody>
          <a:bodyPr/>
          <a:lstStyle/>
          <a:p>
            <a:r>
              <a:rPr lang="en-GB" altLang="en-US" sz="3600" dirty="0">
                <a:ea typeface="+mj-lt"/>
                <a:cs typeface="+mj-lt"/>
              </a:rPr>
              <a:t>4</a:t>
            </a:r>
            <a:r>
              <a:rPr lang="en-GB" altLang="en-US" sz="3600" dirty="0"/>
              <a:t> </a:t>
            </a:r>
            <a:r>
              <a:rPr lang="en-GB" altLang="en-US" sz="3600" dirty="0" err="1"/>
              <a:t>dimensiwn</a:t>
            </a:r>
            <a:r>
              <a:rPr lang="en-GB" altLang="en-US" sz="3600" dirty="0"/>
              <a:t> </a:t>
            </a:r>
            <a:r>
              <a:rPr lang="en-GB" altLang="en-US" sz="3600" dirty="0" err="1"/>
              <a:t>mewn</a:t>
            </a:r>
            <a:r>
              <a:rPr lang="en-GB" altLang="en-US" sz="3600" dirty="0"/>
              <a:t> </a:t>
            </a:r>
            <a:r>
              <a:rPr lang="en-GB" altLang="en-US" sz="3600" dirty="0" err="1"/>
              <a:t>rhifedd</a:t>
            </a:r>
            <a:r>
              <a:rPr lang="en-GB" altLang="en-US" sz="3600" dirty="0"/>
              <a:t/>
            </a:r>
            <a:br>
              <a:rPr lang="en-GB" altLang="en-US" sz="3600" dirty="0"/>
            </a:br>
            <a:r>
              <a:rPr lang="en-GB" altLang="en-US" sz="3600" dirty="0" err="1"/>
              <a:t>Addysgeg</a:t>
            </a:r>
            <a:r>
              <a:rPr lang="en-GB" altLang="en-US" sz="3600" dirty="0"/>
              <a:t> </a:t>
            </a:r>
            <a:r>
              <a:rPr lang="en-GB" altLang="en-US" sz="3600" dirty="0" err="1"/>
              <a:t>beirniadol</a:t>
            </a:r>
            <a:r>
              <a:rPr lang="en-GB" altLang="en-US" sz="3600" dirty="0"/>
              <a:t/>
            </a:r>
            <a:br>
              <a:rPr lang="en-GB" altLang="en-US" sz="3600" dirty="0"/>
            </a:br>
            <a:r>
              <a:rPr lang="en-GB" altLang="en-US" sz="3600" dirty="0"/>
              <a:t>4 dimensions in numeracy</a:t>
            </a:r>
            <a:br>
              <a:rPr lang="en-GB" altLang="en-US" sz="3600" dirty="0"/>
            </a:br>
            <a:r>
              <a:rPr lang="en-GB" altLang="en-US" sz="3600" dirty="0"/>
              <a:t>Critical pedagogy</a:t>
            </a:r>
            <a:endParaRPr lang="en-US" sz="3600"/>
          </a:p>
        </p:txBody>
      </p:sp>
      <p:sp>
        <p:nvSpPr>
          <p:cNvPr id="29699" name="Content Placeholder 6">
            <a:extLst>
              <a:ext uri="{FF2B5EF4-FFF2-40B4-BE49-F238E27FC236}">
                <a16:creationId xmlns:a16="http://schemas.microsoft.com/office/drawing/2014/main" id="{EFA26CAC-75AA-45FF-900A-538F90656A9E}"/>
              </a:ext>
            </a:extLst>
          </p:cNvPr>
          <p:cNvSpPr>
            <a:spLocks noGrp="1"/>
          </p:cNvSpPr>
          <p:nvPr>
            <p:ph sz="half" idx="1"/>
          </p:nvPr>
        </p:nvSpPr>
        <p:spPr>
          <a:xfrm>
            <a:off x="594175" y="2914590"/>
            <a:ext cx="3298825" cy="4195763"/>
          </a:xfrm>
        </p:spPr>
        <p:txBody>
          <a:bodyPr/>
          <a:lstStyle/>
          <a:p>
            <a:r>
              <a:rPr lang="en-GB" altLang="en-US" dirty="0"/>
              <a:t>A. </a:t>
            </a:r>
            <a:r>
              <a:rPr lang="en-GB" altLang="en-US" dirty="0" err="1"/>
              <a:t>Gwybodaeth</a:t>
            </a:r>
            <a:r>
              <a:rPr lang="en-GB" altLang="en-US" dirty="0"/>
              <a:t> a </a:t>
            </a:r>
            <a:r>
              <a:rPr lang="en-GB" altLang="en-US" dirty="0" err="1"/>
              <a:t>dealltwriaeth</a:t>
            </a:r>
          </a:p>
          <a:p>
            <a:r>
              <a:rPr lang="en-GB" altLang="en-US" dirty="0"/>
              <a:t>B. </a:t>
            </a:r>
            <a:r>
              <a:rPr lang="en-GB" altLang="en-US" dirty="0" err="1"/>
              <a:t>Ymchwilio</a:t>
            </a:r>
            <a:r>
              <a:rPr lang="en-GB" altLang="en-US" dirty="0"/>
              <a:t> </a:t>
            </a:r>
            <a:r>
              <a:rPr lang="en-GB" altLang="en-US" dirty="0" err="1"/>
              <a:t>Patrymau</a:t>
            </a:r>
          </a:p>
          <a:p>
            <a:r>
              <a:rPr lang="en-GB" altLang="en-US" dirty="0"/>
              <a:t>C. </a:t>
            </a:r>
            <a:r>
              <a:rPr lang="en-GB" altLang="en-US" dirty="0" err="1"/>
              <a:t>Cyfathrebu</a:t>
            </a:r>
            <a:r>
              <a:rPr lang="en-GB" altLang="en-US" dirty="0"/>
              <a:t> </a:t>
            </a:r>
            <a:r>
              <a:rPr lang="en-GB" altLang="en-US" dirty="0" err="1"/>
              <a:t>mewn</a:t>
            </a:r>
            <a:r>
              <a:rPr lang="en-GB" altLang="en-US" dirty="0"/>
              <a:t> </a:t>
            </a:r>
            <a:r>
              <a:rPr lang="en-GB" altLang="en-US" dirty="0" err="1"/>
              <a:t>mathemateg</a:t>
            </a:r>
          </a:p>
          <a:p>
            <a:r>
              <a:rPr lang="en-GB" altLang="en-US" dirty="0"/>
              <a:t>Ch. </a:t>
            </a:r>
            <a:r>
              <a:rPr lang="en-GB" altLang="en-US" dirty="0" err="1"/>
              <a:t>Adlewyrchu</a:t>
            </a:r>
            <a:r>
              <a:rPr lang="en-GB" altLang="en-US" dirty="0"/>
              <a:t> </a:t>
            </a:r>
            <a:r>
              <a:rPr lang="en-GB" altLang="en-US" dirty="0" err="1"/>
              <a:t>mewn</a:t>
            </a:r>
            <a:r>
              <a:rPr lang="en-GB" altLang="en-US" dirty="0"/>
              <a:t> </a:t>
            </a:r>
            <a:r>
              <a:rPr lang="en-GB" altLang="en-US" dirty="0" err="1"/>
              <a:t>mathemateg</a:t>
            </a:r>
          </a:p>
        </p:txBody>
      </p:sp>
      <p:sp>
        <p:nvSpPr>
          <p:cNvPr id="5" name="Content Placeholder 4">
            <a:extLst>
              <a:ext uri="{FF2B5EF4-FFF2-40B4-BE49-F238E27FC236}">
                <a16:creationId xmlns:a16="http://schemas.microsoft.com/office/drawing/2014/main" id="{8A72A121-1D89-4113-A24C-A60030BB236E}"/>
              </a:ext>
            </a:extLst>
          </p:cNvPr>
          <p:cNvSpPr>
            <a:spLocks noGrp="1"/>
          </p:cNvSpPr>
          <p:nvPr>
            <p:ph sz="half" idx="2"/>
          </p:nvPr>
        </p:nvSpPr>
        <p:spPr>
          <a:xfrm>
            <a:off x="4371196" y="2909828"/>
            <a:ext cx="3298825" cy="4200525"/>
          </a:xfrm>
        </p:spPr>
        <p:txBody>
          <a:bodyPr rtlCol="0"/>
          <a:lstStyle/>
          <a:p>
            <a:pPr marL="0" indent="0" defTabSz="457207" fontAlgn="auto">
              <a:spcAft>
                <a:spcPts val="0"/>
              </a:spcAft>
              <a:buClr>
                <a:schemeClr val="bg2">
                  <a:lumMod val="40000"/>
                  <a:lumOff val="60000"/>
                </a:schemeClr>
              </a:buClr>
              <a:buFont typeface="Wingdings 3" charset="2"/>
              <a:buNone/>
              <a:defRPr/>
            </a:pPr>
            <a:r>
              <a:rPr lang="en-GB" dirty="0"/>
              <a:t>A. Knowledge and understanding</a:t>
            </a:r>
          </a:p>
          <a:p>
            <a:pPr marL="0" indent="0" defTabSz="457207" fontAlgn="auto">
              <a:spcAft>
                <a:spcPts val="0"/>
              </a:spcAft>
              <a:buClr>
                <a:schemeClr val="bg2">
                  <a:lumMod val="40000"/>
                  <a:lumOff val="60000"/>
                </a:schemeClr>
              </a:buClr>
              <a:buFont typeface="Wingdings 3" charset="2"/>
              <a:buNone/>
              <a:defRPr/>
            </a:pPr>
            <a:r>
              <a:rPr lang="en-GB" dirty="0"/>
              <a:t>B. Investigating patterns</a:t>
            </a:r>
          </a:p>
          <a:p>
            <a:pPr marL="0" indent="0" defTabSz="457207" fontAlgn="auto">
              <a:spcAft>
                <a:spcPts val="0"/>
              </a:spcAft>
              <a:buClr>
                <a:schemeClr val="bg2">
                  <a:lumMod val="40000"/>
                  <a:lumOff val="60000"/>
                </a:schemeClr>
              </a:buClr>
              <a:buFont typeface="Wingdings 3" charset="2"/>
              <a:buNone/>
              <a:defRPr/>
            </a:pPr>
            <a:r>
              <a:rPr lang="en-GB" dirty="0"/>
              <a:t>C. Communication in mathematics</a:t>
            </a:r>
          </a:p>
          <a:p>
            <a:pPr marL="0" indent="0" defTabSz="457207" fontAlgn="auto">
              <a:spcAft>
                <a:spcPts val="0"/>
              </a:spcAft>
              <a:buClr>
                <a:schemeClr val="bg2">
                  <a:lumMod val="40000"/>
                  <a:lumOff val="60000"/>
                </a:schemeClr>
              </a:buClr>
              <a:buFont typeface="Wingdings 3" charset="2"/>
              <a:buNone/>
              <a:defRPr/>
            </a:pPr>
            <a:r>
              <a:rPr lang="en-GB" dirty="0"/>
              <a:t>D. Reflection in mathematics</a:t>
            </a:r>
          </a:p>
          <a:p>
            <a:pPr marL="342906" indent="-342906" defTabSz="457207" fontAlgn="auto">
              <a:spcAft>
                <a:spcPts val="0"/>
              </a:spcAft>
              <a:buClr>
                <a:schemeClr val="bg2">
                  <a:lumMod val="40000"/>
                  <a:lumOff val="60000"/>
                </a:schemeClr>
              </a:buClr>
              <a:buFont typeface="Wingdings 3" charset="2"/>
              <a:buChar char=""/>
              <a:defRPr/>
            </a:pPr>
            <a:endParaRPr lang="en-GB" sz="1400" dirty="0"/>
          </a:p>
          <a:p>
            <a:pPr marL="0" indent="0" defTabSz="457207" fontAlgn="auto">
              <a:spcAft>
                <a:spcPts val="0"/>
              </a:spcAft>
              <a:buClr>
                <a:schemeClr val="bg2">
                  <a:lumMod val="40000"/>
                  <a:lumOff val="60000"/>
                </a:schemeClr>
              </a:buClr>
              <a:buFont typeface="Wingdings 3" charset="2"/>
              <a:buNone/>
              <a:defRPr/>
            </a:pPr>
            <a:r>
              <a:rPr lang="en-GB" sz="1600" dirty="0"/>
              <a:t>Copyright 2008 </a:t>
            </a:r>
            <a:r>
              <a:rPr lang="en-GB" sz="1600" dirty="0" err="1"/>
              <a:t>Senri</a:t>
            </a:r>
            <a:r>
              <a:rPr lang="en-GB" sz="1600" dirty="0"/>
              <a:t> International School Foundation. All rights reserved</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350C45C4-AD48-4E53-B4C7-9FA4F5D93496}"/>
              </a:ext>
            </a:extLst>
          </p:cNvPr>
          <p:cNvSpPr>
            <a:spLocks noGrp="1"/>
          </p:cNvSpPr>
          <p:nvPr>
            <p:ph type="title"/>
          </p:nvPr>
        </p:nvSpPr>
        <p:spPr>
          <a:xfrm>
            <a:off x="484188" y="452438"/>
            <a:ext cx="8195123" cy="1400175"/>
          </a:xfrm>
        </p:spPr>
        <p:txBody>
          <a:bodyPr/>
          <a:lstStyle/>
          <a:p>
            <a:r>
              <a:rPr lang="en-GB" altLang="en-US" sz="3600" dirty="0" err="1">
                <a:ea typeface="+mj-lt"/>
                <a:cs typeface="+mj-lt"/>
              </a:rPr>
              <a:t>Addysgeg</a:t>
            </a:r>
            <a:r>
              <a:rPr lang="en-GB" altLang="en-US" sz="3600" dirty="0"/>
              <a:t> </a:t>
            </a:r>
            <a:r>
              <a:rPr lang="en-GB" altLang="en-US" sz="3600" dirty="0" err="1"/>
              <a:t>beirniadol</a:t>
            </a:r>
            <a:r>
              <a:rPr lang="en-GB" altLang="en-US" sz="3600" dirty="0"/>
              <a:t> a </a:t>
            </a:r>
            <a:r>
              <a:rPr lang="en-GB" altLang="en-US" sz="3600" dirty="0" err="1"/>
              <a:t>rhifedd</a:t>
            </a:r>
            <a:r>
              <a:rPr lang="en-GB" altLang="en-US" sz="3600" dirty="0"/>
              <a:t/>
            </a:r>
            <a:br>
              <a:rPr lang="en-GB" altLang="en-US" sz="3600" dirty="0"/>
            </a:br>
            <a:r>
              <a:rPr lang="en-GB" altLang="en-US" sz="3600" dirty="0"/>
              <a:t>Critical pedagogy and Numeracy</a:t>
            </a:r>
          </a:p>
        </p:txBody>
      </p:sp>
      <p:sp>
        <p:nvSpPr>
          <p:cNvPr id="7" name="Content Placeholder 6">
            <a:extLst>
              <a:ext uri="{FF2B5EF4-FFF2-40B4-BE49-F238E27FC236}">
                <a16:creationId xmlns:a16="http://schemas.microsoft.com/office/drawing/2014/main" id="{13AF9622-A1FD-47C6-B14A-65B605E75F60}"/>
              </a:ext>
            </a:extLst>
          </p:cNvPr>
          <p:cNvSpPr>
            <a:spLocks noGrp="1"/>
          </p:cNvSpPr>
          <p:nvPr>
            <p:ph sz="half" idx="1"/>
          </p:nvPr>
        </p:nvSpPr>
        <p:spPr>
          <a:xfrm>
            <a:off x="484188" y="2060575"/>
            <a:ext cx="3641725" cy="4195763"/>
          </a:xfrm>
        </p:spPr>
        <p:txBody>
          <a:bodyPr rtlCol="0">
            <a:normAutofit fontScale="85000" lnSpcReduction="10000"/>
          </a:bodyPr>
          <a:lstStyle/>
          <a:p>
            <a:pPr defTabSz="457207" fontAlgn="auto">
              <a:spcAft>
                <a:spcPts val="0"/>
              </a:spcAft>
              <a:buClr>
                <a:schemeClr val="bg2">
                  <a:lumMod val="40000"/>
                  <a:lumOff val="60000"/>
                </a:schemeClr>
              </a:buClr>
              <a:buFont typeface="Wingdings 3" charset="2"/>
              <a:buChar char=""/>
              <a:defRPr/>
            </a:pPr>
            <a:r>
              <a:rPr lang="en-GB" dirty="0"/>
              <a:t>I </a:t>
            </a:r>
            <a:r>
              <a:rPr lang="en-GB" dirty="0" err="1"/>
              <a:t>adnabod</a:t>
            </a:r>
            <a:r>
              <a:rPr lang="en-GB" dirty="0"/>
              <a:t> bod </a:t>
            </a:r>
            <a:r>
              <a:rPr lang="en-GB" dirty="0" err="1"/>
              <a:t>mathemateg</a:t>
            </a:r>
            <a:r>
              <a:rPr lang="en-GB" dirty="0"/>
              <a:t> </a:t>
            </a:r>
            <a:r>
              <a:rPr lang="en-GB" dirty="0" err="1"/>
              <a:t>yn</a:t>
            </a:r>
            <a:r>
              <a:rPr lang="en-GB" dirty="0"/>
              <a:t> </a:t>
            </a:r>
            <a:r>
              <a:rPr lang="en-GB" dirty="0" err="1"/>
              <a:t>treiddio</a:t>
            </a:r>
            <a:r>
              <a:rPr lang="en-GB" dirty="0"/>
              <a:t> </a:t>
            </a:r>
            <a:r>
              <a:rPr lang="en-GB" dirty="0" err="1"/>
              <a:t>trwy'r</a:t>
            </a:r>
            <a:r>
              <a:rPr lang="en-GB" dirty="0"/>
              <a:t> </a:t>
            </a:r>
            <a:r>
              <a:rPr lang="en-GB" dirty="0" err="1"/>
              <a:t>byd</a:t>
            </a:r>
            <a:r>
              <a:rPr lang="en-GB" dirty="0"/>
              <a:t> </a:t>
            </a:r>
            <a:r>
              <a:rPr lang="en-GB" dirty="0" err="1"/>
              <a:t>o'n</a:t>
            </a:r>
            <a:r>
              <a:rPr lang="en-GB" dirty="0"/>
              <a:t> </a:t>
            </a:r>
            <a:r>
              <a:rPr lang="en-GB" dirty="0" err="1"/>
              <a:t>cwmpas</a:t>
            </a:r>
            <a:endParaRPr lang="en-US" dirty="0" err="1"/>
          </a:p>
          <a:p>
            <a:pPr defTabSz="457207" fontAlgn="auto">
              <a:spcAft>
                <a:spcPts val="0"/>
              </a:spcAft>
              <a:buFont typeface="Wingdings 3" charset="2"/>
              <a:buChar char=""/>
              <a:defRPr/>
            </a:pPr>
            <a:endParaRPr lang="en-GB"/>
          </a:p>
          <a:p>
            <a:pPr defTabSz="457207" fontAlgn="auto">
              <a:spcAft>
                <a:spcPts val="0"/>
              </a:spcAft>
              <a:buFont typeface="Wingdings 3" charset="2"/>
              <a:buChar char=""/>
              <a:defRPr/>
            </a:pPr>
            <a:r>
              <a:rPr lang="en-GB" dirty="0"/>
              <a:t>I </a:t>
            </a:r>
            <a:r>
              <a:rPr lang="en-GB" dirty="0" err="1"/>
              <a:t>werthfawrogi</a:t>
            </a:r>
            <a:r>
              <a:rPr lang="en-GB" dirty="0"/>
              <a:t> </a:t>
            </a:r>
            <a:r>
              <a:rPr lang="en-GB" dirty="0" err="1"/>
              <a:t>defnyddoldeb</a:t>
            </a:r>
            <a:r>
              <a:rPr lang="en-GB" dirty="0"/>
              <a:t>, </a:t>
            </a:r>
            <a:r>
              <a:rPr lang="en-GB" dirty="0" err="1"/>
              <a:t>pwer</a:t>
            </a:r>
            <a:r>
              <a:rPr lang="en-GB" dirty="0"/>
              <a:t> a </a:t>
            </a:r>
            <a:r>
              <a:rPr lang="en-GB" dirty="0" err="1"/>
              <a:t>phrydferthwch</a:t>
            </a:r>
            <a:r>
              <a:rPr lang="en-GB" dirty="0"/>
              <a:t> </a:t>
            </a:r>
            <a:r>
              <a:rPr lang="en-GB" dirty="0" err="1"/>
              <a:t>mathemateg</a:t>
            </a:r>
          </a:p>
          <a:p>
            <a:pPr defTabSz="457207" fontAlgn="auto">
              <a:spcAft>
                <a:spcPts val="0"/>
              </a:spcAft>
              <a:buFont typeface="Wingdings 3" charset="2"/>
              <a:buChar char=""/>
              <a:defRPr/>
            </a:pPr>
            <a:endParaRPr lang="en-GB" dirty="0"/>
          </a:p>
          <a:p>
            <a:pPr defTabSz="457207" fontAlgn="auto">
              <a:spcAft>
                <a:spcPts val="0"/>
              </a:spcAft>
              <a:buFont typeface="Wingdings 3" charset="2"/>
              <a:buChar char=""/>
              <a:defRPr/>
            </a:pPr>
            <a:r>
              <a:rPr lang="en-GB" dirty="0"/>
              <a:t>I </a:t>
            </a:r>
            <a:r>
              <a:rPr lang="en-GB" dirty="0" err="1"/>
              <a:t>fwynhau</a:t>
            </a:r>
            <a:r>
              <a:rPr lang="en-GB" dirty="0"/>
              <a:t> </a:t>
            </a:r>
            <a:r>
              <a:rPr lang="en-GB" dirty="0" err="1"/>
              <a:t>mathemateg</a:t>
            </a:r>
            <a:r>
              <a:rPr lang="en-GB" dirty="0"/>
              <a:t> a </a:t>
            </a:r>
            <a:r>
              <a:rPr lang="en-GB" dirty="0" err="1"/>
              <a:t>datblygu</a:t>
            </a:r>
            <a:r>
              <a:rPr lang="en-GB" dirty="0"/>
              <a:t> </a:t>
            </a:r>
            <a:r>
              <a:rPr lang="en-GB" dirty="0" err="1"/>
              <a:t>amynedd</a:t>
            </a:r>
            <a:r>
              <a:rPr lang="en-GB" dirty="0"/>
              <a:t> a </a:t>
            </a:r>
            <a:r>
              <a:rPr lang="en-GB" dirty="0" err="1"/>
              <a:t>dyfalbarhad</a:t>
            </a:r>
            <a:r>
              <a:rPr lang="en-GB" dirty="0"/>
              <a:t> </a:t>
            </a:r>
            <a:r>
              <a:rPr lang="en-GB" dirty="0" err="1"/>
              <a:t>wrth</a:t>
            </a:r>
            <a:r>
              <a:rPr lang="en-GB" dirty="0"/>
              <a:t> </a:t>
            </a:r>
            <a:r>
              <a:rPr lang="en-GB" dirty="0" err="1"/>
              <a:t>ddatrys</a:t>
            </a:r>
            <a:r>
              <a:rPr lang="en-GB" dirty="0"/>
              <a:t> </a:t>
            </a:r>
            <a:r>
              <a:rPr lang="en-GB" dirty="0" err="1"/>
              <a:t>problemau</a:t>
            </a:r>
          </a:p>
        </p:txBody>
      </p:sp>
      <p:sp>
        <p:nvSpPr>
          <p:cNvPr id="5" name="Content Placeholder 4">
            <a:extLst>
              <a:ext uri="{FF2B5EF4-FFF2-40B4-BE49-F238E27FC236}">
                <a16:creationId xmlns:a16="http://schemas.microsoft.com/office/drawing/2014/main" id="{6CF5678B-E199-446B-997B-920B9EE6B87A}"/>
              </a:ext>
            </a:extLst>
          </p:cNvPr>
          <p:cNvSpPr>
            <a:spLocks noGrp="1"/>
          </p:cNvSpPr>
          <p:nvPr>
            <p:ph sz="half" idx="2"/>
          </p:nvPr>
        </p:nvSpPr>
        <p:spPr>
          <a:xfrm>
            <a:off x="4241800" y="2055813"/>
            <a:ext cx="4002088" cy="4200525"/>
          </a:xfrm>
        </p:spPr>
        <p:txBody>
          <a:bodyPr rtlCol="0">
            <a:normAutofit fontScale="85000" lnSpcReduction="10000"/>
          </a:bodyPr>
          <a:lstStyle/>
          <a:p>
            <a:pPr marL="109537" indent="0" defTabSz="457207" fontAlgn="auto">
              <a:spcAft>
                <a:spcPts val="0"/>
              </a:spcAft>
              <a:buClr>
                <a:schemeClr val="bg2">
                  <a:lumMod val="40000"/>
                  <a:lumOff val="60000"/>
                </a:schemeClr>
              </a:buClr>
              <a:buFont typeface="Wingdings 3" charset="2"/>
              <a:buNone/>
              <a:defRPr/>
            </a:pPr>
            <a:endParaRPr lang="en-GB" dirty="0"/>
          </a:p>
          <a:p>
            <a:pPr marL="342906" indent="-342906" defTabSz="457207" fontAlgn="auto">
              <a:spcAft>
                <a:spcPts val="0"/>
              </a:spcAft>
              <a:buClr>
                <a:schemeClr val="bg2">
                  <a:lumMod val="40000"/>
                  <a:lumOff val="60000"/>
                </a:schemeClr>
              </a:buClr>
              <a:buFont typeface="Wingdings 3" charset="2"/>
              <a:buChar char=""/>
              <a:defRPr/>
            </a:pPr>
            <a:r>
              <a:rPr lang="en-GB" sz="2000" dirty="0"/>
              <a:t>To recognise that mathematics permeates the world around us</a:t>
            </a:r>
          </a:p>
          <a:p>
            <a:pPr marL="342906" indent="-342906" defTabSz="457207" fontAlgn="auto">
              <a:spcAft>
                <a:spcPts val="0"/>
              </a:spcAft>
              <a:buClr>
                <a:schemeClr val="bg2">
                  <a:lumMod val="40000"/>
                  <a:lumOff val="60000"/>
                </a:schemeClr>
              </a:buClr>
              <a:buFont typeface="Wingdings 3" charset="2"/>
              <a:buChar char=""/>
              <a:defRPr/>
            </a:pPr>
            <a:endParaRPr lang="en-GB" sz="2000" dirty="0"/>
          </a:p>
          <a:p>
            <a:pPr marL="342906" indent="-342906" defTabSz="457207" fontAlgn="auto">
              <a:spcAft>
                <a:spcPts val="0"/>
              </a:spcAft>
              <a:buClr>
                <a:schemeClr val="bg2">
                  <a:lumMod val="40000"/>
                  <a:lumOff val="60000"/>
                </a:schemeClr>
              </a:buClr>
              <a:buFont typeface="Wingdings 3" charset="2"/>
              <a:buChar char=""/>
              <a:defRPr/>
            </a:pPr>
            <a:r>
              <a:rPr lang="en-GB" sz="2000" dirty="0"/>
              <a:t>To appreciate the usefulness, power and beauty of mathematics</a:t>
            </a:r>
          </a:p>
          <a:p>
            <a:pPr marL="342906" indent="-342906" defTabSz="457207" fontAlgn="auto">
              <a:spcAft>
                <a:spcPts val="0"/>
              </a:spcAft>
              <a:buClr>
                <a:schemeClr val="bg2">
                  <a:lumMod val="40000"/>
                  <a:lumOff val="60000"/>
                </a:schemeClr>
              </a:buClr>
              <a:buFont typeface="Wingdings 3" charset="2"/>
              <a:buChar char=""/>
              <a:defRPr/>
            </a:pPr>
            <a:endParaRPr lang="en-GB" sz="2000" dirty="0"/>
          </a:p>
          <a:p>
            <a:pPr marL="342906" indent="-342906" defTabSz="457207" fontAlgn="auto">
              <a:spcAft>
                <a:spcPts val="0"/>
              </a:spcAft>
              <a:buClr>
                <a:schemeClr val="bg2">
                  <a:lumMod val="40000"/>
                  <a:lumOff val="60000"/>
                </a:schemeClr>
              </a:buClr>
              <a:buFont typeface="Wingdings 3" charset="2"/>
              <a:buChar char=""/>
              <a:defRPr/>
            </a:pPr>
            <a:r>
              <a:rPr lang="en-GB" sz="2000" dirty="0"/>
              <a:t>To enjoy mathematics and develop patience and persistence when solving problems</a:t>
            </a:r>
          </a:p>
          <a:p>
            <a:pPr marL="0" indent="0" defTabSz="457207" fontAlgn="auto">
              <a:spcAft>
                <a:spcPts val="0"/>
              </a:spcAft>
              <a:buClr>
                <a:schemeClr val="bg2">
                  <a:lumMod val="40000"/>
                  <a:lumOff val="60000"/>
                </a:schemeClr>
              </a:buClr>
              <a:buFont typeface="Wingdings 3" charset="2"/>
              <a:buNone/>
              <a:defRPr/>
            </a:pPr>
            <a:r>
              <a:rPr lang="en-GB" dirty="0"/>
              <a:t>Copyright 2008 </a:t>
            </a:r>
            <a:r>
              <a:rPr lang="en-GB" dirty="0" err="1"/>
              <a:t>Senri</a:t>
            </a:r>
            <a:r>
              <a:rPr lang="en-GB" dirty="0"/>
              <a:t> International School Foundation. All rights reserved</a:t>
            </a:r>
          </a:p>
          <a:p>
            <a:pPr marL="342906" indent="-342906" defTabSz="457207" fontAlgn="auto">
              <a:spcAft>
                <a:spcPts val="0"/>
              </a:spcAft>
              <a:buClr>
                <a:schemeClr val="bg2">
                  <a:lumMod val="40000"/>
                  <a:lumOff val="60000"/>
                </a:schemeClr>
              </a:buClr>
              <a:buFont typeface="Wingdings 3" charset="2"/>
              <a:buChar char=""/>
              <a:defRPr/>
            </a:pP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6">
            <a:extLst>
              <a:ext uri="{FF2B5EF4-FFF2-40B4-BE49-F238E27FC236}">
                <a16:creationId xmlns:a16="http://schemas.microsoft.com/office/drawing/2014/main" id="{31A73DA4-99E7-418F-AD7E-908E30A21C6D}"/>
              </a:ext>
            </a:extLst>
          </p:cNvPr>
          <p:cNvSpPr>
            <a:spLocks noGrp="1"/>
          </p:cNvSpPr>
          <p:nvPr>
            <p:ph type="title"/>
          </p:nvPr>
        </p:nvSpPr>
        <p:spPr/>
        <p:txBody>
          <a:bodyPr/>
          <a:lstStyle/>
          <a:p>
            <a:r>
              <a:rPr lang="en-GB" altLang="en-US" dirty="0" err="1"/>
              <a:t>Addysgeg</a:t>
            </a:r>
            <a:r>
              <a:rPr lang="en-GB" altLang="en-US" dirty="0"/>
              <a:t> </a:t>
            </a:r>
            <a:r>
              <a:rPr lang="en-GB" altLang="en-US" dirty="0" err="1"/>
              <a:t>Beriniadol</a:t>
            </a:r>
            <a:r>
              <a:rPr lang="en-GB" altLang="en-US" dirty="0"/>
              <a:t/>
            </a:r>
            <a:br>
              <a:rPr lang="en-GB" altLang="en-US" dirty="0"/>
            </a:br>
            <a:r>
              <a:rPr lang="en-GB" altLang="en-US" dirty="0"/>
              <a:t>Critical Pedagogy</a:t>
            </a:r>
          </a:p>
        </p:txBody>
      </p:sp>
      <p:sp>
        <p:nvSpPr>
          <p:cNvPr id="31747" name="Content Placeholder 7">
            <a:extLst>
              <a:ext uri="{FF2B5EF4-FFF2-40B4-BE49-F238E27FC236}">
                <a16:creationId xmlns:a16="http://schemas.microsoft.com/office/drawing/2014/main" id="{E3F0D1CD-25C2-4E74-9F60-83AD74BE7F22}"/>
              </a:ext>
            </a:extLst>
          </p:cNvPr>
          <p:cNvSpPr>
            <a:spLocks noGrp="1"/>
          </p:cNvSpPr>
          <p:nvPr>
            <p:ph sz="half" idx="1"/>
          </p:nvPr>
        </p:nvSpPr>
        <p:spPr>
          <a:xfrm>
            <a:off x="827088" y="2060575"/>
            <a:ext cx="3298825" cy="4195763"/>
          </a:xfrm>
        </p:spPr>
        <p:txBody>
          <a:bodyPr>
            <a:normAutofit fontScale="92500" lnSpcReduction="20000"/>
          </a:bodyPr>
          <a:lstStyle/>
          <a:p>
            <a:r>
              <a:rPr lang="en-GB" altLang="en-US" dirty="0"/>
              <a:t>I </a:t>
            </a:r>
            <a:r>
              <a:rPr lang="en-GB" altLang="en-US" dirty="0" err="1"/>
              <a:t>ddatblygu</a:t>
            </a:r>
            <a:r>
              <a:rPr lang="en-GB" altLang="en-US" dirty="0"/>
              <a:t> </a:t>
            </a:r>
            <a:r>
              <a:rPr lang="en-GB" altLang="en-US" dirty="0" err="1"/>
              <a:t>chwilfrydedd</a:t>
            </a:r>
            <a:r>
              <a:rPr lang="en-GB" altLang="en-US" dirty="0"/>
              <a:t> </a:t>
            </a:r>
            <a:r>
              <a:rPr lang="en-GB" altLang="en-US" dirty="0" err="1"/>
              <a:t>mathemategol</a:t>
            </a:r>
            <a:r>
              <a:rPr lang="en-GB" altLang="en-US" dirty="0"/>
              <a:t> a </a:t>
            </a:r>
            <a:r>
              <a:rPr lang="en-GB" altLang="en-US" dirty="0" err="1"/>
              <a:t>defnyddio</a:t>
            </a:r>
            <a:r>
              <a:rPr lang="en-GB" altLang="en-US" dirty="0"/>
              <a:t> </a:t>
            </a:r>
            <a:r>
              <a:rPr lang="en-GB" altLang="en-US" dirty="0" err="1"/>
              <a:t>rhesymu</a:t>
            </a:r>
            <a:r>
              <a:rPr lang="en-GB" altLang="en-US" dirty="0"/>
              <a:t> </a:t>
            </a:r>
            <a:r>
              <a:rPr lang="en-GB" altLang="en-US" dirty="0" err="1"/>
              <a:t>cymhlyg</a:t>
            </a:r>
            <a:r>
              <a:rPr lang="en-GB" altLang="en-US" dirty="0"/>
              <a:t> a </a:t>
            </a:r>
            <a:r>
              <a:rPr lang="en-GB" altLang="en-US" dirty="0" err="1"/>
              <a:t>diddwythol</a:t>
            </a:r>
            <a:r>
              <a:rPr lang="en-GB" altLang="en-US" dirty="0"/>
              <a:t> </a:t>
            </a:r>
            <a:r>
              <a:rPr lang="en-GB" altLang="en-US" dirty="0" err="1"/>
              <a:t>wrth</a:t>
            </a:r>
            <a:r>
              <a:rPr lang="en-GB" altLang="en-US" dirty="0"/>
              <a:t> </a:t>
            </a:r>
            <a:r>
              <a:rPr lang="en-GB" altLang="en-US" dirty="0" err="1"/>
              <a:t>ddatrys</a:t>
            </a:r>
            <a:r>
              <a:rPr lang="en-GB" altLang="en-US" dirty="0"/>
              <a:t> </a:t>
            </a:r>
            <a:r>
              <a:rPr lang="en-GB" altLang="en-US" dirty="0" err="1"/>
              <a:t>problemau</a:t>
            </a:r>
          </a:p>
          <a:p>
            <a:endParaRPr lang="en-GB" altLang="en-US" dirty="0"/>
          </a:p>
          <a:p>
            <a:r>
              <a:rPr lang="en-GB" altLang="en-US" dirty="0"/>
              <a:t>I </a:t>
            </a:r>
            <a:r>
              <a:rPr lang="en-GB" altLang="en-US" dirty="0" err="1"/>
              <a:t>ddatblygu</a:t>
            </a:r>
            <a:r>
              <a:rPr lang="en-GB" altLang="en-US" dirty="0"/>
              <a:t> </a:t>
            </a:r>
            <a:r>
              <a:rPr lang="en-GB" altLang="en-US" dirty="0" err="1"/>
              <a:t>meddwl</a:t>
            </a:r>
            <a:r>
              <a:rPr lang="en-GB" altLang="en-US" dirty="0"/>
              <a:t> </a:t>
            </a:r>
            <a:r>
              <a:rPr lang="en-GB" altLang="en-US" dirty="0" err="1"/>
              <a:t>haniaethol</a:t>
            </a:r>
            <a:r>
              <a:rPr lang="en-GB" altLang="en-US" dirty="0"/>
              <a:t>, </a:t>
            </a:r>
            <a:r>
              <a:rPr lang="en-GB" altLang="en-US" dirty="0" err="1"/>
              <a:t>rhesymegol</a:t>
            </a:r>
            <a:r>
              <a:rPr lang="en-GB" altLang="en-US" dirty="0"/>
              <a:t> a </a:t>
            </a:r>
            <a:r>
              <a:rPr lang="en-GB" altLang="en-US" dirty="0" err="1"/>
              <a:t>beriniadol</a:t>
            </a:r>
            <a:r>
              <a:rPr lang="en-GB" altLang="en-US" dirty="0"/>
              <a:t> </a:t>
            </a:r>
            <a:r>
              <a:rPr lang="en-GB" altLang="en-US" dirty="0" err="1"/>
              <a:t>a'r</a:t>
            </a:r>
            <a:r>
              <a:rPr lang="en-GB" altLang="en-US" dirty="0"/>
              <a:t> </a:t>
            </a:r>
            <a:r>
              <a:rPr lang="en-GB" altLang="en-US" dirty="0" err="1"/>
              <a:t>gallu</a:t>
            </a:r>
            <a:r>
              <a:rPr lang="en-GB" altLang="en-US" dirty="0"/>
              <a:t> </a:t>
            </a:r>
            <a:r>
              <a:rPr lang="en-GB" altLang="en-US" dirty="0" err="1"/>
              <a:t>i</a:t>
            </a:r>
            <a:r>
              <a:rPr lang="en-GB" altLang="en-US" dirty="0"/>
              <a:t> </a:t>
            </a:r>
            <a:r>
              <a:rPr lang="en-GB" altLang="en-US" dirty="0" err="1"/>
              <a:t>adlewyrchu'n</a:t>
            </a:r>
            <a:r>
              <a:rPr lang="en-GB" altLang="en-US" dirty="0"/>
              <a:t> </a:t>
            </a:r>
            <a:r>
              <a:rPr lang="en-GB" altLang="en-US" dirty="0" err="1"/>
              <a:t>feriniadol</a:t>
            </a:r>
            <a:r>
              <a:rPr lang="en-GB" altLang="en-US" dirty="0"/>
              <a:t> </a:t>
            </a:r>
            <a:r>
              <a:rPr lang="en-GB" altLang="en-US" dirty="0" err="1"/>
              <a:t>ar</a:t>
            </a:r>
            <a:r>
              <a:rPr lang="en-GB" altLang="en-US" dirty="0"/>
              <a:t> </a:t>
            </a:r>
            <a:r>
              <a:rPr lang="en-GB" altLang="en-US" dirty="0" err="1"/>
              <a:t>eu</a:t>
            </a:r>
            <a:r>
              <a:rPr lang="en-GB" altLang="en-US" dirty="0"/>
              <a:t> </a:t>
            </a:r>
            <a:r>
              <a:rPr lang="en-GB" altLang="en-US" dirty="0" err="1"/>
              <a:t>gwaith</a:t>
            </a:r>
            <a:r>
              <a:rPr lang="en-GB" altLang="en-US" dirty="0"/>
              <a:t> a </a:t>
            </a:r>
            <a:r>
              <a:rPr lang="en-GB" altLang="en-US" dirty="0" err="1"/>
              <a:t>gwaith</a:t>
            </a:r>
            <a:r>
              <a:rPr lang="en-GB" altLang="en-US" dirty="0"/>
              <a:t> </a:t>
            </a:r>
            <a:r>
              <a:rPr lang="en-GB" altLang="en-US" dirty="0" err="1"/>
              <a:t>eraill</a:t>
            </a:r>
          </a:p>
          <a:p>
            <a:endParaRPr lang="en-GB" altLang="en-US" dirty="0"/>
          </a:p>
          <a:p>
            <a:r>
              <a:rPr lang="en-GB" altLang="en-US" dirty="0"/>
              <a:t>I </a:t>
            </a:r>
            <a:r>
              <a:rPr lang="en-GB" altLang="en-US" dirty="0" err="1"/>
              <a:t>ddatblygu</a:t>
            </a:r>
            <a:r>
              <a:rPr lang="en-GB" altLang="en-US" dirty="0"/>
              <a:t> </a:t>
            </a:r>
            <a:r>
              <a:rPr lang="en-GB" altLang="en-US" dirty="0" err="1"/>
              <a:t>gwerthfawrogiad</a:t>
            </a:r>
            <a:r>
              <a:rPr lang="en-GB" altLang="en-US" dirty="0"/>
              <a:t> </a:t>
            </a:r>
            <a:r>
              <a:rPr lang="en-GB" altLang="en-US" dirty="0" err="1"/>
              <a:t>beirniadol</a:t>
            </a:r>
            <a:r>
              <a:rPr lang="en-GB" altLang="en-US" dirty="0"/>
              <a:t> </a:t>
            </a:r>
            <a:r>
              <a:rPr lang="en-GB" altLang="en-US" dirty="0" err="1"/>
              <a:t>o'r</a:t>
            </a:r>
            <a:r>
              <a:rPr lang="en-GB" altLang="en-US" dirty="0"/>
              <a:t> </a:t>
            </a:r>
            <a:r>
              <a:rPr lang="en-GB" altLang="en-US" dirty="0" err="1"/>
              <a:t>defnydd</a:t>
            </a:r>
            <a:r>
              <a:rPr lang="en-GB" altLang="en-US" dirty="0"/>
              <a:t> o </a:t>
            </a:r>
            <a:r>
              <a:rPr lang="en-GB" altLang="en-US" dirty="0" err="1"/>
              <a:t>TGCh</a:t>
            </a:r>
            <a:r>
              <a:rPr lang="en-GB" altLang="en-US" dirty="0"/>
              <a:t> </a:t>
            </a:r>
            <a:r>
              <a:rPr lang="en-GB" altLang="en-US" dirty="0" err="1"/>
              <a:t>mewn</a:t>
            </a:r>
            <a:r>
              <a:rPr lang="en-GB" altLang="en-US" dirty="0"/>
              <a:t> </a:t>
            </a:r>
            <a:r>
              <a:rPr lang="en-GB" altLang="en-US" dirty="0" err="1"/>
              <a:t>mathemateg</a:t>
            </a:r>
          </a:p>
        </p:txBody>
      </p:sp>
      <p:sp>
        <p:nvSpPr>
          <p:cNvPr id="31748" name="Content Placeholder 4">
            <a:extLst>
              <a:ext uri="{FF2B5EF4-FFF2-40B4-BE49-F238E27FC236}">
                <a16:creationId xmlns:a16="http://schemas.microsoft.com/office/drawing/2014/main" id="{A5A71AB6-3C27-4A4F-A4CA-C8D36A8D0A1E}"/>
              </a:ext>
            </a:extLst>
          </p:cNvPr>
          <p:cNvSpPr>
            <a:spLocks noGrp="1"/>
          </p:cNvSpPr>
          <p:nvPr>
            <p:ph sz="half" idx="2"/>
          </p:nvPr>
        </p:nvSpPr>
        <p:spPr>
          <a:xfrm>
            <a:off x="4241800" y="2055813"/>
            <a:ext cx="4002088" cy="4200525"/>
          </a:xfrm>
        </p:spPr>
        <p:txBody>
          <a:bodyPr>
            <a:normAutofit fontScale="92500" lnSpcReduction="20000"/>
          </a:bodyPr>
          <a:lstStyle/>
          <a:p>
            <a:r>
              <a:rPr lang="en-GB" altLang="en-US"/>
              <a:t>To develop mathematical curiosity and use inductive and deductive reasoning when solving problems</a:t>
            </a:r>
          </a:p>
          <a:p>
            <a:r>
              <a:rPr lang="en-GB" altLang="en-US"/>
              <a:t>To develop abstract, logical and critical thinking and the ability to reflect critically upon their work and the work of others</a:t>
            </a:r>
          </a:p>
          <a:p>
            <a:r>
              <a:rPr lang="en-GB" altLang="en-US"/>
              <a:t> To develop a critical appreciation of the use of information and communication technology in mathematics</a:t>
            </a:r>
          </a:p>
          <a:p>
            <a:endParaRPr lang="en-GB" altLang="en-US"/>
          </a:p>
          <a:p>
            <a:endParaRPr lang="en-GB"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6">
            <a:extLst>
              <a:ext uri="{FF2B5EF4-FFF2-40B4-BE49-F238E27FC236}">
                <a16:creationId xmlns:a16="http://schemas.microsoft.com/office/drawing/2014/main" id="{6DA36500-C3CF-43B9-956D-4211857776A5}"/>
              </a:ext>
            </a:extLst>
          </p:cNvPr>
          <p:cNvSpPr>
            <a:spLocks noGrp="1"/>
          </p:cNvSpPr>
          <p:nvPr>
            <p:ph type="title"/>
          </p:nvPr>
        </p:nvSpPr>
        <p:spPr>
          <a:xfrm>
            <a:off x="484188" y="452438"/>
            <a:ext cx="7056437" cy="889000"/>
          </a:xfrm>
        </p:spPr>
        <p:txBody>
          <a:bodyPr/>
          <a:lstStyle/>
          <a:p>
            <a:r>
              <a:rPr lang="en-GB" altLang="en-US" dirty="0" err="1"/>
              <a:t>Addysgeg</a:t>
            </a:r>
            <a:r>
              <a:rPr lang="en-GB" altLang="en-US" dirty="0"/>
              <a:t> </a:t>
            </a:r>
            <a:r>
              <a:rPr lang="en-GB" altLang="en-US" dirty="0" err="1"/>
              <a:t>Beriniadol</a:t>
            </a:r>
            <a:r>
              <a:rPr lang="en-GB" altLang="en-US" dirty="0"/>
              <a:t/>
            </a:r>
            <a:br>
              <a:rPr lang="en-GB" altLang="en-US" dirty="0"/>
            </a:br>
            <a:r>
              <a:rPr lang="en-GB" altLang="en-US" dirty="0"/>
              <a:t>Critical Pedagogy</a:t>
            </a:r>
          </a:p>
        </p:txBody>
      </p:sp>
      <p:sp>
        <p:nvSpPr>
          <p:cNvPr id="8" name="Content Placeholder 7">
            <a:extLst>
              <a:ext uri="{FF2B5EF4-FFF2-40B4-BE49-F238E27FC236}">
                <a16:creationId xmlns:a16="http://schemas.microsoft.com/office/drawing/2014/main" id="{C4F1BE4B-2422-4FA6-A6D5-0427FC786846}"/>
              </a:ext>
            </a:extLst>
          </p:cNvPr>
          <p:cNvSpPr>
            <a:spLocks noGrp="1"/>
          </p:cNvSpPr>
          <p:nvPr>
            <p:ph sz="half" idx="1"/>
          </p:nvPr>
        </p:nvSpPr>
        <p:spPr>
          <a:xfrm>
            <a:off x="395288" y="2060575"/>
            <a:ext cx="3730625" cy="4195763"/>
          </a:xfrm>
        </p:spPr>
        <p:txBody>
          <a:bodyPr rtlCol="0">
            <a:normAutofit fontScale="92500" lnSpcReduction="20000"/>
          </a:bodyPr>
          <a:lstStyle/>
          <a:p>
            <a:pPr defTabSz="457207" fontAlgn="auto">
              <a:spcAft>
                <a:spcPts val="0"/>
              </a:spcAft>
              <a:buClr>
                <a:schemeClr val="bg2">
                  <a:lumMod val="40000"/>
                  <a:lumOff val="60000"/>
                </a:schemeClr>
              </a:buClr>
              <a:buFont typeface="Wingdings 3" charset="2"/>
              <a:buChar char=""/>
              <a:defRPr/>
            </a:pPr>
            <a:r>
              <a:rPr lang="en-GB" dirty="0"/>
              <a:t>I </a:t>
            </a:r>
            <a:r>
              <a:rPr lang="en-GB" dirty="0" err="1"/>
              <a:t>werthfawrogi'r</a:t>
            </a:r>
            <a:r>
              <a:rPr lang="en-GB" dirty="0"/>
              <a:t> </a:t>
            </a:r>
            <a:r>
              <a:rPr lang="en-GB" dirty="0" err="1"/>
              <a:t>dimensiwn</a:t>
            </a:r>
            <a:r>
              <a:rPr lang="en-GB" dirty="0"/>
              <a:t> </a:t>
            </a:r>
            <a:r>
              <a:rPr lang="en-GB" dirty="0" err="1"/>
              <a:t>rhyngwladol</a:t>
            </a:r>
            <a:r>
              <a:rPr lang="en-GB" dirty="0"/>
              <a:t> o </a:t>
            </a:r>
            <a:r>
              <a:rPr lang="en-GB" dirty="0" err="1"/>
              <a:t>fathemateg</a:t>
            </a:r>
            <a:r>
              <a:rPr lang="en-GB" dirty="0"/>
              <a:t> </a:t>
            </a:r>
            <a:r>
              <a:rPr lang="en-GB" dirty="0" err="1"/>
              <a:t>a'I</a:t>
            </a:r>
            <a:r>
              <a:rPr lang="en-GB" dirty="0"/>
              <a:t> </a:t>
            </a:r>
            <a:r>
              <a:rPr lang="en-GB" dirty="0" err="1"/>
              <a:t>safbwyntiau</a:t>
            </a:r>
            <a:r>
              <a:rPr lang="en-GB" dirty="0"/>
              <a:t>  </a:t>
            </a:r>
            <a:r>
              <a:rPr lang="en-GB" dirty="0" err="1"/>
              <a:t>amlddiwylliannol</a:t>
            </a:r>
            <a:r>
              <a:rPr lang="en-GB" dirty="0"/>
              <a:t>  a </a:t>
            </a:r>
            <a:r>
              <a:rPr lang="en-GB" dirty="0" err="1"/>
              <a:t>hanesyddol</a:t>
            </a:r>
            <a:r>
              <a:rPr lang="en-GB" dirty="0"/>
              <a:t>.</a:t>
            </a:r>
            <a:endParaRPr lang="en-GB" dirty="0" err="1"/>
          </a:p>
          <a:p>
            <a:pPr defTabSz="457207" fontAlgn="auto">
              <a:spcAft>
                <a:spcPts val="0"/>
              </a:spcAft>
              <a:buFont typeface="Wingdings 3" charset="2"/>
              <a:buChar char=""/>
              <a:defRPr/>
            </a:pPr>
            <a:endParaRPr lang="en-GB" dirty="0"/>
          </a:p>
          <a:p>
            <a:pPr defTabSz="457207" fontAlgn="auto">
              <a:spcAft>
                <a:spcPts val="0"/>
              </a:spcAft>
              <a:buFont typeface="Wingdings 3" charset="2"/>
              <a:buChar char=""/>
              <a:defRPr/>
            </a:pPr>
            <a:r>
              <a:rPr lang="en-GB" dirty="0"/>
              <a:t>Mae </a:t>
            </a:r>
            <a:r>
              <a:rPr lang="en-GB" dirty="0" err="1"/>
              <a:t>ymchwilio</a:t>
            </a:r>
            <a:r>
              <a:rPr lang="en-GB" dirty="0"/>
              <a:t> </a:t>
            </a:r>
            <a:r>
              <a:rPr lang="en-GB" dirty="0" err="1"/>
              <a:t>patrymau</a:t>
            </a:r>
            <a:r>
              <a:rPr lang="en-GB" dirty="0"/>
              <a:t> </a:t>
            </a:r>
            <a:r>
              <a:rPr lang="en-GB" dirty="0" err="1"/>
              <a:t>yn</a:t>
            </a:r>
            <a:r>
              <a:rPr lang="en-GB" dirty="0"/>
              <a:t> </a:t>
            </a:r>
            <a:r>
              <a:rPr lang="en-GB" dirty="0" err="1"/>
              <a:t>galluogi</a:t>
            </a:r>
            <a:r>
              <a:rPr lang="en-GB" dirty="0"/>
              <a:t> </a:t>
            </a:r>
            <a:r>
              <a:rPr lang="en-GB" dirty="0" err="1"/>
              <a:t>myfyrwyr</a:t>
            </a:r>
            <a:r>
              <a:rPr lang="en-GB" dirty="0"/>
              <a:t> </a:t>
            </a:r>
            <a:r>
              <a:rPr lang="en-GB" dirty="0" err="1"/>
              <a:t>i</a:t>
            </a:r>
            <a:r>
              <a:rPr lang="en-GB" dirty="0"/>
              <a:t> </a:t>
            </a:r>
            <a:r>
              <a:rPr lang="en-GB" dirty="0" err="1"/>
              <a:t>brofi'r</a:t>
            </a:r>
            <a:r>
              <a:rPr lang="en-GB" dirty="0"/>
              <a:t> </a:t>
            </a:r>
            <a:r>
              <a:rPr lang="en-GB" dirty="0" err="1"/>
              <a:t>cyffro</a:t>
            </a:r>
            <a:r>
              <a:rPr lang="en-GB" dirty="0"/>
              <a:t> </a:t>
            </a:r>
            <a:r>
              <a:rPr lang="en-GB" dirty="0" err="1"/>
              <a:t>a'r</a:t>
            </a:r>
            <a:r>
              <a:rPr lang="en-GB" dirty="0"/>
              <a:t> </a:t>
            </a:r>
            <a:r>
              <a:rPr lang="en-GB" dirty="0" err="1"/>
              <a:t>pleser</a:t>
            </a:r>
            <a:r>
              <a:rPr lang="en-GB" dirty="0"/>
              <a:t> o </a:t>
            </a:r>
            <a:r>
              <a:rPr lang="en-GB" dirty="0" err="1"/>
              <a:t>ddargynfyddiadau</a:t>
            </a:r>
            <a:r>
              <a:rPr lang="en-GB" dirty="0"/>
              <a:t> </a:t>
            </a:r>
            <a:r>
              <a:rPr lang="en-GB" dirty="0" err="1"/>
              <a:t>mathemategol</a:t>
            </a:r>
            <a:r>
              <a:rPr lang="en-GB" dirty="0"/>
              <a:t>.</a:t>
            </a:r>
          </a:p>
          <a:p>
            <a:pPr defTabSz="457207" fontAlgn="auto">
              <a:spcAft>
                <a:spcPts val="0"/>
              </a:spcAft>
              <a:buFont typeface="Wingdings 3" charset="2"/>
              <a:buChar char=""/>
              <a:defRPr/>
            </a:pPr>
            <a:endParaRPr lang="en-GB" dirty="0"/>
          </a:p>
          <a:p>
            <a:pPr defTabSz="457207" fontAlgn="auto">
              <a:spcAft>
                <a:spcPts val="0"/>
              </a:spcAft>
              <a:buFont typeface="Wingdings 3" charset="2"/>
              <a:buChar char=""/>
              <a:defRPr/>
            </a:pPr>
            <a:r>
              <a:rPr lang="en-GB" dirty="0"/>
              <a:t>Mae </a:t>
            </a:r>
            <a:r>
              <a:rPr lang="en-GB" dirty="0" err="1"/>
              <a:t>ymchwiliad</a:t>
            </a:r>
            <a:r>
              <a:rPr lang="en-GB" dirty="0"/>
              <a:t> </a:t>
            </a:r>
            <a:r>
              <a:rPr lang="en-GB" dirty="0" err="1"/>
              <a:t>mathemategol</a:t>
            </a:r>
            <a:r>
              <a:rPr lang="en-GB" dirty="0"/>
              <a:t> </a:t>
            </a:r>
            <a:r>
              <a:rPr lang="en-GB" dirty="0" err="1"/>
              <a:t>yn</a:t>
            </a:r>
            <a:r>
              <a:rPr lang="en-GB" dirty="0"/>
              <a:t> </a:t>
            </a:r>
            <a:r>
              <a:rPr lang="en-GB" dirty="0" err="1"/>
              <a:t>annog</a:t>
            </a:r>
            <a:r>
              <a:rPr lang="en-GB" dirty="0"/>
              <a:t> </a:t>
            </a:r>
            <a:r>
              <a:rPr lang="en-GB" dirty="0" err="1"/>
              <a:t>myfyrwyr</a:t>
            </a:r>
            <a:r>
              <a:rPr lang="en-GB" dirty="0"/>
              <a:t> </a:t>
            </a:r>
            <a:r>
              <a:rPr lang="en-GB" dirty="0" err="1"/>
              <a:t>i</a:t>
            </a:r>
            <a:r>
              <a:rPr lang="en-GB" dirty="0"/>
              <a:t> </a:t>
            </a:r>
            <a:r>
              <a:rPr lang="en-GB" dirty="0" err="1"/>
              <a:t>gymryd</a:t>
            </a:r>
            <a:r>
              <a:rPr lang="en-GB" dirty="0"/>
              <a:t> </a:t>
            </a:r>
            <a:r>
              <a:rPr lang="en-GB" dirty="0" err="1"/>
              <a:t>risgiau</a:t>
            </a:r>
            <a:r>
              <a:rPr lang="en-GB" dirty="0"/>
              <a:t>, </a:t>
            </a:r>
            <a:r>
              <a:rPr lang="en-GB" dirty="0" err="1"/>
              <a:t>gwneud</a:t>
            </a:r>
            <a:r>
              <a:rPr lang="en-GB" dirty="0"/>
              <a:t> </a:t>
            </a:r>
            <a:r>
              <a:rPr lang="en-GB" dirty="0" err="1"/>
              <a:t>darganfyddiadau</a:t>
            </a:r>
            <a:r>
              <a:rPr lang="en-GB" dirty="0"/>
              <a:t> a </a:t>
            </a:r>
            <a:r>
              <a:rPr lang="en-GB" dirty="0" err="1"/>
              <a:t>datblygu</a:t>
            </a:r>
            <a:r>
              <a:rPr lang="en-GB" dirty="0"/>
              <a:t> </a:t>
            </a:r>
            <a:r>
              <a:rPr lang="en-GB" dirty="0" err="1"/>
              <a:t>meddwl</a:t>
            </a:r>
            <a:r>
              <a:rPr lang="en-GB" dirty="0"/>
              <a:t> </a:t>
            </a:r>
            <a:r>
              <a:rPr lang="en-GB" dirty="0" err="1"/>
              <a:t>beirniadol</a:t>
            </a:r>
            <a:r>
              <a:rPr lang="en-GB" dirty="0"/>
              <a:t>.</a:t>
            </a:r>
          </a:p>
        </p:txBody>
      </p:sp>
      <p:sp>
        <p:nvSpPr>
          <p:cNvPr id="5" name="Content Placeholder 4">
            <a:extLst>
              <a:ext uri="{FF2B5EF4-FFF2-40B4-BE49-F238E27FC236}">
                <a16:creationId xmlns:a16="http://schemas.microsoft.com/office/drawing/2014/main" id="{168C2476-4484-431D-A3B5-38D573FF8BE0}"/>
              </a:ext>
            </a:extLst>
          </p:cNvPr>
          <p:cNvSpPr>
            <a:spLocks noGrp="1"/>
          </p:cNvSpPr>
          <p:nvPr>
            <p:ph sz="half" idx="2"/>
          </p:nvPr>
        </p:nvSpPr>
        <p:spPr>
          <a:xfrm>
            <a:off x="4241800" y="2055813"/>
            <a:ext cx="4217988" cy="4200525"/>
          </a:xfrm>
        </p:spPr>
        <p:txBody>
          <a:bodyPr rtlCol="0">
            <a:normAutofit fontScale="92500" lnSpcReduction="20000"/>
          </a:bodyPr>
          <a:lstStyle/>
          <a:p>
            <a:pPr marL="342906" indent="-342906" defTabSz="457207" fontAlgn="auto">
              <a:spcAft>
                <a:spcPts val="0"/>
              </a:spcAft>
              <a:buClr>
                <a:schemeClr val="bg2">
                  <a:lumMod val="40000"/>
                  <a:lumOff val="60000"/>
                </a:schemeClr>
              </a:buClr>
              <a:buFont typeface="Wingdings 3" charset="2"/>
              <a:buChar char=""/>
              <a:defRPr/>
            </a:pPr>
            <a:r>
              <a:rPr lang="en-GB" dirty="0"/>
              <a:t>To appreciate the international dimension of mathematics and its multicultural and historical perspectives.</a:t>
            </a:r>
          </a:p>
          <a:p>
            <a:pPr marL="342906" indent="-342906" defTabSz="457207" fontAlgn="auto">
              <a:spcAft>
                <a:spcPts val="0"/>
              </a:spcAft>
              <a:buClr>
                <a:schemeClr val="bg2">
                  <a:lumMod val="40000"/>
                  <a:lumOff val="60000"/>
                </a:schemeClr>
              </a:buClr>
              <a:buFont typeface="Wingdings 3" charset="2"/>
              <a:buChar char=""/>
              <a:defRPr/>
            </a:pPr>
            <a:endParaRPr lang="en-GB" dirty="0"/>
          </a:p>
          <a:p>
            <a:pPr marL="342906" indent="-342906" defTabSz="457207" fontAlgn="auto">
              <a:spcAft>
                <a:spcPts val="0"/>
              </a:spcAft>
              <a:buClr>
                <a:schemeClr val="bg2">
                  <a:lumMod val="40000"/>
                  <a:lumOff val="60000"/>
                </a:schemeClr>
              </a:buClr>
              <a:buFont typeface="Wingdings 3" charset="2"/>
              <a:buChar char=""/>
              <a:defRPr/>
            </a:pPr>
            <a:r>
              <a:rPr lang="en-GB" dirty="0"/>
              <a:t>Investigating patterns allows students to experience the excitement and satisfaction of mathematical discovery.</a:t>
            </a:r>
          </a:p>
          <a:p>
            <a:pPr marL="342906" indent="-342906" defTabSz="457207" fontAlgn="auto">
              <a:spcAft>
                <a:spcPts val="0"/>
              </a:spcAft>
              <a:buClr>
                <a:schemeClr val="bg2">
                  <a:lumMod val="40000"/>
                  <a:lumOff val="60000"/>
                </a:schemeClr>
              </a:buClr>
              <a:buFont typeface="Wingdings 3" charset="2"/>
              <a:buChar char=""/>
              <a:defRPr/>
            </a:pPr>
            <a:r>
              <a:rPr lang="en-GB" dirty="0"/>
              <a:t> Mathematical inquiry encourages students to become risk-takers, inquirers and critical thinkers.</a:t>
            </a:r>
          </a:p>
          <a:p>
            <a:pPr marL="342906" indent="-342906" defTabSz="457207" fontAlgn="auto">
              <a:spcAft>
                <a:spcPts val="0"/>
              </a:spcAft>
              <a:buClr>
                <a:schemeClr val="bg2">
                  <a:lumMod val="40000"/>
                  <a:lumOff val="60000"/>
                </a:schemeClr>
              </a:buClr>
              <a:buFont typeface="Wingdings 3" charset="2"/>
              <a:buChar char=""/>
              <a:defRPr/>
            </a:pPr>
            <a:r>
              <a:rPr lang="en-GB" dirty="0"/>
              <a:t> </a:t>
            </a:r>
          </a:p>
          <a:p>
            <a:pPr marL="342906" indent="-342906" defTabSz="457207" fontAlgn="auto">
              <a:spcAft>
                <a:spcPts val="0"/>
              </a:spcAft>
              <a:buClr>
                <a:schemeClr val="bg2">
                  <a:lumMod val="40000"/>
                  <a:lumOff val="60000"/>
                </a:schemeClr>
              </a:buClr>
              <a:buFont typeface="Wingdings 3" charset="2"/>
              <a:buChar char=""/>
              <a:defRPr/>
            </a:pPr>
            <a:endParaRPr lang="en-GB" dirty="0"/>
          </a:p>
          <a:p>
            <a:pPr marL="342906" indent="-342906" defTabSz="457207" fontAlgn="auto">
              <a:spcAft>
                <a:spcPts val="0"/>
              </a:spcAft>
              <a:buClr>
                <a:schemeClr val="bg2">
                  <a:lumMod val="40000"/>
                  <a:lumOff val="60000"/>
                </a:schemeClr>
              </a:buClr>
              <a:buFont typeface="Wingdings 3" charset="2"/>
              <a:buChar char=""/>
              <a:defRPr/>
            </a:pP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FCEE39DE-B71C-41BB-9A0F-239361ECD4E9}"/>
              </a:ext>
            </a:extLst>
          </p:cNvPr>
          <p:cNvSpPr>
            <a:spLocks noGrp="1" noChangeArrowheads="1"/>
          </p:cNvSpPr>
          <p:nvPr>
            <p:ph type="title"/>
          </p:nvPr>
        </p:nvSpPr>
        <p:spPr/>
        <p:txBody>
          <a:bodyPr/>
          <a:lstStyle/>
          <a:p>
            <a:pPr algn="ctr"/>
            <a:r>
              <a:rPr lang="en-GB" altLang="en-US" sz="3200" b="1">
                <a:solidFill>
                  <a:schemeClr val="tx1"/>
                </a:solidFill>
              </a:rPr>
              <a:t>Adroddiad</a:t>
            </a:r>
            <a:r>
              <a:rPr lang="en-GB" altLang="en-US" b="1">
                <a:solidFill>
                  <a:schemeClr val="tx1"/>
                </a:solidFill>
              </a:rPr>
              <a:t> </a:t>
            </a:r>
            <a:r>
              <a:rPr lang="cy-GB" altLang="en-US" sz="3200" b="1">
                <a:solidFill>
                  <a:schemeClr val="tx1"/>
                </a:solidFill>
                <a:ea typeface="ＭＳ Ｐゴシック" panose="020B0600070205080204" pitchFamily="34" charset="-128"/>
              </a:rPr>
              <a:t>Cockroft </a:t>
            </a:r>
            <a:br>
              <a:rPr lang="cy-GB" altLang="en-US" sz="3200" b="1">
                <a:solidFill>
                  <a:schemeClr val="tx1"/>
                </a:solidFill>
                <a:ea typeface="ＭＳ Ｐゴシック" panose="020B0600070205080204" pitchFamily="34" charset="-128"/>
              </a:rPr>
            </a:br>
            <a:r>
              <a:rPr lang="cy-GB" altLang="en-US" sz="3200" b="1" i="1">
                <a:solidFill>
                  <a:schemeClr val="tx1"/>
                </a:solidFill>
                <a:ea typeface="ＭＳ Ｐゴシック" panose="020B0600070205080204" pitchFamily="34" charset="-128"/>
              </a:rPr>
              <a:t>Report - Mathematics Counts</a:t>
            </a:r>
            <a:endParaRPr lang="en-GB" altLang="en-US" sz="3600" b="1" i="1">
              <a:solidFill>
                <a:schemeClr val="tx1"/>
              </a:solidFill>
            </a:endParaRPr>
          </a:p>
        </p:txBody>
      </p:sp>
      <p:sp>
        <p:nvSpPr>
          <p:cNvPr id="33795" name="Rectangle 3">
            <a:extLst>
              <a:ext uri="{FF2B5EF4-FFF2-40B4-BE49-F238E27FC236}">
                <a16:creationId xmlns:a16="http://schemas.microsoft.com/office/drawing/2014/main" id="{A17F1EF7-C801-4CDA-AFB6-082402339091}"/>
              </a:ext>
            </a:extLst>
          </p:cNvPr>
          <p:cNvSpPr>
            <a:spLocks noGrp="1" noChangeArrowheads="1"/>
          </p:cNvSpPr>
          <p:nvPr>
            <p:ph sz="half" idx="2"/>
          </p:nvPr>
        </p:nvSpPr>
        <p:spPr>
          <a:xfrm>
            <a:off x="107950" y="1989138"/>
            <a:ext cx="4017963" cy="4267200"/>
          </a:xfrm>
          <a:ln>
            <a:solidFill>
              <a:schemeClr val="accent1"/>
            </a:solidFill>
            <a:miter lim="800000"/>
            <a:headEnd/>
            <a:tailEnd/>
          </a:ln>
        </p:spPr>
        <p:txBody>
          <a:bodyPr/>
          <a:lstStyle/>
          <a:p>
            <a:pPr>
              <a:lnSpc>
                <a:spcPct val="80000"/>
              </a:lnSpc>
            </a:pPr>
            <a:r>
              <a:rPr lang="en-GB" altLang="en-US" sz="1700" i="1">
                <a:ea typeface="ＭＳ Ｐゴシック" panose="020B0600070205080204" pitchFamily="34" charset="-128"/>
              </a:rPr>
              <a:t>Yn 1978 sefydlodd  y llywodraeth Lafur ymchwiliad i ystyried y ffordd roedd mathemateg yn cael ei addysgu yn ysgolion cynradd ac uwchradd Cymru a Lloegr</a:t>
            </a:r>
          </a:p>
          <a:p>
            <a:pPr>
              <a:lnSpc>
                <a:spcPct val="80000"/>
              </a:lnSpc>
            </a:pPr>
            <a:endParaRPr lang="en-GB" altLang="en-US" sz="1700" i="1">
              <a:ea typeface="ＭＳ Ｐゴシック" panose="020B0600070205080204" pitchFamily="34" charset="-128"/>
            </a:endParaRPr>
          </a:p>
          <a:p>
            <a:pPr>
              <a:lnSpc>
                <a:spcPct val="80000"/>
              </a:lnSpc>
            </a:pPr>
            <a:r>
              <a:rPr lang="en-GB" altLang="en-US" sz="1700" i="1">
                <a:ea typeface="ＭＳ Ｐゴシック" panose="020B0600070205080204" pitchFamily="34" charset="-128"/>
              </a:rPr>
              <a:t>Rhoddwyd sylw arbennig i’w effeithiolrwydd a’i eglurdeb ac i sicrhau cysylltiad rhwng y cwricwlwm mathemategol a’r sgiliau fyddai angen mewn addysg bellach, cyflogadwyedd a bywyd fel oedolyn.</a:t>
            </a:r>
            <a:endParaRPr lang="en-US" altLang="en-US" sz="1700" i="1">
              <a:ea typeface="ＭＳ Ｐゴシック" panose="020B0600070205080204" pitchFamily="34" charset="-128"/>
            </a:endParaRPr>
          </a:p>
        </p:txBody>
      </p:sp>
      <p:sp>
        <p:nvSpPr>
          <p:cNvPr id="7171" name="Content Placeholder 6">
            <a:extLst>
              <a:ext uri="{FF2B5EF4-FFF2-40B4-BE49-F238E27FC236}">
                <a16:creationId xmlns:a16="http://schemas.microsoft.com/office/drawing/2014/main" id="{76E33F85-02E0-4E04-B6B3-E4A92B09CC4B}"/>
              </a:ext>
            </a:extLst>
          </p:cNvPr>
          <p:cNvSpPr>
            <a:spLocks noGrp="1"/>
          </p:cNvSpPr>
          <p:nvPr>
            <p:ph sz="quarter" idx="4"/>
          </p:nvPr>
        </p:nvSpPr>
        <p:spPr>
          <a:xfrm>
            <a:off x="4645025" y="1989138"/>
            <a:ext cx="4041775" cy="3367087"/>
          </a:xfrm>
          <a:ln>
            <a:solidFill>
              <a:schemeClr val="accent3"/>
            </a:solidFill>
          </a:ln>
        </p:spPr>
        <p:txBody>
          <a:bodyPr rtlCol="0">
            <a:normAutofit fontScale="92500" lnSpcReduction="20000"/>
          </a:bodyPr>
          <a:lstStyle/>
          <a:p>
            <a:pPr marL="342906" indent="-342906" defTabSz="457207" fontAlgn="auto">
              <a:spcAft>
                <a:spcPts val="0"/>
              </a:spcAft>
              <a:buClr>
                <a:schemeClr val="bg2">
                  <a:lumMod val="40000"/>
                  <a:lumOff val="60000"/>
                </a:schemeClr>
              </a:buClr>
              <a:buFont typeface="Wingdings 3" charset="2"/>
              <a:buChar char=""/>
              <a:defRPr/>
            </a:pPr>
            <a:r>
              <a:rPr lang="en-GB" i="1" dirty="0">
                <a:ea typeface="MS PGothic" pitchFamily="34" charset="-128"/>
              </a:rPr>
              <a:t>1978 Labour government established Inquiry to consider the teaching of mathematics in primary and secondary schools in England and Wales</a:t>
            </a:r>
          </a:p>
          <a:p>
            <a:pPr marL="109537" indent="0" defTabSz="457207" fontAlgn="auto">
              <a:spcAft>
                <a:spcPts val="0"/>
              </a:spcAft>
              <a:buClr>
                <a:schemeClr val="bg2">
                  <a:lumMod val="40000"/>
                  <a:lumOff val="60000"/>
                </a:schemeClr>
              </a:buClr>
              <a:buFont typeface="Wingdings 3" panose="05040102010807070707" pitchFamily="18" charset="2"/>
              <a:buNone/>
              <a:defRPr/>
            </a:pPr>
            <a:endParaRPr lang="en-GB" i="1" dirty="0">
              <a:ea typeface="MS PGothic" pitchFamily="34" charset="-128"/>
            </a:endParaRPr>
          </a:p>
          <a:p>
            <a:pPr marL="342906" indent="-342906" defTabSz="457207" fontAlgn="auto">
              <a:spcAft>
                <a:spcPts val="0"/>
              </a:spcAft>
              <a:buClr>
                <a:schemeClr val="bg2">
                  <a:lumMod val="40000"/>
                  <a:lumOff val="60000"/>
                </a:schemeClr>
              </a:buClr>
              <a:buFont typeface="Wingdings 3" charset="2"/>
              <a:buChar char=""/>
              <a:defRPr/>
            </a:pPr>
            <a:r>
              <a:rPr lang="en-GB" i="1" dirty="0">
                <a:ea typeface="MS PGothic" pitchFamily="34" charset="-128"/>
              </a:rPr>
              <a:t>Particular regard to its effectiveness and intelligibility and to ensure a link between the mathematical curriculum and the skills required in further education, employment and adult life.</a:t>
            </a:r>
            <a:endParaRPr lang="en-GB" dirty="0">
              <a:ea typeface="MS PGothic" pitchFamily="34" charset="-128"/>
            </a:endParaRPr>
          </a:p>
          <a:p>
            <a:pPr marL="342906" indent="-342906" defTabSz="457207" fontAlgn="auto">
              <a:lnSpc>
                <a:spcPct val="90000"/>
              </a:lnSpc>
              <a:spcAft>
                <a:spcPts val="0"/>
              </a:spcAft>
              <a:buClr>
                <a:schemeClr val="bg2">
                  <a:lumMod val="40000"/>
                  <a:lumOff val="60000"/>
                </a:schemeClr>
              </a:buClr>
              <a:buFont typeface="Wingdings 3" charset="2"/>
              <a:buChar char=""/>
              <a:defRPr/>
            </a:pPr>
            <a:endParaRPr lang="en-GB" altLang="en-US" sz="3200" i="1" dirty="0">
              <a:ea typeface="MS PGothic" pitchFamily="34" charset="-128"/>
            </a:endParaRPr>
          </a:p>
        </p:txBody>
      </p:sp>
    </p:spTree>
    <p:custDataLst>
      <p:tags r:id="rId1"/>
    </p:custData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65CFF8D8-E3CD-4786-A2C0-434F51999EF1}"/>
              </a:ext>
            </a:extLst>
          </p:cNvPr>
          <p:cNvSpPr>
            <a:spLocks noGrp="1" noChangeArrowheads="1"/>
          </p:cNvSpPr>
          <p:nvPr>
            <p:ph type="title"/>
          </p:nvPr>
        </p:nvSpPr>
        <p:spPr/>
        <p:txBody>
          <a:bodyPr/>
          <a:lstStyle/>
          <a:p>
            <a:pPr algn="ctr"/>
            <a:r>
              <a:rPr lang="en-GB" altLang="en-US" sz="3600"/>
              <a:t>Cefndir</a:t>
            </a:r>
            <a:r>
              <a:rPr lang="en-GB" altLang="en-US" sz="3600" i="1"/>
              <a:t/>
            </a:r>
            <a:br>
              <a:rPr lang="en-GB" altLang="en-US" sz="3600" i="1"/>
            </a:br>
            <a:r>
              <a:rPr lang="en-GB" altLang="en-US" sz="3600" i="1"/>
              <a:t>Background</a:t>
            </a:r>
          </a:p>
        </p:txBody>
      </p:sp>
      <p:sp>
        <p:nvSpPr>
          <p:cNvPr id="35843" name="Rectangle 3">
            <a:extLst>
              <a:ext uri="{FF2B5EF4-FFF2-40B4-BE49-F238E27FC236}">
                <a16:creationId xmlns:a16="http://schemas.microsoft.com/office/drawing/2014/main" id="{34B03744-792D-4F90-AACC-75D26E30BC59}"/>
              </a:ext>
            </a:extLst>
          </p:cNvPr>
          <p:cNvSpPr>
            <a:spLocks noGrp="1" noChangeArrowheads="1"/>
          </p:cNvSpPr>
          <p:nvPr>
            <p:ph sz="half" idx="2"/>
          </p:nvPr>
        </p:nvSpPr>
        <p:spPr>
          <a:xfrm>
            <a:off x="457200" y="1852613"/>
            <a:ext cx="4040188" cy="3376612"/>
          </a:xfrm>
          <a:ln>
            <a:solidFill>
              <a:schemeClr val="accent1"/>
            </a:solidFill>
            <a:miter lim="800000"/>
            <a:headEnd/>
            <a:tailEnd/>
          </a:ln>
        </p:spPr>
        <p:txBody>
          <a:bodyPr/>
          <a:lstStyle/>
          <a:p>
            <a:r>
              <a:rPr lang="en-GB" altLang="en-US" sz="2000"/>
              <a:t>Adroddiad Cockroft – Mathematics Counts (1982)</a:t>
            </a:r>
          </a:p>
          <a:p>
            <a:r>
              <a:rPr lang="en-GB" altLang="en-US" sz="2000"/>
              <a:t>Rhifedd yng nghyfnodau allweddol 2 a 3: adroddiad interim (Estyn, 2014</a:t>
            </a:r>
            <a:r>
              <a:rPr lang="en-GB" altLang="en-US"/>
              <a:t>) </a:t>
            </a:r>
          </a:p>
        </p:txBody>
      </p:sp>
      <p:sp>
        <p:nvSpPr>
          <p:cNvPr id="11267" name="Content Placeholder 6">
            <a:extLst>
              <a:ext uri="{FF2B5EF4-FFF2-40B4-BE49-F238E27FC236}">
                <a16:creationId xmlns:a16="http://schemas.microsoft.com/office/drawing/2014/main" id="{8F827FC1-F1FC-46A8-9D89-8FA1A2E49AC6}"/>
              </a:ext>
            </a:extLst>
          </p:cNvPr>
          <p:cNvSpPr>
            <a:spLocks noGrp="1"/>
          </p:cNvSpPr>
          <p:nvPr>
            <p:ph sz="quarter" idx="4"/>
          </p:nvPr>
        </p:nvSpPr>
        <p:spPr>
          <a:xfrm>
            <a:off x="4645025" y="1852613"/>
            <a:ext cx="4041775" cy="3376612"/>
          </a:xfrm>
          <a:ln>
            <a:solidFill>
              <a:schemeClr val="accent3"/>
            </a:solidFill>
          </a:ln>
        </p:spPr>
        <p:txBody>
          <a:bodyPr rtlCol="0"/>
          <a:lstStyle/>
          <a:p>
            <a:pPr marL="342906" indent="-342906" defTabSz="457207" fontAlgn="auto">
              <a:spcAft>
                <a:spcPts val="0"/>
              </a:spcAft>
              <a:buClr>
                <a:schemeClr val="bg2">
                  <a:lumMod val="40000"/>
                  <a:lumOff val="60000"/>
                </a:schemeClr>
              </a:buClr>
              <a:buFont typeface="Wingdings 3" charset="2"/>
              <a:buChar char=""/>
              <a:defRPr/>
            </a:pPr>
            <a:r>
              <a:rPr lang="cy-GB" altLang="en-US" sz="2000" i="1" dirty="0"/>
              <a:t>Cockroft Report - Mathematics Counts (1982)</a:t>
            </a:r>
          </a:p>
          <a:p>
            <a:pPr marL="342906" indent="-342906" defTabSz="457207" fontAlgn="auto">
              <a:spcAft>
                <a:spcPts val="0"/>
              </a:spcAft>
              <a:buClr>
                <a:schemeClr val="bg2">
                  <a:lumMod val="40000"/>
                  <a:lumOff val="60000"/>
                </a:schemeClr>
              </a:buClr>
              <a:buFont typeface="Wingdings 3" charset="2"/>
              <a:buChar char=""/>
              <a:defRPr/>
            </a:pPr>
            <a:r>
              <a:rPr lang="en-GB" sz="2000" i="1" dirty="0"/>
              <a:t>Numeracy in key stages 2 and 3: an interim report (</a:t>
            </a:r>
            <a:r>
              <a:rPr lang="en-GB" sz="2000" i="1" dirty="0" err="1"/>
              <a:t>Estyn</a:t>
            </a:r>
            <a:r>
              <a:rPr lang="en-GB" sz="2000" i="1" dirty="0"/>
              <a:t>, 2014)</a:t>
            </a:r>
            <a:endParaRPr lang="cy-GB" altLang="en-US" sz="2000" i="1" dirty="0"/>
          </a:p>
          <a:p>
            <a:pPr marL="342906" indent="-342906" defTabSz="457207" fontAlgn="auto">
              <a:lnSpc>
                <a:spcPct val="90000"/>
              </a:lnSpc>
              <a:spcAft>
                <a:spcPts val="0"/>
              </a:spcAft>
              <a:buClr>
                <a:schemeClr val="bg2">
                  <a:lumMod val="40000"/>
                  <a:lumOff val="60000"/>
                </a:schemeClr>
              </a:buClr>
              <a:buFont typeface="Wingdings 3" charset="2"/>
              <a:buChar char=""/>
              <a:defRPr/>
            </a:pPr>
            <a:endParaRPr lang="en-GB" altLang="en-US" sz="3600" i="1" dirty="0"/>
          </a:p>
        </p:txBody>
      </p:sp>
      <p:sp>
        <p:nvSpPr>
          <p:cNvPr id="5" name="Rectangle 2">
            <a:extLst>
              <a:ext uri="{FF2B5EF4-FFF2-40B4-BE49-F238E27FC236}">
                <a16:creationId xmlns:a16="http://schemas.microsoft.com/office/drawing/2014/main" id="{53444FC8-80B8-4F72-8A69-E78910F27230}"/>
              </a:ext>
            </a:extLst>
          </p:cNvPr>
          <p:cNvSpPr txBox="1">
            <a:spLocks noChangeArrowheads="1"/>
          </p:cNvSpPr>
          <p:nvPr/>
        </p:nvSpPr>
        <p:spPr>
          <a:xfrm>
            <a:off x="323528" y="188640"/>
            <a:ext cx="3513584" cy="1143000"/>
          </a:xfrm>
          <a:prstGeom prst="rect">
            <a:avLst/>
          </a:prstGeom>
        </p:spPr>
        <p:txBody>
          <a:bodyPr anchor="ctr">
            <a:normAutofit fontScale="97500" lnSpcReduction="10000"/>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pitchFamily="34"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pitchFamily="34"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pitchFamily="34"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pitchFamily="34"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pitchFamily="34"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a:lstStyle>
          <a:p>
            <a:pPr eaLnBrk="1" fontAlgn="auto" hangingPunct="1">
              <a:spcAft>
                <a:spcPts val="0"/>
              </a:spcAft>
              <a:defRPr/>
            </a:pPr>
            <a:r>
              <a:rPr lang="en-GB" dirty="0">
                <a:ea typeface="+mj-ea"/>
                <a:cs typeface="+mj-cs"/>
              </a:rPr>
              <a:t/>
            </a:r>
            <a:br>
              <a:rPr lang="en-GB" dirty="0">
                <a:ea typeface="+mj-ea"/>
                <a:cs typeface="+mj-cs"/>
              </a:rPr>
            </a:br>
            <a:endParaRPr lang="en-GB" sz="3600" i="1" dirty="0">
              <a:ea typeface="+mj-ea"/>
              <a:cs typeface="+mj-cs"/>
            </a:endParaRPr>
          </a:p>
        </p:txBody>
      </p:sp>
      <p:pic>
        <p:nvPicPr>
          <p:cNvPr id="35846" name="Picture 6" descr="C:\Users\Dave\AppData\Local\Microsoft\Windows\Temporary Internet Files\Content.IE5\UWE5TFNU\MC900439818[1].png">
            <a:extLst>
              <a:ext uri="{FF2B5EF4-FFF2-40B4-BE49-F238E27FC236}">
                <a16:creationId xmlns:a16="http://schemas.microsoft.com/office/drawing/2014/main" id="{CE63FEED-9A7A-4933-BFE2-D32B798C5F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87675" y="3857625"/>
            <a:ext cx="1368425"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F99693F3-785D-41B5-B45C-BF7DB495926F}"/>
              </a:ext>
            </a:extLst>
          </p:cNvPr>
          <p:cNvSpPr>
            <a:spLocks noGrp="1" noChangeArrowheads="1"/>
          </p:cNvSpPr>
          <p:nvPr>
            <p:ph type="title"/>
          </p:nvPr>
        </p:nvSpPr>
        <p:spPr>
          <a:xfrm>
            <a:off x="561826" y="-220422"/>
            <a:ext cx="7056437" cy="1400175"/>
          </a:xfrm>
        </p:spPr>
        <p:txBody>
          <a:bodyPr rtlCol="0">
            <a:normAutofit fontScale="90000"/>
          </a:bodyPr>
          <a:lstStyle/>
          <a:p>
            <a:pPr algn="ctr" defTabSz="457207" fontAlgn="auto">
              <a:spcAft>
                <a:spcPts val="0"/>
              </a:spcAft>
              <a:defRPr/>
            </a:pPr>
            <a:r>
              <a:rPr lang="en-GB" altLang="en-US" dirty="0">
                <a:solidFill>
                  <a:srgbClr val="0070C0"/>
                </a:solidFill>
                <a:effectLst>
                  <a:outerShdw blurRad="38100" dist="38100" dir="2700000" algn="tl">
                    <a:srgbClr val="000000">
                      <a:alpha val="43137"/>
                    </a:srgbClr>
                  </a:outerShdw>
                </a:effectLst>
                <a:ea typeface="MS PGothic" pitchFamily="34" charset="-128"/>
              </a:rPr>
              <a:t/>
            </a:r>
            <a:br>
              <a:rPr lang="en-GB" altLang="en-US" dirty="0">
                <a:solidFill>
                  <a:srgbClr val="0070C0"/>
                </a:solidFill>
                <a:effectLst>
                  <a:outerShdw blurRad="38100" dist="38100" dir="2700000" algn="tl">
                    <a:srgbClr val="000000">
                      <a:alpha val="43137"/>
                    </a:srgbClr>
                  </a:outerShdw>
                </a:effectLst>
                <a:ea typeface="MS PGothic" pitchFamily="34" charset="-128"/>
              </a:rPr>
            </a:br>
            <a:r>
              <a:rPr lang="en-GB" altLang="en-US" sz="4000" dirty="0" err="1">
                <a:solidFill>
                  <a:srgbClr val="0070C0"/>
                </a:solidFill>
                <a:ea typeface="MS PGothic" pitchFamily="34" charset="-128"/>
              </a:rPr>
              <a:t>Pwyntiau</a:t>
            </a:r>
            <a:r>
              <a:rPr lang="en-GB" altLang="en-US" sz="4000" dirty="0">
                <a:solidFill>
                  <a:srgbClr val="0070C0"/>
                </a:solidFill>
                <a:ea typeface="MS PGothic" pitchFamily="34" charset="-128"/>
              </a:rPr>
              <a:t> </a:t>
            </a:r>
            <a:r>
              <a:rPr lang="en-GB" altLang="en-US" sz="4000" dirty="0" err="1">
                <a:solidFill>
                  <a:srgbClr val="0070C0"/>
                </a:solidFill>
                <a:ea typeface="MS PGothic" pitchFamily="34" charset="-128"/>
              </a:rPr>
              <a:t>allweddol</a:t>
            </a:r>
            <a:r>
              <a:rPr lang="cy-GB" altLang="en-US" sz="4000" dirty="0">
                <a:solidFill>
                  <a:srgbClr val="0070C0"/>
                </a:solidFill>
                <a:ea typeface="MS PGothic" pitchFamily="34" charset="-128"/>
              </a:rPr>
              <a:t/>
            </a:r>
            <a:br>
              <a:rPr lang="cy-GB" altLang="en-US" sz="4000" dirty="0">
                <a:solidFill>
                  <a:srgbClr val="0070C0"/>
                </a:solidFill>
                <a:ea typeface="MS PGothic" pitchFamily="34" charset="-128"/>
              </a:rPr>
            </a:br>
            <a:r>
              <a:rPr lang="cy-GB" altLang="en-US" sz="4000" i="1" dirty="0">
                <a:solidFill>
                  <a:srgbClr val="0070C0"/>
                </a:solidFill>
                <a:ea typeface="MS PGothic" pitchFamily="34" charset="-128"/>
              </a:rPr>
              <a:t>Some key points</a:t>
            </a:r>
            <a:r>
              <a:rPr lang="en-GB" sz="4000" i="1" dirty="0"/>
              <a:t/>
            </a:r>
            <a:br>
              <a:rPr lang="en-GB" sz="4000" i="1" dirty="0"/>
            </a:br>
            <a:endParaRPr lang="en-GB" sz="4000" i="1" dirty="0"/>
          </a:p>
        </p:txBody>
      </p:sp>
      <p:sp>
        <p:nvSpPr>
          <p:cNvPr id="17411" name="Rectangle 3">
            <a:extLst>
              <a:ext uri="{FF2B5EF4-FFF2-40B4-BE49-F238E27FC236}">
                <a16:creationId xmlns:a16="http://schemas.microsoft.com/office/drawing/2014/main" id="{1DD41C51-FCBA-4047-BC55-ED2DF43B593B}"/>
              </a:ext>
            </a:extLst>
          </p:cNvPr>
          <p:cNvSpPr>
            <a:spLocks noGrp="1" noChangeArrowheads="1"/>
          </p:cNvSpPr>
          <p:nvPr>
            <p:ph sz="half" idx="2"/>
          </p:nvPr>
        </p:nvSpPr>
        <p:spPr>
          <a:xfrm>
            <a:off x="423863" y="1628775"/>
            <a:ext cx="4040187" cy="4968875"/>
          </a:xfrm>
          <a:ln>
            <a:solidFill>
              <a:schemeClr val="accent1"/>
            </a:solidFill>
            <a:headEnd/>
            <a:tailEnd/>
          </a:ln>
        </p:spPr>
        <p:txBody>
          <a:bodyPr rtlCol="0">
            <a:normAutofit lnSpcReduction="10000"/>
          </a:bodyPr>
          <a:lstStyle/>
          <a:p>
            <a:pPr marL="342906" indent="-342906" defTabSz="457207" fontAlgn="auto">
              <a:spcAft>
                <a:spcPts val="0"/>
              </a:spcAft>
              <a:buClr>
                <a:schemeClr val="bg2">
                  <a:lumMod val="40000"/>
                  <a:lumOff val="60000"/>
                </a:schemeClr>
              </a:buClr>
              <a:buFont typeface="Wingdings 3" charset="2"/>
              <a:buChar char=""/>
              <a:defRPr/>
            </a:pPr>
            <a:r>
              <a:rPr lang="en-GB" altLang="en-US" sz="2000"/>
              <a:t>Galluogi disgybIion i ddatblygu sgiliau mathemategol a dealltwriaeth sydd angen ar gyfer bywyd tu fas yr ysgol, ar gyfer cyflogadwyedd ac astudio pellach a hyfforddiant;</a:t>
            </a:r>
          </a:p>
          <a:p>
            <a:pPr marL="342906" indent="-342906" defTabSz="457207" fontAlgn="auto">
              <a:spcAft>
                <a:spcPts val="0"/>
              </a:spcAft>
              <a:buClr>
                <a:schemeClr val="bg2">
                  <a:lumMod val="40000"/>
                  <a:lumOff val="60000"/>
                </a:schemeClr>
              </a:buClr>
              <a:buFont typeface="Wingdings 3" charset="2"/>
              <a:buChar char=""/>
              <a:defRPr/>
            </a:pPr>
            <a:r>
              <a:rPr lang="en-GB" altLang="en-US" sz="2000"/>
              <a:t>Darparu disgyblion gyda’r mathemateg sydd angen ar gyfer astudio pynciau eraill;</a:t>
            </a:r>
          </a:p>
          <a:p>
            <a:pPr marL="342906" indent="-342906" defTabSz="457207" fontAlgn="auto">
              <a:spcAft>
                <a:spcPts val="0"/>
              </a:spcAft>
              <a:buClr>
                <a:schemeClr val="bg2">
                  <a:lumMod val="40000"/>
                  <a:lumOff val="60000"/>
                </a:schemeClr>
              </a:buClr>
              <a:buFont typeface="Wingdings 3" charset="2"/>
              <a:buChar char=""/>
              <a:defRPr/>
            </a:pPr>
            <a:r>
              <a:rPr lang="en-GB" altLang="en-US" sz="2000"/>
              <a:t>Cynorthwyo disgyblion i ddatblygu gwerthfawrogiad a mwynhad o fathemateg yn ei hun.</a:t>
            </a:r>
            <a:endParaRPr lang="en-US" altLang="en-US" sz="2000"/>
          </a:p>
        </p:txBody>
      </p:sp>
      <p:sp>
        <p:nvSpPr>
          <p:cNvPr id="14339" name="Content Placeholder 6">
            <a:extLst>
              <a:ext uri="{FF2B5EF4-FFF2-40B4-BE49-F238E27FC236}">
                <a16:creationId xmlns:a16="http://schemas.microsoft.com/office/drawing/2014/main" id="{1B655D0F-0E69-4508-9584-6689A13EAAA2}"/>
              </a:ext>
            </a:extLst>
          </p:cNvPr>
          <p:cNvSpPr>
            <a:spLocks noGrp="1"/>
          </p:cNvSpPr>
          <p:nvPr>
            <p:ph sz="quarter" idx="4"/>
          </p:nvPr>
        </p:nvSpPr>
        <p:spPr>
          <a:xfrm>
            <a:off x="4664075" y="1603375"/>
            <a:ext cx="4041775" cy="4994275"/>
          </a:xfrm>
          <a:ln>
            <a:solidFill>
              <a:schemeClr val="accent3"/>
            </a:solidFill>
          </a:ln>
        </p:spPr>
        <p:txBody>
          <a:bodyPr rtlCol="0"/>
          <a:lstStyle/>
          <a:p>
            <a:pPr marL="742962" lvl="1" indent="-285755" defTabSz="457207" fontAlgn="auto">
              <a:spcAft>
                <a:spcPts val="0"/>
              </a:spcAft>
              <a:buClr>
                <a:schemeClr val="bg2">
                  <a:lumMod val="40000"/>
                  <a:lumOff val="60000"/>
                </a:schemeClr>
              </a:buClr>
              <a:buFont typeface="Wingdings 3" charset="2"/>
              <a:buChar char=""/>
              <a:defRPr/>
            </a:pPr>
            <a:r>
              <a:rPr lang="en-GB" altLang="en-US" i="1" dirty="0"/>
              <a:t>Enable pupils to develop the mathematical skills and understanding required for adult life, for employment and for further study and training; </a:t>
            </a:r>
          </a:p>
          <a:p>
            <a:pPr marL="742962" lvl="1" indent="-285755" defTabSz="457207" fontAlgn="auto">
              <a:spcAft>
                <a:spcPts val="0"/>
              </a:spcAft>
              <a:buClr>
                <a:schemeClr val="bg2">
                  <a:lumMod val="40000"/>
                  <a:lumOff val="60000"/>
                </a:schemeClr>
              </a:buClr>
              <a:buFont typeface="Wingdings 3" charset="2"/>
              <a:buChar char=""/>
              <a:defRPr/>
            </a:pPr>
            <a:r>
              <a:rPr lang="en-GB" altLang="en-US" i="1" dirty="0"/>
              <a:t>Provide pupils with such maths as may be needed for study of other subjects; </a:t>
            </a:r>
          </a:p>
          <a:p>
            <a:pPr marL="742962" lvl="1" indent="-285755" defTabSz="457207" fontAlgn="auto">
              <a:spcAft>
                <a:spcPts val="0"/>
              </a:spcAft>
              <a:buClr>
                <a:schemeClr val="bg2">
                  <a:lumMod val="40000"/>
                  <a:lumOff val="60000"/>
                </a:schemeClr>
              </a:buClr>
              <a:buFont typeface="Wingdings 3" charset="2"/>
              <a:buChar char=""/>
              <a:defRPr/>
            </a:pPr>
            <a:r>
              <a:rPr lang="en-GB" altLang="en-US" i="1" dirty="0"/>
              <a:t>Help pupils to develop an appreciation and enjoyment of mathematics itself.</a:t>
            </a:r>
          </a:p>
          <a:p>
            <a:pPr marL="109537" indent="0" defTabSz="457207" fontAlgn="auto">
              <a:lnSpc>
                <a:spcPct val="90000"/>
              </a:lnSpc>
              <a:spcAft>
                <a:spcPts val="0"/>
              </a:spcAft>
              <a:buClr>
                <a:schemeClr val="bg2">
                  <a:lumMod val="40000"/>
                  <a:lumOff val="60000"/>
                </a:schemeClr>
              </a:buClr>
              <a:buFont typeface="Wingdings 3" panose="05040102010807070707" pitchFamily="18" charset="2"/>
              <a:buNone/>
              <a:defRPr/>
            </a:pPr>
            <a:endParaRPr lang="en-GB" altLang="en-US" sz="4000" b="1" i="1" dirty="0"/>
          </a:p>
          <a:p>
            <a:pPr marL="109537" indent="0" defTabSz="457207" fontAlgn="auto">
              <a:lnSpc>
                <a:spcPct val="90000"/>
              </a:lnSpc>
              <a:spcAft>
                <a:spcPts val="0"/>
              </a:spcAft>
              <a:buClr>
                <a:schemeClr val="bg2">
                  <a:lumMod val="40000"/>
                  <a:lumOff val="60000"/>
                </a:schemeClr>
              </a:buClr>
              <a:buFont typeface="Wingdings 3" panose="05040102010807070707" pitchFamily="18" charset="2"/>
              <a:buNone/>
              <a:defRPr/>
            </a:pPr>
            <a:endParaRPr lang="en-GB" altLang="en-US" sz="4000" b="1" i="1" dirty="0"/>
          </a:p>
        </p:txBody>
      </p:sp>
    </p:spTree>
    <p:custDataLst>
      <p:tags r:id="rId1"/>
    </p:custData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043D56A-6854-4267-84C2-9D8896F74FEC}"/>
              </a:ext>
            </a:extLst>
          </p:cNvPr>
          <p:cNvSpPr>
            <a:spLocks noGrp="1"/>
          </p:cNvSpPr>
          <p:nvPr>
            <p:ph type="title"/>
          </p:nvPr>
        </p:nvSpPr>
        <p:spPr>
          <a:xfrm>
            <a:off x="379562" y="-593545"/>
            <a:ext cx="8229600" cy="1276350"/>
          </a:xfrm>
        </p:spPr>
        <p:txBody>
          <a:bodyPr rtlCol="0">
            <a:normAutofit fontScale="90000"/>
          </a:bodyPr>
          <a:lstStyle/>
          <a:p>
            <a:pPr algn="ctr" defTabSz="457207" fontAlgn="auto">
              <a:spcAft>
                <a:spcPts val="0"/>
              </a:spcAft>
              <a:defRPr/>
            </a:pPr>
            <a:r>
              <a:rPr lang="en-GB" altLang="en-US" sz="4400" dirty="0">
                <a:solidFill>
                  <a:srgbClr val="0070C0"/>
                </a:solidFill>
                <a:ea typeface="MS PGothic" pitchFamily="34" charset="-128"/>
              </a:rPr>
              <a:t/>
            </a:r>
            <a:br>
              <a:rPr lang="en-GB" altLang="en-US" sz="4400" dirty="0">
                <a:solidFill>
                  <a:srgbClr val="0070C0"/>
                </a:solidFill>
                <a:ea typeface="MS PGothic" pitchFamily="34" charset="-128"/>
              </a:rPr>
            </a:br>
            <a:r>
              <a:rPr lang="en-GB" altLang="en-US" sz="4400" dirty="0" err="1">
                <a:solidFill>
                  <a:srgbClr val="0070C0"/>
                </a:solidFill>
                <a:ea typeface="MS PGothic" pitchFamily="34" charset="-128"/>
              </a:rPr>
              <a:t>Pwyntiau</a:t>
            </a:r>
            <a:r>
              <a:rPr lang="en-GB" altLang="en-US" sz="4400" dirty="0">
                <a:solidFill>
                  <a:srgbClr val="0070C0"/>
                </a:solidFill>
                <a:ea typeface="MS PGothic" pitchFamily="34" charset="-128"/>
              </a:rPr>
              <a:t> </a:t>
            </a:r>
            <a:r>
              <a:rPr lang="en-GB" altLang="en-US" sz="4400" dirty="0" err="1">
                <a:solidFill>
                  <a:srgbClr val="0070C0"/>
                </a:solidFill>
                <a:ea typeface="MS PGothic" pitchFamily="34" charset="-128"/>
              </a:rPr>
              <a:t>allweddol</a:t>
            </a:r>
            <a:r>
              <a:rPr lang="cy-GB" altLang="en-US" sz="4400" dirty="0">
                <a:solidFill>
                  <a:srgbClr val="0070C0"/>
                </a:solidFill>
                <a:ea typeface="MS PGothic" pitchFamily="34" charset="-128"/>
              </a:rPr>
              <a:t/>
            </a:r>
            <a:br>
              <a:rPr lang="cy-GB" altLang="en-US" sz="4400" dirty="0">
                <a:solidFill>
                  <a:srgbClr val="0070C0"/>
                </a:solidFill>
                <a:ea typeface="MS PGothic" pitchFamily="34" charset="-128"/>
              </a:rPr>
            </a:br>
            <a:r>
              <a:rPr lang="cy-GB" altLang="en-US" sz="4400" i="1" dirty="0">
                <a:solidFill>
                  <a:srgbClr val="0070C0"/>
                </a:solidFill>
                <a:ea typeface="MS PGothic" pitchFamily="34" charset="-128"/>
              </a:rPr>
              <a:t>Some key points</a:t>
            </a:r>
            <a:r>
              <a:rPr lang="en-GB" sz="2400" i="1" dirty="0"/>
              <a:t/>
            </a:r>
            <a:br>
              <a:rPr lang="en-GB" sz="2400" i="1" dirty="0"/>
            </a:br>
            <a:r>
              <a:rPr lang="en-GB" sz="2400" i="1" dirty="0"/>
              <a:t/>
            </a:r>
            <a:br>
              <a:rPr lang="en-GB" sz="2400" i="1" dirty="0"/>
            </a:br>
            <a:endParaRPr lang="en-GB" dirty="0"/>
          </a:p>
        </p:txBody>
      </p:sp>
      <p:sp>
        <p:nvSpPr>
          <p:cNvPr id="39939" name="Rectangle 3">
            <a:extLst>
              <a:ext uri="{FF2B5EF4-FFF2-40B4-BE49-F238E27FC236}">
                <a16:creationId xmlns:a16="http://schemas.microsoft.com/office/drawing/2014/main" id="{0AE83759-481F-4C19-85EC-C7FD22C94205}"/>
              </a:ext>
            </a:extLst>
          </p:cNvPr>
          <p:cNvSpPr>
            <a:spLocks noGrp="1" noChangeArrowheads="1"/>
          </p:cNvSpPr>
          <p:nvPr>
            <p:ph sz="half" idx="2"/>
          </p:nvPr>
        </p:nvSpPr>
        <p:spPr>
          <a:xfrm>
            <a:off x="457200" y="1444625"/>
            <a:ext cx="4040188" cy="5153025"/>
          </a:xfrm>
          <a:ln>
            <a:solidFill>
              <a:schemeClr val="accent1"/>
            </a:solidFill>
            <a:miter lim="800000"/>
            <a:headEnd/>
            <a:tailEnd/>
          </a:ln>
        </p:spPr>
        <p:txBody>
          <a:bodyPr/>
          <a:lstStyle/>
          <a:p>
            <a:r>
              <a:rPr lang="en-GB" altLang="en-US" sz="1900"/>
              <a:t>Dylai pob oedolyn allu rhifo, dweud yr amser, talu am nwyddau a rhoi newid, pwyso a mesur, deall amserlenni, graffiau a siartiau a gallu gwneud amcangyfrifon</a:t>
            </a:r>
          </a:p>
          <a:p>
            <a:r>
              <a:rPr lang="en-GB" altLang="en-US" sz="1900"/>
              <a:t>Mae rhifedd yn meddwl mwy na chyfrifiant (h.y. dylai gynnwys datrys problemau, gwneud penderfyniadau, ymresymu, dehongli data)</a:t>
            </a:r>
          </a:p>
          <a:p>
            <a:r>
              <a:rPr lang="en-GB" altLang="en-US" sz="1900"/>
              <a:t>Dylai ysgolion gynnwys rhieni yn y broses drwy esbonio’u dulliau a’u nodau wrth addysgu mathemateg.</a:t>
            </a:r>
            <a:endParaRPr lang="en-US" altLang="en-US" sz="1900"/>
          </a:p>
        </p:txBody>
      </p:sp>
      <p:sp>
        <p:nvSpPr>
          <p:cNvPr id="15363" name="Content Placeholder 6">
            <a:extLst>
              <a:ext uri="{FF2B5EF4-FFF2-40B4-BE49-F238E27FC236}">
                <a16:creationId xmlns:a16="http://schemas.microsoft.com/office/drawing/2014/main" id="{05CD5202-74D0-40E2-9C4D-DA16C9E87011}"/>
              </a:ext>
            </a:extLst>
          </p:cNvPr>
          <p:cNvSpPr>
            <a:spLocks noGrp="1"/>
          </p:cNvSpPr>
          <p:nvPr>
            <p:ph sz="quarter" idx="4"/>
          </p:nvPr>
        </p:nvSpPr>
        <p:spPr>
          <a:xfrm>
            <a:off x="4645025" y="1444625"/>
            <a:ext cx="4041775" cy="5153025"/>
          </a:xfrm>
          <a:ln>
            <a:solidFill>
              <a:schemeClr val="accent3"/>
            </a:solidFill>
          </a:ln>
        </p:spPr>
        <p:txBody>
          <a:bodyPr rtlCol="0">
            <a:normAutofit lnSpcReduction="10000"/>
          </a:bodyPr>
          <a:lstStyle/>
          <a:p>
            <a:pPr marL="342906" indent="-342906" defTabSz="457207" fontAlgn="auto">
              <a:spcAft>
                <a:spcPts val="0"/>
              </a:spcAft>
              <a:buClr>
                <a:schemeClr val="bg2">
                  <a:lumMod val="40000"/>
                  <a:lumOff val="60000"/>
                </a:schemeClr>
              </a:buClr>
              <a:buFont typeface="Wingdings 3" charset="2"/>
              <a:buChar char=""/>
              <a:defRPr/>
            </a:pPr>
            <a:r>
              <a:rPr lang="en-GB" altLang="en-US" sz="1900" i="1" dirty="0"/>
              <a:t>Adults should be able to count, tell the time, pay for purchases and give change, weigh and measure, understand timetables, graphs and charts, and make estimations and approximations.</a:t>
            </a:r>
          </a:p>
          <a:p>
            <a:pPr marL="342906" indent="-342906" defTabSz="457207" fontAlgn="auto">
              <a:spcAft>
                <a:spcPts val="0"/>
              </a:spcAft>
              <a:buClr>
                <a:schemeClr val="bg2">
                  <a:lumMod val="40000"/>
                  <a:lumOff val="60000"/>
                </a:schemeClr>
              </a:buClr>
              <a:buFont typeface="Wingdings 3" charset="2"/>
              <a:buChar char=""/>
              <a:defRPr/>
            </a:pPr>
            <a:r>
              <a:rPr lang="en-GB" altLang="en-US" sz="1900" i="1" dirty="0"/>
              <a:t>Numeracy means more than computation (e.g. it should include problem solving, decision making, reasoning, interpreting data).</a:t>
            </a:r>
          </a:p>
          <a:p>
            <a:pPr marL="342906" indent="-342906" defTabSz="457207" fontAlgn="auto">
              <a:spcAft>
                <a:spcPts val="0"/>
              </a:spcAft>
              <a:buClr>
                <a:schemeClr val="bg2">
                  <a:lumMod val="40000"/>
                  <a:lumOff val="60000"/>
                </a:schemeClr>
              </a:buClr>
              <a:buFont typeface="Wingdings 3" charset="2"/>
              <a:buChar char=""/>
              <a:defRPr/>
            </a:pPr>
            <a:r>
              <a:rPr lang="en-GB" altLang="en-US" sz="1900" i="1" dirty="0"/>
              <a:t>Schools should involve parents by explaining the methods and aims of maths teaching. </a:t>
            </a:r>
          </a:p>
          <a:p>
            <a:pPr marL="342906" indent="-342906" defTabSz="457207" fontAlgn="auto">
              <a:lnSpc>
                <a:spcPct val="90000"/>
              </a:lnSpc>
              <a:spcAft>
                <a:spcPts val="0"/>
              </a:spcAft>
              <a:buClr>
                <a:schemeClr val="bg2">
                  <a:lumMod val="40000"/>
                  <a:lumOff val="60000"/>
                </a:schemeClr>
              </a:buClr>
              <a:buFont typeface="Wingdings 3" charset="2"/>
              <a:buChar char=""/>
              <a:defRPr/>
            </a:pPr>
            <a:endParaRPr lang="en-GB" altLang="en-US" sz="3600" b="1" i="1" dirty="0"/>
          </a:p>
        </p:txBody>
      </p:sp>
      <p:sp>
        <p:nvSpPr>
          <p:cNvPr id="11" name="Rectangle 2">
            <a:extLst>
              <a:ext uri="{FF2B5EF4-FFF2-40B4-BE49-F238E27FC236}">
                <a16:creationId xmlns:a16="http://schemas.microsoft.com/office/drawing/2014/main" id="{ABB189D0-D6BC-43B9-B391-A58A60B49C41}"/>
              </a:ext>
            </a:extLst>
          </p:cNvPr>
          <p:cNvSpPr txBox="1">
            <a:spLocks noChangeArrowheads="1"/>
          </p:cNvSpPr>
          <p:nvPr/>
        </p:nvSpPr>
        <p:spPr>
          <a:xfrm>
            <a:off x="530225" y="-144972"/>
            <a:ext cx="8229600" cy="1143000"/>
          </a:xfrm>
          <a:prstGeom prst="rect">
            <a:avLst/>
          </a:prstGeom>
        </p:spPr>
        <p:txBody>
          <a:bodyPr anchor="ctr">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pitchFamily="34"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pitchFamily="34"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pitchFamily="34"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pitchFamily="34"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pitchFamily="34"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a:lstStyle>
          <a:p>
            <a:pPr algn="ctr" eaLnBrk="1" fontAlgn="auto" hangingPunct="1">
              <a:spcAft>
                <a:spcPts val="0"/>
              </a:spcAft>
              <a:defRPr/>
            </a:pPr>
            <a:endParaRPr lang="en-GB" sz="1400" i="1" dirty="0">
              <a:effectLst/>
              <a:ea typeface="+mj-ea"/>
              <a:cs typeface="+mj-cs"/>
            </a:endParaRPr>
          </a:p>
        </p:txBody>
      </p:sp>
    </p:spTree>
    <p:custDataLst>
      <p:tags r:id="rId1"/>
    </p:custData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3">
            <a:extLst>
              <a:ext uri="{FF2B5EF4-FFF2-40B4-BE49-F238E27FC236}">
                <a16:creationId xmlns:a16="http://schemas.microsoft.com/office/drawing/2014/main" id="{11475A8B-9349-4D3B-83EE-30B054B0D789}"/>
              </a:ext>
            </a:extLst>
          </p:cNvPr>
          <p:cNvSpPr>
            <a:spLocks noGrp="1" noChangeArrowheads="1"/>
          </p:cNvSpPr>
          <p:nvPr>
            <p:ph sz="half" idx="4294967295"/>
          </p:nvPr>
        </p:nvSpPr>
        <p:spPr>
          <a:xfrm>
            <a:off x="0" y="836613"/>
            <a:ext cx="4038600" cy="4525962"/>
          </a:xfrm>
          <a:ln>
            <a:solidFill>
              <a:schemeClr val="accent1"/>
            </a:solidFill>
            <a:miter lim="800000"/>
            <a:headEnd/>
            <a:tailEnd/>
          </a:ln>
        </p:spPr>
        <p:txBody>
          <a:bodyPr/>
          <a:lstStyle/>
          <a:p>
            <a:r>
              <a:rPr lang="en-GB" altLang="en-US" sz="2400"/>
              <a:t>Ni ddylai athrawon ddisgwyl i ddisgyblion gofio pethau heb eu deall</a:t>
            </a:r>
          </a:p>
          <a:p>
            <a:r>
              <a:rPr lang="en-GB" altLang="en-US" sz="2400"/>
              <a:t>Ni ddylid gadael i ddisgyblion brofi methiant droeon</a:t>
            </a:r>
          </a:p>
          <a:p>
            <a:r>
              <a:rPr lang="en-GB" altLang="en-US" sz="2400"/>
              <a:t>I lwyddo mewn mathemateg mae angen gwaith caled ac ymarfer.</a:t>
            </a:r>
            <a:endParaRPr lang="en-US" altLang="en-US" sz="2400"/>
          </a:p>
        </p:txBody>
      </p:sp>
      <p:sp>
        <p:nvSpPr>
          <p:cNvPr id="7171" name="Content Placeholder 6">
            <a:extLst>
              <a:ext uri="{FF2B5EF4-FFF2-40B4-BE49-F238E27FC236}">
                <a16:creationId xmlns:a16="http://schemas.microsoft.com/office/drawing/2014/main" id="{98106034-99EA-4E22-9296-7466F42E266F}"/>
              </a:ext>
            </a:extLst>
          </p:cNvPr>
          <p:cNvSpPr>
            <a:spLocks noGrp="1"/>
          </p:cNvSpPr>
          <p:nvPr>
            <p:ph sz="half" idx="4294967295"/>
          </p:nvPr>
        </p:nvSpPr>
        <p:spPr>
          <a:xfrm>
            <a:off x="5256213" y="836613"/>
            <a:ext cx="3887787" cy="4525962"/>
          </a:xfrm>
          <a:ln>
            <a:solidFill>
              <a:schemeClr val="accent3"/>
            </a:solidFill>
          </a:ln>
        </p:spPr>
        <p:txBody>
          <a:bodyPr rtlCol="0">
            <a:normAutofit/>
          </a:bodyPr>
          <a:lstStyle/>
          <a:p>
            <a:pPr marL="342906" indent="-342906" defTabSz="457207" fontAlgn="auto">
              <a:spcAft>
                <a:spcPts val="0"/>
              </a:spcAft>
              <a:buClr>
                <a:schemeClr val="bg2">
                  <a:lumMod val="40000"/>
                  <a:lumOff val="60000"/>
                </a:schemeClr>
              </a:buClr>
              <a:buFont typeface="Wingdings 3" charset="2"/>
              <a:buChar char=""/>
              <a:defRPr/>
            </a:pPr>
            <a:r>
              <a:rPr lang="en-GB" sz="2400" i="1" dirty="0">
                <a:ea typeface="MS PGothic" pitchFamily="34" charset="-128"/>
              </a:rPr>
              <a:t>Teachers should not expect pupils to commit things to memory without understanding them</a:t>
            </a:r>
          </a:p>
          <a:p>
            <a:pPr marL="342906" indent="-342906" defTabSz="457207" fontAlgn="auto">
              <a:spcAft>
                <a:spcPts val="0"/>
              </a:spcAft>
              <a:buClr>
                <a:schemeClr val="bg2">
                  <a:lumMod val="40000"/>
                  <a:lumOff val="60000"/>
                </a:schemeClr>
              </a:buClr>
              <a:buFont typeface="Wingdings 3" charset="2"/>
              <a:buChar char=""/>
              <a:defRPr/>
            </a:pPr>
            <a:r>
              <a:rPr lang="en-GB" sz="2400" i="1" dirty="0">
                <a:ea typeface="MS PGothic" pitchFamily="34" charset="-128"/>
              </a:rPr>
              <a:t>Pupils should not be allowed to experience repeated failure </a:t>
            </a:r>
          </a:p>
          <a:p>
            <a:pPr marL="342906" indent="-342906" defTabSz="457207" fontAlgn="auto">
              <a:spcAft>
                <a:spcPts val="0"/>
              </a:spcAft>
              <a:buClr>
                <a:schemeClr val="bg2">
                  <a:lumMod val="40000"/>
                  <a:lumOff val="60000"/>
                </a:schemeClr>
              </a:buClr>
              <a:buFont typeface="Wingdings 3" charset="2"/>
              <a:buChar char=""/>
              <a:defRPr/>
            </a:pPr>
            <a:r>
              <a:rPr lang="en-GB" sz="2400" i="1" dirty="0">
                <a:ea typeface="MS PGothic" pitchFamily="34" charset="-128"/>
              </a:rPr>
              <a:t>Maths requires hard work and much practice</a:t>
            </a:r>
          </a:p>
          <a:p>
            <a:pPr marL="109537" indent="0" defTabSz="457207" fontAlgn="auto">
              <a:lnSpc>
                <a:spcPct val="90000"/>
              </a:lnSpc>
              <a:spcAft>
                <a:spcPts val="0"/>
              </a:spcAft>
              <a:buClr>
                <a:schemeClr val="bg2">
                  <a:lumMod val="40000"/>
                  <a:lumOff val="60000"/>
                </a:schemeClr>
              </a:buClr>
              <a:buFont typeface="Wingdings 3" panose="05040102010807070707" pitchFamily="18" charset="2"/>
              <a:buNone/>
              <a:defRPr/>
            </a:pPr>
            <a:endParaRPr lang="en-GB" altLang="en-US" sz="3600" b="1" i="1" dirty="0">
              <a:ea typeface="MS PGothic" pitchFamily="34" charset="-128"/>
            </a:endParaRPr>
          </a:p>
        </p:txBody>
      </p:sp>
    </p:spTree>
    <p:custDataLst>
      <p:tags r:id="rId1"/>
    </p:custData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2">
            <a:extLst>
              <a:ext uri="{FF2B5EF4-FFF2-40B4-BE49-F238E27FC236}">
                <a16:creationId xmlns:a16="http://schemas.microsoft.com/office/drawing/2014/main" id="{0970224C-9C7D-47A9-9ACA-899E40E28751}"/>
              </a:ext>
            </a:extLst>
          </p:cNvPr>
          <p:cNvSpPr>
            <a:spLocks noGrp="1"/>
          </p:cNvSpPr>
          <p:nvPr>
            <p:ph type="title"/>
          </p:nvPr>
        </p:nvSpPr>
        <p:spPr>
          <a:xfrm>
            <a:off x="484188" y="452438"/>
            <a:ext cx="8376278" cy="1400175"/>
          </a:xfrm>
        </p:spPr>
        <p:txBody>
          <a:bodyPr/>
          <a:lstStyle/>
          <a:p>
            <a:r>
              <a:rPr lang="en-GB" altLang="en-US" sz="3200" dirty="0" err="1"/>
              <a:t>Mathemateg</a:t>
            </a:r>
            <a:r>
              <a:rPr lang="en-GB" altLang="en-US" sz="3200" dirty="0"/>
              <a:t> </a:t>
            </a:r>
            <a:r>
              <a:rPr lang="en-GB" altLang="en-US" sz="3200" dirty="0" err="1"/>
              <a:t>mewn</a:t>
            </a:r>
            <a:r>
              <a:rPr lang="en-GB" altLang="en-US" sz="3200" dirty="0"/>
              <a:t> </a:t>
            </a:r>
            <a:r>
              <a:rPr lang="en-GB" altLang="en-US" sz="3200" dirty="0" err="1"/>
              <a:t>Ysgolion</a:t>
            </a:r>
            <a:r>
              <a:rPr lang="en-GB" altLang="en-US" sz="3200" dirty="0"/>
              <a:t> </a:t>
            </a:r>
            <a:r>
              <a:rPr lang="en-GB" altLang="en-US" sz="3200" dirty="0" err="1"/>
              <a:t>Cynradd</a:t>
            </a:r>
            <a:r>
              <a:rPr lang="en-GB" altLang="en-US" sz="3200" dirty="0"/>
              <a:t/>
            </a:r>
            <a:br>
              <a:rPr lang="en-GB" altLang="en-US" sz="3200" dirty="0"/>
            </a:br>
            <a:r>
              <a:rPr lang="en-GB" altLang="en-US" sz="3200" dirty="0"/>
              <a:t>Maths in Primary Schools</a:t>
            </a:r>
          </a:p>
        </p:txBody>
      </p:sp>
      <p:sp>
        <p:nvSpPr>
          <p:cNvPr id="4" name="Content Placeholder 3">
            <a:extLst>
              <a:ext uri="{FF2B5EF4-FFF2-40B4-BE49-F238E27FC236}">
                <a16:creationId xmlns:a16="http://schemas.microsoft.com/office/drawing/2014/main" id="{4343CD28-2D12-4889-A329-795281360D07}"/>
              </a:ext>
            </a:extLst>
          </p:cNvPr>
          <p:cNvSpPr>
            <a:spLocks noGrp="1"/>
          </p:cNvSpPr>
          <p:nvPr>
            <p:ph sz="half" idx="1"/>
          </p:nvPr>
        </p:nvSpPr>
        <p:spPr>
          <a:xfrm>
            <a:off x="179388" y="1557338"/>
            <a:ext cx="3946525" cy="4699000"/>
          </a:xfrm>
        </p:spPr>
        <p:txBody>
          <a:bodyPr rtlCol="0">
            <a:normAutofit fontScale="25000" lnSpcReduction="20000"/>
          </a:bodyPr>
          <a:lstStyle/>
          <a:p>
            <a:pPr marL="342906" indent="-342906" defTabSz="457207" fontAlgn="auto">
              <a:spcAft>
                <a:spcPts val="0"/>
              </a:spcAft>
              <a:buClr>
                <a:srgbClr val="1E5155">
                  <a:lumMod val="40000"/>
                  <a:lumOff val="60000"/>
                </a:srgbClr>
              </a:buClr>
              <a:buFont typeface="Wingdings 3" charset="2"/>
              <a:buChar char=""/>
              <a:defRPr/>
            </a:pPr>
            <a:r>
              <a:rPr lang="en-GB" sz="6800" i="1" dirty="0">
                <a:solidFill>
                  <a:srgbClr val="00B050"/>
                </a:solidFill>
                <a:ea typeface="MS PGothic" pitchFamily="34" charset="-128"/>
              </a:rPr>
              <a:t>enrich children's learning experiences</a:t>
            </a:r>
          </a:p>
          <a:p>
            <a:pPr marL="342906" indent="-342906" defTabSz="457207" fontAlgn="auto">
              <a:spcAft>
                <a:spcPts val="0"/>
              </a:spcAft>
              <a:buClr>
                <a:srgbClr val="1E5155">
                  <a:lumMod val="40000"/>
                  <a:lumOff val="60000"/>
                </a:srgbClr>
              </a:buClr>
              <a:buFont typeface="Wingdings 3" charset="2"/>
              <a:buChar char=""/>
              <a:defRPr/>
            </a:pPr>
            <a:endParaRPr lang="en-GB" sz="6800" i="1" dirty="0">
              <a:solidFill>
                <a:srgbClr val="00B050"/>
              </a:solidFill>
              <a:ea typeface="MS PGothic" pitchFamily="34" charset="-128"/>
            </a:endParaRPr>
          </a:p>
          <a:p>
            <a:pPr marL="342906" indent="-342906" defTabSz="457207" fontAlgn="auto">
              <a:spcAft>
                <a:spcPts val="0"/>
              </a:spcAft>
              <a:buClr>
                <a:srgbClr val="1E5155">
                  <a:lumMod val="40000"/>
                  <a:lumOff val="60000"/>
                </a:srgbClr>
              </a:buClr>
              <a:buFont typeface="Wingdings 3" charset="2"/>
              <a:buChar char=""/>
              <a:defRPr/>
            </a:pPr>
            <a:r>
              <a:rPr lang="en-GB" sz="6800" i="1" dirty="0">
                <a:solidFill>
                  <a:schemeClr val="accent1">
                    <a:lumMod val="20000"/>
                    <a:lumOff val="80000"/>
                  </a:schemeClr>
                </a:solidFill>
                <a:ea typeface="MS PGothic" pitchFamily="34" charset="-128"/>
              </a:rPr>
              <a:t>provide them with the means of exploring and understanding their environment </a:t>
            </a:r>
          </a:p>
          <a:p>
            <a:pPr marL="342906" indent="-342906" defTabSz="457207" fontAlgn="auto">
              <a:spcAft>
                <a:spcPts val="0"/>
              </a:spcAft>
              <a:buClr>
                <a:srgbClr val="1E5155">
                  <a:lumMod val="40000"/>
                  <a:lumOff val="60000"/>
                </a:srgbClr>
              </a:buClr>
              <a:buFont typeface="Wingdings 3" charset="2"/>
              <a:buChar char=""/>
              <a:defRPr/>
            </a:pPr>
            <a:endParaRPr lang="en-GB" sz="6800" i="1" dirty="0">
              <a:solidFill>
                <a:srgbClr val="FF0000"/>
              </a:solidFill>
              <a:ea typeface="MS PGothic" pitchFamily="34" charset="-128"/>
            </a:endParaRPr>
          </a:p>
          <a:p>
            <a:pPr marL="342906" indent="-342906" defTabSz="457207" fontAlgn="auto">
              <a:spcAft>
                <a:spcPts val="0"/>
              </a:spcAft>
              <a:buClr>
                <a:srgbClr val="1E5155">
                  <a:lumMod val="40000"/>
                  <a:lumOff val="60000"/>
                </a:srgbClr>
              </a:buClr>
              <a:buFont typeface="Wingdings 3" charset="2"/>
              <a:buChar char=""/>
              <a:defRPr/>
            </a:pPr>
            <a:r>
              <a:rPr lang="en-GB" sz="6800" i="1" dirty="0">
                <a:solidFill>
                  <a:schemeClr val="bg2">
                    <a:lumMod val="20000"/>
                    <a:lumOff val="80000"/>
                  </a:schemeClr>
                </a:solidFill>
                <a:ea typeface="MS PGothic" pitchFamily="34" charset="-128"/>
              </a:rPr>
              <a:t>develop their powers of logical thought and reasoning </a:t>
            </a:r>
          </a:p>
          <a:p>
            <a:pPr marL="342906" indent="-342906" defTabSz="457207" fontAlgn="auto">
              <a:spcAft>
                <a:spcPts val="0"/>
              </a:spcAft>
              <a:buClr>
                <a:srgbClr val="1E5155">
                  <a:lumMod val="40000"/>
                  <a:lumOff val="60000"/>
                </a:srgbClr>
              </a:buClr>
              <a:buFont typeface="Wingdings 3" charset="2"/>
              <a:buChar char=""/>
              <a:defRPr/>
            </a:pPr>
            <a:endParaRPr lang="en-GB" sz="6800" i="1" dirty="0">
              <a:solidFill>
                <a:srgbClr val="0070C0"/>
              </a:solidFill>
              <a:ea typeface="MS PGothic" pitchFamily="34" charset="-128"/>
            </a:endParaRPr>
          </a:p>
          <a:p>
            <a:pPr marL="342906" indent="-342906" defTabSz="457207" fontAlgn="auto">
              <a:spcAft>
                <a:spcPts val="0"/>
              </a:spcAft>
              <a:buClr>
                <a:srgbClr val="1E5155">
                  <a:lumMod val="40000"/>
                  <a:lumOff val="60000"/>
                </a:srgbClr>
              </a:buClr>
              <a:buFont typeface="Wingdings 3" charset="2"/>
              <a:buChar char=""/>
              <a:defRPr/>
            </a:pPr>
            <a:r>
              <a:rPr lang="en-GB" sz="6800" i="1" dirty="0">
                <a:solidFill>
                  <a:srgbClr val="FFC000"/>
                </a:solidFill>
                <a:ea typeface="MS PGothic" pitchFamily="34" charset="-128"/>
              </a:rPr>
              <a:t>equip them with the numerical skills which will be a powerful tool for later work and study </a:t>
            </a:r>
          </a:p>
          <a:p>
            <a:pPr marL="109537" indent="0" defTabSz="457207" fontAlgn="auto">
              <a:spcAft>
                <a:spcPts val="0"/>
              </a:spcAft>
              <a:buClr>
                <a:srgbClr val="1E5155">
                  <a:lumMod val="40000"/>
                  <a:lumOff val="60000"/>
                </a:srgbClr>
              </a:buClr>
              <a:buFont typeface="Wingdings 3" charset="2"/>
              <a:buNone/>
              <a:defRPr/>
            </a:pPr>
            <a:endParaRPr lang="en-GB" sz="6800" i="1" dirty="0">
              <a:solidFill>
                <a:srgbClr val="FFC000"/>
              </a:solidFill>
              <a:ea typeface="MS PGothic" pitchFamily="34" charset="-128"/>
            </a:endParaRPr>
          </a:p>
          <a:p>
            <a:pPr marL="342906" indent="-342906" defTabSz="457207" fontAlgn="auto">
              <a:spcAft>
                <a:spcPts val="0"/>
              </a:spcAft>
              <a:buClr>
                <a:srgbClr val="1E5155">
                  <a:lumMod val="40000"/>
                  <a:lumOff val="60000"/>
                </a:srgbClr>
              </a:buClr>
              <a:buFont typeface="Wingdings 3" charset="2"/>
              <a:buChar char=""/>
              <a:defRPr/>
            </a:pPr>
            <a:r>
              <a:rPr lang="en-GB" sz="6800" i="1" dirty="0">
                <a:ea typeface="MS PGothic" pitchFamily="34" charset="-128"/>
              </a:rPr>
              <a:t>practical work is essential throughout the primary years </a:t>
            </a:r>
          </a:p>
          <a:p>
            <a:pPr marL="342906" indent="-342906" defTabSz="457207" fontAlgn="auto">
              <a:spcAft>
                <a:spcPts val="0"/>
              </a:spcAft>
              <a:buClr>
                <a:schemeClr val="bg2">
                  <a:lumMod val="40000"/>
                  <a:lumOff val="60000"/>
                </a:schemeClr>
              </a:buClr>
              <a:buFont typeface="Wingdings 3" charset="2"/>
              <a:buChar char=""/>
              <a:defRPr/>
            </a:pPr>
            <a:endParaRPr lang="en-GB" dirty="0"/>
          </a:p>
        </p:txBody>
      </p:sp>
      <p:sp>
        <p:nvSpPr>
          <p:cNvPr id="2" name="Rectangle 3">
            <a:extLst>
              <a:ext uri="{FF2B5EF4-FFF2-40B4-BE49-F238E27FC236}">
                <a16:creationId xmlns:a16="http://schemas.microsoft.com/office/drawing/2014/main" id="{7D309C7D-9F0E-4464-AD46-2B0D836B1981}"/>
              </a:ext>
            </a:extLst>
          </p:cNvPr>
          <p:cNvSpPr>
            <a:spLocks noGrp="1" noChangeArrowheads="1"/>
          </p:cNvSpPr>
          <p:nvPr>
            <p:ph sz="half" idx="2"/>
          </p:nvPr>
        </p:nvSpPr>
        <p:spPr>
          <a:xfrm>
            <a:off x="4241800" y="1484313"/>
            <a:ext cx="3859213" cy="4772025"/>
          </a:xfrm>
          <a:ln>
            <a:solidFill>
              <a:schemeClr val="accent1"/>
            </a:solidFill>
          </a:ln>
        </p:spPr>
        <p:txBody>
          <a:bodyPr rtlCol="0">
            <a:normAutofit fontScale="25000" lnSpcReduction="20000"/>
          </a:bodyPr>
          <a:lstStyle/>
          <a:p>
            <a:pPr marL="109537" indent="0" defTabSz="457207" fontAlgn="auto">
              <a:spcAft>
                <a:spcPts val="0"/>
              </a:spcAft>
              <a:buClr>
                <a:schemeClr val="bg2">
                  <a:lumMod val="40000"/>
                  <a:lumOff val="60000"/>
                </a:schemeClr>
              </a:buClr>
              <a:buFont typeface="Wingdings 3" panose="05040102010807070707" pitchFamily="18" charset="2"/>
              <a:buNone/>
              <a:defRPr/>
            </a:pPr>
            <a:endParaRPr lang="en-GB" altLang="en-US" dirty="0"/>
          </a:p>
          <a:p>
            <a:pPr defTabSz="457207" fontAlgn="auto">
              <a:spcAft>
                <a:spcPts val="0"/>
              </a:spcAft>
              <a:buClr>
                <a:schemeClr val="bg2">
                  <a:lumMod val="40000"/>
                  <a:lumOff val="60000"/>
                </a:schemeClr>
              </a:buClr>
              <a:buFont typeface="Wingdings 3" charset="2"/>
              <a:buChar char=""/>
              <a:defRPr/>
            </a:pPr>
            <a:r>
              <a:rPr lang="en-GB" altLang="en-US" sz="6800" i="1" dirty="0" err="1">
                <a:solidFill>
                  <a:srgbClr val="00B050"/>
                </a:solidFill>
                <a:ea typeface="MS PGothic" pitchFamily="34" charset="-128"/>
              </a:rPr>
              <a:t>Cyfoethogi</a:t>
            </a:r>
            <a:r>
              <a:rPr lang="en-GB" altLang="en-US" sz="6800" i="1" dirty="0">
                <a:solidFill>
                  <a:srgbClr val="00B050"/>
                </a:solidFill>
                <a:ea typeface="MS PGothic" pitchFamily="34" charset="-128"/>
              </a:rPr>
              <a:t> </a:t>
            </a:r>
            <a:r>
              <a:rPr lang="en-GB" altLang="en-US" sz="6800" i="1" dirty="0" err="1">
                <a:solidFill>
                  <a:srgbClr val="00B050"/>
                </a:solidFill>
                <a:ea typeface="MS PGothic" pitchFamily="34" charset="-128"/>
              </a:rPr>
              <a:t>profiadau</a:t>
            </a:r>
            <a:r>
              <a:rPr lang="en-GB" altLang="en-US" sz="6800" i="1" dirty="0">
                <a:solidFill>
                  <a:srgbClr val="00B050"/>
                </a:solidFill>
                <a:ea typeface="MS PGothic" pitchFamily="34" charset="-128"/>
              </a:rPr>
              <a:t> </a:t>
            </a:r>
            <a:r>
              <a:rPr lang="en-GB" altLang="en-US" sz="6800" i="1" dirty="0" err="1">
                <a:solidFill>
                  <a:srgbClr val="00B050"/>
                </a:solidFill>
                <a:ea typeface="MS PGothic" pitchFamily="34" charset="-128"/>
              </a:rPr>
              <a:t>dysgu</a:t>
            </a:r>
            <a:r>
              <a:rPr lang="en-GB" altLang="en-US" sz="6800" i="1" dirty="0">
                <a:solidFill>
                  <a:srgbClr val="00B050"/>
                </a:solidFill>
                <a:ea typeface="MS PGothic" pitchFamily="34" charset="-128"/>
              </a:rPr>
              <a:t> plant</a:t>
            </a:r>
          </a:p>
          <a:p>
            <a:pPr marL="342906" indent="-342906" defTabSz="457207" fontAlgn="auto">
              <a:spcAft>
                <a:spcPts val="0"/>
              </a:spcAft>
              <a:buClr>
                <a:schemeClr val="bg2">
                  <a:lumMod val="40000"/>
                  <a:lumOff val="60000"/>
                </a:schemeClr>
              </a:buClr>
              <a:buFont typeface="Wingdings 3" charset="2"/>
              <a:buNone/>
              <a:defRPr/>
            </a:pPr>
            <a:endParaRPr lang="en-GB" altLang="en-US" sz="6800" i="1" dirty="0">
              <a:solidFill>
                <a:srgbClr val="00B050"/>
              </a:solidFill>
              <a:ea typeface="MS PGothic" pitchFamily="34" charset="-128"/>
            </a:endParaRPr>
          </a:p>
          <a:p>
            <a:pPr defTabSz="457207" fontAlgn="auto">
              <a:spcAft>
                <a:spcPts val="0"/>
              </a:spcAft>
              <a:buClr>
                <a:srgbClr val="1E5155">
                  <a:lumMod val="40000"/>
                  <a:lumOff val="60000"/>
                </a:srgbClr>
              </a:buClr>
              <a:buFont typeface="Wingdings 3" charset="2"/>
              <a:buChar char=""/>
              <a:defRPr/>
            </a:pPr>
            <a:r>
              <a:rPr lang="en-GB" altLang="en-US" sz="6800" i="1" dirty="0">
                <a:solidFill>
                  <a:schemeClr val="accent1">
                    <a:lumMod val="20000"/>
                    <a:lumOff val="80000"/>
                  </a:schemeClr>
                </a:solidFill>
                <a:ea typeface="MS PGothic" pitchFamily="34" charset="-128"/>
              </a:rPr>
              <a:t>Eu </a:t>
            </a:r>
            <a:r>
              <a:rPr lang="en-GB" altLang="en-US" sz="6800" i="1" dirty="0" err="1">
                <a:solidFill>
                  <a:schemeClr val="accent1">
                    <a:lumMod val="20000"/>
                    <a:lumOff val="80000"/>
                  </a:schemeClr>
                </a:solidFill>
                <a:ea typeface="MS PGothic" pitchFamily="34" charset="-128"/>
              </a:rPr>
              <a:t>darparu</a:t>
            </a:r>
            <a:r>
              <a:rPr lang="en-GB" altLang="en-US" sz="6800" i="1" dirty="0">
                <a:solidFill>
                  <a:schemeClr val="accent1">
                    <a:lumMod val="20000"/>
                    <a:lumOff val="80000"/>
                  </a:schemeClr>
                </a:solidFill>
                <a:ea typeface="MS PGothic" pitchFamily="34" charset="-128"/>
              </a:rPr>
              <a:t> </a:t>
            </a:r>
            <a:r>
              <a:rPr lang="en-GB" altLang="en-US" sz="6800" i="1" dirty="0" err="1">
                <a:solidFill>
                  <a:schemeClr val="accent1">
                    <a:lumMod val="20000"/>
                    <a:lumOff val="80000"/>
                  </a:schemeClr>
                </a:solidFill>
                <a:ea typeface="MS PGothic" pitchFamily="34" charset="-128"/>
              </a:rPr>
              <a:t>gyda</a:t>
            </a:r>
            <a:r>
              <a:rPr lang="en-GB" altLang="en-US" sz="6800" i="1" dirty="0">
                <a:solidFill>
                  <a:schemeClr val="accent1">
                    <a:lumMod val="20000"/>
                    <a:lumOff val="80000"/>
                  </a:schemeClr>
                </a:solidFill>
                <a:ea typeface="MS PGothic" pitchFamily="34" charset="-128"/>
              </a:rPr>
              <a:t> </a:t>
            </a:r>
            <a:r>
              <a:rPr lang="en-GB" altLang="en-US" sz="6800" i="1" dirty="0" err="1">
                <a:solidFill>
                  <a:schemeClr val="accent1">
                    <a:lumMod val="20000"/>
                    <a:lumOff val="80000"/>
                  </a:schemeClr>
                </a:solidFill>
                <a:ea typeface="MS PGothic" pitchFamily="34" charset="-128"/>
              </a:rPr>
              <a:t>ffyrdd</a:t>
            </a:r>
            <a:r>
              <a:rPr lang="en-GB" altLang="en-US" sz="6800" i="1" dirty="0">
                <a:solidFill>
                  <a:schemeClr val="accent1">
                    <a:lumMod val="20000"/>
                    <a:lumOff val="80000"/>
                  </a:schemeClr>
                </a:solidFill>
                <a:ea typeface="MS PGothic" pitchFamily="34" charset="-128"/>
              </a:rPr>
              <a:t> o </a:t>
            </a:r>
            <a:r>
              <a:rPr lang="en-GB" altLang="en-US" sz="6800" i="1" dirty="0" err="1">
                <a:solidFill>
                  <a:schemeClr val="accent1">
                    <a:lumMod val="20000"/>
                    <a:lumOff val="80000"/>
                  </a:schemeClr>
                </a:solidFill>
                <a:ea typeface="MS PGothic" pitchFamily="34" charset="-128"/>
              </a:rPr>
              <a:t>ymchwilio</a:t>
            </a:r>
            <a:r>
              <a:rPr lang="en-GB" altLang="en-US" sz="6800" i="1" dirty="0">
                <a:solidFill>
                  <a:schemeClr val="accent1">
                    <a:lumMod val="20000"/>
                    <a:lumOff val="80000"/>
                  </a:schemeClr>
                </a:solidFill>
                <a:ea typeface="MS PGothic" pitchFamily="34" charset="-128"/>
              </a:rPr>
              <a:t> a </a:t>
            </a:r>
            <a:r>
              <a:rPr lang="en-GB" altLang="en-US" sz="6800" i="1" dirty="0" err="1">
                <a:solidFill>
                  <a:schemeClr val="accent1">
                    <a:lumMod val="20000"/>
                    <a:lumOff val="80000"/>
                  </a:schemeClr>
                </a:solidFill>
                <a:ea typeface="MS PGothic" pitchFamily="34" charset="-128"/>
              </a:rPr>
              <a:t>deall</a:t>
            </a:r>
            <a:r>
              <a:rPr lang="en-GB" altLang="en-US" sz="6800" i="1" dirty="0">
                <a:solidFill>
                  <a:schemeClr val="accent1">
                    <a:lumMod val="20000"/>
                    <a:lumOff val="80000"/>
                  </a:schemeClr>
                </a:solidFill>
                <a:ea typeface="MS PGothic" pitchFamily="34" charset="-128"/>
              </a:rPr>
              <a:t> </a:t>
            </a:r>
            <a:r>
              <a:rPr lang="en-GB" altLang="en-US" sz="6800" i="1" dirty="0" err="1">
                <a:solidFill>
                  <a:schemeClr val="accent1">
                    <a:lumMod val="20000"/>
                    <a:lumOff val="80000"/>
                  </a:schemeClr>
                </a:solidFill>
                <a:ea typeface="MS PGothic" pitchFamily="34" charset="-128"/>
              </a:rPr>
              <a:t>eu</a:t>
            </a:r>
            <a:r>
              <a:rPr lang="en-GB" altLang="en-US" sz="6800" i="1" dirty="0">
                <a:solidFill>
                  <a:schemeClr val="accent1">
                    <a:lumMod val="20000"/>
                    <a:lumOff val="80000"/>
                  </a:schemeClr>
                </a:solidFill>
                <a:ea typeface="MS PGothic" pitchFamily="34" charset="-128"/>
              </a:rPr>
              <a:t> </a:t>
            </a:r>
            <a:r>
              <a:rPr lang="en-GB" altLang="en-US" sz="6800" i="1" dirty="0" err="1">
                <a:solidFill>
                  <a:schemeClr val="accent1">
                    <a:lumMod val="20000"/>
                    <a:lumOff val="80000"/>
                  </a:schemeClr>
                </a:solidFill>
                <a:ea typeface="MS PGothic" pitchFamily="34" charset="-128"/>
              </a:rPr>
              <a:t>hamgylchedd</a:t>
            </a:r>
            <a:endParaRPr lang="en-GB" altLang="en-US" sz="6800" i="1" dirty="0">
              <a:solidFill>
                <a:schemeClr val="accent1">
                  <a:lumMod val="20000"/>
                  <a:lumOff val="80000"/>
                </a:schemeClr>
              </a:solidFill>
              <a:ea typeface="MS PGothic" pitchFamily="34" charset="-128"/>
            </a:endParaRPr>
          </a:p>
          <a:p>
            <a:pPr marL="342906" indent="-342906" defTabSz="457207" fontAlgn="auto">
              <a:spcAft>
                <a:spcPts val="0"/>
              </a:spcAft>
              <a:buClr>
                <a:srgbClr val="1E5155">
                  <a:lumMod val="40000"/>
                  <a:lumOff val="60000"/>
                </a:srgbClr>
              </a:buClr>
              <a:buFont typeface="Wingdings 3" charset="2"/>
              <a:buChar char=""/>
              <a:defRPr/>
            </a:pPr>
            <a:endParaRPr lang="en-GB" altLang="en-US" sz="6800" i="1" dirty="0">
              <a:solidFill>
                <a:schemeClr val="accent1">
                  <a:lumMod val="20000"/>
                  <a:lumOff val="80000"/>
                </a:schemeClr>
              </a:solidFill>
              <a:ea typeface="MS PGothic" pitchFamily="34" charset="-128"/>
            </a:endParaRPr>
          </a:p>
          <a:p>
            <a:pPr marL="342906" indent="-342906" defTabSz="457207" fontAlgn="auto">
              <a:spcAft>
                <a:spcPts val="0"/>
              </a:spcAft>
              <a:buClr>
                <a:srgbClr val="1E5155">
                  <a:lumMod val="40000"/>
                  <a:lumOff val="60000"/>
                </a:srgbClr>
              </a:buClr>
              <a:buFont typeface="Wingdings 3" charset="2"/>
              <a:buChar char=""/>
              <a:defRPr/>
            </a:pPr>
            <a:r>
              <a:rPr lang="en-GB" altLang="en-US" sz="6800" i="1" dirty="0" err="1">
                <a:solidFill>
                  <a:schemeClr val="bg2">
                    <a:lumMod val="20000"/>
                    <a:lumOff val="80000"/>
                  </a:schemeClr>
                </a:solidFill>
                <a:ea typeface="MS PGothic" pitchFamily="34" charset="-128"/>
              </a:rPr>
              <a:t>Datblygu</a:t>
            </a:r>
            <a:r>
              <a:rPr lang="en-GB" altLang="en-US" sz="6800" i="1" dirty="0">
                <a:solidFill>
                  <a:schemeClr val="bg2">
                    <a:lumMod val="20000"/>
                    <a:lumOff val="80000"/>
                  </a:schemeClr>
                </a:solidFill>
                <a:ea typeface="MS PGothic" pitchFamily="34" charset="-128"/>
              </a:rPr>
              <a:t> </a:t>
            </a:r>
            <a:r>
              <a:rPr lang="en-GB" altLang="en-US" sz="6800" i="1" dirty="0" err="1">
                <a:solidFill>
                  <a:schemeClr val="bg2">
                    <a:lumMod val="20000"/>
                    <a:lumOff val="80000"/>
                  </a:schemeClr>
                </a:solidFill>
                <a:ea typeface="MS PGothic" pitchFamily="34" charset="-128"/>
              </a:rPr>
              <a:t>pwerau</a:t>
            </a:r>
            <a:r>
              <a:rPr lang="en-GB" altLang="en-US" sz="6800" i="1" dirty="0">
                <a:solidFill>
                  <a:schemeClr val="bg2">
                    <a:lumMod val="20000"/>
                    <a:lumOff val="80000"/>
                  </a:schemeClr>
                </a:solidFill>
                <a:ea typeface="MS PGothic" pitchFamily="34" charset="-128"/>
              </a:rPr>
              <a:t> </a:t>
            </a:r>
            <a:r>
              <a:rPr lang="en-GB" altLang="en-US" sz="6800" i="1" dirty="0" err="1">
                <a:solidFill>
                  <a:schemeClr val="bg2">
                    <a:lumMod val="20000"/>
                    <a:lumOff val="80000"/>
                  </a:schemeClr>
                </a:solidFill>
                <a:ea typeface="MS PGothic" pitchFamily="34" charset="-128"/>
              </a:rPr>
              <a:t>meddwl</a:t>
            </a:r>
            <a:r>
              <a:rPr lang="en-GB" altLang="en-US" sz="6800" i="1" dirty="0">
                <a:solidFill>
                  <a:schemeClr val="bg2">
                    <a:lumMod val="20000"/>
                    <a:lumOff val="80000"/>
                  </a:schemeClr>
                </a:solidFill>
                <a:ea typeface="MS PGothic" pitchFamily="34" charset="-128"/>
              </a:rPr>
              <a:t> </a:t>
            </a:r>
            <a:r>
              <a:rPr lang="en-GB" altLang="en-US" sz="6800" i="1" dirty="0" err="1">
                <a:solidFill>
                  <a:schemeClr val="bg2">
                    <a:lumMod val="20000"/>
                    <a:lumOff val="80000"/>
                  </a:schemeClr>
                </a:solidFill>
                <a:ea typeface="MS PGothic" pitchFamily="34" charset="-128"/>
              </a:rPr>
              <a:t>yn</a:t>
            </a:r>
            <a:r>
              <a:rPr lang="en-GB" altLang="en-US" sz="6800" i="1" dirty="0">
                <a:solidFill>
                  <a:schemeClr val="bg2">
                    <a:lumMod val="20000"/>
                    <a:lumOff val="80000"/>
                  </a:schemeClr>
                </a:solidFill>
                <a:ea typeface="MS PGothic" pitchFamily="34" charset="-128"/>
              </a:rPr>
              <a:t> </a:t>
            </a:r>
            <a:r>
              <a:rPr lang="en-GB" altLang="en-US" sz="6800" i="1" dirty="0" err="1">
                <a:solidFill>
                  <a:schemeClr val="bg2">
                    <a:lumMod val="20000"/>
                    <a:lumOff val="80000"/>
                  </a:schemeClr>
                </a:solidFill>
                <a:ea typeface="MS PGothic" pitchFamily="34" charset="-128"/>
              </a:rPr>
              <a:t>rhesymegol</a:t>
            </a:r>
            <a:r>
              <a:rPr lang="en-GB" altLang="en-US" sz="6800" i="1" dirty="0">
                <a:solidFill>
                  <a:schemeClr val="bg2">
                    <a:lumMod val="20000"/>
                    <a:lumOff val="80000"/>
                  </a:schemeClr>
                </a:solidFill>
                <a:ea typeface="MS PGothic" pitchFamily="34" charset="-128"/>
              </a:rPr>
              <a:t> a </a:t>
            </a:r>
            <a:r>
              <a:rPr lang="en-GB" altLang="en-US" sz="6800" i="1" dirty="0" err="1">
                <a:solidFill>
                  <a:schemeClr val="bg2">
                    <a:lumMod val="20000"/>
                    <a:lumOff val="80000"/>
                  </a:schemeClr>
                </a:solidFill>
                <a:ea typeface="MS PGothic" pitchFamily="34" charset="-128"/>
              </a:rPr>
              <a:t>rhesymu</a:t>
            </a:r>
            <a:endParaRPr lang="en-GB" altLang="en-US" sz="6800" i="1" dirty="0">
              <a:solidFill>
                <a:schemeClr val="bg2">
                  <a:lumMod val="20000"/>
                  <a:lumOff val="80000"/>
                </a:schemeClr>
              </a:solidFill>
              <a:ea typeface="MS PGothic" pitchFamily="34" charset="-128"/>
            </a:endParaRPr>
          </a:p>
          <a:p>
            <a:pPr marL="342906" indent="-342906" defTabSz="457207" fontAlgn="auto">
              <a:spcAft>
                <a:spcPts val="0"/>
              </a:spcAft>
              <a:buClr>
                <a:srgbClr val="1E5155">
                  <a:lumMod val="40000"/>
                  <a:lumOff val="60000"/>
                </a:srgbClr>
              </a:buClr>
              <a:buFont typeface="Wingdings 3" charset="2"/>
              <a:buChar char=""/>
              <a:defRPr/>
            </a:pPr>
            <a:endParaRPr lang="en-GB" altLang="en-US" sz="6800" i="1" dirty="0">
              <a:solidFill>
                <a:schemeClr val="bg2">
                  <a:lumMod val="20000"/>
                  <a:lumOff val="80000"/>
                </a:schemeClr>
              </a:solidFill>
              <a:ea typeface="MS PGothic" pitchFamily="34" charset="-128"/>
            </a:endParaRPr>
          </a:p>
          <a:p>
            <a:pPr marL="342906" indent="-342906" defTabSz="457207" fontAlgn="auto">
              <a:spcAft>
                <a:spcPts val="0"/>
              </a:spcAft>
              <a:buClr>
                <a:srgbClr val="1E5155">
                  <a:lumMod val="40000"/>
                  <a:lumOff val="60000"/>
                </a:srgbClr>
              </a:buClr>
              <a:buFont typeface="Wingdings 3" charset="2"/>
              <a:buChar char=""/>
              <a:defRPr/>
            </a:pPr>
            <a:r>
              <a:rPr lang="en-GB" altLang="en-US" sz="6800" i="1" dirty="0" err="1">
                <a:solidFill>
                  <a:srgbClr val="FFC000"/>
                </a:solidFill>
                <a:ea typeface="MS PGothic" pitchFamily="34" charset="-128"/>
              </a:rPr>
              <a:t>Sicrhau</a:t>
            </a:r>
            <a:r>
              <a:rPr lang="en-GB" altLang="en-US" sz="6800" i="1" dirty="0">
                <a:solidFill>
                  <a:srgbClr val="FFC000"/>
                </a:solidFill>
                <a:ea typeface="MS PGothic" pitchFamily="34" charset="-128"/>
              </a:rPr>
              <a:t> bod </a:t>
            </a:r>
            <a:r>
              <a:rPr lang="en-GB" altLang="en-US" sz="6800" i="1" dirty="0" err="1">
                <a:solidFill>
                  <a:srgbClr val="FFC000"/>
                </a:solidFill>
                <a:ea typeface="MS PGothic" pitchFamily="34" charset="-128"/>
              </a:rPr>
              <a:t>ganddynt</a:t>
            </a:r>
            <a:r>
              <a:rPr lang="en-GB" altLang="en-US" sz="6800" i="1" dirty="0">
                <a:solidFill>
                  <a:srgbClr val="FFC000"/>
                </a:solidFill>
                <a:ea typeface="MS PGothic" pitchFamily="34" charset="-128"/>
              </a:rPr>
              <a:t> y </a:t>
            </a:r>
            <a:r>
              <a:rPr lang="en-GB" altLang="en-US" sz="6800" i="1" dirty="0" err="1">
                <a:solidFill>
                  <a:srgbClr val="FFC000"/>
                </a:solidFill>
                <a:ea typeface="MS PGothic" pitchFamily="34" charset="-128"/>
              </a:rPr>
              <a:t>sgiliau</a:t>
            </a:r>
            <a:r>
              <a:rPr lang="en-GB" altLang="en-US" sz="6800" i="1" dirty="0">
                <a:solidFill>
                  <a:srgbClr val="FFC000"/>
                </a:solidFill>
                <a:ea typeface="MS PGothic" pitchFamily="34" charset="-128"/>
              </a:rPr>
              <a:t> </a:t>
            </a:r>
            <a:r>
              <a:rPr lang="en-GB" altLang="en-US" sz="6800" i="1" dirty="0" err="1">
                <a:solidFill>
                  <a:srgbClr val="FFC000"/>
                </a:solidFill>
                <a:ea typeface="MS PGothic" pitchFamily="34" charset="-128"/>
              </a:rPr>
              <a:t>rhifyddol</a:t>
            </a:r>
            <a:r>
              <a:rPr lang="en-GB" altLang="en-US" sz="6800" i="1" dirty="0">
                <a:solidFill>
                  <a:srgbClr val="FFC000"/>
                </a:solidFill>
                <a:ea typeface="MS PGothic" pitchFamily="34" charset="-128"/>
              </a:rPr>
              <a:t> a </a:t>
            </a:r>
            <a:r>
              <a:rPr lang="en-GB" altLang="en-US" sz="6800" i="1" dirty="0" err="1">
                <a:solidFill>
                  <a:srgbClr val="FFC000"/>
                </a:solidFill>
                <a:ea typeface="MS PGothic" pitchFamily="34" charset="-128"/>
              </a:rPr>
              <a:t>fydd</a:t>
            </a:r>
            <a:r>
              <a:rPr lang="en-GB" altLang="en-US" sz="6800" i="1" dirty="0">
                <a:solidFill>
                  <a:srgbClr val="FFC000"/>
                </a:solidFill>
                <a:ea typeface="MS PGothic" pitchFamily="34" charset="-128"/>
              </a:rPr>
              <a:t> </a:t>
            </a:r>
            <a:r>
              <a:rPr lang="en-GB" altLang="en-US" sz="6800" i="1" dirty="0" err="1">
                <a:solidFill>
                  <a:srgbClr val="FFC000"/>
                </a:solidFill>
                <a:ea typeface="MS PGothic" pitchFamily="34" charset="-128"/>
              </a:rPr>
              <a:t>yn</a:t>
            </a:r>
            <a:r>
              <a:rPr lang="en-GB" altLang="en-US" sz="6800" i="1" dirty="0">
                <a:solidFill>
                  <a:srgbClr val="FFC000"/>
                </a:solidFill>
                <a:ea typeface="MS PGothic" pitchFamily="34" charset="-128"/>
              </a:rPr>
              <a:t> </a:t>
            </a:r>
            <a:r>
              <a:rPr lang="en-GB" altLang="en-US" sz="6800" i="1" dirty="0" err="1">
                <a:solidFill>
                  <a:srgbClr val="FFC000"/>
                </a:solidFill>
                <a:ea typeface="MS PGothic" pitchFamily="34" charset="-128"/>
              </a:rPr>
              <a:t>arf</a:t>
            </a:r>
            <a:r>
              <a:rPr lang="en-GB" altLang="en-US" sz="6800" i="1" dirty="0">
                <a:solidFill>
                  <a:srgbClr val="FFC000"/>
                </a:solidFill>
                <a:ea typeface="MS PGothic" pitchFamily="34" charset="-128"/>
              </a:rPr>
              <a:t> </a:t>
            </a:r>
            <a:r>
              <a:rPr lang="en-GB" altLang="en-US" sz="6800" i="1" dirty="0" err="1">
                <a:solidFill>
                  <a:srgbClr val="FFC000"/>
                </a:solidFill>
                <a:ea typeface="MS PGothic" pitchFamily="34" charset="-128"/>
              </a:rPr>
              <a:t>pwerus</a:t>
            </a:r>
            <a:r>
              <a:rPr lang="en-GB" altLang="en-US" sz="6800" i="1" dirty="0">
                <a:solidFill>
                  <a:srgbClr val="FFC000"/>
                </a:solidFill>
                <a:ea typeface="MS PGothic" pitchFamily="34" charset="-128"/>
              </a:rPr>
              <a:t> </a:t>
            </a:r>
            <a:r>
              <a:rPr lang="en-GB" altLang="en-US" sz="6800" i="1" dirty="0" err="1">
                <a:solidFill>
                  <a:srgbClr val="FFC000"/>
                </a:solidFill>
                <a:ea typeface="MS PGothic" pitchFamily="34" charset="-128"/>
              </a:rPr>
              <a:t>ar</a:t>
            </a:r>
            <a:r>
              <a:rPr lang="en-GB" altLang="en-US" sz="6800" i="1" dirty="0">
                <a:solidFill>
                  <a:srgbClr val="FFC000"/>
                </a:solidFill>
                <a:ea typeface="MS PGothic" pitchFamily="34" charset="-128"/>
              </a:rPr>
              <a:t> </a:t>
            </a:r>
            <a:r>
              <a:rPr lang="en-GB" altLang="en-US" sz="6800" i="1" dirty="0" err="1">
                <a:solidFill>
                  <a:srgbClr val="FFC000"/>
                </a:solidFill>
                <a:ea typeface="MS PGothic" pitchFamily="34" charset="-128"/>
              </a:rPr>
              <a:t>gyfer</a:t>
            </a:r>
            <a:r>
              <a:rPr lang="en-GB" altLang="en-US" sz="6800" i="1" dirty="0">
                <a:solidFill>
                  <a:srgbClr val="FFC000"/>
                </a:solidFill>
                <a:ea typeface="MS PGothic" pitchFamily="34" charset="-128"/>
              </a:rPr>
              <a:t> </a:t>
            </a:r>
            <a:r>
              <a:rPr lang="en-GB" altLang="en-US" sz="6800" i="1" dirty="0" err="1">
                <a:solidFill>
                  <a:srgbClr val="FFC000"/>
                </a:solidFill>
                <a:ea typeface="MS PGothic" pitchFamily="34" charset="-128"/>
              </a:rPr>
              <a:t>gwaith</a:t>
            </a:r>
            <a:r>
              <a:rPr lang="en-GB" altLang="en-US" sz="6800" i="1" dirty="0">
                <a:solidFill>
                  <a:srgbClr val="FFC000"/>
                </a:solidFill>
                <a:ea typeface="MS PGothic" pitchFamily="34" charset="-128"/>
              </a:rPr>
              <a:t> ac </a:t>
            </a:r>
            <a:r>
              <a:rPr lang="en-GB" altLang="en-US" sz="6800" i="1" dirty="0" err="1">
                <a:solidFill>
                  <a:srgbClr val="FFC000"/>
                </a:solidFill>
                <a:ea typeface="MS PGothic" pitchFamily="34" charset="-128"/>
              </a:rPr>
              <a:t>astudio</a:t>
            </a:r>
            <a:r>
              <a:rPr lang="en-GB" altLang="en-US" sz="6800" i="1" dirty="0">
                <a:solidFill>
                  <a:srgbClr val="FFC000"/>
                </a:solidFill>
                <a:ea typeface="MS PGothic" pitchFamily="34" charset="-128"/>
              </a:rPr>
              <a:t> </a:t>
            </a:r>
            <a:r>
              <a:rPr lang="en-GB" altLang="en-US" sz="6800" i="1" dirty="0" err="1">
                <a:solidFill>
                  <a:srgbClr val="FFC000"/>
                </a:solidFill>
                <a:ea typeface="MS PGothic" pitchFamily="34" charset="-128"/>
              </a:rPr>
              <a:t>yn</a:t>
            </a:r>
            <a:r>
              <a:rPr lang="en-GB" altLang="en-US" sz="6800" i="1" dirty="0">
                <a:solidFill>
                  <a:srgbClr val="FFC000"/>
                </a:solidFill>
                <a:ea typeface="MS PGothic" pitchFamily="34" charset="-128"/>
              </a:rPr>
              <a:t> y </a:t>
            </a:r>
            <a:r>
              <a:rPr lang="en-GB" altLang="en-US" sz="6800" i="1" dirty="0" err="1">
                <a:solidFill>
                  <a:srgbClr val="FFC000"/>
                </a:solidFill>
                <a:ea typeface="MS PGothic" pitchFamily="34" charset="-128"/>
              </a:rPr>
              <a:t>dyfodol</a:t>
            </a:r>
            <a:endParaRPr lang="en-GB" altLang="en-US" sz="6800" i="1" dirty="0">
              <a:solidFill>
                <a:srgbClr val="FFC000"/>
              </a:solidFill>
              <a:ea typeface="MS PGothic" pitchFamily="34" charset="-128"/>
            </a:endParaRPr>
          </a:p>
          <a:p>
            <a:pPr marL="342906" indent="-342906" defTabSz="457207" fontAlgn="auto">
              <a:spcAft>
                <a:spcPts val="0"/>
              </a:spcAft>
              <a:buClr>
                <a:schemeClr val="bg2">
                  <a:lumMod val="40000"/>
                  <a:lumOff val="60000"/>
                </a:schemeClr>
              </a:buClr>
              <a:buFont typeface="Wingdings 3" charset="2"/>
              <a:buChar char=""/>
              <a:defRPr/>
            </a:pPr>
            <a:endParaRPr lang="en-GB" altLang="en-US" sz="6800" i="1" dirty="0">
              <a:solidFill>
                <a:srgbClr val="00B050"/>
              </a:solidFill>
              <a:ea typeface="MS PGothic" pitchFamily="34" charset="-128"/>
            </a:endParaRPr>
          </a:p>
          <a:p>
            <a:pPr defTabSz="457207" fontAlgn="auto">
              <a:spcAft>
                <a:spcPts val="0"/>
              </a:spcAft>
              <a:buClr>
                <a:schemeClr val="bg2">
                  <a:lumMod val="40000"/>
                  <a:lumOff val="60000"/>
                </a:schemeClr>
              </a:buClr>
              <a:buFont typeface="Wingdings 3" charset="2"/>
              <a:buChar char=""/>
              <a:defRPr/>
            </a:pPr>
            <a:r>
              <a:rPr lang="en-GB" altLang="en-US" sz="6800" i="1" dirty="0">
                <a:solidFill>
                  <a:srgbClr val="00B050"/>
                </a:solidFill>
                <a:ea typeface="MS PGothic" pitchFamily="34" charset="-128"/>
              </a:rPr>
              <a:t>Gwaith </a:t>
            </a:r>
            <a:r>
              <a:rPr lang="en-GB" altLang="en-US" sz="6800" i="1" dirty="0" err="1">
                <a:solidFill>
                  <a:srgbClr val="00B050"/>
                </a:solidFill>
                <a:ea typeface="MS PGothic" pitchFamily="34" charset="-128"/>
              </a:rPr>
              <a:t>ymarferol</a:t>
            </a:r>
            <a:r>
              <a:rPr lang="en-GB" altLang="en-US" sz="6800" i="1" dirty="0">
                <a:solidFill>
                  <a:srgbClr val="00B050"/>
                </a:solidFill>
                <a:ea typeface="MS PGothic" pitchFamily="34" charset="-128"/>
              </a:rPr>
              <a:t> </a:t>
            </a:r>
            <a:r>
              <a:rPr lang="en-GB" altLang="en-US" sz="6800" i="1" dirty="0" err="1">
                <a:solidFill>
                  <a:srgbClr val="00B050"/>
                </a:solidFill>
                <a:ea typeface="MS PGothic" pitchFamily="34" charset="-128"/>
              </a:rPr>
              <a:t>cyson</a:t>
            </a:r>
            <a:r>
              <a:rPr lang="en-GB" altLang="en-US" sz="6800" i="1" dirty="0">
                <a:solidFill>
                  <a:srgbClr val="00B050"/>
                </a:solidFill>
                <a:ea typeface="MS PGothic" pitchFamily="34" charset="-128"/>
              </a:rPr>
              <a:t> </a:t>
            </a:r>
            <a:r>
              <a:rPr lang="en-GB" altLang="en-US" sz="6800" i="1" dirty="0" err="1">
                <a:solidFill>
                  <a:srgbClr val="00B050"/>
                </a:solidFill>
                <a:ea typeface="MS PGothic" pitchFamily="34" charset="-128"/>
              </a:rPr>
              <a:t>yn</a:t>
            </a:r>
            <a:r>
              <a:rPr lang="en-GB" altLang="en-US" sz="6800" i="1" dirty="0">
                <a:solidFill>
                  <a:srgbClr val="00B050"/>
                </a:solidFill>
                <a:ea typeface="MS PGothic" pitchFamily="34" charset="-128"/>
              </a:rPr>
              <a:t> </a:t>
            </a:r>
            <a:r>
              <a:rPr lang="en-GB" altLang="en-US" sz="6800" i="1" dirty="0" err="1">
                <a:solidFill>
                  <a:srgbClr val="00B050"/>
                </a:solidFill>
                <a:ea typeface="MS PGothic" pitchFamily="34" charset="-128"/>
              </a:rPr>
              <a:t>bwysig</a:t>
            </a:r>
            <a:r>
              <a:rPr lang="en-GB" altLang="en-US" sz="6800" i="1" dirty="0">
                <a:solidFill>
                  <a:srgbClr val="00B050"/>
                </a:solidFill>
                <a:ea typeface="MS PGothic" pitchFamily="34" charset="-128"/>
              </a:rPr>
              <a:t> </a:t>
            </a:r>
            <a:r>
              <a:rPr lang="en-GB" altLang="en-US" sz="6800" i="1" dirty="0" err="1">
                <a:solidFill>
                  <a:srgbClr val="00B050"/>
                </a:solidFill>
                <a:ea typeface="MS PGothic" pitchFamily="34" charset="-128"/>
              </a:rPr>
              <a:t>trwy</a:t>
            </a:r>
            <a:r>
              <a:rPr lang="en-GB" altLang="en-US" sz="6800" i="1" dirty="0">
                <a:solidFill>
                  <a:srgbClr val="00B050"/>
                </a:solidFill>
                <a:ea typeface="MS PGothic" pitchFamily="34" charset="-128"/>
              </a:rPr>
              <a:t> </a:t>
            </a:r>
            <a:r>
              <a:rPr lang="en-GB" altLang="en-US" sz="6800" i="1" dirty="0" err="1">
                <a:solidFill>
                  <a:srgbClr val="00B050"/>
                </a:solidFill>
                <a:ea typeface="MS PGothic" pitchFamily="34" charset="-128"/>
              </a:rPr>
              <a:t>gydol</a:t>
            </a:r>
            <a:r>
              <a:rPr lang="en-GB" altLang="en-US" sz="6800" i="1" dirty="0">
                <a:solidFill>
                  <a:srgbClr val="00B050"/>
                </a:solidFill>
                <a:ea typeface="MS PGothic" pitchFamily="34" charset="-128"/>
              </a:rPr>
              <a:t> y </a:t>
            </a:r>
            <a:r>
              <a:rPr lang="en-GB" altLang="en-US" sz="6800" i="1" dirty="0" err="1">
                <a:solidFill>
                  <a:srgbClr val="00B050"/>
                </a:solidFill>
                <a:ea typeface="MS PGothic" pitchFamily="34" charset="-128"/>
              </a:rPr>
              <a:t>blynyddoedd</a:t>
            </a:r>
            <a:r>
              <a:rPr lang="en-GB" altLang="en-US" sz="6800" i="1" dirty="0">
                <a:solidFill>
                  <a:srgbClr val="00B050"/>
                </a:solidFill>
                <a:ea typeface="MS PGothic" pitchFamily="34" charset="-128"/>
              </a:rPr>
              <a:t> </a:t>
            </a:r>
            <a:r>
              <a:rPr lang="en-GB" altLang="en-US" sz="6800" i="1" dirty="0" err="1">
                <a:solidFill>
                  <a:srgbClr val="00B050"/>
                </a:solidFill>
                <a:ea typeface="MS PGothic" pitchFamily="34" charset="-128"/>
              </a:rPr>
              <a:t>cynradd</a:t>
            </a:r>
            <a:r>
              <a:rPr lang="en-GB" altLang="en-US" sz="6800" i="1" dirty="0">
                <a:solidFill>
                  <a:srgbClr val="00B050"/>
                </a:solidFill>
                <a:ea typeface="MS PGothic" pitchFamily="34" charset="-128"/>
              </a:rPr>
              <a:t>.</a:t>
            </a:r>
            <a:endParaRPr lang="en-US" altLang="en-US" sz="6800" i="1" dirty="0">
              <a:solidFill>
                <a:srgbClr val="00B050"/>
              </a:solidFill>
              <a:ea typeface="MS PGothic" pitchFamily="34" charset="-128"/>
            </a:endParaRPr>
          </a:p>
        </p:txBody>
      </p:sp>
    </p:spTree>
    <p:custDataLst>
      <p:tags r:id="rId1"/>
    </p:custData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3">
            <a:extLst>
              <a:ext uri="{FF2B5EF4-FFF2-40B4-BE49-F238E27FC236}">
                <a16:creationId xmlns:a16="http://schemas.microsoft.com/office/drawing/2014/main" id="{77A8E40B-FBBA-4C73-A243-0FD9F172C0E1}"/>
              </a:ext>
            </a:extLst>
          </p:cNvPr>
          <p:cNvSpPr>
            <a:spLocks noGrp="1" noChangeArrowheads="1"/>
          </p:cNvSpPr>
          <p:nvPr>
            <p:ph sz="half" idx="4294967295"/>
          </p:nvPr>
        </p:nvSpPr>
        <p:spPr>
          <a:xfrm>
            <a:off x="0" y="404813"/>
            <a:ext cx="4752975" cy="6119812"/>
          </a:xfrm>
          <a:ln>
            <a:solidFill>
              <a:schemeClr val="accent1"/>
            </a:solidFill>
            <a:miter lim="800000"/>
            <a:headEnd/>
            <a:tailEnd/>
          </a:ln>
        </p:spPr>
        <p:txBody>
          <a:bodyPr/>
          <a:lstStyle/>
          <a:p>
            <a:r>
              <a:rPr lang="en-GB" altLang="en-US" dirty="0" err="1"/>
              <a:t>i</a:t>
            </a:r>
            <a:r>
              <a:rPr lang="en-GB" altLang="en-US" dirty="0"/>
              <a:t> </a:t>
            </a:r>
            <a:r>
              <a:rPr lang="en-GB" altLang="en-US" dirty="0" err="1"/>
              <a:t>ffurfio</a:t>
            </a:r>
            <a:r>
              <a:rPr lang="en-GB" altLang="en-US" dirty="0"/>
              <a:t> </a:t>
            </a:r>
            <a:r>
              <a:rPr lang="en-GB" altLang="en-US" dirty="0" err="1"/>
              <a:t>trefn</a:t>
            </a:r>
            <a:r>
              <a:rPr lang="en-GB" altLang="en-US" dirty="0"/>
              <a:t> </a:t>
            </a:r>
            <a:r>
              <a:rPr lang="en-GB" altLang="en-US" dirty="0" err="1"/>
              <a:t>sy’n</a:t>
            </a:r>
            <a:r>
              <a:rPr lang="en-GB" altLang="en-US" dirty="0"/>
              <a:t> </a:t>
            </a:r>
            <a:r>
              <a:rPr lang="en-GB" altLang="en-US" dirty="0" err="1"/>
              <a:t>galluogi</a:t>
            </a:r>
            <a:r>
              <a:rPr lang="en-GB" altLang="en-US" dirty="0"/>
              <a:t> </a:t>
            </a:r>
            <a:r>
              <a:rPr lang="en-GB" altLang="en-US" dirty="0" err="1"/>
              <a:t>disgyblion</a:t>
            </a:r>
            <a:r>
              <a:rPr lang="en-GB" altLang="en-US" dirty="0"/>
              <a:t> </a:t>
            </a:r>
            <a:r>
              <a:rPr lang="en-GB" altLang="en-US" dirty="0" err="1"/>
              <a:t>i</a:t>
            </a:r>
            <a:r>
              <a:rPr lang="en-GB" altLang="en-US" dirty="0"/>
              <a:t> </a:t>
            </a:r>
            <a:r>
              <a:rPr lang="en-GB" altLang="en-US" dirty="0" err="1"/>
              <a:t>weithio</a:t>
            </a:r>
            <a:r>
              <a:rPr lang="en-GB" altLang="en-US" dirty="0"/>
              <a:t> </a:t>
            </a:r>
            <a:r>
              <a:rPr lang="en-GB" altLang="en-US" dirty="0" err="1"/>
              <a:t>ar</a:t>
            </a:r>
            <a:r>
              <a:rPr lang="en-GB" altLang="en-US" dirty="0"/>
              <a:t> y </a:t>
            </a:r>
            <a:r>
              <a:rPr lang="en-GB" altLang="en-US" dirty="0" err="1"/>
              <a:t>lefel</a:t>
            </a:r>
            <a:r>
              <a:rPr lang="en-GB" altLang="en-US" dirty="0"/>
              <a:t> </a:t>
            </a:r>
            <a:r>
              <a:rPr lang="en-GB" altLang="en-US" dirty="0" err="1"/>
              <a:t>a’r</a:t>
            </a:r>
            <a:r>
              <a:rPr lang="en-GB" altLang="en-US" dirty="0"/>
              <a:t> </a:t>
            </a:r>
            <a:r>
              <a:rPr lang="en-GB" altLang="en-US" dirty="0" err="1"/>
              <a:t>cyflymdra</a:t>
            </a:r>
            <a:r>
              <a:rPr lang="en-GB" altLang="en-US" dirty="0"/>
              <a:t> </a:t>
            </a:r>
            <a:r>
              <a:rPr lang="en-GB" altLang="en-US" dirty="0" err="1"/>
              <a:t>sy’n</a:t>
            </a:r>
            <a:r>
              <a:rPr lang="en-GB" altLang="en-US" dirty="0"/>
              <a:t> </a:t>
            </a:r>
            <a:r>
              <a:rPr lang="en-GB" altLang="en-US" dirty="0" err="1"/>
              <a:t>addas</a:t>
            </a:r>
            <a:r>
              <a:rPr lang="en-GB" altLang="en-US" dirty="0"/>
              <a:t> </a:t>
            </a:r>
            <a:r>
              <a:rPr lang="en-GB" altLang="en-US" dirty="0" err="1"/>
              <a:t>ar</a:t>
            </a:r>
            <a:r>
              <a:rPr lang="en-GB" altLang="en-US" dirty="0"/>
              <a:t> </a:t>
            </a:r>
            <a:r>
              <a:rPr lang="en-GB" altLang="en-US" dirty="0" err="1"/>
              <a:t>eu</a:t>
            </a:r>
            <a:r>
              <a:rPr lang="en-GB" altLang="en-US" dirty="0"/>
              <a:t> </a:t>
            </a:r>
            <a:r>
              <a:rPr lang="en-GB" altLang="en-US" dirty="0" err="1"/>
              <a:t>cyfer</a:t>
            </a:r>
            <a:r>
              <a:rPr lang="en-GB" altLang="en-US" dirty="0"/>
              <a:t>.</a:t>
            </a:r>
          </a:p>
          <a:p>
            <a:r>
              <a:rPr lang="en-GB" altLang="en-US" dirty="0" err="1"/>
              <a:t>Mewn</a:t>
            </a:r>
            <a:r>
              <a:rPr lang="en-GB" altLang="en-US" dirty="0"/>
              <a:t> </a:t>
            </a:r>
            <a:r>
              <a:rPr lang="en-GB" altLang="en-US" dirty="0" err="1"/>
              <a:t>ysgolion</a:t>
            </a:r>
            <a:r>
              <a:rPr lang="en-GB" altLang="en-US" dirty="0"/>
              <a:t> </a:t>
            </a:r>
            <a:r>
              <a:rPr lang="en-GB" altLang="en-US" dirty="0" err="1"/>
              <a:t>uwchradd</a:t>
            </a:r>
            <a:r>
              <a:rPr lang="en-GB" altLang="en-US" dirty="0"/>
              <a:t> </a:t>
            </a:r>
            <a:r>
              <a:rPr lang="en-GB" altLang="en-US" dirty="0" err="1"/>
              <a:t>dylai</a:t>
            </a:r>
            <a:r>
              <a:rPr lang="en-GB" altLang="en-US" dirty="0"/>
              <a:t> </a:t>
            </a:r>
            <a:r>
              <a:rPr lang="en-GB" altLang="en-US" dirty="0" err="1"/>
              <a:t>mathemateg</a:t>
            </a:r>
            <a:r>
              <a:rPr lang="en-GB" altLang="en-US" dirty="0"/>
              <a:t> </a:t>
            </a:r>
            <a:r>
              <a:rPr lang="en-GB" altLang="en-US" dirty="0" err="1"/>
              <a:t>gael</a:t>
            </a:r>
            <a:r>
              <a:rPr lang="en-GB" altLang="en-US" dirty="0"/>
              <a:t> </a:t>
            </a:r>
            <a:r>
              <a:rPr lang="en-GB" altLang="en-US" dirty="0" err="1"/>
              <a:t>ei</a:t>
            </a:r>
            <a:r>
              <a:rPr lang="en-GB" altLang="en-US" dirty="0"/>
              <a:t> </a:t>
            </a:r>
            <a:r>
              <a:rPr lang="en-GB" altLang="en-US" dirty="0" err="1"/>
              <a:t>addysgu</a:t>
            </a:r>
            <a:r>
              <a:rPr lang="en-GB" altLang="en-US" dirty="0"/>
              <a:t> </a:t>
            </a:r>
            <a:r>
              <a:rPr lang="en-GB" altLang="en-US" dirty="0" err="1"/>
              <a:t>mewn</a:t>
            </a:r>
            <a:r>
              <a:rPr lang="en-GB" altLang="en-US" dirty="0"/>
              <a:t> </a:t>
            </a:r>
            <a:r>
              <a:rPr lang="en-GB" altLang="en-US" dirty="0" err="1"/>
              <a:t>ystafelloedd</a:t>
            </a:r>
            <a:r>
              <a:rPr lang="en-GB" altLang="en-US" dirty="0"/>
              <a:t> </a:t>
            </a:r>
            <a:r>
              <a:rPr lang="en-GB" altLang="en-US" dirty="0" err="1"/>
              <a:t>gyda’r</a:t>
            </a:r>
            <a:r>
              <a:rPr lang="en-GB" altLang="en-US" dirty="0"/>
              <a:t> </a:t>
            </a:r>
            <a:r>
              <a:rPr lang="en-GB" altLang="en-US" dirty="0" err="1"/>
              <a:t>cyfarpar</a:t>
            </a:r>
            <a:r>
              <a:rPr lang="en-GB" altLang="en-US" dirty="0"/>
              <a:t> </a:t>
            </a:r>
            <a:r>
              <a:rPr lang="en-GB" altLang="en-US" dirty="0" err="1"/>
              <a:t>arbenigol</a:t>
            </a:r>
          </a:p>
          <a:p>
            <a:r>
              <a:rPr lang="en-GB" altLang="en-US"/>
              <a:t>angen cynyddu arbenigedd athrawon ysgolion cynradd a’r niferoedd o athrawon mathemateg sydd mewn ysgolion uwchradd. Mae angen mwy o hyfforddiant mewn swydd.</a:t>
            </a:r>
          </a:p>
        </p:txBody>
      </p:sp>
      <p:sp>
        <p:nvSpPr>
          <p:cNvPr id="7171" name="Content Placeholder 6">
            <a:extLst>
              <a:ext uri="{FF2B5EF4-FFF2-40B4-BE49-F238E27FC236}">
                <a16:creationId xmlns:a16="http://schemas.microsoft.com/office/drawing/2014/main" id="{73E13EAB-A199-4812-AC9A-10AC69E090D1}"/>
              </a:ext>
            </a:extLst>
          </p:cNvPr>
          <p:cNvSpPr>
            <a:spLocks noGrp="1"/>
          </p:cNvSpPr>
          <p:nvPr>
            <p:ph sz="half" idx="4294967295"/>
          </p:nvPr>
        </p:nvSpPr>
        <p:spPr>
          <a:xfrm>
            <a:off x="5038725" y="404813"/>
            <a:ext cx="4105275" cy="6119812"/>
          </a:xfrm>
          <a:ln>
            <a:solidFill>
              <a:schemeClr val="accent3"/>
            </a:solidFill>
          </a:ln>
        </p:spPr>
        <p:txBody>
          <a:bodyPr rtlCol="0">
            <a:normAutofit/>
          </a:bodyPr>
          <a:lstStyle/>
          <a:p>
            <a:pPr marL="342906" indent="-342906" defTabSz="457207" fontAlgn="auto">
              <a:spcAft>
                <a:spcPts val="0"/>
              </a:spcAft>
              <a:buClr>
                <a:schemeClr val="bg2">
                  <a:lumMod val="40000"/>
                  <a:lumOff val="60000"/>
                </a:schemeClr>
              </a:buClr>
              <a:buFont typeface="Wingdings 3" charset="2"/>
              <a:buChar char=""/>
              <a:defRPr/>
            </a:pPr>
            <a:r>
              <a:rPr lang="en-GB" sz="1800" i="1" dirty="0">
                <a:ea typeface="MS PGothic" pitchFamily="34" charset="-128"/>
              </a:rPr>
              <a:t>to achieve a form of organisation which enables pupils to work at a level and speed which is suitable for them</a:t>
            </a:r>
          </a:p>
          <a:p>
            <a:pPr marL="342906" indent="-342906" defTabSz="457207" fontAlgn="auto">
              <a:spcAft>
                <a:spcPts val="0"/>
              </a:spcAft>
              <a:buClr>
                <a:schemeClr val="bg2">
                  <a:lumMod val="40000"/>
                  <a:lumOff val="60000"/>
                </a:schemeClr>
              </a:buClr>
              <a:buFont typeface="Wingdings 3" charset="2"/>
              <a:buChar char=""/>
              <a:defRPr/>
            </a:pPr>
            <a:r>
              <a:rPr lang="en-GB" sz="1800" i="1" dirty="0">
                <a:ea typeface="MS PGothic" pitchFamily="34" charset="-128"/>
              </a:rPr>
              <a:t>In secondary schools mathematics should be taught in suitably equipped specialist rooms </a:t>
            </a:r>
          </a:p>
          <a:p>
            <a:pPr marL="342906" indent="-342906" defTabSz="457207" fontAlgn="auto">
              <a:spcAft>
                <a:spcPts val="0"/>
              </a:spcAft>
              <a:buClr>
                <a:schemeClr val="bg2">
                  <a:lumMod val="40000"/>
                  <a:lumOff val="60000"/>
                </a:schemeClr>
              </a:buClr>
              <a:buFont typeface="Wingdings 3" charset="2"/>
              <a:buChar char=""/>
              <a:defRPr/>
            </a:pPr>
            <a:r>
              <a:rPr lang="en-GB" sz="1800" i="1" dirty="0">
                <a:ea typeface="MS PGothic" pitchFamily="34" charset="-128"/>
              </a:rPr>
              <a:t>a need to increase the mathematical expertise of primary teachers and the number of maths teachers in secondary schools. More in-service training.</a:t>
            </a:r>
          </a:p>
          <a:p>
            <a:pPr marL="109537" indent="0" defTabSz="457207" fontAlgn="auto">
              <a:spcAft>
                <a:spcPts val="0"/>
              </a:spcAft>
              <a:buClr>
                <a:schemeClr val="bg2">
                  <a:lumMod val="40000"/>
                  <a:lumOff val="60000"/>
                </a:schemeClr>
              </a:buClr>
              <a:buFont typeface="Wingdings 3" panose="05040102010807070707" pitchFamily="18" charset="2"/>
              <a:buNone/>
              <a:defRPr/>
            </a:pPr>
            <a:endParaRPr lang="en-GB" sz="1800" i="1" dirty="0">
              <a:ea typeface="MS PGothic" pitchFamily="34" charset="-128"/>
            </a:endParaRPr>
          </a:p>
          <a:p>
            <a:pPr marL="109537" indent="0" defTabSz="457207" fontAlgn="auto">
              <a:lnSpc>
                <a:spcPct val="90000"/>
              </a:lnSpc>
              <a:spcAft>
                <a:spcPts val="0"/>
              </a:spcAft>
              <a:buClr>
                <a:schemeClr val="bg2">
                  <a:lumMod val="40000"/>
                  <a:lumOff val="60000"/>
                </a:schemeClr>
              </a:buClr>
              <a:buFont typeface="Wingdings 3" panose="05040102010807070707" pitchFamily="18" charset="2"/>
              <a:buNone/>
              <a:defRPr/>
            </a:pPr>
            <a:endParaRPr lang="en-GB" altLang="en-US" sz="3600" b="1" dirty="0">
              <a:ea typeface="MS PGothic" pitchFamily="34" charset="-128"/>
            </a:endParaRPr>
          </a:p>
        </p:txBody>
      </p:sp>
    </p:spTree>
    <p:custDataLst>
      <p:tags r:id="rId1"/>
    </p:custData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97F1F893-422A-41F0-B89E-D9BBFB3522FF}"/>
              </a:ext>
            </a:extLst>
          </p:cNvPr>
          <p:cNvSpPr>
            <a:spLocks noGrp="1" noChangeArrowheads="1"/>
          </p:cNvSpPr>
          <p:nvPr>
            <p:ph type="title"/>
          </p:nvPr>
        </p:nvSpPr>
        <p:spPr/>
        <p:txBody>
          <a:bodyPr rtlCol="0">
            <a:noAutofit/>
          </a:bodyPr>
          <a:lstStyle/>
          <a:p>
            <a:pPr algn="ctr" defTabSz="457207" fontAlgn="auto">
              <a:spcAft>
                <a:spcPts val="0"/>
              </a:spcAft>
              <a:defRPr/>
            </a:pPr>
            <a:r>
              <a:rPr lang="cy-GB" altLang="en-US" sz="2800" dirty="0">
                <a:solidFill>
                  <a:srgbClr val="0070C0"/>
                </a:solidFill>
                <a:effectLst>
                  <a:outerShdw blurRad="38100" dist="38100" dir="2700000" algn="tl">
                    <a:srgbClr val="000000">
                      <a:alpha val="43137"/>
                    </a:srgbClr>
                  </a:outerShdw>
                </a:effectLst>
                <a:ea typeface="MS PGothic" pitchFamily="34" charset="-128"/>
              </a:rPr>
              <a:t/>
            </a:r>
            <a:br>
              <a:rPr lang="cy-GB" altLang="en-US" sz="2800" dirty="0">
                <a:solidFill>
                  <a:srgbClr val="0070C0"/>
                </a:solidFill>
                <a:effectLst>
                  <a:outerShdw blurRad="38100" dist="38100" dir="2700000" algn="tl">
                    <a:srgbClr val="000000">
                      <a:alpha val="43137"/>
                    </a:srgbClr>
                  </a:outerShdw>
                </a:effectLst>
                <a:ea typeface="MS PGothic" pitchFamily="34" charset="-128"/>
              </a:rPr>
            </a:br>
            <a:r>
              <a:rPr lang="cy-GB" altLang="en-US" sz="2800" dirty="0">
                <a:solidFill>
                  <a:srgbClr val="0070C0"/>
                </a:solidFill>
                <a:effectLst>
                  <a:outerShdw blurRad="38100" dist="38100" dir="2700000" algn="tl">
                    <a:srgbClr val="000000">
                      <a:alpha val="43137"/>
                    </a:srgbClr>
                  </a:outerShdw>
                </a:effectLst>
                <a:ea typeface="MS PGothic" pitchFamily="34" charset="-128"/>
              </a:rPr>
              <a:t>Effaith adroddiad Cockroft</a:t>
            </a:r>
            <a:r>
              <a:rPr lang="en-GB" sz="2800" dirty="0"/>
              <a:t/>
            </a:r>
            <a:br>
              <a:rPr lang="en-GB" sz="2800" dirty="0"/>
            </a:br>
            <a:r>
              <a:rPr lang="cy-GB" altLang="en-US" sz="2800" i="1" dirty="0">
                <a:solidFill>
                  <a:srgbClr val="0070C0"/>
                </a:solidFill>
                <a:effectLst>
                  <a:outerShdw blurRad="38100" dist="38100" dir="2700000" algn="tl">
                    <a:srgbClr val="000000">
                      <a:alpha val="43137"/>
                    </a:srgbClr>
                  </a:outerShdw>
                </a:effectLst>
                <a:ea typeface="MS PGothic" pitchFamily="34" charset="-128"/>
              </a:rPr>
              <a:t>Impact of the Cockcroft Report </a:t>
            </a:r>
            <a:r>
              <a:rPr lang="en-GB" sz="2800" i="1" dirty="0"/>
              <a:t/>
            </a:r>
            <a:br>
              <a:rPr lang="en-GB" sz="2800" i="1" dirty="0"/>
            </a:br>
            <a:endParaRPr lang="en-GB" sz="2800" i="1" dirty="0"/>
          </a:p>
        </p:txBody>
      </p:sp>
      <p:sp>
        <p:nvSpPr>
          <p:cNvPr id="2" name="Content Placeholder 1">
            <a:extLst>
              <a:ext uri="{FF2B5EF4-FFF2-40B4-BE49-F238E27FC236}">
                <a16:creationId xmlns:a16="http://schemas.microsoft.com/office/drawing/2014/main" id="{3A22D8F2-09DA-45ED-BCEF-89E7ADBF39DC}"/>
              </a:ext>
            </a:extLst>
          </p:cNvPr>
          <p:cNvSpPr>
            <a:spLocks noGrp="1"/>
          </p:cNvSpPr>
          <p:nvPr>
            <p:ph sz="half" idx="1"/>
          </p:nvPr>
        </p:nvSpPr>
        <p:spPr>
          <a:xfrm>
            <a:off x="484188" y="2060575"/>
            <a:ext cx="3641725" cy="4195763"/>
          </a:xfrm>
        </p:spPr>
        <p:txBody>
          <a:bodyPr rtlCol="0">
            <a:normAutofit fontScale="92500" lnSpcReduction="10000"/>
          </a:bodyPr>
          <a:lstStyle/>
          <a:p>
            <a:pPr marL="342906" indent="-342906" defTabSz="457207" fontAlgn="auto">
              <a:spcAft>
                <a:spcPts val="0"/>
              </a:spcAft>
              <a:buClr>
                <a:schemeClr val="bg2">
                  <a:lumMod val="40000"/>
                  <a:lumOff val="60000"/>
                </a:schemeClr>
              </a:buClr>
              <a:buFont typeface="Wingdings 3" charset="2"/>
              <a:buChar char=""/>
              <a:defRPr/>
            </a:pPr>
            <a:r>
              <a:rPr lang="en-GB" dirty="0"/>
              <a:t>Some of the issues still very much at the heart of current thinking goes beyond simply ‘doing sums’. i.e. that numeracy is a life skill, and being numerate.</a:t>
            </a:r>
          </a:p>
          <a:p>
            <a:pPr marL="342906" indent="-342906" defTabSz="457207" fontAlgn="auto">
              <a:spcAft>
                <a:spcPts val="0"/>
              </a:spcAft>
              <a:buClr>
                <a:schemeClr val="bg2">
                  <a:lumMod val="40000"/>
                  <a:lumOff val="60000"/>
                </a:schemeClr>
              </a:buClr>
              <a:buFont typeface="Wingdings 3" charset="2"/>
              <a:buChar char=""/>
              <a:defRPr/>
            </a:pPr>
            <a:endParaRPr lang="en-GB" dirty="0"/>
          </a:p>
          <a:p>
            <a:pPr marL="342906" indent="-342906" defTabSz="457207" fontAlgn="auto">
              <a:spcAft>
                <a:spcPts val="0"/>
              </a:spcAft>
              <a:buClr>
                <a:schemeClr val="bg2">
                  <a:lumMod val="40000"/>
                  <a:lumOff val="60000"/>
                </a:schemeClr>
              </a:buClr>
              <a:buFont typeface="Wingdings 3" charset="2"/>
              <a:buChar char=""/>
              <a:defRPr/>
            </a:pPr>
            <a:r>
              <a:rPr lang="en-GB" dirty="0"/>
              <a:t>It is about having had an education which has instilled these life skills at an early age, in order for adults to have the confidence and competence to use numbers and think mathematically in everyday life.</a:t>
            </a:r>
          </a:p>
          <a:p>
            <a:pPr marL="342906" indent="-342906" defTabSz="457207" fontAlgn="auto">
              <a:spcAft>
                <a:spcPts val="0"/>
              </a:spcAft>
              <a:buClr>
                <a:schemeClr val="bg2">
                  <a:lumMod val="40000"/>
                  <a:lumOff val="60000"/>
                </a:schemeClr>
              </a:buClr>
              <a:buFont typeface="Wingdings 3" charset="2"/>
              <a:buChar char=""/>
              <a:defRPr/>
            </a:pPr>
            <a:endParaRPr lang="en-GB" dirty="0"/>
          </a:p>
        </p:txBody>
      </p:sp>
      <p:sp>
        <p:nvSpPr>
          <p:cNvPr id="22533" name="Rectangle 3">
            <a:extLst>
              <a:ext uri="{FF2B5EF4-FFF2-40B4-BE49-F238E27FC236}">
                <a16:creationId xmlns:a16="http://schemas.microsoft.com/office/drawing/2014/main" id="{35270F6B-088F-439A-ABF7-5F2CB48DD5BF}"/>
              </a:ext>
            </a:extLst>
          </p:cNvPr>
          <p:cNvSpPr>
            <a:spLocks noGrp="1" noChangeArrowheads="1"/>
          </p:cNvSpPr>
          <p:nvPr>
            <p:ph sz="half" idx="2"/>
          </p:nvPr>
        </p:nvSpPr>
        <p:spPr>
          <a:xfrm>
            <a:off x="4241800" y="2055813"/>
            <a:ext cx="4146550" cy="4200525"/>
          </a:xfrm>
          <a:ln>
            <a:solidFill>
              <a:schemeClr val="accent1"/>
            </a:solidFill>
            <a:headEnd/>
            <a:tailEnd/>
          </a:ln>
        </p:spPr>
        <p:txBody>
          <a:bodyPr rtlCol="0">
            <a:normAutofit fontScale="92500" lnSpcReduction="10000"/>
          </a:bodyPr>
          <a:lstStyle/>
          <a:p>
            <a:pPr marL="342906" indent="-342906" defTabSz="457207" fontAlgn="auto">
              <a:spcAft>
                <a:spcPts val="0"/>
              </a:spcAft>
              <a:buClr>
                <a:schemeClr val="bg2">
                  <a:lumMod val="40000"/>
                  <a:lumOff val="60000"/>
                </a:schemeClr>
              </a:buClr>
              <a:buFont typeface="Wingdings 3" charset="2"/>
              <a:buChar char=""/>
              <a:defRPr/>
            </a:pPr>
            <a:r>
              <a:rPr lang="en-GB" altLang="en-US" dirty="0"/>
              <a:t>Mae </a:t>
            </a:r>
            <a:r>
              <a:rPr lang="en-GB" altLang="en-US" dirty="0" err="1"/>
              <a:t>llawer</a:t>
            </a:r>
            <a:r>
              <a:rPr lang="en-GB" altLang="en-US" dirty="0"/>
              <a:t> </a:t>
            </a:r>
            <a:r>
              <a:rPr lang="en-GB" altLang="en-US" dirty="0" err="1"/>
              <a:t>o’r</a:t>
            </a:r>
            <a:r>
              <a:rPr lang="en-GB" altLang="en-US" dirty="0"/>
              <a:t> </a:t>
            </a:r>
            <a:r>
              <a:rPr lang="en-GB" altLang="en-US" dirty="0" err="1"/>
              <a:t>materion</a:t>
            </a:r>
            <a:r>
              <a:rPr lang="en-GB" altLang="en-US" dirty="0"/>
              <a:t> </a:t>
            </a:r>
            <a:r>
              <a:rPr lang="en-GB" altLang="en-US" dirty="0" err="1"/>
              <a:t>yn</a:t>
            </a:r>
            <a:r>
              <a:rPr lang="en-GB" altLang="en-US" dirty="0"/>
              <a:t> </a:t>
            </a:r>
            <a:r>
              <a:rPr lang="en-GB" altLang="en-US" dirty="0" err="1"/>
              <a:t>berthnasol</a:t>
            </a:r>
            <a:r>
              <a:rPr lang="en-GB" altLang="en-US" dirty="0"/>
              <a:t> </a:t>
            </a:r>
            <a:r>
              <a:rPr lang="en-GB" altLang="en-US" dirty="0" err="1"/>
              <a:t>iawn</a:t>
            </a:r>
            <a:r>
              <a:rPr lang="en-GB" altLang="en-US" dirty="0"/>
              <a:t> </a:t>
            </a:r>
            <a:r>
              <a:rPr lang="en-GB" altLang="en-US" dirty="0" err="1"/>
              <a:t>i’r</a:t>
            </a:r>
            <a:r>
              <a:rPr lang="en-GB" altLang="en-US" dirty="0"/>
              <a:t> </a:t>
            </a:r>
            <a:r>
              <a:rPr lang="en-GB" altLang="en-US" dirty="0" err="1"/>
              <a:t>meddwl</a:t>
            </a:r>
            <a:r>
              <a:rPr lang="en-GB" altLang="en-US" dirty="0"/>
              <a:t> </a:t>
            </a:r>
            <a:r>
              <a:rPr lang="en-GB" altLang="en-US" dirty="0" err="1"/>
              <a:t>presennol</a:t>
            </a:r>
            <a:r>
              <a:rPr lang="en-GB" altLang="en-US" dirty="0"/>
              <a:t> </a:t>
            </a:r>
            <a:r>
              <a:rPr lang="en-GB" altLang="en-US" dirty="0" err="1"/>
              <a:t>h.y</a:t>
            </a:r>
            <a:r>
              <a:rPr lang="en-GB" altLang="en-US" dirty="0"/>
              <a:t>. bod </a:t>
            </a:r>
            <a:r>
              <a:rPr lang="en-GB" altLang="en-US" dirty="0" err="1"/>
              <a:t>mathemateg</a:t>
            </a:r>
            <a:r>
              <a:rPr lang="en-GB" altLang="en-US" dirty="0"/>
              <a:t>  </a:t>
            </a:r>
            <a:r>
              <a:rPr lang="en-GB" altLang="en-US" dirty="0" err="1"/>
              <a:t>yn</a:t>
            </a:r>
            <a:r>
              <a:rPr lang="en-GB" altLang="en-US" dirty="0"/>
              <a:t> </a:t>
            </a:r>
            <a:r>
              <a:rPr lang="en-GB" altLang="en-US" dirty="0" err="1"/>
              <a:t>mynd</a:t>
            </a:r>
            <a:r>
              <a:rPr lang="en-GB" altLang="en-US" dirty="0"/>
              <a:t> </a:t>
            </a:r>
            <a:r>
              <a:rPr lang="en-GB" altLang="en-US" dirty="0" err="1"/>
              <a:t>tu</a:t>
            </a:r>
            <a:r>
              <a:rPr lang="en-GB" altLang="en-US" dirty="0"/>
              <a:t> </a:t>
            </a:r>
            <a:r>
              <a:rPr lang="en-GB" altLang="en-US" dirty="0" err="1"/>
              <a:t>hwnt</a:t>
            </a:r>
            <a:r>
              <a:rPr lang="en-GB" altLang="en-US" dirty="0"/>
              <a:t> </a:t>
            </a:r>
            <a:r>
              <a:rPr lang="en-GB" altLang="en-US" dirty="0" err="1"/>
              <a:t>i</a:t>
            </a:r>
            <a:r>
              <a:rPr lang="en-GB" altLang="en-US" dirty="0"/>
              <a:t> “</a:t>
            </a:r>
            <a:r>
              <a:rPr lang="en-GB" altLang="en-US" dirty="0" err="1"/>
              <a:t>wneud</a:t>
            </a:r>
            <a:r>
              <a:rPr lang="en-GB" altLang="en-US" dirty="0"/>
              <a:t> </a:t>
            </a:r>
            <a:r>
              <a:rPr lang="en-GB" altLang="en-US" dirty="0" err="1"/>
              <a:t>symiau</a:t>
            </a:r>
            <a:r>
              <a:rPr lang="en-GB" altLang="en-US" dirty="0"/>
              <a:t>.”  Mae </a:t>
            </a:r>
            <a:r>
              <a:rPr lang="en-GB" altLang="en-US" dirty="0" err="1"/>
              <a:t>rhifedd</a:t>
            </a:r>
            <a:r>
              <a:rPr lang="en-GB" altLang="en-US" dirty="0"/>
              <a:t> a bod </a:t>
            </a:r>
            <a:r>
              <a:rPr lang="en-GB" altLang="en-US" dirty="0" err="1"/>
              <a:t>yn</a:t>
            </a:r>
            <a:r>
              <a:rPr lang="en-GB" altLang="en-US" dirty="0"/>
              <a:t> </a:t>
            </a:r>
            <a:r>
              <a:rPr lang="en-GB" altLang="en-US" dirty="0" err="1"/>
              <a:t>hyderus</a:t>
            </a:r>
            <a:r>
              <a:rPr lang="en-GB" altLang="en-US" dirty="0"/>
              <a:t> </a:t>
            </a:r>
            <a:r>
              <a:rPr lang="en-GB" altLang="en-US" dirty="0" err="1"/>
              <a:t>gyda</a:t>
            </a:r>
            <a:r>
              <a:rPr lang="en-GB" altLang="en-US" dirty="0"/>
              <a:t> </a:t>
            </a:r>
            <a:r>
              <a:rPr lang="en-GB" altLang="en-US" dirty="0" err="1"/>
              <a:t>rhifedd</a:t>
            </a:r>
            <a:r>
              <a:rPr lang="en-GB" altLang="en-US" dirty="0"/>
              <a:t> </a:t>
            </a:r>
            <a:r>
              <a:rPr lang="en-GB" altLang="en-US" dirty="0" err="1"/>
              <a:t>yn</a:t>
            </a:r>
            <a:r>
              <a:rPr lang="en-GB" altLang="en-US" dirty="0"/>
              <a:t> </a:t>
            </a:r>
            <a:r>
              <a:rPr lang="en-GB" altLang="en-US" dirty="0" err="1"/>
              <a:t>sgil</a:t>
            </a:r>
            <a:r>
              <a:rPr lang="en-GB" altLang="en-US" dirty="0"/>
              <a:t> </a:t>
            </a:r>
            <a:r>
              <a:rPr lang="en-GB" altLang="en-US" dirty="0" err="1"/>
              <a:t>bywyd</a:t>
            </a:r>
            <a:r>
              <a:rPr lang="en-GB" altLang="en-US" dirty="0"/>
              <a:t>.</a:t>
            </a:r>
          </a:p>
          <a:p>
            <a:pPr marL="342906" indent="-342906" defTabSz="457207" fontAlgn="auto">
              <a:spcAft>
                <a:spcPts val="0"/>
              </a:spcAft>
              <a:buClr>
                <a:schemeClr val="bg2">
                  <a:lumMod val="40000"/>
                  <a:lumOff val="60000"/>
                </a:schemeClr>
              </a:buClr>
              <a:buFont typeface="Wingdings 3" charset="2"/>
              <a:buChar char=""/>
              <a:defRPr/>
            </a:pPr>
            <a:endParaRPr lang="en-GB" altLang="en-US" dirty="0"/>
          </a:p>
          <a:p>
            <a:pPr marL="342906" indent="-342906" defTabSz="457207" fontAlgn="auto">
              <a:spcAft>
                <a:spcPts val="0"/>
              </a:spcAft>
              <a:buClr>
                <a:schemeClr val="bg2">
                  <a:lumMod val="40000"/>
                  <a:lumOff val="60000"/>
                </a:schemeClr>
              </a:buClr>
              <a:buFont typeface="Wingdings 3" charset="2"/>
              <a:buChar char=""/>
              <a:defRPr/>
            </a:pPr>
            <a:r>
              <a:rPr lang="en-GB" altLang="en-US" dirty="0" err="1"/>
              <a:t>Mae’n</a:t>
            </a:r>
            <a:r>
              <a:rPr lang="en-GB" altLang="en-US" dirty="0"/>
              <a:t> </a:t>
            </a:r>
            <a:r>
              <a:rPr lang="en-GB" altLang="en-US" dirty="0" err="1"/>
              <a:t>ymwneud</a:t>
            </a:r>
            <a:r>
              <a:rPr lang="en-GB" altLang="en-US" dirty="0"/>
              <a:t> </a:t>
            </a:r>
            <a:r>
              <a:rPr lang="en-GB" altLang="en-US" dirty="0">
                <a:latin typeface="Times New Roman" panose="02020603050405020304" pitchFamily="18" charset="0"/>
                <a:cs typeface="Times New Roman" panose="02020603050405020304" pitchFamily="18" charset="0"/>
              </a:rPr>
              <a:t>â</a:t>
            </a:r>
            <a:r>
              <a:rPr lang="en-GB" altLang="en-US" dirty="0"/>
              <a:t> </a:t>
            </a:r>
            <a:r>
              <a:rPr lang="en-GB" altLang="en-US" dirty="0" err="1"/>
              <a:t>derbyn</a:t>
            </a:r>
            <a:r>
              <a:rPr lang="en-GB" altLang="en-US" dirty="0"/>
              <a:t> </a:t>
            </a:r>
            <a:r>
              <a:rPr lang="en-GB" altLang="en-US" dirty="0" err="1"/>
              <a:t>addysg</a:t>
            </a:r>
            <a:r>
              <a:rPr lang="en-GB" altLang="en-US" dirty="0"/>
              <a:t> </a:t>
            </a:r>
            <a:r>
              <a:rPr lang="en-GB" altLang="en-US" dirty="0" err="1"/>
              <a:t>sydd</a:t>
            </a:r>
            <a:r>
              <a:rPr lang="en-GB" altLang="en-US" dirty="0"/>
              <a:t> </a:t>
            </a:r>
            <a:r>
              <a:rPr lang="en-GB" altLang="en-US" dirty="0" err="1"/>
              <a:t>wedi</a:t>
            </a:r>
            <a:r>
              <a:rPr lang="en-GB" altLang="en-US" dirty="0"/>
              <a:t> </a:t>
            </a:r>
            <a:r>
              <a:rPr lang="en-GB" altLang="en-US" dirty="0" err="1"/>
              <a:t>rhoi</a:t>
            </a:r>
            <a:r>
              <a:rPr lang="en-GB" altLang="en-US" dirty="0"/>
              <a:t> </a:t>
            </a:r>
            <a:r>
              <a:rPr lang="en-GB" altLang="en-US" dirty="0" err="1"/>
              <a:t>pwyslais</a:t>
            </a:r>
            <a:r>
              <a:rPr lang="en-GB" altLang="en-US" dirty="0"/>
              <a:t> </a:t>
            </a:r>
            <a:r>
              <a:rPr lang="en-GB" altLang="en-US" dirty="0" err="1"/>
              <a:t>ar</a:t>
            </a:r>
            <a:r>
              <a:rPr lang="en-GB" altLang="en-US" dirty="0"/>
              <a:t> </a:t>
            </a:r>
            <a:r>
              <a:rPr lang="en-GB" altLang="en-US" dirty="0" err="1"/>
              <a:t>sgiliau</a:t>
            </a:r>
            <a:r>
              <a:rPr lang="en-GB" altLang="en-US" dirty="0"/>
              <a:t> </a:t>
            </a:r>
            <a:r>
              <a:rPr lang="en-GB" altLang="en-US" dirty="0" err="1"/>
              <a:t>bywyd</a:t>
            </a:r>
            <a:r>
              <a:rPr lang="en-GB" altLang="en-US" dirty="0"/>
              <a:t> o </a:t>
            </a:r>
            <a:r>
              <a:rPr lang="en-GB" altLang="en-US" dirty="0" err="1"/>
              <a:t>oed</a:t>
            </a:r>
            <a:r>
              <a:rPr lang="en-GB" altLang="en-US" dirty="0"/>
              <a:t> </a:t>
            </a:r>
            <a:r>
              <a:rPr lang="en-GB" altLang="en-US" dirty="0" err="1"/>
              <a:t>ifanc</a:t>
            </a:r>
            <a:r>
              <a:rPr lang="en-GB" altLang="en-US" dirty="0"/>
              <a:t>, </a:t>
            </a:r>
            <a:r>
              <a:rPr lang="en-GB" altLang="en-US" dirty="0" err="1"/>
              <a:t>er</a:t>
            </a:r>
            <a:r>
              <a:rPr lang="en-GB" altLang="en-US" dirty="0"/>
              <a:t> </a:t>
            </a:r>
            <a:r>
              <a:rPr lang="en-GB" altLang="en-US" dirty="0" err="1"/>
              <a:t>mwyn</a:t>
            </a:r>
            <a:r>
              <a:rPr lang="en-GB" altLang="en-US" dirty="0"/>
              <a:t> </a:t>
            </a:r>
            <a:r>
              <a:rPr lang="en-GB" altLang="en-US" dirty="0" err="1"/>
              <a:t>i</a:t>
            </a:r>
            <a:r>
              <a:rPr lang="en-GB" altLang="en-US" dirty="0"/>
              <a:t> </a:t>
            </a:r>
            <a:r>
              <a:rPr lang="en-GB" altLang="en-US" dirty="0" err="1"/>
              <a:t>oedolion</a:t>
            </a:r>
            <a:r>
              <a:rPr lang="en-GB" altLang="en-US" dirty="0"/>
              <a:t> </a:t>
            </a:r>
            <a:r>
              <a:rPr lang="en-GB" altLang="en-US" dirty="0" err="1"/>
              <a:t>gael</a:t>
            </a:r>
            <a:r>
              <a:rPr lang="en-GB" altLang="en-US" dirty="0"/>
              <a:t> </a:t>
            </a:r>
            <a:r>
              <a:rPr lang="en-GB" altLang="en-US" dirty="0" err="1"/>
              <a:t>yr</a:t>
            </a:r>
            <a:r>
              <a:rPr lang="en-GB" altLang="en-US" dirty="0"/>
              <a:t> </a:t>
            </a:r>
            <a:r>
              <a:rPr lang="en-GB" altLang="en-US" dirty="0" err="1"/>
              <a:t>hyder</a:t>
            </a:r>
            <a:r>
              <a:rPr lang="en-GB" altLang="en-US" dirty="0"/>
              <a:t> </a:t>
            </a:r>
            <a:r>
              <a:rPr lang="en-GB" altLang="en-US" dirty="0" err="1"/>
              <a:t>i</a:t>
            </a:r>
            <a:r>
              <a:rPr lang="en-GB" altLang="en-US" dirty="0"/>
              <a:t> </a:t>
            </a:r>
            <a:r>
              <a:rPr lang="en-GB" altLang="en-US" dirty="0" err="1"/>
              <a:t>allu</a:t>
            </a:r>
            <a:r>
              <a:rPr lang="en-GB" altLang="en-US" dirty="0"/>
              <a:t> </a:t>
            </a:r>
            <a:r>
              <a:rPr lang="en-GB" altLang="en-US" dirty="0" err="1"/>
              <a:t>defnyddio</a:t>
            </a:r>
            <a:r>
              <a:rPr lang="en-GB" altLang="en-US" dirty="0"/>
              <a:t> </a:t>
            </a:r>
            <a:r>
              <a:rPr lang="en-GB" altLang="en-US" dirty="0" err="1"/>
              <a:t>rhifau</a:t>
            </a:r>
            <a:r>
              <a:rPr lang="en-GB" altLang="en-US" dirty="0"/>
              <a:t> a </a:t>
            </a:r>
            <a:r>
              <a:rPr lang="en-GB" altLang="en-US" dirty="0" err="1"/>
              <a:t>meddwl</a:t>
            </a:r>
            <a:r>
              <a:rPr lang="en-GB" altLang="en-US" dirty="0"/>
              <a:t> </a:t>
            </a:r>
            <a:r>
              <a:rPr lang="en-GB" altLang="en-US" dirty="0" err="1"/>
              <a:t>yn</a:t>
            </a:r>
            <a:r>
              <a:rPr lang="en-GB" altLang="en-US" dirty="0"/>
              <a:t> </a:t>
            </a:r>
            <a:r>
              <a:rPr lang="en-GB" altLang="en-US" dirty="0" err="1"/>
              <a:t>fathemategol</a:t>
            </a:r>
            <a:r>
              <a:rPr lang="en-GB" altLang="en-US" dirty="0"/>
              <a:t> </a:t>
            </a:r>
            <a:r>
              <a:rPr lang="en-GB" altLang="en-US" dirty="0" err="1"/>
              <a:t>ym</a:t>
            </a:r>
            <a:r>
              <a:rPr lang="en-GB" altLang="en-US" dirty="0"/>
              <a:t> </a:t>
            </a:r>
            <a:r>
              <a:rPr lang="en-GB" altLang="en-US" dirty="0" err="1"/>
              <a:t>mywyd</a:t>
            </a:r>
            <a:r>
              <a:rPr lang="en-GB" altLang="en-US" dirty="0"/>
              <a:t> bob </a:t>
            </a:r>
            <a:r>
              <a:rPr lang="en-GB" altLang="en-US" dirty="0" err="1"/>
              <a:t>dydd</a:t>
            </a:r>
            <a:r>
              <a:rPr lang="en-GB" altLang="en-US" dirty="0"/>
              <a:t>.</a:t>
            </a:r>
            <a:endParaRPr lang="en-US" altLang="en-US" dirty="0"/>
          </a:p>
        </p:txBody>
      </p:sp>
    </p:spTree>
    <p:custDataLst>
      <p:tags r:id="rId1"/>
    </p:custData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1ACB9836-2DF0-4370-BEF5-60256EF6353C}"/>
              </a:ext>
            </a:extLst>
          </p:cNvPr>
          <p:cNvSpPr>
            <a:spLocks noGrp="1"/>
          </p:cNvSpPr>
          <p:nvPr>
            <p:ph type="title"/>
          </p:nvPr>
        </p:nvSpPr>
        <p:spPr>
          <a:xfrm>
            <a:off x="179388" y="115888"/>
            <a:ext cx="8713787" cy="1143000"/>
          </a:xfrm>
        </p:spPr>
        <p:txBody>
          <a:bodyPr/>
          <a:lstStyle/>
          <a:p>
            <a:pPr algn="ctr"/>
            <a:r>
              <a:rPr lang="en-GB" altLang="en-US" sz="2000"/>
              <a:t/>
            </a:r>
            <a:br>
              <a:rPr lang="en-GB" altLang="en-US" sz="2000"/>
            </a:br>
            <a:r>
              <a:rPr lang="en-GB" altLang="en-US" sz="2000"/>
              <a:t/>
            </a:r>
            <a:br>
              <a:rPr lang="en-GB" altLang="en-US" sz="2000"/>
            </a:br>
            <a:r>
              <a:rPr lang="en-GB" altLang="en-US" sz="2200"/>
              <a:t>Rhifedd yng nghyfnodau allweddol 2 a 3: adroddiad interim </a:t>
            </a:r>
            <a:br>
              <a:rPr lang="en-GB" altLang="en-US" sz="2200"/>
            </a:br>
            <a:r>
              <a:rPr lang="en-GB" altLang="en-US" sz="2200" i="1"/>
              <a:t>Numeracy in key stages 2 and 3: an interim report </a:t>
            </a:r>
            <a:br>
              <a:rPr lang="en-GB" altLang="en-US" sz="2200" i="1"/>
            </a:br>
            <a:r>
              <a:rPr lang="en-GB" altLang="en-US" sz="2200"/>
              <a:t>(Estyn, 2014)</a:t>
            </a:r>
            <a:r>
              <a:rPr lang="cy-GB" altLang="en-US" sz="2000" i="1"/>
              <a:t/>
            </a:r>
            <a:br>
              <a:rPr lang="cy-GB" altLang="en-US" sz="2000" i="1"/>
            </a:br>
            <a:endParaRPr lang="en-GB" altLang="en-US" sz="2000"/>
          </a:p>
        </p:txBody>
      </p:sp>
      <p:sp>
        <p:nvSpPr>
          <p:cNvPr id="50179" name="Content Placeholder 4">
            <a:extLst>
              <a:ext uri="{FF2B5EF4-FFF2-40B4-BE49-F238E27FC236}">
                <a16:creationId xmlns:a16="http://schemas.microsoft.com/office/drawing/2014/main" id="{5D50BB08-0AF1-4927-B3BF-F5A3DE5EF7E4}"/>
              </a:ext>
            </a:extLst>
          </p:cNvPr>
          <p:cNvSpPr>
            <a:spLocks noGrp="1"/>
          </p:cNvSpPr>
          <p:nvPr>
            <p:ph sz="half" idx="2"/>
          </p:nvPr>
        </p:nvSpPr>
        <p:spPr>
          <a:xfrm>
            <a:off x="477838" y="1989138"/>
            <a:ext cx="4040187" cy="4464050"/>
          </a:xfrm>
          <a:ln>
            <a:solidFill>
              <a:schemeClr val="accent1"/>
            </a:solidFill>
            <a:miter lim="800000"/>
            <a:headEnd/>
            <a:tailEnd/>
          </a:ln>
        </p:spPr>
        <p:txBody>
          <a:bodyPr>
            <a:normAutofit lnSpcReduction="10000"/>
          </a:bodyPr>
          <a:lstStyle/>
          <a:p>
            <a:pPr lvl="1">
              <a:buFont typeface="Wingdings" panose="05000000000000000000" pitchFamily="2" charset="2"/>
              <a:buChar char="Ø"/>
            </a:pPr>
            <a:r>
              <a:rPr lang="en-GB" altLang="en-US" dirty="0" err="1"/>
              <a:t>Cefndir</a:t>
            </a:r>
            <a:r>
              <a:rPr lang="en-GB" altLang="en-US" dirty="0"/>
              <a:t>: </a:t>
            </a:r>
            <a:r>
              <a:rPr lang="en-GB" altLang="en-US" dirty="0" err="1"/>
              <a:t>er</a:t>
            </a:r>
            <a:r>
              <a:rPr lang="en-GB" altLang="en-US" dirty="0"/>
              <a:t> </a:t>
            </a:r>
            <a:r>
              <a:rPr lang="en-GB" altLang="en-US" dirty="0" err="1"/>
              <a:t>mwyn</a:t>
            </a:r>
            <a:r>
              <a:rPr lang="en-GB" altLang="en-US" dirty="0"/>
              <a:t> </a:t>
            </a:r>
            <a:r>
              <a:rPr lang="en-GB" altLang="en-US" dirty="0" err="1"/>
              <a:t>ymateb</a:t>
            </a:r>
            <a:r>
              <a:rPr lang="en-GB" altLang="en-US" dirty="0"/>
              <a:t> </a:t>
            </a:r>
            <a:r>
              <a:rPr lang="en-GB" altLang="en-US" dirty="0" err="1"/>
              <a:t>i</a:t>
            </a:r>
            <a:r>
              <a:rPr lang="en-GB" altLang="en-US" dirty="0"/>
              <a:t> </a:t>
            </a:r>
            <a:r>
              <a:rPr lang="en-GB" altLang="en-US" dirty="0" err="1"/>
              <a:t>achosion</a:t>
            </a:r>
            <a:r>
              <a:rPr lang="en-GB" altLang="en-US" dirty="0"/>
              <a:t>, </a:t>
            </a:r>
            <a:r>
              <a:rPr lang="en-GB" altLang="en-US" dirty="0" err="1"/>
              <a:t>cyflwynodd</a:t>
            </a:r>
            <a:r>
              <a:rPr lang="en-GB" altLang="en-US" dirty="0"/>
              <a:t> LLC:</a:t>
            </a:r>
          </a:p>
          <a:p>
            <a:pPr lvl="1"/>
            <a:r>
              <a:rPr lang="en-GB" altLang="en-US" sz="1800" dirty="0" err="1"/>
              <a:t>Profion</a:t>
            </a:r>
            <a:r>
              <a:rPr lang="en-GB" altLang="en-US" sz="1800" dirty="0"/>
              <a:t> </a:t>
            </a:r>
            <a:r>
              <a:rPr lang="en-GB" altLang="en-US" sz="1800" dirty="0" err="1"/>
              <a:t>stadudol</a:t>
            </a:r>
            <a:r>
              <a:rPr lang="en-GB" altLang="en-US" sz="1800" dirty="0"/>
              <a:t> </a:t>
            </a:r>
          </a:p>
          <a:p>
            <a:pPr lvl="2"/>
            <a:r>
              <a:rPr lang="en-GB" altLang="en-US" dirty="0" err="1"/>
              <a:t>Mae’r</a:t>
            </a:r>
            <a:r>
              <a:rPr lang="en-GB" altLang="en-US" dirty="0"/>
              <a:t> </a:t>
            </a:r>
            <a:r>
              <a:rPr lang="en-GB" altLang="en-US" dirty="0" err="1"/>
              <a:t>profion</a:t>
            </a:r>
            <a:r>
              <a:rPr lang="en-GB" altLang="en-US" dirty="0"/>
              <a:t> </a:t>
            </a:r>
            <a:r>
              <a:rPr lang="en-GB" altLang="en-US" dirty="0" err="1"/>
              <a:t>gweithdrefnol</a:t>
            </a:r>
            <a:r>
              <a:rPr lang="en-GB" altLang="en-US" dirty="0"/>
              <a:t> </a:t>
            </a:r>
            <a:r>
              <a:rPr lang="en-GB" altLang="en-US" dirty="0" err="1"/>
              <a:t>yn</a:t>
            </a:r>
            <a:r>
              <a:rPr lang="en-GB" altLang="en-US" dirty="0"/>
              <a:t> </a:t>
            </a:r>
            <a:r>
              <a:rPr lang="en-GB" altLang="en-US" dirty="0" err="1"/>
              <a:t>mesur</a:t>
            </a:r>
            <a:r>
              <a:rPr lang="en-GB" altLang="en-US" dirty="0"/>
              <a:t> </a:t>
            </a:r>
            <a:r>
              <a:rPr lang="en-GB" altLang="en-US" dirty="0" err="1"/>
              <a:t>medrau</a:t>
            </a:r>
            <a:r>
              <a:rPr lang="en-GB" altLang="en-US" dirty="0"/>
              <a:t> </a:t>
            </a:r>
            <a:r>
              <a:rPr lang="en-GB" altLang="en-US" dirty="0" err="1"/>
              <a:t>rhif</a:t>
            </a:r>
            <a:r>
              <a:rPr lang="en-GB" altLang="en-US" dirty="0"/>
              <a:t>, </a:t>
            </a:r>
            <a:r>
              <a:rPr lang="en-GB" altLang="en-US" dirty="0" err="1"/>
              <a:t>medrau</a:t>
            </a:r>
            <a:r>
              <a:rPr lang="en-GB" altLang="en-US" dirty="0"/>
              <a:t> </a:t>
            </a:r>
            <a:r>
              <a:rPr lang="en-GB" altLang="en-US" dirty="0" err="1"/>
              <a:t>mesur</a:t>
            </a:r>
            <a:r>
              <a:rPr lang="en-GB" altLang="en-US" dirty="0"/>
              <a:t> a </a:t>
            </a:r>
            <a:r>
              <a:rPr lang="en-GB" altLang="en-US" dirty="0" err="1"/>
              <a:t>medrau</a:t>
            </a:r>
            <a:r>
              <a:rPr lang="en-GB" altLang="en-US" dirty="0"/>
              <a:t> data </a:t>
            </a:r>
            <a:r>
              <a:rPr lang="en-GB" altLang="en-US" dirty="0" err="1"/>
              <a:t>disgyblion</a:t>
            </a:r>
            <a:r>
              <a:rPr lang="en-GB" altLang="en-US" dirty="0"/>
              <a:t>. </a:t>
            </a:r>
          </a:p>
          <a:p>
            <a:pPr lvl="2"/>
            <a:r>
              <a:rPr lang="en-GB" altLang="en-US" dirty="0" err="1"/>
              <a:t>Mae’r</a:t>
            </a:r>
            <a:r>
              <a:rPr lang="en-GB" altLang="en-US" dirty="0"/>
              <a:t> </a:t>
            </a:r>
            <a:r>
              <a:rPr lang="en-GB" altLang="en-US" dirty="0" err="1"/>
              <a:t>profion</a:t>
            </a:r>
            <a:r>
              <a:rPr lang="en-GB" altLang="en-US" dirty="0"/>
              <a:t> </a:t>
            </a:r>
            <a:r>
              <a:rPr lang="en-GB" altLang="en-US" dirty="0" err="1"/>
              <a:t>rhesymu</a:t>
            </a:r>
            <a:r>
              <a:rPr lang="en-GB" altLang="en-US" dirty="0"/>
              <a:t> </a:t>
            </a:r>
            <a:r>
              <a:rPr lang="en-GB" altLang="en-US" dirty="0" err="1"/>
              <a:t>yn</a:t>
            </a:r>
            <a:r>
              <a:rPr lang="en-GB" altLang="en-US" dirty="0"/>
              <a:t> </a:t>
            </a:r>
            <a:r>
              <a:rPr lang="en-GB" altLang="en-US" dirty="0" err="1"/>
              <a:t>mesur</a:t>
            </a:r>
            <a:r>
              <a:rPr lang="en-GB" altLang="en-US" dirty="0"/>
              <a:t> </a:t>
            </a:r>
            <a:r>
              <a:rPr lang="en-GB" altLang="en-US" dirty="0" err="1"/>
              <a:t>pa</a:t>
            </a:r>
            <a:r>
              <a:rPr lang="en-GB" altLang="en-US" dirty="0"/>
              <a:t> </a:t>
            </a:r>
            <a:r>
              <a:rPr lang="en-GB" altLang="en-US" dirty="0" err="1"/>
              <a:t>mor</a:t>
            </a:r>
            <a:r>
              <a:rPr lang="en-GB" altLang="en-US" dirty="0"/>
              <a:t> </a:t>
            </a:r>
            <a:r>
              <a:rPr lang="en-GB" altLang="en-US" dirty="0" err="1"/>
              <a:t>dda</a:t>
            </a:r>
            <a:r>
              <a:rPr lang="en-GB" altLang="en-US" dirty="0"/>
              <a:t> </a:t>
            </a:r>
            <a:r>
              <a:rPr lang="en-GB" altLang="en-US" dirty="0" err="1"/>
              <a:t>mae</a:t>
            </a:r>
            <a:r>
              <a:rPr lang="en-GB" altLang="en-US" dirty="0"/>
              <a:t> </a:t>
            </a:r>
            <a:r>
              <a:rPr lang="en-GB" altLang="en-US" dirty="0" err="1"/>
              <a:t>disgyblion</a:t>
            </a:r>
            <a:r>
              <a:rPr lang="en-GB" altLang="en-US" dirty="0"/>
              <a:t> </a:t>
            </a:r>
            <a:r>
              <a:rPr lang="en-GB" altLang="en-US" dirty="0" err="1"/>
              <a:t>yn</a:t>
            </a:r>
            <a:r>
              <a:rPr lang="en-GB" altLang="en-US" dirty="0"/>
              <a:t> </a:t>
            </a:r>
            <a:r>
              <a:rPr lang="en-GB" altLang="en-US" dirty="0" err="1"/>
              <a:t>defnyddio’r</a:t>
            </a:r>
            <a:r>
              <a:rPr lang="en-GB" altLang="en-US" dirty="0"/>
              <a:t> </a:t>
            </a:r>
            <a:r>
              <a:rPr lang="en-GB" altLang="en-US" dirty="0" err="1"/>
              <a:t>hyn</a:t>
            </a:r>
            <a:r>
              <a:rPr lang="en-GB" altLang="en-US" dirty="0"/>
              <a:t> </a:t>
            </a:r>
            <a:r>
              <a:rPr lang="en-GB" altLang="en-US" dirty="0" err="1"/>
              <a:t>maent</a:t>
            </a:r>
            <a:r>
              <a:rPr lang="en-GB" altLang="en-US" dirty="0"/>
              <a:t> </a:t>
            </a:r>
            <a:r>
              <a:rPr lang="en-GB" altLang="en-US" dirty="0" err="1"/>
              <a:t>yn</a:t>
            </a:r>
            <a:r>
              <a:rPr lang="en-GB" altLang="en-US" dirty="0"/>
              <a:t> </a:t>
            </a:r>
            <a:r>
              <a:rPr lang="en-GB" altLang="en-US" dirty="0" err="1"/>
              <a:t>ei</a:t>
            </a:r>
            <a:r>
              <a:rPr lang="en-GB" altLang="en-US" dirty="0"/>
              <a:t> </a:t>
            </a:r>
            <a:r>
              <a:rPr lang="en-GB" altLang="en-US" dirty="0" err="1"/>
              <a:t>wybod</a:t>
            </a:r>
            <a:r>
              <a:rPr lang="en-GB" altLang="en-US" dirty="0"/>
              <a:t> </a:t>
            </a:r>
            <a:r>
              <a:rPr lang="en-GB" altLang="en-US" dirty="0" err="1"/>
              <a:t>i</a:t>
            </a:r>
            <a:r>
              <a:rPr lang="en-GB" altLang="en-US" dirty="0"/>
              <a:t> </a:t>
            </a:r>
            <a:r>
              <a:rPr lang="en-GB" altLang="en-US" dirty="0" err="1"/>
              <a:t>ddatrys</a:t>
            </a:r>
            <a:r>
              <a:rPr lang="en-GB" altLang="en-US" dirty="0"/>
              <a:t> </a:t>
            </a:r>
            <a:r>
              <a:rPr lang="en-GB" altLang="en-US" dirty="0" err="1"/>
              <a:t>problemau</a:t>
            </a:r>
            <a:r>
              <a:rPr lang="en-GB" altLang="en-US" dirty="0"/>
              <a:t> bob </a:t>
            </a:r>
            <a:r>
              <a:rPr lang="en-GB" altLang="en-US" dirty="0" err="1"/>
              <a:t>dydd</a:t>
            </a:r>
            <a:r>
              <a:rPr lang="en-GB" altLang="en-US" dirty="0"/>
              <a:t>.</a:t>
            </a:r>
          </a:p>
          <a:p>
            <a:r>
              <a:rPr lang="en-GB" altLang="en-US" dirty="0" err="1"/>
              <a:t>Rhaglen</a:t>
            </a:r>
            <a:r>
              <a:rPr lang="en-GB" altLang="en-US" dirty="0"/>
              <a:t> </a:t>
            </a:r>
            <a:r>
              <a:rPr lang="en-GB" altLang="en-US" dirty="0" err="1"/>
              <a:t>Gymorth</a:t>
            </a:r>
            <a:r>
              <a:rPr lang="en-GB" altLang="en-US" dirty="0"/>
              <a:t> </a:t>
            </a:r>
            <a:r>
              <a:rPr lang="en-GB" altLang="en-US" dirty="0" err="1"/>
              <a:t>Genedlaethol</a:t>
            </a:r>
            <a:r>
              <a:rPr lang="en-GB" altLang="en-US" dirty="0"/>
              <a:t> (</a:t>
            </a:r>
            <a:r>
              <a:rPr lang="en-GB" altLang="en-US" dirty="0" err="1"/>
              <a:t>i</a:t>
            </a:r>
            <a:r>
              <a:rPr lang="en-GB" altLang="en-US" dirty="0"/>
              <a:t> </a:t>
            </a:r>
            <a:r>
              <a:rPr lang="en-GB" altLang="en-US" dirty="0" err="1"/>
              <a:t>gefnogi</a:t>
            </a:r>
            <a:r>
              <a:rPr lang="en-GB" altLang="en-US" dirty="0"/>
              <a:t> </a:t>
            </a:r>
            <a:r>
              <a:rPr lang="en-GB" altLang="en-US" dirty="0" err="1"/>
              <a:t>gweithredu'r</a:t>
            </a:r>
            <a:r>
              <a:rPr lang="en-GB" altLang="en-US" dirty="0"/>
              <a:t> </a:t>
            </a:r>
            <a:r>
              <a:rPr lang="en-GB" altLang="en-US" dirty="0" err="1"/>
              <a:t>FfLlRh</a:t>
            </a:r>
            <a:r>
              <a:rPr lang="en-GB" altLang="en-US" dirty="0"/>
              <a:t>)</a:t>
            </a:r>
          </a:p>
          <a:p>
            <a:r>
              <a:rPr lang="en-GB" altLang="en-US" err="1"/>
              <a:t>FfLlRh</a:t>
            </a:r>
          </a:p>
          <a:p>
            <a:endParaRPr lang="en-GB" altLang="en-US" sz="2200"/>
          </a:p>
        </p:txBody>
      </p:sp>
      <p:sp>
        <p:nvSpPr>
          <p:cNvPr id="6" name="Content Placeholder 5">
            <a:extLst>
              <a:ext uri="{FF2B5EF4-FFF2-40B4-BE49-F238E27FC236}">
                <a16:creationId xmlns:a16="http://schemas.microsoft.com/office/drawing/2014/main" id="{3F8C5A7D-D665-4EEF-B853-6FDAB9847985}"/>
              </a:ext>
            </a:extLst>
          </p:cNvPr>
          <p:cNvSpPr>
            <a:spLocks noGrp="1"/>
          </p:cNvSpPr>
          <p:nvPr>
            <p:ph sz="quarter" idx="4"/>
          </p:nvPr>
        </p:nvSpPr>
        <p:spPr>
          <a:xfrm>
            <a:off x="4645025" y="1989138"/>
            <a:ext cx="4041775" cy="4464050"/>
          </a:xfrm>
          <a:ln>
            <a:solidFill>
              <a:schemeClr val="accent3"/>
            </a:solidFill>
          </a:ln>
        </p:spPr>
        <p:txBody>
          <a:bodyPr rtlCol="0">
            <a:normAutofit/>
          </a:bodyPr>
          <a:lstStyle/>
          <a:p>
            <a:pPr marL="342906" indent="-342906" defTabSz="457207" fontAlgn="auto">
              <a:spcAft>
                <a:spcPts val="0"/>
              </a:spcAft>
              <a:buClr>
                <a:schemeClr val="bg2">
                  <a:lumMod val="40000"/>
                  <a:lumOff val="60000"/>
                </a:schemeClr>
              </a:buClr>
              <a:buFont typeface="Wingdings 3" charset="2"/>
              <a:buChar char=""/>
              <a:defRPr/>
            </a:pPr>
            <a:r>
              <a:rPr lang="en-GB" dirty="0"/>
              <a:t>Background: to respond to concerns, WG introduced:</a:t>
            </a:r>
          </a:p>
          <a:p>
            <a:pPr marL="742962" lvl="1" indent="-285755" defTabSz="457207" fontAlgn="auto">
              <a:spcAft>
                <a:spcPts val="0"/>
              </a:spcAft>
              <a:buClr>
                <a:schemeClr val="bg2">
                  <a:lumMod val="40000"/>
                  <a:lumOff val="60000"/>
                </a:schemeClr>
              </a:buClr>
              <a:buFont typeface="Wingdings 3" charset="2"/>
              <a:buChar char=""/>
              <a:defRPr/>
            </a:pPr>
            <a:r>
              <a:rPr lang="en-GB" dirty="0"/>
              <a:t>Statutory Tests </a:t>
            </a:r>
          </a:p>
          <a:p>
            <a:pPr marL="1143020" lvl="2" indent="-228604" defTabSz="457207" fontAlgn="auto">
              <a:spcAft>
                <a:spcPts val="0"/>
              </a:spcAft>
              <a:buClr>
                <a:schemeClr val="bg2">
                  <a:lumMod val="40000"/>
                  <a:lumOff val="60000"/>
                </a:schemeClr>
              </a:buClr>
              <a:buFont typeface="Wingdings 3" charset="2"/>
              <a:buChar char=""/>
              <a:defRPr/>
            </a:pPr>
            <a:r>
              <a:rPr lang="en-GB" dirty="0"/>
              <a:t>The procedural tests measure pupils’ number, measuring and data skills.</a:t>
            </a:r>
          </a:p>
          <a:p>
            <a:pPr marL="1143020" lvl="2" indent="-228604" defTabSz="457207" fontAlgn="auto">
              <a:spcAft>
                <a:spcPts val="0"/>
              </a:spcAft>
              <a:buClr>
                <a:schemeClr val="bg2">
                  <a:lumMod val="40000"/>
                  <a:lumOff val="60000"/>
                </a:schemeClr>
              </a:buClr>
              <a:buFont typeface="Wingdings 3" charset="2"/>
              <a:buChar char=""/>
              <a:defRPr/>
            </a:pPr>
            <a:r>
              <a:rPr lang="en-GB" dirty="0"/>
              <a:t>The reasoning tests measure how well pupils can use what they know to solve everyday problems.</a:t>
            </a:r>
          </a:p>
          <a:p>
            <a:pPr marL="742962" lvl="1" indent="-285755" defTabSz="457207" fontAlgn="auto">
              <a:spcAft>
                <a:spcPts val="0"/>
              </a:spcAft>
              <a:buClr>
                <a:schemeClr val="bg2">
                  <a:lumMod val="40000"/>
                  <a:lumOff val="60000"/>
                </a:schemeClr>
              </a:buClr>
              <a:buFont typeface="Wingdings 3" charset="2"/>
              <a:buChar char=""/>
              <a:defRPr/>
            </a:pPr>
            <a:r>
              <a:rPr lang="en-GB" dirty="0"/>
              <a:t>National Support Programme (to aid with implementation of LNF)</a:t>
            </a:r>
          </a:p>
          <a:p>
            <a:pPr marL="742962" lvl="1" indent="-285755" defTabSz="457207" fontAlgn="auto">
              <a:spcAft>
                <a:spcPts val="0"/>
              </a:spcAft>
              <a:buClr>
                <a:schemeClr val="bg2">
                  <a:lumMod val="40000"/>
                  <a:lumOff val="60000"/>
                </a:schemeClr>
              </a:buClr>
              <a:buFont typeface="Wingdings 3" charset="2"/>
              <a:buChar char=""/>
              <a:defRPr/>
            </a:pPr>
            <a:r>
              <a:rPr lang="en-GB" dirty="0"/>
              <a:t>LNF </a:t>
            </a:r>
          </a:p>
          <a:p>
            <a:pPr marL="742962" lvl="1" indent="-285755" defTabSz="457207" fontAlgn="auto">
              <a:spcAft>
                <a:spcPts val="0"/>
              </a:spcAft>
              <a:buClr>
                <a:schemeClr val="bg2">
                  <a:lumMod val="40000"/>
                  <a:lumOff val="60000"/>
                </a:schemeClr>
              </a:buClr>
              <a:buFont typeface="Wingdings 3" charset="2"/>
              <a:buChar char=""/>
              <a:defRPr/>
            </a:pPr>
            <a:endParaRPr lang="en-GB" dirty="0"/>
          </a:p>
        </p:txBody>
      </p:sp>
    </p:spTree>
    <p:custDataLst>
      <p:tags r:id="rId1"/>
    </p:custData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7DFE1622-AB82-4906-A060-72B2C4B8AEC6}"/>
              </a:ext>
            </a:extLst>
          </p:cNvPr>
          <p:cNvSpPr>
            <a:spLocks noGrp="1"/>
          </p:cNvSpPr>
          <p:nvPr>
            <p:ph type="title"/>
          </p:nvPr>
        </p:nvSpPr>
        <p:spPr/>
        <p:txBody>
          <a:bodyPr/>
          <a:lstStyle/>
          <a:p>
            <a:pPr algn="ctr"/>
            <a:r>
              <a:rPr lang="en-GB" altLang="en-US"/>
              <a:t>Argymhellion</a:t>
            </a:r>
            <a:br>
              <a:rPr lang="en-GB" altLang="en-US"/>
            </a:br>
            <a:r>
              <a:rPr lang="en-GB" altLang="en-US" i="1"/>
              <a:t>Recommendations</a:t>
            </a:r>
          </a:p>
        </p:txBody>
      </p:sp>
      <p:sp>
        <p:nvSpPr>
          <p:cNvPr id="3" name="Content Placeholder 2">
            <a:extLst>
              <a:ext uri="{FF2B5EF4-FFF2-40B4-BE49-F238E27FC236}">
                <a16:creationId xmlns:a16="http://schemas.microsoft.com/office/drawing/2014/main" id="{AFD1713A-8101-45CA-959E-6D09C30DDE89}"/>
              </a:ext>
            </a:extLst>
          </p:cNvPr>
          <p:cNvSpPr>
            <a:spLocks noGrp="1"/>
          </p:cNvSpPr>
          <p:nvPr>
            <p:ph sz="half" idx="1"/>
          </p:nvPr>
        </p:nvSpPr>
        <p:spPr>
          <a:xfrm>
            <a:off x="250825" y="2060575"/>
            <a:ext cx="3875088" cy="4195763"/>
          </a:xfrm>
        </p:spPr>
        <p:txBody>
          <a:bodyPr rtlCol="0"/>
          <a:lstStyle/>
          <a:p>
            <a:pPr marL="0" indent="0" defTabSz="457207" fontAlgn="auto">
              <a:spcAft>
                <a:spcPts val="0"/>
              </a:spcAft>
              <a:buClr>
                <a:srgbClr val="1E5155">
                  <a:lumMod val="40000"/>
                  <a:lumOff val="60000"/>
                </a:srgbClr>
              </a:buClr>
              <a:buFont typeface="Wingdings 3" charset="2"/>
              <a:buNone/>
              <a:defRPr/>
            </a:pPr>
            <a:r>
              <a:rPr lang="en-GB" sz="1500" b="1" dirty="0">
                <a:solidFill>
                  <a:prstClr val="white"/>
                </a:solidFill>
              </a:rPr>
              <a:t>Schools should:</a:t>
            </a:r>
          </a:p>
          <a:p>
            <a:pPr marL="342906" indent="-342906" defTabSz="457207" fontAlgn="auto">
              <a:spcAft>
                <a:spcPts val="0"/>
              </a:spcAft>
              <a:buClr>
                <a:srgbClr val="1E5155">
                  <a:lumMod val="40000"/>
                  <a:lumOff val="60000"/>
                </a:srgbClr>
              </a:buClr>
              <a:buFont typeface="Wingdings 3" charset="2"/>
              <a:buChar char=""/>
              <a:defRPr/>
            </a:pPr>
            <a:r>
              <a:rPr lang="en-GB" sz="1500" dirty="0">
                <a:solidFill>
                  <a:prstClr val="white"/>
                </a:solidFill>
              </a:rPr>
              <a:t>ensure that pupils master important number skills, such as division, work with metric measures, percentages, ratio and proportion, in mathematics lessons;</a:t>
            </a:r>
          </a:p>
          <a:p>
            <a:pPr marL="342906" indent="-342906" defTabSz="457207" fontAlgn="auto">
              <a:spcAft>
                <a:spcPts val="0"/>
              </a:spcAft>
              <a:buClr>
                <a:srgbClr val="1E5155">
                  <a:lumMod val="40000"/>
                  <a:lumOff val="60000"/>
                </a:srgbClr>
              </a:buClr>
              <a:buFont typeface="Wingdings 3" charset="2"/>
              <a:buChar char=""/>
              <a:defRPr/>
            </a:pPr>
            <a:r>
              <a:rPr lang="en-GB" sz="1500" dirty="0">
                <a:solidFill>
                  <a:prstClr val="white"/>
                </a:solidFill>
              </a:rPr>
              <a:t>develop pupils’ numerical reasoning skills in mathematics lessons and in other subjects;</a:t>
            </a:r>
          </a:p>
          <a:p>
            <a:pPr marL="342906" indent="-342906" defTabSz="457207" fontAlgn="auto">
              <a:spcAft>
                <a:spcPts val="0"/>
              </a:spcAft>
              <a:buClr>
                <a:srgbClr val="1E5155">
                  <a:lumMod val="40000"/>
                  <a:lumOff val="60000"/>
                </a:srgbClr>
              </a:buClr>
              <a:buFont typeface="Wingdings 3" charset="2"/>
              <a:buChar char=""/>
              <a:defRPr/>
            </a:pPr>
            <a:r>
              <a:rPr lang="en-GB" sz="1500" dirty="0">
                <a:solidFill>
                  <a:prstClr val="white"/>
                </a:solidFill>
              </a:rPr>
              <a:t>extend the opportunities for pupils of all abilities to use their numeracy skills in subjects across the curriculum;</a:t>
            </a:r>
          </a:p>
          <a:p>
            <a:pPr marL="342906" indent="-342906" defTabSz="457207" fontAlgn="auto">
              <a:spcAft>
                <a:spcPts val="0"/>
              </a:spcAft>
              <a:buClr>
                <a:schemeClr val="bg2">
                  <a:lumMod val="40000"/>
                  <a:lumOff val="60000"/>
                </a:schemeClr>
              </a:buClr>
              <a:buFont typeface="Wingdings 3" charset="2"/>
              <a:buChar char=""/>
              <a:defRPr/>
            </a:pPr>
            <a:endParaRPr lang="en-GB" dirty="0"/>
          </a:p>
        </p:txBody>
      </p:sp>
      <p:sp>
        <p:nvSpPr>
          <p:cNvPr id="24581" name="Content Placeholder 4">
            <a:extLst>
              <a:ext uri="{FF2B5EF4-FFF2-40B4-BE49-F238E27FC236}">
                <a16:creationId xmlns:a16="http://schemas.microsoft.com/office/drawing/2014/main" id="{933768E3-7AC6-4E73-B361-8D1FDA27CB43}"/>
              </a:ext>
            </a:extLst>
          </p:cNvPr>
          <p:cNvSpPr>
            <a:spLocks noGrp="1"/>
          </p:cNvSpPr>
          <p:nvPr>
            <p:ph sz="half" idx="2"/>
          </p:nvPr>
        </p:nvSpPr>
        <p:spPr>
          <a:xfrm>
            <a:off x="4241800" y="2055813"/>
            <a:ext cx="4146550" cy="4200525"/>
          </a:xfrm>
          <a:ln>
            <a:solidFill>
              <a:schemeClr val="accent1"/>
            </a:solidFill>
            <a:headEnd/>
            <a:tailEnd/>
          </a:ln>
        </p:spPr>
        <p:txBody>
          <a:bodyPr rtlCol="0"/>
          <a:lstStyle/>
          <a:p>
            <a:pPr marL="0" indent="0" defTabSz="457207" fontAlgn="auto">
              <a:spcAft>
                <a:spcPts val="0"/>
              </a:spcAft>
              <a:buClr>
                <a:schemeClr val="bg2">
                  <a:lumMod val="40000"/>
                  <a:lumOff val="60000"/>
                </a:schemeClr>
              </a:buClr>
              <a:buFont typeface="Wingdings 3" charset="2"/>
              <a:buNone/>
              <a:defRPr/>
            </a:pPr>
            <a:r>
              <a:rPr lang="en-GB" altLang="en-US" sz="1600" b="1" dirty="0" err="1"/>
              <a:t>Dylai</a:t>
            </a:r>
            <a:r>
              <a:rPr lang="en-GB" altLang="en-US" sz="1600" b="1" dirty="0"/>
              <a:t> </a:t>
            </a:r>
            <a:r>
              <a:rPr lang="en-GB" altLang="en-US" sz="1600" b="1" dirty="0" err="1"/>
              <a:t>ysgolion</a:t>
            </a:r>
            <a:r>
              <a:rPr lang="en-GB" altLang="en-US" sz="1600" b="1" dirty="0"/>
              <a:t>:</a:t>
            </a:r>
          </a:p>
          <a:p>
            <a:pPr marL="342906" indent="-342906" defTabSz="457207" fontAlgn="auto">
              <a:spcAft>
                <a:spcPts val="0"/>
              </a:spcAft>
              <a:buClr>
                <a:schemeClr val="bg2">
                  <a:lumMod val="40000"/>
                  <a:lumOff val="60000"/>
                </a:schemeClr>
              </a:buClr>
              <a:buFont typeface="Wingdings 3" charset="2"/>
              <a:buChar char=""/>
              <a:defRPr/>
            </a:pPr>
            <a:r>
              <a:rPr lang="en-GB" altLang="en-US" sz="1600" dirty="0" err="1"/>
              <a:t>sicrhau</a:t>
            </a:r>
            <a:r>
              <a:rPr lang="en-GB" altLang="en-US" sz="1600" dirty="0"/>
              <a:t> bod </a:t>
            </a:r>
            <a:r>
              <a:rPr lang="en-GB" altLang="en-US" sz="1600" dirty="0" err="1"/>
              <a:t>disgyblion</a:t>
            </a:r>
            <a:r>
              <a:rPr lang="en-GB" altLang="en-US" sz="1600" dirty="0"/>
              <a:t> </a:t>
            </a:r>
            <a:r>
              <a:rPr lang="en-GB" altLang="en-US" sz="1600" dirty="0" err="1"/>
              <a:t>yn</a:t>
            </a:r>
            <a:r>
              <a:rPr lang="en-GB" altLang="en-US" sz="1600" dirty="0"/>
              <a:t> </a:t>
            </a:r>
            <a:r>
              <a:rPr lang="en-GB" altLang="en-US" sz="1600" dirty="0" err="1"/>
              <a:t>meistroli</a:t>
            </a:r>
            <a:r>
              <a:rPr lang="en-GB" altLang="en-US" sz="1600" dirty="0"/>
              <a:t> </a:t>
            </a:r>
            <a:r>
              <a:rPr lang="en-GB" altLang="en-US" sz="1600" dirty="0" err="1"/>
              <a:t>medrau</a:t>
            </a:r>
            <a:r>
              <a:rPr lang="en-GB" altLang="en-US" sz="1600" dirty="0"/>
              <a:t> </a:t>
            </a:r>
            <a:r>
              <a:rPr lang="en-GB" altLang="en-US" sz="1600" dirty="0" err="1"/>
              <a:t>rhif</a:t>
            </a:r>
            <a:r>
              <a:rPr lang="en-GB" altLang="en-US" sz="1600" dirty="0"/>
              <a:t> </a:t>
            </a:r>
            <a:r>
              <a:rPr lang="en-GB" altLang="en-US" sz="1600" dirty="0" err="1"/>
              <a:t>pwysig</a:t>
            </a:r>
            <a:r>
              <a:rPr lang="en-GB" altLang="en-US" sz="1600" dirty="0"/>
              <a:t>, </a:t>
            </a:r>
            <a:r>
              <a:rPr lang="en-GB" altLang="en-US" sz="1600" dirty="0" err="1"/>
              <a:t>fel</a:t>
            </a:r>
            <a:r>
              <a:rPr lang="en-GB" altLang="en-US" sz="1600" dirty="0"/>
              <a:t> </a:t>
            </a:r>
            <a:r>
              <a:rPr lang="en-GB" altLang="en-US" sz="1600" dirty="0" err="1"/>
              <a:t>rhannu</a:t>
            </a:r>
            <a:r>
              <a:rPr lang="en-GB" altLang="en-US" sz="1600" dirty="0"/>
              <a:t>, </a:t>
            </a:r>
            <a:r>
              <a:rPr lang="en-GB" altLang="en-US" sz="1600" dirty="0" err="1"/>
              <a:t>gwaith</a:t>
            </a:r>
            <a:r>
              <a:rPr lang="en-GB" altLang="en-US" sz="1600" dirty="0"/>
              <a:t> </a:t>
            </a:r>
            <a:r>
              <a:rPr lang="en-GB" altLang="en-US" sz="1600" dirty="0" err="1"/>
              <a:t>gyda</a:t>
            </a:r>
            <a:r>
              <a:rPr lang="en-GB" altLang="en-US" sz="1600" dirty="0"/>
              <a:t> </a:t>
            </a:r>
            <a:r>
              <a:rPr lang="en-GB" altLang="en-US" sz="1600" dirty="0" err="1"/>
              <a:t>mesurau</a:t>
            </a:r>
            <a:r>
              <a:rPr lang="en-GB" altLang="en-US" sz="1600" dirty="0"/>
              <a:t> </a:t>
            </a:r>
            <a:r>
              <a:rPr lang="en-GB" altLang="en-US" sz="1600" dirty="0" err="1"/>
              <a:t>metrig</a:t>
            </a:r>
            <a:r>
              <a:rPr lang="en-GB" altLang="en-US" sz="1600" dirty="0"/>
              <a:t>, </a:t>
            </a:r>
            <a:r>
              <a:rPr lang="en-GB" altLang="en-US" sz="1600" dirty="0" err="1"/>
              <a:t>canrannau</a:t>
            </a:r>
            <a:r>
              <a:rPr lang="en-GB" altLang="en-US" sz="1600" dirty="0"/>
              <a:t>, </a:t>
            </a:r>
            <a:r>
              <a:rPr lang="en-GB" altLang="en-US" sz="1600" dirty="0" err="1"/>
              <a:t>cymarebau</a:t>
            </a:r>
            <a:r>
              <a:rPr lang="en-GB" altLang="en-US" sz="1600" dirty="0"/>
              <a:t> a </a:t>
            </a:r>
            <a:r>
              <a:rPr lang="en-GB" altLang="en-US" sz="1600" dirty="0" err="1"/>
              <a:t>chyfrannau</a:t>
            </a:r>
            <a:r>
              <a:rPr lang="en-GB" altLang="en-US" sz="1600" dirty="0"/>
              <a:t>, </a:t>
            </a:r>
            <a:r>
              <a:rPr lang="en-GB" altLang="en-US" sz="1600" dirty="0" err="1"/>
              <a:t>mewn</a:t>
            </a:r>
            <a:r>
              <a:rPr lang="en-GB" altLang="en-US" sz="1600" dirty="0"/>
              <a:t> </a:t>
            </a:r>
            <a:r>
              <a:rPr lang="en-GB" altLang="en-US" sz="1600" dirty="0" err="1"/>
              <a:t>gwersi</a:t>
            </a:r>
            <a:r>
              <a:rPr lang="en-GB" altLang="en-US" sz="1600" dirty="0"/>
              <a:t> </a:t>
            </a:r>
            <a:r>
              <a:rPr lang="en-GB" altLang="en-US" sz="1600" dirty="0" err="1"/>
              <a:t>mathemateg</a:t>
            </a:r>
            <a:r>
              <a:rPr lang="en-GB" altLang="en-US" sz="1600" dirty="0"/>
              <a:t>;</a:t>
            </a:r>
          </a:p>
          <a:p>
            <a:pPr marL="342906" indent="-342906" defTabSz="457207" fontAlgn="auto">
              <a:spcAft>
                <a:spcPts val="0"/>
              </a:spcAft>
              <a:buClr>
                <a:schemeClr val="bg2">
                  <a:lumMod val="40000"/>
                  <a:lumOff val="60000"/>
                </a:schemeClr>
              </a:buClr>
              <a:buFont typeface="Wingdings 3" charset="2"/>
              <a:buChar char=""/>
              <a:defRPr/>
            </a:pPr>
            <a:r>
              <a:rPr lang="en-GB" altLang="en-US" sz="1600" dirty="0" err="1"/>
              <a:t>datblygu</a:t>
            </a:r>
            <a:r>
              <a:rPr lang="en-GB" altLang="en-US" sz="1600" dirty="0"/>
              <a:t> </a:t>
            </a:r>
            <a:r>
              <a:rPr lang="en-GB" altLang="en-US" sz="1600" dirty="0" err="1"/>
              <a:t>medrau</a:t>
            </a:r>
            <a:r>
              <a:rPr lang="en-GB" altLang="en-US" sz="1600" dirty="0"/>
              <a:t> </a:t>
            </a:r>
            <a:r>
              <a:rPr lang="en-GB" altLang="en-US" sz="1600" dirty="0" err="1"/>
              <a:t>rhesymu</a:t>
            </a:r>
            <a:r>
              <a:rPr lang="en-GB" altLang="en-US" sz="1600" dirty="0"/>
              <a:t> </a:t>
            </a:r>
            <a:r>
              <a:rPr lang="en-GB" altLang="en-US" sz="1600" dirty="0" err="1"/>
              <a:t>rhifiadol</a:t>
            </a:r>
            <a:r>
              <a:rPr lang="en-GB" altLang="en-US" sz="1600" dirty="0"/>
              <a:t> </a:t>
            </a:r>
            <a:r>
              <a:rPr lang="en-GB" altLang="en-US" sz="1600" dirty="0" err="1"/>
              <a:t>disgyblion</a:t>
            </a:r>
            <a:r>
              <a:rPr lang="en-GB" altLang="en-US" sz="1600" dirty="0"/>
              <a:t> </a:t>
            </a:r>
            <a:r>
              <a:rPr lang="en-GB" altLang="en-US" sz="1600" dirty="0" err="1"/>
              <a:t>mewn</a:t>
            </a:r>
            <a:r>
              <a:rPr lang="en-GB" altLang="en-US" sz="1600" dirty="0"/>
              <a:t> </a:t>
            </a:r>
            <a:r>
              <a:rPr lang="en-GB" altLang="en-US" sz="1600" dirty="0" err="1"/>
              <a:t>gwersi</a:t>
            </a:r>
            <a:r>
              <a:rPr lang="en-GB" altLang="en-US" sz="1600" dirty="0"/>
              <a:t> </a:t>
            </a:r>
            <a:r>
              <a:rPr lang="en-GB" altLang="en-US" sz="1600" dirty="0" err="1"/>
              <a:t>mathemateg</a:t>
            </a:r>
            <a:r>
              <a:rPr lang="en-GB" altLang="en-US" sz="1600" dirty="0"/>
              <a:t> ac </a:t>
            </a:r>
            <a:r>
              <a:rPr lang="en-GB" altLang="en-US" sz="1600" dirty="0" err="1"/>
              <a:t>mewn</a:t>
            </a:r>
            <a:r>
              <a:rPr lang="en-GB" altLang="en-US" sz="1600" dirty="0"/>
              <a:t> </a:t>
            </a:r>
            <a:r>
              <a:rPr lang="en-GB" altLang="en-US" sz="1600" dirty="0" err="1"/>
              <a:t>pynciau</a:t>
            </a:r>
            <a:r>
              <a:rPr lang="en-GB" altLang="en-US" sz="1600" dirty="0"/>
              <a:t> </a:t>
            </a:r>
            <a:r>
              <a:rPr lang="en-GB" altLang="en-US" sz="1600" dirty="0" err="1"/>
              <a:t>eraill</a:t>
            </a:r>
            <a:r>
              <a:rPr lang="en-GB" altLang="en-US" sz="1600" dirty="0"/>
              <a:t>;</a:t>
            </a:r>
          </a:p>
          <a:p>
            <a:pPr marL="342906" indent="-342906" defTabSz="457207" fontAlgn="auto">
              <a:spcAft>
                <a:spcPts val="0"/>
              </a:spcAft>
              <a:buClr>
                <a:schemeClr val="bg2">
                  <a:lumMod val="40000"/>
                  <a:lumOff val="60000"/>
                </a:schemeClr>
              </a:buClr>
              <a:buFont typeface="Wingdings 3" charset="2"/>
              <a:buChar char=""/>
              <a:defRPr/>
            </a:pPr>
            <a:r>
              <a:rPr lang="en-GB" altLang="en-US" sz="1600" dirty="0" err="1"/>
              <a:t>ehangu’r</a:t>
            </a:r>
            <a:r>
              <a:rPr lang="en-GB" altLang="en-US" sz="1600" dirty="0"/>
              <a:t> </a:t>
            </a:r>
            <a:r>
              <a:rPr lang="en-GB" altLang="en-US" sz="1600" dirty="0" err="1"/>
              <a:t>cyfleoedd</a:t>
            </a:r>
            <a:r>
              <a:rPr lang="en-GB" altLang="en-US" sz="1600" dirty="0"/>
              <a:t> </a:t>
            </a:r>
            <a:r>
              <a:rPr lang="en-GB" altLang="en-US" sz="1600" dirty="0" err="1"/>
              <a:t>i</a:t>
            </a:r>
            <a:r>
              <a:rPr lang="en-GB" altLang="en-US" sz="1600" dirty="0"/>
              <a:t> </a:t>
            </a:r>
            <a:r>
              <a:rPr lang="en-GB" altLang="en-US" sz="1600" dirty="0" err="1"/>
              <a:t>ddisgyblion</a:t>
            </a:r>
            <a:r>
              <a:rPr lang="en-GB" altLang="en-US" sz="1600" dirty="0"/>
              <a:t> o bob </a:t>
            </a:r>
            <a:r>
              <a:rPr lang="en-GB" altLang="en-US" sz="1600" dirty="0" err="1"/>
              <a:t>gallu</a:t>
            </a:r>
            <a:r>
              <a:rPr lang="en-GB" altLang="en-US" sz="1600" dirty="0"/>
              <a:t> </a:t>
            </a:r>
            <a:r>
              <a:rPr lang="en-GB" altLang="en-US" sz="1600" dirty="0" err="1"/>
              <a:t>ddefnyddio’u</a:t>
            </a:r>
            <a:r>
              <a:rPr lang="en-GB" altLang="en-US" sz="1600" dirty="0"/>
              <a:t> </a:t>
            </a:r>
            <a:r>
              <a:rPr lang="en-GB" altLang="en-US" sz="1600" dirty="0" err="1"/>
              <a:t>medrau</a:t>
            </a:r>
            <a:r>
              <a:rPr lang="en-GB" altLang="en-US" sz="1600" dirty="0"/>
              <a:t> </a:t>
            </a:r>
            <a:r>
              <a:rPr lang="en-GB" altLang="en-US" sz="1600" dirty="0" err="1"/>
              <a:t>rhifedd</a:t>
            </a:r>
            <a:r>
              <a:rPr lang="en-GB" altLang="en-US" sz="1600" dirty="0"/>
              <a:t> </a:t>
            </a:r>
            <a:r>
              <a:rPr lang="en-GB" altLang="en-US" sz="1600" dirty="0" err="1"/>
              <a:t>mewn</a:t>
            </a:r>
            <a:r>
              <a:rPr lang="en-GB" altLang="en-US" sz="1600" dirty="0"/>
              <a:t> </a:t>
            </a:r>
            <a:r>
              <a:rPr lang="en-GB" altLang="en-US" sz="1600" dirty="0" err="1"/>
              <a:t>pynciau</a:t>
            </a:r>
            <a:r>
              <a:rPr lang="en-GB" altLang="en-US" sz="1600" dirty="0"/>
              <a:t> </a:t>
            </a:r>
            <a:r>
              <a:rPr lang="en-GB" altLang="en-US" sz="1600" dirty="0" err="1"/>
              <a:t>ar</a:t>
            </a:r>
            <a:r>
              <a:rPr lang="en-GB" altLang="en-US" sz="1600" dirty="0"/>
              <a:t> draws y </a:t>
            </a:r>
            <a:r>
              <a:rPr lang="en-GB" altLang="en-US" sz="1600" dirty="0" err="1"/>
              <a:t>cwricwlwm</a:t>
            </a:r>
            <a:r>
              <a:rPr lang="en-GB" altLang="en-US" sz="1600" dirty="0"/>
              <a:t>;</a:t>
            </a:r>
          </a:p>
        </p:txBody>
      </p:sp>
    </p:spTree>
    <p:custDataLst>
      <p:tags r:id="rId1"/>
    </p:custData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A9A0B9C7-80AA-49EA-93B7-42F1BB1977A1}"/>
              </a:ext>
            </a:extLst>
          </p:cNvPr>
          <p:cNvSpPr>
            <a:spLocks noGrp="1"/>
          </p:cNvSpPr>
          <p:nvPr>
            <p:ph type="title"/>
          </p:nvPr>
        </p:nvSpPr>
        <p:spPr/>
        <p:txBody>
          <a:bodyPr/>
          <a:lstStyle/>
          <a:p>
            <a:pPr algn="ctr"/>
            <a:r>
              <a:rPr lang="en-GB" altLang="en-US"/>
              <a:t>Argymhellion</a:t>
            </a:r>
            <a:br>
              <a:rPr lang="en-GB" altLang="en-US"/>
            </a:br>
            <a:r>
              <a:rPr lang="en-GB" altLang="en-US" i="1"/>
              <a:t>Recommendations</a:t>
            </a:r>
          </a:p>
        </p:txBody>
      </p:sp>
      <p:sp>
        <p:nvSpPr>
          <p:cNvPr id="25603" name="Content Placeholder 4">
            <a:extLst>
              <a:ext uri="{FF2B5EF4-FFF2-40B4-BE49-F238E27FC236}">
                <a16:creationId xmlns:a16="http://schemas.microsoft.com/office/drawing/2014/main" id="{C92707F0-45FC-4651-BF30-02C0A8AB4FDC}"/>
              </a:ext>
            </a:extLst>
          </p:cNvPr>
          <p:cNvSpPr>
            <a:spLocks noGrp="1"/>
          </p:cNvSpPr>
          <p:nvPr>
            <p:ph sz="half" idx="2"/>
          </p:nvPr>
        </p:nvSpPr>
        <p:spPr>
          <a:xfrm>
            <a:off x="250825" y="1852613"/>
            <a:ext cx="4237038" cy="4857750"/>
          </a:xfrm>
          <a:ln>
            <a:solidFill>
              <a:schemeClr val="accent1"/>
            </a:solidFill>
            <a:headEnd/>
            <a:tailEnd/>
          </a:ln>
        </p:spPr>
        <p:txBody>
          <a:bodyPr rtlCol="0">
            <a:normAutofit fontScale="92500"/>
          </a:bodyPr>
          <a:lstStyle/>
          <a:p>
            <a:pPr marL="342906" indent="-342906" defTabSz="457207" fontAlgn="auto">
              <a:spcAft>
                <a:spcPts val="0"/>
              </a:spcAft>
              <a:buClr>
                <a:schemeClr val="bg2">
                  <a:lumMod val="40000"/>
                  <a:lumOff val="60000"/>
                </a:schemeClr>
              </a:buClr>
              <a:buFont typeface="Wingdings 3" charset="2"/>
              <a:buChar char=""/>
              <a:defRPr/>
            </a:pPr>
            <a:r>
              <a:rPr lang="en-GB" altLang="en-US" sz="2000" dirty="0" err="1"/>
              <a:t>cynorthwyo</a:t>
            </a:r>
            <a:r>
              <a:rPr lang="en-GB" altLang="en-US" sz="2000" dirty="0"/>
              <a:t> staff </a:t>
            </a:r>
            <a:r>
              <a:rPr lang="en-GB" altLang="en-US" sz="2000" dirty="0" err="1"/>
              <a:t>i</a:t>
            </a:r>
            <a:r>
              <a:rPr lang="en-GB" altLang="en-US" sz="2000" dirty="0"/>
              <a:t> </a:t>
            </a:r>
            <a:r>
              <a:rPr lang="en-GB" altLang="en-US" sz="2000" dirty="0" err="1"/>
              <a:t>ehangu’u</a:t>
            </a:r>
            <a:r>
              <a:rPr lang="en-GB" altLang="en-US" sz="2000" dirty="0"/>
              <a:t> </a:t>
            </a:r>
            <a:r>
              <a:rPr lang="en-GB" altLang="en-US" sz="2000" dirty="0" err="1"/>
              <a:t>gwybodaeth</a:t>
            </a:r>
            <a:r>
              <a:rPr lang="en-GB" altLang="en-US" sz="2000" dirty="0"/>
              <a:t> </a:t>
            </a:r>
            <a:r>
              <a:rPr lang="en-GB" altLang="en-US" sz="2000" dirty="0" err="1"/>
              <a:t>a’u</a:t>
            </a:r>
            <a:r>
              <a:rPr lang="en-GB" altLang="en-US" sz="2000" dirty="0"/>
              <a:t> </a:t>
            </a:r>
            <a:r>
              <a:rPr lang="en-GB" altLang="en-US" sz="2000" dirty="0" err="1"/>
              <a:t>dealltwriaeth</a:t>
            </a:r>
            <a:r>
              <a:rPr lang="en-GB" altLang="en-US" sz="2000" dirty="0"/>
              <a:t> o </a:t>
            </a:r>
            <a:r>
              <a:rPr lang="en-GB" altLang="en-US" sz="2000" dirty="0" err="1"/>
              <a:t>strategaethau</a:t>
            </a:r>
            <a:r>
              <a:rPr lang="en-GB" altLang="en-US" sz="2000" dirty="0"/>
              <a:t> </a:t>
            </a:r>
            <a:r>
              <a:rPr lang="en-GB" altLang="en-US" sz="2000" dirty="0" err="1"/>
              <a:t>i</a:t>
            </a:r>
            <a:r>
              <a:rPr lang="en-GB" altLang="en-US" sz="2000" dirty="0"/>
              <a:t> </a:t>
            </a:r>
            <a:r>
              <a:rPr lang="en-GB" altLang="en-US" sz="2000" dirty="0" err="1"/>
              <a:t>ddefnyddio</a:t>
            </a:r>
            <a:r>
              <a:rPr lang="en-GB" altLang="en-US" sz="2000" dirty="0"/>
              <a:t> </a:t>
            </a:r>
            <a:r>
              <a:rPr lang="en-GB" altLang="en-US" sz="2000" dirty="0" err="1"/>
              <a:t>rhifedd</a:t>
            </a:r>
            <a:r>
              <a:rPr lang="en-GB" altLang="en-US" sz="2000" dirty="0"/>
              <a:t> </a:t>
            </a:r>
            <a:r>
              <a:rPr lang="en-GB" altLang="en-US" sz="2000" dirty="0" err="1"/>
              <a:t>ar</a:t>
            </a:r>
            <a:r>
              <a:rPr lang="en-GB" altLang="en-US" sz="2000" dirty="0"/>
              <a:t> draws y </a:t>
            </a:r>
            <a:r>
              <a:rPr lang="en-GB" altLang="en-US" sz="2000" dirty="0" err="1"/>
              <a:t>cwricwlwm</a:t>
            </a:r>
            <a:r>
              <a:rPr lang="en-GB" altLang="en-US" sz="2000" dirty="0"/>
              <a:t>;</a:t>
            </a:r>
          </a:p>
          <a:p>
            <a:pPr marL="342906" indent="-342906" defTabSz="457207" fontAlgn="auto">
              <a:spcAft>
                <a:spcPts val="0"/>
              </a:spcAft>
              <a:buClr>
                <a:schemeClr val="bg2">
                  <a:lumMod val="40000"/>
                  <a:lumOff val="60000"/>
                </a:schemeClr>
              </a:buClr>
              <a:buFont typeface="Wingdings 3" charset="2"/>
              <a:buChar char=""/>
              <a:defRPr/>
            </a:pPr>
            <a:r>
              <a:rPr lang="en-GB" altLang="en-US" sz="2000" dirty="0" err="1"/>
              <a:t>gwella</a:t>
            </a:r>
            <a:r>
              <a:rPr lang="en-GB" altLang="en-US" sz="2000" dirty="0"/>
              <a:t> </a:t>
            </a:r>
            <a:r>
              <a:rPr lang="en-GB" altLang="en-US" sz="2000" dirty="0" err="1"/>
              <a:t>asesu</a:t>
            </a:r>
            <a:r>
              <a:rPr lang="en-GB" altLang="en-US" sz="2000" dirty="0"/>
              <a:t> ac </a:t>
            </a:r>
            <a:r>
              <a:rPr lang="en-GB" altLang="en-US" sz="2000" dirty="0" err="1"/>
              <a:t>olrhain</a:t>
            </a:r>
            <a:r>
              <a:rPr lang="en-GB" altLang="en-US" sz="2000" dirty="0"/>
              <a:t>  (</a:t>
            </a:r>
            <a:r>
              <a:rPr lang="en-GB" altLang="en-US" sz="2000" dirty="0" err="1"/>
              <a:t>tracio</a:t>
            </a:r>
            <a:r>
              <a:rPr lang="en-GB" altLang="en-US" sz="2000" dirty="0"/>
              <a:t>) </a:t>
            </a:r>
            <a:r>
              <a:rPr lang="en-GB" altLang="en-US" sz="2000" dirty="0" err="1"/>
              <a:t>medrau</a:t>
            </a:r>
            <a:r>
              <a:rPr lang="en-GB" altLang="en-US" sz="2000" dirty="0"/>
              <a:t> </a:t>
            </a:r>
            <a:r>
              <a:rPr lang="en-GB" altLang="en-US" sz="2000" dirty="0" err="1"/>
              <a:t>rhifedd</a:t>
            </a:r>
            <a:r>
              <a:rPr lang="en-GB" altLang="en-US" sz="2000" dirty="0"/>
              <a:t> </a:t>
            </a:r>
            <a:r>
              <a:rPr lang="en-GB" altLang="en-US" sz="2000" dirty="0" err="1"/>
              <a:t>disgyblion</a:t>
            </a:r>
            <a:r>
              <a:rPr lang="en-GB" altLang="en-US" sz="2000" dirty="0"/>
              <a:t>;</a:t>
            </a:r>
          </a:p>
          <a:p>
            <a:pPr marL="342906" indent="-342906" defTabSz="457207" fontAlgn="auto">
              <a:spcAft>
                <a:spcPts val="0"/>
              </a:spcAft>
              <a:buClr>
                <a:schemeClr val="bg2">
                  <a:lumMod val="40000"/>
                  <a:lumOff val="60000"/>
                </a:schemeClr>
              </a:buClr>
              <a:buFont typeface="Wingdings 3" charset="2"/>
              <a:buChar char=""/>
              <a:defRPr/>
            </a:pPr>
            <a:r>
              <a:rPr lang="en-GB" altLang="en-US" sz="2000" dirty="0" err="1"/>
              <a:t>cryfhau</a:t>
            </a:r>
            <a:r>
              <a:rPr lang="en-GB" altLang="en-US" sz="2000" dirty="0"/>
              <a:t> </a:t>
            </a:r>
            <a:r>
              <a:rPr lang="en-GB" altLang="en-US" sz="2000" dirty="0" err="1"/>
              <a:t>gweithdrefnau</a:t>
            </a:r>
            <a:r>
              <a:rPr lang="en-GB" altLang="en-US" sz="2000" dirty="0"/>
              <a:t> </a:t>
            </a:r>
            <a:r>
              <a:rPr lang="en-GB" altLang="en-US" sz="2000" dirty="0" err="1"/>
              <a:t>ar</a:t>
            </a:r>
            <a:r>
              <a:rPr lang="en-GB" altLang="en-US" sz="2000" dirty="0"/>
              <a:t> </a:t>
            </a:r>
            <a:r>
              <a:rPr lang="en-GB" altLang="en-US" sz="2000" dirty="0" err="1"/>
              <a:t>gyfer</a:t>
            </a:r>
            <a:r>
              <a:rPr lang="en-GB" altLang="en-US" sz="2000" dirty="0"/>
              <a:t> </a:t>
            </a:r>
            <a:r>
              <a:rPr lang="en-GB" altLang="en-US" sz="2000" dirty="0" err="1"/>
              <a:t>arfarnu</a:t>
            </a:r>
            <a:r>
              <a:rPr lang="en-GB" altLang="en-US" sz="2000" dirty="0"/>
              <a:t> </a:t>
            </a:r>
            <a:r>
              <a:rPr lang="en-GB" altLang="en-US" sz="2000" dirty="0" err="1"/>
              <a:t>darpariaeth</a:t>
            </a:r>
            <a:r>
              <a:rPr lang="en-GB" altLang="en-US" sz="2000" dirty="0"/>
              <a:t> </a:t>
            </a:r>
            <a:r>
              <a:rPr lang="en-GB" altLang="en-US" sz="2000" dirty="0" err="1"/>
              <a:t>rhifedd</a:t>
            </a:r>
            <a:r>
              <a:rPr lang="en-GB" altLang="en-US" sz="2000" dirty="0"/>
              <a:t>; a</a:t>
            </a:r>
          </a:p>
          <a:p>
            <a:pPr marL="342906" indent="-342906" defTabSz="457207" fontAlgn="auto">
              <a:spcAft>
                <a:spcPts val="0"/>
              </a:spcAft>
              <a:buClr>
                <a:schemeClr val="bg2">
                  <a:lumMod val="40000"/>
                  <a:lumOff val="60000"/>
                </a:schemeClr>
              </a:buClr>
              <a:buFont typeface="Wingdings 3" charset="2"/>
              <a:buChar char=""/>
              <a:defRPr/>
            </a:pPr>
            <a:r>
              <a:rPr lang="en-GB" altLang="en-US" sz="2000" dirty="0" err="1"/>
              <a:t>gweithio’n</a:t>
            </a:r>
            <a:r>
              <a:rPr lang="en-GB" altLang="en-US" sz="2000" dirty="0"/>
              <a:t> </a:t>
            </a:r>
            <a:r>
              <a:rPr lang="en-GB" altLang="en-US" sz="2000" dirty="0" err="1"/>
              <a:t>agosach</a:t>
            </a:r>
            <a:r>
              <a:rPr lang="en-GB" altLang="en-US" sz="2000" dirty="0"/>
              <a:t> </a:t>
            </a:r>
            <a:r>
              <a:rPr lang="en-GB" altLang="en-US" sz="2000" dirty="0" err="1"/>
              <a:t>gydag</a:t>
            </a:r>
            <a:r>
              <a:rPr lang="en-GB" altLang="en-US" sz="2000" dirty="0"/>
              <a:t> </a:t>
            </a:r>
            <a:r>
              <a:rPr lang="en-GB" altLang="en-US" sz="2000" dirty="0" err="1"/>
              <a:t>ysgolion</a:t>
            </a:r>
            <a:r>
              <a:rPr lang="en-GB" altLang="en-US" sz="2000" dirty="0"/>
              <a:t> </a:t>
            </a:r>
            <a:r>
              <a:rPr lang="en-GB" altLang="en-US" sz="2000" dirty="0" err="1"/>
              <a:t>clwstwr</a:t>
            </a:r>
            <a:r>
              <a:rPr lang="en-GB" altLang="en-US" sz="2000" dirty="0"/>
              <a:t> </a:t>
            </a:r>
            <a:r>
              <a:rPr lang="en-GB" altLang="en-US" sz="2000" dirty="0" err="1"/>
              <a:t>i</a:t>
            </a:r>
            <a:r>
              <a:rPr lang="en-GB" altLang="en-US" sz="2000" dirty="0"/>
              <a:t> </a:t>
            </a:r>
            <a:r>
              <a:rPr lang="en-GB" altLang="en-US" sz="2000" dirty="0" err="1"/>
              <a:t>ddatblygu</a:t>
            </a:r>
            <a:r>
              <a:rPr lang="en-GB" altLang="en-US" sz="2000" dirty="0"/>
              <a:t> </a:t>
            </a:r>
            <a:r>
              <a:rPr lang="en-GB" altLang="en-US" sz="2000" dirty="0" err="1"/>
              <a:t>mwy</a:t>
            </a:r>
            <a:r>
              <a:rPr lang="en-GB" altLang="en-US" sz="2000" dirty="0"/>
              <a:t> o </a:t>
            </a:r>
            <a:r>
              <a:rPr lang="en-GB" altLang="en-US" sz="2000" dirty="0" err="1"/>
              <a:t>gysondeb</a:t>
            </a:r>
            <a:r>
              <a:rPr lang="en-GB" altLang="en-US" sz="2000" dirty="0"/>
              <a:t> </a:t>
            </a:r>
            <a:r>
              <a:rPr lang="en-GB" altLang="en-US" sz="2000" dirty="0" err="1"/>
              <a:t>mewn</a:t>
            </a:r>
            <a:r>
              <a:rPr lang="en-GB" altLang="en-US" sz="2000" dirty="0"/>
              <a:t> </a:t>
            </a:r>
            <a:r>
              <a:rPr lang="en-GB" altLang="en-US" sz="2000" dirty="0" err="1"/>
              <a:t>addysgu</a:t>
            </a:r>
            <a:r>
              <a:rPr lang="en-GB" altLang="en-US" sz="2000" dirty="0"/>
              <a:t> ac </a:t>
            </a:r>
            <a:r>
              <a:rPr lang="en-GB" altLang="en-US" sz="2000" dirty="0" err="1"/>
              <a:t>asesu</a:t>
            </a:r>
            <a:r>
              <a:rPr lang="en-GB" altLang="en-US" sz="2000" dirty="0"/>
              <a:t> </a:t>
            </a:r>
            <a:r>
              <a:rPr lang="en-GB" altLang="en-US" sz="2000" dirty="0" err="1"/>
              <a:t>medrau</a:t>
            </a:r>
            <a:r>
              <a:rPr lang="en-GB" altLang="en-US" sz="2000" dirty="0"/>
              <a:t> </a:t>
            </a:r>
            <a:r>
              <a:rPr lang="en-GB" altLang="en-US" sz="2000" dirty="0" err="1"/>
              <a:t>rhifedd</a:t>
            </a:r>
            <a:r>
              <a:rPr lang="en-GB" altLang="en-US" sz="2000" dirty="0"/>
              <a:t> </a:t>
            </a:r>
            <a:r>
              <a:rPr lang="en-GB" altLang="en-US" sz="2000" dirty="0" err="1"/>
              <a:t>disgyblion</a:t>
            </a:r>
            <a:r>
              <a:rPr lang="en-GB" altLang="en-US" sz="2000" dirty="0"/>
              <a:t>.</a:t>
            </a:r>
          </a:p>
          <a:p>
            <a:pPr marL="342906" indent="-342906" defTabSz="457207" fontAlgn="auto">
              <a:spcAft>
                <a:spcPts val="0"/>
              </a:spcAft>
              <a:buClr>
                <a:schemeClr val="bg2">
                  <a:lumMod val="40000"/>
                  <a:lumOff val="60000"/>
                </a:schemeClr>
              </a:buClr>
              <a:buFont typeface="Wingdings 3" charset="2"/>
              <a:buChar char=""/>
              <a:defRPr/>
            </a:pPr>
            <a:endParaRPr lang="en-GB" altLang="en-US" sz="2000" dirty="0"/>
          </a:p>
          <a:p>
            <a:pPr marL="342906" indent="-342906" defTabSz="457207" fontAlgn="auto">
              <a:spcAft>
                <a:spcPts val="0"/>
              </a:spcAft>
              <a:buClr>
                <a:schemeClr val="bg2">
                  <a:lumMod val="40000"/>
                  <a:lumOff val="60000"/>
                </a:schemeClr>
              </a:buClr>
              <a:buFont typeface="Wingdings 3" charset="2"/>
              <a:buChar char=""/>
              <a:defRPr/>
            </a:pPr>
            <a:endParaRPr lang="en-GB" altLang="en-US" sz="2000" dirty="0"/>
          </a:p>
        </p:txBody>
      </p:sp>
      <p:sp>
        <p:nvSpPr>
          <p:cNvPr id="6" name="Content Placeholder 5">
            <a:extLst>
              <a:ext uri="{FF2B5EF4-FFF2-40B4-BE49-F238E27FC236}">
                <a16:creationId xmlns:a16="http://schemas.microsoft.com/office/drawing/2014/main" id="{E1AA17E2-D31B-421F-99A2-548BC551A72B}"/>
              </a:ext>
            </a:extLst>
          </p:cNvPr>
          <p:cNvSpPr>
            <a:spLocks noGrp="1"/>
          </p:cNvSpPr>
          <p:nvPr>
            <p:ph sz="quarter" idx="4"/>
          </p:nvPr>
        </p:nvSpPr>
        <p:spPr>
          <a:xfrm>
            <a:off x="4645025" y="1852613"/>
            <a:ext cx="4041775" cy="4857750"/>
          </a:xfrm>
          <a:ln>
            <a:solidFill>
              <a:schemeClr val="accent3"/>
            </a:solidFill>
          </a:ln>
        </p:spPr>
        <p:txBody>
          <a:bodyPr rtlCol="0">
            <a:normAutofit fontScale="92500" lnSpcReduction="10000"/>
          </a:bodyPr>
          <a:lstStyle/>
          <a:p>
            <a:pPr marL="342906" indent="-342906" defTabSz="457207" fontAlgn="auto">
              <a:spcAft>
                <a:spcPts val="0"/>
              </a:spcAft>
              <a:buClr>
                <a:schemeClr val="bg2">
                  <a:lumMod val="40000"/>
                  <a:lumOff val="60000"/>
                </a:schemeClr>
              </a:buClr>
              <a:buFont typeface="Wingdings 3" charset="2"/>
              <a:buChar char=""/>
              <a:defRPr/>
            </a:pPr>
            <a:r>
              <a:rPr lang="en-GB" sz="2000" dirty="0"/>
              <a:t>support staff to widen their knowledge and understanding of strategies to use numeracy across the curriculum;</a:t>
            </a:r>
          </a:p>
          <a:p>
            <a:pPr marL="342906" indent="-342906" defTabSz="457207" fontAlgn="auto">
              <a:spcAft>
                <a:spcPts val="0"/>
              </a:spcAft>
              <a:buClr>
                <a:schemeClr val="bg2">
                  <a:lumMod val="40000"/>
                  <a:lumOff val="60000"/>
                </a:schemeClr>
              </a:buClr>
              <a:buFont typeface="Wingdings 3" charset="2"/>
              <a:buChar char=""/>
              <a:defRPr/>
            </a:pPr>
            <a:r>
              <a:rPr lang="en-GB" sz="2000" dirty="0"/>
              <a:t>improve the assessment and tracking of pupils’ numeracy skills;</a:t>
            </a:r>
          </a:p>
          <a:p>
            <a:pPr marL="342906" indent="-342906" defTabSz="457207" fontAlgn="auto">
              <a:spcAft>
                <a:spcPts val="0"/>
              </a:spcAft>
              <a:buClr>
                <a:schemeClr val="bg2">
                  <a:lumMod val="40000"/>
                  <a:lumOff val="60000"/>
                </a:schemeClr>
              </a:buClr>
              <a:buFont typeface="Wingdings 3" charset="2"/>
              <a:buChar char=""/>
              <a:defRPr/>
            </a:pPr>
            <a:r>
              <a:rPr lang="en-GB" sz="2000" dirty="0"/>
              <a:t>strengthen procedures for evaluating numeracy provision; and</a:t>
            </a:r>
          </a:p>
          <a:p>
            <a:pPr marL="342906" indent="-342906" defTabSz="457207" fontAlgn="auto">
              <a:spcAft>
                <a:spcPts val="0"/>
              </a:spcAft>
              <a:buClr>
                <a:schemeClr val="bg2">
                  <a:lumMod val="40000"/>
                  <a:lumOff val="60000"/>
                </a:schemeClr>
              </a:buClr>
              <a:buFont typeface="Wingdings 3" charset="2"/>
              <a:buChar char=""/>
              <a:defRPr/>
            </a:pPr>
            <a:r>
              <a:rPr lang="en-GB" sz="2000" dirty="0"/>
              <a:t>work more closely with cluster schools to develop greater consistency in teaching and assessing pupils’ numeracy skills.</a:t>
            </a:r>
          </a:p>
          <a:p>
            <a:pPr marL="342906" indent="-342906" defTabSz="457207" fontAlgn="auto">
              <a:spcAft>
                <a:spcPts val="0"/>
              </a:spcAft>
              <a:buClr>
                <a:schemeClr val="bg2">
                  <a:lumMod val="40000"/>
                  <a:lumOff val="60000"/>
                </a:schemeClr>
              </a:buClr>
              <a:buFont typeface="Wingdings 3" charset="2"/>
              <a:buChar char=""/>
              <a:defRPr/>
            </a:pPr>
            <a:endParaRPr lang="en-GB" sz="2000" dirty="0"/>
          </a:p>
          <a:p>
            <a:pPr marL="342906" indent="-342906" defTabSz="457207" fontAlgn="auto">
              <a:spcAft>
                <a:spcPts val="0"/>
              </a:spcAft>
              <a:buClr>
                <a:schemeClr val="bg2">
                  <a:lumMod val="40000"/>
                  <a:lumOff val="60000"/>
                </a:schemeClr>
              </a:buClr>
              <a:buFont typeface="Wingdings 3" charset="2"/>
              <a:buChar char=""/>
              <a:defRPr/>
            </a:pPr>
            <a:endParaRPr lang="en-GB" sz="2000" dirty="0"/>
          </a:p>
        </p:txBody>
      </p:sp>
    </p:spTree>
    <p:custDataLst>
      <p:tags r:id="rId1"/>
    </p:custData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3">
            <a:extLst>
              <a:ext uri="{FF2B5EF4-FFF2-40B4-BE49-F238E27FC236}">
                <a16:creationId xmlns:a16="http://schemas.microsoft.com/office/drawing/2014/main" id="{CB7417BE-A0CF-41B8-A357-59C211EA5F7B}"/>
              </a:ext>
            </a:extLst>
          </p:cNvPr>
          <p:cNvSpPr>
            <a:spLocks noGrp="1" noChangeArrowheads="1"/>
          </p:cNvSpPr>
          <p:nvPr>
            <p:ph sz="half" idx="4294967295"/>
          </p:nvPr>
        </p:nvSpPr>
        <p:spPr>
          <a:xfrm>
            <a:off x="0" y="2708275"/>
            <a:ext cx="4038600" cy="3298825"/>
          </a:xfrm>
        </p:spPr>
        <p:txBody>
          <a:bodyPr/>
          <a:lstStyle/>
          <a:p>
            <a:pPr marL="450850" lvl="2" indent="-342900">
              <a:spcBef>
                <a:spcPts val="400"/>
              </a:spcBef>
              <a:buClr>
                <a:schemeClr val="accent1"/>
              </a:buClr>
              <a:buSzPct val="68000"/>
              <a:buFont typeface="Lucida Sans Unicode" panose="020B0602030504020204" pitchFamily="34" charset="0"/>
              <a:buAutoNum type="arabicPeriod"/>
            </a:pPr>
            <a:r>
              <a:rPr lang="en-US" altLang="en-US" sz="2400" i="1"/>
              <a:t>Datblygu ymresymu rhifyddol</a:t>
            </a:r>
          </a:p>
          <a:p>
            <a:pPr marL="450850" lvl="2" indent="-342900">
              <a:spcBef>
                <a:spcPts val="400"/>
              </a:spcBef>
              <a:buClr>
                <a:schemeClr val="accent1"/>
              </a:buClr>
              <a:buSzPct val="68000"/>
              <a:buFont typeface="Lucida Sans Unicode" panose="020B0602030504020204" pitchFamily="34" charset="0"/>
              <a:buAutoNum type="arabicPeriod"/>
            </a:pPr>
            <a:r>
              <a:rPr lang="en-US" altLang="en-US" sz="2400" i="1"/>
              <a:t>Defnyddio sgiliau rhif</a:t>
            </a:r>
          </a:p>
          <a:p>
            <a:pPr marL="450850" lvl="2" indent="-342900">
              <a:spcBef>
                <a:spcPts val="400"/>
              </a:spcBef>
              <a:buClr>
                <a:schemeClr val="accent1"/>
              </a:buClr>
              <a:buSzPct val="68000"/>
              <a:buFont typeface="Lucida Sans Unicode" panose="020B0602030504020204" pitchFamily="34" charset="0"/>
              <a:buAutoNum type="arabicPeriod"/>
            </a:pPr>
            <a:r>
              <a:rPr lang="en-US" altLang="en-US" sz="2400" i="1"/>
              <a:t>Defnyddio sgiliau mesur</a:t>
            </a:r>
          </a:p>
          <a:p>
            <a:pPr marL="450850" lvl="2" indent="-342900">
              <a:spcBef>
                <a:spcPts val="400"/>
              </a:spcBef>
              <a:buClr>
                <a:schemeClr val="accent1"/>
              </a:buClr>
              <a:buSzPct val="68000"/>
              <a:buFont typeface="Lucida Sans Unicode" panose="020B0602030504020204" pitchFamily="34" charset="0"/>
              <a:buAutoNum type="arabicPeriod"/>
            </a:pPr>
            <a:r>
              <a:rPr lang="en-US" altLang="en-US" sz="2400" i="1"/>
              <a:t>Defnyddio sgiliau data</a:t>
            </a:r>
          </a:p>
          <a:p>
            <a:endParaRPr lang="en-US" altLang="en-US" sz="2800"/>
          </a:p>
        </p:txBody>
      </p:sp>
      <p:sp>
        <p:nvSpPr>
          <p:cNvPr id="26627" name="Content Placeholder 6">
            <a:extLst>
              <a:ext uri="{FF2B5EF4-FFF2-40B4-BE49-F238E27FC236}">
                <a16:creationId xmlns:a16="http://schemas.microsoft.com/office/drawing/2014/main" id="{721811D3-2DE5-4B2A-AE2B-545B53CD971C}"/>
              </a:ext>
            </a:extLst>
          </p:cNvPr>
          <p:cNvSpPr>
            <a:spLocks noGrp="1"/>
          </p:cNvSpPr>
          <p:nvPr>
            <p:ph sz="half" idx="4294967295"/>
          </p:nvPr>
        </p:nvSpPr>
        <p:spPr>
          <a:xfrm>
            <a:off x="5256213" y="2708275"/>
            <a:ext cx="3887787" cy="3298825"/>
          </a:xfrm>
        </p:spPr>
        <p:txBody>
          <a:bodyPr rtlCol="0">
            <a:normAutofit fontScale="92500" lnSpcReduction="20000"/>
          </a:bodyPr>
          <a:lstStyle/>
          <a:p>
            <a:pPr marL="622300" lvl="1" indent="-514350" defTabSz="457207" fontAlgn="auto">
              <a:spcBef>
                <a:spcPts val="400"/>
              </a:spcBef>
              <a:spcAft>
                <a:spcPts val="0"/>
              </a:spcAft>
              <a:buClr>
                <a:schemeClr val="bg2">
                  <a:lumMod val="40000"/>
                  <a:lumOff val="60000"/>
                </a:schemeClr>
              </a:buClr>
              <a:buSzPct val="68000"/>
              <a:buFont typeface="Lucida Sans Unicode" panose="020B0602030504020204" pitchFamily="34" charset="0"/>
              <a:buAutoNum type="arabicPeriod"/>
              <a:defRPr/>
            </a:pPr>
            <a:r>
              <a:rPr lang="en-US" altLang="en-US" sz="3000" i="1" dirty="0"/>
              <a:t>Developing numerical reasoning</a:t>
            </a:r>
          </a:p>
          <a:p>
            <a:pPr marL="622300" lvl="1" indent="-514350" defTabSz="457207" fontAlgn="auto">
              <a:spcBef>
                <a:spcPts val="400"/>
              </a:spcBef>
              <a:spcAft>
                <a:spcPts val="0"/>
              </a:spcAft>
              <a:buClr>
                <a:schemeClr val="bg2">
                  <a:lumMod val="40000"/>
                  <a:lumOff val="60000"/>
                </a:schemeClr>
              </a:buClr>
              <a:buSzPct val="68000"/>
              <a:buFont typeface="Lucida Sans Unicode" panose="020B0602030504020204" pitchFamily="34" charset="0"/>
              <a:buAutoNum type="arabicPeriod"/>
              <a:defRPr/>
            </a:pPr>
            <a:r>
              <a:rPr lang="en-US" altLang="en-US" sz="3000" i="1" dirty="0"/>
              <a:t>Using number skills</a:t>
            </a:r>
          </a:p>
          <a:p>
            <a:pPr marL="622300" lvl="1" indent="-514350" defTabSz="457207" fontAlgn="auto">
              <a:spcBef>
                <a:spcPts val="400"/>
              </a:spcBef>
              <a:spcAft>
                <a:spcPts val="0"/>
              </a:spcAft>
              <a:buClr>
                <a:schemeClr val="bg2">
                  <a:lumMod val="40000"/>
                  <a:lumOff val="60000"/>
                </a:schemeClr>
              </a:buClr>
              <a:buSzPct val="68000"/>
              <a:buFont typeface="Lucida Sans Unicode" panose="020B0602030504020204" pitchFamily="34" charset="0"/>
              <a:buAutoNum type="arabicPeriod"/>
              <a:defRPr/>
            </a:pPr>
            <a:r>
              <a:rPr lang="en-US" altLang="en-US" sz="3000" i="1" dirty="0"/>
              <a:t>Using measuring skills</a:t>
            </a:r>
          </a:p>
          <a:p>
            <a:pPr marL="622300" lvl="1" indent="-514350" defTabSz="457207" fontAlgn="auto">
              <a:spcBef>
                <a:spcPts val="400"/>
              </a:spcBef>
              <a:spcAft>
                <a:spcPts val="0"/>
              </a:spcAft>
              <a:buClr>
                <a:schemeClr val="bg2">
                  <a:lumMod val="40000"/>
                  <a:lumOff val="60000"/>
                </a:schemeClr>
              </a:buClr>
              <a:buSzPct val="68000"/>
              <a:buFont typeface="Lucida Sans Unicode" panose="020B0602030504020204" pitchFamily="34" charset="0"/>
              <a:buAutoNum type="arabicPeriod"/>
              <a:defRPr/>
            </a:pPr>
            <a:r>
              <a:rPr lang="en-US" altLang="en-US" sz="3000" i="1" dirty="0"/>
              <a:t>Using data skills</a:t>
            </a:r>
          </a:p>
          <a:p>
            <a:pPr marL="622300" lvl="1" indent="-514350" defTabSz="457207" fontAlgn="auto">
              <a:spcBef>
                <a:spcPts val="400"/>
              </a:spcBef>
              <a:spcAft>
                <a:spcPts val="0"/>
              </a:spcAft>
              <a:buClr>
                <a:schemeClr val="bg2">
                  <a:lumMod val="40000"/>
                  <a:lumOff val="60000"/>
                </a:schemeClr>
              </a:buClr>
              <a:buSzPct val="68000"/>
              <a:buFont typeface="Lucida Sans Unicode" panose="020B0602030504020204" pitchFamily="34" charset="0"/>
              <a:buAutoNum type="arabicPeriod"/>
              <a:defRPr/>
            </a:pPr>
            <a:endParaRPr lang="en-US" altLang="en-US" sz="3200" i="1" dirty="0"/>
          </a:p>
        </p:txBody>
      </p:sp>
      <p:sp>
        <p:nvSpPr>
          <p:cNvPr id="2" name="Rectangle 2">
            <a:extLst>
              <a:ext uri="{FF2B5EF4-FFF2-40B4-BE49-F238E27FC236}">
                <a16:creationId xmlns:a16="http://schemas.microsoft.com/office/drawing/2014/main" id="{66F23B13-0247-4700-B123-2B6038399C26}"/>
              </a:ext>
            </a:extLst>
          </p:cNvPr>
          <p:cNvSpPr>
            <a:spLocks noGrp="1" noChangeArrowheads="1"/>
          </p:cNvSpPr>
          <p:nvPr>
            <p:ph type="title" idx="4294967295"/>
          </p:nvPr>
        </p:nvSpPr>
        <p:spPr>
          <a:xfrm>
            <a:off x="5199063" y="274638"/>
            <a:ext cx="3944937" cy="993775"/>
          </a:xfrm>
        </p:spPr>
        <p:txBody>
          <a:bodyPr rtlCol="0">
            <a:normAutofit fontScale="90000"/>
          </a:bodyPr>
          <a:lstStyle/>
          <a:p>
            <a:pPr algn="r" defTabSz="457207" fontAlgn="auto">
              <a:spcAft>
                <a:spcPts val="0"/>
              </a:spcAft>
              <a:defRPr/>
            </a:pPr>
            <a:r>
              <a:rPr lang="en-US" altLang="en-US" sz="3600" dirty="0">
                <a:solidFill>
                  <a:srgbClr val="EBEBEB"/>
                </a:solidFill>
              </a:rPr>
              <a:t> </a:t>
            </a:r>
            <a:r>
              <a:rPr lang="en-US" altLang="en-US" sz="3100" i="1" dirty="0">
                <a:solidFill>
                  <a:srgbClr val="EBEBEB"/>
                </a:solidFill>
              </a:rPr>
              <a:t>Four strands to </a:t>
            </a:r>
            <a:br>
              <a:rPr lang="en-US" altLang="en-US" sz="3100" i="1" dirty="0">
                <a:solidFill>
                  <a:srgbClr val="EBEBEB"/>
                </a:solidFill>
              </a:rPr>
            </a:br>
            <a:r>
              <a:rPr lang="en-US" altLang="en-US" sz="3100" i="1" dirty="0">
                <a:solidFill>
                  <a:srgbClr val="EBEBEB"/>
                </a:solidFill>
              </a:rPr>
              <a:t>Numeracy  part of the Framework</a:t>
            </a:r>
            <a:r>
              <a:rPr lang="en-GB" dirty="0"/>
              <a:t/>
            </a:r>
            <a:br>
              <a:rPr lang="en-GB" dirty="0"/>
            </a:br>
            <a:r>
              <a:rPr lang="en-US" sz="3100" dirty="0">
                <a:ea typeface="ＭＳ Ｐゴシック" charset="-128"/>
              </a:rPr>
              <a:t/>
            </a:r>
            <a:br>
              <a:rPr lang="en-US" sz="3100" dirty="0">
                <a:ea typeface="ＭＳ Ｐゴシック" charset="-128"/>
              </a:rPr>
            </a:br>
            <a:endParaRPr lang="en-GB" sz="3100" i="1" dirty="0"/>
          </a:p>
        </p:txBody>
      </p:sp>
      <p:sp>
        <p:nvSpPr>
          <p:cNvPr id="5" name="Rectangle 2">
            <a:extLst>
              <a:ext uri="{FF2B5EF4-FFF2-40B4-BE49-F238E27FC236}">
                <a16:creationId xmlns:a16="http://schemas.microsoft.com/office/drawing/2014/main" id="{20DF9483-C9A1-46B1-9562-8C205F9B5813}"/>
              </a:ext>
            </a:extLst>
          </p:cNvPr>
          <p:cNvSpPr txBox="1">
            <a:spLocks noChangeArrowheads="1"/>
          </p:cNvSpPr>
          <p:nvPr/>
        </p:nvSpPr>
        <p:spPr>
          <a:xfrm>
            <a:off x="179512" y="0"/>
            <a:ext cx="3945632" cy="1700808"/>
          </a:xfrm>
          <a:prstGeom prst="rect">
            <a:avLst/>
          </a:prstGeom>
        </p:spPr>
        <p:txBody>
          <a:bodyPr anchor="ctr">
            <a:normAutofit fontScale="67500" lnSpcReduction="20000"/>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pitchFamily="34"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pitchFamily="34"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pitchFamily="34"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pitchFamily="34"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pitchFamily="34"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a:lstStyle>
          <a:p>
            <a:pPr algn="r" eaLnBrk="1" fontAlgn="auto" hangingPunct="1">
              <a:spcAft>
                <a:spcPts val="0"/>
              </a:spcAft>
              <a:defRPr/>
            </a:pPr>
            <a:r>
              <a:rPr lang="en-GB" dirty="0">
                <a:ea typeface="+mj-ea"/>
                <a:cs typeface="+mj-cs"/>
              </a:rPr>
              <a:t/>
            </a:r>
            <a:br>
              <a:rPr lang="en-GB" dirty="0">
                <a:ea typeface="+mj-ea"/>
                <a:cs typeface="+mj-cs"/>
              </a:rPr>
            </a:br>
            <a:r>
              <a:rPr lang="en-US" altLang="en-US" sz="3600" dirty="0"/>
              <a:t> </a:t>
            </a:r>
            <a:r>
              <a:rPr lang="en-US" altLang="en-US" i="1" dirty="0" err="1"/>
              <a:t>FfLlRh</a:t>
            </a:r>
            <a:r>
              <a:rPr lang="en-US" altLang="en-US" i="1" dirty="0"/>
              <a:t> </a:t>
            </a:r>
            <a:r>
              <a:rPr lang="en-US" altLang="en-US" sz="3600" dirty="0"/>
              <a:t>:</a:t>
            </a:r>
            <a:r>
              <a:rPr lang="en-US" altLang="en-US" i="1" dirty="0" err="1"/>
              <a:t>Pedwar</a:t>
            </a:r>
            <a:r>
              <a:rPr lang="en-US" altLang="en-US" i="1" dirty="0"/>
              <a:t>  </a:t>
            </a:r>
            <a:r>
              <a:rPr lang="en-US" altLang="en-US" i="1" dirty="0" err="1"/>
              <a:t>Llinyn</a:t>
            </a:r>
            <a:r>
              <a:rPr lang="en-US" altLang="en-US" i="1" dirty="0"/>
              <a:t> </a:t>
            </a:r>
            <a:r>
              <a:rPr lang="en-US" altLang="en-US" i="1" dirty="0" err="1"/>
              <a:t>i’r</a:t>
            </a:r>
            <a:r>
              <a:rPr lang="en-US" altLang="en-US" i="1" dirty="0"/>
              <a:t> </a:t>
            </a:r>
            <a:r>
              <a:rPr lang="en-US" altLang="en-US" i="1" dirty="0" err="1"/>
              <a:t>rhan</a:t>
            </a:r>
            <a:r>
              <a:rPr lang="en-US" altLang="en-US" i="1" dirty="0"/>
              <a:t> </a:t>
            </a:r>
            <a:r>
              <a:rPr lang="en-US" altLang="en-US" i="1" dirty="0" err="1"/>
              <a:t>Rhifedd</a:t>
            </a:r>
            <a:r>
              <a:rPr lang="en-US" altLang="en-US" i="1" dirty="0"/>
              <a:t> </a:t>
            </a:r>
            <a:r>
              <a:rPr lang="en-US" altLang="en-US" i="1" dirty="0" err="1"/>
              <a:t>o’r</a:t>
            </a:r>
            <a:r>
              <a:rPr lang="en-US" altLang="en-US" i="1" dirty="0"/>
              <a:t> </a:t>
            </a:r>
            <a:r>
              <a:rPr lang="en-US" altLang="en-US" i="1" dirty="0" err="1"/>
              <a:t>Fframwaith</a:t>
            </a:r>
            <a:endParaRPr lang="en-GB" i="1" dirty="0">
              <a:ea typeface="+mj-ea"/>
              <a:cs typeface="+mj-cs"/>
            </a:endParaRPr>
          </a:p>
        </p:txBody>
      </p:sp>
      <p:pic>
        <p:nvPicPr>
          <p:cNvPr id="54278" name="Picture 6" descr="C:\Users\Dave\AppData\Local\Microsoft\Windows\Temporary Internet Files\Content.IE5\UIPWL3EI\MC900332680[1].wmf">
            <a:extLst>
              <a:ext uri="{FF2B5EF4-FFF2-40B4-BE49-F238E27FC236}">
                <a16:creationId xmlns:a16="http://schemas.microsoft.com/office/drawing/2014/main" id="{4C7A05E0-ADB7-4F3C-AD2E-0E0E818F70F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35375" y="5329238"/>
            <a:ext cx="1477963" cy="1339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Content Placeholder 6">
            <a:extLst>
              <a:ext uri="{FF2B5EF4-FFF2-40B4-BE49-F238E27FC236}">
                <a16:creationId xmlns:a16="http://schemas.microsoft.com/office/drawing/2014/main" id="{1555A382-FB21-4C55-B436-22BB46DAA396}"/>
              </a:ext>
            </a:extLst>
          </p:cNvPr>
          <p:cNvSpPr>
            <a:spLocks noGrp="1"/>
          </p:cNvSpPr>
          <p:nvPr>
            <p:ph sz="half" idx="4294967295"/>
          </p:nvPr>
        </p:nvSpPr>
        <p:spPr>
          <a:xfrm>
            <a:off x="4895850" y="1481138"/>
            <a:ext cx="4248150" cy="4525962"/>
          </a:xfrm>
        </p:spPr>
        <p:txBody>
          <a:bodyPr/>
          <a:lstStyle/>
          <a:p>
            <a:pPr>
              <a:lnSpc>
                <a:spcPct val="90000"/>
              </a:lnSpc>
            </a:pPr>
            <a:endParaRPr lang="en-GB" altLang="en-US" sz="2800" i="1"/>
          </a:p>
          <a:p>
            <a:pPr>
              <a:lnSpc>
                <a:spcPct val="90000"/>
              </a:lnSpc>
            </a:pPr>
            <a:r>
              <a:rPr lang="en-GB" altLang="en-US" sz="2600" i="1"/>
              <a:t>Transferring Maths skills into a variety of contexts and everyday situations</a:t>
            </a:r>
          </a:p>
          <a:p>
            <a:pPr>
              <a:lnSpc>
                <a:spcPct val="90000"/>
              </a:lnSpc>
              <a:buFont typeface="Wingdings 3" panose="05040102010807070707" pitchFamily="18" charset="2"/>
              <a:buNone/>
            </a:pPr>
            <a:endParaRPr lang="en-GB" altLang="en-US" sz="2600" i="1"/>
          </a:p>
          <a:p>
            <a:pPr>
              <a:lnSpc>
                <a:spcPct val="90000"/>
              </a:lnSpc>
            </a:pPr>
            <a:r>
              <a:rPr lang="en-GB" altLang="en-US" sz="2600" i="1"/>
              <a:t>Making the link between Maths and the wider curriculum</a:t>
            </a:r>
          </a:p>
        </p:txBody>
      </p:sp>
      <p:sp>
        <p:nvSpPr>
          <p:cNvPr id="56323" name="Rectangle 2">
            <a:extLst>
              <a:ext uri="{FF2B5EF4-FFF2-40B4-BE49-F238E27FC236}">
                <a16:creationId xmlns:a16="http://schemas.microsoft.com/office/drawing/2014/main" id="{A0A5B2B3-A0EE-48E7-8208-D9EB8EE100E3}"/>
              </a:ext>
            </a:extLst>
          </p:cNvPr>
          <p:cNvSpPr>
            <a:spLocks noGrp="1" noChangeArrowheads="1"/>
          </p:cNvSpPr>
          <p:nvPr>
            <p:ph type="title" idx="4294967295"/>
          </p:nvPr>
        </p:nvSpPr>
        <p:spPr>
          <a:xfrm>
            <a:off x="5268913" y="188913"/>
            <a:ext cx="3875087" cy="1143000"/>
          </a:xfrm>
        </p:spPr>
        <p:txBody>
          <a:bodyPr/>
          <a:lstStyle/>
          <a:p>
            <a:pPr algn="r"/>
            <a:r>
              <a:rPr lang="en-GB" altLang="en-US" sz="2800"/>
              <a:t>Developing </a:t>
            </a:r>
            <a:br>
              <a:rPr lang="en-GB" altLang="en-US" sz="2800"/>
            </a:br>
            <a:r>
              <a:rPr lang="en-GB" altLang="en-US" sz="2800"/>
              <a:t>numerical reasoning</a:t>
            </a:r>
            <a:endParaRPr lang="en-GB" altLang="en-US" sz="2800" i="1"/>
          </a:p>
        </p:txBody>
      </p:sp>
      <p:sp>
        <p:nvSpPr>
          <p:cNvPr id="5" name="Rectangle 2">
            <a:extLst>
              <a:ext uri="{FF2B5EF4-FFF2-40B4-BE49-F238E27FC236}">
                <a16:creationId xmlns:a16="http://schemas.microsoft.com/office/drawing/2014/main" id="{45649056-5ED2-46E3-9EC0-650F2D4C7FEB}"/>
              </a:ext>
            </a:extLst>
          </p:cNvPr>
          <p:cNvSpPr txBox="1">
            <a:spLocks noChangeArrowheads="1"/>
          </p:cNvSpPr>
          <p:nvPr/>
        </p:nvSpPr>
        <p:spPr>
          <a:xfrm>
            <a:off x="315795" y="188640"/>
            <a:ext cx="3873624" cy="1143000"/>
          </a:xfrm>
          <a:prstGeom prst="rect">
            <a:avLst/>
          </a:prstGeom>
        </p:spPr>
        <p:txBody>
          <a:bodyPr anchor="ctr">
            <a:normAutofit fontScale="97500"/>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pitchFamily="34"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pitchFamily="34"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pitchFamily="34"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pitchFamily="34"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pitchFamily="34"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a:lstStyle>
          <a:p>
            <a:pPr eaLnBrk="1" fontAlgn="auto" hangingPunct="1">
              <a:spcAft>
                <a:spcPts val="0"/>
              </a:spcAft>
              <a:defRPr/>
            </a:pPr>
            <a:r>
              <a:rPr lang="en-GB" sz="2900" dirty="0" err="1">
                <a:ea typeface="+mj-ea"/>
                <a:cs typeface="+mj-cs"/>
              </a:rPr>
              <a:t>Datblygu</a:t>
            </a:r>
            <a:r>
              <a:rPr lang="en-GB" sz="2400" dirty="0">
                <a:ea typeface="+mj-ea"/>
                <a:cs typeface="+mj-cs"/>
              </a:rPr>
              <a:t> </a:t>
            </a:r>
          </a:p>
          <a:p>
            <a:pPr eaLnBrk="1" fontAlgn="auto" hangingPunct="1">
              <a:spcAft>
                <a:spcPts val="0"/>
              </a:spcAft>
              <a:defRPr/>
            </a:pPr>
            <a:r>
              <a:rPr lang="en-GB" sz="2900" dirty="0" err="1">
                <a:ea typeface="+mj-ea"/>
                <a:cs typeface="+mj-cs"/>
              </a:rPr>
              <a:t>ymresymu</a:t>
            </a:r>
            <a:r>
              <a:rPr lang="en-GB" sz="2400" dirty="0">
                <a:ea typeface="+mj-ea"/>
                <a:cs typeface="+mj-cs"/>
              </a:rPr>
              <a:t> </a:t>
            </a:r>
            <a:r>
              <a:rPr lang="en-GB" sz="2900" dirty="0" err="1">
                <a:ea typeface="+mj-ea"/>
                <a:cs typeface="+mj-cs"/>
              </a:rPr>
              <a:t>rhifyddol</a:t>
            </a:r>
            <a:endParaRPr lang="en-GB" sz="2900" i="1" dirty="0">
              <a:ea typeface="+mj-ea"/>
              <a:cs typeface="+mj-cs"/>
            </a:endParaRPr>
          </a:p>
        </p:txBody>
      </p:sp>
      <p:sp>
        <p:nvSpPr>
          <p:cNvPr id="56325" name="Content Placeholder 6">
            <a:extLst>
              <a:ext uri="{FF2B5EF4-FFF2-40B4-BE49-F238E27FC236}">
                <a16:creationId xmlns:a16="http://schemas.microsoft.com/office/drawing/2014/main" id="{8B515B00-67CF-4A3A-9F30-E21380BF18DF}"/>
              </a:ext>
            </a:extLst>
          </p:cNvPr>
          <p:cNvSpPr txBox="1">
            <a:spLocks/>
          </p:cNvSpPr>
          <p:nvPr/>
        </p:nvSpPr>
        <p:spPr bwMode="auto">
          <a:xfrm>
            <a:off x="301625" y="1412875"/>
            <a:ext cx="4270375"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5125" indent="-255588">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hangingPunct="1">
              <a:lnSpc>
                <a:spcPct val="90000"/>
              </a:lnSpc>
              <a:spcBef>
                <a:spcPts val="400"/>
              </a:spcBef>
              <a:buClr>
                <a:schemeClr val="accent1"/>
              </a:buClr>
              <a:buSzPct val="68000"/>
              <a:buFont typeface="Wingdings 3" panose="05040102010807070707" pitchFamily="18" charset="2"/>
              <a:buChar char=""/>
            </a:pPr>
            <a:endParaRPr lang="en-GB" altLang="en-US" sz="2800" i="1">
              <a:latin typeface="Lucida Sans Unicode" panose="020B0602030504020204" pitchFamily="34" charset="0"/>
              <a:ea typeface="ＭＳ Ｐゴシック" panose="020B0600070205080204" pitchFamily="34" charset="-128"/>
            </a:endParaRPr>
          </a:p>
          <a:p>
            <a:pPr eaLnBrk="1" hangingPunct="1">
              <a:lnSpc>
                <a:spcPct val="90000"/>
              </a:lnSpc>
              <a:spcBef>
                <a:spcPts val="400"/>
              </a:spcBef>
              <a:buClr>
                <a:schemeClr val="accent1"/>
              </a:buClr>
              <a:buSzPct val="68000"/>
              <a:buFont typeface="Wingdings 3" panose="05040102010807070707" pitchFamily="18" charset="2"/>
              <a:buChar char=""/>
            </a:pPr>
            <a:r>
              <a:rPr lang="en-GB" altLang="en-US" sz="2600" i="1">
                <a:latin typeface="Lucida Sans Unicode" panose="020B0602030504020204" pitchFamily="34" charset="0"/>
                <a:ea typeface="ＭＳ Ｐゴシック" panose="020B0600070205080204" pitchFamily="34" charset="-128"/>
              </a:rPr>
              <a:t>Trosglwyddo sgiliau mathemategol  i amrywiol gyd-destunau sefyllfaoedd bob dydd</a:t>
            </a:r>
          </a:p>
          <a:p>
            <a:pPr eaLnBrk="1" hangingPunct="1">
              <a:lnSpc>
                <a:spcPct val="90000"/>
              </a:lnSpc>
              <a:spcBef>
                <a:spcPts val="400"/>
              </a:spcBef>
              <a:buClr>
                <a:schemeClr val="accent1"/>
              </a:buClr>
              <a:buSzPct val="68000"/>
            </a:pPr>
            <a:endParaRPr lang="en-GB" altLang="en-US" sz="2600" i="1">
              <a:latin typeface="Lucida Sans Unicode" panose="020B0602030504020204" pitchFamily="34" charset="0"/>
              <a:ea typeface="ＭＳ Ｐゴシック" panose="020B0600070205080204" pitchFamily="34" charset="-128"/>
            </a:endParaRPr>
          </a:p>
          <a:p>
            <a:pPr eaLnBrk="1" hangingPunct="1">
              <a:lnSpc>
                <a:spcPct val="90000"/>
              </a:lnSpc>
              <a:spcBef>
                <a:spcPts val="400"/>
              </a:spcBef>
              <a:buClr>
                <a:schemeClr val="accent1"/>
              </a:buClr>
              <a:buSzPct val="68000"/>
              <a:buFont typeface="Wingdings 3" panose="05040102010807070707" pitchFamily="18" charset="2"/>
              <a:buChar char=""/>
            </a:pPr>
            <a:r>
              <a:rPr lang="en-GB" altLang="en-US" sz="2600" i="1">
                <a:latin typeface="Lucida Sans Unicode" panose="020B0602030504020204" pitchFamily="34" charset="0"/>
                <a:ea typeface="ＭＳ Ｐゴシック" panose="020B0600070205080204" pitchFamily="34" charset="-128"/>
              </a:rPr>
              <a:t>Gwneud y cysylltiad rhwng Mathemateg a’r cwricwlwm ehangach</a:t>
            </a:r>
          </a:p>
        </p:txBody>
      </p:sp>
      <p:pic>
        <p:nvPicPr>
          <p:cNvPr id="56326" name="Picture 6" descr="C:\Users\Dave\AppData\Local\Microsoft\Windows\Temporary Internet Files\Content.IE5\UWE5TFNU\MP900422581[1].jpg">
            <a:extLst>
              <a:ext uri="{FF2B5EF4-FFF2-40B4-BE49-F238E27FC236}">
                <a16:creationId xmlns:a16="http://schemas.microsoft.com/office/drawing/2014/main" id="{1A27030C-8229-48A9-8D3C-2747621B4FE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95963" y="5084763"/>
            <a:ext cx="2759075" cy="1557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3">
            <a:extLst>
              <a:ext uri="{FF2B5EF4-FFF2-40B4-BE49-F238E27FC236}">
                <a16:creationId xmlns:a16="http://schemas.microsoft.com/office/drawing/2014/main" id="{1D098D7E-2CAE-4892-AA77-78D47B1E777C}"/>
              </a:ext>
            </a:extLst>
          </p:cNvPr>
          <p:cNvSpPr>
            <a:spLocks noGrp="1" noChangeArrowheads="1"/>
          </p:cNvSpPr>
          <p:nvPr>
            <p:ph sz="half" idx="4294967295"/>
          </p:nvPr>
        </p:nvSpPr>
        <p:spPr>
          <a:xfrm>
            <a:off x="0" y="1481138"/>
            <a:ext cx="4038600" cy="4525962"/>
          </a:xfrm>
        </p:spPr>
        <p:txBody>
          <a:bodyPr rtlCol="0">
            <a:normAutofit/>
          </a:bodyPr>
          <a:lstStyle/>
          <a:p>
            <a:pPr marL="365125" lvl="2" indent="-255588" defTabSz="457207" fontAlgn="auto">
              <a:spcBef>
                <a:spcPts val="400"/>
              </a:spcBef>
              <a:spcAft>
                <a:spcPts val="0"/>
              </a:spcAft>
              <a:buClr>
                <a:schemeClr val="accent1"/>
              </a:buClr>
              <a:buSzPct val="68000"/>
              <a:buFont typeface="Wingdings 3" panose="05040102010807070707" pitchFamily="18" charset="2"/>
              <a:buChar char=""/>
              <a:defRPr/>
            </a:pPr>
            <a:r>
              <a:rPr lang="en-US" altLang="en-US" sz="2000" dirty="0" err="1"/>
              <a:t>Perthynas</a:t>
            </a:r>
            <a:r>
              <a:rPr lang="en-US" altLang="en-US" sz="2000" dirty="0"/>
              <a:t> </a:t>
            </a:r>
            <a:r>
              <a:rPr lang="en-US" altLang="en-US" sz="2000" dirty="0" err="1"/>
              <a:t>rhwng</a:t>
            </a:r>
            <a:r>
              <a:rPr lang="en-US" altLang="en-US" sz="2000" dirty="0"/>
              <a:t> </a:t>
            </a:r>
            <a:r>
              <a:rPr lang="en-US" altLang="en-US" sz="2000" dirty="0" err="1"/>
              <a:t>rhifau</a:t>
            </a:r>
            <a:endParaRPr lang="en-US" altLang="en-US" sz="2000" dirty="0"/>
          </a:p>
          <a:p>
            <a:pPr marL="109537" indent="0" defTabSz="457207" fontAlgn="auto">
              <a:lnSpc>
                <a:spcPct val="90000"/>
              </a:lnSpc>
              <a:spcAft>
                <a:spcPts val="0"/>
              </a:spcAft>
              <a:buClr>
                <a:schemeClr val="bg2">
                  <a:lumMod val="40000"/>
                  <a:lumOff val="60000"/>
                </a:schemeClr>
              </a:buClr>
              <a:buFont typeface="Wingdings 3" panose="05040102010807070707" pitchFamily="18" charset="2"/>
              <a:buNone/>
              <a:defRPr/>
            </a:pPr>
            <a:r>
              <a:rPr lang="en-GB" altLang="en-US" i="1" dirty="0">
                <a:ea typeface="ＭＳ Ｐゴシック" charset="-128"/>
              </a:rPr>
              <a:t>   </a:t>
            </a:r>
            <a:r>
              <a:rPr lang="en-GB" altLang="en-US" i="1" dirty="0" err="1">
                <a:ea typeface="ＭＳ Ｐゴシック" charset="-128"/>
              </a:rPr>
              <a:t>e.e</a:t>
            </a:r>
            <a:r>
              <a:rPr lang="en-GB" altLang="en-US" i="1" dirty="0">
                <a:ea typeface="ＭＳ Ｐゴシック" charset="-128"/>
              </a:rPr>
              <a:t>. Os </a:t>
            </a:r>
            <a:r>
              <a:rPr lang="en-GB" altLang="en-US" i="1" dirty="0" err="1">
                <a:ea typeface="ＭＳ Ｐゴシック" charset="-128"/>
              </a:rPr>
              <a:t>allwch</a:t>
            </a:r>
            <a:r>
              <a:rPr lang="en-GB" altLang="en-US" i="1" dirty="0">
                <a:ea typeface="ＭＳ Ｐゴシック" charset="-128"/>
              </a:rPr>
              <a:t> </a:t>
            </a:r>
            <a:r>
              <a:rPr lang="en-GB" altLang="en-US" i="1" dirty="0" err="1">
                <a:ea typeface="ＭＳ Ｐゴシック" charset="-128"/>
              </a:rPr>
              <a:t>adio</a:t>
            </a:r>
            <a:endParaRPr lang="en-GB" altLang="en-US" i="1" dirty="0">
              <a:ea typeface="ＭＳ Ｐゴシック" charset="-128"/>
            </a:endParaRPr>
          </a:p>
          <a:p>
            <a:pPr marL="109537" indent="0" defTabSz="457207" fontAlgn="auto">
              <a:lnSpc>
                <a:spcPct val="90000"/>
              </a:lnSpc>
              <a:spcAft>
                <a:spcPts val="0"/>
              </a:spcAft>
              <a:buClr>
                <a:schemeClr val="bg2">
                  <a:lumMod val="40000"/>
                  <a:lumOff val="60000"/>
                </a:schemeClr>
              </a:buClr>
              <a:buFont typeface="Wingdings 3" panose="05040102010807070707" pitchFamily="18" charset="2"/>
              <a:buNone/>
              <a:defRPr/>
            </a:pPr>
            <a:r>
              <a:rPr lang="en-GB" altLang="en-US" i="1" dirty="0">
                <a:ea typeface="ＭＳ Ｐゴシック" charset="-128"/>
              </a:rPr>
              <a:t>  4 + 3 </a:t>
            </a:r>
            <a:r>
              <a:rPr lang="en-GB" altLang="en-US" i="1" dirty="0" err="1">
                <a:ea typeface="ＭＳ Ｐゴシック" charset="-128"/>
              </a:rPr>
              <a:t>gallwch</a:t>
            </a:r>
            <a:r>
              <a:rPr lang="en-GB" altLang="en-US" i="1" dirty="0">
                <a:ea typeface="ＭＳ Ｐゴシック" charset="-128"/>
              </a:rPr>
              <a:t> </a:t>
            </a:r>
            <a:r>
              <a:rPr lang="en-GB" altLang="en-US" i="1" dirty="0" err="1">
                <a:ea typeface="ＭＳ Ｐゴシック" charset="-128"/>
              </a:rPr>
              <a:t>weithio</a:t>
            </a:r>
            <a:r>
              <a:rPr lang="en-GB" altLang="en-US" i="1" dirty="0">
                <a:ea typeface="ＭＳ Ｐゴシック" charset="-128"/>
              </a:rPr>
              <a:t>        </a:t>
            </a:r>
            <a:r>
              <a:rPr lang="en-GB" altLang="en-US" i="1" dirty="0" err="1">
                <a:ea typeface="ＭＳ Ｐゴシック" charset="-128"/>
              </a:rPr>
              <a:t>allan</a:t>
            </a:r>
            <a:r>
              <a:rPr lang="en-GB" altLang="en-US" i="1" dirty="0">
                <a:ea typeface="ＭＳ Ｐゴシック" charset="-128"/>
              </a:rPr>
              <a:t> 40 + 30, 400 + 300, 4000 + 3000 </a:t>
            </a:r>
            <a:r>
              <a:rPr lang="en-GB" altLang="en-US" i="1" dirty="0" err="1">
                <a:ea typeface="ＭＳ Ｐゴシック" charset="-128"/>
              </a:rPr>
              <a:t>ayb</a:t>
            </a:r>
            <a:r>
              <a:rPr lang="en-GB" altLang="en-US" i="1" dirty="0">
                <a:ea typeface="ＭＳ Ｐゴシック" charset="-128"/>
              </a:rPr>
              <a:t>.</a:t>
            </a:r>
          </a:p>
          <a:p>
            <a:pPr marL="342906" indent="-342906" defTabSz="457207" fontAlgn="auto">
              <a:lnSpc>
                <a:spcPct val="90000"/>
              </a:lnSpc>
              <a:spcAft>
                <a:spcPts val="0"/>
              </a:spcAft>
              <a:buClr>
                <a:schemeClr val="bg2">
                  <a:lumMod val="40000"/>
                  <a:lumOff val="60000"/>
                </a:schemeClr>
              </a:buClr>
              <a:buFont typeface="Wingdings 3" charset="2"/>
              <a:buChar char=""/>
              <a:defRPr/>
            </a:pPr>
            <a:r>
              <a:rPr lang="en-GB" altLang="en-US" i="1" dirty="0" err="1">
                <a:ea typeface="ＭＳ Ｐゴシック" charset="-128"/>
              </a:rPr>
              <a:t>Yn</a:t>
            </a:r>
            <a:r>
              <a:rPr lang="en-GB" altLang="en-US" i="1" dirty="0">
                <a:ea typeface="ＭＳ Ｐゴシック" charset="-128"/>
              </a:rPr>
              <a:t> </a:t>
            </a:r>
            <a:r>
              <a:rPr lang="en-GB" altLang="en-US" i="1" dirty="0" err="1">
                <a:ea typeface="ＭＳ Ｐゴシック" charset="-128"/>
              </a:rPr>
              <a:t>cynnwys</a:t>
            </a:r>
            <a:r>
              <a:rPr lang="en-GB" altLang="en-US" i="1" dirty="0">
                <a:ea typeface="ＭＳ Ｐゴシック" charset="-128"/>
              </a:rPr>
              <a:t> </a:t>
            </a:r>
            <a:r>
              <a:rPr lang="en-GB" altLang="en-US" i="1" dirty="0" err="1">
                <a:ea typeface="ＭＳ Ｐゴシック" charset="-128"/>
              </a:rPr>
              <a:t>arian</a:t>
            </a:r>
            <a:r>
              <a:rPr lang="en-GB" altLang="en-US" i="1" dirty="0">
                <a:ea typeface="ＭＳ Ｐゴシック" charset="-128"/>
              </a:rPr>
              <a:t>, </a:t>
            </a:r>
          </a:p>
          <a:p>
            <a:pPr marL="342906" indent="-342906" defTabSz="457207" fontAlgn="auto">
              <a:lnSpc>
                <a:spcPct val="90000"/>
              </a:lnSpc>
              <a:spcAft>
                <a:spcPts val="0"/>
              </a:spcAft>
              <a:buClr>
                <a:schemeClr val="bg2">
                  <a:lumMod val="40000"/>
                  <a:lumOff val="60000"/>
                </a:schemeClr>
              </a:buClr>
              <a:buFont typeface="Wingdings 3" panose="05040102010807070707" pitchFamily="18" charset="2"/>
              <a:buNone/>
              <a:defRPr/>
            </a:pPr>
            <a:r>
              <a:rPr lang="en-GB" altLang="en-US" i="1" dirty="0">
                <a:ea typeface="ＭＳ Ｐゴシック" charset="-128"/>
              </a:rPr>
              <a:t>   % , </a:t>
            </a:r>
            <a:r>
              <a:rPr lang="en-GB" altLang="en-US" i="1" dirty="0" err="1">
                <a:ea typeface="ＭＳ Ｐゴシック" charset="-128"/>
              </a:rPr>
              <a:t>amcangyfrif</a:t>
            </a:r>
            <a:endParaRPr lang="en-GB" altLang="en-US" i="1" dirty="0">
              <a:ea typeface="ＭＳ Ｐゴシック" charset="-128"/>
            </a:endParaRPr>
          </a:p>
          <a:p>
            <a:pPr marL="342906" indent="-342906" defTabSz="457207" fontAlgn="auto">
              <a:lnSpc>
                <a:spcPct val="90000"/>
              </a:lnSpc>
              <a:spcAft>
                <a:spcPts val="0"/>
              </a:spcAft>
              <a:buClr>
                <a:schemeClr val="bg2">
                  <a:lumMod val="40000"/>
                  <a:lumOff val="60000"/>
                </a:schemeClr>
              </a:buClr>
              <a:buFont typeface="Wingdings 3" charset="2"/>
              <a:buChar char=""/>
              <a:defRPr/>
            </a:pPr>
            <a:r>
              <a:rPr lang="en-GB" altLang="en-US" i="1" dirty="0" err="1">
                <a:ea typeface="ＭＳ Ｐゴシック" charset="-128"/>
              </a:rPr>
              <a:t>Gwneud</a:t>
            </a:r>
            <a:r>
              <a:rPr lang="en-GB" altLang="en-US" i="1" dirty="0">
                <a:ea typeface="ＭＳ Ｐゴシック" charset="-128"/>
              </a:rPr>
              <a:t> </a:t>
            </a:r>
            <a:r>
              <a:rPr lang="en-GB" altLang="en-US" i="1" dirty="0" err="1">
                <a:ea typeface="ＭＳ Ｐゴシック" charset="-128"/>
              </a:rPr>
              <a:t>cysylltiad</a:t>
            </a:r>
            <a:r>
              <a:rPr lang="en-GB" altLang="en-US" i="1" dirty="0">
                <a:ea typeface="ＭＳ Ｐゴシック" charset="-128"/>
              </a:rPr>
              <a:t> </a:t>
            </a:r>
            <a:r>
              <a:rPr lang="en-GB" altLang="en-US" i="1" dirty="0" err="1">
                <a:ea typeface="ＭＳ Ｐゴシック" charset="-128"/>
              </a:rPr>
              <a:t>rhwng</a:t>
            </a:r>
            <a:r>
              <a:rPr lang="en-GB" altLang="en-US" i="1" dirty="0">
                <a:ea typeface="ＭＳ Ｐゴシック" charset="-128"/>
              </a:rPr>
              <a:t> </a:t>
            </a:r>
            <a:r>
              <a:rPr lang="en-GB" altLang="en-US" i="1" dirty="0" err="1">
                <a:ea typeface="ＭＳ Ｐゴシック" charset="-128"/>
              </a:rPr>
              <a:t>Mathemateg</a:t>
            </a:r>
            <a:r>
              <a:rPr lang="en-GB" altLang="en-US" i="1" dirty="0">
                <a:ea typeface="ＭＳ Ｐゴシック" charset="-128"/>
              </a:rPr>
              <a:t>, y </a:t>
            </a:r>
            <a:r>
              <a:rPr lang="en-GB" altLang="en-US" i="1" dirty="0" err="1">
                <a:ea typeface="ＭＳ Ｐゴシック" charset="-128"/>
              </a:rPr>
              <a:t>cwricwlwm</a:t>
            </a:r>
            <a:r>
              <a:rPr lang="en-GB" altLang="en-US" i="1" dirty="0">
                <a:ea typeface="ＭＳ Ｐゴシック" charset="-128"/>
              </a:rPr>
              <a:t> </a:t>
            </a:r>
            <a:r>
              <a:rPr lang="en-GB" altLang="en-US" i="1" dirty="0" err="1">
                <a:ea typeface="ＭＳ Ｐゴシック" charset="-128"/>
              </a:rPr>
              <a:t>ehangach</a:t>
            </a:r>
            <a:r>
              <a:rPr lang="en-GB" altLang="en-US" i="1" dirty="0">
                <a:ea typeface="ＭＳ Ｐゴシック" charset="-128"/>
              </a:rPr>
              <a:t> a </a:t>
            </a:r>
            <a:r>
              <a:rPr lang="en-GB" altLang="en-US" i="1" dirty="0" err="1">
                <a:ea typeface="ＭＳ Ｐゴシック" charset="-128"/>
              </a:rPr>
              <a:t>bywyd</a:t>
            </a:r>
            <a:r>
              <a:rPr lang="en-GB" altLang="en-US" i="1" dirty="0">
                <a:ea typeface="ＭＳ Ｐゴシック" charset="-128"/>
              </a:rPr>
              <a:t> bob </a:t>
            </a:r>
            <a:r>
              <a:rPr lang="en-GB" altLang="en-US" i="1" dirty="0" err="1">
                <a:ea typeface="ＭＳ Ｐゴシック" charset="-128"/>
              </a:rPr>
              <a:t>dydd</a:t>
            </a:r>
            <a:r>
              <a:rPr lang="en-GB" altLang="en-US" i="1" dirty="0">
                <a:ea typeface="ＭＳ Ｐゴシック" charset="-128"/>
              </a:rPr>
              <a:t>.</a:t>
            </a:r>
          </a:p>
          <a:p>
            <a:pPr marL="342906" indent="-342906" defTabSz="457207" fontAlgn="auto">
              <a:spcAft>
                <a:spcPts val="0"/>
              </a:spcAft>
              <a:buClr>
                <a:schemeClr val="bg2">
                  <a:lumMod val="40000"/>
                  <a:lumOff val="60000"/>
                </a:schemeClr>
              </a:buClr>
              <a:buFont typeface="Wingdings 3" charset="2"/>
              <a:buChar char=""/>
              <a:defRPr/>
            </a:pPr>
            <a:endParaRPr lang="en-US" altLang="en-US" dirty="0"/>
          </a:p>
        </p:txBody>
      </p:sp>
      <p:sp>
        <p:nvSpPr>
          <p:cNvPr id="7171" name="Content Placeholder 6">
            <a:extLst>
              <a:ext uri="{FF2B5EF4-FFF2-40B4-BE49-F238E27FC236}">
                <a16:creationId xmlns:a16="http://schemas.microsoft.com/office/drawing/2014/main" id="{A0DF5C91-9C28-4E29-9C62-0B5DBD48DFAE}"/>
              </a:ext>
            </a:extLst>
          </p:cNvPr>
          <p:cNvSpPr>
            <a:spLocks noGrp="1"/>
          </p:cNvSpPr>
          <p:nvPr>
            <p:ph sz="half" idx="4294967295"/>
          </p:nvPr>
        </p:nvSpPr>
        <p:spPr>
          <a:xfrm>
            <a:off x="4572000" y="1481138"/>
            <a:ext cx="4572000" cy="4525962"/>
          </a:xfrm>
        </p:spPr>
        <p:txBody>
          <a:bodyPr rtlCol="0">
            <a:normAutofit fontScale="92500" lnSpcReduction="10000"/>
          </a:bodyPr>
          <a:lstStyle/>
          <a:p>
            <a:pPr marL="342906" indent="-342906" defTabSz="457207" fontAlgn="auto">
              <a:lnSpc>
                <a:spcPct val="90000"/>
              </a:lnSpc>
              <a:spcAft>
                <a:spcPts val="0"/>
              </a:spcAft>
              <a:buClr>
                <a:schemeClr val="bg2">
                  <a:lumMod val="40000"/>
                  <a:lumOff val="60000"/>
                </a:schemeClr>
              </a:buClr>
              <a:buFont typeface="Wingdings 3" charset="2"/>
              <a:buChar char=""/>
              <a:defRPr/>
            </a:pPr>
            <a:r>
              <a:rPr lang="en-GB" altLang="en-US" sz="2400" i="1" dirty="0">
                <a:ea typeface="ＭＳ Ｐゴシック" charset="-128"/>
              </a:rPr>
              <a:t>Relationships between numbers </a:t>
            </a:r>
          </a:p>
          <a:p>
            <a:pPr marL="109537" indent="0" defTabSz="457207" fontAlgn="auto">
              <a:lnSpc>
                <a:spcPct val="90000"/>
              </a:lnSpc>
              <a:spcAft>
                <a:spcPts val="0"/>
              </a:spcAft>
              <a:buClr>
                <a:schemeClr val="bg2">
                  <a:lumMod val="40000"/>
                  <a:lumOff val="60000"/>
                </a:schemeClr>
              </a:buClr>
              <a:buFont typeface="Wingdings 3" panose="05040102010807070707" pitchFamily="18" charset="2"/>
              <a:buNone/>
              <a:defRPr/>
            </a:pPr>
            <a:r>
              <a:rPr lang="en-GB" altLang="en-US" sz="2400" i="1" dirty="0">
                <a:ea typeface="ＭＳ Ｐゴシック" charset="-128"/>
              </a:rPr>
              <a:t>   e.g. If you can add 4 + 3 you can work    out 40 + 30, 400 +      300, 4000 + 3000 etc.</a:t>
            </a:r>
          </a:p>
          <a:p>
            <a:pPr marL="342906" indent="-342906" defTabSz="457207" fontAlgn="auto">
              <a:lnSpc>
                <a:spcPct val="90000"/>
              </a:lnSpc>
              <a:spcAft>
                <a:spcPts val="0"/>
              </a:spcAft>
              <a:buClr>
                <a:schemeClr val="bg2">
                  <a:lumMod val="40000"/>
                  <a:lumOff val="60000"/>
                </a:schemeClr>
              </a:buClr>
              <a:buFont typeface="Wingdings 3" charset="2"/>
              <a:buChar char=""/>
              <a:defRPr/>
            </a:pPr>
            <a:r>
              <a:rPr lang="en-GB" altLang="en-US" sz="2400" i="1" dirty="0">
                <a:ea typeface="ＭＳ Ｐゴシック" charset="-128"/>
              </a:rPr>
              <a:t> Covers money, %, estimation</a:t>
            </a:r>
          </a:p>
          <a:p>
            <a:pPr marL="342906" indent="-342906" defTabSz="457207" fontAlgn="auto">
              <a:lnSpc>
                <a:spcPct val="90000"/>
              </a:lnSpc>
              <a:spcAft>
                <a:spcPts val="0"/>
              </a:spcAft>
              <a:buClr>
                <a:schemeClr val="bg2">
                  <a:lumMod val="40000"/>
                  <a:lumOff val="60000"/>
                </a:schemeClr>
              </a:buClr>
              <a:buFont typeface="Wingdings 3" charset="2"/>
              <a:buChar char=""/>
              <a:defRPr/>
            </a:pPr>
            <a:r>
              <a:rPr lang="en-GB" altLang="en-US" sz="2400" i="1" dirty="0">
                <a:ea typeface="ＭＳ Ｐゴシック" charset="-128"/>
              </a:rPr>
              <a:t>Making the link between Maths, the wider curriculum and everyday life</a:t>
            </a:r>
          </a:p>
          <a:p>
            <a:pPr marL="342906" indent="-342906" defTabSz="457207" fontAlgn="auto">
              <a:lnSpc>
                <a:spcPct val="90000"/>
              </a:lnSpc>
              <a:spcAft>
                <a:spcPts val="0"/>
              </a:spcAft>
              <a:buClr>
                <a:schemeClr val="bg2">
                  <a:lumMod val="40000"/>
                  <a:lumOff val="60000"/>
                </a:schemeClr>
              </a:buClr>
              <a:buFont typeface="Wingdings 3" charset="2"/>
              <a:buChar char=""/>
              <a:defRPr/>
            </a:pPr>
            <a:endParaRPr lang="en-GB" altLang="en-US" sz="2400" i="1" dirty="0">
              <a:ea typeface="ＭＳ Ｐゴシック" charset="-128"/>
            </a:endParaRPr>
          </a:p>
          <a:p>
            <a:pPr marL="342906" indent="-342906" defTabSz="457207" fontAlgn="auto">
              <a:lnSpc>
                <a:spcPct val="90000"/>
              </a:lnSpc>
              <a:spcAft>
                <a:spcPts val="0"/>
              </a:spcAft>
              <a:buClr>
                <a:schemeClr val="bg2">
                  <a:lumMod val="40000"/>
                  <a:lumOff val="60000"/>
                </a:schemeClr>
              </a:buClr>
              <a:buFont typeface="Wingdings 3" charset="2"/>
              <a:buChar char=""/>
              <a:defRPr/>
            </a:pPr>
            <a:endParaRPr lang="en-GB" altLang="en-US" sz="3200" dirty="0">
              <a:ea typeface="ＭＳ Ｐゴシック" charset="-128"/>
            </a:endParaRPr>
          </a:p>
          <a:p>
            <a:pPr marL="109537" indent="0" defTabSz="457207" fontAlgn="auto">
              <a:lnSpc>
                <a:spcPct val="90000"/>
              </a:lnSpc>
              <a:spcAft>
                <a:spcPts val="0"/>
              </a:spcAft>
              <a:buClr>
                <a:schemeClr val="bg2">
                  <a:lumMod val="40000"/>
                  <a:lumOff val="60000"/>
                </a:schemeClr>
              </a:buClr>
              <a:buFont typeface="Wingdings 3" panose="05040102010807070707" pitchFamily="18" charset="2"/>
              <a:buNone/>
              <a:defRPr/>
            </a:pPr>
            <a:r>
              <a:rPr lang="en-GB" altLang="en-US" sz="3200" b="1" dirty="0">
                <a:ea typeface="ＭＳ Ｐゴシック" charset="-128"/>
              </a:rPr>
              <a:t>		</a:t>
            </a:r>
            <a:endParaRPr lang="en-GB" altLang="en-US" sz="3200" dirty="0">
              <a:ea typeface="ＭＳ Ｐゴシック" charset="-128"/>
            </a:endParaRPr>
          </a:p>
        </p:txBody>
      </p:sp>
      <p:sp>
        <p:nvSpPr>
          <p:cNvPr id="47106" name="Rectangle 2">
            <a:extLst>
              <a:ext uri="{FF2B5EF4-FFF2-40B4-BE49-F238E27FC236}">
                <a16:creationId xmlns:a16="http://schemas.microsoft.com/office/drawing/2014/main" id="{A1AD587F-6284-4624-8F3C-81B04A95C9C9}"/>
              </a:ext>
            </a:extLst>
          </p:cNvPr>
          <p:cNvSpPr>
            <a:spLocks noGrp="1" noChangeArrowheads="1"/>
          </p:cNvSpPr>
          <p:nvPr>
            <p:ph type="title" idx="4294967295"/>
          </p:nvPr>
        </p:nvSpPr>
        <p:spPr>
          <a:xfrm>
            <a:off x="5557838" y="274638"/>
            <a:ext cx="3586162" cy="1143000"/>
          </a:xfrm>
        </p:spPr>
        <p:txBody>
          <a:bodyPr rtlCol="0">
            <a:normAutofit fontScale="90000"/>
          </a:bodyPr>
          <a:lstStyle/>
          <a:p>
            <a:pPr algn="r" defTabSz="457207" fontAlgn="auto">
              <a:spcAft>
                <a:spcPts val="0"/>
              </a:spcAft>
              <a:defRPr/>
            </a:pPr>
            <a:r>
              <a:rPr lang="en-GB" dirty="0">
                <a:solidFill>
                  <a:srgbClr val="EBEBEB"/>
                </a:solidFill>
              </a:rPr>
              <a:t>Using </a:t>
            </a:r>
            <a:br>
              <a:rPr lang="en-GB" dirty="0">
                <a:solidFill>
                  <a:srgbClr val="EBEBEB"/>
                </a:solidFill>
              </a:rPr>
            </a:br>
            <a:r>
              <a:rPr lang="en-GB" dirty="0">
                <a:solidFill>
                  <a:srgbClr val="EBEBEB"/>
                </a:solidFill>
              </a:rPr>
              <a:t>number skills</a:t>
            </a:r>
            <a:r>
              <a:rPr lang="en-GB" dirty="0"/>
              <a:t/>
            </a:r>
            <a:br>
              <a:rPr lang="en-GB" dirty="0"/>
            </a:br>
            <a:r>
              <a:rPr lang="en-US" dirty="0">
                <a:ea typeface="ＭＳ Ｐゴシック" charset="-128"/>
              </a:rPr>
              <a:t/>
            </a:r>
            <a:br>
              <a:rPr lang="en-US" dirty="0">
                <a:ea typeface="ＭＳ Ｐゴシック" charset="-128"/>
              </a:rPr>
            </a:br>
            <a:r>
              <a:rPr lang="en-US" dirty="0">
                <a:ea typeface="ＭＳ Ｐゴシック" charset="-128"/>
              </a:rPr>
              <a:t/>
            </a:r>
            <a:br>
              <a:rPr lang="en-US" dirty="0">
                <a:ea typeface="ＭＳ Ｐゴシック" charset="-128"/>
              </a:rPr>
            </a:br>
            <a:endParaRPr lang="en-GB" i="1" dirty="0"/>
          </a:p>
        </p:txBody>
      </p:sp>
      <p:sp>
        <p:nvSpPr>
          <p:cNvPr id="5" name="Rectangle 2">
            <a:extLst>
              <a:ext uri="{FF2B5EF4-FFF2-40B4-BE49-F238E27FC236}">
                <a16:creationId xmlns:a16="http://schemas.microsoft.com/office/drawing/2014/main" id="{EBC77232-F76D-49DE-B46A-F14F744B5584}"/>
              </a:ext>
            </a:extLst>
          </p:cNvPr>
          <p:cNvSpPr txBox="1">
            <a:spLocks noChangeArrowheads="1"/>
          </p:cNvSpPr>
          <p:nvPr/>
        </p:nvSpPr>
        <p:spPr>
          <a:xfrm>
            <a:off x="323528" y="332656"/>
            <a:ext cx="3801616" cy="1143000"/>
          </a:xfrm>
          <a:prstGeom prst="rect">
            <a:avLst/>
          </a:prstGeom>
        </p:spPr>
        <p:txBody>
          <a:bodyPr anchor="ctr">
            <a:normAutofit fontScale="30000" lnSpcReduction="20000"/>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pitchFamily="34"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pitchFamily="34"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pitchFamily="34"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pitchFamily="34"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pitchFamily="34"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a:lstStyle>
          <a:p>
            <a:pPr eaLnBrk="1" fontAlgn="auto" hangingPunct="1">
              <a:spcAft>
                <a:spcPts val="0"/>
              </a:spcAft>
              <a:defRPr/>
            </a:pPr>
            <a:r>
              <a:rPr lang="en-GB" dirty="0">
                <a:ea typeface="+mj-ea"/>
                <a:cs typeface="+mj-cs"/>
              </a:rPr>
              <a:t/>
            </a:r>
            <a:br>
              <a:rPr lang="en-GB" dirty="0">
                <a:ea typeface="+mj-ea"/>
                <a:cs typeface="+mj-cs"/>
              </a:rPr>
            </a:br>
            <a:r>
              <a:rPr lang="en-GB" sz="9600" dirty="0" err="1">
                <a:ea typeface="+mj-ea"/>
                <a:cs typeface="+mj-cs"/>
              </a:rPr>
              <a:t>Defnyddio</a:t>
            </a:r>
            <a:r>
              <a:rPr lang="en-GB" sz="9600" dirty="0">
                <a:ea typeface="+mj-ea"/>
                <a:cs typeface="+mj-cs"/>
              </a:rPr>
              <a:t> </a:t>
            </a:r>
            <a:r>
              <a:rPr lang="en-GB" sz="9600" dirty="0" err="1">
                <a:ea typeface="+mj-ea"/>
                <a:cs typeface="+mj-cs"/>
              </a:rPr>
              <a:t>sgiliau</a:t>
            </a:r>
            <a:r>
              <a:rPr lang="en-GB" sz="9600" dirty="0">
                <a:ea typeface="+mj-ea"/>
                <a:cs typeface="+mj-cs"/>
              </a:rPr>
              <a:t> </a:t>
            </a:r>
            <a:r>
              <a:rPr lang="en-GB" sz="9600" dirty="0" err="1">
                <a:ea typeface="+mj-ea"/>
                <a:cs typeface="+mj-cs"/>
              </a:rPr>
              <a:t>rhif</a:t>
            </a:r>
            <a:endParaRPr lang="en-GB" sz="9600" i="1" dirty="0">
              <a:ea typeface="+mj-ea"/>
              <a:cs typeface="+mj-cs"/>
            </a:endParaRPr>
          </a:p>
        </p:txBody>
      </p:sp>
      <p:pic>
        <p:nvPicPr>
          <p:cNvPr id="58374" name="Picture 6" descr="C:\Users\Dave\AppData\Local\Microsoft\Windows\Temporary Internet Files\Content.IE5\PKVYITXV\MC900199330[1].wmf">
            <a:extLst>
              <a:ext uri="{FF2B5EF4-FFF2-40B4-BE49-F238E27FC236}">
                <a16:creationId xmlns:a16="http://schemas.microsoft.com/office/drawing/2014/main" id="{0B37D17F-FD2E-42BB-B1BE-899AE381E98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00338" y="5170488"/>
            <a:ext cx="2665412" cy="1687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3">
            <a:extLst>
              <a:ext uri="{FF2B5EF4-FFF2-40B4-BE49-F238E27FC236}">
                <a16:creationId xmlns:a16="http://schemas.microsoft.com/office/drawing/2014/main" id="{848C8EB9-643A-4152-A4E3-55CB9E75ACAD}"/>
              </a:ext>
            </a:extLst>
          </p:cNvPr>
          <p:cNvSpPr>
            <a:spLocks noGrp="1" noChangeArrowheads="1"/>
          </p:cNvSpPr>
          <p:nvPr>
            <p:ph sz="half" idx="4294967295"/>
          </p:nvPr>
        </p:nvSpPr>
        <p:spPr>
          <a:xfrm>
            <a:off x="0" y="1481138"/>
            <a:ext cx="4038600" cy="4525962"/>
          </a:xfrm>
        </p:spPr>
        <p:txBody>
          <a:bodyPr/>
          <a:lstStyle/>
          <a:p>
            <a:pPr marL="365125" lvl="2" indent="-255588">
              <a:spcBef>
                <a:spcPts val="400"/>
              </a:spcBef>
              <a:buClr>
                <a:schemeClr val="accent1"/>
              </a:buClr>
              <a:buSzPct val="68000"/>
              <a:buFont typeface="Wingdings 3" panose="05040102010807070707" pitchFamily="18" charset="2"/>
              <a:buChar char=""/>
            </a:pPr>
            <a:endParaRPr lang="en-US" altLang="en-US"/>
          </a:p>
          <a:p>
            <a:endParaRPr lang="en-US" altLang="en-US" sz="2800"/>
          </a:p>
        </p:txBody>
      </p:sp>
      <p:sp>
        <p:nvSpPr>
          <p:cNvPr id="60419" name="Content Placeholder 6">
            <a:extLst>
              <a:ext uri="{FF2B5EF4-FFF2-40B4-BE49-F238E27FC236}">
                <a16:creationId xmlns:a16="http://schemas.microsoft.com/office/drawing/2014/main" id="{353436CF-8938-41D8-A8F7-8BBDBE27C7D0}"/>
              </a:ext>
            </a:extLst>
          </p:cNvPr>
          <p:cNvSpPr>
            <a:spLocks noGrp="1"/>
          </p:cNvSpPr>
          <p:nvPr>
            <p:ph sz="half" idx="4294967295"/>
          </p:nvPr>
        </p:nvSpPr>
        <p:spPr>
          <a:xfrm>
            <a:off x="5195828" y="2136746"/>
            <a:ext cx="3887787" cy="4525962"/>
          </a:xfrm>
        </p:spPr>
        <p:txBody>
          <a:bodyPr/>
          <a:lstStyle/>
          <a:p>
            <a:pPr>
              <a:lnSpc>
                <a:spcPct val="90000"/>
              </a:lnSpc>
            </a:pPr>
            <a:r>
              <a:rPr lang="en-GB" altLang="en-US" sz="3200" i="1"/>
              <a:t>Length, weight, capacity, time, temperature, angles</a:t>
            </a:r>
          </a:p>
          <a:p>
            <a:pPr>
              <a:lnSpc>
                <a:spcPct val="90000"/>
              </a:lnSpc>
            </a:pPr>
            <a:r>
              <a:rPr lang="en-GB" altLang="en-US" sz="3200" i="1"/>
              <a:t>Sort, classify and interpret data</a:t>
            </a:r>
          </a:p>
          <a:p>
            <a:pPr>
              <a:lnSpc>
                <a:spcPct val="90000"/>
              </a:lnSpc>
            </a:pPr>
            <a:r>
              <a:rPr lang="en-GB" altLang="en-US" sz="3200" i="1"/>
              <a:t>Making Maths skills relevant</a:t>
            </a:r>
          </a:p>
        </p:txBody>
      </p:sp>
      <p:sp>
        <p:nvSpPr>
          <p:cNvPr id="47106" name="Rectangle 2">
            <a:extLst>
              <a:ext uri="{FF2B5EF4-FFF2-40B4-BE49-F238E27FC236}">
                <a16:creationId xmlns:a16="http://schemas.microsoft.com/office/drawing/2014/main" id="{D28ACA26-794A-4DE9-8D50-5A76B70EF337}"/>
              </a:ext>
            </a:extLst>
          </p:cNvPr>
          <p:cNvSpPr>
            <a:spLocks noGrp="1" noChangeArrowheads="1"/>
          </p:cNvSpPr>
          <p:nvPr>
            <p:ph type="title" idx="4294967295"/>
          </p:nvPr>
        </p:nvSpPr>
        <p:spPr>
          <a:xfrm>
            <a:off x="5054600" y="274638"/>
            <a:ext cx="4089400" cy="1143000"/>
          </a:xfrm>
        </p:spPr>
        <p:txBody>
          <a:bodyPr rtlCol="0">
            <a:normAutofit fontScale="90000"/>
          </a:bodyPr>
          <a:lstStyle/>
          <a:p>
            <a:pPr algn="r" defTabSz="457207" fontAlgn="auto">
              <a:spcAft>
                <a:spcPts val="0"/>
              </a:spcAft>
              <a:defRPr/>
            </a:pPr>
            <a:r>
              <a:rPr lang="en-GB" dirty="0">
                <a:solidFill>
                  <a:srgbClr val="EBEBEB"/>
                </a:solidFill>
              </a:rPr>
              <a:t>Using measuring </a:t>
            </a:r>
            <a:br>
              <a:rPr lang="en-GB" dirty="0">
                <a:solidFill>
                  <a:srgbClr val="EBEBEB"/>
                </a:solidFill>
              </a:rPr>
            </a:br>
            <a:r>
              <a:rPr lang="en-GB" dirty="0">
                <a:solidFill>
                  <a:srgbClr val="EBEBEB"/>
                </a:solidFill>
              </a:rPr>
              <a:t>and data skills</a:t>
            </a:r>
            <a:r>
              <a:rPr lang="en-US" dirty="0">
                <a:solidFill>
                  <a:srgbClr val="EBEBEB"/>
                </a:solidFill>
                <a:ea typeface="ＭＳ Ｐゴシック" charset="-128"/>
              </a:rPr>
              <a:t/>
            </a:r>
            <a:br>
              <a:rPr lang="en-US" dirty="0">
                <a:solidFill>
                  <a:srgbClr val="EBEBEB"/>
                </a:solidFill>
                <a:ea typeface="ＭＳ Ｐゴシック" charset="-128"/>
              </a:rPr>
            </a:br>
            <a:r>
              <a:rPr lang="en-GB" dirty="0"/>
              <a:t/>
            </a:r>
            <a:br>
              <a:rPr lang="en-GB" dirty="0"/>
            </a:br>
            <a:endParaRPr lang="en-GB" i="1" dirty="0"/>
          </a:p>
        </p:txBody>
      </p:sp>
      <p:sp>
        <p:nvSpPr>
          <p:cNvPr id="5" name="Rectangle 2">
            <a:extLst>
              <a:ext uri="{FF2B5EF4-FFF2-40B4-BE49-F238E27FC236}">
                <a16:creationId xmlns:a16="http://schemas.microsoft.com/office/drawing/2014/main" id="{47E6533E-826B-464C-BD6C-AF78EC3FEA39}"/>
              </a:ext>
            </a:extLst>
          </p:cNvPr>
          <p:cNvSpPr txBox="1">
            <a:spLocks noChangeArrowheads="1"/>
          </p:cNvSpPr>
          <p:nvPr/>
        </p:nvSpPr>
        <p:spPr>
          <a:xfrm>
            <a:off x="107504" y="188640"/>
            <a:ext cx="4089648" cy="1440160"/>
          </a:xfrm>
          <a:prstGeom prst="rect">
            <a:avLst/>
          </a:prstGeom>
        </p:spPr>
        <p:txBody>
          <a:bodyPr anchor="ctr">
            <a:normAutofit fontScale="37500" lnSpcReduction="20000"/>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pitchFamily="34"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pitchFamily="34"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pitchFamily="34"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pitchFamily="34"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pitchFamily="34"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a:lstStyle>
          <a:p>
            <a:pPr eaLnBrk="1" fontAlgn="auto" hangingPunct="1">
              <a:spcAft>
                <a:spcPts val="0"/>
              </a:spcAft>
              <a:defRPr/>
            </a:pPr>
            <a:r>
              <a:rPr lang="en-GB" dirty="0">
                <a:ea typeface="+mj-ea"/>
                <a:cs typeface="+mj-cs"/>
              </a:rPr>
              <a:t/>
            </a:r>
            <a:br>
              <a:rPr lang="en-GB" dirty="0">
                <a:ea typeface="+mj-ea"/>
                <a:cs typeface="+mj-cs"/>
              </a:rPr>
            </a:br>
            <a:r>
              <a:rPr lang="en-GB" sz="7100" dirty="0" err="1">
                <a:ea typeface="+mj-ea"/>
                <a:cs typeface="+mj-cs"/>
              </a:rPr>
              <a:t>Defnyddio</a:t>
            </a:r>
            <a:r>
              <a:rPr lang="en-GB" sz="7100" dirty="0">
                <a:ea typeface="+mj-ea"/>
                <a:cs typeface="+mj-cs"/>
              </a:rPr>
              <a:t> </a:t>
            </a:r>
            <a:r>
              <a:rPr lang="en-GB" sz="7100" dirty="0" err="1">
                <a:ea typeface="+mj-ea"/>
                <a:cs typeface="+mj-cs"/>
              </a:rPr>
              <a:t>sgiliau</a:t>
            </a:r>
            <a:r>
              <a:rPr lang="en-GB" sz="7100" dirty="0">
                <a:ea typeface="+mj-ea"/>
                <a:cs typeface="+mj-cs"/>
              </a:rPr>
              <a:t> </a:t>
            </a:r>
            <a:r>
              <a:rPr lang="en-GB" sz="7100" dirty="0" err="1">
                <a:ea typeface="+mj-ea"/>
                <a:cs typeface="+mj-cs"/>
              </a:rPr>
              <a:t>mesur</a:t>
            </a:r>
            <a:r>
              <a:rPr lang="en-GB" sz="7100" dirty="0">
                <a:ea typeface="+mj-ea"/>
                <a:cs typeface="+mj-cs"/>
              </a:rPr>
              <a:t> a data</a:t>
            </a:r>
            <a:r>
              <a:rPr lang="en-US" sz="7100" dirty="0">
                <a:effectLst/>
                <a:ea typeface="ＭＳ Ｐゴシック" charset="-128"/>
              </a:rPr>
              <a:t/>
            </a:r>
            <a:br>
              <a:rPr lang="en-US" sz="7100" dirty="0">
                <a:effectLst/>
                <a:ea typeface="ＭＳ Ｐゴシック" charset="-128"/>
              </a:rPr>
            </a:br>
            <a:endParaRPr lang="en-GB" sz="7100" i="1" dirty="0">
              <a:ea typeface="+mj-ea"/>
              <a:cs typeface="+mj-cs"/>
            </a:endParaRPr>
          </a:p>
        </p:txBody>
      </p:sp>
      <p:sp>
        <p:nvSpPr>
          <p:cNvPr id="60422" name="Content Placeholder 6">
            <a:extLst>
              <a:ext uri="{FF2B5EF4-FFF2-40B4-BE49-F238E27FC236}">
                <a16:creationId xmlns:a16="http://schemas.microsoft.com/office/drawing/2014/main" id="{62CBD46E-AE84-4707-9712-5FECFA550E50}"/>
              </a:ext>
            </a:extLst>
          </p:cNvPr>
          <p:cNvSpPr txBox="1">
            <a:spLocks/>
          </p:cNvSpPr>
          <p:nvPr/>
        </p:nvSpPr>
        <p:spPr bwMode="auto">
          <a:xfrm>
            <a:off x="207963" y="1484313"/>
            <a:ext cx="4148137"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5125" indent="-255588">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hangingPunct="1">
              <a:lnSpc>
                <a:spcPct val="90000"/>
              </a:lnSpc>
              <a:spcBef>
                <a:spcPts val="400"/>
              </a:spcBef>
              <a:buClr>
                <a:schemeClr val="accent1"/>
              </a:buClr>
              <a:buSzPct val="68000"/>
              <a:buFont typeface="Wingdings 3" panose="05040102010807070707" pitchFamily="18" charset="2"/>
              <a:buChar char=""/>
            </a:pPr>
            <a:r>
              <a:rPr lang="en-GB" altLang="en-US" sz="3200">
                <a:latin typeface="Lucida Sans Unicode" panose="020B0602030504020204" pitchFamily="34" charset="0"/>
                <a:ea typeface="ＭＳ Ｐゴシック" panose="020B0600070205080204" pitchFamily="34" charset="-128"/>
              </a:rPr>
              <a:t>Hyd, pwysau, cynhwysedd, amser, tymheredd, onglau</a:t>
            </a:r>
          </a:p>
          <a:p>
            <a:pPr eaLnBrk="1" hangingPunct="1">
              <a:lnSpc>
                <a:spcPct val="90000"/>
              </a:lnSpc>
              <a:spcBef>
                <a:spcPts val="400"/>
              </a:spcBef>
              <a:buClr>
                <a:schemeClr val="accent1"/>
              </a:buClr>
              <a:buSzPct val="68000"/>
              <a:buFont typeface="Wingdings 3" panose="05040102010807070707" pitchFamily="18" charset="2"/>
              <a:buChar char=""/>
            </a:pPr>
            <a:r>
              <a:rPr lang="en-GB" altLang="en-US" sz="3200">
                <a:latin typeface="Lucida Sans Unicode" panose="020B0602030504020204" pitchFamily="34" charset="0"/>
                <a:ea typeface="ＭＳ Ｐゴシック" panose="020B0600070205080204" pitchFamily="34" charset="-128"/>
              </a:rPr>
              <a:t>Didoli, dosbarthu, a dehongli data</a:t>
            </a:r>
          </a:p>
          <a:p>
            <a:pPr eaLnBrk="1" hangingPunct="1">
              <a:lnSpc>
                <a:spcPct val="90000"/>
              </a:lnSpc>
              <a:spcBef>
                <a:spcPts val="400"/>
              </a:spcBef>
              <a:buClr>
                <a:schemeClr val="accent1"/>
              </a:buClr>
              <a:buSzPct val="68000"/>
              <a:buFont typeface="Wingdings 3" panose="05040102010807070707" pitchFamily="18" charset="2"/>
              <a:buChar char=""/>
            </a:pPr>
            <a:r>
              <a:rPr lang="en-GB" altLang="en-US" sz="3200">
                <a:latin typeface="Lucida Sans Unicode" panose="020B0602030504020204" pitchFamily="34" charset="0"/>
                <a:ea typeface="ＭＳ Ｐゴシック" panose="020B0600070205080204" pitchFamily="34" charset="-128"/>
              </a:rPr>
              <a:t>Gwneud sgiliau Maths yn berthnasol</a:t>
            </a:r>
          </a:p>
        </p:txBody>
      </p:sp>
    </p:spTree>
    <p:custDataLst>
      <p:tags r:id="rId1"/>
    </p:custData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a:extLst>
              <a:ext uri="{FF2B5EF4-FFF2-40B4-BE49-F238E27FC236}">
                <a16:creationId xmlns:a16="http://schemas.microsoft.com/office/drawing/2014/main" id="{4721B4C3-9F3E-4C99-8AB7-7A2D7A973A75}"/>
              </a:ext>
            </a:extLst>
          </p:cNvPr>
          <p:cNvSpPr>
            <a:spLocks noGrp="1"/>
          </p:cNvSpPr>
          <p:nvPr>
            <p:ph type="title"/>
          </p:nvPr>
        </p:nvSpPr>
        <p:spPr/>
        <p:txBody>
          <a:bodyPr/>
          <a:lstStyle/>
          <a:p>
            <a:pPr algn="ctr"/>
            <a:r>
              <a:rPr lang="en-GB" altLang="en-US"/>
              <a:t>Her! </a:t>
            </a:r>
            <a:br>
              <a:rPr lang="en-GB" altLang="en-US"/>
            </a:br>
            <a:r>
              <a:rPr lang="en-GB" altLang="en-US"/>
              <a:t>Challenge! </a:t>
            </a:r>
          </a:p>
        </p:txBody>
      </p:sp>
      <p:sp>
        <p:nvSpPr>
          <p:cNvPr id="62467" name="Content Placeholder 2">
            <a:extLst>
              <a:ext uri="{FF2B5EF4-FFF2-40B4-BE49-F238E27FC236}">
                <a16:creationId xmlns:a16="http://schemas.microsoft.com/office/drawing/2014/main" id="{6F4EB1DF-F679-4749-872A-F3FC49D1AA74}"/>
              </a:ext>
            </a:extLst>
          </p:cNvPr>
          <p:cNvSpPr>
            <a:spLocks noGrp="1"/>
          </p:cNvSpPr>
          <p:nvPr>
            <p:ph sz="half" idx="1"/>
          </p:nvPr>
        </p:nvSpPr>
        <p:spPr>
          <a:xfrm>
            <a:off x="827088" y="2060575"/>
            <a:ext cx="3298825" cy="4195763"/>
          </a:xfrm>
        </p:spPr>
        <p:txBody>
          <a:bodyPr/>
          <a:lstStyle/>
          <a:p>
            <a:r>
              <a:rPr lang="en-GB" altLang="en-US"/>
              <a:t>Match the numeracy test question to the correct numeracy strand. </a:t>
            </a:r>
          </a:p>
          <a:p>
            <a:endParaRPr lang="en-GB" altLang="en-US"/>
          </a:p>
          <a:p>
            <a:r>
              <a:rPr lang="en-GB" altLang="en-US"/>
              <a:t>Match the question to a particular end of year expectation statement? </a:t>
            </a:r>
          </a:p>
          <a:p>
            <a:endParaRPr lang="en-GB" altLang="en-US"/>
          </a:p>
        </p:txBody>
      </p:sp>
      <p:sp>
        <p:nvSpPr>
          <p:cNvPr id="62468" name="Content Placeholder 4">
            <a:extLst>
              <a:ext uri="{FF2B5EF4-FFF2-40B4-BE49-F238E27FC236}">
                <a16:creationId xmlns:a16="http://schemas.microsoft.com/office/drawing/2014/main" id="{E2B6306D-8060-4EDD-819E-3074AD5F2F3F}"/>
              </a:ext>
            </a:extLst>
          </p:cNvPr>
          <p:cNvSpPr>
            <a:spLocks noGrp="1"/>
          </p:cNvSpPr>
          <p:nvPr>
            <p:ph sz="half" idx="2"/>
          </p:nvPr>
        </p:nvSpPr>
        <p:spPr>
          <a:xfrm>
            <a:off x="4241800" y="2055813"/>
            <a:ext cx="3298825" cy="4200525"/>
          </a:xfrm>
        </p:spPr>
        <p:txBody>
          <a:bodyPr/>
          <a:lstStyle/>
          <a:p>
            <a:r>
              <a:rPr lang="en-GB" altLang="en-US"/>
              <a:t>Cyfatebwch y cwestiwn rhifedd i’r llinyn ac elfen rhifedd cywir. </a:t>
            </a:r>
          </a:p>
          <a:p>
            <a:endParaRPr lang="en-GB" altLang="en-US"/>
          </a:p>
          <a:p>
            <a:r>
              <a:rPr lang="en-GB" altLang="en-US"/>
              <a:t>Cyfatebwch y cwestiwn i’r disgwyliad diwedd blwyddyn perthnasol. </a:t>
            </a:r>
          </a:p>
        </p:txBody>
      </p:sp>
    </p:spTree>
    <p:custDataLst>
      <p:tags r:id="rId1"/>
    </p:custData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3">
            <a:extLst>
              <a:ext uri="{FF2B5EF4-FFF2-40B4-BE49-F238E27FC236}">
                <a16:creationId xmlns:a16="http://schemas.microsoft.com/office/drawing/2014/main" id="{BD21BEA9-1390-422A-83F5-D91978E423E2}"/>
              </a:ext>
            </a:extLst>
          </p:cNvPr>
          <p:cNvSpPr txBox="1">
            <a:spLocks noGrp="1" noChangeArrowheads="1"/>
          </p:cNvSpPr>
          <p:nvPr>
            <p:ph type="title"/>
          </p:nvPr>
        </p:nvSpPr>
        <p:spPr>
          <a:xfrm>
            <a:off x="468313" y="549275"/>
            <a:ext cx="8229600" cy="3322638"/>
          </a:xfrm>
          <a:ln>
            <a:miter lim="800000"/>
            <a:headEnd/>
            <a:tailEnd/>
          </a:ln>
        </p:spPr>
        <p:txBody>
          <a:bodyPr rtlCol="0">
            <a:spAutoFit/>
          </a:bodyPr>
          <a:lstStyle/>
          <a:p>
            <a:pPr defTabSz="457207" fontAlgn="auto">
              <a:spcAft>
                <a:spcPts val="0"/>
              </a:spcAft>
              <a:defRPr/>
            </a:pPr>
            <a:r>
              <a:rPr lang="en-GB" sz="3000" i="1" dirty="0" err="1"/>
              <a:t>Dychmygwch</a:t>
            </a:r>
            <a:r>
              <a:rPr lang="en-GB" sz="3000" i="1" dirty="0"/>
              <a:t> </a:t>
            </a:r>
            <a:r>
              <a:rPr lang="en-GB" sz="3000" i="1" dirty="0" err="1"/>
              <a:t>fod</a:t>
            </a:r>
            <a:r>
              <a:rPr lang="en-GB" sz="3000" i="1" dirty="0"/>
              <a:t> </a:t>
            </a:r>
            <a:r>
              <a:rPr lang="en-GB" sz="3000" i="1" dirty="0" err="1"/>
              <a:t>gennych</a:t>
            </a:r>
            <a:r>
              <a:rPr lang="en-GB" sz="3000" i="1" dirty="0"/>
              <a:t> 37 </a:t>
            </a:r>
            <a:r>
              <a:rPr lang="en-GB" sz="3000" i="1" dirty="0" err="1"/>
              <a:t>losin</a:t>
            </a:r>
            <a:r>
              <a:rPr lang="en-GB" sz="3000" i="1" dirty="0"/>
              <a:t> </a:t>
            </a:r>
            <a:r>
              <a:rPr lang="en-GB" sz="3000" i="1" dirty="0" err="1"/>
              <a:t>a’ch</a:t>
            </a:r>
            <a:r>
              <a:rPr lang="en-GB" sz="3000" i="1" dirty="0"/>
              <a:t> </a:t>
            </a:r>
            <a:r>
              <a:rPr lang="en-GB" sz="3000" i="1" dirty="0" err="1"/>
              <a:t>bod</a:t>
            </a:r>
            <a:r>
              <a:rPr lang="en-GB" sz="3000" i="1" dirty="0"/>
              <a:t> </a:t>
            </a:r>
            <a:r>
              <a:rPr lang="en-GB" sz="3000" i="1" dirty="0" err="1"/>
              <a:t>yn</a:t>
            </a:r>
            <a:r>
              <a:rPr lang="en-GB" sz="3000" i="1" dirty="0"/>
              <a:t> </a:t>
            </a:r>
            <a:r>
              <a:rPr lang="en-GB" sz="3000" i="1" dirty="0" err="1"/>
              <a:t>bwyta</a:t>
            </a:r>
            <a:r>
              <a:rPr lang="en-GB" sz="3000" i="1" dirty="0"/>
              <a:t> 9 </a:t>
            </a:r>
            <a:r>
              <a:rPr lang="en-GB" sz="3000" i="1" dirty="0" err="1"/>
              <a:t>ohonynt</a:t>
            </a:r>
            <a:r>
              <a:rPr lang="en-GB" sz="3000" i="1" dirty="0"/>
              <a:t>.  </a:t>
            </a:r>
            <a:br>
              <a:rPr lang="en-GB" sz="3000" i="1" dirty="0"/>
            </a:br>
            <a:r>
              <a:rPr lang="en-GB" sz="3000" i="1" dirty="0"/>
              <a:t>Faint o </a:t>
            </a:r>
            <a:r>
              <a:rPr lang="en-GB" sz="3000" i="1" dirty="0" err="1"/>
              <a:t>losin</a:t>
            </a:r>
            <a:r>
              <a:rPr lang="en-GB" sz="3000" i="1" dirty="0"/>
              <a:t> </a:t>
            </a:r>
            <a:r>
              <a:rPr lang="en-GB" sz="3000" i="1" dirty="0" err="1"/>
              <a:t>sydd</a:t>
            </a:r>
            <a:r>
              <a:rPr lang="en-GB" sz="3000" i="1" dirty="0"/>
              <a:t> </a:t>
            </a:r>
            <a:r>
              <a:rPr lang="en-GB" sz="3000" i="1" dirty="0" err="1"/>
              <a:t>ar</a:t>
            </a:r>
            <a:r>
              <a:rPr lang="en-GB" sz="3000" i="1" dirty="0"/>
              <a:t> </a:t>
            </a:r>
            <a:r>
              <a:rPr lang="en-GB" sz="3000" i="1" dirty="0" err="1"/>
              <a:t>ôl</a:t>
            </a:r>
            <a:r>
              <a:rPr lang="en-GB" sz="3000" i="1" dirty="0"/>
              <a:t>?</a:t>
            </a:r>
            <a:br>
              <a:rPr lang="en-GB" sz="3000" i="1" dirty="0"/>
            </a:br>
            <a:r>
              <a:rPr lang="en-GB" sz="3000" i="1" dirty="0"/>
              <a:t/>
            </a:r>
            <a:br>
              <a:rPr lang="en-GB" sz="3000" i="1" dirty="0"/>
            </a:br>
            <a:r>
              <a:rPr lang="en-GB" sz="3000" i="1" dirty="0">
                <a:solidFill>
                  <a:schemeClr val="bg2">
                    <a:lumMod val="20000"/>
                    <a:lumOff val="80000"/>
                  </a:schemeClr>
                </a:solidFill>
              </a:rPr>
              <a:t>Imagine that you have 37 sweets and that you eat 9 of them.  </a:t>
            </a:r>
            <a:br>
              <a:rPr lang="en-GB" sz="3000" i="1" dirty="0">
                <a:solidFill>
                  <a:schemeClr val="bg2">
                    <a:lumMod val="20000"/>
                    <a:lumOff val="80000"/>
                  </a:schemeClr>
                </a:solidFill>
              </a:rPr>
            </a:br>
            <a:r>
              <a:rPr lang="en-GB" sz="3000" i="1" dirty="0">
                <a:solidFill>
                  <a:schemeClr val="bg2">
                    <a:lumMod val="20000"/>
                    <a:lumOff val="80000"/>
                  </a:schemeClr>
                </a:solidFill>
              </a:rPr>
              <a:t>How many sweets have you left?</a:t>
            </a:r>
          </a:p>
        </p:txBody>
      </p:sp>
      <p:pic>
        <p:nvPicPr>
          <p:cNvPr id="63491" name="Picture 2" descr="C:\Users\user\AppData\Local\Microsoft\Windows\INetCache\IE\F1MQHVZH\Skittles-Louisiana-2003[1].jpg">
            <a:extLst>
              <a:ext uri="{FF2B5EF4-FFF2-40B4-BE49-F238E27FC236}">
                <a16:creationId xmlns:a16="http://schemas.microsoft.com/office/drawing/2014/main" id="{E048890F-1E60-4F67-A32F-67CA9691A4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08625" y="4149725"/>
            <a:ext cx="2871788" cy="201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6" descr="C:\Users\Helen\AppData\Local\Microsoft\Windows\Temporary Internet Files\Content.IE5\JN6QD5WM\MP900442219[1].jpg">
            <a:extLst>
              <a:ext uri="{FF2B5EF4-FFF2-40B4-BE49-F238E27FC236}">
                <a16:creationId xmlns:a16="http://schemas.microsoft.com/office/drawing/2014/main" id="{8133BDFE-26CB-40C3-B62F-48E2EF1559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9729" y="2088402"/>
            <a:ext cx="1900627" cy="16772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itle 3">
            <a:extLst>
              <a:ext uri="{FF2B5EF4-FFF2-40B4-BE49-F238E27FC236}">
                <a16:creationId xmlns:a16="http://schemas.microsoft.com/office/drawing/2014/main" id="{D614AA11-E613-426D-AAB3-57CAA001567D}"/>
              </a:ext>
            </a:extLst>
          </p:cNvPr>
          <p:cNvSpPr txBox="1">
            <a:spLocks noGrp="1" noChangeArrowheads="1"/>
          </p:cNvSpPr>
          <p:nvPr>
            <p:ph type="title"/>
          </p:nvPr>
        </p:nvSpPr>
        <p:spPr>
          <a:ln>
            <a:miter lim="800000"/>
            <a:headEnd/>
            <a:tailEnd/>
          </a:ln>
        </p:spPr>
        <p:txBody>
          <a:bodyPr rtlCol="0">
            <a:spAutoFit/>
          </a:bodyPr>
          <a:lstStyle/>
          <a:p>
            <a:pPr defTabSz="457207" fontAlgn="auto">
              <a:spcAft>
                <a:spcPts val="0"/>
              </a:spcAft>
              <a:defRPr/>
            </a:pPr>
            <a:r>
              <a:rPr lang="en-GB" sz="2200" i="1" dirty="0" err="1"/>
              <a:t>Dychmygwch</a:t>
            </a:r>
            <a:r>
              <a:rPr lang="en-GB" sz="2200" i="1" dirty="0"/>
              <a:t> </a:t>
            </a:r>
            <a:r>
              <a:rPr lang="en-GB" sz="2200" i="1" dirty="0" err="1"/>
              <a:t>fod</a:t>
            </a:r>
            <a:r>
              <a:rPr lang="en-GB" sz="2200" i="1" dirty="0"/>
              <a:t> </a:t>
            </a:r>
            <a:r>
              <a:rPr lang="en-GB" sz="2200" i="1" dirty="0" err="1"/>
              <a:t>gennych</a:t>
            </a:r>
            <a:r>
              <a:rPr lang="en-GB" sz="2200" i="1" dirty="0"/>
              <a:t> 37 </a:t>
            </a:r>
            <a:r>
              <a:rPr lang="en-GB" sz="2200" i="1" dirty="0" err="1"/>
              <a:t>losin</a:t>
            </a:r>
            <a:r>
              <a:rPr lang="en-GB" sz="2200" i="1" dirty="0"/>
              <a:t> </a:t>
            </a:r>
            <a:r>
              <a:rPr lang="en-GB" sz="2200" i="1" dirty="0" err="1"/>
              <a:t>a’ch</a:t>
            </a:r>
            <a:r>
              <a:rPr lang="en-GB" sz="2200" i="1" dirty="0"/>
              <a:t> </a:t>
            </a:r>
            <a:r>
              <a:rPr lang="en-GB" sz="2200" i="1" dirty="0" err="1"/>
              <a:t>bod</a:t>
            </a:r>
            <a:r>
              <a:rPr lang="en-GB" sz="2200" i="1" dirty="0"/>
              <a:t> </a:t>
            </a:r>
            <a:r>
              <a:rPr lang="en-GB" sz="2200" i="1" dirty="0" err="1"/>
              <a:t>yn</a:t>
            </a:r>
            <a:r>
              <a:rPr lang="en-GB" sz="2200" i="1" dirty="0"/>
              <a:t> </a:t>
            </a:r>
            <a:r>
              <a:rPr lang="en-GB" sz="2200" i="1" dirty="0" err="1"/>
              <a:t>bwyta</a:t>
            </a:r>
            <a:r>
              <a:rPr lang="en-GB" sz="2200" i="1" dirty="0"/>
              <a:t> 9 </a:t>
            </a:r>
            <a:r>
              <a:rPr lang="en-GB" sz="2200" i="1" dirty="0" err="1"/>
              <a:t>ohonynt</a:t>
            </a:r>
            <a:r>
              <a:rPr lang="en-GB" sz="2200" i="1" dirty="0"/>
              <a:t>.  Faint o </a:t>
            </a:r>
            <a:r>
              <a:rPr lang="en-GB" sz="2200" i="1" dirty="0" err="1"/>
              <a:t>losin</a:t>
            </a:r>
            <a:r>
              <a:rPr lang="en-GB" sz="2200" i="1" dirty="0"/>
              <a:t> </a:t>
            </a:r>
            <a:r>
              <a:rPr lang="en-GB" sz="2200" i="1" dirty="0" err="1"/>
              <a:t>sydd</a:t>
            </a:r>
            <a:r>
              <a:rPr lang="en-GB" sz="2200" i="1" dirty="0"/>
              <a:t> </a:t>
            </a:r>
            <a:r>
              <a:rPr lang="en-GB" sz="2200" i="1" dirty="0" err="1"/>
              <a:t>ar</a:t>
            </a:r>
            <a:r>
              <a:rPr lang="en-GB" sz="2200" i="1" dirty="0"/>
              <a:t> </a:t>
            </a:r>
            <a:r>
              <a:rPr lang="en-GB" sz="2200" i="1" dirty="0" err="1"/>
              <a:t>ôl</a:t>
            </a:r>
            <a:r>
              <a:rPr lang="en-GB" sz="2200" i="1" dirty="0"/>
              <a:t>?</a:t>
            </a:r>
            <a:br>
              <a:rPr lang="en-GB" sz="2200" i="1" dirty="0"/>
            </a:br>
            <a:r>
              <a:rPr lang="en-GB" sz="2200" i="1" dirty="0">
                <a:solidFill>
                  <a:schemeClr val="accent1">
                    <a:lumMod val="75000"/>
                  </a:schemeClr>
                </a:solidFill>
              </a:rPr>
              <a:t>Imagine that you have 37 sweets and that you eat 9 of them.  How many sweets have you left?</a:t>
            </a:r>
          </a:p>
        </p:txBody>
      </p:sp>
      <p:sp>
        <p:nvSpPr>
          <p:cNvPr id="10" name="Content Placeholder 9">
            <a:extLst>
              <a:ext uri="{FF2B5EF4-FFF2-40B4-BE49-F238E27FC236}">
                <a16:creationId xmlns:a16="http://schemas.microsoft.com/office/drawing/2014/main" id="{3AF42550-AD9C-4121-9132-D51E46861D18}"/>
              </a:ext>
            </a:extLst>
          </p:cNvPr>
          <p:cNvSpPr>
            <a:spLocks noGrp="1"/>
          </p:cNvSpPr>
          <p:nvPr>
            <p:ph sz="half" idx="2"/>
          </p:nvPr>
        </p:nvSpPr>
        <p:spPr>
          <a:xfrm>
            <a:off x="611188" y="3644900"/>
            <a:ext cx="4897437" cy="1624013"/>
          </a:xfrm>
          <a:prstGeom prst="cloudCallout">
            <a:avLst>
              <a:gd name="adj1" fmla="val -25534"/>
              <a:gd name="adj2" fmla="val -112191"/>
            </a:avLst>
          </a:prstGeom>
          <a:gradFill>
            <a:gsLst>
              <a:gs pos="0">
                <a:schemeClr val="accent1">
                  <a:lumMod val="60000"/>
                  <a:lumOff val="40000"/>
                </a:schemeClr>
              </a:gs>
              <a:gs pos="80000">
                <a:schemeClr val="accent1">
                  <a:shade val="93000"/>
                  <a:satMod val="130000"/>
                </a:schemeClr>
              </a:gs>
              <a:gs pos="100000">
                <a:schemeClr val="accent1">
                  <a:shade val="94000"/>
                  <a:satMod val="135000"/>
                </a:schemeClr>
              </a:gs>
            </a:gsLst>
          </a:gradFill>
        </p:spPr>
        <p:style>
          <a:lnRef idx="1">
            <a:schemeClr val="accent1"/>
          </a:lnRef>
          <a:fillRef idx="3">
            <a:schemeClr val="accent1"/>
          </a:fillRef>
          <a:effectRef idx="2">
            <a:schemeClr val="accent1"/>
          </a:effectRef>
          <a:fontRef idx="minor">
            <a:schemeClr val="lt1"/>
          </a:fontRef>
        </p:style>
        <p:txBody>
          <a:bodyPr rtlCol="0" anchor="ctr">
            <a:normAutofit fontScale="77500" lnSpcReduction="20000"/>
          </a:bodyPr>
          <a:lstStyle/>
          <a:p>
            <a:pPr marL="342906" indent="-342906" defTabSz="457207" fontAlgn="auto">
              <a:spcAft>
                <a:spcPts val="0"/>
              </a:spcAft>
              <a:buClr>
                <a:schemeClr val="bg2">
                  <a:lumMod val="40000"/>
                  <a:lumOff val="60000"/>
                </a:schemeClr>
              </a:buClr>
              <a:buFont typeface="Wingdings 3" charset="2"/>
              <a:buChar char=""/>
              <a:defRPr/>
            </a:pPr>
            <a:endParaRPr lang="en-GB" sz="1200" dirty="0">
              <a:solidFill>
                <a:schemeClr val="tx1"/>
              </a:solidFill>
            </a:endParaRPr>
          </a:p>
          <a:p>
            <a:pPr marL="342906" indent="-342906" defTabSz="457207" fontAlgn="auto">
              <a:spcAft>
                <a:spcPts val="0"/>
              </a:spcAft>
              <a:buClr>
                <a:schemeClr val="bg2">
                  <a:lumMod val="40000"/>
                  <a:lumOff val="60000"/>
                </a:schemeClr>
              </a:buClr>
              <a:buFont typeface="Wingdings 3" charset="2"/>
              <a:buChar char=""/>
              <a:defRPr/>
            </a:pPr>
            <a:r>
              <a:rPr lang="en-GB" sz="1600" b="1" dirty="0">
                <a:solidFill>
                  <a:schemeClr val="tx1"/>
                </a:solidFill>
              </a:rPr>
              <a:t>37 minus/ </a:t>
            </a:r>
            <a:r>
              <a:rPr lang="en-GB" sz="1600" b="1" dirty="0" err="1">
                <a:solidFill>
                  <a:schemeClr val="tx1"/>
                </a:solidFill>
              </a:rPr>
              <a:t>tynnu</a:t>
            </a:r>
            <a:r>
              <a:rPr lang="en-GB" sz="1600" b="1" dirty="0">
                <a:solidFill>
                  <a:schemeClr val="tx1"/>
                </a:solidFill>
              </a:rPr>
              <a:t> 7 = 30</a:t>
            </a:r>
          </a:p>
          <a:p>
            <a:pPr marL="342906" indent="-342906" defTabSz="457207" fontAlgn="auto">
              <a:spcAft>
                <a:spcPts val="0"/>
              </a:spcAft>
              <a:buClr>
                <a:schemeClr val="bg2">
                  <a:lumMod val="40000"/>
                  <a:lumOff val="60000"/>
                </a:schemeClr>
              </a:buClr>
              <a:buFont typeface="Wingdings 3" charset="2"/>
              <a:buChar char=""/>
              <a:defRPr/>
            </a:pPr>
            <a:r>
              <a:rPr lang="en-GB" sz="1600" b="1" dirty="0" err="1">
                <a:solidFill>
                  <a:schemeClr val="tx1"/>
                </a:solidFill>
              </a:rPr>
              <a:t>Tynnu</a:t>
            </a:r>
            <a:r>
              <a:rPr lang="en-GB" sz="1600" b="1" dirty="0">
                <a:solidFill>
                  <a:schemeClr val="tx1"/>
                </a:solidFill>
              </a:rPr>
              <a:t> 2 </a:t>
            </a:r>
            <a:r>
              <a:rPr lang="en-GB" sz="1600" b="1" dirty="0" err="1">
                <a:solidFill>
                  <a:schemeClr val="tx1"/>
                </a:solidFill>
              </a:rPr>
              <a:t>arall</a:t>
            </a:r>
            <a:r>
              <a:rPr lang="en-GB" sz="1600" b="1" dirty="0">
                <a:solidFill>
                  <a:schemeClr val="tx1"/>
                </a:solidFill>
              </a:rPr>
              <a:t> = 28</a:t>
            </a:r>
          </a:p>
          <a:p>
            <a:pPr marL="342906" indent="-342906" defTabSz="457207" fontAlgn="auto">
              <a:spcAft>
                <a:spcPts val="0"/>
              </a:spcAft>
              <a:buClr>
                <a:schemeClr val="bg2">
                  <a:lumMod val="40000"/>
                  <a:lumOff val="60000"/>
                </a:schemeClr>
              </a:buClr>
              <a:buFont typeface="Wingdings 3" charset="2"/>
              <a:buChar char=""/>
              <a:defRPr/>
            </a:pPr>
            <a:r>
              <a:rPr lang="en-GB" sz="1600" b="1" dirty="0">
                <a:solidFill>
                  <a:schemeClr val="tx1"/>
                </a:solidFill>
              </a:rPr>
              <a:t>Minus another 2 = 28</a:t>
            </a:r>
          </a:p>
          <a:p>
            <a:pPr marL="342906" indent="-342906" algn="ctr" defTabSz="457207" fontAlgn="auto">
              <a:spcAft>
                <a:spcPts val="0"/>
              </a:spcAft>
              <a:buClr>
                <a:schemeClr val="bg2">
                  <a:lumMod val="40000"/>
                  <a:lumOff val="60000"/>
                </a:schemeClr>
              </a:buClr>
              <a:buFont typeface="Wingdings 3" charset="2"/>
              <a:buChar char=""/>
              <a:defRPr/>
            </a:pPr>
            <a:endParaRPr lang="en-GB" dirty="0"/>
          </a:p>
        </p:txBody>
      </p:sp>
      <p:pic>
        <p:nvPicPr>
          <p:cNvPr id="8" name="Picture 5" descr="C:\Users\Helen\AppData\Local\Microsoft\Windows\Temporary Internet Files\Content.IE5\IAGK64OG\MP900442243[1].jpg">
            <a:extLst>
              <a:ext uri="{FF2B5EF4-FFF2-40B4-BE49-F238E27FC236}">
                <a16:creationId xmlns:a16="http://schemas.microsoft.com/office/drawing/2014/main" id="{ADF68630-5200-4963-A22F-5C552F693B54}"/>
              </a:ext>
            </a:extLst>
          </p:cNvPr>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rcRect/>
          <a:stretch>
            <a:fillRect/>
          </a:stretch>
        </p:blipFill>
        <p:spPr>
          <a:xfrm>
            <a:off x="7394994" y="3099998"/>
            <a:ext cx="1495425" cy="2243138"/>
          </a:xfrm>
        </p:spPr>
      </p:pic>
      <p:sp>
        <p:nvSpPr>
          <p:cNvPr id="9" name="Rounded Rectangular Callout 8">
            <a:extLst>
              <a:ext uri="{FF2B5EF4-FFF2-40B4-BE49-F238E27FC236}">
                <a16:creationId xmlns:a16="http://schemas.microsoft.com/office/drawing/2014/main" id="{15BB689F-BC4D-4C4F-B09F-6C0A391515B0}"/>
              </a:ext>
            </a:extLst>
          </p:cNvPr>
          <p:cNvSpPr/>
          <p:nvPr/>
        </p:nvSpPr>
        <p:spPr>
          <a:xfrm>
            <a:off x="4726557" y="2278422"/>
            <a:ext cx="2592388" cy="1296987"/>
          </a:xfrm>
          <a:prstGeom prst="wedgeRoundRectCallout">
            <a:avLst>
              <a:gd name="adj1" fmla="val 65438"/>
              <a:gd name="adj2" fmla="val 36965"/>
              <a:gd name="adj3" fmla="val 16667"/>
            </a:avLst>
          </a:prstGeom>
          <a:gradFill>
            <a:gsLst>
              <a:gs pos="0">
                <a:schemeClr val="accent1">
                  <a:lumMod val="60000"/>
                  <a:lumOff val="40000"/>
                </a:schemeClr>
              </a:gs>
              <a:gs pos="80000">
                <a:schemeClr val="accent1">
                  <a:shade val="93000"/>
                  <a:satMod val="130000"/>
                </a:schemeClr>
              </a:gs>
              <a:gs pos="100000">
                <a:schemeClr val="accent1">
                  <a:shade val="94000"/>
                  <a:satMod val="135000"/>
                </a:schemeClr>
              </a:gs>
            </a:gsLst>
          </a:gradFill>
        </p:spPr>
        <p:style>
          <a:lnRef idx="1">
            <a:schemeClr val="accent1"/>
          </a:lnRef>
          <a:fillRef idx="3">
            <a:schemeClr val="accent1"/>
          </a:fillRef>
          <a:effectRef idx="2">
            <a:schemeClr val="accent1"/>
          </a:effectRef>
          <a:fontRef idx="minor">
            <a:schemeClr val="lt1"/>
          </a:fontRef>
        </p:style>
        <p:txBody>
          <a:bodyPr anchor="ctr"/>
          <a:lstStyle/>
          <a:p>
            <a:pPr eaLnBrk="1" fontAlgn="auto" hangingPunct="1">
              <a:spcBef>
                <a:spcPts val="0"/>
              </a:spcBef>
              <a:spcAft>
                <a:spcPts val="0"/>
              </a:spcAft>
              <a:defRPr/>
            </a:pPr>
            <a:r>
              <a:rPr lang="en-GB" b="1" dirty="0">
                <a:solidFill>
                  <a:schemeClr val="tx1"/>
                </a:solidFill>
              </a:rPr>
              <a:t>37 – 10 = 27</a:t>
            </a:r>
          </a:p>
          <a:p>
            <a:pPr eaLnBrk="1" fontAlgn="auto" hangingPunct="1">
              <a:spcBef>
                <a:spcPts val="0"/>
              </a:spcBef>
              <a:spcAft>
                <a:spcPts val="0"/>
              </a:spcAft>
              <a:defRPr/>
            </a:pPr>
            <a:r>
              <a:rPr lang="en-GB" b="1" dirty="0">
                <a:solidFill>
                  <a:schemeClr val="tx1"/>
                </a:solidFill>
              </a:rPr>
              <a:t>Therefore/Felly </a:t>
            </a:r>
          </a:p>
          <a:p>
            <a:pPr eaLnBrk="1" fontAlgn="auto" hangingPunct="1">
              <a:spcBef>
                <a:spcPts val="0"/>
              </a:spcBef>
              <a:spcAft>
                <a:spcPts val="0"/>
              </a:spcAft>
              <a:defRPr/>
            </a:pPr>
            <a:r>
              <a:rPr lang="en-GB" b="1" dirty="0">
                <a:solidFill>
                  <a:schemeClr val="tx1"/>
                </a:solidFill>
              </a:rPr>
              <a:t>37 – 9 = 28</a:t>
            </a:r>
          </a:p>
        </p:txBody>
      </p:sp>
      <p:sp>
        <p:nvSpPr>
          <p:cNvPr id="12" name="Rectangle 11">
            <a:extLst>
              <a:ext uri="{FF2B5EF4-FFF2-40B4-BE49-F238E27FC236}">
                <a16:creationId xmlns:a16="http://schemas.microsoft.com/office/drawing/2014/main" id="{BC70B4CA-3913-4C3F-928D-82E29E5AE544}"/>
              </a:ext>
            </a:extLst>
          </p:cNvPr>
          <p:cNvSpPr/>
          <p:nvPr/>
        </p:nvSpPr>
        <p:spPr>
          <a:xfrm>
            <a:off x="395288" y="5445125"/>
            <a:ext cx="8424862" cy="1200150"/>
          </a:xfrm>
          <a:prstGeom prst="rect">
            <a:avLst/>
          </a:prstGeom>
        </p:spPr>
        <p:txBody>
          <a:bodyPr>
            <a:spAutoFit/>
          </a:bodyPr>
          <a:lstStyle/>
          <a:p>
            <a:pPr eaLnBrk="1" fontAlgn="auto" hangingPunct="1">
              <a:spcBef>
                <a:spcPts val="0"/>
              </a:spcBef>
              <a:spcAft>
                <a:spcPts val="0"/>
              </a:spcAft>
              <a:defRPr/>
            </a:pPr>
            <a:r>
              <a:rPr lang="en-GB" b="1" i="1" dirty="0">
                <a:latin typeface="Arial" charset="0"/>
              </a:rPr>
              <a:t>Os all </a:t>
            </a:r>
            <a:r>
              <a:rPr lang="en-GB" b="1" i="1" dirty="0" err="1">
                <a:latin typeface="Arial" charset="0"/>
              </a:rPr>
              <a:t>disgyblion</a:t>
            </a:r>
            <a:r>
              <a:rPr lang="en-GB" b="1" i="1" dirty="0">
                <a:latin typeface="Arial" charset="0"/>
              </a:rPr>
              <a:t> </a:t>
            </a:r>
            <a:r>
              <a:rPr lang="en-GB" b="1" i="1" dirty="0" err="1">
                <a:latin typeface="Arial" charset="0"/>
              </a:rPr>
              <a:t>wneud</a:t>
            </a:r>
            <a:r>
              <a:rPr lang="en-GB" b="1" i="1" dirty="0">
                <a:latin typeface="Arial" charset="0"/>
              </a:rPr>
              <a:t> </a:t>
            </a:r>
            <a:r>
              <a:rPr lang="en-GB" b="1" i="1" dirty="0" err="1">
                <a:latin typeface="Arial" charset="0"/>
              </a:rPr>
              <a:t>gweithgareddau</a:t>
            </a:r>
            <a:r>
              <a:rPr lang="en-GB" b="1" i="1" dirty="0">
                <a:latin typeface="Arial" charset="0"/>
              </a:rPr>
              <a:t> </a:t>
            </a:r>
            <a:r>
              <a:rPr lang="en-GB" b="1" i="1" dirty="0" err="1">
                <a:latin typeface="Arial" charset="0"/>
              </a:rPr>
              <a:t>fel</a:t>
            </a:r>
            <a:r>
              <a:rPr lang="en-GB" b="1" i="1" dirty="0">
                <a:latin typeface="Arial" charset="0"/>
              </a:rPr>
              <a:t> </a:t>
            </a:r>
            <a:r>
              <a:rPr lang="en-GB" b="1" i="1" dirty="0" err="1">
                <a:latin typeface="Arial" charset="0"/>
              </a:rPr>
              <a:t>hyn</a:t>
            </a:r>
            <a:r>
              <a:rPr lang="en-GB" b="1" i="1" dirty="0">
                <a:latin typeface="Arial" charset="0"/>
              </a:rPr>
              <a:t> </a:t>
            </a:r>
            <a:r>
              <a:rPr lang="en-GB" b="1" i="1" dirty="0" err="1">
                <a:latin typeface="Arial" charset="0"/>
              </a:rPr>
              <a:t>erbyn</a:t>
            </a:r>
            <a:r>
              <a:rPr lang="en-GB" b="1" i="1" dirty="0">
                <a:latin typeface="Arial" charset="0"/>
              </a:rPr>
              <a:t> </a:t>
            </a:r>
            <a:r>
              <a:rPr lang="en-GB" b="1" i="1" dirty="0" err="1">
                <a:latin typeface="Arial" charset="0"/>
              </a:rPr>
              <a:t>diwedd</a:t>
            </a:r>
            <a:r>
              <a:rPr lang="en-GB" b="1" i="1" dirty="0">
                <a:latin typeface="Arial" charset="0"/>
              </a:rPr>
              <a:t> </a:t>
            </a:r>
            <a:r>
              <a:rPr lang="en-GB" b="1" i="1" dirty="0" err="1">
                <a:latin typeface="Arial" charset="0"/>
              </a:rPr>
              <a:t>blwyddyn</a:t>
            </a:r>
            <a:r>
              <a:rPr lang="en-GB" b="1" i="1" dirty="0">
                <a:latin typeface="Arial" charset="0"/>
              </a:rPr>
              <a:t> 3, </a:t>
            </a:r>
            <a:r>
              <a:rPr lang="en-GB" b="1" i="1" dirty="0" err="1">
                <a:latin typeface="Arial" charset="0"/>
              </a:rPr>
              <a:t>byddant</a:t>
            </a:r>
            <a:r>
              <a:rPr lang="en-GB" b="1" i="1" dirty="0">
                <a:latin typeface="Arial" charset="0"/>
              </a:rPr>
              <a:t> </a:t>
            </a:r>
            <a:r>
              <a:rPr lang="en-GB" b="1" i="1" dirty="0" err="1">
                <a:latin typeface="Arial" charset="0"/>
              </a:rPr>
              <a:t>ar</a:t>
            </a:r>
            <a:r>
              <a:rPr lang="en-GB" b="1" i="1" dirty="0">
                <a:latin typeface="Arial" charset="0"/>
              </a:rPr>
              <a:t> y </a:t>
            </a:r>
            <a:r>
              <a:rPr lang="en-GB" b="1" i="1" dirty="0" err="1">
                <a:latin typeface="Arial" charset="0"/>
              </a:rPr>
              <a:t>ffordd</a:t>
            </a:r>
            <a:r>
              <a:rPr lang="en-GB" b="1" i="1" dirty="0">
                <a:latin typeface="Arial" charset="0"/>
              </a:rPr>
              <a:t> </a:t>
            </a:r>
            <a:r>
              <a:rPr lang="en-GB" b="1" i="1" dirty="0" err="1">
                <a:latin typeface="Arial" charset="0"/>
              </a:rPr>
              <a:t>i</a:t>
            </a:r>
            <a:r>
              <a:rPr lang="en-GB" b="1" i="1" dirty="0">
                <a:latin typeface="Arial" charset="0"/>
              </a:rPr>
              <a:t> </a:t>
            </a:r>
            <a:r>
              <a:rPr lang="en-GB" b="1" i="1" dirty="0" err="1">
                <a:latin typeface="Arial" charset="0"/>
              </a:rPr>
              <a:t>gwrdd</a:t>
            </a:r>
            <a:r>
              <a:rPr lang="en-GB" b="1" i="1" dirty="0">
                <a:latin typeface="Arial" charset="0"/>
              </a:rPr>
              <a:t> </a:t>
            </a:r>
            <a:r>
              <a:rPr lang="en-GB" b="1" i="1" dirty="0" err="1">
                <a:latin typeface="Arial" charset="0"/>
              </a:rPr>
              <a:t>â’r</a:t>
            </a:r>
            <a:r>
              <a:rPr lang="en-GB" b="1" i="1" dirty="0">
                <a:latin typeface="Arial" charset="0"/>
              </a:rPr>
              <a:t> </a:t>
            </a:r>
            <a:r>
              <a:rPr lang="en-GB" b="1" i="1" dirty="0" err="1">
                <a:latin typeface="Arial" charset="0"/>
              </a:rPr>
              <a:t>hyn</a:t>
            </a:r>
            <a:r>
              <a:rPr lang="en-GB" b="1" i="1" dirty="0">
                <a:latin typeface="Arial" charset="0"/>
              </a:rPr>
              <a:t> </a:t>
            </a:r>
            <a:r>
              <a:rPr lang="en-GB" b="1" i="1" dirty="0" err="1">
                <a:latin typeface="Arial" charset="0"/>
              </a:rPr>
              <a:t>sy’n</a:t>
            </a:r>
            <a:r>
              <a:rPr lang="en-GB" b="1" i="1" dirty="0">
                <a:latin typeface="Arial" charset="0"/>
              </a:rPr>
              <a:t> </a:t>
            </a:r>
            <a:r>
              <a:rPr lang="en-GB" b="1" i="1" dirty="0" err="1">
                <a:latin typeface="Arial" charset="0"/>
              </a:rPr>
              <a:t>ddisgwyliedig</a:t>
            </a:r>
            <a:r>
              <a:rPr lang="en-GB" b="1" i="1" dirty="0">
                <a:latin typeface="Arial" charset="0"/>
              </a:rPr>
              <a:t>.</a:t>
            </a:r>
          </a:p>
          <a:p>
            <a:pPr eaLnBrk="1" fontAlgn="auto" hangingPunct="1">
              <a:spcBef>
                <a:spcPts val="0"/>
              </a:spcBef>
              <a:spcAft>
                <a:spcPts val="0"/>
              </a:spcAft>
              <a:defRPr/>
            </a:pPr>
            <a:r>
              <a:rPr lang="en-GB" b="1" i="1" dirty="0">
                <a:solidFill>
                  <a:schemeClr val="accent1">
                    <a:lumMod val="75000"/>
                  </a:schemeClr>
                </a:solidFill>
                <a:latin typeface="Arial" charset="0"/>
              </a:rPr>
              <a:t>If pupils can complete activities like this by the end of year 3, they are on their way to meeting the expected level.</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heckerboard(across)">
                                      <p:cBhvr>
                                        <p:cTn id="7" dur="500"/>
                                        <p:tgtEl>
                                          <p:spTgt spid="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checkerboard(across)">
                                      <p:cBhvr>
                                        <p:cTn id="12" dur="500"/>
                                        <p:tgtEl>
                                          <p:spTgt spid="9"/>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checkerboard(across)">
                                      <p:cBhvr>
                                        <p:cTn id="17" dur="1000"/>
                                        <p:tgtEl>
                                          <p:spTgt spid="10"/>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5" presetClass="entr" presetSubtype="1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checkerboard(across)">
                                      <p:cBhvr>
                                        <p:cTn id="2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9"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06A60-8BFD-4F2C-90A0-F93066DBC8FD}"/>
              </a:ext>
            </a:extLst>
          </p:cNvPr>
          <p:cNvSpPr>
            <a:spLocks noGrp="1"/>
          </p:cNvSpPr>
          <p:nvPr>
            <p:ph type="title"/>
          </p:nvPr>
        </p:nvSpPr>
        <p:spPr>
          <a:xfrm>
            <a:off x="468313" y="1700213"/>
            <a:ext cx="8229600" cy="1143000"/>
          </a:xfrm>
        </p:spPr>
        <p:txBody>
          <a:bodyPr rtlCol="0">
            <a:normAutofit fontScale="90000"/>
          </a:bodyPr>
          <a:lstStyle/>
          <a:p>
            <a:pPr algn="ctr" defTabSz="457207" fontAlgn="auto">
              <a:spcAft>
                <a:spcPts val="0"/>
              </a:spcAft>
              <a:defRPr/>
            </a:pPr>
            <a:r>
              <a:rPr lang="en-GB" sz="4400" i="1" dirty="0"/>
              <a:t>Beth </a:t>
            </a:r>
            <a:r>
              <a:rPr lang="en-GB" sz="4400" i="1" dirty="0" err="1"/>
              <a:t>yw’r</a:t>
            </a:r>
            <a:r>
              <a:rPr lang="en-GB" sz="4400" i="1" dirty="0"/>
              <a:t> </a:t>
            </a:r>
            <a:r>
              <a:rPr lang="en-GB" sz="4400" i="1" dirty="0" err="1"/>
              <a:t>cyfanswm</a:t>
            </a:r>
            <a:r>
              <a:rPr lang="en-GB" sz="4400" i="1" dirty="0"/>
              <a:t>? / </a:t>
            </a:r>
            <a:br>
              <a:rPr lang="en-GB" sz="4400" i="1" dirty="0"/>
            </a:br>
            <a:r>
              <a:rPr lang="en-GB" sz="4400" i="1" dirty="0">
                <a:solidFill>
                  <a:schemeClr val="tx1"/>
                </a:solidFill>
              </a:rPr>
              <a:t>What is the total?</a:t>
            </a:r>
            <a:br>
              <a:rPr lang="en-GB" sz="4400" i="1" dirty="0">
                <a:solidFill>
                  <a:schemeClr val="tx1"/>
                </a:solidFill>
              </a:rPr>
            </a:br>
            <a:r>
              <a:rPr lang="en-GB" sz="4400" i="1" dirty="0">
                <a:solidFill>
                  <a:schemeClr val="accent1">
                    <a:lumMod val="75000"/>
                  </a:schemeClr>
                </a:solidFill>
              </a:rPr>
              <a:t/>
            </a:r>
            <a:br>
              <a:rPr lang="en-GB" sz="4400" i="1" dirty="0">
                <a:solidFill>
                  <a:schemeClr val="accent1">
                    <a:lumMod val="75000"/>
                  </a:schemeClr>
                </a:solidFill>
              </a:rPr>
            </a:br>
            <a:r>
              <a:rPr lang="en-GB" sz="4400" i="1" dirty="0"/>
              <a:t>9 + 5 – 4 x 3 =</a:t>
            </a:r>
            <a:endParaRPr lang="cy-GB" dirty="0"/>
          </a:p>
        </p:txBody>
      </p:sp>
      <p:pic>
        <p:nvPicPr>
          <p:cNvPr id="65539" name="Picture 2" descr="C:\Users\user\AppData\Local\Microsoft\Windows\INetCache\IE\F1MQHVZH\OLI_MAT_Olimpiadas_Portada[1].png">
            <a:extLst>
              <a:ext uri="{FF2B5EF4-FFF2-40B4-BE49-F238E27FC236}">
                <a16:creationId xmlns:a16="http://schemas.microsoft.com/office/drawing/2014/main" id="{2A46C102-2B0F-4BA0-A8D0-D8CFAD16471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48038" y="4221163"/>
            <a:ext cx="2979737" cy="2111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3">
            <a:extLst>
              <a:ext uri="{FF2B5EF4-FFF2-40B4-BE49-F238E27FC236}">
                <a16:creationId xmlns:a16="http://schemas.microsoft.com/office/drawing/2014/main" id="{B0FD8F09-F628-41DE-B805-1E126B474516}"/>
              </a:ext>
            </a:extLst>
          </p:cNvPr>
          <p:cNvSpPr txBox="1">
            <a:spLocks noGrp="1" noChangeArrowheads="1"/>
          </p:cNvSpPr>
          <p:nvPr>
            <p:ph type="title"/>
          </p:nvPr>
        </p:nvSpPr>
        <p:spPr>
          <a:xfrm>
            <a:off x="457200" y="336550"/>
            <a:ext cx="8229600" cy="1016000"/>
          </a:xfrm>
          <a:ln>
            <a:miter lim="800000"/>
            <a:headEnd/>
            <a:tailEnd/>
          </a:ln>
        </p:spPr>
        <p:txBody>
          <a:bodyPr rtlCol="0">
            <a:spAutoFit/>
          </a:bodyPr>
          <a:lstStyle/>
          <a:p>
            <a:pPr defTabSz="457207" fontAlgn="auto">
              <a:spcAft>
                <a:spcPts val="0"/>
              </a:spcAft>
              <a:defRPr/>
            </a:pPr>
            <a:r>
              <a:rPr lang="en-GB" sz="3000" i="1" dirty="0"/>
              <a:t>Beth </a:t>
            </a:r>
            <a:r>
              <a:rPr lang="en-GB" sz="3000" i="1" dirty="0" err="1"/>
              <a:t>yw’r</a:t>
            </a:r>
            <a:r>
              <a:rPr lang="en-GB" sz="3000" i="1" dirty="0"/>
              <a:t> </a:t>
            </a:r>
            <a:r>
              <a:rPr lang="en-GB" sz="3000" i="1" dirty="0" err="1"/>
              <a:t>cyfanswm</a:t>
            </a:r>
            <a:r>
              <a:rPr lang="en-GB" sz="3000" i="1" dirty="0"/>
              <a:t>? / </a:t>
            </a:r>
            <a:r>
              <a:rPr lang="en-GB" sz="3000" i="1" dirty="0">
                <a:solidFill>
                  <a:schemeClr val="accent1">
                    <a:lumMod val="75000"/>
                  </a:schemeClr>
                </a:solidFill>
              </a:rPr>
              <a:t>What is the total?</a:t>
            </a:r>
            <a:br>
              <a:rPr lang="en-GB" sz="3000" i="1" dirty="0">
                <a:solidFill>
                  <a:schemeClr val="accent1">
                    <a:lumMod val="75000"/>
                  </a:schemeClr>
                </a:solidFill>
              </a:rPr>
            </a:br>
            <a:r>
              <a:rPr lang="en-GB" sz="3000" i="1" dirty="0">
                <a:solidFill>
                  <a:schemeClr val="tx1"/>
                </a:solidFill>
              </a:rPr>
              <a:t>9 + 5 – 4 x 3 =</a:t>
            </a:r>
          </a:p>
        </p:txBody>
      </p:sp>
      <p:pic>
        <p:nvPicPr>
          <p:cNvPr id="8" name="Picture 6" descr="C:\Users\Helen\AppData\Local\Microsoft\Windows\Temporary Internet Files\Content.IE5\JN6QD5WM\MP900442219[1].jpg">
            <a:extLst>
              <a:ext uri="{FF2B5EF4-FFF2-40B4-BE49-F238E27FC236}">
                <a16:creationId xmlns:a16="http://schemas.microsoft.com/office/drawing/2014/main" id="{04D5CA46-55F5-447C-BD01-607F3C3FF6E6}"/>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395288" y="1628775"/>
            <a:ext cx="1966912" cy="1741488"/>
          </a:xfrm>
        </p:spPr>
      </p:pic>
      <p:pic>
        <p:nvPicPr>
          <p:cNvPr id="9" name="Picture 5" descr="C:\Users\Helen\AppData\Local\Microsoft\Windows\Temporary Internet Files\Content.IE5\IAGK64OG\MP900442243[1].jpg">
            <a:extLst>
              <a:ext uri="{FF2B5EF4-FFF2-40B4-BE49-F238E27FC236}">
                <a16:creationId xmlns:a16="http://schemas.microsoft.com/office/drawing/2014/main" id="{41CD6CE9-DF11-478D-97FF-1D9E7EF9DAE3}"/>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rcRect/>
          <a:stretch>
            <a:fillRect/>
          </a:stretch>
        </p:blipFill>
        <p:spPr>
          <a:xfrm>
            <a:off x="4945063" y="2965450"/>
            <a:ext cx="1892300" cy="2840038"/>
          </a:xfrm>
        </p:spPr>
      </p:pic>
      <p:sp>
        <p:nvSpPr>
          <p:cNvPr id="10" name="Rounded Rectangular Callout 9">
            <a:extLst>
              <a:ext uri="{FF2B5EF4-FFF2-40B4-BE49-F238E27FC236}">
                <a16:creationId xmlns:a16="http://schemas.microsoft.com/office/drawing/2014/main" id="{C32587E3-54AC-4EAA-ABB2-9138610F8A46}"/>
              </a:ext>
            </a:extLst>
          </p:cNvPr>
          <p:cNvSpPr/>
          <p:nvPr/>
        </p:nvSpPr>
        <p:spPr>
          <a:xfrm>
            <a:off x="3203575" y="1989138"/>
            <a:ext cx="3357563" cy="1044575"/>
          </a:xfrm>
          <a:prstGeom prst="wedgeRoundRectCallout">
            <a:avLst>
              <a:gd name="adj1" fmla="val 65438"/>
              <a:gd name="adj2" fmla="val 36965"/>
              <a:gd name="adj3" fmla="val 16667"/>
            </a:avLst>
          </a:prstGeom>
          <a:gradFill>
            <a:gsLst>
              <a:gs pos="0">
                <a:schemeClr val="accent1">
                  <a:lumMod val="60000"/>
                  <a:lumOff val="40000"/>
                </a:schemeClr>
              </a:gs>
              <a:gs pos="80000">
                <a:schemeClr val="accent1">
                  <a:shade val="93000"/>
                  <a:satMod val="130000"/>
                </a:schemeClr>
              </a:gs>
              <a:gs pos="100000">
                <a:schemeClr val="accent1">
                  <a:shade val="94000"/>
                  <a:satMod val="135000"/>
                </a:schemeClr>
              </a:gs>
            </a:gsLst>
          </a:gradFill>
        </p:spPr>
        <p:style>
          <a:lnRef idx="1">
            <a:schemeClr val="accent1"/>
          </a:lnRef>
          <a:fillRef idx="3">
            <a:schemeClr val="accent1"/>
          </a:fillRef>
          <a:effectRef idx="2">
            <a:schemeClr val="accent1"/>
          </a:effectRef>
          <a:fontRef idx="minor">
            <a:schemeClr val="lt1"/>
          </a:fontRef>
        </p:style>
        <p:txBody>
          <a:bodyPr anchor="ctr"/>
          <a:lstStyle/>
          <a:p>
            <a:pPr eaLnBrk="1" fontAlgn="auto" hangingPunct="1">
              <a:spcBef>
                <a:spcPts val="0"/>
              </a:spcBef>
              <a:spcAft>
                <a:spcPts val="0"/>
              </a:spcAft>
              <a:defRPr/>
            </a:pPr>
            <a:r>
              <a:rPr lang="en-GB" sz="2400" b="1" dirty="0">
                <a:solidFill>
                  <a:schemeClr val="tx1"/>
                </a:solidFill>
              </a:rPr>
              <a:t>	2  </a:t>
            </a:r>
          </a:p>
          <a:p>
            <a:pPr eaLnBrk="1" fontAlgn="auto" hangingPunct="1">
              <a:spcBef>
                <a:spcPts val="0"/>
              </a:spcBef>
              <a:spcAft>
                <a:spcPts val="0"/>
              </a:spcAft>
              <a:defRPr/>
            </a:pPr>
            <a:r>
              <a:rPr lang="en-GB" sz="2400" b="1" dirty="0">
                <a:solidFill>
                  <a:schemeClr val="tx1"/>
                </a:solidFill>
              </a:rPr>
              <a:t>(BIDMAS/ CIRLAT)</a:t>
            </a:r>
          </a:p>
        </p:txBody>
      </p:sp>
      <p:sp>
        <p:nvSpPr>
          <p:cNvPr id="11" name="Cloud Callout 10">
            <a:extLst>
              <a:ext uri="{FF2B5EF4-FFF2-40B4-BE49-F238E27FC236}">
                <a16:creationId xmlns:a16="http://schemas.microsoft.com/office/drawing/2014/main" id="{9D4DFE63-60CB-4AF2-9512-5798D10DBCA4}"/>
              </a:ext>
            </a:extLst>
          </p:cNvPr>
          <p:cNvSpPr/>
          <p:nvPr/>
        </p:nvSpPr>
        <p:spPr>
          <a:xfrm>
            <a:off x="2124075" y="3357563"/>
            <a:ext cx="3241675" cy="1322387"/>
          </a:xfrm>
          <a:prstGeom prst="cloudCallout">
            <a:avLst>
              <a:gd name="adj1" fmla="val -58489"/>
              <a:gd name="adj2" fmla="val -73566"/>
            </a:avLst>
          </a:prstGeom>
          <a:gradFill>
            <a:gsLst>
              <a:gs pos="0">
                <a:schemeClr val="accent1">
                  <a:lumMod val="60000"/>
                  <a:lumOff val="40000"/>
                </a:schemeClr>
              </a:gs>
              <a:gs pos="80000">
                <a:schemeClr val="accent1">
                  <a:shade val="93000"/>
                  <a:satMod val="130000"/>
                </a:schemeClr>
              </a:gs>
              <a:gs pos="100000">
                <a:schemeClr val="accent1">
                  <a:shade val="94000"/>
                  <a:satMod val="135000"/>
                </a:schemeClr>
              </a:gs>
            </a:gsLst>
          </a:gradFill>
        </p:spPr>
        <p:style>
          <a:lnRef idx="1">
            <a:schemeClr val="accent1"/>
          </a:lnRef>
          <a:fillRef idx="3">
            <a:schemeClr val="accent1"/>
          </a:fillRef>
          <a:effectRef idx="2">
            <a:schemeClr val="accent1"/>
          </a:effectRef>
          <a:fontRef idx="minor">
            <a:schemeClr val="lt1"/>
          </a:fontRef>
        </p:style>
        <p:txBody>
          <a:bodyPr anchor="ctr"/>
          <a:lstStyle/>
          <a:p>
            <a:pPr eaLnBrk="1" fontAlgn="auto" hangingPunct="1">
              <a:spcBef>
                <a:spcPts val="0"/>
              </a:spcBef>
              <a:spcAft>
                <a:spcPts val="0"/>
              </a:spcAft>
              <a:defRPr/>
            </a:pPr>
            <a:r>
              <a:rPr lang="en-GB" b="1" i="1" dirty="0">
                <a:solidFill>
                  <a:schemeClr val="tx1"/>
                </a:solidFill>
              </a:rPr>
              <a:t>       </a:t>
            </a:r>
          </a:p>
          <a:p>
            <a:pPr eaLnBrk="1" fontAlgn="auto" hangingPunct="1">
              <a:spcBef>
                <a:spcPts val="0"/>
              </a:spcBef>
              <a:spcAft>
                <a:spcPts val="0"/>
              </a:spcAft>
              <a:defRPr/>
            </a:pPr>
            <a:r>
              <a:rPr lang="en-GB" b="1" i="1" dirty="0">
                <a:solidFill>
                  <a:schemeClr val="tx1"/>
                </a:solidFill>
              </a:rPr>
              <a:t>         	</a:t>
            </a:r>
            <a:r>
              <a:rPr lang="en-GB" sz="2400" b="1" i="1" dirty="0">
                <a:solidFill>
                  <a:schemeClr val="tx1"/>
                </a:solidFill>
              </a:rPr>
              <a:t>30</a:t>
            </a:r>
          </a:p>
          <a:p>
            <a:pPr algn="ctr" eaLnBrk="1" fontAlgn="auto" hangingPunct="1">
              <a:spcBef>
                <a:spcPts val="0"/>
              </a:spcBef>
              <a:spcAft>
                <a:spcPts val="0"/>
              </a:spcAft>
              <a:defRPr/>
            </a:pPr>
            <a:endParaRPr lang="en-GB" dirty="0"/>
          </a:p>
        </p:txBody>
      </p:sp>
      <p:sp>
        <p:nvSpPr>
          <p:cNvPr id="12" name="TextBox 6">
            <a:extLst>
              <a:ext uri="{FF2B5EF4-FFF2-40B4-BE49-F238E27FC236}">
                <a16:creationId xmlns:a16="http://schemas.microsoft.com/office/drawing/2014/main" id="{5EB3C9FB-699C-438E-A98A-63D7C00D249C}"/>
              </a:ext>
            </a:extLst>
          </p:cNvPr>
          <p:cNvSpPr txBox="1">
            <a:spLocks noChangeArrowheads="1"/>
          </p:cNvSpPr>
          <p:nvPr/>
        </p:nvSpPr>
        <p:spPr bwMode="auto">
          <a:xfrm>
            <a:off x="395288" y="5229225"/>
            <a:ext cx="8353425" cy="1323975"/>
          </a:xfrm>
          <a:prstGeom prst="rect">
            <a:avLst/>
          </a:prstGeom>
          <a:noFill/>
          <a:ln w="9525">
            <a:noFill/>
            <a:miter lim="800000"/>
            <a:headEnd/>
            <a:tailEnd/>
          </a:ln>
        </p:spPr>
        <p:txBody>
          <a:bodyPr>
            <a:spAutoFit/>
          </a:bodyPr>
          <a:lstStyle/>
          <a:p>
            <a:pPr eaLnBrk="1" fontAlgn="auto" hangingPunct="1">
              <a:spcBef>
                <a:spcPts val="0"/>
              </a:spcBef>
              <a:spcAft>
                <a:spcPts val="0"/>
              </a:spcAft>
              <a:defRPr/>
            </a:pPr>
            <a:r>
              <a:rPr lang="en-GB" sz="2000" b="1" i="1" dirty="0">
                <a:latin typeface="Arial" charset="0"/>
              </a:rPr>
              <a:t>Os all </a:t>
            </a:r>
            <a:r>
              <a:rPr lang="en-GB" sz="2000" b="1" i="1" dirty="0" err="1">
                <a:latin typeface="Arial" charset="0"/>
              </a:rPr>
              <a:t>disgyblion</a:t>
            </a:r>
            <a:r>
              <a:rPr lang="en-GB" sz="2000" b="1" i="1" dirty="0">
                <a:latin typeface="Arial" charset="0"/>
              </a:rPr>
              <a:t> </a:t>
            </a:r>
            <a:r>
              <a:rPr lang="en-GB" sz="2000" b="1" i="1" dirty="0" err="1">
                <a:latin typeface="Arial" charset="0"/>
              </a:rPr>
              <a:t>wneud</a:t>
            </a:r>
            <a:r>
              <a:rPr lang="en-GB" sz="2000" b="1" i="1" dirty="0">
                <a:latin typeface="Arial" charset="0"/>
              </a:rPr>
              <a:t> </a:t>
            </a:r>
            <a:r>
              <a:rPr lang="en-GB" sz="2000" b="1" i="1" dirty="0" err="1">
                <a:latin typeface="Arial" charset="0"/>
              </a:rPr>
              <a:t>gweithgareddau</a:t>
            </a:r>
            <a:r>
              <a:rPr lang="en-GB" sz="2000" b="1" i="1" dirty="0">
                <a:latin typeface="Arial" charset="0"/>
              </a:rPr>
              <a:t> </a:t>
            </a:r>
            <a:r>
              <a:rPr lang="en-GB" sz="2000" b="1" i="1" dirty="0" err="1">
                <a:latin typeface="Arial" charset="0"/>
              </a:rPr>
              <a:t>fel</a:t>
            </a:r>
            <a:r>
              <a:rPr lang="en-GB" sz="2000" b="1" i="1" dirty="0">
                <a:latin typeface="Arial" charset="0"/>
              </a:rPr>
              <a:t> </a:t>
            </a:r>
            <a:r>
              <a:rPr lang="en-GB" sz="2000" b="1" i="1" dirty="0" err="1">
                <a:latin typeface="Arial" charset="0"/>
              </a:rPr>
              <a:t>hyn</a:t>
            </a:r>
            <a:r>
              <a:rPr lang="en-GB" sz="2000" b="1" i="1" dirty="0">
                <a:latin typeface="Arial" charset="0"/>
              </a:rPr>
              <a:t> </a:t>
            </a:r>
            <a:r>
              <a:rPr lang="en-GB" sz="2000" b="1" i="1" dirty="0" err="1">
                <a:latin typeface="Arial" charset="0"/>
              </a:rPr>
              <a:t>erbyn</a:t>
            </a:r>
            <a:r>
              <a:rPr lang="en-GB" sz="2000" b="1" i="1" dirty="0">
                <a:latin typeface="Arial" charset="0"/>
              </a:rPr>
              <a:t> </a:t>
            </a:r>
            <a:r>
              <a:rPr lang="en-GB" sz="2000" b="1" i="1" dirty="0" err="1">
                <a:latin typeface="Arial" charset="0"/>
              </a:rPr>
              <a:t>diwedd</a:t>
            </a:r>
            <a:r>
              <a:rPr lang="en-GB" sz="2000" b="1" i="1" dirty="0">
                <a:latin typeface="Arial" charset="0"/>
              </a:rPr>
              <a:t> </a:t>
            </a:r>
            <a:r>
              <a:rPr lang="en-GB" sz="2000" b="1" i="1" dirty="0" err="1">
                <a:latin typeface="Arial" charset="0"/>
              </a:rPr>
              <a:t>blwyddyn</a:t>
            </a:r>
            <a:r>
              <a:rPr lang="en-GB" sz="2000" b="1" i="1" dirty="0">
                <a:latin typeface="Arial" charset="0"/>
              </a:rPr>
              <a:t> 7, </a:t>
            </a:r>
            <a:r>
              <a:rPr lang="en-GB" sz="2000" b="1" i="1" dirty="0" err="1">
                <a:latin typeface="Arial" charset="0"/>
              </a:rPr>
              <a:t>byddant</a:t>
            </a:r>
            <a:r>
              <a:rPr lang="en-GB" sz="2000" b="1" i="1" dirty="0">
                <a:latin typeface="Arial" charset="0"/>
              </a:rPr>
              <a:t> </a:t>
            </a:r>
            <a:r>
              <a:rPr lang="en-GB" sz="2000" b="1" i="1" dirty="0" err="1">
                <a:latin typeface="Arial" charset="0"/>
              </a:rPr>
              <a:t>ar</a:t>
            </a:r>
            <a:r>
              <a:rPr lang="en-GB" sz="2000" b="1" i="1" dirty="0">
                <a:latin typeface="Arial" charset="0"/>
              </a:rPr>
              <a:t> y </a:t>
            </a:r>
            <a:r>
              <a:rPr lang="en-GB" sz="2000" b="1" i="1" dirty="0" err="1">
                <a:latin typeface="Arial" charset="0"/>
              </a:rPr>
              <a:t>ffordd</a:t>
            </a:r>
            <a:r>
              <a:rPr lang="en-GB" sz="2000" b="1" i="1" dirty="0">
                <a:latin typeface="Arial" charset="0"/>
              </a:rPr>
              <a:t> </a:t>
            </a:r>
            <a:r>
              <a:rPr lang="en-GB" sz="2000" b="1" i="1" dirty="0" err="1">
                <a:latin typeface="Arial" charset="0"/>
              </a:rPr>
              <a:t>i</a:t>
            </a:r>
            <a:r>
              <a:rPr lang="en-GB" sz="2000" b="1" i="1" dirty="0">
                <a:latin typeface="Arial" charset="0"/>
              </a:rPr>
              <a:t> </a:t>
            </a:r>
            <a:r>
              <a:rPr lang="en-GB" sz="2000" b="1" i="1" dirty="0" err="1">
                <a:latin typeface="Arial" charset="0"/>
              </a:rPr>
              <a:t>gwrdd</a:t>
            </a:r>
            <a:r>
              <a:rPr lang="en-GB" sz="2000" b="1" i="1" dirty="0">
                <a:latin typeface="Arial" charset="0"/>
              </a:rPr>
              <a:t> </a:t>
            </a:r>
            <a:r>
              <a:rPr lang="en-GB" sz="2000" b="1" i="1" dirty="0" err="1">
                <a:latin typeface="Arial" charset="0"/>
              </a:rPr>
              <a:t>â’r</a:t>
            </a:r>
            <a:r>
              <a:rPr lang="en-GB" sz="2000" b="1" i="1" dirty="0">
                <a:latin typeface="Arial" charset="0"/>
              </a:rPr>
              <a:t> </a:t>
            </a:r>
            <a:r>
              <a:rPr lang="en-GB" sz="2000" b="1" i="1" dirty="0" err="1">
                <a:latin typeface="Arial" charset="0"/>
              </a:rPr>
              <a:t>hyn</a:t>
            </a:r>
            <a:r>
              <a:rPr lang="en-GB" sz="2000" b="1" i="1" dirty="0">
                <a:latin typeface="Arial" charset="0"/>
              </a:rPr>
              <a:t> </a:t>
            </a:r>
            <a:r>
              <a:rPr lang="en-GB" sz="2000" b="1" i="1" dirty="0" err="1">
                <a:latin typeface="Arial" charset="0"/>
              </a:rPr>
              <a:t>sy’n</a:t>
            </a:r>
            <a:r>
              <a:rPr lang="en-GB" sz="2000" b="1" i="1" dirty="0">
                <a:latin typeface="Arial" charset="0"/>
              </a:rPr>
              <a:t> </a:t>
            </a:r>
            <a:r>
              <a:rPr lang="en-GB" sz="2000" b="1" i="1" dirty="0" err="1">
                <a:latin typeface="Arial" charset="0"/>
              </a:rPr>
              <a:t>ddisgwyliedig</a:t>
            </a:r>
            <a:r>
              <a:rPr lang="en-GB" sz="2000" b="1" i="1" dirty="0">
                <a:latin typeface="Arial" charset="0"/>
              </a:rPr>
              <a:t>.</a:t>
            </a:r>
          </a:p>
          <a:p>
            <a:pPr eaLnBrk="1" fontAlgn="auto" hangingPunct="1">
              <a:spcBef>
                <a:spcPts val="0"/>
              </a:spcBef>
              <a:spcAft>
                <a:spcPts val="0"/>
              </a:spcAft>
              <a:defRPr/>
            </a:pPr>
            <a:r>
              <a:rPr lang="en-GB" sz="2000" i="1" dirty="0">
                <a:solidFill>
                  <a:schemeClr val="bg2">
                    <a:lumMod val="20000"/>
                    <a:lumOff val="80000"/>
                  </a:schemeClr>
                </a:solidFill>
                <a:latin typeface="Arial" charset="0"/>
              </a:rPr>
              <a:t>If pupils can complete activities like this by the end of year 7, they will be on their way to meeting what is expected of them.</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heckerboard(across)">
                                      <p:cBhvr>
                                        <p:cTn id="7" dur="500"/>
                                        <p:tgtEl>
                                          <p:spTgt spid="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 presetClass="entr" presetSubtype="1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checkerboard(across)">
                                      <p:cBhvr>
                                        <p:cTn id="12" dur="500"/>
                                        <p:tgtEl>
                                          <p:spTgt spid="9"/>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checkerboard(across)">
                                      <p:cBhvr>
                                        <p:cTn id="17" dur="500"/>
                                        <p:tgtEl>
                                          <p:spTgt spid="10"/>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checkerboard(across)">
                                      <p:cBhvr>
                                        <p:cTn id="22" dur="1000"/>
                                        <p:tgtEl>
                                          <p:spTgt spid="11"/>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5" presetClass="entr" presetSubtype="10" fill="hold" nodeType="clickEffect">
                                  <p:stCondLst>
                                    <p:cond delay="0"/>
                                  </p:stCondLst>
                                  <p:childTnLst>
                                    <p:set>
                                      <p:cBhvr>
                                        <p:cTn id="26" dur="1" fill="hold">
                                          <p:stCondLst>
                                            <p:cond delay="0"/>
                                          </p:stCondLst>
                                        </p:cTn>
                                        <p:tgtEl>
                                          <p:spTgt spid="12">
                                            <p:txEl>
                                              <p:pRg st="0" end="0"/>
                                            </p:txEl>
                                          </p:spTgt>
                                        </p:tgtEl>
                                        <p:attrNameLst>
                                          <p:attrName>style.visibility</p:attrName>
                                        </p:attrNameLst>
                                      </p:cBhvr>
                                      <p:to>
                                        <p:strVal val="visible"/>
                                      </p:to>
                                    </p:set>
                                    <p:animEffect transition="in" filter="checkerboard(across)">
                                      <p:cBhvr>
                                        <p:cTn id="27" dur="500"/>
                                        <p:tgtEl>
                                          <p:spTgt spid="12">
                                            <p:txEl>
                                              <p:pRg st="0" end="0"/>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5" presetClass="entr" presetSubtype="10" fill="hold" nodeType="clickEffect">
                                  <p:stCondLst>
                                    <p:cond delay="0"/>
                                  </p:stCondLst>
                                  <p:childTnLst>
                                    <p:set>
                                      <p:cBhvr>
                                        <p:cTn id="31" dur="1" fill="hold">
                                          <p:stCondLst>
                                            <p:cond delay="0"/>
                                          </p:stCondLst>
                                        </p:cTn>
                                        <p:tgtEl>
                                          <p:spTgt spid="12">
                                            <p:txEl>
                                              <p:pRg st="1" end="1"/>
                                            </p:txEl>
                                          </p:spTgt>
                                        </p:tgtEl>
                                        <p:attrNameLst>
                                          <p:attrName>style.visibility</p:attrName>
                                        </p:attrNameLst>
                                      </p:cBhvr>
                                      <p:to>
                                        <p:strVal val="visible"/>
                                      </p:to>
                                    </p:set>
                                    <p:animEffect transition="in" filter="checkerboard(across)">
                                      <p:cBhvr>
                                        <p:cTn id="32" dur="500"/>
                                        <p:tgtEl>
                                          <p:spTgt spid="1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a:extLst>
              <a:ext uri="{FF2B5EF4-FFF2-40B4-BE49-F238E27FC236}">
                <a16:creationId xmlns:a16="http://schemas.microsoft.com/office/drawing/2014/main" id="{08CA90E8-50D5-44D1-A2F6-45AAC83DC6DC}"/>
              </a:ext>
            </a:extLst>
          </p:cNvPr>
          <p:cNvSpPr>
            <a:spLocks noGrp="1"/>
          </p:cNvSpPr>
          <p:nvPr>
            <p:ph type="title"/>
          </p:nvPr>
        </p:nvSpPr>
        <p:spPr/>
        <p:txBody>
          <a:bodyPr/>
          <a:lstStyle/>
          <a:p>
            <a:pPr algn="ctr"/>
            <a:r>
              <a:rPr lang="en-GB" altLang="en-US">
                <a:hlinkClick r:id="rId4"/>
              </a:rPr>
              <a:t>Prawf Rhifedd</a:t>
            </a:r>
            <a:br>
              <a:rPr lang="en-GB" altLang="en-US">
                <a:hlinkClick r:id="rId4"/>
              </a:rPr>
            </a:br>
            <a:r>
              <a:rPr lang="en-GB" altLang="en-US">
                <a:hlinkClick r:id="rId5"/>
              </a:rPr>
              <a:t>Numeracy Test </a:t>
            </a:r>
            <a:endParaRPr lang="en-GB" altLang="en-US"/>
          </a:p>
        </p:txBody>
      </p:sp>
      <p:sp>
        <p:nvSpPr>
          <p:cNvPr id="3" name="Content Placeholder 2">
            <a:extLst>
              <a:ext uri="{FF2B5EF4-FFF2-40B4-BE49-F238E27FC236}">
                <a16:creationId xmlns:a16="http://schemas.microsoft.com/office/drawing/2014/main" id="{BD1B9F3D-A69D-441F-AAEE-A6C6813D4C4D}"/>
              </a:ext>
            </a:extLst>
          </p:cNvPr>
          <p:cNvSpPr>
            <a:spLocks noGrp="1"/>
          </p:cNvSpPr>
          <p:nvPr>
            <p:ph sz="half" idx="1"/>
          </p:nvPr>
        </p:nvSpPr>
        <p:spPr>
          <a:xfrm>
            <a:off x="827088" y="2060575"/>
            <a:ext cx="3298825" cy="4195763"/>
          </a:xfrm>
        </p:spPr>
        <p:txBody>
          <a:bodyPr rtlCol="0"/>
          <a:lstStyle/>
          <a:p>
            <a:pPr marL="342906" indent="-342906" defTabSz="457207" fontAlgn="auto">
              <a:spcAft>
                <a:spcPts val="0"/>
              </a:spcAft>
              <a:buClr>
                <a:srgbClr val="1E5155">
                  <a:lumMod val="40000"/>
                  <a:lumOff val="60000"/>
                </a:srgbClr>
              </a:buClr>
              <a:buFont typeface="Wingdings 3" charset="2"/>
              <a:buChar char=""/>
              <a:defRPr/>
            </a:pPr>
            <a:r>
              <a:rPr lang="en-GB" sz="2000" dirty="0">
                <a:solidFill>
                  <a:prstClr val="white"/>
                </a:solidFill>
              </a:rPr>
              <a:t>Reflect on the numeracy test that you have read. </a:t>
            </a:r>
          </a:p>
          <a:p>
            <a:pPr marL="109537" indent="0" defTabSz="457207" fontAlgn="auto">
              <a:spcAft>
                <a:spcPts val="0"/>
              </a:spcAft>
              <a:buClr>
                <a:srgbClr val="1E5155">
                  <a:lumMod val="40000"/>
                  <a:lumOff val="60000"/>
                </a:srgbClr>
              </a:buClr>
              <a:buFont typeface="Wingdings 3" charset="2"/>
              <a:buNone/>
              <a:defRPr/>
            </a:pPr>
            <a:endParaRPr lang="en-GB" sz="2000" dirty="0">
              <a:solidFill>
                <a:prstClr val="white"/>
              </a:solidFill>
            </a:endParaRPr>
          </a:p>
          <a:p>
            <a:pPr marL="342906" indent="-342906" defTabSz="457207" fontAlgn="auto">
              <a:spcAft>
                <a:spcPts val="0"/>
              </a:spcAft>
              <a:buClr>
                <a:srgbClr val="1E5155">
                  <a:lumMod val="40000"/>
                  <a:lumOff val="60000"/>
                </a:srgbClr>
              </a:buClr>
              <a:buFont typeface="Wingdings 3" charset="2"/>
              <a:buChar char=""/>
              <a:defRPr/>
            </a:pPr>
            <a:r>
              <a:rPr lang="en-GB" sz="2000" dirty="0">
                <a:solidFill>
                  <a:prstClr val="white"/>
                </a:solidFill>
              </a:rPr>
              <a:t>How does this demonstrate the principles outlined in the reports considered?</a:t>
            </a:r>
          </a:p>
          <a:p>
            <a:pPr marL="342906" indent="-342906" defTabSz="457207" fontAlgn="auto">
              <a:spcAft>
                <a:spcPts val="0"/>
              </a:spcAft>
              <a:buClr>
                <a:schemeClr val="bg2">
                  <a:lumMod val="40000"/>
                  <a:lumOff val="60000"/>
                </a:schemeClr>
              </a:buClr>
              <a:buFont typeface="Wingdings 3" charset="2"/>
              <a:buChar char=""/>
              <a:defRPr/>
            </a:pPr>
            <a:endParaRPr lang="en-GB" dirty="0"/>
          </a:p>
        </p:txBody>
      </p:sp>
      <p:sp>
        <p:nvSpPr>
          <p:cNvPr id="68612" name="Content Placeholder 4">
            <a:extLst>
              <a:ext uri="{FF2B5EF4-FFF2-40B4-BE49-F238E27FC236}">
                <a16:creationId xmlns:a16="http://schemas.microsoft.com/office/drawing/2014/main" id="{A3B6DDFE-FBDF-44EE-8974-A88D716A6BE9}"/>
              </a:ext>
            </a:extLst>
          </p:cNvPr>
          <p:cNvSpPr>
            <a:spLocks noGrp="1"/>
          </p:cNvSpPr>
          <p:nvPr>
            <p:ph sz="half" idx="2"/>
          </p:nvPr>
        </p:nvSpPr>
        <p:spPr>
          <a:xfrm>
            <a:off x="4241800" y="2055813"/>
            <a:ext cx="3298825" cy="4200525"/>
          </a:xfrm>
        </p:spPr>
        <p:txBody>
          <a:bodyPr/>
          <a:lstStyle/>
          <a:p>
            <a:r>
              <a:rPr lang="en-US" altLang="en-US"/>
              <a:t>Adlewyrchwch ar y prawf rhifedd. </a:t>
            </a:r>
          </a:p>
          <a:p>
            <a:endParaRPr lang="en-US" altLang="en-US"/>
          </a:p>
          <a:p>
            <a:r>
              <a:rPr lang="en-US" altLang="en-US"/>
              <a:t>Sut mae hwn yn arddangos y nodweddion </a:t>
            </a:r>
            <a:r>
              <a:rPr lang="en-US" altLang="en-US">
                <a:cs typeface="Times New Roman" panose="02020603050405020304" pitchFamily="18" charset="0"/>
              </a:rPr>
              <a:t>â amlinellwyd </a:t>
            </a:r>
            <a:r>
              <a:rPr lang="en-US" altLang="en-US"/>
              <a:t>yn yr adroddiadau </a:t>
            </a:r>
            <a:r>
              <a:rPr lang="en-US" altLang="en-US">
                <a:cs typeface="Times New Roman" panose="02020603050405020304" pitchFamily="18" charset="0"/>
              </a:rPr>
              <a:t>â </a:t>
            </a:r>
            <a:r>
              <a:rPr lang="en-US" altLang="en-US"/>
              <a:t>astudiwyd yn y sesiwn? </a:t>
            </a:r>
          </a:p>
        </p:txBody>
      </p:sp>
    </p:spTree>
    <p:custDataLst>
      <p:tags r:id="rId1"/>
    </p:custData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2AB0BFEB-5D8D-41A4-A96E-4D1CCB43A45A}"/>
              </a:ext>
            </a:extLst>
          </p:cNvPr>
          <p:cNvSpPr>
            <a:spLocks noGrp="1" noChangeArrowheads="1"/>
          </p:cNvSpPr>
          <p:nvPr>
            <p:ph type="title"/>
          </p:nvPr>
        </p:nvSpPr>
        <p:spPr>
          <a:xfrm>
            <a:off x="604838" y="404813"/>
            <a:ext cx="7772400" cy="1143000"/>
          </a:xfrm>
        </p:spPr>
        <p:txBody>
          <a:bodyPr rtlCol="0">
            <a:normAutofit fontScale="90000"/>
          </a:bodyPr>
          <a:lstStyle/>
          <a:p>
            <a:pPr defTabSz="457207" fontAlgn="auto">
              <a:spcAft>
                <a:spcPts val="0"/>
              </a:spcAft>
              <a:defRPr/>
            </a:pPr>
            <a:r>
              <a:rPr lang="en-GB" dirty="0">
                <a:ea typeface="MS PGothic" pitchFamily="34" charset="-128"/>
              </a:rPr>
              <a:t/>
            </a:r>
            <a:br>
              <a:rPr lang="en-GB" dirty="0">
                <a:ea typeface="MS PGothic" pitchFamily="34" charset="-128"/>
              </a:rPr>
            </a:br>
            <a:r>
              <a:rPr lang="en-GB" dirty="0" err="1">
                <a:ea typeface="MS PGothic" pitchFamily="34" charset="-128"/>
              </a:rPr>
              <a:t>Datblygu</a:t>
            </a:r>
            <a:r>
              <a:rPr lang="en-GB" dirty="0">
                <a:ea typeface="MS PGothic" pitchFamily="34" charset="-128"/>
              </a:rPr>
              <a:t> </a:t>
            </a:r>
            <a:r>
              <a:rPr lang="en-GB" dirty="0" err="1">
                <a:ea typeface="MS PGothic" pitchFamily="34" charset="-128"/>
              </a:rPr>
              <a:t>ymresymu</a:t>
            </a:r>
            <a:r>
              <a:rPr lang="en-GB" dirty="0">
                <a:ea typeface="MS PGothic" pitchFamily="34" charset="-128"/>
              </a:rPr>
              <a:t> </a:t>
            </a:r>
            <a:r>
              <a:rPr lang="en-GB" dirty="0" err="1">
                <a:ea typeface="MS PGothic" pitchFamily="34" charset="-128"/>
              </a:rPr>
              <a:t>rhifyddol</a:t>
            </a:r>
            <a:r>
              <a:rPr lang="en-GB" dirty="0">
                <a:ea typeface="MS PGothic" pitchFamily="34" charset="-128"/>
              </a:rPr>
              <a:t/>
            </a:r>
            <a:br>
              <a:rPr lang="en-GB" dirty="0">
                <a:ea typeface="MS PGothic" pitchFamily="34" charset="-128"/>
              </a:rPr>
            </a:br>
            <a:r>
              <a:rPr lang="en-GB" dirty="0">
                <a:solidFill>
                  <a:schemeClr val="accent2">
                    <a:lumMod val="40000"/>
                    <a:lumOff val="60000"/>
                  </a:schemeClr>
                </a:solidFill>
                <a:effectLst>
                  <a:outerShdw blurRad="38100" dist="38100" dir="2700000" algn="tl">
                    <a:srgbClr val="000000">
                      <a:alpha val="43137"/>
                    </a:srgbClr>
                  </a:outerShdw>
                </a:effectLst>
                <a:ea typeface="MS PGothic" pitchFamily="34" charset="-128"/>
              </a:rPr>
              <a:t>Developing numerical reasoning</a:t>
            </a:r>
            <a:r>
              <a:rPr lang="en-GB" dirty="0">
                <a:solidFill>
                  <a:schemeClr val="accent2">
                    <a:lumMod val="40000"/>
                    <a:lumOff val="60000"/>
                  </a:schemeClr>
                </a:solidFill>
                <a:ea typeface="MS PGothic" pitchFamily="34" charset="-128"/>
              </a:rPr>
              <a:t/>
            </a:r>
            <a:br>
              <a:rPr lang="en-GB" dirty="0">
                <a:solidFill>
                  <a:schemeClr val="accent2">
                    <a:lumMod val="40000"/>
                    <a:lumOff val="60000"/>
                  </a:schemeClr>
                </a:solidFill>
                <a:ea typeface="MS PGothic" pitchFamily="34" charset="-128"/>
              </a:rPr>
            </a:br>
            <a:endParaRPr lang="cy-GB" altLang="en-US" dirty="0">
              <a:solidFill>
                <a:schemeClr val="accent2">
                  <a:lumMod val="40000"/>
                  <a:lumOff val="60000"/>
                </a:schemeClr>
              </a:solidFill>
              <a:effectLst>
                <a:outerShdw blurRad="38100" dist="38100" dir="2700000" algn="tl">
                  <a:srgbClr val="000000">
                    <a:alpha val="43137"/>
                  </a:srgbClr>
                </a:outerShdw>
              </a:effectLst>
              <a:ea typeface="MS PGothic" pitchFamily="34" charset="-128"/>
            </a:endParaRPr>
          </a:p>
        </p:txBody>
      </p:sp>
      <p:sp>
        <p:nvSpPr>
          <p:cNvPr id="36867" name="Rectangle 3">
            <a:extLst>
              <a:ext uri="{FF2B5EF4-FFF2-40B4-BE49-F238E27FC236}">
                <a16:creationId xmlns:a16="http://schemas.microsoft.com/office/drawing/2014/main" id="{D054A2A4-77C4-416B-8CE4-69738480C28F}"/>
              </a:ext>
            </a:extLst>
          </p:cNvPr>
          <p:cNvSpPr>
            <a:spLocks noGrp="1" noChangeArrowheads="1"/>
          </p:cNvSpPr>
          <p:nvPr>
            <p:ph idx="1"/>
          </p:nvPr>
        </p:nvSpPr>
        <p:spPr>
          <a:xfrm>
            <a:off x="611188" y="2852738"/>
            <a:ext cx="7772400" cy="2447925"/>
          </a:xfrm>
        </p:spPr>
        <p:txBody>
          <a:bodyPr rtlCol="0">
            <a:normAutofit fontScale="70000" lnSpcReduction="20000"/>
          </a:bodyPr>
          <a:lstStyle/>
          <a:p>
            <a:pPr marL="342906" indent="-342906" defTabSz="457207" fontAlgn="auto">
              <a:spcAft>
                <a:spcPts val="0"/>
              </a:spcAft>
              <a:buClr>
                <a:schemeClr val="bg2">
                  <a:lumMod val="40000"/>
                  <a:lumOff val="60000"/>
                </a:schemeClr>
              </a:buClr>
              <a:buFont typeface="Wingdings 3" charset="2"/>
              <a:buChar char=""/>
              <a:defRPr/>
            </a:pPr>
            <a:r>
              <a:rPr lang="en-GB" altLang="en-US" sz="2800" dirty="0" err="1"/>
              <a:t>Pecynnau</a:t>
            </a:r>
            <a:r>
              <a:rPr lang="en-GB" altLang="en-US" sz="2800" dirty="0"/>
              <a:t> </a:t>
            </a:r>
            <a:r>
              <a:rPr lang="en-GB" altLang="en-US" sz="2800" dirty="0" err="1"/>
              <a:t>Dysgu</a:t>
            </a:r>
            <a:r>
              <a:rPr lang="en-GB" altLang="en-US" sz="2800" dirty="0"/>
              <a:t> </a:t>
            </a:r>
            <a:r>
              <a:rPr lang="en-GB" altLang="en-US" sz="2800" dirty="0" err="1"/>
              <a:t>ar</a:t>
            </a:r>
            <a:r>
              <a:rPr lang="en-GB" altLang="en-US" sz="2800" dirty="0"/>
              <a:t> </a:t>
            </a:r>
            <a:r>
              <a:rPr lang="en-GB" altLang="en-US" sz="2800" dirty="0" err="1"/>
              <a:t>Wefan</a:t>
            </a:r>
            <a:r>
              <a:rPr lang="en-GB" altLang="en-US" sz="2800" dirty="0"/>
              <a:t> </a:t>
            </a:r>
            <a:r>
              <a:rPr lang="en-GB" altLang="en-US" sz="2800" dirty="0" err="1"/>
              <a:t>Dysgu</a:t>
            </a:r>
            <a:r>
              <a:rPr lang="en-GB" altLang="en-US" sz="2800" dirty="0"/>
              <a:t> </a:t>
            </a:r>
            <a:r>
              <a:rPr lang="en-GB" altLang="en-US" sz="2800" dirty="0" err="1"/>
              <a:t>Cymru</a:t>
            </a:r>
            <a:endParaRPr lang="en-GB" altLang="en-US" sz="2800" dirty="0"/>
          </a:p>
          <a:p>
            <a:pPr marL="342906" indent="-342906" defTabSz="457207" fontAlgn="auto">
              <a:spcAft>
                <a:spcPts val="0"/>
              </a:spcAft>
              <a:buClr>
                <a:schemeClr val="bg2">
                  <a:lumMod val="40000"/>
                  <a:lumOff val="60000"/>
                </a:schemeClr>
              </a:buClr>
              <a:buFont typeface="Wingdings 3" charset="2"/>
              <a:buChar char=""/>
              <a:defRPr/>
            </a:pPr>
            <a:r>
              <a:rPr lang="en-GB" altLang="en-US" sz="2800" dirty="0"/>
              <a:t>Learning Wales </a:t>
            </a:r>
            <a:r>
              <a:rPr lang="en-GB" altLang="en-US" sz="2800" dirty="0">
                <a:solidFill>
                  <a:srgbClr val="FF0000"/>
                </a:solidFill>
              </a:rPr>
              <a:t>Learning Packs </a:t>
            </a:r>
            <a:endParaRPr lang="en-GB" altLang="en-US" sz="2800" dirty="0">
              <a:solidFill>
                <a:srgbClr val="FF0000"/>
              </a:solidFill>
              <a:hlinkClick r:id="rId3"/>
            </a:endParaRPr>
          </a:p>
          <a:p>
            <a:pPr marL="342906" indent="-342906" defTabSz="457207" fontAlgn="auto">
              <a:spcAft>
                <a:spcPts val="0"/>
              </a:spcAft>
              <a:buClr>
                <a:schemeClr val="bg2">
                  <a:lumMod val="40000"/>
                  <a:lumOff val="60000"/>
                </a:schemeClr>
              </a:buClr>
              <a:buFont typeface="Wingdings 3" charset="2"/>
              <a:buChar char=""/>
              <a:defRPr/>
            </a:pPr>
            <a:r>
              <a:rPr lang="en-GB" altLang="en-US" sz="2800" dirty="0">
                <a:hlinkClick r:id="rId3"/>
              </a:rPr>
              <a:t>http://learning.wales.gov.uk/learningpacks/?lang=en</a:t>
            </a:r>
            <a:r>
              <a:rPr lang="en-GB" altLang="en-US" sz="2800" dirty="0"/>
              <a:t> ac/and </a:t>
            </a:r>
            <a:r>
              <a:rPr lang="en-GB" altLang="en-US" sz="2800" dirty="0">
                <a:hlinkClick r:id="rId4"/>
              </a:rPr>
              <a:t>http://learning.wales.gov.uk/resources/nlnf/?skip=1&amp;lang=cy</a:t>
            </a:r>
            <a:endParaRPr lang="en-GB" altLang="en-US" sz="2800" dirty="0"/>
          </a:p>
          <a:p>
            <a:pPr marL="342906" indent="-342906" defTabSz="457207" fontAlgn="auto">
              <a:spcAft>
                <a:spcPts val="0"/>
              </a:spcAft>
              <a:buClr>
                <a:schemeClr val="bg2">
                  <a:lumMod val="40000"/>
                  <a:lumOff val="60000"/>
                </a:schemeClr>
              </a:buClr>
              <a:buFont typeface="Wingdings 3" charset="2"/>
              <a:buChar char=""/>
              <a:defRPr/>
            </a:pPr>
            <a:r>
              <a:rPr lang="en-GB" altLang="en-US" sz="2800" dirty="0"/>
              <a:t>Woodlands Resources. </a:t>
            </a:r>
            <a:r>
              <a:rPr lang="en-GB" altLang="en-US" sz="2800" i="1" dirty="0">
                <a:hlinkClick r:id="rId5"/>
              </a:rPr>
              <a:t>http://resources.woodlands-junior.kent.sch.uk/interactive/</a:t>
            </a:r>
            <a:r>
              <a:rPr lang="en-GB" altLang="en-US" sz="2800" i="1" dirty="0"/>
              <a:t> </a:t>
            </a:r>
          </a:p>
        </p:txBody>
      </p:sp>
    </p:spTree>
    <p:custDataLst>
      <p:tags r:id="rId1"/>
    </p:custData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3">
            <a:extLst>
              <a:ext uri="{FF2B5EF4-FFF2-40B4-BE49-F238E27FC236}">
                <a16:creationId xmlns:a16="http://schemas.microsoft.com/office/drawing/2014/main" id="{911D00CF-8ED9-4D1D-BD3F-DC2EBC168DAB}"/>
              </a:ext>
            </a:extLst>
          </p:cNvPr>
          <p:cNvSpPr>
            <a:spLocks noGrp="1" noChangeArrowheads="1"/>
          </p:cNvSpPr>
          <p:nvPr>
            <p:ph sz="half" idx="4294967295"/>
          </p:nvPr>
        </p:nvSpPr>
        <p:spPr>
          <a:xfrm>
            <a:off x="0" y="1481138"/>
            <a:ext cx="4038600" cy="4525962"/>
          </a:xfrm>
        </p:spPr>
        <p:txBody>
          <a:bodyPr/>
          <a:lstStyle/>
          <a:p>
            <a:pPr marL="365125" lvl="2" indent="-255588">
              <a:spcBef>
                <a:spcPts val="400"/>
              </a:spcBef>
              <a:buClr>
                <a:schemeClr val="accent1"/>
              </a:buClr>
              <a:buSzPct val="68000"/>
              <a:buFont typeface="Wingdings 3" panose="05040102010807070707" pitchFamily="18" charset="2"/>
              <a:buChar char=""/>
            </a:pPr>
            <a:endParaRPr lang="en-US" altLang="en-US"/>
          </a:p>
          <a:p>
            <a:r>
              <a:rPr lang="en-US" altLang="en-US" dirty="0" err="1"/>
              <a:t>Mewn</a:t>
            </a:r>
            <a:r>
              <a:rPr lang="en-US" altLang="en-US" dirty="0"/>
              <a:t> </a:t>
            </a:r>
            <a:r>
              <a:rPr lang="en-US" altLang="en-US" dirty="0" err="1"/>
              <a:t>grwpiau</a:t>
            </a:r>
            <a:r>
              <a:rPr lang="en-US" altLang="en-US" dirty="0"/>
              <a:t> </a:t>
            </a:r>
            <a:r>
              <a:rPr lang="en-US" altLang="en-US" dirty="0" err="1"/>
              <a:t>bach</a:t>
            </a:r>
            <a:r>
              <a:rPr lang="en-US" altLang="en-US" dirty="0"/>
              <a:t> </a:t>
            </a:r>
            <a:r>
              <a:rPr lang="en-US" altLang="en-US" dirty="0" err="1"/>
              <a:t>cynlluniwch</a:t>
            </a:r>
            <a:r>
              <a:rPr lang="en-US" altLang="en-US" dirty="0"/>
              <a:t> </a:t>
            </a:r>
            <a:r>
              <a:rPr lang="en-US" altLang="en-US" dirty="0" err="1"/>
              <a:t>ddau</a:t>
            </a:r>
            <a:r>
              <a:rPr lang="en-US" altLang="en-US" dirty="0"/>
              <a:t> </a:t>
            </a:r>
            <a:r>
              <a:rPr lang="en-US" altLang="en-US" dirty="0" err="1"/>
              <a:t>weithgaredd</a:t>
            </a:r>
            <a:r>
              <a:rPr lang="en-US" altLang="en-US" dirty="0"/>
              <a:t> </a:t>
            </a:r>
            <a:r>
              <a:rPr lang="en-US" altLang="en-US" dirty="0" err="1"/>
              <a:t>rhifedd</a:t>
            </a:r>
            <a:r>
              <a:rPr lang="en-US" altLang="en-US" dirty="0"/>
              <a:t> </a:t>
            </a:r>
            <a:r>
              <a:rPr lang="en-US" altLang="en-US" dirty="0" err="1"/>
              <a:t>ar</a:t>
            </a:r>
            <a:r>
              <a:rPr lang="en-US" altLang="en-US" dirty="0"/>
              <a:t> </a:t>
            </a:r>
            <a:r>
              <a:rPr lang="en-US" altLang="en-US" dirty="0" err="1"/>
              <a:t>gyfer</a:t>
            </a:r>
            <a:r>
              <a:rPr lang="en-US" altLang="en-US" dirty="0"/>
              <a:t> y </a:t>
            </a:r>
            <a:r>
              <a:rPr lang="en-US" altLang="en-US" dirty="0" err="1"/>
              <a:t>pedwar</a:t>
            </a:r>
            <a:r>
              <a:rPr lang="en-US" altLang="en-US" dirty="0"/>
              <a:t> </a:t>
            </a:r>
            <a:r>
              <a:rPr lang="en-US" altLang="en-US" dirty="0" err="1"/>
              <a:t>llinyn</a:t>
            </a:r>
            <a:r>
              <a:rPr lang="en-US" altLang="en-US" dirty="0"/>
              <a:t>:</a:t>
            </a:r>
          </a:p>
          <a:p>
            <a:endParaRPr lang="en-US" altLang="en-US" sz="2800" dirty="0"/>
          </a:p>
          <a:p>
            <a:endParaRPr lang="en-US" altLang="en-US" sz="2800" dirty="0"/>
          </a:p>
          <a:p>
            <a:endParaRPr lang="en-US" altLang="en-US" sz="2800" dirty="0"/>
          </a:p>
          <a:p>
            <a:endParaRPr lang="en-US" altLang="en-US" sz="2800" dirty="0"/>
          </a:p>
          <a:p>
            <a:endParaRPr lang="en-US" altLang="en-US" sz="2800" dirty="0"/>
          </a:p>
        </p:txBody>
      </p:sp>
      <p:sp>
        <p:nvSpPr>
          <p:cNvPr id="37891" name="Content Placeholder 6">
            <a:extLst>
              <a:ext uri="{FF2B5EF4-FFF2-40B4-BE49-F238E27FC236}">
                <a16:creationId xmlns:a16="http://schemas.microsoft.com/office/drawing/2014/main" id="{136FF28F-F2C1-43D6-8E86-676B5C284EED}"/>
              </a:ext>
            </a:extLst>
          </p:cNvPr>
          <p:cNvSpPr>
            <a:spLocks noGrp="1"/>
          </p:cNvSpPr>
          <p:nvPr>
            <p:ph sz="half" idx="4294967295"/>
          </p:nvPr>
        </p:nvSpPr>
        <p:spPr>
          <a:xfrm>
            <a:off x="5256213" y="1481138"/>
            <a:ext cx="3887787" cy="4525962"/>
          </a:xfrm>
        </p:spPr>
        <p:txBody>
          <a:bodyPr rtlCol="0">
            <a:normAutofit fontScale="92500" lnSpcReduction="10000"/>
          </a:bodyPr>
          <a:lstStyle/>
          <a:p>
            <a:pPr defTabSz="457207" fontAlgn="auto">
              <a:lnSpc>
                <a:spcPct val="90000"/>
              </a:lnSpc>
              <a:spcAft>
                <a:spcPts val="0"/>
              </a:spcAft>
              <a:buClr>
                <a:schemeClr val="bg2">
                  <a:lumMod val="40000"/>
                  <a:lumOff val="60000"/>
                </a:schemeClr>
              </a:buClr>
              <a:buFont typeface="Wingdings 3" charset="2"/>
              <a:buChar char=""/>
              <a:defRPr/>
            </a:pPr>
            <a:r>
              <a:rPr lang="en-GB" altLang="en-US" sz="2800" i="1" dirty="0"/>
              <a:t>In small groups plan two cross-curricular numeracy -based </a:t>
            </a:r>
            <a:r>
              <a:rPr lang="en-GB" altLang="en-US" sz="2800" i="1" dirty="0" err="1"/>
              <a:t>activitities</a:t>
            </a:r>
            <a:r>
              <a:rPr lang="en-GB" altLang="en-US" sz="2800" i="1" dirty="0"/>
              <a:t> for the four strands of:</a:t>
            </a:r>
            <a:endParaRPr lang="en-US"/>
          </a:p>
          <a:p>
            <a:pPr marL="342906" indent="-342906" defTabSz="457207" fontAlgn="auto">
              <a:lnSpc>
                <a:spcPct val="90000"/>
              </a:lnSpc>
              <a:spcAft>
                <a:spcPts val="0"/>
              </a:spcAft>
              <a:buClr>
                <a:schemeClr val="bg2">
                  <a:lumMod val="40000"/>
                  <a:lumOff val="60000"/>
                </a:schemeClr>
              </a:buClr>
              <a:buFont typeface="Wingdings 3" charset="2"/>
              <a:buChar char=""/>
              <a:defRPr/>
            </a:pPr>
            <a:r>
              <a:rPr lang="en-GB" altLang="en-US" sz="2800" i="1" dirty="0"/>
              <a:t>Critical pedagogy</a:t>
            </a:r>
          </a:p>
          <a:p>
            <a:pPr marL="342906" indent="-342906" defTabSz="457207" fontAlgn="auto">
              <a:lnSpc>
                <a:spcPct val="90000"/>
              </a:lnSpc>
              <a:spcAft>
                <a:spcPts val="0"/>
              </a:spcAft>
              <a:buClr>
                <a:schemeClr val="bg2">
                  <a:lumMod val="40000"/>
                  <a:lumOff val="60000"/>
                </a:schemeClr>
              </a:buClr>
              <a:buFont typeface="Wingdings 3" charset="2"/>
              <a:buChar char=""/>
              <a:defRPr/>
            </a:pPr>
            <a:r>
              <a:rPr lang="en-GB" altLang="en-US" sz="2800" i="1" dirty="0"/>
              <a:t>Numeracy Framework</a:t>
            </a:r>
          </a:p>
          <a:p>
            <a:pPr marL="342906" indent="-342906" defTabSz="457207" fontAlgn="auto">
              <a:lnSpc>
                <a:spcPct val="90000"/>
              </a:lnSpc>
              <a:spcAft>
                <a:spcPts val="0"/>
              </a:spcAft>
              <a:buClr>
                <a:schemeClr val="bg2">
                  <a:lumMod val="40000"/>
                  <a:lumOff val="60000"/>
                </a:schemeClr>
              </a:buClr>
              <a:buFont typeface="Wingdings 3" charset="2"/>
              <a:buChar char=""/>
              <a:defRPr/>
            </a:pPr>
            <a:endParaRPr lang="en-GB" altLang="en-US" sz="2800" i="1" dirty="0"/>
          </a:p>
          <a:p>
            <a:pPr marL="342906" indent="-342906" defTabSz="457207" fontAlgn="auto">
              <a:lnSpc>
                <a:spcPct val="90000"/>
              </a:lnSpc>
              <a:spcAft>
                <a:spcPts val="0"/>
              </a:spcAft>
              <a:buClr>
                <a:schemeClr val="bg2">
                  <a:lumMod val="40000"/>
                  <a:lumOff val="60000"/>
                </a:schemeClr>
              </a:buClr>
              <a:buFont typeface="Wingdings 3" panose="05040102010807070707" pitchFamily="18" charset="2"/>
              <a:buNone/>
              <a:defRPr/>
            </a:pPr>
            <a:endParaRPr lang="en-GB" altLang="en-US" sz="2800" i="1" dirty="0"/>
          </a:p>
          <a:p>
            <a:pPr marL="342906" indent="-342906" defTabSz="457207" fontAlgn="auto">
              <a:lnSpc>
                <a:spcPct val="90000"/>
              </a:lnSpc>
              <a:spcAft>
                <a:spcPts val="0"/>
              </a:spcAft>
              <a:buClr>
                <a:schemeClr val="bg2">
                  <a:lumMod val="40000"/>
                  <a:lumOff val="60000"/>
                </a:schemeClr>
              </a:buClr>
              <a:buFont typeface="Wingdings 3" charset="2"/>
              <a:buChar char=""/>
              <a:defRPr/>
            </a:pPr>
            <a:r>
              <a:rPr lang="en-GB" altLang="en-US" sz="2800" i="1" dirty="0"/>
              <a:t>Feedback</a:t>
            </a:r>
          </a:p>
        </p:txBody>
      </p:sp>
      <p:sp>
        <p:nvSpPr>
          <p:cNvPr id="47106" name="Rectangle 2">
            <a:extLst>
              <a:ext uri="{FF2B5EF4-FFF2-40B4-BE49-F238E27FC236}">
                <a16:creationId xmlns:a16="http://schemas.microsoft.com/office/drawing/2014/main" id="{BE3EA838-B09B-447C-98B1-5128A9742B2C}"/>
              </a:ext>
            </a:extLst>
          </p:cNvPr>
          <p:cNvSpPr>
            <a:spLocks noGrp="1" noChangeArrowheads="1"/>
          </p:cNvSpPr>
          <p:nvPr>
            <p:ph type="title" idx="4294967295"/>
          </p:nvPr>
        </p:nvSpPr>
        <p:spPr>
          <a:xfrm>
            <a:off x="301925" y="110736"/>
            <a:ext cx="8229600" cy="1143000"/>
          </a:xfrm>
        </p:spPr>
        <p:txBody>
          <a:bodyPr rtlCol="0">
            <a:normAutofit fontScale="90000"/>
          </a:bodyPr>
          <a:lstStyle/>
          <a:p>
            <a:pPr defTabSz="457207" fontAlgn="auto">
              <a:spcAft>
                <a:spcPts val="0"/>
              </a:spcAft>
              <a:defRPr/>
            </a:pPr>
            <a:r>
              <a:rPr lang="en-GB" dirty="0"/>
              <a:t/>
            </a:r>
            <a:br>
              <a:rPr lang="en-GB" dirty="0"/>
            </a:br>
            <a:r>
              <a:rPr lang="en-GB" dirty="0"/>
              <a:t>    </a:t>
            </a:r>
            <a:r>
              <a:rPr lang="en-GB" dirty="0" err="1"/>
              <a:t>Tasg</a:t>
            </a:r>
            <a:r>
              <a:rPr lang="en-GB" dirty="0"/>
              <a:t>                              Task</a:t>
            </a:r>
            <a:r>
              <a:rPr lang="en-GB" dirty="0">
                <a:ea typeface="ＭＳ Ｐゴシック" charset="-128"/>
              </a:rPr>
              <a:t/>
            </a:r>
            <a:br>
              <a:rPr lang="en-GB" dirty="0">
                <a:ea typeface="ＭＳ Ｐゴシック" charset="-128"/>
              </a:rPr>
            </a:br>
            <a:endParaRPr lang="en-GB" i="1" dirty="0"/>
          </a:p>
        </p:txBody>
      </p:sp>
      <p:sp>
        <p:nvSpPr>
          <p:cNvPr id="71685" name="Content Placeholder 6">
            <a:extLst>
              <a:ext uri="{FF2B5EF4-FFF2-40B4-BE49-F238E27FC236}">
                <a16:creationId xmlns:a16="http://schemas.microsoft.com/office/drawing/2014/main" id="{1948D09B-B8F9-43BA-9CEB-195EC41029BF}"/>
              </a:ext>
            </a:extLst>
          </p:cNvPr>
          <p:cNvSpPr txBox="1">
            <a:spLocks/>
          </p:cNvSpPr>
          <p:nvPr/>
        </p:nvSpPr>
        <p:spPr bwMode="auto">
          <a:xfrm>
            <a:off x="-778" y="1251400"/>
            <a:ext cx="4244975"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marL="365125" indent="-255588">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hangingPunct="1">
              <a:lnSpc>
                <a:spcPct val="90000"/>
              </a:lnSpc>
              <a:spcBef>
                <a:spcPts val="400"/>
              </a:spcBef>
              <a:buClr>
                <a:schemeClr val="accent1"/>
              </a:buClr>
              <a:buSzPct val="68000"/>
              <a:buFont typeface="Wingdings 3" panose="05040102010807070707" pitchFamily="18" charset="2"/>
              <a:buChar char=""/>
            </a:pPr>
            <a:endParaRPr lang="en-GB" altLang="en-US" sz="2800">
              <a:latin typeface="Lucida Sans Unicode" panose="020B0602030504020204" pitchFamily="34" charset="0"/>
              <a:ea typeface="ＭＳ Ｐゴシック" panose="020B0600070205080204" pitchFamily="34" charset="-128"/>
            </a:endParaRPr>
          </a:p>
          <a:p>
            <a:pPr indent="-255270" eaLnBrk="1" hangingPunct="1">
              <a:lnSpc>
                <a:spcPct val="90000"/>
              </a:lnSpc>
              <a:spcBef>
                <a:spcPts val="400"/>
              </a:spcBef>
              <a:buClr>
                <a:schemeClr val="accent1"/>
              </a:buClr>
              <a:buSzPct val="68000"/>
              <a:buFont typeface="Wingdings 3" panose="05040102010807070707" pitchFamily="18" charset="2"/>
              <a:buChar char=""/>
            </a:pPr>
            <a:endParaRPr lang="en-GB" altLang="en-US" sz="2800" dirty="0">
              <a:latin typeface="Lucida Sans Unicode" panose="020B0602030504020204" pitchFamily="34" charset="0"/>
              <a:ea typeface="ＭＳ Ｐゴシック" panose="020B0600070205080204" pitchFamily="34" charset="-128"/>
              <a:cs typeface="Lucida Sans Unicode"/>
            </a:endParaRPr>
          </a:p>
          <a:p>
            <a:pPr indent="-255270" eaLnBrk="1" hangingPunct="1">
              <a:lnSpc>
                <a:spcPct val="90000"/>
              </a:lnSpc>
              <a:spcBef>
                <a:spcPts val="400"/>
              </a:spcBef>
              <a:buClr>
                <a:schemeClr val="accent1"/>
              </a:buClr>
              <a:buSzPct val="68000"/>
              <a:buFont typeface="Wingdings 3" panose="05040102010807070707" pitchFamily="18" charset="2"/>
              <a:buChar char=""/>
            </a:pPr>
            <a:endParaRPr lang="en-GB" altLang="en-US" sz="2800" dirty="0">
              <a:latin typeface="Lucida Sans Unicode" panose="020B0602030504020204" pitchFamily="34" charset="0"/>
              <a:ea typeface="ＭＳ Ｐゴシック" panose="020B0600070205080204" pitchFamily="34" charset="-128"/>
              <a:cs typeface="Lucida Sans Unicode"/>
            </a:endParaRPr>
          </a:p>
          <a:p>
            <a:pPr indent="-255270" eaLnBrk="1" hangingPunct="1">
              <a:lnSpc>
                <a:spcPct val="90000"/>
              </a:lnSpc>
              <a:spcBef>
                <a:spcPts val="400"/>
              </a:spcBef>
              <a:buClr>
                <a:schemeClr val="accent1"/>
              </a:buClr>
              <a:buSzPct val="68000"/>
              <a:buFont typeface="Wingdings 3" panose="05040102010807070707" pitchFamily="18" charset="2"/>
              <a:buChar char=""/>
            </a:pPr>
            <a:endParaRPr lang="en-GB" altLang="en-US" sz="2800" dirty="0">
              <a:latin typeface="Lucida Sans Unicode" panose="020B0602030504020204" pitchFamily="34" charset="0"/>
              <a:ea typeface="ＭＳ Ｐゴシック" panose="020B0600070205080204" pitchFamily="34" charset="-128"/>
              <a:cs typeface="Lucida Sans Unicode"/>
            </a:endParaRPr>
          </a:p>
          <a:p>
            <a:pPr indent="-255270" eaLnBrk="1" hangingPunct="1">
              <a:lnSpc>
                <a:spcPct val="90000"/>
              </a:lnSpc>
              <a:spcBef>
                <a:spcPts val="400"/>
              </a:spcBef>
              <a:buClr>
                <a:schemeClr val="accent1"/>
              </a:buClr>
              <a:buSzPct val="68000"/>
              <a:buFont typeface="Wingdings 3" panose="05040102010807070707" pitchFamily="18" charset="2"/>
              <a:buChar char=""/>
            </a:pPr>
            <a:endParaRPr lang="en-GB" altLang="en-US" sz="2000" dirty="0">
              <a:latin typeface="Lucida Sans Unicode" panose="020B0602030504020204" pitchFamily="34" charset="0"/>
              <a:ea typeface="ＭＳ Ｐゴシック" panose="020B0600070205080204" pitchFamily="34" charset="-128"/>
              <a:cs typeface="Lucida Sans Unicode"/>
            </a:endParaRPr>
          </a:p>
          <a:p>
            <a:pPr indent="-255270" eaLnBrk="1" hangingPunct="1">
              <a:lnSpc>
                <a:spcPct val="90000"/>
              </a:lnSpc>
              <a:spcBef>
                <a:spcPts val="400"/>
              </a:spcBef>
              <a:buClr>
                <a:schemeClr val="accent1"/>
              </a:buClr>
              <a:buSzPct val="68000"/>
              <a:buFont typeface="Wingdings 3" panose="05040102010807070707" pitchFamily="18" charset="2"/>
              <a:buChar char=""/>
            </a:pPr>
            <a:endParaRPr lang="en-GB" altLang="en-US" sz="2000" dirty="0">
              <a:latin typeface="Lucida Sans Unicode" panose="020B0602030504020204" pitchFamily="34" charset="0"/>
              <a:ea typeface="ＭＳ Ｐゴシック" panose="020B0600070205080204" pitchFamily="34" charset="-128"/>
              <a:cs typeface="Lucida Sans Unicode"/>
            </a:endParaRPr>
          </a:p>
          <a:p>
            <a:pPr indent="-255270" eaLnBrk="1" hangingPunct="1">
              <a:lnSpc>
                <a:spcPct val="90000"/>
              </a:lnSpc>
              <a:spcBef>
                <a:spcPts val="400"/>
              </a:spcBef>
              <a:buClr>
                <a:schemeClr val="accent1"/>
              </a:buClr>
              <a:buSzPct val="68000"/>
              <a:buFont typeface="Wingdings 3" panose="05040102010807070707" pitchFamily="18" charset="2"/>
              <a:buChar char=""/>
            </a:pPr>
            <a:r>
              <a:rPr lang="en-GB" altLang="en-US" sz="2000" dirty="0" err="1">
                <a:latin typeface="Lucida Sans Unicode" panose="020B0602030504020204" pitchFamily="34" charset="0"/>
                <a:ea typeface="ＭＳ Ｐゴシック" panose="020B0600070205080204" pitchFamily="34" charset="-128"/>
                <a:cs typeface="Lucida Sans Unicode"/>
              </a:rPr>
              <a:t>Addysgeg</a:t>
            </a:r>
            <a:r>
              <a:rPr lang="en-GB" altLang="en-US" sz="2000" dirty="0">
                <a:latin typeface="Lucida Sans Unicode" panose="020B0602030504020204" pitchFamily="34" charset="0"/>
                <a:ea typeface="ＭＳ Ｐゴシック" panose="020B0600070205080204" pitchFamily="34" charset="-128"/>
                <a:cs typeface="Lucida Sans Unicode"/>
              </a:rPr>
              <a:t> </a:t>
            </a:r>
            <a:r>
              <a:rPr lang="en-GB" altLang="en-US" sz="2000" dirty="0" err="1">
                <a:latin typeface="Lucida Sans Unicode" panose="020B0602030504020204" pitchFamily="34" charset="0"/>
                <a:ea typeface="ＭＳ Ｐゴシック" panose="020B0600070205080204" pitchFamily="34" charset="-128"/>
                <a:cs typeface="Lucida Sans Unicode"/>
              </a:rPr>
              <a:t>beirniadol</a:t>
            </a:r>
          </a:p>
          <a:p>
            <a:pPr indent="-255270" eaLnBrk="1" hangingPunct="1">
              <a:lnSpc>
                <a:spcPct val="90000"/>
              </a:lnSpc>
              <a:spcBef>
                <a:spcPts val="400"/>
              </a:spcBef>
              <a:buClr>
                <a:schemeClr val="accent1"/>
              </a:buClr>
              <a:buSzPct val="68000"/>
              <a:buFont typeface="Wingdings 3" panose="05040102010807070707" pitchFamily="18" charset="2"/>
              <a:buChar char=""/>
            </a:pPr>
            <a:r>
              <a:rPr lang="en-GB" altLang="en-US" sz="2000" dirty="0">
                <a:latin typeface="Lucida Sans Unicode" panose="020B0602030504020204" pitchFamily="34" charset="0"/>
                <a:ea typeface="ＭＳ Ｐゴシック" panose="020B0600070205080204" pitchFamily="34" charset="-128"/>
                <a:cs typeface="Lucida Sans Unicode"/>
              </a:rPr>
              <a:t>Y </a:t>
            </a:r>
            <a:r>
              <a:rPr lang="en-GB" altLang="en-US" sz="2000" dirty="0" err="1">
                <a:latin typeface="Lucida Sans Unicode" panose="020B0602030504020204" pitchFamily="34" charset="0"/>
                <a:ea typeface="ＭＳ Ｐゴシック" panose="020B0600070205080204" pitchFamily="34" charset="-128"/>
                <a:cs typeface="Lucida Sans Unicode"/>
              </a:rPr>
              <a:t>Fframwaith</a:t>
            </a:r>
            <a:r>
              <a:rPr lang="en-GB" altLang="en-US" sz="2000" dirty="0">
                <a:latin typeface="Lucida Sans Unicode" panose="020B0602030504020204" pitchFamily="34" charset="0"/>
                <a:ea typeface="ＭＳ Ｐゴシック" panose="020B0600070205080204" pitchFamily="34" charset="-128"/>
                <a:cs typeface="Lucida Sans Unicode"/>
              </a:rPr>
              <a:t> </a:t>
            </a:r>
            <a:r>
              <a:rPr lang="en-GB" altLang="en-US" sz="2000" dirty="0" err="1">
                <a:latin typeface="Lucida Sans Unicode" panose="020B0602030504020204" pitchFamily="34" charset="0"/>
                <a:ea typeface="ＭＳ Ｐゴシック" panose="020B0600070205080204" pitchFamily="34" charset="-128"/>
                <a:cs typeface="Lucida Sans Unicode"/>
              </a:rPr>
              <a:t>Llythrennedd</a:t>
            </a:r>
            <a:r>
              <a:rPr lang="en-GB" altLang="en-US" sz="2000" dirty="0">
                <a:latin typeface="Lucida Sans Unicode" panose="020B0602030504020204" pitchFamily="34" charset="0"/>
                <a:ea typeface="ＭＳ Ｐゴシック" panose="020B0600070205080204" pitchFamily="34" charset="-128"/>
                <a:cs typeface="Lucida Sans Unicode"/>
              </a:rPr>
              <a:t> a </a:t>
            </a:r>
            <a:r>
              <a:rPr lang="en-GB" altLang="en-US" sz="2000" dirty="0" err="1">
                <a:latin typeface="Lucida Sans Unicode" panose="020B0602030504020204" pitchFamily="34" charset="0"/>
                <a:ea typeface="ＭＳ Ｐゴシック" panose="020B0600070205080204" pitchFamily="34" charset="-128"/>
                <a:cs typeface="Lucida Sans Unicode"/>
              </a:rPr>
              <a:t>Rhifedd</a:t>
            </a:r>
          </a:p>
          <a:p>
            <a:pPr indent="-255270" eaLnBrk="1" hangingPunct="1">
              <a:lnSpc>
                <a:spcPct val="90000"/>
              </a:lnSpc>
              <a:spcBef>
                <a:spcPts val="400"/>
              </a:spcBef>
              <a:buClr>
                <a:schemeClr val="accent1"/>
              </a:buClr>
              <a:buSzPct val="68000"/>
              <a:buFont typeface="Wingdings 3" panose="05040102010807070707" pitchFamily="18" charset="2"/>
              <a:buChar char=""/>
            </a:pPr>
            <a:endParaRPr lang="en-GB" altLang="en-US" sz="2000" dirty="0">
              <a:latin typeface="Lucida Sans Unicode" panose="020B0602030504020204" pitchFamily="34" charset="0"/>
              <a:ea typeface="ＭＳ Ｐゴシック" panose="020B0600070205080204" pitchFamily="34" charset="-128"/>
              <a:cs typeface="Lucida Sans Unicode"/>
            </a:endParaRPr>
          </a:p>
          <a:p>
            <a:pPr indent="-255270" eaLnBrk="1" hangingPunct="1">
              <a:lnSpc>
                <a:spcPct val="90000"/>
              </a:lnSpc>
              <a:spcBef>
                <a:spcPts val="400"/>
              </a:spcBef>
              <a:buClr>
                <a:schemeClr val="accent1"/>
              </a:buClr>
              <a:buSzPct val="68000"/>
              <a:buFont typeface="Wingdings 3" panose="05040102010807070707" pitchFamily="18" charset="2"/>
              <a:buChar char=""/>
            </a:pPr>
            <a:r>
              <a:rPr lang="en-GB" altLang="en-US" sz="2000" dirty="0" err="1">
                <a:latin typeface="Lucida Sans Unicode" panose="020B0602030504020204" pitchFamily="34" charset="0"/>
                <a:ea typeface="ＭＳ Ｐゴシック" panose="020B0600070205080204" pitchFamily="34" charset="-128"/>
              </a:rPr>
              <a:t>Adrodd</a:t>
            </a:r>
            <a:r>
              <a:rPr lang="en-GB" altLang="en-US" sz="2000" dirty="0">
                <a:latin typeface="Lucida Sans Unicode" panose="020B0602030504020204" pitchFamily="34" charset="0"/>
                <a:ea typeface="ＭＳ Ｐゴシック" panose="020B0600070205080204" pitchFamily="34" charset="-128"/>
              </a:rPr>
              <a:t> </a:t>
            </a:r>
            <a:r>
              <a:rPr lang="en-GB" altLang="en-US" sz="2000" dirty="0" err="1">
                <a:latin typeface="Lucida Sans Unicode" panose="020B0602030504020204" pitchFamily="34" charset="0"/>
                <a:ea typeface="ＭＳ Ｐゴシック" panose="020B0600070205080204" pitchFamily="34" charset="-128"/>
              </a:rPr>
              <a:t>nôl</a:t>
            </a:r>
            <a:endParaRPr lang="en-GB" sz="2000"/>
          </a:p>
        </p:txBody>
      </p:sp>
    </p:spTree>
    <p:custDataLst>
      <p:tags r:id="rId1"/>
    </p:custData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E5EB6571-314D-4305-9F75-8D3A01B15003}"/>
              </a:ext>
            </a:extLst>
          </p:cNvPr>
          <p:cNvSpPr>
            <a:spLocks noGrp="1" noChangeArrowheads="1"/>
          </p:cNvSpPr>
          <p:nvPr>
            <p:ph type="title"/>
          </p:nvPr>
        </p:nvSpPr>
        <p:spPr/>
        <p:txBody>
          <a:bodyPr/>
          <a:lstStyle/>
          <a:p>
            <a:r>
              <a:rPr lang="en-GB" altLang="en-US">
                <a:ea typeface="ＭＳ Ｐゴシック" panose="020B0600070205080204" pitchFamily="34" charset="-128"/>
              </a:rPr>
              <a:t>Llyfryddiaeth / Bibliography</a:t>
            </a:r>
          </a:p>
        </p:txBody>
      </p:sp>
      <p:sp>
        <p:nvSpPr>
          <p:cNvPr id="38914" name="Rectangle 3">
            <a:extLst>
              <a:ext uri="{FF2B5EF4-FFF2-40B4-BE49-F238E27FC236}">
                <a16:creationId xmlns:a16="http://schemas.microsoft.com/office/drawing/2014/main" id="{80E069F0-5971-4AB9-BC50-788702D878B1}"/>
              </a:ext>
            </a:extLst>
          </p:cNvPr>
          <p:cNvSpPr>
            <a:spLocks noGrp="1" noChangeArrowheads="1"/>
          </p:cNvSpPr>
          <p:nvPr>
            <p:ph idx="1"/>
          </p:nvPr>
        </p:nvSpPr>
        <p:spPr>
          <a:xfrm>
            <a:off x="395288" y="1852613"/>
            <a:ext cx="8229600" cy="4629150"/>
          </a:xfrm>
        </p:spPr>
        <p:txBody>
          <a:bodyPr rtlCol="0">
            <a:normAutofit lnSpcReduction="10000"/>
          </a:bodyPr>
          <a:lstStyle/>
          <a:p>
            <a:pPr marL="342906" indent="-342906" defTabSz="457207" fontAlgn="auto">
              <a:lnSpc>
                <a:spcPct val="80000"/>
              </a:lnSpc>
              <a:spcAft>
                <a:spcPts val="0"/>
              </a:spcAft>
              <a:buClr>
                <a:schemeClr val="bg2">
                  <a:lumMod val="40000"/>
                  <a:lumOff val="60000"/>
                </a:schemeClr>
              </a:buClr>
              <a:buFont typeface="Wingdings 3" charset="2"/>
              <a:buChar char=""/>
              <a:defRPr/>
            </a:pPr>
            <a:r>
              <a:rPr lang="en-GB" altLang="en-US" sz="1800" dirty="0">
                <a:solidFill>
                  <a:schemeClr val="bg2">
                    <a:lumMod val="20000"/>
                    <a:lumOff val="80000"/>
                  </a:schemeClr>
                </a:solidFill>
                <a:hlinkClick r:id="rId3"/>
              </a:rPr>
              <a:t>Bulman, 2018 England faces ‘crisis’ in adult financial literacy as one in three cannot work out change from shopping trip. The Independent. 15.03.2018 https://www.independent.co.uk/news/uk/home-news/england-financial-literacy-shopping-trip-change-numeracy-mental-arithmetic-a8255951.html</a:t>
            </a:r>
          </a:p>
          <a:p>
            <a:pPr marL="342906" indent="-342906" defTabSz="457207" fontAlgn="auto">
              <a:lnSpc>
                <a:spcPct val="80000"/>
              </a:lnSpc>
              <a:spcAft>
                <a:spcPts val="0"/>
              </a:spcAft>
              <a:buClr>
                <a:schemeClr val="bg2">
                  <a:lumMod val="40000"/>
                  <a:lumOff val="60000"/>
                </a:schemeClr>
              </a:buClr>
              <a:buFont typeface="Wingdings 3" charset="2"/>
              <a:buChar char=""/>
              <a:defRPr/>
            </a:pPr>
            <a:endParaRPr lang="en-GB" altLang="en-US" sz="1800" dirty="0">
              <a:solidFill>
                <a:schemeClr val="bg2">
                  <a:lumMod val="20000"/>
                  <a:lumOff val="80000"/>
                </a:schemeClr>
              </a:solidFill>
              <a:hlinkClick r:id="rId3"/>
            </a:endParaRPr>
          </a:p>
          <a:p>
            <a:pPr marL="342906" indent="-342906" defTabSz="457207" fontAlgn="auto">
              <a:lnSpc>
                <a:spcPct val="80000"/>
              </a:lnSpc>
              <a:spcAft>
                <a:spcPts val="0"/>
              </a:spcAft>
              <a:buClr>
                <a:schemeClr val="bg2">
                  <a:lumMod val="40000"/>
                  <a:lumOff val="60000"/>
                </a:schemeClr>
              </a:buClr>
              <a:buFont typeface="Wingdings 3" charset="2"/>
              <a:buChar char=""/>
              <a:defRPr/>
            </a:pPr>
            <a:r>
              <a:rPr lang="en-GB" altLang="en-US" sz="1800" dirty="0">
                <a:solidFill>
                  <a:schemeClr val="bg2">
                    <a:lumMod val="20000"/>
                    <a:lumOff val="80000"/>
                  </a:schemeClr>
                </a:solidFill>
              </a:rPr>
              <a:t>Learning Wales. Available at </a:t>
            </a:r>
            <a:r>
              <a:rPr lang="en-GB" altLang="en-US" sz="1800" dirty="0">
                <a:solidFill>
                  <a:schemeClr val="bg2">
                    <a:lumMod val="20000"/>
                    <a:lumOff val="80000"/>
                  </a:schemeClr>
                </a:solidFill>
                <a:hlinkClick r:id="rId4"/>
              </a:rPr>
              <a:t>Welsh Government | National Literacy and Numeracy Framework and Tests</a:t>
            </a:r>
            <a:r>
              <a:rPr lang="en-GB" altLang="en-US" sz="1800" dirty="0">
                <a:solidFill>
                  <a:schemeClr val="bg2">
                    <a:lumMod val="20000"/>
                    <a:lumOff val="80000"/>
                  </a:schemeClr>
                </a:solidFill>
              </a:rPr>
              <a:t>[Accessed 16.10.15] </a:t>
            </a:r>
          </a:p>
          <a:p>
            <a:pPr marL="342906" indent="-342906" defTabSz="457207" fontAlgn="auto">
              <a:lnSpc>
                <a:spcPct val="80000"/>
              </a:lnSpc>
              <a:spcAft>
                <a:spcPts val="0"/>
              </a:spcAft>
              <a:buClr>
                <a:schemeClr val="bg2">
                  <a:lumMod val="40000"/>
                  <a:lumOff val="60000"/>
                </a:schemeClr>
              </a:buClr>
              <a:buFont typeface="Wingdings 3" charset="2"/>
              <a:buChar char=""/>
              <a:defRPr/>
            </a:pPr>
            <a:r>
              <a:rPr lang="en-GB" altLang="en-US" sz="1800" dirty="0">
                <a:solidFill>
                  <a:schemeClr val="bg2">
                    <a:lumMod val="20000"/>
                    <a:lumOff val="80000"/>
                  </a:schemeClr>
                </a:solidFill>
              </a:rPr>
              <a:t>National Literacy and Numeracy Framework and Tests. Available at </a:t>
            </a:r>
            <a:r>
              <a:rPr lang="en-GB" altLang="en-US" sz="1800" dirty="0">
                <a:solidFill>
                  <a:schemeClr val="bg2">
                    <a:lumMod val="20000"/>
                    <a:lumOff val="80000"/>
                  </a:schemeClr>
                </a:solidFill>
                <a:hlinkClick r:id="rId5"/>
              </a:rPr>
              <a:t>http://wales.gov.uk/consultations/education/nlnf/?lang=en</a:t>
            </a:r>
            <a:r>
              <a:rPr lang="en-GB" altLang="en-US" sz="1800" dirty="0">
                <a:solidFill>
                  <a:schemeClr val="bg2">
                    <a:lumMod val="20000"/>
                    <a:lumOff val="80000"/>
                  </a:schemeClr>
                </a:solidFill>
              </a:rPr>
              <a:t> [Accessed 06.08.14] and/a</a:t>
            </a:r>
          </a:p>
          <a:p>
            <a:pPr marL="342906" indent="-342906" defTabSz="457207" fontAlgn="auto">
              <a:lnSpc>
                <a:spcPct val="80000"/>
              </a:lnSpc>
              <a:spcAft>
                <a:spcPts val="0"/>
              </a:spcAft>
              <a:buClr>
                <a:schemeClr val="bg2">
                  <a:lumMod val="40000"/>
                  <a:lumOff val="60000"/>
                </a:schemeClr>
              </a:buClr>
              <a:buFont typeface="Wingdings 3" charset="2"/>
              <a:buChar char=""/>
              <a:defRPr/>
            </a:pPr>
            <a:r>
              <a:rPr lang="en-GB" altLang="en-US" sz="1800" dirty="0" err="1">
                <a:solidFill>
                  <a:schemeClr val="bg2">
                    <a:lumMod val="20000"/>
                    <a:lumOff val="80000"/>
                  </a:schemeClr>
                </a:solidFill>
              </a:rPr>
              <a:t>Fframwaith</a:t>
            </a:r>
            <a:r>
              <a:rPr lang="en-GB" altLang="en-US" sz="1800" dirty="0">
                <a:solidFill>
                  <a:schemeClr val="bg2">
                    <a:lumMod val="20000"/>
                    <a:lumOff val="80000"/>
                  </a:schemeClr>
                </a:solidFill>
              </a:rPr>
              <a:t> </a:t>
            </a:r>
            <a:r>
              <a:rPr lang="en-GB" altLang="en-US" sz="1800" dirty="0" err="1">
                <a:solidFill>
                  <a:schemeClr val="bg2">
                    <a:lumMod val="20000"/>
                    <a:lumOff val="80000"/>
                  </a:schemeClr>
                </a:solidFill>
              </a:rPr>
              <a:t>Llythrennedd</a:t>
            </a:r>
            <a:r>
              <a:rPr lang="en-GB" altLang="en-US" sz="1800" dirty="0">
                <a:solidFill>
                  <a:schemeClr val="bg2">
                    <a:lumMod val="20000"/>
                    <a:lumOff val="80000"/>
                  </a:schemeClr>
                </a:solidFill>
              </a:rPr>
              <a:t> a </a:t>
            </a:r>
            <a:r>
              <a:rPr lang="en-GB" altLang="en-US" sz="1800" dirty="0" err="1">
                <a:solidFill>
                  <a:schemeClr val="bg2">
                    <a:lumMod val="20000"/>
                    <a:lumOff val="80000"/>
                  </a:schemeClr>
                </a:solidFill>
              </a:rPr>
              <a:t>Rhifedd</a:t>
            </a:r>
            <a:r>
              <a:rPr lang="en-GB" altLang="en-US" sz="1800" dirty="0">
                <a:solidFill>
                  <a:schemeClr val="bg2">
                    <a:lumMod val="20000"/>
                    <a:lumOff val="80000"/>
                  </a:schemeClr>
                </a:solidFill>
              </a:rPr>
              <a:t> a </a:t>
            </a:r>
            <a:r>
              <a:rPr lang="en-GB" altLang="en-US" sz="1800" dirty="0" err="1">
                <a:solidFill>
                  <a:schemeClr val="bg2">
                    <a:lumMod val="20000"/>
                    <a:lumOff val="80000"/>
                  </a:schemeClr>
                </a:solidFill>
              </a:rPr>
              <a:t>Phrofion</a:t>
            </a:r>
            <a:r>
              <a:rPr lang="en-GB" altLang="en-US" sz="1800" dirty="0">
                <a:solidFill>
                  <a:schemeClr val="bg2">
                    <a:lumMod val="20000"/>
                    <a:lumOff val="80000"/>
                  </a:schemeClr>
                </a:solidFill>
              </a:rPr>
              <a:t>. </a:t>
            </a:r>
            <a:r>
              <a:rPr lang="en-GB" altLang="en-US" sz="1800" dirty="0" err="1">
                <a:solidFill>
                  <a:schemeClr val="bg2">
                    <a:lumMod val="20000"/>
                    <a:lumOff val="80000"/>
                  </a:schemeClr>
                </a:solidFill>
              </a:rPr>
              <a:t>Ar</a:t>
            </a:r>
            <a:r>
              <a:rPr lang="en-GB" altLang="en-US" sz="1800" dirty="0">
                <a:solidFill>
                  <a:schemeClr val="bg2">
                    <a:lumMod val="20000"/>
                    <a:lumOff val="80000"/>
                  </a:schemeClr>
                </a:solidFill>
              </a:rPr>
              <a:t> </a:t>
            </a:r>
            <a:r>
              <a:rPr lang="en-GB" altLang="en-US" sz="1800" dirty="0" err="1">
                <a:solidFill>
                  <a:schemeClr val="bg2">
                    <a:lumMod val="20000"/>
                    <a:lumOff val="80000"/>
                  </a:schemeClr>
                </a:solidFill>
              </a:rPr>
              <a:t>gael</a:t>
            </a:r>
            <a:r>
              <a:rPr lang="en-GB" altLang="en-US" sz="1800" dirty="0">
                <a:solidFill>
                  <a:schemeClr val="bg2">
                    <a:lumMod val="20000"/>
                    <a:lumOff val="80000"/>
                  </a:schemeClr>
                </a:solidFill>
              </a:rPr>
              <a:t> </a:t>
            </a:r>
            <a:r>
              <a:rPr lang="en-GB" altLang="en-US" sz="1800" dirty="0">
                <a:solidFill>
                  <a:schemeClr val="bg2">
                    <a:lumMod val="20000"/>
                    <a:lumOff val="80000"/>
                  </a:schemeClr>
                </a:solidFill>
                <a:hlinkClick r:id="rId3"/>
              </a:rPr>
              <a:t>http://wales.gov.uk/consultations/education/nlnf/?skip=1&amp;lang=cy</a:t>
            </a:r>
          </a:p>
          <a:p>
            <a:pPr marL="342906" indent="-342906" defTabSz="457207" fontAlgn="auto">
              <a:spcAft>
                <a:spcPts val="0"/>
              </a:spcAft>
              <a:buClr>
                <a:schemeClr val="bg2">
                  <a:lumMod val="40000"/>
                  <a:lumOff val="60000"/>
                </a:schemeClr>
              </a:buClr>
              <a:buFont typeface="Wingdings 3" charset="2"/>
              <a:buChar char=""/>
              <a:defRPr/>
            </a:pPr>
            <a:r>
              <a:rPr lang="en-GB" altLang="en-US" sz="1800" dirty="0">
                <a:solidFill>
                  <a:schemeClr val="bg2">
                    <a:lumMod val="20000"/>
                    <a:lumOff val="80000"/>
                  </a:schemeClr>
                </a:solidFill>
              </a:rPr>
              <a:t>The Cockcroft Report (1982), </a:t>
            </a:r>
            <a:r>
              <a:rPr lang="en-GB" altLang="en-US" sz="1800" i="1" dirty="0">
                <a:solidFill>
                  <a:schemeClr val="bg2">
                    <a:lumMod val="20000"/>
                    <a:lumOff val="80000"/>
                  </a:schemeClr>
                </a:solidFill>
              </a:rPr>
              <a:t>Mathematics Counts. </a:t>
            </a:r>
            <a:r>
              <a:rPr lang="en-GB" altLang="en-US" sz="1800" dirty="0">
                <a:solidFill>
                  <a:schemeClr val="bg2">
                    <a:lumMod val="20000"/>
                    <a:lumOff val="80000"/>
                  </a:schemeClr>
                </a:solidFill>
              </a:rPr>
              <a:t>London: Her Majesty's Stationery Office.</a:t>
            </a:r>
          </a:p>
          <a:p>
            <a:pPr marL="342906" indent="-342906" defTabSz="457207" fontAlgn="auto">
              <a:spcAft>
                <a:spcPts val="0"/>
              </a:spcAft>
              <a:buClr>
                <a:schemeClr val="bg2">
                  <a:lumMod val="40000"/>
                  <a:lumOff val="60000"/>
                </a:schemeClr>
              </a:buClr>
              <a:buFont typeface="Wingdings 3" charset="2"/>
              <a:buChar char=""/>
              <a:defRPr/>
            </a:pPr>
            <a:r>
              <a:rPr lang="en-GB" altLang="en-US" sz="1800" dirty="0">
                <a:solidFill>
                  <a:schemeClr val="bg2">
                    <a:lumMod val="20000"/>
                    <a:lumOff val="80000"/>
                  </a:schemeClr>
                </a:solidFill>
              </a:rPr>
              <a:t>Williams, P. (2008)  </a:t>
            </a:r>
            <a:r>
              <a:rPr lang="en-GB" altLang="en-US" sz="1800" i="1" dirty="0">
                <a:solidFill>
                  <a:schemeClr val="bg2">
                    <a:lumMod val="20000"/>
                    <a:lumOff val="80000"/>
                  </a:schemeClr>
                </a:solidFill>
              </a:rPr>
              <a:t>Independent Review of Mathematics Teaching in Early Years settings and Primary Schools</a:t>
            </a:r>
            <a:r>
              <a:rPr lang="en-GB" altLang="en-US" sz="1800" dirty="0">
                <a:solidFill>
                  <a:schemeClr val="bg2">
                    <a:lumMod val="20000"/>
                    <a:lumOff val="80000"/>
                  </a:schemeClr>
                </a:solidFill>
              </a:rPr>
              <a:t>.  London: DCSF</a:t>
            </a:r>
          </a:p>
          <a:p>
            <a:pPr marL="342906" indent="-342906" defTabSz="457207" fontAlgn="auto">
              <a:lnSpc>
                <a:spcPct val="80000"/>
              </a:lnSpc>
              <a:spcAft>
                <a:spcPts val="0"/>
              </a:spcAft>
              <a:buClr>
                <a:schemeClr val="bg2">
                  <a:lumMod val="40000"/>
                  <a:lumOff val="60000"/>
                </a:schemeClr>
              </a:buClr>
              <a:buFont typeface="Wingdings 3" charset="2"/>
              <a:buChar char=""/>
              <a:defRPr/>
            </a:pPr>
            <a:endParaRPr lang="en-GB" altLang="en-US" sz="1800" dirty="0">
              <a:hlinkClick r:id="rId3"/>
            </a:endParaRPr>
          </a:p>
          <a:p>
            <a:pPr marL="342906" indent="-342906" defTabSz="457207" fontAlgn="auto">
              <a:lnSpc>
                <a:spcPct val="80000"/>
              </a:lnSpc>
              <a:spcAft>
                <a:spcPts val="0"/>
              </a:spcAft>
              <a:buClr>
                <a:schemeClr val="bg2">
                  <a:lumMod val="40000"/>
                  <a:lumOff val="60000"/>
                </a:schemeClr>
              </a:buClr>
              <a:buFont typeface="Wingdings 3" charset="2"/>
              <a:buChar char=""/>
              <a:defRPr/>
            </a:pPr>
            <a:endParaRPr lang="en-GB" altLang="en-US" sz="1800" dirty="0">
              <a:hlinkClick r:id="rId3"/>
            </a:endParaRPr>
          </a:p>
          <a:p>
            <a:pPr marL="342906" indent="-342906" defTabSz="457207" fontAlgn="auto">
              <a:lnSpc>
                <a:spcPct val="80000"/>
              </a:lnSpc>
              <a:spcAft>
                <a:spcPts val="0"/>
              </a:spcAft>
              <a:buClr>
                <a:schemeClr val="bg2">
                  <a:lumMod val="40000"/>
                  <a:lumOff val="60000"/>
                </a:schemeClr>
              </a:buClr>
              <a:buFont typeface="Wingdings 3" charset="2"/>
              <a:buChar char=""/>
              <a:defRPr/>
            </a:pPr>
            <a:endParaRPr lang="en-GB" altLang="en-US" sz="1800" dirty="0">
              <a:hlinkClick r:id="rId3"/>
            </a:endParaRPr>
          </a:p>
          <a:p>
            <a:pPr marL="342906" indent="-342906" defTabSz="457207" fontAlgn="auto">
              <a:lnSpc>
                <a:spcPct val="80000"/>
              </a:lnSpc>
              <a:spcAft>
                <a:spcPts val="0"/>
              </a:spcAft>
              <a:buClr>
                <a:schemeClr val="bg2">
                  <a:lumMod val="40000"/>
                  <a:lumOff val="60000"/>
                </a:schemeClr>
              </a:buClr>
              <a:buFont typeface="Wingdings 3" charset="2"/>
              <a:buChar char=""/>
              <a:defRPr/>
            </a:pPr>
            <a:endParaRPr lang="en-GB" altLang="en-US" sz="1800" dirty="0">
              <a:hlinkClick r:id="rId3"/>
            </a:endParaRPr>
          </a:p>
          <a:p>
            <a:pPr marL="342906" indent="-342906" defTabSz="457207" fontAlgn="auto">
              <a:lnSpc>
                <a:spcPct val="80000"/>
              </a:lnSpc>
              <a:spcAft>
                <a:spcPts val="0"/>
              </a:spcAft>
              <a:buClr>
                <a:schemeClr val="bg2">
                  <a:lumMod val="40000"/>
                  <a:lumOff val="60000"/>
                </a:schemeClr>
              </a:buClr>
              <a:buFont typeface="Wingdings 3" charset="2"/>
              <a:buChar char=""/>
              <a:defRPr/>
            </a:pPr>
            <a:endParaRPr lang="en-GB" altLang="en-US" sz="1800" dirty="0">
              <a:hlinkClick r:id="rId3"/>
            </a:endParaRPr>
          </a:p>
          <a:p>
            <a:pPr marL="342906" indent="-342906" defTabSz="457207" fontAlgn="auto">
              <a:lnSpc>
                <a:spcPct val="80000"/>
              </a:lnSpc>
              <a:spcAft>
                <a:spcPts val="0"/>
              </a:spcAft>
              <a:buClr>
                <a:schemeClr val="bg2">
                  <a:lumMod val="40000"/>
                  <a:lumOff val="60000"/>
                </a:schemeClr>
              </a:buClr>
              <a:buFont typeface="Wingdings 3" charset="2"/>
              <a:buChar char=""/>
              <a:defRPr/>
            </a:pPr>
            <a:endParaRPr lang="en-GB" altLang="en-US" sz="1800" dirty="0">
              <a:hlinkClick r:id="rId3"/>
            </a:endParaRPr>
          </a:p>
          <a:p>
            <a:pPr marL="342906" indent="-342906" defTabSz="457207" fontAlgn="auto">
              <a:lnSpc>
                <a:spcPct val="80000"/>
              </a:lnSpc>
              <a:spcAft>
                <a:spcPts val="0"/>
              </a:spcAft>
              <a:buClr>
                <a:schemeClr val="bg2">
                  <a:lumMod val="40000"/>
                  <a:lumOff val="60000"/>
                </a:schemeClr>
              </a:buClr>
              <a:buFont typeface="Wingdings 3" charset="2"/>
              <a:buChar char=""/>
              <a:defRPr/>
            </a:pPr>
            <a:endParaRPr lang="en-GB" altLang="en-US" sz="1800" dirty="0">
              <a:hlinkClick r:id="rId3"/>
            </a:endParaRPr>
          </a:p>
          <a:p>
            <a:pPr marL="342906" indent="-342906" defTabSz="457207" fontAlgn="auto">
              <a:lnSpc>
                <a:spcPct val="80000"/>
              </a:lnSpc>
              <a:spcAft>
                <a:spcPts val="0"/>
              </a:spcAft>
              <a:buClr>
                <a:schemeClr val="bg2">
                  <a:lumMod val="40000"/>
                  <a:lumOff val="60000"/>
                </a:schemeClr>
              </a:buClr>
              <a:buFont typeface="Wingdings 3" charset="2"/>
              <a:buChar char=""/>
              <a:defRPr/>
            </a:pPr>
            <a:endParaRPr lang="en-GB" altLang="en-US" sz="1800" dirty="0">
              <a:hlinkClick r:id="rId3"/>
            </a:endParaRPr>
          </a:p>
          <a:p>
            <a:pPr marL="342906" indent="-342906" defTabSz="457207" fontAlgn="auto">
              <a:lnSpc>
                <a:spcPct val="80000"/>
              </a:lnSpc>
              <a:spcAft>
                <a:spcPts val="0"/>
              </a:spcAft>
              <a:buClr>
                <a:schemeClr val="bg2">
                  <a:lumMod val="40000"/>
                  <a:lumOff val="60000"/>
                </a:schemeClr>
              </a:buClr>
              <a:buFont typeface="Wingdings 3" charset="2"/>
              <a:buChar char=""/>
              <a:defRPr/>
            </a:pPr>
            <a:endParaRPr lang="en-GB" altLang="en-US" sz="1800" dirty="0">
              <a:hlinkClick r:id="rId3"/>
            </a:endParaRPr>
          </a:p>
          <a:p>
            <a:pPr marL="342906" indent="-342906" defTabSz="457207" fontAlgn="auto">
              <a:lnSpc>
                <a:spcPct val="80000"/>
              </a:lnSpc>
              <a:spcAft>
                <a:spcPts val="0"/>
              </a:spcAft>
              <a:buClr>
                <a:schemeClr val="bg2">
                  <a:lumMod val="40000"/>
                  <a:lumOff val="60000"/>
                </a:schemeClr>
              </a:buClr>
              <a:buFont typeface="Wingdings 3" charset="2"/>
              <a:buChar char=""/>
              <a:defRPr/>
            </a:pPr>
            <a:endParaRPr lang="en-GB" altLang="en-US" sz="1800" dirty="0">
              <a:hlinkClick r:id="rId3"/>
            </a:endParaRPr>
          </a:p>
          <a:p>
            <a:pPr marL="342906" indent="-342906" defTabSz="457207" fontAlgn="auto">
              <a:lnSpc>
                <a:spcPct val="80000"/>
              </a:lnSpc>
              <a:spcAft>
                <a:spcPts val="0"/>
              </a:spcAft>
              <a:buClr>
                <a:schemeClr val="bg2">
                  <a:lumMod val="40000"/>
                  <a:lumOff val="60000"/>
                </a:schemeClr>
              </a:buClr>
              <a:buFont typeface="Wingdings 3" charset="2"/>
              <a:buChar char=""/>
              <a:defRPr/>
            </a:pPr>
            <a:endParaRPr lang="en-GB" altLang="en-US" sz="1800" dirty="0">
              <a:hlinkClick r:id="rId3"/>
            </a:endParaRP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Ion</Template>
  <TotalTime>17854</TotalTime>
  <Words>2686</Words>
  <Application>Microsoft Office PowerPoint</Application>
  <PresentationFormat>On-screen Show (4:3)</PresentationFormat>
  <Paragraphs>359</Paragraphs>
  <Slides>42</Slides>
  <Notes>26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42</vt:i4>
      </vt:variant>
    </vt:vector>
  </HeadingPairs>
  <TitlesOfParts>
    <vt:vector size="52" baseType="lpstr">
      <vt:lpstr>MS PGothic</vt:lpstr>
      <vt:lpstr>MS PGothic</vt:lpstr>
      <vt:lpstr>Arial</vt:lpstr>
      <vt:lpstr>Calibri</vt:lpstr>
      <vt:lpstr>Century Gothic</vt:lpstr>
      <vt:lpstr>Lucida Sans Unicode</vt:lpstr>
      <vt:lpstr>Times New Roman</vt:lpstr>
      <vt:lpstr>Wingdings</vt:lpstr>
      <vt:lpstr>Wingdings 3</vt:lpstr>
      <vt:lpstr>Ion</vt:lpstr>
      <vt:lpstr>SJIE5001/C  Rhifau’n Cyfri Numbers Count Zahlen Zaehlen</vt:lpstr>
      <vt:lpstr>Amcanion                            Aims</vt:lpstr>
      <vt:lpstr>Deilliannau Dysgu Learning Outcomes</vt:lpstr>
      <vt:lpstr>  Deilliannau Dysgu                                Learning Outcomes  </vt:lpstr>
      <vt:lpstr>   Deilliannau Dysgu                                    Learning Outcomes   </vt:lpstr>
      <vt:lpstr>  Deilliannau Dysgu                                    Learning Outcomes  </vt:lpstr>
      <vt:lpstr>Aseiniad 1(70%) Assignment 1 (70%)</vt:lpstr>
      <vt:lpstr>Aseiniad 2 (30%) Assignment 2 (30%)</vt:lpstr>
      <vt:lpstr> Mathemateg Maths </vt:lpstr>
      <vt:lpstr> Y mater....    The issue..... </vt:lpstr>
      <vt:lpstr>Felly beth yw'r sefyllfa cyfredol? So what is the current situation?</vt:lpstr>
      <vt:lpstr>Mae gan y DU un o'r graddfeydd isaf o lythrennedd a rhifedd yn y byd datblygiedig.  The UK has one of the lowest literacy and numeracy rates in the developed world</vt:lpstr>
      <vt:lpstr>    Brainstorm. </vt:lpstr>
      <vt:lpstr>Pedagogy of the Oppressed (Freire, 1970) </vt:lpstr>
      <vt:lpstr>4 dimensiwn mewn rhifedd Addysgeg beirniadol 4 dimensions in numeracy Critical pedagogy</vt:lpstr>
      <vt:lpstr>Addysgeg beirniadol a rhifedd Critical pedagogy and Numeracy</vt:lpstr>
      <vt:lpstr>Addysgeg Beriniadol Critical Pedagogy</vt:lpstr>
      <vt:lpstr>Addysgeg Beriniadol Critical Pedagogy</vt:lpstr>
      <vt:lpstr>Adroddiad Cockroft  Report - Mathematics Counts</vt:lpstr>
      <vt:lpstr>Cefndir Background</vt:lpstr>
      <vt:lpstr> Pwyntiau allweddol Some key points </vt:lpstr>
      <vt:lpstr> Pwyntiau allweddol Some key points  </vt:lpstr>
      <vt:lpstr>PowerPoint Presentation</vt:lpstr>
      <vt:lpstr>Mathemateg mewn Ysgolion Cynradd Maths in Primary Schools</vt:lpstr>
      <vt:lpstr>PowerPoint Presentation</vt:lpstr>
      <vt:lpstr> Effaith adroddiad Cockroft Impact of the Cockcroft Report  </vt:lpstr>
      <vt:lpstr>  Rhifedd yng nghyfnodau allweddol 2 a 3: adroddiad interim  Numeracy in key stages 2 and 3: an interim report  (Estyn, 2014) </vt:lpstr>
      <vt:lpstr>Argymhellion Recommendations</vt:lpstr>
      <vt:lpstr>Argymhellion Recommendations</vt:lpstr>
      <vt:lpstr> Four strands to  Numeracy  part of the Framework  </vt:lpstr>
      <vt:lpstr>Developing  numerical reasoning</vt:lpstr>
      <vt:lpstr>Using  number skills   </vt:lpstr>
      <vt:lpstr>Using measuring  and data skills  </vt:lpstr>
      <vt:lpstr>Her!  Challenge! </vt:lpstr>
      <vt:lpstr>Dychmygwch fod gennych 37 losin a’ch bod yn bwyta 9 ohonynt.   Faint o losin sydd ar ôl?  Imagine that you have 37 sweets and that you eat 9 of them.   How many sweets have you left?</vt:lpstr>
      <vt:lpstr>Dychmygwch fod gennych 37 losin a’ch bod yn bwyta 9 ohonynt.  Faint o losin sydd ar ôl? Imagine that you have 37 sweets and that you eat 9 of them.  How many sweets have you left?</vt:lpstr>
      <vt:lpstr>Beth yw’r cyfanswm? /  What is the total?  9 + 5 – 4 x 3 =</vt:lpstr>
      <vt:lpstr>Beth yw’r cyfanswm? / What is the total? 9 + 5 – 4 x 3 =</vt:lpstr>
      <vt:lpstr>Prawf Rhifedd Numeracy Test </vt:lpstr>
      <vt:lpstr> Datblygu ymresymu rhifyddol Developing numerical reasoning </vt:lpstr>
      <vt:lpstr>     Tasg                              Task </vt:lpstr>
      <vt:lpstr>Llyfryddiaeth / Bibliography</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ED-418 Session 1 Education as Moral Practice</dc:title>
  <dc:creator>IT</dc:creator>
  <cp:lastModifiedBy>Heike Griffiths</cp:lastModifiedBy>
  <cp:revision>395</cp:revision>
  <dcterms:created xsi:type="dcterms:W3CDTF">2013-01-23T16:02:24Z</dcterms:created>
  <dcterms:modified xsi:type="dcterms:W3CDTF">2019-11-07T11:37:24Z</dcterms:modified>
</cp:coreProperties>
</file>