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266" r:id="rId3"/>
    <p:sldId id="325" r:id="rId4"/>
    <p:sldId id="326" r:id="rId5"/>
    <p:sldId id="327" r:id="rId6"/>
    <p:sldId id="328" r:id="rId7"/>
    <p:sldId id="330" r:id="rId8"/>
    <p:sldId id="331" r:id="rId9"/>
    <p:sldId id="332" r:id="rId10"/>
    <p:sldId id="333" r:id="rId11"/>
    <p:sldId id="334" r:id="rId12"/>
    <p:sldId id="335" r:id="rId13"/>
    <p:sldId id="336" r:id="rId14"/>
    <p:sldId id="316" r:id="rId15"/>
    <p:sldId id="318" r:id="rId16"/>
    <p:sldId id="337" r:id="rId17"/>
    <p:sldId id="338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DB5F2B-63A6-4FE7-AB5B-4A0DA0A98695}" v="21" dt="2022-12-02T14:00:20.8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46" autoAdjust="0"/>
    <p:restoredTop sz="94576" autoAdjust="0"/>
  </p:normalViewPr>
  <p:slideViewPr>
    <p:cSldViewPr>
      <p:cViewPr varScale="1">
        <p:scale>
          <a:sx n="133" d="100"/>
          <a:sy n="133" d="100"/>
        </p:scale>
        <p:origin x="882" y="1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oushik Modak" userId="46a4fe37-dfbd-4f05-ac1b-8bc06e540d9f" providerId="ADAL" clId="{EFDB5F2B-63A6-4FE7-AB5B-4A0DA0A98695}"/>
    <pc:docChg chg="delSld modSld">
      <pc:chgData name="Koushik Modak" userId="46a4fe37-dfbd-4f05-ac1b-8bc06e540d9f" providerId="ADAL" clId="{EFDB5F2B-63A6-4FE7-AB5B-4A0DA0A98695}" dt="2022-12-02T14:00:20.867" v="96" actId="20577"/>
      <pc:docMkLst>
        <pc:docMk/>
      </pc:docMkLst>
      <pc:sldChg chg="modSp mod">
        <pc:chgData name="Koushik Modak" userId="46a4fe37-dfbd-4f05-ac1b-8bc06e540d9f" providerId="ADAL" clId="{EFDB5F2B-63A6-4FE7-AB5B-4A0DA0A98695}" dt="2022-12-02T13:54:38.357" v="9" actId="14100"/>
        <pc:sldMkLst>
          <pc:docMk/>
          <pc:sldMk cId="1146759781" sldId="327"/>
        </pc:sldMkLst>
        <pc:spChg chg="mod">
          <ac:chgData name="Koushik Modak" userId="46a4fe37-dfbd-4f05-ac1b-8bc06e540d9f" providerId="ADAL" clId="{EFDB5F2B-63A6-4FE7-AB5B-4A0DA0A98695}" dt="2022-12-02T13:53:50.589" v="4" actId="1076"/>
          <ac:spMkLst>
            <pc:docMk/>
            <pc:sldMk cId="1146759781" sldId="327"/>
            <ac:spMk id="5" creationId="{C5F5679B-EA1B-4FB4-9CF7-A4F2543B6EEB}"/>
          </ac:spMkLst>
        </pc:spChg>
        <pc:spChg chg="mod">
          <ac:chgData name="Koushik Modak" userId="46a4fe37-dfbd-4f05-ac1b-8bc06e540d9f" providerId="ADAL" clId="{EFDB5F2B-63A6-4FE7-AB5B-4A0DA0A98695}" dt="2022-12-02T13:54:38.357" v="9" actId="14100"/>
          <ac:spMkLst>
            <pc:docMk/>
            <pc:sldMk cId="1146759781" sldId="327"/>
            <ac:spMk id="7" creationId="{51E35CFC-707C-4762-8333-FA9914996AA4}"/>
          </ac:spMkLst>
        </pc:spChg>
        <pc:graphicFrameChg chg="mod">
          <ac:chgData name="Koushik Modak" userId="46a4fe37-dfbd-4f05-ac1b-8bc06e540d9f" providerId="ADAL" clId="{EFDB5F2B-63A6-4FE7-AB5B-4A0DA0A98695}" dt="2022-12-02T13:54:05.085" v="5" actId="1076"/>
          <ac:graphicFrameMkLst>
            <pc:docMk/>
            <pc:sldMk cId="1146759781" sldId="327"/>
            <ac:graphicFrameMk id="4" creationId="{AE593736-B5D8-4D9C-851C-EF492BBCCFE0}"/>
          </ac:graphicFrameMkLst>
        </pc:graphicFrameChg>
        <pc:graphicFrameChg chg="mod">
          <ac:chgData name="Koushik Modak" userId="46a4fe37-dfbd-4f05-ac1b-8bc06e540d9f" providerId="ADAL" clId="{EFDB5F2B-63A6-4FE7-AB5B-4A0DA0A98695}" dt="2022-12-02T13:53:33.838" v="1" actId="1076"/>
          <ac:graphicFrameMkLst>
            <pc:docMk/>
            <pc:sldMk cId="1146759781" sldId="327"/>
            <ac:graphicFrameMk id="6" creationId="{7ADA528D-CA69-4AAE-B659-4A6E736FDFB7}"/>
          </ac:graphicFrameMkLst>
        </pc:graphicFrameChg>
      </pc:sldChg>
      <pc:sldChg chg="modSp del">
        <pc:chgData name="Koushik Modak" userId="46a4fe37-dfbd-4f05-ac1b-8bc06e540d9f" providerId="ADAL" clId="{EFDB5F2B-63A6-4FE7-AB5B-4A0DA0A98695}" dt="2022-12-02T13:57:05.263" v="19" actId="47"/>
        <pc:sldMkLst>
          <pc:docMk/>
          <pc:sldMk cId="2819062536" sldId="329"/>
        </pc:sldMkLst>
        <pc:spChg chg="mod">
          <ac:chgData name="Koushik Modak" userId="46a4fe37-dfbd-4f05-ac1b-8bc06e540d9f" providerId="ADAL" clId="{EFDB5F2B-63A6-4FE7-AB5B-4A0DA0A98695}" dt="2022-12-02T13:56:43.587" v="18" actId="20577"/>
          <ac:spMkLst>
            <pc:docMk/>
            <pc:sldMk cId="2819062536" sldId="329"/>
            <ac:spMk id="3" creationId="{0E9B9F04-FDBF-4F47-9B69-061CCDA88553}"/>
          </ac:spMkLst>
        </pc:spChg>
      </pc:sldChg>
      <pc:sldChg chg="modSp mod">
        <pc:chgData name="Koushik Modak" userId="46a4fe37-dfbd-4f05-ac1b-8bc06e540d9f" providerId="ADAL" clId="{EFDB5F2B-63A6-4FE7-AB5B-4A0DA0A98695}" dt="2022-12-02T13:58:43.416" v="87" actId="20577"/>
        <pc:sldMkLst>
          <pc:docMk/>
          <pc:sldMk cId="2792213702" sldId="333"/>
        </pc:sldMkLst>
        <pc:spChg chg="mod">
          <ac:chgData name="Koushik Modak" userId="46a4fe37-dfbd-4f05-ac1b-8bc06e540d9f" providerId="ADAL" clId="{EFDB5F2B-63A6-4FE7-AB5B-4A0DA0A98695}" dt="2022-12-02T13:58:43.416" v="87" actId="20577"/>
          <ac:spMkLst>
            <pc:docMk/>
            <pc:sldMk cId="2792213702" sldId="333"/>
            <ac:spMk id="3" creationId="{EEC3F77E-F525-4207-8C48-0F183790890A}"/>
          </ac:spMkLst>
        </pc:spChg>
      </pc:sldChg>
      <pc:sldChg chg="modSp">
        <pc:chgData name="Koushik Modak" userId="46a4fe37-dfbd-4f05-ac1b-8bc06e540d9f" providerId="ADAL" clId="{EFDB5F2B-63A6-4FE7-AB5B-4A0DA0A98695}" dt="2022-12-02T13:58:59.152" v="93" actId="20577"/>
        <pc:sldMkLst>
          <pc:docMk/>
          <pc:sldMk cId="3986395467" sldId="334"/>
        </pc:sldMkLst>
        <pc:spChg chg="mod">
          <ac:chgData name="Koushik Modak" userId="46a4fe37-dfbd-4f05-ac1b-8bc06e540d9f" providerId="ADAL" clId="{EFDB5F2B-63A6-4FE7-AB5B-4A0DA0A98695}" dt="2022-12-02T13:58:59.152" v="93" actId="20577"/>
          <ac:spMkLst>
            <pc:docMk/>
            <pc:sldMk cId="3986395467" sldId="334"/>
            <ac:spMk id="3" creationId="{6652361F-1CEA-4E17-B042-31AA9450ED7F}"/>
          </ac:spMkLst>
        </pc:spChg>
      </pc:sldChg>
      <pc:sldChg chg="modSp mod">
        <pc:chgData name="Koushik Modak" userId="46a4fe37-dfbd-4f05-ac1b-8bc06e540d9f" providerId="ADAL" clId="{EFDB5F2B-63A6-4FE7-AB5B-4A0DA0A98695}" dt="2022-12-02T13:59:18.094" v="94" actId="14100"/>
        <pc:sldMkLst>
          <pc:docMk/>
          <pc:sldMk cId="1308658614" sldId="335"/>
        </pc:sldMkLst>
        <pc:spChg chg="mod">
          <ac:chgData name="Koushik Modak" userId="46a4fe37-dfbd-4f05-ac1b-8bc06e540d9f" providerId="ADAL" clId="{EFDB5F2B-63A6-4FE7-AB5B-4A0DA0A98695}" dt="2022-12-02T13:59:18.094" v="94" actId="14100"/>
          <ac:spMkLst>
            <pc:docMk/>
            <pc:sldMk cId="1308658614" sldId="335"/>
            <ac:spMk id="8" creationId="{6EDB0F1C-FA06-4109-A5C7-B1CB9CAB6036}"/>
          </ac:spMkLst>
        </pc:spChg>
      </pc:sldChg>
      <pc:sldChg chg="modSp modAnim">
        <pc:chgData name="Koushik Modak" userId="46a4fe37-dfbd-4f05-ac1b-8bc06e540d9f" providerId="ADAL" clId="{EFDB5F2B-63A6-4FE7-AB5B-4A0DA0A98695}" dt="2022-12-02T14:00:20.867" v="96" actId="20577"/>
        <pc:sldMkLst>
          <pc:docMk/>
          <pc:sldMk cId="18611442" sldId="338"/>
        </pc:sldMkLst>
        <pc:spChg chg="mod">
          <ac:chgData name="Koushik Modak" userId="46a4fe37-dfbd-4f05-ac1b-8bc06e540d9f" providerId="ADAL" clId="{EFDB5F2B-63A6-4FE7-AB5B-4A0DA0A98695}" dt="2022-12-02T14:00:20.867" v="96" actId="20577"/>
          <ac:spMkLst>
            <pc:docMk/>
            <pc:sldMk cId="18611442" sldId="338"/>
            <ac:spMk id="3" creationId="{12B29491-B3DF-4FCF-BC52-26960B36DFA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Expand on any unfamiliar terms here.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4701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the importance that informative advertising can have (relate if you can to task 2). </a:t>
            </a:r>
          </a:p>
          <a:p>
            <a:endParaRPr lang="en-GB" dirty="0"/>
          </a:p>
          <a:p>
            <a:r>
              <a:rPr lang="en-GB" dirty="0"/>
              <a:t>Consider examples of brands that do this with print advertising.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9349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the difference/similarities between the aims of the ads What do they visually have in common? What difference so they have?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0061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https://www.canva.com/en_gb/</a:t>
            </a:r>
          </a:p>
          <a:p>
            <a:endParaRPr lang="en-GB" dirty="0"/>
          </a:p>
          <a:p>
            <a:r>
              <a:rPr lang="en-GB" dirty="0"/>
              <a:t>Welcome to Canva video - https://www.youtube.com/watch?v=EZ7UjKDG5Oc  </a:t>
            </a:r>
          </a:p>
          <a:p>
            <a:endParaRPr lang="en-GB" dirty="0"/>
          </a:p>
          <a:p>
            <a:r>
              <a:rPr lang="en-GB" dirty="0"/>
              <a:t>Watch the welcome video and show the homepage.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062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Design with templates - https://www.youtube.com/watch?v=PeOuHe0czfE </a:t>
            </a:r>
          </a:p>
          <a:p>
            <a:endParaRPr lang="en-GB" dirty="0"/>
          </a:p>
          <a:p>
            <a:r>
              <a:rPr lang="en-GB" dirty="0"/>
              <a:t>Designing on a phone - https://www.youtub e.com/</a:t>
            </a:r>
            <a:r>
              <a:rPr lang="en-GB" dirty="0" err="1"/>
              <a:t>watch?v</a:t>
            </a:r>
            <a:r>
              <a:rPr lang="en-GB" dirty="0"/>
              <a:t>=D1-pXyfq8Fw&amp;t=23s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5227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Editing tools - https://www.youtube.com/channel/UCEDLeLo3HNQZiJOTR2svg2A?feature=emb_ch_name_ex </a:t>
            </a:r>
          </a:p>
          <a:p>
            <a:endParaRPr lang="en-GB" dirty="0"/>
          </a:p>
          <a:p>
            <a:r>
              <a:rPr lang="en-GB" dirty="0"/>
              <a:t>Designing on a phone - https://www.youtube.com/watch?v=1iVc_U8EKt8&amp;t=3s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8602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Rebecca’s group - https://www.canva.com/design/DAFQuqlTBsM/aG4Az4BsR14OQQrDwEvrJA/edit?utm_content=DAFQuqlTBsM&amp;utm_campaign=designshare&amp;utm_medium=link2&amp;utm_source=sharebutton </a:t>
            </a:r>
          </a:p>
          <a:p>
            <a:r>
              <a:rPr lang="en-GB" dirty="0" err="1"/>
              <a:t>Navid’s</a:t>
            </a:r>
            <a:r>
              <a:rPr lang="en-GB" dirty="0"/>
              <a:t> group 1 - https://www.canva.com/design/DAFQuu5qp6E/N5f-CG0avDW3q65oxSHc9Q/edit?utm_content=DAFQuu5qp6E&amp;utm_campaign=designshare&amp;utm_medium=link2&amp;utm_source=sharebutton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Navid’s</a:t>
            </a:r>
            <a:r>
              <a:rPr lang="en-GB" dirty="0"/>
              <a:t> group 2 - https://www.canva.com/design/DAFQuq5eg70/Lws5otMN2w1EqKsRxbQ0KA/edit?utm_content=DAFQuq5eg70&amp;utm_campaign=designshare&amp;utm_medium=link2&amp;utm_source=sharebutton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Navid’s</a:t>
            </a:r>
            <a:r>
              <a:rPr lang="en-GB" dirty="0"/>
              <a:t> group 3 - https://www.canva.com/design/DAFQugm8jjE/vIFv5FSdRDRKrJTmMnGHAg/edit?utm_content=DAFQugm8jjE&amp;utm_campaign=designshare&amp;utm_medium=link2&amp;utm_source=sharebutton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Navid’s</a:t>
            </a:r>
            <a:r>
              <a:rPr lang="en-GB" dirty="0"/>
              <a:t> group 4 - https://www.canva.com/design/DAFQupNgadg/7VKkr6DN8ZIwO4nMjoipIw/edit?utm_content=DAFQupNgadg&amp;utm_campaign=designshare&amp;utm_medium=link2&amp;utm_source=sharebutton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Adbi</a:t>
            </a:r>
            <a:r>
              <a:rPr lang="en-GB" dirty="0"/>
              <a:t> Group 1 - https://www.canva.com/design/DAFQuqkpXkA/at1iqRiq51YKxb79xGjcZw/edit?utm_content=DAFQuqkpXkA&amp;utm_campaign=designshare&amp;utm_medium=link2&amp;utm_source=sharebutton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Abdi Group 2 - https://www.canva.com/design/DAFQunOhKFY/fbcPrQ_w959Lz9cbFgse-g/edit?utm_content=DAFQunOhKFY&amp;utm_campaign=designshare&amp;utm_medium=link2&amp;utm_source=sharebutton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Taran’s</a:t>
            </a:r>
            <a:r>
              <a:rPr lang="en-GB" dirty="0"/>
              <a:t> Group 1 - https://www.canva.com/design/DAFQusSwN64/ZvVdLngKQLO9uPHOCtoB1g/edit?utm_content=DAFQusSwN64&amp;utm_campaign=designshare&amp;utm_medium=link2&amp;utm_source=sharebutton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Taran</a:t>
            </a:r>
            <a:r>
              <a:rPr lang="en-GB" dirty="0"/>
              <a:t> Group2 - https://www.canva.com/design/DAFQupdhmHc/8Ek3QHf7xwsIFc8UgqzfVg/edit?utm_content=DAFQupdhmHc&amp;utm_campaign=designshare&amp;utm_medium=link2&amp;utm_source=sharebutton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Bentil’s group -  https://www.canva.com/design/DAFQulwNQVY/F8dpVVt948INRbENY8jBTA/edit?utm_content=DAFQulwNQVY&amp;utm_campaign=designshare&amp;utm_medium=link2&amp;utm_source=sharebutton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7903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https://www.youtube.com/watch?v=CoBc9tNtVDQ </a:t>
            </a:r>
          </a:p>
          <a:p>
            <a:endParaRPr lang="en-GB" dirty="0"/>
          </a:p>
          <a:p>
            <a:r>
              <a:rPr lang="en-GB" dirty="0"/>
              <a:t>Discuss how a target audience is identified and why this might be important when designing your flyers/business cards/posters/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379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Each student is going to create a share a business card.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7671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https://www.youtube.com/watch?v=R2Y8HYHe9ag – Share your work </a:t>
            </a:r>
          </a:p>
          <a:p>
            <a:r>
              <a:rPr lang="en-GB" dirty="0"/>
              <a:t>The video demonstrates how to share you work. </a:t>
            </a:r>
          </a:p>
          <a:p>
            <a:endParaRPr lang="en-GB" dirty="0"/>
          </a:p>
          <a:p>
            <a:r>
              <a:rPr lang="en-GB" dirty="0"/>
              <a:t>Ask all students to email you the link to their work, or post in the MS Teams chat if you are working online. Display on screen and provide constructive feedback.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8623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Z7UjKDG5Oc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eOuHe0czfE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channel/UCEDLeLo3HNQZiJOTR2svg2A?feature=emb_ch_name_ex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hyperlink" Target="Designing%20on%20a%20phone%20-%20https:/www.youtube.com/watch?v=1iVc_U8EKt8&amp;t=3s" TargetMode="External"/><Relationship Id="rId4" Type="http://schemas.openxmlformats.org/officeDocument/2006/relationships/image" Target="../media/image13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nva.com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4n88m21kow?feature=oembed" TargetMode="External"/><Relationship Id="rId4" Type="http://schemas.openxmlformats.org/officeDocument/2006/relationships/image" Target="../media/image23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2Y8HYHe9ag%20&#8211;%20Share%20your%20work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1725960" y="1052736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LCLM 4002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411760" y="2132856"/>
            <a:ext cx="6400800" cy="3363913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Digital Skills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7 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Title: Using Canva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1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>
              <a:solidFill>
                <a:prstClr val="white"/>
              </a:solidFill>
              <a:latin typeface="Speak Pro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47500" y="1336573"/>
            <a:ext cx="3609804" cy="2621093"/>
          </a:xfrm>
        </p:spPr>
        <p:txBody>
          <a:bodyPr>
            <a:normAutofit/>
          </a:bodyPr>
          <a:lstStyle/>
          <a:p>
            <a:r>
              <a:rPr lang="en-US" dirty="0"/>
              <a:t>Using Canva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0" y="4198966"/>
            <a:ext cx="4462669" cy="928962"/>
          </a:xfrm>
        </p:spPr>
        <p:txBody>
          <a:bodyPr>
            <a:normAutofit fontScale="92500" lnSpcReduction="10000"/>
          </a:bodyPr>
          <a:lstStyle/>
          <a:p>
            <a:r>
              <a:rPr lang="en-US"/>
              <a:t>Week 7 </a:t>
            </a:r>
            <a:r>
              <a:rPr lang="en-US" dirty="0"/>
              <a:t>– LCLM4002 Digital Skills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857257"/>
            <a:ext cx="4572000" cy="5143493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03790" y="4078316"/>
            <a:ext cx="32918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5703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1072203"/>
            <a:ext cx="7543800" cy="1088068"/>
          </a:xfrm>
        </p:spPr>
        <p:txBody>
          <a:bodyPr>
            <a:normAutofit/>
          </a:bodyPr>
          <a:lstStyle/>
          <a:p>
            <a:r>
              <a:rPr lang="en-US" dirty="0"/>
              <a:t>During today’s session..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182B9B3-64A2-4272-B99D-42758CA7CA54}"/>
              </a:ext>
            </a:extLst>
          </p:cNvPr>
          <p:cNvGrpSpPr/>
          <p:nvPr/>
        </p:nvGrpSpPr>
        <p:grpSpPr>
          <a:xfrm>
            <a:off x="849427" y="2686541"/>
            <a:ext cx="2235938" cy="2328751"/>
            <a:chOff x="1132569" y="2439054"/>
            <a:chExt cx="2981250" cy="3105001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8050E5F0-D189-40CD-96F9-E386A6249B3E}"/>
                </a:ext>
              </a:extLst>
            </p:cNvPr>
            <p:cNvSpPr/>
            <p:nvPr/>
          </p:nvSpPr>
          <p:spPr>
            <a:xfrm>
              <a:off x="1713912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6" name="Rectangle 5" descr="Advertising">
              <a:extLst>
                <a:ext uri="{FF2B5EF4-FFF2-40B4-BE49-F238E27FC236}">
                  <a16:creationId xmlns:a16="http://schemas.microsoft.com/office/drawing/2014/main" id="{EE39E0CA-5F40-4C2C-BEED-5A50289F1AAF}"/>
                </a:ext>
              </a:extLst>
            </p:cNvPr>
            <p:cNvSpPr/>
            <p:nvPr/>
          </p:nvSpPr>
          <p:spPr>
            <a:xfrm>
              <a:off x="2101475" y="2826617"/>
              <a:ext cx="1043437" cy="1043437"/>
            </a:xfrm>
            <a:prstGeom prst="rect">
              <a:avLst/>
            </a:prstGeom>
            <a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031A4276-8180-4CBD-B0D0-7309A00A10C3}"/>
                </a:ext>
              </a:extLst>
            </p:cNvPr>
            <p:cNvSpPr/>
            <p:nvPr/>
          </p:nvSpPr>
          <p:spPr>
            <a:xfrm>
              <a:off x="1132569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33400">
                <a:spcAft>
                  <a:spcPct val="35000"/>
                </a:spcAft>
                <a:defRPr cap="all"/>
              </a:pPr>
              <a:r>
                <a:rPr lang="en-US" sz="1200" dirty="0"/>
                <a:t>We will explore why marketing is important to business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958ED89-89A2-48A2-9AAA-A70337C2951C}"/>
              </a:ext>
            </a:extLst>
          </p:cNvPr>
          <p:cNvGrpSpPr/>
          <p:nvPr/>
        </p:nvGrpSpPr>
        <p:grpSpPr>
          <a:xfrm>
            <a:off x="3476653" y="2686541"/>
            <a:ext cx="2235938" cy="2328751"/>
            <a:chOff x="4635537" y="2439054"/>
            <a:chExt cx="2981250" cy="3105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AD19C85-DE61-48C9-A200-921CF58E8D3A}"/>
                </a:ext>
              </a:extLst>
            </p:cNvPr>
            <p:cNvSpPr/>
            <p:nvPr/>
          </p:nvSpPr>
          <p:spPr>
            <a:xfrm>
              <a:off x="5216881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Rectangle 8" descr="Paint">
              <a:extLst>
                <a:ext uri="{FF2B5EF4-FFF2-40B4-BE49-F238E27FC236}">
                  <a16:creationId xmlns:a16="http://schemas.microsoft.com/office/drawing/2014/main" id="{EF54A2E2-6DD6-4A69-B0A3-E349616327D1}"/>
                </a:ext>
              </a:extLst>
            </p:cNvPr>
            <p:cNvSpPr/>
            <p:nvPr/>
          </p:nvSpPr>
          <p:spPr>
            <a:xfrm>
              <a:off x="5604444" y="2826617"/>
              <a:ext cx="1043437" cy="1043437"/>
            </a:xfrm>
            <a:prstGeom prst="rect">
              <a:avLst/>
            </a:prstGeom>
            <a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BB198DD-AC13-4338-A47B-6FA2B90648F0}"/>
                </a:ext>
              </a:extLst>
            </p:cNvPr>
            <p:cNvSpPr/>
            <p:nvPr/>
          </p:nvSpPr>
          <p:spPr>
            <a:xfrm>
              <a:off x="4635537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33400">
                <a:spcAft>
                  <a:spcPct val="35000"/>
                </a:spcAft>
                <a:defRPr cap="all"/>
              </a:pPr>
              <a:r>
                <a:rPr lang="en-US" sz="1200" dirty="0"/>
                <a:t>Introduce Canva as a design tool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6A78595-CC4A-4949-A3DB-2088B9CD08E4}"/>
              </a:ext>
            </a:extLst>
          </p:cNvPr>
          <p:cNvGrpSpPr/>
          <p:nvPr/>
        </p:nvGrpSpPr>
        <p:grpSpPr>
          <a:xfrm>
            <a:off x="6103879" y="2686541"/>
            <a:ext cx="2235938" cy="2328751"/>
            <a:chOff x="8138506" y="2439054"/>
            <a:chExt cx="2981250" cy="3105001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A9DCE6A-C17A-4427-8A90-341D7AA4BC56}"/>
                </a:ext>
              </a:extLst>
            </p:cNvPr>
            <p:cNvSpPr/>
            <p:nvPr/>
          </p:nvSpPr>
          <p:spPr>
            <a:xfrm>
              <a:off x="8719850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 11" descr="Connections">
              <a:extLst>
                <a:ext uri="{FF2B5EF4-FFF2-40B4-BE49-F238E27FC236}">
                  <a16:creationId xmlns:a16="http://schemas.microsoft.com/office/drawing/2014/main" id="{77420979-1A5F-4B00-BD06-36609BE54064}"/>
                </a:ext>
              </a:extLst>
            </p:cNvPr>
            <p:cNvSpPr/>
            <p:nvPr/>
          </p:nvSpPr>
          <p:spPr>
            <a:xfrm>
              <a:off x="9107413" y="2826617"/>
              <a:ext cx="1043437" cy="1043437"/>
            </a:xfrm>
            <a:prstGeom prst="rect">
              <a:avLst/>
            </a:prstGeom>
            <a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5D92CD6-137A-45B7-808F-4F62B353C1A7}"/>
                </a:ext>
              </a:extLst>
            </p:cNvPr>
            <p:cNvSpPr/>
            <p:nvPr/>
          </p:nvSpPr>
          <p:spPr>
            <a:xfrm>
              <a:off x="8138506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33400">
                <a:spcAft>
                  <a:spcPct val="35000"/>
                </a:spcAft>
                <a:defRPr cap="all"/>
              </a:pPr>
              <a:r>
                <a:rPr lang="en-US" sz="1200" dirty="0"/>
                <a:t>Work on a collaborate design in groups and independent design.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78732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1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A135F7-E20B-40A6-B8B1-D6ADF38A5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056" y="1072203"/>
            <a:ext cx="4487704" cy="1088068"/>
          </a:xfrm>
        </p:spPr>
        <p:txBody>
          <a:bodyPr>
            <a:normAutofit fontScale="90000"/>
          </a:bodyPr>
          <a:lstStyle/>
          <a:p>
            <a:r>
              <a:rPr lang="en-GB" dirty="0"/>
              <a:t>What is marketing and advertising? </a:t>
            </a:r>
          </a:p>
        </p:txBody>
      </p:sp>
      <p:pic>
        <p:nvPicPr>
          <p:cNvPr id="9" name="Picture 8" descr="Stock numbers on a digital display">
            <a:extLst>
              <a:ext uri="{FF2B5EF4-FFF2-40B4-BE49-F238E27FC236}">
                <a16:creationId xmlns:a16="http://schemas.microsoft.com/office/drawing/2014/main" id="{5DC563E2-99F4-8DEC-0D4F-823BFA3DD7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935" r="17384" b="-1"/>
          <a:stretch/>
        </p:blipFill>
        <p:spPr>
          <a:xfrm>
            <a:off x="15" y="857258"/>
            <a:ext cx="3435058" cy="4800588"/>
          </a:xfrm>
          <a:prstGeom prst="rect">
            <a:avLst/>
          </a:prstGeom>
        </p:spPr>
      </p:pic>
      <p:cxnSp>
        <p:nvCxnSpPr>
          <p:cNvPr id="15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32177" y="2295639"/>
            <a:ext cx="44577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713D95E-2914-4B47-B8F4-B11307129B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6802" y="2375223"/>
            <a:ext cx="5347781" cy="2883847"/>
          </a:xfrm>
        </p:spPr>
        <p:txBody>
          <a:bodyPr>
            <a:normAutofit fontScale="62500" lnSpcReduction="20000"/>
          </a:bodyPr>
          <a:lstStyle/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Kotler et al (2018) defines marketing as being the function of business which focuses most on customers. “</a:t>
            </a:r>
            <a:r>
              <a:rPr lang="en-GB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is engaging customers and managing profitable customer relationships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” p29.</a:t>
            </a:r>
          </a:p>
          <a:p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Advertising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is a key aspect of marketing which we will focus on today.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5657850"/>
            <a:ext cx="9144000" cy="3429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572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44387-2EF4-41D9-9015-1D141CC96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346253"/>
            <a:ext cx="7543800" cy="663353"/>
          </a:xfrm>
        </p:spPr>
        <p:txBody>
          <a:bodyPr/>
          <a:lstStyle/>
          <a:p>
            <a:r>
              <a:rPr lang="en-GB" dirty="0"/>
              <a:t>Advertising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E593736-B5D8-4D9C-851C-EF492BBCCF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8894535"/>
              </p:ext>
            </p:extLst>
          </p:nvPr>
        </p:nvGraphicFramePr>
        <p:xfrm>
          <a:off x="822960" y="2578146"/>
          <a:ext cx="7543800" cy="14097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71900">
                  <a:extLst>
                    <a:ext uri="{9D8B030D-6E8A-4147-A177-3AD203B41FA5}">
                      <a16:colId xmlns:a16="http://schemas.microsoft.com/office/drawing/2014/main" val="642090750"/>
                    </a:ext>
                  </a:extLst>
                </a:gridCol>
                <a:gridCol w="3771900">
                  <a:extLst>
                    <a:ext uri="{9D8B030D-6E8A-4147-A177-3AD203B41FA5}">
                      <a16:colId xmlns:a16="http://schemas.microsoft.com/office/drawing/2014/main" val="1800305831"/>
                    </a:ext>
                  </a:extLst>
                </a:gridCol>
              </a:tblGrid>
              <a:tr h="27432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Informative Advertising </a:t>
                      </a:r>
                    </a:p>
                  </a:txBody>
                  <a:tcPr marL="68580" marR="68580" marT="34290" marB="34290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0022893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Communicating customer value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Suggesting new uses for a product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4158856053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 a brand and company image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Informing the market of a price change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269196976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Telling the market about a new product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Describing available service and support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760795291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Explaining how a product works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Correcting false impressions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4115966381"/>
                  </a:ext>
                </a:extLst>
              </a:tr>
            </a:tbl>
          </a:graphicData>
        </a:graphic>
      </p:graphicFrame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7ADA528D-CA69-4AAE-B659-4A6E736FDF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9281171"/>
              </p:ext>
            </p:extLst>
          </p:nvPr>
        </p:nvGraphicFramePr>
        <p:xfrm>
          <a:off x="822960" y="4005053"/>
          <a:ext cx="7543800" cy="134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71900">
                  <a:extLst>
                    <a:ext uri="{9D8B030D-6E8A-4147-A177-3AD203B41FA5}">
                      <a16:colId xmlns:a16="http://schemas.microsoft.com/office/drawing/2014/main" val="642090750"/>
                    </a:ext>
                  </a:extLst>
                </a:gridCol>
                <a:gridCol w="3771900">
                  <a:extLst>
                    <a:ext uri="{9D8B030D-6E8A-4147-A177-3AD203B41FA5}">
                      <a16:colId xmlns:a16="http://schemas.microsoft.com/office/drawing/2014/main" val="1800305831"/>
                    </a:ext>
                  </a:extLst>
                </a:gridCol>
              </a:tblGrid>
              <a:tr h="27432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Persuasive Advertising </a:t>
                      </a:r>
                    </a:p>
                  </a:txBody>
                  <a:tcPr marL="68580" marR="68580" marT="34290" marB="34290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0022893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 brand preference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Persuading customers to purchase now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4158856053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Encouraging switching to a brand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Creating customer engagement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269196976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Changing customer perceptions of product value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 brand community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76079529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5F5679B-EA1B-4FB4-9CF7-A4F2543B6EEB}"/>
              </a:ext>
            </a:extLst>
          </p:cNvPr>
          <p:cNvSpPr txBox="1"/>
          <p:nvPr/>
        </p:nvSpPr>
        <p:spPr>
          <a:xfrm>
            <a:off x="3707904" y="5363380"/>
            <a:ext cx="49932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Adapted from Table 15.1 in Kotler et al (2018)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1E35CFC-707C-4762-8333-FA9914996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60" y="1043407"/>
            <a:ext cx="7543800" cy="1517531"/>
          </a:xfrm>
        </p:spPr>
        <p:txBody>
          <a:bodyPr/>
          <a:lstStyle/>
          <a:p>
            <a:r>
              <a:rPr lang="en-GB" dirty="0"/>
              <a:t>Advertising can serve different purposes for a business. </a:t>
            </a:r>
          </a:p>
        </p:txBody>
      </p:sp>
    </p:spTree>
    <p:extLst>
      <p:ext uri="{BB962C8B-B14F-4D97-AF65-F5344CB8AC3E}">
        <p14:creationId xmlns:p14="http://schemas.microsoft.com/office/powerpoint/2010/main" val="1146759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Rectangle 205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2" y="5657850"/>
            <a:ext cx="9141619" cy="3429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059" name="Straight Connector 205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4" y="4213306"/>
            <a:ext cx="74066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61" name="Rectangle 2060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1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551A46-8CEF-416D-9C48-888C00D89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500" y="4269922"/>
            <a:ext cx="8181805" cy="718427"/>
          </a:xfrm>
        </p:spPr>
        <p:txBody>
          <a:bodyPr vert="horz" wrap="square" lIns="68580" tIns="34290" rIns="68580" bIns="34290" numCol="1" rtlCol="0" anchor="b" anchorCtr="0" compatLnSpc="1">
            <a:prstTxWarp prst="textNoShape">
              <a:avLst/>
            </a:prstTxWarp>
            <a:normAutofit fontScale="90000"/>
          </a:bodyPr>
          <a:lstStyle/>
          <a:p>
            <a:pPr algn="ctr"/>
            <a:r>
              <a:rPr lang="en-US" sz="45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Informative vs Persuasive 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38209FCC-5461-4721-8487-7F51106BCF1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0815" y="1296582"/>
            <a:ext cx="3974756" cy="269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F285A008-D66D-494F-B4C3-7FAEFBD69B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92650" y="1485391"/>
            <a:ext cx="3976674" cy="2405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63" name="Straight Connector 2062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815" y="5091222"/>
            <a:ext cx="78867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57850"/>
            <a:ext cx="9144000" cy="3429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288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1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C74A56-5684-4C11-84D7-76399E345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184" y="1339851"/>
            <a:ext cx="2383385" cy="1255635"/>
          </a:xfrm>
        </p:spPr>
        <p:txBody>
          <a:bodyPr>
            <a:normAutofit/>
          </a:bodyPr>
          <a:lstStyle/>
          <a:p>
            <a:r>
              <a:rPr lang="en-GB" sz="3000"/>
              <a:t>Canva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623" y="2716135"/>
            <a:ext cx="219456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89409-8B1A-4E18-9AF6-499587DC3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548" y="2836785"/>
            <a:ext cx="2403787" cy="242228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Canva offers a free design service.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Watch the welcome to Canva Video.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Content Placeholder 4" descr="A picture containing text, electronics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BBAD23AA-2037-49E6-B992-02A44F4016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5532" y="1339850"/>
            <a:ext cx="5138527" cy="391921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6BF36B24-6632-4516-9692-731462896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7850"/>
            <a:ext cx="9144000" cy="3429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535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73ECEC8-0F24-45B8-950F-35FC94BC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857250"/>
            <a:ext cx="9144001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C754C7-2836-49AD-94A0-84AB2EE41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693" y="1333460"/>
            <a:ext cx="2767693" cy="1088068"/>
          </a:xfrm>
        </p:spPr>
        <p:txBody>
          <a:bodyPr>
            <a:normAutofit fontScale="90000"/>
          </a:bodyPr>
          <a:lstStyle/>
          <a:p>
            <a:r>
              <a:rPr lang="en-GB" dirty="0"/>
              <a:t>Canva Templates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9EB8C68-FF1B-4849-867B-32D29B19F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598" y="2545095"/>
            <a:ext cx="26060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52E4B-D534-423B-91C3-98D3E5C452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693" y="2662827"/>
            <a:ext cx="2767693" cy="2596244"/>
          </a:xfrm>
        </p:spPr>
        <p:txBody>
          <a:bodyPr>
            <a:normAutofit fontScale="5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Canva offers a range of templates.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can access these from a desktop or mobile phone.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Watch the video to learn more. </a:t>
            </a:r>
          </a:p>
        </p:txBody>
      </p:sp>
      <p:pic>
        <p:nvPicPr>
          <p:cNvPr id="4" name="Content Placeholder 4" descr="A picture containing text, electronics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80034E57-2498-45A2-A0A6-3B7E8409E58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32" r="-2" b="-2"/>
          <a:stretch/>
        </p:blipFill>
        <p:spPr>
          <a:xfrm>
            <a:off x="3486151" y="1337311"/>
            <a:ext cx="5182351" cy="3985805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8B53612E-ADB2-4457-9688-89506397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5657850"/>
            <a:ext cx="9144000" cy="3429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500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69426B45-4C4F-4D52-8537-76E9A5B89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002AAA-1E9D-4D5D-ADBA-4618CBAC2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072203"/>
            <a:ext cx="7543800" cy="1088068"/>
          </a:xfrm>
        </p:spPr>
        <p:txBody>
          <a:bodyPr>
            <a:normAutofit/>
          </a:bodyPr>
          <a:lstStyle/>
          <a:p>
            <a:r>
              <a:rPr lang="en-GB" dirty="0"/>
              <a:t>Canva tools  </a:t>
            </a:r>
          </a:p>
        </p:txBody>
      </p:sp>
      <p:cxnSp>
        <p:nvCxnSpPr>
          <p:cNvPr id="16" name="Straight Connector 10">
            <a:extLst>
              <a:ext uri="{FF2B5EF4-FFF2-40B4-BE49-F238E27FC236}">
                <a16:creationId xmlns:a16="http://schemas.microsoft.com/office/drawing/2014/main" id="{CF117E1C-E964-4433-B1A8-BB2301D0F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149" y="2280285"/>
            <a:ext cx="74752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4" descr="A picture containing text, electronics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25BFFE10-2272-4CCC-9DB5-6723F171150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514" r="6433" b="-2"/>
          <a:stretch/>
        </p:blipFill>
        <p:spPr>
          <a:xfrm>
            <a:off x="871152" y="2438400"/>
            <a:ext cx="2621855" cy="2700460"/>
          </a:xfrm>
          <a:prstGeom prst="rect">
            <a:avLst/>
          </a:prstGeom>
        </p:spPr>
      </p:pic>
      <p:pic>
        <p:nvPicPr>
          <p:cNvPr id="6" name="Content Placeholder 5">
            <a:hlinkClick r:id="rId5"/>
            <a:extLst>
              <a:ext uri="{FF2B5EF4-FFF2-40B4-BE49-F238E27FC236}">
                <a16:creationId xmlns:a16="http://schemas.microsoft.com/office/drawing/2014/main" id="{23213E49-FC1F-44F6-BF1A-5206591598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6239108" y="2363203"/>
            <a:ext cx="2354027" cy="2820591"/>
          </a:xfrm>
        </p:spPr>
      </p:pic>
      <p:sp>
        <p:nvSpPr>
          <p:cNvPr id="17" name="Rectangle 12">
            <a:extLst>
              <a:ext uri="{FF2B5EF4-FFF2-40B4-BE49-F238E27FC236}">
                <a16:creationId xmlns:a16="http://schemas.microsoft.com/office/drawing/2014/main" id="{67E6FB20-7663-466F-A928-9371C34F9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57850"/>
            <a:ext cx="9145706" cy="3429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DE6345-EA05-4A2F-8F3D-C998E5529121}"/>
              </a:ext>
            </a:extLst>
          </p:cNvPr>
          <p:cNvSpPr txBox="1"/>
          <p:nvPr/>
        </p:nvSpPr>
        <p:spPr>
          <a:xfrm>
            <a:off x="3640760" y="2806220"/>
            <a:ext cx="2450594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Within Canva, there are a range of tools to support your design process. </a:t>
            </a:r>
          </a:p>
          <a:p>
            <a:endParaRPr lang="en-GB" sz="1500" dirty="0"/>
          </a:p>
          <a:p>
            <a:r>
              <a:rPr lang="en-GB" sz="1500" dirty="0"/>
              <a:t>These can be accessed from a desktop or a phone. </a:t>
            </a:r>
          </a:p>
          <a:p>
            <a:endParaRPr lang="en-GB" sz="1500" dirty="0"/>
          </a:p>
          <a:p>
            <a:r>
              <a:rPr lang="en-GB" sz="1500" dirty="0"/>
              <a:t>Watch the two short videos to find out more about the tools. </a:t>
            </a:r>
          </a:p>
        </p:txBody>
      </p:sp>
    </p:spTree>
    <p:extLst>
      <p:ext uri="{BB962C8B-B14F-4D97-AF65-F5344CB8AC3E}">
        <p14:creationId xmlns:p14="http://schemas.microsoft.com/office/powerpoint/2010/main" val="920994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1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9D8163-CA6A-4D25-B9B0-F678F73D6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184" y="1339851"/>
            <a:ext cx="2383385" cy="1255635"/>
          </a:xfrm>
        </p:spPr>
        <p:txBody>
          <a:bodyPr>
            <a:normAutofit fontScale="90000"/>
          </a:bodyPr>
          <a:lstStyle/>
          <a:p>
            <a:r>
              <a:rPr lang="en-GB" sz="3000"/>
              <a:t>Canva – Group collaboration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623" y="2716135"/>
            <a:ext cx="219456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3F77E-F525-4207-8C48-0F18379089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548" y="2836785"/>
            <a:ext cx="2403787" cy="2422286"/>
          </a:xfrm>
        </p:spPr>
        <p:txBody>
          <a:bodyPr>
            <a:normAutofit fontScale="5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Create a poster on a topic given by the lecturer...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Each class has a different product or service to design a poster for.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Share the link and edit as a class.  </a:t>
            </a:r>
          </a:p>
          <a:p>
            <a:endParaRPr lang="en-GB" dirty="0"/>
          </a:p>
        </p:txBody>
      </p:sp>
      <p:pic>
        <p:nvPicPr>
          <p:cNvPr id="4" name="Content Placeholder 4" descr="A picture containing text, electronics&#10;&#10;Description automatically generated">
            <a:extLst>
              <a:ext uri="{FF2B5EF4-FFF2-40B4-BE49-F238E27FC236}">
                <a16:creationId xmlns:a16="http://schemas.microsoft.com/office/drawing/2014/main" id="{0853AD1F-D49E-4E5A-8A96-5092262C7F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5532" y="1339850"/>
            <a:ext cx="5138527" cy="391921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6BF36B24-6632-4516-9692-731462896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7850"/>
            <a:ext cx="9144000" cy="3429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2137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D5B53-ED56-4C8D-A057-A0A2C01D9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the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2361F-1CEA-4E17-B042-31AA9450ED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Evaluate the Poster that you have created as a group.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has worked well? What could be changed to improve the design?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easy or hard was the design process? </a:t>
            </a:r>
          </a:p>
        </p:txBody>
      </p:sp>
    </p:spTree>
    <p:extLst>
      <p:ext uri="{BB962C8B-B14F-4D97-AF65-F5344CB8AC3E}">
        <p14:creationId xmlns:p14="http://schemas.microsoft.com/office/powerpoint/2010/main" val="3986395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11D56-AB17-4570-B288-5B5FB41C4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Target Audience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42DF6-8B8F-41B9-BD17-84F9856DC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200" y="3090514"/>
            <a:ext cx="3337560" cy="1304021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It is important to consider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you want to aim your marketing at.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205511C-046E-458A-B112-0C8BC66952C1}"/>
              </a:ext>
            </a:extLst>
          </p:cNvPr>
          <p:cNvGrpSpPr/>
          <p:nvPr/>
        </p:nvGrpSpPr>
        <p:grpSpPr>
          <a:xfrm>
            <a:off x="1812891" y="2513717"/>
            <a:ext cx="2133333" cy="646465"/>
            <a:chOff x="2417188" y="2208622"/>
            <a:chExt cx="2844444" cy="861953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F901BB6C-69AE-4AB7-8449-C704EDD0B11D}"/>
                </a:ext>
              </a:extLst>
            </p:cNvPr>
            <p:cNvSpPr/>
            <p:nvPr/>
          </p:nvSpPr>
          <p:spPr>
            <a:xfrm>
              <a:off x="3355854" y="2208622"/>
              <a:ext cx="1905778" cy="861953"/>
            </a:xfrm>
            <a:custGeom>
              <a:avLst/>
              <a:gdLst>
                <a:gd name="connsiteX0" fmla="*/ 0 w 1905778"/>
                <a:gd name="connsiteY0" fmla="*/ 0 h 861953"/>
                <a:gd name="connsiteX1" fmla="*/ 1905778 w 1905778"/>
                <a:gd name="connsiteY1" fmla="*/ 0 h 861953"/>
                <a:gd name="connsiteX2" fmla="*/ 1905778 w 1905778"/>
                <a:gd name="connsiteY2" fmla="*/ 861953 h 861953"/>
                <a:gd name="connsiteX3" fmla="*/ 0 w 1905778"/>
                <a:gd name="connsiteY3" fmla="*/ 861953 h 861953"/>
                <a:gd name="connsiteX4" fmla="*/ 0 w 1905778"/>
                <a:gd name="connsiteY4" fmla="*/ 0 h 861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778" h="861953">
                  <a:moveTo>
                    <a:pt x="0" y="0"/>
                  </a:moveTo>
                  <a:lnTo>
                    <a:pt x="1905778" y="0"/>
                  </a:lnTo>
                  <a:lnTo>
                    <a:pt x="1905778" y="861953"/>
                  </a:lnTo>
                  <a:lnTo>
                    <a:pt x="0" y="8619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0010" tIns="80010" rIns="80010" bIns="80010" numCol="1" spcCol="1270" anchor="ctr" anchorCtr="0">
              <a:noAutofit/>
            </a:bodyPr>
            <a:lstStyle/>
            <a:p>
              <a:pPr algn="ctr" defTabSz="933450">
                <a:lnSpc>
                  <a:spcPct val="90000"/>
                </a:lnSpc>
                <a:spcAft>
                  <a:spcPct val="35000"/>
                </a:spcAft>
              </a:pPr>
              <a:r>
                <a:rPr lang="en-GB" sz="2100" dirty="0"/>
                <a:t>Age</a:t>
              </a:r>
            </a:p>
          </p:txBody>
        </p:sp>
        <p:sp>
          <p:nvSpPr>
            <p:cNvPr id="7" name="Rectangle 6" descr="Gender outline">
              <a:extLst>
                <a:ext uri="{FF2B5EF4-FFF2-40B4-BE49-F238E27FC236}">
                  <a16:creationId xmlns:a16="http://schemas.microsoft.com/office/drawing/2014/main" id="{3266FDE7-2E7F-4811-9B9E-0A342F3DA257}"/>
                </a:ext>
              </a:extLst>
            </p:cNvPr>
            <p:cNvSpPr/>
            <p:nvPr/>
          </p:nvSpPr>
          <p:spPr>
            <a:xfrm>
              <a:off x="2417188" y="2208622"/>
              <a:ext cx="853333" cy="861953"/>
            </a:xfrm>
            <a:prstGeom prst="rect">
              <a:avLst/>
            </a:prstGeom>
            <a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stretch>
                <a:fillRect l="-1000" r="-1000"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0531B1B-D4FF-4363-97AA-6E01E3303B64}"/>
              </a:ext>
            </a:extLst>
          </p:cNvPr>
          <p:cNvGrpSpPr/>
          <p:nvPr/>
        </p:nvGrpSpPr>
        <p:grpSpPr>
          <a:xfrm>
            <a:off x="1619672" y="3266848"/>
            <a:ext cx="2326552" cy="646465"/>
            <a:chOff x="2159563" y="3212797"/>
            <a:chExt cx="3102069" cy="861953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EDB0F1C-FA06-4109-A5C7-B1CB9CAB6036}"/>
                </a:ext>
              </a:extLst>
            </p:cNvPr>
            <p:cNvSpPr/>
            <p:nvPr/>
          </p:nvSpPr>
          <p:spPr>
            <a:xfrm>
              <a:off x="2159563" y="3212797"/>
              <a:ext cx="2163404" cy="861953"/>
            </a:xfrm>
            <a:custGeom>
              <a:avLst/>
              <a:gdLst>
                <a:gd name="connsiteX0" fmla="*/ 0 w 1905778"/>
                <a:gd name="connsiteY0" fmla="*/ 0 h 861953"/>
                <a:gd name="connsiteX1" fmla="*/ 1905778 w 1905778"/>
                <a:gd name="connsiteY1" fmla="*/ 0 h 861953"/>
                <a:gd name="connsiteX2" fmla="*/ 1905778 w 1905778"/>
                <a:gd name="connsiteY2" fmla="*/ 861953 h 861953"/>
                <a:gd name="connsiteX3" fmla="*/ 0 w 1905778"/>
                <a:gd name="connsiteY3" fmla="*/ 861953 h 861953"/>
                <a:gd name="connsiteX4" fmla="*/ 0 w 1905778"/>
                <a:gd name="connsiteY4" fmla="*/ 0 h 861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778" h="861953">
                  <a:moveTo>
                    <a:pt x="0" y="0"/>
                  </a:moveTo>
                  <a:lnTo>
                    <a:pt x="1905778" y="0"/>
                  </a:lnTo>
                  <a:lnTo>
                    <a:pt x="1905778" y="861953"/>
                  </a:lnTo>
                  <a:lnTo>
                    <a:pt x="0" y="8619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0010" tIns="80010" rIns="80010" bIns="80010" numCol="1" spcCol="1270" anchor="ctr" anchorCtr="0">
              <a:noAutofit/>
            </a:bodyPr>
            <a:lstStyle/>
            <a:p>
              <a:pPr algn="ctr" defTabSz="933450">
                <a:lnSpc>
                  <a:spcPct val="90000"/>
                </a:lnSpc>
                <a:spcAft>
                  <a:spcPct val="35000"/>
                </a:spcAft>
              </a:pPr>
              <a:r>
                <a:rPr lang="en-GB" sz="2100" dirty="0"/>
                <a:t>Background</a:t>
              </a:r>
            </a:p>
          </p:txBody>
        </p:sp>
        <p:sp>
          <p:nvSpPr>
            <p:cNvPr id="9" name="Rectangle 8" descr="House outline">
              <a:extLst>
                <a:ext uri="{FF2B5EF4-FFF2-40B4-BE49-F238E27FC236}">
                  <a16:creationId xmlns:a16="http://schemas.microsoft.com/office/drawing/2014/main" id="{A02D4F38-078A-4690-BCA2-08DB831AB1DC}"/>
                </a:ext>
              </a:extLst>
            </p:cNvPr>
            <p:cNvSpPr/>
            <p:nvPr/>
          </p:nvSpPr>
          <p:spPr>
            <a:xfrm>
              <a:off x="4408299" y="3212797"/>
              <a:ext cx="853333" cy="861953"/>
            </a:xfrm>
            <a:prstGeom prst="rect">
              <a:avLst/>
            </a:prstGeom>
            <a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/>
              <a:stretch>
                <a:fillRect l="-1000" r="-1000"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A046DE8-7416-46CA-922E-9DB8F6BCD2DB}"/>
              </a:ext>
            </a:extLst>
          </p:cNvPr>
          <p:cNvGrpSpPr/>
          <p:nvPr/>
        </p:nvGrpSpPr>
        <p:grpSpPr>
          <a:xfrm>
            <a:off x="1812891" y="4019980"/>
            <a:ext cx="2133333" cy="646465"/>
            <a:chOff x="2417188" y="4216973"/>
            <a:chExt cx="2844444" cy="861953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621EAC8-988D-4FB4-AF12-9846B9D6C5CB}"/>
                </a:ext>
              </a:extLst>
            </p:cNvPr>
            <p:cNvSpPr/>
            <p:nvPr/>
          </p:nvSpPr>
          <p:spPr>
            <a:xfrm>
              <a:off x="3355854" y="4216973"/>
              <a:ext cx="1905778" cy="861953"/>
            </a:xfrm>
            <a:custGeom>
              <a:avLst/>
              <a:gdLst>
                <a:gd name="connsiteX0" fmla="*/ 0 w 1905778"/>
                <a:gd name="connsiteY0" fmla="*/ 0 h 861953"/>
                <a:gd name="connsiteX1" fmla="*/ 1905778 w 1905778"/>
                <a:gd name="connsiteY1" fmla="*/ 0 h 861953"/>
                <a:gd name="connsiteX2" fmla="*/ 1905778 w 1905778"/>
                <a:gd name="connsiteY2" fmla="*/ 861953 h 861953"/>
                <a:gd name="connsiteX3" fmla="*/ 0 w 1905778"/>
                <a:gd name="connsiteY3" fmla="*/ 861953 h 861953"/>
                <a:gd name="connsiteX4" fmla="*/ 0 w 1905778"/>
                <a:gd name="connsiteY4" fmla="*/ 0 h 861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778" h="861953">
                  <a:moveTo>
                    <a:pt x="0" y="0"/>
                  </a:moveTo>
                  <a:lnTo>
                    <a:pt x="1905778" y="0"/>
                  </a:lnTo>
                  <a:lnTo>
                    <a:pt x="1905778" y="861953"/>
                  </a:lnTo>
                  <a:lnTo>
                    <a:pt x="0" y="8619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0010" tIns="80010" rIns="80010" bIns="80010" numCol="1" spcCol="1270" anchor="ctr" anchorCtr="0">
              <a:noAutofit/>
            </a:bodyPr>
            <a:lstStyle/>
            <a:p>
              <a:pPr algn="ctr" defTabSz="933450">
                <a:lnSpc>
                  <a:spcPct val="90000"/>
                </a:lnSpc>
                <a:spcAft>
                  <a:spcPct val="35000"/>
                </a:spcAft>
              </a:pPr>
              <a:r>
                <a:rPr lang="en-GB" sz="2100" dirty="0"/>
                <a:t>Interests</a:t>
              </a:r>
            </a:p>
          </p:txBody>
        </p:sp>
        <p:sp>
          <p:nvSpPr>
            <p:cNvPr id="11" name="Rectangle 10" descr="Tennis racket and ball outline">
              <a:extLst>
                <a:ext uri="{FF2B5EF4-FFF2-40B4-BE49-F238E27FC236}">
                  <a16:creationId xmlns:a16="http://schemas.microsoft.com/office/drawing/2014/main" id="{144EBD2E-549B-41B2-B357-0AA0EEAE2999}"/>
                </a:ext>
              </a:extLst>
            </p:cNvPr>
            <p:cNvSpPr/>
            <p:nvPr/>
          </p:nvSpPr>
          <p:spPr>
            <a:xfrm>
              <a:off x="2417188" y="4216973"/>
              <a:ext cx="853333" cy="861953"/>
            </a:xfrm>
            <a:prstGeom prst="rect">
              <a:avLst/>
            </a:prstGeom>
            <a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rcRect/>
              <a:stretch>
                <a:fillRect l="-1000" r="-1000"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3C21848-7232-4130-9C59-1E38ABA16431}"/>
              </a:ext>
            </a:extLst>
          </p:cNvPr>
          <p:cNvGrpSpPr/>
          <p:nvPr/>
        </p:nvGrpSpPr>
        <p:grpSpPr>
          <a:xfrm>
            <a:off x="1812891" y="4773111"/>
            <a:ext cx="2133333" cy="646465"/>
            <a:chOff x="2417188" y="5221148"/>
            <a:chExt cx="2844444" cy="861953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FC39B1F2-0CBC-42BB-9DE0-99442F703E5F}"/>
                </a:ext>
              </a:extLst>
            </p:cNvPr>
            <p:cNvSpPr/>
            <p:nvPr/>
          </p:nvSpPr>
          <p:spPr>
            <a:xfrm>
              <a:off x="2417188" y="5221148"/>
              <a:ext cx="1905778" cy="861953"/>
            </a:xfrm>
            <a:custGeom>
              <a:avLst/>
              <a:gdLst>
                <a:gd name="connsiteX0" fmla="*/ 0 w 1905778"/>
                <a:gd name="connsiteY0" fmla="*/ 0 h 861953"/>
                <a:gd name="connsiteX1" fmla="*/ 1905778 w 1905778"/>
                <a:gd name="connsiteY1" fmla="*/ 0 h 861953"/>
                <a:gd name="connsiteX2" fmla="*/ 1905778 w 1905778"/>
                <a:gd name="connsiteY2" fmla="*/ 861953 h 861953"/>
                <a:gd name="connsiteX3" fmla="*/ 0 w 1905778"/>
                <a:gd name="connsiteY3" fmla="*/ 861953 h 861953"/>
                <a:gd name="connsiteX4" fmla="*/ 0 w 1905778"/>
                <a:gd name="connsiteY4" fmla="*/ 0 h 861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778" h="861953">
                  <a:moveTo>
                    <a:pt x="0" y="0"/>
                  </a:moveTo>
                  <a:lnTo>
                    <a:pt x="1905778" y="0"/>
                  </a:lnTo>
                  <a:lnTo>
                    <a:pt x="1905778" y="861953"/>
                  </a:lnTo>
                  <a:lnTo>
                    <a:pt x="0" y="8619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0010" tIns="80010" rIns="80010" bIns="80010" numCol="1" spcCol="1270" anchor="ctr" anchorCtr="0">
              <a:noAutofit/>
            </a:bodyPr>
            <a:lstStyle/>
            <a:p>
              <a:pPr algn="ctr" defTabSz="933450">
                <a:lnSpc>
                  <a:spcPct val="90000"/>
                </a:lnSpc>
                <a:spcAft>
                  <a:spcPct val="35000"/>
                </a:spcAft>
              </a:pPr>
              <a:r>
                <a:rPr lang="en-GB" sz="2100" dirty="0"/>
                <a:t>Context</a:t>
              </a:r>
            </a:p>
          </p:txBody>
        </p:sp>
        <p:sp>
          <p:nvSpPr>
            <p:cNvPr id="13" name="Rectangle 12" descr="Online meeting with solid fill">
              <a:extLst>
                <a:ext uri="{FF2B5EF4-FFF2-40B4-BE49-F238E27FC236}">
                  <a16:creationId xmlns:a16="http://schemas.microsoft.com/office/drawing/2014/main" id="{458C68F6-9610-47BE-B062-CCE4611D2BAC}"/>
                </a:ext>
              </a:extLst>
            </p:cNvPr>
            <p:cNvSpPr/>
            <p:nvPr/>
          </p:nvSpPr>
          <p:spPr>
            <a:xfrm>
              <a:off x="4408299" y="5221148"/>
              <a:ext cx="853333" cy="861953"/>
            </a:xfrm>
            <a:prstGeom prst="rect">
              <a:avLst/>
            </a:prstGeom>
            <a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rcRect/>
              <a:stretch>
                <a:fillRect l="-1000" r="-1000"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308658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BA0D1-101D-458A-98A1-5A1508DA4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 started with Canva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0EA9A-3861-45A7-AD88-B0DDB0135B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Get signed up to Canva so that you can create your own projects independently. </a:t>
            </a:r>
          </a:p>
          <a:p>
            <a:r>
              <a:rPr lang="en-GB" dirty="0">
                <a:hlinkClick r:id="rId2"/>
              </a:rPr>
              <a:t>Home – Canva</a:t>
            </a:r>
            <a:endParaRPr lang="en-GB" dirty="0"/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www.canva.com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/               </a:t>
            </a:r>
          </a:p>
          <a:p>
            <a:pPr marL="0" indent="0">
              <a:buNone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1105767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2083F-DF1C-458B-B6BF-53492DB15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Cards </a:t>
            </a:r>
          </a:p>
        </p:txBody>
      </p:sp>
      <p:pic>
        <p:nvPicPr>
          <p:cNvPr id="6" name="Online Media 5" title="4. Designing your Business Card in Canva | Skills">
            <a:hlinkClick r:id="" action="ppaction://media"/>
            <a:extLst>
              <a:ext uri="{FF2B5EF4-FFF2-40B4-BE49-F238E27FC236}">
                <a16:creationId xmlns:a16="http://schemas.microsoft.com/office/drawing/2014/main" id="{7B9B4951-FC4E-4D2A-9F0B-AE744B55678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56073" y="2426369"/>
            <a:ext cx="4992290" cy="282059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86AD391-B6E4-4F01-B7C4-496245619253}"/>
              </a:ext>
            </a:extLst>
          </p:cNvPr>
          <p:cNvSpPr txBox="1"/>
          <p:nvPr/>
        </p:nvSpPr>
        <p:spPr>
          <a:xfrm>
            <a:off x="6051885" y="2426369"/>
            <a:ext cx="255069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Working independently. </a:t>
            </a:r>
          </a:p>
          <a:p>
            <a:endParaRPr lang="en-GB" sz="1500" dirty="0"/>
          </a:p>
          <a:p>
            <a:r>
              <a:rPr lang="en-GB" sz="1500" dirty="0"/>
              <a:t>Create a business card that reflects you or a business that you would like to set up. </a:t>
            </a:r>
          </a:p>
          <a:p>
            <a:endParaRPr lang="en-GB" sz="1500" dirty="0"/>
          </a:p>
          <a:p>
            <a:r>
              <a:rPr lang="en-GB" sz="1500" dirty="0"/>
              <a:t>Consider your target audience. </a:t>
            </a:r>
          </a:p>
          <a:p>
            <a:endParaRPr lang="en-GB" sz="1500" dirty="0"/>
          </a:p>
          <a:p>
            <a:r>
              <a:rPr lang="en-GB" sz="1500" dirty="0"/>
              <a:t>We will share our efforts and evaluate each others. </a:t>
            </a:r>
          </a:p>
        </p:txBody>
      </p:sp>
    </p:spTree>
    <p:extLst>
      <p:ext uri="{BB962C8B-B14F-4D97-AF65-F5344CB8AC3E}">
        <p14:creationId xmlns:p14="http://schemas.microsoft.com/office/powerpoint/2010/main" val="339539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D93AF-2E35-45CC-9E07-7D9DECBBA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Independent 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10CE0-3DAE-4556-8C68-6F43E654D2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Canva and prepare a banner </a:t>
            </a:r>
            <a:r>
              <a:rPr lang="en-GB"/>
              <a:t>or business card.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23204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2" y="5657850"/>
            <a:ext cx="9141619" cy="3429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4" y="4213306"/>
            <a:ext cx="74066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Colourful pins connected with a thread">
            <a:hlinkClick r:id="rId3"/>
            <a:extLst>
              <a:ext uri="{FF2B5EF4-FFF2-40B4-BE49-F238E27FC236}">
                <a16:creationId xmlns:a16="http://schemas.microsoft.com/office/drawing/2014/main" id="{6A1BFD01-1CC7-7474-3796-E5A179374F6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442" b="29163"/>
          <a:stretch/>
        </p:blipFill>
        <p:spPr>
          <a:xfrm>
            <a:off x="-24" y="857257"/>
            <a:ext cx="9144023" cy="36863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B4FB531-34DA-4777-9BD5-5B885DC38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30" y="4543557"/>
            <a:ext cx="9141714" cy="1457193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41BA04-97B9-437A-AE46-3F3D6563B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507" y="4543558"/>
            <a:ext cx="7334869" cy="1114294"/>
          </a:xfrm>
        </p:spPr>
        <p:txBody>
          <a:bodyPr vert="horz" wrap="square" lIns="68580" tIns="34290" rIns="68580" bIns="34290" numCol="1" rtlCol="0" anchor="ctr" anchorCtr="0" compatLnSpc="1">
            <a:prstTxWarp prst="textNoShape">
              <a:avLst/>
            </a:prstTxWarp>
            <a:normAutofit fontScale="90000"/>
          </a:bodyPr>
          <a:lstStyle/>
          <a:p>
            <a:pPr algn="r"/>
            <a:r>
              <a:rPr lang="en-US" sz="3600" dirty="0">
                <a:solidFill>
                  <a:srgbClr val="FFFFFF"/>
                </a:solidFill>
              </a:rPr>
              <a:t>Share your work with the person next to you and get a Peer Review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5B557D3-D7B4-404B-84A1-9BD182BE5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5649610" y="5177790"/>
            <a:ext cx="8915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86767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D71F9-601E-4547-9AA8-B30A22E1F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 (Class Activity)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29491-B3DF-4FCF-BC52-26960B36D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Today we have focused on being familiar with Canva. 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 the remainder of the session to complete your task 2 poster. </a:t>
            </a:r>
          </a:p>
          <a:p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Ensure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that you know how to submit your work prior to leaving class today. </a:t>
            </a:r>
          </a:p>
        </p:txBody>
      </p:sp>
    </p:spTree>
    <p:extLst>
      <p:ext uri="{BB962C8B-B14F-4D97-AF65-F5344CB8AC3E}">
        <p14:creationId xmlns:p14="http://schemas.microsoft.com/office/powerpoint/2010/main" val="18611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800</TotalTime>
  <Words>1250</Words>
  <Application>Microsoft Office PowerPoint</Application>
  <PresentationFormat>On-screen Show (4:3)</PresentationFormat>
  <Paragraphs>132</Paragraphs>
  <Slides>17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Myriad Pro</vt:lpstr>
      <vt:lpstr>Arial</vt:lpstr>
      <vt:lpstr>Speak Pro</vt:lpstr>
      <vt:lpstr>Verdana</vt:lpstr>
      <vt:lpstr>Wingdings</vt:lpstr>
      <vt:lpstr>20140311PresentationUWTSDTemplate</vt:lpstr>
      <vt:lpstr>LCLM 4002</vt:lpstr>
      <vt:lpstr>Using Canva</vt:lpstr>
      <vt:lpstr>During today’s session..</vt:lpstr>
      <vt:lpstr>What is marketing and advertising? </vt:lpstr>
      <vt:lpstr>Advertising </vt:lpstr>
      <vt:lpstr>Informative vs Persuasive </vt:lpstr>
      <vt:lpstr>Canva</vt:lpstr>
      <vt:lpstr>Canva Templates</vt:lpstr>
      <vt:lpstr>Canva tools  </vt:lpstr>
      <vt:lpstr>Canva – Group collaboration </vt:lpstr>
      <vt:lpstr>Review the design</vt:lpstr>
      <vt:lpstr>Your Target Audience</vt:lpstr>
      <vt:lpstr>Get started with Canva</vt:lpstr>
      <vt:lpstr>Business Cards </vt:lpstr>
      <vt:lpstr>Independent work </vt:lpstr>
      <vt:lpstr>Share your work with the person next to you and get a Peer Review </vt:lpstr>
      <vt:lpstr>Task 2 (Class Activity)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Koushik Modak</cp:lastModifiedBy>
  <cp:revision>47</cp:revision>
  <cp:lastPrinted>2018-07-09T15:27:01Z</cp:lastPrinted>
  <dcterms:created xsi:type="dcterms:W3CDTF">2002-10-07T19:43:58Z</dcterms:created>
  <dcterms:modified xsi:type="dcterms:W3CDTF">2024-07-30T08:13:07Z</dcterms:modified>
</cp:coreProperties>
</file>