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5884" autoAdjust="0"/>
  </p:normalViewPr>
  <p:slideViewPr>
    <p:cSldViewPr snapToGrid="0">
      <p:cViewPr varScale="1">
        <p:scale>
          <a:sx n="109" d="100"/>
          <a:sy n="109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JERMAINE SWEENEY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2524536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Afternoon. Today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l’ll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be presenting on basil bakery, a small independent business. Here’s an overview of what I’ll cover: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Company background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Nature and scope of the business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 (assessment of external factor)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Cause-and-effect analysis, presented as a 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For further details, you can refer to the MS ASQ 2026 website shown here. I’m Jermaine Sweeney, and let’s begin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Founded in 2015, owned by basil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Renowned for organic cake, pastries and breads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Enjoyed strong sales and built a loyal customer base when first opening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Footfall and sales recovered somewhat, but never returned to pre-2020 levels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Sales stagnated between 2023 and 2025, averaging 25% below 2019 figures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6062" y="960601"/>
            <a:ext cx="8733692" cy="5803614"/>
          </a:xfrm>
        </p:spPr>
        <p:txBody>
          <a:bodyPr>
            <a:normAutofit fontScale="475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Stakeholder: park management and organic suppliers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Owner: Basil, artisan baker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Customers: local shoppers, retail/industrial staff, and former customers who now work remotely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Core issue: Sales have remained stagnant at 25% below 2019 levels from 2023 to 2025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Stagnation period: 2023-2025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Location: Coventry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Rising overall overhead costs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Shift in customer working patterns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Increased rent and utility expenses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Why forward: How Basil can sustain the business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Explore introducing a delivery service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Investigate launching an online shop presence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6708" y="1219199"/>
            <a:ext cx="9417903" cy="5345723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Strict food safety regulations apply to the entire bakery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Changes to tax policies have a significant impact on the business </a:t>
            </a:r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Inflation raises the cost of key ingredients such as flour, </a:t>
            </a:r>
            <a:r>
              <a:rPr lang="en-GB" b="1" dirty="0" err="1"/>
              <a:t>suger</a:t>
            </a:r>
            <a:r>
              <a:rPr lang="en-GB" b="1" dirty="0"/>
              <a:t> and butter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National economic growth influences long-term market demand and spending power </a:t>
            </a:r>
          </a:p>
          <a:p>
            <a:r>
              <a:rPr lang="en-GB" b="1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The bakery should adapt its offering to suit customers from diverse cultural backgrounds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 Cater to varied needs by expanding product ranges, including options for health-conscious consumers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3220" y="1705138"/>
            <a:ext cx="9837790" cy="482461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Implementing reliable business software systems </a:t>
            </a:r>
          </a:p>
          <a:p>
            <a:r>
              <a:rPr lang="en-GB" b="1" dirty="0"/>
              <a:t>Selling products online can steadily increase the baker’s visibility and reach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Identifying and addressing all legal requirements relevant to the bakery’s operations</a:t>
            </a:r>
          </a:p>
          <a:p>
            <a:r>
              <a:rPr lang="en-GB" b="1" dirty="0"/>
              <a:t>Must comply with regulations covering minimum wage, working hour, and overtime rules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r>
              <a:rPr lang="en-GB" b="1" dirty="0"/>
              <a:t>Climate change and extreme weather may lead to droughts or supply chain disruptions for ingredients </a:t>
            </a:r>
          </a:p>
          <a:p>
            <a:r>
              <a:rPr lang="en-GB" b="1" dirty="0"/>
              <a:t>The bakery needs to adopt effective water management practices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96F604D-5DE5-2049-939A-744CD7967C43}"/>
              </a:ext>
            </a:extLst>
          </p:cNvPr>
          <p:cNvCxnSpPr>
            <a:cxnSpLocks/>
          </p:cNvCxnSpPr>
          <p:nvPr/>
        </p:nvCxnSpPr>
        <p:spPr>
          <a:xfrm>
            <a:off x="1131277" y="3447076"/>
            <a:ext cx="933156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AFD09D1-25E0-9744-8BFB-58AA8EA0DCFA}"/>
              </a:ext>
            </a:extLst>
          </p:cNvPr>
          <p:cNvCxnSpPr>
            <a:cxnSpLocks/>
          </p:cNvCxnSpPr>
          <p:nvPr/>
        </p:nvCxnSpPr>
        <p:spPr>
          <a:xfrm>
            <a:off x="2385646" y="1138123"/>
            <a:ext cx="1049216" cy="2297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rminator 10">
            <a:extLst>
              <a:ext uri="{FF2B5EF4-FFF2-40B4-BE49-F238E27FC236}">
                <a16:creationId xmlns:a16="http://schemas.microsoft.com/office/drawing/2014/main" id="{AD4FE01E-8880-1141-81CE-609BD15A338C}"/>
              </a:ext>
            </a:extLst>
          </p:cNvPr>
          <p:cNvSpPr/>
          <p:nvPr/>
        </p:nvSpPr>
        <p:spPr>
          <a:xfrm>
            <a:off x="1752600" y="836371"/>
            <a:ext cx="1266092" cy="301752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3E35B42-24C2-8443-8DAF-B8DE48E8BF6D}"/>
              </a:ext>
            </a:extLst>
          </p:cNvPr>
          <p:cNvCxnSpPr/>
          <p:nvPr/>
        </p:nvCxnSpPr>
        <p:spPr>
          <a:xfrm>
            <a:off x="2910254" y="2039815"/>
            <a:ext cx="238857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86C5292-C878-EF46-BEA2-A2B406901B91}"/>
              </a:ext>
            </a:extLst>
          </p:cNvPr>
          <p:cNvCxnSpPr/>
          <p:nvPr/>
        </p:nvCxnSpPr>
        <p:spPr>
          <a:xfrm flipH="1">
            <a:off x="574431" y="2684585"/>
            <a:ext cx="24442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66825C4D-4469-E94D-8FF2-71B8C8E7974A}"/>
              </a:ext>
            </a:extLst>
          </p:cNvPr>
          <p:cNvSpPr/>
          <p:nvPr/>
        </p:nvSpPr>
        <p:spPr>
          <a:xfrm>
            <a:off x="2910255" y="1439875"/>
            <a:ext cx="2388576" cy="5296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Low customer footfall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7A2B26-0FC1-E641-9B29-4504523E2D7F}"/>
              </a:ext>
            </a:extLst>
          </p:cNvPr>
          <p:cNvSpPr/>
          <p:nvPr/>
        </p:nvSpPr>
        <p:spPr>
          <a:xfrm>
            <a:off x="574431" y="2097882"/>
            <a:ext cx="2192215" cy="4939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Unable to accept pre-orders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394939B-1FEE-FB45-96D7-99A3603A0EDF}"/>
              </a:ext>
            </a:extLst>
          </p:cNvPr>
          <p:cNvCxnSpPr>
            <a:cxnSpLocks/>
          </p:cNvCxnSpPr>
          <p:nvPr/>
        </p:nvCxnSpPr>
        <p:spPr>
          <a:xfrm>
            <a:off x="9085385" y="1193009"/>
            <a:ext cx="902677" cy="22541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rminator 27">
            <a:extLst>
              <a:ext uri="{FF2B5EF4-FFF2-40B4-BE49-F238E27FC236}">
                <a16:creationId xmlns:a16="http://schemas.microsoft.com/office/drawing/2014/main" id="{92AFDA5A-72AA-C645-8B84-99FCD8A172F0}"/>
              </a:ext>
            </a:extLst>
          </p:cNvPr>
          <p:cNvSpPr/>
          <p:nvPr/>
        </p:nvSpPr>
        <p:spPr>
          <a:xfrm>
            <a:off x="8393723" y="836184"/>
            <a:ext cx="1383323" cy="301752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Machine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041F2D9-06E7-F04C-94E2-7DC0F0F94202}"/>
              </a:ext>
            </a:extLst>
          </p:cNvPr>
          <p:cNvCxnSpPr/>
          <p:nvPr/>
        </p:nvCxnSpPr>
        <p:spPr>
          <a:xfrm flipH="1">
            <a:off x="7139354" y="2684585"/>
            <a:ext cx="23973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742432DC-09EC-5940-BC1A-9CBE313F62B6}"/>
              </a:ext>
            </a:extLst>
          </p:cNvPr>
          <p:cNvSpPr/>
          <p:nvPr/>
        </p:nvSpPr>
        <p:spPr>
          <a:xfrm>
            <a:off x="7139354" y="2097883"/>
            <a:ext cx="2309446" cy="4939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Missed phone enquiries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D791A0D-0F60-6340-AEE3-5494246721F0}"/>
              </a:ext>
            </a:extLst>
          </p:cNvPr>
          <p:cNvCxnSpPr/>
          <p:nvPr/>
        </p:nvCxnSpPr>
        <p:spPr>
          <a:xfrm>
            <a:off x="9448800" y="1969479"/>
            <a:ext cx="240323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A5E5602F-B779-C049-A72E-A882E56DA979}"/>
              </a:ext>
            </a:extLst>
          </p:cNvPr>
          <p:cNvSpPr/>
          <p:nvPr/>
        </p:nvSpPr>
        <p:spPr>
          <a:xfrm>
            <a:off x="9448800" y="1404935"/>
            <a:ext cx="2485293" cy="5059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No online ordering system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026D9FD-2E06-D34D-941D-94EF6BDD5264}"/>
              </a:ext>
            </a:extLst>
          </p:cNvPr>
          <p:cNvCxnSpPr>
            <a:cxnSpLocks/>
          </p:cNvCxnSpPr>
          <p:nvPr/>
        </p:nvCxnSpPr>
        <p:spPr>
          <a:xfrm flipV="1">
            <a:off x="2385646" y="3469481"/>
            <a:ext cx="1049216" cy="27559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rminator 41">
            <a:extLst>
              <a:ext uri="{FF2B5EF4-FFF2-40B4-BE49-F238E27FC236}">
                <a16:creationId xmlns:a16="http://schemas.microsoft.com/office/drawing/2014/main" id="{95C8FA80-9A40-9349-ADD2-0E5C097242AE}"/>
              </a:ext>
            </a:extLst>
          </p:cNvPr>
          <p:cNvSpPr/>
          <p:nvPr/>
        </p:nvSpPr>
        <p:spPr>
          <a:xfrm>
            <a:off x="1652954" y="6201508"/>
            <a:ext cx="1365738" cy="351692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Method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030812A-6E12-4240-8C46-CD261251F5F2}"/>
              </a:ext>
            </a:extLst>
          </p:cNvPr>
          <p:cNvCxnSpPr/>
          <p:nvPr/>
        </p:nvCxnSpPr>
        <p:spPr>
          <a:xfrm flipH="1">
            <a:off x="316523" y="4700954"/>
            <a:ext cx="259373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426563A6-2FD9-804A-8135-4AEC375C6591}"/>
              </a:ext>
            </a:extLst>
          </p:cNvPr>
          <p:cNvSpPr/>
          <p:nvPr/>
        </p:nvSpPr>
        <p:spPr>
          <a:xfrm>
            <a:off x="316524" y="3737107"/>
            <a:ext cx="2593730" cy="8710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Labour</a:t>
            </a:r>
            <a:r>
              <a:rPr lang="en-US" dirty="0">
                <a:solidFill>
                  <a:schemeClr val="tx1"/>
                </a:solidFill>
              </a:rPr>
              <a:t>-intensive artisan dough preparation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B75D2A9-01CA-DB49-B623-79A17568158A}"/>
              </a:ext>
            </a:extLst>
          </p:cNvPr>
          <p:cNvCxnSpPr>
            <a:cxnSpLocks/>
          </p:cNvCxnSpPr>
          <p:nvPr/>
        </p:nvCxnSpPr>
        <p:spPr>
          <a:xfrm>
            <a:off x="2637692" y="5673969"/>
            <a:ext cx="30480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0950A575-9366-0144-856B-DDA442093B4D}"/>
              </a:ext>
            </a:extLst>
          </p:cNvPr>
          <p:cNvCxnSpPr>
            <a:cxnSpLocks/>
          </p:cNvCxnSpPr>
          <p:nvPr/>
        </p:nvCxnSpPr>
        <p:spPr>
          <a:xfrm flipV="1">
            <a:off x="8944708" y="3458307"/>
            <a:ext cx="1043354" cy="27671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rminator 58">
            <a:extLst>
              <a:ext uri="{FF2B5EF4-FFF2-40B4-BE49-F238E27FC236}">
                <a16:creationId xmlns:a16="http://schemas.microsoft.com/office/drawing/2014/main" id="{15114F1B-406E-4542-911B-FEEDCB022053}"/>
              </a:ext>
            </a:extLst>
          </p:cNvPr>
          <p:cNvSpPr/>
          <p:nvPr/>
        </p:nvSpPr>
        <p:spPr>
          <a:xfrm>
            <a:off x="8393723" y="6216278"/>
            <a:ext cx="1230923" cy="336921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Material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C6FD041-E698-C845-BAD1-230483EB1C9D}"/>
              </a:ext>
            </a:extLst>
          </p:cNvPr>
          <p:cNvCxnSpPr/>
          <p:nvPr/>
        </p:nvCxnSpPr>
        <p:spPr>
          <a:xfrm flipH="1">
            <a:off x="6600092" y="4700954"/>
            <a:ext cx="28018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ctangle 61">
            <a:extLst>
              <a:ext uri="{FF2B5EF4-FFF2-40B4-BE49-F238E27FC236}">
                <a16:creationId xmlns:a16="http://schemas.microsoft.com/office/drawing/2014/main" id="{A5FC1C22-EC8C-3449-8F58-AD14C341D426}"/>
              </a:ext>
            </a:extLst>
          </p:cNvPr>
          <p:cNvSpPr/>
          <p:nvPr/>
        </p:nvSpPr>
        <p:spPr>
          <a:xfrm>
            <a:off x="6693876" y="3988162"/>
            <a:ext cx="2708031" cy="6199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Limited variety of recipes available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4DF189D-C1DB-A44A-992F-9B15C7817DF4}"/>
              </a:ext>
            </a:extLst>
          </p:cNvPr>
          <p:cNvCxnSpPr/>
          <p:nvPr/>
        </p:nvCxnSpPr>
        <p:spPr>
          <a:xfrm>
            <a:off x="9085385" y="6060831"/>
            <a:ext cx="28487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993FE7F2-19AB-0E40-AAE6-F48C1086FC3F}"/>
              </a:ext>
            </a:extLst>
          </p:cNvPr>
          <p:cNvSpPr/>
          <p:nvPr/>
        </p:nvSpPr>
        <p:spPr>
          <a:xfrm rot="10800000" flipV="1">
            <a:off x="9466385" y="4865625"/>
            <a:ext cx="2655278" cy="113659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Reliance on traditional, less adaptable product formulas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FF06BEB-E40A-7249-AEA8-57FCFBAD579C}"/>
              </a:ext>
            </a:extLst>
          </p:cNvPr>
          <p:cNvSpPr/>
          <p:nvPr/>
        </p:nvSpPr>
        <p:spPr>
          <a:xfrm rot="10800000" flipV="1">
            <a:off x="3018691" y="4700954"/>
            <a:ext cx="2667002" cy="86799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Limited capacity due to fully handmade production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4B70CFF-2811-4E4A-B5E4-ADB28ECBF635}"/>
              </a:ext>
            </a:extLst>
          </p:cNvPr>
          <p:cNvSpPr/>
          <p:nvPr/>
        </p:nvSpPr>
        <p:spPr>
          <a:xfrm>
            <a:off x="10462846" y="3094892"/>
            <a:ext cx="1658817" cy="64221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Decrease Sells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Basil’s bakery opened in 2015 and quickly became a thriving business, drawing large numbers of customers visiting the retail park.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Following the onset of the covid-19 pandemic, sales stagnated and have remained at an average of 25% below 2019 levels.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Basil notes that the retail park is now far quieter, with far fewer visitors and many neighbouring businesses having closed down.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ASQ (2026) Fishbone Diagram. Available </a:t>
            </a: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at:https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://</a:t>
            </a: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asq.org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/quality-resources/fishbone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462</TotalTime>
  <Words>579</Words>
  <Application>Microsoft Macintosh PowerPoint</Application>
  <PresentationFormat>Widescreen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PROBLEM SOLVING AND DECISION MAKING LCLM4004 JERMAINE SWEENEY STUDENT ID 2524536 LECTURER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LCLM4004 JERMAINE SWEENEY STUDENT ID 2524536 LECTURER ANITA NAN Assignment 1: Presentation</dc:title>
  <dc:creator>Anita Nan</dc:creator>
  <cp:lastModifiedBy>Jaykay</cp:lastModifiedBy>
  <cp:revision>112</cp:revision>
  <dcterms:created xsi:type="dcterms:W3CDTF">2024-10-08T15:58:04Z</dcterms:created>
  <dcterms:modified xsi:type="dcterms:W3CDTF">2026-07-12T23:09:32Z</dcterms:modified>
</cp:coreProperties>
</file>