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372" r:id="rId5"/>
    <p:sldId id="373" r:id="rId6"/>
    <p:sldId id="374" r:id="rId7"/>
    <p:sldId id="375" r:id="rId8"/>
    <p:sldId id="362" r:id="rId9"/>
    <p:sldId id="363" r:id="rId10"/>
    <p:sldId id="364" r:id="rId11"/>
    <p:sldId id="366" r:id="rId12"/>
    <p:sldId id="367" r:id="rId13"/>
    <p:sldId id="368" r:id="rId14"/>
    <p:sldId id="369" r:id="rId15"/>
    <p:sldId id="370" r:id="rId16"/>
    <p:sldId id="371" r:id="rId17"/>
    <p:sldId id="345" r:id="rId18"/>
    <p:sldId id="352" r:id="rId19"/>
    <p:sldId id="353" r:id="rId20"/>
    <p:sldId id="354" r:id="rId21"/>
    <p:sldId id="355" r:id="rId22"/>
    <p:sldId id="359" r:id="rId23"/>
    <p:sldId id="358" r:id="rId24"/>
    <p:sldId id="357" r:id="rId25"/>
    <p:sldId id="356" r:id="rId26"/>
    <p:sldId id="344" r:id="rId27"/>
    <p:sldId id="336" r:id="rId28"/>
    <p:sldId id="339" r:id="rId29"/>
    <p:sldId id="329" r:id="rId30"/>
    <p:sldId id="328" r:id="rId31"/>
    <p:sldId id="360" r:id="rId32"/>
    <p:sldId id="361" r:id="rId33"/>
    <p:sldId id="376" r:id="rId34"/>
    <p:sldId id="346" r:id="rId35"/>
    <p:sldId id="340" r:id="rId36"/>
    <p:sldId id="327" r:id="rId37"/>
    <p:sldId id="335" r:id="rId38"/>
    <p:sldId id="332" r:id="rId39"/>
    <p:sldId id="333" r:id="rId40"/>
    <p:sldId id="348" r:id="rId41"/>
    <p:sldId id="350" r:id="rId42"/>
    <p:sldId id="347" r:id="rId43"/>
    <p:sldId id="341" r:id="rId44"/>
    <p:sldId id="337" r:id="rId45"/>
    <p:sldId id="338" r:id="rId46"/>
    <p:sldId id="342" r:id="rId47"/>
    <p:sldId id="343" r:id="rId48"/>
    <p:sldId id="331" r:id="rId49"/>
    <p:sldId id="351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EB3F0B-C537-490D-BBB5-4ACB9ED9B0C1}" v="2" dt="2025-03-06T11:10:32.4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 John (Meifod CP School)" userId="8b94f625-1227-4d96-8dea-4529a2979071" providerId="ADAL" clId="{2FEB3F0B-C537-490D-BBB5-4ACB9ED9B0C1}"/>
    <pc:docChg chg="custSel addSld modSld">
      <pc:chgData name="L John (Meifod CP School)" userId="8b94f625-1227-4d96-8dea-4529a2979071" providerId="ADAL" clId="{2FEB3F0B-C537-490D-BBB5-4ACB9ED9B0C1}" dt="2025-03-06T11:20:02.577" v="821" actId="20577"/>
      <pc:docMkLst>
        <pc:docMk/>
      </pc:docMkLst>
      <pc:sldChg chg="modSp mod">
        <pc:chgData name="L John (Meifod CP School)" userId="8b94f625-1227-4d96-8dea-4529a2979071" providerId="ADAL" clId="{2FEB3F0B-C537-490D-BBB5-4ACB9ED9B0C1}" dt="2025-03-06T10:57:28.967" v="0" actId="20577"/>
        <pc:sldMkLst>
          <pc:docMk/>
          <pc:sldMk cId="3046094561" sldId="259"/>
        </pc:sldMkLst>
        <pc:graphicFrameChg chg="modGraphic">
          <ac:chgData name="L John (Meifod CP School)" userId="8b94f625-1227-4d96-8dea-4529a2979071" providerId="ADAL" clId="{2FEB3F0B-C537-490D-BBB5-4ACB9ED9B0C1}" dt="2025-03-06T10:57:28.967" v="0" actId="20577"/>
          <ac:graphicFrameMkLst>
            <pc:docMk/>
            <pc:sldMk cId="3046094561" sldId="259"/>
            <ac:graphicFrameMk id="5" creationId="{74DC7D3F-36A2-4DE0-CB7C-004F66CFF93C}"/>
          </ac:graphicFrameMkLst>
        </pc:graphicFrameChg>
      </pc:sldChg>
      <pc:sldChg chg="modSp mod">
        <pc:chgData name="L John (Meifod CP School)" userId="8b94f625-1227-4d96-8dea-4529a2979071" providerId="ADAL" clId="{2FEB3F0B-C537-490D-BBB5-4ACB9ED9B0C1}" dt="2025-03-06T11:05:18.252" v="65" actId="20577"/>
        <pc:sldMkLst>
          <pc:docMk/>
          <pc:sldMk cId="2303128480" sldId="335"/>
        </pc:sldMkLst>
        <pc:spChg chg="mod">
          <ac:chgData name="L John (Meifod CP School)" userId="8b94f625-1227-4d96-8dea-4529a2979071" providerId="ADAL" clId="{2FEB3F0B-C537-490D-BBB5-4ACB9ED9B0C1}" dt="2025-03-06T11:05:18.252" v="65" actId="20577"/>
          <ac:spMkLst>
            <pc:docMk/>
            <pc:sldMk cId="2303128480" sldId="335"/>
            <ac:spMk id="11" creationId="{7BC6FA3F-028C-CE09-882C-10015C7D67DA}"/>
          </ac:spMkLst>
        </pc:spChg>
      </pc:sldChg>
      <pc:sldChg chg="modSp mod">
        <pc:chgData name="L John (Meifod CP School)" userId="8b94f625-1227-4d96-8dea-4529a2979071" providerId="ADAL" clId="{2FEB3F0B-C537-490D-BBB5-4ACB9ED9B0C1}" dt="2025-03-06T11:18:40.127" v="775" actId="20577"/>
        <pc:sldMkLst>
          <pc:docMk/>
          <pc:sldMk cId="1404930997" sldId="347"/>
        </pc:sldMkLst>
        <pc:spChg chg="mod">
          <ac:chgData name="L John (Meifod CP School)" userId="8b94f625-1227-4d96-8dea-4529a2979071" providerId="ADAL" clId="{2FEB3F0B-C537-490D-BBB5-4ACB9ED9B0C1}" dt="2025-03-06T11:18:40.127" v="775" actId="20577"/>
          <ac:spMkLst>
            <pc:docMk/>
            <pc:sldMk cId="1404930997" sldId="347"/>
            <ac:spMk id="3" creationId="{5653AB01-430D-6436-E542-E5426499D84C}"/>
          </ac:spMkLst>
        </pc:spChg>
      </pc:sldChg>
      <pc:sldChg chg="modSp mod">
        <pc:chgData name="L John (Meifod CP School)" userId="8b94f625-1227-4d96-8dea-4529a2979071" providerId="ADAL" clId="{2FEB3F0B-C537-490D-BBB5-4ACB9ED9B0C1}" dt="2025-03-06T11:20:02.577" v="821" actId="20577"/>
        <pc:sldMkLst>
          <pc:docMk/>
          <pc:sldMk cId="1086662689" sldId="369"/>
        </pc:sldMkLst>
        <pc:spChg chg="mod">
          <ac:chgData name="L John (Meifod CP School)" userId="8b94f625-1227-4d96-8dea-4529a2979071" providerId="ADAL" clId="{2FEB3F0B-C537-490D-BBB5-4ACB9ED9B0C1}" dt="2025-03-06T11:20:02.577" v="821" actId="20577"/>
          <ac:spMkLst>
            <pc:docMk/>
            <pc:sldMk cId="1086662689" sldId="369"/>
            <ac:spMk id="3" creationId="{5F323BBA-3099-E237-E230-D0D102FBA6BB}"/>
          </ac:spMkLst>
        </pc:spChg>
      </pc:sldChg>
      <pc:sldChg chg="modSp mod">
        <pc:chgData name="L John (Meifod CP School)" userId="8b94f625-1227-4d96-8dea-4529a2979071" providerId="ADAL" clId="{2FEB3F0B-C537-490D-BBB5-4ACB9ED9B0C1}" dt="2025-03-06T10:59:24.171" v="26" actId="20577"/>
        <pc:sldMkLst>
          <pc:docMk/>
          <pc:sldMk cId="1519834241" sldId="372"/>
        </pc:sldMkLst>
        <pc:spChg chg="mod">
          <ac:chgData name="L John (Meifod CP School)" userId="8b94f625-1227-4d96-8dea-4529a2979071" providerId="ADAL" clId="{2FEB3F0B-C537-490D-BBB5-4ACB9ED9B0C1}" dt="2025-03-06T10:59:24.171" v="26" actId="20577"/>
          <ac:spMkLst>
            <pc:docMk/>
            <pc:sldMk cId="1519834241" sldId="372"/>
            <ac:spMk id="3" creationId="{E7CD4288-D6B4-47C1-3E0C-96569C803238}"/>
          </ac:spMkLst>
        </pc:spChg>
      </pc:sldChg>
      <pc:sldChg chg="modSp mod">
        <pc:chgData name="L John (Meifod CP School)" userId="8b94f625-1227-4d96-8dea-4529a2979071" providerId="ADAL" clId="{2FEB3F0B-C537-490D-BBB5-4ACB9ED9B0C1}" dt="2025-03-06T11:00:08.823" v="33" actId="20577"/>
        <pc:sldMkLst>
          <pc:docMk/>
          <pc:sldMk cId="2524317051" sldId="373"/>
        </pc:sldMkLst>
        <pc:spChg chg="mod">
          <ac:chgData name="L John (Meifod CP School)" userId="8b94f625-1227-4d96-8dea-4529a2979071" providerId="ADAL" clId="{2FEB3F0B-C537-490D-BBB5-4ACB9ED9B0C1}" dt="2025-03-06T11:00:08.823" v="33" actId="20577"/>
          <ac:spMkLst>
            <pc:docMk/>
            <pc:sldMk cId="2524317051" sldId="373"/>
            <ac:spMk id="3" creationId="{BEB7CD91-346C-7C86-4A7B-63D2A6C8F44B}"/>
          </ac:spMkLst>
        </pc:spChg>
      </pc:sldChg>
      <pc:sldChg chg="modSp mod">
        <pc:chgData name="L John (Meifod CP School)" userId="8b94f625-1227-4d96-8dea-4529a2979071" providerId="ADAL" clId="{2FEB3F0B-C537-490D-BBB5-4ACB9ED9B0C1}" dt="2025-03-06T11:01:23.909" v="55" actId="20577"/>
        <pc:sldMkLst>
          <pc:docMk/>
          <pc:sldMk cId="3376406056" sldId="374"/>
        </pc:sldMkLst>
        <pc:spChg chg="mod">
          <ac:chgData name="L John (Meifod CP School)" userId="8b94f625-1227-4d96-8dea-4529a2979071" providerId="ADAL" clId="{2FEB3F0B-C537-490D-BBB5-4ACB9ED9B0C1}" dt="2025-03-06T11:01:23.909" v="55" actId="20577"/>
          <ac:spMkLst>
            <pc:docMk/>
            <pc:sldMk cId="3376406056" sldId="374"/>
            <ac:spMk id="3" creationId="{12F96275-C7E6-291D-D978-F2371F8CFD0F}"/>
          </ac:spMkLst>
        </pc:spChg>
      </pc:sldChg>
      <pc:sldChg chg="modSp mod">
        <pc:chgData name="L John (Meifod CP School)" userId="8b94f625-1227-4d96-8dea-4529a2979071" providerId="ADAL" clId="{2FEB3F0B-C537-490D-BBB5-4ACB9ED9B0C1}" dt="2025-03-06T11:01:56.448" v="64" actId="20577"/>
        <pc:sldMkLst>
          <pc:docMk/>
          <pc:sldMk cId="3253963354" sldId="375"/>
        </pc:sldMkLst>
        <pc:spChg chg="mod">
          <ac:chgData name="L John (Meifod CP School)" userId="8b94f625-1227-4d96-8dea-4529a2979071" providerId="ADAL" clId="{2FEB3F0B-C537-490D-BBB5-4ACB9ED9B0C1}" dt="2025-03-06T11:01:56.448" v="64" actId="20577"/>
          <ac:spMkLst>
            <pc:docMk/>
            <pc:sldMk cId="3253963354" sldId="375"/>
            <ac:spMk id="3" creationId="{A7FE1CB3-0BDD-AF5E-9B3C-E672E60BE663}"/>
          </ac:spMkLst>
        </pc:spChg>
      </pc:sldChg>
      <pc:sldChg chg="addSp modSp new mod">
        <pc:chgData name="L John (Meifod CP School)" userId="8b94f625-1227-4d96-8dea-4529a2979071" providerId="ADAL" clId="{2FEB3F0B-C537-490D-BBB5-4ACB9ED9B0C1}" dt="2025-03-06T11:14:16.345" v="554" actId="20577"/>
        <pc:sldMkLst>
          <pc:docMk/>
          <pc:sldMk cId="142849311" sldId="376"/>
        </pc:sldMkLst>
        <pc:spChg chg="mod">
          <ac:chgData name="L John (Meifod CP School)" userId="8b94f625-1227-4d96-8dea-4529a2979071" providerId="ADAL" clId="{2FEB3F0B-C537-490D-BBB5-4ACB9ED9B0C1}" dt="2025-03-06T11:08:08.857" v="74" actId="20577"/>
          <ac:spMkLst>
            <pc:docMk/>
            <pc:sldMk cId="142849311" sldId="376"/>
            <ac:spMk id="2" creationId="{6D56357A-7ED8-FE0C-9F88-9B91C4D7BAA0}"/>
          </ac:spMkLst>
        </pc:spChg>
        <pc:spChg chg="add mod">
          <ac:chgData name="L John (Meifod CP School)" userId="8b94f625-1227-4d96-8dea-4529a2979071" providerId="ADAL" clId="{2FEB3F0B-C537-490D-BBB5-4ACB9ED9B0C1}" dt="2025-03-06T11:14:16.345" v="554" actId="20577"/>
          <ac:spMkLst>
            <pc:docMk/>
            <pc:sldMk cId="142849311" sldId="376"/>
            <ac:spMk id="4" creationId="{BF10EEE4-DF22-FF5A-EDAF-889C66B71C2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en-GB" sz="1400" dirty="0"/>
            <a:t>This is Meifod. Meifod is a small village. Meifod has a church. 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en-GB" sz="1400" dirty="0"/>
            <a:t>This is Meifod. Meifod is a small village. Meifod has a church. The church was built in 1265. Meifod has three chapels as well. The first chapel was built in 1861. Meifod has a small school. The school was built in 1963. 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en-GB" sz="1400" dirty="0"/>
            <a:t>This is Meifod. Meifod is a small village. Meifod has a church. The church was built in 1265. Meifod has three chapels as well.  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en-GB" sz="1400" dirty="0"/>
            <a:t>This is Meifod. Meifod is a small village. Meifod has a church. The church was built in 1265. Meifod has three chapels as well. The first chapel was built in 1861. Meifod has a small school.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en-GB" sz="1050" dirty="0"/>
        </a:p>
        <a:p>
          <a:endParaRPr lang="en-GB" sz="1050" dirty="0"/>
        </a:p>
        <a:p>
          <a:r>
            <a:rPr lang="en-GB" sz="1050" dirty="0"/>
            <a:t>This is Meifod. </a:t>
          </a:r>
        </a:p>
        <a:p>
          <a:r>
            <a:rPr lang="en-GB" sz="1050" dirty="0"/>
            <a:t>Meifod is a small village. 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en-GB" sz="1400" dirty="0"/>
            <a:t>This is Meifod. Meifod is a small village. Meifod has a church. The church was built in 1265. Meifod has three chapels as well. The first chapel was built in 1861. Meifod has a small school. The school was built in 1962. Meifod has a rugby club. It was built in 1992. </a:t>
          </a:r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en-GB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986122" y="0"/>
          <a:ext cx="1594449" cy="910912"/>
        </a:xfrm>
        <a:prstGeom prst="trapezoid">
          <a:avLst>
            <a:gd name="adj" fmla="val 875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50" kern="1200" dirty="0"/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50" kern="1200" dirty="0"/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This is Meifod. 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Meifod is a small village. </a:t>
          </a:r>
        </a:p>
      </dsp:txBody>
      <dsp:txXfrm>
        <a:off x="3986122" y="0"/>
        <a:ext cx="1594449" cy="910912"/>
      </dsp:txXfrm>
    </dsp:sp>
    <dsp:sp modelId="{81DB1F44-359E-3940-B26A-DE130270519D}">
      <dsp:nvSpPr>
        <dsp:cNvPr id="0" name=""/>
        <dsp:cNvSpPr/>
      </dsp:nvSpPr>
      <dsp:spPr>
        <a:xfrm>
          <a:off x="3188897" y="910912"/>
          <a:ext cx="3188898" cy="910912"/>
        </a:xfrm>
        <a:prstGeom prst="trapezoid">
          <a:avLst>
            <a:gd name="adj" fmla="val 875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Meifod. Meifod is a small village. Meifod has a church. </a:t>
          </a:r>
        </a:p>
      </dsp:txBody>
      <dsp:txXfrm>
        <a:off x="3746955" y="910912"/>
        <a:ext cx="2072783" cy="910912"/>
      </dsp:txXfrm>
    </dsp:sp>
    <dsp:sp modelId="{D4CDF462-A34A-CA4F-87F3-D128A838199D}">
      <dsp:nvSpPr>
        <dsp:cNvPr id="0" name=""/>
        <dsp:cNvSpPr/>
      </dsp:nvSpPr>
      <dsp:spPr>
        <a:xfrm>
          <a:off x="2391673" y="1821824"/>
          <a:ext cx="4783346" cy="910912"/>
        </a:xfrm>
        <a:prstGeom prst="trapezoid">
          <a:avLst>
            <a:gd name="adj" fmla="val 875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Meifod. Meifod is a small village. Meifod has a church. The church was built in 1265. Meifod has three chapels as well.  </a:t>
          </a:r>
        </a:p>
      </dsp:txBody>
      <dsp:txXfrm>
        <a:off x="3228759" y="1821824"/>
        <a:ext cx="3109175" cy="910912"/>
      </dsp:txXfrm>
    </dsp:sp>
    <dsp:sp modelId="{C5278BF7-DEF0-FA43-AF5B-3DD719544B92}">
      <dsp:nvSpPr>
        <dsp:cNvPr id="0" name=""/>
        <dsp:cNvSpPr/>
      </dsp:nvSpPr>
      <dsp:spPr>
        <a:xfrm>
          <a:off x="1594448" y="2732737"/>
          <a:ext cx="6377796" cy="910912"/>
        </a:xfrm>
        <a:prstGeom prst="trapezoid">
          <a:avLst>
            <a:gd name="adj" fmla="val 875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Meifod. Meifod is a small village. Meifod has a church. The church was built in 1265. Meifod has three chapels as well. The first chapel was built in 1861. Meifod has a small school. </a:t>
          </a:r>
        </a:p>
      </dsp:txBody>
      <dsp:txXfrm>
        <a:off x="2710563" y="2732737"/>
        <a:ext cx="4145567" cy="910912"/>
      </dsp:txXfrm>
    </dsp:sp>
    <dsp:sp modelId="{166C5EF9-2A9E-B04A-9489-4F5C57F6997B}">
      <dsp:nvSpPr>
        <dsp:cNvPr id="0" name=""/>
        <dsp:cNvSpPr/>
      </dsp:nvSpPr>
      <dsp:spPr>
        <a:xfrm>
          <a:off x="797224" y="3643649"/>
          <a:ext cx="7972245" cy="910912"/>
        </a:xfrm>
        <a:prstGeom prst="trapezoid">
          <a:avLst>
            <a:gd name="adj" fmla="val 875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Meifod. Meifod is a small village. Meifod has a church. The church was built in 1265. Meifod has three chapels as well. The first chapel was built in 1861. Meifod has a small school. The school was built in 1963. </a:t>
          </a:r>
        </a:p>
      </dsp:txBody>
      <dsp:txXfrm>
        <a:off x="2192367" y="3643649"/>
        <a:ext cx="5181959" cy="910912"/>
      </dsp:txXfrm>
    </dsp:sp>
    <dsp:sp modelId="{A97B52CF-4A4D-EC4F-BDB0-AF7BC651CEB9}">
      <dsp:nvSpPr>
        <dsp:cNvPr id="0" name=""/>
        <dsp:cNvSpPr/>
      </dsp:nvSpPr>
      <dsp:spPr>
        <a:xfrm>
          <a:off x="0" y="4554561"/>
          <a:ext cx="9566694" cy="910912"/>
        </a:xfrm>
        <a:prstGeom prst="trapezoid">
          <a:avLst>
            <a:gd name="adj" fmla="val 875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Meifod. Meifod is a small village. Meifod has a church. The church was built in 1265. Meifod has three chapels as well. The first chapel was built in 1861. Meifod has a small school. The school was built in 1962. Meifod has a rugby club. It was built in 1992. </a:t>
          </a:r>
        </a:p>
      </dsp:txBody>
      <dsp:txXfrm>
        <a:off x="1674171" y="4554561"/>
        <a:ext cx="6218351" cy="9109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8237B-C140-D0F1-5355-35DD402F9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160688-DFDD-959A-09FF-38FC43D31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267C4-176E-9E82-C7FA-1E2D9F8C9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F573F-CE0A-8DA0-561A-D8957888A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8F6A3-2CE2-780C-E509-E17C81213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1550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78CCB-20FE-24E7-998D-9E2819968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1427D-B271-0861-FE54-B4B561893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2EF49-A052-AEF4-5A3D-84756B455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663B7-3D0A-12D4-AD48-CE161521F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814F8-D55D-C046-2D2E-1A9C2209D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60475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DDAAF-E5C9-0213-77C9-8E698341E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82AEF-2535-4144-F444-F69F737CD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9D97C-A843-6B4B-E237-E211F8487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24B91-9EC4-5D24-86E2-01160D749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EE339-85BD-7474-0903-0382520B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321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C15A0-1C3D-54BB-490C-424AB6567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682B5-80AB-EC7C-DEB1-F9AD6AFE0D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2477FD-246D-B017-FAFB-A60453BA89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BB1CE4-8690-327C-5418-8D07767C7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BF89D0-0915-3360-9C24-44531751D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FA9AEE-3493-49DF-04A5-676619412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9389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34580-16A4-9C5A-298A-BDD318648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F937F-FA64-D8F9-D7EC-CD74B68874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0879BC-D59F-D8AD-32FC-ADD6AA186A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7C6E23-9F77-7B25-8BCC-ABEC6B4EF2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049147-CEC0-B55B-15D2-42D413BCF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8AF735-3C3B-34C2-A382-A8F822473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503119-07D9-AFFD-8CDD-68085CCBF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2FE20A-CC86-9E44-25E7-0F01A2188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948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0BCD6-756A-3A5D-539F-FCA64BAB6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05338F-2074-C6A0-F9B4-B5FE160EF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15F763-3269-81E7-EFBD-D85B3BF63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D5F07E-B6B5-FA1D-EA8C-2F3AB42FB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10563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5C567A-CC15-7DD3-23E0-D53014D15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C701D3-B5F5-3A5A-9111-FB4A91F7F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3431D6-AD32-419E-C7A6-58800051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7238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F4E7D-C8F5-433D-0D08-E09EF0BB8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C59D1-1791-C8FC-8D3A-199BC1C7F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04BF96-39A6-0E33-24C4-6F23D46E53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4B20BC-803F-CFAB-B68B-0778428B9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22413-30C5-C4B0-8DB0-6BF712D1A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73731B-E861-9859-A7AE-65AD09C66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87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B3E21-9B36-31CB-79B9-A6C94A8B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7649CA-E5C8-159D-4A9B-FE3F639953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D8ADF-70EF-5AC9-2E4E-80ADF78A70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8F40C-3105-2F53-CBFB-E373EED91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28CEDC-9901-4D75-DCE7-B3824F2D2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CE618-3B6A-0A6E-A1AA-9DCBEED76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5664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F7B4B-6042-7526-5B11-7BACD02C0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3BBDF5-CE76-C899-CC5C-DCC62BDEFE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6A60E-C79A-E34E-6344-E50B1BCEB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AB2C2-4F77-72F3-DBFD-576A74194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EC238-E3E1-25AF-4401-077D6F2B8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5697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E1DAB2-4056-4128-29E9-5C053D9ED6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49BB3E-718C-43B4-7A75-00D05A2242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69EB6-8B90-5C24-07EB-ACE18C114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5D43A-987A-6286-FFA6-7699DA976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CD89B1-EFF3-35D0-F22F-B5B2C1D4B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131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43A0F5-A769-B59F-8EBF-61B6A112E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8A6C85-ECDE-5A44-A7DD-2362CF21D0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49E35-49ED-483F-22AF-FF3B20F09E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88F37E-BC46-430D-AED9-4BA53BF7F01F}" type="datetimeFigureOut">
              <a:rPr lang="cy-GB" smtClean="0"/>
              <a:t>05/03/2025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65587-8C27-34D2-4309-3749195274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CCEAD-F3B8-8BE1-2CA1-CDC5D1A03D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295EEE-4EB7-4EF3-931B-70BDF0983A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1698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jpeg"/><Relationship Id="rId5" Type="http://schemas.openxmlformats.org/officeDocument/2006/relationships/image" Target="../media/image2.jpeg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jpeg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9162C-E4CE-58A1-C175-F23A62F57F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cy-GB" sz="6600"/>
              <a:t>Portffolio Adnoddau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D33F52-74E7-7639-D1F5-6FC9E2A96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Comic Sans MS" panose="030F0702030302020204" pitchFamily="66" charset="0"/>
              </a:rPr>
              <a:t>Yr Ardal</a:t>
            </a:r>
          </a:p>
        </p:txBody>
      </p:sp>
    </p:spTree>
    <p:extLst>
      <p:ext uri="{BB962C8B-B14F-4D97-AF65-F5344CB8AC3E}">
        <p14:creationId xmlns:p14="http://schemas.microsoft.com/office/powerpoint/2010/main" val="4225184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F7E56-ECBD-4C66-3280-67008F6A2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Cyflwyniad byr i’r portffolio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4D5497-ACC5-944E-1447-62BB065C32D6}"/>
              </a:ext>
            </a:extLst>
          </p:cNvPr>
          <p:cNvSpPr txBox="1"/>
          <p:nvPr/>
        </p:nvSpPr>
        <p:spPr>
          <a:xfrm>
            <a:off x="599609" y="4685288"/>
            <a:ext cx="4171994" cy="10357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cy-GB" sz="2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DC7D3F-36A2-4DE0-CB7C-004F66CFF9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5010097"/>
              </p:ext>
            </p:extLst>
          </p:nvPr>
        </p:nvGraphicFramePr>
        <p:xfrm>
          <a:off x="5640572" y="805442"/>
          <a:ext cx="5608830" cy="559309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66082">
                  <a:extLst>
                    <a:ext uri="{9D8B030D-6E8A-4147-A177-3AD203B41FA5}">
                      <a16:colId xmlns:a16="http://schemas.microsoft.com/office/drawing/2014/main" val="408769474"/>
                    </a:ext>
                  </a:extLst>
                </a:gridCol>
                <a:gridCol w="1871374">
                  <a:extLst>
                    <a:ext uri="{9D8B030D-6E8A-4147-A177-3AD203B41FA5}">
                      <a16:colId xmlns:a16="http://schemas.microsoft.com/office/drawing/2014/main" val="2355119180"/>
                    </a:ext>
                  </a:extLst>
                </a:gridCol>
                <a:gridCol w="1871374">
                  <a:extLst>
                    <a:ext uri="{9D8B030D-6E8A-4147-A177-3AD203B41FA5}">
                      <a16:colId xmlns:a16="http://schemas.microsoft.com/office/drawing/2014/main" val="2366135273"/>
                    </a:ext>
                  </a:extLst>
                </a:gridCol>
              </a:tblGrid>
              <a:tr h="5136541">
                <a:tc>
                  <a:txBody>
                    <a:bodyPr/>
                    <a:lstStyle/>
                    <a:p>
                      <a:r>
                        <a:rPr lang="cy-GB" sz="1500" u="sng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Ieithoedd, llythrennedd a Chyfathrebu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 dirty="0">
                          <a:solidFill>
                            <a:schemeClr val="accent2"/>
                          </a:solidFill>
                          <a:effectLst/>
                        </a:rPr>
                        <a:t>Thema: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Chwaraeon dŵr</a:t>
                      </a:r>
                    </a:p>
                    <a:p>
                      <a:r>
                        <a:rPr lang="cy-GB" sz="1300" b="1" kern="1200" dirty="0">
                          <a:solidFill>
                            <a:schemeClr val="accent2"/>
                          </a:solidFill>
                          <a:effectLst/>
                        </a:rPr>
                        <a:t>Ffocws Iaith:</a:t>
                      </a:r>
                      <a:endParaRPr lang="en-GB" sz="13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300" b="1" kern="1200" dirty="0">
                          <a:solidFill>
                            <a:schemeClr val="accent2"/>
                          </a:solidFill>
                          <a:effectLst/>
                        </a:rPr>
                        <a:t>Patrwm/Patrymau</a:t>
                      </a:r>
                      <a:endParaRPr lang="en-GB" sz="13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Gwnaf i ddewis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Gwnawn  ni ddewis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Wnaf i ddim dewis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Wnawn ni ddim dewis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Wnei di ddewis?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Wnawn ni ddewis?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Dydw i ddim yn hoffi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Rydw i’n hoffi 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Rydw i eisiau ceisio </a:t>
                      </a: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Dydw i ddim eisiau ceisio 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1" kern="1200" dirty="0">
                          <a:solidFill>
                            <a:schemeClr val="accent2"/>
                          </a:solidFill>
                          <a:effectLst/>
                        </a:rPr>
                        <a:t>Geirfa</a:t>
                      </a:r>
                      <a:endParaRPr lang="en-GB" sz="13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Nofio, hwylio, canŵio, dewiswch, cerdded afon, adeiladau rafft. 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300" b="1" kern="1200" dirty="0">
                          <a:solidFill>
                            <a:schemeClr val="accent2"/>
                          </a:solidFill>
                          <a:effectLst/>
                        </a:rPr>
                        <a:t>Gweithgareddau:</a:t>
                      </a:r>
                      <a:endParaRPr lang="en-GB" sz="13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300" dirty="0">
                          <a:solidFill>
                            <a:schemeClr val="tx1"/>
                          </a:solidFill>
                        </a:rPr>
                        <a:t>Tasg ysgrifennu </a:t>
                      </a:r>
                    </a:p>
                    <a:p>
                      <a:endParaRPr lang="cy-GB" sz="1500" dirty="0">
                        <a:solidFill>
                          <a:schemeClr val="tx1"/>
                        </a:solidFill>
                      </a:endParaRPr>
                    </a:p>
                  </a:txBody>
                  <a:tcPr marL="76210" marR="76210" marT="38105" marB="38105"/>
                </a:tc>
                <a:tc>
                  <a:txBody>
                    <a:bodyPr/>
                    <a:lstStyle/>
                    <a:p>
                      <a:r>
                        <a:rPr lang="cy-GB" sz="1500" u="sng" dirty="0">
                          <a:solidFill>
                            <a:schemeClr val="tx1"/>
                          </a:solidFill>
                        </a:rPr>
                        <a:t>Gwyddoniaeth a Thechnoleg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Thema: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Ein bwyd – gwneud cawl 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Ffocws Iaith:</a:t>
                      </a:r>
                      <a:endParaRPr lang="en-GB" sz="15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Patrwm/Patrymau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Gorchmynion 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Casglwch torrwch berwch cymysgwch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Trowch  paratowch 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Geirfa</a:t>
                      </a:r>
                      <a:endParaRPr lang="en-GB" sz="15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500" dirty="0">
                          <a:solidFill>
                            <a:schemeClr val="tx1"/>
                          </a:solidFill>
                        </a:rPr>
                        <a:t> bowlen,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Gweithgareddau:</a:t>
                      </a:r>
                      <a:endParaRPr lang="en-GB" sz="15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500" dirty="0">
                          <a:solidFill>
                            <a:schemeClr val="tx1"/>
                          </a:solidFill>
                        </a:rPr>
                        <a:t>Tasg darllen</a:t>
                      </a:r>
                    </a:p>
                    <a:p>
                      <a:endParaRPr lang="cy-GB" sz="1500" dirty="0">
                        <a:solidFill>
                          <a:schemeClr val="tx1"/>
                        </a:solidFill>
                      </a:endParaRPr>
                    </a:p>
                  </a:txBody>
                  <a:tcPr marL="76210" marR="76210" marT="38105" marB="38105"/>
                </a:tc>
                <a:tc>
                  <a:txBody>
                    <a:bodyPr/>
                    <a:lstStyle/>
                    <a:p>
                      <a:r>
                        <a:rPr lang="cy-GB" sz="1500" u="sng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Mathemateg a Rhifedd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Thema:</a:t>
                      </a:r>
                    </a:p>
                    <a:p>
                      <a:r>
                        <a:rPr lang="cy-GB" sz="1500" dirty="0">
                          <a:solidFill>
                            <a:schemeClr val="tx1"/>
                          </a:solidFill>
                        </a:rPr>
                        <a:t>Prynu  - siop ysgol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Ffocws Iaith:</a:t>
                      </a:r>
                      <a:endParaRPr lang="en-GB" sz="15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Patrwm/Patrymau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Beth hoffet ti?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Hoffwn i .. (+TM)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Hoffai e (+TM)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Hoffai hi (+TM)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Hoffwn i ddim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Hoffai e ddim 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Hoffai hi ddim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Faint yw hynny?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tx1"/>
                          </a:solidFill>
                          <a:effectLst/>
                        </a:rPr>
                        <a:t>Arian</a:t>
                      </a:r>
                    </a:p>
                    <a:p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Geirfa</a:t>
                      </a:r>
                      <a:endParaRPr lang="en-GB" sz="15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500" dirty="0">
                          <a:solidFill>
                            <a:schemeClr val="tx1"/>
                          </a:solidFill>
                        </a:rPr>
                        <a:t>Afal, oren, creision, siocled, banana, bara, tost, cacen, ceiniog, punt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kern="1200" dirty="0">
                          <a:solidFill>
                            <a:schemeClr val="accent2"/>
                          </a:solidFill>
                          <a:effectLst/>
                        </a:rPr>
                        <a:t>Gweithgareddau:</a:t>
                      </a:r>
                      <a:endParaRPr lang="en-GB" sz="15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500" dirty="0">
                          <a:solidFill>
                            <a:schemeClr val="tx1"/>
                          </a:solidFill>
                        </a:rPr>
                        <a:t>Sgwrs – tasg</a:t>
                      </a:r>
                      <a:r>
                        <a:rPr lang="cy-GB" sz="16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lafar a gwrando </a:t>
                      </a:r>
                      <a:endParaRPr lang="cy-GB" sz="150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500" dirty="0">
                        <a:solidFill>
                          <a:schemeClr val="tx1"/>
                        </a:solidFill>
                      </a:endParaRPr>
                    </a:p>
                  </a:txBody>
                  <a:tcPr marL="76210" marR="76210" marT="38105" marB="38105"/>
                </a:tc>
                <a:extLst>
                  <a:ext uri="{0D108BD9-81ED-4DB2-BD59-A6C34878D82A}">
                    <a16:rowId xmlns:a16="http://schemas.microsoft.com/office/drawing/2014/main" val="995433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6094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C553C-0292-34DF-525C-B6463DD1D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2" y="957715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Cyflwyniad byr i’r portffolio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FFAC044-D595-15D5-90EA-5CCE04F702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3779777"/>
              </p:ext>
            </p:extLst>
          </p:nvPr>
        </p:nvGraphicFramePr>
        <p:xfrm>
          <a:off x="444023" y="288260"/>
          <a:ext cx="5651977" cy="635638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763667">
                  <a:extLst>
                    <a:ext uri="{9D8B030D-6E8A-4147-A177-3AD203B41FA5}">
                      <a16:colId xmlns:a16="http://schemas.microsoft.com/office/drawing/2014/main" val="1770188280"/>
                    </a:ext>
                  </a:extLst>
                </a:gridCol>
                <a:gridCol w="1915148">
                  <a:extLst>
                    <a:ext uri="{9D8B030D-6E8A-4147-A177-3AD203B41FA5}">
                      <a16:colId xmlns:a16="http://schemas.microsoft.com/office/drawing/2014/main" val="3458914211"/>
                    </a:ext>
                  </a:extLst>
                </a:gridCol>
                <a:gridCol w="1973162">
                  <a:extLst>
                    <a:ext uri="{9D8B030D-6E8A-4147-A177-3AD203B41FA5}">
                      <a16:colId xmlns:a16="http://schemas.microsoft.com/office/drawing/2014/main" val="3828457113"/>
                    </a:ext>
                  </a:extLst>
                </a:gridCol>
              </a:tblGrid>
              <a:tr h="400385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u="sng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highlight>
                            <a:srgbClr val="FFFF00"/>
                          </a:highlight>
                        </a:rPr>
                        <a:t>Iechyd a Lles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1" u="sng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Thema</a:t>
                      </a:r>
                      <a:r>
                        <a:rPr lang="en-GB" sz="1400" b="1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Yr ardal – Hamdden </a:t>
                      </a:r>
                    </a:p>
                    <a:p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Ffocws Iaith: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Patrwm/Patrymau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Bydda i’n.... Ar y penwythnos 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Fydd </a:t>
                      </a:r>
                      <a:r>
                        <a:rPr lang="cy-GB" sz="1400" b="1" cap="none" spc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di’n</a:t>
                      </a:r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gwneud/mynd..... ar y penwythnos? 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Bydd </a:t>
                      </a:r>
                      <a:r>
                        <a:rPr lang="cy-GB" sz="1400" b="1" cap="none" spc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e’n</a:t>
                      </a:r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/hi’n, Fydd </a:t>
                      </a:r>
                      <a:r>
                        <a:rPr lang="cy-GB" sz="1400" b="1" cap="none" spc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e’n</a:t>
                      </a:r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/hi’n?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Bydda / Na fydda 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Bydd / Na Fydd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Fydda i ddim yn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Fydd e/hi ddim yn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Geirfa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Rygbi, pêl droed, pêl rwyd, nofio, mynd am dro, rhedeg, gymnasteg, dim byd, ymlacio yn y tŷ. 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Gweithgareddau: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Tasg  lafar a thasg gwrando</a:t>
                      </a:r>
                    </a:p>
                  </a:txBody>
                  <a:tcPr marL="168939" marR="82920" marT="84470" marB="8447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u="sng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highlight>
                            <a:srgbClr val="FFFF00"/>
                          </a:highlight>
                        </a:rPr>
                        <a:t>Y Dyniaethau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Thema: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Yr ardal – Y Pentref </a:t>
                      </a:r>
                    </a:p>
                    <a:p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Ffocws Iaith: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Patrwm/Patrymau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Cafodd y/yr/...... ei (h)adeiladau. </a:t>
                      </a: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Cafodd y/yr ei agor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Geirfa</a:t>
                      </a:r>
                      <a:endParaRPr lang="en-GB" sz="1400" b="1" kern="1200" cap="none" spc="0" dirty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4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eglwys, capel, neuadd, tafarn, clwb rygbi, hen ysgol, ysgol, banc </a:t>
                      </a:r>
                      <a:r>
                        <a:rPr lang="cy-GB" sz="1400" b="1" kern="1200" cap="none" spc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Gweithgareddau:</a:t>
                      </a:r>
                    </a:p>
                    <a:p>
                      <a:r>
                        <a:rPr lang="cy-GB" sz="1400" b="1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Tasg ddarllen </a:t>
                      </a:r>
                    </a:p>
                    <a:p>
                      <a:endParaRPr lang="cy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400" b="1" kern="1200" cap="none" spc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68939" marR="82920" marT="84470" marB="8447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u="sng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Y Celfyddydau Mynegiannol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accent2"/>
                          </a:solidFill>
                          <a:effectLst/>
                        </a:rPr>
                        <a:t>Thema: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Cymharu </a:t>
                      </a:r>
                    </a:p>
                    <a:p>
                      <a:r>
                        <a:rPr lang="cy-GB" sz="1400" b="1" kern="1200" dirty="0">
                          <a:solidFill>
                            <a:schemeClr val="accent2"/>
                          </a:solidFill>
                          <a:effectLst/>
                        </a:rPr>
                        <a:t>Ffocws Iaith:</a:t>
                      </a:r>
                      <a:endParaRPr lang="en-GB" sz="14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400" b="1" kern="1200" dirty="0">
                          <a:solidFill>
                            <a:schemeClr val="accent2"/>
                          </a:solidFill>
                          <a:effectLst/>
                        </a:rPr>
                        <a:t>Patrwm/Patrymau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Mwy lliwgar na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Mwy diddorol na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Yn fwy na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Yn llai na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Yn well na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Yn waeth na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noProof="0" dirty="0">
                          <a:solidFill>
                            <a:schemeClr val="tx1"/>
                          </a:solidFill>
                          <a:effectLst/>
                        </a:rPr>
                        <a:t>Beth dych chi’n meddwl am..? </a:t>
                      </a:r>
                      <a:endParaRPr lang="cy-GB" sz="14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400" b="1" kern="1200" dirty="0">
                          <a:solidFill>
                            <a:schemeClr val="accent2"/>
                          </a:solidFill>
                          <a:effectLst/>
                        </a:rPr>
                        <a:t>Geirfa</a:t>
                      </a:r>
                      <a:endParaRPr lang="en-GB" sz="14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400" u="sng" dirty="0">
                          <a:solidFill>
                            <a:schemeClr val="tx1"/>
                          </a:solidFill>
                        </a:rPr>
                        <a:t>Ansoddeiriau </a:t>
                      </a:r>
                    </a:p>
                    <a:p>
                      <a:r>
                        <a:rPr lang="cy-GB" sz="1400" dirty="0">
                          <a:solidFill>
                            <a:schemeClr val="tx1"/>
                          </a:solidFill>
                        </a:rPr>
                        <a:t>Lliwgar, trist, tywyll, hapusach, gwell, llai, mwy disglair, hyfryd, hudolus</a:t>
                      </a:r>
                    </a:p>
                    <a:p>
                      <a:r>
                        <a:rPr lang="cy-GB" sz="1400" u="sng" dirty="0">
                          <a:solidFill>
                            <a:schemeClr val="tx1"/>
                          </a:solidFill>
                        </a:rPr>
                        <a:t>Enwau</a:t>
                      </a:r>
                    </a:p>
                    <a:p>
                      <a:r>
                        <a:rPr lang="cy-GB" sz="1400" dirty="0">
                          <a:solidFill>
                            <a:schemeClr val="tx1"/>
                          </a:solidFill>
                        </a:rPr>
                        <a:t>arlunydd, delwedd, tirlun 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kern="1200" dirty="0">
                          <a:solidFill>
                            <a:schemeClr val="accent2"/>
                          </a:solidFill>
                          <a:effectLst/>
                        </a:rPr>
                        <a:t>Gweithgareddau:</a:t>
                      </a:r>
                      <a:endParaRPr lang="en-GB" sz="1400" b="1" kern="1200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1400" dirty="0">
                          <a:solidFill>
                            <a:schemeClr val="tx1"/>
                          </a:solidFill>
                        </a:rPr>
                        <a:t>Tasg gymharu </a:t>
                      </a:r>
                    </a:p>
                    <a:p>
                      <a:endParaRPr lang="cy-GB" sz="1400" b="1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68939" marR="82920" marT="84470" marB="8447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56262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214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0B897-2918-AD7B-6901-0BB593876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Cyflwyniad byr i’r portffolio</a:t>
            </a:r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CD4288-D6B4-47C1-3E0C-96569C803238}"/>
              </a:ext>
            </a:extLst>
          </p:cNvPr>
          <p:cNvSpPr txBox="1"/>
          <p:nvPr/>
        </p:nvSpPr>
        <p:spPr>
          <a:xfrm>
            <a:off x="862642" y="1777042"/>
            <a:ext cx="107398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Roeddwn i ddechrau fy mhortffolio efo llawer o syniadau am fy ardal. Ond, dydy e ddim yn gweithio efo patrwm cywir. Rydw i’n deall nawr y patrwm yn fwy pwysig a’r gweithgareddau i ddysgu’r patrwm. </a:t>
            </a:r>
          </a:p>
          <a:p>
            <a:endParaRPr lang="cy-GB" dirty="0"/>
          </a:p>
          <a:p>
            <a:r>
              <a:rPr lang="cy-GB" dirty="0"/>
              <a:t>Rydw i wedi meddwl am ddilyniant dros yr ysgol, pan rydw i wedi ysgrifennu fy mhortffolio. Felly, rydw i wedi </a:t>
            </a:r>
            <a:r>
              <a:rPr lang="cy-GB" dirty="0" err="1"/>
              <a:t>cyflwynio</a:t>
            </a:r>
            <a:r>
              <a:rPr lang="cy-GB" dirty="0"/>
              <a:t> patrymau newydd i ymestyn y plant. </a:t>
            </a:r>
          </a:p>
          <a:p>
            <a:r>
              <a:rPr lang="cy-GB" dirty="0"/>
              <a:t>Rydw i wedi meddwl am ‘Yr Ardal’. Rydw i wedi defnyddio’r pentref a gweithgareddau yn yr ardal eto. </a:t>
            </a:r>
          </a:p>
          <a:p>
            <a:r>
              <a:rPr lang="cy-GB" dirty="0"/>
              <a:t>Rydw i wedi defnyddio gweithgareddau fy mod yn gwybod, byddwn ni allu gwneud yn yr ysgol. </a:t>
            </a:r>
          </a:p>
          <a:p>
            <a:endParaRPr lang="cy-GB" dirty="0"/>
          </a:p>
          <a:p>
            <a:r>
              <a:rPr lang="cy-GB" dirty="0"/>
              <a:t>Achos mae ardal Meifod yn hanner o hanner Saesneg a Chymraeg, rydw i’n gwybod mae’n bwysig iawn i ymarfer llawer o amser a chwarae gemau gwahanol efo patrwm newydd. Dydy’r plant ddim yn clywed Cymraeg yn yr ardal, felly mae hi’n fwy pwysig i glywed mwy Cymraeg yn yr ysgol. </a:t>
            </a:r>
          </a:p>
          <a:p>
            <a:endParaRPr lang="cy-GB" dirty="0"/>
          </a:p>
          <a:p>
            <a:r>
              <a:rPr lang="cy-GB" dirty="0"/>
              <a:t>Rydw i’n credu fy mod i’n cynllun y gweithgareddau felly bydd camau bach gwneud dros yr ysgol. Rydw i’n gobeithio fy mod i’n wneud wahanol yn yr ysgol. </a:t>
            </a:r>
          </a:p>
        </p:txBody>
      </p:sp>
    </p:spTree>
    <p:extLst>
      <p:ext uri="{BB962C8B-B14F-4D97-AF65-F5344CB8AC3E}">
        <p14:creationId xmlns:p14="http://schemas.microsoft.com/office/powerpoint/2010/main" val="1519834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331EE-DE32-2608-2A93-AB459E5D2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57DC-C1D2-FEA8-A609-86AD4613B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....Cyflwyniad byr i’r portffolio</a:t>
            </a:r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B7CD91-346C-7C86-4A7B-63D2A6C8F44B}"/>
              </a:ext>
            </a:extLst>
          </p:cNvPr>
          <p:cNvSpPr txBox="1"/>
          <p:nvPr/>
        </p:nvSpPr>
        <p:spPr>
          <a:xfrm>
            <a:off x="862642" y="1777042"/>
            <a:ext cx="1073988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u="sng" dirty="0"/>
              <a:t>Ieithoedd, llythrennedd a Chyfathrebu</a:t>
            </a:r>
          </a:p>
          <a:p>
            <a:r>
              <a:rPr lang="cy-GB" dirty="0"/>
              <a:t>Y patrwm hwn, ‘Gwnaf i...’ byddwn ni ddefnyddio’r amser dyfodol. Mae’r camau nesa ar ôl ‘Rydw i eisiau’. Mae rhaid y plant defnyddio’r patrwm i ddewis gweithgareddau dŵr. Bydda i ddechrau efo drilio geiriau newydd. Nesa, dylwn ni gyflwyno'r patrwm newydd, drilio’r patrwm ac ymarfer y patrwm. Mae rhaid i fi esbonio pryd rydyn ni defnyddio treiglad. Basen ni’n ymarfer ysgrifennu efo bwrdd bach gwyn cyn dechrau tasg ysgrifennu yn y sleidiau. Rydw i wedi defnyddio gwahaniaethu i helpu rhai plant ac ymestyn plant arall. </a:t>
            </a:r>
          </a:p>
          <a:p>
            <a:endParaRPr lang="cy-GB" sz="1800" b="1" u="sng" cap="none" spc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y-GB" b="1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y-GB" sz="18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Iechyd a Lles</a:t>
            </a:r>
          </a:p>
          <a:p>
            <a:r>
              <a:rPr lang="cy-GB" sz="1800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Eto, meddalais i am Yr Ardal.  Rydyn ni’n gweithio efo’r amser dyfodol . Y plant gwybod amser gorffennol, felly'r camau nesa ydy amser dyfodol, ‘Bydd’. Byddwn ni adolygu gweithgareddau yn yr ardal efo tipyn bach o ddrilio.  Wedyn, mae rhaid i fi gyflwyno’r patrwm. Mae hi’n bwysig y plant yn deall y cadarnhaol, y negyddol a’r cwestiynau. Mae hi’n dreiglad meddal efo'r negyddol a’r cwestiynau.  Rydw i wedi gwneud ‘Mat Iaith’ i helpu pawb efo ‘Dim Nadredd Dim Ysgolion’ a thasg darllen efo sgwrs a chwestiynau. Gobeithio, ar ôl ymarfer, mae pawb yn deall y patrwm newydd. Os mae pawb yn angen fwy ymarfer, baswn i’n defnyddio Dwyn Brawddegau. </a:t>
            </a:r>
          </a:p>
          <a:p>
            <a:endParaRPr lang="cy-GB" u="sng" dirty="0"/>
          </a:p>
        </p:txBody>
      </p:sp>
    </p:spTree>
    <p:extLst>
      <p:ext uri="{BB962C8B-B14F-4D97-AF65-F5344CB8AC3E}">
        <p14:creationId xmlns:p14="http://schemas.microsoft.com/office/powerpoint/2010/main" val="2524317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515D7-F3DF-489C-BFF8-A7732E0692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70946-7260-6434-E6DE-D6D3FE1DA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....Cyflwyniad byr i’r portffolio</a:t>
            </a:r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F96275-C7E6-291D-D978-F2371F8CFD0F}"/>
              </a:ext>
            </a:extLst>
          </p:cNvPr>
          <p:cNvSpPr txBox="1"/>
          <p:nvPr/>
        </p:nvSpPr>
        <p:spPr>
          <a:xfrm>
            <a:off x="862642" y="1777042"/>
            <a:ext cx="1073988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800" b="1" u="sng" cap="none" spc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y-GB" sz="1800" b="1" u="sng" dirty="0">
                <a:solidFill>
                  <a:schemeClr val="tx1"/>
                </a:solidFill>
              </a:rPr>
              <a:t>Mathemateg a Rhifedd</a:t>
            </a:r>
          </a:p>
          <a:p>
            <a:r>
              <a:rPr lang="cy-GB" dirty="0"/>
              <a:t>Rydw i wedi dewis patrwm hwn achos mae siop ffrwythau gyda’r ysgol a siop pentref. Rydw i eisiau'r plant i ddefnyddio camau nesa i ‘ Rydw i hoffi’, felly rydw i wedi cyflwyno'r patrwm ‘Hoffwn i’. </a:t>
            </a:r>
          </a:p>
          <a:p>
            <a:r>
              <a:rPr lang="cy-GB" dirty="0"/>
              <a:t>Y patrwm hwn defnyddio treiglad meddal ar ôl ‘hoffwn’, felly rhaid i ni ymarfer efo drilio a ‘Piff </a:t>
            </a:r>
            <a:r>
              <a:rPr lang="cy-GB" dirty="0" err="1"/>
              <a:t>Paff</a:t>
            </a:r>
            <a:r>
              <a:rPr lang="cy-GB" dirty="0"/>
              <a:t>’. Bydd y plant yn ymarfer efo ‘Trap-</a:t>
            </a:r>
            <a:r>
              <a:rPr lang="cy-GB" dirty="0" err="1"/>
              <a:t>door</a:t>
            </a:r>
            <a:r>
              <a:rPr lang="cy-GB" dirty="0"/>
              <a:t>’ nesa, cyn darllen y sgwrs mewn partner. Wedyn, byddwn ni ymarfer arian. Bydd rhaid y plant yn dysgu'r patrwm efo rhif. Bydd rhaid y plant yn chwarae gêm i ymarfer patrwm newydd, efallai ‘</a:t>
            </a:r>
            <a:r>
              <a:rPr lang="cy-GB" dirty="0" err="1"/>
              <a:t>Splat</a:t>
            </a:r>
            <a:r>
              <a:rPr lang="cy-GB" dirty="0"/>
              <a:t>’, neu neidio efo </a:t>
            </a:r>
            <a:r>
              <a:rPr lang="cy-GB" dirty="0" err="1"/>
              <a:t>hŵpiau</a:t>
            </a:r>
            <a:r>
              <a:rPr lang="cy-GB" dirty="0"/>
              <a:t>.  Yn olaf, taswn ni fynd i’r siop pentre, basen ni ymarfer efo Mair, pwy sy’n siarad Cymraeg.</a:t>
            </a:r>
          </a:p>
          <a:p>
            <a:endParaRPr lang="cy-GB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Dyniaethau</a:t>
            </a:r>
          </a:p>
          <a:p>
            <a:r>
              <a:rPr lang="cy-GB" sz="1800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Oedd rhaid i fi ddefnyddio’r amser gorffennol yn y pecyn. Roedden ni defnyddio ‘Ces i fy ngeni’ a ‘Cafodd e / hi ei eni / geni’. Felly, rydw i eisiau cyflwyno’r patrwm ‘Cafodd’ os rydyn ni gallu siarad am bentref. Mae hi’n batrwm anodd, achos rhaid i ni ddefnyddio treiglad llaes a treiglad meddal. Bydd rhaid i ni dysgu yn araf. Rydw i wedi gwneud ‘Mat Iaith’ fod dangos y treiglad llaes. I ymarfer, gwnes i ‘Ble mae’r gwallau?’ a Phyramid. </a:t>
            </a:r>
          </a:p>
          <a:p>
            <a:endParaRPr lang="cy-GB" u="sng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406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08E4A-3E00-E343-9029-F1EE716C3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85DDE-2445-C660-6F7C-04C509004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....Cyflwyniad byr i’r portffolio</a:t>
            </a:r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E1CB3-0BDD-AF5E-9B3C-E672E60BE663}"/>
              </a:ext>
            </a:extLst>
          </p:cNvPr>
          <p:cNvSpPr txBox="1"/>
          <p:nvPr/>
        </p:nvSpPr>
        <p:spPr>
          <a:xfrm>
            <a:off x="862642" y="1777042"/>
            <a:ext cx="1073988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Celfyddydau Mynegiannol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Rydw i eisiau dangos gweithgareddau ar ôl y trip i Llyfrgell Cenedlaethol. Felly, basen ni’n edrych ar celf a cymharu. Roedd hi’n trip dda iawn. Mae’r llawer o geiriau newydd, felly bydda i’n dechrau efo drilio’r geiriau newydd. Baswn i’n ddefnyddio ‘</a:t>
            </a:r>
            <a:r>
              <a:rPr lang="cy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Splat</a:t>
            </a: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’ a’r bwrdd bach gwyn. Wedyn, bydda i’n cyflwyno’r patrwm newydd. Byddan ni’n edrych llun wahanol, a cymharu. </a:t>
            </a:r>
          </a:p>
          <a:p>
            <a:pPr defTabSz="457200">
              <a:defRPr/>
            </a:pPr>
            <a:endParaRPr lang="cy-GB" sz="1800" b="1" u="sng" dirty="0">
              <a:solidFill>
                <a:schemeClr val="tx1"/>
              </a:solidFill>
            </a:endParaRPr>
          </a:p>
          <a:p>
            <a:pPr defTabSz="457200">
              <a:defRPr/>
            </a:pPr>
            <a:endParaRPr lang="cy-GB" b="1" u="sng" dirty="0"/>
          </a:p>
          <a:p>
            <a:pPr defTabSz="457200">
              <a:defRPr/>
            </a:pPr>
            <a:r>
              <a:rPr lang="cy-GB" sz="1800" b="1" u="sng" dirty="0">
                <a:solidFill>
                  <a:schemeClr val="tx1"/>
                </a:solidFill>
              </a:rPr>
              <a:t>Gwyddoniaeth a Thechnoleg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Rydw i wedi defnyddio am gwyddoniaeth a thechnoleg achos mae gardd gyda Ysgol Meifod. Gwnaethon ni cawl llynedd. Tro nesaf, hoffwn i gwneud cawl yn Cymraeg. Mae rhaid i ni defnyddio gorchmynion pan rydyn ni’n darllen ryseitiau. Rydw i eisiau'r dosbarth dewch o hyd ryseitiau yn Saesneg a chyfieithu hwn i Gymraeg. Bydd ‘Mat Iaith’ efo gorchmynion a geiriau defnyddiol. </a:t>
            </a:r>
          </a:p>
        </p:txBody>
      </p:sp>
    </p:spTree>
    <p:extLst>
      <p:ext uri="{BB962C8B-B14F-4D97-AF65-F5344CB8AC3E}">
        <p14:creationId xmlns:p14="http://schemas.microsoft.com/office/powerpoint/2010/main" val="3253963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1CD0F-B94A-199E-C79F-888BE356F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u="sng" dirty="0">
                <a:solidFill>
                  <a:schemeClr val="tx1"/>
                </a:solidFill>
              </a:rPr>
              <a:t>Ieithoedd, llythrennedd a Chyfathrebu</a:t>
            </a:r>
            <a:br>
              <a:rPr lang="cy-GB" sz="4400" u="sng" dirty="0">
                <a:solidFill>
                  <a:schemeClr val="tx1"/>
                </a:solidFill>
              </a:rPr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25CDA-CE9D-CCB5-D638-12C87462D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Bydd y plant yn mynd i Glan Llyn. Rhaid iddyn nhw ddewis pa weithgareddau maen nhw hoffi i wneud.  </a:t>
            </a:r>
          </a:p>
          <a:p>
            <a:r>
              <a:rPr lang="cy-GB" dirty="0"/>
              <a:t>I ddechrau, cyflwyno'r gweithgareddau ac ymarfer.</a:t>
            </a:r>
          </a:p>
          <a:p>
            <a:r>
              <a:rPr lang="cy-GB" dirty="0"/>
              <a:t>Wedyn, cyflwyno’r patrwm newydd. </a:t>
            </a:r>
          </a:p>
          <a:p>
            <a:r>
              <a:rPr lang="cy-GB" dirty="0"/>
              <a:t>Rydw i eisiau'r plant ddewis eu hoff weithgareddau nhw.  </a:t>
            </a:r>
          </a:p>
          <a:p>
            <a:r>
              <a:rPr lang="cy-GB" dirty="0"/>
              <a:t>Mae rhaid iddyn nhw ddewis tri gweithgaredd, rhai pobl bydd esbonio pan maen wedi nhw dewis y gweithgareddau. </a:t>
            </a:r>
          </a:p>
        </p:txBody>
      </p:sp>
    </p:spTree>
    <p:extLst>
      <p:ext uri="{BB962C8B-B14F-4D97-AF65-F5344CB8AC3E}">
        <p14:creationId xmlns:p14="http://schemas.microsoft.com/office/powerpoint/2010/main" val="470809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29" name="Freeform: Shape 5128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31" name="Freeform: Shape 5130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76F24-E092-4CC7-AB81-F28BA7CBAF60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4000" dirty="0"/>
              <a:t>Nofio</a:t>
            </a:r>
            <a:r>
              <a:rPr lang="en-US" sz="1700" dirty="0"/>
              <a:t> </a:t>
            </a:r>
          </a:p>
        </p:txBody>
      </p:sp>
      <p:pic>
        <p:nvPicPr>
          <p:cNvPr id="5122" name="Picture 2" descr="Rhos y Gwaliau Outdoor Education Centre ...">
            <a:extLst>
              <a:ext uri="{FF2B5EF4-FFF2-40B4-BE49-F238E27FC236}">
                <a16:creationId xmlns:a16="http://schemas.microsoft.com/office/drawing/2014/main" id="{3744D836-F50B-E231-42D3-9E02E8B16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39356" y="841248"/>
            <a:ext cx="6445664" cy="527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5090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3DE76A-C268-C0C1-F4D3-71CDCCB7D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4" name="Rectangle 4113">
            <a:extLst>
              <a:ext uri="{FF2B5EF4-FFF2-40B4-BE49-F238E27FC236}">
                <a16:creationId xmlns:a16="http://schemas.microsoft.com/office/drawing/2014/main" id="{5C9B446A-6343-4E56-90BA-061E4DDF0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16" name="Freeform: Shape 4115">
            <a:extLst>
              <a:ext uri="{FF2B5EF4-FFF2-40B4-BE49-F238E27FC236}">
                <a16:creationId xmlns:a16="http://schemas.microsoft.com/office/drawing/2014/main" id="{3EC72A1B-03D3-499C-B4BF-AC68EEC22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18" name="Freeform: Shape 4117">
            <a:extLst>
              <a:ext uri="{FF2B5EF4-FFF2-40B4-BE49-F238E27FC236}">
                <a16:creationId xmlns:a16="http://schemas.microsoft.com/office/drawing/2014/main" id="{216322C2-3CF0-4D33-BF90-3F384CF6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22" name="Rectangle 41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E46535-A6EE-0BB1-FBBE-D036ACFA3E51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4400" dirty="0"/>
              <a:t>hwylio</a:t>
            </a:r>
            <a:r>
              <a:rPr lang="en-US" sz="4400" dirty="0"/>
              <a:t> </a:t>
            </a:r>
          </a:p>
        </p:txBody>
      </p:sp>
      <p:pic>
        <p:nvPicPr>
          <p:cNvPr id="4098" name="Picture 2" descr="Rhos Y Gwaliau Trip... - Highdown ...">
            <a:extLst>
              <a:ext uri="{FF2B5EF4-FFF2-40B4-BE49-F238E27FC236}">
                <a16:creationId xmlns:a16="http://schemas.microsoft.com/office/drawing/2014/main" id="{117B8958-90AC-7E72-BD6C-DB3D52431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58" b="1"/>
          <a:stretch/>
        </p:blipFill>
        <p:spPr bwMode="auto">
          <a:xfrm>
            <a:off x="5161564" y="843533"/>
            <a:ext cx="6396745" cy="528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520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FE195E-63EB-AC52-1A21-65E41CEDD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81" name="Freeform: Shape 308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C92D44-BAE9-0CA3-97BB-D796D20B9421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4000" dirty="0"/>
              <a:t>canŵio</a:t>
            </a:r>
          </a:p>
        </p:txBody>
      </p:sp>
      <p:pic>
        <p:nvPicPr>
          <p:cNvPr id="3074" name="Picture 2" descr="Rafting and Kayaking New Experiences ...">
            <a:extLst>
              <a:ext uri="{FF2B5EF4-FFF2-40B4-BE49-F238E27FC236}">
                <a16:creationId xmlns:a16="http://schemas.microsoft.com/office/drawing/2014/main" id="{A0951146-905F-1EB0-ACDA-0B4D9C8F4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1184" y="886880"/>
            <a:ext cx="6922008" cy="518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838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C37731-B74F-FAFA-7711-3510691D1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75B345-3A02-D4A9-D2B4-BA033810FF51}"/>
              </a:ext>
            </a:extLst>
          </p:cNvPr>
          <p:cNvSpPr txBox="1"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800" dirty="0"/>
              <a:t>cerdded</a:t>
            </a:r>
            <a:r>
              <a:rPr lang="en-US" sz="2800" dirty="0"/>
              <a:t> </a:t>
            </a:r>
            <a:r>
              <a:rPr lang="en-US" sz="2800" dirty="0" err="1"/>
              <a:t>afon</a:t>
            </a:r>
            <a:endParaRPr lang="en-US" sz="2800" dirty="0"/>
          </a:p>
        </p:txBody>
      </p:sp>
      <p:pic>
        <p:nvPicPr>
          <p:cNvPr id="2050" name="Picture 2" descr="RYLA - Rotary Club of Princes Risborough">
            <a:extLst>
              <a:ext uri="{FF2B5EF4-FFF2-40B4-BE49-F238E27FC236}">
                <a16:creationId xmlns:a16="http://schemas.microsoft.com/office/drawing/2014/main" id="{67BB835B-62B4-24EA-2ED1-D423B644D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33609" y="625683"/>
            <a:ext cx="4944837" cy="555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70056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2F1E99-CEF0-72E7-8114-EB08105822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5C9B446A-6343-4E56-90BA-061E4DDF0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Freeform: Shape 1032">
            <a:extLst>
              <a:ext uri="{FF2B5EF4-FFF2-40B4-BE49-F238E27FC236}">
                <a16:creationId xmlns:a16="http://schemas.microsoft.com/office/drawing/2014/main" id="{3EC72A1B-03D3-499C-B4BF-AC68EEC22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5" name="Freeform: Shape 1034">
            <a:extLst>
              <a:ext uri="{FF2B5EF4-FFF2-40B4-BE49-F238E27FC236}">
                <a16:creationId xmlns:a16="http://schemas.microsoft.com/office/drawing/2014/main" id="{216322C2-3CF0-4D33-BF90-3F384CF6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202DD3-68D2-DE01-7A8A-A1AFFAB6C4E5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3600" dirty="0"/>
              <a:t>adeiladau</a:t>
            </a:r>
            <a:r>
              <a:rPr lang="en-US" sz="3600" dirty="0"/>
              <a:t> </a:t>
            </a:r>
            <a:r>
              <a:rPr lang="cy-GB" sz="3600" dirty="0"/>
              <a:t>rafft</a:t>
            </a:r>
            <a:r>
              <a:rPr lang="en-US" sz="3600" dirty="0"/>
              <a:t>. </a:t>
            </a:r>
          </a:p>
        </p:txBody>
      </p:sp>
      <p:pic>
        <p:nvPicPr>
          <p:cNvPr id="1026" name="Picture 2" descr="Raft Building in Wales - Blue Mountain ...">
            <a:extLst>
              <a:ext uri="{FF2B5EF4-FFF2-40B4-BE49-F238E27FC236}">
                <a16:creationId xmlns:a16="http://schemas.microsoft.com/office/drawing/2014/main" id="{B90ADF9B-7E3A-2096-7BED-37B300E61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8967" y="891234"/>
            <a:ext cx="6921940" cy="518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386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B67D-439C-E2FF-F308-4388442A3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Patrwm newydd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23BBA-3099-E237-E230-D0D102FBA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sz="2800" dirty="0">
                <a:solidFill>
                  <a:schemeClr val="tx1"/>
                </a:solidFill>
              </a:rPr>
              <a:t>Gwnaf i </a:t>
            </a:r>
            <a:r>
              <a:rPr lang="cy-GB" sz="2800" dirty="0">
                <a:solidFill>
                  <a:schemeClr val="tx1"/>
                </a:solidFill>
                <a:highlight>
                  <a:srgbClr val="FFFF00"/>
                </a:highlight>
              </a:rPr>
              <a:t>dd</a:t>
            </a:r>
            <a:r>
              <a:rPr lang="cy-GB" sz="2800" dirty="0">
                <a:solidFill>
                  <a:schemeClr val="tx1"/>
                </a:solidFill>
              </a:rPr>
              <a:t>ewis – TM </a:t>
            </a:r>
          </a:p>
          <a:p>
            <a:r>
              <a:rPr lang="cy-GB" sz="2800" dirty="0">
                <a:solidFill>
                  <a:schemeClr val="tx1"/>
                </a:solidFill>
              </a:rPr>
              <a:t>Gwnawn  ni </a:t>
            </a:r>
            <a:r>
              <a:rPr lang="cy-GB" sz="2800" dirty="0">
                <a:solidFill>
                  <a:schemeClr val="tx1"/>
                </a:solidFill>
                <a:highlight>
                  <a:srgbClr val="FFFF00"/>
                </a:highlight>
              </a:rPr>
              <a:t>dd</a:t>
            </a:r>
            <a:r>
              <a:rPr lang="cy-GB" sz="2800" dirty="0">
                <a:solidFill>
                  <a:schemeClr val="tx1"/>
                </a:solidFill>
              </a:rPr>
              <a:t>ewis – TM </a:t>
            </a:r>
          </a:p>
          <a:p>
            <a:r>
              <a:rPr lang="cy-GB" sz="2800" dirty="0">
                <a:solidFill>
                  <a:schemeClr val="tx1"/>
                </a:solidFill>
              </a:rPr>
              <a:t>Wnaf i </a:t>
            </a:r>
            <a:r>
              <a:rPr lang="cy-GB" sz="2800" dirty="0">
                <a:solidFill>
                  <a:schemeClr val="tx1"/>
                </a:solidFill>
                <a:highlight>
                  <a:srgbClr val="FFFF00"/>
                </a:highlight>
              </a:rPr>
              <a:t>dd</a:t>
            </a:r>
            <a:r>
              <a:rPr lang="cy-GB" sz="2800" dirty="0">
                <a:solidFill>
                  <a:schemeClr val="tx1"/>
                </a:solidFill>
              </a:rPr>
              <a:t>im dewis – TM </a:t>
            </a:r>
          </a:p>
          <a:p>
            <a:r>
              <a:rPr lang="cy-GB" sz="2800" dirty="0">
                <a:solidFill>
                  <a:schemeClr val="tx1"/>
                </a:solidFill>
              </a:rPr>
              <a:t>Wnawn ni </a:t>
            </a:r>
            <a:r>
              <a:rPr lang="cy-GB" sz="2800" dirty="0">
                <a:solidFill>
                  <a:schemeClr val="tx1"/>
                </a:solidFill>
                <a:highlight>
                  <a:srgbClr val="FFFF00"/>
                </a:highlight>
              </a:rPr>
              <a:t>dd</a:t>
            </a:r>
            <a:r>
              <a:rPr lang="cy-GB" sz="2800" dirty="0">
                <a:solidFill>
                  <a:schemeClr val="tx1"/>
                </a:solidFill>
              </a:rPr>
              <a:t>im dewis – TM </a:t>
            </a:r>
          </a:p>
          <a:p>
            <a:r>
              <a:rPr lang="cy-GB" sz="2800" dirty="0">
                <a:solidFill>
                  <a:schemeClr val="tx1"/>
                </a:solidFill>
              </a:rPr>
              <a:t>Wnei di </a:t>
            </a:r>
            <a:r>
              <a:rPr lang="cy-GB" sz="2800" dirty="0">
                <a:solidFill>
                  <a:schemeClr val="tx1"/>
                </a:solidFill>
                <a:highlight>
                  <a:srgbClr val="FFFF00"/>
                </a:highlight>
              </a:rPr>
              <a:t>dd</a:t>
            </a:r>
            <a:r>
              <a:rPr lang="cy-GB" sz="2800" dirty="0">
                <a:solidFill>
                  <a:schemeClr val="tx1"/>
                </a:solidFill>
              </a:rPr>
              <a:t>ewis? – TM </a:t>
            </a:r>
          </a:p>
          <a:p>
            <a:r>
              <a:rPr lang="cy-GB" sz="2800" dirty="0">
                <a:solidFill>
                  <a:schemeClr val="tx1"/>
                </a:solidFill>
              </a:rPr>
              <a:t>Wnawn ni </a:t>
            </a:r>
            <a:r>
              <a:rPr lang="cy-GB" sz="2800" dirty="0">
                <a:solidFill>
                  <a:schemeClr val="tx1"/>
                </a:solidFill>
                <a:highlight>
                  <a:srgbClr val="FFFF00"/>
                </a:highlight>
              </a:rPr>
              <a:t>dd</a:t>
            </a:r>
            <a:r>
              <a:rPr lang="cy-GB" sz="2800" dirty="0">
                <a:solidFill>
                  <a:schemeClr val="tx1"/>
                </a:solidFill>
              </a:rPr>
              <a:t>ewis? – TM </a:t>
            </a:r>
          </a:p>
          <a:p>
            <a:endParaRPr lang="cy-GB" dirty="0"/>
          </a:p>
          <a:p>
            <a:r>
              <a:rPr lang="cy-GB" sz="2800" dirty="0">
                <a:solidFill>
                  <a:srgbClr val="7030A0"/>
                </a:solidFill>
              </a:rPr>
              <a:t>Cofiwch i defnyddio treiglad meddal! </a:t>
            </a:r>
          </a:p>
          <a:p>
            <a:r>
              <a:rPr lang="cy-GB" sz="2800" dirty="0">
                <a:solidFill>
                  <a:srgbClr val="7030A0"/>
                </a:solidFill>
              </a:rPr>
              <a:t>A chofiwch does dim ‘n’ efo eisiau. </a:t>
            </a:r>
          </a:p>
          <a:p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C05623-6A9B-2FEC-C7DE-4E8D45CC913C}"/>
              </a:ext>
            </a:extLst>
          </p:cNvPr>
          <p:cNvSpPr txBox="1"/>
          <p:nvPr/>
        </p:nvSpPr>
        <p:spPr>
          <a:xfrm>
            <a:off x="6668219" y="1719295"/>
            <a:ext cx="3562709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solidFill>
                  <a:schemeClr val="tx1"/>
                </a:solidFill>
              </a:rPr>
              <a:t>Dydw i ddim yn hoffi</a:t>
            </a:r>
          </a:p>
          <a:p>
            <a:r>
              <a:rPr lang="cy-GB" sz="2800" dirty="0">
                <a:solidFill>
                  <a:schemeClr val="tx1"/>
                </a:solidFill>
              </a:rPr>
              <a:t>Rydw i’n hoffi </a:t>
            </a:r>
          </a:p>
          <a:p>
            <a:r>
              <a:rPr lang="cy-GB" sz="2800" dirty="0">
                <a:solidFill>
                  <a:schemeClr val="tx1"/>
                </a:solidFill>
              </a:rPr>
              <a:t>Rydw i eisiau ceisio </a:t>
            </a:r>
          </a:p>
          <a:p>
            <a:r>
              <a:rPr lang="cy-GB" sz="2800" dirty="0">
                <a:solidFill>
                  <a:schemeClr val="tx1"/>
                </a:solidFill>
              </a:rPr>
              <a:t>Dydw i ddim eisiau ceisio 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6662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Raft Building in Wales - Blue Mountain ...">
            <a:extLst>
              <a:ext uri="{FF2B5EF4-FFF2-40B4-BE49-F238E27FC236}">
                <a16:creationId xmlns:a16="http://schemas.microsoft.com/office/drawing/2014/main" id="{855F11BC-5CC6-5BC9-5D7A-973AFC015F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9171" y="4486753"/>
            <a:ext cx="2121736" cy="158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RYLA - Rotary Club of Princes Risborough">
            <a:extLst>
              <a:ext uri="{FF2B5EF4-FFF2-40B4-BE49-F238E27FC236}">
                <a16:creationId xmlns:a16="http://schemas.microsoft.com/office/drawing/2014/main" id="{1DC78F90-476F-37C1-E36C-96A5215DA8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3635" y="4486751"/>
            <a:ext cx="1415639" cy="158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Rafting and Kayaking New Experiences ...">
            <a:extLst>
              <a:ext uri="{FF2B5EF4-FFF2-40B4-BE49-F238E27FC236}">
                <a16:creationId xmlns:a16="http://schemas.microsoft.com/office/drawing/2014/main" id="{E00DF2C5-A39B-B251-FDCF-56E4FB33C6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24670" y="4486750"/>
            <a:ext cx="2232259" cy="167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Rhos Y Gwaliau Trip... - Highdown ...">
            <a:extLst>
              <a:ext uri="{FF2B5EF4-FFF2-40B4-BE49-F238E27FC236}">
                <a16:creationId xmlns:a16="http://schemas.microsoft.com/office/drawing/2014/main" id="{E4E48646-A7AD-F9EF-FD64-F815A0E9ED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258" b="1"/>
          <a:stretch/>
        </p:blipFill>
        <p:spPr bwMode="auto">
          <a:xfrm>
            <a:off x="2828541" y="4604657"/>
            <a:ext cx="1882776" cy="155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Rhos y Gwaliau Outdoor Education Centre ...">
            <a:extLst>
              <a:ext uri="{FF2B5EF4-FFF2-40B4-BE49-F238E27FC236}">
                <a16:creationId xmlns:a16="http://schemas.microsoft.com/office/drawing/2014/main" id="{7C028927-A681-50D7-1107-33820A0EC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7343" y="4652505"/>
            <a:ext cx="1882776" cy="154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49AC94-F9F7-A990-244F-DED8325EBDBE}"/>
              </a:ext>
            </a:extLst>
          </p:cNvPr>
          <p:cNvSpPr txBox="1"/>
          <p:nvPr/>
        </p:nvSpPr>
        <p:spPr>
          <a:xfrm>
            <a:off x="7457302" y="3971897"/>
            <a:ext cx="15419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dirty="0">
                <a:solidFill>
                  <a:schemeClr val="tx1"/>
                </a:solidFill>
              </a:rPr>
              <a:t>cerdded afon</a:t>
            </a:r>
            <a:endParaRPr lang="cy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D4A652-1546-0504-7222-099B9C68B9F9}"/>
              </a:ext>
            </a:extLst>
          </p:cNvPr>
          <p:cNvSpPr txBox="1"/>
          <p:nvPr/>
        </p:nvSpPr>
        <p:spPr>
          <a:xfrm>
            <a:off x="5091175" y="3993745"/>
            <a:ext cx="9496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dirty="0">
                <a:solidFill>
                  <a:schemeClr val="tx1"/>
                </a:solidFill>
              </a:rPr>
              <a:t> canŵio</a:t>
            </a:r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DA1336-B502-839E-31F9-37571FE56627}"/>
              </a:ext>
            </a:extLst>
          </p:cNvPr>
          <p:cNvSpPr txBox="1"/>
          <p:nvPr/>
        </p:nvSpPr>
        <p:spPr>
          <a:xfrm>
            <a:off x="3344380" y="4125733"/>
            <a:ext cx="820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dirty="0">
                <a:solidFill>
                  <a:schemeClr val="tx1"/>
                </a:solidFill>
              </a:rPr>
              <a:t>hwylio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4D389F-23D4-8B04-42EA-84391A4AB989}"/>
              </a:ext>
            </a:extLst>
          </p:cNvPr>
          <p:cNvSpPr txBox="1"/>
          <p:nvPr/>
        </p:nvSpPr>
        <p:spPr>
          <a:xfrm>
            <a:off x="858037" y="4117418"/>
            <a:ext cx="9413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dirty="0">
                <a:solidFill>
                  <a:schemeClr val="tx1"/>
                </a:solidFill>
              </a:rPr>
              <a:t>Nofio 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8DC47F-0AE1-60C0-A3D0-B45C6DD3AB8E}"/>
              </a:ext>
            </a:extLst>
          </p:cNvPr>
          <p:cNvSpPr txBox="1"/>
          <p:nvPr/>
        </p:nvSpPr>
        <p:spPr>
          <a:xfrm>
            <a:off x="9651451" y="3928439"/>
            <a:ext cx="1682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dirty="0">
                <a:solidFill>
                  <a:schemeClr val="tx1"/>
                </a:solidFill>
              </a:rPr>
              <a:t> adeiladau rafft</a:t>
            </a:r>
            <a:endParaRPr lang="cy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48D479-3000-CF1D-BE1F-B107F6EEAD19}"/>
              </a:ext>
            </a:extLst>
          </p:cNvPr>
          <p:cNvSpPr txBox="1"/>
          <p:nvPr/>
        </p:nvSpPr>
        <p:spPr>
          <a:xfrm>
            <a:off x="858037" y="1109929"/>
            <a:ext cx="31983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solidFill>
                  <a:schemeClr val="tx1"/>
                </a:solidFill>
              </a:rPr>
              <a:t>Gwnaf i ddewis</a:t>
            </a:r>
          </a:p>
          <a:p>
            <a:r>
              <a:rPr lang="cy-GB" sz="2400" dirty="0">
                <a:solidFill>
                  <a:schemeClr val="tx1"/>
                </a:solidFill>
              </a:rPr>
              <a:t>Gwnawn  ni ddewis</a:t>
            </a:r>
          </a:p>
          <a:p>
            <a:r>
              <a:rPr lang="cy-GB" sz="2400" dirty="0">
                <a:solidFill>
                  <a:schemeClr val="tx1"/>
                </a:solidFill>
              </a:rPr>
              <a:t>Wnaf i ddim dewis</a:t>
            </a:r>
          </a:p>
          <a:p>
            <a:r>
              <a:rPr lang="cy-GB" sz="2400" dirty="0">
                <a:solidFill>
                  <a:schemeClr val="tx1"/>
                </a:solidFill>
              </a:rPr>
              <a:t>Wnawn ni ddim dewis</a:t>
            </a:r>
          </a:p>
          <a:p>
            <a:r>
              <a:rPr lang="cy-GB" sz="2400" dirty="0">
                <a:solidFill>
                  <a:schemeClr val="tx1"/>
                </a:solidFill>
              </a:rPr>
              <a:t>Wnei di ddewis?</a:t>
            </a:r>
          </a:p>
          <a:p>
            <a:r>
              <a:rPr lang="cy-GB" sz="2400" dirty="0">
                <a:solidFill>
                  <a:schemeClr val="tx1"/>
                </a:solidFill>
              </a:rPr>
              <a:t>Wnawn ni ddewis?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96A935-EA2B-D794-9730-D183917AEA98}"/>
              </a:ext>
            </a:extLst>
          </p:cNvPr>
          <p:cNvSpPr txBox="1"/>
          <p:nvPr/>
        </p:nvSpPr>
        <p:spPr>
          <a:xfrm>
            <a:off x="4612257" y="1181730"/>
            <a:ext cx="14837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Achos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2DE22F-1CD6-2B98-1D3F-7B2762A6A79D}"/>
              </a:ext>
            </a:extLst>
          </p:cNvPr>
          <p:cNvSpPr txBox="1"/>
          <p:nvPr/>
        </p:nvSpPr>
        <p:spPr>
          <a:xfrm>
            <a:off x="6651890" y="1104785"/>
            <a:ext cx="392409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solidFill>
                  <a:schemeClr val="tx1"/>
                </a:solidFill>
              </a:rPr>
              <a:t>Dydw i ddim yn hoffi</a:t>
            </a:r>
          </a:p>
          <a:p>
            <a:r>
              <a:rPr lang="cy-GB" sz="2400" dirty="0">
                <a:solidFill>
                  <a:schemeClr val="tx1"/>
                </a:solidFill>
              </a:rPr>
              <a:t>Rydw i’n hoffi </a:t>
            </a:r>
          </a:p>
          <a:p>
            <a:r>
              <a:rPr lang="cy-GB" sz="2400" dirty="0">
                <a:solidFill>
                  <a:schemeClr val="tx1"/>
                </a:solidFill>
              </a:rPr>
              <a:t>Rydw i eisiau ceisio </a:t>
            </a:r>
          </a:p>
          <a:p>
            <a:r>
              <a:rPr lang="cy-GB" sz="2400" dirty="0">
                <a:solidFill>
                  <a:schemeClr val="tx1"/>
                </a:solidFill>
              </a:rPr>
              <a:t>Dydw i ddim eisiau ceisio 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E417D0-F2B8-011D-A43E-42076F21897C}"/>
              </a:ext>
            </a:extLst>
          </p:cNvPr>
          <p:cNvSpPr txBox="1"/>
          <p:nvPr/>
        </p:nvSpPr>
        <p:spPr>
          <a:xfrm>
            <a:off x="858037" y="365918"/>
            <a:ext cx="31466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/>
              <a:t>Mat Iaith</a:t>
            </a:r>
          </a:p>
        </p:txBody>
      </p:sp>
      <p:sp>
        <p:nvSpPr>
          <p:cNvPr id="19" name="Arrow: Striped Right 18">
            <a:extLst>
              <a:ext uri="{FF2B5EF4-FFF2-40B4-BE49-F238E27FC236}">
                <a16:creationId xmlns:a16="http://schemas.microsoft.com/office/drawing/2014/main" id="{E07EC24A-3E9B-0DC4-E832-CCC182CD41FB}"/>
              </a:ext>
            </a:extLst>
          </p:cNvPr>
          <p:cNvSpPr/>
          <p:nvPr/>
        </p:nvSpPr>
        <p:spPr>
          <a:xfrm>
            <a:off x="3466895" y="1781487"/>
            <a:ext cx="1001588" cy="51737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Arrow: Striped Right 19">
            <a:extLst>
              <a:ext uri="{FF2B5EF4-FFF2-40B4-BE49-F238E27FC236}">
                <a16:creationId xmlns:a16="http://schemas.microsoft.com/office/drawing/2014/main" id="{EA890AD7-E380-7A31-1193-2FD196609876}"/>
              </a:ext>
            </a:extLst>
          </p:cNvPr>
          <p:cNvSpPr/>
          <p:nvPr/>
        </p:nvSpPr>
        <p:spPr>
          <a:xfrm>
            <a:off x="5695848" y="1746713"/>
            <a:ext cx="956042" cy="517378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5974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96EAD-2BFB-8AD2-2298-D27D34F28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897038" cy="540649"/>
          </a:xfrm>
        </p:spPr>
        <p:txBody>
          <a:bodyPr>
            <a:normAutofit/>
          </a:bodyPr>
          <a:lstStyle/>
          <a:p>
            <a:r>
              <a:rPr lang="cy-GB" sz="2800" dirty="0"/>
              <a:t>Taflen waith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54A69A-EB7B-14FD-C0F3-A5AFC6AAC378}"/>
              </a:ext>
            </a:extLst>
          </p:cNvPr>
          <p:cNvSpPr txBox="1"/>
          <p:nvPr/>
        </p:nvSpPr>
        <p:spPr>
          <a:xfrm>
            <a:off x="838200" y="1337094"/>
            <a:ext cx="10453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 rhaid i chi ddewis tri gweithgareddau ac esbonio pam. 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Wnaf i ddewis................................achos..................................................................................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Wnaf i ddewis................................achos..................................................................................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Wnaf i ddewis................................achos..................................................................................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6D45C3-02C7-04D4-FC39-A2EFD3B9B336}"/>
              </a:ext>
            </a:extLst>
          </p:cNvPr>
          <p:cNvSpPr txBox="1"/>
          <p:nvPr/>
        </p:nvSpPr>
        <p:spPr>
          <a:xfrm>
            <a:off x="869111" y="2828835"/>
            <a:ext cx="10453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 rhaid i chi ddewis tri gweithgareddau ac esbonio pam. 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Wnaf i ...............................................achos..................................................................................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Wnaf i ...............................................achos..................................................................................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Wnaf i ...............................................achos..................................................................................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E59138-7F43-EBDA-27D4-05FAE3EA3FD9}"/>
              </a:ext>
            </a:extLst>
          </p:cNvPr>
          <p:cNvSpPr txBox="1"/>
          <p:nvPr/>
        </p:nvSpPr>
        <p:spPr>
          <a:xfrm>
            <a:off x="869111" y="4603630"/>
            <a:ext cx="10453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Mae rhaid i chi ddewis tri gweithgareddau ac esbonio pam. 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........................................................achos..................................................................................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........................................................achos..................................................................................</a:t>
            </a:r>
          </a:p>
          <a:p>
            <a:pPr marL="342900" indent="-342900">
              <a:buFont typeface="+mj-lt"/>
              <a:buAutoNum type="arabicPeriod"/>
            </a:pPr>
            <a:r>
              <a:rPr lang="cy-GB" dirty="0"/>
              <a:t>........................................................achos..................................................................................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0DA72A4E-7A7D-9A79-D948-6A2EE906C842}"/>
              </a:ext>
            </a:extLst>
          </p:cNvPr>
          <p:cNvSpPr/>
          <p:nvPr/>
        </p:nvSpPr>
        <p:spPr>
          <a:xfrm>
            <a:off x="7614248" y="2697009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5CAE9934-AB00-7DF7-FCEB-D2A88FCD71BD}"/>
              </a:ext>
            </a:extLst>
          </p:cNvPr>
          <p:cNvSpPr/>
          <p:nvPr/>
        </p:nvSpPr>
        <p:spPr>
          <a:xfrm>
            <a:off x="6834996" y="1227213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E935D741-5352-787A-268E-6D927ECD7E54}"/>
              </a:ext>
            </a:extLst>
          </p:cNvPr>
          <p:cNvSpPr/>
          <p:nvPr/>
        </p:nvSpPr>
        <p:spPr>
          <a:xfrm>
            <a:off x="6834996" y="2697010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F25427F5-0585-F7E3-B552-82EA366219C9}"/>
              </a:ext>
            </a:extLst>
          </p:cNvPr>
          <p:cNvSpPr/>
          <p:nvPr/>
        </p:nvSpPr>
        <p:spPr>
          <a:xfrm>
            <a:off x="6921528" y="4393931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396E6B17-A462-86CF-DA0E-4FE053203676}"/>
              </a:ext>
            </a:extLst>
          </p:cNvPr>
          <p:cNvSpPr/>
          <p:nvPr/>
        </p:nvSpPr>
        <p:spPr>
          <a:xfrm>
            <a:off x="7686673" y="4393931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80E89A82-3B6E-92DD-9D7A-7CACC66D5A29}"/>
              </a:ext>
            </a:extLst>
          </p:cNvPr>
          <p:cNvSpPr/>
          <p:nvPr/>
        </p:nvSpPr>
        <p:spPr>
          <a:xfrm>
            <a:off x="8535478" y="4387357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3BC87EA-D7B5-EE1A-AE12-56B7CE5147C3}"/>
              </a:ext>
            </a:extLst>
          </p:cNvPr>
          <p:cNvSpPr txBox="1"/>
          <p:nvPr/>
        </p:nvSpPr>
        <p:spPr>
          <a:xfrm>
            <a:off x="3375084" y="363738"/>
            <a:ext cx="60945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dirty="0">
                <a:solidFill>
                  <a:srgbClr val="7030A0"/>
                </a:solidFill>
              </a:rPr>
              <a:t>Cofiwch i defnyddio treiglad meddal! </a:t>
            </a:r>
          </a:p>
        </p:txBody>
      </p:sp>
    </p:spTree>
    <p:extLst>
      <p:ext uri="{BB962C8B-B14F-4D97-AF65-F5344CB8AC3E}">
        <p14:creationId xmlns:p14="http://schemas.microsoft.com/office/powerpoint/2010/main" val="1970698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07BCB-2C4A-A515-A54A-58E0AF241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Iechyd a Lles </a:t>
            </a:r>
            <a:r>
              <a:rPr lang="cy-GB" sz="4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Yr ardal – Hamdden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60580-6913-0DAD-7598-87B2097979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Bydda i ddechrau'r wers gyda geiriau newydd. Drilio geiriau newydd gyda’n gilydd. Defnyddio'r sleidiau nesa. </a:t>
            </a:r>
          </a:p>
          <a:p>
            <a:pPr marL="0" indent="0">
              <a:buNone/>
            </a:pPr>
            <a:r>
              <a:rPr lang="cy-GB" dirty="0"/>
              <a:t>Wedyn, cyflwyno’r patrwm newydd.  Drilio'r patrwm newydd, defnyddio gweithredoedd. </a:t>
            </a:r>
          </a:p>
          <a:p>
            <a:pPr marL="0" indent="0">
              <a:buNone/>
            </a:pPr>
            <a:r>
              <a:rPr lang="cy-GB" dirty="0"/>
              <a:t>Defnyddiwch y ‘Mat Iaith’ i helpu chi efo Dim Nadroedd – Dim Ysgolion</a:t>
            </a:r>
          </a:p>
        </p:txBody>
      </p:sp>
    </p:spTree>
    <p:extLst>
      <p:ext uri="{BB962C8B-B14F-4D97-AF65-F5344CB8AC3E}">
        <p14:creationId xmlns:p14="http://schemas.microsoft.com/office/powerpoint/2010/main" val="2955682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1F108D-1A97-4116-9C32-E0CD6F62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8AF827-443A-F68B-50CD-051FFDC6818B}"/>
              </a:ext>
            </a:extLst>
          </p:cNvPr>
          <p:cNvSpPr txBox="1"/>
          <p:nvPr/>
        </p:nvSpPr>
        <p:spPr>
          <a:xfrm>
            <a:off x="793935" y="854168"/>
            <a:ext cx="3527117" cy="26656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Chwarae rygbi 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76E0C7-D588-440B-8F4A-876392DB7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436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DEA8D4-D640-4088-B589-8760DC702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0655" y="854168"/>
            <a:ext cx="7151345" cy="6088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Rugby Kids Images – Browse 8,804 Stock ...">
            <a:extLst>
              <a:ext uri="{FF2B5EF4-FFF2-40B4-BE49-F238E27FC236}">
                <a16:creationId xmlns:a16="http://schemas.microsoft.com/office/drawing/2014/main" id="{D177F6E5-4A9D-5B00-FFBF-749CF90941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0685" y="1650022"/>
            <a:ext cx="6595293" cy="365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08A22B1-9011-459B-BCED-99F879F1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0655" y="6022991"/>
            <a:ext cx="7151345" cy="6088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58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E5E6DD-D26C-3B5D-81B1-C260721D62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512916-99D1-526B-9CB0-903334648E25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Ymlacio yn y tŷ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F8B7A3-7943-65B4-F68B-4A3DB6B540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96" b="13936"/>
          <a:stretch/>
        </p:blipFill>
        <p:spPr>
          <a:xfrm>
            <a:off x="5414356" y="1200134"/>
            <a:ext cx="6408836" cy="4306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593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E8BD21-1436-AE11-DC1B-2E3F8EE2ED9A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Chwarae pêl droed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9DD181-E755-9D1D-E9F9-512B81715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356" y="1035026"/>
            <a:ext cx="6408836" cy="463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9763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82CEF0-C7C6-0110-8881-86ED7D728CA6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Mynd i pwll nofio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428B18-3398-E925-CD07-33941D44A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72" r="7640" b="12801"/>
          <a:stretch/>
        </p:blipFill>
        <p:spPr>
          <a:xfrm>
            <a:off x="5414356" y="1683499"/>
            <a:ext cx="6408836" cy="3339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5846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C9B446A-6343-4E56-90BA-061E4DDF0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3EC72A1B-03D3-499C-B4BF-AC68EEC22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216322C2-3CF0-4D33-BF90-3F384CF6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576C40-17E9-8180-9D44-BF1CD4CC7DD9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1" dirty="0" err="1"/>
              <a:t>Mynd</a:t>
            </a:r>
            <a:r>
              <a:rPr lang="en-US" sz="3600" b="1" dirty="0"/>
              <a:t> am </a:t>
            </a:r>
            <a:r>
              <a:rPr lang="en-US" sz="3600" b="1" dirty="0" err="1"/>
              <a:t>dro</a:t>
            </a:r>
            <a:endParaRPr lang="en-US" sz="36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1E78CF-B718-8396-624C-3B6C413D8E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" t="15644" r="754" b="19744"/>
          <a:stretch/>
        </p:blipFill>
        <p:spPr>
          <a:xfrm>
            <a:off x="4898967" y="1230451"/>
            <a:ext cx="6921940" cy="4506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9238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632F48-1E77-6E96-E469-7A768A620538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1" dirty="0" err="1"/>
              <a:t>Chwarae</a:t>
            </a:r>
            <a:r>
              <a:rPr lang="en-US" sz="3600" b="1" dirty="0"/>
              <a:t> tennis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F29D9D-D4DF-547B-CB9F-168DAB4B98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06" t="8343" r="8071" b="15132"/>
          <a:stretch/>
        </p:blipFill>
        <p:spPr>
          <a:xfrm>
            <a:off x="4901184" y="1621412"/>
            <a:ext cx="6922008" cy="371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1006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C98B65-2772-C92C-7854-F1A356060B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16" r="6219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1CA5AD-BD2B-523F-9FA8-68B4C78C19AF}"/>
              </a:ext>
            </a:extLst>
          </p:cNvPr>
          <p:cNvSpPr txBox="1"/>
          <p:nvPr/>
        </p:nvSpPr>
        <p:spPr>
          <a:xfrm>
            <a:off x="6657715" y="2990818"/>
            <a:ext cx="4195673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chemeClr val="tx1">
                    <a:alpha val="80000"/>
                  </a:schemeClr>
                </a:solidFill>
              </a:rPr>
              <a:t>Rhedeg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</a:t>
            </a:r>
          </a:p>
        </p:txBody>
      </p:sp>
      <p:sp>
        <p:nvSpPr>
          <p:cNvPr id="16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5341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3790E7-6BFF-5811-9C96-5472B6FFC3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2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36EDCA-780E-05A8-3E0D-9A95904F9073}"/>
              </a:ext>
            </a:extLst>
          </p:cNvPr>
          <p:cNvSpPr txBox="1"/>
          <p:nvPr/>
        </p:nvSpPr>
        <p:spPr>
          <a:xfrm>
            <a:off x="6657715" y="2990818"/>
            <a:ext cx="4195673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1" dirty="0" err="1">
                <a:solidFill>
                  <a:schemeClr val="tx1">
                    <a:alpha val="80000"/>
                  </a:schemeClr>
                </a:solidFill>
              </a:rPr>
              <a:t>Gymnasteg</a:t>
            </a:r>
            <a:r>
              <a:rPr lang="en-US" sz="3600" dirty="0">
                <a:solidFill>
                  <a:schemeClr val="tx1">
                    <a:alpha val="80000"/>
                  </a:schemeClr>
                </a:solidFill>
              </a:rPr>
              <a:t> </a:t>
            </a:r>
          </a:p>
        </p:txBody>
      </p:sp>
      <p:sp>
        <p:nvSpPr>
          <p:cNvPr id="16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6336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B7A22-5E1B-8CF0-5603-D782A8E2B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70525"/>
          </a:xfrm>
        </p:spPr>
        <p:txBody>
          <a:bodyPr>
            <a:normAutofit fontScale="90000"/>
          </a:bodyPr>
          <a:lstStyle/>
          <a:p>
            <a:r>
              <a:rPr lang="cy-GB" sz="44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Iechyd a Lles </a:t>
            </a:r>
            <a:r>
              <a:rPr lang="cy-GB" sz="4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Yr ardal – Hamdden </a:t>
            </a:r>
            <a:br>
              <a:rPr lang="cy-GB" sz="4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y-GB" sz="4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Drilio 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6EF4B-18A9-34C7-811C-9B9E91479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620" y="1552755"/>
            <a:ext cx="4658263" cy="2855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Cadarnhaol 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Bydda i’n.... ar y penwythnos 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Bydd </a:t>
            </a:r>
            <a:r>
              <a:rPr lang="cy-GB" sz="2400" b="1" cap="none" spc="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e’n</a:t>
            </a:r>
            <a:endParaRPr lang="cy-GB" sz="2400" b="1" cap="none" spc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y-GB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Bydd </a:t>
            </a:r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hi’n, 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Bydda 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Bydd </a:t>
            </a:r>
          </a:p>
          <a:p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9F3D4E-FE69-BED7-80A6-2333DC244753}"/>
              </a:ext>
            </a:extLst>
          </p:cNvPr>
          <p:cNvSpPr txBox="1"/>
          <p:nvPr/>
        </p:nvSpPr>
        <p:spPr>
          <a:xfrm>
            <a:off x="6719977" y="1690688"/>
            <a:ext cx="289847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u="sng" dirty="0"/>
              <a:t>Cwestiynau</a:t>
            </a:r>
          </a:p>
          <a:p>
            <a:endParaRPr lang="cy-GB" sz="2400" b="1" u="sng" dirty="0"/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Fyddi </a:t>
            </a:r>
            <a:r>
              <a:rPr lang="cy-GB" sz="2400" b="1" cap="none" spc="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di’n</a:t>
            </a:r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gwneud/mynd..... ar y penwythnos? 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Fydd </a:t>
            </a:r>
            <a:r>
              <a:rPr lang="cy-GB" sz="2400" b="1" cap="none" spc="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e’n</a:t>
            </a:r>
            <a:r>
              <a:rPr lang="cy-GB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Fydd hi’n?</a:t>
            </a:r>
          </a:p>
          <a:p>
            <a:endParaRPr lang="cy-GB" sz="2400" b="1" cap="none" spc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y-GB" dirty="0"/>
              <a:t> 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045223-AA43-2D0E-2910-D506D97223DA}"/>
              </a:ext>
            </a:extLst>
          </p:cNvPr>
          <p:cNvSpPr txBox="1"/>
          <p:nvPr/>
        </p:nvSpPr>
        <p:spPr>
          <a:xfrm>
            <a:off x="4546840" y="4031914"/>
            <a:ext cx="25102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u="sng" dirty="0"/>
              <a:t>Negyddol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 fydda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 fydd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Fydda i ddim yn</a:t>
            </a:r>
          </a:p>
          <a:p>
            <a:r>
              <a:rPr lang="cy-GB" sz="24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Fydd e ddim yn</a:t>
            </a:r>
          </a:p>
          <a:p>
            <a:r>
              <a:rPr lang="cy-GB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Fydd hi ddim yn</a:t>
            </a:r>
            <a:endParaRPr lang="cy-GB" sz="2400" b="1" cap="none" spc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y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D022B3-E17D-0F8C-8FDE-0C10EC8A34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7761" y="2863970"/>
            <a:ext cx="1494884" cy="14948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AE8341-1435-BCB1-C24A-133444011C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7287646" y="5291674"/>
            <a:ext cx="1407458" cy="14074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05A2521-28EB-A6D2-977F-3D56B1E8F7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2659812" y="2863970"/>
            <a:ext cx="1389090" cy="1389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648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F78F2E-398D-D802-00A6-69E8E7078D67}"/>
              </a:ext>
            </a:extLst>
          </p:cNvPr>
          <p:cNvSpPr txBox="1"/>
          <p:nvPr/>
        </p:nvSpPr>
        <p:spPr>
          <a:xfrm>
            <a:off x="862641" y="642515"/>
            <a:ext cx="8557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Dyniaethau</a:t>
            </a:r>
            <a:r>
              <a:rPr lang="cy-GB" dirty="0"/>
              <a:t> - </a:t>
            </a: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Yr ardal – Hamdden 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1C95C5-8FA6-874B-35B2-4E46FF42B992}"/>
              </a:ext>
            </a:extLst>
          </p:cNvPr>
          <p:cNvSpPr txBox="1"/>
          <p:nvPr/>
        </p:nvSpPr>
        <p:spPr>
          <a:xfrm>
            <a:off x="3355675" y="2196404"/>
            <a:ext cx="1811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Fyddi di?</a:t>
            </a:r>
          </a:p>
          <a:p>
            <a:r>
              <a:rPr lang="cy-GB" b="1" dirty="0"/>
              <a:t>Fydd e?</a:t>
            </a:r>
          </a:p>
          <a:p>
            <a:r>
              <a:rPr lang="cy-GB" b="1" dirty="0"/>
              <a:t>Fydd hi?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FBAA54-4CA5-3767-9CC2-19DFE99F7AC0}"/>
              </a:ext>
            </a:extLst>
          </p:cNvPr>
          <p:cNvSpPr txBox="1"/>
          <p:nvPr/>
        </p:nvSpPr>
        <p:spPr>
          <a:xfrm>
            <a:off x="923026" y="1426005"/>
            <a:ext cx="2432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Ffocws Patrwm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BD2560-3BFD-BB72-4C09-807329C855F9}"/>
              </a:ext>
            </a:extLst>
          </p:cNvPr>
          <p:cNvSpPr txBox="1"/>
          <p:nvPr/>
        </p:nvSpPr>
        <p:spPr>
          <a:xfrm>
            <a:off x="5779696" y="2196404"/>
            <a:ext cx="1811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Fydda i ddim</a:t>
            </a:r>
          </a:p>
          <a:p>
            <a:r>
              <a:rPr lang="cy-GB" b="1" dirty="0"/>
              <a:t>Fydd e ddim</a:t>
            </a:r>
          </a:p>
          <a:p>
            <a:r>
              <a:rPr lang="cy-GB" b="1" dirty="0"/>
              <a:t>Fydd hi ddim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CA8EC7-A4D6-EA4B-7D91-29B246D7F9C9}"/>
              </a:ext>
            </a:extLst>
          </p:cNvPr>
          <p:cNvSpPr txBox="1"/>
          <p:nvPr/>
        </p:nvSpPr>
        <p:spPr>
          <a:xfrm>
            <a:off x="1032293" y="2196404"/>
            <a:ext cx="1811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Bydda i</a:t>
            </a:r>
          </a:p>
          <a:p>
            <a:r>
              <a:rPr lang="cy-GB" b="1" dirty="0"/>
              <a:t>Bydd e</a:t>
            </a:r>
          </a:p>
          <a:p>
            <a:r>
              <a:rPr lang="cy-GB" b="1" dirty="0"/>
              <a:t>Bydd hi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82E654-2DA2-799B-E105-BD5B83D2D5A9}"/>
              </a:ext>
            </a:extLst>
          </p:cNvPr>
          <p:cNvSpPr txBox="1"/>
          <p:nvPr/>
        </p:nvSpPr>
        <p:spPr>
          <a:xfrm>
            <a:off x="923026" y="3520801"/>
            <a:ext cx="771201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kern="1200" cap="none" spc="0" dirty="0">
                <a:solidFill>
                  <a:srgbClr val="0070C0"/>
                </a:solidFill>
                <a:effectLst/>
                <a:latin typeface="+mn-lt"/>
                <a:ea typeface="+mn-ea"/>
                <a:cs typeface="+mn-cs"/>
              </a:rPr>
              <a:t>Geirfa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Rygbi,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pêl droed,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pêl roed,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nofio,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mynd am dro,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rhedeg,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gymnasteg,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dim byd,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1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ymlacio yn y tŷ. </a:t>
            </a:r>
            <a:endParaRPr lang="en-GB" sz="1800" b="1" kern="1200" cap="none" spc="0" dirty="0">
              <a:solidFill>
                <a:srgbClr val="0070C0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094916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8A1753-E222-35B9-ECA9-B552CF1CDE52}"/>
              </a:ext>
            </a:extLst>
          </p:cNvPr>
          <p:cNvSpPr txBox="1"/>
          <p:nvPr/>
        </p:nvSpPr>
        <p:spPr>
          <a:xfrm>
            <a:off x="807545" y="615841"/>
            <a:ext cx="62368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dirty="0"/>
              <a:t>Mat Iaith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DD5921-EA70-4153-EAC9-24266226023C}"/>
              </a:ext>
            </a:extLst>
          </p:cNvPr>
          <p:cNvSpPr txBox="1"/>
          <p:nvPr/>
        </p:nvSpPr>
        <p:spPr>
          <a:xfrm>
            <a:off x="756174" y="1715214"/>
            <a:ext cx="237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Chwarae rygbi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9AC65B-EC71-F3D7-65AA-677619EFF160}"/>
              </a:ext>
            </a:extLst>
          </p:cNvPr>
          <p:cNvSpPr txBox="1"/>
          <p:nvPr/>
        </p:nvSpPr>
        <p:spPr>
          <a:xfrm>
            <a:off x="608598" y="2894141"/>
            <a:ext cx="1898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Ymlacio yn y tŷ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E750EDF-C7FE-C72F-986C-954446E512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96" b="13936"/>
          <a:stretch/>
        </p:blipFill>
        <p:spPr>
          <a:xfrm>
            <a:off x="2698474" y="2945185"/>
            <a:ext cx="1684962" cy="1132230"/>
          </a:xfrm>
          <a:prstGeom prst="rect">
            <a:avLst/>
          </a:prstGeom>
        </p:spPr>
      </p:pic>
      <p:pic>
        <p:nvPicPr>
          <p:cNvPr id="1026" name="Picture 2" descr="Rugby Kids Images – Browse 8,804 Stock ...">
            <a:extLst>
              <a:ext uri="{FF2B5EF4-FFF2-40B4-BE49-F238E27FC236}">
                <a16:creationId xmlns:a16="http://schemas.microsoft.com/office/drawing/2014/main" id="{F6B2193A-4696-D33F-982B-F639B1128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854" y="1395875"/>
            <a:ext cx="1898296" cy="105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925DF2-E448-3486-41F4-B5B59FB6A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7303" y="4327014"/>
            <a:ext cx="1568949" cy="11351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C7A4865-DBDB-8F83-A1BE-9657B79B73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6649" y="965375"/>
            <a:ext cx="1431417" cy="14314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A2D0896-7A81-518C-07F6-5AFDA7C9209B}"/>
              </a:ext>
            </a:extLst>
          </p:cNvPr>
          <p:cNvSpPr txBox="1"/>
          <p:nvPr/>
        </p:nvSpPr>
        <p:spPr>
          <a:xfrm>
            <a:off x="5448665" y="1046252"/>
            <a:ext cx="1756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Gymnasteg</a:t>
            </a:r>
            <a:r>
              <a:rPr lang="cy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8F5A6C-EAB9-4EF0-171F-E350B26542BE}"/>
              </a:ext>
            </a:extLst>
          </p:cNvPr>
          <p:cNvSpPr txBox="1"/>
          <p:nvPr/>
        </p:nvSpPr>
        <p:spPr>
          <a:xfrm>
            <a:off x="872037" y="4444143"/>
            <a:ext cx="15689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Chwarae pêl droed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E2CECD-7D34-4807-98B1-4BDE2867D0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0564" y="2465002"/>
            <a:ext cx="1803586" cy="14314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FF5CB8A-1240-9804-06B5-9C55ED41263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306" t="8343" r="8071" b="15132"/>
          <a:stretch/>
        </p:blipFill>
        <p:spPr>
          <a:xfrm>
            <a:off x="6894238" y="3896419"/>
            <a:ext cx="2376238" cy="127558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07D3D8-D512-FED5-65DB-04D096C3E6D7}"/>
              </a:ext>
            </a:extLst>
          </p:cNvPr>
          <p:cNvSpPr txBox="1"/>
          <p:nvPr/>
        </p:nvSpPr>
        <p:spPr>
          <a:xfrm>
            <a:off x="5195401" y="2709475"/>
            <a:ext cx="1684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Rhedeg</a:t>
            </a:r>
            <a:r>
              <a:rPr lang="cy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9D17891-381C-6883-5395-56D6F17E71CF}"/>
              </a:ext>
            </a:extLst>
          </p:cNvPr>
          <p:cNvSpPr txBox="1"/>
          <p:nvPr/>
        </p:nvSpPr>
        <p:spPr>
          <a:xfrm>
            <a:off x="4874533" y="3892749"/>
            <a:ext cx="1876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Chwarae tennis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A611CEB-28EF-1308-F05E-B2DA5556FC2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4872" r="7640" b="12801"/>
          <a:stretch/>
        </p:blipFill>
        <p:spPr>
          <a:xfrm>
            <a:off x="2557303" y="5462125"/>
            <a:ext cx="2419233" cy="126071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8C5B8A3-9051-D395-B398-DD36A4932C3F}"/>
              </a:ext>
            </a:extLst>
          </p:cNvPr>
          <p:cNvSpPr txBox="1"/>
          <p:nvPr/>
        </p:nvSpPr>
        <p:spPr>
          <a:xfrm>
            <a:off x="608598" y="5711724"/>
            <a:ext cx="15689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Mynd i pwll nofio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C4D2EAF-F0BA-AAD6-74BA-1AFDC525961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1" t="15644" r="754" b="19744"/>
          <a:stretch/>
        </p:blipFill>
        <p:spPr>
          <a:xfrm>
            <a:off x="7215466" y="5327836"/>
            <a:ext cx="2126984" cy="138471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FEC4BEF-77FC-B7C4-6B7C-5A0D4739AEAB}"/>
              </a:ext>
            </a:extLst>
          </p:cNvPr>
          <p:cNvSpPr txBox="1"/>
          <p:nvPr/>
        </p:nvSpPr>
        <p:spPr>
          <a:xfrm>
            <a:off x="5287562" y="5619964"/>
            <a:ext cx="1756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Mynd am dro</a:t>
            </a:r>
          </a:p>
        </p:txBody>
      </p:sp>
    </p:spTree>
    <p:extLst>
      <p:ext uri="{BB962C8B-B14F-4D97-AF65-F5344CB8AC3E}">
        <p14:creationId xmlns:p14="http://schemas.microsoft.com/office/powerpoint/2010/main" val="17543306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3B4398BE-ADFD-7FF8-F0D4-666A853132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548312"/>
              </p:ext>
            </p:extLst>
          </p:nvPr>
        </p:nvGraphicFramePr>
        <p:xfrm>
          <a:off x="284922" y="1236501"/>
          <a:ext cx="11622155" cy="5029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24431">
                  <a:extLst>
                    <a:ext uri="{9D8B030D-6E8A-4147-A177-3AD203B41FA5}">
                      <a16:colId xmlns:a16="http://schemas.microsoft.com/office/drawing/2014/main" val="2446371527"/>
                    </a:ext>
                  </a:extLst>
                </a:gridCol>
                <a:gridCol w="2324431">
                  <a:extLst>
                    <a:ext uri="{9D8B030D-6E8A-4147-A177-3AD203B41FA5}">
                      <a16:colId xmlns:a16="http://schemas.microsoft.com/office/drawing/2014/main" val="2997984094"/>
                    </a:ext>
                  </a:extLst>
                </a:gridCol>
                <a:gridCol w="2324431">
                  <a:extLst>
                    <a:ext uri="{9D8B030D-6E8A-4147-A177-3AD203B41FA5}">
                      <a16:colId xmlns:a16="http://schemas.microsoft.com/office/drawing/2014/main" val="3986300549"/>
                    </a:ext>
                  </a:extLst>
                </a:gridCol>
                <a:gridCol w="2324431">
                  <a:extLst>
                    <a:ext uri="{9D8B030D-6E8A-4147-A177-3AD203B41FA5}">
                      <a16:colId xmlns:a16="http://schemas.microsoft.com/office/drawing/2014/main" val="2138635826"/>
                    </a:ext>
                  </a:extLst>
                </a:gridCol>
                <a:gridCol w="2324431">
                  <a:extLst>
                    <a:ext uri="{9D8B030D-6E8A-4147-A177-3AD203B41FA5}">
                      <a16:colId xmlns:a16="http://schemas.microsoft.com/office/drawing/2014/main" val="39586184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800" dirty="0"/>
                    </a:p>
                    <a:p>
                      <a:r>
                        <a:rPr lang="en-US" sz="1800" dirty="0" err="1"/>
                        <a:t>Saesneg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Yes, I will be playing rugby on the weekend.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Will he be playing tennis on the weekend?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No, he will not be relaxing in the house on the weekend.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Yes, she will be going gymnastics on the weekend.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89801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No, I will not be playing rugby on the weekend. </a:t>
                      </a:r>
                    </a:p>
                    <a:p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Yes, he will be going for a walk on the weekend.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No, I will be doing nothing on the weekend.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Yes, I will be going to town on the weekend.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Will you be going for a walk on the weekend?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70394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Will she be doing gymnastics on the weekend? 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No, he will not be playing tennis on the weekend.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Yes, he will be doing a run on the weekend.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No, I will not be going for a walk on the weekend. 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Will you be playing rugby on the weekend?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3343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Will he be going to the swimming pool on the weekend? </a:t>
                      </a:r>
                    </a:p>
                    <a:p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No, he will not be playing netball on the weekend. 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Will she be playing football on the weekend?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Yes, she will be playing tennis on the weekend. 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Yes, she will be playing football on the weekend.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350558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8A2E34D-3B7F-2C12-09F9-E8E8BCE2422B}"/>
              </a:ext>
            </a:extLst>
          </p:cNvPr>
          <p:cNvSpPr txBox="1"/>
          <p:nvPr/>
        </p:nvSpPr>
        <p:spPr>
          <a:xfrm>
            <a:off x="4028661" y="371061"/>
            <a:ext cx="433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Dim </a:t>
            </a:r>
            <a:r>
              <a:rPr lang="en-US" sz="2800" dirty="0" err="1"/>
              <a:t>Nadredd</a:t>
            </a:r>
            <a:r>
              <a:rPr lang="en-US" sz="2800" dirty="0"/>
              <a:t> – Dim </a:t>
            </a:r>
            <a:r>
              <a:rPr lang="en-US" sz="2800" dirty="0" err="1"/>
              <a:t>Ysgolion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895505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8A2E34D-3B7F-2C12-09F9-E8E8BCE2422B}"/>
              </a:ext>
            </a:extLst>
          </p:cNvPr>
          <p:cNvSpPr txBox="1"/>
          <p:nvPr/>
        </p:nvSpPr>
        <p:spPr>
          <a:xfrm>
            <a:off x="4028661" y="371061"/>
            <a:ext cx="433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Dim </a:t>
            </a:r>
            <a:r>
              <a:rPr lang="en-US" sz="2800" dirty="0" err="1"/>
              <a:t>Nadredd</a:t>
            </a:r>
            <a:r>
              <a:rPr lang="en-US" sz="2800" dirty="0"/>
              <a:t> – Dim </a:t>
            </a:r>
            <a:r>
              <a:rPr lang="en-US" sz="2800" dirty="0" err="1"/>
              <a:t>Ysgolion</a:t>
            </a:r>
            <a:endParaRPr lang="en-US" sz="2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2BCA07-EF1F-DC86-EA37-880D550C68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9235955"/>
              </p:ext>
            </p:extLst>
          </p:nvPr>
        </p:nvGraphicFramePr>
        <p:xfrm>
          <a:off x="1065842" y="989787"/>
          <a:ext cx="9570530" cy="58072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4106">
                  <a:extLst>
                    <a:ext uri="{9D8B030D-6E8A-4147-A177-3AD203B41FA5}">
                      <a16:colId xmlns:a16="http://schemas.microsoft.com/office/drawing/2014/main" val="2661226009"/>
                    </a:ext>
                  </a:extLst>
                </a:gridCol>
                <a:gridCol w="1914106">
                  <a:extLst>
                    <a:ext uri="{9D8B030D-6E8A-4147-A177-3AD203B41FA5}">
                      <a16:colId xmlns:a16="http://schemas.microsoft.com/office/drawing/2014/main" val="1956921166"/>
                    </a:ext>
                  </a:extLst>
                </a:gridCol>
                <a:gridCol w="1914106">
                  <a:extLst>
                    <a:ext uri="{9D8B030D-6E8A-4147-A177-3AD203B41FA5}">
                      <a16:colId xmlns:a16="http://schemas.microsoft.com/office/drawing/2014/main" val="212158670"/>
                    </a:ext>
                  </a:extLst>
                </a:gridCol>
                <a:gridCol w="1914106">
                  <a:extLst>
                    <a:ext uri="{9D8B030D-6E8A-4147-A177-3AD203B41FA5}">
                      <a16:colId xmlns:a16="http://schemas.microsoft.com/office/drawing/2014/main" val="2560744520"/>
                    </a:ext>
                  </a:extLst>
                </a:gridCol>
                <a:gridCol w="1914106">
                  <a:extLst>
                    <a:ext uri="{9D8B030D-6E8A-4147-A177-3AD203B41FA5}">
                      <a16:colId xmlns:a16="http://schemas.microsoft.com/office/drawing/2014/main" val="1996584463"/>
                    </a:ext>
                  </a:extLst>
                </a:gridCol>
              </a:tblGrid>
              <a:tr h="1382477">
                <a:tc>
                  <a:txBody>
                    <a:bodyPr/>
                    <a:lstStyle/>
                    <a:p>
                      <a:r>
                        <a:rPr lang="cy-GB" dirty="0"/>
                        <a:t>Cymraeg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Bydda, bydda i’n chwarae rygbi ar y penwythnos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Fydd 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 chwarae tennis ar y penwythnos?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Na fydd, fydd e ddim yn ymlacio yn y tŷ ar y penwythnos.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Bydd, bydd hi’n gwneud gymnasteg ar y penwythnos.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0237464"/>
                  </a:ext>
                </a:extLst>
              </a:tr>
              <a:tr h="1498700">
                <a:tc>
                  <a:txBody>
                    <a:bodyPr/>
                    <a:lstStyle/>
                    <a:p>
                      <a:r>
                        <a:rPr lang="cy-GB" dirty="0"/>
                        <a:t>Na fydda, fydda i ddim yn chwarae rygbi ar y penwythnos.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Bydd, bydd 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 mynd am dro ar y penwythnos.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Na fydda, bydda i’n gwneud dim byd ar y penwythnos.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Bydda, bydda i’n mynd am dre ar y penwythnos.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Fyddi </a:t>
                      </a:r>
                      <a:r>
                        <a:rPr lang="cy-GB" dirty="0" err="1"/>
                        <a:t>di’n</a:t>
                      </a:r>
                      <a:r>
                        <a:rPr lang="cy-GB" dirty="0"/>
                        <a:t> mynd am dro ar y penwythnos?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828571"/>
                  </a:ext>
                </a:extLst>
              </a:tr>
              <a:tr h="519366">
                <a:tc>
                  <a:txBody>
                    <a:bodyPr/>
                    <a:lstStyle/>
                    <a:p>
                      <a:r>
                        <a:rPr lang="cy-GB" dirty="0"/>
                        <a:t>Fydd hi’n gwneud gymnasteg ar y penwythnos?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Na fydd, fydd e ddim yn chwarae tennis ar y penwythnos.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Bydd, bydd 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 rhedeg ar y penwythnos.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Na fydda, fydda i  ddim yn mynd am dro ar y penwythnos. 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Fyddi </a:t>
                      </a:r>
                      <a:r>
                        <a:rPr lang="cy-GB" dirty="0" err="1"/>
                        <a:t>di’n</a:t>
                      </a:r>
                      <a:r>
                        <a:rPr lang="cy-GB" dirty="0"/>
                        <a:t> chwarae rygbi ar y penwythnos? 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3863768"/>
                  </a:ext>
                </a:extLst>
              </a:tr>
              <a:tr h="519366">
                <a:tc>
                  <a:txBody>
                    <a:bodyPr/>
                    <a:lstStyle/>
                    <a:p>
                      <a:r>
                        <a:rPr lang="cy-GB" dirty="0"/>
                        <a:t>Fydd </a:t>
                      </a:r>
                      <a:r>
                        <a:rPr lang="cy-GB" dirty="0" err="1"/>
                        <a:t>e’n</a:t>
                      </a:r>
                      <a:r>
                        <a:rPr lang="cy-GB" dirty="0"/>
                        <a:t> mynd i’r pwll nofio ar y penwythnos?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Na fydd, fydd e ddim yn chwarae pêl-rwyd ar y penwythnos. 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Fydd hi’n chwarae pêl droed ar y penwythnos?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Bydd, bydd hi’n chwarae tennis ar y penwythnos. 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Bydd, bydd hi’n chwarae pêl droed ar y penwythnos.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261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5487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6C771-1935-0C40-72FE-ADC1E7512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darllen – Darllenwch y sgwrs, atebwch y cwestiynau ar y sleid nesa.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248EF0-415F-5B91-B3D0-7A9931A0FDCE}"/>
              </a:ext>
            </a:extLst>
          </p:cNvPr>
          <p:cNvSpPr txBox="1"/>
          <p:nvPr/>
        </p:nvSpPr>
        <p:spPr>
          <a:xfrm>
            <a:off x="992038" y="2173857"/>
            <a:ext cx="95580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Rhodri – Bore da Mr Jones, sut wyt ti heddiw?</a:t>
            </a:r>
          </a:p>
          <a:p>
            <a:r>
              <a:rPr lang="cy-GB" dirty="0"/>
              <a:t>Mr Jones – Rydw i’n iawn diolch Rhodri, beth amdanat ti? </a:t>
            </a:r>
          </a:p>
          <a:p>
            <a:r>
              <a:rPr lang="cy-GB" dirty="0"/>
              <a:t>Rhodri – Rydw i’n iawn hefyd, ond rydw i’n gyffrous! Rydw i’n edrych ymlaen at y pen wythnos!</a:t>
            </a:r>
          </a:p>
          <a:p>
            <a:r>
              <a:rPr lang="cy-GB" dirty="0"/>
              <a:t>Mr Jones – Yn wir? Beth fyddi </a:t>
            </a:r>
            <a:r>
              <a:rPr lang="cy-GB" dirty="0" err="1"/>
              <a:t>di’n</a:t>
            </a:r>
            <a:r>
              <a:rPr lang="cy-GB" dirty="0"/>
              <a:t> wneud ar y penwythnos? </a:t>
            </a:r>
          </a:p>
          <a:p>
            <a:r>
              <a:rPr lang="cy-GB" dirty="0"/>
              <a:t>Rhodri – Bydda i’n mynd i’r pwll nofio efo Sam. Bydd ben blwydd Sam ar Ddydd Sul.</a:t>
            </a:r>
          </a:p>
          <a:p>
            <a:r>
              <a:rPr lang="cy-GB" dirty="0"/>
              <a:t>Mr Jones – Wrth gwrs. Beth am Ddydd Sadwrn?</a:t>
            </a:r>
          </a:p>
          <a:p>
            <a:r>
              <a:rPr lang="cy-GB" dirty="0"/>
              <a:t>Rhodri – Bydda i’n chwarae rygbi i C.O.B.R.A. Fydd Gethin yn chwarae rygbi ar Ddydd Sadwrn?</a:t>
            </a:r>
          </a:p>
          <a:p>
            <a:r>
              <a:rPr lang="cy-GB" dirty="0"/>
              <a:t>Mr Jones – Bydd, bydd Gethin yn chwarae rygbi hefyd. Ar ôl rygbi, byddwn ni mynd i’r sinema yn y Amwythig. </a:t>
            </a:r>
          </a:p>
          <a:p>
            <a:r>
              <a:rPr lang="cy-GB" dirty="0"/>
              <a:t>Rhodri – Beth fyddwn ni weld ar y sinema Mr Jones.</a:t>
            </a:r>
          </a:p>
          <a:p>
            <a:r>
              <a:rPr lang="cy-GB" dirty="0"/>
              <a:t>Mr Jones – Byddwn ni weld </a:t>
            </a:r>
            <a:r>
              <a:rPr lang="cy-GB" dirty="0" err="1"/>
              <a:t>Captain</a:t>
            </a:r>
            <a:r>
              <a:rPr lang="cy-GB" dirty="0"/>
              <a:t> America. Wyt ti’n hoffi ffilm </a:t>
            </a:r>
            <a:r>
              <a:rPr lang="cy-GB" dirty="0" err="1"/>
              <a:t>Marvel</a:t>
            </a:r>
            <a:r>
              <a:rPr lang="cy-GB" dirty="0"/>
              <a:t>?</a:t>
            </a:r>
          </a:p>
          <a:p>
            <a:r>
              <a:rPr lang="cy-GB" dirty="0"/>
              <a:t>Rhodri – Ydw. Bydda i’n mynd i’r sinema 'R Dre Newydd heno i weld </a:t>
            </a:r>
            <a:r>
              <a:rPr lang="cy-GB" dirty="0" err="1"/>
              <a:t>Captain</a:t>
            </a:r>
            <a:r>
              <a:rPr lang="cy-GB" dirty="0"/>
              <a:t> America. </a:t>
            </a:r>
          </a:p>
          <a:p>
            <a:r>
              <a:rPr lang="cy-GB" dirty="0"/>
              <a:t>Mr Jones – Iawn, mwynha'r sinema a bydda i’n weld ti yn Ddydd Sadwrn. </a:t>
            </a:r>
          </a:p>
          <a:p>
            <a:r>
              <a:rPr lang="cy-GB" dirty="0"/>
              <a:t>Rhodri – Diolch sir, weli ti yfory! </a:t>
            </a:r>
          </a:p>
        </p:txBody>
      </p:sp>
    </p:spTree>
    <p:extLst>
      <p:ext uri="{BB962C8B-B14F-4D97-AF65-F5344CB8AC3E}">
        <p14:creationId xmlns:p14="http://schemas.microsoft.com/office/powerpoint/2010/main" val="40117550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42FC8-1105-4D15-1129-FA1FCC1D4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Cwestiynau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2177A5-0EE4-86DF-9858-A4B9DC2D5080}"/>
              </a:ext>
            </a:extLst>
          </p:cNvPr>
          <p:cNvSpPr txBox="1"/>
          <p:nvPr/>
        </p:nvSpPr>
        <p:spPr>
          <a:xfrm>
            <a:off x="1362974" y="2268747"/>
            <a:ext cx="61592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1. Fydd Rhodri yn mynd i’r pwll nofio ar y penwythnos? </a:t>
            </a:r>
          </a:p>
          <a:p>
            <a:r>
              <a:rPr lang="cy-GB" dirty="0"/>
              <a:t>2. Fydd Rhodri yn chwarae pêl droed ar y penwythnos?</a:t>
            </a:r>
          </a:p>
          <a:p>
            <a:r>
              <a:rPr lang="cy-GB" dirty="0"/>
              <a:t>3. Fydd Mr Jones yn chwarae rygbi ar y penwythnos?</a:t>
            </a:r>
          </a:p>
          <a:p>
            <a:r>
              <a:rPr lang="cy-GB" dirty="0"/>
              <a:t>4. Fydd Rhodri yn chwarae rygbi ar y penwythnos?</a:t>
            </a:r>
          </a:p>
          <a:p>
            <a:r>
              <a:rPr lang="cy-GB" dirty="0"/>
              <a:t>5. Fydd Mr Jones yn mynd i’r sinema ar Ddydd Sadwrn?</a:t>
            </a:r>
          </a:p>
          <a:p>
            <a:r>
              <a:rPr lang="cy-GB" dirty="0"/>
              <a:t>6. Fydd Rhodri yn mynd i’r sinema ar Ddydd Sadwrn? </a:t>
            </a:r>
          </a:p>
          <a:p>
            <a:r>
              <a:rPr lang="cy-GB" dirty="0"/>
              <a:t>7. Fydd Gethin yn chwarae rygbi ar Ddydd Sadwrn? </a:t>
            </a:r>
          </a:p>
          <a:p>
            <a:r>
              <a:rPr lang="cy-GB" dirty="0"/>
              <a:t>8. Pa ffilm byddan nhw weld ar y penwythnos? </a:t>
            </a:r>
          </a:p>
        </p:txBody>
      </p:sp>
    </p:spTree>
    <p:extLst>
      <p:ext uri="{BB962C8B-B14F-4D97-AF65-F5344CB8AC3E}">
        <p14:creationId xmlns:p14="http://schemas.microsoft.com/office/powerpoint/2010/main" val="25802662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6357A-7ED8-FE0C-9F88-9B91C4D7B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Atebion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10EEE4-DF22-FF5A-EDAF-889C66B71C24}"/>
              </a:ext>
            </a:extLst>
          </p:cNvPr>
          <p:cNvSpPr txBox="1"/>
          <p:nvPr/>
        </p:nvSpPr>
        <p:spPr>
          <a:xfrm>
            <a:off x="1434140" y="1955661"/>
            <a:ext cx="721815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1. Bydd, bydd Rhodri yn mynd i’r pwll nofio ar y penwythnos.   </a:t>
            </a:r>
          </a:p>
          <a:p>
            <a:r>
              <a:rPr lang="cy-GB" dirty="0"/>
              <a:t>2. Na fydd, fydd Rhodri ddim yn chwarae pêl droed ar y penwythnos. </a:t>
            </a:r>
          </a:p>
          <a:p>
            <a:r>
              <a:rPr lang="cy-GB" dirty="0"/>
              <a:t>3. Na fydd, fydd Mr Jones ddim yn chwarae rygbi ar y penwythnos.</a:t>
            </a:r>
          </a:p>
          <a:p>
            <a:r>
              <a:rPr lang="cy-GB" dirty="0"/>
              <a:t>4. Bydd, bydd Rhodri yn chwarae rygbi ar y penwythnos.</a:t>
            </a:r>
          </a:p>
          <a:p>
            <a:r>
              <a:rPr lang="cy-GB" dirty="0"/>
              <a:t>5. Bydd, bydd Mr Jones yn mynd i’r sinema ar Ddydd Sadwrn.</a:t>
            </a:r>
          </a:p>
          <a:p>
            <a:r>
              <a:rPr lang="cy-GB" dirty="0"/>
              <a:t>6. Na fydd, bydd Rhodri yn mynd i’r sinema ar Nos Gwener? </a:t>
            </a:r>
          </a:p>
          <a:p>
            <a:r>
              <a:rPr lang="cy-GB" dirty="0"/>
              <a:t>7. Bydd, bydd Gethin yn chwarae rygbi ar Ddydd Sadwrn.</a:t>
            </a:r>
          </a:p>
          <a:p>
            <a:r>
              <a:rPr lang="cy-GB" dirty="0"/>
              <a:t>8. Byddan nhw weld ‘</a:t>
            </a:r>
            <a:r>
              <a:rPr lang="cy-GB" dirty="0" err="1"/>
              <a:t>Captain</a:t>
            </a:r>
            <a:r>
              <a:rPr lang="cy-GB" dirty="0"/>
              <a:t> America’ ar y penwythnos? </a:t>
            </a:r>
          </a:p>
        </p:txBody>
      </p:sp>
    </p:spTree>
    <p:extLst>
      <p:ext uri="{BB962C8B-B14F-4D97-AF65-F5344CB8AC3E}">
        <p14:creationId xmlns:p14="http://schemas.microsoft.com/office/powerpoint/2010/main" val="1428493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95F9-83B4-B3AB-6109-7E63641FE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u="sng" dirty="0">
                <a:solidFill>
                  <a:schemeClr val="tx1"/>
                </a:solidFill>
              </a:rPr>
              <a:t>Mathemateg a Rhifedd - </a:t>
            </a:r>
            <a:br>
              <a:rPr lang="cy-GB" sz="4400" u="sng" dirty="0">
                <a:solidFill>
                  <a:schemeClr val="tx1"/>
                </a:solidFill>
              </a:rPr>
            </a:br>
            <a:r>
              <a:rPr lang="cy-GB" sz="4400" dirty="0">
                <a:solidFill>
                  <a:schemeClr val="tx1"/>
                </a:solidFill>
              </a:rPr>
              <a:t>Prynu ar y siop ysgol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3ACEF-4734-BF15-221D-0B33AEFE2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400" dirty="0"/>
              <a:t>I ddechrau, rydw i eisiau pawb i ymarfer y patrwm newydd.</a:t>
            </a:r>
          </a:p>
          <a:p>
            <a:r>
              <a:rPr lang="cy-GB" sz="2400" dirty="0"/>
              <a:t>Nesa, defnyddio gêm ‘Trap-</a:t>
            </a:r>
            <a:r>
              <a:rPr lang="cy-GB" sz="2400" dirty="0" err="1"/>
              <a:t>door</a:t>
            </a:r>
            <a:r>
              <a:rPr lang="cy-GB" sz="2400" dirty="0"/>
              <a:t>’ am fwy ymarfer. </a:t>
            </a:r>
          </a:p>
          <a:p>
            <a:r>
              <a:rPr lang="cy-GB" sz="2400" dirty="0"/>
              <a:t>Wedyn, gweithiwch gyda phartner a darllen y sgwrs. Dewiswch pa lefel. </a:t>
            </a:r>
          </a:p>
          <a:p>
            <a:r>
              <a:rPr lang="cy-GB" sz="2400" dirty="0"/>
              <a:t>Ar ôl y sgwrs, chwarae Piff </a:t>
            </a:r>
            <a:r>
              <a:rPr lang="cy-GB" sz="2400" dirty="0" err="1"/>
              <a:t>Paff</a:t>
            </a:r>
            <a:r>
              <a:rPr lang="cy-GB" sz="2400" dirty="0"/>
              <a:t> efo partner newydd. </a:t>
            </a:r>
          </a:p>
          <a:p>
            <a:r>
              <a:rPr lang="cy-GB" sz="2400" dirty="0"/>
              <a:t>I ymestyn, pan mae’r plant mynd i siop pentre. </a:t>
            </a:r>
          </a:p>
          <a:p>
            <a:r>
              <a:rPr lang="cy-GB" sz="2400" dirty="0"/>
              <a:t>Drilio’r patrwm newydd. Cofiwch dreiglad a rhif benywaidd. Defnyddio pêl i ymarfer. </a:t>
            </a:r>
          </a:p>
          <a:p>
            <a:r>
              <a:rPr lang="cy-GB" sz="2400" dirty="0"/>
              <a:t>Gweithiwch mewn grŵp o dri, roliwch ddis, dwedwch rif am geiniog neu bunt. Cofiwch dreiglad meddal a threiglad llaes.   </a:t>
            </a:r>
          </a:p>
          <a:p>
            <a:r>
              <a:rPr lang="cy-GB" sz="2400" dirty="0"/>
              <a:t>Ymarfer ysgrifennu rhifau efo taflennau ar y dudalen nesa.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673016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FA05A-B8D7-5651-E826-37CDDF926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Ffocws patrwm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F4DC343-1565-5ECC-0FA5-F27B182840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140056"/>
              </p:ext>
            </p:extLst>
          </p:nvPr>
        </p:nvGraphicFramePr>
        <p:xfrm>
          <a:off x="936445" y="2145501"/>
          <a:ext cx="4584459" cy="2566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8153">
                  <a:extLst>
                    <a:ext uri="{9D8B030D-6E8A-4147-A177-3AD203B41FA5}">
                      <a16:colId xmlns:a16="http://schemas.microsoft.com/office/drawing/2014/main" val="130193262"/>
                    </a:ext>
                  </a:extLst>
                </a:gridCol>
                <a:gridCol w="1788224">
                  <a:extLst>
                    <a:ext uri="{9D8B030D-6E8A-4147-A177-3AD203B41FA5}">
                      <a16:colId xmlns:a16="http://schemas.microsoft.com/office/drawing/2014/main" val="3108743272"/>
                    </a:ext>
                  </a:extLst>
                </a:gridCol>
                <a:gridCol w="1268082">
                  <a:extLst>
                    <a:ext uri="{9D8B030D-6E8A-4147-A177-3AD203B41FA5}">
                      <a16:colId xmlns:a16="http://schemas.microsoft.com/office/drawing/2014/main" val="1386052483"/>
                    </a:ext>
                  </a:extLst>
                </a:gridCol>
              </a:tblGrid>
              <a:tr h="2566998">
                <a:tc>
                  <a:txBody>
                    <a:bodyPr/>
                    <a:lstStyle/>
                    <a:p>
                      <a:r>
                        <a:rPr lang="en-US" sz="1800" b="1" dirty="0">
                          <a:effectLst/>
                        </a:rPr>
                        <a:t>Beth </a:t>
                      </a:r>
                      <a:r>
                        <a:rPr lang="en-US" b="1" dirty="0" err="1"/>
                        <a:t>hoffet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ti</a:t>
                      </a:r>
                      <a:r>
                        <a:rPr lang="en-US" b="1" dirty="0"/>
                        <a:t>? 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err="1">
                          <a:effectLst/>
                        </a:rPr>
                        <a:t>Hoffwn</a:t>
                      </a:r>
                      <a:r>
                        <a:rPr lang="en-US" sz="1800" b="1" dirty="0">
                          <a:effectLst/>
                        </a:rPr>
                        <a:t> </a:t>
                      </a:r>
                      <a:r>
                        <a:rPr lang="en-US" sz="1800" b="1" dirty="0" err="1">
                          <a:effectLst/>
                        </a:rPr>
                        <a:t>i</a:t>
                      </a:r>
                      <a:r>
                        <a:rPr lang="en-US" sz="1800" b="1" dirty="0">
                          <a:effectLst/>
                        </a:rPr>
                        <a:t> </a:t>
                      </a:r>
                    </a:p>
                    <a:p>
                      <a:r>
                        <a:rPr lang="en-US" sz="1800" b="1" dirty="0" err="1">
                          <a:effectLst/>
                        </a:rPr>
                        <a:t>Hoffai</a:t>
                      </a:r>
                      <a:r>
                        <a:rPr lang="en-US" sz="1800" b="1" dirty="0">
                          <a:effectLst/>
                        </a:rPr>
                        <a:t> e </a:t>
                      </a:r>
                    </a:p>
                    <a:p>
                      <a:r>
                        <a:rPr lang="en-US" sz="1800" b="1" dirty="0" err="1">
                          <a:effectLst/>
                        </a:rPr>
                        <a:t>Hoffai</a:t>
                      </a:r>
                      <a:r>
                        <a:rPr lang="en-US" sz="1800" b="1" dirty="0">
                          <a:effectLst/>
                        </a:rPr>
                        <a:t> hi  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greision</a:t>
                      </a:r>
                    </a:p>
                    <a:p>
                      <a:r>
                        <a:rPr lang="cy-GB" dirty="0"/>
                        <a:t>gacen</a:t>
                      </a:r>
                    </a:p>
                    <a:p>
                      <a:r>
                        <a:rPr lang="cy-GB" dirty="0"/>
                        <a:t>fanana</a:t>
                      </a:r>
                    </a:p>
                    <a:p>
                      <a:r>
                        <a:rPr lang="cy-GB" dirty="0"/>
                        <a:t>dost</a:t>
                      </a:r>
                    </a:p>
                    <a:p>
                      <a:r>
                        <a:rPr lang="cy-GB" dirty="0"/>
                        <a:t>fara</a:t>
                      </a:r>
                    </a:p>
                    <a:p>
                      <a:r>
                        <a:rPr lang="cy-GB" dirty="0"/>
                        <a:t>Oren</a:t>
                      </a:r>
                    </a:p>
                    <a:p>
                      <a:r>
                        <a:rPr lang="cy-GB" dirty="0"/>
                        <a:t>Siocled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72616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2FED1C3-F966-7A69-F9A6-694EDF7D2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179586"/>
              </p:ext>
            </p:extLst>
          </p:nvPr>
        </p:nvGraphicFramePr>
        <p:xfrm>
          <a:off x="5885133" y="3324843"/>
          <a:ext cx="4584459" cy="2566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8153">
                  <a:extLst>
                    <a:ext uri="{9D8B030D-6E8A-4147-A177-3AD203B41FA5}">
                      <a16:colId xmlns:a16="http://schemas.microsoft.com/office/drawing/2014/main" val="130193262"/>
                    </a:ext>
                  </a:extLst>
                </a:gridCol>
                <a:gridCol w="1788224">
                  <a:extLst>
                    <a:ext uri="{9D8B030D-6E8A-4147-A177-3AD203B41FA5}">
                      <a16:colId xmlns:a16="http://schemas.microsoft.com/office/drawing/2014/main" val="3108743272"/>
                    </a:ext>
                  </a:extLst>
                </a:gridCol>
                <a:gridCol w="1268082">
                  <a:extLst>
                    <a:ext uri="{9D8B030D-6E8A-4147-A177-3AD203B41FA5}">
                      <a16:colId xmlns:a16="http://schemas.microsoft.com/office/drawing/2014/main" val="1386052483"/>
                    </a:ext>
                  </a:extLst>
                </a:gridCol>
              </a:tblGrid>
              <a:tr h="2566998">
                <a:tc>
                  <a:txBody>
                    <a:bodyPr/>
                    <a:lstStyle/>
                    <a:p>
                      <a:r>
                        <a:rPr lang="en-US" sz="1800" b="1" dirty="0">
                          <a:effectLst/>
                        </a:rPr>
                        <a:t>Beth </a:t>
                      </a:r>
                      <a:r>
                        <a:rPr lang="en-US" b="1" dirty="0" err="1"/>
                        <a:t>hoffet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ti</a:t>
                      </a:r>
                      <a:r>
                        <a:rPr lang="en-US" b="1" dirty="0"/>
                        <a:t>? 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err="1">
                          <a:effectLst/>
                        </a:rPr>
                        <a:t>Hoffwn</a:t>
                      </a:r>
                      <a:r>
                        <a:rPr lang="en-US" sz="1800" b="1" dirty="0">
                          <a:effectLst/>
                        </a:rPr>
                        <a:t> </a:t>
                      </a:r>
                      <a:r>
                        <a:rPr lang="en-US" sz="1800" b="1" dirty="0" err="1">
                          <a:effectLst/>
                        </a:rPr>
                        <a:t>i</a:t>
                      </a:r>
                      <a:r>
                        <a:rPr lang="en-US" sz="1800" b="1" dirty="0">
                          <a:effectLst/>
                        </a:rPr>
                        <a:t> </a:t>
                      </a:r>
                      <a:r>
                        <a:rPr lang="en-US" sz="1800" b="1" dirty="0" err="1">
                          <a:effectLst/>
                        </a:rPr>
                        <a:t>ddim</a:t>
                      </a:r>
                      <a:endParaRPr lang="en-US" sz="1800" b="1" dirty="0">
                        <a:effectLst/>
                      </a:endParaRPr>
                    </a:p>
                    <a:p>
                      <a:r>
                        <a:rPr lang="en-US" sz="1800" b="1" dirty="0" err="1">
                          <a:effectLst/>
                        </a:rPr>
                        <a:t>Hoffai</a:t>
                      </a:r>
                      <a:r>
                        <a:rPr lang="en-US" sz="1800" b="1" dirty="0">
                          <a:effectLst/>
                        </a:rPr>
                        <a:t> e </a:t>
                      </a:r>
                      <a:r>
                        <a:rPr lang="en-US" sz="1800" b="1" dirty="0" err="1">
                          <a:effectLst/>
                        </a:rPr>
                        <a:t>ddim</a:t>
                      </a:r>
                      <a:endParaRPr lang="en-US" sz="1800" b="1" dirty="0">
                        <a:effectLst/>
                      </a:endParaRPr>
                    </a:p>
                    <a:p>
                      <a:r>
                        <a:rPr lang="en-US" sz="1800" b="1" dirty="0" err="1">
                          <a:effectLst/>
                        </a:rPr>
                        <a:t>Hoffai</a:t>
                      </a:r>
                      <a:r>
                        <a:rPr lang="en-US" sz="1800" b="1" dirty="0">
                          <a:effectLst/>
                        </a:rPr>
                        <a:t> hi </a:t>
                      </a:r>
                      <a:r>
                        <a:rPr lang="en-US" sz="1800" b="1" dirty="0" err="1">
                          <a:effectLst/>
                        </a:rPr>
                        <a:t>ddim</a:t>
                      </a:r>
                      <a:r>
                        <a:rPr lang="en-US" sz="1800" b="1" dirty="0">
                          <a:effectLst/>
                        </a:rPr>
                        <a:t> 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Creision</a:t>
                      </a:r>
                    </a:p>
                    <a:p>
                      <a:r>
                        <a:rPr lang="cy-GB" dirty="0"/>
                        <a:t>Cacen</a:t>
                      </a:r>
                    </a:p>
                    <a:p>
                      <a:r>
                        <a:rPr lang="cy-GB" dirty="0"/>
                        <a:t>Banana</a:t>
                      </a:r>
                    </a:p>
                    <a:p>
                      <a:r>
                        <a:rPr lang="cy-GB" dirty="0"/>
                        <a:t>Tost</a:t>
                      </a:r>
                    </a:p>
                    <a:p>
                      <a:r>
                        <a:rPr lang="cy-GB" dirty="0"/>
                        <a:t>Bara</a:t>
                      </a:r>
                    </a:p>
                    <a:p>
                      <a:r>
                        <a:rPr lang="cy-GB" dirty="0"/>
                        <a:t>Oren</a:t>
                      </a:r>
                    </a:p>
                    <a:p>
                      <a:r>
                        <a:rPr lang="cy-GB" dirty="0"/>
                        <a:t>Siocled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72616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84E25D0-DD8B-5AA2-6F38-24ADC0471E57}"/>
              </a:ext>
            </a:extLst>
          </p:cNvPr>
          <p:cNvSpPr txBox="1"/>
          <p:nvPr/>
        </p:nvSpPr>
        <p:spPr>
          <a:xfrm>
            <a:off x="3666226" y="1776169"/>
            <a:ext cx="1104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+ TM</a:t>
            </a:r>
          </a:p>
        </p:txBody>
      </p:sp>
    </p:spTree>
    <p:extLst>
      <p:ext uri="{BB962C8B-B14F-4D97-AF65-F5344CB8AC3E}">
        <p14:creationId xmlns:p14="http://schemas.microsoft.com/office/powerpoint/2010/main" val="19917872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83FDEAC-C007-37DD-C774-A834109A5A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339149"/>
              </p:ext>
            </p:extLst>
          </p:nvPr>
        </p:nvGraphicFramePr>
        <p:xfrm>
          <a:off x="1753705" y="1369024"/>
          <a:ext cx="8127999" cy="4297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67041094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97446554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1518514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 b="1" noProof="0" dirty="0">
                          <a:effectLst/>
                        </a:rPr>
                        <a:t>Hoffwn i gacen foron</a:t>
                      </a:r>
                      <a:endParaRPr lang="cy-GB" sz="2400" noProof="0" dirty="0"/>
                    </a:p>
                    <a:p>
                      <a:endParaRPr lang="cy-GB" sz="2400" noProof="0" dirty="0"/>
                    </a:p>
                    <a:p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b="1" noProof="0" dirty="0">
                          <a:effectLst/>
                        </a:rPr>
                        <a:t>Hoffwn i ddim bisgedi.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noProof="0" dirty="0">
                          <a:effectLst/>
                        </a:rPr>
                        <a:t>Hoffwn i afal. </a:t>
                      </a:r>
                      <a:endParaRPr lang="cy-GB" sz="2400" noProof="0" dirty="0"/>
                    </a:p>
                    <a:p>
                      <a:endParaRPr lang="cy-GB" sz="2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89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b="1" noProof="0" dirty="0">
                          <a:effectLst/>
                        </a:rPr>
                        <a:t>Hoffwn i ddim oren. </a:t>
                      </a:r>
                      <a:endParaRPr lang="cy-GB" sz="2400" noProof="0" dirty="0"/>
                    </a:p>
                    <a:p>
                      <a:endParaRPr lang="cy-GB" sz="2400" noProof="0" dirty="0"/>
                    </a:p>
                    <a:p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noProof="0" dirty="0">
                          <a:effectLst/>
                        </a:rPr>
                        <a:t>Hoffwn i greision </a:t>
                      </a:r>
                      <a:endParaRPr lang="cy-GB" sz="2400" noProof="0" dirty="0"/>
                    </a:p>
                    <a:p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b="1" noProof="0" dirty="0">
                          <a:effectLst/>
                        </a:rPr>
                        <a:t>Hoffwn i ddim siocled. </a:t>
                      </a:r>
                      <a:endParaRPr lang="cy-GB" sz="2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314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noProof="0" dirty="0">
                          <a:effectLst/>
                        </a:rPr>
                        <a:t>Hoffwn i fanana. </a:t>
                      </a:r>
                      <a:endParaRPr lang="cy-GB" sz="2400" noProof="0" dirty="0"/>
                    </a:p>
                    <a:p>
                      <a:endParaRPr lang="cy-GB" sz="2400" noProof="0" dirty="0"/>
                    </a:p>
                    <a:p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b="1" noProof="0" dirty="0">
                          <a:effectLst/>
                        </a:rPr>
                        <a:t>Hoffwn i ddim cacen siocled.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noProof="0" dirty="0">
                          <a:effectLst/>
                        </a:rPr>
                        <a:t>Hoffwn i rawnwin.  </a:t>
                      </a:r>
                      <a:endParaRPr lang="cy-GB" sz="2400" noProof="0" dirty="0"/>
                    </a:p>
                    <a:p>
                      <a:endParaRPr lang="cy-GB" sz="2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728507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DAF5EFD-302E-B88B-6688-768F1B37295C}"/>
              </a:ext>
            </a:extLst>
          </p:cNvPr>
          <p:cNvSpPr txBox="1"/>
          <p:nvPr/>
        </p:nvSpPr>
        <p:spPr>
          <a:xfrm>
            <a:off x="323790" y="225287"/>
            <a:ext cx="19865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err="1"/>
              <a:t>Piff-Paff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8291815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4E909-EBF6-9366-6684-2388BC4CD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8A3A2CA-6713-1EF6-52ED-3977DB266892}"/>
              </a:ext>
            </a:extLst>
          </p:cNvPr>
          <p:cNvSpPr/>
          <p:nvPr/>
        </p:nvSpPr>
        <p:spPr>
          <a:xfrm>
            <a:off x="473421" y="423369"/>
            <a:ext cx="11097895" cy="72223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0421BAAA-C0E9-4D9B-5815-AD90D7C6B358}"/>
              </a:ext>
            </a:extLst>
          </p:cNvPr>
          <p:cNvSpPr/>
          <p:nvPr/>
        </p:nvSpPr>
        <p:spPr>
          <a:xfrm>
            <a:off x="9501401" y="98336"/>
            <a:ext cx="2355754" cy="13366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>
              <a:solidFill>
                <a:schemeClr val="tx1"/>
              </a:solidFill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DCCC610-30F1-1DF1-D16F-F60CACBB0583}"/>
              </a:ext>
            </a:extLst>
          </p:cNvPr>
          <p:cNvSpPr/>
          <p:nvPr/>
        </p:nvSpPr>
        <p:spPr>
          <a:xfrm>
            <a:off x="4514514" y="142564"/>
            <a:ext cx="1892751" cy="13366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sz="1800" dirty="0">
                <a:solidFill>
                  <a:schemeClr val="tx1"/>
                </a:solidFill>
              </a:rPr>
              <a:t>Afal, </a:t>
            </a:r>
          </a:p>
          <a:p>
            <a:r>
              <a:rPr lang="cy-GB" sz="1800" dirty="0">
                <a:solidFill>
                  <a:schemeClr val="tx1"/>
                </a:solidFill>
              </a:rPr>
              <a:t>oren, </a:t>
            </a:r>
          </a:p>
          <a:p>
            <a:r>
              <a:rPr lang="cy-GB" dirty="0">
                <a:solidFill>
                  <a:schemeClr val="tx1"/>
                </a:solidFill>
              </a:rPr>
              <a:t>f</a:t>
            </a:r>
            <a:r>
              <a:rPr lang="cy-GB" sz="1800" dirty="0">
                <a:solidFill>
                  <a:schemeClr val="tx1"/>
                </a:solidFill>
              </a:rPr>
              <a:t>anana,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3E968A-CDEE-89EB-6B1D-C944722779B6}"/>
              </a:ext>
            </a:extLst>
          </p:cNvPr>
          <p:cNvSpPr txBox="1"/>
          <p:nvPr/>
        </p:nvSpPr>
        <p:spPr>
          <a:xfrm>
            <a:off x="652724" y="563033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</a:rPr>
              <a:t>Hoffwn i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AB97425-BD39-F2E1-DEE1-5062239ACA36}"/>
              </a:ext>
            </a:extLst>
          </p:cNvPr>
          <p:cNvSpPr txBox="1"/>
          <p:nvPr/>
        </p:nvSpPr>
        <p:spPr>
          <a:xfrm>
            <a:off x="6755051" y="563033"/>
            <a:ext cx="3684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</a:rPr>
              <a:t>Hoffwn i ddim</a:t>
            </a:r>
          </a:p>
        </p:txBody>
      </p:sp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4DE4D08E-E914-1F33-B2DA-23F394D276F0}"/>
              </a:ext>
            </a:extLst>
          </p:cNvPr>
          <p:cNvSpPr/>
          <p:nvPr/>
        </p:nvSpPr>
        <p:spPr>
          <a:xfrm>
            <a:off x="473420" y="2087065"/>
            <a:ext cx="11097895" cy="722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FB2266B-2995-3BE2-2226-F4CC1623C53A}"/>
              </a:ext>
            </a:extLst>
          </p:cNvPr>
          <p:cNvSpPr txBox="1"/>
          <p:nvPr/>
        </p:nvSpPr>
        <p:spPr>
          <a:xfrm>
            <a:off x="531560" y="2212581"/>
            <a:ext cx="2672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</a:rPr>
              <a:t>Hoffwn i</a:t>
            </a:r>
          </a:p>
          <a:p>
            <a:endParaRPr lang="cy-GB" dirty="0">
              <a:latin typeface="American Typewriter" panose="02090604020004020304" pitchFamily="18" charset="77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1A988DE-1D44-7521-1434-211F0824BB24}"/>
              </a:ext>
            </a:extLst>
          </p:cNvPr>
          <p:cNvSpPr txBox="1"/>
          <p:nvPr/>
        </p:nvSpPr>
        <p:spPr>
          <a:xfrm>
            <a:off x="6002187" y="2268099"/>
            <a:ext cx="1976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</a:rPr>
              <a:t>Hoffwn i ddim</a:t>
            </a:r>
          </a:p>
        </p:txBody>
      </p:sp>
      <p:sp>
        <p:nvSpPr>
          <p:cNvPr id="45" name="Rounded Rectangle 44">
            <a:extLst>
              <a:ext uri="{FF2B5EF4-FFF2-40B4-BE49-F238E27FC236}">
                <a16:creationId xmlns:a16="http://schemas.microsoft.com/office/drawing/2014/main" id="{AA430E45-077B-63EC-ED4A-718E14DE57EE}"/>
              </a:ext>
            </a:extLst>
          </p:cNvPr>
          <p:cNvSpPr/>
          <p:nvPr/>
        </p:nvSpPr>
        <p:spPr>
          <a:xfrm>
            <a:off x="473421" y="3844029"/>
            <a:ext cx="11097895" cy="722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BEF9347-E960-A596-F7D6-042E11F1DC92}"/>
              </a:ext>
            </a:extLst>
          </p:cNvPr>
          <p:cNvSpPr txBox="1"/>
          <p:nvPr/>
        </p:nvSpPr>
        <p:spPr>
          <a:xfrm>
            <a:off x="531560" y="3967036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</a:rPr>
              <a:t>Hoffwn i 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B3888F0-CF78-97A1-99F1-E8EC067C126A}"/>
              </a:ext>
            </a:extLst>
          </p:cNvPr>
          <p:cNvSpPr txBox="1"/>
          <p:nvPr/>
        </p:nvSpPr>
        <p:spPr>
          <a:xfrm>
            <a:off x="7024753" y="3952642"/>
            <a:ext cx="1976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</a:rPr>
              <a:t>Hoffwn i ddim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C6FA3F-028C-CE09-882C-10015C7D67DA}"/>
              </a:ext>
            </a:extLst>
          </p:cNvPr>
          <p:cNvSpPr txBox="1"/>
          <p:nvPr/>
        </p:nvSpPr>
        <p:spPr>
          <a:xfrm>
            <a:off x="3793525" y="5575407"/>
            <a:ext cx="26805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American Typewriter" panose="02090604020004020304" pitchFamily="18" charset="77"/>
              </a:rPr>
              <a:t>Trap-</a:t>
            </a:r>
            <a:r>
              <a:rPr lang="en-US" sz="3600" dirty="0" err="1">
                <a:latin typeface="American Typewriter" panose="02090604020004020304" pitchFamily="18" charset="77"/>
              </a:rPr>
              <a:t>ddôr</a:t>
            </a:r>
            <a:endParaRPr lang="en-US" sz="3600" dirty="0">
              <a:latin typeface="American Typewriter" panose="02090604020004020304" pitchFamily="18" charset="77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7B7D9089-1EE5-5AA5-F6D8-E0E034ECCE2D}"/>
              </a:ext>
            </a:extLst>
          </p:cNvPr>
          <p:cNvSpPr/>
          <p:nvPr/>
        </p:nvSpPr>
        <p:spPr>
          <a:xfrm>
            <a:off x="3260443" y="1782490"/>
            <a:ext cx="2720232" cy="13366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2BA62A4-FCFD-3C44-6B06-000972432952}"/>
              </a:ext>
            </a:extLst>
          </p:cNvPr>
          <p:cNvSpPr txBox="1"/>
          <p:nvPr/>
        </p:nvSpPr>
        <p:spPr>
          <a:xfrm>
            <a:off x="9160214" y="2220366"/>
            <a:ext cx="108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…</a:t>
            </a:r>
            <a:r>
              <a:rPr lang="en-US" dirty="0" err="1">
                <a:latin typeface="American Typewriter" panose="02090604020004020304" pitchFamily="18" charset="77"/>
              </a:rPr>
              <a:t>testun</a:t>
            </a:r>
            <a:endParaRPr lang="en-US" dirty="0">
              <a:latin typeface="American Typewriter" panose="02090604020004020304" pitchFamily="18" charset="77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8A9AB3F5-A6B9-CA7A-A268-B5153FB1E2D7}"/>
              </a:ext>
            </a:extLst>
          </p:cNvPr>
          <p:cNvSpPr/>
          <p:nvPr/>
        </p:nvSpPr>
        <p:spPr>
          <a:xfrm>
            <a:off x="4459883" y="3570410"/>
            <a:ext cx="2422073" cy="11625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90F96E2A-AFB5-8513-FDD4-B307A2DC4612}"/>
              </a:ext>
            </a:extLst>
          </p:cNvPr>
          <p:cNvSpPr/>
          <p:nvPr/>
        </p:nvSpPr>
        <p:spPr>
          <a:xfrm>
            <a:off x="9335893" y="1797021"/>
            <a:ext cx="2521262" cy="133666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sz="1800" dirty="0"/>
              <a:t>cacen</a:t>
            </a:r>
            <a:r>
              <a:rPr lang="cy-GB" sz="1800" dirty="0">
                <a:solidFill>
                  <a:schemeClr val="tx1"/>
                </a:solidFill>
              </a:rPr>
              <a:t> </a:t>
            </a:r>
          </a:p>
          <a:p>
            <a:r>
              <a:rPr lang="cy-GB" sz="1800" dirty="0"/>
              <a:t>Bara</a:t>
            </a:r>
          </a:p>
          <a:p>
            <a:r>
              <a:rPr lang="cy-GB" sz="1800" dirty="0">
                <a:solidFill>
                  <a:schemeClr val="tx1"/>
                </a:solidFill>
              </a:rPr>
              <a:t>tost 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D05B0586-F377-3FFC-92C8-CEDD9C2EFC7C}"/>
              </a:ext>
            </a:extLst>
          </p:cNvPr>
          <p:cNvSpPr/>
          <p:nvPr/>
        </p:nvSpPr>
        <p:spPr>
          <a:xfrm>
            <a:off x="9989155" y="3623856"/>
            <a:ext cx="2002218" cy="11625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40F5DE-06CF-E6A9-737F-FC18735628CE}"/>
              </a:ext>
            </a:extLst>
          </p:cNvPr>
          <p:cNvSpPr txBox="1"/>
          <p:nvPr/>
        </p:nvSpPr>
        <p:spPr>
          <a:xfrm>
            <a:off x="9831098" y="315493"/>
            <a:ext cx="992964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y-GB" sz="1600" dirty="0">
                <a:solidFill>
                  <a:schemeClr val="tx1"/>
                </a:solidFill>
              </a:rPr>
              <a:t>creision,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siocled, </a:t>
            </a:r>
            <a:endParaRPr lang="cy-GB" sz="1600" i="1" dirty="0">
              <a:latin typeface="American Typewriter" panose="02090604020004020304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A0A68A-C9B7-8752-369C-ED2CB53D0748}"/>
              </a:ext>
            </a:extLst>
          </p:cNvPr>
          <p:cNvSpPr txBox="1"/>
          <p:nvPr/>
        </p:nvSpPr>
        <p:spPr>
          <a:xfrm>
            <a:off x="3490002" y="2003893"/>
            <a:ext cx="984950" cy="58477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y-GB" sz="1600" dirty="0"/>
              <a:t>g</a:t>
            </a:r>
            <a:r>
              <a:rPr lang="cy-GB" sz="1600" dirty="0">
                <a:solidFill>
                  <a:schemeClr val="tx1"/>
                </a:solidFill>
              </a:rPr>
              <a:t>reision,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siocled,</a:t>
            </a:r>
            <a:endParaRPr lang="cy-GB" sz="1600" i="1" dirty="0">
              <a:latin typeface="American Typewriter" panose="02090604020004020304" pitchFamily="18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9512B5-5FC1-8806-3782-BF732577C4F5}"/>
              </a:ext>
            </a:extLst>
          </p:cNvPr>
          <p:cNvSpPr txBox="1"/>
          <p:nvPr/>
        </p:nvSpPr>
        <p:spPr>
          <a:xfrm>
            <a:off x="4688449" y="3730938"/>
            <a:ext cx="761875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y-GB" sz="1600" dirty="0"/>
              <a:t>gacen</a:t>
            </a:r>
            <a:r>
              <a:rPr lang="cy-GB" sz="1600" dirty="0">
                <a:solidFill>
                  <a:schemeClr val="tx1"/>
                </a:solidFill>
              </a:rPr>
              <a:t> </a:t>
            </a:r>
          </a:p>
          <a:p>
            <a:r>
              <a:rPr lang="cy-GB" sz="1600" dirty="0"/>
              <a:t>fara</a:t>
            </a:r>
          </a:p>
          <a:p>
            <a:r>
              <a:rPr lang="cy-GB" sz="1600" dirty="0"/>
              <a:t>d</a:t>
            </a:r>
            <a:r>
              <a:rPr lang="cy-GB" sz="1600" dirty="0">
                <a:solidFill>
                  <a:schemeClr val="tx1"/>
                </a:solidFill>
              </a:rPr>
              <a:t>ost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A5EDA6-1240-DF1F-381F-748AB6370F18}"/>
              </a:ext>
            </a:extLst>
          </p:cNvPr>
          <p:cNvSpPr txBox="1"/>
          <p:nvPr/>
        </p:nvSpPr>
        <p:spPr>
          <a:xfrm>
            <a:off x="10119991" y="3730937"/>
            <a:ext cx="1737163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1600" dirty="0"/>
              <a:t>Afal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</a:rPr>
              <a:t>Oren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</a:rPr>
              <a:t>banana</a:t>
            </a:r>
          </a:p>
        </p:txBody>
      </p:sp>
    </p:spTree>
    <p:extLst>
      <p:ext uri="{BB962C8B-B14F-4D97-AF65-F5344CB8AC3E}">
        <p14:creationId xmlns:p14="http://schemas.microsoft.com/office/powerpoint/2010/main" val="23031284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1ABD5-7017-6321-00F8-498501258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 Sgwrs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EE81E-A71F-2A47-D3D8-A158BE2C3F0E}"/>
              </a:ext>
            </a:extLst>
          </p:cNvPr>
          <p:cNvSpPr txBox="1"/>
          <p:nvPr/>
        </p:nvSpPr>
        <p:spPr>
          <a:xfrm>
            <a:off x="836762" y="2156604"/>
            <a:ext cx="98858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Beth: Bore da Cerys, sut wyt ti heddiw?</a:t>
            </a:r>
          </a:p>
          <a:p>
            <a:r>
              <a:rPr lang="cy-GB" dirty="0"/>
              <a:t>Cerys: Rydw i’n eithaf da. Sut wyt ti?</a:t>
            </a:r>
          </a:p>
          <a:p>
            <a:r>
              <a:rPr lang="cy-GB" dirty="0"/>
              <a:t>Beth: Rydw i’n dda iawn. Beth hoffet ti heddiw?</a:t>
            </a:r>
          </a:p>
          <a:p>
            <a:r>
              <a:rPr lang="cy-GB" dirty="0"/>
              <a:t>Cerys: Mae hi’n Ddydd Gwener heddiw, felly rydw i eisiau rhyw beth neis.</a:t>
            </a:r>
          </a:p>
          <a:p>
            <a:r>
              <a:rPr lang="cy-GB" dirty="0"/>
              <a:t>Beth: Hoffet ti siocled neu greision? </a:t>
            </a:r>
          </a:p>
          <a:p>
            <a:r>
              <a:rPr lang="cy-GB" dirty="0"/>
              <a:t>Cerys: Hoffwn i siocled plîs. </a:t>
            </a:r>
          </a:p>
          <a:p>
            <a:r>
              <a:rPr lang="cy-GB" dirty="0"/>
              <a:t>Beth: Gwych, hoffet ti ryw beth arall? </a:t>
            </a:r>
          </a:p>
          <a:p>
            <a:r>
              <a:rPr lang="cy-GB" dirty="0"/>
              <a:t>Cerys: Hoffwn, rydw i eisiau rhyw beth i Jac. Hoff e greision. </a:t>
            </a:r>
          </a:p>
          <a:p>
            <a:r>
              <a:rPr lang="cy-GB" dirty="0"/>
              <a:t>Beth: Diolch. Helo Siân, beth hoffet ti heddiw? </a:t>
            </a:r>
          </a:p>
          <a:p>
            <a:r>
              <a:rPr lang="cy-GB" dirty="0"/>
              <a:t>Siân: Dydw i ddim yn siŵr. </a:t>
            </a:r>
          </a:p>
          <a:p>
            <a:r>
              <a:rPr lang="cy-GB" dirty="0"/>
              <a:t>Beth: Iawn, hoffet ffrwyth? </a:t>
            </a:r>
          </a:p>
          <a:p>
            <a:r>
              <a:rPr lang="cy-GB" dirty="0"/>
              <a:t>Cerys: Na hoffwn, hoffwn i dost heddiw. </a:t>
            </a:r>
          </a:p>
          <a:p>
            <a:r>
              <a:rPr lang="cy-GB" dirty="0"/>
              <a:t>Beth: Wrth gwrs. Dyna ti! </a:t>
            </a: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1AE4FF62-7456-FD64-86BF-DEEED6061B45}"/>
              </a:ext>
            </a:extLst>
          </p:cNvPr>
          <p:cNvSpPr/>
          <p:nvPr/>
        </p:nvSpPr>
        <p:spPr>
          <a:xfrm>
            <a:off x="7254815" y="2156604"/>
            <a:ext cx="923027" cy="7159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EC25F5E6-F176-F1B5-768C-2336BE57E398}"/>
              </a:ext>
            </a:extLst>
          </p:cNvPr>
          <p:cNvSpPr/>
          <p:nvPr/>
        </p:nvSpPr>
        <p:spPr>
          <a:xfrm>
            <a:off x="8197971" y="2156604"/>
            <a:ext cx="923027" cy="7159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CB4702C8-6654-FD84-A5E9-5D0365E24FDB}"/>
              </a:ext>
            </a:extLst>
          </p:cNvPr>
          <p:cNvSpPr/>
          <p:nvPr/>
        </p:nvSpPr>
        <p:spPr>
          <a:xfrm>
            <a:off x="9141124" y="2156604"/>
            <a:ext cx="923027" cy="7159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227166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C8519-0F10-F7AB-21E2-289BCF502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Ymarfer Sgwrs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1E7C69-7E47-B1B6-09A5-65E740AB76BE}"/>
              </a:ext>
            </a:extLst>
          </p:cNvPr>
          <p:cNvSpPr txBox="1"/>
          <p:nvPr/>
        </p:nvSpPr>
        <p:spPr>
          <a:xfrm>
            <a:off x="744747" y="1690688"/>
            <a:ext cx="104293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Jac: Bora da Rhys, beth hoffet ti heddiw?</a:t>
            </a:r>
          </a:p>
          <a:p>
            <a:r>
              <a:rPr lang="cy-GB" dirty="0"/>
              <a:t>Rhys: Hoffwn i ffrwyth heddiw? </a:t>
            </a:r>
          </a:p>
          <a:p>
            <a:r>
              <a:rPr lang="cy-GB" dirty="0"/>
              <a:t>Jac: Hoffet ti fanana, afal neu oren?</a:t>
            </a:r>
          </a:p>
          <a:p>
            <a:r>
              <a:rPr lang="cy-GB" dirty="0"/>
              <a:t>Rhys: Hoffwn i fanana, diolch </a:t>
            </a:r>
          </a:p>
          <a:p>
            <a:r>
              <a:rPr lang="cy-GB" dirty="0"/>
              <a:t>Jac: Bore da Owen, beth hoffet ti heddiw?</a:t>
            </a:r>
          </a:p>
          <a:p>
            <a:r>
              <a:rPr lang="cy-GB" dirty="0"/>
              <a:t>Owen: Hoffwn i ddim banana fel Jac heddiw, hoffwn i gacen. </a:t>
            </a:r>
          </a:p>
          <a:p>
            <a:r>
              <a:rPr lang="cy-GB" dirty="0"/>
              <a:t>Jac: Wrth gwrs, hoffet ti gacen lemon neu gacen siocled?</a:t>
            </a:r>
          </a:p>
          <a:p>
            <a:r>
              <a:rPr lang="cy-GB" dirty="0"/>
              <a:t>Owen: Hoffwn i gacen lemon plîs.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0EE097-62CC-83F7-201C-ABAE5227480E}"/>
              </a:ext>
            </a:extLst>
          </p:cNvPr>
          <p:cNvSpPr txBox="1"/>
          <p:nvPr/>
        </p:nvSpPr>
        <p:spPr>
          <a:xfrm>
            <a:off x="744747" y="4369368"/>
            <a:ext cx="103071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Megan: Pnawn da Nansi, beth hoffet ti heddiw?</a:t>
            </a:r>
          </a:p>
          <a:p>
            <a:r>
              <a:rPr lang="cy-GB" dirty="0"/>
              <a:t>Nansi: Hoffwn i gacen!</a:t>
            </a:r>
          </a:p>
          <a:p>
            <a:r>
              <a:rPr lang="cy-GB" dirty="0"/>
              <a:t>Megan: Hoffet ti gacen foron neu gacen siocled?</a:t>
            </a:r>
          </a:p>
          <a:p>
            <a:r>
              <a:rPr lang="cy-GB" dirty="0"/>
              <a:t>Nansi: Hoffwn i gacen foron. </a:t>
            </a:r>
          </a:p>
          <a:p>
            <a:r>
              <a:rPr lang="cy-GB" dirty="0"/>
              <a:t>Megan: Hoffet ti rywbeth arall?</a:t>
            </a:r>
          </a:p>
          <a:p>
            <a:r>
              <a:rPr lang="cy-GB" dirty="0"/>
              <a:t>Nansi: Dim diolch.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E31D385C-7D20-EAFB-AF04-C57B4D4BAF31}"/>
              </a:ext>
            </a:extLst>
          </p:cNvPr>
          <p:cNvSpPr/>
          <p:nvPr/>
        </p:nvSpPr>
        <p:spPr>
          <a:xfrm>
            <a:off x="7628625" y="1690688"/>
            <a:ext cx="923027" cy="7159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D9163D0-AACA-D588-F001-8648862AD1B5}"/>
              </a:ext>
            </a:extLst>
          </p:cNvPr>
          <p:cNvSpPr/>
          <p:nvPr/>
        </p:nvSpPr>
        <p:spPr>
          <a:xfrm>
            <a:off x="8681047" y="1690688"/>
            <a:ext cx="923027" cy="7159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EEEA31B2-91D9-DFA1-430B-31A25CCACAAB}"/>
              </a:ext>
            </a:extLst>
          </p:cNvPr>
          <p:cNvSpPr/>
          <p:nvPr/>
        </p:nvSpPr>
        <p:spPr>
          <a:xfrm>
            <a:off x="8853577" y="4966579"/>
            <a:ext cx="923027" cy="71599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477774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B1F20-38F6-525B-3EED-324ACE239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Ymestyn  - pan mae’r blant mynd i siop pentre.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D5E43-156C-0110-2C55-DC3347B59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2594"/>
          </a:xfrm>
        </p:spPr>
        <p:txBody>
          <a:bodyPr/>
          <a:lstStyle/>
          <a:p>
            <a:r>
              <a:rPr lang="cy-GB" dirty="0"/>
              <a:t>Faint yw hynny? </a:t>
            </a:r>
          </a:p>
          <a:p>
            <a:r>
              <a:rPr lang="cy-GB" sz="2000" dirty="0">
                <a:solidFill>
                  <a:schemeClr val="accent5"/>
                </a:solidFill>
              </a:rPr>
              <a:t>Mae arian yn fenywaidd – felly rhaid i ni ddewis rhai rhif a defnyddio treiglad meddal neu dreiglad llaes.  Sylwch y dewis yn y patrwm</a:t>
            </a:r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72FFED-1846-7114-9D72-B5C1F301ADFC}"/>
              </a:ext>
            </a:extLst>
          </p:cNvPr>
          <p:cNvSpPr txBox="1"/>
          <p:nvPr/>
        </p:nvSpPr>
        <p:spPr>
          <a:xfrm>
            <a:off x="961845" y="3087088"/>
            <a:ext cx="3886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 </a:t>
            </a: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Verdana" panose="020B0604030504040204" pitchFamily="34" charset="0"/>
              </a:rPr>
              <a:t>g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+ TM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Dwy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Verdana" panose="020B0604030504040204" pitchFamily="34" charset="0"/>
              </a:rPr>
              <a:t>g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– (b) + TM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Tair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Pedair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Pum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Chwe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Verdana" panose="020B0604030504040204" pitchFamily="34" charset="0"/>
              </a:rPr>
              <a:t>ch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 + T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Ll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Saith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Wyth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Naw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ceiniog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27A3A0-9E0D-C259-00D7-AE9A662FFFED}"/>
              </a:ext>
            </a:extLst>
          </p:cNvPr>
          <p:cNvSpPr txBox="1"/>
          <p:nvPr/>
        </p:nvSpPr>
        <p:spPr>
          <a:xfrm>
            <a:off x="6021237" y="3194859"/>
            <a:ext cx="380424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 </a:t>
            </a:r>
            <a:r>
              <a:rPr lang="en-GB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Verdana" panose="020B0604030504040204" pitchFamily="34" charset="0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unt - + TM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Dwy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Verdana" panose="020B0604030504040204" pitchFamily="34" charset="0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unt – (b) + TM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Tair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punt - (b)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Pedair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punt - (b)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Pum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punt - (b)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highlight>
                  <a:srgbClr val="00FFFF"/>
                </a:highlight>
                <a:latin typeface="Verdana" panose="020B0604030504040204" pitchFamily="34" charset="0"/>
              </a:rPr>
              <a:t>Chwe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00"/>
                </a:highlight>
                <a:latin typeface="Verdana" panose="020B0604030504040204" pitchFamily="34" charset="0"/>
              </a:rPr>
              <a:t>ph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unt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 + T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Ll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Saith punt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Wyth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punt</a:t>
            </a:r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Naw punt</a:t>
            </a:r>
            <a:br>
              <a:rPr lang="en-GB" dirty="0"/>
            </a:br>
            <a:r>
              <a:rPr lang="en-GB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Deg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punt </a:t>
            </a:r>
            <a:endParaRPr lang="cy-GB" dirty="0"/>
          </a:p>
          <a:p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4AAECF-8479-EBE6-4930-D5BFC9A8911D}"/>
              </a:ext>
            </a:extLst>
          </p:cNvPr>
          <p:cNvSpPr txBox="1"/>
          <p:nvPr/>
        </p:nvSpPr>
        <p:spPr>
          <a:xfrm>
            <a:off x="961846" y="6236898"/>
            <a:ext cx="7655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Cofiwch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-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rydyn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ni'n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defnyddio'r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unigol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yn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Gymraeg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ar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ôl</a:t>
            </a:r>
            <a:r>
              <a:rPr lang="en-GB" b="0" i="1" dirty="0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b="0" i="1" dirty="0" err="1">
                <a:solidFill>
                  <a:schemeClr val="accent5"/>
                </a:solidFill>
                <a:effectLst/>
                <a:latin typeface="Verdana" panose="020B0604030504040204" pitchFamily="34" charset="0"/>
              </a:rPr>
              <a:t>rhifau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88031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F6A5CEE-3AC9-0E84-6D5A-E22067B5AE2D}"/>
              </a:ext>
            </a:extLst>
          </p:cNvPr>
          <p:cNvSpPr txBox="1"/>
          <p:nvPr/>
        </p:nvSpPr>
        <p:spPr>
          <a:xfrm>
            <a:off x="882050" y="1031681"/>
            <a:ext cx="361231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 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+ TM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– (b) + TM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P____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Ch____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 + T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Ll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Saith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Wyth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Naw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endParaRPr lang="cy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B3E55E-72D0-A5DD-D649-B5EF71472071}"/>
              </a:ext>
            </a:extLst>
          </p:cNvPr>
          <p:cNvSpPr txBox="1"/>
          <p:nvPr/>
        </p:nvSpPr>
        <p:spPr>
          <a:xfrm>
            <a:off x="7248345" y="954043"/>
            <a:ext cx="361231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 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– 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P____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Ch____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Saith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Wyth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Naw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endParaRPr lang="cy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166E9E-9DB5-B449-6F8A-87A3234DB6F8}"/>
              </a:ext>
            </a:extLst>
          </p:cNvPr>
          <p:cNvSpPr txBox="1"/>
          <p:nvPr/>
        </p:nvSpPr>
        <p:spPr>
          <a:xfrm>
            <a:off x="3346329" y="3737500"/>
            <a:ext cx="3612311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 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+ TM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wy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– (b) + TM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air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edair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P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um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Ch</a:t>
            </a:r>
            <a:r>
              <a:rPr lang="en-GB" dirty="0" err="1">
                <a:solidFill>
                  <a:srgbClr val="000000"/>
                </a:solidFill>
                <a:latin typeface="Verdana" panose="020B0604030504040204" pitchFamily="34" charset="0"/>
              </a:rPr>
              <a:t>we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- (b) + T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Ll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Saith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Wyth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Naw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br>
              <a:rPr lang="en-GB" sz="1800" dirty="0"/>
            </a:b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Verdana" panose="020B0604030504040204" pitchFamily="34" charset="0"/>
              </a:rPr>
              <a:t>_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einiog</a:t>
            </a:r>
            <a:endParaRPr lang="cy-GB" sz="1800" dirty="0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18EF1E3A-0EC5-30E6-70AB-5D199AC65FB6}"/>
              </a:ext>
            </a:extLst>
          </p:cNvPr>
          <p:cNvSpPr/>
          <p:nvPr/>
        </p:nvSpPr>
        <p:spPr>
          <a:xfrm>
            <a:off x="9152628" y="1031681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37BC7269-153B-A838-0DB7-EBA0CE970856}"/>
              </a:ext>
            </a:extLst>
          </p:cNvPr>
          <p:cNvSpPr/>
          <p:nvPr/>
        </p:nvSpPr>
        <p:spPr>
          <a:xfrm>
            <a:off x="9900251" y="1031680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9CAF1E69-520E-D39A-F969-68AAFC5B8325}"/>
              </a:ext>
            </a:extLst>
          </p:cNvPr>
          <p:cNvSpPr/>
          <p:nvPr/>
        </p:nvSpPr>
        <p:spPr>
          <a:xfrm>
            <a:off x="9559508" y="1575145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37B9F29C-9EE4-C5B1-B544-3E09F8AE0968}"/>
              </a:ext>
            </a:extLst>
          </p:cNvPr>
          <p:cNvSpPr/>
          <p:nvPr/>
        </p:nvSpPr>
        <p:spPr>
          <a:xfrm>
            <a:off x="3879012" y="1667160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9F16DEA7-423A-8F01-0596-7CF10F966B0C}"/>
              </a:ext>
            </a:extLst>
          </p:cNvPr>
          <p:cNvSpPr/>
          <p:nvPr/>
        </p:nvSpPr>
        <p:spPr>
          <a:xfrm>
            <a:off x="3879012" y="1031679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EA454395-B79D-92FF-529B-128B8A55E049}"/>
              </a:ext>
            </a:extLst>
          </p:cNvPr>
          <p:cNvSpPr/>
          <p:nvPr/>
        </p:nvSpPr>
        <p:spPr>
          <a:xfrm>
            <a:off x="6277154" y="4387356"/>
            <a:ext cx="681486" cy="54346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125392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5472-0A10-C6DB-6E1B-57CBCC24D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 Dyniaethau – </a:t>
            </a:r>
            <a:r>
              <a:rPr lang="cy-GB" sz="4400" b="1" u="sng" cap="none" spc="0">
                <a:solidFill>
                  <a:schemeClr val="tx1">
                    <a:lumMod val="75000"/>
                    <a:lumOff val="25000"/>
                  </a:schemeClr>
                </a:solidFill>
              </a:rPr>
              <a:t>Y Pentref. </a:t>
            </a:r>
            <a:br>
              <a:rPr lang="cy-GB" sz="4400" b="1" u="sng" cap="none" spc="0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3AB01-430D-6436-E542-E5426499D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 ddechrau, byddan ni drilio patrwm newydd.</a:t>
            </a:r>
          </a:p>
          <a:p>
            <a:r>
              <a:rPr lang="cy-GB" dirty="0"/>
              <a:t>Wedyn, edrychwn ni y adeiladau ar y pentref a pan cawson nhw eu adeiladu. </a:t>
            </a:r>
          </a:p>
          <a:p>
            <a:r>
              <a:rPr lang="cy-GB" dirty="0"/>
              <a:t>Ymarfer efo ‘Ble mae’r gwallau?’ a Phyramid. </a:t>
            </a:r>
          </a:p>
        </p:txBody>
      </p:sp>
    </p:spTree>
    <p:extLst>
      <p:ext uri="{BB962C8B-B14F-4D97-AF65-F5344CB8AC3E}">
        <p14:creationId xmlns:p14="http://schemas.microsoft.com/office/powerpoint/2010/main" val="14049309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03D64-8E15-990B-93CE-2DC582226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Patrwm Newydd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10F9220-8656-60C7-8D1B-ED515D1D1E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96162"/>
              </p:ext>
            </p:extLst>
          </p:nvPr>
        </p:nvGraphicFramePr>
        <p:xfrm>
          <a:off x="1604514" y="1690688"/>
          <a:ext cx="7841411" cy="500685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54678">
                  <a:extLst>
                    <a:ext uri="{9D8B030D-6E8A-4147-A177-3AD203B41FA5}">
                      <a16:colId xmlns:a16="http://schemas.microsoft.com/office/drawing/2014/main" val="3851398303"/>
                    </a:ext>
                  </a:extLst>
                </a:gridCol>
                <a:gridCol w="3884042">
                  <a:extLst>
                    <a:ext uri="{9D8B030D-6E8A-4147-A177-3AD203B41FA5}">
                      <a16:colId xmlns:a16="http://schemas.microsoft.com/office/drawing/2014/main" val="3257667560"/>
                    </a:ext>
                  </a:extLst>
                </a:gridCol>
                <a:gridCol w="2102691">
                  <a:extLst>
                    <a:ext uri="{9D8B030D-6E8A-4147-A177-3AD203B41FA5}">
                      <a16:colId xmlns:a16="http://schemas.microsoft.com/office/drawing/2014/main" val="2907402970"/>
                    </a:ext>
                  </a:extLst>
                </a:gridCol>
              </a:tblGrid>
              <a:tr h="4382308">
                <a:tc>
                  <a:txBody>
                    <a:bodyPr/>
                    <a:lstStyle/>
                    <a:p>
                      <a:r>
                        <a:rPr lang="cy-GB" sz="1700" dirty="0"/>
                        <a:t>Cafodd</a:t>
                      </a:r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</a:txBody>
                  <a:tcPr marL="84329" marR="84329" marT="42165" marB="42165"/>
                </a:tc>
                <a:tc>
                  <a:txBody>
                    <a:bodyPr/>
                    <a:lstStyle/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 capel</a:t>
                      </a:r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 siop</a:t>
                      </a:r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 clwb rygbi</a:t>
                      </a:r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 neuadd 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(b) </a:t>
                      </a:r>
                      <a:r>
                        <a:rPr lang="cy-GB" sz="1700" dirty="0" err="1">
                          <a:solidFill>
                            <a:srgbClr val="00B050"/>
                          </a:solidFill>
                        </a:rPr>
                        <a:t>TLl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 + h llafariad</a:t>
                      </a:r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yr eglwys 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(b) </a:t>
                      </a:r>
                      <a:r>
                        <a:rPr lang="cy-GB" sz="1700" dirty="0" err="1">
                          <a:solidFill>
                            <a:srgbClr val="00B050"/>
                          </a:solidFill>
                        </a:rPr>
                        <a:t>TLl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 + h llafariad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 banc 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(b) </a:t>
                      </a:r>
                      <a:r>
                        <a:rPr lang="cy-GB" sz="1700" dirty="0" err="1">
                          <a:solidFill>
                            <a:srgbClr val="00B050"/>
                          </a:solidFill>
                        </a:rPr>
                        <a:t>TLl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 + h llafariad</a:t>
                      </a:r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yr ysgol 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(b) </a:t>
                      </a:r>
                      <a:r>
                        <a:rPr lang="cy-GB" sz="1700" dirty="0" err="1">
                          <a:solidFill>
                            <a:srgbClr val="00B050"/>
                          </a:solidFill>
                        </a:rPr>
                        <a:t>TLl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 + h llafariad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7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cy-GB" sz="17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cy-GB" sz="1700" dirty="0"/>
                    </a:p>
                    <a:p>
                      <a:endParaRPr lang="cy-GB" sz="1700" dirty="0"/>
                    </a:p>
                  </a:txBody>
                  <a:tcPr marL="84329" marR="84329" marT="42165" marB="42165"/>
                </a:tc>
                <a:tc>
                  <a:txBody>
                    <a:bodyPr/>
                    <a:lstStyle/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ei adeiladau yn </a:t>
                      </a:r>
                    </a:p>
                    <a:p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(b) ei  </a:t>
                      </a:r>
                      <a:r>
                        <a:rPr lang="cy-GB" sz="1700" dirty="0">
                          <a:solidFill>
                            <a:srgbClr val="00B050"/>
                          </a:solidFill>
                        </a:rPr>
                        <a:t>h</a:t>
                      </a:r>
                      <a:r>
                        <a:rPr lang="cy-GB" sz="1700" dirty="0">
                          <a:solidFill>
                            <a:schemeClr val="tx1"/>
                          </a:solidFill>
                        </a:rPr>
                        <a:t>adeiladau </a:t>
                      </a:r>
                    </a:p>
                    <a:p>
                      <a:endParaRPr lang="cy-GB" sz="1700" dirty="0"/>
                    </a:p>
                    <a:p>
                      <a:endParaRPr lang="cy-GB" sz="17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cy-GB" sz="1700" dirty="0"/>
                    </a:p>
                    <a:p>
                      <a:endParaRPr lang="cy-GB" sz="170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7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cy-GB" sz="17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cy-GB" sz="1700" dirty="0"/>
                    </a:p>
                  </a:txBody>
                  <a:tcPr marL="84329" marR="84329" marT="42165" marB="42165"/>
                </a:tc>
                <a:extLst>
                  <a:ext uri="{0D108BD9-81ED-4DB2-BD59-A6C34878D82A}">
                    <a16:rowId xmlns:a16="http://schemas.microsoft.com/office/drawing/2014/main" val="37010784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8562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one building with a blue sign&#10;&#10;Description automatically generated">
            <a:extLst>
              <a:ext uri="{FF2B5EF4-FFF2-40B4-BE49-F238E27FC236}">
                <a16:creationId xmlns:a16="http://schemas.microsoft.com/office/drawing/2014/main" id="{411D6724-468E-A78D-49CA-78E8B34B0F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198" y="1611085"/>
            <a:ext cx="2859315" cy="214448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 descr="A brick building with windows&#10;&#10;Description automatically generated">
            <a:extLst>
              <a:ext uri="{FF2B5EF4-FFF2-40B4-BE49-F238E27FC236}">
                <a16:creationId xmlns:a16="http://schemas.microsoft.com/office/drawing/2014/main" id="{1A6524F3-DEE9-4426-C1A4-D490447BFB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85331" y="4788353"/>
            <a:ext cx="2253343" cy="169000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 descr="A building with a sign on the side&#10;&#10;Description automatically generated">
            <a:extLst>
              <a:ext uri="{FF2B5EF4-FFF2-40B4-BE49-F238E27FC236}">
                <a16:creationId xmlns:a16="http://schemas.microsoft.com/office/drawing/2014/main" id="{00C18621-313D-FFBF-FAC5-DC5FC0B8E7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203" b="4167"/>
          <a:stretch/>
        </p:blipFill>
        <p:spPr>
          <a:xfrm rot="5400000">
            <a:off x="5821356" y="1782987"/>
            <a:ext cx="2416630" cy="20728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8" descr="A house with a fence&#10;&#10;Description automatically generated">
            <a:extLst>
              <a:ext uri="{FF2B5EF4-FFF2-40B4-BE49-F238E27FC236}">
                <a16:creationId xmlns:a16="http://schemas.microsoft.com/office/drawing/2014/main" id="{D3C0E954-C4D8-07B6-9767-5852306C7F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772" y="4778829"/>
            <a:ext cx="2772227" cy="207917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A0D7A71-6486-0F6E-3169-820275CE766F}"/>
              </a:ext>
            </a:extLst>
          </p:cNvPr>
          <p:cNvSpPr txBox="1"/>
          <p:nvPr/>
        </p:nvSpPr>
        <p:spPr>
          <a:xfrm>
            <a:off x="453439" y="402044"/>
            <a:ext cx="948304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Cafodd ........ ei adeiladau yn ...............</a:t>
            </a:r>
          </a:p>
          <a:p>
            <a:r>
              <a:rPr lang="cy-GB" sz="3200" b="1" dirty="0">
                <a:solidFill>
                  <a:srgbClr val="00B050"/>
                </a:solidFill>
              </a:rPr>
              <a:t>(b)</a:t>
            </a:r>
            <a:r>
              <a:rPr lang="cy-GB" sz="3200" b="1" dirty="0"/>
              <a:t> Cafodd ........ ei hadeiladau yn ...............</a:t>
            </a:r>
          </a:p>
          <a:p>
            <a:endParaRPr lang="cy-GB" sz="3200" b="1" dirty="0"/>
          </a:p>
          <a:p>
            <a:endParaRPr lang="cy-GB" sz="32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37A964-4BBF-F803-3D01-A5667F8ED426}"/>
              </a:ext>
            </a:extLst>
          </p:cNvPr>
          <p:cNvSpPr txBox="1"/>
          <p:nvPr/>
        </p:nvSpPr>
        <p:spPr>
          <a:xfrm>
            <a:off x="3591581" y="2313996"/>
            <a:ext cx="15308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1864</a:t>
            </a:r>
          </a:p>
          <a:p>
            <a:r>
              <a:rPr lang="cy-GB" sz="2800" b="1" dirty="0">
                <a:solidFill>
                  <a:srgbClr val="00B050"/>
                </a:solidFill>
              </a:rPr>
              <a:t>Tafarn</a:t>
            </a:r>
          </a:p>
          <a:p>
            <a:endParaRPr lang="cy-GB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4402E0-BFAF-2BA9-27C7-A98B4E33F8CB}"/>
              </a:ext>
            </a:extLst>
          </p:cNvPr>
          <p:cNvSpPr txBox="1"/>
          <p:nvPr/>
        </p:nvSpPr>
        <p:spPr>
          <a:xfrm>
            <a:off x="994430" y="5295194"/>
            <a:ext cx="1530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1861</a:t>
            </a:r>
          </a:p>
          <a:p>
            <a:r>
              <a:rPr lang="cy-GB" sz="2800" b="1" dirty="0"/>
              <a:t>Capel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C7F32F-16C2-6E10-FE7F-ADF7A46A244F}"/>
              </a:ext>
            </a:extLst>
          </p:cNvPr>
          <p:cNvSpPr txBox="1"/>
          <p:nvPr/>
        </p:nvSpPr>
        <p:spPr>
          <a:xfrm>
            <a:off x="10330952" y="3682938"/>
            <a:ext cx="1530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1982</a:t>
            </a:r>
          </a:p>
          <a:p>
            <a:r>
              <a:rPr lang="cy-GB" sz="2800" b="1" dirty="0">
                <a:solidFill>
                  <a:srgbClr val="00B050"/>
                </a:solidFill>
              </a:rPr>
              <a:t>Neuadd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FB098E-0356-DD90-2EC2-F55F7893CB81}"/>
              </a:ext>
            </a:extLst>
          </p:cNvPr>
          <p:cNvSpPr txBox="1"/>
          <p:nvPr/>
        </p:nvSpPr>
        <p:spPr>
          <a:xfrm>
            <a:off x="8405636" y="2421718"/>
            <a:ext cx="1530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2004</a:t>
            </a:r>
          </a:p>
          <a:p>
            <a:r>
              <a:rPr lang="cy-GB" sz="2800" b="1" dirty="0"/>
              <a:t>Siop</a:t>
            </a:r>
          </a:p>
        </p:txBody>
      </p:sp>
    </p:spTree>
    <p:extLst>
      <p:ext uri="{BB962C8B-B14F-4D97-AF65-F5344CB8AC3E}">
        <p14:creationId xmlns:p14="http://schemas.microsoft.com/office/powerpoint/2010/main" val="16273881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cars parked in front of it&#10;&#10;Description automatically generated">
            <a:extLst>
              <a:ext uri="{FF2B5EF4-FFF2-40B4-BE49-F238E27FC236}">
                <a16:creationId xmlns:a16="http://schemas.microsoft.com/office/drawing/2014/main" id="{E309C252-DA15-5D30-D1A1-AC998F79F9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2" t="19489" r="10967" b="26651"/>
          <a:stretch/>
        </p:blipFill>
        <p:spPr>
          <a:xfrm>
            <a:off x="931653" y="4678937"/>
            <a:ext cx="3347050" cy="170953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 descr="A building in a graveyard&#10;&#10;Description automatically generated">
            <a:extLst>
              <a:ext uri="{FF2B5EF4-FFF2-40B4-BE49-F238E27FC236}">
                <a16:creationId xmlns:a16="http://schemas.microsoft.com/office/drawing/2014/main" id="{B408351D-2E67-2AE6-43C0-F96DBECEE1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6307" y="4318909"/>
            <a:ext cx="2906484" cy="217986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 descr="A brick building with a fenced in yard&#10;&#10;Description automatically generated">
            <a:extLst>
              <a:ext uri="{FF2B5EF4-FFF2-40B4-BE49-F238E27FC236}">
                <a16:creationId xmlns:a16="http://schemas.microsoft.com/office/drawing/2014/main" id="{3FF8B0AF-C947-796F-0A6B-D50AEDC681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1146" y="1371954"/>
            <a:ext cx="3091541" cy="231865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333488-BBEF-DB73-6D6C-732CB27B0C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2109" y="1665521"/>
            <a:ext cx="1854408" cy="247254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BECFBC-117A-AB12-0096-63F00B2D928D}"/>
              </a:ext>
            </a:extLst>
          </p:cNvPr>
          <p:cNvSpPr txBox="1"/>
          <p:nvPr/>
        </p:nvSpPr>
        <p:spPr>
          <a:xfrm>
            <a:off x="3384547" y="2474893"/>
            <a:ext cx="1530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1842</a:t>
            </a:r>
          </a:p>
          <a:p>
            <a:r>
              <a:rPr lang="cy-GB" sz="2800" b="1" dirty="0"/>
              <a:t>tŷ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524BEC-EA26-AD91-3B2F-F8E0C8FDAA19}"/>
              </a:ext>
            </a:extLst>
          </p:cNvPr>
          <p:cNvSpPr txBox="1"/>
          <p:nvPr/>
        </p:nvSpPr>
        <p:spPr>
          <a:xfrm>
            <a:off x="5442609" y="1228296"/>
            <a:ext cx="1530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1963</a:t>
            </a:r>
          </a:p>
          <a:p>
            <a:r>
              <a:rPr lang="cy-GB" sz="2800" b="1" dirty="0">
                <a:solidFill>
                  <a:srgbClr val="00B050"/>
                </a:solidFill>
              </a:rPr>
              <a:t>Ysgol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ADECC7-8429-CD9D-4B8E-BFCA9F9B91C1}"/>
              </a:ext>
            </a:extLst>
          </p:cNvPr>
          <p:cNvSpPr txBox="1"/>
          <p:nvPr/>
        </p:nvSpPr>
        <p:spPr>
          <a:xfrm>
            <a:off x="4474108" y="4318909"/>
            <a:ext cx="22257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1992</a:t>
            </a:r>
          </a:p>
          <a:p>
            <a:r>
              <a:rPr lang="cy-GB" sz="2800" b="1" dirty="0"/>
              <a:t>Clwb rygbi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686C7A-C88D-1401-541A-96EBF93C902F}"/>
              </a:ext>
            </a:extLst>
          </p:cNvPr>
          <p:cNvSpPr txBox="1"/>
          <p:nvPr/>
        </p:nvSpPr>
        <p:spPr>
          <a:xfrm>
            <a:off x="5892992" y="5434365"/>
            <a:ext cx="1530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1265</a:t>
            </a:r>
          </a:p>
          <a:p>
            <a:r>
              <a:rPr lang="cy-GB" sz="2800" b="1" dirty="0">
                <a:solidFill>
                  <a:srgbClr val="00B050"/>
                </a:solidFill>
              </a:rPr>
              <a:t>Eglwys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7FA51C-3B13-AF6E-B85E-57B6427EF0B3}"/>
              </a:ext>
            </a:extLst>
          </p:cNvPr>
          <p:cNvSpPr txBox="1"/>
          <p:nvPr/>
        </p:nvSpPr>
        <p:spPr>
          <a:xfrm>
            <a:off x="380907" y="116961"/>
            <a:ext cx="948304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Cafodd ........ ei adeiladau yn ...............</a:t>
            </a:r>
          </a:p>
          <a:p>
            <a:r>
              <a:rPr lang="cy-GB" sz="3200" b="1" dirty="0">
                <a:solidFill>
                  <a:srgbClr val="00B050"/>
                </a:solidFill>
              </a:rPr>
              <a:t>(b)</a:t>
            </a:r>
            <a:r>
              <a:rPr lang="cy-GB" sz="3200" b="1" dirty="0"/>
              <a:t> Cafodd ........ ei hadeiladau yn ...............</a:t>
            </a:r>
          </a:p>
          <a:p>
            <a:endParaRPr lang="cy-GB" sz="3200" b="1" dirty="0"/>
          </a:p>
          <a:p>
            <a:endParaRPr lang="cy-GB" sz="3200" b="1" dirty="0"/>
          </a:p>
        </p:txBody>
      </p:sp>
    </p:spTree>
    <p:extLst>
      <p:ext uri="{BB962C8B-B14F-4D97-AF65-F5344CB8AC3E}">
        <p14:creationId xmlns:p14="http://schemas.microsoft.com/office/powerpoint/2010/main" val="23399153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49D3D-19A3-0729-5143-3834E4D27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Ble mae’r gwallau? </a:t>
            </a:r>
            <a:r>
              <a:rPr lang="cy-GB" sz="2800" dirty="0"/>
              <a:t>Mae’r ateb ar y sleid nesa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82E34B-FC0C-BCBA-0C30-F1C46C1E8D8A}"/>
              </a:ext>
            </a:extLst>
          </p:cNvPr>
          <p:cNvSpPr txBox="1"/>
          <p:nvPr/>
        </p:nvSpPr>
        <p:spPr>
          <a:xfrm>
            <a:off x="1017917" y="2191109"/>
            <a:ext cx="854015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/>
              <a:t>Cafodd y eglwys ei hadeiladau yn 1265.</a:t>
            </a:r>
          </a:p>
          <a:p>
            <a:r>
              <a:rPr lang="cy-GB" sz="3200" dirty="0"/>
              <a:t>Cafodd y clwb rygbi ei hadeiladau yn 1992.</a:t>
            </a:r>
          </a:p>
          <a:p>
            <a:r>
              <a:rPr lang="cy-GB" sz="3200" dirty="0"/>
              <a:t>Cafodd’r ysgol </a:t>
            </a:r>
            <a:r>
              <a:rPr lang="cy-GB" sz="3200"/>
              <a:t>ei adeiladau </a:t>
            </a:r>
            <a:r>
              <a:rPr lang="cy-GB" sz="3200" dirty="0"/>
              <a:t>yn 1962. </a:t>
            </a:r>
          </a:p>
          <a:p>
            <a:r>
              <a:rPr lang="cy-GB" sz="3200" dirty="0"/>
              <a:t>Cafodd y tŷ ei adeiladau yn 1842.</a:t>
            </a:r>
          </a:p>
          <a:p>
            <a:r>
              <a:rPr lang="cy-GB" sz="3200" dirty="0"/>
              <a:t>Cafodd yr capel ei hadeiladau yn 1861. </a:t>
            </a:r>
          </a:p>
        </p:txBody>
      </p:sp>
    </p:spTree>
    <p:extLst>
      <p:ext uri="{BB962C8B-B14F-4D97-AF65-F5344CB8AC3E}">
        <p14:creationId xmlns:p14="http://schemas.microsoft.com/office/powerpoint/2010/main" val="39733052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043FDA-2882-6FE6-FA2B-5948F1A5F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04446-B890-2C56-2317-EAAAE35AB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Ble mae’r gwallau?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FFCB81-E3C7-88C9-74F8-13369BAD3767}"/>
              </a:ext>
            </a:extLst>
          </p:cNvPr>
          <p:cNvSpPr txBox="1"/>
          <p:nvPr/>
        </p:nvSpPr>
        <p:spPr>
          <a:xfrm>
            <a:off x="1017917" y="2191109"/>
            <a:ext cx="854015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Cafodd </a:t>
            </a:r>
            <a:r>
              <a:rPr lang="cy-GB" sz="2400" dirty="0">
                <a:solidFill>
                  <a:srgbClr val="00B050"/>
                </a:solidFill>
              </a:rPr>
              <a:t>yr</a:t>
            </a:r>
            <a:r>
              <a:rPr lang="cy-GB" sz="2400" dirty="0"/>
              <a:t> eglwys ei hadeiladau yn 1265 ( yr cyn llafariad) </a:t>
            </a:r>
          </a:p>
          <a:p>
            <a:r>
              <a:rPr lang="cy-GB" sz="2400" dirty="0"/>
              <a:t>Cafodd y clwb rygbi ei </a:t>
            </a:r>
            <a:r>
              <a:rPr lang="cy-GB" sz="2400" dirty="0">
                <a:solidFill>
                  <a:srgbClr val="00B050"/>
                </a:solidFill>
              </a:rPr>
              <a:t>h</a:t>
            </a:r>
            <a:r>
              <a:rPr lang="cy-GB" sz="2400" dirty="0"/>
              <a:t>adeiladau yn 1992. (g - does dim </a:t>
            </a:r>
            <a:r>
              <a:rPr lang="cy-GB" sz="2400" dirty="0" err="1"/>
              <a:t>TLl</a:t>
            </a:r>
            <a:r>
              <a:rPr lang="cy-GB" sz="2400" dirty="0"/>
              <a:t> + h)</a:t>
            </a:r>
          </a:p>
          <a:p>
            <a:r>
              <a:rPr lang="cy-GB" sz="2400" dirty="0"/>
              <a:t>Cafodd </a:t>
            </a:r>
            <a:r>
              <a:rPr lang="cy-GB" sz="2400" dirty="0">
                <a:solidFill>
                  <a:srgbClr val="00B050"/>
                </a:solidFill>
              </a:rPr>
              <a:t>yr</a:t>
            </a:r>
            <a:r>
              <a:rPr lang="cy-GB" sz="2400" dirty="0"/>
              <a:t> ysgol ei </a:t>
            </a:r>
            <a:r>
              <a:rPr lang="cy-GB" sz="2400" dirty="0" err="1">
                <a:solidFill>
                  <a:srgbClr val="00B050"/>
                </a:solidFill>
              </a:rPr>
              <a:t>h</a:t>
            </a:r>
            <a:r>
              <a:rPr lang="cy-GB" sz="2400" dirty="0" err="1"/>
              <a:t>adeilalau</a:t>
            </a:r>
            <a:r>
              <a:rPr lang="cy-GB" sz="2400" dirty="0"/>
              <a:t> yn 1962.  ( yr cyn llafariad, b </a:t>
            </a:r>
            <a:r>
              <a:rPr lang="cy-GB" sz="2400" dirty="0" err="1"/>
              <a:t>TLl</a:t>
            </a:r>
            <a:r>
              <a:rPr lang="cy-GB" sz="2400" dirty="0"/>
              <a:t> + h)</a:t>
            </a:r>
          </a:p>
          <a:p>
            <a:r>
              <a:rPr lang="cy-GB" sz="2400" dirty="0" err="1"/>
              <a:t>Cafoddd</a:t>
            </a:r>
            <a:r>
              <a:rPr lang="cy-GB" sz="2400" dirty="0"/>
              <a:t> y tŷ ei adeiladau yn 1842.</a:t>
            </a:r>
          </a:p>
          <a:p>
            <a:r>
              <a:rPr lang="cy-GB" sz="2400" dirty="0"/>
              <a:t>Cafodd </a:t>
            </a:r>
            <a:r>
              <a:rPr lang="cy-GB" sz="2400" dirty="0">
                <a:solidFill>
                  <a:srgbClr val="00B050"/>
                </a:solidFill>
              </a:rPr>
              <a:t>y </a:t>
            </a:r>
            <a:r>
              <a:rPr lang="cy-GB" sz="2400" dirty="0"/>
              <a:t>capel ei </a:t>
            </a:r>
            <a:r>
              <a:rPr lang="cy-GB" sz="2400" dirty="0">
                <a:solidFill>
                  <a:srgbClr val="00B050"/>
                </a:solidFill>
              </a:rPr>
              <a:t>h</a:t>
            </a:r>
            <a:r>
              <a:rPr lang="cy-GB" sz="2400" dirty="0"/>
              <a:t>adeiladau yn 1861. (y cyn cytsain - g - does dim </a:t>
            </a:r>
            <a:r>
              <a:rPr lang="cy-GB" sz="2400" dirty="0" err="1"/>
              <a:t>TLl</a:t>
            </a:r>
            <a:r>
              <a:rPr lang="cy-GB" sz="2400" dirty="0"/>
              <a:t> + h)</a:t>
            </a:r>
          </a:p>
          <a:p>
            <a:endParaRPr lang="cy-GB" sz="2400" dirty="0"/>
          </a:p>
          <a:p>
            <a:r>
              <a:rPr lang="cy-GB" dirty="0"/>
              <a:t>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199727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598FD32-B873-2526-1C3C-0964BC6F04AA}"/>
              </a:ext>
            </a:extLst>
          </p:cNvPr>
          <p:cNvGraphicFramePr/>
          <p:nvPr/>
        </p:nvGraphicFramePr>
        <p:xfrm>
          <a:off x="1328468" y="719666"/>
          <a:ext cx="9566694" cy="5465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FFB806-8BB2-216A-9129-D47F119DFFB6}"/>
              </a:ext>
            </a:extLst>
          </p:cNvPr>
          <p:cNvSpPr txBox="1"/>
          <p:nvPr/>
        </p:nvSpPr>
        <p:spPr>
          <a:xfrm>
            <a:off x="543339" y="569843"/>
            <a:ext cx="3144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Pyramid </a:t>
            </a:r>
            <a:r>
              <a:rPr lang="en-US" sz="3200" dirty="0" err="1"/>
              <a:t>Cyfieithu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897042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2C6BB4-071A-8FA9-EC1F-F91B02AE8D2C}"/>
              </a:ext>
            </a:extLst>
          </p:cNvPr>
          <p:cNvSpPr txBox="1"/>
          <p:nvPr/>
        </p:nvSpPr>
        <p:spPr>
          <a:xfrm>
            <a:off x="463825" y="1113183"/>
            <a:ext cx="769951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Cymraeg</a:t>
            </a:r>
            <a:r>
              <a:rPr lang="en-US" dirty="0"/>
              <a:t>:</a:t>
            </a:r>
          </a:p>
          <a:p>
            <a:r>
              <a:rPr lang="cy-GB" dirty="0"/>
              <a:t>Dyma pentre Meifod. Pentre bach a hen ydy Meifod. Mae eglwys gyda Meifod. Cafodd yr eglwys ei hadeiladau yn 1265. Mae tri chapel gyda Meifod hefyd. Cafodd y capel cyntaf ei hadeiladau yn 1861. Mae ysgol fach gyda Meifod. Cafodd yr ysgol ei hadeiladau yn 1963. Mae clwc rygbi gyda Meifod. Cafodd y clwb rygbi ei hadeiladau yn 1992. </a:t>
            </a:r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190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19361</TotalTime>
  <Words>4037</Words>
  <Application>Microsoft Office PowerPoint</Application>
  <PresentationFormat>Widescreen</PresentationFormat>
  <Paragraphs>520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7" baseType="lpstr">
      <vt:lpstr>American Typewriter</vt:lpstr>
      <vt:lpstr>Aptos</vt:lpstr>
      <vt:lpstr>Aptos Display</vt:lpstr>
      <vt:lpstr>Arial</vt:lpstr>
      <vt:lpstr>Calibri</vt:lpstr>
      <vt:lpstr>Comic Sans MS</vt:lpstr>
      <vt:lpstr>Verdana</vt:lpstr>
      <vt:lpstr>Office Theme</vt:lpstr>
      <vt:lpstr>Portffolio Adnoddau</vt:lpstr>
      <vt:lpstr>Cyflwyniad byr i’r portffolio</vt:lpstr>
      <vt:lpstr>Cyflwyniad byr i’r portffolio</vt:lpstr>
      <vt:lpstr>Cyflwyniad byr i’r portffolio</vt:lpstr>
      <vt:lpstr>....Cyflwyniad byr i’r portffolio</vt:lpstr>
      <vt:lpstr>....Cyflwyniad byr i’r portffolio</vt:lpstr>
      <vt:lpstr>....Cyflwyniad byr i’r portffolio</vt:lpstr>
      <vt:lpstr>Ieithoedd, llythrennedd a Chyfathrebu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Patrwm newydd </vt:lpstr>
      <vt:lpstr>PowerPoint Presentation</vt:lpstr>
      <vt:lpstr>Taflen waith</vt:lpstr>
      <vt:lpstr>Iechyd a Lles Yr ardal – Hamdden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Iechyd a Lles Yr ardal – Hamdden  Drilio </vt:lpstr>
      <vt:lpstr>PowerPoint Presentation</vt:lpstr>
      <vt:lpstr>PowerPoint Presentation</vt:lpstr>
      <vt:lpstr>PowerPoint Presentation</vt:lpstr>
      <vt:lpstr>PowerPoint Presentation</vt:lpstr>
      <vt:lpstr>Tasg darllen – Darllenwch y sgwrs, atebwch y cwestiynau ar y sleid nesa.   </vt:lpstr>
      <vt:lpstr>Cwestiynau </vt:lpstr>
      <vt:lpstr>Atebion </vt:lpstr>
      <vt:lpstr>Mathemateg a Rhifedd -  Prynu ar y siop ysgol</vt:lpstr>
      <vt:lpstr>Ffocws patrwm</vt:lpstr>
      <vt:lpstr>PowerPoint Presentation</vt:lpstr>
      <vt:lpstr>PowerPoint Presentation</vt:lpstr>
      <vt:lpstr>Ymarfer Sgwrs</vt:lpstr>
      <vt:lpstr>Ymarfer Sgwrs </vt:lpstr>
      <vt:lpstr>Ymestyn  - pan mae’r blant mynd i siop pentre. </vt:lpstr>
      <vt:lpstr>PowerPoint Presentation</vt:lpstr>
      <vt:lpstr>Y Dyniaethau – Y Pentref.  </vt:lpstr>
      <vt:lpstr>Patrwm Newydd</vt:lpstr>
      <vt:lpstr>PowerPoint Presentation</vt:lpstr>
      <vt:lpstr>PowerPoint Presentation</vt:lpstr>
      <vt:lpstr>Ble mae’r gwallau? Mae’r ateb ar y sleid nesa</vt:lpstr>
      <vt:lpstr>Ble mae’r gwallau?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 John (Meifod CP School)</dc:creator>
  <cp:lastModifiedBy>L John (Meifod CP School)</cp:lastModifiedBy>
  <cp:revision>3</cp:revision>
  <dcterms:created xsi:type="dcterms:W3CDTF">2025-01-19T08:16:41Z</dcterms:created>
  <dcterms:modified xsi:type="dcterms:W3CDTF">2025-03-06T11:20:11Z</dcterms:modified>
</cp:coreProperties>
</file>