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9"/>
  </p:notesMasterIdLst>
  <p:sldIdLst>
    <p:sldId id="256" r:id="rId5"/>
    <p:sldId id="278" r:id="rId6"/>
    <p:sldId id="279" r:id="rId7"/>
    <p:sldId id="260" r:id="rId8"/>
    <p:sldId id="261" r:id="rId9"/>
    <p:sldId id="306" r:id="rId10"/>
    <p:sldId id="287" r:id="rId11"/>
    <p:sldId id="280" r:id="rId12"/>
    <p:sldId id="281" r:id="rId13"/>
    <p:sldId id="282" r:id="rId14"/>
    <p:sldId id="285" r:id="rId15"/>
    <p:sldId id="263" r:id="rId16"/>
    <p:sldId id="284" r:id="rId17"/>
    <p:sldId id="29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B9238-2807-47A6-8D5C-C231AB7FD9C0}" v="10" dt="2025-02-11T17:13:37.7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45" autoAdjust="0"/>
    <p:restoredTop sz="94660"/>
  </p:normalViewPr>
  <p:slideViewPr>
    <p:cSldViewPr snapToGrid="0">
      <p:cViewPr varScale="1">
        <p:scale>
          <a:sx n="92" d="100"/>
          <a:sy n="92" d="100"/>
        </p:scale>
        <p:origin x="63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2/11/2025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2/11/2025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moodle.uwtsd.ac.uk/course/view.php?id=12877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ECCS6005: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3081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6013" y="1751428"/>
            <a:ext cx="6703255" cy="4740812"/>
          </a:xfrm>
        </p:spPr>
        <p:txBody>
          <a:bodyPr>
            <a:normAutofit fontScale="92500" lnSpcReduction="20000"/>
          </a:bodyPr>
          <a:lstStyle/>
          <a:p>
            <a:pPr marL="27432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Develop and use basic counselling skills ethically and safely in a variety of professional contexts, 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ecognise own personal and professional strengths and limitations that may affect practice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velop appropriate self-support and self-care strategies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Demonstrate a critical awareness and application of relevant professional codes of ethical practice and professional standards.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33248" y="1842868"/>
            <a:ext cx="4002259" cy="3810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dirty="0"/>
              <a:t>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secure use of a range of counselling skills; communicating empathic understanding and acceptance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qualities of empathy, unconditional positive regard and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congruence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ecognise own personal and professional strengths and limitations that may affect practice and develop appropriate self-support and self-care strategies</a:t>
            </a: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a critical awareness and application of relevant professional codes of ethical practice and professional standards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romote equality, diversity and inclusivity and critically identify and address implicit biases and prejudices within self and practice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ake responsibility for own learning and skill development and critically review own use of skills, personal and professional development and personal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Key Dates 2025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244E7D-424E-314C-3263-CC1116ED0F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66655" y="1415845"/>
            <a:ext cx="8100726" cy="5239532"/>
          </a:xfrm>
        </p:spPr>
        <p:txBody>
          <a:bodyPr>
            <a:normAutofit fontScale="47500" lnSpcReduction="20000"/>
          </a:bodyPr>
          <a:lstStyle/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Semester 2: 27th January 2025 to 6th June 2025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11: 27</a:t>
            </a:r>
            <a:r>
              <a:rPr lang="en-GB" sz="29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 January 2025 – Reflective Practice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12: Challenge and Immediacy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13: The Use of Silence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14: Working with image and metaphor</a:t>
            </a:r>
          </a:p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Reading Week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: 24</a:t>
            </a:r>
            <a:r>
              <a:rPr lang="en-GB" sz="29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 February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15: Goal setting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16: Focusing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17: Skills Recording – 17</a:t>
            </a:r>
            <a:r>
              <a:rPr lang="en-GB" sz="29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 March 2025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18: Self Care and resiliency</a:t>
            </a:r>
          </a:p>
          <a:p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Week 19: Group Supervision</a:t>
            </a:r>
          </a:p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Counselling Skill Assessment – 1</a:t>
            </a:r>
            <a:r>
              <a:rPr lang="en-GB" sz="2900" b="1" baseline="30000" dirty="0">
                <a:solidFill>
                  <a:schemeClr val="accent1">
                    <a:lumMod val="75000"/>
                  </a:schemeClr>
                </a:solidFill>
              </a:rPr>
              <a:t>st</a:t>
            </a: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 April 2025</a:t>
            </a:r>
          </a:p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Easter Break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: 7th to 25</a:t>
            </a:r>
            <a:r>
              <a:rPr lang="en-GB" sz="29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 April </a:t>
            </a:r>
          </a:p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Week 20: Endings -  28</a:t>
            </a:r>
            <a:r>
              <a:rPr lang="en-GB" sz="2900" b="1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 April 2025</a:t>
            </a:r>
          </a:p>
          <a:p>
            <a:r>
              <a:rPr lang="en-GB" sz="2900" b="1" dirty="0" err="1">
                <a:solidFill>
                  <a:schemeClr val="accent1">
                    <a:lumMod val="75000"/>
                  </a:schemeClr>
                </a:solidFill>
              </a:rPr>
              <a:t>SAFETalk</a:t>
            </a: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 Training</a:t>
            </a:r>
          </a:p>
          <a:p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Graduations ceremonies </a:t>
            </a:r>
            <a:r>
              <a:rPr lang="en-GB" sz="2900" dirty="0">
                <a:solidFill>
                  <a:schemeClr val="accent1">
                    <a:lumMod val="75000"/>
                  </a:schemeClr>
                </a:solidFill>
              </a:rPr>
              <a:t>July 2025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 dirty="0"/>
              <a:t>Module ECCS6005</a:t>
            </a:r>
            <a:br>
              <a:rPr lang="en-GB" dirty="0"/>
            </a:br>
            <a:r>
              <a:rPr lang="en-GB" dirty="0"/>
              <a:t> Assessment Schedule 2024-25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edefined Process 4"/>
          <p:cNvSpPr/>
          <p:nvPr/>
        </p:nvSpPr>
        <p:spPr>
          <a:xfrm>
            <a:off x="1246909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1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40%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Essay 2,500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1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st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April 2025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Flowchart: Predefined Process 8"/>
          <p:cNvSpPr/>
          <p:nvPr/>
        </p:nvSpPr>
        <p:spPr>
          <a:xfrm>
            <a:off x="5527963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60%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Practical: Skills Recording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30 Minutes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1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st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April 2025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818327-9D44-4214-BEC7-F7463A8BD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9A809E-3C2B-5DD5-B571-A169F90448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2407" b="17806"/>
          <a:stretch/>
        </p:blipFill>
        <p:spPr>
          <a:xfrm>
            <a:off x="20" y="3809"/>
            <a:ext cx="12191980" cy="6858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96B7D9-8894-4E5C-8DCF-35BECF8D3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B124AB85-4100-4F9F-3DE3-808C50A63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/>
          </a:bodyPr>
          <a:lstStyle/>
          <a:p>
            <a:r>
              <a:rPr lang="cy-GB" dirty="0"/>
              <a:t>MOODLE</a:t>
            </a:r>
            <a:br>
              <a:rPr lang="cy-GB" dirty="0"/>
            </a:br>
            <a:r>
              <a:rPr lang="cy-GB" dirty="0"/>
              <a:t>ECCS6005-Counselling </a:t>
            </a:r>
            <a:r>
              <a:rPr lang="cy-GB" dirty="0" err="1"/>
              <a:t>Skills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6726F78-2EE2-9579-D209-4DADC1C900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MOODLE: ECCS6005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073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D76CD-E951-4165-A91D-932F84BC6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069770" cy="56061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Counselling Skills Recording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AB5E9-6899-462C-95ED-888B18BAC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45004" y="1823605"/>
            <a:ext cx="6961196" cy="2563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accent4">
                    <a:lumMod val="75000"/>
                  </a:schemeClr>
                </a:solidFill>
              </a:rPr>
              <a:t>Skills assessment will be recorded in the IQ301 pods on Monday 17</a:t>
            </a:r>
            <a:r>
              <a:rPr lang="en-US" sz="4000" baseline="30000" dirty="0">
                <a:solidFill>
                  <a:schemeClr val="accent4">
                    <a:lumMod val="75000"/>
                  </a:schemeClr>
                </a:solidFill>
              </a:rPr>
              <a:t>th</a:t>
            </a:r>
            <a:r>
              <a:rPr lang="en-US" sz="4000" dirty="0">
                <a:solidFill>
                  <a:schemeClr val="accent4">
                    <a:lumMod val="75000"/>
                  </a:schemeClr>
                </a:solidFill>
              </a:rPr>
              <a:t> March 2025 </a:t>
            </a:r>
            <a:endParaRPr lang="en-US" sz="4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B36051-F885-DFF6-0434-22D4A5D561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45004" y="4573595"/>
            <a:ext cx="5864810" cy="164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394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74FD6D-C7A1-419B-891A-5664D1624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Component 2: Practical Skills Assessment</a:t>
            </a:r>
            <a:br>
              <a:rPr lang="en-US" dirty="0">
                <a:solidFill>
                  <a:schemeClr val="accent1">
                    <a:lumMod val="50000"/>
                  </a:schemeClr>
                </a:solidFill>
              </a:rPr>
            </a:b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66D59-5356-4CF8-987D-B1F33B8975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Record a 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30-minute video </a:t>
            </a:r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which demonstrates your application of  Counselling Skills. </a:t>
            </a: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This should include contracting with the client and an appropriate ending (Paying particular attention to social distancing and working safely)</a:t>
            </a: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You need to demonstrate effective use of the micro skills of counselling, including engagement (relationship) with the client.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9FF319-57D9-4524-9128-DA02C27E91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53169" r="14668" b="-1"/>
          <a:stretch/>
        </p:blipFill>
        <p:spPr>
          <a:xfrm>
            <a:off x="8310622" y="243840"/>
            <a:ext cx="3646837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4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6C052-D2A5-4B3F-900B-0C3297A75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Submission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6B5D7-AC3C-4A9D-8F80-37AD9CF4E0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9476" y="2057399"/>
            <a:ext cx="5238404" cy="4023360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Submission Date: 1</a:t>
            </a:r>
            <a:r>
              <a:rPr lang="en-GB" sz="2800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 April 2025, No later than 23:59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Send me an Email to confirm which recording you wish to submit for assessment (Date, time and triad group).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E.g. Skills Group 1, 17</a:t>
            </a:r>
            <a:r>
              <a:rPr lang="en-GB" sz="28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 March 2025.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F5CA9D-691B-474F-B0E6-468E8606E2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731542"/>
            <a:ext cx="4754563" cy="267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122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4E5B1-27DC-483F-AA34-335238A2B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378" y="588818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Component 1: Skills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6A220-0E36-4538-B19F-7A91A2CDC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3222" y="2057400"/>
            <a:ext cx="7342839" cy="403860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/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Critically reflect on your use of the foundational skills of counselling, exploring your own process and sense of your skills practice.</a:t>
            </a:r>
          </a:p>
          <a:p>
            <a:pPr marL="342900"/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This can also include:</a:t>
            </a:r>
          </a:p>
          <a:p>
            <a:pPr marL="50292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Your application of the Counselling contract</a:t>
            </a:r>
          </a:p>
          <a:p>
            <a:pPr marL="50292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Your use of questions</a:t>
            </a:r>
          </a:p>
          <a:p>
            <a:pPr marL="50292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Empathic responses and attunement</a:t>
            </a:r>
          </a:p>
          <a:p>
            <a:pPr marL="50292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Ethical awareness</a:t>
            </a:r>
          </a:p>
          <a:p>
            <a:pPr marL="50292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accent1">
                    <a:lumMod val="50000"/>
                  </a:schemeClr>
                </a:solidFill>
              </a:rPr>
              <a:t>You will need to make direct reference to your submitted recorded session.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AD8575-30C3-4D4F-94B3-0C6C5CF70E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2608" r="49273" b="1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658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56766-CEB0-4BDE-A85C-836452943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Additional Guidance</a:t>
            </a:r>
          </a:p>
        </p:txBody>
      </p:sp>
      <p:pic>
        <p:nvPicPr>
          <p:cNvPr id="10" name="Content Placeholder 9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E3B71D6F-C3A3-4BAF-B588-95E893DD3E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7279" r="7549" b="-2"/>
          <a:stretch/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15C9B-BFF5-4C42-A1D5-6DB5C4549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Using your submitted Video recording look closely at your use of skills and identify where and how you used the different micro skills of Counselling.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Critically explore how they might have been helpful or an unhelpful response.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Identify the main themes and emotions presented within the session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Your work should be underpinned with Counselling Theory, referenced accurately using the Harvard Referencing system.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941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Microskills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Attending Skills – SOLAR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Responding skills: Reflecting, Responding, Restating and paraphrasing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Minimal encouragers and empathic responses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Contracting – confidentiality, recording, observations (ethical issues)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of Questions: Open, Closed, Leading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of Silence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of Metaphor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Immediacy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you start and end your session. 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Managing your session safely, holding space, boundaries such as time. 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Core conditions: Empathy, UPR, non-judgemental attitude, congruence.</a:t>
            </a:r>
          </a:p>
        </p:txBody>
      </p:sp>
    </p:spTree>
    <p:extLst>
      <p:ext uri="{BB962C8B-B14F-4D97-AF65-F5344CB8AC3E}">
        <p14:creationId xmlns:p14="http://schemas.microsoft.com/office/powerpoint/2010/main" val="4138636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97767-BCBB-45B9-AB61-7E0DF82EF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Assignment Guidance</a:t>
            </a:r>
            <a:br>
              <a:rPr lang="en-US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Summary </a:t>
            </a:r>
            <a:r>
              <a:rPr lang="en-US" dirty="0">
                <a:solidFill>
                  <a:srgbClr val="FFFFFF"/>
                </a:solidFill>
              </a:rPr>
              <a:t>1: Essay</a:t>
            </a:r>
          </a:p>
        </p:txBody>
      </p:sp>
      <p:pic>
        <p:nvPicPr>
          <p:cNvPr id="6" name="Content Placeholder 5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8329DAF8-7262-413C-86BA-E6B5F71B68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2400" r="22428" b="-2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A5A0-8C2C-4EA5-887C-CCD7C0AD5A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753590"/>
            <a:ext cx="6693061" cy="33424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Submission Date:</a:t>
            </a:r>
          </a:p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1</a:t>
            </a:r>
            <a:r>
              <a:rPr lang="en-US" sz="3200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April 2025, No later than 23:59</a:t>
            </a:r>
          </a:p>
          <a:p>
            <a:endParaRPr lang="en-US" sz="32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Submission Details:  Turnitin</a:t>
            </a:r>
          </a:p>
          <a:p>
            <a:endParaRPr lang="en-US" sz="3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pPr marL="0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357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701</Words>
  <Application>Microsoft Office PowerPoint</Application>
  <PresentationFormat>Widescreen</PresentationFormat>
  <Paragraphs>93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Corbel</vt:lpstr>
      <vt:lpstr>Symbol</vt:lpstr>
      <vt:lpstr>Times New Roman</vt:lpstr>
      <vt:lpstr>Wingdings</vt:lpstr>
      <vt:lpstr>Basis</vt:lpstr>
      <vt:lpstr>ECCS6005: Counselling Skills Module Lead: Andrea Williams</vt:lpstr>
      <vt:lpstr>Module Aims</vt:lpstr>
      <vt:lpstr>Module Learning Outcomes</vt:lpstr>
      <vt:lpstr>   Key Dates 2025   </vt:lpstr>
      <vt:lpstr>Module ECCS6005  Assessment Schedule 2024-25</vt:lpstr>
      <vt:lpstr>MOODLE ECCS6005-Counselling Skills</vt:lpstr>
      <vt:lpstr>Counselling Skills Recording</vt:lpstr>
      <vt:lpstr>Component 2: Practical Skills Assessment </vt:lpstr>
      <vt:lpstr>Submission </vt:lpstr>
      <vt:lpstr>Component 1: Skills Essay</vt:lpstr>
      <vt:lpstr>Additional Guidance</vt:lpstr>
      <vt:lpstr>Microskills:</vt:lpstr>
      <vt:lpstr>Assignment Guidance Summary 1: Essay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2025-02-11T17:17:45Z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