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6" r:id="rId2"/>
    <p:sldId id="258" r:id="rId3"/>
    <p:sldId id="259" r:id="rId4"/>
    <p:sldId id="260" r:id="rId5"/>
    <p:sldId id="261" r:id="rId6"/>
    <p:sldId id="262" r:id="rId7"/>
    <p:sldId id="263" r:id="rId8"/>
    <p:sldId id="278" r:id="rId9"/>
    <p:sldId id="277"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7" autoAdjust="0"/>
    <p:restoredTop sz="86400" autoAdjust="0"/>
  </p:normalViewPr>
  <p:slideViewPr>
    <p:cSldViewPr snapToGrid="0">
      <p:cViewPr varScale="1">
        <p:scale>
          <a:sx n="49" d="100"/>
          <a:sy n="49" d="100"/>
        </p:scale>
        <p:origin x="66" y="3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D67A39C-CA67-495B-81E2-2354FD737F99}" type="datetimeFigureOut">
              <a:rPr lang="en-GB" smtClean="0"/>
              <a:t>04/12/2017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69B84A0-140B-4366-9AC6-58D000FB5FCA}" type="slidenum">
              <a:rPr lang="en-GB" smtClean="0"/>
              <a:t>‹#›</a:t>
            </a:fld>
            <a:endParaRPr lang="en-GB"/>
          </a:p>
        </p:txBody>
      </p:sp>
    </p:spTree>
    <p:extLst>
      <p:ext uri="{BB962C8B-B14F-4D97-AF65-F5344CB8AC3E}">
        <p14:creationId xmlns:p14="http://schemas.microsoft.com/office/powerpoint/2010/main" val="20960812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229D158-98BC-4F15-B773-DA7E728939A7}" type="datetimeFigureOut">
              <a:rPr lang="en-GB" smtClean="0"/>
              <a:t>04/12/2017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48329B-7939-47AB-934C-D50884397BF0}" type="slidenum">
              <a:rPr lang="en-GB" smtClean="0"/>
              <a:t>‹#›</a:t>
            </a:fld>
            <a:endParaRPr lang="en-GB"/>
          </a:p>
        </p:txBody>
      </p:sp>
    </p:spTree>
    <p:extLst>
      <p:ext uri="{BB962C8B-B14F-4D97-AF65-F5344CB8AC3E}">
        <p14:creationId xmlns:p14="http://schemas.microsoft.com/office/powerpoint/2010/main" val="3570483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term ‘race’ entered the English language in the sixteenth century.</a:t>
            </a:r>
            <a:r>
              <a:rPr lang="en-GB" baseline="0" dirty="0" smtClean="0"/>
              <a:t>  Since then, race has been used to articulate a sense of superiority- particularly in Europe.  Writings of Kant for example implying that ‘reason’ and ‘civilisation’ become synonymous with WHITE people, while ‘unreason’ and ‘savagery’ were conveniently located among non-whites</a:t>
            </a:r>
            <a:endParaRPr lang="en-GB" dirty="0"/>
          </a:p>
        </p:txBody>
      </p:sp>
      <p:sp>
        <p:nvSpPr>
          <p:cNvPr id="4" name="Slide Number Placeholder 3"/>
          <p:cNvSpPr>
            <a:spLocks noGrp="1"/>
          </p:cNvSpPr>
          <p:nvPr>
            <p:ph type="sldNum" sz="quarter" idx="10"/>
          </p:nvPr>
        </p:nvSpPr>
        <p:spPr/>
        <p:txBody>
          <a:bodyPr/>
          <a:lstStyle/>
          <a:p>
            <a:fld id="{9548329B-7939-47AB-934C-D50884397BF0}" type="slidenum">
              <a:rPr lang="en-GB" smtClean="0"/>
              <a:t>4</a:t>
            </a:fld>
            <a:endParaRPr lang="en-GB"/>
          </a:p>
        </p:txBody>
      </p:sp>
    </p:spTree>
    <p:extLst>
      <p:ext uri="{BB962C8B-B14F-4D97-AF65-F5344CB8AC3E}">
        <p14:creationId xmlns:p14="http://schemas.microsoft.com/office/powerpoint/2010/main" val="3700975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Organisational culture: Consider things like ‘police culture’ ‘social work culture’.  Situational- ‘youth culture’- the concept of an entire culture applied to people for no reason other than their</a:t>
            </a:r>
            <a:r>
              <a:rPr lang="en-GB" baseline="0" dirty="0" smtClean="0"/>
              <a:t> age or, as in ‘drug culture’ a particular predilection is of dubious validity or usefulness!  </a:t>
            </a:r>
            <a:endParaRPr lang="en-GB" dirty="0"/>
          </a:p>
        </p:txBody>
      </p:sp>
      <p:sp>
        <p:nvSpPr>
          <p:cNvPr id="4" name="Slide Number Placeholder 3"/>
          <p:cNvSpPr>
            <a:spLocks noGrp="1"/>
          </p:cNvSpPr>
          <p:nvPr>
            <p:ph type="sldNum" sz="quarter" idx="10"/>
          </p:nvPr>
        </p:nvSpPr>
        <p:spPr/>
        <p:txBody>
          <a:bodyPr/>
          <a:lstStyle/>
          <a:p>
            <a:fld id="{9548329B-7939-47AB-934C-D50884397BF0}" type="slidenum">
              <a:rPr lang="en-GB" smtClean="0"/>
              <a:t>5</a:t>
            </a:fld>
            <a:endParaRPr lang="en-GB"/>
          </a:p>
        </p:txBody>
      </p:sp>
    </p:spTree>
    <p:extLst>
      <p:ext uri="{BB962C8B-B14F-4D97-AF65-F5344CB8AC3E}">
        <p14:creationId xmlns:p14="http://schemas.microsoft.com/office/powerpoint/2010/main" val="3117093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A6BDDC5-38A1-47E0-BEF9-BAD9F5E94CEE}"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766818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6BDDC5-38A1-47E0-BEF9-BAD9F5E94CEE}"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2378008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A6BDDC5-38A1-47E0-BEF9-BAD9F5E94CEE}"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1940717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A6BDDC5-38A1-47E0-BEF9-BAD9F5E94CEE}"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4202176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A6BDDC5-38A1-47E0-BEF9-BAD9F5E94CEE}" type="datetimeFigureOut">
              <a:rPr lang="en-GB" smtClean="0"/>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1763261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A6BDDC5-38A1-47E0-BEF9-BAD9F5E94CEE}" type="datetimeFigureOut">
              <a:rPr lang="en-GB" smtClean="0"/>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2215919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6BDDC5-38A1-47E0-BEF9-BAD9F5E94CEE}" type="datetimeFigureOut">
              <a:rPr lang="en-GB" smtClean="0"/>
              <a:t>04/12/2017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768868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6BDDC5-38A1-47E0-BEF9-BAD9F5E94CEE}"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213169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6BDDC5-38A1-47E0-BEF9-BAD9F5E94CEE}"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3212778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6BDDC5-38A1-47E0-BEF9-BAD9F5E94CEE}"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471461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6BDDC5-38A1-47E0-BEF9-BAD9F5E94CEE}"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B38301-DDDF-47C3-916F-3958EA3E95E0}" type="slidenum">
              <a:rPr lang="en-GB" smtClean="0"/>
              <a:t>‹#›</a:t>
            </a:fld>
            <a:endParaRPr lang="en-GB"/>
          </a:p>
        </p:txBody>
      </p:sp>
    </p:spTree>
    <p:extLst>
      <p:ext uri="{BB962C8B-B14F-4D97-AF65-F5344CB8AC3E}">
        <p14:creationId xmlns:p14="http://schemas.microsoft.com/office/powerpoint/2010/main" val="4225314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6BDDC5-38A1-47E0-BEF9-BAD9F5E94CEE}" type="datetimeFigureOut">
              <a:rPr lang="en-GB" smtClean="0"/>
              <a:t>04/12/2017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B38301-DDDF-47C3-916F-3958EA3E95E0}" type="slidenum">
              <a:rPr lang="en-GB" smtClean="0"/>
              <a:t>‹#›</a:t>
            </a:fld>
            <a:endParaRPr lang="en-GB"/>
          </a:p>
        </p:txBody>
      </p:sp>
    </p:spTree>
    <p:extLst>
      <p:ext uri="{BB962C8B-B14F-4D97-AF65-F5344CB8AC3E}">
        <p14:creationId xmlns:p14="http://schemas.microsoft.com/office/powerpoint/2010/main" val="1416324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jpeg"/><Relationship Id="rId7" Type="http://schemas.openxmlformats.org/officeDocument/2006/relationships/image" Target="../media/image22.png"/><Relationship Id="rId2" Type="http://schemas.openxmlformats.org/officeDocument/2006/relationships/hyperlink" Target="http://www.bing.com/images/search?q=Images+of+Suman+Fernando&amp;view=detailv2&amp;&amp;id=EC103F17EB50F53B0BE919A9B2B511E9E1BA2C54&amp;selectedIndex=2&amp;ccid=ZgQb9OBr&amp;simid=608036730020168006&amp;thid=OIP.M66041bf4e06b5e5d0a7333a5d31df966o1" TargetMode="External"/><Relationship Id="rId1" Type="http://schemas.openxmlformats.org/officeDocument/2006/relationships/slideLayout" Target="../slideLayouts/slideLayout2.xml"/><Relationship Id="rId6" Type="http://schemas.openxmlformats.org/officeDocument/2006/relationships/image" Target="../media/image21.gif"/><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bing.com/videos/search?q=youtube+microaggressions&amp;qpvt=youtube+microaggressions&amp;view=detail&amp;mid=64F876D5232615E32F1864F876D5232615E32F18&amp;FORM=VRDGAR"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en.wikipedia.org/wiki/Microaggression_theory#cite_note-Praege-6" TargetMode="External"/><Relationship Id="rId2" Type="http://schemas.openxmlformats.org/officeDocument/2006/relationships/hyperlink" Target="https://en.wikipedia.org/wiki/Derald_Wing_Sue" TargetMode="External"/><Relationship Id="rId1" Type="http://schemas.openxmlformats.org/officeDocument/2006/relationships/slideLayout" Target="../slideLayouts/slideLayout2.xml"/><Relationship Id="rId6" Type="http://schemas.openxmlformats.org/officeDocument/2006/relationships/hyperlink" Target="https://en.wikipedia.org/wiki/Stereotype" TargetMode="External"/><Relationship Id="rId5" Type="http://schemas.openxmlformats.org/officeDocument/2006/relationships/hyperlink" Target="https://en.wikipedia.org/wiki/Microaggression_theory#cite_note-Sue-7" TargetMode="External"/><Relationship Id="rId4" Type="http://schemas.openxmlformats.org/officeDocument/2006/relationships/hyperlink" Target="https://en.wikipedia.org/wiki/Dominant_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Unit 2B Session 2</a:t>
            </a:r>
            <a:br>
              <a:rPr lang="en-GB" dirty="0" smtClean="0"/>
            </a:br>
            <a:r>
              <a:rPr lang="en-GB" dirty="0" smtClean="0"/>
              <a:t>Mental Health, Race and Culture</a:t>
            </a:r>
            <a:endParaRPr lang="en-GB" dirty="0"/>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2112135" y="4429919"/>
            <a:ext cx="7984902" cy="2306683"/>
          </a:xfrm>
          <a:prstGeom prst="rect">
            <a:avLst/>
          </a:prstGeom>
        </p:spPr>
      </p:pic>
    </p:spTree>
    <p:extLst>
      <p:ext uri="{BB962C8B-B14F-4D97-AF65-F5344CB8AC3E}">
        <p14:creationId xmlns:p14="http://schemas.microsoft.com/office/powerpoint/2010/main" val="702686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Aims</a:t>
            </a:r>
            <a:endParaRPr lang="en-GB" dirty="0"/>
          </a:p>
        </p:txBody>
      </p:sp>
      <p:sp>
        <p:nvSpPr>
          <p:cNvPr id="3" name="Content Placeholder 2"/>
          <p:cNvSpPr>
            <a:spLocks noGrp="1"/>
          </p:cNvSpPr>
          <p:nvPr>
            <p:ph idx="1"/>
          </p:nvPr>
        </p:nvSpPr>
        <p:spPr/>
        <p:txBody>
          <a:bodyPr/>
          <a:lstStyle/>
          <a:p>
            <a:r>
              <a:rPr lang="en-GB" dirty="0" smtClean="0"/>
              <a:t>To introduce Suman Fernando as a major ‘voice’ in culture and mental health;</a:t>
            </a:r>
          </a:p>
          <a:p>
            <a:r>
              <a:rPr lang="en-GB" dirty="0" smtClean="0"/>
              <a:t>To understand the definitions of race, culture, ethnicity and identity;</a:t>
            </a:r>
          </a:p>
          <a:p>
            <a:r>
              <a:rPr lang="en-GB" dirty="0" smtClean="0"/>
              <a:t>To appreciate other discourses and voices within the field of Culture and Mental Health</a:t>
            </a:r>
            <a:endParaRPr lang="en-GB" dirty="0"/>
          </a:p>
        </p:txBody>
      </p:sp>
    </p:spTree>
    <p:extLst>
      <p:ext uri="{BB962C8B-B14F-4D97-AF65-F5344CB8AC3E}">
        <p14:creationId xmlns:p14="http://schemas.microsoft.com/office/powerpoint/2010/main" val="2871777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t>
            </a:r>
            <a:r>
              <a:rPr lang="en-GB" i="1" dirty="0" smtClean="0"/>
              <a:t>is</a:t>
            </a:r>
            <a:r>
              <a:rPr lang="en-GB" dirty="0" smtClean="0"/>
              <a:t> Suman Fernando?</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Consultant psychiatrist;</a:t>
            </a:r>
          </a:p>
          <a:p>
            <a:pPr>
              <a:buFont typeface="Wingdings" panose="05000000000000000000" pitchFamily="2" charset="2"/>
              <a:buChar char="§"/>
            </a:pPr>
            <a:r>
              <a:rPr lang="en-GB" dirty="0" smtClean="0"/>
              <a:t>Professor in Applied Social Sciences at London Metropolitan University;</a:t>
            </a:r>
          </a:p>
          <a:p>
            <a:pPr>
              <a:buFont typeface="Wingdings" panose="05000000000000000000" pitchFamily="2" charset="2"/>
              <a:buChar char="§"/>
            </a:pPr>
            <a:r>
              <a:rPr lang="en-GB" dirty="0" smtClean="0"/>
              <a:t>Senior lecturer at the European Centre for Migration and Social Care, Kent University;</a:t>
            </a:r>
          </a:p>
          <a:p>
            <a:pPr>
              <a:buFont typeface="Wingdings" panose="05000000000000000000" pitchFamily="2" charset="2"/>
              <a:buChar char="§"/>
            </a:pPr>
            <a:r>
              <a:rPr lang="en-GB" dirty="0" smtClean="0"/>
              <a:t>Active in non-governmental organisations in the UK and abroad;</a:t>
            </a:r>
          </a:p>
          <a:p>
            <a:pPr>
              <a:buFont typeface="Wingdings" panose="05000000000000000000" pitchFamily="2" charset="2"/>
              <a:buChar char="§"/>
            </a:pPr>
            <a:r>
              <a:rPr lang="en-GB" dirty="0" smtClean="0"/>
              <a:t>Widely published on mental health development.</a:t>
            </a:r>
            <a:endParaRPr lang="en-GB" dirty="0"/>
          </a:p>
        </p:txBody>
      </p:sp>
      <p:pic>
        <p:nvPicPr>
          <p:cNvPr id="4" name="Picture 3"/>
          <p:cNvPicPr>
            <a:picLocks noChangeAspect="1"/>
          </p:cNvPicPr>
          <p:nvPr/>
        </p:nvPicPr>
        <p:blipFill>
          <a:blip r:embed="rId2"/>
          <a:stretch>
            <a:fillRect/>
          </a:stretch>
        </p:blipFill>
        <p:spPr>
          <a:xfrm>
            <a:off x="10041228" y="0"/>
            <a:ext cx="2150772" cy="2206700"/>
          </a:xfrm>
          <a:prstGeom prst="rect">
            <a:avLst/>
          </a:prstGeom>
        </p:spPr>
      </p:pic>
    </p:spTree>
    <p:extLst>
      <p:ext uri="{BB962C8B-B14F-4D97-AF65-F5344CB8AC3E}">
        <p14:creationId xmlns:p14="http://schemas.microsoft.com/office/powerpoint/2010/main" val="3793354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Race</a:t>
            </a:r>
            <a:endParaRPr lang="en-GB" dirty="0"/>
          </a:p>
        </p:txBody>
      </p:sp>
      <p:sp>
        <p:nvSpPr>
          <p:cNvPr id="3" name="Content Placeholder 2"/>
          <p:cNvSpPr>
            <a:spLocks noGrp="1"/>
          </p:cNvSpPr>
          <p:nvPr>
            <p:ph idx="1"/>
          </p:nvPr>
        </p:nvSpPr>
        <p:spPr/>
        <p:txBody>
          <a:bodyPr/>
          <a:lstStyle/>
          <a:p>
            <a:pPr marL="0" indent="0">
              <a:buNone/>
            </a:pPr>
            <a:r>
              <a:rPr lang="en-GB" dirty="0" smtClean="0"/>
              <a:t>According to Omi and </a:t>
            </a:r>
            <a:r>
              <a:rPr lang="en-GB" dirty="0" err="1" smtClean="0"/>
              <a:t>Winant</a:t>
            </a:r>
            <a:r>
              <a:rPr lang="en-GB" dirty="0" smtClean="0"/>
              <a:t> (1994), race can be defined as:</a:t>
            </a:r>
          </a:p>
          <a:p>
            <a:pPr marL="0" indent="0">
              <a:buNone/>
            </a:pPr>
            <a:endParaRPr lang="en-GB" dirty="0"/>
          </a:p>
          <a:p>
            <a:pPr marL="0" indent="0">
              <a:buNone/>
            </a:pPr>
            <a:r>
              <a:rPr lang="en-GB" dirty="0" smtClean="0"/>
              <a:t>‘A concept which signifies and symbolises social conflict and interests by referring to different types of human bodies’</a:t>
            </a:r>
            <a:endParaRPr lang="en-GB" dirty="0"/>
          </a:p>
        </p:txBody>
      </p:sp>
      <p:pic>
        <p:nvPicPr>
          <p:cNvPr id="6" name="Picture 5"/>
          <p:cNvPicPr>
            <a:picLocks noChangeAspect="1"/>
          </p:cNvPicPr>
          <p:nvPr/>
        </p:nvPicPr>
        <p:blipFill>
          <a:blip r:embed="rId3"/>
          <a:stretch>
            <a:fillRect/>
          </a:stretch>
        </p:blipFill>
        <p:spPr>
          <a:xfrm>
            <a:off x="2811440" y="3862316"/>
            <a:ext cx="5568286" cy="2620371"/>
          </a:xfrm>
          <a:prstGeom prst="rect">
            <a:avLst/>
          </a:prstGeom>
        </p:spPr>
      </p:pic>
    </p:spTree>
    <p:extLst>
      <p:ext uri="{BB962C8B-B14F-4D97-AF65-F5344CB8AC3E}">
        <p14:creationId xmlns:p14="http://schemas.microsoft.com/office/powerpoint/2010/main" val="647296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Culture</a:t>
            </a:r>
            <a:endParaRPr lang="en-GB" dirty="0"/>
          </a:p>
        </p:txBody>
      </p:sp>
      <p:sp>
        <p:nvSpPr>
          <p:cNvPr id="3" name="Content Placeholder 2"/>
          <p:cNvSpPr>
            <a:spLocks noGrp="1"/>
          </p:cNvSpPr>
          <p:nvPr>
            <p:ph idx="1"/>
          </p:nvPr>
        </p:nvSpPr>
        <p:spPr/>
        <p:txBody>
          <a:bodyPr/>
          <a:lstStyle/>
          <a:p>
            <a:r>
              <a:rPr lang="en-GB" dirty="0" smtClean="0"/>
              <a:t>Difficult to define, as used in a variety of different contexts, such as organisational culture, situational/experiential culture and culture as the way people live;</a:t>
            </a:r>
          </a:p>
          <a:p>
            <a:r>
              <a:rPr lang="en-GB" dirty="0" smtClean="0"/>
              <a:t>Culture as the ‘way people live’ perhaps the closest we come to culture and in this way it can be thought of as a way of life common to a group which may or may not be defined as a ‘community</a:t>
            </a:r>
          </a:p>
          <a:p>
            <a:r>
              <a:rPr lang="en-GB" dirty="0" smtClean="0"/>
              <a:t>Goes on to subsume all features of a person’s environment and upbringing- specifically refers to non-material aspects that are held in common such as child rearing, family habits and ethical values or attitudes common to a group</a:t>
            </a:r>
            <a:endParaRPr lang="en-GB" dirty="0"/>
          </a:p>
        </p:txBody>
      </p:sp>
      <p:pic>
        <p:nvPicPr>
          <p:cNvPr id="4" name="Picture 3"/>
          <p:cNvPicPr>
            <a:picLocks noChangeAspect="1"/>
          </p:cNvPicPr>
          <p:nvPr/>
        </p:nvPicPr>
        <p:blipFill>
          <a:blip r:embed="rId3"/>
          <a:stretch>
            <a:fillRect/>
          </a:stretch>
        </p:blipFill>
        <p:spPr>
          <a:xfrm>
            <a:off x="10072048" y="1"/>
            <a:ext cx="2119952" cy="1825624"/>
          </a:xfrm>
          <a:prstGeom prst="rect">
            <a:avLst/>
          </a:prstGeom>
        </p:spPr>
      </p:pic>
    </p:spTree>
    <p:extLst>
      <p:ext uri="{BB962C8B-B14F-4D97-AF65-F5344CB8AC3E}">
        <p14:creationId xmlns:p14="http://schemas.microsoft.com/office/powerpoint/2010/main" val="3283364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a:t>
            </a:r>
            <a:endParaRPr lang="en-GB" dirty="0"/>
          </a:p>
        </p:txBody>
      </p:sp>
      <p:sp>
        <p:nvSpPr>
          <p:cNvPr id="3" name="Content Placeholder 2"/>
          <p:cNvSpPr>
            <a:spLocks noGrp="1"/>
          </p:cNvSpPr>
          <p:nvPr>
            <p:ph idx="1"/>
          </p:nvPr>
        </p:nvSpPr>
        <p:spPr/>
        <p:txBody>
          <a:bodyPr/>
          <a:lstStyle/>
          <a:p>
            <a:pPr marL="0" indent="0">
              <a:buNone/>
            </a:pPr>
            <a:r>
              <a:rPr lang="en-GB" dirty="0" smtClean="0"/>
              <a:t>Since the late 20</a:t>
            </a:r>
            <a:r>
              <a:rPr lang="en-GB" baseline="30000" dirty="0" smtClean="0"/>
              <a:t>th</a:t>
            </a:r>
            <a:r>
              <a:rPr lang="en-GB" dirty="0" smtClean="0"/>
              <a:t> Century, culture understood on a postmodern terrain as something that:-</a:t>
            </a:r>
          </a:p>
          <a:p>
            <a:pPr marL="0" indent="0">
              <a:buNone/>
            </a:pPr>
            <a:r>
              <a:rPr lang="en-GB" dirty="0" smtClean="0"/>
              <a:t>‘Cannot be clearly defined, something living and dynamic and changing’ (Fernando, 2010)</a:t>
            </a:r>
          </a:p>
          <a:p>
            <a:pPr marL="0" indent="0">
              <a:buNone/>
            </a:pPr>
            <a:r>
              <a:rPr lang="en-GB" dirty="0" smtClean="0"/>
              <a:t> </a:t>
            </a:r>
            <a:endParaRPr lang="en-GB" dirty="0"/>
          </a:p>
        </p:txBody>
      </p:sp>
      <p:pic>
        <p:nvPicPr>
          <p:cNvPr id="4" name="Picture 3"/>
          <p:cNvPicPr>
            <a:picLocks noChangeAspect="1"/>
          </p:cNvPicPr>
          <p:nvPr/>
        </p:nvPicPr>
        <p:blipFill>
          <a:blip r:embed="rId2"/>
          <a:stretch>
            <a:fillRect/>
          </a:stretch>
        </p:blipFill>
        <p:spPr>
          <a:xfrm>
            <a:off x="4503761" y="3847460"/>
            <a:ext cx="4121623" cy="2847975"/>
          </a:xfrm>
          <a:prstGeom prst="rect">
            <a:avLst/>
          </a:prstGeom>
        </p:spPr>
      </p:pic>
    </p:spTree>
    <p:extLst>
      <p:ext uri="{BB962C8B-B14F-4D97-AF65-F5344CB8AC3E}">
        <p14:creationId xmlns:p14="http://schemas.microsoft.com/office/powerpoint/2010/main" val="918196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Ethnicity</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Ethnicity overlaps in meaning with both race and culture, encompassing both;</a:t>
            </a:r>
          </a:p>
          <a:p>
            <a:pPr>
              <a:buFont typeface="Wingdings" panose="05000000000000000000" pitchFamily="2" charset="2"/>
              <a:buChar char="§"/>
            </a:pPr>
            <a:r>
              <a:rPr lang="en-GB" dirty="0" smtClean="0"/>
              <a:t>However- the common features of people in an ethnic group are often not clear cut in terms of physical appearance (race) or social similarity (culture) so</a:t>
            </a:r>
          </a:p>
          <a:p>
            <a:pPr marL="0" indent="0">
              <a:buNone/>
            </a:pPr>
            <a:endParaRPr lang="en-GB" dirty="0"/>
          </a:p>
          <a:p>
            <a:pPr marL="0" indent="0">
              <a:buNone/>
            </a:pPr>
            <a:r>
              <a:rPr lang="en-GB" i="1" dirty="0" smtClean="0"/>
              <a:t>‘The term ethnicity acknowledges the place of history, language and culture in the construction of subjectivity and identity, as well as the fact that all discourse is placed, positioned, situated, and all knowledge is contextual’</a:t>
            </a:r>
            <a:r>
              <a:rPr lang="en-GB" dirty="0" smtClean="0"/>
              <a:t> (Hall, 1992) </a:t>
            </a:r>
            <a:endParaRPr lang="en-GB" dirty="0"/>
          </a:p>
        </p:txBody>
      </p:sp>
      <p:pic>
        <p:nvPicPr>
          <p:cNvPr id="4" name="Picture 3"/>
          <p:cNvPicPr>
            <a:picLocks noChangeAspect="1"/>
          </p:cNvPicPr>
          <p:nvPr/>
        </p:nvPicPr>
        <p:blipFill>
          <a:blip r:embed="rId2"/>
          <a:stretch>
            <a:fillRect/>
          </a:stretch>
        </p:blipFill>
        <p:spPr>
          <a:xfrm>
            <a:off x="9344025" y="0"/>
            <a:ext cx="2847975" cy="1504950"/>
          </a:xfrm>
          <a:prstGeom prst="rect">
            <a:avLst/>
          </a:prstGeom>
        </p:spPr>
      </p:pic>
    </p:spTree>
    <p:extLst>
      <p:ext uri="{BB962C8B-B14F-4D97-AF65-F5344CB8AC3E}">
        <p14:creationId xmlns:p14="http://schemas.microsoft.com/office/powerpoint/2010/main" val="2207122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Identity</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a:t>
            </a:r>
            <a:r>
              <a:rPr lang="en-GB" i="1" dirty="0" smtClean="0"/>
              <a:t>The term ‘identity’ refers to a person’s distinctive sense of uniqueness- of knowing who one IS or IS NOT’</a:t>
            </a:r>
            <a:r>
              <a:rPr lang="en-GB" dirty="0" smtClean="0"/>
              <a:t> (Fernando, 2010)</a:t>
            </a:r>
          </a:p>
          <a:p>
            <a:pPr marL="0" indent="0">
              <a:buNone/>
            </a:pPr>
            <a:r>
              <a:rPr lang="en-GB" dirty="0" smtClean="0"/>
              <a:t>Often assumed that identity is a basic ‘fact’ about a person; and the development of a stable sense of personal identity is central to personality development- usually envisaged as taking place during childhood and adolescence.</a:t>
            </a:r>
          </a:p>
          <a:p>
            <a:pPr marL="0" indent="0" algn="ctr">
              <a:buNone/>
            </a:pPr>
            <a:r>
              <a:rPr lang="en-GB" sz="3600" b="1" dirty="0" smtClean="0">
                <a:solidFill>
                  <a:srgbClr val="FF0000"/>
                </a:solidFill>
              </a:rPr>
              <a:t>BUT</a:t>
            </a:r>
          </a:p>
          <a:p>
            <a:pPr marL="0" indent="0">
              <a:buNone/>
            </a:pPr>
            <a:r>
              <a:rPr lang="en-GB" dirty="0" smtClean="0"/>
              <a:t>Sen (2006) introduces a new perspective: identity has several traces, several connections or influences generating it.  </a:t>
            </a:r>
          </a:p>
          <a:p>
            <a:pPr marL="0" indent="0">
              <a:buNone/>
            </a:pPr>
            <a:r>
              <a:rPr lang="en-GB" dirty="0" smtClean="0"/>
              <a:t>An alternative way of conceptualising this then may be to consider each person as holding several identities </a:t>
            </a:r>
            <a:r>
              <a:rPr lang="en-GB" i="1" dirty="0" smtClean="0"/>
              <a:t>simultaneously, </a:t>
            </a:r>
            <a:r>
              <a:rPr lang="en-GB" dirty="0" smtClean="0"/>
              <a:t>each being generated through a variety of influences from various sources…….</a:t>
            </a:r>
            <a:endParaRPr lang="en-GB" i="1" dirty="0" smtClean="0"/>
          </a:p>
        </p:txBody>
      </p:sp>
      <p:pic>
        <p:nvPicPr>
          <p:cNvPr id="4" name="Picture 3"/>
          <p:cNvPicPr>
            <a:picLocks noChangeAspect="1"/>
          </p:cNvPicPr>
          <p:nvPr/>
        </p:nvPicPr>
        <p:blipFill>
          <a:blip r:embed="rId2"/>
          <a:stretch>
            <a:fillRect/>
          </a:stretch>
        </p:blipFill>
        <p:spPr>
          <a:xfrm>
            <a:off x="9219631" y="-1"/>
            <a:ext cx="2857500" cy="1690689"/>
          </a:xfrm>
          <a:prstGeom prst="rect">
            <a:avLst/>
          </a:prstGeom>
        </p:spPr>
      </p:pic>
    </p:spTree>
    <p:extLst>
      <p:ext uri="{BB962C8B-B14F-4D97-AF65-F5344CB8AC3E}">
        <p14:creationId xmlns:p14="http://schemas.microsoft.com/office/powerpoint/2010/main" val="2105848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Race, Culture, Ethnicity and Identity</a:t>
            </a:r>
            <a:br>
              <a:rPr lang="en-GB" dirty="0" smtClean="0"/>
            </a:br>
            <a:r>
              <a:rPr lang="en-GB" dirty="0" smtClean="0"/>
              <a:t>(Fernando, 2010)</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26508797"/>
              </p:ext>
            </p:extLst>
          </p:nvPr>
        </p:nvGraphicFramePr>
        <p:xfrm>
          <a:off x="838200" y="1825625"/>
          <a:ext cx="10515600" cy="4302760"/>
        </p:xfrm>
        <a:graphic>
          <a:graphicData uri="http://schemas.openxmlformats.org/drawingml/2006/table">
            <a:tbl>
              <a:tblPr firstRow="1" bandRow="1">
                <a:tableStyleId>{5C22544A-7EE6-4342-B048-85BDC9FD1C3A}</a:tableStyleId>
              </a:tblPr>
              <a:tblGrid>
                <a:gridCol w="2103120"/>
                <a:gridCol w="2103120"/>
                <a:gridCol w="2103120"/>
                <a:gridCol w="2103120"/>
                <a:gridCol w="2103120"/>
              </a:tblGrid>
              <a:tr h="370840">
                <a:tc>
                  <a:txBody>
                    <a:bodyPr/>
                    <a:lstStyle/>
                    <a:p>
                      <a:endParaRPr lang="en-GB" dirty="0"/>
                    </a:p>
                  </a:txBody>
                  <a:tcPr/>
                </a:tc>
                <a:tc>
                  <a:txBody>
                    <a:bodyPr/>
                    <a:lstStyle/>
                    <a:p>
                      <a:pPr algn="ctr"/>
                      <a:r>
                        <a:rPr lang="en-GB" dirty="0" smtClean="0"/>
                        <a:t>Characterised by</a:t>
                      </a:r>
                      <a:endParaRPr lang="en-GB" dirty="0"/>
                    </a:p>
                  </a:txBody>
                  <a:tcPr/>
                </a:tc>
                <a:tc>
                  <a:txBody>
                    <a:bodyPr/>
                    <a:lstStyle/>
                    <a:p>
                      <a:pPr algn="ctr"/>
                      <a:r>
                        <a:rPr lang="en-GB" dirty="0" smtClean="0"/>
                        <a:t>Perceived as</a:t>
                      </a:r>
                      <a:endParaRPr lang="en-GB" dirty="0"/>
                    </a:p>
                  </a:txBody>
                  <a:tcPr/>
                </a:tc>
                <a:tc>
                  <a:txBody>
                    <a:bodyPr/>
                    <a:lstStyle/>
                    <a:p>
                      <a:pPr algn="ctr"/>
                      <a:r>
                        <a:rPr lang="en-GB" dirty="0" smtClean="0"/>
                        <a:t>Assumed to be</a:t>
                      </a:r>
                      <a:endParaRPr lang="en-GB" dirty="0"/>
                    </a:p>
                  </a:txBody>
                  <a:tcPr/>
                </a:tc>
                <a:tc>
                  <a:txBody>
                    <a:bodyPr/>
                    <a:lstStyle/>
                    <a:p>
                      <a:pPr algn="ctr"/>
                      <a:r>
                        <a:rPr lang="en-GB" dirty="0" smtClean="0"/>
                        <a:t>In reality</a:t>
                      </a:r>
                      <a:endParaRPr lang="en-GB" dirty="0"/>
                    </a:p>
                  </a:txBody>
                  <a:tcPr/>
                </a:tc>
              </a:tr>
              <a:tr h="370840">
                <a:tc>
                  <a:txBody>
                    <a:bodyPr/>
                    <a:lstStyle/>
                    <a:p>
                      <a:r>
                        <a:rPr lang="en-GB" b="1" dirty="0" smtClean="0"/>
                        <a:t>RACE</a:t>
                      </a:r>
                      <a:endParaRPr lang="en-GB" b="1" dirty="0"/>
                    </a:p>
                  </a:txBody>
                  <a:tcPr/>
                </a:tc>
                <a:tc>
                  <a:txBody>
                    <a:bodyPr/>
                    <a:lstStyle/>
                    <a:p>
                      <a:pPr algn="ctr"/>
                      <a:r>
                        <a:rPr lang="en-GB" dirty="0" smtClean="0"/>
                        <a:t>Physical appearance</a:t>
                      </a:r>
                      <a:endParaRPr lang="en-GB" dirty="0"/>
                    </a:p>
                  </a:txBody>
                  <a:tcPr/>
                </a:tc>
                <a:tc>
                  <a:txBody>
                    <a:bodyPr/>
                    <a:lstStyle/>
                    <a:p>
                      <a:pPr algn="ctr"/>
                      <a:r>
                        <a:rPr lang="en-GB" dirty="0" smtClean="0"/>
                        <a:t>Physical, permanent</a:t>
                      </a:r>
                      <a:endParaRPr lang="en-GB" dirty="0"/>
                    </a:p>
                  </a:txBody>
                  <a:tcPr/>
                </a:tc>
                <a:tc>
                  <a:txBody>
                    <a:bodyPr/>
                    <a:lstStyle/>
                    <a:p>
                      <a:pPr algn="ctr"/>
                      <a:r>
                        <a:rPr lang="en-GB" dirty="0" smtClean="0"/>
                        <a:t>Genetically determined</a:t>
                      </a:r>
                      <a:endParaRPr lang="en-GB" dirty="0"/>
                    </a:p>
                  </a:txBody>
                  <a:tcPr/>
                </a:tc>
                <a:tc>
                  <a:txBody>
                    <a:bodyPr/>
                    <a:lstStyle/>
                    <a:p>
                      <a:pPr algn="ctr"/>
                      <a:r>
                        <a:rPr lang="en-GB" dirty="0" smtClean="0"/>
                        <a:t>Socially constructed</a:t>
                      </a:r>
                      <a:endParaRPr lang="en-GB" dirty="0"/>
                    </a:p>
                  </a:txBody>
                  <a:tcPr/>
                </a:tc>
              </a:tr>
              <a:tr h="370840">
                <a:tc>
                  <a:txBody>
                    <a:bodyPr/>
                    <a:lstStyle/>
                    <a:p>
                      <a:r>
                        <a:rPr lang="en-GB" b="1" dirty="0" smtClean="0"/>
                        <a:t>CULTURE</a:t>
                      </a:r>
                      <a:endParaRPr lang="en-GB" b="1" dirty="0"/>
                    </a:p>
                  </a:txBody>
                  <a:tcPr/>
                </a:tc>
                <a:tc>
                  <a:txBody>
                    <a:bodyPr/>
                    <a:lstStyle/>
                    <a:p>
                      <a:pPr algn="ctr"/>
                      <a:r>
                        <a:rPr lang="en-GB" dirty="0" smtClean="0"/>
                        <a:t>Behaviour,</a:t>
                      </a:r>
                      <a:r>
                        <a:rPr lang="en-GB" baseline="0" dirty="0" smtClean="0"/>
                        <a:t> attitudes, </a:t>
                      </a:r>
                      <a:r>
                        <a:rPr lang="en-GB" baseline="0" dirty="0" err="1" smtClean="0"/>
                        <a:t>etc</a:t>
                      </a:r>
                      <a:endParaRPr lang="en-GB" dirty="0"/>
                    </a:p>
                  </a:txBody>
                  <a:tcPr/>
                </a:tc>
                <a:tc>
                  <a:txBody>
                    <a:bodyPr/>
                    <a:lstStyle/>
                    <a:p>
                      <a:pPr algn="ctr"/>
                      <a:r>
                        <a:rPr lang="en-GB" dirty="0" smtClean="0"/>
                        <a:t>Social, changeable</a:t>
                      </a:r>
                      <a:endParaRPr lang="en-GB" dirty="0"/>
                    </a:p>
                  </a:txBody>
                  <a:tcPr/>
                </a:tc>
                <a:tc>
                  <a:txBody>
                    <a:bodyPr/>
                    <a:lstStyle/>
                    <a:p>
                      <a:pPr algn="ctr"/>
                      <a:r>
                        <a:rPr lang="en-GB" dirty="0" smtClean="0"/>
                        <a:t>Passed down by parents/parent</a:t>
                      </a:r>
                      <a:r>
                        <a:rPr lang="en-GB" baseline="0" dirty="0" smtClean="0"/>
                        <a:t> substitutes</a:t>
                      </a:r>
                      <a:endParaRPr lang="en-GB" dirty="0"/>
                    </a:p>
                  </a:txBody>
                  <a:tcPr/>
                </a:tc>
                <a:tc>
                  <a:txBody>
                    <a:bodyPr/>
                    <a:lstStyle/>
                    <a:p>
                      <a:pPr algn="ctr"/>
                      <a:r>
                        <a:rPr lang="en-GB" dirty="0" smtClean="0"/>
                        <a:t>Variable and changeable</a:t>
                      </a:r>
                    </a:p>
                    <a:p>
                      <a:pPr algn="ctr"/>
                      <a:r>
                        <a:rPr lang="en-GB" dirty="0" smtClean="0"/>
                        <a:t> blue-print for living</a:t>
                      </a:r>
                      <a:endParaRPr lang="en-GB" dirty="0"/>
                    </a:p>
                  </a:txBody>
                  <a:tcPr/>
                </a:tc>
              </a:tr>
              <a:tr h="370840">
                <a:tc>
                  <a:txBody>
                    <a:bodyPr/>
                    <a:lstStyle/>
                    <a:p>
                      <a:r>
                        <a:rPr lang="en-GB" b="1" dirty="0" smtClean="0"/>
                        <a:t>ETHNICITY</a:t>
                      </a:r>
                      <a:endParaRPr lang="en-GB" b="1" dirty="0"/>
                    </a:p>
                  </a:txBody>
                  <a:tcPr/>
                </a:tc>
                <a:tc>
                  <a:txBody>
                    <a:bodyPr/>
                    <a:lstStyle/>
                    <a:p>
                      <a:pPr algn="ctr"/>
                      <a:r>
                        <a:rPr lang="en-GB" dirty="0" smtClean="0"/>
                        <a:t>Sense of belonging</a:t>
                      </a:r>
                      <a:endParaRPr lang="en-GB" dirty="0"/>
                    </a:p>
                  </a:txBody>
                  <a:tcPr/>
                </a:tc>
                <a:tc>
                  <a:txBody>
                    <a:bodyPr/>
                    <a:lstStyle/>
                    <a:p>
                      <a:pPr algn="ctr"/>
                      <a:r>
                        <a:rPr lang="en-GB" dirty="0" smtClean="0"/>
                        <a:t>Psychosocial,</a:t>
                      </a:r>
                      <a:r>
                        <a:rPr lang="en-GB" baseline="0" dirty="0" smtClean="0"/>
                        <a:t> partially changeable</a:t>
                      </a:r>
                      <a:endParaRPr lang="en-GB" dirty="0"/>
                    </a:p>
                  </a:txBody>
                  <a:tcPr/>
                </a:tc>
                <a:tc>
                  <a:txBody>
                    <a:bodyPr/>
                    <a:lstStyle/>
                    <a:p>
                      <a:pPr algn="ctr"/>
                      <a:r>
                        <a:rPr lang="en-GB" dirty="0" smtClean="0"/>
                        <a:t>How people see themselves in terms of background and parentage</a:t>
                      </a:r>
                      <a:endParaRPr lang="en-GB" dirty="0"/>
                    </a:p>
                  </a:txBody>
                  <a:tcPr/>
                </a:tc>
                <a:tc>
                  <a:txBody>
                    <a:bodyPr/>
                    <a:lstStyle/>
                    <a:p>
                      <a:pPr algn="ctr"/>
                      <a:r>
                        <a:rPr lang="en-GB" dirty="0" smtClean="0"/>
                        <a:t>Culture-race mixture</a:t>
                      </a:r>
                      <a:endParaRPr lang="en-GB" dirty="0"/>
                    </a:p>
                  </a:txBody>
                  <a:tcPr/>
                </a:tc>
              </a:tr>
              <a:tr h="370840">
                <a:tc>
                  <a:txBody>
                    <a:bodyPr/>
                    <a:lstStyle/>
                    <a:p>
                      <a:r>
                        <a:rPr lang="en-GB" b="1" dirty="0" smtClean="0"/>
                        <a:t>IDENTITY</a:t>
                      </a:r>
                      <a:endParaRPr lang="en-GB" b="1" dirty="0"/>
                    </a:p>
                  </a:txBody>
                  <a:tcPr/>
                </a:tc>
                <a:tc>
                  <a:txBody>
                    <a:bodyPr/>
                    <a:lstStyle/>
                    <a:p>
                      <a:pPr algn="ctr"/>
                      <a:r>
                        <a:rPr lang="en-GB" dirty="0" smtClean="0"/>
                        <a:t>Subjective feelings</a:t>
                      </a:r>
                      <a:endParaRPr lang="en-GB" dirty="0"/>
                    </a:p>
                  </a:txBody>
                  <a:tcPr/>
                </a:tc>
                <a:tc>
                  <a:txBody>
                    <a:bodyPr/>
                    <a:lstStyle/>
                    <a:p>
                      <a:pPr algn="ctr"/>
                      <a:r>
                        <a:rPr lang="en-GB" dirty="0" smtClean="0"/>
                        <a:t>Psycho-personal,</a:t>
                      </a:r>
                      <a:r>
                        <a:rPr lang="en-GB" baseline="0" dirty="0" smtClean="0"/>
                        <a:t> several parts, each fairly fixed once formed</a:t>
                      </a:r>
                      <a:endParaRPr lang="en-GB" dirty="0"/>
                    </a:p>
                  </a:txBody>
                  <a:tcPr/>
                </a:tc>
                <a:tc>
                  <a:txBody>
                    <a:bodyPr/>
                    <a:lstStyle/>
                    <a:p>
                      <a:pPr algn="ctr"/>
                      <a:r>
                        <a:rPr lang="en-GB" dirty="0" smtClean="0"/>
                        <a:t>Formed through upbringing and experience</a:t>
                      </a:r>
                      <a:endParaRPr lang="en-GB" dirty="0"/>
                    </a:p>
                  </a:txBody>
                  <a:tcPr/>
                </a:tc>
                <a:tc>
                  <a:txBody>
                    <a:bodyPr/>
                    <a:lstStyle/>
                    <a:p>
                      <a:pPr algn="ctr"/>
                      <a:r>
                        <a:rPr lang="en-GB" dirty="0" smtClean="0"/>
                        <a:t>Feelings about heritage; personal choice</a:t>
                      </a:r>
                      <a:endParaRPr lang="en-GB" dirty="0"/>
                    </a:p>
                  </a:txBody>
                  <a:tcPr/>
                </a:tc>
              </a:tr>
            </a:tbl>
          </a:graphicData>
        </a:graphic>
      </p:graphicFrame>
    </p:spTree>
    <p:extLst>
      <p:ext uri="{BB962C8B-B14F-4D97-AF65-F5344CB8AC3E}">
        <p14:creationId xmlns:p14="http://schemas.microsoft.com/office/powerpoint/2010/main" val="3786266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RACIAL AND CULTURAL ISSUES FINDINGS IN ENGLAND (Fernando and Keating, 2009) </a:t>
            </a:r>
            <a:br>
              <a:rPr lang="en-GB" dirty="0" smtClean="0"/>
            </a:br>
            <a:endParaRPr lang="en-GB" dirty="0"/>
          </a:p>
        </p:txBody>
      </p:sp>
      <p:sp>
        <p:nvSpPr>
          <p:cNvPr id="3" name="Content Placeholder 2"/>
          <p:cNvSpPr>
            <a:spLocks noGrp="1"/>
          </p:cNvSpPr>
          <p:nvPr>
            <p:ph idx="1"/>
          </p:nvPr>
        </p:nvSpPr>
        <p:spPr/>
        <p:txBody>
          <a:bodyPr/>
          <a:lstStyle/>
          <a:p>
            <a:pPr marL="0" indent="0" algn="ctr">
              <a:buNone/>
            </a:pPr>
            <a:r>
              <a:rPr lang="en-GB" dirty="0" smtClean="0"/>
              <a:t>Black / Ethnic Minorities more often: </a:t>
            </a:r>
          </a:p>
          <a:p>
            <a:pPr>
              <a:buFont typeface="Wingdings" panose="05000000000000000000" pitchFamily="2" charset="2"/>
              <a:buChar char="§"/>
            </a:pPr>
            <a:r>
              <a:rPr lang="en-GB" dirty="0" smtClean="0"/>
              <a:t>Diagnosed as schizophrenic </a:t>
            </a:r>
          </a:p>
          <a:p>
            <a:pPr>
              <a:buFont typeface="Wingdings" panose="05000000000000000000" pitchFamily="2" charset="2"/>
              <a:buChar char="§"/>
            </a:pPr>
            <a:r>
              <a:rPr lang="en-GB" dirty="0" smtClean="0"/>
              <a:t>Compulsorily detained under Mental Health Act </a:t>
            </a:r>
          </a:p>
          <a:p>
            <a:pPr>
              <a:buFont typeface="Wingdings" panose="05000000000000000000" pitchFamily="2" charset="2"/>
              <a:buChar char="§"/>
            </a:pPr>
            <a:r>
              <a:rPr lang="en-GB" dirty="0" smtClean="0"/>
              <a:t>Admitted as ‘Offender Patients’ </a:t>
            </a:r>
          </a:p>
          <a:p>
            <a:pPr>
              <a:buFont typeface="Wingdings" panose="05000000000000000000" pitchFamily="2" charset="2"/>
              <a:buChar char="§"/>
            </a:pPr>
            <a:r>
              <a:rPr lang="en-GB" dirty="0" smtClean="0"/>
              <a:t>Held by police under S. 136 of Mental Health Act </a:t>
            </a:r>
          </a:p>
          <a:p>
            <a:pPr>
              <a:buFont typeface="Wingdings" panose="05000000000000000000" pitchFamily="2" charset="2"/>
              <a:buChar char="§"/>
            </a:pPr>
            <a:r>
              <a:rPr lang="en-GB" dirty="0" smtClean="0"/>
              <a:t>Transferred to locked wards </a:t>
            </a:r>
          </a:p>
          <a:p>
            <a:pPr>
              <a:buFont typeface="Wingdings" panose="05000000000000000000" pitchFamily="2" charset="2"/>
              <a:buChar char="§"/>
            </a:pPr>
            <a:r>
              <a:rPr lang="en-GB" dirty="0" smtClean="0"/>
              <a:t>Not referred for ‘talking therapies’</a:t>
            </a:r>
            <a:br>
              <a:rPr lang="en-GB" dirty="0" smtClean="0"/>
            </a:br>
            <a:endParaRPr lang="en-GB" dirty="0"/>
          </a:p>
        </p:txBody>
      </p:sp>
      <p:pic>
        <p:nvPicPr>
          <p:cNvPr id="4" name="Picture 3"/>
          <p:cNvPicPr>
            <a:picLocks noChangeAspect="1"/>
          </p:cNvPicPr>
          <p:nvPr/>
        </p:nvPicPr>
        <p:blipFill>
          <a:blip r:embed="rId2"/>
          <a:stretch>
            <a:fillRect/>
          </a:stretch>
        </p:blipFill>
        <p:spPr>
          <a:xfrm>
            <a:off x="8858250" y="4667250"/>
            <a:ext cx="3333750" cy="2190750"/>
          </a:xfrm>
          <a:prstGeom prst="rect">
            <a:avLst/>
          </a:prstGeom>
        </p:spPr>
      </p:pic>
    </p:spTree>
    <p:extLst>
      <p:ext uri="{BB962C8B-B14F-4D97-AF65-F5344CB8AC3E}">
        <p14:creationId xmlns:p14="http://schemas.microsoft.com/office/powerpoint/2010/main" val="4047985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in the context of ‘mental health’</a:t>
            </a:r>
            <a:br>
              <a:rPr lang="en-GB" dirty="0" smtClean="0"/>
            </a:br>
            <a:r>
              <a:rPr lang="en-GB" dirty="0" smtClean="0"/>
              <a:t>(Fernando, 2010)</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NOT A CLOSED SYSTEM THAT CAN BE DEFINED CLEARLY NOT JUST TRADITIONAL VALUES, BELIEFS AND PRACTICES…….</a:t>
            </a:r>
          </a:p>
          <a:p>
            <a:pPr>
              <a:buFont typeface="Wingdings" panose="05000000000000000000" pitchFamily="2" charset="2"/>
              <a:buChar char="§"/>
            </a:pPr>
            <a:r>
              <a:rPr lang="en-GB" dirty="0" smtClean="0"/>
              <a:t>Living, dynamic and changing system of values and worldviews that people live by, create and re-create.</a:t>
            </a:r>
          </a:p>
          <a:p>
            <a:pPr>
              <a:buFont typeface="Wingdings" panose="05000000000000000000" pitchFamily="2" charset="2"/>
              <a:buChar char="§"/>
            </a:pPr>
            <a:r>
              <a:rPr lang="en-GB" dirty="0" smtClean="0"/>
              <a:t>A system in which people define their identities and negotiate their lives.</a:t>
            </a:r>
          </a:p>
          <a:p>
            <a:pPr>
              <a:buFont typeface="Wingdings" panose="05000000000000000000" pitchFamily="2" charset="2"/>
              <a:buChar char="§"/>
            </a:pPr>
            <a:r>
              <a:rPr lang="en-GB" dirty="0" smtClean="0"/>
              <a:t>Systems of knowledge &amp; practice that provide individuals with conceptual tools for self-understanding and rhetorical possibilities for self-preservation and social positioning.</a:t>
            </a:r>
          </a:p>
          <a:p>
            <a:endParaRPr lang="en-GB" dirty="0"/>
          </a:p>
        </p:txBody>
      </p:sp>
      <p:pic>
        <p:nvPicPr>
          <p:cNvPr id="4" name="Picture 3"/>
          <p:cNvPicPr>
            <a:picLocks noChangeAspect="1"/>
          </p:cNvPicPr>
          <p:nvPr/>
        </p:nvPicPr>
        <p:blipFill>
          <a:blip r:embed="rId2"/>
          <a:stretch>
            <a:fillRect/>
          </a:stretch>
        </p:blipFill>
        <p:spPr>
          <a:xfrm>
            <a:off x="9990160" y="3968"/>
            <a:ext cx="2201839" cy="1577985"/>
          </a:xfrm>
          <a:prstGeom prst="rect">
            <a:avLst/>
          </a:prstGeom>
        </p:spPr>
      </p:pic>
    </p:spTree>
    <p:extLst>
      <p:ext uri="{BB962C8B-B14F-4D97-AF65-F5344CB8AC3E}">
        <p14:creationId xmlns:p14="http://schemas.microsoft.com/office/powerpoint/2010/main" val="179473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Cross Cultural Variation of Depression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‘Primary disturbance is sense of failure or loss experienced in context of differentiation of ‘self’ vs. ‘other’ (Murphy, 1973) </a:t>
            </a:r>
          </a:p>
          <a:p>
            <a:pPr marL="0" indent="0" algn="ctr">
              <a:buNone/>
            </a:pPr>
            <a:r>
              <a:rPr lang="en-GB" dirty="0" smtClean="0"/>
              <a:t>Loss of group membership =‘isolation’  </a:t>
            </a:r>
          </a:p>
          <a:p>
            <a:pPr marL="0" indent="0" algn="ctr">
              <a:buNone/>
            </a:pPr>
            <a:r>
              <a:rPr lang="en-GB" dirty="0" smtClean="0"/>
              <a:t>Failure towards others = ‘shame’  </a:t>
            </a:r>
          </a:p>
          <a:p>
            <a:pPr marL="0" indent="0" algn="ctr">
              <a:buNone/>
            </a:pPr>
            <a:r>
              <a:rPr lang="en-GB" dirty="0"/>
              <a:t>f</a:t>
            </a:r>
            <a:r>
              <a:rPr lang="en-GB" dirty="0" smtClean="0"/>
              <a:t>ailure towards oneself = ‘guilt’ </a:t>
            </a:r>
          </a:p>
          <a:p>
            <a:pPr marL="0" indent="0" algn="ctr">
              <a:buNone/>
            </a:pPr>
            <a:r>
              <a:rPr lang="en-GB" dirty="0" smtClean="0"/>
              <a:t>• ‘Depression’ occurs in cultures that ‘psychologise’ experience (</a:t>
            </a:r>
            <a:r>
              <a:rPr lang="en-GB" dirty="0" err="1" smtClean="0"/>
              <a:t>Marsella</a:t>
            </a:r>
            <a:r>
              <a:rPr lang="en-GB" dirty="0" smtClean="0"/>
              <a:t>, 1978)</a:t>
            </a:r>
          </a:p>
          <a:p>
            <a:pPr marL="0" indent="0" algn="ctr">
              <a:buNone/>
            </a:pPr>
            <a:r>
              <a:rPr lang="en-GB" dirty="0" smtClean="0"/>
              <a:t>• Depression is an illness in cultures where ‘depressive affects’ are free- floating and not tied to issues of existence / religion.         (</a:t>
            </a:r>
            <a:r>
              <a:rPr lang="en-GB" dirty="0" err="1" smtClean="0"/>
              <a:t>Obeyesekere</a:t>
            </a:r>
            <a:r>
              <a:rPr lang="en-GB" dirty="0" smtClean="0"/>
              <a:t>, 1985)</a:t>
            </a:r>
          </a:p>
          <a:p>
            <a:endParaRPr lang="en-GB" dirty="0"/>
          </a:p>
        </p:txBody>
      </p:sp>
      <p:pic>
        <p:nvPicPr>
          <p:cNvPr id="4" name="Picture 3"/>
          <p:cNvPicPr>
            <a:picLocks noChangeAspect="1"/>
          </p:cNvPicPr>
          <p:nvPr/>
        </p:nvPicPr>
        <p:blipFill>
          <a:blip r:embed="rId2"/>
          <a:stretch>
            <a:fillRect/>
          </a:stretch>
        </p:blipFill>
        <p:spPr>
          <a:xfrm>
            <a:off x="9991725" y="0"/>
            <a:ext cx="2200275" cy="1190625"/>
          </a:xfrm>
          <a:prstGeom prst="rect">
            <a:avLst/>
          </a:prstGeom>
        </p:spPr>
      </p:pic>
    </p:spTree>
    <p:extLst>
      <p:ext uri="{BB962C8B-B14F-4D97-AF65-F5344CB8AC3E}">
        <p14:creationId xmlns:p14="http://schemas.microsoft.com/office/powerpoint/2010/main" val="42134515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Traditions of Western Psychiatry and Psychology</a:t>
            </a:r>
            <a:endParaRPr lang="en-GB" dirty="0"/>
          </a:p>
        </p:txBody>
      </p:sp>
      <p:sp>
        <p:nvSpPr>
          <p:cNvPr id="3" name="Content Placeholder 2"/>
          <p:cNvSpPr>
            <a:spLocks noGrp="1"/>
          </p:cNvSpPr>
          <p:nvPr>
            <p:ph idx="1"/>
          </p:nvPr>
        </p:nvSpPr>
        <p:spPr/>
        <p:txBody>
          <a:bodyPr/>
          <a:lstStyle/>
          <a:p>
            <a:r>
              <a:rPr lang="en-GB" dirty="0" smtClean="0"/>
              <a:t>Many (cultural) traditions exist about ‘mind’, health / illness and ‘mental health’ BUT Western tradition dominates the world politically (Watters, 2010). </a:t>
            </a:r>
          </a:p>
          <a:p>
            <a:r>
              <a:rPr lang="en-GB" dirty="0" smtClean="0"/>
              <a:t>Psychiatry deals with ‘abnormal’ mind ‘Mental illness’ and medical therapies </a:t>
            </a:r>
          </a:p>
          <a:p>
            <a:r>
              <a:rPr lang="en-GB" dirty="0" smtClean="0"/>
              <a:t>Psychology deals with ‘normal’ mind ‘Scientific psychology’; psychological therapies</a:t>
            </a:r>
          </a:p>
          <a:p>
            <a:r>
              <a:rPr lang="en-GB" dirty="0" smtClean="0"/>
              <a:t>‘Western’ vs ‘non-western’ / East vs West is a rough division that represents traditions and their origins but not current geographical locations………</a:t>
            </a:r>
          </a:p>
          <a:p>
            <a:endParaRPr lang="en-GB" dirty="0"/>
          </a:p>
        </p:txBody>
      </p:sp>
      <p:pic>
        <p:nvPicPr>
          <p:cNvPr id="4" name="Picture 3"/>
          <p:cNvPicPr>
            <a:picLocks noChangeAspect="1"/>
          </p:cNvPicPr>
          <p:nvPr/>
        </p:nvPicPr>
        <p:blipFill>
          <a:blip r:embed="rId2"/>
          <a:stretch>
            <a:fillRect/>
          </a:stretch>
        </p:blipFill>
        <p:spPr>
          <a:xfrm>
            <a:off x="9334500" y="-88900"/>
            <a:ext cx="2857500" cy="1914525"/>
          </a:xfrm>
          <a:prstGeom prst="rect">
            <a:avLst/>
          </a:prstGeom>
        </p:spPr>
      </p:pic>
    </p:spTree>
    <p:extLst>
      <p:ext uri="{BB962C8B-B14F-4D97-AF65-F5344CB8AC3E}">
        <p14:creationId xmlns:p14="http://schemas.microsoft.com/office/powerpoint/2010/main" val="3964790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and ‘Mind’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21215214"/>
              </p:ext>
            </p:extLst>
          </p:nvPr>
        </p:nvGraphicFramePr>
        <p:xfrm>
          <a:off x="838200" y="1825622"/>
          <a:ext cx="10515600" cy="4645515"/>
        </p:xfrm>
        <a:graphic>
          <a:graphicData uri="http://schemas.openxmlformats.org/drawingml/2006/table">
            <a:tbl>
              <a:tblPr firstRow="1" bandRow="1">
                <a:tableStyleId>{5C22544A-7EE6-4342-B048-85BDC9FD1C3A}</a:tableStyleId>
              </a:tblPr>
              <a:tblGrid>
                <a:gridCol w="3505200"/>
                <a:gridCol w="3505200"/>
                <a:gridCol w="3505200"/>
              </a:tblGrid>
              <a:tr h="929103">
                <a:tc>
                  <a:txBody>
                    <a:bodyPr/>
                    <a:lstStyle/>
                    <a:p>
                      <a:endParaRPr lang="en-GB" dirty="0"/>
                    </a:p>
                  </a:txBody>
                  <a:tcPr/>
                </a:tc>
                <a:tc>
                  <a:txBody>
                    <a:bodyPr/>
                    <a:lstStyle/>
                    <a:p>
                      <a:r>
                        <a:rPr lang="en-GB" dirty="0" smtClean="0"/>
                        <a:t>WESTERN TRADITION</a:t>
                      </a:r>
                      <a:endParaRPr lang="en-GB" dirty="0"/>
                    </a:p>
                  </a:txBody>
                  <a:tcPr>
                    <a:solidFill>
                      <a:schemeClr val="accent5">
                        <a:lumMod val="50000"/>
                      </a:schemeClr>
                    </a:solidFill>
                  </a:tcPr>
                </a:tc>
                <a:tc>
                  <a:txBody>
                    <a:bodyPr/>
                    <a:lstStyle/>
                    <a:p>
                      <a:r>
                        <a:rPr lang="en-GB" dirty="0" smtClean="0"/>
                        <a:t>EASTERN</a:t>
                      </a:r>
                      <a:r>
                        <a:rPr lang="en-GB" baseline="0" dirty="0" smtClean="0"/>
                        <a:t> TRADITION</a:t>
                      </a:r>
                      <a:endParaRPr lang="en-GB" dirty="0"/>
                    </a:p>
                  </a:txBody>
                  <a:tcPr>
                    <a:solidFill>
                      <a:schemeClr val="tx2"/>
                    </a:solidFill>
                  </a:tcPr>
                </a:tc>
              </a:tr>
              <a:tr h="929103">
                <a:tc>
                  <a:txBody>
                    <a:bodyPr/>
                    <a:lstStyle/>
                    <a:p>
                      <a:pPr algn="ctr"/>
                      <a:r>
                        <a:rPr lang="en-GB" dirty="0" smtClean="0"/>
                        <a:t>Mind and Body</a:t>
                      </a:r>
                      <a:endParaRPr lang="en-GB" dirty="0"/>
                    </a:p>
                  </a:txBody>
                  <a:tcPr/>
                </a:tc>
                <a:tc>
                  <a:txBody>
                    <a:bodyPr/>
                    <a:lstStyle/>
                    <a:p>
                      <a:pPr algn="ctr"/>
                      <a:r>
                        <a:rPr lang="en-GB" dirty="0" smtClean="0"/>
                        <a:t>Distinct entities</a:t>
                      </a:r>
                      <a:endParaRPr lang="en-GB" dirty="0"/>
                    </a:p>
                  </a:txBody>
                  <a:tcPr/>
                </a:tc>
                <a:tc>
                  <a:txBody>
                    <a:bodyPr/>
                    <a:lstStyle/>
                    <a:p>
                      <a:pPr algn="ctr"/>
                      <a:r>
                        <a:rPr lang="en-GB" dirty="0" smtClean="0"/>
                        <a:t>Indivisible whole</a:t>
                      </a:r>
                      <a:endParaRPr lang="en-GB" dirty="0"/>
                    </a:p>
                  </a:txBody>
                  <a:tcPr/>
                </a:tc>
              </a:tr>
              <a:tr h="929103">
                <a:tc>
                  <a:txBody>
                    <a:bodyPr/>
                    <a:lstStyle/>
                    <a:p>
                      <a:pPr algn="ctr"/>
                      <a:r>
                        <a:rPr lang="en-GB" dirty="0" smtClean="0"/>
                        <a:t>Analysis</a:t>
                      </a:r>
                      <a:endParaRPr lang="en-GB" dirty="0"/>
                    </a:p>
                  </a:txBody>
                  <a:tcPr/>
                </a:tc>
                <a:tc>
                  <a:txBody>
                    <a:bodyPr/>
                    <a:lstStyle/>
                    <a:p>
                      <a:pPr algn="ctr"/>
                      <a:r>
                        <a:rPr lang="en-GB" dirty="0" smtClean="0"/>
                        <a:t>Reductionist/Mechanistic</a:t>
                      </a:r>
                      <a:endParaRPr lang="en-GB" dirty="0"/>
                    </a:p>
                  </a:txBody>
                  <a:tcPr/>
                </a:tc>
                <a:tc>
                  <a:txBody>
                    <a:bodyPr/>
                    <a:lstStyle/>
                    <a:p>
                      <a:pPr algn="ctr"/>
                      <a:r>
                        <a:rPr lang="en-GB" dirty="0" smtClean="0"/>
                        <a:t>Holistic</a:t>
                      </a:r>
                      <a:endParaRPr lang="en-GB" dirty="0"/>
                    </a:p>
                  </a:txBody>
                  <a:tcPr/>
                </a:tc>
              </a:tr>
              <a:tr h="929103">
                <a:tc>
                  <a:txBody>
                    <a:bodyPr/>
                    <a:lstStyle/>
                    <a:p>
                      <a:pPr algn="ctr"/>
                      <a:r>
                        <a:rPr lang="en-GB" dirty="0" smtClean="0"/>
                        <a:t>Tools for understanding</a:t>
                      </a:r>
                      <a:endParaRPr lang="en-GB" dirty="0"/>
                    </a:p>
                  </a:txBody>
                  <a:tcPr/>
                </a:tc>
                <a:tc>
                  <a:txBody>
                    <a:bodyPr/>
                    <a:lstStyle/>
                    <a:p>
                      <a:pPr algn="ctr"/>
                      <a:r>
                        <a:rPr lang="en-GB" dirty="0" smtClean="0"/>
                        <a:t>Objective</a:t>
                      </a:r>
                      <a:endParaRPr lang="en-GB" dirty="0"/>
                    </a:p>
                  </a:txBody>
                  <a:tcPr/>
                </a:tc>
                <a:tc>
                  <a:txBody>
                    <a:bodyPr/>
                    <a:lstStyle/>
                    <a:p>
                      <a:pPr algn="ctr"/>
                      <a:r>
                        <a:rPr lang="en-GB" dirty="0" smtClean="0"/>
                        <a:t>Subjective</a:t>
                      </a:r>
                      <a:endParaRPr lang="en-GB" dirty="0"/>
                    </a:p>
                  </a:txBody>
                  <a:tcPr/>
                </a:tc>
              </a:tr>
              <a:tr h="929103">
                <a:tc>
                  <a:txBody>
                    <a:bodyPr/>
                    <a:lstStyle/>
                    <a:p>
                      <a:pPr algn="ctr"/>
                      <a:r>
                        <a:rPr lang="en-GB" dirty="0" smtClean="0"/>
                        <a:t>Spirituality</a:t>
                      </a:r>
                      <a:endParaRPr lang="en-GB" dirty="0"/>
                    </a:p>
                  </a:txBody>
                  <a:tcPr/>
                </a:tc>
                <a:tc>
                  <a:txBody>
                    <a:bodyPr/>
                    <a:lstStyle/>
                    <a:p>
                      <a:pPr algn="ctr"/>
                      <a:r>
                        <a:rPr lang="en-GB" dirty="0" smtClean="0"/>
                        <a:t>Add-on </a:t>
                      </a:r>
                      <a:endParaRPr lang="en-GB" dirty="0"/>
                    </a:p>
                  </a:txBody>
                  <a:tcPr/>
                </a:tc>
                <a:tc>
                  <a:txBody>
                    <a:bodyPr/>
                    <a:lstStyle/>
                    <a:p>
                      <a:pPr algn="ctr"/>
                      <a:r>
                        <a:rPr lang="en-GB" dirty="0" smtClean="0"/>
                        <a:t>Integral</a:t>
                      </a:r>
                      <a:endParaRPr lang="en-GB" dirty="0"/>
                    </a:p>
                  </a:txBody>
                  <a:tcPr/>
                </a:tc>
              </a:tr>
            </a:tbl>
          </a:graphicData>
        </a:graphic>
      </p:graphicFrame>
    </p:spTree>
    <p:extLst>
      <p:ext uri="{BB962C8B-B14F-4D97-AF65-F5344CB8AC3E}">
        <p14:creationId xmlns:p14="http://schemas.microsoft.com/office/powerpoint/2010/main" val="2262238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Ideals of Mental Health- Eastern Traditions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Integration and harmony between persons, family and within society in relation to spiritual values;</a:t>
            </a:r>
          </a:p>
          <a:p>
            <a:pPr>
              <a:buFont typeface="Wingdings" panose="05000000000000000000" pitchFamily="2" charset="2"/>
              <a:buChar char="§"/>
            </a:pPr>
            <a:r>
              <a:rPr lang="en-GB" dirty="0" smtClean="0"/>
              <a:t>Social Integration;</a:t>
            </a:r>
          </a:p>
          <a:p>
            <a:pPr>
              <a:buFont typeface="Wingdings" panose="05000000000000000000" pitchFamily="2" charset="2"/>
              <a:buChar char="§"/>
            </a:pPr>
            <a:r>
              <a:rPr lang="en-GB" dirty="0" smtClean="0"/>
              <a:t>Balanced functioning; </a:t>
            </a:r>
          </a:p>
          <a:p>
            <a:pPr>
              <a:buFont typeface="Wingdings" panose="05000000000000000000" pitchFamily="2" charset="2"/>
              <a:buChar char="§"/>
            </a:pPr>
            <a:r>
              <a:rPr lang="en-GB" dirty="0" smtClean="0"/>
              <a:t>Protection and caring……..</a:t>
            </a:r>
          </a:p>
          <a:p>
            <a:pPr>
              <a:buFont typeface="Wingdings" panose="05000000000000000000" pitchFamily="2" charset="2"/>
              <a:buChar char="§"/>
            </a:pPr>
            <a:endParaRPr lang="en-GB" dirty="0"/>
          </a:p>
        </p:txBody>
      </p:sp>
      <p:pic>
        <p:nvPicPr>
          <p:cNvPr id="4" name="Picture 3"/>
          <p:cNvPicPr>
            <a:picLocks noChangeAspect="1"/>
          </p:cNvPicPr>
          <p:nvPr/>
        </p:nvPicPr>
        <p:blipFill>
          <a:blip r:embed="rId2"/>
          <a:stretch>
            <a:fillRect/>
          </a:stretch>
        </p:blipFill>
        <p:spPr>
          <a:xfrm>
            <a:off x="6147581" y="3158331"/>
            <a:ext cx="5064369" cy="3153569"/>
          </a:xfrm>
          <a:prstGeom prst="rect">
            <a:avLst/>
          </a:prstGeom>
        </p:spPr>
      </p:pic>
    </p:spTree>
    <p:extLst>
      <p:ext uri="{BB962C8B-B14F-4D97-AF65-F5344CB8AC3E}">
        <p14:creationId xmlns:p14="http://schemas.microsoft.com/office/powerpoint/2010/main" val="6073580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Ideals of Mental Health: Western Traditions</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5400" dirty="0" smtClean="0"/>
              <a:t>Self-sufficiency</a:t>
            </a:r>
          </a:p>
          <a:p>
            <a:pPr>
              <a:buFont typeface="Wingdings" panose="05000000000000000000" pitchFamily="2" charset="2"/>
              <a:buChar char="§"/>
            </a:pPr>
            <a:r>
              <a:rPr lang="en-GB" sz="5400" dirty="0" smtClean="0"/>
              <a:t>Personal autonomy</a:t>
            </a:r>
          </a:p>
          <a:p>
            <a:pPr>
              <a:buFont typeface="Wingdings" panose="05000000000000000000" pitchFamily="2" charset="2"/>
              <a:buChar char="§"/>
            </a:pPr>
            <a:r>
              <a:rPr lang="en-GB" sz="5400" dirty="0" smtClean="0"/>
              <a:t>Efficiency</a:t>
            </a:r>
          </a:p>
          <a:p>
            <a:pPr>
              <a:buFont typeface="Wingdings" panose="05000000000000000000" pitchFamily="2" charset="2"/>
              <a:buChar char="§"/>
            </a:pPr>
            <a:r>
              <a:rPr lang="en-GB" sz="5400" dirty="0" smtClean="0"/>
              <a:t>Self-esteem</a:t>
            </a:r>
            <a:endParaRPr lang="en-GB" sz="5400" dirty="0"/>
          </a:p>
        </p:txBody>
      </p:sp>
      <p:pic>
        <p:nvPicPr>
          <p:cNvPr id="4" name="Picture 3"/>
          <p:cNvPicPr>
            <a:picLocks noChangeAspect="1"/>
          </p:cNvPicPr>
          <p:nvPr/>
        </p:nvPicPr>
        <p:blipFill>
          <a:blip r:embed="rId2"/>
          <a:stretch>
            <a:fillRect/>
          </a:stretch>
        </p:blipFill>
        <p:spPr>
          <a:xfrm>
            <a:off x="7202658" y="2840207"/>
            <a:ext cx="4684541" cy="2871276"/>
          </a:xfrm>
          <a:prstGeom prst="rect">
            <a:avLst/>
          </a:prstGeom>
        </p:spPr>
      </p:pic>
    </p:spTree>
    <p:extLst>
      <p:ext uri="{BB962C8B-B14F-4D97-AF65-F5344CB8AC3E}">
        <p14:creationId xmlns:p14="http://schemas.microsoft.com/office/powerpoint/2010/main" val="194439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Liberation </a:t>
            </a:r>
            <a:r>
              <a:rPr lang="en-GB" i="1" dirty="0" smtClean="0"/>
              <a:t>or</a:t>
            </a:r>
            <a:r>
              <a:rPr lang="en-GB" dirty="0" smtClean="0"/>
              <a:t> Therapy?</a:t>
            </a:r>
            <a:br>
              <a:rPr lang="en-GB" dirty="0" smtClean="0"/>
            </a:br>
            <a:r>
              <a:rPr lang="en-GB" dirty="0" smtClean="0"/>
              <a:t>Fernando and Keating (2009)</a:t>
            </a:r>
            <a:endParaRPr lang="en-GB" dirty="0"/>
          </a:p>
        </p:txBody>
      </p:sp>
      <p:sp>
        <p:nvSpPr>
          <p:cNvPr id="3" name="Content Placeholder 2"/>
          <p:cNvSpPr>
            <a:spLocks noGrp="1"/>
          </p:cNvSpPr>
          <p:nvPr>
            <p:ph idx="1"/>
          </p:nvPr>
        </p:nvSpPr>
        <p:spPr/>
        <p:txBody>
          <a:bodyPr/>
          <a:lstStyle/>
          <a:p>
            <a:pPr marL="0" indent="0">
              <a:buNone/>
            </a:pPr>
            <a:r>
              <a:rPr lang="en-GB" dirty="0" smtClean="0"/>
              <a:t>Eastern:                                                                Western:</a:t>
            </a:r>
          </a:p>
          <a:p>
            <a:pPr marL="0" indent="0">
              <a:buNone/>
            </a:pPr>
            <a:r>
              <a:rPr lang="en-GB" dirty="0" smtClean="0"/>
              <a:t>Acceptance of deviation                                   Control of deviation</a:t>
            </a:r>
          </a:p>
          <a:p>
            <a:pPr marL="0" indent="0">
              <a:buNone/>
            </a:pPr>
            <a:r>
              <a:rPr lang="en-GB" dirty="0" smtClean="0"/>
              <a:t>Harmony inside and out                                   Personal satisfaction</a:t>
            </a:r>
          </a:p>
          <a:p>
            <a:pPr marL="0" indent="0">
              <a:buNone/>
            </a:pPr>
            <a:r>
              <a:rPr lang="en-GB" dirty="0" smtClean="0"/>
              <a:t>Understanding by awareness                          Understanding by analysis</a:t>
            </a:r>
          </a:p>
          <a:p>
            <a:pPr marL="0" indent="0">
              <a:buNone/>
            </a:pPr>
            <a:r>
              <a:rPr lang="en-GB" dirty="0" smtClean="0"/>
              <a:t>Contemplation                                                   Problem solving</a:t>
            </a:r>
          </a:p>
          <a:p>
            <a:pPr marL="0" indent="0">
              <a:buNone/>
            </a:pPr>
            <a:r>
              <a:rPr lang="en-GB" dirty="0" smtClean="0"/>
              <a:t>Body-mind-spirit-holism                                   Body-mind separate</a:t>
            </a:r>
          </a:p>
          <a:p>
            <a:pPr marL="0" indent="0">
              <a:buNone/>
            </a:pPr>
            <a:r>
              <a:rPr lang="en-GB" dirty="0"/>
              <a:t> </a:t>
            </a:r>
            <a:endParaRPr lang="en-GB" dirty="0" smtClean="0"/>
          </a:p>
          <a:p>
            <a:pPr marL="0" indent="0" algn="ctr">
              <a:buNone/>
            </a:pPr>
            <a:r>
              <a:rPr lang="en-GB" sz="4000" dirty="0" smtClean="0"/>
              <a:t>Can we </a:t>
            </a:r>
            <a:r>
              <a:rPr lang="en-GB" sz="4000" i="1" dirty="0" smtClean="0"/>
              <a:t>ever</a:t>
            </a:r>
            <a:r>
              <a:rPr lang="en-GB" sz="4000" dirty="0" smtClean="0"/>
              <a:t> reconcile the two?</a:t>
            </a:r>
            <a:endParaRPr lang="en-GB" sz="4000" dirty="0"/>
          </a:p>
        </p:txBody>
      </p:sp>
      <p:pic>
        <p:nvPicPr>
          <p:cNvPr id="4" name="Picture 3"/>
          <p:cNvPicPr>
            <a:picLocks noChangeAspect="1"/>
          </p:cNvPicPr>
          <p:nvPr/>
        </p:nvPicPr>
        <p:blipFill>
          <a:blip r:embed="rId2"/>
          <a:stretch>
            <a:fillRect/>
          </a:stretch>
        </p:blipFill>
        <p:spPr>
          <a:xfrm>
            <a:off x="9525000" y="165637"/>
            <a:ext cx="2667000" cy="1958585"/>
          </a:xfrm>
          <a:prstGeom prst="rect">
            <a:avLst/>
          </a:prstGeom>
        </p:spPr>
      </p:pic>
    </p:spTree>
    <p:extLst>
      <p:ext uri="{BB962C8B-B14F-4D97-AF65-F5344CB8AC3E}">
        <p14:creationId xmlns:p14="http://schemas.microsoft.com/office/powerpoint/2010/main" val="4005884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with being culturally sensitive</a:t>
            </a:r>
            <a:br>
              <a:rPr lang="en-GB" dirty="0" smtClean="0"/>
            </a:br>
            <a:r>
              <a:rPr lang="en-GB" dirty="0" smtClean="0"/>
              <a:t>(Fernando, 2010)</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Psychology and psychiatry are socially constructed processes located in a specific cultural tradition, representing particular ideas about the human condition;</a:t>
            </a:r>
          </a:p>
          <a:p>
            <a:pPr>
              <a:buFont typeface="Wingdings" panose="05000000000000000000" pitchFamily="2" charset="2"/>
              <a:buChar char="§"/>
            </a:pPr>
            <a:r>
              <a:rPr lang="en-GB" dirty="0" smtClean="0"/>
              <a:t>Aims of therapy are culturally determined;</a:t>
            </a:r>
          </a:p>
          <a:p>
            <a:pPr>
              <a:buFont typeface="Wingdings" panose="05000000000000000000" pitchFamily="2" charset="2"/>
              <a:buChar char="§"/>
            </a:pPr>
            <a:r>
              <a:rPr lang="en-GB" dirty="0" smtClean="0"/>
              <a:t>Judgements are influenced by racist assumptions, stereotypes and biases in ‘common-sense’;</a:t>
            </a:r>
          </a:p>
          <a:p>
            <a:pPr>
              <a:buFont typeface="Wingdings" panose="05000000000000000000" pitchFamily="2" charset="2"/>
              <a:buChar char="§"/>
            </a:pPr>
            <a:r>
              <a:rPr lang="en-GB" dirty="0" smtClean="0"/>
              <a:t>The role of a professional in compulsory detention and in forensic psychiatry is more about social control than about care or therapy.</a:t>
            </a:r>
          </a:p>
          <a:p>
            <a:pPr>
              <a:buFont typeface="Wingdings" panose="05000000000000000000" pitchFamily="2" charset="2"/>
              <a:buChar char="§"/>
            </a:pPr>
            <a:endParaRPr lang="en-GB" dirty="0"/>
          </a:p>
        </p:txBody>
      </p:sp>
      <p:pic>
        <p:nvPicPr>
          <p:cNvPr id="4" name="Picture 3"/>
          <p:cNvPicPr>
            <a:picLocks noChangeAspect="1"/>
          </p:cNvPicPr>
          <p:nvPr/>
        </p:nvPicPr>
        <p:blipFill>
          <a:blip r:embed="rId2"/>
          <a:stretch>
            <a:fillRect/>
          </a:stretch>
        </p:blipFill>
        <p:spPr>
          <a:xfrm>
            <a:off x="9145538" y="5500688"/>
            <a:ext cx="2847975" cy="1352550"/>
          </a:xfrm>
          <a:prstGeom prst="rect">
            <a:avLst/>
          </a:prstGeom>
        </p:spPr>
      </p:pic>
    </p:spTree>
    <p:extLst>
      <p:ext uri="{BB962C8B-B14F-4D97-AF65-F5344CB8AC3E}">
        <p14:creationId xmlns:p14="http://schemas.microsoft.com/office/powerpoint/2010/main" val="40059006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Impediments to change</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4000" dirty="0" smtClean="0"/>
              <a:t>Dynamic conservatism in institutions (</a:t>
            </a:r>
            <a:r>
              <a:rPr lang="en-GB" sz="4000" dirty="0" err="1" smtClean="0"/>
              <a:t>Schon</a:t>
            </a:r>
            <a:r>
              <a:rPr lang="en-GB" sz="4000" dirty="0" smtClean="0"/>
              <a:t>, 1971) </a:t>
            </a:r>
          </a:p>
          <a:p>
            <a:pPr>
              <a:buFont typeface="Wingdings" panose="05000000000000000000" pitchFamily="2" charset="2"/>
              <a:buChar char="§"/>
            </a:pPr>
            <a:r>
              <a:rPr lang="en-GB" sz="4000" dirty="0" smtClean="0"/>
              <a:t>good intentions but no implementation </a:t>
            </a:r>
          </a:p>
          <a:p>
            <a:pPr>
              <a:buFont typeface="Wingdings" panose="05000000000000000000" pitchFamily="2" charset="2"/>
              <a:buChar char="§"/>
            </a:pPr>
            <a:r>
              <a:rPr lang="en-GB" sz="4000" dirty="0" smtClean="0"/>
              <a:t>Diagnosis as dogma ‘useful framework’ (Kendell and </a:t>
            </a:r>
            <a:r>
              <a:rPr lang="en-GB" sz="4000" dirty="0" err="1" smtClean="0"/>
              <a:t>Jablensky</a:t>
            </a:r>
            <a:r>
              <a:rPr lang="en-GB" sz="4000" dirty="0" smtClean="0"/>
              <a:t>, 2003) </a:t>
            </a:r>
          </a:p>
          <a:p>
            <a:pPr>
              <a:buFont typeface="Wingdings" panose="05000000000000000000" pitchFamily="2" charset="2"/>
              <a:buChar char="§"/>
            </a:pPr>
            <a:r>
              <a:rPr lang="en-GB" sz="4000" dirty="0" smtClean="0"/>
              <a:t>Language of ‘culture’ ‘cultural sensitivity’ instead of ‘anti-racism’ </a:t>
            </a:r>
            <a:endParaRPr lang="en-GB" sz="4000" dirty="0"/>
          </a:p>
        </p:txBody>
      </p:sp>
      <p:pic>
        <p:nvPicPr>
          <p:cNvPr id="4" name="Picture 3"/>
          <p:cNvPicPr>
            <a:picLocks noChangeAspect="1"/>
          </p:cNvPicPr>
          <p:nvPr/>
        </p:nvPicPr>
        <p:blipFill>
          <a:blip r:embed="rId2"/>
          <a:stretch>
            <a:fillRect/>
          </a:stretch>
        </p:blipFill>
        <p:spPr>
          <a:xfrm>
            <a:off x="9334500" y="1"/>
            <a:ext cx="2857500" cy="1690688"/>
          </a:xfrm>
          <a:prstGeom prst="rect">
            <a:avLst/>
          </a:prstGeom>
        </p:spPr>
      </p:pic>
    </p:spTree>
    <p:extLst>
      <p:ext uri="{BB962C8B-B14F-4D97-AF65-F5344CB8AC3E}">
        <p14:creationId xmlns:p14="http://schemas.microsoft.com/office/powerpoint/2010/main" val="1468941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in Transcultural Psychiatry</a:t>
            </a:r>
            <a:br>
              <a:rPr lang="en-GB" dirty="0" smtClean="0"/>
            </a:br>
            <a:r>
              <a:rPr lang="en-GB" dirty="0" smtClean="0"/>
              <a:t>Royal College of Psychiatrists (2001)</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pPr marL="0" indent="0" algn="ctr">
              <a:buNone/>
            </a:pPr>
            <a:r>
              <a:rPr lang="en-GB" dirty="0" smtClean="0"/>
              <a:t>KNOWLEDGE </a:t>
            </a:r>
          </a:p>
          <a:p>
            <a:pPr>
              <a:buFont typeface="Wingdings" panose="05000000000000000000" pitchFamily="2" charset="2"/>
              <a:buChar char="§"/>
            </a:pPr>
            <a:r>
              <a:rPr lang="en-GB" sz="4800" dirty="0" smtClean="0"/>
              <a:t>Non-western health belief systems </a:t>
            </a:r>
          </a:p>
          <a:p>
            <a:pPr>
              <a:buFont typeface="Wingdings" panose="05000000000000000000" pitchFamily="2" charset="2"/>
              <a:buChar char="§"/>
            </a:pPr>
            <a:r>
              <a:rPr lang="en-GB" sz="4800" dirty="0" smtClean="0"/>
              <a:t>Cultural diversity in construction of identity </a:t>
            </a:r>
          </a:p>
          <a:p>
            <a:pPr>
              <a:buFont typeface="Wingdings" panose="05000000000000000000" pitchFamily="2" charset="2"/>
              <a:buChar char="§"/>
            </a:pPr>
            <a:r>
              <a:rPr lang="en-GB" sz="4800" dirty="0" smtClean="0"/>
              <a:t>Understanding ‘race’, racism, culture and ethnicity </a:t>
            </a:r>
          </a:p>
          <a:p>
            <a:pPr marL="0" indent="0" algn="ctr">
              <a:buNone/>
            </a:pPr>
            <a:endParaRPr lang="en-GB" dirty="0"/>
          </a:p>
        </p:txBody>
      </p:sp>
      <p:pic>
        <p:nvPicPr>
          <p:cNvPr id="4" name="Picture 3"/>
          <p:cNvPicPr>
            <a:picLocks noChangeAspect="1"/>
          </p:cNvPicPr>
          <p:nvPr/>
        </p:nvPicPr>
        <p:blipFill>
          <a:blip r:embed="rId2"/>
          <a:stretch>
            <a:fillRect/>
          </a:stretch>
        </p:blipFill>
        <p:spPr>
          <a:xfrm>
            <a:off x="10339754" y="5359791"/>
            <a:ext cx="1852246" cy="1498209"/>
          </a:xfrm>
          <a:prstGeom prst="rect">
            <a:avLst/>
          </a:prstGeom>
        </p:spPr>
      </p:pic>
    </p:spTree>
    <p:extLst>
      <p:ext uri="{BB962C8B-B14F-4D97-AF65-F5344CB8AC3E}">
        <p14:creationId xmlns:p14="http://schemas.microsoft.com/office/powerpoint/2010/main" val="3720190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in Transcultural Psychiatry</a:t>
            </a:r>
            <a:br>
              <a:rPr lang="en-GB" dirty="0" smtClean="0"/>
            </a:br>
            <a:r>
              <a:rPr lang="en-GB" dirty="0" smtClean="0"/>
              <a:t>Royal College of Psychiatrists (2001)</a:t>
            </a:r>
            <a:endParaRPr lang="en-GB" dirty="0"/>
          </a:p>
        </p:txBody>
      </p:sp>
      <p:sp>
        <p:nvSpPr>
          <p:cNvPr id="3" name="Content Placeholder 2"/>
          <p:cNvSpPr>
            <a:spLocks noGrp="1"/>
          </p:cNvSpPr>
          <p:nvPr>
            <p:ph idx="1"/>
          </p:nvPr>
        </p:nvSpPr>
        <p:spPr/>
        <p:txBody>
          <a:bodyPr/>
          <a:lstStyle/>
          <a:p>
            <a:pPr marL="0" indent="0" algn="ctr">
              <a:buNone/>
            </a:pPr>
            <a:r>
              <a:rPr lang="en-GB" sz="3200" dirty="0" smtClean="0"/>
              <a:t>SKILLS</a:t>
            </a:r>
          </a:p>
          <a:p>
            <a:pPr>
              <a:buFont typeface="Wingdings" panose="05000000000000000000" pitchFamily="2" charset="2"/>
              <a:buChar char="§"/>
            </a:pPr>
            <a:r>
              <a:rPr lang="en-GB" dirty="0" smtClean="0"/>
              <a:t> </a:t>
            </a:r>
            <a:r>
              <a:rPr lang="en-GB" sz="3200" dirty="0" smtClean="0"/>
              <a:t>Relating to people of various cultural backgrounds </a:t>
            </a:r>
          </a:p>
          <a:p>
            <a:pPr>
              <a:buFont typeface="Wingdings" panose="05000000000000000000" pitchFamily="2" charset="2"/>
              <a:buChar char="§"/>
            </a:pPr>
            <a:r>
              <a:rPr lang="en-GB" sz="3200" dirty="0" smtClean="0"/>
              <a:t>Dealing with racism at personal and institutional levels </a:t>
            </a:r>
          </a:p>
          <a:p>
            <a:pPr>
              <a:buFont typeface="Wingdings" panose="05000000000000000000" pitchFamily="2" charset="2"/>
              <a:buChar char="§"/>
            </a:pPr>
            <a:r>
              <a:rPr lang="en-GB" sz="3200" dirty="0" smtClean="0"/>
              <a:t>Managing uncertainly while exploring ‘other’ worldviews</a:t>
            </a:r>
          </a:p>
          <a:p>
            <a:pPr>
              <a:buFont typeface="Wingdings" panose="05000000000000000000" pitchFamily="2" charset="2"/>
              <a:buChar char="§"/>
            </a:pPr>
            <a:r>
              <a:rPr lang="en-GB" sz="3200" dirty="0" smtClean="0"/>
              <a:t> Acquiring culture-specific knowledge </a:t>
            </a:r>
          </a:p>
          <a:p>
            <a:pPr>
              <a:buFont typeface="Wingdings" panose="05000000000000000000" pitchFamily="2" charset="2"/>
              <a:buChar char="§"/>
            </a:pPr>
            <a:r>
              <a:rPr lang="en-GB" sz="3200" dirty="0" smtClean="0"/>
              <a:t>Negotiating therapeutic approaches in cross-cultural settings</a:t>
            </a:r>
            <a:endParaRPr lang="en-GB" sz="3200" dirty="0"/>
          </a:p>
        </p:txBody>
      </p:sp>
      <p:pic>
        <p:nvPicPr>
          <p:cNvPr id="4" name="Picture 3"/>
          <p:cNvPicPr>
            <a:picLocks noChangeAspect="1"/>
          </p:cNvPicPr>
          <p:nvPr/>
        </p:nvPicPr>
        <p:blipFill>
          <a:blip r:embed="rId2"/>
          <a:stretch>
            <a:fillRect/>
          </a:stretch>
        </p:blipFill>
        <p:spPr>
          <a:xfrm>
            <a:off x="9334500" y="-79375"/>
            <a:ext cx="2857500" cy="1905000"/>
          </a:xfrm>
          <a:prstGeom prst="rect">
            <a:avLst/>
          </a:prstGeom>
        </p:spPr>
      </p:pic>
    </p:spTree>
    <p:extLst>
      <p:ext uri="{BB962C8B-B14F-4D97-AF65-F5344CB8AC3E}">
        <p14:creationId xmlns:p14="http://schemas.microsoft.com/office/powerpoint/2010/main" val="1136577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in Transcultural Psychiatry</a:t>
            </a:r>
            <a:br>
              <a:rPr lang="en-GB" dirty="0" smtClean="0"/>
            </a:br>
            <a:r>
              <a:rPr lang="en-GB" dirty="0" smtClean="0"/>
              <a:t>Royal College of Psychiatrists (2001)</a:t>
            </a:r>
            <a:endParaRPr lang="en-GB" dirty="0"/>
          </a:p>
        </p:txBody>
      </p:sp>
      <p:sp>
        <p:nvSpPr>
          <p:cNvPr id="3" name="Content Placeholder 2"/>
          <p:cNvSpPr>
            <a:spLocks noGrp="1"/>
          </p:cNvSpPr>
          <p:nvPr>
            <p:ph idx="1"/>
          </p:nvPr>
        </p:nvSpPr>
        <p:spPr>
          <a:xfrm>
            <a:off x="838200" y="1853760"/>
            <a:ext cx="10515600" cy="4351338"/>
          </a:xfrm>
        </p:spPr>
        <p:txBody>
          <a:bodyPr/>
          <a:lstStyle/>
          <a:p>
            <a:pPr marL="0" indent="0" algn="ctr">
              <a:buNone/>
            </a:pPr>
            <a:r>
              <a:rPr lang="en-GB" sz="4400" dirty="0" smtClean="0"/>
              <a:t>ATTITUDES </a:t>
            </a:r>
          </a:p>
          <a:p>
            <a:pPr>
              <a:buFont typeface="Wingdings" panose="05000000000000000000" pitchFamily="2" charset="2"/>
              <a:buChar char="§"/>
            </a:pPr>
            <a:r>
              <a:rPr lang="en-GB" sz="4400" dirty="0" smtClean="0"/>
              <a:t>Humility in acknowledging limitations of psychiatry </a:t>
            </a:r>
          </a:p>
          <a:p>
            <a:pPr>
              <a:buFont typeface="Wingdings" panose="05000000000000000000" pitchFamily="2" charset="2"/>
              <a:buChar char="§"/>
            </a:pPr>
            <a:r>
              <a:rPr lang="en-GB" sz="4400" dirty="0" smtClean="0"/>
              <a:t>Appreciating power imbalances </a:t>
            </a:r>
          </a:p>
          <a:p>
            <a:pPr>
              <a:buFont typeface="Wingdings" panose="05000000000000000000" pitchFamily="2" charset="2"/>
              <a:buChar char="§"/>
            </a:pPr>
            <a:r>
              <a:rPr lang="en-GB" sz="4400" dirty="0" smtClean="0"/>
              <a:t>Curiosity about cultural differences </a:t>
            </a:r>
          </a:p>
          <a:p>
            <a:pPr>
              <a:buFont typeface="Wingdings" panose="05000000000000000000" pitchFamily="2" charset="2"/>
              <a:buChar char="§"/>
            </a:pPr>
            <a:r>
              <a:rPr lang="en-GB" sz="4400" dirty="0" smtClean="0"/>
              <a:t>Sensitivity to value of critical feedback</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9363075" y="0"/>
            <a:ext cx="2828925" cy="2124075"/>
          </a:xfrm>
          <a:prstGeom prst="rect">
            <a:avLst/>
          </a:prstGeom>
        </p:spPr>
      </p:pic>
    </p:spTree>
    <p:extLst>
      <p:ext uri="{BB962C8B-B14F-4D97-AF65-F5344CB8AC3E}">
        <p14:creationId xmlns:p14="http://schemas.microsoft.com/office/powerpoint/2010/main" val="1371815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altLang="en-US" b="1" dirty="0" smtClean="0"/>
              <a:t>Voices</a:t>
            </a:r>
          </a:p>
        </p:txBody>
      </p:sp>
      <p:sp>
        <p:nvSpPr>
          <p:cNvPr id="3075" name="Content Placeholder 2"/>
          <p:cNvSpPr>
            <a:spLocks noGrp="1"/>
          </p:cNvSpPr>
          <p:nvPr>
            <p:ph idx="1"/>
          </p:nvPr>
        </p:nvSpPr>
        <p:spPr/>
        <p:txBody>
          <a:bodyPr/>
          <a:lstStyle/>
          <a:p>
            <a:r>
              <a:rPr lang="en-GB" altLang="en-US" dirty="0" smtClean="0"/>
              <a:t>Suman Fernando</a:t>
            </a:r>
          </a:p>
          <a:p>
            <a:r>
              <a:rPr lang="en-GB" altLang="en-US" dirty="0" err="1" smtClean="0"/>
              <a:t>Pittu</a:t>
            </a:r>
            <a:r>
              <a:rPr lang="en-GB" altLang="en-US" dirty="0" smtClean="0"/>
              <a:t> </a:t>
            </a:r>
            <a:r>
              <a:rPr lang="en-GB" altLang="en-US" dirty="0" err="1" smtClean="0"/>
              <a:t>Laungani</a:t>
            </a:r>
            <a:endParaRPr lang="en-GB" altLang="en-US" dirty="0" smtClean="0"/>
          </a:p>
          <a:p>
            <a:r>
              <a:rPr lang="en-GB" altLang="en-US" dirty="0" smtClean="0"/>
              <a:t>Roy </a:t>
            </a:r>
            <a:r>
              <a:rPr lang="en-GB" altLang="en-US" dirty="0" err="1" smtClean="0"/>
              <a:t>Moodley</a:t>
            </a:r>
            <a:endParaRPr lang="en-GB" altLang="en-US" dirty="0" smtClean="0"/>
          </a:p>
          <a:p>
            <a:r>
              <a:rPr lang="en-GB" altLang="en-US" dirty="0" smtClean="0"/>
              <a:t>Sue and Sue</a:t>
            </a:r>
          </a:p>
          <a:p>
            <a:r>
              <a:rPr lang="en-GB" altLang="en-US" dirty="0" smtClean="0"/>
              <a:t>Colin Lago</a:t>
            </a:r>
          </a:p>
          <a:p>
            <a:r>
              <a:rPr lang="en-GB" altLang="en-US" dirty="0" smtClean="0"/>
              <a:t>Others </a:t>
            </a:r>
          </a:p>
          <a:p>
            <a:endParaRPr lang="en-GB" altLang="en-US" dirty="0" smtClean="0"/>
          </a:p>
        </p:txBody>
      </p:sp>
      <p:pic>
        <p:nvPicPr>
          <p:cNvPr id="3076" name="Picture 2" descr="http://tse1.mm.bing.net/th?&amp;id=OIP.M66041bf4e06b5e5d0a7333a5d31df966o1&amp;w=132&amp;h=184&amp;c=0&amp;pid=1.9&amp;rs=0&amp;p=0">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8133" y="2065338"/>
            <a:ext cx="2827867"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8434" y="3789363"/>
            <a:ext cx="3359151" cy="1790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36000" y="2366963"/>
            <a:ext cx="2931584" cy="1428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6" descr="http://www.bing.com/s/loading_lg_w.gif"/>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84667" y="-136525"/>
            <a:ext cx="3048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0"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70600" y="3409950"/>
            <a:ext cx="50800" cy="38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1"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47167" y="3933825"/>
            <a:ext cx="3361267" cy="2343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2" name="Picture 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36000" y="1196975"/>
            <a:ext cx="1905000" cy="1169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652039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b="1" dirty="0" err="1" smtClean="0"/>
              <a:t>Pittu</a:t>
            </a:r>
            <a:r>
              <a:rPr lang="en-GB" altLang="en-US" b="1" dirty="0" smtClean="0"/>
              <a:t> </a:t>
            </a:r>
            <a:r>
              <a:rPr lang="en-GB" altLang="en-US" b="1" dirty="0" err="1" smtClean="0"/>
              <a:t>Laungani</a:t>
            </a:r>
            <a:r>
              <a:rPr lang="en-GB" altLang="en-US" b="1" dirty="0" smtClean="0"/>
              <a:t/>
            </a:r>
            <a:br>
              <a:rPr lang="en-GB" altLang="en-US" b="1" dirty="0" smtClean="0"/>
            </a:br>
            <a:r>
              <a:rPr lang="en-GB" altLang="en-US" b="1" dirty="0" smtClean="0"/>
              <a:t>1936-2007</a:t>
            </a:r>
          </a:p>
        </p:txBody>
      </p:sp>
      <p:sp>
        <p:nvSpPr>
          <p:cNvPr id="3" name="Content Placeholder 2"/>
          <p:cNvSpPr>
            <a:spLocks noGrp="1"/>
          </p:cNvSpPr>
          <p:nvPr>
            <p:ph idx="1"/>
          </p:nvPr>
        </p:nvSpPr>
        <p:spPr/>
        <p:txBody>
          <a:bodyPr/>
          <a:lstStyle/>
          <a:p>
            <a:pPr marL="0" indent="0">
              <a:buFont typeface="Arial" charset="0"/>
              <a:buNone/>
              <a:defRPr/>
            </a:pPr>
            <a:r>
              <a:rPr lang="en-GB" dirty="0" smtClean="0"/>
              <a:t>Cross Cultural Psychologist</a:t>
            </a:r>
          </a:p>
          <a:p>
            <a:pPr>
              <a:defRPr/>
            </a:pPr>
            <a:r>
              <a:rPr lang="en-GB" dirty="0" smtClean="0"/>
              <a:t>Counselling Psychology</a:t>
            </a:r>
          </a:p>
          <a:p>
            <a:pPr>
              <a:defRPr/>
            </a:pPr>
            <a:r>
              <a:rPr lang="en-GB" dirty="0" smtClean="0"/>
              <a:t>Psychotherapy</a:t>
            </a:r>
          </a:p>
          <a:p>
            <a:pPr>
              <a:defRPr/>
            </a:pPr>
            <a:endParaRPr lang="en-GB" dirty="0" smtClean="0"/>
          </a:p>
          <a:p>
            <a:pPr>
              <a:defRPr/>
            </a:pPr>
            <a:endParaRPr lang="en-GB" dirty="0"/>
          </a:p>
          <a:p>
            <a:pPr marL="0" indent="0">
              <a:buFont typeface="Arial" charset="0"/>
              <a:buNone/>
              <a:defRPr/>
            </a:pPr>
            <a:r>
              <a:rPr lang="en-GB" altLang="en-US" dirty="0" smtClean="0"/>
              <a:t>‘</a:t>
            </a:r>
            <a:r>
              <a:rPr lang="en-GB" altLang="en-US" i="1" dirty="0" smtClean="0"/>
              <a:t>We carry our culture as a tortoise shell.  Destroy the shell and you destroy the tortoise’  (</a:t>
            </a:r>
            <a:r>
              <a:rPr lang="en-GB" altLang="en-US" i="1" dirty="0" err="1" smtClean="0"/>
              <a:t>Laungani</a:t>
            </a:r>
            <a:r>
              <a:rPr lang="en-GB" altLang="en-US" i="1" dirty="0" smtClean="0"/>
              <a:t>, 2002)</a:t>
            </a:r>
          </a:p>
          <a:p>
            <a:pPr>
              <a:defRPr/>
            </a:pPr>
            <a:endParaRPr lang="en-GB" dirty="0"/>
          </a:p>
        </p:txBody>
      </p:sp>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4352" y="1844675"/>
            <a:ext cx="4703233" cy="2520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4721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endParaRPr lang="en-GB" altLang="en-US" dirty="0" smtClean="0"/>
          </a:p>
        </p:txBody>
      </p:sp>
      <p:sp>
        <p:nvSpPr>
          <p:cNvPr id="3" name="Content Placeholder 2"/>
          <p:cNvSpPr>
            <a:spLocks noGrp="1"/>
          </p:cNvSpPr>
          <p:nvPr>
            <p:ph idx="1"/>
          </p:nvPr>
        </p:nvSpPr>
        <p:spPr/>
        <p:txBody>
          <a:bodyPr/>
          <a:lstStyle/>
          <a:p>
            <a:pPr marL="0" indent="0">
              <a:buFont typeface="Arial" charset="0"/>
              <a:buNone/>
              <a:defRPr/>
            </a:pPr>
            <a:r>
              <a:rPr lang="en-GB" b="1" dirty="0" smtClean="0"/>
              <a:t>Keynote paper in Toronto 2005 </a:t>
            </a:r>
          </a:p>
          <a:p>
            <a:pPr>
              <a:defRPr/>
            </a:pPr>
            <a:r>
              <a:rPr lang="en-GB" b="1" dirty="0" smtClean="0"/>
              <a:t>Building Multicultural </a:t>
            </a:r>
            <a:r>
              <a:rPr lang="en-GB" b="1" dirty="0"/>
              <a:t>C</a:t>
            </a:r>
            <a:r>
              <a:rPr lang="en-GB" b="1" dirty="0" smtClean="0"/>
              <a:t>ounselling Bridges: The </a:t>
            </a:r>
            <a:r>
              <a:rPr lang="en-GB" b="1" dirty="0"/>
              <a:t>H</a:t>
            </a:r>
            <a:r>
              <a:rPr lang="en-GB" b="1" dirty="0" smtClean="0"/>
              <a:t>oly </a:t>
            </a:r>
            <a:r>
              <a:rPr lang="en-GB" b="1" dirty="0"/>
              <a:t>G</a:t>
            </a:r>
            <a:r>
              <a:rPr lang="en-GB" b="1" dirty="0" smtClean="0"/>
              <a:t>rail or a Poisoned </a:t>
            </a:r>
            <a:r>
              <a:rPr lang="en-GB" b="1" dirty="0"/>
              <a:t>C</a:t>
            </a:r>
            <a:r>
              <a:rPr lang="en-GB" b="1" dirty="0" smtClean="0"/>
              <a:t>halice?</a:t>
            </a:r>
          </a:p>
          <a:p>
            <a:pPr marL="0" indent="0">
              <a:buFont typeface="Arial" charset="0"/>
              <a:buNone/>
              <a:defRPr/>
            </a:pPr>
            <a:r>
              <a:rPr lang="en-GB" b="1" dirty="0" smtClean="0"/>
              <a:t>Later published:  </a:t>
            </a:r>
            <a:endParaRPr lang="en-GB" b="1" dirty="0"/>
          </a:p>
          <a:p>
            <a:pPr marL="0" indent="0">
              <a:buFont typeface="Arial" charset="0"/>
              <a:buNone/>
              <a:defRPr/>
            </a:pPr>
            <a:r>
              <a:rPr lang="en-GB" sz="2400" b="1" dirty="0" err="1" smtClean="0"/>
              <a:t>Laungani</a:t>
            </a:r>
            <a:r>
              <a:rPr lang="en-GB" sz="2400" b="1" dirty="0" smtClean="0"/>
              <a:t>, P., 2005. Building Multicultural Counselling Bridges: The Holy Grail or a Poisoned chalice. </a:t>
            </a:r>
            <a:r>
              <a:rPr lang="en-GB" sz="2400" b="1" i="1" dirty="0" smtClean="0"/>
              <a:t> Counselling Psychology Quarterly, </a:t>
            </a:r>
            <a:r>
              <a:rPr lang="en-GB" sz="2400" b="1" dirty="0" smtClean="0"/>
              <a:t>18(4), 247-259.</a:t>
            </a:r>
            <a:endParaRPr lang="en-GB" sz="2400" b="1" dirty="0"/>
          </a:p>
        </p:txBody>
      </p:sp>
    </p:spTree>
    <p:extLst>
      <p:ext uri="{BB962C8B-B14F-4D97-AF65-F5344CB8AC3E}">
        <p14:creationId xmlns:p14="http://schemas.microsoft.com/office/powerpoint/2010/main" val="5948773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b="1" dirty="0" smtClean="0"/>
              <a:t>Bridging East-West</a:t>
            </a:r>
          </a:p>
        </p:txBody>
      </p:sp>
      <p:sp>
        <p:nvSpPr>
          <p:cNvPr id="6147" name="Content Placeholder 2"/>
          <p:cNvSpPr>
            <a:spLocks noGrp="1"/>
          </p:cNvSpPr>
          <p:nvPr>
            <p:ph idx="1"/>
          </p:nvPr>
        </p:nvSpPr>
        <p:spPr/>
        <p:txBody>
          <a:bodyPr/>
          <a:lstStyle/>
          <a:p>
            <a:r>
              <a:rPr lang="en-GB" altLang="en-US" b="1" dirty="0" smtClean="0"/>
              <a:t>Rudyard Kipling, the Nobel Laureate in </a:t>
            </a:r>
            <a:r>
              <a:rPr lang="en-GB" altLang="en-US" b="1" i="1" dirty="0" smtClean="0"/>
              <a:t>The Ballad of East and West</a:t>
            </a:r>
            <a:r>
              <a:rPr lang="en-GB" altLang="en-US" b="1" dirty="0" smtClean="0"/>
              <a:t>, wrote, “</a:t>
            </a:r>
            <a:r>
              <a:rPr lang="en-GB" altLang="en-US" b="1" i="1" dirty="0" smtClean="0"/>
              <a:t>Oh, East is East, and West is West, and never the twain shall meet</a:t>
            </a:r>
          </a:p>
          <a:p>
            <a:endParaRPr lang="en-GB" altLang="en-US" dirty="0" smtClean="0"/>
          </a:p>
        </p:txBody>
      </p:sp>
      <p:pic>
        <p:nvPicPr>
          <p:cNvPr id="614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9784" y="3214688"/>
            <a:ext cx="5376333" cy="3454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82173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dirty="0" smtClean="0"/>
              <a:t>Multiculturalism</a:t>
            </a:r>
          </a:p>
        </p:txBody>
      </p:sp>
      <p:sp>
        <p:nvSpPr>
          <p:cNvPr id="7171" name="Content Placeholder 2"/>
          <p:cNvSpPr>
            <a:spLocks noGrp="1"/>
          </p:cNvSpPr>
          <p:nvPr>
            <p:ph idx="1"/>
          </p:nvPr>
        </p:nvSpPr>
        <p:spPr>
          <a:xfrm>
            <a:off x="719667" y="1484313"/>
            <a:ext cx="10972800" cy="4525962"/>
          </a:xfrm>
        </p:spPr>
        <p:txBody>
          <a:bodyPr/>
          <a:lstStyle/>
          <a:p>
            <a:r>
              <a:rPr lang="en-GB" altLang="en-US" b="1" i="1" dirty="0" smtClean="0"/>
              <a:t>“It is best seen as an umbrella term, which incorporates within it a variety of shades of meanings, attitudes, beliefs, and values. The major elements of multiculturalism are summarized below.” </a:t>
            </a:r>
            <a:r>
              <a:rPr lang="en-GB" altLang="en-US" b="1" i="1" dirty="0" err="1" smtClean="0"/>
              <a:t>Laungani</a:t>
            </a:r>
            <a:r>
              <a:rPr lang="en-GB" altLang="en-US" b="1" i="1" dirty="0" smtClean="0"/>
              <a:t> (2005)</a:t>
            </a:r>
          </a:p>
          <a:p>
            <a:endParaRPr lang="en-GB" altLang="en-US" b="1" i="1" dirty="0" smtClean="0"/>
          </a:p>
          <a:p>
            <a:endParaRPr lang="en-GB" altLang="en-US" i="1" dirty="0" smtClean="0"/>
          </a:p>
        </p:txBody>
      </p:sp>
      <p:pic>
        <p:nvPicPr>
          <p:cNvPr id="717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5218" y="4149726"/>
            <a:ext cx="5568949" cy="2200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92598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5333" y="4724401"/>
            <a:ext cx="3810000" cy="2009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195" name="Title 1"/>
          <p:cNvSpPr>
            <a:spLocks noGrp="1"/>
          </p:cNvSpPr>
          <p:nvPr>
            <p:ph type="title"/>
          </p:nvPr>
        </p:nvSpPr>
        <p:spPr/>
        <p:txBody>
          <a:bodyPr/>
          <a:lstStyle/>
          <a:p>
            <a:r>
              <a:rPr lang="en-GB" altLang="en-US" dirty="0" smtClean="0"/>
              <a:t>Elements of Multiculturalism</a:t>
            </a:r>
          </a:p>
        </p:txBody>
      </p:sp>
      <p:sp>
        <p:nvSpPr>
          <p:cNvPr id="8196" name="Content Placeholder 2"/>
          <p:cNvSpPr>
            <a:spLocks noGrp="1"/>
          </p:cNvSpPr>
          <p:nvPr>
            <p:ph idx="1"/>
          </p:nvPr>
        </p:nvSpPr>
        <p:spPr/>
        <p:txBody>
          <a:bodyPr/>
          <a:lstStyle/>
          <a:p>
            <a:r>
              <a:rPr lang="en-GB" altLang="en-US" dirty="0" smtClean="0"/>
              <a:t>All human beings are products of their own culture.</a:t>
            </a:r>
          </a:p>
          <a:p>
            <a:r>
              <a:rPr lang="en-GB" altLang="en-US" dirty="0" smtClean="0"/>
              <a:t>Multiculturalism is not a political credo.</a:t>
            </a:r>
          </a:p>
          <a:p>
            <a:r>
              <a:rPr lang="en-GB" altLang="en-US" dirty="0" smtClean="0"/>
              <a:t>Each culture has its own uniquely acquired ways of construing its own world(s), which give meaning to their lives.  </a:t>
            </a:r>
          </a:p>
          <a:p>
            <a:r>
              <a:rPr lang="en-GB" altLang="en-US" dirty="0" smtClean="0"/>
              <a:t>Within each culture there exist a plurality of values and traditions. </a:t>
            </a:r>
          </a:p>
        </p:txBody>
      </p:sp>
    </p:spTree>
    <p:extLst>
      <p:ext uri="{BB962C8B-B14F-4D97-AF65-F5344CB8AC3E}">
        <p14:creationId xmlns:p14="http://schemas.microsoft.com/office/powerpoint/2010/main" val="5169272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endParaRPr lang="en-GB" altLang="en-US" dirty="0" smtClean="0"/>
          </a:p>
        </p:txBody>
      </p:sp>
      <p:sp>
        <p:nvSpPr>
          <p:cNvPr id="9219" name="Content Placeholder 2"/>
          <p:cNvSpPr>
            <a:spLocks noGrp="1"/>
          </p:cNvSpPr>
          <p:nvPr>
            <p:ph idx="1"/>
          </p:nvPr>
        </p:nvSpPr>
        <p:spPr/>
        <p:txBody>
          <a:bodyPr/>
          <a:lstStyle/>
          <a:p>
            <a:r>
              <a:rPr lang="en-GB" altLang="en-US" dirty="0" smtClean="0"/>
              <a:t>The ‘plasticity’ of human behaviour enables persons to transcend (within certain limitations) their own culturally embedded boundaries. </a:t>
            </a:r>
          </a:p>
          <a:p>
            <a:r>
              <a:rPr lang="en-GB" altLang="en-US" dirty="0" smtClean="0"/>
              <a:t>Each culture is in some ways flawed because no culture has all the answers to the Socratic question of what constitutes the good life </a:t>
            </a:r>
            <a:r>
              <a:rPr lang="en-GB" altLang="en-US" i="1" dirty="0" smtClean="0"/>
              <a:t>and how it should be lived</a:t>
            </a:r>
            <a:r>
              <a:rPr lang="en-GB" altLang="en-US" dirty="0" smtClean="0"/>
              <a:t> (Parekh, 2000).</a:t>
            </a:r>
          </a:p>
          <a:p>
            <a:endParaRPr lang="en-GB" altLang="en-US" dirty="0" smtClean="0"/>
          </a:p>
          <a:p>
            <a:endParaRPr lang="en-GB" altLang="en-US" dirty="0" smtClean="0"/>
          </a:p>
        </p:txBody>
      </p:sp>
    </p:spTree>
    <p:extLst>
      <p:ext uri="{BB962C8B-B14F-4D97-AF65-F5344CB8AC3E}">
        <p14:creationId xmlns:p14="http://schemas.microsoft.com/office/powerpoint/2010/main" val="16541747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endParaRPr lang="en-GB" altLang="en-US" dirty="0" smtClean="0"/>
          </a:p>
        </p:txBody>
      </p:sp>
      <p:sp>
        <p:nvSpPr>
          <p:cNvPr id="10243" name="Content Placeholder 2"/>
          <p:cNvSpPr>
            <a:spLocks noGrp="1"/>
          </p:cNvSpPr>
          <p:nvPr>
            <p:ph idx="1"/>
          </p:nvPr>
        </p:nvSpPr>
        <p:spPr/>
        <p:txBody>
          <a:bodyPr/>
          <a:lstStyle/>
          <a:p>
            <a:r>
              <a:rPr lang="en-GB" altLang="en-US" dirty="0" smtClean="0"/>
              <a:t>Each culture has something of value to offer to another culture and equally importantly something of value to learn and imbibe from another culture. </a:t>
            </a:r>
          </a:p>
          <a:p>
            <a:r>
              <a:rPr lang="en-GB" altLang="en-US" dirty="0" smtClean="0"/>
              <a:t>A mixture of cultures is more likely to lead to an enrichment of one’s intellectual, emotional, artistic, spiritual, humanitarian and moral visions</a:t>
            </a:r>
          </a:p>
        </p:txBody>
      </p:sp>
    </p:spTree>
    <p:extLst>
      <p:ext uri="{BB962C8B-B14F-4D97-AF65-F5344CB8AC3E}">
        <p14:creationId xmlns:p14="http://schemas.microsoft.com/office/powerpoint/2010/main" val="18167491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dirty="0" smtClean="0"/>
              <a:t>Multicultural Movement</a:t>
            </a:r>
          </a:p>
        </p:txBody>
      </p:sp>
      <p:sp>
        <p:nvSpPr>
          <p:cNvPr id="3" name="Content Placeholder 2"/>
          <p:cNvSpPr>
            <a:spLocks noGrp="1"/>
          </p:cNvSpPr>
          <p:nvPr>
            <p:ph idx="1"/>
          </p:nvPr>
        </p:nvSpPr>
        <p:spPr/>
        <p:txBody>
          <a:bodyPr/>
          <a:lstStyle/>
          <a:p>
            <a:pPr>
              <a:defRPr/>
            </a:pPr>
            <a:r>
              <a:rPr lang="en-GB" dirty="0" smtClean="0"/>
              <a:t>1970’s</a:t>
            </a:r>
          </a:p>
          <a:p>
            <a:pPr>
              <a:defRPr/>
            </a:pPr>
            <a:r>
              <a:rPr lang="en-GB" dirty="0" smtClean="0"/>
              <a:t>Canada, Australia, US, followed by European Countries. </a:t>
            </a:r>
          </a:p>
          <a:p>
            <a:pPr>
              <a:defRPr/>
            </a:pPr>
            <a:endParaRPr lang="en-GB" dirty="0" smtClean="0"/>
          </a:p>
          <a:p>
            <a:pPr>
              <a:defRPr/>
            </a:pPr>
            <a:r>
              <a:rPr lang="en-GB" dirty="0" smtClean="0"/>
              <a:t>Civil right movement</a:t>
            </a:r>
          </a:p>
          <a:p>
            <a:pPr>
              <a:defRPr/>
            </a:pPr>
            <a:r>
              <a:rPr lang="en-GB" dirty="0" smtClean="0"/>
              <a:t>Student movement</a:t>
            </a:r>
          </a:p>
          <a:p>
            <a:pPr>
              <a:defRPr/>
            </a:pPr>
            <a:r>
              <a:rPr lang="en-GB" dirty="0" smtClean="0"/>
              <a:t>Women movement</a:t>
            </a:r>
          </a:p>
          <a:p>
            <a:pPr marL="0" indent="0">
              <a:buFont typeface="Arial" charset="0"/>
              <a:buNone/>
              <a:defRPr/>
            </a:pPr>
            <a:endParaRPr lang="en-GB" dirty="0" smtClean="0"/>
          </a:p>
          <a:p>
            <a:pPr>
              <a:defRPr/>
            </a:pPr>
            <a:endParaRPr lang="en-GB" dirty="0"/>
          </a:p>
        </p:txBody>
      </p:sp>
    </p:spTree>
    <p:extLst>
      <p:ext uri="{BB962C8B-B14F-4D97-AF65-F5344CB8AC3E}">
        <p14:creationId xmlns:p14="http://schemas.microsoft.com/office/powerpoint/2010/main" val="3299581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b="1" dirty="0" smtClean="0"/>
              <a:t>BUILDING A MULTICULTURAL COUNSELLING BRIDGE</a:t>
            </a:r>
            <a:endParaRPr lang="en-GB" altLang="en-US" dirty="0" smtClean="0"/>
          </a:p>
        </p:txBody>
      </p:sp>
      <p:sp>
        <p:nvSpPr>
          <p:cNvPr id="12291" name="Text Placeholder 3"/>
          <p:cNvSpPr>
            <a:spLocks noGrp="1"/>
          </p:cNvSpPr>
          <p:nvPr>
            <p:ph type="body" idx="1"/>
          </p:nvPr>
        </p:nvSpPr>
        <p:spPr/>
        <p:txBody>
          <a:bodyPr/>
          <a:lstStyle/>
          <a:p>
            <a:r>
              <a:rPr lang="en-GB" altLang="en-US" dirty="0" smtClean="0"/>
              <a:t>Western Cultures</a:t>
            </a:r>
          </a:p>
        </p:txBody>
      </p:sp>
      <p:sp>
        <p:nvSpPr>
          <p:cNvPr id="12292" name="Content Placeholder 4"/>
          <p:cNvSpPr>
            <a:spLocks noGrp="1"/>
          </p:cNvSpPr>
          <p:nvPr>
            <p:ph sz="half" idx="2"/>
          </p:nvPr>
        </p:nvSpPr>
        <p:spPr/>
        <p:txBody>
          <a:bodyPr/>
          <a:lstStyle/>
          <a:p>
            <a:r>
              <a:rPr lang="en-GB" altLang="en-US" dirty="0" smtClean="0"/>
              <a:t>Individualism</a:t>
            </a:r>
          </a:p>
          <a:p>
            <a:r>
              <a:rPr lang="en-GB" altLang="en-US" dirty="0" smtClean="0"/>
              <a:t>Cognition</a:t>
            </a:r>
          </a:p>
          <a:p>
            <a:r>
              <a:rPr lang="en-GB" altLang="en-US" dirty="0" smtClean="0"/>
              <a:t>Free Will</a:t>
            </a:r>
          </a:p>
          <a:p>
            <a:r>
              <a:rPr lang="en-GB" altLang="en-US" dirty="0" smtClean="0"/>
              <a:t>Materialism				</a:t>
            </a:r>
          </a:p>
        </p:txBody>
      </p:sp>
      <p:sp>
        <p:nvSpPr>
          <p:cNvPr id="12293" name="Text Placeholder 5"/>
          <p:cNvSpPr>
            <a:spLocks noGrp="1"/>
          </p:cNvSpPr>
          <p:nvPr>
            <p:ph type="body" sz="quarter" idx="3"/>
          </p:nvPr>
        </p:nvSpPr>
        <p:spPr/>
        <p:txBody>
          <a:bodyPr/>
          <a:lstStyle/>
          <a:p>
            <a:r>
              <a:rPr lang="en-GB" altLang="en-US" dirty="0" smtClean="0"/>
              <a:t>Eastern Cultures</a:t>
            </a:r>
          </a:p>
        </p:txBody>
      </p:sp>
      <p:sp>
        <p:nvSpPr>
          <p:cNvPr id="12294" name="Content Placeholder 6"/>
          <p:cNvSpPr>
            <a:spLocks noGrp="1"/>
          </p:cNvSpPr>
          <p:nvPr>
            <p:ph sz="quarter" idx="4"/>
          </p:nvPr>
        </p:nvSpPr>
        <p:spPr/>
        <p:txBody>
          <a:bodyPr/>
          <a:lstStyle/>
          <a:p>
            <a:r>
              <a:rPr lang="en-GB" altLang="en-US" dirty="0" smtClean="0"/>
              <a:t>Communalism</a:t>
            </a:r>
          </a:p>
          <a:p>
            <a:r>
              <a:rPr lang="en-GB" altLang="en-US" dirty="0" smtClean="0"/>
              <a:t>Emotionality</a:t>
            </a:r>
          </a:p>
          <a:p>
            <a:r>
              <a:rPr lang="en-GB" altLang="en-US" dirty="0" smtClean="0"/>
              <a:t>Determinism </a:t>
            </a:r>
          </a:p>
          <a:p>
            <a:r>
              <a:rPr lang="en-GB" altLang="en-US" dirty="0" smtClean="0"/>
              <a:t>Spirituality </a:t>
            </a:r>
          </a:p>
        </p:txBody>
      </p:sp>
    </p:spTree>
    <p:extLst>
      <p:ext uri="{BB962C8B-B14F-4D97-AF65-F5344CB8AC3E}">
        <p14:creationId xmlns:p14="http://schemas.microsoft.com/office/powerpoint/2010/main" val="3144763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dirty="0" smtClean="0"/>
              <a:t>Roy </a:t>
            </a:r>
            <a:r>
              <a:rPr lang="en-GB" altLang="en-US" dirty="0" err="1" smtClean="0"/>
              <a:t>Moodley</a:t>
            </a:r>
            <a:endParaRPr lang="en-GB" altLang="en-US" dirty="0" smtClean="0"/>
          </a:p>
        </p:txBody>
      </p:sp>
      <p:sp>
        <p:nvSpPr>
          <p:cNvPr id="7" name="Content Placeholder 6"/>
          <p:cNvSpPr>
            <a:spLocks noGrp="1"/>
          </p:cNvSpPr>
          <p:nvPr>
            <p:ph idx="1"/>
          </p:nvPr>
        </p:nvSpPr>
        <p:spPr>
          <a:xfrm>
            <a:off x="624417" y="1628776"/>
            <a:ext cx="10972800" cy="4525963"/>
          </a:xfrm>
        </p:spPr>
        <p:txBody>
          <a:bodyPr/>
          <a:lstStyle/>
          <a:p>
            <a:pPr marL="0" indent="0">
              <a:buFont typeface="Arial" charset="0"/>
              <a:buNone/>
              <a:defRPr/>
            </a:pPr>
            <a:r>
              <a:rPr lang="en-GB" sz="2800" b="1" dirty="0" smtClean="0"/>
              <a:t>Roy </a:t>
            </a:r>
            <a:r>
              <a:rPr lang="en-GB" sz="2800" b="1" dirty="0" err="1" smtClean="0"/>
              <a:t>Moodley</a:t>
            </a:r>
            <a:r>
              <a:rPr lang="en-GB" sz="2800" dirty="0" smtClean="0"/>
              <a:t>, Ph.D. is Associate Professor in Counselling Psychology at the Ontario Institute for Studies in Education at the University of Toronto. </a:t>
            </a:r>
          </a:p>
          <a:p>
            <a:pPr>
              <a:defRPr/>
            </a:pPr>
            <a:r>
              <a:rPr lang="en-GB" sz="2800" dirty="0" smtClean="0"/>
              <a:t>Traditional and cultural healing; </a:t>
            </a:r>
          </a:p>
          <a:p>
            <a:pPr>
              <a:defRPr/>
            </a:pPr>
            <a:r>
              <a:rPr lang="en-GB" sz="2800" dirty="0"/>
              <a:t>M</a:t>
            </a:r>
            <a:r>
              <a:rPr lang="en-GB" sz="2800" dirty="0" smtClean="0"/>
              <a:t>ulticultural and diversity counselling; race, culture and ethnicity in psychotherapy; and masculinities. </a:t>
            </a:r>
          </a:p>
          <a:p>
            <a:pPr marL="0" indent="0">
              <a:buFont typeface="Arial" charset="0"/>
              <a:buNone/>
              <a:defRPr/>
            </a:pPr>
            <a:endParaRPr lang="en-GB" sz="2800" dirty="0" smtClean="0"/>
          </a:p>
          <a:p>
            <a:pPr>
              <a:defRPr/>
            </a:pPr>
            <a:r>
              <a:rPr lang="en-GB" sz="2800" dirty="0" smtClean="0"/>
              <a:t>Intersectionality of Identity</a:t>
            </a:r>
          </a:p>
          <a:p>
            <a:pPr marL="0" indent="0">
              <a:buFont typeface="Arial" charset="0"/>
              <a:buNone/>
              <a:defRPr/>
            </a:pPr>
            <a:r>
              <a:rPr lang="en-GB" sz="2800" dirty="0" smtClean="0"/>
              <a:t> </a:t>
            </a:r>
          </a:p>
          <a:p>
            <a:pPr marL="0" indent="0">
              <a:buFont typeface="Arial" charset="0"/>
              <a:buNone/>
              <a:defRPr/>
            </a:pPr>
            <a:r>
              <a:rPr lang="en-GB" dirty="0" smtClean="0"/>
              <a:t> </a:t>
            </a:r>
            <a:endParaRPr lang="en-GB" dirty="0"/>
          </a:p>
        </p:txBody>
      </p:sp>
      <p:pic>
        <p:nvPicPr>
          <p:cNvPr id="1331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8300" y="4403725"/>
            <a:ext cx="3549651" cy="2414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0417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dirty="0" smtClean="0"/>
              <a:t>Sue, D. and Sue, D. W.</a:t>
            </a:r>
          </a:p>
        </p:txBody>
      </p:sp>
      <p:sp>
        <p:nvSpPr>
          <p:cNvPr id="3" name="Content Placeholder 2"/>
          <p:cNvSpPr>
            <a:spLocks noGrp="1"/>
          </p:cNvSpPr>
          <p:nvPr>
            <p:ph idx="1"/>
          </p:nvPr>
        </p:nvSpPr>
        <p:spPr/>
        <p:txBody>
          <a:bodyPr/>
          <a:lstStyle/>
          <a:p>
            <a:pPr>
              <a:buFontTx/>
              <a:buNone/>
              <a:defRPr/>
            </a:pPr>
            <a:r>
              <a:rPr lang="en-GB" altLang="en-US" b="1" dirty="0" smtClean="0"/>
              <a:t>Working towards Cultural Competence</a:t>
            </a:r>
          </a:p>
          <a:p>
            <a:pPr>
              <a:defRPr/>
            </a:pPr>
            <a:r>
              <a:rPr lang="en-GB" altLang="en-US" dirty="0" smtClean="0"/>
              <a:t>Beliefs and attitudes (awareness)</a:t>
            </a:r>
          </a:p>
          <a:p>
            <a:pPr>
              <a:defRPr/>
            </a:pPr>
            <a:r>
              <a:rPr lang="en-GB" altLang="en-US" dirty="0" smtClean="0"/>
              <a:t>Knowledge</a:t>
            </a:r>
          </a:p>
          <a:p>
            <a:pPr>
              <a:defRPr/>
            </a:pPr>
            <a:r>
              <a:rPr lang="en-GB" altLang="en-US" dirty="0" smtClean="0"/>
              <a:t>Skill</a:t>
            </a:r>
          </a:p>
          <a:p>
            <a:pPr>
              <a:defRPr/>
            </a:pPr>
            <a:r>
              <a:rPr lang="en-GB" altLang="en-US" dirty="0" smtClean="0"/>
              <a:t>(Sue et al 1992)</a:t>
            </a:r>
          </a:p>
          <a:p>
            <a:pPr marL="0" indent="0">
              <a:buFont typeface="Arial" charset="0"/>
              <a:buNone/>
              <a:defRPr/>
            </a:pPr>
            <a:r>
              <a:rPr lang="en-GB" sz="2000" dirty="0" smtClean="0"/>
              <a:t>Sue</a:t>
            </a:r>
            <a:r>
              <a:rPr lang="en-GB" sz="2000" dirty="0"/>
              <a:t>, D. W., </a:t>
            </a:r>
            <a:r>
              <a:rPr lang="en-GB" sz="2000" dirty="0" smtClean="0"/>
              <a:t>and </a:t>
            </a:r>
            <a:r>
              <a:rPr lang="en-GB" sz="2000" dirty="0"/>
              <a:t>Sue, D. </a:t>
            </a:r>
            <a:r>
              <a:rPr lang="en-GB" sz="2000" dirty="0" smtClean="0"/>
              <a:t>2008. </a:t>
            </a:r>
            <a:r>
              <a:rPr lang="en-GB" sz="2000" i="1" dirty="0" err="1"/>
              <a:t>Counseling</a:t>
            </a:r>
            <a:r>
              <a:rPr lang="en-GB" sz="2000" i="1" dirty="0"/>
              <a:t> the culturally diverse: </a:t>
            </a:r>
            <a:r>
              <a:rPr lang="en-GB" sz="2000" i="1" dirty="0" smtClean="0"/>
              <a:t>Theory and </a:t>
            </a:r>
            <a:r>
              <a:rPr lang="en-GB" sz="2000" i="1" dirty="0"/>
              <a:t>practice </a:t>
            </a:r>
            <a:r>
              <a:rPr lang="en-GB" sz="2000" dirty="0"/>
              <a:t>(5th ed.). New York, NY: </a:t>
            </a:r>
            <a:r>
              <a:rPr lang="en-GB" sz="2000" dirty="0" smtClean="0"/>
              <a:t>Wiley</a:t>
            </a:r>
          </a:p>
          <a:p>
            <a:pPr marL="0" indent="0">
              <a:buFont typeface="Arial" charset="0"/>
              <a:buNone/>
              <a:defRPr/>
            </a:pPr>
            <a:r>
              <a:rPr lang="en-GB" sz="2000" dirty="0" smtClean="0"/>
              <a:t>Johnson, A., and Williams D., 2015. White Racial Identity, </a:t>
            </a:r>
            <a:r>
              <a:rPr lang="en-GB" sz="2000" dirty="0" err="1" smtClean="0"/>
              <a:t>Color</a:t>
            </a:r>
            <a:r>
              <a:rPr lang="en-GB" sz="2000" dirty="0" smtClean="0"/>
              <a:t>-Blind Racial Attitudes, and Multicultural </a:t>
            </a:r>
            <a:r>
              <a:rPr lang="en-GB" sz="2000" dirty="0" err="1" smtClean="0"/>
              <a:t>Counseling</a:t>
            </a:r>
            <a:r>
              <a:rPr lang="en-GB" sz="2000" dirty="0" smtClean="0"/>
              <a:t> Competence. </a:t>
            </a:r>
            <a:r>
              <a:rPr lang="en-GB" sz="2000" dirty="0"/>
              <a:t>Cultural Diversity and Ethnic Minority </a:t>
            </a:r>
            <a:r>
              <a:rPr lang="en-GB" sz="2000" dirty="0" smtClean="0"/>
              <a:t>Psychology. </a:t>
            </a:r>
            <a:r>
              <a:rPr lang="en-GB" sz="2000" dirty="0"/>
              <a:t>Vol. 21, No. 3, 440–449</a:t>
            </a:r>
            <a:endParaRPr lang="en-GB" sz="2000" dirty="0" smtClean="0"/>
          </a:p>
          <a:p>
            <a:pPr>
              <a:defRPr/>
            </a:pPr>
            <a:endParaRPr lang="en-GB" sz="2400" dirty="0"/>
          </a:p>
        </p:txBody>
      </p:sp>
    </p:spTree>
    <p:extLst>
      <p:ext uri="{BB962C8B-B14F-4D97-AF65-F5344CB8AC3E}">
        <p14:creationId xmlns:p14="http://schemas.microsoft.com/office/powerpoint/2010/main" val="782668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Microagressions</a:t>
            </a:r>
            <a:endParaRPr lang="en-GB" dirty="0"/>
          </a:p>
        </p:txBody>
      </p:sp>
      <p:sp>
        <p:nvSpPr>
          <p:cNvPr id="3" name="Content Placeholder 2"/>
          <p:cNvSpPr>
            <a:spLocks noGrp="1"/>
          </p:cNvSpPr>
          <p:nvPr>
            <p:ph idx="1"/>
          </p:nvPr>
        </p:nvSpPr>
        <p:spPr/>
        <p:txBody>
          <a:bodyPr>
            <a:normAutofit/>
          </a:bodyPr>
          <a:lstStyle/>
          <a:p>
            <a:pPr marL="0" indent="0">
              <a:buNone/>
            </a:pPr>
            <a:r>
              <a:rPr lang="en-GB" dirty="0" err="1" smtClean="0"/>
              <a:t>Microagressions</a:t>
            </a:r>
            <a:r>
              <a:rPr lang="en-GB" dirty="0" smtClean="0"/>
              <a:t>: </a:t>
            </a:r>
            <a:r>
              <a:rPr lang="en-GB" dirty="0" err="1" smtClean="0"/>
              <a:t>Derald</a:t>
            </a:r>
            <a:r>
              <a:rPr lang="en-GB" dirty="0" smtClean="0"/>
              <a:t> W. Sue</a:t>
            </a:r>
          </a:p>
          <a:p>
            <a:r>
              <a:rPr lang="en-GB" dirty="0" smtClean="0">
                <a:hlinkClick r:id="rId2"/>
              </a:rPr>
              <a:t>http</a:t>
            </a:r>
            <a:r>
              <a:rPr lang="en-GB" dirty="0">
                <a:hlinkClick r:id="rId2"/>
              </a:rPr>
              <a:t>://</a:t>
            </a:r>
            <a:r>
              <a:rPr lang="en-GB" dirty="0" smtClean="0">
                <a:hlinkClick r:id="rId2"/>
              </a:rPr>
              <a:t>www.bing.com/videos/search?q=youtube+microaggressions&amp;qpvt=youtube+microaggressions&amp;view=detail&amp;mid=64F876D5232615E32F1864F876D5232615E32F18&amp;FORM=VRDGAR</a:t>
            </a:r>
            <a:endParaRPr lang="en-GB" dirty="0" smtClean="0"/>
          </a:p>
        </p:txBody>
      </p:sp>
    </p:spTree>
    <p:extLst>
      <p:ext uri="{BB962C8B-B14F-4D97-AF65-F5344CB8AC3E}">
        <p14:creationId xmlns:p14="http://schemas.microsoft.com/office/powerpoint/2010/main" val="29964593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https://en.wikipedia.org/wiki/Microaggression_theory</a:t>
            </a:r>
          </a:p>
        </p:txBody>
      </p:sp>
      <p:sp>
        <p:nvSpPr>
          <p:cNvPr id="3" name="Content Placeholder 2"/>
          <p:cNvSpPr>
            <a:spLocks noGrp="1"/>
          </p:cNvSpPr>
          <p:nvPr>
            <p:ph idx="1"/>
          </p:nvPr>
        </p:nvSpPr>
        <p:spPr/>
        <p:txBody>
          <a:bodyPr>
            <a:normAutofit fontScale="85000" lnSpcReduction="20000"/>
          </a:bodyPr>
          <a:lstStyle/>
          <a:p>
            <a:r>
              <a:rPr lang="en-GB" dirty="0"/>
              <a:t>Psychologist </a:t>
            </a:r>
            <a:r>
              <a:rPr lang="en-GB" dirty="0" err="1">
                <a:hlinkClick r:id="rId2" tooltip="Derald Wing Sue"/>
              </a:rPr>
              <a:t>Derald</a:t>
            </a:r>
            <a:r>
              <a:rPr lang="en-GB" dirty="0">
                <a:hlinkClick r:id="rId2" tooltip="Derald Wing Sue"/>
              </a:rPr>
              <a:t> Wing Sue</a:t>
            </a:r>
            <a:r>
              <a:rPr lang="en-GB" dirty="0"/>
              <a:t> defines </a:t>
            </a:r>
            <a:r>
              <a:rPr lang="en-GB" dirty="0" err="1"/>
              <a:t>microaggressions</a:t>
            </a:r>
            <a:r>
              <a:rPr lang="en-GB" dirty="0"/>
              <a:t> as "brief, everyday exchanges that send denigrating messages to certain individuals because of their group membership."</a:t>
            </a:r>
            <a:r>
              <a:rPr lang="en-GB" baseline="30000" dirty="0">
                <a:hlinkClick r:id="rId3"/>
              </a:rPr>
              <a:t>[6]</a:t>
            </a:r>
            <a:r>
              <a:rPr lang="en-GB" dirty="0"/>
              <a:t> Sue describes </a:t>
            </a:r>
            <a:r>
              <a:rPr lang="en-GB" dirty="0" err="1"/>
              <a:t>microaggressions</a:t>
            </a:r>
            <a:r>
              <a:rPr lang="en-GB" dirty="0"/>
              <a:t> as generally happening below the level of awareness of well-intentioned members of the </a:t>
            </a:r>
            <a:r>
              <a:rPr lang="en-GB" dirty="0">
                <a:hlinkClick r:id="rId4" tooltip="Dominant culture"/>
              </a:rPr>
              <a:t>dominant culture</a:t>
            </a:r>
            <a:r>
              <a:rPr lang="en-GB" dirty="0"/>
              <a:t>. </a:t>
            </a:r>
            <a:r>
              <a:rPr lang="en-GB" dirty="0" err="1"/>
              <a:t>Microaggressions</a:t>
            </a:r>
            <a:r>
              <a:rPr lang="en-GB" dirty="0"/>
              <a:t>, according to Sue, are different from overt, deliberate acts of bigotry, such as the use of racist epithets, because the people perpetrating </a:t>
            </a:r>
            <a:r>
              <a:rPr lang="en-GB" dirty="0" err="1"/>
              <a:t>microaggressions</a:t>
            </a:r>
            <a:r>
              <a:rPr lang="en-GB" dirty="0"/>
              <a:t> often intend no offense and are unaware they are causing harm.</a:t>
            </a:r>
            <a:r>
              <a:rPr lang="en-GB" baseline="30000" dirty="0">
                <a:hlinkClick r:id="rId5"/>
              </a:rPr>
              <a:t>[7]</a:t>
            </a:r>
            <a:r>
              <a:rPr lang="en-GB" dirty="0"/>
              <a:t> Sue describes </a:t>
            </a:r>
            <a:r>
              <a:rPr lang="en-GB" dirty="0" err="1"/>
              <a:t>microaggressions</a:t>
            </a:r>
            <a:r>
              <a:rPr lang="en-GB" dirty="0"/>
              <a:t> as including statements that repeat or affirm </a:t>
            </a:r>
            <a:r>
              <a:rPr lang="en-GB" dirty="0">
                <a:hlinkClick r:id="rId6" tooltip="Stereotype"/>
              </a:rPr>
              <a:t>stereotypes</a:t>
            </a:r>
            <a:r>
              <a:rPr lang="en-GB" dirty="0"/>
              <a:t> about the minority group or subtly demean it, that position the dominant culture as normal and the minority one as aberrant or pathological, that express disapproval of or discomfort with the minority group, that assume all minority group members are the same, that minimize the existence of discrimination against the minority group, seek to deny the perpetrator's own bias, or minimize real conflict between the minority group and the dominant culture</a:t>
            </a:r>
          </a:p>
        </p:txBody>
      </p:sp>
    </p:spTree>
    <p:extLst>
      <p:ext uri="{BB962C8B-B14F-4D97-AF65-F5344CB8AC3E}">
        <p14:creationId xmlns:p14="http://schemas.microsoft.com/office/powerpoint/2010/main" val="27774945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1441</TotalTime>
  <Words>2055</Words>
  <Application>Microsoft Office PowerPoint</Application>
  <PresentationFormat>Widescreen</PresentationFormat>
  <Paragraphs>221</Paragraphs>
  <Slides>36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Light</vt:lpstr>
      <vt:lpstr>Wingdings</vt:lpstr>
      <vt:lpstr>Office Theme</vt:lpstr>
      <vt:lpstr>Unit 2B Session 2 Mental Health, Race and Culture</vt:lpstr>
      <vt:lpstr>Today’s Aims</vt:lpstr>
      <vt:lpstr>Who is Suman Fernando?</vt:lpstr>
      <vt:lpstr>Definition: Race</vt:lpstr>
      <vt:lpstr>Definition: Culture</vt:lpstr>
      <vt:lpstr>Culture</vt:lpstr>
      <vt:lpstr>Definition: Ethnicity</vt:lpstr>
      <vt:lpstr>Definition: Identity</vt:lpstr>
      <vt:lpstr>Race, Culture, Ethnicity and Identity (Fernando, 2010)</vt:lpstr>
      <vt:lpstr> RACIAL AND CULTURAL ISSUES FINDINGS IN ENGLAND (Fernando and Keating, 2009)  </vt:lpstr>
      <vt:lpstr>Culture in the context of ‘mental health’ (Fernando, 2010)</vt:lpstr>
      <vt:lpstr>Cross Cultural Variation of Depression</vt:lpstr>
      <vt:lpstr>Traditions of Western Psychiatry and Psychology</vt:lpstr>
      <vt:lpstr>Culture and ‘Mind’ </vt:lpstr>
      <vt:lpstr>Ideals of Mental Health- Eastern Traditions</vt:lpstr>
      <vt:lpstr>Ideals of Mental Health: Western Traditions</vt:lpstr>
      <vt:lpstr>Liberation or Therapy? Fernando and Keating (2009)</vt:lpstr>
      <vt:lpstr>Problems with being culturally sensitive (Fernando, 2010)</vt:lpstr>
      <vt:lpstr>Impediments to change</vt:lpstr>
      <vt:lpstr>Training in Transcultural Psychiatry Royal College of Psychiatrists (2001)</vt:lpstr>
      <vt:lpstr>Training in Transcultural Psychiatry Royal College of Psychiatrists (2001)</vt:lpstr>
      <vt:lpstr>Training in Transcultural Psychiatry Royal College of Psychiatrists (2001)</vt:lpstr>
      <vt:lpstr>Voices</vt:lpstr>
      <vt:lpstr>Pittu Laungani 1936-2007</vt:lpstr>
      <vt:lpstr>PowerPoint Presentation</vt:lpstr>
      <vt:lpstr>Bridging East-West</vt:lpstr>
      <vt:lpstr>Multiculturalism</vt:lpstr>
      <vt:lpstr>Elements of Multiculturalism</vt:lpstr>
      <vt:lpstr>PowerPoint Presentation</vt:lpstr>
      <vt:lpstr>PowerPoint Presentation</vt:lpstr>
      <vt:lpstr>Multicultural Movement</vt:lpstr>
      <vt:lpstr>BUILDING A MULTICULTURAL COUNSELLING BRIDGE</vt:lpstr>
      <vt:lpstr>Roy Moodley</vt:lpstr>
      <vt:lpstr>Sue, D. and Sue, D. W.</vt:lpstr>
      <vt:lpstr>Microagressions</vt:lpstr>
      <vt:lpstr>https://en.wikipedia.org/wiki/Microaggression_theory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Bowen Louise</dc:creator>
  <cp:lastModifiedBy>Ruth Groff</cp:lastModifiedBy>
  <cp:revision>30</cp:revision>
  <cp:lastPrinted>2016-03-17T11:34:05Z</cp:lastPrinted>
  <dcterms:created xsi:type="dcterms:W3CDTF">2016-03-17T09:06:39Z</dcterms:created>
  <dcterms:modified xsi:type="dcterms:W3CDTF">2017-12-04T18:16:16Z</dcterms:modified>
</cp:coreProperties>
</file>