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sldIdLst>
    <p:sldId id="257" r:id="rId5"/>
    <p:sldId id="302" r:id="rId6"/>
    <p:sldId id="258" r:id="rId7"/>
    <p:sldId id="259" r:id="rId8"/>
    <p:sldId id="260" r:id="rId9"/>
    <p:sldId id="313" r:id="rId10"/>
    <p:sldId id="444" r:id="rId11"/>
    <p:sldId id="312" r:id="rId12"/>
    <p:sldId id="430" r:id="rId13"/>
    <p:sldId id="445" r:id="rId14"/>
    <p:sldId id="446" r:id="rId15"/>
    <p:sldId id="426" r:id="rId16"/>
    <p:sldId id="425" r:id="rId17"/>
    <p:sldId id="443" r:id="rId18"/>
    <p:sldId id="436" r:id="rId19"/>
    <p:sldId id="437" r:id="rId20"/>
    <p:sldId id="431" r:id="rId21"/>
    <p:sldId id="432" r:id="rId22"/>
    <p:sldId id="433" r:id="rId23"/>
    <p:sldId id="315" r:id="rId24"/>
    <p:sldId id="440" r:id="rId25"/>
    <p:sldId id="439" r:id="rId26"/>
    <p:sldId id="434" r:id="rId27"/>
    <p:sldId id="435" r:id="rId28"/>
    <p:sldId id="269" r:id="rId29"/>
    <p:sldId id="270" r:id="rId30"/>
    <p:sldId id="272" r:id="rId31"/>
    <p:sldId id="264" r:id="rId32"/>
    <p:sldId id="441" r:id="rId33"/>
    <p:sldId id="273" r:id="rId34"/>
    <p:sldId id="274" r:id="rId35"/>
    <p:sldId id="293" r:id="rId36"/>
    <p:sldId id="276" r:id="rId37"/>
    <p:sldId id="277" r:id="rId38"/>
    <p:sldId id="278" r:id="rId39"/>
    <p:sldId id="310" r:id="rId40"/>
    <p:sldId id="279" r:id="rId41"/>
    <p:sldId id="280" r:id="rId42"/>
    <p:sldId id="409" r:id="rId43"/>
    <p:sldId id="262" r:id="rId44"/>
    <p:sldId id="421" r:id="rId45"/>
    <p:sldId id="413" r:id="rId46"/>
    <p:sldId id="414" r:id="rId47"/>
    <p:sldId id="267" r:id="rId48"/>
    <p:sldId id="416" r:id="rId49"/>
    <p:sldId id="418" r:id="rId50"/>
    <p:sldId id="420" r:id="rId51"/>
    <p:sldId id="320" r:id="rId52"/>
    <p:sldId id="283" r:id="rId53"/>
    <p:sldId id="319" r:id="rId54"/>
    <p:sldId id="317" r:id="rId55"/>
    <p:sldId id="311" r:id="rId56"/>
    <p:sldId id="295" r:id="rId57"/>
    <p:sldId id="282" r:id="rId58"/>
    <p:sldId id="285" r:id="rId59"/>
    <p:sldId id="286" r:id="rId60"/>
    <p:sldId id="424" r:id="rId61"/>
    <p:sldId id="268" r:id="rId62"/>
    <p:sldId id="423" r:id="rId63"/>
    <p:sldId id="288"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6C2319-6B74-4983-A745-AB90A637E727}" v="6" dt="2026-03-11T08:46:03.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81" autoAdjust="0"/>
  </p:normalViewPr>
  <p:slideViewPr>
    <p:cSldViewPr>
      <p:cViewPr varScale="1">
        <p:scale>
          <a:sx n="84" d="100"/>
          <a:sy n="84" d="100"/>
        </p:scale>
        <p:origin x="139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570A63-7FAC-41B0-89DE-D4385F7282D5}" type="datetimeFigureOut">
              <a:rPr lang="en-GB" smtClean="0"/>
              <a:pPr/>
              <a:t>11/03/2026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73AA702-6E58-4111-80F9-C5308906C1C2}" type="slidenum">
              <a:rPr lang="en-GB" smtClean="0"/>
              <a:pPr/>
              <a:t>‹#›</a:t>
            </a:fld>
            <a:endParaRPr lang="en-GB"/>
          </a:p>
        </p:txBody>
      </p:sp>
    </p:spTree>
    <p:extLst>
      <p:ext uri="{BB962C8B-B14F-4D97-AF65-F5344CB8AC3E}">
        <p14:creationId xmlns:p14="http://schemas.microsoft.com/office/powerpoint/2010/main" val="1735411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ink.springer.com/article/10.1007/s11218-021-09615-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Edge Foundation </a:t>
            </a:r>
          </a:p>
          <a:p>
            <a:r>
              <a:rPr lang="en-GB" dirty="0"/>
              <a:t>2023</a:t>
            </a:r>
          </a:p>
        </p:txBody>
      </p:sp>
      <p:sp>
        <p:nvSpPr>
          <p:cNvPr id="4" name="Slide Number Placeholder 3"/>
          <p:cNvSpPr>
            <a:spLocks noGrp="1"/>
          </p:cNvSpPr>
          <p:nvPr>
            <p:ph type="sldNum" sz="quarter" idx="5"/>
          </p:nvPr>
        </p:nvSpPr>
        <p:spPr/>
        <p:txBody>
          <a:bodyPr/>
          <a:lstStyle/>
          <a:p>
            <a:fld id="{873AA702-6E58-4111-80F9-C5308906C1C2}" type="slidenum">
              <a:rPr lang="en-GB" smtClean="0"/>
              <a:pPr/>
              <a:t>6</a:t>
            </a:fld>
            <a:endParaRPr lang="en-GB"/>
          </a:p>
        </p:txBody>
      </p:sp>
    </p:spTree>
    <p:extLst>
      <p:ext uri="{BB962C8B-B14F-4D97-AF65-F5344CB8AC3E}">
        <p14:creationId xmlns:p14="http://schemas.microsoft.com/office/powerpoint/2010/main" val="326436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a:p>
            <a:pPr marL="0" indent="0">
              <a:buNone/>
            </a:pPr>
            <a:r>
              <a:rPr lang="en-GB" dirty="0">
                <a:hlinkClick r:id="rId3"/>
              </a:rPr>
              <a:t>Subtle discrimination: do stereotypes among teachers trigger bias in their expectations and widen ethnic achievement gaps? | Social Psychology of Education | Springer Nature Link</a:t>
            </a:r>
            <a:endParaRPr lang="en-GB" dirty="0"/>
          </a:p>
          <a:p>
            <a:endParaRPr lang="en-GB" dirty="0"/>
          </a:p>
        </p:txBody>
      </p:sp>
      <p:sp>
        <p:nvSpPr>
          <p:cNvPr id="4" name="Slide Number Placeholder 3"/>
          <p:cNvSpPr>
            <a:spLocks noGrp="1"/>
          </p:cNvSpPr>
          <p:nvPr>
            <p:ph type="sldNum" sz="quarter" idx="5"/>
          </p:nvPr>
        </p:nvSpPr>
        <p:spPr/>
        <p:txBody>
          <a:bodyPr/>
          <a:lstStyle/>
          <a:p>
            <a:fld id="{873AA702-6E58-4111-80F9-C5308906C1C2}" type="slidenum">
              <a:rPr lang="en-GB" smtClean="0"/>
              <a:pPr/>
              <a:t>7</a:t>
            </a:fld>
            <a:endParaRPr lang="en-GB"/>
          </a:p>
        </p:txBody>
      </p:sp>
    </p:spTree>
    <p:extLst>
      <p:ext uri="{BB962C8B-B14F-4D97-AF65-F5344CB8AC3E}">
        <p14:creationId xmlns:p14="http://schemas.microsoft.com/office/powerpoint/2010/main" val="1013318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CPCC 2024</a:t>
            </a:r>
          </a:p>
        </p:txBody>
      </p:sp>
      <p:sp>
        <p:nvSpPr>
          <p:cNvPr id="4" name="Slide Number Placeholder 3"/>
          <p:cNvSpPr>
            <a:spLocks noGrp="1"/>
          </p:cNvSpPr>
          <p:nvPr>
            <p:ph type="sldNum" sz="quarter" idx="5"/>
          </p:nvPr>
        </p:nvSpPr>
        <p:spPr/>
        <p:txBody>
          <a:bodyPr/>
          <a:lstStyle/>
          <a:p>
            <a:fld id="{873AA702-6E58-4111-80F9-C5308906C1C2}" type="slidenum">
              <a:rPr lang="en-GB" smtClean="0"/>
              <a:pPr/>
              <a:t>12</a:t>
            </a:fld>
            <a:endParaRPr lang="en-GB"/>
          </a:p>
        </p:txBody>
      </p:sp>
    </p:spTree>
    <p:extLst>
      <p:ext uri="{BB962C8B-B14F-4D97-AF65-F5344CB8AC3E}">
        <p14:creationId xmlns:p14="http://schemas.microsoft.com/office/powerpoint/2010/main" val="3410282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3AA702-6E58-4111-80F9-C5308906C1C2}" type="slidenum">
              <a:rPr lang="en-GB" smtClean="0"/>
              <a:pPr/>
              <a:t>25</a:t>
            </a:fld>
            <a:endParaRPr lang="en-GB"/>
          </a:p>
        </p:txBody>
      </p:sp>
    </p:spTree>
    <p:extLst>
      <p:ext uri="{BB962C8B-B14F-4D97-AF65-F5344CB8AC3E}">
        <p14:creationId xmlns:p14="http://schemas.microsoft.com/office/powerpoint/2010/main" val="3749426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3AA702-6E58-4111-80F9-C5308906C1C2}" type="slidenum">
              <a:rPr lang="en-GB" smtClean="0"/>
              <a:pPr/>
              <a:t>26</a:t>
            </a:fld>
            <a:endParaRPr lang="en-GB"/>
          </a:p>
        </p:txBody>
      </p:sp>
    </p:spTree>
    <p:extLst>
      <p:ext uri="{BB962C8B-B14F-4D97-AF65-F5344CB8AC3E}">
        <p14:creationId xmlns:p14="http://schemas.microsoft.com/office/powerpoint/2010/main" val="4288323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fld id="{3A789BC7-FDDA-43CF-8A87-BCFA1D7EA225}" type="slidenum">
              <a:rPr lang="en-US" altLang="en-US"/>
              <a:pPr/>
              <a:t>27</a:t>
            </a:fld>
            <a:endParaRPr lang="en-US" altLang="en-US"/>
          </a:p>
        </p:txBody>
      </p:sp>
      <p:sp>
        <p:nvSpPr>
          <p:cNvPr id="12291" name="Text Box 1"/>
          <p:cNvSpPr txBox="1">
            <a:spLocks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1pPr>
            <a:lvl2pPr marL="742950" indent="-28575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2pPr>
            <a:lvl3pPr marL="1143000" indent="-2286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3pPr>
            <a:lvl4pPr marL="1600200" indent="-2286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4pPr>
            <a:lvl5pPr marL="2057400" indent="-2286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5pPr>
            <a:lvl6pPr marL="25146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6pPr>
            <a:lvl7pPr marL="29718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7pPr>
            <a:lvl8pPr marL="34290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8pPr>
            <a:lvl9pPr marL="38862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9pPr>
          </a:lstStyle>
          <a:p>
            <a:pPr algn="r"/>
            <a:fld id="{AB6647CF-C9DC-4964-8A21-4D0DEBA02947}" type="slidenum">
              <a:rPr lang="en-US" altLang="en-US" sz="1200">
                <a:solidFill>
                  <a:srgbClr val="000000"/>
                </a:solidFill>
                <a:ea typeface="SimSun" pitchFamily="2" charset="-122"/>
              </a:rPr>
              <a:pPr algn="r"/>
              <a:t>27</a:t>
            </a:fld>
            <a:endParaRPr lang="en-US" altLang="en-US" sz="1200">
              <a:solidFill>
                <a:srgbClr val="000000"/>
              </a:solidFill>
              <a:ea typeface="SimSun" pitchFamily="2" charset="-122"/>
            </a:endParaRPr>
          </a:p>
        </p:txBody>
      </p:sp>
      <p:sp>
        <p:nvSpPr>
          <p:cNvPr id="1229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altLang="en-US">
              <a:latin typeface="Arial" charset="0"/>
              <a:ea typeface="SimSun" pitchFamily="2" charset="-122"/>
            </a:endParaRPr>
          </a:p>
        </p:txBody>
      </p:sp>
    </p:spTree>
    <p:extLst>
      <p:ext uri="{BB962C8B-B14F-4D97-AF65-F5344CB8AC3E}">
        <p14:creationId xmlns:p14="http://schemas.microsoft.com/office/powerpoint/2010/main" val="2316679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from your handbook. Why are these issues that relate to poverty, learning and Consider poverty and education as a whole systems approach when looking at these images. How do they link with your understanding of poverty and education in Wales?</a:t>
            </a:r>
          </a:p>
          <a:p>
            <a:endParaRPr lang="en-GB">
              <a:cs typeface="Calibri"/>
            </a:endParaRPr>
          </a:p>
          <a:p>
            <a:r>
              <a:rPr lang="en-GB">
                <a:cs typeface="Calibri"/>
              </a:rPr>
              <a:t>Choose and discuss one as a group in how systems impact on these situations and how they ca relate back to children and their learning environment. We can do this as a group or in breakout rooms</a:t>
            </a:r>
          </a:p>
        </p:txBody>
      </p:sp>
      <p:sp>
        <p:nvSpPr>
          <p:cNvPr id="4" name="Slide Number Placeholder 3"/>
          <p:cNvSpPr>
            <a:spLocks noGrp="1"/>
          </p:cNvSpPr>
          <p:nvPr>
            <p:ph type="sldNum" sz="quarter" idx="5"/>
          </p:nvPr>
        </p:nvSpPr>
        <p:spPr/>
        <p:txBody>
          <a:bodyPr/>
          <a:lstStyle/>
          <a:p>
            <a:fld id="{5EEC2477-61D7-F946-B35A-3E65E0D777E7}" type="slidenum">
              <a:rPr lang="en-US" smtClean="0"/>
              <a:t>40</a:t>
            </a:fld>
            <a:endParaRPr lang="en-US"/>
          </a:p>
        </p:txBody>
      </p:sp>
    </p:spTree>
    <p:extLst>
      <p:ext uri="{BB962C8B-B14F-4D97-AF65-F5344CB8AC3E}">
        <p14:creationId xmlns:p14="http://schemas.microsoft.com/office/powerpoint/2010/main" val="2815532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41</a:t>
            </a:fld>
            <a:endParaRPr lang="en-US"/>
          </a:p>
        </p:txBody>
      </p:sp>
    </p:spTree>
    <p:extLst>
      <p:ext uri="{BB962C8B-B14F-4D97-AF65-F5344CB8AC3E}">
        <p14:creationId xmlns:p14="http://schemas.microsoft.com/office/powerpoint/2010/main" val="518247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42</a:t>
            </a:fld>
            <a:endParaRPr lang="en-US"/>
          </a:p>
        </p:txBody>
      </p:sp>
    </p:spTree>
    <p:extLst>
      <p:ext uri="{BB962C8B-B14F-4D97-AF65-F5344CB8AC3E}">
        <p14:creationId xmlns:p14="http://schemas.microsoft.com/office/powerpoint/2010/main" val="3320934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elements of family, community and multi-agency engagement are interconnected. Each element does not work in isolation but has an influence and impact on the others, combining to become a self-perpetuating model.</a:t>
            </a:r>
          </a:p>
          <a:p>
            <a:r>
              <a:rPr lang="en-US"/>
              <a:t>For example, when schools engage with families, they become more aware of the needs of families and are able to offer a broader range of services. In order to access and provide these services the school has to engage with the wider community. Examples of each element may include:</a:t>
            </a:r>
            <a:endParaRPr lang="en-GB"/>
          </a:p>
          <a:p>
            <a:endParaRPr lang="en-US">
              <a:cs typeface="Calibri"/>
            </a:endParaRPr>
          </a:p>
          <a:p>
            <a:endParaRPr lang="en-US">
              <a:cs typeface="Calibri"/>
            </a:endParaRPr>
          </a:p>
          <a:p>
            <a:r>
              <a:rPr lang="en-US" b="1"/>
              <a:t>Family engagement</a:t>
            </a:r>
            <a:endParaRPr lang="en-US"/>
          </a:p>
          <a:p>
            <a:pPr marL="171435" indent="-171435">
              <a:buFont typeface="Arial"/>
              <a:buChar char="•"/>
            </a:pPr>
            <a:r>
              <a:rPr lang="en-US"/>
              <a:t>Working closely with families to give children and young people the best home learning environment possible. Ensuring families have the skills, confidence and resources to actively support their child’s learning at home.</a:t>
            </a:r>
          </a:p>
          <a:p>
            <a:pPr marL="171435" indent="-171435">
              <a:buFont typeface="Arial"/>
              <a:buChar char="•"/>
            </a:pPr>
            <a:r>
              <a:rPr lang="en-US"/>
              <a:t>Working in a constructive way with families to address any barriers to engagement.</a:t>
            </a:r>
          </a:p>
          <a:p>
            <a:r>
              <a:rPr lang="en-US" b="1"/>
              <a:t>Community engagement</a:t>
            </a:r>
            <a:endParaRPr lang="en-US"/>
          </a:p>
          <a:p>
            <a:pPr marL="171435" indent="-171435">
              <a:buFont typeface="Arial"/>
              <a:buChar char="•"/>
            </a:pPr>
            <a:r>
              <a:rPr lang="en-US"/>
              <a:t>Acting as a key part of the local community, offering opportunities to use the school facilities for adult learning, well-being, play, sporting, cultural and other community activities.</a:t>
            </a:r>
          </a:p>
          <a:p>
            <a:pPr marL="171435" indent="-171435">
              <a:buFont typeface="Arial"/>
              <a:buChar char="•"/>
            </a:pPr>
            <a:r>
              <a:rPr lang="en-US"/>
              <a:t>Signposting to other support or advice services.</a:t>
            </a:r>
            <a:endParaRPr lang="en-US">
              <a:cs typeface="Calibri"/>
            </a:endParaRPr>
          </a:p>
          <a:p>
            <a:pPr marL="171435" indent="-171435">
              <a:buFont typeface="Arial"/>
              <a:buChar char="•"/>
            </a:pPr>
            <a:r>
              <a:rPr lang="en-US" err="1"/>
              <a:t>Utilising</a:t>
            </a:r>
            <a:r>
              <a:rPr lang="en-US"/>
              <a:t> the skills and </a:t>
            </a:r>
            <a:r>
              <a:rPr lang="en-US" err="1"/>
              <a:t>organisations</a:t>
            </a:r>
            <a:r>
              <a:rPr lang="en-US"/>
              <a:t> within the community to extend and enrich learning opportunities and to positively influence change.</a:t>
            </a:r>
            <a:endParaRPr lang="en-US">
              <a:cs typeface="Calibri"/>
            </a:endParaRPr>
          </a:p>
          <a:p>
            <a:r>
              <a:rPr lang="en-US" b="1"/>
              <a:t>Multi-agency engagement</a:t>
            </a:r>
            <a:endParaRPr lang="en-US"/>
          </a:p>
          <a:p>
            <a:pPr marL="171435" indent="-171435">
              <a:buFont typeface="Arial"/>
              <a:buChar char="•"/>
            </a:pPr>
            <a:r>
              <a:rPr lang="en-US"/>
              <a:t>Collaborating effectively with other key services and agencies to ensure that all children thrive and learn.</a:t>
            </a:r>
            <a:endParaRPr lang="en-US">
              <a:cs typeface="Calibri"/>
            </a:endParaRPr>
          </a:p>
          <a:p>
            <a:pPr marL="171435" indent="-171435">
              <a:buFont typeface="Arial"/>
              <a:buChar char="•"/>
            </a:pPr>
            <a:r>
              <a:rPr lang="en-US"/>
              <a:t>Sharing information so that children and young people and their families are able to access the appropriate support at the right time.</a:t>
            </a:r>
            <a:endParaRPr lang="en-US">
              <a:cs typeface="Calibri"/>
            </a:endParaRPr>
          </a:p>
          <a:p>
            <a:pPr marL="171435" indent="-171435">
              <a:buFont typeface="Arial"/>
              <a:buChar char="•"/>
            </a:pPr>
            <a:r>
              <a:rPr lang="en-US"/>
              <a:t>Supporting access to wider services which may be co-located in a school premises or located elsewhere within the community.</a:t>
            </a:r>
            <a:endParaRPr lang="en-US">
              <a:cs typeface="Calibri"/>
            </a:endParaRPr>
          </a:p>
          <a:p>
            <a:r>
              <a:rPr lang="en-US"/>
              <a:t>Developing all 3 elements in an integrated way will ensure the greatest impact on children and young people’s attainment, </a:t>
            </a:r>
            <a:r>
              <a:rPr lang="en-US" err="1"/>
              <a:t>behaviour</a:t>
            </a:r>
            <a:r>
              <a:rPr lang="en-US"/>
              <a:t>, attendance and aspirations and is particularly required in areas that face socio-economic disadvantage.</a:t>
            </a:r>
            <a:endParaRPr lang="en-US">
              <a:cs typeface="Calibri"/>
            </a:endParaRPr>
          </a:p>
          <a:p>
            <a:r>
              <a:rPr lang="en-US"/>
              <a:t>While it is </a:t>
            </a:r>
            <a:r>
              <a:rPr lang="en-US" err="1"/>
              <a:t>recognised</a:t>
            </a:r>
            <a:r>
              <a:rPr lang="en-US"/>
              <a:t> that many schools already take this approach to education, the difference between a Community Focused School and other schools is the intentional approach</a:t>
            </a:r>
            <a:r>
              <a:rPr lang="en-US" b="1"/>
              <a:t> </a:t>
            </a:r>
            <a:r>
              <a:rPr lang="en-US"/>
              <a:t>of bringing together these elements to support the children and families who attend the school.</a:t>
            </a:r>
            <a:endParaRPr lang="en-US">
              <a:cs typeface="Calibri"/>
            </a:endParaRPr>
          </a:p>
          <a:p>
            <a:r>
              <a:rPr lang="en-US"/>
              <a:t>There are 4 key enablers which support the progression between family, community and multi agency engagement.</a:t>
            </a:r>
            <a:endParaRPr lang="en-US">
              <a:cs typeface="Calibri"/>
            </a:endParaRPr>
          </a:p>
          <a:p>
            <a:r>
              <a:rPr lang="en-US" b="1"/>
              <a:t>Collective vision</a:t>
            </a:r>
            <a:endParaRPr lang="en-US"/>
          </a:p>
          <a:p>
            <a:r>
              <a:rPr lang="en-US"/>
              <a:t>The need for all stakeholders to help develop and </a:t>
            </a:r>
            <a:r>
              <a:rPr lang="en-US" err="1"/>
              <a:t>realise</a:t>
            </a:r>
            <a:r>
              <a:rPr lang="en-US"/>
              <a:t> the vision for the school, families and communities.</a:t>
            </a:r>
            <a:endParaRPr lang="en-US">
              <a:cs typeface="Calibri"/>
            </a:endParaRPr>
          </a:p>
          <a:p>
            <a:r>
              <a:rPr lang="en-US" b="1"/>
              <a:t>Collaborative leadership</a:t>
            </a:r>
            <a:endParaRPr lang="en-US"/>
          </a:p>
          <a:p>
            <a:r>
              <a:rPr lang="en-US"/>
              <a:t>Leadership across stakeholders to ensure shared voice, decision making and goals.</a:t>
            </a:r>
            <a:endParaRPr lang="en-US">
              <a:cs typeface="Calibri"/>
            </a:endParaRPr>
          </a:p>
          <a:p>
            <a:r>
              <a:rPr lang="en-US" b="1"/>
              <a:t>Trusting relationships</a:t>
            </a:r>
            <a:endParaRPr lang="en-US"/>
          </a:p>
          <a:p>
            <a:r>
              <a:rPr lang="en-US"/>
              <a:t>Trusting and non-judgmental relationships between schools, families and community members, and between staff and children or young people allowing everyone to feel listened to, valued and respected.</a:t>
            </a:r>
            <a:endParaRPr lang="en-US">
              <a:cs typeface="Calibri"/>
            </a:endParaRPr>
          </a:p>
          <a:p>
            <a:r>
              <a:rPr lang="en-US" b="1"/>
              <a:t>Connected learning</a:t>
            </a:r>
            <a:endParaRPr lang="en-US"/>
          </a:p>
          <a:p>
            <a:r>
              <a:rPr lang="en-US"/>
              <a:t>A strong focus on high quality and connected learning across home, school and the community, </a:t>
            </a:r>
            <a:r>
              <a:rPr lang="en-US" err="1"/>
              <a:t>maximising</a:t>
            </a:r>
            <a:r>
              <a:rPr lang="en-US"/>
              <a:t> the opportunities in each sphere.</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EEC2477-61D7-F946-B35A-3E65E0D777E7}" type="slidenum">
              <a:rPr lang="en-US" smtClean="0"/>
              <a:t>44</a:t>
            </a:fld>
            <a:endParaRPr lang="en-US"/>
          </a:p>
        </p:txBody>
      </p:sp>
    </p:spTree>
    <p:extLst>
      <p:ext uri="{BB962C8B-B14F-4D97-AF65-F5344CB8AC3E}">
        <p14:creationId xmlns:p14="http://schemas.microsoft.com/office/powerpoint/2010/main" val="188559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Ymgysylltu â’r teulu • </a:t>
            </a:r>
            <a:r>
              <a:rPr lang="en-GB" dirty="0" err="1"/>
              <a:t>Gweithio'n</a:t>
            </a:r>
            <a:r>
              <a:rPr lang="en-GB" dirty="0"/>
              <a:t> </a:t>
            </a:r>
            <a:r>
              <a:rPr lang="en-GB" dirty="0" err="1"/>
              <a:t>agos</a:t>
            </a:r>
            <a:r>
              <a:rPr lang="en-GB" dirty="0"/>
              <a:t> gyda theuluoedd i </a:t>
            </a:r>
            <a:r>
              <a:rPr lang="en-GB" dirty="0" err="1"/>
              <a:t>roi'r</a:t>
            </a:r>
            <a:r>
              <a:rPr lang="en-GB" dirty="0"/>
              <a:t> amgylchedd dysgu gorau posibl yn y </a:t>
            </a:r>
            <a:r>
              <a:rPr lang="en-GB" dirty="0" err="1"/>
              <a:t>cartref</a:t>
            </a:r>
            <a:r>
              <a:rPr lang="en-GB" dirty="0"/>
              <a:t> i blant a </a:t>
            </a:r>
            <a:r>
              <a:rPr lang="en-GB" dirty="0" err="1"/>
              <a:t>phobl</a:t>
            </a:r>
            <a:r>
              <a:rPr lang="en-GB" dirty="0"/>
              <a:t> </a:t>
            </a:r>
            <a:r>
              <a:rPr lang="en-GB" dirty="0" err="1"/>
              <a:t>ifanc</a:t>
            </a:r>
            <a:r>
              <a:rPr lang="en-GB" dirty="0"/>
              <a:t>. Sicrhau bod gan </a:t>
            </a:r>
            <a:r>
              <a:rPr lang="en-GB" dirty="0" err="1"/>
              <a:t>deuluoedd</a:t>
            </a:r>
            <a:r>
              <a:rPr lang="en-GB" dirty="0"/>
              <a:t> y sgiliau, yr </a:t>
            </a:r>
            <a:r>
              <a:rPr lang="en-GB" dirty="0" err="1"/>
              <a:t>hyder</a:t>
            </a:r>
            <a:r>
              <a:rPr lang="en-GB" dirty="0"/>
              <a:t> a'r adnoddau i </a:t>
            </a:r>
            <a:r>
              <a:rPr lang="en-GB" dirty="0" err="1"/>
              <a:t>fynd</a:t>
            </a:r>
            <a:r>
              <a:rPr lang="en-GB" dirty="0"/>
              <a:t> </a:t>
            </a:r>
            <a:r>
              <a:rPr lang="en-GB" dirty="0" err="1"/>
              <a:t>ati</a:t>
            </a:r>
            <a:r>
              <a:rPr lang="en-GB" dirty="0"/>
              <a:t> i </a:t>
            </a:r>
            <a:r>
              <a:rPr lang="en-GB" dirty="0" err="1"/>
              <a:t>gefnogi</a:t>
            </a:r>
            <a:r>
              <a:rPr lang="en-GB" dirty="0"/>
              <a:t> dysgu eu plentyn yn y </a:t>
            </a:r>
            <a:r>
              <a:rPr lang="en-GB" dirty="0" err="1"/>
              <a:t>cartref</a:t>
            </a:r>
            <a:r>
              <a:rPr lang="en-GB" dirty="0"/>
              <a:t>. • Gweithio mewn ffordd </a:t>
            </a:r>
            <a:r>
              <a:rPr lang="en-GB" dirty="0" err="1"/>
              <a:t>adeiladol</a:t>
            </a:r>
            <a:r>
              <a:rPr lang="en-GB" dirty="0"/>
              <a:t> gyda theuluoedd i </a:t>
            </a:r>
            <a:r>
              <a:rPr lang="en-GB" dirty="0" err="1"/>
              <a:t>fynd</a:t>
            </a:r>
            <a:r>
              <a:rPr lang="en-GB" dirty="0"/>
              <a:t> i'r </a:t>
            </a:r>
            <a:r>
              <a:rPr lang="en-GB" dirty="0" err="1"/>
              <a:t>afael</a:t>
            </a:r>
            <a:r>
              <a:rPr lang="en-GB" dirty="0"/>
              <a:t> ag </a:t>
            </a:r>
            <a:r>
              <a:rPr lang="en-GB" dirty="0" err="1"/>
              <a:t>unrhyw</a:t>
            </a:r>
            <a:r>
              <a:rPr lang="en-GB" dirty="0"/>
              <a:t> rwystrau </a:t>
            </a:r>
            <a:r>
              <a:rPr lang="en-GB" dirty="0" err="1"/>
              <a:t>rhag</a:t>
            </a:r>
            <a:r>
              <a:rPr lang="en-GB" dirty="0"/>
              <a:t> meithrin </a:t>
            </a:r>
            <a:r>
              <a:rPr lang="en-GB" dirty="0" err="1"/>
              <a:t>perthynas</a:t>
            </a:r>
            <a:r>
              <a:rPr lang="en-GB" dirty="0"/>
              <a:t> dda. Ymgysylltu â’r gymuned • Gweithredu fel rhan allweddol o'r gymuned </a:t>
            </a:r>
            <a:r>
              <a:rPr lang="en-GB" dirty="0" err="1"/>
              <a:t>leol</a:t>
            </a:r>
            <a:r>
              <a:rPr lang="en-GB" dirty="0"/>
              <a:t>, gan </a:t>
            </a:r>
            <a:r>
              <a:rPr lang="en-GB" dirty="0" err="1"/>
              <a:t>gynnig</a:t>
            </a:r>
            <a:r>
              <a:rPr lang="en-GB" dirty="0"/>
              <a:t> cyfleoedd i ddefnyddio </a:t>
            </a:r>
            <a:r>
              <a:rPr lang="en-GB" dirty="0" err="1"/>
              <a:t>cyfleusterau'r</a:t>
            </a:r>
            <a:r>
              <a:rPr lang="en-GB" dirty="0"/>
              <a:t> </a:t>
            </a:r>
            <a:r>
              <a:rPr lang="en-GB" dirty="0" err="1"/>
              <a:t>ysgol</a:t>
            </a:r>
            <a:r>
              <a:rPr lang="en-GB" dirty="0"/>
              <a:t> ar gyfer dysgu oedolion, </a:t>
            </a:r>
            <a:r>
              <a:rPr lang="en-GB" dirty="0" err="1"/>
              <a:t>lles</a:t>
            </a:r>
            <a:r>
              <a:rPr lang="en-GB" dirty="0"/>
              <a:t>, </a:t>
            </a:r>
            <a:r>
              <a:rPr lang="en-GB" dirty="0" err="1"/>
              <a:t>chwarae</a:t>
            </a:r>
            <a:r>
              <a:rPr lang="en-GB" dirty="0"/>
              <a:t>, </a:t>
            </a:r>
            <a:r>
              <a:rPr lang="en-GB" dirty="0" err="1"/>
              <a:t>chwaraeon</a:t>
            </a:r>
            <a:r>
              <a:rPr lang="en-GB" dirty="0"/>
              <a:t>, a </a:t>
            </a:r>
            <a:r>
              <a:rPr lang="en-GB" dirty="0" err="1"/>
              <a:t>gweithgareddau</a:t>
            </a:r>
            <a:r>
              <a:rPr lang="en-GB" dirty="0"/>
              <a:t> diwylliannol a </a:t>
            </a:r>
            <a:r>
              <a:rPr lang="en-GB" dirty="0" err="1"/>
              <a:t>chymunedol</a:t>
            </a:r>
            <a:r>
              <a:rPr lang="en-GB" dirty="0"/>
              <a:t> eraill. • </a:t>
            </a:r>
            <a:r>
              <a:rPr lang="en-GB" dirty="0" err="1"/>
              <a:t>Cyfeirio</a:t>
            </a:r>
            <a:r>
              <a:rPr lang="en-GB" dirty="0"/>
              <a:t> at wasanaethau </a:t>
            </a:r>
            <a:r>
              <a:rPr lang="en-GB" dirty="0" err="1"/>
              <a:t>cymorth</a:t>
            </a:r>
            <a:r>
              <a:rPr lang="en-GB" dirty="0"/>
              <a:t> neu </a:t>
            </a:r>
            <a:r>
              <a:rPr lang="en-GB" dirty="0" err="1"/>
              <a:t>gynghori</a:t>
            </a:r>
            <a:r>
              <a:rPr lang="en-GB" dirty="0"/>
              <a:t> eraill. • </a:t>
            </a:r>
            <a:r>
              <a:rPr lang="en-GB" dirty="0" err="1"/>
              <a:t>Defnyddio'r</a:t>
            </a:r>
            <a:r>
              <a:rPr lang="en-GB" dirty="0"/>
              <a:t> sgiliau a'r </a:t>
            </a:r>
            <a:r>
              <a:rPr lang="en-GB" dirty="0" err="1"/>
              <a:t>sefydliadau</a:t>
            </a:r>
            <a:r>
              <a:rPr lang="en-GB" dirty="0"/>
              <a:t> yn y gymuned i </a:t>
            </a:r>
            <a:r>
              <a:rPr lang="en-GB" dirty="0" err="1"/>
              <a:t>ehangu</a:t>
            </a:r>
            <a:r>
              <a:rPr lang="en-GB" dirty="0"/>
              <a:t> a </a:t>
            </a:r>
            <a:r>
              <a:rPr lang="en-GB" dirty="0" err="1"/>
              <a:t>chyfoethogi</a:t>
            </a:r>
            <a:r>
              <a:rPr lang="en-GB" dirty="0"/>
              <a:t> cyfleoedd dysgu ac i </a:t>
            </a:r>
            <a:r>
              <a:rPr lang="en-GB" dirty="0" err="1"/>
              <a:t>ddylanwadu'n</a:t>
            </a:r>
            <a:r>
              <a:rPr lang="en-GB" dirty="0"/>
              <a:t> </a:t>
            </a:r>
            <a:r>
              <a:rPr lang="en-GB" dirty="0" err="1"/>
              <a:t>gadarnhaol</a:t>
            </a:r>
            <a:r>
              <a:rPr lang="en-GB" dirty="0"/>
              <a:t> ar newid.</a:t>
            </a:r>
          </a:p>
          <a:p>
            <a:endParaRPr lang="en-GB" dirty="0"/>
          </a:p>
          <a:p>
            <a:r>
              <a:rPr lang="en-GB" dirty="0"/>
              <a:t>Ymgysylltu â </a:t>
            </a:r>
            <a:r>
              <a:rPr lang="en-GB" dirty="0" err="1"/>
              <a:t>phartneriaethau</a:t>
            </a:r>
            <a:r>
              <a:rPr lang="en-GB" dirty="0"/>
              <a:t> amlasiantaeth • </a:t>
            </a:r>
            <a:r>
              <a:rPr lang="en-GB" dirty="0" err="1"/>
              <a:t>Cydweithio'n</a:t>
            </a:r>
            <a:r>
              <a:rPr lang="en-GB" dirty="0"/>
              <a:t> effeithiol gyda gwasanaethau ac asiantaethau allweddol eraill i sicrhau bod pob plentyn yn </a:t>
            </a:r>
            <a:r>
              <a:rPr lang="en-GB" dirty="0" err="1"/>
              <a:t>ffynnu</a:t>
            </a:r>
            <a:r>
              <a:rPr lang="en-GB" dirty="0"/>
              <a:t> ac yn dysgu. • </a:t>
            </a:r>
            <a:r>
              <a:rPr lang="en-GB" dirty="0" err="1"/>
              <a:t>Rhannu</a:t>
            </a:r>
            <a:r>
              <a:rPr lang="en-GB" dirty="0"/>
              <a:t> gwybodaeth fel bod plant a </a:t>
            </a:r>
            <a:r>
              <a:rPr lang="en-GB" dirty="0" err="1"/>
              <a:t>phobl</a:t>
            </a:r>
            <a:r>
              <a:rPr lang="en-GB" dirty="0"/>
              <a:t> </a:t>
            </a:r>
            <a:r>
              <a:rPr lang="en-GB" dirty="0" err="1"/>
              <a:t>ifanc</a:t>
            </a:r>
            <a:r>
              <a:rPr lang="en-GB" dirty="0"/>
              <a:t> a'u teuluoedd yn gallu cael y </a:t>
            </a:r>
            <a:r>
              <a:rPr lang="en-GB" dirty="0" err="1"/>
              <a:t>gefnogaeth</a:t>
            </a:r>
            <a:r>
              <a:rPr lang="en-GB" dirty="0"/>
              <a:t> briodol ar yr </a:t>
            </a:r>
            <a:r>
              <a:rPr lang="en-GB" dirty="0" err="1"/>
              <a:t>adeg</a:t>
            </a:r>
            <a:r>
              <a:rPr lang="en-GB" dirty="0"/>
              <a:t> </a:t>
            </a:r>
            <a:r>
              <a:rPr lang="en-GB" dirty="0" err="1"/>
              <a:t>gywir</a:t>
            </a:r>
            <a:r>
              <a:rPr lang="en-GB" dirty="0"/>
              <a:t>. • Cefnogi </a:t>
            </a:r>
            <a:r>
              <a:rPr lang="en-GB" dirty="0" err="1"/>
              <a:t>mynediad</a:t>
            </a:r>
            <a:r>
              <a:rPr lang="en-GB" dirty="0"/>
              <a:t> at wasanaethau </a:t>
            </a:r>
            <a:r>
              <a:rPr lang="en-GB" dirty="0" err="1"/>
              <a:t>ehangach</a:t>
            </a:r>
            <a:r>
              <a:rPr lang="en-GB" dirty="0"/>
              <a:t> a allai gael eu </a:t>
            </a:r>
            <a:r>
              <a:rPr lang="en-GB" dirty="0" err="1"/>
              <a:t>cydleoli</a:t>
            </a:r>
            <a:r>
              <a:rPr lang="en-GB" dirty="0"/>
              <a:t> ar </a:t>
            </a:r>
            <a:r>
              <a:rPr lang="en-GB" dirty="0" err="1"/>
              <a:t>safle</a:t>
            </a:r>
            <a:r>
              <a:rPr lang="en-GB" dirty="0"/>
              <a:t> </a:t>
            </a:r>
            <a:r>
              <a:rPr lang="en-GB" dirty="0" err="1"/>
              <a:t>ysgol</a:t>
            </a:r>
            <a:r>
              <a:rPr lang="en-GB" dirty="0"/>
              <a:t> neu eu lleoli mewn mannau eraill yn y gymuned.</a:t>
            </a:r>
          </a:p>
          <a:p>
            <a:endParaRPr lang="en-GB" dirty="0"/>
          </a:p>
          <a:p>
            <a:endParaRPr lang="en-GB" dirty="0"/>
          </a:p>
          <a:p>
            <a:r>
              <a:rPr lang="en-GB" dirty="0"/>
              <a:t>Gweledigaeth ar y cyd Yr angen i'r holl </a:t>
            </a:r>
            <a:r>
              <a:rPr lang="en-GB" dirty="0" err="1"/>
              <a:t>randdeiliaid</a:t>
            </a:r>
            <a:r>
              <a:rPr lang="en-GB" dirty="0"/>
              <a:t> helpu i ddatblygu a </a:t>
            </a:r>
            <a:r>
              <a:rPr lang="en-GB" dirty="0" err="1"/>
              <a:t>gwireddu'r</a:t>
            </a:r>
            <a:r>
              <a:rPr lang="en-GB" dirty="0"/>
              <a:t> </a:t>
            </a:r>
            <a:r>
              <a:rPr lang="en-GB" dirty="0" err="1"/>
              <a:t>weledigaeth</a:t>
            </a:r>
            <a:r>
              <a:rPr lang="en-GB" dirty="0"/>
              <a:t> ar gyfer yr </a:t>
            </a:r>
            <a:r>
              <a:rPr lang="en-GB" dirty="0" err="1"/>
              <a:t>ysgol</a:t>
            </a:r>
            <a:r>
              <a:rPr lang="en-GB" dirty="0"/>
              <a:t>, teuluoedd a </a:t>
            </a:r>
            <a:r>
              <a:rPr lang="en-GB" dirty="0" err="1"/>
              <a:t>chymunedau</a:t>
            </a:r>
            <a:r>
              <a:rPr lang="en-GB" dirty="0"/>
              <a:t>.</a:t>
            </a:r>
          </a:p>
          <a:p>
            <a:endParaRPr lang="en-GB" dirty="0"/>
          </a:p>
          <a:p>
            <a:r>
              <a:rPr lang="en-GB" dirty="0"/>
              <a:t>Arweinyddiaeth gydweithredol Arweinyddiaeth sy'n cynnwys </a:t>
            </a:r>
            <a:r>
              <a:rPr lang="en-GB" dirty="0" err="1"/>
              <a:t>rhanddeiliaid</a:t>
            </a:r>
            <a:r>
              <a:rPr lang="en-GB" dirty="0"/>
              <a:t>, er mwyn sicrhau bod </a:t>
            </a:r>
            <a:r>
              <a:rPr lang="en-GB" dirty="0" err="1"/>
              <a:t>cyfle</a:t>
            </a:r>
            <a:r>
              <a:rPr lang="en-GB" dirty="0"/>
              <a:t> i bawb </a:t>
            </a:r>
            <a:r>
              <a:rPr lang="en-GB" dirty="0" err="1"/>
              <a:t>leisio’u</a:t>
            </a:r>
            <a:r>
              <a:rPr lang="en-GB" dirty="0"/>
              <a:t> barn a bod penderfyniadau a nodau yn cael eu gwneud ar y cyd. </a:t>
            </a:r>
            <a:r>
              <a:rPr lang="en-GB" dirty="0" err="1"/>
              <a:t>Cydberthynas</a:t>
            </a:r>
            <a:r>
              <a:rPr lang="en-GB" dirty="0"/>
              <a:t> </a:t>
            </a:r>
            <a:r>
              <a:rPr lang="en-GB" dirty="0" err="1"/>
              <a:t>ymddiriedus</a:t>
            </a:r>
            <a:r>
              <a:rPr lang="en-GB" dirty="0"/>
              <a:t> </a:t>
            </a:r>
            <a:r>
              <a:rPr lang="en-GB" dirty="0" err="1"/>
              <a:t>Cydberthynas</a:t>
            </a:r>
            <a:r>
              <a:rPr lang="en-GB" dirty="0"/>
              <a:t> </a:t>
            </a:r>
            <a:r>
              <a:rPr lang="en-GB" dirty="0" err="1"/>
              <a:t>ymddiriedus</a:t>
            </a:r>
            <a:r>
              <a:rPr lang="en-GB" dirty="0"/>
              <a:t> ac </a:t>
            </a:r>
            <a:r>
              <a:rPr lang="en-GB" dirty="0" err="1"/>
              <a:t>anfeirniadol</a:t>
            </a:r>
            <a:r>
              <a:rPr lang="en-GB" dirty="0"/>
              <a:t> rhwng </a:t>
            </a:r>
            <a:r>
              <a:rPr lang="en-GB" dirty="0" err="1"/>
              <a:t>ysgolion</a:t>
            </a:r>
            <a:r>
              <a:rPr lang="en-GB" dirty="0"/>
              <a:t>, teuluoedd ac </a:t>
            </a:r>
            <a:r>
              <a:rPr lang="en-GB" dirty="0" err="1"/>
              <a:t>aelodau</a:t>
            </a:r>
            <a:r>
              <a:rPr lang="en-GB" dirty="0"/>
              <a:t> o'r gymuned, a rhwng staff a phlant neu </a:t>
            </a:r>
            <a:r>
              <a:rPr lang="en-GB" dirty="0" err="1"/>
              <a:t>bobl</a:t>
            </a:r>
            <a:r>
              <a:rPr lang="en-GB" dirty="0"/>
              <a:t> </a:t>
            </a:r>
            <a:r>
              <a:rPr lang="en-GB" dirty="0" err="1"/>
              <a:t>ifanc</a:t>
            </a:r>
            <a:r>
              <a:rPr lang="en-GB" dirty="0"/>
              <a:t>, sy’n </a:t>
            </a:r>
            <a:r>
              <a:rPr lang="en-GB" dirty="0" err="1"/>
              <a:t>caniatáu</a:t>
            </a:r>
            <a:r>
              <a:rPr lang="en-GB" dirty="0"/>
              <a:t> i bawb </a:t>
            </a:r>
            <a:r>
              <a:rPr lang="en-GB" dirty="0" err="1"/>
              <a:t>deimlo</a:t>
            </a:r>
            <a:r>
              <a:rPr lang="en-GB" dirty="0"/>
              <a:t> y </a:t>
            </a:r>
            <a:r>
              <a:rPr lang="en-GB" dirty="0" err="1"/>
              <a:t>gwrandewir</a:t>
            </a:r>
            <a:r>
              <a:rPr lang="en-GB" dirty="0"/>
              <a:t> arnynt, a’u bod yn cael eu gwerthfawrogi a’u </a:t>
            </a:r>
            <a:r>
              <a:rPr lang="en-GB" dirty="0" err="1"/>
              <a:t>parchu</a:t>
            </a:r>
            <a:r>
              <a:rPr lang="en-GB" dirty="0"/>
              <a:t>. Dysgu </a:t>
            </a:r>
            <a:r>
              <a:rPr lang="en-GB" dirty="0" err="1"/>
              <a:t>cydgysylltiedig</a:t>
            </a:r>
            <a:r>
              <a:rPr lang="en-GB" dirty="0"/>
              <a:t> </a:t>
            </a:r>
            <a:r>
              <a:rPr lang="en-GB" dirty="0" err="1"/>
              <a:t>Ffocws</a:t>
            </a:r>
            <a:r>
              <a:rPr lang="en-GB" dirty="0"/>
              <a:t> </a:t>
            </a:r>
            <a:r>
              <a:rPr lang="en-GB" dirty="0" err="1"/>
              <a:t>cryf</a:t>
            </a:r>
            <a:r>
              <a:rPr lang="en-GB" dirty="0"/>
              <a:t> ar </a:t>
            </a:r>
            <a:r>
              <a:rPr lang="en-GB" dirty="0" err="1"/>
              <a:t>ddysgu</a:t>
            </a:r>
            <a:r>
              <a:rPr lang="en-GB" dirty="0"/>
              <a:t> </a:t>
            </a:r>
            <a:r>
              <a:rPr lang="en-GB" dirty="0" err="1"/>
              <a:t>cydgysylltiedig</a:t>
            </a:r>
            <a:r>
              <a:rPr lang="en-GB" dirty="0"/>
              <a:t> o ansawdd uchel yn y </a:t>
            </a:r>
            <a:r>
              <a:rPr lang="en-GB" dirty="0" err="1"/>
              <a:t>cartref</a:t>
            </a:r>
            <a:r>
              <a:rPr lang="en-GB" dirty="0"/>
              <a:t>, yr </a:t>
            </a:r>
            <a:r>
              <a:rPr lang="en-GB" dirty="0" err="1"/>
              <a:t>ysgol</a:t>
            </a:r>
            <a:r>
              <a:rPr lang="en-GB" dirty="0"/>
              <a:t> a'r gymuned, gan </a:t>
            </a:r>
            <a:r>
              <a:rPr lang="en-GB" dirty="0" err="1"/>
              <a:t>fanteisio</a:t>
            </a:r>
            <a:r>
              <a:rPr lang="en-GB" dirty="0"/>
              <a:t> i’r </a:t>
            </a:r>
            <a:r>
              <a:rPr lang="en-GB" dirty="0" err="1"/>
              <a:t>eithaf</a:t>
            </a:r>
            <a:r>
              <a:rPr lang="en-GB" dirty="0"/>
              <a:t> ar y cyfleoedd ym </a:t>
            </a:r>
            <a:r>
              <a:rPr lang="en-GB" dirty="0" err="1"/>
              <a:t>mhob</a:t>
            </a:r>
            <a:r>
              <a:rPr lang="en-GB" dirty="0"/>
              <a:t> maes.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45</a:t>
            </a:fld>
            <a:endParaRPr lang="en-US"/>
          </a:p>
        </p:txBody>
      </p:sp>
    </p:spTree>
    <p:extLst>
      <p:ext uri="{BB962C8B-B14F-4D97-AF65-F5344CB8AC3E}">
        <p14:creationId xmlns:p14="http://schemas.microsoft.com/office/powerpoint/2010/main" val="11402301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F1F1F"/>
                </a:solidFill>
                <a:effectLst/>
                <a:highlight>
                  <a:srgbClr val="FFFFFF"/>
                </a:highlight>
                <a:latin typeface="Arial" panose="020B0604020202020204" pitchFamily="34" charset="0"/>
              </a:rPr>
              <a:t>Family engagement</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Working closely with families to give children and young people the best home learning environment possible. Ensuring families have the skills, confidence and resources to actively support their child’s learning at home.</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Working in a constructive way with families to address any barriers to engagement.</a:t>
            </a:r>
          </a:p>
          <a:p>
            <a:pPr algn="l"/>
            <a:r>
              <a:rPr lang="en-GB" b="1" i="0" dirty="0">
                <a:solidFill>
                  <a:srgbClr val="1F1F1F"/>
                </a:solidFill>
                <a:effectLst/>
                <a:highlight>
                  <a:srgbClr val="FFFFFF"/>
                </a:highlight>
                <a:latin typeface="Arial" panose="020B0604020202020204" pitchFamily="34" charset="0"/>
              </a:rPr>
              <a:t>Community engagement</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Acting as a key part of the local community, offering opportunities to use the school facilities for adult learning, well-being, play, sporting, cultural and other community activities.</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Signposting to other support or advice services.</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Utilising the skills and organisations within the community to extend and enrich learning opportunities and to positively influence change.</a:t>
            </a:r>
          </a:p>
          <a:p>
            <a:pPr algn="l"/>
            <a:r>
              <a:rPr lang="en-GB" b="1" i="0" dirty="0">
                <a:solidFill>
                  <a:srgbClr val="1F1F1F"/>
                </a:solidFill>
                <a:effectLst/>
                <a:highlight>
                  <a:srgbClr val="FFFFFF"/>
                </a:highlight>
                <a:latin typeface="Arial" panose="020B0604020202020204" pitchFamily="34" charset="0"/>
              </a:rPr>
              <a:t>Multi-agency engagement</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Collaborating effectively with other key services and agencies to ensure that all children thrive and learn.</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Sharing information so that children and young people and their families are able to access the appropriate support at the right time.</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Supporting access to wider services which may be co-located in a school premises or located elsewhere within the community.</a:t>
            </a:r>
          </a:p>
          <a:p>
            <a:pPr algn="l"/>
            <a:r>
              <a:rPr lang="en-GB" b="0" i="0" u="none" strike="noStrike" dirty="0">
                <a:solidFill>
                  <a:srgbClr val="1F1F1F"/>
                </a:solidFill>
                <a:effectLst/>
                <a:highlight>
                  <a:srgbClr val="FFFFFF"/>
                </a:highlight>
                <a:latin typeface="Arial" panose="020B0604020202020204" pitchFamily="34" charset="0"/>
              </a:rPr>
              <a:t>Developing</a:t>
            </a:r>
            <a:r>
              <a:rPr lang="en-GB" b="0" i="0" dirty="0">
                <a:solidFill>
                  <a:srgbClr val="1F1F1F"/>
                </a:solidFill>
                <a:effectLst/>
                <a:highlight>
                  <a:srgbClr val="FFFFFF"/>
                </a:highlight>
                <a:latin typeface="Arial" panose="020B0604020202020204" pitchFamily="34" charset="0"/>
              </a:rPr>
              <a:t> all 3 elements in an integrated way will ensure the greatest impact on children and young people’s attainment, behaviour, attendance and aspirations and is particularly required in areas that face socio-economic disadvantage.</a:t>
            </a:r>
          </a:p>
          <a:p>
            <a:pPr algn="l"/>
            <a:r>
              <a:rPr lang="en-GB" b="0" i="0" dirty="0">
                <a:solidFill>
                  <a:srgbClr val="1F1F1F"/>
                </a:solidFill>
                <a:effectLst/>
                <a:highlight>
                  <a:srgbClr val="FFFFFF"/>
                </a:highlight>
                <a:latin typeface="Arial" panose="020B0604020202020204" pitchFamily="34" charset="0"/>
              </a:rPr>
              <a:t>While it is recognised that many schools already take this approach to education, the difference between a Community Focused School and other schools is the intentional approach</a:t>
            </a:r>
            <a:r>
              <a:rPr lang="en-GB" b="1" i="0" dirty="0">
                <a:solidFill>
                  <a:srgbClr val="1F1F1F"/>
                </a:solidFill>
                <a:effectLst/>
                <a:highlight>
                  <a:srgbClr val="FFFFFF"/>
                </a:highlight>
                <a:latin typeface="Arial" panose="020B0604020202020204" pitchFamily="34" charset="0"/>
              </a:rPr>
              <a:t> </a:t>
            </a:r>
            <a:r>
              <a:rPr lang="en-GB" b="0" i="0" dirty="0">
                <a:solidFill>
                  <a:srgbClr val="1F1F1F"/>
                </a:solidFill>
                <a:effectLst/>
                <a:highlight>
                  <a:srgbClr val="FFFFFF"/>
                </a:highlight>
                <a:latin typeface="Arial" panose="020B0604020202020204" pitchFamily="34" charset="0"/>
              </a:rPr>
              <a:t>of bringing together these elements to support the children and families who attend the school.</a:t>
            </a:r>
          </a:p>
          <a:p>
            <a:pPr algn="l"/>
            <a:r>
              <a:rPr lang="en-GB" b="0" i="0" dirty="0">
                <a:solidFill>
                  <a:srgbClr val="1F1F1F"/>
                </a:solidFill>
                <a:effectLst/>
                <a:highlight>
                  <a:srgbClr val="FFFFFF"/>
                </a:highlight>
                <a:latin typeface="Arial" panose="020B0604020202020204" pitchFamily="34" charset="0"/>
              </a:rPr>
              <a:t>There are 4 key enablers which support the progression between family, community and multi agency engagement.</a:t>
            </a:r>
          </a:p>
          <a:p>
            <a:pPr algn="l"/>
            <a:r>
              <a:rPr lang="en-GB" b="1" i="0" dirty="0">
                <a:solidFill>
                  <a:srgbClr val="1F1F1F"/>
                </a:solidFill>
                <a:effectLst/>
                <a:highlight>
                  <a:srgbClr val="FFFFFF"/>
                </a:highlight>
                <a:latin typeface="Arial" panose="020B0604020202020204" pitchFamily="34" charset="0"/>
              </a:rPr>
              <a:t>Collective </a:t>
            </a:r>
            <a:r>
              <a:rPr lang="en-GB" b="1" i="0" u="none" strike="noStrike" dirty="0">
                <a:solidFill>
                  <a:srgbClr val="1F1F1F"/>
                </a:solidFill>
                <a:effectLst/>
                <a:highlight>
                  <a:srgbClr val="FFFFFF"/>
                </a:highlight>
                <a:latin typeface="Arial" panose="020B0604020202020204" pitchFamily="34" charset="0"/>
              </a:rPr>
              <a:t>vision</a:t>
            </a:r>
            <a:endParaRPr lang="en-GB" b="1" i="0" dirty="0">
              <a:solidFill>
                <a:srgbClr val="1F1F1F"/>
              </a:solidFill>
              <a:effectLst/>
              <a:highlight>
                <a:srgbClr val="FFFFFF"/>
              </a:highlight>
              <a:latin typeface="Arial" panose="020B0604020202020204" pitchFamily="34" charset="0"/>
            </a:endParaRPr>
          </a:p>
          <a:p>
            <a:pPr algn="l"/>
            <a:r>
              <a:rPr lang="en-GB" b="0" i="0" dirty="0">
                <a:solidFill>
                  <a:srgbClr val="1F1F1F"/>
                </a:solidFill>
                <a:effectLst/>
                <a:highlight>
                  <a:srgbClr val="FFFFFF"/>
                </a:highlight>
                <a:latin typeface="Arial" panose="020B0604020202020204" pitchFamily="34" charset="0"/>
              </a:rPr>
              <a:t>The need for all stakeholders to help develop and realise the vision for the school, families and communities.</a:t>
            </a:r>
          </a:p>
          <a:p>
            <a:pPr algn="l"/>
            <a:r>
              <a:rPr lang="en-GB" b="1" i="0" dirty="0">
                <a:solidFill>
                  <a:srgbClr val="1F1F1F"/>
                </a:solidFill>
                <a:effectLst/>
                <a:highlight>
                  <a:srgbClr val="FFFFFF"/>
                </a:highlight>
                <a:latin typeface="Arial" panose="020B0604020202020204" pitchFamily="34" charset="0"/>
              </a:rPr>
              <a:t>Collaborative leadership</a:t>
            </a:r>
          </a:p>
          <a:p>
            <a:pPr algn="l"/>
            <a:r>
              <a:rPr lang="en-GB" b="0" i="0" dirty="0">
                <a:solidFill>
                  <a:srgbClr val="1F1F1F"/>
                </a:solidFill>
                <a:effectLst/>
                <a:highlight>
                  <a:srgbClr val="FFFFFF"/>
                </a:highlight>
                <a:latin typeface="Arial" panose="020B0604020202020204" pitchFamily="34" charset="0"/>
              </a:rPr>
              <a:t>Leadership across stakeholders to ensure shared voice, decision making and goals.</a:t>
            </a:r>
          </a:p>
          <a:p>
            <a:pPr algn="l"/>
            <a:r>
              <a:rPr lang="en-GB" b="1" i="0" dirty="0">
                <a:solidFill>
                  <a:srgbClr val="1F1F1F"/>
                </a:solidFill>
                <a:effectLst/>
                <a:highlight>
                  <a:srgbClr val="FFFFFF"/>
                </a:highlight>
                <a:latin typeface="Arial" panose="020B0604020202020204" pitchFamily="34" charset="0"/>
              </a:rPr>
              <a:t>Trusting relationships</a:t>
            </a:r>
          </a:p>
          <a:p>
            <a:pPr algn="l"/>
            <a:r>
              <a:rPr lang="en-GB" b="0" i="0" dirty="0">
                <a:solidFill>
                  <a:srgbClr val="1F1F1F"/>
                </a:solidFill>
                <a:effectLst/>
                <a:highlight>
                  <a:srgbClr val="FFFFFF"/>
                </a:highlight>
                <a:latin typeface="Arial" panose="020B0604020202020204" pitchFamily="34" charset="0"/>
              </a:rPr>
              <a:t>Trusting and non-judgmental relationships between schools, families and community members, and between staff and children or young people allowing everyone to feel listened to, valued and respected.</a:t>
            </a:r>
          </a:p>
          <a:p>
            <a:pPr algn="l"/>
            <a:r>
              <a:rPr lang="en-GB" b="1" i="0" dirty="0">
                <a:solidFill>
                  <a:srgbClr val="1F1F1F"/>
                </a:solidFill>
                <a:effectLst/>
                <a:highlight>
                  <a:srgbClr val="FFFFFF"/>
                </a:highlight>
                <a:latin typeface="Arial" panose="020B0604020202020204" pitchFamily="34" charset="0"/>
              </a:rPr>
              <a:t>Connected learning</a:t>
            </a:r>
          </a:p>
          <a:p>
            <a:pPr algn="l"/>
            <a:r>
              <a:rPr lang="en-GB" b="0" i="0" dirty="0">
                <a:solidFill>
                  <a:srgbClr val="1F1F1F"/>
                </a:solidFill>
                <a:effectLst/>
                <a:highlight>
                  <a:srgbClr val="FFFFFF"/>
                </a:highlight>
                <a:latin typeface="Arial" panose="020B0604020202020204" pitchFamily="34" charset="0"/>
              </a:rPr>
              <a:t>A strong focus on high quality and connected learning across home, school and the community, maximising the opportunities in each sphere.</a:t>
            </a:r>
          </a:p>
          <a:p>
            <a:pPr defTabSz="914324">
              <a:defRPr/>
            </a:pPr>
            <a:r>
              <a:rPr lang="en-GB" b="1" i="0" dirty="0">
                <a:solidFill>
                  <a:srgbClr val="1F1F1F"/>
                </a:solidFill>
                <a:effectLst/>
                <a:highlight>
                  <a:srgbClr val="FFFFFF"/>
                </a:highlight>
                <a:latin typeface="Arial" panose="020B0604020202020204" pitchFamily="34" charset="0"/>
              </a:rPr>
              <a:t>Valuing and promoting diversity, equity and inclusion</a:t>
            </a:r>
          </a:p>
          <a:p>
            <a:pPr algn="l"/>
            <a:endParaRPr lang="en-GB" b="0" i="0" dirty="0">
              <a:solidFill>
                <a:srgbClr val="1F1F1F"/>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46</a:t>
            </a:fld>
            <a:endParaRPr lang="en-US"/>
          </a:p>
        </p:txBody>
      </p:sp>
    </p:spTree>
    <p:extLst>
      <p:ext uri="{BB962C8B-B14F-4D97-AF65-F5344CB8AC3E}">
        <p14:creationId xmlns:p14="http://schemas.microsoft.com/office/powerpoint/2010/main" val="4195651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what way do you need to be a social activist?</a:t>
            </a:r>
          </a:p>
          <a:p>
            <a:r>
              <a:rPr lang="en-US">
                <a:cs typeface="Calibri"/>
              </a:rPr>
              <a:t>Think back to Jeremy Miles' speech about needing radical action.</a:t>
            </a:r>
          </a:p>
        </p:txBody>
      </p:sp>
      <p:sp>
        <p:nvSpPr>
          <p:cNvPr id="4" name="Slide Number Placeholder 3"/>
          <p:cNvSpPr>
            <a:spLocks noGrp="1"/>
          </p:cNvSpPr>
          <p:nvPr>
            <p:ph type="sldNum" sz="quarter" idx="5"/>
          </p:nvPr>
        </p:nvSpPr>
        <p:spPr/>
        <p:txBody>
          <a:bodyPr/>
          <a:lstStyle/>
          <a:p>
            <a:fld id="{5EEC2477-61D7-F946-B35A-3E65E0D777E7}" type="slidenum">
              <a:rPr lang="en-US" smtClean="0"/>
              <a:t>50</a:t>
            </a:fld>
            <a:endParaRPr lang="en-US"/>
          </a:p>
        </p:txBody>
      </p:sp>
    </p:spTree>
    <p:extLst>
      <p:ext uri="{BB962C8B-B14F-4D97-AF65-F5344CB8AC3E}">
        <p14:creationId xmlns:p14="http://schemas.microsoft.com/office/powerpoint/2010/main" val="26133459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Mynegai</a:t>
            </a:r>
            <a:r>
              <a:rPr lang="en-US" dirty="0"/>
              <a:t> </a:t>
            </a:r>
            <a:r>
              <a:rPr lang="en-US" dirty="0" err="1"/>
              <a:t>Amddifadedd</a:t>
            </a:r>
            <a:r>
              <a:rPr lang="en-US" dirty="0"/>
              <a:t> </a:t>
            </a:r>
            <a:r>
              <a:rPr lang="en-US" dirty="0" err="1"/>
              <a:t>Lluosog</a:t>
            </a:r>
            <a:r>
              <a:rPr lang="en-US" dirty="0"/>
              <a:t> </a:t>
            </a:r>
            <a:r>
              <a:rPr lang="en-US" dirty="0" err="1"/>
              <a:t>Cymru</a:t>
            </a:r>
            <a:r>
              <a:rPr lang="en-US" dirty="0"/>
              <a:t> – interactive tool</a:t>
            </a:r>
          </a:p>
          <a:p>
            <a:r>
              <a:rPr lang="en-US" dirty="0"/>
              <a:t>5 </a:t>
            </a:r>
            <a:r>
              <a:rPr lang="en-US" dirty="0" err="1"/>
              <a:t>munud</a:t>
            </a:r>
            <a:r>
              <a:rPr lang="en-US" dirty="0"/>
              <a:t> i </a:t>
            </a:r>
            <a:r>
              <a:rPr lang="en-US" dirty="0" err="1"/>
              <a:t>edrych</a:t>
            </a:r>
            <a:r>
              <a:rPr lang="en-US" dirty="0"/>
              <a:t> </a:t>
            </a:r>
            <a:r>
              <a:rPr lang="en-US" dirty="0" err="1"/>
              <a:t>ar</a:t>
            </a:r>
            <a:r>
              <a:rPr lang="en-US" dirty="0"/>
              <a:t> </a:t>
            </a:r>
            <a:r>
              <a:rPr lang="en-US" dirty="0" err="1"/>
              <a:t>eich</a:t>
            </a:r>
            <a:r>
              <a:rPr lang="en-US" dirty="0"/>
              <a:t> </a:t>
            </a:r>
            <a:r>
              <a:rPr lang="en-US" dirty="0" err="1"/>
              <a:t>ardal</a:t>
            </a:r>
          </a:p>
        </p:txBody>
      </p:sp>
      <p:sp>
        <p:nvSpPr>
          <p:cNvPr id="4" name="Slide Number Placeholder 3"/>
          <p:cNvSpPr>
            <a:spLocks noGrp="1"/>
          </p:cNvSpPr>
          <p:nvPr>
            <p:ph type="sldNum" sz="quarter" idx="10"/>
          </p:nvPr>
        </p:nvSpPr>
        <p:spPr/>
        <p:txBody>
          <a:bodyPr/>
          <a:lstStyle/>
          <a:p>
            <a:fld id="{873AA702-6E58-4111-80F9-C5308906C1C2}" type="slidenum">
              <a:rPr lang="en-GB" smtClean="0"/>
              <a:pPr/>
              <a:t>56</a:t>
            </a:fld>
            <a:endParaRPr lang="en-GB"/>
          </a:p>
        </p:txBody>
      </p:sp>
    </p:spTree>
    <p:extLst>
      <p:ext uri="{BB962C8B-B14F-4D97-AF65-F5344CB8AC3E}">
        <p14:creationId xmlns:p14="http://schemas.microsoft.com/office/powerpoint/2010/main" val="3313327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ea typeface="ＭＳ Ｐゴシック" charset="-128"/>
              </a:defRPr>
            </a:lvl1pPr>
            <a:lvl2pPr marL="742950" indent="-285750">
              <a:spcBef>
                <a:spcPct val="30000"/>
              </a:spcBef>
              <a:defRPr sz="1200">
                <a:solidFill>
                  <a:schemeClr val="tx1"/>
                </a:solidFill>
                <a:latin typeface="Calibri" pitchFamily="34" charset="0"/>
                <a:ea typeface="ＭＳ Ｐゴシック" charset="-128"/>
              </a:defRPr>
            </a:lvl2pPr>
            <a:lvl3pPr marL="1143000" indent="-228600">
              <a:spcBef>
                <a:spcPct val="30000"/>
              </a:spcBef>
              <a:defRPr sz="1200">
                <a:solidFill>
                  <a:schemeClr val="tx1"/>
                </a:solidFill>
                <a:latin typeface="Calibri" pitchFamily="34" charset="0"/>
                <a:ea typeface="ＭＳ Ｐゴシック" charset="-128"/>
              </a:defRPr>
            </a:lvl3pPr>
            <a:lvl4pPr marL="1600200" indent="-228600">
              <a:spcBef>
                <a:spcPct val="30000"/>
              </a:spcBef>
              <a:defRPr sz="1200">
                <a:solidFill>
                  <a:schemeClr val="tx1"/>
                </a:solidFill>
                <a:latin typeface="Calibri" pitchFamily="34" charset="0"/>
                <a:ea typeface="ＭＳ Ｐゴシック" charset="-128"/>
              </a:defRPr>
            </a:lvl4pPr>
            <a:lvl5pPr marL="2057400" indent="-228600">
              <a:spcBef>
                <a:spcPct val="30000"/>
              </a:spcBef>
              <a:defRPr sz="1200">
                <a:solidFill>
                  <a:schemeClr val="tx1"/>
                </a:solidFill>
                <a:latin typeface="Calibri" pitchFamily="34"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charset="-128"/>
              </a:defRPr>
            </a:lvl9pPr>
          </a:lstStyle>
          <a:p>
            <a:pPr>
              <a:spcBef>
                <a:spcPct val="0"/>
              </a:spcBef>
            </a:pPr>
            <a:fld id="{36E9F55F-08CF-4E5E-B192-8E55755C77BE}" type="slidenum">
              <a:rPr lang="en-GB" altLang="en-US">
                <a:latin typeface="Arial" charset="0"/>
              </a:rPr>
              <a:pPr>
                <a:spcBef>
                  <a:spcPct val="0"/>
                </a:spcBef>
              </a:pPr>
              <a:t>60</a:t>
            </a:fld>
            <a:endParaRPr lang="en-GB" altLang="en-US">
              <a:latin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charset="-128"/>
            </a:endParaRPr>
          </a:p>
        </p:txBody>
      </p:sp>
    </p:spTree>
    <p:extLst>
      <p:ext uri="{BB962C8B-B14F-4D97-AF65-F5344CB8AC3E}">
        <p14:creationId xmlns:p14="http://schemas.microsoft.com/office/powerpoint/2010/main" val="3960705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158202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1943577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462260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220755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877571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3123618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3718608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149268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103974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208847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8474230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03/11/2026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138216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0BC52C-54FD-48E1-AAA2-1BFB5DB5147C}" type="datetimeFigureOut">
              <a:rPr lang="en-GB" smtClean="0"/>
              <a:pPr/>
              <a:t>11/03/2026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5FA556-E918-4327-BC5B-9E2CB2B2D76E}" type="slidenum">
              <a:rPr lang="en-GB" smtClean="0"/>
              <a:pPr/>
              <a:t>‹#›</a:t>
            </a:fld>
            <a:endParaRPr lang="en-GB"/>
          </a:p>
        </p:txBody>
      </p:sp>
    </p:spTree>
    <p:extLst>
      <p:ext uri="{BB962C8B-B14F-4D97-AF65-F5344CB8AC3E}">
        <p14:creationId xmlns:p14="http://schemas.microsoft.com/office/powerpoint/2010/main" val="3278678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4.xml"/><Relationship Id="rId1" Type="http://schemas.openxmlformats.org/officeDocument/2006/relationships/video" Target="https://www.youtube.com/embed/TbUjZbMu7DI?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hyperlink" Target="https://wcpp.org.uk/cy/report/mynd-ir-afael-a-stigma-ynghylch-tlodi-briff-polisi/"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cpp.org.uk/cy/report/mynd-ir-afael-a-stigma-ynghylch-tlodi-briff-polisi/" TargetMode="Externa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hyperlink" Target="https://stateofchildhealth.rcpch.ac.uk/evidence/family-and-social-environment/child-poverty/#ref-2"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4.xml"/><Relationship Id="rId1" Type="http://schemas.openxmlformats.org/officeDocument/2006/relationships/video" Target="https://www.youtube.com/embed/C2-2h-ryRAY?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blob:https://outlook.office.com/49613b59-e8ae-490f-b2c2-ce5d2fdba39e"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video" Target="https://www.youtube.com/embed/ApJXRBa0TGY?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4.xml"/><Relationship Id="rId1" Type="http://schemas.openxmlformats.org/officeDocument/2006/relationships/video" Target="https://www.youtube.com/embed/GcZvZJi2mzw?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explore-wales.localinsight.org/#/map"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tatswales.gov.wales/v/OlTi"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explore-wales.localinsight.org/#/map" TargetMode="External"/><Relationship Id="rId2" Type="http://schemas.openxmlformats.org/officeDocument/2006/relationships/hyperlink" Target="https://doi.org/10.1080/10476210.2024.2425651" TargetMode="External"/><Relationship Id="rId1" Type="http://schemas.openxmlformats.org/officeDocument/2006/relationships/slideLayout" Target="../slideLayouts/slideLayout2.xml"/><Relationship Id="rId4" Type="http://schemas.openxmlformats.org/officeDocument/2006/relationships/hyperlink" Target="https://wcpp.org.uk/cy/report/adolygiad-cyflym-o-dystiolaeth-am-stigma-tlodi-tudalen-gyhoeddiadau/"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5.xml"/><Relationship Id="rId1" Type="http://schemas.openxmlformats.org/officeDocument/2006/relationships/video" Target="https://www.youtube.com/embed/B7tTbs_LqSs?feature=oembed"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gov.wales/tackling-child-poverty-heart-everything-we-do-vows-minister" TargetMode="External"/><Relationship Id="rId2" Type="http://schemas.openxmlformats.org/officeDocument/2006/relationships/hyperlink" Target="https://www.gov.wales/our-national-mission" TargetMode="External"/><Relationship Id="rId1" Type="http://schemas.openxmlformats.org/officeDocument/2006/relationships/slideLayout" Target="../slideLayouts/slideLayout2.xml"/><Relationship Id="rId4" Type="http://schemas.openxmlformats.org/officeDocument/2006/relationships/hyperlink" Target="https://www.llyw.cymru/sites/default/files/publications/2024-01/strategaeth-tlodi-plant-cymru-2024.pdf"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hyperlink" Target="https://doi.org/10.1007/BF01405730" TargetMode="External"/><Relationship Id="rId2" Type="http://schemas.openxmlformats.org/officeDocument/2006/relationships/hyperlink" Target="https://www.wcpp.org.uk/commentary/being-poor-in-wales-why-where-you-live-matters/" TargetMode="External"/><Relationship Id="rId1" Type="http://schemas.openxmlformats.org/officeDocument/2006/relationships/slideLayout" Target="../slideLayouts/slideLayout2.xml"/><Relationship Id="rId5" Type="http://schemas.openxmlformats.org/officeDocument/2006/relationships/hyperlink" Target="https://doi.org/10.1080/14494035.2018.1488796" TargetMode="External"/><Relationship Id="rId4" Type="http://schemas.openxmlformats.org/officeDocument/2006/relationships/hyperlink" Target="https://www.gov.scot/publications/tackling-child-poverty-pathfinders-evaluability-assessment/pages/7/"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www.emerald.com/insight/search?q=Hannah%20Trittin-Ulbrich" TargetMode="External"/><Relationship Id="rId13" Type="http://schemas.openxmlformats.org/officeDocument/2006/relationships/hyperlink" Target="https://www.wcpp.org.uk/commentary/being-poor-in-wales-why-where-you-live-matters/" TargetMode="External"/><Relationship Id="rId3" Type="http://schemas.openxmlformats.org/officeDocument/2006/relationships/hyperlink" Target="https://www.emerald.com/insight/search?q=Camilo%20Arciniegas%20Pradilla" TargetMode="External"/><Relationship Id="rId7" Type="http://schemas.openxmlformats.org/officeDocument/2006/relationships/hyperlink" Target="https://www.emerald.com/insight/search?q=Emilio%20Marti" TargetMode="External"/><Relationship Id="rId12" Type="http://schemas.openxmlformats.org/officeDocument/2006/relationships/hyperlink" Target="https://doi.org/10.1080/13632434.2018.1430689" TargetMode="External"/><Relationship Id="rId2" Type="http://schemas.openxmlformats.org/officeDocument/2006/relationships/hyperlink" Target="https://www.edge.co.uk/research/projects/research-reports/schools-for-all/" TargetMode="External"/><Relationship Id="rId1" Type="http://schemas.openxmlformats.org/officeDocument/2006/relationships/slideLayout" Target="../slideLayouts/slideLayout2.xml"/><Relationship Id="rId6" Type="http://schemas.openxmlformats.org/officeDocument/2006/relationships/hyperlink" Target="https://www.emerald.com/insight/search?q=Ali%20Aslan%20G%C3%BCm%C3%BCsay" TargetMode="External"/><Relationship Id="rId11" Type="http://schemas.openxmlformats.org/officeDocument/2006/relationships/hyperlink" Target="https://doi.org/10.1007/BF01405730" TargetMode="External"/><Relationship Id="rId5" Type="http://schemas.openxmlformats.org/officeDocument/2006/relationships/hyperlink" Target="https://www.emerald.com/insight/search?q=Juliane%20Reinecke" TargetMode="External"/><Relationship Id="rId10" Type="http://schemas.openxmlformats.org/officeDocument/2006/relationships/hyperlink" Target="https://doi.org/10.1108/S0733-558X20220000079007" TargetMode="External"/><Relationship Id="rId4" Type="http://schemas.openxmlformats.org/officeDocument/2006/relationships/hyperlink" Target="https://www.emerald.com/insight/search?q=Jose%20Bento%20da%20Silva" TargetMode="External"/><Relationship Id="rId9" Type="http://schemas.openxmlformats.org/officeDocument/2006/relationships/hyperlink" Target="https://www.emerald.com/insight/search?q=Christopher%20Wickert"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jrf.org.uk/publications/educational-attainment-poor-children" TargetMode="External"/><Relationship Id="rId4" Type="http://schemas.openxmlformats.org/officeDocument/2006/relationships/hyperlink" Target="http://www.gtcw.org.uk/gtcw/index.php?option=com_content&amp;view=article&amp;id=206:wales-education-lecture-2009&amp;catid=41&amp;Itemid=242&amp;tmpl=component&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ECES4013C </a:t>
            </a:r>
          </a:p>
        </p:txBody>
      </p:sp>
      <p:sp>
        <p:nvSpPr>
          <p:cNvPr id="3" name="Subtitle 2"/>
          <p:cNvSpPr>
            <a:spLocks noGrp="1"/>
          </p:cNvSpPr>
          <p:nvPr>
            <p:ph type="subTitle" idx="1"/>
          </p:nvPr>
        </p:nvSpPr>
        <p:spPr>
          <a:xfrm>
            <a:off x="1259632" y="4581128"/>
            <a:ext cx="7088832" cy="1752600"/>
          </a:xfrm>
        </p:spPr>
        <p:txBody>
          <a:bodyPr>
            <a:normAutofit/>
          </a:bodyPr>
          <a:lstStyle/>
          <a:p>
            <a:r>
              <a:rPr lang="en-GB" dirty="0" err="1"/>
              <a:t>Cydraddoldeb</a:t>
            </a:r>
            <a:r>
              <a:rPr lang="en-GB" dirty="0"/>
              <a:t> </a:t>
            </a:r>
            <a:r>
              <a:rPr lang="en-GB" dirty="0" err="1"/>
              <a:t>i</a:t>
            </a:r>
            <a:r>
              <a:rPr lang="en-GB" dirty="0"/>
              <a:t> </a:t>
            </a:r>
            <a:r>
              <a:rPr lang="en-GB" dirty="0" err="1"/>
              <a:t>Bawb</a:t>
            </a:r>
            <a:r>
              <a:rPr lang="en-GB" dirty="0"/>
              <a:t>?</a:t>
            </a:r>
          </a:p>
          <a:p>
            <a:r>
              <a:rPr lang="en-GB" dirty="0"/>
              <a:t>All Things Being Equal?</a:t>
            </a:r>
          </a:p>
          <a:p>
            <a:r>
              <a:rPr lang="en-GB" sz="2800" i="1" dirty="0" err="1"/>
              <a:t>Sesiwn</a:t>
            </a:r>
            <a:r>
              <a:rPr lang="en-GB" sz="2800" i="1" dirty="0"/>
              <a:t> 3 / Session 3  </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4231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y </a:t>
            </a:r>
            <a:r>
              <a:rPr lang="en-GB" dirty="0" err="1">
                <a:solidFill>
                  <a:schemeClr val="accent4">
                    <a:lumMod val="75000"/>
                  </a:schemeClr>
                </a:solidFill>
              </a:rPr>
              <a:t>Modiwl</a:t>
            </a:r>
            <a:br>
              <a:rPr lang="en-GB" dirty="0">
                <a:solidFill>
                  <a:schemeClr val="accent4">
                    <a:lumMod val="75000"/>
                  </a:schemeClr>
                </a:solidFill>
              </a:rPr>
            </a:br>
            <a:r>
              <a:rPr lang="en-GB" dirty="0">
                <a:solidFill>
                  <a:schemeClr val="accent5"/>
                </a:solidFill>
              </a:rPr>
              <a:t>Module Aim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a:bodyPr>
          <a:lstStyle/>
          <a:p>
            <a:pPr marL="342900" lvl="0" indent="-342900" algn="just">
              <a:lnSpc>
                <a:spcPct val="115000"/>
              </a:lnSpc>
              <a:spcAft>
                <a:spcPts val="1000"/>
              </a:spcAft>
              <a:buFont typeface="Symbol" panose="05050102010706020507" pitchFamily="18" charset="2"/>
              <a:buChar char="·"/>
            </a:pPr>
            <a:r>
              <a:rPr lang="cy-GB" sz="2600" dirty="0">
                <a:solidFill>
                  <a:srgbClr val="000000"/>
                </a:solidFill>
                <a:effectLst/>
                <a:latin typeface="Arial" panose="020B0604020202020204" pitchFamily="34" charset="0"/>
                <a:ea typeface="Arial" panose="020B0604020202020204" pitchFamily="34" charset="0"/>
              </a:rPr>
              <a:t>Datblygu dealltwriaeth o ddeddfwriaeth a pholisi cyfredol sy'n ymwneud ag arfer cynhwysol ac ystyried y dulliau a’r strategaethau ar gyfer datblygu arfer cynhwysol effeithiol mewn cyd-destunau addysgol.</a:t>
            </a:r>
            <a:r>
              <a:rPr lang="cy-GB" sz="2600" b="1" dirty="0">
                <a:solidFill>
                  <a:srgbClr val="000000"/>
                </a:solidFill>
                <a:effectLst/>
                <a:latin typeface="Arial" panose="020B0604020202020204" pitchFamily="34" charset="0"/>
                <a:ea typeface="Arial" panose="020B0604020202020204" pitchFamily="34" charset="0"/>
              </a:rPr>
              <a:t> </a:t>
            </a:r>
            <a:endParaRPr lang="en-GB" sz="2600" dirty="0">
              <a:effectLst/>
              <a:latin typeface="Calibri" panose="020F0502020204030204" pitchFamily="34" charset="0"/>
              <a:ea typeface="Calibri" panose="020F0502020204030204" pitchFamily="34" charset="0"/>
            </a:endParaRPr>
          </a:p>
          <a:p>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a:bodyPr>
          <a:lstStyle/>
          <a:p>
            <a:pPr marL="342900" lvl="0" indent="-342900" algn="just">
              <a:lnSpc>
                <a:spcPct val="115000"/>
              </a:lnSpc>
              <a:spcAft>
                <a:spcPts val="1000"/>
              </a:spcAft>
              <a:buFont typeface="Symbol" panose="05050102010706020507" pitchFamily="18" charset="2"/>
              <a:buChar char="·"/>
            </a:pPr>
            <a:r>
              <a:rPr lang="en-GB" sz="2600" dirty="0">
                <a:effectLst/>
                <a:latin typeface="Arial" panose="020B0604020202020204" pitchFamily="34" charset="0"/>
                <a:ea typeface="Arial" panose="020B0604020202020204" pitchFamily="34" charset="0"/>
              </a:rPr>
              <a:t>To develop an understanding of current legislation and policy concerning inclusive practice and to consider the approaches and strategies for developing effective inclusive practice in educational contexts. </a:t>
            </a:r>
            <a:endParaRPr lang="en-GB" sz="2600" dirty="0">
              <a:effectLst/>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fontAlgn="base" hangingPunct="0"/>
            <a:r>
              <a:rPr lang="cy-GB" dirty="0"/>
              <a:t>Archwilio a deall effaith allgau cymdeithasol ar blant, eu teuluoedd a’r gymuned ehangach.</a:t>
            </a:r>
            <a:endParaRPr lang="en-GB" dirty="0"/>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r>
              <a:rPr lang="en-GB" i="1" dirty="0"/>
              <a:t>Examine and 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1600201"/>
            <a:ext cx="4038600" cy="1900807"/>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marL="342900" lvl="0" indent="-342900" algn="just">
              <a:lnSpc>
                <a:spcPct val="115000"/>
              </a:lnSpc>
              <a:spcAft>
                <a:spcPts val="1000"/>
              </a:spcAft>
              <a:buFont typeface="Symbol" panose="05050102010706020507" pitchFamily="18" charset="2"/>
              <a:buChar char="·"/>
            </a:pPr>
            <a:r>
              <a:rPr lang="cy-GB" sz="2000" dirty="0">
                <a:effectLst/>
                <a:latin typeface="Arial" panose="020B0604020202020204" pitchFamily="34" charset="0"/>
                <a:ea typeface="Arial" panose="020B0604020202020204" pitchFamily="34" charset="0"/>
              </a:rPr>
              <a:t>gwerthuso rôl yr ymarferwr wrth weithredu strategaethau i gefnogi arfer cynhwysol;</a:t>
            </a:r>
            <a:endParaRPr lang="en-GB" sz="2000" dirty="0">
              <a:effectLst/>
              <a:latin typeface="Calibri" panose="020F0502020204030204" pitchFamily="34" charset="0"/>
              <a:ea typeface="Calibri" panose="020F0502020204030204" pitchFamily="34" charset="0"/>
            </a:endParaRPr>
          </a:p>
          <a:p>
            <a:pPr marL="0" indent="0">
              <a:buNone/>
            </a:pPr>
            <a:endParaRPr lang="en-GB" dirty="0"/>
          </a:p>
        </p:txBody>
      </p:sp>
      <p:sp>
        <p:nvSpPr>
          <p:cNvPr id="5" name="Content Placeholder 4"/>
          <p:cNvSpPr>
            <a:spLocks noGrp="1"/>
          </p:cNvSpPr>
          <p:nvPr>
            <p:ph sz="half" idx="2"/>
          </p:nvPr>
        </p:nvSpPr>
        <p:spPr>
          <a:xfrm>
            <a:off x="4716016" y="4221088"/>
            <a:ext cx="4038600" cy="1584176"/>
          </a:xfrm>
        </p:spPr>
        <p:style>
          <a:lnRef idx="2">
            <a:schemeClr val="accent5"/>
          </a:lnRef>
          <a:fillRef idx="1">
            <a:schemeClr val="lt1"/>
          </a:fillRef>
          <a:effectRef idx="0">
            <a:schemeClr val="accent5"/>
          </a:effectRef>
          <a:fontRef idx="minor">
            <a:schemeClr val="dk1"/>
          </a:fontRef>
        </p:style>
        <p:txBody>
          <a:bodyPr>
            <a:normAutofit/>
          </a:bodyPr>
          <a:lstStyle/>
          <a:p>
            <a:pPr marL="342900" lvl="0" indent="-342900" algn="just">
              <a:lnSpc>
                <a:spcPct val="115000"/>
              </a:lnSpc>
              <a:spcAft>
                <a:spcPts val="1000"/>
              </a:spcAft>
              <a:buFont typeface="Symbol" panose="05050102010706020507" pitchFamily="18" charset="2"/>
              <a:buChar char="·"/>
            </a:pPr>
            <a:r>
              <a:rPr lang="en-GB" sz="1900" dirty="0">
                <a:effectLst/>
                <a:latin typeface="Arial" panose="020B0604020202020204" pitchFamily="34" charset="0"/>
                <a:ea typeface="Arial" panose="020B0604020202020204" pitchFamily="34" charset="0"/>
              </a:rPr>
              <a:t>evaluate the role of the practitioner in implementing strategies to support inclusive practice;</a:t>
            </a:r>
            <a:endParaRPr lang="en-GB" sz="1900" dirty="0">
              <a:effectLst/>
              <a:latin typeface="Calibri" panose="020F0502020204030204" pitchFamily="34" charset="0"/>
              <a:ea typeface="Calibri" panose="020F0502020204030204" pitchFamily="34" charset="0"/>
            </a:endParaRPr>
          </a:p>
          <a:p>
            <a:pPr marL="0" indent="0">
              <a:buNone/>
            </a:pPr>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4005064"/>
            <a:ext cx="3384376"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1515007"/>
            <a:ext cx="3384376"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131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1600201"/>
            <a:ext cx="4038600" cy="2764904"/>
          </a:xfrm>
        </p:spPr>
        <p:style>
          <a:lnRef idx="2">
            <a:schemeClr val="accent4"/>
          </a:lnRef>
          <a:fillRef idx="1">
            <a:schemeClr val="lt1"/>
          </a:fillRef>
          <a:effectRef idx="0">
            <a:schemeClr val="accent4"/>
          </a:effectRef>
          <a:fontRef idx="minor">
            <a:schemeClr val="dk1"/>
          </a:fontRef>
        </p:style>
        <p:txBody>
          <a:bodyPr>
            <a:normAutofit/>
          </a:bodyPr>
          <a:lstStyle/>
          <a:p>
            <a:pPr marL="342900" lvl="0" indent="-342900" algn="just">
              <a:lnSpc>
                <a:spcPct val="115000"/>
              </a:lnSpc>
              <a:spcAft>
                <a:spcPts val="1000"/>
              </a:spcAft>
              <a:buFont typeface="Symbol" panose="05050102010706020507" pitchFamily="18" charset="2"/>
              <a:buChar char="·"/>
            </a:pPr>
            <a:r>
              <a:rPr lang="cy-GB" dirty="0">
                <a:effectLst/>
                <a:latin typeface="Arial" panose="020B0604020202020204" pitchFamily="34" charset="0"/>
                <a:ea typeface="Arial" panose="020B0604020202020204" pitchFamily="34" charset="0"/>
              </a:rPr>
              <a:t>nodi rhwystrau i addysg gynhwysol i ddysgwyr.</a:t>
            </a:r>
            <a:endParaRPr lang="en-GB" dirty="0">
              <a:effectLst/>
              <a:latin typeface="Calibri" panose="020F0502020204030204" pitchFamily="34" charset="0"/>
              <a:ea typeface="Calibri" panose="020F0502020204030204" pitchFamily="34" charset="0"/>
            </a:endParaRPr>
          </a:p>
          <a:p>
            <a:endParaRPr lang="en-GB" dirty="0"/>
          </a:p>
        </p:txBody>
      </p:sp>
      <p:sp>
        <p:nvSpPr>
          <p:cNvPr id="5" name="Content Placeholder 4"/>
          <p:cNvSpPr>
            <a:spLocks noGrp="1"/>
          </p:cNvSpPr>
          <p:nvPr>
            <p:ph sz="half" idx="2"/>
          </p:nvPr>
        </p:nvSpPr>
        <p:spPr>
          <a:xfrm>
            <a:off x="4648200" y="1600201"/>
            <a:ext cx="4038600" cy="2764904"/>
          </a:xfrm>
        </p:spPr>
        <p:style>
          <a:lnRef idx="2">
            <a:schemeClr val="accent5"/>
          </a:lnRef>
          <a:fillRef idx="1">
            <a:schemeClr val="lt1"/>
          </a:fillRef>
          <a:effectRef idx="0">
            <a:schemeClr val="accent5"/>
          </a:effectRef>
          <a:fontRef idx="minor">
            <a:schemeClr val="dk1"/>
          </a:fontRef>
        </p:style>
        <p:txBody>
          <a:bodyPr>
            <a:normAutofit/>
          </a:bodyPr>
          <a:lstStyle/>
          <a:p>
            <a:pPr lvl="0"/>
            <a:r>
              <a:rPr lang="en-GB" i="1" dirty="0"/>
              <a:t>Identify barriers to inclusive education for learners.</a:t>
            </a:r>
            <a:r>
              <a:rPr lang="en-GB" sz="1800" dirty="0">
                <a:effectLst/>
                <a:latin typeface="Arial" panose="020B0604020202020204" pitchFamily="34" charset="0"/>
                <a:ea typeface="Arial" panose="020B0604020202020204" pitchFamily="34" charset="0"/>
              </a:rPr>
              <a:t> </a:t>
            </a:r>
            <a:endParaRPr lang="en-GB" sz="1800" dirty="0">
              <a:effectLst/>
              <a:latin typeface="Calibri" panose="020F0502020204030204" pitchFamily="34" charset="0"/>
              <a:ea typeface="Calibri" panose="020F0502020204030204" pitchFamily="34" charset="0"/>
            </a:endParaRPr>
          </a:p>
          <a:p>
            <a:pPr lvl="0"/>
            <a:endParaRPr lang="en-GB" i="1"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36978" y="4662686"/>
            <a:ext cx="2195314" cy="2195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9792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7C37676A-B9FE-8B15-4EF1-D1C590CD4B81}"/>
              </a:ext>
            </a:extLst>
          </p:cNvPr>
          <p:cNvPicPr>
            <a:picLocks noGrp="1" noChangeAspect="1"/>
          </p:cNvPicPr>
          <p:nvPr>
            <p:ph sz="half" idx="2"/>
          </p:nvPr>
        </p:nvPicPr>
        <p:blipFill>
          <a:blip r:embed="rId3"/>
          <a:stretch>
            <a:fillRect/>
          </a:stretch>
        </p:blipFill>
        <p:spPr>
          <a:xfrm>
            <a:off x="323528" y="1672982"/>
            <a:ext cx="8178799" cy="5006625"/>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0ABDAAE-7447-4FBB-F7BE-876CB7D16E54}"/>
              </a:ext>
            </a:extLst>
          </p:cNvPr>
          <p:cNvPicPr>
            <a:picLocks noChangeAspect="1"/>
          </p:cNvPicPr>
          <p:nvPr/>
        </p:nvPicPr>
        <p:blipFill>
          <a:blip r:embed="rId4"/>
          <a:stretch>
            <a:fillRect/>
          </a:stretch>
        </p:blipFill>
        <p:spPr>
          <a:xfrm>
            <a:off x="-22860" y="17150"/>
            <a:ext cx="9144000" cy="1581284"/>
          </a:xfrm>
          <a:prstGeom prst="rect">
            <a:avLst/>
          </a:prstGeom>
        </p:spPr>
      </p:pic>
    </p:spTree>
    <p:extLst>
      <p:ext uri="{BB962C8B-B14F-4D97-AF65-F5344CB8AC3E}">
        <p14:creationId xmlns:p14="http://schemas.microsoft.com/office/powerpoint/2010/main" val="2380214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D9B2EE-20BD-5F24-051B-5288A2E2C035}"/>
              </a:ext>
            </a:extLst>
          </p:cNvPr>
          <p:cNvSpPr>
            <a:spLocks noGrp="1"/>
          </p:cNvSpPr>
          <p:nvPr>
            <p:ph sz="half" idx="1"/>
          </p:nvPr>
        </p:nvSpPr>
        <p:spPr>
          <a:xfrm>
            <a:off x="426368" y="764704"/>
            <a:ext cx="8291264" cy="4525963"/>
          </a:xfrm>
        </p:spPr>
        <p:txBody>
          <a:bodyPr>
            <a:normAutofit lnSpcReduction="10000"/>
          </a:bodyPr>
          <a:lstStyle/>
          <a:p>
            <a:pPr marL="0" indent="0">
              <a:buNone/>
            </a:pPr>
            <a:r>
              <a:rPr lang="en-US" dirty="0">
                <a:solidFill>
                  <a:schemeClr val="tx2">
                    <a:lumMod val="60000"/>
                    <a:lumOff val="40000"/>
                  </a:schemeClr>
                </a:solidFill>
              </a:rPr>
              <a:t>C11. Beth </a:t>
            </a:r>
            <a:r>
              <a:rPr lang="en-US" dirty="0" err="1">
                <a:solidFill>
                  <a:schemeClr val="tx2">
                    <a:lumMod val="60000"/>
                    <a:lumOff val="40000"/>
                  </a:schemeClr>
                </a:solidFill>
              </a:rPr>
              <a:t>sy’n</a:t>
            </a:r>
            <a:r>
              <a:rPr lang="en-US" dirty="0">
                <a:solidFill>
                  <a:schemeClr val="tx2">
                    <a:lumMod val="60000"/>
                    <a:lumOff val="40000"/>
                  </a:schemeClr>
                </a:solidFill>
              </a:rPr>
              <a:t> </a:t>
            </a:r>
            <a:r>
              <a:rPr lang="en-US" dirty="0" err="1">
                <a:solidFill>
                  <a:schemeClr val="tx2">
                    <a:lumMod val="60000"/>
                    <a:lumOff val="40000"/>
                  </a:schemeClr>
                </a:solidFill>
              </a:rPr>
              <a:t>aml</a:t>
            </a:r>
            <a:r>
              <a:rPr lang="en-US" dirty="0">
                <a:solidFill>
                  <a:schemeClr val="tx2">
                    <a:lumMod val="60000"/>
                    <a:lumOff val="40000"/>
                  </a:schemeClr>
                </a:solidFill>
              </a:rPr>
              <a:t> </a:t>
            </a:r>
            <a:r>
              <a:rPr lang="en-US" dirty="0" err="1">
                <a:solidFill>
                  <a:schemeClr val="tx2">
                    <a:lumMod val="60000"/>
                    <a:lumOff val="40000"/>
                  </a:schemeClr>
                </a:solidFill>
              </a:rPr>
              <a:t>yn</a:t>
            </a:r>
            <a:r>
              <a:rPr lang="en-US" dirty="0">
                <a:solidFill>
                  <a:schemeClr val="tx2">
                    <a:lumMod val="60000"/>
                    <a:lumOff val="40000"/>
                  </a:schemeClr>
                </a:solidFill>
              </a:rPr>
              <a:t> </a:t>
            </a:r>
            <a:r>
              <a:rPr lang="en-US" dirty="0" err="1">
                <a:solidFill>
                  <a:schemeClr val="tx2">
                    <a:lumMod val="60000"/>
                    <a:lumOff val="40000"/>
                  </a:schemeClr>
                </a:solidFill>
              </a:rPr>
              <a:t>effeithio</a:t>
            </a:r>
            <a:r>
              <a:rPr lang="en-US" dirty="0">
                <a:solidFill>
                  <a:schemeClr val="tx2">
                    <a:lumMod val="60000"/>
                    <a:lumOff val="40000"/>
                  </a:schemeClr>
                </a:solidFill>
              </a:rPr>
              <a:t> </a:t>
            </a:r>
            <a:r>
              <a:rPr lang="en-US" dirty="0" err="1">
                <a:solidFill>
                  <a:schemeClr val="tx2">
                    <a:lumMod val="60000"/>
                    <a:lumOff val="40000"/>
                  </a:schemeClr>
                </a:solidFill>
              </a:rPr>
              <a:t>ar</a:t>
            </a:r>
            <a:r>
              <a:rPr lang="en-US" dirty="0">
                <a:solidFill>
                  <a:schemeClr val="tx2">
                    <a:lumMod val="60000"/>
                    <a:lumOff val="40000"/>
                  </a:schemeClr>
                </a:solidFill>
              </a:rPr>
              <a:t> </a:t>
            </a:r>
            <a:r>
              <a:rPr lang="en-US" dirty="0" err="1">
                <a:solidFill>
                  <a:schemeClr val="tx2">
                    <a:lumMod val="60000"/>
                    <a:lumOff val="40000"/>
                  </a:schemeClr>
                </a:solidFill>
              </a:rPr>
              <a:t>ganfyddiadau</a:t>
            </a:r>
            <a:r>
              <a:rPr lang="en-US" dirty="0">
                <a:solidFill>
                  <a:schemeClr val="tx2">
                    <a:lumMod val="60000"/>
                    <a:lumOff val="40000"/>
                  </a:schemeClr>
                </a:solidFill>
              </a:rPr>
              <a:t> </a:t>
            </a:r>
            <a:r>
              <a:rPr lang="en-US" dirty="0" err="1">
                <a:solidFill>
                  <a:schemeClr val="tx2">
                    <a:lumMod val="60000"/>
                    <a:lumOff val="40000"/>
                  </a:schemeClr>
                </a:solidFill>
              </a:rPr>
              <a:t>athrawon</a:t>
            </a:r>
            <a:r>
              <a:rPr lang="en-US" dirty="0">
                <a:solidFill>
                  <a:schemeClr val="tx2">
                    <a:lumMod val="60000"/>
                    <a:lumOff val="40000"/>
                  </a:schemeClr>
                </a:solidFill>
              </a:rPr>
              <a:t>?</a:t>
            </a:r>
          </a:p>
          <a:p>
            <a:pPr marL="0" indent="0">
              <a:buNone/>
            </a:pPr>
            <a:r>
              <a:rPr lang="en-US" dirty="0"/>
              <a:t>A: </a:t>
            </a:r>
            <a:r>
              <a:rPr lang="en-US" dirty="0" err="1"/>
              <a:t>Tystiolaeth</a:t>
            </a:r>
            <a:r>
              <a:rPr lang="en-US" dirty="0"/>
              <a:t> </a:t>
            </a:r>
            <a:r>
              <a:rPr lang="en-US" dirty="0" err="1"/>
              <a:t>gadarn</a:t>
            </a:r>
            <a:r>
              <a:rPr lang="en-US" dirty="0"/>
              <a:t> </a:t>
            </a:r>
          </a:p>
          <a:p>
            <a:pPr marL="0" indent="0">
              <a:buNone/>
            </a:pPr>
            <a:r>
              <a:rPr lang="en-US" dirty="0"/>
              <a:t>B: </a:t>
            </a:r>
            <a:r>
              <a:rPr lang="en-US" dirty="0" err="1"/>
              <a:t>Stereoteipiau</a:t>
            </a:r>
            <a:r>
              <a:rPr lang="en-US" dirty="0"/>
              <a:t> </a:t>
            </a:r>
          </a:p>
          <a:p>
            <a:pPr marL="0" indent="0">
              <a:buNone/>
            </a:pPr>
            <a:r>
              <a:rPr lang="en-US" dirty="0"/>
              <a:t>C: Data </a:t>
            </a:r>
            <a:r>
              <a:rPr lang="en-US" dirty="0" err="1"/>
              <a:t>ysgol</a:t>
            </a:r>
            <a:r>
              <a:rPr lang="en-US" dirty="0"/>
              <a:t> </a:t>
            </a:r>
          </a:p>
          <a:p>
            <a:pPr marL="0" indent="0">
              <a:buNone/>
            </a:pPr>
            <a:br>
              <a:rPr lang="en-US" dirty="0"/>
            </a:br>
            <a:r>
              <a:rPr lang="en-US" dirty="0">
                <a:solidFill>
                  <a:schemeClr val="tx2">
                    <a:lumMod val="60000"/>
                    <a:lumOff val="40000"/>
                  </a:schemeClr>
                </a:solidFill>
              </a:rPr>
              <a:t>Q11. What often shapes teacher perceptions?</a:t>
            </a:r>
            <a:br>
              <a:rPr lang="en-US" dirty="0">
                <a:solidFill>
                  <a:schemeClr val="tx2">
                    <a:lumMod val="60000"/>
                    <a:lumOff val="40000"/>
                  </a:schemeClr>
                </a:solidFill>
              </a:rPr>
            </a:br>
            <a:r>
              <a:rPr lang="en-US" dirty="0"/>
              <a:t>A: Strong evidence </a:t>
            </a:r>
          </a:p>
          <a:p>
            <a:pPr marL="0" indent="0">
              <a:buNone/>
            </a:pPr>
            <a:r>
              <a:rPr lang="en-US" dirty="0"/>
              <a:t>B: Stereotypes </a:t>
            </a:r>
          </a:p>
          <a:p>
            <a:pPr marL="0" indent="0">
              <a:buNone/>
            </a:pPr>
            <a:r>
              <a:rPr lang="en-US" dirty="0"/>
              <a:t>C: School data</a:t>
            </a:r>
          </a:p>
          <a:p>
            <a:pPr marL="0" indent="0">
              <a:buNone/>
            </a:pPr>
            <a:endParaRPr lang="en-US" dirty="0"/>
          </a:p>
          <a:p>
            <a:endParaRPr lang="en-GB" dirty="0"/>
          </a:p>
        </p:txBody>
      </p:sp>
    </p:spTree>
    <p:extLst>
      <p:ext uri="{BB962C8B-B14F-4D97-AF65-F5344CB8AC3E}">
        <p14:creationId xmlns:p14="http://schemas.microsoft.com/office/powerpoint/2010/main" val="3982702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1528D6C-E1CA-3DE4-C0A6-A43B18294A5A}"/>
              </a:ext>
            </a:extLst>
          </p:cNvPr>
          <p:cNvSpPr>
            <a:spLocks noGrp="1"/>
          </p:cNvSpPr>
          <p:nvPr>
            <p:ph sz="half" idx="2"/>
          </p:nvPr>
        </p:nvSpPr>
        <p:spPr>
          <a:xfrm>
            <a:off x="323528" y="836712"/>
            <a:ext cx="4040188" cy="3951288"/>
          </a:xfrm>
        </p:spPr>
        <p:txBody>
          <a:bodyPr>
            <a:normAutofit/>
          </a:bodyPr>
          <a:lstStyle/>
          <a:p>
            <a:pPr marL="0" indent="0">
              <a:buNone/>
            </a:pPr>
            <a:r>
              <a:rPr lang="en-US" dirty="0">
                <a:solidFill>
                  <a:schemeClr val="tx2">
                    <a:lumMod val="60000"/>
                    <a:lumOff val="40000"/>
                  </a:schemeClr>
                </a:solidFill>
              </a:rPr>
              <a:t>C1. Pa </a:t>
            </a:r>
            <a:r>
              <a:rPr lang="en-US" dirty="0" err="1">
                <a:solidFill>
                  <a:schemeClr val="tx2">
                    <a:lumMod val="60000"/>
                    <a:lumOff val="40000"/>
                  </a:schemeClr>
                </a:solidFill>
              </a:rPr>
              <a:t>ganran</a:t>
            </a:r>
            <a:r>
              <a:rPr lang="en-US" dirty="0">
                <a:solidFill>
                  <a:schemeClr val="tx2">
                    <a:lumMod val="60000"/>
                    <a:lumOff val="40000"/>
                  </a:schemeClr>
                </a:solidFill>
              </a:rPr>
              <a:t> o </a:t>
            </a:r>
            <a:r>
              <a:rPr lang="en-US" dirty="0" err="1">
                <a:solidFill>
                  <a:schemeClr val="tx2">
                    <a:lumMod val="60000"/>
                    <a:lumOff val="40000"/>
                  </a:schemeClr>
                </a:solidFill>
              </a:rPr>
              <a:t>blant</a:t>
            </a:r>
            <a:r>
              <a:rPr lang="en-US" dirty="0">
                <a:solidFill>
                  <a:schemeClr val="tx2">
                    <a:lumMod val="60000"/>
                    <a:lumOff val="40000"/>
                  </a:schemeClr>
                </a:solidFill>
              </a:rPr>
              <a:t> </a:t>
            </a:r>
            <a:r>
              <a:rPr lang="en-US" dirty="0" err="1">
                <a:solidFill>
                  <a:schemeClr val="tx2">
                    <a:lumMod val="60000"/>
                    <a:lumOff val="40000"/>
                  </a:schemeClr>
                </a:solidFill>
              </a:rPr>
              <a:t>yng</a:t>
            </a:r>
            <a:r>
              <a:rPr lang="en-US" dirty="0">
                <a:solidFill>
                  <a:schemeClr val="tx2">
                    <a:lumMod val="60000"/>
                    <a:lumOff val="40000"/>
                  </a:schemeClr>
                </a:solidFill>
              </a:rPr>
              <a:t> </a:t>
            </a:r>
            <a:r>
              <a:rPr lang="en-US" dirty="0" err="1">
                <a:solidFill>
                  <a:schemeClr val="tx2">
                    <a:lumMod val="60000"/>
                    <a:lumOff val="40000"/>
                  </a:schemeClr>
                </a:solidFill>
              </a:rPr>
              <a:t>Nghymru</a:t>
            </a:r>
            <a:r>
              <a:rPr lang="en-US" dirty="0">
                <a:solidFill>
                  <a:schemeClr val="tx2">
                    <a:lumMod val="60000"/>
                    <a:lumOff val="40000"/>
                  </a:schemeClr>
                </a:solidFill>
              </a:rPr>
              <a:t> </a:t>
            </a:r>
            <a:r>
              <a:rPr lang="en-US" dirty="0" err="1">
                <a:solidFill>
                  <a:schemeClr val="tx2">
                    <a:lumMod val="60000"/>
                    <a:lumOff val="40000"/>
                  </a:schemeClr>
                </a:solidFill>
              </a:rPr>
              <a:t>sy’n</a:t>
            </a:r>
            <a:r>
              <a:rPr lang="en-US" dirty="0">
                <a:solidFill>
                  <a:schemeClr val="tx2">
                    <a:lumMod val="60000"/>
                    <a:lumOff val="40000"/>
                  </a:schemeClr>
                </a:solidFill>
              </a:rPr>
              <a:t> </a:t>
            </a:r>
            <a:r>
              <a:rPr lang="en-US" dirty="0" err="1">
                <a:solidFill>
                  <a:schemeClr val="tx2">
                    <a:lumMod val="60000"/>
                    <a:lumOff val="40000"/>
                  </a:schemeClr>
                </a:solidFill>
              </a:rPr>
              <a:t>byw</a:t>
            </a:r>
            <a:r>
              <a:rPr lang="en-US" dirty="0">
                <a:solidFill>
                  <a:schemeClr val="tx2">
                    <a:lumMod val="60000"/>
                    <a:lumOff val="40000"/>
                  </a:schemeClr>
                </a:solidFill>
              </a:rPr>
              <a:t> </a:t>
            </a:r>
            <a:r>
              <a:rPr lang="en-US" dirty="0" err="1">
                <a:solidFill>
                  <a:schemeClr val="tx2">
                    <a:lumMod val="60000"/>
                    <a:lumOff val="40000"/>
                  </a:schemeClr>
                </a:solidFill>
              </a:rPr>
              <a:t>mewn</a:t>
            </a:r>
            <a:r>
              <a:rPr lang="en-US" dirty="0">
                <a:solidFill>
                  <a:schemeClr val="tx2">
                    <a:lumMod val="60000"/>
                    <a:lumOff val="40000"/>
                  </a:schemeClr>
                </a:solidFill>
              </a:rPr>
              <a:t> </a:t>
            </a:r>
            <a:r>
              <a:rPr lang="en-US" dirty="0" err="1">
                <a:solidFill>
                  <a:schemeClr val="tx2">
                    <a:lumMod val="60000"/>
                    <a:lumOff val="40000"/>
                  </a:schemeClr>
                </a:solidFill>
              </a:rPr>
              <a:t>tlodi</a:t>
            </a:r>
            <a:r>
              <a:rPr lang="en-US" dirty="0">
                <a:solidFill>
                  <a:schemeClr val="tx2">
                    <a:lumMod val="60000"/>
                    <a:lumOff val="40000"/>
                  </a:schemeClr>
                </a:solidFill>
              </a:rPr>
              <a:t> </a:t>
            </a:r>
            <a:r>
              <a:rPr lang="en-US" dirty="0" err="1">
                <a:solidFill>
                  <a:schemeClr val="tx2">
                    <a:lumMod val="60000"/>
                    <a:lumOff val="40000"/>
                  </a:schemeClr>
                </a:solidFill>
              </a:rPr>
              <a:t>incwm</a:t>
            </a:r>
            <a:r>
              <a:rPr lang="en-US" dirty="0">
                <a:solidFill>
                  <a:schemeClr val="tx2">
                    <a:lumMod val="60000"/>
                    <a:lumOff val="40000"/>
                  </a:schemeClr>
                </a:solidFill>
              </a:rPr>
              <a:t> </a:t>
            </a:r>
            <a:r>
              <a:rPr lang="en-US" dirty="0" err="1">
                <a:solidFill>
                  <a:schemeClr val="tx2">
                    <a:lumMod val="60000"/>
                    <a:lumOff val="40000"/>
                  </a:schemeClr>
                </a:solidFill>
              </a:rPr>
              <a:t>cymharol</a:t>
            </a:r>
            <a:r>
              <a:rPr lang="en-US" dirty="0">
                <a:solidFill>
                  <a:schemeClr val="tx2">
                    <a:lumMod val="60000"/>
                    <a:lumOff val="40000"/>
                  </a:schemeClr>
                </a:solidFill>
              </a:rPr>
              <a:t> (2025)?</a:t>
            </a:r>
          </a:p>
          <a:p>
            <a:endParaRPr lang="en-US" dirty="0"/>
          </a:p>
          <a:p>
            <a:pPr marL="0" indent="0">
              <a:buNone/>
            </a:pPr>
            <a:br>
              <a:rPr lang="en-US" dirty="0"/>
            </a:br>
            <a:r>
              <a:rPr lang="en-US" dirty="0"/>
              <a:t>A:12% </a:t>
            </a:r>
          </a:p>
          <a:p>
            <a:pPr marL="0" indent="0">
              <a:buNone/>
            </a:pPr>
            <a:r>
              <a:rPr lang="en-US" dirty="0"/>
              <a:t>B:22% </a:t>
            </a:r>
          </a:p>
          <a:p>
            <a:pPr marL="0" indent="0">
              <a:buNone/>
            </a:pPr>
            <a:r>
              <a:rPr lang="en-US" dirty="0"/>
              <a:t>C:31%</a:t>
            </a:r>
          </a:p>
          <a:p>
            <a:pPr marL="0" indent="0">
              <a:buNone/>
            </a:pPr>
            <a:r>
              <a:rPr lang="en-US" dirty="0"/>
              <a:t>D:45%</a:t>
            </a:r>
            <a:endParaRPr lang="en-GB" dirty="0"/>
          </a:p>
        </p:txBody>
      </p:sp>
      <p:sp>
        <p:nvSpPr>
          <p:cNvPr id="8" name="Content Placeholder 7">
            <a:extLst>
              <a:ext uri="{FF2B5EF4-FFF2-40B4-BE49-F238E27FC236}">
                <a16:creationId xmlns:a16="http://schemas.microsoft.com/office/drawing/2014/main" id="{B4425D23-4B56-F460-BD68-AD7D6952C7FE}"/>
              </a:ext>
            </a:extLst>
          </p:cNvPr>
          <p:cNvSpPr>
            <a:spLocks noGrp="1"/>
          </p:cNvSpPr>
          <p:nvPr>
            <p:ph sz="quarter" idx="4"/>
          </p:nvPr>
        </p:nvSpPr>
        <p:spPr>
          <a:xfrm>
            <a:off x="4582254" y="836712"/>
            <a:ext cx="4041775" cy="3951288"/>
          </a:xfrm>
        </p:spPr>
        <p:txBody>
          <a:bodyPr>
            <a:normAutofit/>
          </a:bodyPr>
          <a:lstStyle/>
          <a:p>
            <a:pPr marL="0" indent="0">
              <a:buNone/>
            </a:pPr>
            <a:r>
              <a:rPr lang="en-US" dirty="0"/>
              <a:t>What % of children in Wales live in relative income poverty (2025)?</a:t>
            </a:r>
            <a:br>
              <a:rPr lang="en-US" dirty="0"/>
            </a:br>
            <a:endParaRPr lang="en-US" dirty="0"/>
          </a:p>
          <a:p>
            <a:pPr marL="0" indent="0">
              <a:buNone/>
            </a:pPr>
            <a:endParaRPr lang="en-US" dirty="0"/>
          </a:p>
          <a:p>
            <a:pPr marL="0" indent="0">
              <a:buNone/>
            </a:pPr>
            <a:r>
              <a:rPr lang="en-US" dirty="0"/>
              <a:t>A:12% </a:t>
            </a:r>
          </a:p>
          <a:p>
            <a:pPr marL="0" indent="0">
              <a:buNone/>
            </a:pPr>
            <a:r>
              <a:rPr lang="en-US" dirty="0"/>
              <a:t>B:22% </a:t>
            </a:r>
          </a:p>
          <a:p>
            <a:pPr marL="0" indent="0">
              <a:buNone/>
            </a:pPr>
            <a:r>
              <a:rPr lang="en-US" dirty="0"/>
              <a:t>C:31% </a:t>
            </a:r>
          </a:p>
          <a:p>
            <a:pPr marL="0" indent="0">
              <a:buNone/>
            </a:pPr>
            <a:r>
              <a:rPr lang="en-US" dirty="0"/>
              <a:t>D:45%</a:t>
            </a:r>
            <a:endParaRPr lang="en-GB" dirty="0"/>
          </a:p>
        </p:txBody>
      </p:sp>
    </p:spTree>
    <p:extLst>
      <p:ext uri="{BB962C8B-B14F-4D97-AF65-F5344CB8AC3E}">
        <p14:creationId xmlns:p14="http://schemas.microsoft.com/office/powerpoint/2010/main" val="3470858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2C622A58-04BC-6769-7158-686FB95223A1}"/>
              </a:ext>
            </a:extLst>
          </p:cNvPr>
          <p:cNvSpPr>
            <a:spLocks noGrp="1"/>
          </p:cNvSpPr>
          <p:nvPr>
            <p:ph sz="half" idx="1"/>
          </p:nvPr>
        </p:nvSpPr>
        <p:spPr/>
        <p:txBody>
          <a:bodyPr/>
          <a:lstStyle/>
          <a:p>
            <a:pPr marL="0" indent="0">
              <a:buNone/>
            </a:pPr>
            <a:r>
              <a:rPr lang="en-US" dirty="0" err="1">
                <a:solidFill>
                  <a:schemeClr val="tx2">
                    <a:lumMod val="60000"/>
                    <a:lumOff val="40000"/>
                  </a:schemeClr>
                </a:solidFill>
              </a:rPr>
              <a:t>Ydy</a:t>
            </a:r>
            <a:r>
              <a:rPr lang="en-US" dirty="0">
                <a:solidFill>
                  <a:schemeClr val="tx2">
                    <a:lumMod val="60000"/>
                    <a:lumOff val="40000"/>
                  </a:schemeClr>
                </a:solidFill>
              </a:rPr>
              <a:t> </a:t>
            </a:r>
            <a:r>
              <a:rPr lang="en-US" dirty="0" err="1">
                <a:solidFill>
                  <a:schemeClr val="tx2">
                    <a:lumMod val="60000"/>
                    <a:lumOff val="40000"/>
                  </a:schemeClr>
                </a:solidFill>
              </a:rPr>
              <a:t>gweithio</a:t>
            </a:r>
            <a:r>
              <a:rPr lang="en-US" dirty="0">
                <a:solidFill>
                  <a:schemeClr val="tx2">
                    <a:lumMod val="60000"/>
                    <a:lumOff val="40000"/>
                  </a:schemeClr>
                </a:solidFill>
              </a:rPr>
              <a:t> bob </a:t>
            </a:r>
            <a:r>
              <a:rPr lang="en-US" dirty="0" err="1">
                <a:solidFill>
                  <a:schemeClr val="tx2">
                    <a:lumMod val="60000"/>
                    <a:lumOff val="40000"/>
                  </a:schemeClr>
                </a:solidFill>
              </a:rPr>
              <a:t>amser</a:t>
            </a:r>
            <a:r>
              <a:rPr lang="en-US" dirty="0">
                <a:solidFill>
                  <a:schemeClr val="tx2">
                    <a:lumMod val="60000"/>
                    <a:lumOff val="40000"/>
                  </a:schemeClr>
                </a:solidFill>
              </a:rPr>
              <a:t> </a:t>
            </a:r>
            <a:r>
              <a:rPr lang="en-US" dirty="0" err="1">
                <a:solidFill>
                  <a:schemeClr val="tx2">
                    <a:lumMod val="60000"/>
                    <a:lumOff val="40000"/>
                  </a:schemeClr>
                </a:solidFill>
              </a:rPr>
              <a:t>yn</a:t>
            </a:r>
            <a:r>
              <a:rPr lang="en-US" dirty="0">
                <a:solidFill>
                  <a:schemeClr val="tx2">
                    <a:lumMod val="60000"/>
                    <a:lumOff val="40000"/>
                  </a:schemeClr>
                </a:solidFill>
              </a:rPr>
              <a:t> </a:t>
            </a:r>
            <a:r>
              <a:rPr lang="en-US" dirty="0" err="1">
                <a:solidFill>
                  <a:schemeClr val="tx2">
                    <a:lumMod val="60000"/>
                    <a:lumOff val="40000"/>
                  </a:schemeClr>
                </a:solidFill>
              </a:rPr>
              <a:t>ffordd</a:t>
            </a:r>
            <a:r>
              <a:rPr lang="en-US" dirty="0">
                <a:solidFill>
                  <a:schemeClr val="tx2">
                    <a:lumMod val="60000"/>
                    <a:lumOff val="40000"/>
                  </a:schemeClr>
                </a:solidFill>
              </a:rPr>
              <a:t> </a:t>
            </a:r>
            <a:r>
              <a:rPr lang="en-US" dirty="0" err="1">
                <a:solidFill>
                  <a:schemeClr val="tx2">
                    <a:lumMod val="60000"/>
                    <a:lumOff val="40000"/>
                  </a:schemeClr>
                </a:solidFill>
              </a:rPr>
              <a:t>allan</a:t>
            </a:r>
            <a:r>
              <a:rPr lang="en-US" dirty="0">
                <a:solidFill>
                  <a:schemeClr val="tx2">
                    <a:lumMod val="60000"/>
                    <a:lumOff val="40000"/>
                  </a:schemeClr>
                </a:solidFill>
              </a:rPr>
              <a:t> o </a:t>
            </a:r>
            <a:r>
              <a:rPr lang="en-US" dirty="0" err="1">
                <a:solidFill>
                  <a:schemeClr val="tx2">
                    <a:lumMod val="60000"/>
                    <a:lumOff val="40000"/>
                  </a:schemeClr>
                </a:solidFill>
              </a:rPr>
              <a:t>dlodi</a:t>
            </a:r>
            <a:r>
              <a:rPr lang="en-US" dirty="0">
                <a:solidFill>
                  <a:schemeClr val="tx2">
                    <a:lumMod val="60000"/>
                    <a:lumOff val="40000"/>
                  </a:schemeClr>
                </a:solidFill>
              </a:rPr>
              <a:t>?</a:t>
            </a:r>
            <a:endParaRPr lang="en-GB" dirty="0">
              <a:solidFill>
                <a:schemeClr val="tx2">
                  <a:lumMod val="60000"/>
                  <a:lumOff val="40000"/>
                </a:schemeClr>
              </a:solidFill>
            </a:endParaRPr>
          </a:p>
        </p:txBody>
      </p:sp>
      <p:sp>
        <p:nvSpPr>
          <p:cNvPr id="11" name="Content Placeholder 10">
            <a:extLst>
              <a:ext uri="{FF2B5EF4-FFF2-40B4-BE49-F238E27FC236}">
                <a16:creationId xmlns:a16="http://schemas.microsoft.com/office/drawing/2014/main" id="{998C31F3-8E72-6648-3018-8CA8871A9CF6}"/>
              </a:ext>
            </a:extLst>
          </p:cNvPr>
          <p:cNvSpPr>
            <a:spLocks noGrp="1"/>
          </p:cNvSpPr>
          <p:nvPr>
            <p:ph sz="half" idx="2"/>
          </p:nvPr>
        </p:nvSpPr>
        <p:spPr/>
        <p:txBody>
          <a:bodyPr/>
          <a:lstStyle/>
          <a:p>
            <a:pPr marL="0" indent="0">
              <a:buNone/>
            </a:pPr>
            <a:r>
              <a:rPr lang="en-US" dirty="0"/>
              <a:t>Is employment always a route out of poverty?</a:t>
            </a:r>
            <a:br>
              <a:rPr lang="en-US" dirty="0"/>
            </a:br>
            <a:endParaRPr lang="en-GB" dirty="0"/>
          </a:p>
        </p:txBody>
      </p:sp>
    </p:spTree>
    <p:extLst>
      <p:ext uri="{BB962C8B-B14F-4D97-AF65-F5344CB8AC3E}">
        <p14:creationId xmlns:p14="http://schemas.microsoft.com/office/powerpoint/2010/main" val="3584154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1B62D9-F223-50B6-70F0-7CAD79C7F48F}"/>
              </a:ext>
            </a:extLst>
          </p:cNvPr>
          <p:cNvSpPr>
            <a:spLocks noGrp="1"/>
          </p:cNvSpPr>
          <p:nvPr>
            <p:ph sz="half" idx="1"/>
          </p:nvPr>
        </p:nvSpPr>
        <p:spPr>
          <a:xfrm>
            <a:off x="533400" y="908720"/>
            <a:ext cx="8287072" cy="5400600"/>
          </a:xfrm>
        </p:spPr>
        <p:txBody>
          <a:bodyPr>
            <a:normAutofit fontScale="62500" lnSpcReduction="20000"/>
          </a:bodyPr>
          <a:lstStyle/>
          <a:p>
            <a:pPr marL="0" indent="0">
              <a:buNone/>
            </a:pPr>
            <a:r>
              <a:rPr lang="en-US" sz="3200" dirty="0"/>
              <a:t>C5. Beth </a:t>
            </a:r>
            <a:r>
              <a:rPr lang="en-US" sz="3200" dirty="0" err="1"/>
              <a:t>yw</a:t>
            </a:r>
            <a:r>
              <a:rPr lang="en-US" sz="3200" dirty="0"/>
              <a:t> </a:t>
            </a:r>
            <a:r>
              <a:rPr lang="en-US" sz="3200" dirty="0" err="1"/>
              <a:t>cyfradd</a:t>
            </a:r>
            <a:r>
              <a:rPr lang="en-US" sz="3200" dirty="0"/>
              <a:t> </a:t>
            </a:r>
            <a:r>
              <a:rPr lang="en-US" sz="3200" dirty="0" err="1"/>
              <a:t>tlodi</a:t>
            </a:r>
            <a:r>
              <a:rPr lang="en-US" sz="3200" dirty="0"/>
              <a:t> </a:t>
            </a:r>
            <a:r>
              <a:rPr lang="en-US" sz="3200" dirty="0" err="1"/>
              <a:t>uchel</a:t>
            </a:r>
            <a:r>
              <a:rPr lang="en-US" sz="3200" dirty="0"/>
              <a:t> </a:t>
            </a:r>
            <a:r>
              <a:rPr lang="en-US" sz="3200" dirty="0" err="1"/>
              <a:t>mewn</a:t>
            </a:r>
            <a:r>
              <a:rPr lang="en-US" sz="3200" dirty="0"/>
              <a:t> </a:t>
            </a:r>
            <a:r>
              <a:rPr lang="en-US" sz="3200" dirty="0" err="1"/>
              <a:t>etholaethau</a:t>
            </a:r>
            <a:r>
              <a:rPr lang="en-US" sz="3200" dirty="0"/>
              <a:t> </a:t>
            </a:r>
            <a:r>
              <a:rPr lang="en-US" sz="3200" dirty="0" err="1"/>
              <a:t>yng</a:t>
            </a:r>
            <a:r>
              <a:rPr lang="en-US" sz="3200" dirty="0"/>
              <a:t> </a:t>
            </a:r>
            <a:r>
              <a:rPr lang="en-US" sz="3200" dirty="0" err="1"/>
              <a:t>Nghymru</a:t>
            </a:r>
            <a:r>
              <a:rPr lang="en-US" sz="3200" dirty="0"/>
              <a:t>?</a:t>
            </a:r>
          </a:p>
          <a:p>
            <a:pPr marL="0" indent="0">
              <a:buNone/>
            </a:pPr>
            <a:br>
              <a:rPr lang="en-US" sz="3200" dirty="0"/>
            </a:br>
            <a:r>
              <a:rPr lang="en-US" sz="3200" dirty="0"/>
              <a:t>A:10% </a:t>
            </a:r>
          </a:p>
          <a:p>
            <a:pPr marL="0" indent="0">
              <a:buNone/>
            </a:pPr>
            <a:r>
              <a:rPr lang="en-US" sz="3200" dirty="0"/>
              <a:t>B:25% </a:t>
            </a:r>
          </a:p>
          <a:p>
            <a:pPr marL="0" indent="0">
              <a:buNone/>
            </a:pPr>
            <a:r>
              <a:rPr lang="en-US" sz="3200" dirty="0"/>
              <a:t>C:40% </a:t>
            </a:r>
          </a:p>
          <a:p>
            <a:pPr marL="0" indent="0">
              <a:buNone/>
            </a:pPr>
            <a:r>
              <a:rPr lang="en-US" sz="3200" dirty="0"/>
              <a:t>D:90%</a:t>
            </a:r>
            <a:br>
              <a:rPr lang="en-US" sz="3200" dirty="0"/>
            </a:br>
            <a:endParaRPr lang="en-US" sz="3200" dirty="0"/>
          </a:p>
          <a:p>
            <a:pPr marL="0" indent="0">
              <a:buNone/>
            </a:pPr>
            <a:endParaRPr lang="en-GB" sz="3200" dirty="0"/>
          </a:p>
          <a:p>
            <a:pPr marL="0" indent="0">
              <a:buNone/>
            </a:pPr>
            <a:endParaRPr lang="en-GB" sz="3200" dirty="0"/>
          </a:p>
          <a:p>
            <a:pPr marL="0" indent="0">
              <a:buNone/>
            </a:pPr>
            <a:r>
              <a:rPr lang="en-US" sz="3200" dirty="0"/>
              <a:t>Q5. What proportion of Welsh constituencies have poverty &gt;25%?</a:t>
            </a:r>
          </a:p>
          <a:p>
            <a:pPr marL="0" indent="0">
              <a:buNone/>
            </a:pPr>
            <a:br>
              <a:rPr lang="en-US" sz="3200" dirty="0"/>
            </a:br>
            <a:r>
              <a:rPr lang="en-US" sz="3200" dirty="0"/>
              <a:t>A:10% </a:t>
            </a:r>
          </a:p>
          <a:p>
            <a:pPr marL="0" indent="0">
              <a:buNone/>
            </a:pPr>
            <a:r>
              <a:rPr lang="en-US" sz="3200" dirty="0"/>
              <a:t>B:25% </a:t>
            </a:r>
          </a:p>
          <a:p>
            <a:pPr marL="0" indent="0">
              <a:buNone/>
            </a:pPr>
            <a:r>
              <a:rPr lang="en-US" sz="3200" dirty="0"/>
              <a:t>C:40% </a:t>
            </a:r>
          </a:p>
          <a:p>
            <a:pPr marL="0" indent="0">
              <a:buNone/>
            </a:pPr>
            <a:r>
              <a:rPr lang="en-US" sz="3200" dirty="0"/>
              <a:t>D:90%</a:t>
            </a:r>
          </a:p>
          <a:p>
            <a:pPr marL="0" indent="0">
              <a:buNone/>
            </a:pPr>
            <a:br>
              <a:rPr lang="en-US" sz="3200" dirty="0"/>
            </a:br>
            <a:endParaRPr lang="en-GB" dirty="0"/>
          </a:p>
        </p:txBody>
      </p:sp>
    </p:spTree>
    <p:extLst>
      <p:ext uri="{BB962C8B-B14F-4D97-AF65-F5344CB8AC3E}">
        <p14:creationId xmlns:p14="http://schemas.microsoft.com/office/powerpoint/2010/main" val="1242759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ales: child poverty stories">
            <a:hlinkClick r:id="" action="ppaction://media"/>
            <a:extLst>
              <a:ext uri="{FF2B5EF4-FFF2-40B4-BE49-F238E27FC236}">
                <a16:creationId xmlns:a16="http://schemas.microsoft.com/office/drawing/2014/main" id="{6A5D8731-92A4-BAE3-AD6A-3BF1480BB5DF}"/>
              </a:ext>
            </a:extLst>
          </p:cNvPr>
          <p:cNvPicPr>
            <a:picLocks noGrp="1" noRot="1" noChangeAspect="1"/>
          </p:cNvPicPr>
          <p:nvPr>
            <p:ph sz="half" idx="1"/>
            <a:videoFile r:link="rId1"/>
          </p:nvPr>
        </p:nvPicPr>
        <p:blipFill>
          <a:blip r:embed="rId3"/>
          <a:stretch>
            <a:fillRect/>
          </a:stretch>
        </p:blipFill>
        <p:spPr>
          <a:xfrm>
            <a:off x="457200" y="442433"/>
            <a:ext cx="8075240" cy="5434839"/>
          </a:xfrm>
          <a:prstGeom prst="rect">
            <a:avLst/>
          </a:prstGeom>
        </p:spPr>
      </p:pic>
    </p:spTree>
    <p:extLst>
      <p:ext uri="{BB962C8B-B14F-4D97-AF65-F5344CB8AC3E}">
        <p14:creationId xmlns:p14="http://schemas.microsoft.com/office/powerpoint/2010/main" val="115132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0AD9A88-FFD7-D0AE-1AEE-C1B6DDD750FA}"/>
              </a:ext>
            </a:extLst>
          </p:cNvPr>
          <p:cNvPicPr>
            <a:picLocks noChangeAspect="1"/>
          </p:cNvPicPr>
          <p:nvPr/>
        </p:nvPicPr>
        <p:blipFill>
          <a:blip r:embed="rId3"/>
          <a:stretch>
            <a:fillRect/>
          </a:stretch>
        </p:blipFill>
        <p:spPr>
          <a:xfrm>
            <a:off x="0" y="-20049"/>
            <a:ext cx="9144000" cy="1648849"/>
          </a:xfrm>
          <a:prstGeom prst="rect">
            <a:avLst/>
          </a:prstGeom>
        </p:spPr>
      </p:pic>
      <p:pic>
        <p:nvPicPr>
          <p:cNvPr id="10" name="Picture 9">
            <a:hlinkClick r:id="rId4"/>
            <a:extLst>
              <a:ext uri="{FF2B5EF4-FFF2-40B4-BE49-F238E27FC236}">
                <a16:creationId xmlns:a16="http://schemas.microsoft.com/office/drawing/2014/main" id="{7C5BE248-56AE-D42A-B6DA-168090827BC0}"/>
              </a:ext>
            </a:extLst>
          </p:cNvPr>
          <p:cNvPicPr>
            <a:picLocks noChangeAspect="1"/>
          </p:cNvPicPr>
          <p:nvPr/>
        </p:nvPicPr>
        <p:blipFill>
          <a:blip r:embed="rId5"/>
          <a:stretch>
            <a:fillRect/>
          </a:stretch>
        </p:blipFill>
        <p:spPr>
          <a:xfrm>
            <a:off x="0" y="1628800"/>
            <a:ext cx="9144000" cy="5074320"/>
          </a:xfrm>
          <a:prstGeom prst="rect">
            <a:avLst/>
          </a:prstGeom>
        </p:spPr>
      </p:pic>
    </p:spTree>
    <p:extLst>
      <p:ext uri="{BB962C8B-B14F-4D97-AF65-F5344CB8AC3E}">
        <p14:creationId xmlns:p14="http://schemas.microsoft.com/office/powerpoint/2010/main" val="3363484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D8542-50E9-BE6C-A2F6-225E42EA18A4}"/>
              </a:ext>
            </a:extLst>
          </p:cNvPr>
          <p:cNvSpPr>
            <a:spLocks noGrp="1"/>
          </p:cNvSpPr>
          <p:nvPr>
            <p:ph type="title"/>
          </p:nvPr>
        </p:nvSpPr>
        <p:spPr/>
        <p:txBody>
          <a:bodyPr/>
          <a:lstStyle/>
          <a:p>
            <a:endParaRPr lang="en-GB"/>
          </a:p>
        </p:txBody>
      </p:sp>
      <p:pic>
        <p:nvPicPr>
          <p:cNvPr id="6" name="Content Placeholder 5">
            <a:hlinkClick r:id="rId2"/>
            <a:extLst>
              <a:ext uri="{FF2B5EF4-FFF2-40B4-BE49-F238E27FC236}">
                <a16:creationId xmlns:a16="http://schemas.microsoft.com/office/drawing/2014/main" id="{DB707F3B-24C6-B971-C9D6-2A0FCD171304}"/>
              </a:ext>
            </a:extLst>
          </p:cNvPr>
          <p:cNvPicPr>
            <a:picLocks noGrp="1" noChangeAspect="1"/>
          </p:cNvPicPr>
          <p:nvPr>
            <p:ph sz="half" idx="1"/>
          </p:nvPr>
        </p:nvPicPr>
        <p:blipFill>
          <a:blip r:embed="rId3"/>
          <a:stretch>
            <a:fillRect/>
          </a:stretch>
        </p:blipFill>
        <p:spPr>
          <a:xfrm>
            <a:off x="323528" y="1844824"/>
            <a:ext cx="7560840" cy="4978502"/>
          </a:xfrm>
          <a:prstGeom prst="rect">
            <a:avLst/>
          </a:prstGeom>
        </p:spPr>
      </p:pic>
      <p:pic>
        <p:nvPicPr>
          <p:cNvPr id="8" name="Picture 7">
            <a:extLst>
              <a:ext uri="{FF2B5EF4-FFF2-40B4-BE49-F238E27FC236}">
                <a16:creationId xmlns:a16="http://schemas.microsoft.com/office/drawing/2014/main" id="{DC7CB177-9761-BF1D-E1C2-EB236B6A8248}"/>
              </a:ext>
            </a:extLst>
          </p:cNvPr>
          <p:cNvPicPr>
            <a:picLocks noChangeAspect="1"/>
          </p:cNvPicPr>
          <p:nvPr/>
        </p:nvPicPr>
        <p:blipFill>
          <a:blip r:embed="rId4"/>
          <a:stretch>
            <a:fillRect/>
          </a:stretch>
        </p:blipFill>
        <p:spPr>
          <a:xfrm>
            <a:off x="0" y="-657"/>
            <a:ext cx="9144000" cy="1845481"/>
          </a:xfrm>
          <a:prstGeom prst="rect">
            <a:avLst/>
          </a:prstGeom>
        </p:spPr>
      </p:pic>
      <p:sp>
        <p:nvSpPr>
          <p:cNvPr id="9" name="TextBox 8">
            <a:extLst>
              <a:ext uri="{FF2B5EF4-FFF2-40B4-BE49-F238E27FC236}">
                <a16:creationId xmlns:a16="http://schemas.microsoft.com/office/drawing/2014/main" id="{0A04C140-9DDD-32A1-4693-CE38E5C9C5EE}"/>
              </a:ext>
            </a:extLst>
          </p:cNvPr>
          <p:cNvSpPr txBox="1"/>
          <p:nvPr/>
        </p:nvSpPr>
        <p:spPr>
          <a:xfrm>
            <a:off x="7388688" y="3760665"/>
            <a:ext cx="1298112" cy="369332"/>
          </a:xfrm>
          <a:prstGeom prst="rect">
            <a:avLst/>
          </a:prstGeom>
          <a:noFill/>
        </p:spPr>
        <p:txBody>
          <a:bodyPr wrap="none" rtlCol="0">
            <a:spAutoFit/>
          </a:bodyPr>
          <a:lstStyle/>
          <a:p>
            <a:r>
              <a:rPr lang="en-GB" dirty="0"/>
              <a:t>WCPP, 2024</a:t>
            </a:r>
          </a:p>
        </p:txBody>
      </p:sp>
      <p:pic>
        <p:nvPicPr>
          <p:cNvPr id="11" name="Picture 10">
            <a:extLst>
              <a:ext uri="{FF2B5EF4-FFF2-40B4-BE49-F238E27FC236}">
                <a16:creationId xmlns:a16="http://schemas.microsoft.com/office/drawing/2014/main" id="{FC57981D-2D85-0CC9-05AE-288495D268ED}"/>
              </a:ext>
            </a:extLst>
          </p:cNvPr>
          <p:cNvPicPr>
            <a:picLocks noChangeAspect="1"/>
          </p:cNvPicPr>
          <p:nvPr/>
        </p:nvPicPr>
        <p:blipFill>
          <a:blip r:embed="rId5"/>
          <a:stretch>
            <a:fillRect/>
          </a:stretch>
        </p:blipFill>
        <p:spPr>
          <a:xfrm>
            <a:off x="3491880" y="-657"/>
            <a:ext cx="5423520" cy="811289"/>
          </a:xfrm>
          <a:prstGeom prst="rect">
            <a:avLst/>
          </a:prstGeom>
        </p:spPr>
      </p:pic>
    </p:spTree>
    <p:extLst>
      <p:ext uri="{BB962C8B-B14F-4D97-AF65-F5344CB8AC3E}">
        <p14:creationId xmlns:p14="http://schemas.microsoft.com/office/powerpoint/2010/main" val="2494675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9E710-1B0A-7974-33F3-18784E6233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BB253-94A9-1249-6BEB-587F293B4D94}"/>
              </a:ext>
            </a:extLst>
          </p:cNvPr>
          <p:cNvSpPr>
            <a:spLocks noGrp="1"/>
          </p:cNvSpPr>
          <p:nvPr>
            <p:ph type="title"/>
          </p:nvPr>
        </p:nvSpPr>
        <p:spPr/>
        <p:txBody>
          <a:bodyPr/>
          <a:lstStyle/>
          <a:p>
            <a:r>
              <a:rPr lang="en-GB" dirty="0"/>
              <a:t>Relative poverty</a:t>
            </a:r>
          </a:p>
        </p:txBody>
      </p:sp>
      <p:sp>
        <p:nvSpPr>
          <p:cNvPr id="3" name="Content Placeholder 2">
            <a:extLst>
              <a:ext uri="{FF2B5EF4-FFF2-40B4-BE49-F238E27FC236}">
                <a16:creationId xmlns:a16="http://schemas.microsoft.com/office/drawing/2014/main" id="{17ED63E6-4F2D-7D39-6512-E3AC75DFE814}"/>
              </a:ext>
            </a:extLst>
          </p:cNvPr>
          <p:cNvSpPr>
            <a:spLocks noGrp="1"/>
          </p:cNvSpPr>
          <p:nvPr>
            <p:ph sz="half" idx="1"/>
          </p:nvPr>
        </p:nvSpPr>
        <p:spPr/>
        <p:txBody>
          <a:bodyPr>
            <a:normAutofit fontScale="85000" lnSpcReduction="20000"/>
          </a:bodyPr>
          <a:lstStyle/>
          <a:p>
            <a:r>
              <a:rPr lang="en-US" b="1" dirty="0"/>
              <a:t>Mae </a:t>
            </a:r>
            <a:r>
              <a:rPr lang="en-US" b="1" dirty="0" err="1"/>
              <a:t>tlodi</a:t>
            </a:r>
            <a:r>
              <a:rPr lang="en-US" b="1" dirty="0"/>
              <a:t> </a:t>
            </a:r>
            <a:r>
              <a:rPr lang="en-US" b="1" dirty="0" err="1"/>
              <a:t>cymharol</a:t>
            </a:r>
            <a:r>
              <a:rPr lang="en-US" dirty="0"/>
              <a:t> </a:t>
            </a:r>
            <a:r>
              <a:rPr lang="en-US" dirty="0" err="1"/>
              <a:t>yn</a:t>
            </a:r>
            <a:r>
              <a:rPr lang="en-US" dirty="0"/>
              <a:t>  </a:t>
            </a:r>
            <a:r>
              <a:rPr lang="en-US" dirty="0" err="1"/>
              <a:t>cymharu</a:t>
            </a:r>
            <a:r>
              <a:rPr lang="en-US" dirty="0"/>
              <a:t> </a:t>
            </a:r>
            <a:r>
              <a:rPr lang="en-US" dirty="0" err="1"/>
              <a:t>incwm</a:t>
            </a:r>
            <a:r>
              <a:rPr lang="en-US" dirty="0"/>
              <a:t> </a:t>
            </a:r>
            <a:r>
              <a:rPr lang="en-US" dirty="0" err="1"/>
              <a:t>aelwydydd</a:t>
            </a:r>
            <a:r>
              <a:rPr lang="en-US" dirty="0"/>
              <a:t> ag </a:t>
            </a:r>
            <a:r>
              <a:rPr lang="en-US" dirty="0" err="1"/>
              <a:t>incwm</a:t>
            </a:r>
            <a:r>
              <a:rPr lang="en-US" dirty="0"/>
              <a:t> </a:t>
            </a:r>
            <a:r>
              <a:rPr lang="en-US" dirty="0" err="1"/>
              <a:t>cyfartalog</a:t>
            </a:r>
            <a:r>
              <a:rPr lang="en-US" dirty="0"/>
              <a:t> yr </a:t>
            </a:r>
            <a:r>
              <a:rPr lang="en-US" dirty="0" err="1"/>
              <a:t>aelwydydd</a:t>
            </a:r>
            <a:r>
              <a:rPr lang="en-US" dirty="0"/>
              <a:t>; </a:t>
            </a:r>
            <a:r>
              <a:rPr lang="en-US" dirty="0" err="1"/>
              <a:t>yn</a:t>
            </a:r>
            <a:r>
              <a:rPr lang="en-US" dirty="0"/>
              <a:t> y DU, </a:t>
            </a:r>
            <a:r>
              <a:rPr lang="en-US" dirty="0" err="1"/>
              <a:t>diffinnir</a:t>
            </a:r>
            <a:r>
              <a:rPr lang="en-US" dirty="0"/>
              <a:t> </a:t>
            </a:r>
            <a:r>
              <a:rPr lang="en-US" dirty="0" err="1"/>
              <a:t>hyn</a:t>
            </a:r>
            <a:r>
              <a:rPr lang="en-US" dirty="0"/>
              <a:t> </a:t>
            </a:r>
            <a:r>
              <a:rPr lang="en-US" dirty="0" err="1"/>
              <a:t>fel</a:t>
            </a:r>
            <a:r>
              <a:rPr lang="en-US" dirty="0"/>
              <a:t> 60% </a:t>
            </a:r>
            <a:r>
              <a:rPr lang="en-US" dirty="0" err="1"/>
              <a:t>o'r</a:t>
            </a:r>
            <a:r>
              <a:rPr lang="en-US" dirty="0"/>
              <a:t> </a:t>
            </a:r>
            <a:r>
              <a:rPr lang="en-US" dirty="0" err="1"/>
              <a:t>canolrif</a:t>
            </a:r>
            <a:r>
              <a:rPr lang="en-US" dirty="0"/>
              <a:t> </a:t>
            </a:r>
            <a:r>
              <a:rPr lang="en-US" dirty="0" err="1"/>
              <a:t>presennol</a:t>
            </a:r>
            <a:r>
              <a:rPr lang="en-US" dirty="0"/>
              <a:t>. </a:t>
            </a:r>
            <a:r>
              <a:rPr lang="en-US" dirty="0" err="1"/>
              <a:t>Ar</a:t>
            </a:r>
            <a:r>
              <a:rPr lang="en-US" dirty="0"/>
              <a:t> </a:t>
            </a:r>
            <a:r>
              <a:rPr lang="en-US" dirty="0" err="1"/>
              <a:t>ôl</a:t>
            </a:r>
            <a:r>
              <a:rPr lang="en-US" dirty="0"/>
              <a:t> </a:t>
            </a:r>
            <a:r>
              <a:rPr lang="en-US" dirty="0" err="1"/>
              <a:t>costau</a:t>
            </a:r>
            <a:r>
              <a:rPr lang="en-US" dirty="0"/>
              <a:t> tai </a:t>
            </a:r>
            <a:r>
              <a:rPr lang="en-US" dirty="0" err="1"/>
              <a:t>yn</a:t>
            </a:r>
            <a:r>
              <a:rPr lang="en-US" dirty="0"/>
              <a:t> </a:t>
            </a:r>
            <a:r>
              <a:rPr lang="en-US" dirty="0" err="1"/>
              <a:t>cyflwyno</a:t>
            </a:r>
            <a:r>
              <a:rPr lang="en-US" dirty="0"/>
              <a:t> </a:t>
            </a:r>
            <a:r>
              <a:rPr lang="en-US" dirty="0" err="1"/>
              <a:t>mesur</a:t>
            </a:r>
            <a:r>
              <a:rPr lang="en-US" dirty="0"/>
              <a:t> </a:t>
            </a:r>
            <a:r>
              <a:rPr lang="en-US" dirty="0" err="1"/>
              <a:t>mwy</a:t>
            </a:r>
            <a:r>
              <a:rPr lang="en-US" dirty="0"/>
              <a:t> </a:t>
            </a:r>
            <a:r>
              <a:rPr lang="en-US" dirty="0" err="1"/>
              <a:t>cywir</a:t>
            </a:r>
            <a:r>
              <a:rPr lang="en-US" dirty="0"/>
              <a:t> o </a:t>
            </a:r>
            <a:r>
              <a:rPr lang="en-US" dirty="0" err="1"/>
              <a:t>dlodi</a:t>
            </a:r>
            <a:r>
              <a:rPr lang="en-US" dirty="0"/>
              <a:t> </a:t>
            </a:r>
            <a:r>
              <a:rPr lang="en-US" dirty="0" err="1"/>
              <a:t>gan</a:t>
            </a:r>
            <a:r>
              <a:rPr lang="en-US" dirty="0"/>
              <a:t> </a:t>
            </a:r>
            <a:r>
              <a:rPr lang="en-US" dirty="0" err="1"/>
              <a:t>fod</a:t>
            </a:r>
            <a:r>
              <a:rPr lang="en-US" dirty="0"/>
              <a:t> cost tai </a:t>
            </a:r>
            <a:r>
              <a:rPr lang="en-US" dirty="0" err="1"/>
              <a:t>yn</a:t>
            </a:r>
            <a:r>
              <a:rPr lang="en-US" dirty="0"/>
              <a:t> </a:t>
            </a:r>
            <a:r>
              <a:rPr lang="en-US" dirty="0" err="1"/>
              <a:t>hanfodol</a:t>
            </a:r>
            <a:r>
              <a:rPr lang="en-US" dirty="0"/>
              <a:t> ac </a:t>
            </a:r>
            <a:r>
              <a:rPr lang="en-US" dirty="0" err="1"/>
              <a:t>yn</a:t>
            </a:r>
            <a:r>
              <a:rPr lang="en-US" dirty="0"/>
              <a:t> anochel;</a:t>
            </a:r>
            <a:r>
              <a:rPr lang="en-US" u="sng" baseline="30000" dirty="0"/>
              <a:t>2</a:t>
            </a:r>
            <a:r>
              <a:rPr lang="en-US" dirty="0"/>
              <a:t> Yn 2016/17 y </a:t>
            </a:r>
            <a:r>
              <a:rPr lang="en-US" dirty="0" err="1"/>
              <a:t>gwahaniaeth</a:t>
            </a:r>
            <a:r>
              <a:rPr lang="en-US" dirty="0"/>
              <a:t> </a:t>
            </a:r>
            <a:r>
              <a:rPr lang="en-US" dirty="0" err="1"/>
              <a:t>rhwng</a:t>
            </a:r>
            <a:r>
              <a:rPr lang="en-US" dirty="0"/>
              <a:t> </a:t>
            </a:r>
            <a:r>
              <a:rPr lang="en-US" dirty="0" err="1"/>
              <a:t>costau</a:t>
            </a:r>
            <a:r>
              <a:rPr lang="en-US" dirty="0"/>
              <a:t> tai </a:t>
            </a:r>
            <a:r>
              <a:rPr lang="en-US" dirty="0" err="1"/>
              <a:t>cyn</a:t>
            </a:r>
            <a:r>
              <a:rPr lang="en-US" dirty="0"/>
              <a:t> ac </a:t>
            </a:r>
            <a:r>
              <a:rPr lang="en-US" dirty="0" err="1"/>
              <a:t>ar</a:t>
            </a:r>
            <a:r>
              <a:rPr lang="en-US" dirty="0"/>
              <a:t> </a:t>
            </a:r>
            <a:r>
              <a:rPr lang="en-US" dirty="0" err="1"/>
              <a:t>ôl</a:t>
            </a:r>
            <a:r>
              <a:rPr lang="en-US" dirty="0"/>
              <a:t> </a:t>
            </a:r>
            <a:r>
              <a:rPr lang="en-US" dirty="0" err="1"/>
              <a:t>oedd</a:t>
            </a:r>
            <a:r>
              <a:rPr lang="en-US" dirty="0"/>
              <a:t> 11%.</a:t>
            </a:r>
            <a:endParaRPr lang="en-GB" dirty="0"/>
          </a:p>
          <a:p>
            <a:endParaRPr lang="en-GB" dirty="0"/>
          </a:p>
        </p:txBody>
      </p:sp>
      <p:sp>
        <p:nvSpPr>
          <p:cNvPr id="4" name="Content Placeholder 3">
            <a:extLst>
              <a:ext uri="{FF2B5EF4-FFF2-40B4-BE49-F238E27FC236}">
                <a16:creationId xmlns:a16="http://schemas.microsoft.com/office/drawing/2014/main" id="{6BEF9E4A-E8BA-3CAF-B9F2-3815A52DD7C4}"/>
              </a:ext>
            </a:extLst>
          </p:cNvPr>
          <p:cNvSpPr>
            <a:spLocks noGrp="1"/>
          </p:cNvSpPr>
          <p:nvPr>
            <p:ph sz="half" idx="2"/>
          </p:nvPr>
        </p:nvSpPr>
        <p:spPr/>
        <p:txBody>
          <a:bodyPr>
            <a:normAutofit fontScale="85000" lnSpcReduction="20000"/>
          </a:bodyPr>
          <a:lstStyle/>
          <a:p>
            <a:r>
              <a:rPr lang="en-GB" dirty="0"/>
              <a:t>Relative poverty compares the income of households with the average household income; in the UK, this is defined as 60% of the current median. After housing costs presents a more accurate measurement of poverty as the cost of housing is essential and unavoidable;</a:t>
            </a:r>
            <a:r>
              <a:rPr lang="en-GB" u="sng" baseline="30000" dirty="0">
                <a:hlinkClick r:id="rId2"/>
              </a:rPr>
              <a:t>2</a:t>
            </a:r>
            <a:r>
              <a:rPr lang="en-GB" dirty="0"/>
              <a:t> in 2016/17 the difference between before and after housing costs was 11%.</a:t>
            </a:r>
          </a:p>
          <a:p>
            <a:endParaRPr lang="en-GB" dirty="0"/>
          </a:p>
        </p:txBody>
      </p:sp>
    </p:spTree>
    <p:extLst>
      <p:ext uri="{BB962C8B-B14F-4D97-AF65-F5344CB8AC3E}">
        <p14:creationId xmlns:p14="http://schemas.microsoft.com/office/powerpoint/2010/main" val="1574168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B301-6EE6-4ED9-0CDB-545E7BAA1D5D}"/>
              </a:ext>
            </a:extLst>
          </p:cNvPr>
          <p:cNvSpPr>
            <a:spLocks noGrp="1"/>
          </p:cNvSpPr>
          <p:nvPr>
            <p:ph type="title"/>
          </p:nvPr>
        </p:nvSpPr>
        <p:spPr/>
        <p:txBody>
          <a:bodyPr/>
          <a:lstStyle/>
          <a:p>
            <a:r>
              <a:rPr lang="en-GB" dirty="0" err="1"/>
              <a:t>Tlodi</a:t>
            </a:r>
            <a:r>
              <a:rPr lang="en-GB" dirty="0"/>
              <a:t> </a:t>
            </a:r>
            <a:r>
              <a:rPr lang="en-GB" dirty="0" err="1"/>
              <a:t>absoliwt</a:t>
            </a:r>
            <a:r>
              <a:rPr lang="en-GB" dirty="0"/>
              <a:t> / Absolute poverty</a:t>
            </a:r>
          </a:p>
        </p:txBody>
      </p:sp>
      <p:sp>
        <p:nvSpPr>
          <p:cNvPr id="3" name="Content Placeholder 2">
            <a:extLst>
              <a:ext uri="{FF2B5EF4-FFF2-40B4-BE49-F238E27FC236}">
                <a16:creationId xmlns:a16="http://schemas.microsoft.com/office/drawing/2014/main" id="{26C312E3-1983-D9DA-AEA2-679842B0DCD7}"/>
              </a:ext>
            </a:extLst>
          </p:cNvPr>
          <p:cNvSpPr>
            <a:spLocks noGrp="1"/>
          </p:cNvSpPr>
          <p:nvPr>
            <p:ph sz="half" idx="1"/>
          </p:nvPr>
        </p:nvSpPr>
        <p:spPr/>
        <p:txBody>
          <a:bodyPr>
            <a:normAutofit fontScale="70000" lnSpcReduction="20000"/>
          </a:bodyPr>
          <a:lstStyle/>
          <a:p>
            <a:r>
              <a:rPr lang="en-US" b="1" dirty="0"/>
              <a:t>Mae </a:t>
            </a:r>
            <a:r>
              <a:rPr lang="en-US" b="1" dirty="0" err="1"/>
              <a:t>tlodi</a:t>
            </a:r>
            <a:r>
              <a:rPr lang="en-US" b="1" dirty="0"/>
              <a:t> </a:t>
            </a:r>
            <a:r>
              <a:rPr lang="en-US" b="1" dirty="0" err="1"/>
              <a:t>absoliwt</a:t>
            </a:r>
            <a:r>
              <a:rPr lang="en-US" b="1" dirty="0"/>
              <a:t> </a:t>
            </a:r>
            <a:r>
              <a:rPr lang="en-US" dirty="0" err="1"/>
              <a:t>yn</a:t>
            </a:r>
            <a:r>
              <a:rPr lang="en-US" dirty="0"/>
              <a:t> </a:t>
            </a:r>
            <a:r>
              <a:rPr lang="en-US" dirty="0" err="1"/>
              <a:t>ystyried</a:t>
            </a:r>
            <a:r>
              <a:rPr lang="en-US" dirty="0"/>
              <a:t> </a:t>
            </a:r>
            <a:r>
              <a:rPr lang="en-US" dirty="0" err="1"/>
              <a:t>lefel</a:t>
            </a:r>
            <a:r>
              <a:rPr lang="en-US" dirty="0"/>
              <a:t> yr </a:t>
            </a:r>
            <a:r>
              <a:rPr lang="en-US" dirty="0" err="1"/>
              <a:t>incwm</a:t>
            </a:r>
            <a:r>
              <a:rPr lang="en-US" dirty="0"/>
              <a:t> </a:t>
            </a:r>
            <a:r>
              <a:rPr lang="en-US" dirty="0" err="1"/>
              <a:t>sydd</a:t>
            </a:r>
            <a:r>
              <a:rPr lang="en-US" dirty="0"/>
              <a:t> </a:t>
            </a:r>
            <a:r>
              <a:rPr lang="en-US" dirty="0" err="1"/>
              <a:t>ei</a:t>
            </a:r>
            <a:r>
              <a:rPr lang="en-US" dirty="0"/>
              <a:t> </a:t>
            </a:r>
            <a:r>
              <a:rPr lang="en-US" dirty="0" err="1"/>
              <a:t>angen</a:t>
            </a:r>
            <a:r>
              <a:rPr lang="en-US" dirty="0"/>
              <a:t> </a:t>
            </a:r>
            <a:r>
              <a:rPr lang="en-US" dirty="0" err="1"/>
              <a:t>i</a:t>
            </a:r>
            <a:r>
              <a:rPr lang="en-US" dirty="0"/>
              <a:t> </a:t>
            </a:r>
            <a:r>
              <a:rPr lang="en-US" dirty="0" err="1"/>
              <a:t>brynu</a:t>
            </a:r>
            <a:r>
              <a:rPr lang="en-US" dirty="0"/>
              <a:t> </a:t>
            </a:r>
            <a:r>
              <a:rPr lang="en-US" dirty="0" err="1"/>
              <a:t>nwyddau</a:t>
            </a:r>
            <a:r>
              <a:rPr lang="en-US" dirty="0"/>
              <a:t> a </a:t>
            </a:r>
            <a:r>
              <a:rPr lang="en-US" dirty="0" err="1"/>
              <a:t>gwasanaethau</a:t>
            </a:r>
            <a:r>
              <a:rPr lang="en-US" dirty="0"/>
              <a:t> </a:t>
            </a:r>
            <a:r>
              <a:rPr lang="en-US" dirty="0" err="1"/>
              <a:t>sylfaenol</a:t>
            </a:r>
            <a:r>
              <a:rPr lang="en-US" dirty="0"/>
              <a:t> . </a:t>
            </a:r>
            <a:r>
              <a:rPr lang="en-US" dirty="0" err="1"/>
              <a:t>Fodd</a:t>
            </a:r>
            <a:r>
              <a:rPr lang="en-US" dirty="0"/>
              <a:t> </a:t>
            </a:r>
            <a:r>
              <a:rPr lang="en-US" dirty="0" err="1"/>
              <a:t>bynnag</a:t>
            </a:r>
            <a:r>
              <a:rPr lang="en-US" dirty="0"/>
              <a:t>, </a:t>
            </a:r>
            <a:r>
              <a:rPr lang="en-US" dirty="0" err="1"/>
              <a:t>yn</a:t>
            </a:r>
            <a:r>
              <a:rPr lang="en-US" dirty="0"/>
              <a:t> y DU, </a:t>
            </a:r>
            <a:r>
              <a:rPr lang="en-US" dirty="0" err="1"/>
              <a:t>nid</a:t>
            </a:r>
            <a:r>
              <a:rPr lang="en-US" dirty="0"/>
              <a:t> </a:t>
            </a:r>
            <a:r>
              <a:rPr lang="en-US" dirty="0" err="1"/>
              <a:t>yw</a:t>
            </a:r>
            <a:r>
              <a:rPr lang="en-US" dirty="0"/>
              <a:t> </a:t>
            </a:r>
            <a:r>
              <a:rPr lang="en-US" dirty="0" err="1"/>
              <a:t>hyn</a:t>
            </a:r>
            <a:r>
              <a:rPr lang="en-US" dirty="0"/>
              <a:t> mor </a:t>
            </a:r>
            <a:r>
              <a:rPr lang="en-US" dirty="0" err="1"/>
              <a:t>syml</a:t>
            </a:r>
            <a:r>
              <a:rPr lang="en-US" dirty="0"/>
              <a:t>, ac </a:t>
            </a:r>
            <a:r>
              <a:rPr lang="en-US" dirty="0" err="1"/>
              <a:t>mae</a:t>
            </a:r>
            <a:r>
              <a:rPr lang="en-US" dirty="0"/>
              <a:t> </a:t>
            </a:r>
            <a:r>
              <a:rPr lang="en-US" dirty="0" err="1"/>
              <a:t>mesur</a:t>
            </a:r>
            <a:r>
              <a:rPr lang="en-US" dirty="0"/>
              <a:t> "</a:t>
            </a:r>
            <a:r>
              <a:rPr lang="en-US" dirty="0" err="1"/>
              <a:t>tlodi</a:t>
            </a:r>
            <a:r>
              <a:rPr lang="en-US" dirty="0"/>
              <a:t> </a:t>
            </a:r>
            <a:r>
              <a:rPr lang="en-US" dirty="0" err="1"/>
              <a:t>absoliwt</a:t>
            </a:r>
            <a:r>
              <a:rPr lang="en-US" dirty="0"/>
              <a:t>" y DU </a:t>
            </a:r>
            <a:r>
              <a:rPr lang="en-US" dirty="0" err="1"/>
              <a:t>mewn</a:t>
            </a:r>
            <a:r>
              <a:rPr lang="en-US" dirty="0"/>
              <a:t> </a:t>
            </a:r>
            <a:r>
              <a:rPr lang="en-US" dirty="0" err="1"/>
              <a:t>gwirionedd</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ddiffinio</a:t>
            </a:r>
            <a:r>
              <a:rPr lang="en-US" dirty="0"/>
              <a:t> </a:t>
            </a:r>
            <a:r>
              <a:rPr lang="en-US" dirty="0" err="1"/>
              <a:t>fel</a:t>
            </a:r>
            <a:r>
              <a:rPr lang="en-US" dirty="0"/>
              <a:t> </a:t>
            </a:r>
            <a:r>
              <a:rPr lang="en-US" dirty="0" err="1"/>
              <a:t>llai</a:t>
            </a:r>
            <a:r>
              <a:rPr lang="en-US" dirty="0"/>
              <a:t> </a:t>
            </a:r>
            <a:r>
              <a:rPr lang="en-US" dirty="0" err="1"/>
              <a:t>na</a:t>
            </a:r>
            <a:r>
              <a:rPr lang="en-US" dirty="0"/>
              <a:t> 60% </a:t>
            </a:r>
            <a:r>
              <a:rPr lang="en-US" dirty="0" err="1"/>
              <a:t>o'r</a:t>
            </a:r>
            <a:r>
              <a:rPr lang="en-US" dirty="0"/>
              <a:t> </a:t>
            </a:r>
            <a:r>
              <a:rPr lang="en-US" dirty="0" err="1"/>
              <a:t>incwm</a:t>
            </a:r>
            <a:r>
              <a:rPr lang="en-US" dirty="0"/>
              <a:t> </a:t>
            </a:r>
            <a:r>
              <a:rPr lang="en-US" dirty="0" err="1"/>
              <a:t>canolrifol</a:t>
            </a:r>
            <a:r>
              <a:rPr lang="en-US" dirty="0"/>
              <a:t> (</a:t>
            </a:r>
            <a:r>
              <a:rPr lang="en-US" dirty="0" err="1"/>
              <a:t>wedi'i</a:t>
            </a:r>
            <a:r>
              <a:rPr lang="en-US" dirty="0"/>
              <a:t> </a:t>
            </a:r>
            <a:r>
              <a:rPr lang="en-US" dirty="0" err="1"/>
              <a:t>angori</a:t>
            </a:r>
            <a:r>
              <a:rPr lang="en-US" dirty="0"/>
              <a:t> </a:t>
            </a:r>
            <a:r>
              <a:rPr lang="en-US" dirty="0" err="1"/>
              <a:t>ar</a:t>
            </a:r>
            <a:r>
              <a:rPr lang="en-US" dirty="0"/>
              <a:t> </a:t>
            </a:r>
            <a:r>
              <a:rPr lang="en-US" dirty="0" err="1"/>
              <a:t>werthoedd</a:t>
            </a:r>
            <a:r>
              <a:rPr lang="en-US" dirty="0"/>
              <a:t> 2010/11 </a:t>
            </a:r>
            <a:r>
              <a:rPr lang="en-US" dirty="0" err="1"/>
              <a:t>ond</a:t>
            </a:r>
            <a:r>
              <a:rPr lang="en-US" dirty="0"/>
              <a:t> </a:t>
            </a:r>
            <a:r>
              <a:rPr lang="en-US" dirty="0" err="1"/>
              <a:t>wedi'i</a:t>
            </a:r>
            <a:r>
              <a:rPr lang="en-US" dirty="0"/>
              <a:t> </a:t>
            </a:r>
            <a:r>
              <a:rPr lang="en-US" dirty="0" err="1"/>
              <a:t>addasu</a:t>
            </a:r>
            <a:r>
              <a:rPr lang="en-US" dirty="0"/>
              <a:t> </a:t>
            </a:r>
            <a:r>
              <a:rPr lang="en-US" dirty="0" err="1"/>
              <a:t>ar</a:t>
            </a:r>
            <a:r>
              <a:rPr lang="en-US" dirty="0"/>
              <a:t> </a:t>
            </a:r>
            <a:r>
              <a:rPr lang="en-US" dirty="0" err="1"/>
              <a:t>gyfer</a:t>
            </a:r>
            <a:r>
              <a:rPr lang="en-US" dirty="0"/>
              <a:t> </a:t>
            </a:r>
            <a:r>
              <a:rPr lang="en-US" dirty="0" err="1"/>
              <a:t>chwyddiant</a:t>
            </a:r>
            <a:r>
              <a:rPr lang="en-US" dirty="0"/>
              <a:t>). </a:t>
            </a:r>
            <a:r>
              <a:rPr lang="en-US" dirty="0" err="1"/>
              <a:t>Mewn</a:t>
            </a:r>
            <a:r>
              <a:rPr lang="en-US" dirty="0"/>
              <a:t> </a:t>
            </a:r>
            <a:r>
              <a:rPr lang="en-US" dirty="0" err="1"/>
              <a:t>geiriau</a:t>
            </a:r>
            <a:r>
              <a:rPr lang="en-US" dirty="0"/>
              <a:t> </a:t>
            </a:r>
            <a:r>
              <a:rPr lang="en-US" dirty="0" err="1"/>
              <a:t>eraill</a:t>
            </a:r>
            <a:r>
              <a:rPr lang="en-US" dirty="0"/>
              <a:t>, </a:t>
            </a:r>
            <a:r>
              <a:rPr lang="en-US" dirty="0" err="1"/>
              <a:t>nid</a:t>
            </a:r>
            <a:r>
              <a:rPr lang="en-US" dirty="0"/>
              <a:t> </a:t>
            </a:r>
            <a:r>
              <a:rPr lang="en-US" dirty="0" err="1"/>
              <a:t>yw'n</a:t>
            </a:r>
            <a:r>
              <a:rPr lang="en-US" dirty="0"/>
              <a:t> </a:t>
            </a:r>
            <a:r>
              <a:rPr lang="en-US" dirty="0" err="1"/>
              <a:t>dechnegol</a:t>
            </a:r>
            <a:r>
              <a:rPr lang="en-US" dirty="0"/>
              <a:t> </a:t>
            </a:r>
            <a:r>
              <a:rPr lang="en-US" dirty="0" err="1"/>
              <a:t>yn</a:t>
            </a:r>
            <a:r>
              <a:rPr lang="en-US" dirty="0"/>
              <a:t> </a:t>
            </a:r>
            <a:r>
              <a:rPr lang="en-US" dirty="0" err="1"/>
              <a:t>fesur</a:t>
            </a:r>
            <a:r>
              <a:rPr lang="en-US" dirty="0"/>
              <a:t> </a:t>
            </a:r>
            <a:r>
              <a:rPr lang="en-US" dirty="0" err="1"/>
              <a:t>absoliwt</a:t>
            </a:r>
            <a:r>
              <a:rPr lang="en-US" dirty="0"/>
              <a:t> o </a:t>
            </a:r>
            <a:r>
              <a:rPr lang="en-US" dirty="0" err="1"/>
              <a:t>gwbl</a:t>
            </a:r>
            <a:r>
              <a:rPr lang="en-US" dirty="0"/>
              <a:t> per se, </a:t>
            </a:r>
            <a:r>
              <a:rPr lang="en-US" dirty="0" err="1"/>
              <a:t>ond</a:t>
            </a:r>
            <a:r>
              <a:rPr lang="en-US" dirty="0"/>
              <a:t> </a:t>
            </a:r>
            <a:r>
              <a:rPr lang="en-US" dirty="0" err="1"/>
              <a:t>yn</a:t>
            </a:r>
            <a:r>
              <a:rPr lang="en-US" dirty="0"/>
              <a:t> </a:t>
            </a:r>
            <a:r>
              <a:rPr lang="en-US" dirty="0" err="1"/>
              <a:t>fesur</a:t>
            </a:r>
            <a:r>
              <a:rPr lang="en-US" dirty="0"/>
              <a:t> </a:t>
            </a:r>
            <a:r>
              <a:rPr lang="en-US" dirty="0" err="1"/>
              <a:t>cymharol</a:t>
            </a:r>
            <a:r>
              <a:rPr lang="en-US" dirty="0"/>
              <a:t> </a:t>
            </a:r>
            <a:r>
              <a:rPr lang="en-US" dirty="0" err="1"/>
              <a:t>sy'n</a:t>
            </a:r>
            <a:r>
              <a:rPr lang="en-US" dirty="0"/>
              <a:t> </a:t>
            </a:r>
            <a:r>
              <a:rPr lang="en-US" dirty="0" err="1"/>
              <a:t>gysylltiedig</a:t>
            </a:r>
            <a:r>
              <a:rPr lang="en-US" dirty="0"/>
              <a:t> </a:t>
            </a:r>
            <a:r>
              <a:rPr lang="en-US" dirty="0" err="1"/>
              <a:t>nid</a:t>
            </a:r>
            <a:r>
              <a:rPr lang="en-US" dirty="0"/>
              <a:t> </a:t>
            </a:r>
            <a:r>
              <a:rPr lang="en-US" dirty="0" err="1"/>
              <a:t>â'r</a:t>
            </a:r>
            <a:r>
              <a:rPr lang="en-US" dirty="0"/>
              <a:t> </a:t>
            </a:r>
            <a:r>
              <a:rPr lang="en-US" dirty="0" err="1"/>
              <a:t>incwm</a:t>
            </a:r>
            <a:r>
              <a:rPr lang="en-US" dirty="0"/>
              <a:t> </a:t>
            </a:r>
            <a:r>
              <a:rPr lang="en-US" dirty="0" err="1"/>
              <a:t>canolrifol</a:t>
            </a:r>
            <a:r>
              <a:rPr lang="en-US" dirty="0"/>
              <a:t> </a:t>
            </a:r>
            <a:r>
              <a:rPr lang="en-US" dirty="0" err="1"/>
              <a:t>cyfredol</a:t>
            </a:r>
            <a:r>
              <a:rPr lang="en-US" dirty="0"/>
              <a:t> </a:t>
            </a:r>
            <a:r>
              <a:rPr lang="en-US" dirty="0" err="1"/>
              <a:t>ond</a:t>
            </a:r>
            <a:r>
              <a:rPr lang="en-US" dirty="0"/>
              <a:t> </a:t>
            </a:r>
            <a:r>
              <a:rPr lang="en-US" dirty="0" err="1"/>
              <a:t>â'r</a:t>
            </a:r>
            <a:r>
              <a:rPr lang="en-US" dirty="0"/>
              <a:t> </a:t>
            </a:r>
            <a:r>
              <a:rPr lang="en-US" dirty="0" err="1"/>
              <a:t>incwm</a:t>
            </a:r>
            <a:r>
              <a:rPr lang="en-US" dirty="0"/>
              <a:t> </a:t>
            </a:r>
            <a:r>
              <a:rPr lang="en-US" dirty="0" err="1"/>
              <a:t>canolrifol</a:t>
            </a:r>
            <a:r>
              <a:rPr lang="en-US" dirty="0"/>
              <a:t> </a:t>
            </a:r>
            <a:r>
              <a:rPr lang="en-US" dirty="0" err="1"/>
              <a:t>hanesyddol</a:t>
            </a:r>
            <a:r>
              <a:rPr lang="en-US" dirty="0"/>
              <a:t> </a:t>
            </a:r>
            <a:r>
              <a:rPr lang="en-US" dirty="0" err="1"/>
              <a:t>yn</a:t>
            </a:r>
            <a:r>
              <a:rPr lang="en-US" dirty="0"/>
              <a:t> 2010/11.</a:t>
            </a:r>
            <a:endParaRPr lang="en-GB" dirty="0"/>
          </a:p>
          <a:p>
            <a:endParaRPr lang="en-GB" dirty="0"/>
          </a:p>
        </p:txBody>
      </p:sp>
      <p:sp>
        <p:nvSpPr>
          <p:cNvPr id="4" name="Content Placeholder 3">
            <a:extLst>
              <a:ext uri="{FF2B5EF4-FFF2-40B4-BE49-F238E27FC236}">
                <a16:creationId xmlns:a16="http://schemas.microsoft.com/office/drawing/2014/main" id="{2B6E4130-E0CC-8CAE-EAB3-942225AF770A}"/>
              </a:ext>
            </a:extLst>
          </p:cNvPr>
          <p:cNvSpPr>
            <a:spLocks noGrp="1"/>
          </p:cNvSpPr>
          <p:nvPr>
            <p:ph sz="half" idx="2"/>
          </p:nvPr>
        </p:nvSpPr>
        <p:spPr/>
        <p:txBody>
          <a:bodyPr>
            <a:normAutofit fontScale="70000" lnSpcReduction="20000"/>
          </a:bodyPr>
          <a:lstStyle/>
          <a:p>
            <a:r>
              <a:rPr lang="en-GB" dirty="0"/>
              <a:t>Absolute poverty considers the level of income needed to purchase basic goods and services . However, in the UK, this is not so simple, and the UK “absolute poverty” measure is actually defined as less than 60% of median income (anchored at 2010/11 values but adjusted for inflation). In other words, it is not technically an absolute measure at all per se, but a relative measure linked not to current median income but to the historical median income in 2010/11.</a:t>
            </a:r>
          </a:p>
          <a:p>
            <a:endParaRPr lang="en-GB" dirty="0"/>
          </a:p>
        </p:txBody>
      </p:sp>
    </p:spTree>
    <p:extLst>
      <p:ext uri="{BB962C8B-B14F-4D97-AF65-F5344CB8AC3E}">
        <p14:creationId xmlns:p14="http://schemas.microsoft.com/office/powerpoint/2010/main" val="1548444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7E30-E9C5-DEF6-0FE4-099975D00EF9}"/>
              </a:ext>
            </a:extLst>
          </p:cNvPr>
          <p:cNvSpPr>
            <a:spLocks noGrp="1"/>
          </p:cNvSpPr>
          <p:nvPr>
            <p:ph type="title"/>
          </p:nvPr>
        </p:nvSpPr>
        <p:spPr/>
        <p:txBody>
          <a:bodyPr/>
          <a:lstStyle/>
          <a:p>
            <a:r>
              <a:rPr lang="en-GB" dirty="0"/>
              <a:t>Material deprivation</a:t>
            </a:r>
          </a:p>
        </p:txBody>
      </p:sp>
      <p:sp>
        <p:nvSpPr>
          <p:cNvPr id="3" name="Content Placeholder 2">
            <a:extLst>
              <a:ext uri="{FF2B5EF4-FFF2-40B4-BE49-F238E27FC236}">
                <a16:creationId xmlns:a16="http://schemas.microsoft.com/office/drawing/2014/main" id="{57A65110-DB81-F1A3-6B22-A74C8DC685ED}"/>
              </a:ext>
            </a:extLst>
          </p:cNvPr>
          <p:cNvSpPr>
            <a:spLocks noGrp="1"/>
          </p:cNvSpPr>
          <p:nvPr>
            <p:ph sz="half" idx="1"/>
          </p:nvPr>
        </p:nvSpPr>
        <p:spPr/>
        <p:txBody>
          <a:bodyPr>
            <a:normAutofit fontScale="55000" lnSpcReduction="20000"/>
          </a:bodyPr>
          <a:lstStyle/>
          <a:p>
            <a:pPr marL="0" indent="0">
              <a:buNone/>
            </a:pPr>
            <a:r>
              <a:rPr lang="en-GB" sz="3300" dirty="0"/>
              <a:t> the inability to afford basic resources and services – has arguably the greatest impact on children and young people. Low income and material deprivation is defined as household income lower than 70% of median income together with being materially deprived, while severe low income and material deprivation is income lower than 50% combined with high material deprivation. Material deprivation assessed a family’s ability to afford a list of basic children’s items, although each UK nation uses different indices of material deprivation.</a:t>
            </a:r>
          </a:p>
          <a:p>
            <a:endParaRPr lang="en-GB" dirty="0"/>
          </a:p>
        </p:txBody>
      </p:sp>
      <p:sp>
        <p:nvSpPr>
          <p:cNvPr id="4" name="Content Placeholder 3">
            <a:extLst>
              <a:ext uri="{FF2B5EF4-FFF2-40B4-BE49-F238E27FC236}">
                <a16:creationId xmlns:a16="http://schemas.microsoft.com/office/drawing/2014/main" id="{EE23849D-12B7-A363-F7B2-C465A49EFFA7}"/>
              </a:ext>
            </a:extLst>
          </p:cNvPr>
          <p:cNvSpPr>
            <a:spLocks noGrp="1"/>
          </p:cNvSpPr>
          <p:nvPr>
            <p:ph sz="half" idx="2"/>
          </p:nvPr>
        </p:nvSpPr>
        <p:spPr/>
        <p:txBody>
          <a:bodyPr>
            <a:normAutofit fontScale="55000" lnSpcReduction="20000"/>
          </a:bodyPr>
          <a:lstStyle/>
          <a:p>
            <a:pPr marL="0" indent="0">
              <a:buNone/>
            </a:pPr>
            <a:r>
              <a:rPr lang="en-US" sz="3300" dirty="0">
                <a:latin typeface="+mj-lt"/>
              </a:rPr>
              <a:t>Gellir </a:t>
            </a:r>
            <a:r>
              <a:rPr lang="en-US" sz="3300" dirty="0" err="1">
                <a:latin typeface="+mj-lt"/>
              </a:rPr>
              <a:t>dadlau</a:t>
            </a:r>
            <a:r>
              <a:rPr lang="en-US" sz="3300" dirty="0">
                <a:latin typeface="+mj-lt"/>
              </a:rPr>
              <a:t> </a:t>
            </a:r>
            <a:r>
              <a:rPr lang="en-US" sz="3300" dirty="0" err="1">
                <a:latin typeface="+mj-lt"/>
              </a:rPr>
              <a:t>mai</a:t>
            </a:r>
            <a:r>
              <a:rPr lang="en-US" sz="3300" dirty="0">
                <a:latin typeface="+mj-lt"/>
              </a:rPr>
              <a:t> </a:t>
            </a:r>
            <a:r>
              <a:rPr lang="en-US" sz="3300" dirty="0" err="1">
                <a:latin typeface="+mj-lt"/>
              </a:rPr>
              <a:t>amddifadedd</a:t>
            </a:r>
            <a:r>
              <a:rPr lang="en-US" sz="3300" dirty="0">
                <a:latin typeface="+mj-lt"/>
              </a:rPr>
              <a:t> </a:t>
            </a:r>
            <a:r>
              <a:rPr lang="en-US" sz="3300" dirty="0" err="1">
                <a:latin typeface="+mj-lt"/>
              </a:rPr>
              <a:t>materol</a:t>
            </a:r>
            <a:r>
              <a:rPr lang="en-US" sz="3300" dirty="0">
                <a:latin typeface="+mj-lt"/>
              </a:rPr>
              <a:t> – yr </a:t>
            </a:r>
            <a:r>
              <a:rPr lang="en-US" sz="3300" dirty="0" err="1">
                <a:latin typeface="+mj-lt"/>
              </a:rPr>
              <a:t>anallu</a:t>
            </a:r>
            <a:r>
              <a:rPr lang="en-US" sz="3300" dirty="0">
                <a:latin typeface="+mj-lt"/>
              </a:rPr>
              <a:t> </a:t>
            </a:r>
            <a:r>
              <a:rPr lang="en-US" sz="3300" dirty="0" err="1">
                <a:latin typeface="+mj-lt"/>
              </a:rPr>
              <a:t>i</a:t>
            </a:r>
            <a:r>
              <a:rPr lang="en-US" sz="3300" dirty="0">
                <a:latin typeface="+mj-lt"/>
              </a:rPr>
              <a:t> </a:t>
            </a:r>
            <a:r>
              <a:rPr lang="en-US" sz="3300" dirty="0" err="1">
                <a:latin typeface="+mj-lt"/>
              </a:rPr>
              <a:t>fforddio</a:t>
            </a:r>
            <a:r>
              <a:rPr lang="en-US" sz="3300" dirty="0">
                <a:latin typeface="+mj-lt"/>
              </a:rPr>
              <a:t> </a:t>
            </a:r>
            <a:r>
              <a:rPr lang="en-US" sz="3300" dirty="0" err="1">
                <a:latin typeface="+mj-lt"/>
              </a:rPr>
              <a:t>adnoddau</a:t>
            </a:r>
            <a:r>
              <a:rPr lang="en-US" sz="3300" dirty="0">
                <a:latin typeface="+mj-lt"/>
              </a:rPr>
              <a:t> a </a:t>
            </a:r>
            <a:r>
              <a:rPr lang="en-US" sz="3300" dirty="0" err="1">
                <a:latin typeface="+mj-lt"/>
              </a:rPr>
              <a:t>gwasanaethau</a:t>
            </a:r>
            <a:r>
              <a:rPr lang="en-US" sz="3300" dirty="0">
                <a:latin typeface="+mj-lt"/>
              </a:rPr>
              <a:t> </a:t>
            </a:r>
            <a:r>
              <a:rPr lang="en-US" sz="3300" dirty="0" err="1">
                <a:latin typeface="+mj-lt"/>
              </a:rPr>
              <a:t>sylfaenol</a:t>
            </a:r>
            <a:r>
              <a:rPr lang="en-US" sz="3300" dirty="0">
                <a:latin typeface="+mj-lt"/>
              </a:rPr>
              <a:t> – </a:t>
            </a:r>
            <a:r>
              <a:rPr lang="en-US" sz="3300" dirty="0" err="1">
                <a:latin typeface="+mj-lt"/>
              </a:rPr>
              <a:t>sydd</a:t>
            </a:r>
            <a:r>
              <a:rPr lang="en-US" sz="3300" dirty="0">
                <a:latin typeface="+mj-lt"/>
              </a:rPr>
              <a:t> </a:t>
            </a:r>
            <a:r>
              <a:rPr lang="en-US" sz="3300" dirty="0" err="1">
                <a:latin typeface="+mj-lt"/>
              </a:rPr>
              <a:t>â'r</a:t>
            </a:r>
            <a:r>
              <a:rPr lang="en-US" sz="3300" dirty="0">
                <a:latin typeface="+mj-lt"/>
              </a:rPr>
              <a:t> </a:t>
            </a:r>
            <a:r>
              <a:rPr lang="en-US" sz="3300" dirty="0" err="1">
                <a:latin typeface="+mj-lt"/>
              </a:rPr>
              <a:t>effaith</a:t>
            </a:r>
            <a:r>
              <a:rPr lang="en-US" sz="3300" dirty="0">
                <a:latin typeface="+mj-lt"/>
              </a:rPr>
              <a:t> </a:t>
            </a:r>
            <a:r>
              <a:rPr lang="en-US" sz="3300" dirty="0" err="1">
                <a:latin typeface="+mj-lt"/>
              </a:rPr>
              <a:t>fwyaf</a:t>
            </a:r>
            <a:r>
              <a:rPr lang="en-US" sz="3300" dirty="0">
                <a:latin typeface="+mj-lt"/>
              </a:rPr>
              <a:t> </a:t>
            </a:r>
            <a:r>
              <a:rPr lang="en-US" sz="3300" dirty="0" err="1">
                <a:latin typeface="+mj-lt"/>
              </a:rPr>
              <a:t>ar</a:t>
            </a:r>
            <a:r>
              <a:rPr lang="en-US" sz="3300" dirty="0">
                <a:latin typeface="+mj-lt"/>
              </a:rPr>
              <a:t> </a:t>
            </a:r>
            <a:r>
              <a:rPr lang="en-US" sz="3300" dirty="0" err="1">
                <a:latin typeface="+mj-lt"/>
              </a:rPr>
              <a:t>blant</a:t>
            </a:r>
            <a:r>
              <a:rPr lang="en-US" sz="3300" dirty="0">
                <a:latin typeface="+mj-lt"/>
              </a:rPr>
              <a:t> a </a:t>
            </a:r>
            <a:r>
              <a:rPr lang="en-US" sz="3300" dirty="0" err="1">
                <a:latin typeface="+mj-lt"/>
              </a:rPr>
              <a:t>phobl</a:t>
            </a:r>
            <a:r>
              <a:rPr lang="en-US" sz="3300" dirty="0">
                <a:latin typeface="+mj-lt"/>
              </a:rPr>
              <a:t> </a:t>
            </a:r>
            <a:r>
              <a:rPr lang="en-US" sz="3300" dirty="0" err="1">
                <a:latin typeface="+mj-lt"/>
              </a:rPr>
              <a:t>ifanc</a:t>
            </a:r>
            <a:r>
              <a:rPr lang="en-US" sz="3300" dirty="0">
                <a:latin typeface="+mj-lt"/>
              </a:rPr>
              <a:t>. </a:t>
            </a:r>
            <a:r>
              <a:rPr lang="en-US" sz="3300" dirty="0" err="1">
                <a:latin typeface="+mj-lt"/>
              </a:rPr>
              <a:t>Diffinnir</a:t>
            </a:r>
            <a:r>
              <a:rPr lang="en-US" sz="3300" dirty="0">
                <a:latin typeface="+mj-lt"/>
              </a:rPr>
              <a:t> </a:t>
            </a:r>
            <a:r>
              <a:rPr lang="en-US" sz="3300" dirty="0" err="1">
                <a:latin typeface="+mj-lt"/>
              </a:rPr>
              <a:t>incwm</a:t>
            </a:r>
            <a:r>
              <a:rPr lang="en-US" sz="3300" dirty="0">
                <a:latin typeface="+mj-lt"/>
              </a:rPr>
              <a:t> </a:t>
            </a:r>
            <a:r>
              <a:rPr lang="en-US" sz="3300" dirty="0" err="1">
                <a:latin typeface="+mj-lt"/>
              </a:rPr>
              <a:t>isel</a:t>
            </a:r>
            <a:r>
              <a:rPr lang="en-US" sz="3300" dirty="0">
                <a:latin typeface="+mj-lt"/>
              </a:rPr>
              <a:t> ac </a:t>
            </a:r>
            <a:r>
              <a:rPr lang="en-US" sz="3300" dirty="0" err="1">
                <a:latin typeface="+mj-lt"/>
              </a:rPr>
              <a:t>amddifadedd</a:t>
            </a:r>
            <a:r>
              <a:rPr lang="en-US" sz="3300" dirty="0">
                <a:latin typeface="+mj-lt"/>
              </a:rPr>
              <a:t> </a:t>
            </a:r>
            <a:r>
              <a:rPr lang="en-US" sz="3300" dirty="0" err="1">
                <a:latin typeface="+mj-lt"/>
              </a:rPr>
              <a:t>materol</a:t>
            </a:r>
            <a:r>
              <a:rPr lang="en-US" sz="3300" dirty="0">
                <a:latin typeface="+mj-lt"/>
              </a:rPr>
              <a:t> </a:t>
            </a:r>
            <a:r>
              <a:rPr lang="en-US" sz="3300" dirty="0" err="1">
                <a:latin typeface="+mj-lt"/>
              </a:rPr>
              <a:t>fel</a:t>
            </a:r>
            <a:r>
              <a:rPr lang="en-US" sz="3300" dirty="0">
                <a:latin typeface="+mj-lt"/>
              </a:rPr>
              <a:t> </a:t>
            </a:r>
            <a:r>
              <a:rPr lang="en-US" sz="3300" dirty="0" err="1">
                <a:latin typeface="+mj-lt"/>
              </a:rPr>
              <a:t>incwm</a:t>
            </a:r>
            <a:r>
              <a:rPr lang="en-US" sz="3300" dirty="0">
                <a:latin typeface="+mj-lt"/>
              </a:rPr>
              <a:t> </a:t>
            </a:r>
            <a:r>
              <a:rPr lang="en-US" sz="3300" dirty="0" err="1">
                <a:latin typeface="+mj-lt"/>
              </a:rPr>
              <a:t>aelwydydd</a:t>
            </a:r>
            <a:r>
              <a:rPr lang="en-US" sz="3300" dirty="0">
                <a:latin typeface="+mj-lt"/>
              </a:rPr>
              <a:t> </a:t>
            </a:r>
            <a:r>
              <a:rPr lang="en-US" sz="3300" dirty="0" err="1">
                <a:latin typeface="+mj-lt"/>
              </a:rPr>
              <a:t>sy'n</a:t>
            </a:r>
            <a:r>
              <a:rPr lang="en-US" sz="3300" dirty="0">
                <a:latin typeface="+mj-lt"/>
              </a:rPr>
              <a:t> is </a:t>
            </a:r>
            <a:r>
              <a:rPr lang="en-US" sz="3300" dirty="0" err="1">
                <a:latin typeface="+mj-lt"/>
              </a:rPr>
              <a:t>na</a:t>
            </a:r>
            <a:r>
              <a:rPr lang="en-US" sz="3300" dirty="0">
                <a:latin typeface="+mj-lt"/>
              </a:rPr>
              <a:t> 70% </a:t>
            </a:r>
            <a:r>
              <a:rPr lang="en-US" sz="3300" dirty="0" err="1">
                <a:latin typeface="+mj-lt"/>
              </a:rPr>
              <a:t>o'r</a:t>
            </a:r>
            <a:r>
              <a:rPr lang="en-US" sz="3300" dirty="0">
                <a:latin typeface="+mj-lt"/>
              </a:rPr>
              <a:t> </a:t>
            </a:r>
            <a:r>
              <a:rPr lang="en-US" sz="3300" dirty="0" err="1">
                <a:latin typeface="+mj-lt"/>
              </a:rPr>
              <a:t>incwm</a:t>
            </a:r>
            <a:r>
              <a:rPr lang="en-US" sz="3300" dirty="0">
                <a:latin typeface="+mj-lt"/>
              </a:rPr>
              <a:t> </a:t>
            </a:r>
            <a:r>
              <a:rPr lang="en-US" sz="3300" dirty="0" err="1">
                <a:latin typeface="+mj-lt"/>
              </a:rPr>
              <a:t>canolrifol</a:t>
            </a:r>
            <a:r>
              <a:rPr lang="en-US" sz="3300" dirty="0">
                <a:latin typeface="+mj-lt"/>
              </a:rPr>
              <a:t> </a:t>
            </a:r>
            <a:r>
              <a:rPr lang="en-US" sz="3300" dirty="0" err="1">
                <a:latin typeface="+mj-lt"/>
              </a:rPr>
              <a:t>ynghyd</a:t>
            </a:r>
            <a:r>
              <a:rPr lang="en-US" sz="3300" dirty="0">
                <a:latin typeface="+mj-lt"/>
              </a:rPr>
              <a:t> â bod </a:t>
            </a:r>
            <a:r>
              <a:rPr lang="en-US" sz="3300" dirty="0" err="1">
                <a:latin typeface="+mj-lt"/>
              </a:rPr>
              <a:t>yn</a:t>
            </a:r>
            <a:r>
              <a:rPr lang="en-US" sz="3300" dirty="0">
                <a:latin typeface="+mj-lt"/>
              </a:rPr>
              <a:t> </a:t>
            </a:r>
            <a:r>
              <a:rPr lang="en-US" sz="3300" dirty="0" err="1">
                <a:latin typeface="+mj-lt"/>
              </a:rPr>
              <a:t>ddifreintiedig</a:t>
            </a:r>
            <a:r>
              <a:rPr lang="en-US" sz="3300" dirty="0">
                <a:latin typeface="+mj-lt"/>
              </a:rPr>
              <a:t> </a:t>
            </a:r>
            <a:r>
              <a:rPr lang="en-US" sz="3300" dirty="0" err="1">
                <a:latin typeface="+mj-lt"/>
              </a:rPr>
              <a:t>yn</a:t>
            </a:r>
            <a:r>
              <a:rPr lang="en-US" sz="3300" dirty="0">
                <a:latin typeface="+mj-lt"/>
              </a:rPr>
              <a:t> </a:t>
            </a:r>
            <a:r>
              <a:rPr lang="en-US" sz="3300" dirty="0" err="1">
                <a:latin typeface="+mj-lt"/>
              </a:rPr>
              <a:t>faterol</a:t>
            </a:r>
            <a:r>
              <a:rPr lang="en-US" sz="3300" dirty="0">
                <a:latin typeface="+mj-lt"/>
              </a:rPr>
              <a:t>, </a:t>
            </a:r>
            <a:r>
              <a:rPr lang="en-US" sz="3300" dirty="0" err="1">
                <a:latin typeface="+mj-lt"/>
              </a:rPr>
              <a:t>tra</a:t>
            </a:r>
            <a:r>
              <a:rPr lang="en-US" sz="3300" dirty="0">
                <a:latin typeface="+mj-lt"/>
              </a:rPr>
              <a:t>  bod </a:t>
            </a:r>
            <a:r>
              <a:rPr lang="en-US" sz="3300" dirty="0" err="1">
                <a:latin typeface="+mj-lt"/>
              </a:rPr>
              <a:t>incwm</a:t>
            </a:r>
            <a:r>
              <a:rPr lang="en-US" sz="3300" dirty="0">
                <a:latin typeface="+mj-lt"/>
              </a:rPr>
              <a:t> </a:t>
            </a:r>
            <a:r>
              <a:rPr lang="en-US" sz="3300" dirty="0" err="1">
                <a:latin typeface="+mj-lt"/>
              </a:rPr>
              <a:t>isel</a:t>
            </a:r>
            <a:r>
              <a:rPr lang="en-US" sz="3300" dirty="0">
                <a:latin typeface="+mj-lt"/>
              </a:rPr>
              <a:t> </a:t>
            </a:r>
            <a:r>
              <a:rPr lang="en-US" sz="3300" dirty="0" err="1">
                <a:latin typeface="+mj-lt"/>
              </a:rPr>
              <a:t>difrifol</a:t>
            </a:r>
            <a:r>
              <a:rPr lang="en-US" sz="3300" dirty="0">
                <a:latin typeface="+mj-lt"/>
              </a:rPr>
              <a:t> ac </a:t>
            </a:r>
            <a:r>
              <a:rPr lang="en-US" sz="3300" dirty="0" err="1">
                <a:latin typeface="+mj-lt"/>
              </a:rPr>
              <a:t>amddifadedd</a:t>
            </a:r>
            <a:r>
              <a:rPr lang="en-US" sz="3300" dirty="0">
                <a:latin typeface="+mj-lt"/>
              </a:rPr>
              <a:t> </a:t>
            </a:r>
            <a:r>
              <a:rPr lang="en-US" sz="3300" dirty="0" err="1">
                <a:latin typeface="+mj-lt"/>
              </a:rPr>
              <a:t>materol</a:t>
            </a:r>
            <a:r>
              <a:rPr lang="en-US" sz="3300" dirty="0">
                <a:latin typeface="+mj-lt"/>
              </a:rPr>
              <a:t> </a:t>
            </a:r>
            <a:r>
              <a:rPr lang="en-US" sz="3300" dirty="0" err="1">
                <a:latin typeface="+mj-lt"/>
              </a:rPr>
              <a:t>yn</a:t>
            </a:r>
            <a:r>
              <a:rPr lang="en-US" sz="3300" dirty="0">
                <a:latin typeface="+mj-lt"/>
              </a:rPr>
              <a:t> </a:t>
            </a:r>
            <a:r>
              <a:rPr lang="en-US" sz="3300" dirty="0" err="1">
                <a:latin typeface="+mj-lt"/>
              </a:rPr>
              <a:t>incwm</a:t>
            </a:r>
            <a:r>
              <a:rPr lang="en-US" sz="3300" dirty="0">
                <a:latin typeface="+mj-lt"/>
              </a:rPr>
              <a:t> is </a:t>
            </a:r>
            <a:r>
              <a:rPr lang="en-US" sz="3300" dirty="0" err="1">
                <a:latin typeface="+mj-lt"/>
              </a:rPr>
              <a:t>na</a:t>
            </a:r>
            <a:r>
              <a:rPr lang="en-US" sz="3300" dirty="0">
                <a:latin typeface="+mj-lt"/>
              </a:rPr>
              <a:t> 50% </a:t>
            </a:r>
            <a:r>
              <a:rPr lang="en-US" sz="3300" dirty="0" err="1">
                <a:latin typeface="+mj-lt"/>
              </a:rPr>
              <a:t>ynghyd</a:t>
            </a:r>
            <a:r>
              <a:rPr lang="en-US" sz="3300" dirty="0">
                <a:latin typeface="+mj-lt"/>
              </a:rPr>
              <a:t> ag </a:t>
            </a:r>
            <a:r>
              <a:rPr lang="en-US" sz="3300" dirty="0" err="1">
                <a:latin typeface="+mj-lt"/>
              </a:rPr>
              <a:t>amddifadedd</a:t>
            </a:r>
            <a:r>
              <a:rPr lang="en-US" sz="3300" dirty="0">
                <a:latin typeface="+mj-lt"/>
              </a:rPr>
              <a:t> </a:t>
            </a:r>
            <a:r>
              <a:rPr lang="en-US" sz="3300" dirty="0" err="1">
                <a:latin typeface="+mj-lt"/>
              </a:rPr>
              <a:t>materol</a:t>
            </a:r>
            <a:r>
              <a:rPr lang="en-US" sz="3300" dirty="0">
                <a:latin typeface="+mj-lt"/>
              </a:rPr>
              <a:t> </a:t>
            </a:r>
            <a:r>
              <a:rPr lang="en-US" sz="3300" dirty="0" err="1">
                <a:latin typeface="+mj-lt"/>
              </a:rPr>
              <a:t>uchel</a:t>
            </a:r>
            <a:r>
              <a:rPr lang="en-US" sz="3300" dirty="0">
                <a:latin typeface="+mj-lt"/>
              </a:rPr>
              <a:t>. </a:t>
            </a:r>
            <a:r>
              <a:rPr lang="en-US" sz="3300" dirty="0" err="1">
                <a:latin typeface="+mj-lt"/>
              </a:rPr>
              <a:t>Asesodd</a:t>
            </a:r>
            <a:r>
              <a:rPr lang="en-US" sz="3300" dirty="0">
                <a:latin typeface="+mj-lt"/>
              </a:rPr>
              <a:t> </a:t>
            </a:r>
            <a:r>
              <a:rPr lang="en-US" sz="3300" dirty="0" err="1">
                <a:latin typeface="+mj-lt"/>
              </a:rPr>
              <a:t>amddifadedd</a:t>
            </a:r>
            <a:r>
              <a:rPr lang="en-US" sz="3300" dirty="0">
                <a:latin typeface="+mj-lt"/>
              </a:rPr>
              <a:t> </a:t>
            </a:r>
            <a:r>
              <a:rPr lang="en-US" sz="3300" dirty="0" err="1">
                <a:latin typeface="+mj-lt"/>
              </a:rPr>
              <a:t>materol</a:t>
            </a:r>
            <a:r>
              <a:rPr lang="en-US" sz="3300" dirty="0">
                <a:latin typeface="+mj-lt"/>
              </a:rPr>
              <a:t> </a:t>
            </a:r>
            <a:r>
              <a:rPr lang="en-US" sz="3300" dirty="0" err="1">
                <a:latin typeface="+mj-lt"/>
              </a:rPr>
              <a:t>allu</a:t>
            </a:r>
            <a:r>
              <a:rPr lang="en-US" sz="3300" dirty="0">
                <a:latin typeface="+mj-lt"/>
              </a:rPr>
              <a:t> </a:t>
            </a:r>
            <a:r>
              <a:rPr lang="en-US" sz="3300" dirty="0" err="1">
                <a:latin typeface="+mj-lt"/>
              </a:rPr>
              <a:t>teulu</a:t>
            </a:r>
            <a:r>
              <a:rPr lang="en-US" sz="3300" dirty="0">
                <a:latin typeface="+mj-lt"/>
              </a:rPr>
              <a:t> </a:t>
            </a:r>
            <a:r>
              <a:rPr lang="en-US" sz="3300" dirty="0" err="1">
                <a:latin typeface="+mj-lt"/>
              </a:rPr>
              <a:t>i</a:t>
            </a:r>
            <a:r>
              <a:rPr lang="en-US" sz="3300" dirty="0">
                <a:latin typeface="+mj-lt"/>
              </a:rPr>
              <a:t> </a:t>
            </a:r>
            <a:r>
              <a:rPr lang="en-US" sz="3300" dirty="0" err="1">
                <a:latin typeface="+mj-lt"/>
              </a:rPr>
              <a:t>fforddio</a:t>
            </a:r>
            <a:r>
              <a:rPr lang="en-US" sz="3300" dirty="0">
                <a:latin typeface="+mj-lt"/>
              </a:rPr>
              <a:t> </a:t>
            </a:r>
            <a:r>
              <a:rPr lang="en-US" sz="3300" dirty="0" err="1">
                <a:latin typeface="+mj-lt"/>
              </a:rPr>
              <a:t>rhestr</a:t>
            </a:r>
            <a:r>
              <a:rPr lang="en-US" sz="3300" dirty="0">
                <a:latin typeface="+mj-lt"/>
              </a:rPr>
              <a:t> o </a:t>
            </a:r>
            <a:r>
              <a:rPr lang="en-US" sz="3300" dirty="0" err="1">
                <a:latin typeface="+mj-lt"/>
              </a:rPr>
              <a:t>eitemau</a:t>
            </a:r>
            <a:r>
              <a:rPr lang="en-US" sz="3300" dirty="0">
                <a:latin typeface="+mj-lt"/>
              </a:rPr>
              <a:t> </a:t>
            </a:r>
            <a:r>
              <a:rPr lang="en-US" sz="3300" dirty="0" err="1">
                <a:latin typeface="+mj-lt"/>
              </a:rPr>
              <a:t>sylfaenol</a:t>
            </a:r>
            <a:r>
              <a:rPr lang="en-US" sz="3300" dirty="0">
                <a:latin typeface="+mj-lt"/>
              </a:rPr>
              <a:t> </a:t>
            </a:r>
            <a:r>
              <a:rPr lang="en-US" sz="3300" dirty="0" err="1">
                <a:latin typeface="+mj-lt"/>
              </a:rPr>
              <a:t>i</a:t>
            </a:r>
            <a:r>
              <a:rPr lang="en-US" sz="3300" dirty="0">
                <a:latin typeface="+mj-lt"/>
              </a:rPr>
              <a:t> </a:t>
            </a:r>
            <a:r>
              <a:rPr lang="en-US" sz="3300" dirty="0" err="1">
                <a:latin typeface="+mj-lt"/>
              </a:rPr>
              <a:t>blant</a:t>
            </a:r>
            <a:r>
              <a:rPr lang="en-US" sz="3300" dirty="0">
                <a:latin typeface="+mj-lt"/>
              </a:rPr>
              <a:t>, er bod </a:t>
            </a:r>
            <a:r>
              <a:rPr lang="en-US" sz="3300" dirty="0" err="1">
                <a:latin typeface="+mj-lt"/>
              </a:rPr>
              <a:t>pob</a:t>
            </a:r>
            <a:r>
              <a:rPr lang="en-US" sz="3300" dirty="0">
                <a:latin typeface="+mj-lt"/>
              </a:rPr>
              <a:t> </a:t>
            </a:r>
            <a:r>
              <a:rPr lang="en-US" sz="3300" dirty="0" err="1">
                <a:latin typeface="+mj-lt"/>
              </a:rPr>
              <a:t>cenedl</a:t>
            </a:r>
            <a:r>
              <a:rPr lang="en-US" sz="3300" dirty="0">
                <a:latin typeface="+mj-lt"/>
              </a:rPr>
              <a:t> </a:t>
            </a:r>
            <a:r>
              <a:rPr lang="en-US" sz="3300" dirty="0" err="1">
                <a:latin typeface="+mj-lt"/>
              </a:rPr>
              <a:t>yn</a:t>
            </a:r>
            <a:r>
              <a:rPr lang="en-US" sz="3300" dirty="0">
                <a:latin typeface="+mj-lt"/>
              </a:rPr>
              <a:t> y DU </a:t>
            </a:r>
            <a:r>
              <a:rPr lang="en-US" sz="3300" dirty="0" err="1">
                <a:latin typeface="+mj-lt"/>
              </a:rPr>
              <a:t>yn</a:t>
            </a:r>
            <a:r>
              <a:rPr lang="en-US" sz="3300" dirty="0">
                <a:latin typeface="+mj-lt"/>
              </a:rPr>
              <a:t> </a:t>
            </a:r>
            <a:r>
              <a:rPr lang="en-US" sz="3300" dirty="0" err="1">
                <a:latin typeface="+mj-lt"/>
              </a:rPr>
              <a:t>defnyddio</a:t>
            </a:r>
            <a:r>
              <a:rPr lang="en-US" sz="3300" dirty="0">
                <a:latin typeface="+mj-lt"/>
              </a:rPr>
              <a:t> </a:t>
            </a:r>
            <a:r>
              <a:rPr lang="en-US" sz="3300" dirty="0" err="1">
                <a:latin typeface="+mj-lt"/>
              </a:rPr>
              <a:t>mynegeion</a:t>
            </a:r>
            <a:r>
              <a:rPr lang="en-US" sz="3300" dirty="0">
                <a:latin typeface="+mj-lt"/>
              </a:rPr>
              <a:t> </a:t>
            </a:r>
            <a:r>
              <a:rPr lang="en-US" sz="3300" dirty="0" err="1">
                <a:latin typeface="+mj-lt"/>
              </a:rPr>
              <a:t>gwahanol</a:t>
            </a:r>
            <a:r>
              <a:rPr lang="en-US" sz="3300" dirty="0">
                <a:latin typeface="+mj-lt"/>
              </a:rPr>
              <a:t> o </a:t>
            </a:r>
            <a:r>
              <a:rPr lang="en-US" sz="3300" dirty="0" err="1">
                <a:latin typeface="+mj-lt"/>
              </a:rPr>
              <a:t>amddifadedd</a:t>
            </a:r>
            <a:r>
              <a:rPr lang="en-US" sz="3300" dirty="0">
                <a:latin typeface="+mj-lt"/>
              </a:rPr>
              <a:t> </a:t>
            </a:r>
            <a:r>
              <a:rPr lang="en-US" sz="3300" dirty="0" err="1">
                <a:latin typeface="+mj-lt"/>
              </a:rPr>
              <a:t>materol</a:t>
            </a:r>
            <a:r>
              <a:rPr lang="en-US" sz="3300" dirty="0">
                <a:latin typeface="+mj-lt"/>
              </a:rPr>
              <a:t>.</a:t>
            </a:r>
            <a:endParaRPr lang="en-GB" sz="3300" dirty="0">
              <a:latin typeface="+mj-lt"/>
            </a:endParaRPr>
          </a:p>
          <a:p>
            <a:endParaRPr lang="en-GB" dirty="0"/>
          </a:p>
        </p:txBody>
      </p:sp>
    </p:spTree>
    <p:extLst>
      <p:ext uri="{BB962C8B-B14F-4D97-AF65-F5344CB8AC3E}">
        <p14:creationId xmlns:p14="http://schemas.microsoft.com/office/powerpoint/2010/main" val="1256982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3C519A8-04E4-A164-0760-DAE202D34084}"/>
              </a:ext>
            </a:extLst>
          </p:cNvPr>
          <p:cNvSpPr txBox="1"/>
          <p:nvPr/>
        </p:nvSpPr>
        <p:spPr>
          <a:xfrm>
            <a:off x="683568" y="332656"/>
            <a:ext cx="7776864" cy="5980163"/>
          </a:xfrm>
          <a:prstGeom prst="rect">
            <a:avLst/>
          </a:prstGeom>
          <a:noFill/>
        </p:spPr>
        <p:txBody>
          <a:bodyPr wrap="square">
            <a:spAutoFit/>
          </a:bodyPr>
          <a:lstStyle/>
          <a:p>
            <a:pPr>
              <a:lnSpc>
                <a:spcPct val="115000"/>
              </a:lnSpc>
              <a:spcAft>
                <a:spcPts val="1000"/>
              </a:spcAft>
              <a:buNone/>
            </a:pPr>
            <a:r>
              <a:rPr lang="en-US" sz="2800" dirty="0">
                <a:effectLst/>
                <a:latin typeface="Calibri" panose="020F0502020204030204" pitchFamily="34" charset="0"/>
                <a:ea typeface="Calibri" panose="020F0502020204030204" pitchFamily="34" charset="0"/>
                <a:cs typeface="Calibri" panose="020F0502020204030204" pitchFamily="34" charset="0"/>
              </a:rPr>
              <a:t>C5. Beth </a:t>
            </a:r>
            <a:r>
              <a:rPr lang="en-US" sz="2800" dirty="0" err="1">
                <a:effectLst/>
                <a:latin typeface="Calibri" panose="020F0502020204030204" pitchFamily="34" charset="0"/>
                <a:ea typeface="Calibri" panose="020F0502020204030204" pitchFamily="34" charset="0"/>
                <a:cs typeface="Calibri" panose="020F0502020204030204" pitchFamily="34" charset="0"/>
              </a:rPr>
              <a:t>yw</a:t>
            </a:r>
            <a:r>
              <a:rPr lang="en-US" sz="2800" dirty="0">
                <a:effectLst/>
                <a:latin typeface="Calibri" panose="020F0502020204030204" pitchFamily="34" charset="0"/>
                <a:ea typeface="Calibri" panose="020F0502020204030204" pitchFamily="34" charset="0"/>
                <a:cs typeface="Calibri" panose="020F0502020204030204" pitchFamily="34" charset="0"/>
              </a:rPr>
              <a:t> </a:t>
            </a:r>
            <a:r>
              <a:rPr lang="en-US" sz="2800" dirty="0" err="1">
                <a:effectLst/>
                <a:latin typeface="Calibri" panose="020F0502020204030204" pitchFamily="34" charset="0"/>
                <a:ea typeface="Calibri" panose="020F0502020204030204" pitchFamily="34" charset="0"/>
                <a:cs typeface="Calibri" panose="020F0502020204030204" pitchFamily="34" charset="0"/>
              </a:rPr>
              <a:t>cyfradd</a:t>
            </a:r>
            <a:r>
              <a:rPr lang="en-US" sz="2800" dirty="0">
                <a:effectLst/>
                <a:latin typeface="Calibri" panose="020F0502020204030204" pitchFamily="34" charset="0"/>
                <a:ea typeface="Calibri" panose="020F0502020204030204" pitchFamily="34" charset="0"/>
                <a:cs typeface="Calibri" panose="020F0502020204030204" pitchFamily="34" charset="0"/>
              </a:rPr>
              <a:t> </a:t>
            </a:r>
            <a:r>
              <a:rPr lang="en-US" sz="2800" dirty="0" err="1">
                <a:effectLst/>
                <a:latin typeface="Calibri" panose="020F0502020204030204" pitchFamily="34" charset="0"/>
                <a:ea typeface="Calibri" panose="020F0502020204030204" pitchFamily="34" charset="0"/>
                <a:cs typeface="Calibri" panose="020F0502020204030204" pitchFamily="34" charset="0"/>
              </a:rPr>
              <a:t>tlodi</a:t>
            </a:r>
            <a:r>
              <a:rPr lang="en-US" sz="2800" dirty="0">
                <a:effectLst/>
                <a:latin typeface="Calibri" panose="020F0502020204030204" pitchFamily="34" charset="0"/>
                <a:ea typeface="Calibri" panose="020F0502020204030204" pitchFamily="34" charset="0"/>
                <a:cs typeface="Calibri" panose="020F0502020204030204" pitchFamily="34" charset="0"/>
              </a:rPr>
              <a:t> </a:t>
            </a:r>
            <a:r>
              <a:rPr lang="en-US" sz="2800" dirty="0" err="1">
                <a:effectLst/>
                <a:latin typeface="Calibri" panose="020F0502020204030204" pitchFamily="34" charset="0"/>
                <a:ea typeface="Calibri" panose="020F0502020204030204" pitchFamily="34" charset="0"/>
                <a:cs typeface="Calibri" panose="020F0502020204030204" pitchFamily="34" charset="0"/>
              </a:rPr>
              <a:t>uchel</a:t>
            </a:r>
            <a:r>
              <a:rPr lang="en-US" sz="2800" dirty="0">
                <a:effectLst/>
                <a:latin typeface="Calibri" panose="020F0502020204030204" pitchFamily="34" charset="0"/>
                <a:ea typeface="Calibri" panose="020F0502020204030204" pitchFamily="34" charset="0"/>
                <a:cs typeface="Calibri" panose="020F0502020204030204" pitchFamily="34" charset="0"/>
              </a:rPr>
              <a:t> </a:t>
            </a:r>
            <a:r>
              <a:rPr lang="en-US" sz="2800" dirty="0" err="1">
                <a:effectLst/>
                <a:latin typeface="Calibri" panose="020F0502020204030204" pitchFamily="34" charset="0"/>
                <a:ea typeface="Calibri" panose="020F0502020204030204" pitchFamily="34" charset="0"/>
                <a:cs typeface="Calibri" panose="020F0502020204030204" pitchFamily="34" charset="0"/>
              </a:rPr>
              <a:t>mewn</a:t>
            </a:r>
            <a:r>
              <a:rPr lang="en-US" sz="2800" dirty="0">
                <a:effectLst/>
                <a:latin typeface="Calibri" panose="020F0502020204030204" pitchFamily="34" charset="0"/>
                <a:ea typeface="Calibri" panose="020F0502020204030204" pitchFamily="34" charset="0"/>
                <a:cs typeface="Calibri" panose="020F0502020204030204" pitchFamily="34" charset="0"/>
              </a:rPr>
              <a:t> </a:t>
            </a:r>
            <a:r>
              <a:rPr lang="en-US" sz="2800" dirty="0" err="1">
                <a:effectLst/>
                <a:latin typeface="Calibri" panose="020F0502020204030204" pitchFamily="34" charset="0"/>
                <a:ea typeface="Calibri" panose="020F0502020204030204" pitchFamily="34" charset="0"/>
                <a:cs typeface="Calibri" panose="020F0502020204030204" pitchFamily="34" charset="0"/>
              </a:rPr>
              <a:t>etholaethau</a:t>
            </a:r>
            <a:r>
              <a:rPr lang="en-US" sz="2800" dirty="0">
                <a:effectLst/>
                <a:latin typeface="Calibri" panose="020F0502020204030204" pitchFamily="34" charset="0"/>
                <a:ea typeface="Calibri" panose="020F0502020204030204" pitchFamily="34" charset="0"/>
                <a:cs typeface="Calibri" panose="020F0502020204030204" pitchFamily="34" charset="0"/>
              </a:rPr>
              <a:t> </a:t>
            </a:r>
            <a:r>
              <a:rPr lang="en-US" sz="2800" dirty="0" err="1">
                <a:effectLst/>
                <a:latin typeface="Calibri" panose="020F0502020204030204" pitchFamily="34" charset="0"/>
                <a:ea typeface="Calibri" panose="020F0502020204030204" pitchFamily="34" charset="0"/>
                <a:cs typeface="Calibri" panose="020F0502020204030204" pitchFamily="34" charset="0"/>
              </a:rPr>
              <a:t>yng</a:t>
            </a:r>
            <a:r>
              <a:rPr lang="en-US" sz="2800" dirty="0">
                <a:effectLst/>
                <a:latin typeface="Calibri" panose="020F0502020204030204" pitchFamily="34" charset="0"/>
                <a:ea typeface="Calibri" panose="020F0502020204030204" pitchFamily="34" charset="0"/>
                <a:cs typeface="Calibri" panose="020F0502020204030204" pitchFamily="34" charset="0"/>
              </a:rPr>
              <a:t> </a:t>
            </a:r>
            <a:r>
              <a:rPr lang="en-US" sz="2800" dirty="0" err="1">
                <a:effectLst/>
                <a:latin typeface="Calibri" panose="020F0502020204030204" pitchFamily="34" charset="0"/>
                <a:ea typeface="Calibri" panose="020F0502020204030204" pitchFamily="34" charset="0"/>
                <a:cs typeface="Calibri" panose="020F0502020204030204" pitchFamily="34" charset="0"/>
              </a:rPr>
              <a:t>Nghymru</a:t>
            </a:r>
            <a:r>
              <a:rPr lang="en-US" sz="2800" dirty="0">
                <a:effectLst/>
                <a:latin typeface="Calibri" panose="020F0502020204030204" pitchFamily="34" charset="0"/>
                <a:ea typeface="Calibri" panose="020F0502020204030204" pitchFamily="34" charset="0"/>
                <a:cs typeface="Calibri" panose="020F0502020204030204" pitchFamily="34" charset="0"/>
              </a:rPr>
              <a:t> &gt;25?</a:t>
            </a:r>
          </a:p>
          <a:p>
            <a:pPr>
              <a:lnSpc>
                <a:spcPct val="115000"/>
              </a:lnSpc>
              <a:spcAft>
                <a:spcPts val="1000"/>
              </a:spcAft>
              <a:buNone/>
            </a:pPr>
            <a:br>
              <a:rPr lang="en-US" sz="2800" dirty="0">
                <a:effectLst/>
                <a:latin typeface="Calibri" panose="020F0502020204030204" pitchFamily="34" charset="0"/>
                <a:ea typeface="Calibri" panose="020F0502020204030204" pitchFamily="34" charset="0"/>
                <a:cs typeface="Calibri" panose="020F0502020204030204" pitchFamily="34" charset="0"/>
              </a:rPr>
            </a:br>
            <a:r>
              <a:rPr lang="en-US" sz="2800" dirty="0">
                <a:effectLst/>
                <a:latin typeface="Calibri" panose="020F0502020204030204" pitchFamily="34" charset="0"/>
                <a:ea typeface="Calibri" panose="020F0502020204030204" pitchFamily="34" charset="0"/>
                <a:cs typeface="Calibri" panose="020F0502020204030204" pitchFamily="34" charset="0"/>
              </a:rPr>
              <a:t>A:10% B:25% C:40% D:90%</a:t>
            </a:r>
            <a:endParaRPr lang="en-US" sz="2800" dirty="0">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buNone/>
            </a:pPr>
            <a:endParaRPr lang="en-US" sz="28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buNone/>
            </a:pPr>
            <a:r>
              <a:rPr lang="en-US" sz="2800" dirty="0">
                <a:effectLst/>
                <a:latin typeface="Calibri" panose="020F0502020204030204" pitchFamily="34" charset="0"/>
                <a:ea typeface="Calibri" panose="020F0502020204030204" pitchFamily="34" charset="0"/>
                <a:cs typeface="Calibri" panose="020F0502020204030204" pitchFamily="34" charset="0"/>
              </a:rPr>
              <a:t>Q5. What proportion of Welsh constituencies have poverty &gt;25%?</a:t>
            </a:r>
          </a:p>
          <a:p>
            <a:pPr>
              <a:lnSpc>
                <a:spcPct val="115000"/>
              </a:lnSpc>
              <a:spcAft>
                <a:spcPts val="1000"/>
              </a:spcAft>
              <a:buNone/>
            </a:pPr>
            <a:endParaRPr lang="en-US" sz="2800" dirty="0">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buNone/>
            </a:pPr>
            <a:br>
              <a:rPr lang="en-US" sz="2800" dirty="0">
                <a:effectLst/>
                <a:latin typeface="Calibri" panose="020F0502020204030204" pitchFamily="34" charset="0"/>
                <a:ea typeface="Calibri" panose="020F0502020204030204" pitchFamily="34" charset="0"/>
                <a:cs typeface="Calibri" panose="020F0502020204030204" pitchFamily="34" charset="0"/>
              </a:rPr>
            </a:br>
            <a:r>
              <a:rPr lang="en-US" sz="2800" dirty="0">
                <a:effectLst/>
                <a:latin typeface="Calibri" panose="020F0502020204030204" pitchFamily="34" charset="0"/>
                <a:ea typeface="Calibri" panose="020F0502020204030204" pitchFamily="34" charset="0"/>
                <a:cs typeface="Calibri" panose="020F0502020204030204" pitchFamily="34" charset="0"/>
              </a:rPr>
              <a:t>A:10% B:25% C:40% D:90%</a:t>
            </a:r>
            <a:br>
              <a:rPr lang="en-US" sz="1800" dirty="0">
                <a:effectLst/>
                <a:latin typeface="Cambria" panose="02040503050406030204" pitchFamily="18" charset="0"/>
                <a:ea typeface="MS Mincho" panose="02020609040205080304" pitchFamily="49" charset="-128"/>
                <a:cs typeface="Arial" panose="020B0604020202020204" pitchFamily="34" charset="0"/>
              </a:rPr>
            </a:b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4019383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252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A snapshot of poverty in Wales - autumn 2025">
            <a:hlinkClick r:id="" action="ppaction://media"/>
            <a:extLst>
              <a:ext uri="{FF2B5EF4-FFF2-40B4-BE49-F238E27FC236}">
                <a16:creationId xmlns:a16="http://schemas.microsoft.com/office/drawing/2014/main" id="{836EE745-D210-36FB-FCB0-D575D449B472}"/>
              </a:ext>
            </a:extLst>
          </p:cNvPr>
          <p:cNvPicPr>
            <a:picLocks noGrp="1" noRot="1" noChangeAspect="1"/>
          </p:cNvPicPr>
          <p:nvPr>
            <p:ph sz="half" idx="2"/>
            <a:videoFile r:link="rId1"/>
          </p:nvPr>
        </p:nvPicPr>
        <p:blipFill>
          <a:blip r:embed="rId3"/>
          <a:stretch>
            <a:fillRect/>
          </a:stretch>
        </p:blipFill>
        <p:spPr>
          <a:xfrm>
            <a:off x="482600" y="1118489"/>
            <a:ext cx="8178799" cy="4621021"/>
          </a:xfrm>
          <a:prstGeom prst="rect">
            <a:avLst/>
          </a:prstGeom>
        </p:spPr>
      </p:pic>
    </p:spTree>
    <p:extLst>
      <p:ext uri="{BB962C8B-B14F-4D97-AF65-F5344CB8AC3E}">
        <p14:creationId xmlns:p14="http://schemas.microsoft.com/office/powerpoint/2010/main" val="367983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E162E7B-F3B9-4E49-E9E8-B03D82756EAD}"/>
              </a:ext>
            </a:extLst>
          </p:cNvPr>
          <p:cNvSpPr>
            <a:spLocks noGrp="1"/>
          </p:cNvSpPr>
          <p:nvPr>
            <p:ph idx="1"/>
          </p:nvPr>
        </p:nvSpPr>
        <p:spPr>
          <a:xfrm>
            <a:off x="457200" y="692696"/>
            <a:ext cx="8229600" cy="5472608"/>
          </a:xfrm>
        </p:spPr>
        <p:txBody>
          <a:bodyPr>
            <a:normAutofit fontScale="55000" lnSpcReduction="20000"/>
          </a:bodyPr>
          <a:lstStyle/>
          <a:p>
            <a:pPr fontAlgn="t">
              <a:lnSpc>
                <a:spcPct val="110000"/>
              </a:lnSpc>
              <a:buNone/>
            </a:pPr>
            <a:r>
              <a:rPr lang="en-GB" b="1" dirty="0" err="1">
                <a:latin typeface="Segoe UI" panose="020B0502040204020203" pitchFamily="34" charset="0"/>
              </a:rPr>
              <a:t>Llywodraeth</a:t>
            </a:r>
            <a:r>
              <a:rPr lang="en-GB" b="1" dirty="0">
                <a:latin typeface="Segoe UI" panose="020B0502040204020203" pitchFamily="34" charset="0"/>
              </a:rPr>
              <a:t> Cymru – </a:t>
            </a:r>
            <a:r>
              <a:rPr lang="en-GB" b="1" dirty="0" err="1">
                <a:latin typeface="Segoe UI" panose="020B0502040204020203" pitchFamily="34" charset="0"/>
              </a:rPr>
              <a:t>Fframwaith</a:t>
            </a:r>
            <a:r>
              <a:rPr lang="en-GB" b="1" dirty="0">
                <a:latin typeface="Segoe UI" panose="020B0502040204020203" pitchFamily="34" charset="0"/>
              </a:rPr>
              <a:t> </a:t>
            </a:r>
            <a:r>
              <a:rPr lang="en-GB" b="1" dirty="0" err="1">
                <a:latin typeface="Segoe UI" panose="020B0502040204020203" pitchFamily="34" charset="0"/>
              </a:rPr>
              <a:t>Monitro'r</a:t>
            </a:r>
            <a:r>
              <a:rPr lang="en-GB" b="1" dirty="0">
                <a:latin typeface="Segoe UI" panose="020B0502040204020203" pitchFamily="34" charset="0"/>
              </a:rPr>
              <a:t> </a:t>
            </a:r>
            <a:r>
              <a:rPr lang="en-GB" b="1" dirty="0" err="1">
                <a:latin typeface="Segoe UI" panose="020B0502040204020203" pitchFamily="34" charset="0"/>
              </a:rPr>
              <a:t>Strategaeth</a:t>
            </a:r>
            <a:r>
              <a:rPr lang="en-GB" b="1" dirty="0">
                <a:latin typeface="Segoe UI" panose="020B0502040204020203" pitchFamily="34" charset="0"/>
              </a:rPr>
              <a:t> </a:t>
            </a:r>
            <a:r>
              <a:rPr lang="en-GB" b="1" dirty="0" err="1">
                <a:latin typeface="Segoe UI" panose="020B0502040204020203" pitchFamily="34" charset="0"/>
              </a:rPr>
              <a:t>Tlodi</a:t>
            </a:r>
            <a:r>
              <a:rPr lang="en-GB" b="1" dirty="0">
                <a:latin typeface="Segoe UI" panose="020B0502040204020203" pitchFamily="34" charset="0"/>
              </a:rPr>
              <a:t> Plant (2025)</a:t>
            </a:r>
          </a:p>
          <a:p>
            <a:pPr fontAlgn="t">
              <a:lnSpc>
                <a:spcPct val="110000"/>
              </a:lnSpc>
              <a:buNone/>
            </a:pPr>
            <a:r>
              <a:rPr lang="en-GB" b="1" dirty="0">
                <a:latin typeface="Segoe UI" panose="020B0502040204020203" pitchFamily="34" charset="0"/>
              </a:rPr>
              <a:t>
</a:t>
            </a:r>
            <a:r>
              <a:rPr lang="en-GB" dirty="0" err="1">
                <a:latin typeface="Segoe UI" panose="020B0502040204020203" pitchFamily="34" charset="0"/>
              </a:rPr>
              <a:t>Dyma'r</a:t>
            </a:r>
            <a:r>
              <a:rPr lang="en-GB" dirty="0">
                <a:latin typeface="Segoe UI" panose="020B0502040204020203" pitchFamily="34" charset="0"/>
              </a:rPr>
              <a:t> </a:t>
            </a:r>
            <a:r>
              <a:rPr lang="en-GB" dirty="0" err="1">
                <a:latin typeface="Segoe UI" panose="020B0502040204020203" pitchFamily="34" charset="0"/>
              </a:rPr>
              <a:t>brif</a:t>
            </a:r>
            <a:r>
              <a:rPr lang="en-GB" dirty="0">
                <a:latin typeface="Segoe UI" panose="020B0502040204020203" pitchFamily="34" charset="0"/>
              </a:rPr>
              <a:t> </a:t>
            </a:r>
            <a:r>
              <a:rPr lang="en-GB" dirty="0" err="1">
                <a:latin typeface="Segoe UI" panose="020B0502040204020203" pitchFamily="34" charset="0"/>
              </a:rPr>
              <a:t>ffynhonnell</a:t>
            </a:r>
            <a:r>
              <a:rPr lang="en-GB" dirty="0">
                <a:latin typeface="Segoe UI" panose="020B0502040204020203" pitchFamily="34" charset="0"/>
              </a:rPr>
              <a:t> </a:t>
            </a:r>
            <a:r>
              <a:rPr lang="en-GB" dirty="0" err="1">
                <a:latin typeface="Segoe UI" panose="020B0502040204020203" pitchFamily="34" charset="0"/>
              </a:rPr>
              <a:t>swyddogol</a:t>
            </a:r>
            <a:r>
              <a:rPr lang="en-GB" dirty="0">
                <a:latin typeface="Segoe UI" panose="020B0502040204020203" pitchFamily="34" charset="0"/>
              </a:rPr>
              <a:t> </a:t>
            </a:r>
            <a:r>
              <a:rPr lang="en-GB" dirty="0" err="1">
                <a:latin typeface="Segoe UI" panose="020B0502040204020203" pitchFamily="34" charset="0"/>
              </a:rPr>
              <a:t>ar</a:t>
            </a:r>
            <a:r>
              <a:rPr lang="en-GB" dirty="0">
                <a:latin typeface="Segoe UI" panose="020B0502040204020203" pitchFamily="34" charset="0"/>
              </a:rPr>
              <a:t> </a:t>
            </a:r>
            <a:r>
              <a:rPr lang="en-GB" dirty="0" err="1">
                <a:latin typeface="Segoe UI" panose="020B0502040204020203" pitchFamily="34" charset="0"/>
              </a:rPr>
              <a:t>gyfer</a:t>
            </a:r>
            <a:r>
              <a:rPr lang="en-GB" dirty="0">
                <a:latin typeface="Segoe UI" panose="020B0502040204020203" pitchFamily="34" charset="0"/>
              </a:rPr>
              <a:t>:</a:t>
            </a:r>
          </a:p>
          <a:p>
            <a:pPr fontAlgn="t">
              <a:lnSpc>
                <a:spcPct val="110000"/>
              </a:lnSpc>
              <a:buNone/>
            </a:pPr>
            <a:r>
              <a:rPr lang="en-GB" dirty="0">
                <a:latin typeface="Segoe UI" panose="020B0502040204020203" pitchFamily="34" charset="0"/>
              </a:rPr>
              <a:t>
</a:t>
            </a:r>
            <a:r>
              <a:rPr lang="en-GB" dirty="0" err="1">
                <a:latin typeface="Segoe UI" panose="020B0502040204020203" pitchFamily="34" charset="0"/>
              </a:rPr>
              <a:t>Cyfraddau</a:t>
            </a:r>
            <a:r>
              <a:rPr lang="en-GB" dirty="0">
                <a:latin typeface="Segoe UI" panose="020B0502040204020203" pitchFamily="34" charset="0"/>
              </a:rPr>
              <a:t> </a:t>
            </a:r>
            <a:r>
              <a:rPr lang="en-GB" dirty="0" err="1">
                <a:latin typeface="Segoe UI" panose="020B0502040204020203" pitchFamily="34" charset="0"/>
              </a:rPr>
              <a:t>tlodi</a:t>
            </a:r>
            <a:r>
              <a:rPr lang="en-GB" dirty="0">
                <a:latin typeface="Segoe UI" panose="020B0502040204020203" pitchFamily="34" charset="0"/>
              </a:rPr>
              <a:t> plant (31.2% </a:t>
            </a:r>
            <a:r>
              <a:rPr lang="en-GB" dirty="0" err="1">
                <a:latin typeface="Segoe UI" panose="020B0502040204020203" pitchFamily="34" charset="0"/>
              </a:rPr>
              <a:t>yng</a:t>
            </a:r>
            <a:r>
              <a:rPr lang="en-GB" dirty="0">
                <a:latin typeface="Segoe UI" panose="020B0502040204020203" pitchFamily="34" charset="0"/>
              </a:rPr>
              <a:t> </a:t>
            </a:r>
            <a:r>
              <a:rPr lang="en-GB" dirty="0" err="1">
                <a:latin typeface="Segoe UI" panose="020B0502040204020203" pitchFamily="34" charset="0"/>
              </a:rPr>
              <a:t>Nghymru</a:t>
            </a:r>
            <a:r>
              <a:rPr lang="en-GB" dirty="0">
                <a:latin typeface="Segoe UI" panose="020B0502040204020203" pitchFamily="34" charset="0"/>
              </a:rPr>
              <a:t>)</a:t>
            </a:r>
          </a:p>
          <a:p>
            <a:pPr fontAlgn="t">
              <a:lnSpc>
                <a:spcPct val="110000"/>
              </a:lnSpc>
              <a:buNone/>
            </a:pPr>
            <a:r>
              <a:rPr lang="en-GB" dirty="0">
                <a:latin typeface="Segoe UI" panose="020B0502040204020203" pitchFamily="34" charset="0"/>
              </a:rPr>
              <a:t>
Bwlch </a:t>
            </a:r>
            <a:r>
              <a:rPr lang="en-GB" dirty="0" err="1">
                <a:latin typeface="Segoe UI" panose="020B0502040204020203" pitchFamily="34" charset="0"/>
              </a:rPr>
              <a:t>cyrhaeddiad</a:t>
            </a:r>
            <a:r>
              <a:rPr lang="en-GB" dirty="0">
                <a:latin typeface="Segoe UI" panose="020B0502040204020203" pitchFamily="34" charset="0"/>
              </a:rPr>
              <a:t> TGAU </a:t>
            </a:r>
            <a:r>
              <a:rPr lang="en-GB" dirty="0" err="1">
                <a:latin typeface="Segoe UI" panose="020B0502040204020203" pitchFamily="34" charset="0"/>
              </a:rPr>
              <a:t>rhwng</a:t>
            </a:r>
            <a:r>
              <a:rPr lang="en-GB" dirty="0">
                <a:latin typeface="Segoe UI" panose="020B0502040204020203" pitchFamily="34" charset="0"/>
              </a:rPr>
              <a:t> </a:t>
            </a:r>
            <a:r>
              <a:rPr lang="en-GB" dirty="0" err="1">
                <a:latin typeface="Segoe UI" panose="020B0502040204020203" pitchFamily="34" charset="0"/>
              </a:rPr>
              <a:t>dysgwyr</a:t>
            </a:r>
            <a:r>
              <a:rPr lang="en-GB" dirty="0">
                <a:latin typeface="Segoe UI" panose="020B0502040204020203" pitchFamily="34" charset="0"/>
              </a:rPr>
              <a:t> </a:t>
            </a:r>
            <a:r>
              <a:rPr lang="en-GB" dirty="0" err="1">
                <a:latin typeface="Segoe UI" panose="020B0502040204020203" pitchFamily="34" charset="0"/>
              </a:rPr>
              <a:t>sy'n</a:t>
            </a:r>
            <a:r>
              <a:rPr lang="en-GB" dirty="0">
                <a:latin typeface="Segoe UI" panose="020B0502040204020203" pitchFamily="34" charset="0"/>
              </a:rPr>
              <a:t> </a:t>
            </a:r>
            <a:r>
              <a:rPr lang="en-GB" dirty="0" err="1">
                <a:latin typeface="Segoe UI" panose="020B0502040204020203" pitchFamily="34" charset="0"/>
              </a:rPr>
              <a:t>cael</a:t>
            </a:r>
            <a:r>
              <a:rPr lang="en-GB" dirty="0">
                <a:latin typeface="Segoe UI" panose="020B0502040204020203" pitchFamily="34" charset="0"/>
              </a:rPr>
              <a:t> </a:t>
            </a:r>
            <a:r>
              <a:rPr lang="en-GB" dirty="0" err="1">
                <a:latin typeface="Segoe UI" panose="020B0502040204020203" pitchFamily="34" charset="0"/>
              </a:rPr>
              <a:t>prydau</a:t>
            </a:r>
            <a:r>
              <a:rPr lang="en-GB" dirty="0">
                <a:latin typeface="Segoe UI" panose="020B0502040204020203" pitchFamily="34" charset="0"/>
              </a:rPr>
              <a:t> </a:t>
            </a:r>
            <a:r>
              <a:rPr lang="en-GB" dirty="0" err="1">
                <a:latin typeface="Segoe UI" panose="020B0502040204020203" pitchFamily="34" charset="0"/>
              </a:rPr>
              <a:t>ysgol</a:t>
            </a:r>
            <a:r>
              <a:rPr lang="en-GB" dirty="0">
                <a:latin typeface="Segoe UI" panose="020B0502040204020203" pitchFamily="34" charset="0"/>
              </a:rPr>
              <a:t> am </a:t>
            </a:r>
            <a:r>
              <a:rPr lang="en-GB" dirty="0" err="1">
                <a:latin typeface="Segoe UI" panose="020B0502040204020203" pitchFamily="34" charset="0"/>
              </a:rPr>
              <a:t>ddim</a:t>
            </a:r>
            <a:r>
              <a:rPr lang="en-GB" dirty="0">
                <a:latin typeface="Segoe UI" panose="020B0502040204020203" pitchFamily="34" charset="0"/>
              </a:rPr>
              <a:t> a </a:t>
            </a:r>
            <a:r>
              <a:rPr lang="en-GB" dirty="0" err="1">
                <a:latin typeface="Segoe UI" panose="020B0502040204020203" pitchFamily="34" charset="0"/>
              </a:rPr>
              <a:t>dysgwyr</a:t>
            </a:r>
            <a:r>
              <a:rPr lang="en-GB" dirty="0">
                <a:latin typeface="Segoe UI" panose="020B0502040204020203" pitchFamily="34" charset="0"/>
              </a:rPr>
              <a:t> </a:t>
            </a:r>
            <a:r>
              <a:rPr lang="en-GB" dirty="0" err="1">
                <a:latin typeface="Segoe UI" panose="020B0502040204020203" pitchFamily="34" charset="0"/>
              </a:rPr>
              <a:t>nad</a:t>
            </a:r>
            <a:r>
              <a:rPr lang="en-GB" dirty="0">
                <a:latin typeface="Segoe UI" panose="020B0502040204020203" pitchFamily="34" charset="0"/>
              </a:rPr>
              <a:t> </a:t>
            </a:r>
            <a:r>
              <a:rPr lang="en-GB" dirty="0" err="1">
                <a:latin typeface="Segoe UI" panose="020B0502040204020203" pitchFamily="34" charset="0"/>
              </a:rPr>
              <a:t>ydynt</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cael</a:t>
            </a:r>
            <a:r>
              <a:rPr lang="en-GB" dirty="0">
                <a:latin typeface="Segoe UI" panose="020B0502040204020203" pitchFamily="34" charset="0"/>
              </a:rPr>
              <a:t> </a:t>
            </a:r>
            <a:r>
              <a:rPr lang="en-GB" dirty="0" err="1">
                <a:latin typeface="Segoe UI" panose="020B0502040204020203" pitchFamily="34" charset="0"/>
              </a:rPr>
              <a:t>prydau</a:t>
            </a:r>
            <a:r>
              <a:rPr lang="en-GB" dirty="0">
                <a:latin typeface="Segoe UI" panose="020B0502040204020203" pitchFamily="34" charset="0"/>
              </a:rPr>
              <a:t> </a:t>
            </a:r>
            <a:r>
              <a:rPr lang="en-GB" dirty="0" err="1">
                <a:latin typeface="Segoe UI" panose="020B0502040204020203" pitchFamily="34" charset="0"/>
              </a:rPr>
              <a:t>ysgol</a:t>
            </a:r>
            <a:r>
              <a:rPr lang="en-GB" dirty="0">
                <a:latin typeface="Segoe UI" panose="020B0502040204020203" pitchFamily="34" charset="0"/>
              </a:rPr>
              <a:t> am </a:t>
            </a:r>
            <a:r>
              <a:rPr lang="en-GB" dirty="0" err="1">
                <a:latin typeface="Segoe UI" panose="020B0502040204020203" pitchFamily="34" charset="0"/>
              </a:rPr>
              <a:t>ddim</a:t>
            </a:r>
            <a:endParaRPr lang="en-GB" dirty="0">
              <a:latin typeface="Segoe UI" panose="020B0502040204020203" pitchFamily="34" charset="0"/>
            </a:endParaRPr>
          </a:p>
          <a:p>
            <a:pPr fontAlgn="t">
              <a:lnSpc>
                <a:spcPct val="110000"/>
              </a:lnSpc>
              <a:buNone/>
            </a:pPr>
            <a:r>
              <a:rPr lang="en-GB" dirty="0">
                <a:latin typeface="Segoe UI" panose="020B0502040204020203" pitchFamily="34" charset="0"/>
              </a:rPr>
              <a:t>
</a:t>
            </a:r>
            <a:r>
              <a:rPr lang="en-GB" dirty="0" err="1">
                <a:latin typeface="Segoe UI" panose="020B0502040204020203" pitchFamily="34" charset="0"/>
              </a:rPr>
              <a:t>Gwahaniaethau</a:t>
            </a:r>
            <a:r>
              <a:rPr lang="en-GB" dirty="0">
                <a:latin typeface="Segoe UI" panose="020B0502040204020203" pitchFamily="34" charset="0"/>
              </a:rPr>
              <a:t> </a:t>
            </a:r>
            <a:r>
              <a:rPr lang="en-GB" dirty="0" err="1">
                <a:latin typeface="Segoe UI" panose="020B0502040204020203" pitchFamily="34" charset="0"/>
              </a:rPr>
              <a:t>lles</a:t>
            </a:r>
            <a:endParaRPr lang="en-GB" dirty="0">
              <a:latin typeface="Segoe UI" panose="020B0502040204020203" pitchFamily="34" charset="0"/>
            </a:endParaRPr>
          </a:p>
          <a:p>
            <a:pPr fontAlgn="t">
              <a:lnSpc>
                <a:spcPct val="110000"/>
              </a:lnSpc>
              <a:buNone/>
            </a:pPr>
            <a:r>
              <a:rPr lang="en-GB" dirty="0">
                <a:latin typeface="Segoe UI" panose="020B0502040204020203" pitchFamily="34" charset="0"/>
              </a:rPr>
              <a:t>
</a:t>
            </a:r>
            <a:r>
              <a:rPr lang="en-GB" dirty="0" err="1">
                <a:latin typeface="Segoe UI" panose="020B0502040204020203" pitchFamily="34" charset="0"/>
              </a:rPr>
              <a:t>Anghydraddoldebau</a:t>
            </a:r>
            <a:r>
              <a:rPr lang="en-GB" dirty="0">
                <a:latin typeface="Segoe UI" panose="020B0502040204020203" pitchFamily="34" charset="0"/>
              </a:rPr>
              <a:t> </a:t>
            </a:r>
            <a:r>
              <a:rPr lang="en-GB" dirty="0" err="1">
                <a:latin typeface="Segoe UI" panose="020B0502040204020203" pitchFamily="34" charset="0"/>
              </a:rPr>
              <a:t>blynyddoedd</a:t>
            </a:r>
            <a:r>
              <a:rPr lang="en-GB" dirty="0">
                <a:latin typeface="Segoe UI" panose="020B0502040204020203" pitchFamily="34" charset="0"/>
              </a:rPr>
              <a:t> </a:t>
            </a:r>
            <a:r>
              <a:rPr lang="en-GB" dirty="0" err="1">
                <a:latin typeface="Segoe UI" panose="020B0502040204020203" pitchFamily="34" charset="0"/>
              </a:rPr>
              <a:t>cynnar</a:t>
            </a:r>
            <a:endParaRPr lang="en-GB" dirty="0">
              <a:latin typeface="Segoe UI" panose="020B0502040204020203" pitchFamily="34" charset="0"/>
            </a:endParaRPr>
          </a:p>
          <a:p>
            <a:pPr fontAlgn="t">
              <a:lnSpc>
                <a:spcPct val="110000"/>
              </a:lnSpc>
              <a:buNone/>
            </a:pPr>
            <a:r>
              <a:rPr lang="en-GB" dirty="0">
                <a:latin typeface="Segoe UI" panose="020B0502040204020203" pitchFamily="34" charset="0"/>
              </a:rPr>
              <a:t>
</a:t>
            </a:r>
            <a:r>
              <a:rPr lang="en-GB" dirty="0" err="1">
                <a:latin typeface="Segoe UI" panose="020B0502040204020203" pitchFamily="34" charset="0"/>
              </a:rPr>
              <a:t>Mewnwelediadau</a:t>
            </a:r>
            <a:r>
              <a:rPr lang="en-GB" dirty="0">
                <a:latin typeface="Segoe UI" panose="020B0502040204020203" pitchFamily="34" charset="0"/>
              </a:rPr>
              <a:t> </a:t>
            </a:r>
            <a:r>
              <a:rPr lang="en-GB" dirty="0" err="1">
                <a:latin typeface="Segoe UI" panose="020B0502040204020203" pitchFamily="34" charset="0"/>
              </a:rPr>
              <a:t>amddifadedd</a:t>
            </a:r>
            <a:r>
              <a:rPr lang="en-GB" dirty="0">
                <a:latin typeface="Segoe UI" panose="020B0502040204020203" pitchFamily="34" charset="0"/>
              </a:rPr>
              <a:t> </a:t>
            </a:r>
            <a:r>
              <a:rPr lang="en-GB" dirty="0" err="1">
                <a:latin typeface="Segoe UI" panose="020B0502040204020203" pitchFamily="34" charset="0"/>
              </a:rPr>
              <a:t>cymunedol</a:t>
            </a:r>
            <a:endParaRPr lang="en-GB" dirty="0">
              <a:latin typeface="Segoe UI" panose="020B0502040204020203" pitchFamily="34" charset="0"/>
            </a:endParaRPr>
          </a:p>
          <a:p>
            <a:pPr fontAlgn="t">
              <a:lnSpc>
                <a:spcPct val="110000"/>
              </a:lnSpc>
              <a:buNone/>
            </a:pPr>
            <a:r>
              <a:rPr lang="en-GB" dirty="0">
                <a:latin typeface="Segoe UI" panose="020B0502040204020203" pitchFamily="34" charset="0"/>
              </a:rPr>
              <a:t>
</a:t>
            </a:r>
            <a:r>
              <a:rPr lang="en-GB" dirty="0" err="1">
                <a:latin typeface="Segoe UI" panose="020B0502040204020203" pitchFamily="34" charset="0"/>
              </a:rPr>
              <a:t>Fframwaith</a:t>
            </a:r>
            <a:r>
              <a:rPr lang="en-GB" dirty="0">
                <a:latin typeface="Segoe UI" panose="020B0502040204020203" pitchFamily="34" charset="0"/>
              </a:rPr>
              <a:t> </a:t>
            </a:r>
            <a:r>
              <a:rPr lang="en-GB" dirty="0" err="1">
                <a:latin typeface="Segoe UI" panose="020B0502040204020203" pitchFamily="34" charset="0"/>
              </a:rPr>
              <a:t>Monitro'r</a:t>
            </a:r>
            <a:r>
              <a:rPr lang="en-GB" dirty="0">
                <a:latin typeface="Segoe UI" panose="020B0502040204020203" pitchFamily="34" charset="0"/>
              </a:rPr>
              <a:t> </a:t>
            </a:r>
            <a:r>
              <a:rPr lang="en-GB" dirty="0" err="1">
                <a:latin typeface="Segoe UI" panose="020B0502040204020203" pitchFamily="34" charset="0"/>
              </a:rPr>
              <a:t>Strategaeth</a:t>
            </a:r>
            <a:r>
              <a:rPr lang="en-GB" dirty="0">
                <a:latin typeface="Segoe UI" panose="020B0502040204020203" pitchFamily="34" charset="0"/>
              </a:rPr>
              <a:t> </a:t>
            </a:r>
            <a:r>
              <a:rPr lang="en-GB" dirty="0" err="1">
                <a:latin typeface="Segoe UI" panose="020B0502040204020203" pitchFamily="34" charset="0"/>
              </a:rPr>
              <a:t>Tlodi</a:t>
            </a:r>
            <a:r>
              <a:rPr lang="en-GB" dirty="0">
                <a:latin typeface="Segoe UI" panose="020B0502040204020203" pitchFamily="34" charset="0"/>
              </a:rPr>
              <a:t> Plant: 2025 (GOV. CYMRU)</a:t>
            </a:r>
            <a:br>
              <a:rPr lang="en-GB" dirty="0">
                <a:latin typeface="Segoe UI" panose="020B0502040204020203" pitchFamily="34" charset="0"/>
              </a:rPr>
            </a:br>
            <a:endParaRPr lang="en-GB" dirty="0">
              <a:latin typeface="Segoe UI" panose="020B0502040204020203" pitchFamily="34" charset="0"/>
            </a:endParaRPr>
          </a:p>
        </p:txBody>
      </p:sp>
    </p:spTree>
    <p:extLst>
      <p:ext uri="{BB962C8B-B14F-4D97-AF65-F5344CB8AC3E}">
        <p14:creationId xmlns:p14="http://schemas.microsoft.com/office/powerpoint/2010/main" val="2099623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C5453AA-984C-7698-0EE0-ED1513B8B9EA}"/>
              </a:ext>
            </a:extLst>
          </p:cNvPr>
          <p:cNvSpPr>
            <a:spLocks noGrp="1"/>
          </p:cNvSpPr>
          <p:nvPr>
            <p:ph sz="half" idx="2"/>
          </p:nvPr>
        </p:nvSpPr>
        <p:spPr>
          <a:xfrm>
            <a:off x="323528" y="1052736"/>
            <a:ext cx="7848872" cy="5102027"/>
          </a:xfrm>
        </p:spPr>
        <p:txBody>
          <a:bodyPr>
            <a:normAutofit fontScale="77500" lnSpcReduction="20000"/>
          </a:bodyPr>
          <a:lstStyle/>
          <a:p>
            <a:pPr fontAlgn="t">
              <a:lnSpc>
                <a:spcPct val="110000"/>
              </a:lnSpc>
              <a:buNone/>
            </a:pPr>
            <a:r>
              <a:rPr lang="en-GB" b="1" dirty="0">
                <a:latin typeface="Segoe UI" panose="020B0502040204020203" pitchFamily="34" charset="0"/>
              </a:rPr>
              <a:t>Welsh Government – Child Poverty Strategy Monitoring Framework (2025)</a:t>
            </a:r>
          </a:p>
          <a:p>
            <a:pPr fontAlgn="t">
              <a:lnSpc>
                <a:spcPct val="110000"/>
              </a:lnSpc>
              <a:buNone/>
            </a:pPr>
            <a:r>
              <a:rPr lang="en-GB" dirty="0">
                <a:latin typeface="Segoe UI" panose="020B0502040204020203" pitchFamily="34" charset="0"/>
              </a:rPr>
              <a:t>This is the </a:t>
            </a:r>
            <a:r>
              <a:rPr lang="en-GB" b="1" dirty="0">
                <a:latin typeface="Segoe UI" panose="020B0502040204020203" pitchFamily="34" charset="0"/>
              </a:rPr>
              <a:t>primary official source</a:t>
            </a:r>
            <a:r>
              <a:rPr lang="en-GB" dirty="0">
                <a:latin typeface="Segoe UI" panose="020B0502040204020203" pitchFamily="34" charset="0"/>
              </a:rPr>
              <a:t> for:</a:t>
            </a:r>
          </a:p>
          <a:p>
            <a:pPr fontAlgn="t">
              <a:lnSpc>
                <a:spcPct val="110000"/>
              </a:lnSpc>
            </a:pPr>
            <a:r>
              <a:rPr lang="en-GB" dirty="0">
                <a:latin typeface="Segoe UI" panose="020B0502040204020203" pitchFamily="34" charset="0"/>
              </a:rPr>
              <a:t>Child poverty rates (31.2% in Wales)</a:t>
            </a:r>
          </a:p>
          <a:p>
            <a:pPr fontAlgn="t">
              <a:lnSpc>
                <a:spcPct val="110000"/>
              </a:lnSpc>
            </a:pPr>
            <a:r>
              <a:rPr lang="en-GB" dirty="0">
                <a:latin typeface="Segoe UI" panose="020B0502040204020203" pitchFamily="34" charset="0"/>
              </a:rPr>
              <a:t>GCSE attainment gap between FSM and non‑FSM learners</a:t>
            </a:r>
          </a:p>
          <a:p>
            <a:pPr fontAlgn="t">
              <a:lnSpc>
                <a:spcPct val="110000"/>
              </a:lnSpc>
            </a:pPr>
            <a:r>
              <a:rPr lang="en-GB" dirty="0">
                <a:latin typeface="Segoe UI" panose="020B0502040204020203" pitchFamily="34" charset="0"/>
              </a:rPr>
              <a:t>Wellbeing disparities</a:t>
            </a:r>
          </a:p>
          <a:p>
            <a:pPr fontAlgn="t">
              <a:lnSpc>
                <a:spcPct val="110000"/>
              </a:lnSpc>
            </a:pPr>
            <a:r>
              <a:rPr lang="en-GB" dirty="0">
                <a:latin typeface="Segoe UI" panose="020B0502040204020203" pitchFamily="34" charset="0"/>
              </a:rPr>
              <a:t>Early years inequalities</a:t>
            </a:r>
          </a:p>
          <a:p>
            <a:pPr fontAlgn="t">
              <a:lnSpc>
                <a:spcPct val="110000"/>
              </a:lnSpc>
            </a:pPr>
            <a:r>
              <a:rPr lang="en-GB" dirty="0">
                <a:latin typeface="Segoe UI" panose="020B0502040204020203" pitchFamily="34" charset="0"/>
              </a:rPr>
              <a:t>Community deprivation insights</a:t>
            </a:r>
          </a:p>
          <a:p>
            <a:pPr fontAlgn="t">
              <a:lnSpc>
                <a:spcPct val="110000"/>
              </a:lnSpc>
              <a:buNone/>
            </a:pPr>
            <a:endParaRPr lang="en-GB" b="1" dirty="0">
              <a:latin typeface="Segoe UI" panose="020B0502040204020203" pitchFamily="34" charset="0"/>
            </a:endParaRPr>
          </a:p>
          <a:p>
            <a:pPr fontAlgn="t">
              <a:lnSpc>
                <a:spcPct val="110000"/>
              </a:lnSpc>
              <a:buNone/>
            </a:pPr>
            <a:r>
              <a:rPr lang="en-GB" b="1" dirty="0">
                <a:latin typeface="Segoe UI" panose="020B0502040204020203" pitchFamily="34" charset="0"/>
              </a:rPr>
              <a:t>Child Poverty Strategy Monitoring Framework: 2025 (GOV.WALES)</a:t>
            </a:r>
            <a:br>
              <a:rPr lang="en-GB" dirty="0">
                <a:latin typeface="Segoe UI" panose="020B0502040204020203" pitchFamily="34" charset="0"/>
              </a:rPr>
            </a:br>
            <a:r>
              <a:rPr lang="en-GB" b="1" dirty="0">
                <a:latin typeface="Segoe UI" panose="020B0502040204020203" pitchFamily="34" charset="0"/>
              </a:rPr>
              <a:t>Link:</a:t>
            </a:r>
            <a:r>
              <a:rPr lang="en-GB" dirty="0">
                <a:latin typeface="Segoe UI" panose="020B0502040204020203" pitchFamily="34" charset="0"/>
              </a:rPr>
              <a:t> </a:t>
            </a:r>
          </a:p>
          <a:p>
            <a:pPr fontAlgn="t">
              <a:lnSpc>
                <a:spcPts val="1500"/>
              </a:lnSpc>
              <a:buNone/>
            </a:pPr>
            <a:r>
              <a:rPr lang="en-GB" dirty="0" err="1">
                <a:solidFill>
                  <a:srgbClr val="464FEB"/>
                </a:solidFill>
                <a:latin typeface="Segoe UI" panose="020B0502040204020203" pitchFamily="34" charset="0"/>
                <a:hlinkClick r:id="rId2"/>
              </a:rPr>
              <a:t>gov.wales</a:t>
            </a:r>
            <a:r>
              <a:rPr lang="en-GB" dirty="0">
                <a:solidFill>
                  <a:srgbClr val="464FEB"/>
                </a:solidFill>
                <a:latin typeface="Segoe UI" panose="020B0502040204020203" pitchFamily="34" charset="0"/>
                <a:hlinkClick r:id="rId2"/>
              </a:rPr>
              <a:t>/child-poverty-strategy-monitoring-framework-2025</a:t>
            </a:r>
            <a:endParaRPr lang="en-GB" dirty="0">
              <a:latin typeface="Segoe UI" panose="020B0502040204020203" pitchFamily="34" charset="0"/>
            </a:endParaRPr>
          </a:p>
          <a:p>
            <a:endParaRPr lang="en-GB" dirty="0"/>
          </a:p>
        </p:txBody>
      </p:sp>
    </p:spTree>
    <p:extLst>
      <p:ext uri="{BB962C8B-B14F-4D97-AF65-F5344CB8AC3E}">
        <p14:creationId xmlns:p14="http://schemas.microsoft.com/office/powerpoint/2010/main" val="4035342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rategaeth Tlodi Plant Cymru">
            <a:hlinkClick r:id="" action="ppaction://media"/>
            <a:extLst>
              <a:ext uri="{FF2B5EF4-FFF2-40B4-BE49-F238E27FC236}">
                <a16:creationId xmlns:a16="http://schemas.microsoft.com/office/drawing/2014/main" id="{809F95FD-1232-7A39-EF71-27153C5D31A9}"/>
              </a:ext>
            </a:extLst>
          </p:cNvPr>
          <p:cNvPicPr>
            <a:picLocks noGrp="1" noRot="1" noChangeAspect="1"/>
          </p:cNvPicPr>
          <p:nvPr>
            <p:ph sz="half" idx="1"/>
            <a:videoFile r:link="rId1"/>
          </p:nvPr>
        </p:nvPicPr>
        <p:blipFill>
          <a:blip r:embed="rId3"/>
          <a:stretch>
            <a:fillRect/>
          </a:stretch>
        </p:blipFill>
        <p:spPr>
          <a:xfrm>
            <a:off x="457200" y="930525"/>
            <a:ext cx="7211144" cy="4073275"/>
          </a:xfrm>
          <a:prstGeom prst="rect">
            <a:avLst/>
          </a:prstGeom>
        </p:spPr>
      </p:pic>
    </p:spTree>
    <p:extLst>
      <p:ext uri="{BB962C8B-B14F-4D97-AF65-F5344CB8AC3E}">
        <p14:creationId xmlns:p14="http://schemas.microsoft.com/office/powerpoint/2010/main" val="3685716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Online Media 4" title="Child poverty strategy for Wales">
            <a:hlinkClick r:id="" action="ppaction://media"/>
            <a:extLst>
              <a:ext uri="{FF2B5EF4-FFF2-40B4-BE49-F238E27FC236}">
                <a16:creationId xmlns:a16="http://schemas.microsoft.com/office/drawing/2014/main" id="{0CFB1E00-2503-E661-2364-C6A4DADB2449}"/>
              </a:ext>
            </a:extLst>
          </p:cNvPr>
          <p:cNvPicPr>
            <a:picLocks noGrp="1" noRot="1" noChangeAspect="1"/>
          </p:cNvPicPr>
          <p:nvPr>
            <p:ph sz="half" idx="2"/>
            <a:videoFile r:link="rId1"/>
          </p:nvPr>
        </p:nvPicPr>
        <p:blipFill>
          <a:blip r:embed="rId3"/>
          <a:stretch>
            <a:fillRect/>
          </a:stretch>
        </p:blipFill>
        <p:spPr>
          <a:xfrm>
            <a:off x="482600" y="1118489"/>
            <a:ext cx="8178799" cy="4621021"/>
          </a:xfrm>
          <a:prstGeom prst="rect">
            <a:avLst/>
          </a:prstGeom>
        </p:spPr>
      </p:pic>
    </p:spTree>
    <p:extLst>
      <p:ext uri="{BB962C8B-B14F-4D97-AF65-F5344CB8AC3E}">
        <p14:creationId xmlns:p14="http://schemas.microsoft.com/office/powerpoint/2010/main" val="2713931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02129-C4A1-99C3-A962-81AC89574A79}"/>
              </a:ext>
            </a:extLst>
          </p:cNvPr>
          <p:cNvSpPr>
            <a:spLocks noGrp="1"/>
          </p:cNvSpPr>
          <p:nvPr>
            <p:ph type="title"/>
          </p:nvPr>
        </p:nvSpPr>
        <p:spPr/>
        <p:txBody>
          <a:bodyPr/>
          <a:lstStyle/>
          <a:p>
            <a:r>
              <a:rPr lang="en-GB" dirty="0"/>
              <a:t>WIMD 2025</a:t>
            </a:r>
          </a:p>
        </p:txBody>
      </p:sp>
      <p:sp>
        <p:nvSpPr>
          <p:cNvPr id="4" name="Content Placeholder 3">
            <a:extLst>
              <a:ext uri="{FF2B5EF4-FFF2-40B4-BE49-F238E27FC236}">
                <a16:creationId xmlns:a16="http://schemas.microsoft.com/office/drawing/2014/main" id="{A56A9B54-394D-684B-B58B-31824BCDE455}"/>
              </a:ext>
            </a:extLst>
          </p:cNvPr>
          <p:cNvSpPr>
            <a:spLocks noGrp="1"/>
          </p:cNvSpPr>
          <p:nvPr>
            <p:ph sz="half" idx="2"/>
          </p:nvPr>
        </p:nvSpPr>
        <p:spPr>
          <a:xfrm>
            <a:off x="4648200" y="1594450"/>
            <a:ext cx="4038600" cy="4525963"/>
          </a:xfrm>
        </p:spPr>
        <p:txBody>
          <a:bodyPr>
            <a:normAutofit fontScale="85000" lnSpcReduction="10000"/>
          </a:bodyPr>
          <a:lstStyle/>
          <a:p>
            <a:r>
              <a:rPr lang="en-GB" dirty="0">
                <a:latin typeface="Segoe UI" panose="020B0502040204020203" pitchFamily="34" charset="0"/>
              </a:rPr>
              <a:t>How deprivation is measured in Wales </a:t>
            </a:r>
          </a:p>
          <a:p>
            <a:r>
              <a:rPr lang="en-GB" dirty="0">
                <a:latin typeface="Segoe UI" panose="020B0502040204020203" pitchFamily="34" charset="0"/>
              </a:rPr>
              <a:t>Which areas have highest levels of disadvantage</a:t>
            </a:r>
          </a:p>
          <a:p>
            <a:r>
              <a:rPr lang="en-GB" dirty="0">
                <a:latin typeface="Segoe UI" panose="020B0502040204020203" pitchFamily="34" charset="0"/>
              </a:rPr>
              <a:t>How deprivation affects access to services, health, education &amp; community safety </a:t>
            </a:r>
          </a:p>
          <a:p>
            <a:r>
              <a:rPr lang="en-GB" dirty="0">
                <a:latin typeface="Segoe UI" panose="020B0502040204020203" pitchFamily="34" charset="0"/>
              </a:rPr>
              <a:t>How schools in deprived areas face disproportionately higher need</a:t>
            </a:r>
          </a:p>
          <a:p>
            <a:endParaRPr lang="en-GB" dirty="0"/>
          </a:p>
        </p:txBody>
      </p:sp>
      <p:sp>
        <p:nvSpPr>
          <p:cNvPr id="8" name="Content Placeholder 3">
            <a:extLst>
              <a:ext uri="{FF2B5EF4-FFF2-40B4-BE49-F238E27FC236}">
                <a16:creationId xmlns:a16="http://schemas.microsoft.com/office/drawing/2014/main" id="{365E390B-FF53-7E69-727D-16D91262EB48}"/>
              </a:ext>
            </a:extLst>
          </p:cNvPr>
          <p:cNvSpPr>
            <a:spLocks noGrp="1"/>
          </p:cNvSpPr>
          <p:nvPr>
            <p:ph sz="half" idx="1"/>
          </p:nvPr>
        </p:nvSpPr>
        <p:spPr>
          <a:xfrm>
            <a:off x="457200" y="1600200"/>
            <a:ext cx="4038600" cy="4983162"/>
          </a:xfrm>
        </p:spPr>
        <p:txBody>
          <a:bodyPr>
            <a:normAutofit fontScale="85000" lnSpcReduction="10000"/>
          </a:bodyPr>
          <a:lstStyle/>
          <a:p>
            <a:r>
              <a:rPr lang="en-GB" dirty="0">
                <a:latin typeface="Segoe UI" panose="020B0502040204020203" pitchFamily="34" charset="0"/>
              </a:rPr>
              <a:t>Sut </a:t>
            </a:r>
            <a:r>
              <a:rPr lang="en-GB" dirty="0" err="1">
                <a:latin typeface="Segoe UI" panose="020B0502040204020203" pitchFamily="34" charset="0"/>
              </a:rPr>
              <a:t>mae</a:t>
            </a:r>
            <a:r>
              <a:rPr lang="en-GB" dirty="0">
                <a:latin typeface="Segoe UI" panose="020B0502040204020203" pitchFamily="34" charset="0"/>
              </a:rPr>
              <a:t> </a:t>
            </a:r>
            <a:r>
              <a:rPr lang="en-GB" dirty="0" err="1">
                <a:latin typeface="Segoe UI" panose="020B0502040204020203" pitchFamily="34" charset="0"/>
              </a:rPr>
              <a:t>amddifadedd</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cael</a:t>
            </a:r>
            <a:r>
              <a:rPr lang="en-GB" dirty="0">
                <a:latin typeface="Segoe UI" panose="020B0502040204020203" pitchFamily="34" charset="0"/>
              </a:rPr>
              <a:t> </a:t>
            </a:r>
            <a:r>
              <a:rPr lang="en-GB" dirty="0" err="1">
                <a:latin typeface="Segoe UI" panose="020B0502040204020203" pitchFamily="34" charset="0"/>
              </a:rPr>
              <a:t>ei</a:t>
            </a:r>
            <a:r>
              <a:rPr lang="en-GB" dirty="0">
                <a:latin typeface="Segoe UI" panose="020B0502040204020203" pitchFamily="34" charset="0"/>
              </a:rPr>
              <a:t> </a:t>
            </a:r>
            <a:r>
              <a:rPr lang="en-GB" dirty="0" err="1">
                <a:latin typeface="Segoe UI" panose="020B0502040204020203" pitchFamily="34" charset="0"/>
              </a:rPr>
              <a:t>fesur</a:t>
            </a:r>
            <a:r>
              <a:rPr lang="en-GB" dirty="0">
                <a:latin typeface="Segoe UI" panose="020B0502040204020203" pitchFamily="34" charset="0"/>
              </a:rPr>
              <a:t> </a:t>
            </a:r>
            <a:r>
              <a:rPr lang="en-GB" dirty="0" err="1">
                <a:latin typeface="Segoe UI" panose="020B0502040204020203" pitchFamily="34" charset="0"/>
              </a:rPr>
              <a:t>yng</a:t>
            </a:r>
            <a:r>
              <a:rPr lang="en-GB" dirty="0">
                <a:latin typeface="Segoe UI" panose="020B0502040204020203" pitchFamily="34" charset="0"/>
              </a:rPr>
              <a:t> </a:t>
            </a:r>
            <a:r>
              <a:rPr lang="en-GB" dirty="0" err="1">
                <a:latin typeface="Segoe UI" panose="020B0502040204020203" pitchFamily="34" charset="0"/>
              </a:rPr>
              <a:t>Nghymru</a:t>
            </a:r>
            <a:r>
              <a:rPr lang="en-GB" dirty="0">
                <a:latin typeface="Segoe UI" panose="020B0502040204020203" pitchFamily="34" charset="0"/>
              </a:rPr>
              <a:t> </a:t>
            </a:r>
          </a:p>
          <a:p>
            <a:r>
              <a:rPr lang="en-GB" dirty="0">
                <a:latin typeface="Segoe UI" panose="020B0502040204020203" pitchFamily="34" charset="0"/>
              </a:rPr>
              <a:t>Pa </a:t>
            </a:r>
            <a:r>
              <a:rPr lang="en-GB" dirty="0" err="1">
                <a:latin typeface="Segoe UI" panose="020B0502040204020203" pitchFamily="34" charset="0"/>
              </a:rPr>
              <a:t>ardaloedd</a:t>
            </a:r>
            <a:r>
              <a:rPr lang="en-GB" dirty="0">
                <a:latin typeface="Segoe UI" panose="020B0502040204020203" pitchFamily="34" charset="0"/>
              </a:rPr>
              <a:t> </a:t>
            </a:r>
            <a:r>
              <a:rPr lang="en-GB" dirty="0" err="1">
                <a:latin typeface="Segoe UI" panose="020B0502040204020203" pitchFamily="34" charset="0"/>
              </a:rPr>
              <a:t>sydd</a:t>
            </a:r>
            <a:r>
              <a:rPr lang="en-GB" dirty="0">
                <a:latin typeface="Segoe UI" panose="020B0502040204020203" pitchFamily="34" charset="0"/>
              </a:rPr>
              <a:t> </a:t>
            </a:r>
            <a:r>
              <a:rPr lang="en-GB" dirty="0" err="1">
                <a:latin typeface="Segoe UI" panose="020B0502040204020203" pitchFamily="34" charset="0"/>
              </a:rPr>
              <a:t>â'r</a:t>
            </a:r>
            <a:r>
              <a:rPr lang="en-GB" dirty="0">
                <a:latin typeface="Segoe UI" panose="020B0502040204020203" pitchFamily="34" charset="0"/>
              </a:rPr>
              <a:t> </a:t>
            </a:r>
            <a:r>
              <a:rPr lang="en-GB" dirty="0" err="1">
                <a:latin typeface="Segoe UI" panose="020B0502040204020203" pitchFamily="34" charset="0"/>
              </a:rPr>
              <a:t>lefelau</a:t>
            </a:r>
            <a:r>
              <a:rPr lang="en-GB" dirty="0">
                <a:latin typeface="Segoe UI" panose="020B0502040204020203" pitchFamily="34" charset="0"/>
              </a:rPr>
              <a:t> </a:t>
            </a:r>
            <a:r>
              <a:rPr lang="en-GB" dirty="0" err="1">
                <a:latin typeface="Segoe UI" panose="020B0502040204020203" pitchFamily="34" charset="0"/>
              </a:rPr>
              <a:t>uchaf</a:t>
            </a:r>
            <a:r>
              <a:rPr lang="en-GB" dirty="0">
                <a:latin typeface="Segoe UI" panose="020B0502040204020203" pitchFamily="34" charset="0"/>
              </a:rPr>
              <a:t> o </a:t>
            </a:r>
            <a:r>
              <a:rPr lang="en-GB" dirty="0" err="1">
                <a:latin typeface="Segoe UI" panose="020B0502040204020203" pitchFamily="34" charset="0"/>
              </a:rPr>
              <a:t>anfantais</a:t>
            </a:r>
            <a:endParaRPr lang="en-GB" dirty="0">
              <a:latin typeface="Segoe UI" panose="020B0502040204020203" pitchFamily="34" charset="0"/>
            </a:endParaRPr>
          </a:p>
          <a:p>
            <a:r>
              <a:rPr lang="en-GB" dirty="0">
                <a:latin typeface="Segoe UI" panose="020B0502040204020203" pitchFamily="34" charset="0"/>
              </a:rPr>
              <a:t>Sut </a:t>
            </a:r>
            <a:r>
              <a:rPr lang="en-GB" dirty="0" err="1">
                <a:latin typeface="Segoe UI" panose="020B0502040204020203" pitchFamily="34" charset="0"/>
              </a:rPr>
              <a:t>mae</a:t>
            </a:r>
            <a:r>
              <a:rPr lang="en-GB" dirty="0">
                <a:latin typeface="Segoe UI" panose="020B0502040204020203" pitchFamily="34" charset="0"/>
              </a:rPr>
              <a:t> </a:t>
            </a:r>
            <a:r>
              <a:rPr lang="en-GB" dirty="0" err="1">
                <a:latin typeface="Segoe UI" panose="020B0502040204020203" pitchFamily="34" charset="0"/>
              </a:rPr>
              <a:t>amddifadedd</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effeithio</a:t>
            </a:r>
            <a:r>
              <a:rPr lang="en-GB" dirty="0">
                <a:latin typeface="Segoe UI" panose="020B0502040204020203" pitchFamily="34" charset="0"/>
              </a:rPr>
              <a:t> </a:t>
            </a:r>
            <a:r>
              <a:rPr lang="en-GB" dirty="0" err="1">
                <a:latin typeface="Segoe UI" panose="020B0502040204020203" pitchFamily="34" charset="0"/>
              </a:rPr>
              <a:t>ar</a:t>
            </a:r>
            <a:r>
              <a:rPr lang="en-GB" dirty="0">
                <a:latin typeface="Segoe UI" panose="020B0502040204020203" pitchFamily="34" charset="0"/>
              </a:rPr>
              <a:t> </a:t>
            </a:r>
            <a:r>
              <a:rPr lang="en-GB" dirty="0" err="1">
                <a:latin typeface="Segoe UI" panose="020B0502040204020203" pitchFamily="34" charset="0"/>
              </a:rPr>
              <a:t>fynediad</a:t>
            </a:r>
            <a:r>
              <a:rPr lang="en-GB" dirty="0">
                <a:latin typeface="Segoe UI" panose="020B0502040204020203" pitchFamily="34" charset="0"/>
              </a:rPr>
              <a:t> at </a:t>
            </a:r>
            <a:r>
              <a:rPr lang="en-GB" dirty="0" err="1">
                <a:latin typeface="Segoe UI" panose="020B0502040204020203" pitchFamily="34" charset="0"/>
              </a:rPr>
              <a:t>wasanaethau</a:t>
            </a:r>
            <a:r>
              <a:rPr lang="en-GB" dirty="0">
                <a:latin typeface="Segoe UI" panose="020B0502040204020203" pitchFamily="34" charset="0"/>
              </a:rPr>
              <a:t>, iechyd, </a:t>
            </a:r>
            <a:r>
              <a:rPr lang="en-GB" dirty="0" err="1">
                <a:latin typeface="Segoe UI" panose="020B0502040204020203" pitchFamily="34" charset="0"/>
              </a:rPr>
              <a:t>addysg</a:t>
            </a:r>
            <a:r>
              <a:rPr lang="en-GB" dirty="0">
                <a:latin typeface="Segoe UI" panose="020B0502040204020203" pitchFamily="34" charset="0"/>
              </a:rPr>
              <a:t> a </a:t>
            </a:r>
            <a:r>
              <a:rPr lang="en-GB" dirty="0" err="1">
                <a:latin typeface="Segoe UI" panose="020B0502040204020203" pitchFamily="34" charset="0"/>
              </a:rPr>
              <a:t>diogelwch</a:t>
            </a:r>
            <a:r>
              <a:rPr lang="en-GB" dirty="0">
                <a:latin typeface="Segoe UI" panose="020B0502040204020203" pitchFamily="34" charset="0"/>
              </a:rPr>
              <a:t> </a:t>
            </a:r>
            <a:r>
              <a:rPr lang="en-GB" dirty="0" err="1">
                <a:latin typeface="Segoe UI" panose="020B0502040204020203" pitchFamily="34" charset="0"/>
              </a:rPr>
              <a:t>cymunedol</a:t>
            </a:r>
            <a:r>
              <a:rPr lang="en-GB" dirty="0">
                <a:latin typeface="Segoe UI" panose="020B0502040204020203" pitchFamily="34" charset="0"/>
              </a:rPr>
              <a:t> </a:t>
            </a:r>
          </a:p>
          <a:p>
            <a:r>
              <a:rPr lang="en-GB" dirty="0">
                <a:latin typeface="Segoe UI" panose="020B0502040204020203" pitchFamily="34" charset="0"/>
              </a:rPr>
              <a:t>Sut </a:t>
            </a:r>
            <a:r>
              <a:rPr lang="en-GB" dirty="0" err="1">
                <a:latin typeface="Segoe UI" panose="020B0502040204020203" pitchFamily="34" charset="0"/>
              </a:rPr>
              <a:t>mae</a:t>
            </a:r>
            <a:r>
              <a:rPr lang="en-GB" dirty="0">
                <a:latin typeface="Segoe UI" panose="020B0502040204020203" pitchFamily="34" charset="0"/>
              </a:rPr>
              <a:t> </a:t>
            </a:r>
            <a:r>
              <a:rPr lang="en-GB" dirty="0" err="1">
                <a:latin typeface="Segoe UI" panose="020B0502040204020203" pitchFamily="34" charset="0"/>
              </a:rPr>
              <a:t>ysgolion</a:t>
            </a:r>
            <a:r>
              <a:rPr lang="en-GB" dirty="0">
                <a:latin typeface="Segoe UI" panose="020B0502040204020203" pitchFamily="34" charset="0"/>
              </a:rPr>
              <a:t> </a:t>
            </a:r>
            <a:r>
              <a:rPr lang="en-GB" dirty="0" err="1">
                <a:latin typeface="Segoe UI" panose="020B0502040204020203" pitchFamily="34" charset="0"/>
              </a:rPr>
              <a:t>mewn</a:t>
            </a:r>
            <a:r>
              <a:rPr lang="en-GB" dirty="0">
                <a:latin typeface="Segoe UI" panose="020B0502040204020203" pitchFamily="34" charset="0"/>
              </a:rPr>
              <a:t> </a:t>
            </a:r>
            <a:r>
              <a:rPr lang="en-GB" dirty="0" err="1">
                <a:latin typeface="Segoe UI" panose="020B0502040204020203" pitchFamily="34" charset="0"/>
              </a:rPr>
              <a:t>ardaloedd</a:t>
            </a:r>
            <a:r>
              <a:rPr lang="en-GB" dirty="0">
                <a:latin typeface="Segoe UI" panose="020B0502040204020203" pitchFamily="34" charset="0"/>
              </a:rPr>
              <a:t> </a:t>
            </a:r>
            <a:r>
              <a:rPr lang="en-GB" dirty="0" err="1">
                <a:latin typeface="Segoe UI" panose="020B0502040204020203" pitchFamily="34" charset="0"/>
              </a:rPr>
              <a:t>difreintiedig</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wynebu</a:t>
            </a:r>
            <a:r>
              <a:rPr lang="en-GB" dirty="0">
                <a:latin typeface="Segoe UI" panose="020B0502040204020203" pitchFamily="34" charset="0"/>
              </a:rPr>
              <a:t> </a:t>
            </a:r>
            <a:r>
              <a:rPr lang="en-GB" dirty="0" err="1">
                <a:latin typeface="Segoe UI" panose="020B0502040204020203" pitchFamily="34" charset="0"/>
              </a:rPr>
              <a:t>angen</a:t>
            </a:r>
            <a:r>
              <a:rPr lang="en-GB" dirty="0">
                <a:latin typeface="Segoe UI" panose="020B0502040204020203" pitchFamily="34" charset="0"/>
              </a:rPr>
              <a:t> </a:t>
            </a:r>
            <a:r>
              <a:rPr lang="en-GB" dirty="0" err="1">
                <a:latin typeface="Segoe UI" panose="020B0502040204020203" pitchFamily="34" charset="0"/>
              </a:rPr>
              <a:t>anghymesur</a:t>
            </a:r>
            <a:r>
              <a:rPr lang="en-GB" dirty="0">
                <a:latin typeface="Segoe UI" panose="020B0502040204020203" pitchFamily="34" charset="0"/>
              </a:rPr>
              <a:t> </a:t>
            </a:r>
            <a:r>
              <a:rPr lang="en-GB" dirty="0" err="1">
                <a:latin typeface="Segoe UI" panose="020B0502040204020203" pitchFamily="34" charset="0"/>
              </a:rPr>
              <a:t>uwch</a:t>
            </a:r>
            <a:endParaRPr lang="en-GB" dirty="0"/>
          </a:p>
        </p:txBody>
      </p:sp>
    </p:spTree>
    <p:extLst>
      <p:ext uri="{BB962C8B-B14F-4D97-AF65-F5344CB8AC3E}">
        <p14:creationId xmlns:p14="http://schemas.microsoft.com/office/powerpoint/2010/main" val="2847099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70302-80B2-A090-D8DD-D155D564F7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54E5AA-FBB6-7803-E81D-DAA696172582}"/>
              </a:ext>
            </a:extLst>
          </p:cNvPr>
          <p:cNvSpPr>
            <a:spLocks noGrp="1"/>
          </p:cNvSpPr>
          <p:nvPr>
            <p:ph sz="half" idx="1"/>
          </p:nvPr>
        </p:nvSpPr>
        <p:spPr>
          <a:xfrm>
            <a:off x="449218" y="4320380"/>
            <a:ext cx="4038600" cy="4525963"/>
          </a:xfrm>
        </p:spPr>
        <p:txBody>
          <a:bodyPr/>
          <a:lstStyle/>
          <a:p>
            <a:r>
              <a:rPr lang="en-GB" dirty="0">
                <a:hlinkClick r:id="rId2"/>
              </a:rPr>
              <a:t>https://explore-wales.localinsight.org/#/map</a:t>
            </a:r>
            <a:endParaRPr lang="en-GB" dirty="0"/>
          </a:p>
          <a:p>
            <a:endParaRPr lang="en-GB" dirty="0"/>
          </a:p>
        </p:txBody>
      </p:sp>
      <p:pic>
        <p:nvPicPr>
          <p:cNvPr id="6" name="Picture 5">
            <a:extLst>
              <a:ext uri="{FF2B5EF4-FFF2-40B4-BE49-F238E27FC236}">
                <a16:creationId xmlns:a16="http://schemas.microsoft.com/office/drawing/2014/main" id="{2B79A9DC-1B8A-0EEF-250A-5D60D64F3962}"/>
              </a:ext>
            </a:extLst>
          </p:cNvPr>
          <p:cNvPicPr>
            <a:picLocks noChangeAspect="1"/>
          </p:cNvPicPr>
          <p:nvPr/>
        </p:nvPicPr>
        <p:blipFill>
          <a:blip r:embed="rId3"/>
          <a:stretch>
            <a:fillRect/>
          </a:stretch>
        </p:blipFill>
        <p:spPr>
          <a:xfrm>
            <a:off x="-76200" y="0"/>
            <a:ext cx="9144000" cy="3871621"/>
          </a:xfrm>
          <a:prstGeom prst="rect">
            <a:avLst/>
          </a:prstGeom>
        </p:spPr>
      </p:pic>
    </p:spTree>
    <p:extLst>
      <p:ext uri="{BB962C8B-B14F-4D97-AF65-F5344CB8AC3E}">
        <p14:creationId xmlns:p14="http://schemas.microsoft.com/office/powerpoint/2010/main" val="7956797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Diffinio</a:t>
            </a:r>
            <a:r>
              <a:rPr lang="en-GB" dirty="0"/>
              <a:t> </a:t>
            </a:r>
            <a:r>
              <a:rPr lang="en-GB" dirty="0" err="1"/>
              <a:t>Tlodi</a:t>
            </a:r>
            <a:r>
              <a:rPr lang="en-GB" dirty="0"/>
              <a:t> </a:t>
            </a:r>
            <a:br>
              <a:rPr lang="en-US" dirty="0">
                <a:latin typeface="+mj-ea"/>
                <a:cs typeface="+mj-ea"/>
              </a:rPr>
            </a:br>
            <a:r>
              <a:rPr lang="en-GB" i="1" dirty="0"/>
              <a:t>Defining Poverty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err="1"/>
              <a:t>Gwyliwch</a:t>
            </a:r>
            <a:r>
              <a:rPr lang="en-GB" dirty="0"/>
              <a:t> y </a:t>
            </a:r>
            <a:r>
              <a:rPr lang="en-GB" dirty="0" err="1"/>
              <a:t>fideo</a:t>
            </a:r>
            <a:r>
              <a:rPr lang="en-GB" dirty="0"/>
              <a:t>. </a:t>
            </a:r>
          </a:p>
          <a:p>
            <a:r>
              <a:rPr lang="en-GB" dirty="0" err="1"/>
              <a:t>Mewn</a:t>
            </a:r>
            <a:r>
              <a:rPr lang="en-GB" dirty="0"/>
              <a:t> </a:t>
            </a:r>
            <a:r>
              <a:rPr lang="en-GB" dirty="0" err="1"/>
              <a:t>grŵp</a:t>
            </a:r>
            <a:r>
              <a:rPr lang="en-GB" dirty="0"/>
              <a:t>, </a:t>
            </a:r>
            <a:r>
              <a:rPr lang="en-GB" dirty="0" err="1"/>
              <a:t>ysgrifennwch</a:t>
            </a:r>
            <a:r>
              <a:rPr lang="en-GB" dirty="0"/>
              <a:t> </a:t>
            </a:r>
            <a:r>
              <a:rPr lang="en-GB" dirty="0" err="1"/>
              <a:t>ddiffiniad</a:t>
            </a:r>
            <a:r>
              <a:rPr lang="en-GB" dirty="0"/>
              <a:t> o </a:t>
            </a:r>
            <a:r>
              <a:rPr lang="en-GB" dirty="0" err="1"/>
              <a:t>dlodi</a:t>
            </a:r>
            <a:r>
              <a:rPr lang="en-GB" dirty="0"/>
              <a:t>. </a:t>
            </a:r>
          </a:p>
          <a:p>
            <a:endParaRPr lang="en-GB" dirty="0"/>
          </a:p>
          <a:p>
            <a:r>
              <a:rPr lang="en-GB" dirty="0"/>
              <a:t>Pam </a:t>
            </a:r>
            <a:r>
              <a:rPr lang="en-GB" dirty="0" err="1"/>
              <a:t>ei</a:t>
            </a:r>
            <a:r>
              <a:rPr lang="en-GB" dirty="0"/>
              <a:t> </a:t>
            </a:r>
            <a:r>
              <a:rPr lang="en-GB" dirty="0" err="1"/>
              <a:t>fod</a:t>
            </a:r>
            <a:r>
              <a:rPr lang="en-GB" dirty="0"/>
              <a:t> </a:t>
            </a:r>
            <a:r>
              <a:rPr lang="en-GB" dirty="0" err="1"/>
              <a:t>yn</a:t>
            </a:r>
            <a:r>
              <a:rPr lang="en-GB" dirty="0"/>
              <a:t> </a:t>
            </a:r>
            <a:r>
              <a:rPr lang="en-GB" dirty="0" err="1"/>
              <a:t>bwysig</a:t>
            </a:r>
            <a:r>
              <a:rPr lang="en-GB" dirty="0"/>
              <a:t> </a:t>
            </a:r>
            <a:r>
              <a:rPr lang="en-GB" dirty="0" err="1"/>
              <a:t>i</a:t>
            </a:r>
            <a:r>
              <a:rPr lang="en-GB" dirty="0"/>
              <a:t> </a:t>
            </a:r>
            <a:r>
              <a:rPr lang="en-GB" dirty="0" err="1"/>
              <a:t>lywodraethau</a:t>
            </a:r>
            <a:r>
              <a:rPr lang="en-GB" dirty="0"/>
              <a:t> </a:t>
            </a:r>
            <a:r>
              <a:rPr lang="en-GB" dirty="0" err="1"/>
              <a:t>ddiffinio</a:t>
            </a:r>
            <a:r>
              <a:rPr lang="en-GB" dirty="0"/>
              <a:t> </a:t>
            </a:r>
            <a:r>
              <a:rPr lang="en-GB" dirty="0" err="1"/>
              <a:t>tlodi</a:t>
            </a:r>
            <a:r>
              <a:rPr lang="en-GB" dirty="0"/>
              <a:t>?</a:t>
            </a:r>
          </a:p>
          <a:p>
            <a:r>
              <a:rPr lang="en-GB" dirty="0"/>
              <a:t>Beth </a:t>
            </a:r>
            <a:r>
              <a:rPr lang="en-GB" dirty="0" err="1"/>
              <a:t>yw’r</a:t>
            </a:r>
            <a:r>
              <a:rPr lang="en-GB" dirty="0"/>
              <a:t> </a:t>
            </a:r>
            <a:r>
              <a:rPr lang="en-GB" dirty="0" err="1"/>
              <a:t>risgiau</a:t>
            </a:r>
            <a:r>
              <a:rPr lang="en-GB" dirty="0"/>
              <a:t> o </a:t>
            </a:r>
            <a:r>
              <a:rPr lang="en-GB" dirty="0" err="1"/>
              <a:t>ddiffinio</a:t>
            </a:r>
            <a:r>
              <a:rPr lang="en-GB" dirty="0"/>
              <a:t> </a:t>
            </a:r>
            <a:r>
              <a:rPr lang="en-GB" dirty="0" err="1"/>
              <a:t>tlodi</a:t>
            </a:r>
            <a:r>
              <a:rPr lang="en-GB" dirty="0"/>
              <a:t>?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i="1" dirty="0"/>
              <a:t>Watch this short video. </a:t>
            </a:r>
          </a:p>
          <a:p>
            <a:r>
              <a:rPr lang="en-GB" i="1" dirty="0"/>
              <a:t>In small groups, write a definition of poverty. </a:t>
            </a:r>
          </a:p>
          <a:p>
            <a:endParaRPr lang="en-GB" i="1" dirty="0"/>
          </a:p>
          <a:p>
            <a:r>
              <a:rPr lang="en-GB" i="1" dirty="0"/>
              <a:t>Why is it important for a government to define poverty? </a:t>
            </a:r>
          </a:p>
          <a:p>
            <a:r>
              <a:rPr lang="en-GB" i="1" dirty="0"/>
              <a:t>What are the risks of defining poverty? </a:t>
            </a:r>
          </a:p>
        </p:txBody>
      </p:sp>
    </p:spTree>
    <p:extLst>
      <p:ext uri="{BB962C8B-B14F-4D97-AF65-F5344CB8AC3E}">
        <p14:creationId xmlns:p14="http://schemas.microsoft.com/office/powerpoint/2010/main" val="38397670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Mwy</a:t>
            </a:r>
            <a:r>
              <a:rPr lang="en-GB" dirty="0"/>
              <a:t> </a:t>
            </a:r>
            <a:r>
              <a:rPr lang="en-GB" dirty="0" err="1"/>
              <a:t>na</a:t>
            </a:r>
            <a:r>
              <a:rPr lang="en-GB" dirty="0"/>
              <a:t> </a:t>
            </a:r>
            <a:r>
              <a:rPr lang="en-GB" dirty="0" err="1"/>
              <a:t>incwm</a:t>
            </a:r>
            <a:r>
              <a:rPr lang="en-GB" dirty="0"/>
              <a:t> </a:t>
            </a:r>
            <a:r>
              <a:rPr lang="en-GB" dirty="0" err="1"/>
              <a:t>isel</a:t>
            </a:r>
            <a:br>
              <a:rPr lang="en-GB" dirty="0"/>
            </a:br>
            <a:r>
              <a:rPr lang="en-GB" i="1" dirty="0"/>
              <a:t>More than just low income </a:t>
            </a:r>
          </a:p>
        </p:txBody>
      </p:sp>
      <p:sp>
        <p:nvSpPr>
          <p:cNvPr id="4" name="Content Placeholder 3"/>
          <p:cNvSpPr>
            <a:spLocks noGrp="1"/>
          </p:cNvSpPr>
          <p:nvPr>
            <p:ph idx="1"/>
          </p:nvPr>
        </p:nvSpPr>
        <p:spPr/>
        <p:txBody>
          <a:bodyPr>
            <a:normAutofit fontScale="85000" lnSpcReduction="20000"/>
          </a:bodyPr>
          <a:lstStyle/>
          <a:p>
            <a:r>
              <a:rPr lang="en-GB" dirty="0"/>
              <a:t>“People are said to be living in poverty if their income and resources are so inadequate as to preclude them from having a standard of living considered acceptable in the society in which they live. Because of their poverty they may experience multiple disadvantage through unemployment, low income, poor housing, inadequate health care and barriers to lifelong learning, culture, sport and recreation. They are often excluded and marginalised from participating in activities (economic, social and cultural) that are the norm for other people and their access to fundamental rights may be restricted.” </a:t>
            </a:r>
          </a:p>
          <a:p>
            <a:pPr marL="0" indent="0" algn="r">
              <a:buNone/>
            </a:pPr>
            <a:r>
              <a:rPr lang="en-GB" dirty="0"/>
              <a:t>(European Commission, 2004) </a:t>
            </a:r>
          </a:p>
        </p:txBody>
      </p:sp>
      <p:sp>
        <p:nvSpPr>
          <p:cNvPr id="6" name="Cloud 5"/>
          <p:cNvSpPr/>
          <p:nvPr/>
        </p:nvSpPr>
        <p:spPr>
          <a:xfrm>
            <a:off x="3419872" y="3709628"/>
            <a:ext cx="5616624" cy="3096344"/>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TASG: </a:t>
            </a:r>
            <a:r>
              <a:rPr lang="en-GB" dirty="0" err="1"/>
              <a:t>Rhestrwch</a:t>
            </a:r>
            <a:r>
              <a:rPr lang="en-GB" dirty="0"/>
              <a:t> </a:t>
            </a:r>
            <a:r>
              <a:rPr lang="en-GB" dirty="0" err="1"/>
              <a:t>agweddau</a:t>
            </a:r>
            <a:r>
              <a:rPr lang="en-GB" dirty="0"/>
              <a:t> o </a:t>
            </a:r>
            <a:r>
              <a:rPr lang="en-GB" dirty="0" err="1"/>
              <a:t>dlodi</a:t>
            </a:r>
            <a:r>
              <a:rPr lang="en-GB" dirty="0"/>
              <a:t> </a:t>
            </a:r>
            <a:r>
              <a:rPr lang="en-GB" dirty="0" err="1"/>
              <a:t>ar</a:t>
            </a:r>
            <a:r>
              <a:rPr lang="en-GB" dirty="0"/>
              <a:t> </a:t>
            </a:r>
            <a:r>
              <a:rPr lang="en-GB" dirty="0" err="1"/>
              <a:t>wahan</a:t>
            </a:r>
            <a:r>
              <a:rPr lang="en-GB" dirty="0"/>
              <a:t> </a:t>
            </a:r>
            <a:r>
              <a:rPr lang="en-GB" dirty="0" err="1"/>
              <a:t>i</a:t>
            </a:r>
            <a:r>
              <a:rPr lang="en-GB" dirty="0"/>
              <a:t> </a:t>
            </a:r>
            <a:r>
              <a:rPr lang="en-GB" dirty="0" err="1"/>
              <a:t>incwm</a:t>
            </a:r>
            <a:r>
              <a:rPr lang="en-GB" dirty="0"/>
              <a:t> </a:t>
            </a:r>
            <a:r>
              <a:rPr lang="en-GB" dirty="0" err="1"/>
              <a:t>isel</a:t>
            </a:r>
            <a:r>
              <a:rPr lang="en-GB" dirty="0"/>
              <a:t> </a:t>
            </a:r>
            <a:r>
              <a:rPr lang="en-GB" dirty="0" err="1"/>
              <a:t>yn</a:t>
            </a:r>
            <a:r>
              <a:rPr lang="en-GB" dirty="0"/>
              <a:t> y </a:t>
            </a:r>
            <a:r>
              <a:rPr lang="en-GB" dirty="0" err="1"/>
              <a:t>diffiniad</a:t>
            </a:r>
            <a:r>
              <a:rPr lang="en-GB" dirty="0"/>
              <a:t> </a:t>
            </a:r>
            <a:r>
              <a:rPr lang="en-GB" dirty="0" err="1"/>
              <a:t>yma</a:t>
            </a:r>
            <a:r>
              <a:rPr lang="en-GB" dirty="0"/>
              <a:t>. </a:t>
            </a:r>
          </a:p>
          <a:p>
            <a:pPr algn="ctr"/>
            <a:endParaRPr lang="en-GB" dirty="0"/>
          </a:p>
          <a:p>
            <a:pPr algn="ctr"/>
            <a:r>
              <a:rPr lang="en-GB" dirty="0"/>
              <a:t>TASK: List aspects of poverty other than low income identified in this definition. </a:t>
            </a:r>
          </a:p>
        </p:txBody>
      </p:sp>
    </p:spTree>
    <p:extLst>
      <p:ext uri="{BB962C8B-B14F-4D97-AF65-F5344CB8AC3E}">
        <p14:creationId xmlns:p14="http://schemas.microsoft.com/office/powerpoint/2010/main" val="1129494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6"/>
                                        </p:tgtEl>
                                        <p:attrNameLst>
                                          <p:attrName>ppt_x</p:attrName>
                                        </p:attrNameLst>
                                      </p:cBhvr>
                                      <p:tavLst>
                                        <p:tav tm="0">
                                          <p:val>
                                            <p:strVal val="ppt_x"/>
                                          </p:val>
                                        </p:tav>
                                        <p:tav tm="100000">
                                          <p:val>
                                            <p:strVal val="ppt_x"/>
                                          </p:val>
                                        </p:tav>
                                      </p:tavLst>
                                    </p:anim>
                                    <p:anim calcmode="lin" valueType="num">
                                      <p:cBhvr additive="base">
                                        <p:cTn id="7" dur="500"/>
                                        <p:tgtEl>
                                          <p:spTgt spid="6"/>
                                        </p:tgtEl>
                                        <p:attrNameLst>
                                          <p:attrName>ppt_y</p:attrName>
                                        </p:attrNameLst>
                                      </p:cBhvr>
                                      <p:tavLst>
                                        <p:tav tm="0">
                                          <p:val>
                                            <p:strVal val="ppt_y"/>
                                          </p:val>
                                        </p:tav>
                                        <p:tav tm="100000">
                                          <p:val>
                                            <p:strVal val="1+ppt_h/2"/>
                                          </p:val>
                                        </p:tav>
                                      </p:tavLst>
                                    </p:anim>
                                    <p:set>
                                      <p:cBhvr>
                                        <p:cTn id="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1"/>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spcBef>
                <a:spcPts val="400"/>
              </a:spcBef>
              <a:buClr>
                <a:schemeClr val="accent1"/>
              </a:buClr>
              <a:buSzPct val="68000"/>
              <a:buFont typeface="Wingdings 3"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700">
                <a:solidFill>
                  <a:schemeClr val="tx1"/>
                </a:solidFill>
                <a:latin typeface="Lucida Sans Unicode" pitchFamily="34" charset="0"/>
                <a:ea typeface="ＭＳ Ｐゴシック" charset="-128"/>
              </a:defRPr>
            </a:lvl1pPr>
            <a:lvl2pPr marL="742950" indent="-285750">
              <a:spcBef>
                <a:spcPts val="325"/>
              </a:spcBef>
              <a:buClr>
                <a:schemeClr val="accent1"/>
              </a:buClr>
              <a:buFont typeface="Verdana"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chemeClr val="tx1"/>
                </a:solidFill>
                <a:latin typeface="Lucida Sans Unicode" pitchFamily="34" charset="0"/>
                <a:ea typeface="ＭＳ Ｐゴシック" charset="-128"/>
              </a:defRPr>
            </a:lvl2pPr>
            <a:lvl3pPr marL="1143000" indent="-228600">
              <a:spcBef>
                <a:spcPts val="350"/>
              </a:spcBef>
              <a:buClr>
                <a:schemeClr val="accent2"/>
              </a:buClr>
              <a:buSzPct val="100000"/>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Lucida Sans Unicode" pitchFamily="34" charset="0"/>
                <a:ea typeface="ＭＳ Ｐゴシック" charset="-128"/>
              </a:defRPr>
            </a:lvl3pPr>
            <a:lvl4pPr marL="1600200" indent="-228600">
              <a:spcBef>
                <a:spcPts val="350"/>
              </a:spcBef>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900">
                <a:solidFill>
                  <a:schemeClr val="tx1"/>
                </a:solidFill>
                <a:latin typeface="Lucida Sans Unicode" pitchFamily="34" charset="0"/>
                <a:ea typeface="ＭＳ Ｐゴシック" charset="-128"/>
              </a:defRPr>
            </a:lvl4pPr>
            <a:lvl5pPr marL="2057400" indent="-228600">
              <a:spcBef>
                <a:spcPts val="350"/>
              </a:spcBef>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5pPr>
            <a:lvl6pPr marL="25146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6pPr>
            <a:lvl7pPr marL="29718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7pPr>
            <a:lvl8pPr marL="34290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8pPr>
            <a:lvl9pPr marL="38862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9pPr>
          </a:lstStyle>
          <a:p>
            <a:pPr algn="ctr">
              <a:spcBef>
                <a:spcPct val="0"/>
              </a:spcBef>
              <a:buClrTx/>
              <a:buSzTx/>
              <a:buFontTx/>
              <a:buNone/>
            </a:pPr>
            <a:r>
              <a:rPr lang="en-GB" altLang="en-US" sz="4000" b="1">
                <a:solidFill>
                  <a:srgbClr val="000000"/>
                </a:solidFill>
                <a:latin typeface="Arial" charset="0"/>
                <a:ea typeface="SimSun" pitchFamily="2" charset="-122"/>
              </a:rPr>
              <a:t>Beth yw’r ffeithiau?</a:t>
            </a:r>
          </a:p>
          <a:p>
            <a:pPr algn="ctr">
              <a:spcBef>
                <a:spcPct val="0"/>
              </a:spcBef>
              <a:buClrTx/>
              <a:buSzTx/>
              <a:buFontTx/>
              <a:buNone/>
            </a:pPr>
            <a:r>
              <a:rPr lang="en-GB" altLang="en-US" sz="4000" b="1" i="1">
                <a:solidFill>
                  <a:srgbClr val="000000"/>
                </a:solidFill>
                <a:latin typeface="Arial" charset="0"/>
                <a:ea typeface="SimSun" pitchFamily="2" charset="-122"/>
              </a:rPr>
              <a:t>What are the facts?</a:t>
            </a:r>
          </a:p>
        </p:txBody>
      </p:sp>
      <p:sp>
        <p:nvSpPr>
          <p:cNvPr id="11267" name="Text Box 2"/>
          <p:cNvSpPr txBox="1">
            <a:spLocks noChangeArrowheads="1"/>
          </p:cNvSpPr>
          <p:nvPr/>
        </p:nvSpPr>
        <p:spPr bwMode="auto">
          <a:xfrm>
            <a:off x="1691680" y="1953111"/>
            <a:ext cx="7613712" cy="3976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t"/>
          <a:lstStyle>
            <a:lvl1pPr marL="342900" indent="-341313">
              <a:spcBef>
                <a:spcPts val="400"/>
              </a:spcBef>
              <a:buClr>
                <a:schemeClr val="accent1"/>
              </a:buClr>
              <a:buSzPct val="68000"/>
              <a:buFont typeface="Wingdings 3"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700">
                <a:solidFill>
                  <a:schemeClr val="tx1"/>
                </a:solidFill>
                <a:latin typeface="Lucida Sans Unicode" pitchFamily="34" charset="0"/>
                <a:ea typeface="ＭＳ Ｐゴシック" charset="-128"/>
              </a:defRPr>
            </a:lvl1pPr>
            <a:lvl2pPr marL="742950" indent="-285750">
              <a:spcBef>
                <a:spcPts val="325"/>
              </a:spcBef>
              <a:buClr>
                <a:schemeClr val="accent1"/>
              </a:buClr>
              <a:buFont typeface="Verdana"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300">
                <a:solidFill>
                  <a:schemeClr val="tx1"/>
                </a:solidFill>
                <a:latin typeface="Lucida Sans Unicode" pitchFamily="34" charset="0"/>
                <a:ea typeface="ＭＳ Ｐゴシック" charset="-128"/>
              </a:defRPr>
            </a:lvl2pPr>
            <a:lvl3pPr marL="1143000" indent="-228600">
              <a:spcBef>
                <a:spcPts val="350"/>
              </a:spcBef>
              <a:buClr>
                <a:schemeClr val="accent2"/>
              </a:buClr>
              <a:buSzPct val="100000"/>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Lucida Sans Unicode" pitchFamily="34" charset="0"/>
                <a:ea typeface="ＭＳ Ｐゴシック" charset="-128"/>
              </a:defRPr>
            </a:lvl3pPr>
            <a:lvl4pPr marL="1600200" indent="-228600">
              <a:spcBef>
                <a:spcPts val="350"/>
              </a:spcBef>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900">
                <a:solidFill>
                  <a:schemeClr val="tx1"/>
                </a:solidFill>
                <a:latin typeface="Lucida Sans Unicode" pitchFamily="34" charset="0"/>
                <a:ea typeface="ＭＳ Ｐゴシック" charset="-128"/>
              </a:defRPr>
            </a:lvl4pPr>
            <a:lvl5pPr marL="2057400" indent="-228600">
              <a:spcBef>
                <a:spcPts val="350"/>
              </a:spcBef>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5pPr>
            <a:lvl6pPr marL="25146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6pPr>
            <a:lvl7pPr marL="29718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7pPr>
            <a:lvl8pPr marL="34290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8pPr>
            <a:lvl9pPr marL="38862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9pPr>
          </a:lstStyle>
          <a:p>
            <a:pPr indent="-340995">
              <a:spcBef>
                <a:spcPts val="800"/>
              </a:spcBef>
              <a:buClrTx/>
              <a:buSzTx/>
              <a:buNone/>
            </a:pPr>
            <a:r>
              <a:rPr lang="en-US" altLang="en-US" sz="2200" dirty="0">
                <a:solidFill>
                  <a:srgbClr val="000000"/>
                </a:solidFill>
                <a:latin typeface="Arial" charset="0"/>
                <a:ea typeface="SimSun" pitchFamily="2" charset="-122"/>
                <a:cs typeface="Arial"/>
              </a:rPr>
              <a:t>    </a:t>
            </a:r>
            <a:r>
              <a:rPr lang="en-US" altLang="en-US" sz="2200" dirty="0">
                <a:solidFill>
                  <a:srgbClr val="000000"/>
                </a:solidFill>
                <a:latin typeface="Arial" charset="0"/>
                <a:ea typeface="SimSun" pitchFamily="2" charset="-122"/>
                <a:cs typeface="Arial"/>
                <a:hlinkClick r:id="rId3"/>
              </a:rPr>
              <a:t>https://statswales.gov.wales/v/OlTi</a:t>
            </a:r>
            <a:r>
              <a:rPr lang="en-US" altLang="en-US" sz="2200" dirty="0">
                <a:solidFill>
                  <a:srgbClr val="000000"/>
                </a:solidFill>
                <a:latin typeface="Arial" charset="0"/>
                <a:ea typeface="SimSun" pitchFamily="2" charset="-122"/>
                <a:cs typeface="Arial"/>
              </a:rPr>
              <a:t> </a:t>
            </a:r>
            <a:endParaRPr lang="en-US" altLang="en-US" sz="2200" i="1" dirty="0">
              <a:solidFill>
                <a:srgbClr val="000000"/>
              </a:solidFill>
              <a:latin typeface="Arial" charset="0"/>
              <a:ea typeface="SimSun" pitchFamily="2" charset="-122"/>
              <a:cs typeface="Arial"/>
            </a:endParaRPr>
          </a:p>
        </p:txBody>
      </p:sp>
      <p:sp>
        <p:nvSpPr>
          <p:cNvPr id="2" name="TextBox 1">
            <a:extLst>
              <a:ext uri="{FF2B5EF4-FFF2-40B4-BE49-F238E27FC236}">
                <a16:creationId xmlns:a16="http://schemas.microsoft.com/office/drawing/2014/main" id="{0FD0F7F3-565F-B21D-F299-10CEBBD51D0B}"/>
              </a:ext>
            </a:extLst>
          </p:cNvPr>
          <p:cNvSpPr txBox="1"/>
          <p:nvPr/>
        </p:nvSpPr>
        <p:spPr>
          <a:xfrm>
            <a:off x="1115616" y="3789040"/>
            <a:ext cx="3024336" cy="954107"/>
          </a:xfrm>
          <a:prstGeom prst="rect">
            <a:avLst/>
          </a:prstGeom>
          <a:noFill/>
        </p:spPr>
        <p:txBody>
          <a:bodyPr wrap="square" rtlCol="0">
            <a:spAutoFit/>
          </a:bodyPr>
          <a:lstStyle/>
          <a:p>
            <a:r>
              <a:rPr lang="en-GB" sz="2800" dirty="0"/>
              <a:t>Beth </a:t>
            </a:r>
            <a:r>
              <a:rPr lang="en-GB" sz="2800" dirty="0" err="1"/>
              <a:t>mae’r</a:t>
            </a:r>
            <a:r>
              <a:rPr lang="en-GB" sz="2800" dirty="0"/>
              <a:t> data </a:t>
            </a:r>
            <a:r>
              <a:rPr lang="en-GB" sz="2800" dirty="0" err="1"/>
              <a:t>yn</a:t>
            </a:r>
            <a:r>
              <a:rPr lang="en-GB" sz="2800" dirty="0"/>
              <a:t> </a:t>
            </a:r>
            <a:r>
              <a:rPr lang="en-GB" sz="2800" dirty="0" err="1"/>
              <a:t>dweud</a:t>
            </a:r>
            <a:r>
              <a:rPr lang="en-GB" sz="2800" dirty="0"/>
              <a:t> </a:t>
            </a:r>
            <a:r>
              <a:rPr lang="en-GB" sz="2800" dirty="0" err="1"/>
              <a:t>wrthom</a:t>
            </a:r>
            <a:r>
              <a:rPr lang="en-GB" sz="2800" dirty="0"/>
              <a:t> </a:t>
            </a:r>
            <a:r>
              <a:rPr lang="en-GB" sz="2800" dirty="0" err="1"/>
              <a:t>ni</a:t>
            </a:r>
            <a:r>
              <a:rPr lang="en-GB" sz="2800" dirty="0"/>
              <a:t>?</a:t>
            </a:r>
          </a:p>
        </p:txBody>
      </p:sp>
      <p:sp>
        <p:nvSpPr>
          <p:cNvPr id="3" name="TextBox 2">
            <a:extLst>
              <a:ext uri="{FF2B5EF4-FFF2-40B4-BE49-F238E27FC236}">
                <a16:creationId xmlns:a16="http://schemas.microsoft.com/office/drawing/2014/main" id="{EE989479-6E18-408B-6309-6576DC6F5CCB}"/>
              </a:ext>
            </a:extLst>
          </p:cNvPr>
          <p:cNvSpPr txBox="1"/>
          <p:nvPr/>
        </p:nvSpPr>
        <p:spPr>
          <a:xfrm>
            <a:off x="4761776" y="3717032"/>
            <a:ext cx="3024336" cy="954107"/>
          </a:xfrm>
          <a:prstGeom prst="rect">
            <a:avLst/>
          </a:prstGeom>
          <a:noFill/>
        </p:spPr>
        <p:txBody>
          <a:bodyPr wrap="square" rtlCol="0">
            <a:spAutoFit/>
          </a:bodyPr>
          <a:lstStyle/>
          <a:p>
            <a:r>
              <a:rPr lang="en-GB" sz="2800" dirty="0"/>
              <a:t>What does the data tell us?</a:t>
            </a:r>
          </a:p>
        </p:txBody>
      </p:sp>
    </p:spTree>
    <p:extLst>
      <p:ext uri="{BB962C8B-B14F-4D97-AF65-F5344CB8AC3E}">
        <p14:creationId xmlns:p14="http://schemas.microsoft.com/office/powerpoint/2010/main" val="334163211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71625" y="1171575"/>
            <a:ext cx="6059185"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660232" y="5877272"/>
            <a:ext cx="2160240" cy="369332"/>
          </a:xfrm>
          <a:prstGeom prst="rect">
            <a:avLst/>
          </a:prstGeom>
          <a:noFill/>
        </p:spPr>
        <p:txBody>
          <a:bodyPr wrap="square" rtlCol="0">
            <a:spAutoFit/>
          </a:bodyPr>
          <a:lstStyle/>
          <a:p>
            <a:r>
              <a:rPr lang="en-GB" dirty="0"/>
              <a:t>Endchildpoverty.org</a:t>
            </a:r>
          </a:p>
        </p:txBody>
      </p:sp>
      <p:sp>
        <p:nvSpPr>
          <p:cNvPr id="2" name="TextBox 1">
            <a:extLst>
              <a:ext uri="{FF2B5EF4-FFF2-40B4-BE49-F238E27FC236}">
                <a16:creationId xmlns:a16="http://schemas.microsoft.com/office/drawing/2014/main" id="{782F5B65-14FB-4EFD-9620-5D48C5731E33}"/>
              </a:ext>
            </a:extLst>
          </p:cNvPr>
          <p:cNvSpPr txBox="1"/>
          <p:nvPr/>
        </p:nvSpPr>
        <p:spPr>
          <a:xfrm>
            <a:off x="771525" y="561975"/>
            <a:ext cx="7454299" cy="584775"/>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rgbClr val="7030A0"/>
                </a:solidFill>
              </a:rPr>
              <a:t>9 </a:t>
            </a:r>
            <a:r>
              <a:rPr lang="en-US" sz="3200" b="1" dirty="0" err="1">
                <a:solidFill>
                  <a:srgbClr val="7030A0"/>
                </a:solidFill>
              </a:rPr>
              <a:t>disgybl</a:t>
            </a:r>
            <a:r>
              <a:rPr lang="en-US" sz="3200" b="1" dirty="0">
                <a:solidFill>
                  <a:srgbClr val="7030A0"/>
                </a:solidFill>
              </a:rPr>
              <a:t> </a:t>
            </a:r>
            <a:r>
              <a:rPr lang="en-US" sz="3200" b="1" dirty="0" err="1">
                <a:solidFill>
                  <a:srgbClr val="7030A0"/>
                </a:solidFill>
              </a:rPr>
              <a:t>mewn</a:t>
            </a:r>
            <a:r>
              <a:rPr lang="en-US" sz="3200" b="1" dirty="0">
                <a:solidFill>
                  <a:srgbClr val="7030A0"/>
                </a:solidFill>
              </a:rPr>
              <a:t> </a:t>
            </a:r>
            <a:r>
              <a:rPr lang="en-US" sz="3200" b="1" dirty="0" err="1">
                <a:solidFill>
                  <a:srgbClr val="7030A0"/>
                </a:solidFill>
              </a:rPr>
              <a:t>tlodi</a:t>
            </a:r>
            <a:r>
              <a:rPr lang="en-US" sz="3200" b="1" dirty="0">
                <a:solidFill>
                  <a:srgbClr val="7030A0"/>
                </a:solidFill>
              </a:rPr>
              <a:t> </a:t>
            </a:r>
            <a:r>
              <a:rPr lang="en-US" sz="3200" dirty="0" err="1">
                <a:solidFill>
                  <a:srgbClr val="7030A0"/>
                </a:solidFill>
              </a:rPr>
              <a:t>mewn</a:t>
            </a:r>
            <a:r>
              <a:rPr lang="en-US" sz="3200" dirty="0">
                <a:solidFill>
                  <a:srgbClr val="7030A0"/>
                </a:solidFill>
              </a:rPr>
              <a:t> </a:t>
            </a:r>
            <a:r>
              <a:rPr lang="en-US" sz="3200" dirty="0" err="1">
                <a:solidFill>
                  <a:srgbClr val="7030A0"/>
                </a:solidFill>
              </a:rPr>
              <a:t>dosbarth</a:t>
            </a:r>
            <a:r>
              <a:rPr lang="en-US" sz="3200" dirty="0">
                <a:solidFill>
                  <a:srgbClr val="7030A0"/>
                </a:solidFill>
              </a:rPr>
              <a:t> o 30</a:t>
            </a:r>
          </a:p>
        </p:txBody>
      </p:sp>
    </p:spTree>
    <p:extLst>
      <p:ext uri="{BB962C8B-B14F-4D97-AF65-F5344CB8AC3E}">
        <p14:creationId xmlns:p14="http://schemas.microsoft.com/office/powerpoint/2010/main" val="20457123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385CD-7609-692A-EEC5-E5E97E54D0BA}"/>
              </a:ext>
            </a:extLst>
          </p:cNvPr>
          <p:cNvSpPr>
            <a:spLocks noGrp="1"/>
          </p:cNvSpPr>
          <p:nvPr>
            <p:ph type="title"/>
          </p:nvPr>
        </p:nvSpPr>
        <p:spPr/>
        <p:txBody>
          <a:bodyPr/>
          <a:lstStyle/>
          <a:p>
            <a:r>
              <a:rPr lang="en-GB" dirty="0"/>
              <a:t>Lan </a:t>
            </a:r>
            <a:r>
              <a:rPr lang="en-GB" dirty="0" err="1"/>
              <a:t>i</a:t>
            </a:r>
            <a:r>
              <a:rPr lang="en-GB" dirty="0"/>
              <a:t> </a:t>
            </a:r>
            <a:r>
              <a:rPr lang="en-GB" dirty="0" err="1"/>
              <a:t>ti</a:t>
            </a:r>
            <a:r>
              <a:rPr lang="en-GB" dirty="0"/>
              <a:t>:</a:t>
            </a:r>
          </a:p>
        </p:txBody>
      </p:sp>
      <p:sp>
        <p:nvSpPr>
          <p:cNvPr id="9" name="TextBox 8">
            <a:extLst>
              <a:ext uri="{FF2B5EF4-FFF2-40B4-BE49-F238E27FC236}">
                <a16:creationId xmlns:a16="http://schemas.microsoft.com/office/drawing/2014/main" id="{A39F4692-F0E7-91C6-BFB1-85574EAFAC96}"/>
              </a:ext>
            </a:extLst>
          </p:cNvPr>
          <p:cNvSpPr txBox="1"/>
          <p:nvPr/>
        </p:nvSpPr>
        <p:spPr>
          <a:xfrm>
            <a:off x="683568" y="1544830"/>
            <a:ext cx="7416824" cy="4537781"/>
          </a:xfrm>
          <a:prstGeom prst="rect">
            <a:avLst/>
          </a:prstGeom>
          <a:noFill/>
        </p:spPr>
        <p:txBody>
          <a:bodyPr wrap="square">
            <a:spAutoFit/>
          </a:bodyPr>
          <a:lstStyle/>
          <a:p>
            <a:pPr fontAlgn="t">
              <a:lnSpc>
                <a:spcPts val="1500"/>
              </a:lnSpc>
              <a:buNone/>
            </a:pPr>
            <a:r>
              <a:rPr lang="en-GB" b="0" i="0" dirty="0">
                <a:effectLst/>
                <a:latin typeface="Segoe UI" panose="020B0502040204020203" pitchFamily="34" charset="0"/>
              </a:rPr>
              <a:t>Farrar, E. a Atkin, C. (2024) </a:t>
            </a:r>
            <a:r>
              <a:rPr lang="en-GB" b="0" i="1" dirty="0">
                <a:effectLst/>
                <a:latin typeface="Segoe UI" panose="020B0502040204020203" pitchFamily="34" charset="0"/>
              </a:rPr>
              <a:t>Perceptions of pupil poverty: what do trainee teachers really think?</a:t>
            </a:r>
            <a:r>
              <a:rPr lang="en-GB" b="0" i="0" dirty="0">
                <a:effectLst/>
                <a:latin typeface="Segoe UI" panose="020B0502040204020203" pitchFamily="34" charset="0"/>
              </a:rPr>
              <a:t> </a:t>
            </a:r>
            <a:r>
              <a:rPr lang="en-GB" b="1" i="0" dirty="0">
                <a:effectLst/>
                <a:latin typeface="Segoe UI" panose="020B0502040204020203" pitchFamily="34" charset="0"/>
              </a:rPr>
              <a:t>Teaching Education</a:t>
            </a:r>
            <a:r>
              <a:rPr lang="en-GB" b="0" i="0" dirty="0">
                <a:effectLst/>
                <a:latin typeface="Segoe UI" panose="020B0502040204020203" pitchFamily="34" charset="0"/>
              </a:rPr>
              <a:t>, pp. 1–17.</a:t>
            </a:r>
            <a:br>
              <a:rPr lang="en-GB" b="0" i="0" dirty="0">
                <a:effectLst/>
                <a:latin typeface="Segoe UI" panose="020B0502040204020203" pitchFamily="34" charset="0"/>
              </a:rPr>
            </a:br>
            <a:r>
              <a:rPr lang="en-GB" b="0" i="0" dirty="0">
                <a:effectLst/>
                <a:latin typeface="Segoe UI" panose="020B0502040204020203" pitchFamily="34" charset="0"/>
              </a:rPr>
              <a:t>Available at: </a:t>
            </a:r>
          </a:p>
          <a:p>
            <a:pPr fontAlgn="t">
              <a:lnSpc>
                <a:spcPts val="1500"/>
              </a:lnSpc>
              <a:buNone/>
            </a:pPr>
            <a:r>
              <a:rPr lang="en-GB" b="0" i="0" u="none" strike="noStrike" dirty="0">
                <a:solidFill>
                  <a:srgbClr val="464FEB"/>
                </a:solidFill>
                <a:effectLst/>
                <a:latin typeface="Segoe UI" panose="020B0502040204020203" pitchFamily="34" charset="0"/>
                <a:hlinkClick r:id="rId2"/>
              </a:rPr>
              <a:t>https://doi.org/10.1080/10476210.2024.2425651</a:t>
            </a:r>
            <a:r>
              <a:rPr lang="en-GB" b="0" i="0" u="none" strike="noStrike" dirty="0">
                <a:solidFill>
                  <a:srgbClr val="464FEB"/>
                </a:solidFill>
                <a:effectLst/>
                <a:latin typeface="Segoe UI" panose="020B0502040204020203" pitchFamily="34" charset="0"/>
              </a:rPr>
              <a:t>  </a:t>
            </a:r>
          </a:p>
          <a:p>
            <a:pPr fontAlgn="t">
              <a:lnSpc>
                <a:spcPts val="1500"/>
              </a:lnSpc>
              <a:buNone/>
            </a:pPr>
            <a:endParaRPr lang="en-GB" dirty="0">
              <a:solidFill>
                <a:srgbClr val="464FEB"/>
              </a:solidFill>
              <a:latin typeface="Segoe UI" panose="020B0502040204020203" pitchFamily="34" charset="0"/>
            </a:endParaRPr>
          </a:p>
          <a:p>
            <a:pPr fontAlgn="t">
              <a:lnSpc>
                <a:spcPts val="1500"/>
              </a:lnSpc>
            </a:pPr>
            <a:r>
              <a:rPr lang="en-GB" dirty="0">
                <a:latin typeface="Segoe UI" panose="020B0502040204020203" pitchFamily="34" charset="0"/>
              </a:rPr>
              <a:t>Tyler, I. a Campbell, S. (2024) </a:t>
            </a:r>
            <a:r>
              <a:rPr lang="en-GB" i="1" dirty="0">
                <a:latin typeface="Segoe UI" panose="020B0502040204020203" pitchFamily="34" charset="0"/>
              </a:rPr>
              <a:t>Poverty stigma: a glue that holds poverty in place</a:t>
            </a:r>
            <a:r>
              <a:rPr lang="en-GB" dirty="0">
                <a:latin typeface="Segoe UI" panose="020B0502040204020203" pitchFamily="34" charset="0"/>
              </a:rPr>
              <a:t>. York: Joseph Rowntree Foundation.</a:t>
            </a:r>
          </a:p>
          <a:p>
            <a:pPr fontAlgn="t">
              <a:lnSpc>
                <a:spcPts val="1500"/>
              </a:lnSpc>
            </a:pPr>
            <a:endParaRPr lang="en-GB" dirty="0">
              <a:latin typeface="Segoe UI" panose="020B0502040204020203" pitchFamily="34" charset="0"/>
            </a:endParaRPr>
          </a:p>
          <a:p>
            <a:pPr fontAlgn="t">
              <a:lnSpc>
                <a:spcPts val="1500"/>
              </a:lnSpc>
            </a:pPr>
            <a:r>
              <a:rPr lang="en-GB" dirty="0">
                <a:latin typeface="Segoe UI" panose="020B0502040204020203" pitchFamily="34" charset="0"/>
              </a:rPr>
              <a:t>Child Poverty Action Group (2023) </a:t>
            </a:r>
            <a:r>
              <a:rPr lang="en-GB" i="1" dirty="0">
                <a:latin typeface="Segoe UI" panose="020B0502040204020203" pitchFamily="34" charset="0"/>
              </a:rPr>
              <a:t>School staff in England on the impact of poverty on children and school life</a:t>
            </a:r>
            <a:r>
              <a:rPr lang="en-GB" dirty="0">
                <a:latin typeface="Segoe UI" panose="020B0502040204020203" pitchFamily="34" charset="0"/>
              </a:rPr>
              <a:t>. Education Anti‑Poverty Coalition Report</a:t>
            </a:r>
          </a:p>
          <a:p>
            <a:pPr fontAlgn="t">
              <a:lnSpc>
                <a:spcPts val="1500"/>
              </a:lnSpc>
            </a:pPr>
            <a:endParaRPr lang="en-GB" dirty="0">
              <a:latin typeface="Segoe UI" panose="020B0502040204020203" pitchFamily="34" charset="0"/>
            </a:endParaRPr>
          </a:p>
          <a:p>
            <a:pPr fontAlgn="t">
              <a:lnSpc>
                <a:spcPts val="1500"/>
              </a:lnSpc>
            </a:pPr>
            <a:endParaRPr lang="en-GB" dirty="0">
              <a:latin typeface="Segoe UI" panose="020B0502040204020203" pitchFamily="34" charset="0"/>
            </a:endParaRPr>
          </a:p>
          <a:p>
            <a:pPr fontAlgn="t">
              <a:lnSpc>
                <a:spcPts val="1500"/>
              </a:lnSpc>
            </a:pPr>
            <a:endParaRPr lang="en-GB" dirty="0">
              <a:latin typeface="Segoe UI" panose="020B0502040204020203" pitchFamily="34" charset="0"/>
            </a:endParaRPr>
          </a:p>
          <a:p>
            <a:pPr fontAlgn="t">
              <a:lnSpc>
                <a:spcPts val="1500"/>
              </a:lnSpc>
            </a:pPr>
            <a:r>
              <a:rPr lang="en-GB" dirty="0">
                <a:hlinkClick r:id="rId3"/>
              </a:rPr>
              <a:t>https://explore-wales.localinsight.org/#/map</a:t>
            </a:r>
            <a:endParaRPr lang="en-GB" dirty="0"/>
          </a:p>
          <a:p>
            <a:pPr fontAlgn="t">
              <a:lnSpc>
                <a:spcPts val="1500"/>
              </a:lnSpc>
            </a:pPr>
            <a:r>
              <a:rPr lang="en-GB" dirty="0">
                <a:latin typeface="Segoe UI" panose="020B0502040204020203" pitchFamily="34" charset="0"/>
              </a:rPr>
              <a:t>Local Insight Explore the Map</a:t>
            </a:r>
          </a:p>
          <a:p>
            <a:pPr fontAlgn="t">
              <a:lnSpc>
                <a:spcPts val="1500"/>
              </a:lnSpc>
            </a:pPr>
            <a:endParaRPr lang="en-GB" dirty="0">
              <a:latin typeface="Segoe UI" panose="020B0502040204020203" pitchFamily="34" charset="0"/>
            </a:endParaRPr>
          </a:p>
          <a:p>
            <a:pPr fontAlgn="t">
              <a:lnSpc>
                <a:spcPts val="1500"/>
              </a:lnSpc>
            </a:pPr>
            <a:endParaRPr lang="en-GB" dirty="0">
              <a:latin typeface="Segoe UI" panose="020B0502040204020203" pitchFamily="34" charset="0"/>
            </a:endParaRPr>
          </a:p>
          <a:p>
            <a:pPr fontAlgn="t">
              <a:lnSpc>
                <a:spcPts val="1500"/>
              </a:lnSpc>
              <a:buNone/>
            </a:pPr>
            <a:r>
              <a:rPr lang="en-GB" dirty="0">
                <a:hlinkClick r:id="rId4"/>
              </a:rPr>
              <a:t>CPCC (2024) </a:t>
            </a:r>
            <a:r>
              <a:rPr lang="en-GB" dirty="0" err="1">
                <a:hlinkClick r:id="rId4"/>
              </a:rPr>
              <a:t>Adolygiad</a:t>
            </a:r>
            <a:r>
              <a:rPr lang="en-GB" dirty="0">
                <a:hlinkClick r:id="rId4"/>
              </a:rPr>
              <a:t> </a:t>
            </a:r>
            <a:r>
              <a:rPr lang="en-GB" dirty="0" err="1">
                <a:hlinkClick r:id="rId4"/>
              </a:rPr>
              <a:t>cyflym</a:t>
            </a:r>
            <a:r>
              <a:rPr lang="en-GB" dirty="0">
                <a:hlinkClick r:id="rId4"/>
              </a:rPr>
              <a:t> o </a:t>
            </a:r>
            <a:r>
              <a:rPr lang="en-GB" dirty="0" err="1">
                <a:hlinkClick r:id="rId4"/>
              </a:rPr>
              <a:t>dystiolaeth</a:t>
            </a:r>
            <a:r>
              <a:rPr lang="en-GB" dirty="0">
                <a:hlinkClick r:id="rId4"/>
              </a:rPr>
              <a:t> am stigma </a:t>
            </a:r>
            <a:r>
              <a:rPr lang="en-GB" dirty="0" err="1">
                <a:hlinkClick r:id="rId4"/>
              </a:rPr>
              <a:t>tlodi</a:t>
            </a:r>
            <a:r>
              <a:rPr lang="en-GB" dirty="0">
                <a:hlinkClick r:id="rId4"/>
              </a:rPr>
              <a:t> - </a:t>
            </a:r>
            <a:r>
              <a:rPr lang="en-GB" dirty="0" err="1">
                <a:hlinkClick r:id="rId4"/>
              </a:rPr>
              <a:t>Canolfan</a:t>
            </a:r>
            <a:r>
              <a:rPr lang="en-GB" dirty="0">
                <a:hlinkClick r:id="rId4"/>
              </a:rPr>
              <a:t> Polisi </a:t>
            </a:r>
            <a:r>
              <a:rPr lang="en-GB" dirty="0" err="1">
                <a:hlinkClick r:id="rId4"/>
              </a:rPr>
              <a:t>Cyhoeddus</a:t>
            </a:r>
            <a:r>
              <a:rPr lang="en-GB" dirty="0">
                <a:hlinkClick r:id="rId4"/>
              </a:rPr>
              <a:t> Cymru</a:t>
            </a:r>
            <a:endParaRPr lang="en-GB" b="0" i="0" u="none" strike="noStrike" dirty="0">
              <a:solidFill>
                <a:srgbClr val="464FEB"/>
              </a:solidFill>
              <a:effectLst/>
              <a:latin typeface="Segoe UI" panose="020B0502040204020203" pitchFamily="34" charset="0"/>
            </a:endParaRPr>
          </a:p>
          <a:p>
            <a:pPr fontAlgn="t">
              <a:lnSpc>
                <a:spcPts val="1500"/>
              </a:lnSpc>
              <a:buNone/>
            </a:pPr>
            <a:r>
              <a:rPr lang="en-GB" dirty="0">
                <a:solidFill>
                  <a:srgbClr val="464FEB"/>
                </a:solidFill>
                <a:latin typeface="Segoe UI" panose="020B0502040204020203" pitchFamily="34" charset="0"/>
              </a:rPr>
              <a:t>WCPP – What works to prevent and tackle poverty stigma?# </a:t>
            </a:r>
          </a:p>
          <a:p>
            <a:pPr fontAlgn="t">
              <a:lnSpc>
                <a:spcPts val="1500"/>
              </a:lnSpc>
              <a:buNone/>
            </a:pPr>
            <a:endParaRPr lang="en-GB" dirty="0">
              <a:solidFill>
                <a:srgbClr val="464FEB"/>
              </a:solidFill>
              <a:latin typeface="Segoe UI" panose="020B0502040204020203" pitchFamily="34" charset="0"/>
            </a:endParaRPr>
          </a:p>
          <a:p>
            <a:pPr fontAlgn="t">
              <a:lnSpc>
                <a:spcPts val="1500"/>
              </a:lnSpc>
              <a:buNone/>
            </a:pPr>
            <a:endParaRPr lang="en-GB" b="0" i="0" u="none" strike="noStrike" dirty="0">
              <a:solidFill>
                <a:srgbClr val="464FEB"/>
              </a:solidFill>
              <a:effectLst/>
              <a:latin typeface="Segoe UI" panose="020B0502040204020203" pitchFamily="34" charset="0"/>
            </a:endParaRPr>
          </a:p>
        </p:txBody>
      </p:sp>
    </p:spTree>
    <p:extLst>
      <p:ext uri="{BB962C8B-B14F-4D97-AF65-F5344CB8AC3E}">
        <p14:creationId xmlns:p14="http://schemas.microsoft.com/office/powerpoint/2010/main" val="11238277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eaLnBrk="1" fontAlgn="auto" hangingPunct="1">
              <a:spcAft>
                <a:spcPts val="0"/>
              </a:spcAft>
              <a:defRPr/>
            </a:pPr>
            <a:r>
              <a:rPr lang="en-GB" sz="3200" dirty="0">
                <a:ea typeface="ＭＳ Ｐゴシック" charset="-128"/>
              </a:rPr>
              <a:t>   </a:t>
            </a:r>
            <a:br>
              <a:rPr lang="en-GB" sz="3200" dirty="0">
                <a:ea typeface="ＭＳ Ｐゴシック" charset="-128"/>
              </a:rPr>
            </a:br>
            <a:r>
              <a:rPr lang="en-GB" sz="4000" dirty="0" err="1">
                <a:ea typeface="ＭＳ Ｐゴシック" charset="-128"/>
              </a:rPr>
              <a:t>Rhesymau</a:t>
            </a:r>
            <a:r>
              <a:rPr lang="en-GB" sz="4000" dirty="0">
                <a:ea typeface="ＭＳ Ｐゴシック" charset="-128"/>
              </a:rPr>
              <a:t> </a:t>
            </a:r>
            <a:br>
              <a:rPr lang="en-GB" sz="4000" dirty="0">
                <a:ea typeface="ＭＳ Ｐゴシック" charset="-128"/>
              </a:rPr>
            </a:br>
            <a:r>
              <a:rPr lang="en-GB" sz="4000" i="1" dirty="0">
                <a:ea typeface="ＭＳ Ｐゴシック" charset="-128"/>
              </a:rPr>
              <a:t>Reasons</a:t>
            </a:r>
            <a:endParaRPr lang="en-GB" sz="3200" i="1" dirty="0">
              <a:ea typeface="+mj-ea"/>
              <a:cs typeface="+mj-cs"/>
            </a:endParaRPr>
          </a:p>
        </p:txBody>
      </p:sp>
      <p:sp>
        <p:nvSpPr>
          <p:cNvPr id="11267" name="Content Placeholder 6"/>
          <p:cNvSpPr>
            <a:spLocks noGrp="1"/>
          </p:cNvSpPr>
          <p:nvPr>
            <p:ph sz="quarter" idx="2"/>
          </p:nvPr>
        </p:nvSpPr>
        <p:spPr>
          <a:xfrm>
            <a:off x="467544" y="2420888"/>
            <a:ext cx="4040188" cy="3941763"/>
          </a:xfrm>
        </p:spPr>
        <p:txBody>
          <a:bodyPr vert="horz" lIns="91440" tIns="45720" rIns="91440" bIns="45720" rtlCol="0" anchor="t">
            <a:normAutofit/>
          </a:bodyPr>
          <a:lstStyle/>
          <a:p>
            <a:pPr marL="109220" indent="0" algn="ctr">
              <a:buFont typeface="Wingdings 3" pitchFamily="18" charset="2"/>
              <a:buNone/>
              <a:defRPr/>
            </a:pPr>
            <a:r>
              <a:rPr lang="en-GB" u="sng" dirty="0" err="1">
                <a:ea typeface="ＭＳ Ｐゴシック" charset="-128"/>
              </a:rPr>
              <a:t>Cyn</a:t>
            </a:r>
            <a:r>
              <a:rPr lang="en-GB" u="sng" dirty="0">
                <a:ea typeface="ＭＳ Ｐゴシック" charset="-128"/>
              </a:rPr>
              <a:t> </a:t>
            </a:r>
            <a:r>
              <a:rPr lang="en-GB" u="sng" dirty="0" err="1">
                <a:ea typeface="ＭＳ Ｐゴシック" charset="-128"/>
              </a:rPr>
              <a:t>ysgol</a:t>
            </a:r>
            <a:endParaRPr lang="en-GB" u="sng" dirty="0">
              <a:ea typeface="ＭＳ Ｐゴシック" charset="-128"/>
            </a:endParaRPr>
          </a:p>
          <a:p>
            <a:pPr>
              <a:defRPr/>
            </a:pPr>
            <a:r>
              <a:rPr lang="en-GB" sz="2000" dirty="0">
                <a:ea typeface="ＭＳ Ｐゴシック" charset="-128"/>
              </a:rPr>
              <a:t>'Less advantageous early childhood caring environment' (JRF,2010)</a:t>
            </a:r>
            <a:endParaRPr lang="en-GB" dirty="0">
              <a:ea typeface="ＭＳ Ｐゴシック" charset="-128"/>
            </a:endParaRPr>
          </a:p>
          <a:p>
            <a:pPr>
              <a:defRPr/>
            </a:pPr>
            <a:r>
              <a:rPr lang="en-GB" sz="2000" dirty="0" err="1">
                <a:ea typeface="ＭＳ Ｐゴシック" charset="-128"/>
              </a:rPr>
              <a:t>Gwahaniaethau</a:t>
            </a:r>
            <a:r>
              <a:rPr lang="en-GB" sz="2000" dirty="0">
                <a:ea typeface="ＭＳ Ｐゴシック" charset="-128"/>
              </a:rPr>
              <a:t> </a:t>
            </a:r>
            <a:r>
              <a:rPr lang="en-GB" sz="2000" dirty="0" err="1">
                <a:ea typeface="ＭＳ Ｐゴシック" charset="-128"/>
              </a:rPr>
              <a:t>sylweddol</a:t>
            </a:r>
            <a:r>
              <a:rPr lang="en-GB" sz="2000" dirty="0">
                <a:ea typeface="ＭＳ Ｐゴシック" charset="-128"/>
              </a:rPr>
              <a:t> o ran y plant </a:t>
            </a:r>
            <a:r>
              <a:rPr lang="en-GB" sz="2000" dirty="0" err="1">
                <a:ea typeface="ＭＳ Ｐゴシック" charset="-128"/>
              </a:rPr>
              <a:t>tlotaf</a:t>
            </a:r>
            <a:r>
              <a:rPr lang="en-GB" sz="2000" dirty="0">
                <a:ea typeface="ＭＳ Ｐゴシック" charset="-128"/>
              </a:rPr>
              <a:t> </a:t>
            </a:r>
            <a:r>
              <a:rPr lang="en-GB" sz="2000" dirty="0" err="1">
                <a:ea typeface="ＭＳ Ｐゴシック" charset="-128"/>
              </a:rPr>
              <a:t>a'u</a:t>
            </a:r>
            <a:r>
              <a:rPr lang="en-GB" sz="2000" dirty="0">
                <a:ea typeface="ＭＳ Ｐゴシック" charset="-128"/>
              </a:rPr>
              <a:t> </a:t>
            </a:r>
            <a:r>
              <a:rPr lang="en-GB" sz="2000" dirty="0" err="1">
                <a:ea typeface="ＭＳ Ｐゴシック" charset="-128"/>
              </a:rPr>
              <a:t>mamau</a:t>
            </a:r>
            <a:r>
              <a:rPr lang="en-GB" sz="2000" dirty="0">
                <a:ea typeface="ＭＳ Ｐゴシック" charset="-128"/>
              </a:rPr>
              <a:t> o ran: </a:t>
            </a:r>
          </a:p>
          <a:p>
            <a:pPr>
              <a:defRPr/>
            </a:pPr>
            <a:r>
              <a:rPr lang="en-GB" sz="2000" dirty="0" err="1">
                <a:ea typeface="ＭＳ Ｐゴシック" charset="-128"/>
              </a:rPr>
              <a:t>Iechyd</a:t>
            </a:r>
            <a:r>
              <a:rPr lang="en-GB" sz="2000" dirty="0">
                <a:ea typeface="ＭＳ Ｐゴシック" charset="-128"/>
              </a:rPr>
              <a:t> a </a:t>
            </a:r>
            <a:r>
              <a:rPr lang="en-GB" sz="2000" dirty="0" err="1">
                <a:ea typeface="ＭＳ Ｐゴシック" charset="-128"/>
              </a:rPr>
              <a:t>lles</a:t>
            </a:r>
            <a:endParaRPr lang="en-GB" sz="2000" dirty="0">
              <a:ea typeface="ＭＳ Ｐゴシック" charset="-128"/>
            </a:endParaRPr>
          </a:p>
          <a:p>
            <a:pPr>
              <a:defRPr/>
            </a:pPr>
            <a:r>
              <a:rPr lang="en-GB" sz="2000" dirty="0" err="1">
                <a:ea typeface="ＭＳ Ｐゴシック" charset="-128"/>
              </a:rPr>
              <a:t>Rhyngweithiad</a:t>
            </a:r>
            <a:r>
              <a:rPr lang="en-GB" sz="2000" dirty="0">
                <a:ea typeface="ＭＳ Ｐゴシック" charset="-128"/>
              </a:rPr>
              <a:t> </a:t>
            </a:r>
            <a:r>
              <a:rPr lang="en-GB" sz="2000" dirty="0" err="1">
                <a:ea typeface="ＭＳ Ｐゴシック" charset="-128"/>
              </a:rPr>
              <a:t>teuluol</a:t>
            </a:r>
            <a:endParaRPr lang="en-GB" sz="2000" dirty="0">
              <a:ea typeface="ＭＳ Ｐゴシック" charset="-128"/>
            </a:endParaRPr>
          </a:p>
          <a:p>
            <a:pPr>
              <a:defRPr/>
            </a:pPr>
            <a:r>
              <a:rPr lang="en-GB" sz="2000" dirty="0" err="1">
                <a:ea typeface="ＭＳ Ｐゴシック" charset="-128"/>
              </a:rPr>
              <a:t>Awyrgylch</a:t>
            </a:r>
            <a:r>
              <a:rPr lang="en-GB" sz="2000" dirty="0">
                <a:ea typeface="ＭＳ Ｐゴシック" charset="-128"/>
              </a:rPr>
              <a:t> </a:t>
            </a:r>
            <a:r>
              <a:rPr lang="en-GB" sz="2000" dirty="0" err="1">
                <a:ea typeface="ＭＳ Ｐゴシック" charset="-128"/>
              </a:rPr>
              <a:t>dysgu</a:t>
            </a:r>
            <a:r>
              <a:rPr lang="en-GB" sz="2000" dirty="0">
                <a:ea typeface="ＭＳ Ｐゴシック" charset="-128"/>
              </a:rPr>
              <a:t> </a:t>
            </a:r>
            <a:r>
              <a:rPr lang="en-GB" sz="2000" dirty="0" err="1">
                <a:ea typeface="ＭＳ Ｐゴシック" charset="-128"/>
              </a:rPr>
              <a:t>yn</a:t>
            </a:r>
            <a:r>
              <a:rPr lang="en-GB" sz="2000" dirty="0">
                <a:ea typeface="ＭＳ Ｐゴシック" charset="-128"/>
              </a:rPr>
              <a:t> y </a:t>
            </a:r>
            <a:r>
              <a:rPr lang="en-GB" sz="2000" dirty="0" err="1">
                <a:ea typeface="ＭＳ Ｐゴシック" charset="-128"/>
              </a:rPr>
              <a:t>cartref</a:t>
            </a:r>
            <a:endParaRPr lang="en-GB" sz="2000" dirty="0">
              <a:ea typeface="ＭＳ Ｐゴシック" charset="-128"/>
            </a:endParaRPr>
          </a:p>
          <a:p>
            <a:pPr>
              <a:defRPr/>
            </a:pPr>
            <a:r>
              <a:rPr lang="en-GB" sz="2000" dirty="0" err="1">
                <a:ea typeface="ＭＳ Ｐゴシック" charset="-128"/>
              </a:rPr>
              <a:t>Arddulliau</a:t>
            </a:r>
            <a:r>
              <a:rPr lang="en-GB" sz="2000" dirty="0">
                <a:ea typeface="ＭＳ Ｐゴシック" charset="-128"/>
              </a:rPr>
              <a:t> </a:t>
            </a:r>
            <a:r>
              <a:rPr lang="en-GB" sz="2000" dirty="0" err="1">
                <a:ea typeface="ＭＳ Ｐゴシック" charset="-128"/>
              </a:rPr>
              <a:t>rhianta</a:t>
            </a:r>
            <a:r>
              <a:rPr lang="en-GB" sz="2000" dirty="0">
                <a:ea typeface="ＭＳ Ｐゴシック" charset="-128"/>
              </a:rPr>
              <a:t> a </a:t>
            </a:r>
            <a:r>
              <a:rPr lang="en-GB" sz="2000" dirty="0" err="1">
                <a:ea typeface="ＭＳ Ｐゴシック" charset="-128"/>
              </a:rPr>
              <a:t>rheolau</a:t>
            </a:r>
            <a:endParaRPr lang="en-GB" sz="2000" dirty="0">
              <a:ea typeface="ＭＳ Ｐゴシック" charset="-128"/>
            </a:endParaRPr>
          </a:p>
        </p:txBody>
      </p:sp>
      <p:sp>
        <p:nvSpPr>
          <p:cNvPr id="4" name="Content Placeholder 3"/>
          <p:cNvSpPr>
            <a:spLocks noGrp="1"/>
          </p:cNvSpPr>
          <p:nvPr>
            <p:ph sz="quarter" idx="4"/>
          </p:nvPr>
        </p:nvSpPr>
        <p:spPr>
          <a:xfrm>
            <a:off x="4716016" y="2420888"/>
            <a:ext cx="4041775" cy="3941763"/>
          </a:xfrm>
        </p:spPr>
        <p:txBody>
          <a:bodyPr/>
          <a:lstStyle/>
          <a:p>
            <a:pPr marL="109537" indent="0" algn="ctr">
              <a:buFont typeface="Wingdings 3" pitchFamily="18" charset="2"/>
              <a:buNone/>
              <a:defRPr/>
            </a:pPr>
            <a:r>
              <a:rPr lang="en-GB" i="1" u="sng" dirty="0">
                <a:ea typeface="ＭＳ Ｐゴシック" charset="-128"/>
              </a:rPr>
              <a:t>Pre-school</a:t>
            </a:r>
          </a:p>
          <a:p>
            <a:pPr>
              <a:defRPr/>
            </a:pPr>
            <a:r>
              <a:rPr lang="en-GB" sz="2000" i="1" dirty="0">
                <a:ea typeface="ＭＳ Ｐゴシック" charset="-128"/>
              </a:rPr>
              <a:t>‘Less advantageous early childhood caring environment’ (JRF, 2010)</a:t>
            </a:r>
          </a:p>
          <a:p>
            <a:pPr>
              <a:defRPr/>
            </a:pPr>
            <a:r>
              <a:rPr lang="en-GB" sz="2000" i="1" dirty="0">
                <a:ea typeface="ＭＳ Ｐゴシック" charset="-128"/>
              </a:rPr>
              <a:t>Significant differences in poorer children's and their mothers':</a:t>
            </a:r>
          </a:p>
          <a:p>
            <a:pPr lvl="1">
              <a:defRPr/>
            </a:pPr>
            <a:r>
              <a:rPr lang="en-GB" sz="1600" i="1" dirty="0">
                <a:ea typeface="ＭＳ Ｐゴシック" charset="-128"/>
              </a:rPr>
              <a:t>health and well-being </a:t>
            </a:r>
          </a:p>
          <a:p>
            <a:pPr lvl="1">
              <a:defRPr/>
            </a:pPr>
            <a:r>
              <a:rPr lang="en-GB" sz="1600" i="1" dirty="0">
                <a:ea typeface="ＭＳ Ｐゴシック" charset="-128"/>
              </a:rPr>
              <a:t>family interactions </a:t>
            </a:r>
          </a:p>
          <a:p>
            <a:pPr lvl="1">
              <a:defRPr/>
            </a:pPr>
            <a:r>
              <a:rPr lang="en-GB" sz="1600" i="1" dirty="0">
                <a:ea typeface="ＭＳ Ｐゴシック" charset="-128"/>
              </a:rPr>
              <a:t> home learning environment</a:t>
            </a:r>
          </a:p>
          <a:p>
            <a:pPr lvl="1">
              <a:defRPr/>
            </a:pPr>
            <a:r>
              <a:rPr lang="en-GB" sz="1600" i="1" dirty="0">
                <a:ea typeface="ＭＳ Ｐゴシック" charset="-128"/>
              </a:rPr>
              <a:t>parenting styles and rules </a:t>
            </a:r>
          </a:p>
          <a:p>
            <a:pPr>
              <a:defRPr/>
            </a:pPr>
            <a:r>
              <a:rPr lang="en-GB" sz="1600" i="1" dirty="0">
                <a:ea typeface="ＭＳ Ｐゴシック" charset="-128"/>
              </a:rPr>
              <a:t>(JRF, 2010)</a:t>
            </a:r>
          </a:p>
          <a:p>
            <a:pPr>
              <a:defRPr/>
            </a:pPr>
            <a:endParaRPr lang="cy-GB" dirty="0">
              <a:ea typeface="MS PGothic" pitchFamily="34" charset="-128"/>
            </a:endParaRPr>
          </a:p>
        </p:txBody>
      </p:sp>
      <p:pic>
        <p:nvPicPr>
          <p:cNvPr id="13319"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188" y="692696"/>
            <a:ext cx="2081212" cy="116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72861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6"/>
          <p:cNvSpPr>
            <a:spLocks noGrp="1"/>
          </p:cNvSpPr>
          <p:nvPr>
            <p:ph sz="quarter" idx="2"/>
          </p:nvPr>
        </p:nvSpPr>
        <p:spPr>
          <a:xfrm>
            <a:off x="395536" y="2204864"/>
            <a:ext cx="4040188" cy="3941763"/>
          </a:xfrm>
        </p:spPr>
        <p:txBody>
          <a:bodyPr vert="horz" lIns="91440" tIns="45720" rIns="91440" bIns="45720" rtlCol="0" anchor="t">
            <a:normAutofit/>
          </a:bodyPr>
          <a:lstStyle/>
          <a:p>
            <a:pPr marL="109220" indent="0" algn="ctr">
              <a:buFont typeface="Wingdings 3" pitchFamily="18" charset="2"/>
              <a:buNone/>
              <a:defRPr/>
            </a:pPr>
            <a:r>
              <a:rPr lang="en-GB" sz="1000" i="1" dirty="0">
                <a:ea typeface="ＭＳ Ｐゴシック" charset="-128"/>
              </a:rPr>
              <a:t>        </a:t>
            </a:r>
            <a:r>
              <a:rPr lang="en-GB" sz="2000" u="sng" dirty="0" err="1">
                <a:ea typeface="ＭＳ Ｐゴシック" charset="-128"/>
              </a:rPr>
              <a:t>Ysgol</a:t>
            </a:r>
            <a:r>
              <a:rPr lang="en-GB" sz="2000" u="sng" dirty="0">
                <a:ea typeface="ＭＳ Ｐゴシック" charset="-128"/>
              </a:rPr>
              <a:t> </a:t>
            </a:r>
            <a:r>
              <a:rPr lang="en-GB" sz="2000" u="sng" dirty="0" err="1">
                <a:ea typeface="ＭＳ Ｐゴシック" charset="-128"/>
              </a:rPr>
              <a:t>Gynrad</a:t>
            </a:r>
            <a:r>
              <a:rPr lang="en-GB" sz="2000" dirty="0" err="1">
                <a:ea typeface="ＭＳ Ｐゴシック" charset="-128"/>
              </a:rPr>
              <a:t>d</a:t>
            </a:r>
            <a:r>
              <a:rPr lang="en-GB" sz="1000" dirty="0">
                <a:ea typeface="ＭＳ Ｐゴシック" charset="-128"/>
              </a:rPr>
              <a:t>  </a:t>
            </a:r>
            <a:endParaRPr lang="en-US"/>
          </a:p>
          <a:p>
            <a:pPr marL="109220" indent="0">
              <a:buNone/>
              <a:defRPr/>
            </a:pPr>
            <a:r>
              <a:rPr lang="en-GB" sz="2000" dirty="0">
                <a:ea typeface="ＭＳ Ｐゴシック" charset="-128"/>
              </a:rPr>
              <a:t>Y </a:t>
            </a:r>
            <a:r>
              <a:rPr lang="en-GB" sz="2000" dirty="0" err="1">
                <a:ea typeface="ＭＳ Ｐゴシック" charset="-128"/>
              </a:rPr>
              <a:t>bwlch</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tyfu’n</a:t>
            </a:r>
            <a:r>
              <a:rPr lang="en-GB" sz="2000" dirty="0">
                <a:ea typeface="ＭＳ Ｐゴシック" charset="-128"/>
              </a:rPr>
              <a:t> </a:t>
            </a:r>
            <a:r>
              <a:rPr lang="en-GB" sz="2000" dirty="0" err="1">
                <a:ea typeface="ＭＳ Ｐゴシック" charset="-128"/>
              </a:rPr>
              <a:t>arwyddocaol</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ystod</a:t>
            </a:r>
            <a:r>
              <a:rPr lang="en-GB" sz="2000" dirty="0">
                <a:ea typeface="ＭＳ Ｐゴシック" charset="-128"/>
              </a:rPr>
              <a:t> y </a:t>
            </a:r>
            <a:r>
              <a:rPr lang="en-GB" sz="2000" dirty="0" err="1">
                <a:ea typeface="ＭＳ Ｐゴシック" charset="-128"/>
              </a:rPr>
              <a:t>blynyddoedd</a:t>
            </a:r>
            <a:r>
              <a:rPr lang="en-GB" sz="2000" dirty="0">
                <a:ea typeface="ＭＳ Ｐゴシック" charset="-128"/>
              </a:rPr>
              <a:t> </a:t>
            </a:r>
            <a:r>
              <a:rPr lang="en-GB" sz="2000" dirty="0" err="1">
                <a:ea typeface="ＭＳ Ｐゴシック" charset="-128"/>
              </a:rPr>
              <a:t>hyn</a:t>
            </a:r>
            <a:r>
              <a:rPr lang="en-GB" sz="2000" dirty="0">
                <a:ea typeface="ＭＳ Ｐゴシック" charset="-128"/>
              </a:rPr>
              <a:t>.</a:t>
            </a:r>
          </a:p>
          <a:p>
            <a:pPr marL="109220" indent="0">
              <a:buFont typeface="Wingdings 3" pitchFamily="18" charset="2"/>
              <a:buNone/>
              <a:defRPr/>
            </a:pPr>
            <a:r>
              <a:rPr lang="en-GB" sz="2000" dirty="0" err="1">
                <a:ea typeface="ＭＳ Ｐゴシック" charset="-128"/>
              </a:rPr>
              <a:t>Ffactorau</a:t>
            </a:r>
            <a:r>
              <a:rPr lang="en-GB" sz="2000" dirty="0">
                <a:ea typeface="ＭＳ Ｐゴシック" charset="-128"/>
              </a:rPr>
              <a:t> </a:t>
            </a:r>
            <a:r>
              <a:rPr lang="en-GB" sz="2000" dirty="0" err="1">
                <a:ea typeface="ＭＳ Ｐゴシック" charset="-128"/>
              </a:rPr>
              <a:t>allweddol</a:t>
            </a:r>
            <a:r>
              <a:rPr lang="en-GB" sz="2000" dirty="0">
                <a:ea typeface="ＭＳ Ｐゴシック" charset="-128"/>
              </a:rPr>
              <a:t>:</a:t>
            </a:r>
          </a:p>
          <a:p>
            <a:pPr>
              <a:buFont typeface="Wingdings" panose="05000000000000000000" pitchFamily="2" charset="2"/>
              <a:buChar char="§"/>
              <a:defRPr/>
            </a:pPr>
            <a:r>
              <a:rPr lang="en-GB" sz="2000" dirty="0" err="1">
                <a:ea typeface="ＭＳ Ｐゴシック" charset="-128"/>
              </a:rPr>
              <a:t>Dyheadau</a:t>
            </a:r>
            <a:r>
              <a:rPr lang="en-GB" sz="2000" dirty="0">
                <a:ea typeface="ＭＳ Ｐゴシック" charset="-128"/>
              </a:rPr>
              <a:t> </a:t>
            </a:r>
            <a:r>
              <a:rPr lang="en-GB" sz="2000" dirty="0" err="1">
                <a:ea typeface="ＭＳ Ｐゴシック" charset="-128"/>
              </a:rPr>
              <a:t>rhieni</a:t>
            </a:r>
            <a:endParaRPr lang="en-GB" sz="2000" dirty="0">
              <a:ea typeface="ＭＳ Ｐゴシック" charset="-128"/>
            </a:endParaRPr>
          </a:p>
          <a:p>
            <a:pPr>
              <a:buFont typeface="Wingdings" panose="05000000000000000000" pitchFamily="2" charset="2"/>
              <a:buChar char="§"/>
              <a:defRPr/>
            </a:pPr>
            <a:r>
              <a:rPr lang="en-GB" sz="2000" dirty="0">
                <a:ea typeface="ＭＳ Ｐゴシック" charset="-128"/>
              </a:rPr>
              <a:t>Faint </a:t>
            </a:r>
            <a:r>
              <a:rPr lang="en-GB" sz="2000" dirty="0" err="1">
                <a:ea typeface="ＭＳ Ｐゴシック" charset="-128"/>
              </a:rPr>
              <a:t>mae</a:t>
            </a:r>
            <a:r>
              <a:rPr lang="en-GB" sz="2000" dirty="0">
                <a:ea typeface="ＭＳ Ｐゴシック" charset="-128"/>
              </a:rPr>
              <a:t> </a:t>
            </a:r>
            <a:r>
              <a:rPr lang="en-GB" sz="2000" dirty="0" err="1">
                <a:ea typeface="ＭＳ Ｐゴシック" charset="-128"/>
              </a:rPr>
              <a:t>rhieni</a:t>
            </a:r>
            <a:r>
              <a:rPr lang="en-GB" sz="2000" dirty="0">
                <a:ea typeface="ＭＳ Ｐゴシック" charset="-128"/>
              </a:rPr>
              <a:t> a </a:t>
            </a:r>
            <a:r>
              <a:rPr lang="en-GB" sz="2000" dirty="0" err="1">
                <a:ea typeface="ＭＳ Ｐゴシック" charset="-128"/>
              </a:rPr>
              <a:t>phlant</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ystyried</a:t>
            </a:r>
            <a:r>
              <a:rPr lang="en-GB" sz="2000" dirty="0">
                <a:ea typeface="ＭＳ Ｐゴシック" charset="-128"/>
              </a:rPr>
              <a:t> </a:t>
            </a:r>
            <a:r>
              <a:rPr lang="en-GB" sz="2000" dirty="0" err="1">
                <a:ea typeface="ＭＳ Ｐゴシック" charset="-128"/>
              </a:rPr>
              <a:t>mae</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gweithredoedd</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medru</a:t>
            </a:r>
            <a:r>
              <a:rPr lang="en-GB" sz="2000" dirty="0">
                <a:ea typeface="ＭＳ Ｐゴシック" charset="-128"/>
              </a:rPr>
              <a:t> </a:t>
            </a:r>
            <a:r>
              <a:rPr lang="en-GB" sz="2000" dirty="0" err="1">
                <a:ea typeface="ＭＳ Ｐゴシック" charset="-128"/>
              </a:rPr>
              <a:t>cael</a:t>
            </a:r>
            <a:r>
              <a:rPr lang="en-GB" sz="2000" dirty="0">
                <a:ea typeface="ＭＳ Ｐゴシック" charset="-128"/>
              </a:rPr>
              <a:t> </a:t>
            </a:r>
            <a:r>
              <a:rPr lang="en-GB" sz="2000" dirty="0" err="1">
                <a:ea typeface="ＭＳ Ｐゴシック" charset="-128"/>
              </a:rPr>
              <a:t>effaith</a:t>
            </a:r>
            <a:r>
              <a:rPr lang="en-GB" sz="2000" dirty="0">
                <a:ea typeface="ＭＳ Ｐゴシック" charset="-128"/>
              </a:rPr>
              <a:t> </a:t>
            </a:r>
            <a:r>
              <a:rPr lang="en-GB" sz="2000" dirty="0" err="1">
                <a:ea typeface="ＭＳ Ｐゴシック" charset="-128"/>
              </a:rPr>
              <a:t>ar</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bywydau</a:t>
            </a:r>
          </a:p>
          <a:p>
            <a:pPr>
              <a:buFont typeface="Wingdings" panose="05000000000000000000" pitchFamily="2" charset="2"/>
              <a:buChar char="§"/>
              <a:defRPr/>
            </a:pPr>
            <a:r>
              <a:rPr lang="en-GB" sz="2000" dirty="0" err="1">
                <a:ea typeface="ＭＳ Ｐゴシック" charset="-128"/>
              </a:rPr>
              <a:t>Ymddygiad</a:t>
            </a:r>
            <a:r>
              <a:rPr lang="en-GB" sz="2000" dirty="0">
                <a:ea typeface="ＭＳ Ｐゴシック" charset="-128"/>
              </a:rPr>
              <a:t> plant              </a:t>
            </a:r>
          </a:p>
          <a:p>
            <a:pPr>
              <a:buFont typeface="Wingdings" panose="05000000000000000000" pitchFamily="2" charset="2"/>
              <a:buChar char="§"/>
              <a:defRPr/>
            </a:pPr>
            <a:r>
              <a:rPr lang="en-GB" sz="2000" dirty="0">
                <a:ea typeface="ＭＳ Ｐゴシック" charset="-128"/>
              </a:rPr>
              <a:t>(JRF, 2010)         </a:t>
            </a:r>
            <a:endParaRPr lang="en-GB" dirty="0"/>
          </a:p>
        </p:txBody>
      </p:sp>
      <p:sp>
        <p:nvSpPr>
          <p:cNvPr id="4" name="Content Placeholder 3"/>
          <p:cNvSpPr>
            <a:spLocks noGrp="1"/>
          </p:cNvSpPr>
          <p:nvPr>
            <p:ph sz="quarter" idx="4"/>
          </p:nvPr>
        </p:nvSpPr>
        <p:spPr>
          <a:xfrm>
            <a:off x="4739386" y="2060848"/>
            <a:ext cx="4041775" cy="3941763"/>
          </a:xfrm>
        </p:spPr>
        <p:txBody>
          <a:bodyPr>
            <a:normAutofit lnSpcReduction="10000"/>
          </a:bodyPr>
          <a:lstStyle/>
          <a:p>
            <a:pPr marL="109537" indent="0" algn="ctr">
              <a:buFont typeface="Wingdings 3" pitchFamily="18" charset="2"/>
              <a:buNone/>
              <a:defRPr/>
            </a:pPr>
            <a:r>
              <a:rPr lang="en-GB" i="1" u="sng" dirty="0">
                <a:ea typeface="ＭＳ Ｐゴシック" charset="-128"/>
              </a:rPr>
              <a:t>Primary School </a:t>
            </a:r>
          </a:p>
          <a:p>
            <a:pPr marL="109537" indent="0">
              <a:buFont typeface="Wingdings 3" pitchFamily="18" charset="2"/>
              <a:buNone/>
              <a:defRPr/>
            </a:pPr>
            <a:r>
              <a:rPr lang="en-GB" i="1" dirty="0">
                <a:ea typeface="ＭＳ Ｐゴシック" charset="-128"/>
              </a:rPr>
              <a:t>Gap grows significantly during these years </a:t>
            </a:r>
          </a:p>
          <a:p>
            <a:pPr marL="109537" indent="0">
              <a:buFont typeface="Wingdings 3" pitchFamily="18" charset="2"/>
              <a:buNone/>
              <a:defRPr/>
            </a:pPr>
            <a:r>
              <a:rPr lang="en-GB" i="1" dirty="0">
                <a:ea typeface="ＭＳ Ｐゴシック" charset="-128"/>
              </a:rPr>
              <a:t>Key factors:</a:t>
            </a:r>
          </a:p>
          <a:p>
            <a:pPr>
              <a:defRPr/>
            </a:pPr>
            <a:r>
              <a:rPr lang="en-GB" i="1" dirty="0">
                <a:ea typeface="ＭＳ Ｐゴシック" charset="-128"/>
              </a:rPr>
              <a:t>parental aspirations  </a:t>
            </a:r>
          </a:p>
          <a:p>
            <a:pPr>
              <a:defRPr/>
            </a:pPr>
            <a:r>
              <a:rPr lang="en-GB" i="1" dirty="0">
                <a:ea typeface="ＭＳ Ｐゴシック" charset="-128"/>
              </a:rPr>
              <a:t>how far parents and children believe their own actions can affect their lives</a:t>
            </a:r>
          </a:p>
          <a:p>
            <a:pPr>
              <a:defRPr/>
            </a:pPr>
            <a:r>
              <a:rPr lang="en-GB" i="1" dirty="0">
                <a:ea typeface="ＭＳ Ｐゴシック" charset="-128"/>
              </a:rPr>
              <a:t>children's behaviour</a:t>
            </a:r>
          </a:p>
          <a:p>
            <a:pPr>
              <a:defRPr/>
            </a:pPr>
            <a:r>
              <a:rPr lang="en-GB" sz="1600" i="1" dirty="0">
                <a:ea typeface="ＭＳ Ｐゴシック" charset="-128"/>
              </a:rPr>
              <a:t>(JRF, 2010)</a:t>
            </a:r>
          </a:p>
          <a:p>
            <a:pPr>
              <a:defRPr/>
            </a:pPr>
            <a:endParaRPr lang="cy-GB" dirty="0">
              <a:ea typeface="MS PGothic" pitchFamily="34" charset="-128"/>
            </a:endParaRPr>
          </a:p>
        </p:txBody>
      </p:sp>
      <p:pic>
        <p:nvPicPr>
          <p:cNvPr id="14343"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2029"/>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609600" y="328418"/>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200" dirty="0">
                <a:ea typeface="ＭＳ Ｐゴシック" charset="-128"/>
              </a:rPr>
              <a:t>   </a:t>
            </a:r>
            <a:r>
              <a:rPr lang="en-GB" sz="4000" dirty="0" err="1">
                <a:ea typeface="ＭＳ Ｐゴシック" charset="-128"/>
              </a:rPr>
              <a:t>Rhesymau</a:t>
            </a:r>
            <a:r>
              <a:rPr lang="en-GB" sz="4000" dirty="0">
                <a:ea typeface="ＭＳ Ｐゴシック" charset="-128"/>
              </a:rPr>
              <a:t> </a:t>
            </a:r>
            <a:br>
              <a:rPr lang="en-GB" sz="4000" dirty="0">
                <a:ea typeface="ＭＳ Ｐゴシック" charset="-128"/>
              </a:rPr>
            </a:br>
            <a:r>
              <a:rPr lang="en-GB" sz="4000" i="1" dirty="0">
                <a:ea typeface="ＭＳ Ｐゴシック" charset="-128"/>
              </a:rPr>
              <a:t>Reasons</a:t>
            </a:r>
            <a:endParaRPr lang="en-GB" sz="3200" i="1" dirty="0"/>
          </a:p>
        </p:txBody>
      </p:sp>
    </p:spTree>
    <p:extLst>
      <p:ext uri="{BB962C8B-B14F-4D97-AF65-F5344CB8AC3E}">
        <p14:creationId xmlns:p14="http://schemas.microsoft.com/office/powerpoint/2010/main" val="17930134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3"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2029"/>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609600" y="328418"/>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200" dirty="0">
                <a:ea typeface="ＭＳ Ｐゴシック" charset="-128"/>
              </a:rPr>
              <a:t>   </a:t>
            </a:r>
            <a:r>
              <a:rPr lang="en-GB" sz="4000" dirty="0" err="1">
                <a:ea typeface="ＭＳ Ｐゴシック" charset="-128"/>
              </a:rPr>
              <a:t>Rhesymau</a:t>
            </a:r>
            <a:r>
              <a:rPr lang="en-GB" sz="4000" dirty="0">
                <a:ea typeface="ＭＳ Ｐゴシック" charset="-128"/>
              </a:rPr>
              <a:t> </a:t>
            </a:r>
            <a:br>
              <a:rPr lang="en-GB" sz="4000" dirty="0">
                <a:ea typeface="ＭＳ Ｐゴシック" charset="-128"/>
              </a:rPr>
            </a:br>
            <a:r>
              <a:rPr lang="en-GB" sz="4000" i="1" dirty="0">
                <a:ea typeface="ＭＳ Ｐゴシック" charset="-128"/>
              </a:rPr>
              <a:t>Reasons</a:t>
            </a:r>
            <a:endParaRPr lang="en-GB" sz="3200" i="1" dirty="0"/>
          </a:p>
        </p:txBody>
      </p:sp>
      <p:sp>
        <p:nvSpPr>
          <p:cNvPr id="2" name="Content Placeholder 1"/>
          <p:cNvSpPr>
            <a:spLocks noGrp="1"/>
          </p:cNvSpPr>
          <p:nvPr>
            <p:ph sz="half" idx="2"/>
          </p:nvPr>
        </p:nvSpPr>
        <p:spPr/>
        <p:txBody>
          <a:bodyPr vert="horz" lIns="91440" tIns="45720" rIns="91440" bIns="45720" rtlCol="0" anchor="t">
            <a:normAutofit/>
          </a:bodyPr>
          <a:lstStyle/>
          <a:p>
            <a:pPr marL="107950" indent="0" algn="ctr">
              <a:buFont typeface="Wingdings 3" pitchFamily="18" charset="2"/>
              <a:buNone/>
            </a:pPr>
            <a:r>
              <a:rPr lang="en-GB" altLang="en-US" u="sng" dirty="0" err="1">
                <a:ea typeface="ＭＳ Ｐゴシック" charset="-128"/>
              </a:rPr>
              <a:t>Yr</a:t>
            </a:r>
            <a:r>
              <a:rPr lang="en-GB" altLang="en-US" u="sng" dirty="0">
                <a:ea typeface="ＭＳ Ｐゴシック" charset="-128"/>
              </a:rPr>
              <a:t> </a:t>
            </a:r>
            <a:r>
              <a:rPr lang="en-GB" altLang="en-US" u="sng" dirty="0" err="1">
                <a:ea typeface="ＭＳ Ｐゴシック" charset="-128"/>
              </a:rPr>
              <a:t>Ysgol</a:t>
            </a:r>
            <a:r>
              <a:rPr lang="en-GB" altLang="en-US" u="sng" dirty="0">
                <a:ea typeface="ＭＳ Ｐゴシック" charset="-128"/>
              </a:rPr>
              <a:t> </a:t>
            </a:r>
            <a:r>
              <a:rPr lang="en-GB" altLang="en-US" u="sng" dirty="0" err="1">
                <a:ea typeface="ＭＳ Ｐゴシック" charset="-128"/>
              </a:rPr>
              <a:t>Gynradd</a:t>
            </a:r>
            <a:endParaRPr lang="en-GB" altLang="en-US" u="sng" dirty="0">
              <a:ea typeface="ＭＳ Ｐゴシック" charset="-128"/>
            </a:endParaRPr>
          </a:p>
          <a:p>
            <a:pPr marL="107950" indent="0">
              <a:buNone/>
            </a:pPr>
            <a:r>
              <a:rPr lang="en-GB" altLang="en-US" dirty="0" err="1">
                <a:ea typeface="ＭＳ Ｐゴシック" charset="-128"/>
              </a:rPr>
              <a:t>Mae'r</a:t>
            </a:r>
            <a:r>
              <a:rPr lang="en-GB" altLang="en-US" dirty="0">
                <a:ea typeface="ＭＳ Ｐゴシック" charset="-128"/>
              </a:rPr>
              <a:t> plant </a:t>
            </a:r>
            <a:r>
              <a:rPr lang="en-GB" altLang="en-US" dirty="0" err="1">
                <a:ea typeface="ＭＳ Ｐゴシック" charset="-128"/>
              </a:rPr>
              <a:t>tlotaf</a:t>
            </a:r>
            <a:r>
              <a:rPr lang="en-GB" altLang="en-US" dirty="0">
                <a:ea typeface="ＭＳ Ｐゴシック" charset="-128"/>
              </a:rPr>
              <a:t> a </a:t>
            </a:r>
            <a:r>
              <a:rPr lang="en-GB" altLang="en-US" dirty="0" err="1">
                <a:ea typeface="ＭＳ Ｐゴシック" charset="-128"/>
              </a:rPr>
              <a:t>berfformiodd</a:t>
            </a:r>
            <a:r>
              <a:rPr lang="en-GB" altLang="en-US" dirty="0">
                <a:ea typeface="ＭＳ Ｐゴシック" charset="-128"/>
              </a:rPr>
              <a:t> </a:t>
            </a:r>
            <a:r>
              <a:rPr lang="en-GB" altLang="en-US" dirty="0" err="1">
                <a:ea typeface="ＭＳ Ｐゴシック" charset="-128"/>
              </a:rPr>
              <a:t>yn</a:t>
            </a:r>
            <a:r>
              <a:rPr lang="en-GB" altLang="en-US" dirty="0">
                <a:ea typeface="ＭＳ Ｐゴシック" charset="-128"/>
              </a:rPr>
              <a:t> wan </a:t>
            </a:r>
            <a:r>
              <a:rPr lang="en-GB" altLang="en-US" dirty="0" err="1">
                <a:ea typeface="ＭＳ Ｐゴシック" charset="-128"/>
              </a:rPr>
              <a:t>yn</a:t>
            </a:r>
            <a:r>
              <a:rPr lang="en-GB" altLang="en-US" dirty="0">
                <a:ea typeface="ＭＳ Ｐゴシック" charset="-128"/>
              </a:rPr>
              <a:t> 7 </a:t>
            </a:r>
            <a:r>
              <a:rPr lang="en-GB" altLang="en-US" dirty="0" err="1">
                <a:ea typeface="ＭＳ Ｐゴシック" charset="-128"/>
              </a:rPr>
              <a:t>oed</a:t>
            </a:r>
            <a:r>
              <a:rPr lang="en-GB" altLang="en-US" dirty="0">
                <a:ea typeface="ＭＳ Ｐゴシック" charset="-128"/>
              </a:rPr>
              <a:t> </a:t>
            </a:r>
            <a:r>
              <a:rPr lang="en-GB" altLang="en-US" dirty="0" err="1">
                <a:ea typeface="ＭＳ Ｐゴシック" charset="-128"/>
              </a:rPr>
              <a:t>yn</a:t>
            </a:r>
            <a:r>
              <a:rPr lang="en-GB" altLang="en-US" dirty="0">
                <a:ea typeface="ＭＳ Ｐゴシック" charset="-128"/>
              </a:rPr>
              <a:t> </a:t>
            </a:r>
            <a:r>
              <a:rPr lang="en-GB" altLang="en-US" dirty="0" err="1">
                <a:ea typeface="ＭＳ Ｐゴシック" charset="-128"/>
              </a:rPr>
              <a:t>llai</a:t>
            </a:r>
            <a:r>
              <a:rPr lang="en-GB" altLang="en-US" dirty="0">
                <a:ea typeface="ＭＳ Ｐゴシック" charset="-128"/>
              </a:rPr>
              <a:t> </a:t>
            </a:r>
            <a:r>
              <a:rPr lang="en-GB" altLang="en-US" dirty="0" err="1">
                <a:ea typeface="ＭＳ Ｐゴシック" charset="-128"/>
              </a:rPr>
              <a:t>tebygol</a:t>
            </a:r>
            <a:r>
              <a:rPr lang="en-GB" altLang="en-US" dirty="0">
                <a:ea typeface="ＭＳ Ｐゴシック" charset="-128"/>
              </a:rPr>
              <a:t> o </a:t>
            </a:r>
            <a:r>
              <a:rPr lang="en-GB" altLang="en-US" dirty="0" err="1">
                <a:ea typeface="ＭＳ Ｐゴシック" charset="-128"/>
              </a:rPr>
              <a:t>wella</a:t>
            </a:r>
            <a:r>
              <a:rPr lang="en-GB" altLang="en-US" dirty="0">
                <a:ea typeface="ＭＳ Ｐゴシック" charset="-128"/>
              </a:rPr>
              <a:t> </a:t>
            </a:r>
            <a:r>
              <a:rPr lang="en-GB" altLang="en-US" dirty="0" err="1">
                <a:ea typeface="ＭＳ Ｐゴシック" charset="-128"/>
              </a:rPr>
              <a:t>eu</a:t>
            </a:r>
            <a:r>
              <a:rPr lang="en-GB" altLang="en-US" dirty="0">
                <a:ea typeface="ＭＳ Ｐゴシック" charset="-128"/>
              </a:rPr>
              <a:t> </a:t>
            </a:r>
            <a:r>
              <a:rPr lang="en-GB" altLang="en-US" dirty="0" err="1">
                <a:ea typeface="ＭＳ Ｐゴシック" charset="-128"/>
              </a:rPr>
              <a:t>safle</a:t>
            </a:r>
            <a:r>
              <a:rPr lang="en-GB" altLang="en-US" dirty="0">
                <a:ea typeface="ＭＳ Ｐゴシック" charset="-128"/>
              </a:rPr>
              <a:t> </a:t>
            </a:r>
            <a:r>
              <a:rPr lang="en-GB" altLang="en-US" dirty="0" err="1">
                <a:ea typeface="ＭＳ Ｐゴシック" charset="-128"/>
              </a:rPr>
              <a:t>o’u</a:t>
            </a:r>
            <a:r>
              <a:rPr lang="en-GB" altLang="en-US" dirty="0">
                <a:ea typeface="ＭＳ Ｐゴシック" charset="-128"/>
              </a:rPr>
              <a:t> </a:t>
            </a:r>
            <a:r>
              <a:rPr lang="en-GB" altLang="en-US" dirty="0" err="1">
                <a:ea typeface="ＭＳ Ｐゴシック" charset="-128"/>
              </a:rPr>
              <a:t>cymharu</a:t>
            </a:r>
            <a:r>
              <a:rPr lang="en-GB" altLang="en-US" dirty="0">
                <a:ea typeface="ＭＳ Ｐゴシック" charset="-128"/>
              </a:rPr>
              <a:t> a </a:t>
            </a:r>
            <a:r>
              <a:rPr lang="en-GB" altLang="en-US" dirty="0" err="1">
                <a:ea typeface="ＭＳ Ｐゴシック" charset="-128"/>
              </a:rPr>
              <a:t>phlant</a:t>
            </a:r>
            <a:r>
              <a:rPr lang="en-GB" altLang="en-US" dirty="0">
                <a:ea typeface="ＭＳ Ｐゴシック" charset="-128"/>
              </a:rPr>
              <a:t> o </a:t>
            </a:r>
            <a:r>
              <a:rPr lang="en-GB" altLang="en-US" dirty="0" err="1">
                <a:ea typeface="ＭＳ Ｐゴシック" charset="-128"/>
              </a:rPr>
              <a:t>gefndiroedd</a:t>
            </a:r>
            <a:r>
              <a:rPr lang="en-GB" altLang="en-US" dirty="0">
                <a:ea typeface="ＭＳ Ｐゴシック" charset="-128"/>
              </a:rPr>
              <a:t> </a:t>
            </a:r>
            <a:r>
              <a:rPr lang="en-GB" altLang="en-US" dirty="0" err="1">
                <a:ea typeface="ＭＳ Ｐゴシック" charset="-128"/>
              </a:rPr>
              <a:t>mwy</a:t>
            </a:r>
            <a:r>
              <a:rPr lang="en-GB" altLang="en-US" dirty="0">
                <a:ea typeface="ＭＳ Ｐゴシック" charset="-128"/>
              </a:rPr>
              <a:t> </a:t>
            </a:r>
            <a:r>
              <a:rPr lang="en-GB" altLang="en-US" dirty="0" err="1">
                <a:ea typeface="ＭＳ Ｐゴシック" charset="-128"/>
              </a:rPr>
              <a:t>breintiedig</a:t>
            </a:r>
            <a:r>
              <a:rPr lang="en-GB" altLang="en-US" dirty="0">
                <a:ea typeface="ＭＳ Ｐゴシック" charset="-128"/>
              </a:rPr>
              <a:t>: </a:t>
            </a:r>
            <a:r>
              <a:rPr lang="en-GB" altLang="en-US" dirty="0" err="1">
                <a:ea typeface="ＭＳ Ｐゴシック" charset="-128"/>
              </a:rPr>
              <a:t>ffactor</a:t>
            </a:r>
            <a:r>
              <a:rPr lang="en-GB" altLang="en-US" dirty="0">
                <a:ea typeface="ＭＳ Ｐゴシック" charset="-128"/>
              </a:rPr>
              <a:t> </a:t>
            </a:r>
            <a:r>
              <a:rPr lang="en-GB" altLang="en-US" dirty="0" err="1">
                <a:ea typeface="ＭＳ Ｐゴシック" charset="-128"/>
              </a:rPr>
              <a:t>bwysig</a:t>
            </a:r>
            <a:r>
              <a:rPr lang="en-GB" altLang="en-US" dirty="0">
                <a:ea typeface="ＭＳ Ｐゴシック" charset="-128"/>
              </a:rPr>
              <a:t> y </a:t>
            </a:r>
            <a:r>
              <a:rPr lang="en-GB" altLang="en-US" dirty="0" err="1">
                <a:ea typeface="ＭＳ Ｐゴシック" charset="-128"/>
              </a:rPr>
              <a:t>tu</a:t>
            </a:r>
            <a:r>
              <a:rPr lang="en-GB" altLang="en-US" dirty="0">
                <a:ea typeface="ＭＳ Ｐゴシック" charset="-128"/>
              </a:rPr>
              <a:t> </a:t>
            </a:r>
            <a:r>
              <a:rPr lang="en-GB" altLang="en-US" dirty="0" err="1">
                <a:ea typeface="ＭＳ Ｐゴシック" charset="-128"/>
              </a:rPr>
              <a:t>ôl</a:t>
            </a:r>
            <a:r>
              <a:rPr lang="en-GB" altLang="en-US" dirty="0">
                <a:ea typeface="ＭＳ Ｐゴシック" charset="-128"/>
              </a:rPr>
              <a:t> </a:t>
            </a:r>
            <a:r>
              <a:rPr lang="en-GB" altLang="en-US" dirty="0" err="1">
                <a:ea typeface="ＭＳ Ｐゴシック" charset="-128"/>
              </a:rPr>
              <a:t>i’r</a:t>
            </a:r>
            <a:r>
              <a:rPr lang="en-GB" altLang="en-US" dirty="0">
                <a:ea typeface="ＭＳ Ｐゴシック" charset="-128"/>
              </a:rPr>
              <a:t> </a:t>
            </a:r>
            <a:r>
              <a:rPr lang="en-GB" altLang="en-US" dirty="0" err="1">
                <a:ea typeface="ＭＳ Ｐゴシック" charset="-128"/>
              </a:rPr>
              <a:t>bwlch</a:t>
            </a:r>
            <a:r>
              <a:rPr lang="en-GB" altLang="en-US" dirty="0">
                <a:ea typeface="ＭＳ Ｐゴシック" charset="-128"/>
              </a:rPr>
              <a:t> </a:t>
            </a:r>
            <a:r>
              <a:rPr lang="en-GB" altLang="en-US" dirty="0" err="1">
                <a:ea typeface="ＭＳ Ｐゴシック" charset="-128"/>
              </a:rPr>
              <a:t>sydd</a:t>
            </a:r>
            <a:r>
              <a:rPr lang="en-GB" altLang="en-US" dirty="0">
                <a:ea typeface="ＭＳ Ｐゴシック" charset="-128"/>
              </a:rPr>
              <a:t> </a:t>
            </a:r>
            <a:r>
              <a:rPr lang="en-GB" altLang="en-US" dirty="0" err="1">
                <a:ea typeface="ＭＳ Ｐゴシック" charset="-128"/>
              </a:rPr>
              <a:t>yn</a:t>
            </a:r>
            <a:r>
              <a:rPr lang="en-GB" altLang="en-US" dirty="0">
                <a:ea typeface="ＭＳ Ｐゴシック" charset="-128"/>
              </a:rPr>
              <a:t> </a:t>
            </a:r>
            <a:r>
              <a:rPr lang="en-GB" altLang="en-US" dirty="0" err="1">
                <a:ea typeface="ＭＳ Ｐゴシック" charset="-128"/>
              </a:rPr>
              <a:t>tyfu</a:t>
            </a:r>
          </a:p>
          <a:p>
            <a:endParaRPr lang="en-GB" dirty="0"/>
          </a:p>
        </p:txBody>
      </p:sp>
      <p:sp>
        <p:nvSpPr>
          <p:cNvPr id="3" name="Content Placeholder 2"/>
          <p:cNvSpPr>
            <a:spLocks noGrp="1"/>
          </p:cNvSpPr>
          <p:nvPr>
            <p:ph sz="quarter" idx="4"/>
          </p:nvPr>
        </p:nvSpPr>
        <p:spPr/>
        <p:txBody>
          <a:bodyPr/>
          <a:lstStyle/>
          <a:p>
            <a:pPr marL="109537" indent="0" algn="ctr">
              <a:buFont typeface="Wingdings 3" pitchFamily="18" charset="2"/>
              <a:buNone/>
              <a:defRPr/>
            </a:pPr>
            <a:r>
              <a:rPr lang="en-GB" i="1" u="sng" dirty="0">
                <a:ea typeface="ＭＳ Ｐゴシック" charset="-128"/>
              </a:rPr>
              <a:t>Primary School </a:t>
            </a:r>
          </a:p>
          <a:p>
            <a:pPr marL="109537" indent="0">
              <a:buFont typeface="Wingdings 3" pitchFamily="18" charset="2"/>
              <a:buNone/>
              <a:defRPr/>
            </a:pPr>
            <a:r>
              <a:rPr lang="en-GB" i="1" dirty="0">
                <a:ea typeface="ＭＳ Ｐゴシック" charset="-128"/>
              </a:rPr>
              <a:t>Poorer children who performed badly at 7 years were less likely to improve their ranking compared with children from better-off backgrounds :</a:t>
            </a:r>
          </a:p>
          <a:p>
            <a:pPr marL="109537" indent="0">
              <a:buFont typeface="Wingdings 3" pitchFamily="18" charset="2"/>
              <a:buNone/>
              <a:defRPr/>
            </a:pPr>
            <a:r>
              <a:rPr lang="en-GB" i="1" dirty="0">
                <a:ea typeface="ＭＳ Ｐゴシック" charset="-128"/>
              </a:rPr>
              <a:t>an important factor behind the widening gap</a:t>
            </a:r>
            <a:r>
              <a:rPr lang="en-GB" sz="1000" i="1" dirty="0">
                <a:ea typeface="ＭＳ Ｐゴシック" charset="-128"/>
              </a:rPr>
              <a:t>.(JRF, 2010)</a:t>
            </a:r>
            <a:endParaRPr lang="en-GB" i="1" dirty="0">
              <a:ea typeface="ＭＳ Ｐゴシック" charset="-128"/>
            </a:endParaRPr>
          </a:p>
          <a:p>
            <a:endParaRPr lang="en-GB" dirty="0"/>
          </a:p>
        </p:txBody>
      </p:sp>
      <p:sp>
        <p:nvSpPr>
          <p:cNvPr id="4" name="Rectangle 3"/>
          <p:cNvSpPr/>
          <p:nvPr/>
        </p:nvSpPr>
        <p:spPr>
          <a:xfrm>
            <a:off x="4450813" y="3244334"/>
            <a:ext cx="300082" cy="369332"/>
          </a:xfrm>
          <a:prstGeom prst="rect">
            <a:avLst/>
          </a:prstGeom>
        </p:spPr>
        <p:txBody>
          <a:bodyPr wrap="none">
            <a:spAutoFit/>
          </a:bodyPr>
          <a:lstStyle/>
          <a:p>
            <a:r>
              <a:rPr lang="en-GB" dirty="0">
                <a:solidFill>
                  <a:srgbClr val="000000"/>
                </a:solidFill>
                <a:latin typeface="Times New Roman" panose="02020603050405020304" pitchFamily="18" charset="0"/>
              </a:rPr>
              <a:t> </a:t>
            </a:r>
            <a:r>
              <a:rPr lang="en-GB" dirty="0"/>
              <a:t> </a:t>
            </a:r>
          </a:p>
        </p:txBody>
      </p:sp>
    </p:spTree>
    <p:extLst>
      <p:ext uri="{BB962C8B-B14F-4D97-AF65-F5344CB8AC3E}">
        <p14:creationId xmlns:p14="http://schemas.microsoft.com/office/powerpoint/2010/main" val="3965965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Rhesymau</a:t>
            </a:r>
            <a:br>
              <a:rPr lang="en-US" dirty="0">
                <a:latin typeface="+mj-ea"/>
                <a:cs typeface="+mj-ea"/>
              </a:rPr>
            </a:br>
            <a:r>
              <a:rPr lang="en-GB" sz="3200" dirty="0">
                <a:ea typeface="ＭＳ Ｐゴシック" charset="-128"/>
              </a:rPr>
              <a:t>Reasons</a:t>
            </a:r>
            <a:endParaRPr lang="en-GB" sz="3200" i="1" dirty="0">
              <a:ea typeface="+mj-ea"/>
              <a:cs typeface="+mj-cs"/>
            </a:endParaRPr>
          </a:p>
        </p:txBody>
      </p:sp>
      <p:sp>
        <p:nvSpPr>
          <p:cNvPr id="11267" name="Content Placeholder 6"/>
          <p:cNvSpPr>
            <a:spLocks noGrp="1"/>
          </p:cNvSpPr>
          <p:nvPr>
            <p:ph sz="quarter" idx="2"/>
          </p:nvPr>
        </p:nvSpPr>
        <p:spPr>
          <a:xfrm>
            <a:off x="179512" y="1935162"/>
            <a:ext cx="4040188" cy="3941763"/>
          </a:xfrm>
        </p:spPr>
        <p:txBody>
          <a:bodyPr vert="horz" lIns="91440" tIns="45720" rIns="91440" bIns="45720" rtlCol="0" anchor="t">
            <a:normAutofit fontScale="92500" lnSpcReduction="20000"/>
          </a:bodyPr>
          <a:lstStyle/>
          <a:p>
            <a:pPr marL="109220" indent="0" algn="ctr">
              <a:buFont typeface="Wingdings 3" pitchFamily="18" charset="2"/>
              <a:buNone/>
              <a:defRPr/>
            </a:pPr>
            <a:r>
              <a:rPr lang="en-GB" u="sng" dirty="0" err="1">
                <a:ea typeface="ＭＳ Ｐゴシック" charset="-128"/>
              </a:rPr>
              <a:t>Ysgol</a:t>
            </a:r>
            <a:r>
              <a:rPr lang="en-GB" u="sng" dirty="0">
                <a:ea typeface="ＭＳ Ｐゴシック" charset="-128"/>
              </a:rPr>
              <a:t> </a:t>
            </a:r>
            <a:r>
              <a:rPr lang="en-GB" u="sng" dirty="0" err="1">
                <a:ea typeface="ＭＳ Ｐゴシック" charset="-128"/>
              </a:rPr>
              <a:t>Uwchradd</a:t>
            </a:r>
            <a:endParaRPr lang="en-GB" u="sng" dirty="0">
              <a:ea typeface="ＭＳ Ｐゴシック" charset="-128"/>
            </a:endParaRPr>
          </a:p>
          <a:p>
            <a:pPr marL="109220" indent="0">
              <a:buNone/>
              <a:defRPr/>
            </a:pPr>
            <a:r>
              <a:rPr lang="en-GB" dirty="0">
                <a:ea typeface="ＭＳ Ｐゴシック" charset="-128"/>
              </a:rPr>
              <a:t>Mae </a:t>
            </a:r>
            <a:r>
              <a:rPr lang="en-GB" dirty="0" err="1">
                <a:ea typeface="ＭＳ Ｐゴシック" charset="-128"/>
              </a:rPr>
              <a:t>pobl</a:t>
            </a:r>
            <a:r>
              <a:rPr lang="en-GB" dirty="0">
                <a:ea typeface="ＭＳ Ｐゴシック" charset="-128"/>
              </a:rPr>
              <a:t> </a:t>
            </a:r>
            <a:r>
              <a:rPr lang="en-GB" dirty="0" err="1">
                <a:ea typeface="ＭＳ Ｐゴシック" charset="-128"/>
              </a:rPr>
              <a:t>ifanc</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fwy</a:t>
            </a:r>
            <a:r>
              <a:rPr lang="en-GB" dirty="0">
                <a:ea typeface="ＭＳ Ｐゴシック" charset="-128"/>
              </a:rPr>
              <a:t> </a:t>
            </a:r>
            <a:r>
              <a:rPr lang="en-GB" dirty="0" err="1">
                <a:ea typeface="ＭＳ Ｐゴシック" charset="-128"/>
              </a:rPr>
              <a:t>tebygol</a:t>
            </a:r>
            <a:r>
              <a:rPr lang="en-GB" dirty="0">
                <a:ea typeface="ＭＳ Ｐゴシック" charset="-128"/>
              </a:rPr>
              <a:t> o </a:t>
            </a:r>
            <a:r>
              <a:rPr lang="en-GB" dirty="0" err="1">
                <a:ea typeface="ＭＳ Ｐゴシック" charset="-128"/>
              </a:rPr>
              <a:t>wneud</a:t>
            </a:r>
            <a:r>
              <a:rPr lang="en-GB" dirty="0">
                <a:ea typeface="ＭＳ Ｐゴシック" charset="-128"/>
              </a:rPr>
              <a:t> </a:t>
            </a:r>
            <a:r>
              <a:rPr lang="en-GB" dirty="0" err="1">
                <a:ea typeface="ＭＳ Ｐゴシック" charset="-128"/>
              </a:rPr>
              <a:t>yn</a:t>
            </a:r>
            <a:r>
              <a:rPr lang="en-GB" dirty="0">
                <a:ea typeface="ＭＳ Ｐゴシック" charset="-128"/>
              </a:rPr>
              <a:t> well </a:t>
            </a:r>
            <a:r>
              <a:rPr lang="en-GB" dirty="0" err="1">
                <a:ea typeface="ＭＳ Ｐゴシック" charset="-128"/>
              </a:rPr>
              <a:t>yn</a:t>
            </a:r>
            <a:r>
              <a:rPr lang="en-GB" dirty="0">
                <a:ea typeface="ＭＳ Ｐゴシック" charset="-128"/>
              </a:rPr>
              <a:t> </a:t>
            </a:r>
            <a:r>
              <a:rPr lang="en-GB" dirty="0" err="1">
                <a:ea typeface="ＭＳ Ｐゴシック" charset="-128"/>
              </a:rPr>
              <a:t>eu</a:t>
            </a:r>
            <a:r>
              <a:rPr lang="en-GB" dirty="0">
                <a:ea typeface="ＭＳ Ｐゴシック" charset="-128"/>
              </a:rPr>
              <a:t> </a:t>
            </a:r>
            <a:r>
              <a:rPr lang="en-GB" dirty="0" err="1">
                <a:ea typeface="ＭＳ Ｐゴシック" charset="-128"/>
              </a:rPr>
              <a:t>harholiadau</a:t>
            </a:r>
            <a:r>
              <a:rPr lang="en-GB" dirty="0">
                <a:ea typeface="ＭＳ Ｐゴシック" charset="-128"/>
              </a:rPr>
              <a:t> TGAU </a:t>
            </a:r>
            <a:r>
              <a:rPr lang="en-GB" dirty="0" err="1">
                <a:ea typeface="ＭＳ Ｐゴシック" charset="-128"/>
              </a:rPr>
              <a:t>os</a:t>
            </a:r>
            <a:r>
              <a:rPr lang="en-GB" dirty="0">
                <a:ea typeface="ＭＳ Ｐゴシック" charset="-128"/>
              </a:rPr>
              <a:t>:</a:t>
            </a:r>
          </a:p>
          <a:p>
            <a:pPr>
              <a:buFont typeface="Arial" panose="020B0604020202020204" pitchFamily="34" charset="0"/>
              <a:buChar char="•"/>
              <a:defRPr/>
            </a:pPr>
            <a:r>
              <a:rPr lang="en-GB" dirty="0" err="1">
                <a:ea typeface="ＭＳ Ｐゴシック" charset="-128"/>
              </a:rPr>
              <a:t>ydynt</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credu</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eu</a:t>
            </a:r>
            <a:r>
              <a:rPr lang="en-GB" dirty="0">
                <a:ea typeface="ＭＳ Ｐゴシック" charset="-128"/>
              </a:rPr>
              <a:t> </a:t>
            </a:r>
            <a:r>
              <a:rPr lang="en-GB" dirty="0" err="1">
                <a:ea typeface="ＭＳ Ｐゴシック" charset="-128"/>
              </a:rPr>
              <a:t>gallu</a:t>
            </a:r>
            <a:r>
              <a:rPr lang="en-GB" dirty="0">
                <a:ea typeface="ＭＳ Ｐゴシック" charset="-128"/>
              </a:rPr>
              <a:t> </a:t>
            </a:r>
            <a:r>
              <a:rPr lang="en-GB" dirty="0" err="1">
                <a:ea typeface="ＭＳ Ｐゴシック" charset="-128"/>
              </a:rPr>
              <a:t>eu</a:t>
            </a:r>
            <a:r>
              <a:rPr lang="en-GB" dirty="0">
                <a:ea typeface="ＭＳ Ｐゴシック" charset="-128"/>
              </a:rPr>
              <a:t> </a:t>
            </a:r>
            <a:r>
              <a:rPr lang="en-GB" dirty="0" err="1">
                <a:ea typeface="ＭＳ Ｐゴシック" charset="-128"/>
              </a:rPr>
              <a:t>hunain</a:t>
            </a:r>
            <a:endParaRPr lang="en-GB" dirty="0">
              <a:ea typeface="ＭＳ Ｐゴシック" charset="-128"/>
            </a:endParaRPr>
          </a:p>
          <a:p>
            <a:pPr>
              <a:defRPr/>
            </a:pPr>
            <a:r>
              <a:rPr lang="en-GB" dirty="0" err="1">
                <a:ea typeface="ＭＳ Ｐゴシック" charset="-128"/>
              </a:rPr>
              <a:t>yn</a:t>
            </a:r>
            <a:r>
              <a:rPr lang="en-GB" dirty="0">
                <a:ea typeface="ＭＳ Ｐゴシック" charset="-128"/>
              </a:rPr>
              <a:t> </a:t>
            </a:r>
            <a:r>
              <a:rPr lang="en-GB" dirty="0" err="1">
                <a:ea typeface="ＭＳ Ｐゴシック" charset="-128"/>
              </a:rPr>
              <a:t>credu</a:t>
            </a:r>
            <a:r>
              <a:rPr lang="en-GB" dirty="0">
                <a:ea typeface="ＭＳ Ｐゴシック" charset="-128"/>
              </a:rPr>
              <a:t> </a:t>
            </a:r>
            <a:r>
              <a:rPr lang="en-GB" dirty="0" err="1">
                <a:ea typeface="ＭＳ Ｐゴシック" charset="-128"/>
              </a:rPr>
              <a:t>fod</a:t>
            </a:r>
            <a:r>
              <a:rPr lang="en-GB" dirty="0">
                <a:ea typeface="ＭＳ Ｐゴシック" charset="-128"/>
              </a:rPr>
              <a:t> </a:t>
            </a:r>
            <a:r>
              <a:rPr lang="en-GB" dirty="0" err="1">
                <a:ea typeface="ＭＳ Ｐゴシック" charset="-128"/>
              </a:rPr>
              <a:t>digwyddiadau</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deillio</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bennaf</a:t>
            </a:r>
            <a:r>
              <a:rPr lang="en-GB" dirty="0">
                <a:ea typeface="ＭＳ Ｐゴシック" charset="-128"/>
              </a:rPr>
              <a:t> </a:t>
            </a:r>
            <a:r>
              <a:rPr lang="en-GB" dirty="0" err="1">
                <a:ea typeface="ＭＳ Ｐゴシック" charset="-128"/>
              </a:rPr>
              <a:t>o’u</a:t>
            </a:r>
            <a:r>
              <a:rPr lang="en-GB" dirty="0">
                <a:ea typeface="ＭＳ Ｐゴシック" charset="-128"/>
              </a:rPr>
              <a:t>   </a:t>
            </a:r>
            <a:r>
              <a:rPr lang="en-GB" dirty="0" err="1">
                <a:ea typeface="ＭＳ Ｐゴシック" charset="-128"/>
              </a:rPr>
              <a:t>hymddygiad</a:t>
            </a:r>
            <a:r>
              <a:rPr lang="en-GB" dirty="0">
                <a:ea typeface="ＭＳ Ｐゴシック" charset="-128"/>
              </a:rPr>
              <a:t> </a:t>
            </a:r>
            <a:r>
              <a:rPr lang="en-GB" dirty="0" err="1">
                <a:ea typeface="ＭＳ Ｐゴシック" charset="-128"/>
              </a:rPr>
              <a:t>a’u</a:t>
            </a:r>
            <a:r>
              <a:rPr lang="en-GB" dirty="0">
                <a:ea typeface="ＭＳ Ｐゴシック" charset="-128"/>
              </a:rPr>
              <a:t> </a:t>
            </a:r>
            <a:r>
              <a:rPr lang="en-GB" dirty="0" err="1">
                <a:ea typeface="ＭＳ Ｐゴシック" charset="-128"/>
              </a:rPr>
              <a:t>gweithrediadau</a:t>
            </a:r>
            <a:endParaRPr lang="en-GB" dirty="0">
              <a:ea typeface="ＭＳ Ｐゴシック" charset="-128"/>
            </a:endParaRPr>
          </a:p>
          <a:p>
            <a:pPr>
              <a:defRPr/>
            </a:pPr>
            <a:r>
              <a:rPr lang="en-GB" dirty="0" err="1">
                <a:ea typeface="ＭＳ Ｐゴシック" charset="-128"/>
              </a:rPr>
              <a:t>yn</a:t>
            </a:r>
            <a:r>
              <a:rPr lang="en-GB" dirty="0">
                <a:ea typeface="ＭＳ Ｐゴシック" charset="-128"/>
              </a:rPr>
              <a:t> </a:t>
            </a:r>
            <a:r>
              <a:rPr lang="en-GB" dirty="0" err="1">
                <a:ea typeface="ＭＳ Ｐゴシック" charset="-128"/>
              </a:rPr>
              <a:t>credu</a:t>
            </a:r>
            <a:r>
              <a:rPr lang="en-GB" dirty="0">
                <a:ea typeface="ＭＳ Ｐゴシック" charset="-128"/>
              </a:rPr>
              <a:t> </a:t>
            </a:r>
            <a:r>
              <a:rPr lang="en-GB" dirty="0" err="1">
                <a:ea typeface="ＭＳ Ｐゴシック" charset="-128"/>
              </a:rPr>
              <a:t>fod</a:t>
            </a:r>
            <a:r>
              <a:rPr lang="en-GB" dirty="0">
                <a:ea typeface="ＭＳ Ｐゴシック" charset="-128"/>
              </a:rPr>
              <a:t> </a:t>
            </a:r>
            <a:r>
              <a:rPr lang="en-GB" dirty="0" err="1">
                <a:ea typeface="ＭＳ Ｐゴシック" charset="-128"/>
              </a:rPr>
              <a:t>ysgol</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werth</a:t>
            </a:r>
            <a:r>
              <a:rPr lang="en-GB" dirty="0">
                <a:ea typeface="ＭＳ Ｐゴシック" charset="-128"/>
              </a:rPr>
              <a:t> </a:t>
            </a:r>
            <a:r>
              <a:rPr lang="en-GB" dirty="0" err="1">
                <a:ea typeface="ＭＳ Ｐゴシック" charset="-128"/>
              </a:rPr>
              <a:t>chweil</a:t>
            </a:r>
            <a:endParaRPr lang="en-GB" dirty="0">
              <a:ea typeface="ＭＳ Ｐゴシック" charset="-128"/>
            </a:endParaRPr>
          </a:p>
        </p:txBody>
      </p:sp>
      <p:sp>
        <p:nvSpPr>
          <p:cNvPr id="4" name="Content Placeholder 3"/>
          <p:cNvSpPr>
            <a:spLocks noGrp="1"/>
          </p:cNvSpPr>
          <p:nvPr>
            <p:ph sz="quarter" idx="4"/>
          </p:nvPr>
        </p:nvSpPr>
        <p:spPr>
          <a:xfrm>
            <a:off x="4645025" y="1462088"/>
            <a:ext cx="4041775" cy="4414837"/>
          </a:xfrm>
        </p:spPr>
        <p:txBody>
          <a:bodyPr>
            <a:normAutofit/>
          </a:bodyPr>
          <a:lstStyle/>
          <a:p>
            <a:pPr marL="109537" indent="0" algn="ctr">
              <a:buFont typeface="Wingdings 3" pitchFamily="18" charset="2"/>
              <a:buNone/>
              <a:defRPr/>
            </a:pPr>
            <a:r>
              <a:rPr lang="en-GB" i="1" u="sng" dirty="0">
                <a:ea typeface="ＭＳ Ｐゴシック" charset="-128"/>
              </a:rPr>
              <a:t>Secondary School</a:t>
            </a:r>
          </a:p>
          <a:p>
            <a:pPr marL="109537" indent="0">
              <a:buFont typeface="Wingdings 3" pitchFamily="18" charset="2"/>
              <a:buNone/>
              <a:defRPr/>
            </a:pPr>
            <a:r>
              <a:rPr lang="en-GB" i="1" dirty="0">
                <a:ea typeface="ＭＳ Ｐゴシック" charset="-128"/>
              </a:rPr>
              <a:t>Young people more likely to do well at GCSE if  they:</a:t>
            </a:r>
          </a:p>
          <a:p>
            <a:pPr>
              <a:defRPr/>
            </a:pPr>
            <a:r>
              <a:rPr lang="en-GB" i="1" dirty="0">
                <a:ea typeface="ＭＳ Ｐゴシック" charset="-128"/>
              </a:rPr>
              <a:t>have a greater belief in their own ability  </a:t>
            </a:r>
          </a:p>
          <a:p>
            <a:pPr>
              <a:defRPr/>
            </a:pPr>
            <a:r>
              <a:rPr lang="en-GB" i="1" dirty="0">
                <a:ea typeface="ＭＳ Ｐゴシック" charset="-128"/>
              </a:rPr>
              <a:t>believe that events result primarily from their own behaviour and actions</a:t>
            </a:r>
          </a:p>
          <a:p>
            <a:pPr>
              <a:defRPr/>
            </a:pPr>
            <a:r>
              <a:rPr lang="en-GB" i="1" dirty="0">
                <a:ea typeface="ＭＳ Ｐゴシック" charset="-128"/>
              </a:rPr>
              <a:t>find school worthwhile</a:t>
            </a:r>
          </a:p>
          <a:p>
            <a:pPr>
              <a:defRPr/>
            </a:pPr>
            <a:r>
              <a:rPr lang="en-GB" sz="1600" i="1" dirty="0">
                <a:ea typeface="ＭＳ Ｐゴシック" charset="-128"/>
              </a:rPr>
              <a:t>(JRF, 2010)</a:t>
            </a:r>
          </a:p>
          <a:p>
            <a:pPr>
              <a:defRPr/>
            </a:pPr>
            <a:endParaRPr lang="en-GB" i="1" dirty="0">
              <a:ea typeface="ＭＳ Ｐゴシック" charset="-128"/>
            </a:endParaRPr>
          </a:p>
          <a:p>
            <a:pPr>
              <a:defRPr/>
            </a:pPr>
            <a:endParaRPr lang="cy-GB" dirty="0">
              <a:ea typeface="MS PGothic" pitchFamily="34" charset="-128"/>
            </a:endParaRPr>
          </a:p>
        </p:txBody>
      </p:sp>
      <p:pic>
        <p:nvPicPr>
          <p:cNvPr id="16391"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2188" y="-17463"/>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38404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Rhesymau</a:t>
            </a:r>
            <a:br>
              <a:rPr lang="en-US" dirty="0">
                <a:latin typeface="+mj-ea"/>
                <a:cs typeface="+mj-ea"/>
              </a:rPr>
            </a:br>
            <a:r>
              <a:rPr lang="en-GB" sz="3200" dirty="0">
                <a:ea typeface="ＭＳ Ｐゴシック" charset="-128"/>
              </a:rPr>
              <a:t>Reasons</a:t>
            </a:r>
            <a:br>
              <a:rPr lang="en-US" dirty="0">
                <a:latin typeface="+mj-ea"/>
                <a:cs typeface="+mj-ea"/>
              </a:rPr>
            </a:br>
            <a:endParaRPr lang="en-GB" sz="1200"/>
          </a:p>
        </p:txBody>
      </p:sp>
      <p:sp>
        <p:nvSpPr>
          <p:cNvPr id="17413" name="Content Placeholder 6"/>
          <p:cNvSpPr>
            <a:spLocks noGrp="1"/>
          </p:cNvSpPr>
          <p:nvPr>
            <p:ph sz="quarter" idx="2"/>
          </p:nvPr>
        </p:nvSpPr>
        <p:spPr>
          <a:xfrm>
            <a:off x="333375" y="1600200"/>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r>
              <a:rPr lang="en-GB" altLang="en-US" i="1" dirty="0" err="1">
                <a:ea typeface="ＭＳ Ｐゴシック" charset="-128"/>
              </a:rPr>
              <a:t>meddwl</a:t>
            </a:r>
            <a:r>
              <a:rPr lang="en-GB" altLang="en-US" i="1" dirty="0">
                <a:ea typeface="ＭＳ Ｐゴシック" charset="-128"/>
              </a:rPr>
              <a:t> </a:t>
            </a:r>
            <a:r>
              <a:rPr lang="en-GB" altLang="en-US" i="1" dirty="0" err="1">
                <a:ea typeface="ＭＳ Ｐゴシック" charset="-128"/>
              </a:rPr>
              <a:t>ei</a:t>
            </a:r>
            <a:r>
              <a:rPr lang="en-GB" altLang="en-US" i="1" dirty="0">
                <a:ea typeface="ＭＳ Ｐゴシック" charset="-128"/>
              </a:rPr>
              <a:t> </a:t>
            </a:r>
            <a:r>
              <a:rPr lang="en-GB" altLang="en-US" i="1" dirty="0" err="1">
                <a:ea typeface="ＭＳ Ｐゴシック" charset="-128"/>
              </a:rPr>
              <a:t>fod</a:t>
            </a:r>
            <a:r>
              <a:rPr lang="en-GB" altLang="en-US" i="1" dirty="0">
                <a:ea typeface="ＭＳ Ｐゴシック" charset="-128"/>
              </a:rPr>
              <a:t>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debygol</a:t>
            </a:r>
            <a:r>
              <a:rPr lang="en-GB" altLang="en-US" i="1" dirty="0">
                <a:ea typeface="ＭＳ Ｐゴシック" charset="-128"/>
              </a:rPr>
              <a:t> y </a:t>
            </a:r>
            <a:r>
              <a:rPr lang="en-GB" altLang="en-US" i="1" dirty="0" err="1">
                <a:ea typeface="ＭＳ Ｐゴシック" charset="-128"/>
              </a:rPr>
              <a:t>byddant</a:t>
            </a:r>
            <a:r>
              <a:rPr lang="en-GB" altLang="en-US" i="1" dirty="0">
                <a:ea typeface="ＭＳ Ｐゴシック" charset="-128"/>
              </a:rPr>
              <a:t>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ymgeisio</a:t>
            </a:r>
            <a:r>
              <a:rPr lang="en-GB" altLang="en-US" i="1" dirty="0">
                <a:ea typeface="ＭＳ Ｐゴシック" charset="-128"/>
              </a:rPr>
              <a:t> ac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mynychu</a:t>
            </a:r>
            <a:r>
              <a:rPr lang="en-GB" altLang="en-US" i="1" dirty="0">
                <a:ea typeface="ＭＳ Ｐゴシック" charset="-128"/>
              </a:rPr>
              <a:t> </a:t>
            </a:r>
            <a:r>
              <a:rPr lang="en-GB" altLang="en-US" i="1" dirty="0" err="1">
                <a:ea typeface="ＭＳ Ｐゴシック" charset="-128"/>
              </a:rPr>
              <a:t>addysg</a:t>
            </a:r>
            <a:r>
              <a:rPr lang="en-GB" altLang="en-US" i="1" dirty="0">
                <a:ea typeface="ＭＳ Ｐゴシック" charset="-128"/>
              </a:rPr>
              <a:t> </a:t>
            </a:r>
            <a:r>
              <a:rPr lang="en-GB" altLang="en-US" i="1" dirty="0" err="1">
                <a:ea typeface="ＭＳ Ｐゴシック" charset="-128"/>
              </a:rPr>
              <a:t>uwch</a:t>
            </a:r>
          </a:p>
          <a:p>
            <a:r>
              <a:rPr lang="en-GB" altLang="en-US" i="1" dirty="0" err="1">
                <a:ea typeface="ＭＳ Ｐゴシック" charset="-128"/>
              </a:rPr>
              <a:t>osgoi</a:t>
            </a:r>
            <a:r>
              <a:rPr lang="en-GB" altLang="en-US" i="1" dirty="0">
                <a:ea typeface="ＭＳ Ｐゴシック" charset="-128"/>
              </a:rPr>
              <a:t> </a:t>
            </a:r>
            <a:r>
              <a:rPr lang="en-GB" altLang="en-US" i="1" dirty="0" err="1">
                <a:ea typeface="ＭＳ Ｐゴシック" charset="-128"/>
              </a:rPr>
              <a:t>ymddygiad</a:t>
            </a:r>
            <a:r>
              <a:rPr lang="en-GB" altLang="en-US" i="1" dirty="0">
                <a:ea typeface="ＭＳ Ｐゴシック" charset="-128"/>
              </a:rPr>
              <a:t> </a:t>
            </a:r>
            <a:r>
              <a:rPr lang="en-GB" altLang="en-US" i="1" dirty="0" err="1">
                <a:ea typeface="ＭＳ Ｐゴシック" charset="-128"/>
              </a:rPr>
              <a:t>peryglus</a:t>
            </a:r>
            <a:r>
              <a:rPr lang="en-GB" altLang="en-US" i="1" dirty="0">
                <a:ea typeface="ＭＳ Ｐゴシック" charset="-128"/>
              </a:rPr>
              <a:t> </a:t>
            </a:r>
            <a:r>
              <a:rPr lang="en-GB" altLang="en-US" i="1" dirty="0" err="1">
                <a:ea typeface="ＭＳ Ｐゴシック" charset="-128"/>
              </a:rPr>
              <a:t>fel</a:t>
            </a:r>
            <a:r>
              <a:rPr lang="en-GB" altLang="en-US" i="1" dirty="0">
                <a:ea typeface="ＭＳ Ｐゴシック" charset="-128"/>
              </a:rPr>
              <a:t> </a:t>
            </a:r>
            <a:r>
              <a:rPr lang="en-GB" altLang="en-US" i="1" dirty="0" err="1">
                <a:ea typeface="ＭＳ Ｐゴシック" charset="-128"/>
              </a:rPr>
              <a:t>ysymygu</a:t>
            </a:r>
            <a:r>
              <a:rPr lang="en-GB" altLang="en-US" i="1" dirty="0">
                <a:ea typeface="ＭＳ Ｐゴシック" charset="-128"/>
              </a:rPr>
              <a:t>, </a:t>
            </a:r>
            <a:r>
              <a:rPr lang="en-GB" altLang="en-US" i="1" dirty="0" err="1">
                <a:ea typeface="ＭＳ Ｐゴシック" charset="-128"/>
              </a:rPr>
              <a:t>ymddygiad</a:t>
            </a:r>
            <a:r>
              <a:rPr lang="en-GB" altLang="en-US" i="1" dirty="0">
                <a:ea typeface="ＭＳ Ｐゴシック" charset="-128"/>
              </a:rPr>
              <a:t> </a:t>
            </a:r>
            <a:r>
              <a:rPr lang="en-GB" altLang="en-US" i="1" dirty="0" err="1">
                <a:ea typeface="ＭＳ Ｐゴシック" charset="-128"/>
              </a:rPr>
              <a:t>gwrth-gymdeithasol</a:t>
            </a:r>
            <a:r>
              <a:rPr lang="en-GB" altLang="en-US" i="1" dirty="0">
                <a:ea typeface="ＭＳ Ｐゴシック" charset="-128"/>
              </a:rPr>
              <a:t>, </a:t>
            </a:r>
            <a:r>
              <a:rPr lang="en-GB" altLang="en-US" i="1" dirty="0" err="1">
                <a:ea typeface="ＭＳ Ｐゴシック" charset="-128"/>
              </a:rPr>
              <a:t>triwantiaeth</a:t>
            </a:r>
            <a:r>
              <a:rPr lang="en-GB" altLang="en-US" i="1" dirty="0">
                <a:ea typeface="ＭＳ Ｐゴシック" charset="-128"/>
              </a:rPr>
              <a:t>, </a:t>
            </a:r>
            <a:r>
              <a:rPr lang="en-GB" altLang="en-US" i="1" dirty="0" err="1">
                <a:ea typeface="ＭＳ Ｐゴシック" charset="-128"/>
              </a:rPr>
              <a:t>eithrio</a:t>
            </a:r>
          </a:p>
          <a:p>
            <a:r>
              <a:rPr lang="en-GB" altLang="en-US" i="1" dirty="0">
                <a:ea typeface="ＭＳ Ｐゴシック" charset="-128"/>
              </a:rPr>
              <a:t>dim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profi</a:t>
            </a:r>
            <a:r>
              <a:rPr lang="en-GB" altLang="en-US" i="1" dirty="0">
                <a:ea typeface="ＭＳ Ｐゴシック" charset="-128"/>
              </a:rPr>
              <a:t> </a:t>
            </a:r>
            <a:r>
              <a:rPr lang="en-GB" altLang="en-US" i="1" dirty="0" err="1">
                <a:ea typeface="ＭＳ Ｐゴシック" charset="-128"/>
              </a:rPr>
              <a:t>bwlio</a:t>
            </a:r>
          </a:p>
          <a:p>
            <a:endParaRPr lang="en-GB" altLang="en-US" i="1">
              <a:ea typeface="ＭＳ Ｐゴシック" charset="-128"/>
            </a:endParaRPr>
          </a:p>
        </p:txBody>
      </p:sp>
      <p:sp>
        <p:nvSpPr>
          <p:cNvPr id="17414" name="Content Placeholder 3"/>
          <p:cNvSpPr>
            <a:spLocks noGrp="1"/>
          </p:cNvSpPr>
          <p:nvPr>
            <p:ph sz="quarter" idx="4"/>
          </p:nvPr>
        </p:nvSpPr>
        <p:spPr>
          <a:xfrm>
            <a:off x="4645025" y="1444625"/>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r>
              <a:rPr lang="en-GB" altLang="cy-GB" i="1">
                <a:ea typeface="ＭＳ Ｐゴシック" charset="-128"/>
              </a:rPr>
              <a:t>think it is likely that they will apply to, and get into, higher education</a:t>
            </a:r>
          </a:p>
          <a:p>
            <a:pPr>
              <a:spcBef>
                <a:spcPct val="0"/>
              </a:spcBef>
            </a:pPr>
            <a:r>
              <a:rPr lang="en-GB" altLang="cy-GB" i="1">
                <a:ea typeface="ＭＳ Ｐゴシック" charset="-128"/>
              </a:rPr>
              <a:t>avoid risky behaviour such as frequent smoking, anti-social behaviour, truancy, suspension, exclusion</a:t>
            </a:r>
          </a:p>
          <a:p>
            <a:pPr>
              <a:spcBef>
                <a:spcPct val="0"/>
              </a:spcBef>
            </a:pPr>
            <a:r>
              <a:rPr lang="en-GB" altLang="cy-GB" i="1">
                <a:ea typeface="ＭＳ Ｐゴシック" charset="-128"/>
              </a:rPr>
              <a:t>do not experience bullying</a:t>
            </a:r>
          </a:p>
          <a:p>
            <a:pPr>
              <a:spcBef>
                <a:spcPct val="0"/>
              </a:spcBef>
            </a:pPr>
            <a:r>
              <a:rPr lang="en-GB" altLang="en-US" sz="1600" i="1">
                <a:ea typeface="ＭＳ Ｐゴシック" charset="-128"/>
              </a:rPr>
              <a:t>(JRF, 2010)</a:t>
            </a:r>
          </a:p>
          <a:p>
            <a:pPr>
              <a:spcBef>
                <a:spcPct val="0"/>
              </a:spcBef>
            </a:pPr>
            <a:endParaRPr lang="en-GB" altLang="cy-GB" i="1">
              <a:ea typeface="ＭＳ Ｐゴシック" charset="-128"/>
            </a:endParaRPr>
          </a:p>
          <a:p>
            <a:pPr>
              <a:spcBef>
                <a:spcPct val="0"/>
              </a:spcBef>
            </a:pPr>
            <a:endParaRPr lang="cy-GB" altLang="cy-GB">
              <a:ea typeface="ＭＳ Ｐゴシック" charset="-128"/>
            </a:endParaRPr>
          </a:p>
        </p:txBody>
      </p:sp>
      <p:pic>
        <p:nvPicPr>
          <p:cNvPr id="17415"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2188" y="-17463"/>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37804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Rhesymau</a:t>
            </a:r>
            <a:br>
              <a:rPr lang="en-US" dirty="0">
                <a:latin typeface="+mj-ea"/>
                <a:cs typeface="+mj-ea"/>
              </a:rPr>
            </a:br>
            <a:r>
              <a:rPr lang="en-GB" sz="3200" dirty="0">
                <a:ea typeface="ＭＳ Ｐゴシック" charset="-128"/>
              </a:rPr>
              <a:t>Reasons</a:t>
            </a:r>
            <a:br>
              <a:rPr lang="en-US" dirty="0">
                <a:latin typeface="+mj-ea"/>
                <a:cs typeface="+mj-ea"/>
              </a:rPr>
            </a:br>
            <a:endParaRPr lang="en-GB" sz="1000"/>
          </a:p>
        </p:txBody>
      </p:sp>
      <p:sp>
        <p:nvSpPr>
          <p:cNvPr id="11267" name="Content Placeholder 6"/>
          <p:cNvSpPr>
            <a:spLocks noGrp="1"/>
          </p:cNvSpPr>
          <p:nvPr>
            <p:ph sz="quarter" idx="2"/>
          </p:nvPr>
        </p:nvSpPr>
        <p:spPr>
          <a:xfrm>
            <a:off x="419100" y="1514475"/>
            <a:ext cx="4040188" cy="3941763"/>
          </a:xfrm>
        </p:spPr>
        <p:txBody>
          <a:bodyPr vert="horz" lIns="91440" tIns="45720" rIns="91440" bIns="45720" rtlCol="0" anchor="t">
            <a:normAutofit/>
          </a:bodyPr>
          <a:lstStyle/>
          <a:p>
            <a:pPr marL="109220" indent="0" algn="ctr">
              <a:buFont typeface="Wingdings 3" pitchFamily="18" charset="2"/>
              <a:buNone/>
              <a:defRPr/>
            </a:pPr>
            <a:r>
              <a:rPr lang="en-GB" u="sng" dirty="0">
                <a:ea typeface="ＭＳ Ｐゴシック" charset="-128"/>
              </a:rPr>
              <a:t>Y </a:t>
            </a:r>
            <a:r>
              <a:rPr lang="en-GB" u="sng" dirty="0" err="1">
                <a:ea typeface="ＭＳ Ｐゴシック" charset="-128"/>
              </a:rPr>
              <a:t>llun</a:t>
            </a:r>
            <a:r>
              <a:rPr lang="en-GB" u="sng" dirty="0">
                <a:ea typeface="ＭＳ Ｐゴシック" charset="-128"/>
              </a:rPr>
              <a:t> </a:t>
            </a:r>
            <a:r>
              <a:rPr lang="en-GB" u="sng" dirty="0" err="1">
                <a:ea typeface="ＭＳ Ｐゴシック" charset="-128"/>
              </a:rPr>
              <a:t>rhyng-genedlaethau</a:t>
            </a:r>
            <a:endParaRPr lang="en-GB" u="sng" dirty="0">
              <a:ea typeface="ＭＳ Ｐゴシック" charset="-128"/>
            </a:endParaRPr>
          </a:p>
          <a:p>
            <a:pPr>
              <a:defRPr/>
            </a:pPr>
            <a:r>
              <a:rPr lang="en-GB" dirty="0" err="1">
                <a:ea typeface="ＭＳ Ｐゴシック" charset="-128"/>
              </a:rPr>
              <a:t>gallu</a:t>
            </a:r>
            <a:r>
              <a:rPr lang="en-GB" dirty="0">
                <a:ea typeface="ＭＳ Ｐゴシック" charset="-128"/>
              </a:rPr>
              <a:t> </a:t>
            </a:r>
            <a:r>
              <a:rPr lang="en-GB" dirty="0" err="1">
                <a:ea typeface="ＭＳ Ｐゴシック" charset="-128"/>
              </a:rPr>
              <a:t>gwybyddol</a:t>
            </a:r>
            <a:r>
              <a:rPr lang="en-GB" dirty="0">
                <a:ea typeface="ＭＳ Ｐゴシック" charset="-128"/>
              </a:rPr>
              <a:t> y </a:t>
            </a:r>
            <a:r>
              <a:rPr lang="en-GB" dirty="0" err="1">
                <a:ea typeface="ＭＳ Ｐゴシック" charset="-128"/>
              </a:rPr>
              <a:t>rhieni</a:t>
            </a:r>
          </a:p>
          <a:p>
            <a:pPr>
              <a:buFont typeface="Arial" panose="020B0604020202020204" pitchFamily="34" charset="0"/>
              <a:buChar char="•"/>
              <a:defRPr/>
            </a:pPr>
            <a:r>
              <a:rPr lang="en-GB" dirty="0" err="1">
                <a:ea typeface="ＭＳ Ｐゴシック" charset="-128"/>
              </a:rPr>
              <a:t>agweddau</a:t>
            </a:r>
            <a:r>
              <a:rPr lang="en-GB" dirty="0">
                <a:ea typeface="ＭＳ Ｐゴシック" charset="-128"/>
              </a:rPr>
              <a:t>, </a:t>
            </a:r>
            <a:r>
              <a:rPr lang="en-GB" dirty="0" err="1">
                <a:ea typeface="ＭＳ Ｐゴシック" charset="-128"/>
              </a:rPr>
              <a:t>ymddygiad</a:t>
            </a:r>
            <a:r>
              <a:rPr lang="en-GB" dirty="0">
                <a:ea typeface="ＭＳ Ｐゴシック" charset="-128"/>
              </a:rPr>
              <a:t> a </a:t>
            </a:r>
            <a:r>
              <a:rPr lang="en-GB" dirty="0" err="1">
                <a:ea typeface="ＭＳ Ｐゴシック" charset="-128"/>
              </a:rPr>
              <a:t>disgwyliadau</a:t>
            </a:r>
            <a:r>
              <a:rPr lang="en-GB" dirty="0">
                <a:ea typeface="ＭＳ Ｐゴシック" charset="-128"/>
              </a:rPr>
              <a:t> </a:t>
            </a:r>
            <a:r>
              <a:rPr lang="en-GB" dirty="0" err="1">
                <a:ea typeface="ＭＳ Ｐゴシック" charset="-128"/>
              </a:rPr>
              <a:t>rhieni</a:t>
            </a:r>
            <a:endParaRPr lang="en-GB" dirty="0">
              <a:ea typeface="ＭＳ Ｐゴシック" charset="-128"/>
            </a:endParaRPr>
          </a:p>
          <a:p>
            <a:pPr>
              <a:defRPr/>
            </a:pPr>
            <a:r>
              <a:rPr lang="en-GB" dirty="0" err="1">
                <a:ea typeface="ＭＳ Ｐゴシック" charset="-128"/>
              </a:rPr>
              <a:t>trosglwyddiad</a:t>
            </a:r>
            <a:r>
              <a:rPr lang="en-GB" dirty="0">
                <a:ea typeface="ＭＳ Ｐゴシック" charset="-128"/>
              </a:rPr>
              <a:t> y </a:t>
            </a:r>
            <a:r>
              <a:rPr lang="en-GB" dirty="0" err="1">
                <a:ea typeface="ＭＳ Ｐゴシック" charset="-128"/>
              </a:rPr>
              <a:t>nodweddion</a:t>
            </a:r>
            <a:r>
              <a:rPr lang="en-GB" dirty="0">
                <a:ea typeface="ＭＳ Ｐゴシック" charset="-128"/>
              </a:rPr>
              <a:t> </a:t>
            </a:r>
            <a:r>
              <a:rPr lang="en-GB" dirty="0" err="1">
                <a:ea typeface="ＭＳ Ｐゴシック" charset="-128"/>
              </a:rPr>
              <a:t>hyn</a:t>
            </a:r>
            <a:r>
              <a:rPr lang="en-GB" dirty="0">
                <a:ea typeface="ＭＳ Ｐゴシック" charset="-128"/>
              </a:rPr>
              <a:t> </a:t>
            </a:r>
            <a:r>
              <a:rPr lang="en-GB" dirty="0" err="1">
                <a:ea typeface="ＭＳ Ｐゴシック" charset="-128"/>
              </a:rPr>
              <a:t>ar</a:t>
            </a:r>
            <a:r>
              <a:rPr lang="en-GB" dirty="0">
                <a:ea typeface="ＭＳ Ｐゴシック" charset="-128"/>
              </a:rPr>
              <a:t> draws y </a:t>
            </a:r>
            <a:r>
              <a:rPr lang="en-GB" dirty="0" err="1">
                <a:ea typeface="ＭＳ Ｐゴシック" charset="-128"/>
              </a:rPr>
              <a:t>cenedlaethau</a:t>
            </a:r>
            <a:endParaRPr lang="en-GB" dirty="0">
              <a:ea typeface="ＭＳ Ｐゴシック" charset="-128"/>
            </a:endParaRPr>
          </a:p>
          <a:p>
            <a:pPr marL="109220" indent="0">
              <a:buFont typeface="Wingdings 3" pitchFamily="18" charset="2"/>
              <a:buNone/>
              <a:defRPr/>
            </a:pPr>
            <a:endParaRPr lang="en-GB" i="1" dirty="0">
              <a:ea typeface="ＭＳ Ｐゴシック" charset="-128"/>
            </a:endParaRPr>
          </a:p>
        </p:txBody>
      </p:sp>
      <p:sp>
        <p:nvSpPr>
          <p:cNvPr id="4" name="Content Placeholder 3"/>
          <p:cNvSpPr>
            <a:spLocks noGrp="1"/>
          </p:cNvSpPr>
          <p:nvPr>
            <p:ph sz="quarter" idx="4"/>
          </p:nvPr>
        </p:nvSpPr>
        <p:spPr>
          <a:xfrm>
            <a:off x="4645025" y="1444625"/>
            <a:ext cx="4041775" cy="3941763"/>
          </a:xfrm>
        </p:spPr>
        <p:txBody>
          <a:bodyPr/>
          <a:lstStyle/>
          <a:p>
            <a:pPr marL="109537" indent="0" algn="ctr">
              <a:buFont typeface="Wingdings 3" pitchFamily="18" charset="2"/>
              <a:buNone/>
              <a:defRPr/>
            </a:pPr>
            <a:r>
              <a:rPr lang="en-GB" i="1" u="sng" dirty="0">
                <a:ea typeface="ＭＳ Ｐゴシック" charset="-128"/>
              </a:rPr>
              <a:t>Intergenerational  picture</a:t>
            </a:r>
          </a:p>
          <a:p>
            <a:pPr>
              <a:defRPr/>
            </a:pPr>
            <a:r>
              <a:rPr lang="en-GB" i="1" dirty="0">
                <a:ea typeface="ＭＳ Ｐゴシック" charset="-128"/>
              </a:rPr>
              <a:t>parents' cognitive abilities</a:t>
            </a:r>
          </a:p>
          <a:p>
            <a:pPr>
              <a:defRPr/>
            </a:pPr>
            <a:r>
              <a:rPr lang="en-GB" i="1" dirty="0">
                <a:ea typeface="ＭＳ Ｐゴシック" charset="-128"/>
              </a:rPr>
              <a:t>attitudes, behaviours and parental expectations </a:t>
            </a:r>
          </a:p>
          <a:p>
            <a:pPr>
              <a:defRPr/>
            </a:pPr>
            <a:r>
              <a:rPr lang="en-GB" i="1" dirty="0">
                <a:ea typeface="ＭＳ Ｐゴシック" charset="-128"/>
              </a:rPr>
              <a:t>the passing of such traits across generations</a:t>
            </a:r>
            <a:endParaRPr lang="en-GB" sz="1000" i="1" dirty="0">
              <a:ea typeface="ＭＳ Ｐゴシック" charset="-128"/>
            </a:endParaRPr>
          </a:p>
          <a:p>
            <a:pPr marL="109537" indent="0" algn="ctr">
              <a:buFont typeface="Wingdings 3" pitchFamily="18" charset="2"/>
              <a:buNone/>
              <a:defRPr/>
            </a:pPr>
            <a:endParaRPr lang="en-GB" sz="1000" i="1" dirty="0">
              <a:ea typeface="ＭＳ Ｐゴシック" charset="-128"/>
            </a:endParaRPr>
          </a:p>
          <a:p>
            <a:pPr marL="109537" indent="0" algn="ctr">
              <a:buFont typeface="Wingdings 3" pitchFamily="18" charset="2"/>
              <a:buNone/>
              <a:defRPr/>
            </a:pPr>
            <a:endParaRPr lang="en-GB" sz="1000" i="1" dirty="0">
              <a:ea typeface="ＭＳ Ｐゴシック" charset="-128"/>
            </a:endParaRPr>
          </a:p>
          <a:p>
            <a:pPr marL="109537" indent="0" algn="ctr">
              <a:buFont typeface="Wingdings 3" pitchFamily="18" charset="2"/>
              <a:buNone/>
              <a:defRPr/>
            </a:pPr>
            <a:r>
              <a:rPr lang="en-GB" sz="1000" i="1" dirty="0">
                <a:ea typeface="ＭＳ Ｐゴシック" charset="-128"/>
              </a:rPr>
              <a:t>(JRF, 2010)</a:t>
            </a:r>
            <a:endParaRPr lang="en-GB" i="1" dirty="0">
              <a:ea typeface="ＭＳ Ｐゴシック" charset="-128"/>
            </a:endParaRPr>
          </a:p>
          <a:p>
            <a:pPr>
              <a:defRPr/>
            </a:pPr>
            <a:endParaRPr lang="cy-GB" dirty="0">
              <a:ea typeface="MS PGothic" pitchFamily="34" charset="-128"/>
            </a:endParaRPr>
          </a:p>
        </p:txBody>
      </p:sp>
      <p:pic>
        <p:nvPicPr>
          <p:cNvPr id="18439"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2188" y="-17463"/>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71701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Rhesymau</a:t>
            </a:r>
            <a:br>
              <a:rPr lang="en-US" dirty="0">
                <a:latin typeface="+mj-ea"/>
                <a:cs typeface="+mj-ea"/>
              </a:rPr>
            </a:br>
            <a:r>
              <a:rPr lang="en-GB" sz="3200" dirty="0">
                <a:ea typeface="ＭＳ Ｐゴシック" charset="-128"/>
              </a:rPr>
              <a:t>Reasons</a:t>
            </a:r>
            <a:br>
              <a:rPr lang="en-US" dirty="0">
                <a:latin typeface="+mj-ea"/>
                <a:cs typeface="+mj-ea"/>
              </a:rPr>
            </a:br>
            <a:endParaRPr lang="en-GB" sz="1000"/>
          </a:p>
        </p:txBody>
      </p:sp>
      <p:sp>
        <p:nvSpPr>
          <p:cNvPr id="18436"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11267" name="Content Placeholder 6"/>
          <p:cNvSpPr>
            <a:spLocks noGrp="1"/>
          </p:cNvSpPr>
          <p:nvPr>
            <p:ph sz="quarter" idx="2"/>
          </p:nvPr>
        </p:nvSpPr>
        <p:spPr>
          <a:xfrm>
            <a:off x="604837" y="2492896"/>
            <a:ext cx="4040188" cy="3941763"/>
          </a:xfrm>
        </p:spPr>
        <p:txBody>
          <a:bodyPr vert="horz" lIns="91440" tIns="45720" rIns="91440" bIns="45720" rtlCol="0" anchor="t">
            <a:normAutofit/>
          </a:bodyPr>
          <a:lstStyle/>
          <a:p>
            <a:pPr marL="109220" indent="0" algn="ctr">
              <a:buFont typeface="Wingdings 3" pitchFamily="18" charset="2"/>
              <a:buNone/>
              <a:defRPr/>
            </a:pPr>
            <a:r>
              <a:rPr lang="en-GB" u="sng" dirty="0" err="1">
                <a:ea typeface="ＭＳ Ｐゴシック" charset="-128"/>
              </a:rPr>
              <a:t>Unrhwy</a:t>
            </a:r>
            <a:r>
              <a:rPr lang="en-GB" u="sng" dirty="0">
                <a:ea typeface="ＭＳ Ｐゴシック" charset="-128"/>
              </a:rPr>
              <a:t> </a:t>
            </a:r>
            <a:r>
              <a:rPr lang="en-GB" u="sng" dirty="0" err="1">
                <a:ea typeface="ＭＳ Ｐゴシック" charset="-128"/>
              </a:rPr>
              <a:t>resymau</a:t>
            </a:r>
            <a:r>
              <a:rPr lang="en-GB" u="sng" dirty="0">
                <a:ea typeface="ＭＳ Ｐゴシック" charset="-128"/>
              </a:rPr>
              <a:t> </a:t>
            </a:r>
            <a:r>
              <a:rPr lang="en-GB" u="sng" dirty="0" err="1">
                <a:ea typeface="ＭＳ Ｐゴシック" charset="-128"/>
              </a:rPr>
              <a:t>eraill</a:t>
            </a:r>
            <a:r>
              <a:rPr lang="en-GB" u="sng" dirty="0">
                <a:ea typeface="ＭＳ Ｐゴシック" charset="-128"/>
              </a:rPr>
              <a:t>?</a:t>
            </a:r>
            <a:endParaRPr lang="en-GB" dirty="0">
              <a:ea typeface="ＭＳ Ｐゴシック" charset="-128"/>
            </a:endParaRPr>
          </a:p>
          <a:p>
            <a:pPr marL="109220" indent="0">
              <a:buFont typeface="Wingdings 3" pitchFamily="18" charset="2"/>
              <a:buNone/>
              <a:defRPr/>
            </a:pPr>
            <a:endParaRPr lang="en-GB" i="1" dirty="0">
              <a:ea typeface="ＭＳ Ｐゴシック" charset="-128"/>
            </a:endParaRPr>
          </a:p>
        </p:txBody>
      </p:sp>
      <p:sp>
        <p:nvSpPr>
          <p:cNvPr id="4" name="Content Placeholder 3"/>
          <p:cNvSpPr>
            <a:spLocks noGrp="1"/>
          </p:cNvSpPr>
          <p:nvPr>
            <p:ph sz="quarter" idx="4"/>
          </p:nvPr>
        </p:nvSpPr>
        <p:spPr>
          <a:xfrm>
            <a:off x="4516342" y="2421543"/>
            <a:ext cx="4041775" cy="3941763"/>
          </a:xfrm>
        </p:spPr>
        <p:txBody>
          <a:bodyPr/>
          <a:lstStyle/>
          <a:p>
            <a:pPr marL="109537" indent="0" algn="ctr">
              <a:buFont typeface="Wingdings 3" pitchFamily="18" charset="2"/>
              <a:buNone/>
              <a:defRPr/>
            </a:pPr>
            <a:r>
              <a:rPr lang="en-GB" i="1" u="sng" dirty="0">
                <a:ea typeface="ＭＳ Ｐゴシック" charset="-128"/>
              </a:rPr>
              <a:t>Any other reasons?</a:t>
            </a:r>
            <a:endParaRPr lang="en-GB" i="1" dirty="0">
              <a:ea typeface="ＭＳ Ｐゴシック" charset="-128"/>
            </a:endParaRPr>
          </a:p>
          <a:p>
            <a:pPr>
              <a:defRPr/>
            </a:pPr>
            <a:endParaRPr lang="cy-GB" dirty="0">
              <a:ea typeface="MS PGothic" pitchFamily="34" charset="-128"/>
            </a:endParaRPr>
          </a:p>
        </p:txBody>
      </p:sp>
      <p:pic>
        <p:nvPicPr>
          <p:cNvPr id="18439"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2188" y="-17463"/>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49352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eaLnBrk="1" fontAlgn="auto" hangingPunct="1">
              <a:spcAft>
                <a:spcPts val="0"/>
              </a:spcAft>
              <a:defRPr/>
            </a:pPr>
            <a:r>
              <a:rPr lang="en-GB" sz="4000" dirty="0" err="1">
                <a:ea typeface="ＭＳ Ｐゴシック" charset="-128"/>
              </a:rPr>
              <a:t>Ymchwil</a:t>
            </a:r>
            <a:r>
              <a:rPr lang="en-GB" sz="4000" dirty="0">
                <a:ea typeface="ＭＳ Ｐゴシック" charset="-128"/>
              </a:rPr>
              <a:t>    </a:t>
            </a:r>
            <a:br>
              <a:rPr lang="en-GB" sz="4000" dirty="0">
                <a:ea typeface="ＭＳ Ｐゴシック" charset="-128"/>
              </a:rPr>
            </a:br>
            <a:r>
              <a:rPr lang="en-GB" sz="4000" i="1" dirty="0">
                <a:ea typeface="ＭＳ Ｐゴシック" charset="-128"/>
              </a:rPr>
              <a:t>Research</a:t>
            </a:r>
            <a:endParaRPr lang="en-GB" sz="4000" i="1" dirty="0"/>
          </a:p>
        </p:txBody>
      </p:sp>
      <p:sp>
        <p:nvSpPr>
          <p:cNvPr id="11267" name="Content Placeholder 6"/>
          <p:cNvSpPr>
            <a:spLocks noGrp="1"/>
          </p:cNvSpPr>
          <p:nvPr>
            <p:ph sz="quarter" idx="2"/>
          </p:nvPr>
        </p:nvSpPr>
        <p:spPr>
          <a:xfrm>
            <a:off x="438768" y="1576388"/>
            <a:ext cx="4040188" cy="4642247"/>
          </a:xfrm>
        </p:spPr>
        <p:txBody>
          <a:bodyPr vert="horz" lIns="91440" tIns="45720" rIns="91440" bIns="45720" rtlCol="0" anchor="t">
            <a:normAutofit/>
          </a:bodyPr>
          <a:lstStyle/>
          <a:p>
            <a:pPr marL="109220" indent="0">
              <a:buNone/>
              <a:defRPr/>
            </a:pPr>
            <a:r>
              <a:rPr lang="en-GB" sz="2000" dirty="0">
                <a:ea typeface="ＭＳ Ｐゴシック" charset="-128"/>
              </a:rPr>
              <a:t>Mae </a:t>
            </a:r>
            <a:r>
              <a:rPr lang="en-GB" sz="2000" dirty="0" err="1">
                <a:ea typeface="ＭＳ Ｐゴシック" charset="-128"/>
              </a:rPr>
              <a:t>ymchwil</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dangos</a:t>
            </a:r>
            <a:r>
              <a:rPr lang="en-GB" sz="2000" dirty="0">
                <a:ea typeface="ＭＳ Ｐゴシック" charset="-128"/>
              </a:rPr>
              <a:t> </a:t>
            </a:r>
            <a:r>
              <a:rPr lang="en-GB" sz="2000" dirty="0" err="1">
                <a:ea typeface="ＭＳ Ｐゴシック" charset="-128"/>
              </a:rPr>
              <a:t>fod</a:t>
            </a:r>
            <a:r>
              <a:rPr lang="en-GB" sz="2000" dirty="0">
                <a:ea typeface="ＭＳ Ｐゴシック" charset="-128"/>
              </a:rPr>
              <a:t> </a:t>
            </a:r>
            <a:r>
              <a:rPr lang="en-GB" sz="2000" dirty="0" err="1">
                <a:ea typeface="ＭＳ Ｐゴシック" charset="-128"/>
              </a:rPr>
              <a:t>dau</a:t>
            </a:r>
            <a:r>
              <a:rPr lang="en-GB" sz="2000" dirty="0">
                <a:ea typeface="ＭＳ Ｐゴシック" charset="-128"/>
              </a:rPr>
              <a:t> </a:t>
            </a:r>
            <a:r>
              <a:rPr lang="en-GB" sz="2000" dirty="0" err="1">
                <a:ea typeface="ＭＳ Ｐゴシック" charset="-128"/>
              </a:rPr>
              <a:t>prif</a:t>
            </a:r>
            <a:r>
              <a:rPr lang="en-GB" sz="2000" dirty="0">
                <a:ea typeface="ＭＳ Ｐゴシック" charset="-128"/>
              </a:rPr>
              <a:t> </a:t>
            </a:r>
            <a:r>
              <a:rPr lang="en-GB" sz="2000" dirty="0" err="1">
                <a:ea typeface="ＭＳ Ｐゴシック" charset="-128"/>
              </a:rPr>
              <a:t>faes</a:t>
            </a:r>
            <a:r>
              <a:rPr lang="en-GB" sz="2000" dirty="0">
                <a:ea typeface="ＭＳ Ｐゴシック" charset="-128"/>
              </a:rPr>
              <a:t> </a:t>
            </a:r>
            <a:r>
              <a:rPr lang="en-GB" sz="2000" dirty="0" err="1">
                <a:ea typeface="ＭＳ Ｐゴシック" charset="-128"/>
              </a:rPr>
              <a:t>lle</a:t>
            </a:r>
            <a:r>
              <a:rPr lang="en-GB" sz="2000" dirty="0">
                <a:ea typeface="ＭＳ Ｐゴシック" charset="-128"/>
              </a:rPr>
              <a:t> </a:t>
            </a:r>
            <a:r>
              <a:rPr lang="en-GB" sz="2000" dirty="0" err="1">
                <a:ea typeface="ＭＳ Ｐゴシック" charset="-128"/>
              </a:rPr>
              <a:t>allai</a:t>
            </a:r>
            <a:r>
              <a:rPr lang="en-GB" sz="2000" dirty="0">
                <a:ea typeface="ＭＳ Ｐゴシック" charset="-128"/>
              </a:rPr>
              <a:t> </a:t>
            </a:r>
            <a:r>
              <a:rPr lang="en-GB" sz="2000" dirty="0" err="1">
                <a:ea typeface="ＭＳ Ｐゴシック" charset="-128"/>
              </a:rPr>
              <a:t>polisi</a:t>
            </a:r>
            <a:r>
              <a:rPr lang="en-GB" sz="2000" dirty="0">
                <a:ea typeface="ＭＳ Ｐゴシック" charset="-128"/>
              </a:rPr>
              <a:t> </a:t>
            </a:r>
            <a:r>
              <a:rPr lang="en-GB" sz="2000" dirty="0" err="1">
                <a:ea typeface="ＭＳ Ｐゴシック" charset="-128"/>
              </a:rPr>
              <a:t>leihau</a:t>
            </a:r>
            <a:r>
              <a:rPr lang="en-GB" sz="2000" dirty="0">
                <a:ea typeface="ＭＳ Ｐゴシック" charset="-128"/>
              </a:rPr>
              <a:t> </a:t>
            </a:r>
            <a:r>
              <a:rPr lang="en-GB" sz="2000" dirty="0" err="1">
                <a:ea typeface="ＭＳ Ｐゴシック" charset="-128"/>
              </a:rPr>
              <a:t>anghyfartaledd</a:t>
            </a:r>
            <a:r>
              <a:rPr lang="en-GB" sz="2000" dirty="0">
                <a:ea typeface="ＭＳ Ｐゴシック" charset="-128"/>
              </a:rPr>
              <a:t> </a:t>
            </a:r>
            <a:r>
              <a:rPr lang="en-GB" sz="2000" dirty="0" err="1">
                <a:ea typeface="ＭＳ Ｐゴシック" charset="-128"/>
              </a:rPr>
              <a:t>addysgol</a:t>
            </a:r>
            <a:endParaRPr lang="en-GB" sz="2000" dirty="0">
              <a:ea typeface="ＭＳ Ｐゴシック" charset="-128"/>
            </a:endParaRPr>
          </a:p>
          <a:p>
            <a:pPr marL="109220" indent="0">
              <a:buFont typeface="Wingdings 3" pitchFamily="18" charset="2"/>
              <a:buNone/>
              <a:defRPr/>
            </a:pPr>
            <a:r>
              <a:rPr lang="en-GB" sz="2000" b="1" u="sng" dirty="0">
                <a:ea typeface="ＭＳ Ｐゴシック" charset="-128"/>
              </a:rPr>
              <a:t>1.Rhieni </a:t>
            </a:r>
            <a:r>
              <a:rPr lang="en-GB" sz="2000" b="1" u="sng" dirty="0" err="1">
                <a:ea typeface="ＭＳ Ｐゴシック" charset="-128"/>
              </a:rPr>
              <a:t>a’r</a:t>
            </a:r>
            <a:r>
              <a:rPr lang="en-GB" sz="2000" b="1" u="sng" dirty="0">
                <a:ea typeface="ＭＳ Ｐゴシック" charset="-128"/>
              </a:rPr>
              <a:t> </a:t>
            </a:r>
            <a:r>
              <a:rPr lang="en-GB" sz="2000" b="1" u="sng" dirty="0" err="1">
                <a:ea typeface="ＭＳ Ｐゴシック" charset="-128"/>
              </a:rPr>
              <a:t>cartref</a:t>
            </a:r>
            <a:r>
              <a:rPr lang="en-GB" sz="2000" b="1" u="sng" dirty="0">
                <a:ea typeface="ＭＳ Ｐゴシック" charset="-128"/>
              </a:rPr>
              <a:t> </a:t>
            </a:r>
            <a:r>
              <a:rPr lang="en-GB" sz="2000" b="1" u="sng" dirty="0" err="1">
                <a:ea typeface="ＭＳ Ｐゴシック" charset="-128"/>
              </a:rPr>
              <a:t>teuluol</a:t>
            </a:r>
            <a:r>
              <a:rPr lang="en-GB" sz="2000" b="1" u="sng" dirty="0">
                <a:ea typeface="ＭＳ Ｐゴシック" charset="-128"/>
              </a:rPr>
              <a:t>  </a:t>
            </a:r>
          </a:p>
          <a:p>
            <a:pPr>
              <a:buFont typeface="Wingdings" panose="05000000000000000000" pitchFamily="2" charset="2"/>
              <a:buChar char="§"/>
              <a:defRPr/>
            </a:pPr>
            <a:r>
              <a:rPr lang="en-GB" sz="2000" dirty="0" err="1">
                <a:ea typeface="ＭＳ Ｐゴシック" charset="-128"/>
              </a:rPr>
              <a:t>Gwella’r</a:t>
            </a:r>
            <a:r>
              <a:rPr lang="en-GB" sz="2000" dirty="0">
                <a:ea typeface="ＭＳ Ｐゴシック" charset="-128"/>
              </a:rPr>
              <a:t> </a:t>
            </a:r>
            <a:r>
              <a:rPr lang="en-GB" sz="2000" dirty="0" err="1">
                <a:ea typeface="ＭＳ Ｐゴシック" charset="-128"/>
              </a:rPr>
              <a:t>amglchedd</a:t>
            </a:r>
            <a:r>
              <a:rPr lang="en-GB" sz="2000" dirty="0">
                <a:ea typeface="ＭＳ Ｐゴシック" charset="-128"/>
              </a:rPr>
              <a:t> </a:t>
            </a:r>
            <a:r>
              <a:rPr lang="en-GB" sz="2000" dirty="0" err="1">
                <a:ea typeface="ＭＳ Ｐゴシック" charset="-128"/>
              </a:rPr>
              <a:t>dysgu</a:t>
            </a:r>
            <a:r>
              <a:rPr lang="en-GB" sz="2000" dirty="0">
                <a:ea typeface="ＭＳ Ｐゴシック" charset="-128"/>
              </a:rPr>
              <a:t> </a:t>
            </a:r>
            <a:r>
              <a:rPr lang="en-GB" sz="2000" dirty="0" err="1">
                <a:ea typeface="ＭＳ Ｐゴシック" charset="-128"/>
              </a:rPr>
              <a:t>yn</a:t>
            </a:r>
            <a:r>
              <a:rPr lang="en-GB" sz="2000" dirty="0">
                <a:ea typeface="ＭＳ Ｐゴシック" charset="-128"/>
              </a:rPr>
              <a:t> y </a:t>
            </a:r>
            <a:r>
              <a:rPr lang="en-GB" sz="2000" dirty="0" err="1">
                <a:ea typeface="ＭＳ Ｐゴシック" charset="-128"/>
              </a:rPr>
              <a:t>cartref</a:t>
            </a:r>
            <a:r>
              <a:rPr lang="en-GB" sz="2000" dirty="0">
                <a:ea typeface="ＭＳ Ｐゴシック" charset="-128"/>
              </a:rPr>
              <a:t> </a:t>
            </a:r>
            <a:r>
              <a:rPr lang="en-GB" sz="2000" dirty="0" err="1">
                <a:ea typeface="ＭＳ Ｐゴシック" charset="-128"/>
              </a:rPr>
              <a:t>ymysg</a:t>
            </a:r>
            <a:r>
              <a:rPr lang="en-GB" sz="2000" dirty="0">
                <a:ea typeface="ＭＳ Ｐゴシック" charset="-128"/>
              </a:rPr>
              <a:t> y </a:t>
            </a:r>
            <a:r>
              <a:rPr lang="en-GB" sz="2000" dirty="0" err="1">
                <a:ea typeface="ＭＳ Ｐゴシック" charset="-128"/>
              </a:rPr>
              <a:t>teuluoedd</a:t>
            </a:r>
            <a:r>
              <a:rPr lang="en-GB" sz="2000" dirty="0">
                <a:ea typeface="ＭＳ Ｐゴシック" charset="-128"/>
              </a:rPr>
              <a:t> </a:t>
            </a:r>
            <a:r>
              <a:rPr lang="en-GB" sz="2000" dirty="0" err="1">
                <a:ea typeface="ＭＳ Ｐゴシック" charset="-128"/>
              </a:rPr>
              <a:t>tlotaf</a:t>
            </a:r>
          </a:p>
          <a:p>
            <a:pPr>
              <a:buFont typeface="Wingdings" panose="05000000000000000000" pitchFamily="2" charset="2"/>
              <a:buChar char="§"/>
              <a:defRPr/>
            </a:pPr>
            <a:r>
              <a:rPr lang="en-GB" sz="2000" dirty="0" err="1">
                <a:ea typeface="ＭＳ Ｐゴシック" charset="-128"/>
              </a:rPr>
              <a:t>Cynorthwyo</a:t>
            </a:r>
            <a:r>
              <a:rPr lang="en-GB" sz="2000" dirty="0">
                <a:ea typeface="ＭＳ Ｐゴシック" charset="-128"/>
              </a:rPr>
              <a:t> </a:t>
            </a:r>
            <a:r>
              <a:rPr lang="en-GB" sz="2000" dirty="0" err="1">
                <a:ea typeface="ＭＳ Ｐゴシック" charset="-128"/>
              </a:rPr>
              <a:t>rhieni</a:t>
            </a:r>
            <a:r>
              <a:rPr lang="en-GB" sz="2000" dirty="0">
                <a:ea typeface="ＭＳ Ｐゴシック" charset="-128"/>
              </a:rPr>
              <a:t> </a:t>
            </a:r>
            <a:r>
              <a:rPr lang="en-GB" sz="2000" dirty="0" err="1">
                <a:ea typeface="ＭＳ Ｐゴシック" charset="-128"/>
              </a:rPr>
              <a:t>o'r</a:t>
            </a:r>
            <a:r>
              <a:rPr lang="en-GB" sz="2000" dirty="0">
                <a:ea typeface="ＭＳ Ｐゴシック" charset="-128"/>
              </a:rPr>
              <a:t> </a:t>
            </a:r>
            <a:r>
              <a:rPr lang="en-GB" sz="2000" dirty="0" err="1">
                <a:ea typeface="ＭＳ Ｐゴシック" charset="-128"/>
              </a:rPr>
              <a:t>teuluoedd</a:t>
            </a:r>
            <a:r>
              <a:rPr lang="en-GB" sz="2000" dirty="0">
                <a:ea typeface="ＭＳ Ｐゴシック" charset="-128"/>
              </a:rPr>
              <a:t> </a:t>
            </a:r>
            <a:r>
              <a:rPr lang="en-GB" sz="2000" dirty="0" err="1">
                <a:ea typeface="ＭＳ Ｐゴシック" charset="-128"/>
              </a:rPr>
              <a:t>tlotaf</a:t>
            </a:r>
            <a:r>
              <a:rPr lang="en-GB" sz="2000" dirty="0">
                <a:ea typeface="ＭＳ Ｐゴシック" charset="-128"/>
              </a:rPr>
              <a:t> </a:t>
            </a:r>
            <a:r>
              <a:rPr lang="en-GB" sz="2000" dirty="0" err="1">
                <a:ea typeface="ＭＳ Ｐゴシック" charset="-128"/>
              </a:rPr>
              <a:t>i</a:t>
            </a:r>
            <a:r>
              <a:rPr lang="en-GB" sz="2000" dirty="0">
                <a:ea typeface="ＭＳ Ｐゴシック" charset="-128"/>
              </a:rPr>
              <a:t> </a:t>
            </a:r>
            <a:r>
              <a:rPr lang="en-GB" sz="2000" dirty="0" err="1">
                <a:ea typeface="ＭＳ Ｐゴシック" charset="-128"/>
              </a:rPr>
              <a:t>gredu</a:t>
            </a:r>
            <a:r>
              <a:rPr lang="en-GB" sz="2000" dirty="0">
                <a:ea typeface="ＭＳ Ｐゴシック" charset="-128"/>
              </a:rPr>
              <a:t> </a:t>
            </a:r>
            <a:r>
              <a:rPr lang="en-GB" sz="2000" dirty="0" err="1">
                <a:ea typeface="ＭＳ Ｐゴシック" charset="-128"/>
              </a:rPr>
              <a:t>fod</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gweithredoedd</a:t>
            </a:r>
            <a:r>
              <a:rPr lang="en-GB" sz="2000" dirty="0">
                <a:ea typeface="ＭＳ Ｐゴシック" charset="-128"/>
              </a:rPr>
              <a:t> </a:t>
            </a:r>
            <a:r>
              <a:rPr lang="en-GB" sz="2000" dirty="0" err="1">
                <a:ea typeface="ＭＳ Ｐゴシック" charset="-128"/>
              </a:rPr>
              <a:t>a’u</a:t>
            </a:r>
            <a:r>
              <a:rPr lang="en-GB" sz="2000" dirty="0">
                <a:ea typeface="ＭＳ Ｐゴシック" charset="-128"/>
              </a:rPr>
              <a:t> </a:t>
            </a:r>
            <a:r>
              <a:rPr lang="en-GB" sz="2000" dirty="0" err="1">
                <a:ea typeface="ＭＳ Ｐゴシック" charset="-128"/>
              </a:rPr>
              <a:t>ymdrechion</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hunain</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medru</a:t>
            </a:r>
            <a:r>
              <a:rPr lang="en-GB" sz="2000" dirty="0">
                <a:ea typeface="ＭＳ Ｐゴシック" charset="-128"/>
              </a:rPr>
              <a:t> </a:t>
            </a:r>
            <a:r>
              <a:rPr lang="en-GB" sz="2000" dirty="0" err="1">
                <a:ea typeface="ＭＳ Ｐゴシック" charset="-128"/>
              </a:rPr>
              <a:t>arwain</a:t>
            </a:r>
            <a:r>
              <a:rPr lang="en-GB" sz="2000" dirty="0">
                <a:ea typeface="ＭＳ Ｐゴシック" charset="-128"/>
              </a:rPr>
              <a:t> at </a:t>
            </a:r>
            <a:r>
              <a:rPr lang="en-GB" sz="2000" dirty="0" err="1">
                <a:ea typeface="ＭＳ Ｐゴシック" charset="-128"/>
              </a:rPr>
              <a:t>addysg</a:t>
            </a:r>
            <a:r>
              <a:rPr lang="en-GB" sz="2000" dirty="0">
                <a:ea typeface="ＭＳ Ｐゴシック" charset="-128"/>
              </a:rPr>
              <a:t> </a:t>
            </a:r>
            <a:r>
              <a:rPr lang="en-GB" sz="2000" dirty="0" err="1">
                <a:ea typeface="ＭＳ Ｐゴシック" charset="-128"/>
              </a:rPr>
              <a:t>uwch</a:t>
            </a:r>
            <a:endParaRPr lang="en-GB" sz="2000" dirty="0">
              <a:ea typeface="ＭＳ Ｐゴシック" charset="-128"/>
            </a:endParaRPr>
          </a:p>
          <a:p>
            <a:pPr>
              <a:buFont typeface="Wingdings" panose="05000000000000000000" pitchFamily="2" charset="2"/>
              <a:buChar char="§"/>
              <a:defRPr/>
            </a:pPr>
            <a:r>
              <a:rPr lang="en-GB" sz="2000" dirty="0">
                <a:ea typeface="ＭＳ Ｐゴシック" charset="-128"/>
              </a:rPr>
              <a:t>Codi </a:t>
            </a:r>
            <a:r>
              <a:rPr lang="en-GB" sz="2000" dirty="0" err="1">
                <a:ea typeface="ＭＳ Ｐゴシック" charset="-128"/>
              </a:rPr>
              <a:t>dyheadau</a:t>
            </a:r>
            <a:r>
              <a:rPr lang="en-GB" sz="2000" dirty="0">
                <a:ea typeface="ＭＳ Ｐゴシック" charset="-128"/>
              </a:rPr>
              <a:t> </a:t>
            </a:r>
            <a:r>
              <a:rPr lang="en-GB" sz="2000" dirty="0" err="1">
                <a:ea typeface="ＭＳ Ｐゴシック" charset="-128"/>
              </a:rPr>
              <a:t>teuluoedd</a:t>
            </a:r>
            <a:r>
              <a:rPr lang="en-GB" sz="2000" dirty="0">
                <a:ea typeface="ＭＳ Ｐゴシック" charset="-128"/>
              </a:rPr>
              <a:t> </a:t>
            </a:r>
            <a:r>
              <a:rPr lang="en-GB" sz="2000" dirty="0" err="1">
                <a:ea typeface="ＭＳ Ｐゴシック" charset="-128"/>
              </a:rPr>
              <a:t>a’u</a:t>
            </a:r>
            <a:r>
              <a:rPr lang="en-GB" sz="2000" dirty="0">
                <a:ea typeface="ＭＳ Ｐゴシック" charset="-128"/>
              </a:rPr>
              <a:t> </a:t>
            </a:r>
            <a:r>
              <a:rPr lang="en-GB" sz="2000" dirty="0" err="1">
                <a:ea typeface="ＭＳ Ｐゴシック" charset="-128"/>
              </a:rPr>
              <a:t>awydd</a:t>
            </a:r>
            <a:r>
              <a:rPr lang="en-GB" sz="2000" dirty="0">
                <a:ea typeface="ＭＳ Ｐゴシック" charset="-128"/>
              </a:rPr>
              <a:t> am </a:t>
            </a:r>
            <a:r>
              <a:rPr lang="en-GB" sz="2000" dirty="0" err="1">
                <a:ea typeface="ＭＳ Ｐゴシック" charset="-128"/>
              </a:rPr>
              <a:t>addysg</a:t>
            </a:r>
            <a:r>
              <a:rPr lang="en-GB" sz="2000" dirty="0">
                <a:ea typeface="ＭＳ Ｐゴシック" charset="-128"/>
              </a:rPr>
              <a:t> </a:t>
            </a:r>
            <a:r>
              <a:rPr lang="en-GB" sz="2000" dirty="0" err="1">
                <a:ea typeface="ＭＳ Ｐゴシック" charset="-128"/>
              </a:rPr>
              <a:t>uwch</a:t>
            </a:r>
            <a:r>
              <a:rPr lang="en-GB" sz="2000" dirty="0">
                <a:ea typeface="ＭＳ Ｐゴシック" charset="-128"/>
              </a:rPr>
              <a:t> </a:t>
            </a:r>
            <a:r>
              <a:rPr lang="en-GB" sz="2000" dirty="0" err="1">
                <a:ea typeface="ＭＳ Ｐゴシック" charset="-128"/>
              </a:rPr>
              <a:t>o’r</a:t>
            </a:r>
            <a:r>
              <a:rPr lang="en-GB" sz="2000" dirty="0">
                <a:ea typeface="ＭＳ Ｐゴシック" charset="-128"/>
              </a:rPr>
              <a:t> </a:t>
            </a:r>
            <a:r>
              <a:rPr lang="en-GB" sz="2000" dirty="0" err="1">
                <a:ea typeface="ＭＳ Ｐゴシック" charset="-128"/>
              </a:rPr>
              <a:t>ysgol</a:t>
            </a:r>
            <a:r>
              <a:rPr lang="en-GB" sz="2000" dirty="0">
                <a:ea typeface="ＭＳ Ｐゴシック" charset="-128"/>
              </a:rPr>
              <a:t> </a:t>
            </a:r>
            <a:r>
              <a:rPr lang="en-GB" sz="2000" dirty="0" err="1">
                <a:ea typeface="ＭＳ Ｐゴシック" charset="-128"/>
              </a:rPr>
              <a:t>gynradd</a:t>
            </a:r>
            <a:r>
              <a:rPr lang="en-GB" sz="2000" dirty="0">
                <a:ea typeface="ＭＳ Ｐゴシック" charset="-128"/>
              </a:rPr>
              <a:t> </a:t>
            </a:r>
            <a:r>
              <a:rPr lang="en-GB" sz="2000" dirty="0" err="1">
                <a:ea typeface="ＭＳ Ｐゴシック" charset="-128"/>
              </a:rPr>
              <a:t>ymlaen</a:t>
            </a:r>
            <a:endParaRPr lang="en-GB" sz="2000" dirty="0">
              <a:ea typeface="ＭＳ Ｐゴシック" charset="-128"/>
            </a:endParaRPr>
          </a:p>
          <a:p>
            <a:pPr marL="452120" indent="-342900">
              <a:buFont typeface="Wingdings 3" pitchFamily="18" charset="2"/>
              <a:buAutoNum type="arabicPeriod"/>
              <a:defRPr/>
            </a:pPr>
            <a:endParaRPr lang="en-GB" sz="1800" u="sng" dirty="0">
              <a:ea typeface="ＭＳ Ｐゴシック" charset="-128"/>
            </a:endParaRPr>
          </a:p>
          <a:p>
            <a:pPr marL="109220" indent="0" algn="ctr">
              <a:buFont typeface="Wingdings 3" pitchFamily="18" charset="2"/>
              <a:buNone/>
              <a:defRPr/>
            </a:pPr>
            <a:endParaRPr lang="en-GB" sz="1000" i="1" dirty="0">
              <a:ea typeface="ＭＳ Ｐゴシック" charset="-128"/>
            </a:endParaRPr>
          </a:p>
          <a:p>
            <a:pPr marL="109220" indent="0">
              <a:buFont typeface="Wingdings 3" pitchFamily="18" charset="2"/>
              <a:buNone/>
              <a:defRPr/>
            </a:pPr>
            <a:endParaRPr lang="en-GB" i="1" dirty="0">
              <a:ea typeface="ＭＳ Ｐゴシック" charset="-128"/>
            </a:endParaRPr>
          </a:p>
        </p:txBody>
      </p:sp>
      <p:sp>
        <p:nvSpPr>
          <p:cNvPr id="4" name="Content Placeholder 3"/>
          <p:cNvSpPr>
            <a:spLocks noGrp="1"/>
          </p:cNvSpPr>
          <p:nvPr>
            <p:ph sz="quarter" idx="4"/>
          </p:nvPr>
        </p:nvSpPr>
        <p:spPr>
          <a:xfrm>
            <a:off x="4860032" y="1576388"/>
            <a:ext cx="4041775" cy="4498231"/>
          </a:xfrm>
        </p:spPr>
        <p:txBody>
          <a:bodyPr>
            <a:normAutofit lnSpcReduction="10000"/>
          </a:bodyPr>
          <a:lstStyle/>
          <a:p>
            <a:pPr marL="109537" indent="0">
              <a:spcBef>
                <a:spcPts val="400"/>
              </a:spcBef>
              <a:buClr>
                <a:srgbClr val="7FD13B"/>
              </a:buClr>
              <a:buFont typeface="Wingdings 3" pitchFamily="18" charset="2"/>
              <a:buNone/>
              <a:defRPr/>
            </a:pPr>
            <a:r>
              <a:rPr lang="en-GB" sz="2000" i="1" dirty="0">
                <a:solidFill>
                  <a:prstClr val="black"/>
                </a:solidFill>
                <a:ea typeface="ＭＳ Ｐゴシック" charset="-128"/>
              </a:rPr>
              <a:t>This research has shown two major areas where policy might reduce educational inequality.</a:t>
            </a:r>
          </a:p>
          <a:p>
            <a:pPr marL="109537" indent="0">
              <a:spcBef>
                <a:spcPts val="400"/>
              </a:spcBef>
              <a:buClr>
                <a:srgbClr val="7FD13B"/>
              </a:buClr>
              <a:buFont typeface="Wingdings 3" pitchFamily="18" charset="2"/>
              <a:buNone/>
              <a:defRPr/>
            </a:pPr>
            <a:r>
              <a:rPr lang="en-GB" sz="2000" b="1" i="1" u="sng" dirty="0">
                <a:solidFill>
                  <a:prstClr val="black"/>
                </a:solidFill>
                <a:ea typeface="ＭＳ Ｐゴシック" charset="-128"/>
              </a:rPr>
              <a:t>1.Parents and the family home:</a:t>
            </a:r>
          </a:p>
          <a:p>
            <a:pPr>
              <a:spcBef>
                <a:spcPts val="400"/>
              </a:spcBef>
              <a:buClr>
                <a:srgbClr val="7FD13B"/>
              </a:buClr>
              <a:defRPr/>
            </a:pPr>
            <a:r>
              <a:rPr lang="en-GB" sz="2000" i="1" dirty="0">
                <a:solidFill>
                  <a:prstClr val="black"/>
                </a:solidFill>
                <a:ea typeface="ＭＳ Ｐゴシック" charset="-128"/>
              </a:rPr>
              <a:t>Improving the home learning environment in poorer families </a:t>
            </a:r>
          </a:p>
          <a:p>
            <a:pPr>
              <a:spcBef>
                <a:spcPts val="400"/>
              </a:spcBef>
              <a:buClr>
                <a:srgbClr val="7FD13B"/>
              </a:buClr>
              <a:defRPr/>
            </a:pPr>
            <a:r>
              <a:rPr lang="en-GB" sz="2000" i="1" dirty="0">
                <a:solidFill>
                  <a:prstClr val="black"/>
                </a:solidFill>
                <a:ea typeface="ＭＳ Ｐゴシック" charset="-128"/>
              </a:rPr>
              <a:t>Helping parents from poorer families believe that their own actions and efforts can lead to higher education.</a:t>
            </a:r>
          </a:p>
          <a:p>
            <a:pPr>
              <a:spcBef>
                <a:spcPts val="400"/>
              </a:spcBef>
              <a:buClr>
                <a:srgbClr val="7FD13B"/>
              </a:buClr>
              <a:defRPr/>
            </a:pPr>
            <a:r>
              <a:rPr lang="en-GB" sz="2000" i="1" dirty="0">
                <a:solidFill>
                  <a:prstClr val="black"/>
                </a:solidFill>
                <a:ea typeface="ＭＳ Ｐゴシック" charset="-128"/>
              </a:rPr>
              <a:t>Raising families' aspirations and desire for advanced education, from primary school onwards. </a:t>
            </a:r>
          </a:p>
          <a:p>
            <a:pPr marL="109537" indent="0">
              <a:buFont typeface="Wingdings 3" pitchFamily="18" charset="2"/>
              <a:buNone/>
              <a:defRPr/>
            </a:pPr>
            <a:r>
              <a:rPr lang="en-GB" sz="2000" i="1" dirty="0">
                <a:ea typeface="ＭＳ Ｐゴシック" charset="-128"/>
              </a:rPr>
              <a:t>(JRF, 2010)</a:t>
            </a:r>
          </a:p>
          <a:p>
            <a:pPr>
              <a:defRPr/>
            </a:pPr>
            <a:endParaRPr lang="en-GB" sz="1800" i="1" dirty="0">
              <a:ea typeface="ＭＳ Ｐゴシック" charset="-128"/>
            </a:endParaRPr>
          </a:p>
          <a:p>
            <a:pPr>
              <a:spcBef>
                <a:spcPts val="400"/>
              </a:spcBef>
              <a:buClr>
                <a:srgbClr val="7FD13B"/>
              </a:buClr>
              <a:defRPr/>
            </a:pPr>
            <a:endParaRPr lang="en-GB" sz="1800" i="1" dirty="0">
              <a:solidFill>
                <a:prstClr val="black"/>
              </a:solidFill>
              <a:ea typeface="ＭＳ Ｐゴシック" charset="-128"/>
            </a:endParaRPr>
          </a:p>
          <a:p>
            <a:pPr>
              <a:defRPr/>
            </a:pPr>
            <a:endParaRPr lang="cy-GB" dirty="0">
              <a:ea typeface="MS PGothic" pitchFamily="34" charset="-128"/>
            </a:endParaRPr>
          </a:p>
        </p:txBody>
      </p:sp>
      <p:pic>
        <p:nvPicPr>
          <p:cNvPr id="19463" name="Picture 2" descr="C:\Users\Dave\AppData\Local\Microsoft\Windows\Temporary Internet Files\Content.IE5\HSAD368W\research[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15888"/>
            <a:ext cx="2881312"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55856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Content Placeholder 6"/>
          <p:cNvSpPr>
            <a:spLocks noGrp="1"/>
          </p:cNvSpPr>
          <p:nvPr>
            <p:ph sz="quarter" idx="2"/>
          </p:nvPr>
        </p:nvSpPr>
        <p:spPr>
          <a:xfrm>
            <a:off x="251520" y="1558888"/>
            <a:ext cx="4040188" cy="4443724"/>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pPr marL="107950" indent="0">
              <a:buFont typeface="Wingdings 3" pitchFamily="18" charset="2"/>
              <a:buNone/>
              <a:defRPr/>
            </a:pPr>
            <a:r>
              <a:rPr lang="en-GB" altLang="cy-GB" sz="1800" i="1" dirty="0">
                <a:ea typeface="MS PGothic" pitchFamily="34" charset="-128"/>
              </a:rPr>
              <a:t>2</a:t>
            </a:r>
            <a:r>
              <a:rPr lang="en-GB" altLang="cy-GB" sz="2000" u="sng" dirty="0">
                <a:ea typeface="MS PGothic" pitchFamily="34" charset="-128"/>
              </a:rPr>
              <a:t>. </a:t>
            </a:r>
            <a:r>
              <a:rPr lang="en-GB" altLang="cy-GB" sz="2000" u="sng" dirty="0" err="1">
                <a:ea typeface="MS PGothic" pitchFamily="34" charset="-128"/>
              </a:rPr>
              <a:t>Agweddau</a:t>
            </a:r>
            <a:r>
              <a:rPr lang="en-GB" altLang="cy-GB" sz="2000" u="sng" dirty="0">
                <a:ea typeface="MS PGothic" pitchFamily="34" charset="-128"/>
              </a:rPr>
              <a:t> ac </a:t>
            </a:r>
            <a:r>
              <a:rPr lang="en-GB" altLang="cy-GB" sz="2000" u="sng" dirty="0" err="1">
                <a:ea typeface="MS PGothic" pitchFamily="34" charset="-128"/>
              </a:rPr>
              <a:t>ymddygiad</a:t>
            </a:r>
            <a:r>
              <a:rPr lang="en-GB" altLang="cy-GB" sz="2000" u="sng" dirty="0">
                <a:ea typeface="MS PGothic" pitchFamily="34" charset="-128"/>
              </a:rPr>
              <a:t> y </a:t>
            </a:r>
            <a:r>
              <a:rPr lang="en-GB" altLang="cy-GB" sz="2000" u="sng" dirty="0" err="1">
                <a:ea typeface="MS PGothic" pitchFamily="34" charset="-128"/>
              </a:rPr>
              <a:t>plentyn</a:t>
            </a:r>
            <a:endParaRPr lang="en-GB" altLang="cy-GB" sz="2000" u="sng" dirty="0">
              <a:ea typeface="MS PGothic" pitchFamily="34" charset="-128"/>
            </a:endParaRPr>
          </a:p>
          <a:p>
            <a:pPr marL="450850">
              <a:buFont typeface="Wingdings" panose="05000000000000000000" pitchFamily="2" charset="2"/>
              <a:buChar char="§"/>
              <a:defRPr/>
            </a:pPr>
            <a:r>
              <a:rPr lang="en-GB" altLang="cy-GB" sz="2000" dirty="0" err="1">
                <a:ea typeface="MS PGothic" pitchFamily="34" charset="-128"/>
              </a:rPr>
              <a:t>Lleihau</a:t>
            </a:r>
            <a:r>
              <a:rPr lang="en-GB" altLang="cy-GB" sz="2000" dirty="0">
                <a:ea typeface="MS PGothic" pitchFamily="34" charset="-128"/>
              </a:rPr>
              <a:t> </a:t>
            </a:r>
            <a:r>
              <a:rPr lang="en-GB" altLang="cy-GB" sz="2000" dirty="0" err="1">
                <a:ea typeface="MS PGothic" pitchFamily="34" charset="-128"/>
              </a:rPr>
              <a:t>problemau</a:t>
            </a:r>
            <a:r>
              <a:rPr lang="en-GB" altLang="cy-GB" sz="2000" dirty="0">
                <a:ea typeface="MS PGothic" pitchFamily="34" charset="-128"/>
              </a:rPr>
              <a:t> </a:t>
            </a:r>
            <a:r>
              <a:rPr lang="en-GB" altLang="cy-GB" sz="2000" dirty="0" err="1">
                <a:ea typeface="MS PGothic" pitchFamily="34" charset="-128"/>
              </a:rPr>
              <a:t>ymddygiad</a:t>
            </a:r>
            <a:r>
              <a:rPr lang="en-GB" altLang="cy-GB" sz="2000" dirty="0">
                <a:ea typeface="MS PGothic" pitchFamily="34" charset="-128"/>
              </a:rPr>
              <a:t> y </a:t>
            </a:r>
            <a:r>
              <a:rPr lang="en-GB" altLang="cy-GB" sz="2000" dirty="0" err="1">
                <a:ea typeface="MS PGothic" pitchFamily="34" charset="-128"/>
              </a:rPr>
              <a:t>plentyn</a:t>
            </a:r>
            <a:r>
              <a:rPr lang="en-GB" altLang="cy-GB" sz="2000" dirty="0">
                <a:ea typeface="MS PGothic" pitchFamily="34" charset="-128"/>
              </a:rPr>
              <a:t> </a:t>
            </a:r>
            <a:r>
              <a:rPr lang="en-GB" altLang="cy-GB" sz="2000" dirty="0" err="1">
                <a:ea typeface="MS PGothic" pitchFamily="34" charset="-128"/>
              </a:rPr>
              <a:t>a'i</a:t>
            </a:r>
            <a:r>
              <a:rPr lang="en-GB" altLang="cy-GB" sz="2000" dirty="0">
                <a:ea typeface="MS PGothic" pitchFamily="34" charset="-128"/>
              </a:rPr>
              <a:t> </a:t>
            </a:r>
            <a:r>
              <a:rPr lang="en-GB" altLang="cy-GB" sz="2000" dirty="0" err="1">
                <a:ea typeface="MS PGothic" pitchFamily="34" charset="-128"/>
              </a:rPr>
              <a:t>ymwneud</a:t>
            </a:r>
            <a:r>
              <a:rPr lang="en-GB" altLang="cy-GB" sz="2000" dirty="0">
                <a:ea typeface="MS PGothic" pitchFamily="34" charset="-128"/>
              </a:rPr>
              <a:t> </a:t>
            </a:r>
            <a:r>
              <a:rPr lang="en-GB" altLang="cy-GB" sz="2000" dirty="0" err="1">
                <a:ea typeface="MS PGothic" pitchFamily="34" charset="-128"/>
              </a:rPr>
              <a:t>gydag</a:t>
            </a:r>
            <a:r>
              <a:rPr lang="en-GB" altLang="cy-GB" sz="2000" dirty="0">
                <a:ea typeface="MS PGothic" pitchFamily="34" charset="-128"/>
              </a:rPr>
              <a:t> </a:t>
            </a:r>
            <a:r>
              <a:rPr lang="en-GB" altLang="cy-GB" sz="2000" dirty="0" err="1">
                <a:ea typeface="MS PGothic" pitchFamily="34" charset="-128"/>
              </a:rPr>
              <a:t>ymddygiad</a:t>
            </a:r>
            <a:r>
              <a:rPr lang="en-GB" altLang="cy-GB" sz="2000" dirty="0">
                <a:ea typeface="MS PGothic" pitchFamily="34" charset="-128"/>
              </a:rPr>
              <a:t> </a:t>
            </a:r>
            <a:r>
              <a:rPr lang="en-GB" altLang="cy-GB" sz="2000" dirty="0" err="1">
                <a:ea typeface="MS PGothic" pitchFamily="34" charset="-128"/>
              </a:rPr>
              <a:t>peryglus</a:t>
            </a:r>
            <a:endParaRPr lang="en-GB" altLang="cy-GB" sz="2000" dirty="0">
              <a:ea typeface="MS PGothic" pitchFamily="34" charset="-128"/>
            </a:endParaRPr>
          </a:p>
          <a:p>
            <a:pPr marL="450850">
              <a:buFont typeface="Wingdings" panose="05000000000000000000" pitchFamily="2" charset="2"/>
              <a:buChar char="§"/>
              <a:defRPr/>
            </a:pPr>
            <a:r>
              <a:rPr lang="en-GB" altLang="cy-GB" sz="2000" dirty="0" err="1">
                <a:ea typeface="MS PGothic" pitchFamily="34" charset="-128"/>
              </a:rPr>
              <a:t>Cynorthwyo</a:t>
            </a:r>
            <a:r>
              <a:rPr lang="en-GB" altLang="cy-GB" sz="2000" dirty="0">
                <a:ea typeface="MS PGothic" pitchFamily="34" charset="-128"/>
              </a:rPr>
              <a:t> plant </a:t>
            </a:r>
            <a:r>
              <a:rPr lang="en-GB" altLang="cy-GB" sz="2000" dirty="0" err="1">
                <a:ea typeface="MS PGothic" pitchFamily="34" charset="-128"/>
              </a:rPr>
              <a:t>o'r</a:t>
            </a:r>
            <a:r>
              <a:rPr lang="en-GB" altLang="cy-GB" sz="2000" dirty="0">
                <a:ea typeface="MS PGothic" pitchFamily="34" charset="-128"/>
              </a:rPr>
              <a:t> </a:t>
            </a:r>
            <a:r>
              <a:rPr lang="en-GB" altLang="cy-GB" sz="2000" dirty="0" err="1">
                <a:ea typeface="MS PGothic" pitchFamily="34" charset="-128"/>
              </a:rPr>
              <a:t>teuluoedd</a:t>
            </a:r>
            <a:r>
              <a:rPr lang="en-GB" altLang="cy-GB" sz="2000" dirty="0">
                <a:ea typeface="MS PGothic" pitchFamily="34" charset="-128"/>
              </a:rPr>
              <a:t> </a:t>
            </a:r>
            <a:r>
              <a:rPr lang="en-GB" altLang="cy-GB" sz="2000" dirty="0" err="1">
                <a:ea typeface="MS PGothic" pitchFamily="34" charset="-128"/>
              </a:rPr>
              <a:t>tlotaf</a:t>
            </a:r>
            <a:r>
              <a:rPr lang="en-GB" altLang="cy-GB" sz="2000" dirty="0">
                <a:ea typeface="MS PGothic" pitchFamily="34" charset="-128"/>
              </a:rPr>
              <a:t> </a:t>
            </a:r>
            <a:r>
              <a:rPr lang="en-GB" altLang="cy-GB" sz="2000" dirty="0" err="1">
                <a:ea typeface="MS PGothic" pitchFamily="34" charset="-128"/>
              </a:rPr>
              <a:t>i</a:t>
            </a:r>
            <a:r>
              <a:rPr lang="en-GB" altLang="cy-GB" sz="2000" dirty="0">
                <a:ea typeface="MS PGothic" pitchFamily="34" charset="-128"/>
              </a:rPr>
              <a:t> </a:t>
            </a:r>
            <a:r>
              <a:rPr lang="en-GB" altLang="cy-GB" sz="2000" dirty="0" err="1">
                <a:ea typeface="MS PGothic" pitchFamily="34" charset="-128"/>
              </a:rPr>
              <a:t>gredu</a:t>
            </a:r>
            <a:r>
              <a:rPr lang="en-GB" altLang="cy-GB" sz="2000" dirty="0">
                <a:ea typeface="MS PGothic" pitchFamily="34" charset="-128"/>
              </a:rPr>
              <a:t> </a:t>
            </a:r>
            <a:r>
              <a:rPr lang="en-GB" altLang="cy-GB" sz="2000" dirty="0" err="1">
                <a:ea typeface="MS PGothic" pitchFamily="34" charset="-128"/>
              </a:rPr>
              <a:t>fod</a:t>
            </a:r>
            <a:r>
              <a:rPr lang="en-GB" altLang="cy-GB" sz="2000" dirty="0">
                <a:ea typeface="MS PGothic" pitchFamily="34" charset="-128"/>
              </a:rPr>
              <a:t> </a:t>
            </a:r>
            <a:r>
              <a:rPr lang="en-GB" altLang="cy-GB" sz="2000" dirty="0" err="1">
                <a:ea typeface="MS PGothic" pitchFamily="34" charset="-128"/>
              </a:rPr>
              <a:t>eu</a:t>
            </a:r>
            <a:r>
              <a:rPr lang="en-GB" altLang="cy-GB" sz="2000" dirty="0">
                <a:ea typeface="MS PGothic" pitchFamily="34" charset="-128"/>
              </a:rPr>
              <a:t> </a:t>
            </a:r>
            <a:r>
              <a:rPr lang="en-GB" altLang="cy-GB" sz="2000" dirty="0" err="1">
                <a:ea typeface="MS PGothic" pitchFamily="34" charset="-128"/>
              </a:rPr>
              <a:t>gweithredoedd</a:t>
            </a:r>
            <a:r>
              <a:rPr lang="en-GB" altLang="cy-GB" sz="2000" dirty="0">
                <a:ea typeface="MS PGothic" pitchFamily="34" charset="-128"/>
              </a:rPr>
              <a:t> </a:t>
            </a:r>
            <a:r>
              <a:rPr lang="en-GB" altLang="cy-GB" sz="2000" dirty="0" err="1">
                <a:ea typeface="MS PGothic" pitchFamily="34" charset="-128"/>
              </a:rPr>
              <a:t>a’u</a:t>
            </a:r>
            <a:r>
              <a:rPr lang="en-GB" altLang="cy-GB" sz="2000" dirty="0">
                <a:ea typeface="MS PGothic" pitchFamily="34" charset="-128"/>
              </a:rPr>
              <a:t> </a:t>
            </a:r>
            <a:r>
              <a:rPr lang="en-GB" sz="2000" dirty="0">
                <a:ea typeface="ＭＳ Ｐゴシック" charset="-128"/>
              </a:rPr>
              <a:t> </a:t>
            </a:r>
            <a:r>
              <a:rPr lang="en-GB" sz="2000" dirty="0" err="1">
                <a:ea typeface="ＭＳ Ｐゴシック" charset="-128"/>
              </a:rPr>
              <a:t>ymdrechion</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hunain</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medru</a:t>
            </a:r>
            <a:r>
              <a:rPr lang="en-GB" sz="2000" dirty="0">
                <a:ea typeface="ＭＳ Ｐゴシック" charset="-128"/>
              </a:rPr>
              <a:t> </a:t>
            </a:r>
            <a:r>
              <a:rPr lang="en-GB" sz="2000" dirty="0" err="1">
                <a:ea typeface="ＭＳ Ｐゴシック" charset="-128"/>
              </a:rPr>
              <a:t>arwain</a:t>
            </a:r>
            <a:r>
              <a:rPr lang="en-GB" sz="2000" dirty="0">
                <a:ea typeface="ＭＳ Ｐゴシック" charset="-128"/>
              </a:rPr>
              <a:t> at </a:t>
            </a:r>
            <a:r>
              <a:rPr lang="en-GB" sz="2000" dirty="0" err="1">
                <a:ea typeface="ＭＳ Ｐゴシック" charset="-128"/>
              </a:rPr>
              <a:t>addysg</a:t>
            </a:r>
            <a:r>
              <a:rPr lang="en-GB" sz="2000" dirty="0">
                <a:ea typeface="ＭＳ Ｐゴシック" charset="-128"/>
              </a:rPr>
              <a:t> </a:t>
            </a:r>
            <a:r>
              <a:rPr lang="en-GB" sz="2000" dirty="0" err="1">
                <a:ea typeface="ＭＳ Ｐゴシック" charset="-128"/>
              </a:rPr>
              <a:t>uwch</a:t>
            </a:r>
            <a:endParaRPr lang="en-GB" sz="2000" dirty="0">
              <a:ea typeface="ＭＳ Ｐゴシック" charset="-128"/>
            </a:endParaRPr>
          </a:p>
          <a:p>
            <a:pPr>
              <a:buClr>
                <a:srgbClr val="7FD13B"/>
              </a:buClr>
              <a:buFont typeface="Wingdings" panose="05000000000000000000" pitchFamily="2" charset="2"/>
              <a:buChar char="§"/>
              <a:defRPr/>
            </a:pPr>
            <a:r>
              <a:rPr lang="en-GB" sz="2000" dirty="0">
                <a:solidFill>
                  <a:prstClr val="black"/>
                </a:solidFill>
                <a:ea typeface="ＭＳ Ｐゴシック" charset="-128"/>
              </a:rPr>
              <a:t>Codi </a:t>
            </a:r>
            <a:r>
              <a:rPr lang="en-GB" sz="2000" dirty="0" err="1">
                <a:solidFill>
                  <a:prstClr val="black"/>
                </a:solidFill>
                <a:ea typeface="ＭＳ Ｐゴシック" charset="-128"/>
              </a:rPr>
              <a:t>dyheadau</a:t>
            </a:r>
            <a:r>
              <a:rPr lang="en-GB" sz="2000" dirty="0">
                <a:solidFill>
                  <a:prstClr val="black"/>
                </a:solidFill>
                <a:ea typeface="ＭＳ Ｐゴシック" charset="-128"/>
              </a:rPr>
              <a:t> plant </a:t>
            </a:r>
            <a:r>
              <a:rPr lang="en-GB" sz="2000" dirty="0" err="1">
                <a:solidFill>
                  <a:prstClr val="black"/>
                </a:solidFill>
                <a:ea typeface="ＭＳ Ｐゴシック" charset="-128"/>
              </a:rPr>
              <a:t>a’u</a:t>
            </a:r>
            <a:r>
              <a:rPr lang="en-GB" sz="2000" dirty="0">
                <a:solidFill>
                  <a:prstClr val="black"/>
                </a:solidFill>
                <a:ea typeface="ＭＳ Ｐゴシック" charset="-128"/>
              </a:rPr>
              <a:t> </a:t>
            </a:r>
            <a:r>
              <a:rPr lang="en-GB" sz="2000" dirty="0" err="1">
                <a:solidFill>
                  <a:prstClr val="black"/>
                </a:solidFill>
                <a:ea typeface="ＭＳ Ｐゴシック" charset="-128"/>
              </a:rPr>
              <a:t>awydd</a:t>
            </a:r>
            <a:r>
              <a:rPr lang="en-GB" sz="2000" dirty="0">
                <a:solidFill>
                  <a:prstClr val="black"/>
                </a:solidFill>
                <a:ea typeface="ＭＳ Ｐゴシック" charset="-128"/>
              </a:rPr>
              <a:t> am </a:t>
            </a:r>
            <a:r>
              <a:rPr lang="en-GB" sz="2000" dirty="0" err="1">
                <a:solidFill>
                  <a:prstClr val="black"/>
                </a:solidFill>
                <a:ea typeface="ＭＳ Ｐゴシック" charset="-128"/>
              </a:rPr>
              <a:t>addysg</a:t>
            </a:r>
            <a:r>
              <a:rPr lang="en-GB" sz="2000" dirty="0">
                <a:solidFill>
                  <a:prstClr val="black"/>
                </a:solidFill>
                <a:ea typeface="ＭＳ Ｐゴシック" charset="-128"/>
              </a:rPr>
              <a:t> </a:t>
            </a:r>
            <a:r>
              <a:rPr lang="en-GB" sz="2000" dirty="0" err="1">
                <a:solidFill>
                  <a:prstClr val="black"/>
                </a:solidFill>
                <a:ea typeface="ＭＳ Ｐゴシック" charset="-128"/>
              </a:rPr>
              <a:t>uwch</a:t>
            </a:r>
            <a:r>
              <a:rPr lang="en-GB" sz="2000" dirty="0">
                <a:solidFill>
                  <a:prstClr val="black"/>
                </a:solidFill>
                <a:ea typeface="ＭＳ Ｐゴシック" charset="-128"/>
              </a:rPr>
              <a:t> </a:t>
            </a:r>
            <a:r>
              <a:rPr lang="en-GB" sz="2000" dirty="0" err="1">
                <a:solidFill>
                  <a:prstClr val="black"/>
                </a:solidFill>
                <a:ea typeface="ＭＳ Ｐゴシック" charset="-128"/>
              </a:rPr>
              <a:t>o’r</a:t>
            </a:r>
            <a:r>
              <a:rPr lang="en-GB" sz="2000" dirty="0">
                <a:solidFill>
                  <a:prstClr val="black"/>
                </a:solidFill>
                <a:ea typeface="ＭＳ Ｐゴシック" charset="-128"/>
              </a:rPr>
              <a:t> </a:t>
            </a:r>
            <a:r>
              <a:rPr lang="en-GB" sz="2000" dirty="0" err="1">
                <a:solidFill>
                  <a:prstClr val="black"/>
                </a:solidFill>
                <a:ea typeface="ＭＳ Ｐゴシック" charset="-128"/>
              </a:rPr>
              <a:t>ysgol</a:t>
            </a:r>
            <a:r>
              <a:rPr lang="en-GB" sz="2000" dirty="0">
                <a:solidFill>
                  <a:prstClr val="black"/>
                </a:solidFill>
                <a:ea typeface="ＭＳ Ｐゴシック" charset="-128"/>
              </a:rPr>
              <a:t> </a:t>
            </a:r>
            <a:r>
              <a:rPr lang="en-GB" sz="2000" dirty="0" err="1">
                <a:solidFill>
                  <a:prstClr val="black"/>
                </a:solidFill>
                <a:ea typeface="ＭＳ Ｐゴシック" charset="-128"/>
              </a:rPr>
              <a:t>gynradd</a:t>
            </a:r>
            <a:r>
              <a:rPr lang="en-GB" sz="2000" dirty="0">
                <a:solidFill>
                  <a:prstClr val="black"/>
                </a:solidFill>
                <a:ea typeface="ＭＳ Ｐゴシック" charset="-128"/>
              </a:rPr>
              <a:t> </a:t>
            </a:r>
            <a:r>
              <a:rPr lang="en-GB" sz="2000" dirty="0" err="1">
                <a:solidFill>
                  <a:prstClr val="black"/>
                </a:solidFill>
                <a:ea typeface="ＭＳ Ｐゴシック" charset="-128"/>
              </a:rPr>
              <a:t>ymlaen</a:t>
            </a:r>
            <a:endParaRPr lang="en-GB" sz="2000" dirty="0">
              <a:solidFill>
                <a:prstClr val="black"/>
              </a:solidFill>
              <a:ea typeface="ＭＳ Ｐゴシック" charset="-128"/>
            </a:endParaRPr>
          </a:p>
          <a:p>
            <a:pPr marL="450850" indent="-342900">
              <a:buFont typeface="Wingdings" panose="05000000000000000000" pitchFamily="2" charset="2"/>
              <a:buChar char="§"/>
              <a:defRPr/>
            </a:pPr>
            <a:endParaRPr lang="en-GB" sz="1800" dirty="0">
              <a:ea typeface="ＭＳ Ｐゴシック" charset="-128"/>
            </a:endParaRPr>
          </a:p>
          <a:p>
            <a:pPr marL="450850" indent="-342900">
              <a:buFont typeface="Wingdings" panose="05000000000000000000" pitchFamily="2" charset="2"/>
              <a:buChar char="§"/>
              <a:defRPr/>
            </a:pPr>
            <a:endParaRPr lang="en-GB" altLang="cy-GB" dirty="0">
              <a:ea typeface="MS PGothic" pitchFamily="34" charset="-128"/>
            </a:endParaRPr>
          </a:p>
          <a:p>
            <a:pPr marL="107950" indent="0">
              <a:buFont typeface="Wingdings 3" pitchFamily="18" charset="2"/>
              <a:buNone/>
              <a:defRPr/>
            </a:pPr>
            <a:endParaRPr lang="en-GB" altLang="cy-GB" i="1" dirty="0">
              <a:ea typeface="MS PGothic" pitchFamily="34" charset="-128"/>
            </a:endParaRPr>
          </a:p>
        </p:txBody>
      </p:sp>
      <p:sp>
        <p:nvSpPr>
          <p:cNvPr id="4" name="Content Placeholder 3"/>
          <p:cNvSpPr>
            <a:spLocks noGrp="1"/>
          </p:cNvSpPr>
          <p:nvPr>
            <p:ph sz="quarter" idx="4"/>
          </p:nvPr>
        </p:nvSpPr>
        <p:spPr>
          <a:xfrm>
            <a:off x="4860032" y="1558888"/>
            <a:ext cx="4041775" cy="4371715"/>
          </a:xfrm>
        </p:spPr>
        <p:txBody>
          <a:bodyPr>
            <a:noAutofit/>
          </a:bodyPr>
          <a:lstStyle/>
          <a:p>
            <a:pPr marL="109537" indent="0">
              <a:spcBef>
                <a:spcPts val="400"/>
              </a:spcBef>
              <a:buClr>
                <a:srgbClr val="7FD13B"/>
              </a:buClr>
              <a:buFont typeface="Wingdings 3" pitchFamily="18" charset="2"/>
              <a:buNone/>
              <a:defRPr/>
            </a:pPr>
            <a:r>
              <a:rPr lang="en-GB" sz="2000" b="1" i="1" u="sng" dirty="0">
                <a:solidFill>
                  <a:prstClr val="black"/>
                </a:solidFill>
                <a:ea typeface="ＭＳ Ｐゴシック" charset="-128"/>
              </a:rPr>
              <a:t>2. The child's own attitudes and behaviours:</a:t>
            </a:r>
          </a:p>
          <a:p>
            <a:pPr>
              <a:spcBef>
                <a:spcPts val="400"/>
              </a:spcBef>
              <a:buClr>
                <a:srgbClr val="7FD13B"/>
              </a:buClr>
              <a:defRPr/>
            </a:pPr>
            <a:r>
              <a:rPr lang="en-GB" sz="2000" i="1" dirty="0">
                <a:solidFill>
                  <a:prstClr val="black"/>
                </a:solidFill>
                <a:ea typeface="ＭＳ Ｐゴシック" charset="-128"/>
              </a:rPr>
              <a:t>Reducing children’s behavioural problems, and involvement in risky behaviours.</a:t>
            </a:r>
          </a:p>
          <a:p>
            <a:pPr>
              <a:spcBef>
                <a:spcPts val="400"/>
              </a:spcBef>
              <a:buClr>
                <a:srgbClr val="7FD13B"/>
              </a:buClr>
              <a:defRPr/>
            </a:pPr>
            <a:r>
              <a:rPr lang="en-GB" sz="2000" i="1" dirty="0">
                <a:solidFill>
                  <a:prstClr val="black"/>
                </a:solidFill>
                <a:ea typeface="ＭＳ Ｐゴシック" charset="-128"/>
              </a:rPr>
              <a:t>Helping children from poorer families believe that their own actions and efforts can lead to higher education.</a:t>
            </a:r>
          </a:p>
          <a:p>
            <a:pPr>
              <a:spcBef>
                <a:spcPts val="400"/>
              </a:spcBef>
              <a:buClr>
                <a:srgbClr val="7FD13B"/>
              </a:buClr>
              <a:defRPr/>
            </a:pPr>
            <a:r>
              <a:rPr lang="en-GB" sz="2000" i="1" dirty="0">
                <a:solidFill>
                  <a:prstClr val="black"/>
                </a:solidFill>
                <a:ea typeface="ＭＳ Ｐゴシック" charset="-128"/>
              </a:rPr>
              <a:t>Raising children's aspirations and expectations for advanced education, from primary school onwards. (JRF, 2010)</a:t>
            </a:r>
          </a:p>
          <a:p>
            <a:pPr>
              <a:defRPr/>
            </a:pPr>
            <a:endParaRPr lang="cy-GB" sz="2000" dirty="0">
              <a:ea typeface="MS PGothic" pitchFamily="34" charset="-128"/>
            </a:endParaRPr>
          </a:p>
        </p:txBody>
      </p:sp>
      <p:pic>
        <p:nvPicPr>
          <p:cNvPr id="20487" name="Picture 2" descr="C:\Users\Dave\AppData\Local\Microsoft\Windows\Temporary Internet Files\Content.IE5\HSAD368W\research[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574656"/>
            <a:ext cx="1439863" cy="68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a:spLocks noGrp="1" noChangeArrowheads="1"/>
          </p:cNvSpPr>
          <p:nvPr>
            <p:ph type="title"/>
          </p:nvPr>
        </p:nvSpPr>
        <p:spPr/>
        <p:txBody>
          <a:bodyPr rtlCol="0">
            <a:noAutofit/>
          </a:bodyPr>
          <a:lstStyle/>
          <a:p>
            <a:pPr eaLnBrk="1" fontAlgn="auto" hangingPunct="1">
              <a:spcAft>
                <a:spcPts val="0"/>
              </a:spcAft>
              <a:defRPr/>
            </a:pPr>
            <a:r>
              <a:rPr lang="en-GB" sz="4000" dirty="0" err="1">
                <a:ea typeface="ＭＳ Ｐゴシック" charset="-128"/>
              </a:rPr>
              <a:t>Ymchwil</a:t>
            </a:r>
            <a:r>
              <a:rPr lang="en-GB" sz="4000" dirty="0">
                <a:ea typeface="ＭＳ Ｐゴシック" charset="-128"/>
              </a:rPr>
              <a:t>    </a:t>
            </a:r>
            <a:br>
              <a:rPr lang="en-GB" sz="4000" dirty="0">
                <a:ea typeface="ＭＳ Ｐゴシック" charset="-128"/>
              </a:rPr>
            </a:br>
            <a:r>
              <a:rPr lang="en-GB" sz="4000" i="1" dirty="0">
                <a:ea typeface="ＭＳ Ｐゴシック" charset="-128"/>
              </a:rPr>
              <a:t>Research</a:t>
            </a:r>
            <a:endParaRPr lang="en-GB" sz="4000" i="1" dirty="0"/>
          </a:p>
        </p:txBody>
      </p:sp>
    </p:spTree>
    <p:extLst>
      <p:ext uri="{BB962C8B-B14F-4D97-AF65-F5344CB8AC3E}">
        <p14:creationId xmlns:p14="http://schemas.microsoft.com/office/powerpoint/2010/main" val="42484816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525B2-75E7-2083-42FE-161EFD6089CE}"/>
              </a:ext>
            </a:extLst>
          </p:cNvPr>
          <p:cNvSpPr>
            <a:spLocks noGrp="1"/>
          </p:cNvSpPr>
          <p:nvPr>
            <p:ph type="title"/>
          </p:nvPr>
        </p:nvSpPr>
        <p:spPr/>
        <p:txBody>
          <a:bodyPr>
            <a:normAutofit fontScale="90000"/>
          </a:bodyPr>
          <a:lstStyle/>
          <a:p>
            <a:r>
              <a:rPr lang="en-GB" dirty="0" err="1"/>
              <a:t>Cwestiynau</a:t>
            </a:r>
            <a:r>
              <a:rPr lang="en-GB" dirty="0"/>
              <a:t> </a:t>
            </a:r>
            <a:r>
              <a:rPr lang="en-GB" dirty="0" err="1"/>
              <a:t>beirniadol</a:t>
            </a:r>
            <a:r>
              <a:rPr lang="en-GB" dirty="0"/>
              <a:t> </a:t>
            </a:r>
            <a:br>
              <a:rPr lang="en-GB" dirty="0"/>
            </a:br>
            <a:r>
              <a:rPr lang="en-GB" dirty="0">
                <a:solidFill>
                  <a:srgbClr val="0070C0"/>
                </a:solidFill>
              </a:rPr>
              <a:t>Critical questions</a:t>
            </a:r>
            <a:br>
              <a:rPr lang="en-GB" dirty="0"/>
            </a:br>
            <a:endParaRPr lang="en-GB" dirty="0"/>
          </a:p>
        </p:txBody>
      </p:sp>
      <p:sp>
        <p:nvSpPr>
          <p:cNvPr id="4" name="Rectangle 1">
            <a:extLst>
              <a:ext uri="{FF2B5EF4-FFF2-40B4-BE49-F238E27FC236}">
                <a16:creationId xmlns:a16="http://schemas.microsoft.com/office/drawing/2014/main" id="{746714C5-6FDD-1495-80C9-AF88A68FB6C4}"/>
              </a:ext>
            </a:extLst>
          </p:cNvPr>
          <p:cNvSpPr>
            <a:spLocks noGrp="1" noChangeArrowheads="1"/>
          </p:cNvSpPr>
          <p:nvPr>
            <p:ph idx="1"/>
          </p:nvPr>
        </p:nvSpPr>
        <p:spPr bwMode="auto">
          <a:xfrm>
            <a:off x="346364" y="1732157"/>
            <a:ext cx="7190508" cy="2092244"/>
          </a:xfrm>
          <a:prstGeom prst="rect">
            <a:avLst/>
          </a:prstGeom>
          <a:solidFill>
            <a:schemeClr val="bg1"/>
          </a:solidFill>
          <a:ln>
            <a:noFill/>
          </a:ln>
          <a:effectLst/>
        </p:spPr>
        <p:txBody>
          <a:bodyPr vert="horz" wrap="square" lIns="0" tIns="-7935" rIns="0" bIns="-7935"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cy-GB" altLang="en-US" sz="2400" b="0" i="0" u="none" strike="noStrike" cap="none" normalizeH="0" baseline="0" dirty="0">
                <a:ln>
                  <a:noFill/>
                </a:ln>
                <a:solidFill>
                  <a:srgbClr val="202124"/>
                </a:solidFill>
                <a:effectLst/>
                <a:ea typeface="inherit"/>
                <a:cs typeface="Calibri" panose="020F0502020204030204" pitchFamily="34" charset="0"/>
              </a:rPr>
              <a:t>Ai cyfrifoldeb ysgolion yw mynd i’r afael â thlodi plant? </a:t>
            </a:r>
          </a:p>
          <a:p>
            <a:pPr eaLnBrk="0" fontAlgn="base" hangingPunct="0">
              <a:lnSpc>
                <a:spcPct val="100000"/>
              </a:lnSpc>
              <a:spcBef>
                <a:spcPct val="0"/>
              </a:spcBef>
              <a:spcAft>
                <a:spcPct val="0"/>
              </a:spcAft>
            </a:pPr>
            <a:endParaRPr kumimoji="0" lang="cy-GB" altLang="en-US" sz="2400" b="0" i="0" u="none" strike="noStrike" cap="none" normalizeH="0" baseline="0" dirty="0">
              <a:ln>
                <a:noFill/>
              </a:ln>
              <a:solidFill>
                <a:srgbClr val="202124"/>
              </a:solidFill>
              <a:effectLst/>
              <a:ea typeface="inherit"/>
              <a:cs typeface="Calibri" panose="020F0502020204030204" pitchFamily="34" charset="0"/>
            </a:endParaRPr>
          </a:p>
          <a:p>
            <a:pPr eaLnBrk="0" fontAlgn="base" hangingPunct="0">
              <a:lnSpc>
                <a:spcPct val="100000"/>
              </a:lnSpc>
              <a:spcBef>
                <a:spcPct val="0"/>
              </a:spcBef>
              <a:spcAft>
                <a:spcPct val="0"/>
              </a:spcAft>
            </a:pPr>
            <a:r>
              <a:rPr kumimoji="0" lang="cy-GB" altLang="en-US" sz="2400" b="0" i="0" u="none" strike="noStrike" cap="none" normalizeH="0" baseline="0" dirty="0">
                <a:ln>
                  <a:noFill/>
                </a:ln>
                <a:solidFill>
                  <a:srgbClr val="202124"/>
                </a:solidFill>
                <a:effectLst/>
                <a:ea typeface="inherit"/>
                <a:cs typeface="Calibri"/>
              </a:rPr>
              <a:t>Pa</a:t>
            </a:r>
            <a:r>
              <a:rPr lang="cy-GB" altLang="en-US" sz="2400" dirty="0">
                <a:solidFill>
                  <a:srgbClr val="202124"/>
                </a:solidFill>
                <a:ea typeface="inherit"/>
                <a:cs typeface="Calibri"/>
              </a:rPr>
              <a:t> gymhwysedd</a:t>
            </a:r>
            <a:r>
              <a:rPr kumimoji="0" lang="cy-GB" altLang="en-US" sz="2400" b="0" i="0" u="none" strike="noStrike" cap="none" normalizeH="0" baseline="0" dirty="0">
                <a:ln>
                  <a:noFill/>
                </a:ln>
                <a:solidFill>
                  <a:srgbClr val="202124"/>
                </a:solidFill>
                <a:effectLst/>
                <a:ea typeface="inherit"/>
                <a:cs typeface="Calibri"/>
              </a:rPr>
              <a:t> sydd gan athrawon unigol i wneud newidiadau</a:t>
            </a:r>
            <a:r>
              <a:rPr kumimoji="0" lang="cy-GB" altLang="en-US" sz="2400" b="0" i="0" u="none" strike="noStrike" cap="none" normalizeH="0" baseline="0" dirty="0">
                <a:ln>
                  <a:noFill/>
                </a:ln>
                <a:solidFill>
                  <a:srgbClr val="202124"/>
                </a:solidFill>
                <a:effectLst/>
                <a:ea typeface="inherit"/>
              </a:rPr>
              <a:t>?</a:t>
            </a:r>
          </a:p>
          <a:p>
            <a:pPr eaLnBrk="0" fontAlgn="base" hangingPunct="0">
              <a:lnSpc>
                <a:spcPct val="100000"/>
              </a:lnSpc>
              <a:spcBef>
                <a:spcPct val="0"/>
              </a:spcBef>
              <a:spcAft>
                <a:spcPct val="0"/>
              </a:spcAft>
            </a:pPr>
            <a:endParaRPr lang="cy-GB" altLang="en-US" sz="2000" dirty="0">
              <a:solidFill>
                <a:srgbClr val="202124"/>
              </a:solidFill>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202124"/>
                </a:solidFill>
                <a:effectLst/>
                <a:latin typeface="Arial Unicode MS"/>
                <a:ea typeface="inherit"/>
              </a:rPr>
              <a:t> </a:t>
            </a:r>
          </a:p>
        </p:txBody>
      </p:sp>
      <p:sp>
        <p:nvSpPr>
          <p:cNvPr id="5" name="Content Placeholder 2">
            <a:extLst>
              <a:ext uri="{FF2B5EF4-FFF2-40B4-BE49-F238E27FC236}">
                <a16:creationId xmlns:a16="http://schemas.microsoft.com/office/drawing/2014/main" id="{32163824-A4EC-A6DB-DFC4-2EE20223B389}"/>
              </a:ext>
            </a:extLst>
          </p:cNvPr>
          <p:cNvSpPr txBox="1">
            <a:spLocks/>
          </p:cNvSpPr>
          <p:nvPr/>
        </p:nvSpPr>
        <p:spPr>
          <a:xfrm>
            <a:off x="199160" y="3865867"/>
            <a:ext cx="78867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rgbClr val="0070C0"/>
                </a:solidFill>
              </a:rPr>
              <a:t>Is it the responsibility of schools to address child poverty? </a:t>
            </a:r>
          </a:p>
          <a:p>
            <a:r>
              <a:rPr lang="en-GB" sz="2400" dirty="0">
                <a:solidFill>
                  <a:srgbClr val="0070C0"/>
                </a:solidFill>
              </a:rPr>
              <a:t>What capacity to make changes do individual teachers have? </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0942241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aby sitting in a stroller in a store&#10;&#10;Description automatically generated">
            <a:extLst>
              <a:ext uri="{FF2B5EF4-FFF2-40B4-BE49-F238E27FC236}">
                <a16:creationId xmlns:a16="http://schemas.microsoft.com/office/drawing/2014/main" id="{25C42E99-968C-94C5-75DE-A0501276A44F}"/>
              </a:ext>
            </a:extLst>
          </p:cNvPr>
          <p:cNvPicPr>
            <a:picLocks noGrp="1" noChangeAspect="1"/>
          </p:cNvPicPr>
          <p:nvPr>
            <p:ph idx="1"/>
          </p:nvPr>
        </p:nvPicPr>
        <p:blipFill>
          <a:blip r:embed="rId3"/>
          <a:stretch>
            <a:fillRect/>
          </a:stretch>
        </p:blipFill>
        <p:spPr>
          <a:xfrm>
            <a:off x="520" y="-8938"/>
            <a:ext cx="4364240" cy="3131499"/>
          </a:xfrm>
        </p:spPr>
      </p:pic>
      <p:pic>
        <p:nvPicPr>
          <p:cNvPr id="5" name="Picture 4" descr="A group of people walking in rubble with a person holding a baby">
            <a:extLst>
              <a:ext uri="{FF2B5EF4-FFF2-40B4-BE49-F238E27FC236}">
                <a16:creationId xmlns:a16="http://schemas.microsoft.com/office/drawing/2014/main" id="{25989D8C-E02D-B0AA-34BC-E432344AEC58}"/>
              </a:ext>
            </a:extLst>
          </p:cNvPr>
          <p:cNvPicPr>
            <a:picLocks noChangeAspect="1"/>
          </p:cNvPicPr>
          <p:nvPr/>
        </p:nvPicPr>
        <p:blipFill>
          <a:blip r:embed="rId4"/>
          <a:stretch>
            <a:fillRect/>
          </a:stretch>
        </p:blipFill>
        <p:spPr>
          <a:xfrm>
            <a:off x="4319068" y="-4690"/>
            <a:ext cx="4829402" cy="3140625"/>
          </a:xfrm>
          <a:prstGeom prst="rect">
            <a:avLst/>
          </a:prstGeom>
        </p:spPr>
      </p:pic>
      <p:pic>
        <p:nvPicPr>
          <p:cNvPr id="7" name="Picture 6" descr="A street with a storefront all the shope have closed">
            <a:extLst>
              <a:ext uri="{FF2B5EF4-FFF2-40B4-BE49-F238E27FC236}">
                <a16:creationId xmlns:a16="http://schemas.microsoft.com/office/drawing/2014/main" id="{F898F27D-46A4-15D3-D063-3AA8B1454642}"/>
              </a:ext>
            </a:extLst>
          </p:cNvPr>
          <p:cNvPicPr>
            <a:picLocks noChangeAspect="1"/>
          </p:cNvPicPr>
          <p:nvPr/>
        </p:nvPicPr>
        <p:blipFill>
          <a:blip r:embed="rId5"/>
          <a:stretch>
            <a:fillRect/>
          </a:stretch>
        </p:blipFill>
        <p:spPr>
          <a:xfrm>
            <a:off x="4319423" y="3123328"/>
            <a:ext cx="4820898" cy="2779237"/>
          </a:xfrm>
          <a:prstGeom prst="rect">
            <a:avLst/>
          </a:prstGeom>
        </p:spPr>
      </p:pic>
      <p:pic>
        <p:nvPicPr>
          <p:cNvPr id="8" name="Picture 7" descr="A group of people holding signs&#10;&#10;Description automatically generated">
            <a:extLst>
              <a:ext uri="{FF2B5EF4-FFF2-40B4-BE49-F238E27FC236}">
                <a16:creationId xmlns:a16="http://schemas.microsoft.com/office/drawing/2014/main" id="{E7C4F063-5B4D-FB14-F209-39DD80442CB2}"/>
              </a:ext>
            </a:extLst>
          </p:cNvPr>
          <p:cNvPicPr>
            <a:picLocks noChangeAspect="1"/>
          </p:cNvPicPr>
          <p:nvPr/>
        </p:nvPicPr>
        <p:blipFill>
          <a:blip r:embed="rId6"/>
          <a:stretch>
            <a:fillRect/>
          </a:stretch>
        </p:blipFill>
        <p:spPr>
          <a:xfrm>
            <a:off x="0" y="3127522"/>
            <a:ext cx="4370261" cy="2792195"/>
          </a:xfrm>
          <a:prstGeom prst="rect">
            <a:avLst/>
          </a:prstGeom>
        </p:spPr>
      </p:pic>
    </p:spTree>
    <p:extLst>
      <p:ext uri="{BB962C8B-B14F-4D97-AF65-F5344CB8AC3E}">
        <p14:creationId xmlns:p14="http://schemas.microsoft.com/office/powerpoint/2010/main" val="10796787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62169E-F4ED-C4B1-D32D-134AF0B23713}"/>
              </a:ext>
            </a:extLst>
          </p:cNvPr>
          <p:cNvSpPr>
            <a:spLocks noGrp="1"/>
          </p:cNvSpPr>
          <p:nvPr>
            <p:ph idx="1"/>
          </p:nvPr>
        </p:nvSpPr>
        <p:spPr>
          <a:xfrm>
            <a:off x="84363" y="1931897"/>
            <a:ext cx="4125081" cy="4351338"/>
          </a:xfrm>
        </p:spPr>
        <p:txBody>
          <a:bodyPr vert="horz" lIns="91440" tIns="45720" rIns="91440" bIns="45720" rtlCol="0" anchor="t">
            <a:normAutofit/>
          </a:bodyPr>
          <a:lstStyle/>
          <a:p>
            <a:pPr marL="0" indent="0" rtl="0">
              <a:buNone/>
            </a:pPr>
            <a:r>
              <a:rPr lang="cy" sz="2000">
                <a:latin typeface="Arial"/>
                <a:cs typeface="Arial"/>
              </a:rPr>
              <a:t>•G</a:t>
            </a:r>
            <a:r>
              <a:rPr lang="cy" sz="2000">
                <a:latin typeface="Arial"/>
                <a:cs typeface="Calibri"/>
              </a:rPr>
              <a:t>efnogaeth </a:t>
            </a:r>
            <a:r>
              <a:rPr lang="cy" sz="2000" dirty="0" err="1">
                <a:latin typeface="Arial"/>
                <a:cs typeface="Calibri"/>
              </a:rPr>
              <a:t>i</a:t>
            </a:r>
            <a:r>
              <a:rPr lang="cy" sz="2000" dirty="0">
                <a:latin typeface="Arial"/>
                <a:cs typeface="Calibri"/>
              </a:rPr>
              <a:t> </a:t>
            </a:r>
            <a:r>
              <a:rPr lang="cy" sz="2000" dirty="0" err="1">
                <a:latin typeface="Arial"/>
                <a:cs typeface="Calibri"/>
              </a:rPr>
              <a:t>bobl</a:t>
            </a:r>
            <a:r>
              <a:rPr lang="cy" sz="2000" dirty="0">
                <a:latin typeface="Arial"/>
                <a:cs typeface="Calibri"/>
              </a:rPr>
              <a:t> </a:t>
            </a:r>
            <a:r>
              <a:rPr lang="cy" sz="2000" dirty="0" err="1">
                <a:latin typeface="Arial"/>
                <a:cs typeface="Calibri"/>
              </a:rPr>
              <a:t>yn</a:t>
            </a:r>
            <a:r>
              <a:rPr lang="cy" sz="2000" dirty="0">
                <a:latin typeface="Arial"/>
                <a:cs typeface="Calibri"/>
              </a:rPr>
              <a:t> </a:t>
            </a:r>
            <a:r>
              <a:rPr lang="cy" sz="2000" dirty="0" err="1">
                <a:latin typeface="Arial"/>
                <a:cs typeface="Calibri"/>
              </a:rPr>
              <a:t>unigol</a:t>
            </a:r>
            <a:r>
              <a:rPr lang="cy" sz="2000" dirty="0">
                <a:latin typeface="Arial"/>
                <a:cs typeface="Calibri"/>
              </a:rPr>
              <a:t> ac </a:t>
            </a:r>
            <a:r>
              <a:rPr lang="cy" sz="2000" dirty="0" err="1">
                <a:latin typeface="Arial"/>
                <a:cs typeface="Calibri"/>
              </a:rPr>
              <a:t>ar</a:t>
            </a:r>
            <a:r>
              <a:rPr lang="cy" sz="2000" dirty="0">
                <a:latin typeface="Arial"/>
                <a:cs typeface="Calibri"/>
              </a:rPr>
              <a:t> y </a:t>
            </a:r>
            <a:r>
              <a:rPr lang="cy" sz="2000" dirty="0" err="1">
                <a:latin typeface="Arial"/>
                <a:cs typeface="Calibri"/>
              </a:rPr>
              <a:t>cyd</a:t>
            </a:r>
            <a:r>
              <a:rPr lang="cy" sz="2000" dirty="0">
                <a:latin typeface="Arial"/>
                <a:cs typeface="Calibri"/>
              </a:rPr>
              <a:t> i ddeall sut mae'r 'system' yn gweithredu fel y gallant ddeall sut i atal canlyniadau gwael a chreu rhai da</a:t>
            </a:r>
            <a:endParaRPr lang="en-GB" sz="2000" dirty="0">
              <a:latin typeface="Arial"/>
              <a:cs typeface="Calibri" panose="020F0502020204030204"/>
            </a:endParaRPr>
          </a:p>
          <a:p>
            <a:pPr rtl="0"/>
            <a:r>
              <a:rPr lang="cy" sz="2000" dirty="0">
                <a:latin typeface="Arial"/>
                <a:cs typeface="Calibri"/>
              </a:rPr>
              <a:t>I bobl i newid eu bydolwg</a:t>
            </a:r>
            <a:endParaRPr lang="en-GB" sz="2000" dirty="0">
              <a:latin typeface="Arial"/>
              <a:cs typeface="Arial"/>
            </a:endParaRPr>
          </a:p>
          <a:p>
            <a:pPr rtl="0"/>
            <a:r>
              <a:rPr lang="cy" sz="2000" dirty="0">
                <a:latin typeface="Arial"/>
                <a:cs typeface="Calibri"/>
              </a:rPr>
              <a:t>I bobl i ddeall eu hunain ac eraill yn well o dan amodau cymhleth</a:t>
            </a:r>
            <a:endParaRPr lang="en-GB" sz="2000" dirty="0">
              <a:latin typeface="Arial"/>
            </a:endParaRPr>
          </a:p>
          <a:p>
            <a:pPr marL="0" indent="0" rtl="0">
              <a:buNone/>
            </a:pPr>
            <a:endParaRPr lang="en-GB" sz="2000" dirty="0">
              <a:latin typeface="Arial"/>
              <a:cs typeface="Arial"/>
            </a:endParaRPr>
          </a:p>
          <a:p>
            <a:pPr rtl="0">
              <a:buNone/>
            </a:pPr>
            <a:endParaRPr lang="en-GB" sz="2000" dirty="0">
              <a:latin typeface="Arial"/>
              <a:cs typeface="Arial"/>
            </a:endParaRPr>
          </a:p>
          <a:p>
            <a:pPr rtl="0">
              <a:buNone/>
            </a:pPr>
            <a:r>
              <a:rPr lang="cy" sz="2000" dirty="0">
                <a:latin typeface="Calibri"/>
                <a:cs typeface="Calibri"/>
              </a:rPr>
              <a:t>Fullan a Ghallagher (2021 ) t.32</a:t>
            </a:r>
            <a:endParaRPr lang="en-GB" sz="2000" dirty="0"/>
          </a:p>
          <a:p>
            <a:pPr marL="0" indent="0">
              <a:buNone/>
            </a:pPr>
            <a:endParaRPr lang="en-GB" sz="2000" dirty="0">
              <a:latin typeface="Arial"/>
              <a:cs typeface="Arial"/>
            </a:endParaRPr>
          </a:p>
          <a:p>
            <a:pPr marL="0" indent="0">
              <a:buNone/>
            </a:pPr>
            <a:endParaRPr lang="en-GB" sz="4400" dirty="0">
              <a:latin typeface="Calibri Light"/>
              <a:cs typeface="Calibri Light"/>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dirty="0">
              <a:cs typeface="Calibri"/>
            </a:endParaRPr>
          </a:p>
        </p:txBody>
      </p:sp>
      <p:sp>
        <p:nvSpPr>
          <p:cNvPr id="6" name="TextBox 5">
            <a:extLst>
              <a:ext uri="{FF2B5EF4-FFF2-40B4-BE49-F238E27FC236}">
                <a16:creationId xmlns:a16="http://schemas.microsoft.com/office/drawing/2014/main" id="{FD874583-C221-008F-8A8C-CCB4743C907B}"/>
              </a:ext>
            </a:extLst>
          </p:cNvPr>
          <p:cNvSpPr txBox="1"/>
          <p:nvPr/>
        </p:nvSpPr>
        <p:spPr>
          <a:xfrm>
            <a:off x="350762" y="254000"/>
            <a:ext cx="694266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 sz="4400" dirty="0">
                <a:latin typeface="Calibri Light"/>
                <a:ea typeface="Calibri Light"/>
                <a:cs typeface="Calibri Light"/>
              </a:rPr>
              <a:t>Mae newid systemau’n gofyn am…</a:t>
            </a:r>
            <a:endParaRPr lang="en-GB" dirty="0"/>
          </a:p>
        </p:txBody>
      </p:sp>
      <p:sp>
        <p:nvSpPr>
          <p:cNvPr id="4" name="Rounded Rectangle 3">
            <a:extLst>
              <a:ext uri="{FF2B5EF4-FFF2-40B4-BE49-F238E27FC236}">
                <a16:creationId xmlns:a16="http://schemas.microsoft.com/office/drawing/2014/main" id="{AF824564-F011-A110-65F2-0A7D46FF31C4}"/>
              </a:ext>
            </a:extLst>
          </p:cNvPr>
          <p:cNvSpPr/>
          <p:nvPr/>
        </p:nvSpPr>
        <p:spPr>
          <a:xfrm>
            <a:off x="4209444" y="1234559"/>
            <a:ext cx="4583794" cy="4594589"/>
          </a:xfrm>
          <a:prstGeom prst="roundRect">
            <a:avLst/>
          </a:prstGeom>
          <a:solidFill>
            <a:schemeClr val="accent6">
              <a:lumMod val="40000"/>
              <a:lumOff val="60000"/>
            </a:schemeClr>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Beth mae hyn yn ei olygu yng nghyd-destun ymateb i dlodi ac anfantais yn eich lleoliad addysgol?</a:t>
            </a:r>
            <a:endParaRPr lang="en-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r>
              <a:rPr lang="cy-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lang="en-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r>
              <a:rPr lang="cy-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Sut byddai angen i chi a'ch cydweithwyr newid eich bydolwg?</a:t>
            </a:r>
            <a:endParaRPr lang="en-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r>
              <a:rPr lang="cy-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lang="en-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r>
              <a:rPr lang="cy-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Beth sydd angen digwydd i ddeall eich hun ac eraill o dan amodau cymhleth?</a:t>
            </a:r>
            <a:endParaRPr lang="en-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algn="ctr"/>
            <a:endParaRPr lang="en-US" dirty="0"/>
          </a:p>
        </p:txBody>
      </p:sp>
    </p:spTree>
    <p:extLst>
      <p:ext uri="{BB962C8B-B14F-4D97-AF65-F5344CB8AC3E}">
        <p14:creationId xmlns:p14="http://schemas.microsoft.com/office/powerpoint/2010/main" val="40118763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62169E-F4ED-C4B1-D32D-134AF0B23713}"/>
              </a:ext>
            </a:extLst>
          </p:cNvPr>
          <p:cNvSpPr>
            <a:spLocks noGrp="1"/>
          </p:cNvSpPr>
          <p:nvPr>
            <p:ph idx="1"/>
          </p:nvPr>
        </p:nvSpPr>
        <p:spPr>
          <a:xfrm>
            <a:off x="84364" y="1535339"/>
            <a:ext cx="4125081" cy="4351338"/>
          </a:xfrm>
        </p:spPr>
        <p:txBody>
          <a:bodyPr vert="horz" lIns="91440" tIns="45720" rIns="91440" bIns="45720" rtlCol="0" anchor="t">
            <a:normAutofit lnSpcReduction="10000"/>
          </a:bodyPr>
          <a:lstStyle/>
          <a:p>
            <a:pPr marL="0" indent="0">
              <a:buNone/>
            </a:pPr>
            <a:r>
              <a:rPr lang="en-GB" sz="2000" dirty="0">
                <a:latin typeface="Arial"/>
                <a:cs typeface="Arial"/>
              </a:rPr>
              <a:t>•  </a:t>
            </a:r>
            <a:r>
              <a:rPr lang="en-GB" sz="2000" dirty="0">
                <a:solidFill>
                  <a:srgbClr val="0070C0"/>
                </a:solidFill>
                <a:latin typeface="Arial"/>
                <a:cs typeface="Arial"/>
              </a:rPr>
              <a:t> </a:t>
            </a:r>
            <a:r>
              <a:rPr lang="en-GB" sz="2000" dirty="0">
                <a:solidFill>
                  <a:srgbClr val="0070C0"/>
                </a:solidFill>
                <a:latin typeface="Arial"/>
                <a:cs typeface="Calibri"/>
              </a:rPr>
              <a:t>Support for people individually and collectively to understand how the ‘system’ operates so they can understand how to stave off bad outcomes and create good ones</a:t>
            </a:r>
            <a:endParaRPr lang="en-GB" dirty="0">
              <a:solidFill>
                <a:srgbClr val="0070C0"/>
              </a:solidFill>
              <a:latin typeface="Arial"/>
              <a:cs typeface="Calibri" panose="020F0502020204030204"/>
            </a:endParaRPr>
          </a:p>
          <a:p>
            <a:r>
              <a:rPr lang="en-GB" sz="2000" dirty="0">
                <a:solidFill>
                  <a:srgbClr val="0070C0"/>
                </a:solidFill>
                <a:latin typeface="Arial"/>
                <a:cs typeface="Calibri"/>
              </a:rPr>
              <a:t>People to change their world view</a:t>
            </a:r>
            <a:endParaRPr lang="en-GB" dirty="0">
              <a:solidFill>
                <a:srgbClr val="0070C0"/>
              </a:solidFill>
              <a:latin typeface="Arial"/>
              <a:cs typeface="Arial"/>
            </a:endParaRPr>
          </a:p>
          <a:p>
            <a:r>
              <a:rPr lang="en-GB" sz="2000" dirty="0">
                <a:solidFill>
                  <a:srgbClr val="0070C0"/>
                </a:solidFill>
                <a:latin typeface="Arial"/>
                <a:cs typeface="Calibri"/>
              </a:rPr>
              <a:t>People to understand themselves and others better under conditions of complexity</a:t>
            </a:r>
            <a:endParaRPr lang="en-GB" dirty="0">
              <a:solidFill>
                <a:srgbClr val="0070C0"/>
              </a:solidFill>
              <a:latin typeface="Arial"/>
            </a:endParaRPr>
          </a:p>
          <a:p>
            <a:pPr marL="0" indent="0">
              <a:buNone/>
            </a:pPr>
            <a:endParaRPr lang="en-GB" sz="2000" dirty="0">
              <a:solidFill>
                <a:srgbClr val="0070C0"/>
              </a:solidFill>
              <a:latin typeface="Arial"/>
              <a:cs typeface="Arial"/>
            </a:endParaRPr>
          </a:p>
          <a:p>
            <a:pPr>
              <a:buNone/>
            </a:pPr>
            <a:endParaRPr lang="en-GB" sz="2000" dirty="0">
              <a:solidFill>
                <a:srgbClr val="0070C0"/>
              </a:solidFill>
              <a:latin typeface="Arial"/>
              <a:cs typeface="Arial"/>
            </a:endParaRPr>
          </a:p>
          <a:p>
            <a:pPr>
              <a:buNone/>
            </a:pPr>
            <a:r>
              <a:rPr lang="en-GB" sz="2000" dirty="0">
                <a:solidFill>
                  <a:srgbClr val="0070C0"/>
                </a:solidFill>
                <a:latin typeface="Calibri"/>
                <a:cs typeface="Calibri"/>
              </a:rPr>
              <a:t>Fullan and </a:t>
            </a:r>
            <a:r>
              <a:rPr lang="en-GB" sz="2000" dirty="0" err="1">
                <a:solidFill>
                  <a:srgbClr val="0070C0"/>
                </a:solidFill>
                <a:latin typeface="Calibri"/>
                <a:cs typeface="Calibri"/>
              </a:rPr>
              <a:t>Ghallagher</a:t>
            </a:r>
            <a:r>
              <a:rPr lang="en-GB" sz="2000" dirty="0">
                <a:solidFill>
                  <a:srgbClr val="0070C0"/>
                </a:solidFill>
                <a:latin typeface="Calibri"/>
                <a:cs typeface="Calibri"/>
              </a:rPr>
              <a:t> (2021 ) p.32</a:t>
            </a:r>
            <a:endParaRPr lang="en-GB" dirty="0">
              <a:solidFill>
                <a:srgbClr val="0070C0"/>
              </a:solidFill>
            </a:endParaRPr>
          </a:p>
          <a:p>
            <a:pPr marL="0" indent="0">
              <a:buNone/>
            </a:pPr>
            <a:endParaRPr lang="en-GB" sz="2000" dirty="0">
              <a:latin typeface="Arial"/>
              <a:cs typeface="Arial"/>
            </a:endParaRPr>
          </a:p>
          <a:p>
            <a:pPr marL="0" indent="0">
              <a:buNone/>
            </a:pPr>
            <a:endParaRPr lang="en-GB" sz="4400" dirty="0">
              <a:latin typeface="Calibri Light"/>
              <a:cs typeface="Calibri Light"/>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dirty="0">
              <a:cs typeface="Calibri"/>
            </a:endParaRPr>
          </a:p>
        </p:txBody>
      </p:sp>
      <p:pic>
        <p:nvPicPr>
          <p:cNvPr id="5" name="Picture 4" descr="A green square with white text&#10;&#10;Description automatically generated">
            <a:extLst>
              <a:ext uri="{FF2B5EF4-FFF2-40B4-BE49-F238E27FC236}">
                <a16:creationId xmlns:a16="http://schemas.microsoft.com/office/drawing/2014/main" id="{863F35AF-6ABF-9F0A-7FFD-4E6D6E21F772}"/>
              </a:ext>
            </a:extLst>
          </p:cNvPr>
          <p:cNvPicPr>
            <a:picLocks noChangeAspect="1"/>
          </p:cNvPicPr>
          <p:nvPr/>
        </p:nvPicPr>
        <p:blipFill>
          <a:blip r:embed="rId3"/>
          <a:stretch>
            <a:fillRect/>
          </a:stretch>
        </p:blipFill>
        <p:spPr>
          <a:xfrm>
            <a:off x="4209445" y="1217914"/>
            <a:ext cx="4706107" cy="4422171"/>
          </a:xfrm>
          <a:prstGeom prst="rect">
            <a:avLst/>
          </a:prstGeom>
        </p:spPr>
      </p:pic>
      <p:sp>
        <p:nvSpPr>
          <p:cNvPr id="6" name="TextBox 5">
            <a:extLst>
              <a:ext uri="{FF2B5EF4-FFF2-40B4-BE49-F238E27FC236}">
                <a16:creationId xmlns:a16="http://schemas.microsoft.com/office/drawing/2014/main" id="{FD874583-C221-008F-8A8C-CCB4743C907B}"/>
              </a:ext>
            </a:extLst>
          </p:cNvPr>
          <p:cNvSpPr txBox="1"/>
          <p:nvPr/>
        </p:nvSpPr>
        <p:spPr>
          <a:xfrm>
            <a:off x="350762" y="254000"/>
            <a:ext cx="694266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dirty="0">
                <a:solidFill>
                  <a:srgbClr val="0070C0"/>
                </a:solidFill>
                <a:latin typeface="Calibri Light"/>
                <a:ea typeface="Calibri Light"/>
                <a:cs typeface="Calibri Light"/>
              </a:rPr>
              <a:t>System change requires…</a:t>
            </a:r>
            <a:endParaRPr lang="en-GB" dirty="0">
              <a:solidFill>
                <a:srgbClr val="0070C0"/>
              </a:solidFill>
            </a:endParaRPr>
          </a:p>
        </p:txBody>
      </p:sp>
    </p:spTree>
    <p:extLst>
      <p:ext uri="{BB962C8B-B14F-4D97-AF65-F5344CB8AC3E}">
        <p14:creationId xmlns:p14="http://schemas.microsoft.com/office/powerpoint/2010/main" val="35347339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4C816-6B75-A9EF-E74A-C1B755CC30BE}"/>
              </a:ext>
            </a:extLst>
          </p:cNvPr>
          <p:cNvSpPr>
            <a:spLocks noGrp="1"/>
          </p:cNvSpPr>
          <p:nvPr>
            <p:ph type="title"/>
          </p:nvPr>
        </p:nvSpPr>
        <p:spPr>
          <a:xfrm>
            <a:off x="102177" y="0"/>
            <a:ext cx="7886700" cy="1792147"/>
          </a:xfrm>
        </p:spPr>
        <p:txBody>
          <a:bodyPr>
            <a:normAutofit/>
          </a:bodyPr>
          <a:lstStyle/>
          <a:p>
            <a:r>
              <a:rPr lang="en-GB" sz="2400" b="1" dirty="0" err="1">
                <a:latin typeface="+mn-lt"/>
              </a:rPr>
              <a:t>Ysgolion</a:t>
            </a:r>
            <a:r>
              <a:rPr lang="en-GB" sz="2400" b="1" dirty="0">
                <a:latin typeface="+mn-lt"/>
              </a:rPr>
              <a:t> Bro </a:t>
            </a:r>
            <a:br>
              <a:rPr lang="en-GB" sz="2400" b="1" dirty="0">
                <a:latin typeface="+mn-lt"/>
              </a:rPr>
            </a:br>
            <a:r>
              <a:rPr lang="cy" sz="2400" b="1" dirty="0">
                <a:latin typeface="+mn-lt"/>
                <a:cs typeface="Calibri Light"/>
              </a:rPr>
              <a:t>POB ysgol yng Nghymru i ddod yn Ysgolion Bro (LlC, 2022)</a:t>
            </a:r>
            <a:endParaRPr lang="en-GB" sz="2400" b="1" dirty="0">
              <a:latin typeface="+mn-lt"/>
            </a:endParaRPr>
          </a:p>
        </p:txBody>
      </p:sp>
      <p:pic>
        <p:nvPicPr>
          <p:cNvPr id="5" name="Content Placeholder 4">
            <a:extLst>
              <a:ext uri="{FF2B5EF4-FFF2-40B4-BE49-F238E27FC236}">
                <a16:creationId xmlns:a16="http://schemas.microsoft.com/office/drawing/2014/main" id="{9E1A18EE-6957-97E3-62BC-5D912769B0D1}"/>
              </a:ext>
            </a:extLst>
          </p:cNvPr>
          <p:cNvPicPr>
            <a:picLocks noGrp="1" noChangeAspect="1"/>
          </p:cNvPicPr>
          <p:nvPr>
            <p:ph idx="1"/>
          </p:nvPr>
        </p:nvPicPr>
        <p:blipFill>
          <a:blip r:embed="rId2"/>
          <a:stretch>
            <a:fillRect/>
          </a:stretch>
        </p:blipFill>
        <p:spPr>
          <a:xfrm>
            <a:off x="1403648" y="1484784"/>
            <a:ext cx="5796861" cy="5012128"/>
          </a:xfrm>
        </p:spPr>
      </p:pic>
    </p:spTree>
    <p:extLst>
      <p:ext uri="{BB962C8B-B14F-4D97-AF65-F5344CB8AC3E}">
        <p14:creationId xmlns:p14="http://schemas.microsoft.com/office/powerpoint/2010/main" val="40284913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866DF-D230-2BBC-5A05-AD8208F684E2}"/>
              </a:ext>
            </a:extLst>
          </p:cNvPr>
          <p:cNvSpPr>
            <a:spLocks noGrp="1"/>
          </p:cNvSpPr>
          <p:nvPr>
            <p:ph type="title"/>
          </p:nvPr>
        </p:nvSpPr>
        <p:spPr>
          <a:xfrm>
            <a:off x="277888" y="38555"/>
            <a:ext cx="7886700" cy="1325563"/>
          </a:xfrm>
        </p:spPr>
        <p:txBody>
          <a:bodyPr>
            <a:normAutofit/>
          </a:bodyPr>
          <a:lstStyle/>
          <a:p>
            <a:r>
              <a:rPr lang="en-GB" sz="2400" dirty="0">
                <a:solidFill>
                  <a:srgbClr val="0070C0"/>
                </a:solidFill>
                <a:cs typeface="Calibri Light"/>
              </a:rPr>
              <a:t>ALL schools in Wales are to become Community Focussed Schools (</a:t>
            </a:r>
            <a:r>
              <a:rPr lang="en-GB" sz="2400" dirty="0" err="1">
                <a:solidFill>
                  <a:srgbClr val="0070C0"/>
                </a:solidFill>
                <a:cs typeface="Calibri Light"/>
              </a:rPr>
              <a:t>WG</a:t>
            </a:r>
            <a:r>
              <a:rPr lang="en-GB" sz="2400" dirty="0">
                <a:solidFill>
                  <a:srgbClr val="0070C0"/>
                </a:solidFill>
                <a:cs typeface="Calibri Light"/>
              </a:rPr>
              <a:t>, 2022)</a:t>
            </a:r>
            <a:endParaRPr lang="en-GB" sz="2400" dirty="0">
              <a:solidFill>
                <a:srgbClr val="0070C0"/>
              </a:solidFill>
            </a:endParaRPr>
          </a:p>
        </p:txBody>
      </p:sp>
      <p:pic>
        <p:nvPicPr>
          <p:cNvPr id="7" name="Content Placeholder 6" descr="A circular diagram of a community focused schools&#10;&#10;Description automatically generated">
            <a:extLst>
              <a:ext uri="{FF2B5EF4-FFF2-40B4-BE49-F238E27FC236}">
                <a16:creationId xmlns:a16="http://schemas.microsoft.com/office/drawing/2014/main" id="{2D609AFB-F51A-5EE5-29D6-1557C0C65D20}"/>
              </a:ext>
            </a:extLst>
          </p:cNvPr>
          <p:cNvPicPr>
            <a:picLocks noGrp="1" noChangeAspect="1"/>
          </p:cNvPicPr>
          <p:nvPr>
            <p:ph idx="1"/>
          </p:nvPr>
        </p:nvPicPr>
        <p:blipFill>
          <a:blip r:embed="rId3"/>
          <a:stretch>
            <a:fillRect/>
          </a:stretch>
        </p:blipFill>
        <p:spPr>
          <a:xfrm>
            <a:off x="1763688" y="1155920"/>
            <a:ext cx="5982418" cy="5663525"/>
          </a:xfrm>
        </p:spPr>
      </p:pic>
    </p:spTree>
    <p:extLst>
      <p:ext uri="{BB962C8B-B14F-4D97-AF65-F5344CB8AC3E}">
        <p14:creationId xmlns:p14="http://schemas.microsoft.com/office/powerpoint/2010/main" val="6921951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07969-142B-4316-9764-7FA50FDA2C54}"/>
              </a:ext>
            </a:extLst>
          </p:cNvPr>
          <p:cNvSpPr>
            <a:spLocks noGrp="1"/>
          </p:cNvSpPr>
          <p:nvPr>
            <p:ph type="title"/>
          </p:nvPr>
        </p:nvSpPr>
        <p:spPr/>
        <p:txBody>
          <a:bodyPr/>
          <a:lstStyle/>
          <a:p>
            <a:r>
              <a:rPr lang="en-GB" dirty="0" err="1"/>
              <a:t>Ysgolion</a:t>
            </a:r>
            <a:r>
              <a:rPr lang="en-GB" dirty="0"/>
              <a:t> Bro – </a:t>
            </a:r>
            <a:r>
              <a:rPr lang="en-GB" dirty="0" err="1"/>
              <a:t>Sgiliau</a:t>
            </a:r>
            <a:r>
              <a:rPr lang="en-GB" dirty="0"/>
              <a:t> wahanol?</a:t>
            </a:r>
          </a:p>
        </p:txBody>
      </p:sp>
      <p:sp>
        <p:nvSpPr>
          <p:cNvPr id="3" name="Content Placeholder 2">
            <a:extLst>
              <a:ext uri="{FF2B5EF4-FFF2-40B4-BE49-F238E27FC236}">
                <a16:creationId xmlns:a16="http://schemas.microsoft.com/office/drawing/2014/main" id="{2883E9A3-0F1F-CE4A-7895-370885BC6BA1}"/>
              </a:ext>
            </a:extLst>
          </p:cNvPr>
          <p:cNvSpPr>
            <a:spLocks noGrp="1"/>
          </p:cNvSpPr>
          <p:nvPr>
            <p:ph idx="1"/>
          </p:nvPr>
        </p:nvSpPr>
        <p:spPr/>
        <p:txBody>
          <a:bodyPr/>
          <a:lstStyle/>
          <a:p>
            <a:r>
              <a:rPr lang="en-GB" dirty="0"/>
              <a:t>Ymgysylltu â’r teulu (</a:t>
            </a:r>
            <a:r>
              <a:rPr lang="en-GB" dirty="0" err="1"/>
              <a:t>gweler</a:t>
            </a:r>
            <a:r>
              <a:rPr lang="en-GB" dirty="0"/>
              <a:t> Goodall, 2018)</a:t>
            </a:r>
          </a:p>
          <a:p>
            <a:r>
              <a:rPr lang="en-GB" dirty="0"/>
              <a:t>Ymgysylltu â’r gymuned</a:t>
            </a:r>
          </a:p>
          <a:p>
            <a:r>
              <a:rPr lang="en-GB" dirty="0"/>
              <a:t>Ymgysylltu â </a:t>
            </a:r>
            <a:r>
              <a:rPr lang="en-GB" dirty="0" err="1"/>
              <a:t>phartneriaethau</a:t>
            </a:r>
            <a:r>
              <a:rPr lang="en-GB" dirty="0"/>
              <a:t> amlasiantaeth </a:t>
            </a:r>
          </a:p>
          <a:p>
            <a:r>
              <a:rPr lang="en-GB" dirty="0"/>
              <a:t>Gweledigaeth ar y cyd</a:t>
            </a:r>
          </a:p>
          <a:p>
            <a:r>
              <a:rPr lang="en-GB" dirty="0"/>
              <a:t>Arweinyddiaeth gydweithredol </a:t>
            </a:r>
          </a:p>
          <a:p>
            <a:r>
              <a:rPr lang="en-GB" dirty="0" err="1"/>
              <a:t>Cydberthynas</a:t>
            </a:r>
            <a:r>
              <a:rPr lang="en-GB" dirty="0"/>
              <a:t> </a:t>
            </a:r>
            <a:r>
              <a:rPr lang="en-GB" dirty="0" err="1"/>
              <a:t>ymddiriedus</a:t>
            </a:r>
            <a:r>
              <a:rPr lang="en-GB" dirty="0"/>
              <a:t> </a:t>
            </a:r>
          </a:p>
          <a:p>
            <a:r>
              <a:rPr lang="en-GB" dirty="0"/>
              <a:t>Dysgu </a:t>
            </a:r>
            <a:r>
              <a:rPr lang="en-GB" dirty="0" err="1"/>
              <a:t>cydgysylltiedig</a:t>
            </a:r>
            <a:endParaRPr lang="en-GB" dirty="0"/>
          </a:p>
          <a:p>
            <a:endParaRPr lang="en-GB" dirty="0"/>
          </a:p>
        </p:txBody>
      </p:sp>
    </p:spTree>
    <p:extLst>
      <p:ext uri="{BB962C8B-B14F-4D97-AF65-F5344CB8AC3E}">
        <p14:creationId xmlns:p14="http://schemas.microsoft.com/office/powerpoint/2010/main" val="3306526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97B99-E1FC-6EB7-6A66-68A084E63433}"/>
              </a:ext>
            </a:extLst>
          </p:cNvPr>
          <p:cNvSpPr>
            <a:spLocks noGrp="1"/>
          </p:cNvSpPr>
          <p:nvPr>
            <p:ph type="title"/>
          </p:nvPr>
        </p:nvSpPr>
        <p:spPr/>
        <p:txBody>
          <a:bodyPr>
            <a:normAutofit fontScale="90000"/>
          </a:bodyPr>
          <a:lstStyle/>
          <a:p>
            <a:r>
              <a:rPr lang="en-GB" dirty="0">
                <a:solidFill>
                  <a:srgbClr val="0070C0"/>
                </a:solidFill>
              </a:rPr>
              <a:t>Different Skills? Community Focussed Schools</a:t>
            </a:r>
          </a:p>
        </p:txBody>
      </p:sp>
      <p:sp>
        <p:nvSpPr>
          <p:cNvPr id="3" name="Content Placeholder 2">
            <a:extLst>
              <a:ext uri="{FF2B5EF4-FFF2-40B4-BE49-F238E27FC236}">
                <a16:creationId xmlns:a16="http://schemas.microsoft.com/office/drawing/2014/main" id="{53BFED95-5FDE-7B35-E1BB-555252D66CAA}"/>
              </a:ext>
            </a:extLst>
          </p:cNvPr>
          <p:cNvSpPr>
            <a:spLocks noGrp="1"/>
          </p:cNvSpPr>
          <p:nvPr>
            <p:ph idx="1"/>
          </p:nvPr>
        </p:nvSpPr>
        <p:spPr/>
        <p:txBody>
          <a:bodyPr/>
          <a:lstStyle/>
          <a:p>
            <a:r>
              <a:rPr lang="en-GB" i="0" dirty="0">
                <a:solidFill>
                  <a:srgbClr val="0070C0"/>
                </a:solidFill>
                <a:effectLst/>
                <a:highlight>
                  <a:srgbClr val="FFFFFF"/>
                </a:highlight>
                <a:latin typeface="Arial" panose="020B0604020202020204" pitchFamily="34" charset="0"/>
              </a:rPr>
              <a:t>Family engagement (see Goodall, 2018)</a:t>
            </a:r>
          </a:p>
          <a:p>
            <a:r>
              <a:rPr lang="en-GB" i="0" dirty="0">
                <a:solidFill>
                  <a:srgbClr val="0070C0"/>
                </a:solidFill>
                <a:effectLst/>
                <a:highlight>
                  <a:srgbClr val="FFFFFF"/>
                </a:highlight>
                <a:latin typeface="Arial" panose="020B0604020202020204" pitchFamily="34" charset="0"/>
              </a:rPr>
              <a:t>Community engagement</a:t>
            </a:r>
          </a:p>
          <a:p>
            <a:r>
              <a:rPr lang="en-GB" i="0" dirty="0">
                <a:solidFill>
                  <a:srgbClr val="0070C0"/>
                </a:solidFill>
                <a:effectLst/>
                <a:highlight>
                  <a:srgbClr val="FFFFFF"/>
                </a:highlight>
                <a:latin typeface="Arial" panose="020B0604020202020204" pitchFamily="34" charset="0"/>
              </a:rPr>
              <a:t>Multi-agency engagement</a:t>
            </a:r>
          </a:p>
          <a:p>
            <a:r>
              <a:rPr lang="en-GB" i="0" dirty="0">
                <a:solidFill>
                  <a:srgbClr val="0070C0"/>
                </a:solidFill>
                <a:effectLst/>
                <a:highlight>
                  <a:srgbClr val="FFFFFF"/>
                </a:highlight>
                <a:latin typeface="Arial" panose="020B0604020202020204" pitchFamily="34" charset="0"/>
              </a:rPr>
              <a:t>Collective </a:t>
            </a:r>
            <a:r>
              <a:rPr lang="en-GB" i="0" u="none" strike="noStrike" dirty="0">
                <a:solidFill>
                  <a:srgbClr val="0070C0"/>
                </a:solidFill>
                <a:effectLst/>
                <a:highlight>
                  <a:srgbClr val="FFFFFF"/>
                </a:highlight>
                <a:latin typeface="Arial" panose="020B0604020202020204" pitchFamily="34" charset="0"/>
              </a:rPr>
              <a:t>vision</a:t>
            </a:r>
            <a:endParaRPr lang="en-GB" i="0" dirty="0">
              <a:solidFill>
                <a:srgbClr val="0070C0"/>
              </a:solidFill>
              <a:effectLst/>
              <a:highlight>
                <a:srgbClr val="FFFFFF"/>
              </a:highlight>
              <a:latin typeface="Arial" panose="020B0604020202020204" pitchFamily="34" charset="0"/>
            </a:endParaRPr>
          </a:p>
          <a:p>
            <a:r>
              <a:rPr lang="en-GB" i="0" dirty="0">
                <a:solidFill>
                  <a:srgbClr val="0070C0"/>
                </a:solidFill>
                <a:effectLst/>
                <a:highlight>
                  <a:srgbClr val="FFFFFF"/>
                </a:highlight>
                <a:latin typeface="Arial" panose="020B0604020202020204" pitchFamily="34" charset="0"/>
              </a:rPr>
              <a:t>Collaborative leadership</a:t>
            </a:r>
          </a:p>
          <a:p>
            <a:r>
              <a:rPr lang="en-GB" i="0" dirty="0">
                <a:solidFill>
                  <a:srgbClr val="0070C0"/>
                </a:solidFill>
                <a:effectLst/>
                <a:highlight>
                  <a:srgbClr val="FFFFFF"/>
                </a:highlight>
                <a:latin typeface="Arial" panose="020B0604020202020204" pitchFamily="34" charset="0"/>
              </a:rPr>
              <a:t>Trusting relationships</a:t>
            </a:r>
          </a:p>
          <a:p>
            <a:r>
              <a:rPr lang="en-GB" i="0" dirty="0">
                <a:solidFill>
                  <a:srgbClr val="0070C0"/>
                </a:solidFill>
                <a:effectLst/>
                <a:highlight>
                  <a:srgbClr val="FFFFFF"/>
                </a:highlight>
                <a:latin typeface="Arial" panose="020B0604020202020204" pitchFamily="34" charset="0"/>
              </a:rPr>
              <a:t>Connected learning</a:t>
            </a:r>
          </a:p>
          <a:p>
            <a:pPr marL="0" indent="0">
              <a:buNone/>
            </a:pPr>
            <a:endParaRPr lang="en-GB" dirty="0"/>
          </a:p>
        </p:txBody>
      </p:sp>
    </p:spTree>
    <p:extLst>
      <p:ext uri="{BB962C8B-B14F-4D97-AF65-F5344CB8AC3E}">
        <p14:creationId xmlns:p14="http://schemas.microsoft.com/office/powerpoint/2010/main" val="37514009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302C9-7A55-DF42-570B-34790A0883AD}"/>
              </a:ext>
            </a:extLst>
          </p:cNvPr>
          <p:cNvSpPr>
            <a:spLocks noGrp="1"/>
          </p:cNvSpPr>
          <p:nvPr>
            <p:ph type="title"/>
          </p:nvPr>
        </p:nvSpPr>
        <p:spPr>
          <a:xfrm>
            <a:off x="119583" y="288286"/>
            <a:ext cx="7541981" cy="1325563"/>
          </a:xfrm>
        </p:spPr>
        <p:txBody>
          <a:bodyPr>
            <a:normAutofit/>
          </a:bodyPr>
          <a:lstStyle/>
          <a:p>
            <a:r>
              <a:rPr lang="en-GB" sz="2800" dirty="0">
                <a:cs typeface="Calibri Light"/>
              </a:rPr>
              <a:t> </a:t>
            </a:r>
            <a:r>
              <a:rPr lang="cy" sz="2800" dirty="0">
                <a:cs typeface="Calibri Light"/>
              </a:rPr>
              <a:t> Pobl sy’n rhychwantu, yn croesi ffiniau ac eiriolwyr</a:t>
            </a:r>
            <a:endParaRPr lang="en-GB" sz="2800" dirty="0">
              <a:cs typeface="Calibri Light"/>
            </a:endParaRPr>
          </a:p>
        </p:txBody>
      </p:sp>
      <p:sp>
        <p:nvSpPr>
          <p:cNvPr id="3" name="Content Placeholder 2">
            <a:extLst>
              <a:ext uri="{FF2B5EF4-FFF2-40B4-BE49-F238E27FC236}">
                <a16:creationId xmlns:a16="http://schemas.microsoft.com/office/drawing/2014/main" id="{7BDA5BCA-D8EC-C1E4-C322-DC22579BB785}"/>
              </a:ext>
            </a:extLst>
          </p:cNvPr>
          <p:cNvSpPr>
            <a:spLocks noGrp="1"/>
          </p:cNvSpPr>
          <p:nvPr>
            <p:ph idx="1"/>
          </p:nvPr>
        </p:nvSpPr>
        <p:spPr>
          <a:xfrm>
            <a:off x="340499" y="1431818"/>
            <a:ext cx="7886700" cy="4351338"/>
          </a:xfrm>
        </p:spPr>
        <p:txBody>
          <a:bodyPr vert="horz" lIns="91440" tIns="45720" rIns="91440" bIns="45720" rtlCol="0" anchor="t">
            <a:normAutofit fontScale="92500"/>
          </a:bodyPr>
          <a:lstStyle/>
          <a:p>
            <a:pPr marL="0" indent="0">
              <a:buNone/>
            </a:pPr>
            <a:endParaRPr lang="en-GB" dirty="0">
              <a:cs typeface="Calibri" panose="020F0502020204030204"/>
            </a:endParaRPr>
          </a:p>
          <a:p>
            <a:pPr marL="0" indent="0">
              <a:buNone/>
            </a:pPr>
            <a:r>
              <a:rPr lang="en-GB" i="1" dirty="0">
                <a:ea typeface="+mn-lt"/>
                <a:cs typeface="+mn-lt"/>
              </a:rPr>
              <a:t>...[school leaders] must have a keen awareness of school-community relations, group dynamics, intercultural tolerance, politics and power, team building, and community engagement and how to effectively bridge these “borders” in order to collectively work toward success. </a:t>
            </a:r>
          </a:p>
          <a:p>
            <a:pPr marL="0" indent="0" rtl="0">
              <a:buNone/>
            </a:pPr>
            <a:endParaRPr lang="en-GB" i="1" dirty="0">
              <a:cs typeface="Calibri"/>
            </a:endParaRPr>
          </a:p>
          <a:p>
            <a:pPr marL="0" indent="0" rtl="0">
              <a:buNone/>
            </a:pPr>
            <a:r>
              <a:rPr lang="cy" sz="2000" i="1" dirty="0">
                <a:cs typeface="Calibri"/>
              </a:rPr>
              <a:t>Lopez et al., (2006 t66) yn Scanlan a Johnson (2021 t.231)</a:t>
            </a:r>
          </a:p>
          <a:p>
            <a:pPr marL="0" indent="0">
              <a:buNone/>
            </a:pPr>
            <a:endParaRPr lang="en-GB" sz="2000" i="1" dirty="0">
              <a:cs typeface="Calibri"/>
            </a:endParaRPr>
          </a:p>
        </p:txBody>
      </p:sp>
    </p:spTree>
    <p:extLst>
      <p:ext uri="{BB962C8B-B14F-4D97-AF65-F5344CB8AC3E}">
        <p14:creationId xmlns:p14="http://schemas.microsoft.com/office/powerpoint/2010/main" val="28931184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302C9-7A55-DF42-570B-34790A0883AD}"/>
              </a:ext>
            </a:extLst>
          </p:cNvPr>
          <p:cNvSpPr>
            <a:spLocks noGrp="1"/>
          </p:cNvSpPr>
          <p:nvPr>
            <p:ph type="title"/>
          </p:nvPr>
        </p:nvSpPr>
        <p:spPr>
          <a:xfrm>
            <a:off x="119583" y="288286"/>
            <a:ext cx="7886700" cy="1325563"/>
          </a:xfrm>
        </p:spPr>
        <p:txBody>
          <a:bodyPr>
            <a:normAutofit/>
          </a:bodyPr>
          <a:lstStyle/>
          <a:p>
            <a:r>
              <a:rPr lang="en-GB" sz="2800" dirty="0">
                <a:cs typeface="Calibri Light"/>
              </a:rPr>
              <a:t> </a:t>
            </a:r>
            <a:r>
              <a:rPr lang="en-GB" sz="2800" dirty="0">
                <a:solidFill>
                  <a:srgbClr val="0070C0"/>
                </a:solidFill>
                <a:cs typeface="Calibri Light"/>
              </a:rPr>
              <a:t>Boundary spanners, border crossers and advocates</a:t>
            </a:r>
          </a:p>
        </p:txBody>
      </p:sp>
      <p:sp>
        <p:nvSpPr>
          <p:cNvPr id="3" name="Content Placeholder 2">
            <a:extLst>
              <a:ext uri="{FF2B5EF4-FFF2-40B4-BE49-F238E27FC236}">
                <a16:creationId xmlns:a16="http://schemas.microsoft.com/office/drawing/2014/main" id="{7BDA5BCA-D8EC-C1E4-C322-DC22579BB785}"/>
              </a:ext>
            </a:extLst>
          </p:cNvPr>
          <p:cNvSpPr>
            <a:spLocks noGrp="1"/>
          </p:cNvSpPr>
          <p:nvPr>
            <p:ph idx="1"/>
          </p:nvPr>
        </p:nvSpPr>
        <p:spPr>
          <a:xfrm>
            <a:off x="340499" y="1431818"/>
            <a:ext cx="7886700" cy="4351338"/>
          </a:xfrm>
        </p:spPr>
        <p:txBody>
          <a:bodyPr vert="horz" lIns="91440" tIns="45720" rIns="91440" bIns="45720" rtlCol="0" anchor="t">
            <a:normAutofit fontScale="92500"/>
          </a:bodyPr>
          <a:lstStyle/>
          <a:p>
            <a:pPr marL="0" indent="0">
              <a:buNone/>
            </a:pPr>
            <a:endParaRPr lang="en-GB" dirty="0">
              <a:solidFill>
                <a:srgbClr val="0070C0"/>
              </a:solidFill>
              <a:cs typeface="Calibri" panose="020F0502020204030204"/>
            </a:endParaRPr>
          </a:p>
          <a:p>
            <a:pPr marL="0" indent="0">
              <a:buNone/>
            </a:pPr>
            <a:r>
              <a:rPr lang="en-GB" i="1" dirty="0">
                <a:solidFill>
                  <a:srgbClr val="0070C0"/>
                </a:solidFill>
                <a:ea typeface="+mn-lt"/>
                <a:cs typeface="+mn-lt"/>
              </a:rPr>
              <a:t>...[school leaders] must have a keen awareness of school-community relations, group dynamics, intercultural tolerance, politics and power, team building, and community engagement and how to effectively bridge these “borders” in order to collectively work toward success. </a:t>
            </a:r>
          </a:p>
          <a:p>
            <a:pPr marL="0" indent="0">
              <a:buNone/>
            </a:pPr>
            <a:endParaRPr lang="en-GB" i="1" dirty="0">
              <a:cs typeface="Calibri"/>
            </a:endParaRPr>
          </a:p>
          <a:p>
            <a:pPr marL="0" indent="0">
              <a:buNone/>
            </a:pPr>
            <a:r>
              <a:rPr lang="en-GB" sz="2000" i="1" dirty="0">
                <a:cs typeface="Calibri"/>
              </a:rPr>
              <a:t>Lopez et al., (2006 p66) in Scanlan and Johnson (2021 p.231)</a:t>
            </a:r>
          </a:p>
          <a:p>
            <a:pPr marL="0" indent="0">
              <a:buNone/>
            </a:pPr>
            <a:endParaRPr lang="en-GB" sz="2000" i="1" dirty="0">
              <a:cs typeface="Calibri"/>
            </a:endParaRPr>
          </a:p>
        </p:txBody>
      </p:sp>
    </p:spTree>
    <p:extLst>
      <p:ext uri="{BB962C8B-B14F-4D97-AF65-F5344CB8AC3E}">
        <p14:creationId xmlns:p14="http://schemas.microsoft.com/office/powerpoint/2010/main" val="34464461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553BA8-FC34-068F-2F39-27B6874ED0AC}"/>
              </a:ext>
            </a:extLst>
          </p:cNvPr>
          <p:cNvSpPr>
            <a:spLocks noGrp="1"/>
          </p:cNvSpPr>
          <p:nvPr>
            <p:ph sz="half" idx="1"/>
          </p:nvPr>
        </p:nvSpPr>
        <p:spPr>
          <a:xfrm>
            <a:off x="571141" y="1552455"/>
            <a:ext cx="3886200" cy="4351338"/>
          </a:xfrm>
        </p:spPr>
        <p:txBody>
          <a:bodyPr vert="horz" lIns="91440" tIns="45720" rIns="91440" bIns="45720" rtlCol="0" anchor="t">
            <a:normAutofit lnSpcReduction="10000"/>
          </a:bodyPr>
          <a:lstStyle/>
          <a:p>
            <a:r>
              <a:rPr lang="en-GB" sz="2100">
                <a:solidFill>
                  <a:srgbClr val="202124"/>
                </a:solidFill>
                <a:latin typeface="Arial"/>
                <a:cs typeface="Arial"/>
              </a:rPr>
              <a:t>Mae </a:t>
            </a:r>
            <a:r>
              <a:rPr lang="en-GB" sz="2100" err="1">
                <a:solidFill>
                  <a:srgbClr val="202124"/>
                </a:solidFill>
                <a:latin typeface="Arial"/>
                <a:cs typeface="Arial"/>
              </a:rPr>
              <a:t>arweinwyr</a:t>
            </a:r>
            <a:r>
              <a:rPr lang="en-GB" sz="2100">
                <a:solidFill>
                  <a:srgbClr val="202124"/>
                </a:solidFill>
                <a:latin typeface="Arial"/>
                <a:cs typeface="Arial"/>
              </a:rPr>
              <a:t> </a:t>
            </a:r>
            <a:r>
              <a:rPr lang="en-GB" sz="2100" err="1">
                <a:solidFill>
                  <a:srgbClr val="202124"/>
                </a:solidFill>
                <a:latin typeface="Arial"/>
                <a:cs typeface="Arial"/>
              </a:rPr>
              <a:t>addysgol</a:t>
            </a:r>
            <a:r>
              <a:rPr lang="en-GB" sz="2100">
                <a:solidFill>
                  <a:srgbClr val="202124"/>
                </a:solidFill>
                <a:latin typeface="Arial"/>
                <a:cs typeface="Arial"/>
              </a:rPr>
              <a:t> </a:t>
            </a:r>
            <a:r>
              <a:rPr lang="en-GB" sz="2100" err="1">
                <a:solidFill>
                  <a:srgbClr val="202124"/>
                </a:solidFill>
                <a:latin typeface="Arial"/>
                <a:cs typeface="Arial"/>
              </a:rPr>
              <a:t>sy’n</a:t>
            </a:r>
            <a:r>
              <a:rPr lang="en-GB" sz="2100">
                <a:solidFill>
                  <a:srgbClr val="202124"/>
                </a:solidFill>
                <a:latin typeface="Arial"/>
                <a:cs typeface="Arial"/>
              </a:rPr>
              <a:t> </a:t>
            </a:r>
            <a:r>
              <a:rPr lang="en-GB" sz="2100" err="1">
                <a:solidFill>
                  <a:srgbClr val="202124"/>
                </a:solidFill>
                <a:latin typeface="Arial"/>
                <a:cs typeface="Arial"/>
              </a:rPr>
              <a:t>croesi</a:t>
            </a:r>
            <a:r>
              <a:rPr lang="en-GB" sz="2100">
                <a:solidFill>
                  <a:srgbClr val="202124"/>
                </a:solidFill>
                <a:latin typeface="Arial"/>
                <a:cs typeface="Arial"/>
              </a:rPr>
              <a:t> </a:t>
            </a:r>
            <a:r>
              <a:rPr lang="en-GB" sz="2100" err="1">
                <a:solidFill>
                  <a:srgbClr val="202124"/>
                </a:solidFill>
                <a:latin typeface="Arial"/>
                <a:cs typeface="Arial"/>
              </a:rPr>
              <a:t>ffiniau</a:t>
            </a:r>
            <a:r>
              <a:rPr lang="en-GB" sz="2100">
                <a:solidFill>
                  <a:srgbClr val="202124"/>
                </a:solidFill>
                <a:latin typeface="Arial"/>
                <a:cs typeface="Arial"/>
              </a:rPr>
              <a:t> </a:t>
            </a:r>
            <a:r>
              <a:rPr lang="en-GB" sz="2100" err="1">
                <a:solidFill>
                  <a:srgbClr val="202124"/>
                </a:solidFill>
                <a:latin typeface="Arial"/>
                <a:cs typeface="Arial"/>
              </a:rPr>
              <a:t>diwylliannol</a:t>
            </a:r>
            <a:r>
              <a:rPr lang="en-GB" sz="2100">
                <a:solidFill>
                  <a:srgbClr val="202124"/>
                </a:solidFill>
                <a:latin typeface="Arial"/>
                <a:cs typeface="Arial"/>
              </a:rPr>
              <a:t> </a:t>
            </a:r>
            <a:r>
              <a:rPr lang="en-GB" sz="2100" err="1">
                <a:solidFill>
                  <a:srgbClr val="202124"/>
                </a:solidFill>
                <a:latin typeface="Arial"/>
                <a:cs typeface="Arial"/>
              </a:rPr>
              <a:t>yn</a:t>
            </a:r>
            <a:r>
              <a:rPr lang="en-GB" sz="2100">
                <a:solidFill>
                  <a:srgbClr val="202124"/>
                </a:solidFill>
                <a:latin typeface="Arial"/>
                <a:cs typeface="Arial"/>
              </a:rPr>
              <a:t> </a:t>
            </a:r>
            <a:r>
              <a:rPr lang="en-GB" sz="2100" err="1">
                <a:solidFill>
                  <a:srgbClr val="202124"/>
                </a:solidFill>
                <a:latin typeface="Arial"/>
                <a:cs typeface="Arial"/>
              </a:rPr>
              <a:t>gwneud</a:t>
            </a:r>
            <a:r>
              <a:rPr lang="en-GB" sz="2100">
                <a:solidFill>
                  <a:srgbClr val="202124"/>
                </a:solidFill>
                <a:latin typeface="Arial"/>
                <a:cs typeface="Arial"/>
              </a:rPr>
              <a:t> </a:t>
            </a:r>
            <a:r>
              <a:rPr lang="en-GB" sz="2100" err="1">
                <a:solidFill>
                  <a:srgbClr val="202124"/>
                </a:solidFill>
                <a:latin typeface="Arial"/>
                <a:cs typeface="Arial"/>
              </a:rPr>
              <a:t>eu</a:t>
            </a:r>
            <a:r>
              <a:rPr lang="en-GB" sz="2100">
                <a:solidFill>
                  <a:srgbClr val="202124"/>
                </a:solidFill>
                <a:latin typeface="Arial"/>
                <a:cs typeface="Arial"/>
              </a:rPr>
              <a:t> </a:t>
            </a:r>
            <a:r>
              <a:rPr lang="en-GB" sz="2100" err="1">
                <a:solidFill>
                  <a:srgbClr val="202124"/>
                </a:solidFill>
                <a:latin typeface="Arial"/>
                <a:cs typeface="Arial"/>
              </a:rPr>
              <a:t>gwaith</a:t>
            </a:r>
            <a:r>
              <a:rPr lang="en-GB" sz="2100">
                <a:solidFill>
                  <a:srgbClr val="202124"/>
                </a:solidFill>
                <a:latin typeface="Arial"/>
                <a:cs typeface="Arial"/>
              </a:rPr>
              <a:t> </a:t>
            </a:r>
            <a:r>
              <a:rPr lang="en-GB" sz="2100" err="1">
                <a:solidFill>
                  <a:srgbClr val="202124"/>
                </a:solidFill>
                <a:latin typeface="Arial"/>
                <a:cs typeface="Arial"/>
              </a:rPr>
              <a:t>mewn</a:t>
            </a:r>
            <a:r>
              <a:rPr lang="en-GB" sz="2100">
                <a:solidFill>
                  <a:srgbClr val="202124"/>
                </a:solidFill>
                <a:latin typeface="Arial"/>
                <a:cs typeface="Arial"/>
              </a:rPr>
              <a:t> </a:t>
            </a:r>
            <a:r>
              <a:rPr lang="en-GB" sz="2100" err="1">
                <a:solidFill>
                  <a:srgbClr val="202124"/>
                </a:solidFill>
                <a:latin typeface="Arial"/>
                <a:cs typeface="Arial"/>
              </a:rPr>
              <a:t>ffyrdd</a:t>
            </a:r>
            <a:r>
              <a:rPr lang="en-GB" sz="2100">
                <a:solidFill>
                  <a:srgbClr val="202124"/>
                </a:solidFill>
                <a:latin typeface="Arial"/>
                <a:cs typeface="Arial"/>
              </a:rPr>
              <a:t> </a:t>
            </a:r>
            <a:r>
              <a:rPr lang="en-GB" sz="2100" err="1">
                <a:solidFill>
                  <a:srgbClr val="202124"/>
                </a:solidFill>
                <a:latin typeface="Arial"/>
                <a:cs typeface="Arial"/>
              </a:rPr>
              <a:t>sylfaenol</a:t>
            </a:r>
            <a:r>
              <a:rPr lang="en-GB" sz="2100">
                <a:solidFill>
                  <a:srgbClr val="202124"/>
                </a:solidFill>
                <a:latin typeface="Arial"/>
                <a:cs typeface="Arial"/>
              </a:rPr>
              <a:t> </a:t>
            </a:r>
            <a:r>
              <a:rPr lang="en-GB" sz="2100" err="1">
                <a:solidFill>
                  <a:srgbClr val="202124"/>
                </a:solidFill>
                <a:latin typeface="Arial"/>
                <a:cs typeface="Arial"/>
              </a:rPr>
              <a:t>wahanol</a:t>
            </a:r>
            <a:r>
              <a:rPr lang="en-GB" sz="2100">
                <a:solidFill>
                  <a:srgbClr val="202124"/>
                </a:solidFill>
                <a:latin typeface="Arial"/>
                <a:cs typeface="Arial"/>
              </a:rPr>
              <a:t> … Yn </a:t>
            </a:r>
            <a:r>
              <a:rPr lang="en-GB" sz="2100" err="1">
                <a:solidFill>
                  <a:srgbClr val="202124"/>
                </a:solidFill>
                <a:latin typeface="Arial"/>
                <a:cs typeface="Arial"/>
              </a:rPr>
              <a:t>gryno</a:t>
            </a:r>
            <a:r>
              <a:rPr lang="en-GB" sz="2100">
                <a:solidFill>
                  <a:srgbClr val="202124"/>
                </a:solidFill>
                <a:latin typeface="Arial"/>
                <a:cs typeface="Arial"/>
              </a:rPr>
              <a:t>, </a:t>
            </a:r>
            <a:r>
              <a:rPr lang="en-GB" sz="2100" err="1">
                <a:solidFill>
                  <a:srgbClr val="202124"/>
                </a:solidFill>
                <a:latin typeface="Arial"/>
                <a:cs typeface="Arial"/>
              </a:rPr>
              <a:t>maent</a:t>
            </a:r>
            <a:r>
              <a:rPr lang="en-GB" sz="2100">
                <a:solidFill>
                  <a:srgbClr val="202124"/>
                </a:solidFill>
                <a:latin typeface="Arial"/>
                <a:cs typeface="Arial"/>
              </a:rPr>
              <a:t> </a:t>
            </a:r>
            <a:r>
              <a:rPr lang="en-GB" sz="2100" err="1">
                <a:solidFill>
                  <a:srgbClr val="202124"/>
                </a:solidFill>
                <a:latin typeface="Arial"/>
                <a:cs typeface="Arial"/>
              </a:rPr>
              <a:t>yn</a:t>
            </a:r>
            <a:r>
              <a:rPr lang="en-GB" sz="2100">
                <a:solidFill>
                  <a:srgbClr val="202124"/>
                </a:solidFill>
                <a:latin typeface="Arial"/>
                <a:cs typeface="Arial"/>
              </a:rPr>
              <a:t> </a:t>
            </a:r>
            <a:r>
              <a:rPr lang="en-GB" sz="2100" err="1">
                <a:solidFill>
                  <a:srgbClr val="202124"/>
                </a:solidFill>
                <a:latin typeface="Arial"/>
                <a:cs typeface="Arial"/>
              </a:rPr>
              <a:t>weithredwyr</a:t>
            </a:r>
            <a:r>
              <a:rPr lang="en-GB" sz="2100">
                <a:solidFill>
                  <a:srgbClr val="202124"/>
                </a:solidFill>
                <a:latin typeface="Arial"/>
                <a:cs typeface="Arial"/>
              </a:rPr>
              <a:t> </a:t>
            </a:r>
            <a:r>
              <a:rPr lang="en-GB" sz="2100" err="1">
                <a:solidFill>
                  <a:srgbClr val="202124"/>
                </a:solidFill>
                <a:latin typeface="Arial"/>
                <a:cs typeface="Arial"/>
              </a:rPr>
              <a:t>cymdeithasol</a:t>
            </a:r>
            <a:r>
              <a:rPr lang="en-GB" sz="2100">
                <a:solidFill>
                  <a:srgbClr val="202124"/>
                </a:solidFill>
                <a:latin typeface="Arial"/>
                <a:cs typeface="Arial"/>
              </a:rPr>
              <a:t> </a:t>
            </a:r>
            <a:r>
              <a:rPr lang="en-GB" sz="2100" err="1">
                <a:solidFill>
                  <a:srgbClr val="202124"/>
                </a:solidFill>
                <a:latin typeface="Arial"/>
                <a:cs typeface="Arial"/>
              </a:rPr>
              <a:t>yn</a:t>
            </a:r>
            <a:r>
              <a:rPr lang="en-GB" sz="2100">
                <a:solidFill>
                  <a:srgbClr val="202124"/>
                </a:solidFill>
                <a:latin typeface="Arial"/>
                <a:cs typeface="Arial"/>
              </a:rPr>
              <a:t> </a:t>
            </a:r>
            <a:r>
              <a:rPr lang="en-GB" sz="2100" err="1">
                <a:solidFill>
                  <a:srgbClr val="202124"/>
                </a:solidFill>
                <a:latin typeface="Arial"/>
                <a:cs typeface="Arial"/>
              </a:rPr>
              <a:t>ogystal</a:t>
            </a:r>
            <a:r>
              <a:rPr lang="en-GB" sz="2100">
                <a:solidFill>
                  <a:srgbClr val="202124"/>
                </a:solidFill>
                <a:latin typeface="Arial"/>
                <a:cs typeface="Arial"/>
              </a:rPr>
              <a:t> ag </a:t>
            </a:r>
            <a:r>
              <a:rPr lang="en-GB" sz="2100" err="1">
                <a:solidFill>
                  <a:srgbClr val="202124"/>
                </a:solidFill>
                <a:latin typeface="Arial"/>
                <a:cs typeface="Arial"/>
              </a:rPr>
              <a:t>yn</a:t>
            </a:r>
            <a:r>
              <a:rPr lang="en-GB" sz="2100">
                <a:solidFill>
                  <a:srgbClr val="202124"/>
                </a:solidFill>
                <a:latin typeface="Arial"/>
                <a:cs typeface="Arial"/>
              </a:rPr>
              <a:t> </a:t>
            </a:r>
            <a:r>
              <a:rPr lang="en-GB" sz="2100" err="1">
                <a:solidFill>
                  <a:srgbClr val="202124"/>
                </a:solidFill>
                <a:latin typeface="Arial"/>
                <a:cs typeface="Arial"/>
              </a:rPr>
              <a:t>addysgwyr</a:t>
            </a:r>
            <a:r>
              <a:rPr lang="en-GB" sz="2100">
                <a:solidFill>
                  <a:srgbClr val="202124"/>
                </a:solidFill>
                <a:latin typeface="Arial"/>
                <a:cs typeface="Arial"/>
              </a:rPr>
              <a:t> </a:t>
            </a:r>
            <a:r>
              <a:rPr lang="en-GB" sz="2100" err="1">
                <a:solidFill>
                  <a:srgbClr val="202124"/>
                </a:solidFill>
                <a:latin typeface="Arial"/>
                <a:cs typeface="Arial"/>
              </a:rPr>
              <a:t>sy’n</a:t>
            </a:r>
            <a:r>
              <a:rPr lang="en-GB" sz="2100">
                <a:solidFill>
                  <a:srgbClr val="202124"/>
                </a:solidFill>
                <a:latin typeface="Arial"/>
                <a:cs typeface="Arial"/>
              </a:rPr>
              <a:t> </a:t>
            </a:r>
            <a:r>
              <a:rPr lang="en-GB" sz="2100" err="1">
                <a:solidFill>
                  <a:srgbClr val="202124"/>
                </a:solidFill>
                <a:latin typeface="Arial"/>
                <a:cs typeface="Arial"/>
              </a:rPr>
              <a:t>ceisio</a:t>
            </a:r>
            <a:r>
              <a:rPr lang="en-GB" sz="2100">
                <a:solidFill>
                  <a:srgbClr val="202124"/>
                </a:solidFill>
                <a:latin typeface="Arial"/>
                <a:cs typeface="Arial"/>
              </a:rPr>
              <a:t> </a:t>
            </a:r>
            <a:r>
              <a:rPr lang="en-GB" sz="2100" err="1">
                <a:solidFill>
                  <a:srgbClr val="202124"/>
                </a:solidFill>
                <a:latin typeface="Arial"/>
                <a:cs typeface="Arial"/>
              </a:rPr>
              <a:t>herio</a:t>
            </a:r>
            <a:r>
              <a:rPr lang="en-GB" sz="2100">
                <a:solidFill>
                  <a:srgbClr val="202124"/>
                </a:solidFill>
                <a:latin typeface="Arial"/>
                <a:cs typeface="Arial"/>
              </a:rPr>
              <a:t> a </a:t>
            </a:r>
            <a:r>
              <a:rPr lang="en-GB" sz="2100" err="1">
                <a:solidFill>
                  <a:srgbClr val="202124"/>
                </a:solidFill>
                <a:latin typeface="Arial"/>
                <a:cs typeface="Arial"/>
              </a:rPr>
              <a:t>newid</a:t>
            </a:r>
            <a:r>
              <a:rPr lang="en-GB" sz="2100">
                <a:solidFill>
                  <a:srgbClr val="202124"/>
                </a:solidFill>
                <a:latin typeface="Arial"/>
                <a:cs typeface="Arial"/>
              </a:rPr>
              <a:t> y </a:t>
            </a:r>
            <a:r>
              <a:rPr lang="en-GB" sz="2100" err="1">
                <a:solidFill>
                  <a:srgbClr val="202124"/>
                </a:solidFill>
                <a:latin typeface="Arial"/>
                <a:cs typeface="Arial"/>
              </a:rPr>
              <a:t>byd</a:t>
            </a:r>
            <a:r>
              <a:rPr lang="en-GB" sz="2100">
                <a:solidFill>
                  <a:srgbClr val="202124"/>
                </a:solidFill>
                <a:latin typeface="Arial"/>
                <a:cs typeface="Arial"/>
              </a:rPr>
              <a:t> </a:t>
            </a:r>
            <a:r>
              <a:rPr lang="en-GB" sz="2100" err="1">
                <a:solidFill>
                  <a:srgbClr val="202124"/>
                </a:solidFill>
                <a:latin typeface="Arial"/>
                <a:cs typeface="Arial"/>
              </a:rPr>
              <a:t>trwy</a:t>
            </a:r>
            <a:r>
              <a:rPr lang="en-GB" sz="2100">
                <a:solidFill>
                  <a:srgbClr val="202124"/>
                </a:solidFill>
                <a:latin typeface="Arial"/>
                <a:cs typeface="Arial"/>
              </a:rPr>
              <a:t> </a:t>
            </a:r>
            <a:r>
              <a:rPr lang="en-GB" sz="2100" err="1">
                <a:solidFill>
                  <a:srgbClr val="202124"/>
                </a:solidFill>
                <a:latin typeface="Arial"/>
                <a:cs typeface="Arial"/>
              </a:rPr>
              <a:t>eu</a:t>
            </a:r>
            <a:r>
              <a:rPr lang="en-GB" sz="2100">
                <a:solidFill>
                  <a:srgbClr val="202124"/>
                </a:solidFill>
                <a:latin typeface="Arial"/>
                <a:cs typeface="Arial"/>
              </a:rPr>
              <a:t> </a:t>
            </a:r>
            <a:r>
              <a:rPr lang="en-GB" sz="2100" err="1">
                <a:solidFill>
                  <a:srgbClr val="202124"/>
                </a:solidFill>
                <a:latin typeface="Arial"/>
                <a:cs typeface="Arial"/>
              </a:rPr>
              <a:t>hymarfer</a:t>
            </a:r>
            <a:r>
              <a:rPr lang="en-GB" sz="2100">
                <a:solidFill>
                  <a:srgbClr val="202124"/>
                </a:solidFill>
                <a:latin typeface="Arial"/>
                <a:cs typeface="Arial"/>
              </a:rPr>
              <a:t>.”</a:t>
            </a:r>
          </a:p>
          <a:p>
            <a:endParaRPr lang="en-GB" sz="2100" i="1">
              <a:solidFill>
                <a:srgbClr val="202124"/>
              </a:solidFill>
              <a:latin typeface="Arial"/>
              <a:cs typeface="Arial"/>
            </a:endParaRPr>
          </a:p>
          <a:p>
            <a:r>
              <a:rPr lang="en-GB" sz="1400">
                <a:solidFill>
                  <a:srgbClr val="000000"/>
                </a:solidFill>
                <a:latin typeface="Arial"/>
                <a:cs typeface="Arial"/>
              </a:rPr>
              <a:t>Lopez, Gonzalez, a Fierro (2006 </a:t>
            </a:r>
            <a:r>
              <a:rPr lang="en-GB" sz="1400" err="1">
                <a:solidFill>
                  <a:srgbClr val="000000"/>
                </a:solidFill>
                <a:latin typeface="Arial"/>
                <a:cs typeface="Arial"/>
              </a:rPr>
              <a:t>tt</a:t>
            </a:r>
            <a:r>
              <a:rPr lang="en-GB" sz="1400">
                <a:solidFill>
                  <a:srgbClr val="000000"/>
                </a:solidFill>
                <a:latin typeface="Arial"/>
                <a:cs typeface="Arial"/>
              </a:rPr>
              <a:t>: 67-68) </a:t>
            </a:r>
            <a:r>
              <a:rPr lang="en-GB" sz="1400" err="1">
                <a:solidFill>
                  <a:srgbClr val="000000"/>
                </a:solidFill>
                <a:latin typeface="Arial"/>
                <a:cs typeface="Arial"/>
              </a:rPr>
              <a:t>mewn</a:t>
            </a:r>
            <a:r>
              <a:rPr lang="en-GB" sz="1400">
                <a:solidFill>
                  <a:srgbClr val="000000"/>
                </a:solidFill>
                <a:latin typeface="Arial"/>
                <a:cs typeface="Arial"/>
              </a:rPr>
              <a:t>/in Scanlan a Johnson (2021 </a:t>
            </a:r>
            <a:r>
              <a:rPr lang="en-GB" sz="1400" err="1">
                <a:solidFill>
                  <a:srgbClr val="000000"/>
                </a:solidFill>
                <a:latin typeface="Arial"/>
                <a:cs typeface="Arial"/>
              </a:rPr>
              <a:t>tt</a:t>
            </a:r>
            <a:r>
              <a:rPr lang="en-GB" sz="1400">
                <a:solidFill>
                  <a:srgbClr val="000000"/>
                </a:solidFill>
                <a:latin typeface="Arial"/>
                <a:cs typeface="Arial"/>
              </a:rPr>
              <a:t>: 231):</a:t>
            </a:r>
          </a:p>
          <a:p>
            <a:endParaRPr lang="en-GB" sz="2100" i="1">
              <a:solidFill>
                <a:srgbClr val="202124"/>
              </a:solidFill>
              <a:latin typeface="Arial"/>
              <a:cs typeface="Arial"/>
            </a:endParaRPr>
          </a:p>
        </p:txBody>
      </p:sp>
      <p:pic>
        <p:nvPicPr>
          <p:cNvPr id="5" name="Picture 2" descr="Child Poverty in Wales Remains Highest in the UK">
            <a:extLst>
              <a:ext uri="{FF2B5EF4-FFF2-40B4-BE49-F238E27FC236}">
                <a16:creationId xmlns:a16="http://schemas.microsoft.com/office/drawing/2014/main" id="{006031DA-4D80-311D-A245-5908138C7B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92209" y="1514036"/>
            <a:ext cx="3526059" cy="382054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E9DB329-A099-EEB8-052C-36F45AAFCCB2}"/>
              </a:ext>
            </a:extLst>
          </p:cNvPr>
          <p:cNvSpPr txBox="1"/>
          <p:nvPr/>
        </p:nvSpPr>
        <p:spPr>
          <a:xfrm>
            <a:off x="509821" y="381464"/>
            <a:ext cx="67276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err="1">
                <a:solidFill>
                  <a:srgbClr val="202124"/>
                </a:solidFill>
                <a:latin typeface="Arial"/>
                <a:cs typeface="Arial"/>
              </a:rPr>
              <a:t>Sbanwyr</a:t>
            </a:r>
            <a:r>
              <a:rPr lang="en-GB" sz="2400">
                <a:solidFill>
                  <a:srgbClr val="202124"/>
                </a:solidFill>
                <a:latin typeface="Arial"/>
                <a:cs typeface="Arial"/>
              </a:rPr>
              <a:t> </a:t>
            </a:r>
            <a:r>
              <a:rPr lang="en-GB" sz="2400" err="1">
                <a:solidFill>
                  <a:srgbClr val="202124"/>
                </a:solidFill>
                <a:latin typeface="Arial"/>
                <a:cs typeface="Arial"/>
              </a:rPr>
              <a:t>Ffiniau</a:t>
            </a:r>
            <a:r>
              <a:rPr lang="en-GB" sz="2400">
                <a:solidFill>
                  <a:srgbClr val="202124"/>
                </a:solidFill>
                <a:latin typeface="Arial"/>
                <a:cs typeface="Arial"/>
              </a:rPr>
              <a:t>, </a:t>
            </a:r>
            <a:r>
              <a:rPr lang="en-GB" sz="2400" err="1">
                <a:solidFill>
                  <a:srgbClr val="202124"/>
                </a:solidFill>
                <a:latin typeface="Arial"/>
                <a:cs typeface="Arial"/>
              </a:rPr>
              <a:t>Croeswyr</a:t>
            </a:r>
            <a:r>
              <a:rPr lang="en-GB" sz="2400">
                <a:solidFill>
                  <a:srgbClr val="202124"/>
                </a:solidFill>
                <a:latin typeface="Arial"/>
                <a:cs typeface="Arial"/>
              </a:rPr>
              <a:t> </a:t>
            </a:r>
            <a:r>
              <a:rPr lang="en-GB" sz="2400" err="1">
                <a:solidFill>
                  <a:srgbClr val="202124"/>
                </a:solidFill>
                <a:latin typeface="Arial"/>
                <a:cs typeface="Arial"/>
              </a:rPr>
              <a:t>Ffiniau</a:t>
            </a:r>
            <a:r>
              <a:rPr lang="en-GB" sz="2400">
                <a:solidFill>
                  <a:srgbClr val="202124"/>
                </a:solidFill>
                <a:latin typeface="Arial"/>
                <a:cs typeface="Arial"/>
              </a:rPr>
              <a:t> ac </a:t>
            </a:r>
            <a:r>
              <a:rPr lang="en-GB" sz="2400" err="1">
                <a:solidFill>
                  <a:srgbClr val="202124"/>
                </a:solidFill>
                <a:latin typeface="Arial"/>
                <a:cs typeface="Arial"/>
              </a:rPr>
              <a:t>Eiriolwyr</a:t>
            </a:r>
            <a:r>
              <a:rPr lang="en-GB" sz="2400">
                <a:solidFill>
                  <a:srgbClr val="202124"/>
                </a:solidFill>
                <a:latin typeface="Arial"/>
                <a:cs typeface="Arial"/>
              </a:rPr>
              <a:t>​</a:t>
            </a:r>
            <a:endParaRPr lang="en-US" sz="2400">
              <a:latin typeface="Arial"/>
              <a:cs typeface="Arial"/>
            </a:endParaRPr>
          </a:p>
        </p:txBody>
      </p:sp>
    </p:spTree>
    <p:extLst>
      <p:ext uri="{BB962C8B-B14F-4D97-AF65-F5344CB8AC3E}">
        <p14:creationId xmlns:p14="http://schemas.microsoft.com/office/powerpoint/2010/main" val="38185918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E5358FA-EC69-8D62-F7F2-2749D9FEDC1F}"/>
              </a:ext>
            </a:extLst>
          </p:cNvPr>
          <p:cNvSpPr>
            <a:spLocks noGrp="1"/>
          </p:cNvSpPr>
          <p:nvPr>
            <p:ph idx="1"/>
          </p:nvPr>
        </p:nvSpPr>
        <p:spPr>
          <a:xfrm>
            <a:off x="496798" y="815226"/>
            <a:ext cx="3568100" cy="4758748"/>
          </a:xfrm>
        </p:spPr>
        <p:txBody>
          <a:bodyPr vert="horz" lIns="91440" tIns="45720" rIns="91440" bIns="45720" rtlCol="0" anchor="t">
            <a:normAutofit lnSpcReduction="10000"/>
          </a:bodyPr>
          <a:lstStyle/>
          <a:p>
            <a:pPr marL="0" indent="0">
              <a:lnSpc>
                <a:spcPct val="170000"/>
              </a:lnSpc>
              <a:buNone/>
            </a:pPr>
            <a:endParaRPr lang="en-GB" sz="2000">
              <a:latin typeface="Arial" panose="020B0604020202020204" pitchFamily="34" charset="0"/>
              <a:ea typeface="Times New Roman" panose="02020603050405020304" pitchFamily="18" charset="0"/>
              <a:cs typeface="Arial" panose="020B0604020202020204" pitchFamily="34" charset="0"/>
            </a:endParaRPr>
          </a:p>
          <a:p>
            <a:pPr marL="0" indent="0">
              <a:lnSpc>
                <a:spcPct val="110000"/>
              </a:lnSpc>
              <a:buNone/>
            </a:pPr>
            <a:r>
              <a:rPr lang="en-GB" sz="2000">
                <a:latin typeface="Arial"/>
                <a:ea typeface="Times New Roman" panose="02020603050405020304" pitchFamily="18" charset="0"/>
                <a:cs typeface="Arial"/>
              </a:rPr>
              <a:t>“</a:t>
            </a:r>
            <a:r>
              <a:rPr lang="en-GB" sz="2000">
                <a:solidFill>
                  <a:schemeClr val="accent1"/>
                </a:solidFill>
                <a:latin typeface="Arial"/>
                <a:ea typeface="Times New Roman" panose="02020603050405020304" pitchFamily="18" charset="0"/>
                <a:cs typeface="Arial"/>
              </a:rPr>
              <a:t>Educational leaders who cross cultural borders engage their work in fundamentally different ways … In a nutshell, they are social activists as well as educators who seek to challenge and change the world through their praxis” </a:t>
            </a:r>
            <a:endParaRPr lang="en-GB" sz="2000">
              <a:solidFill>
                <a:schemeClr val="accent1"/>
              </a:solidFill>
              <a:latin typeface="Arial"/>
              <a:cs typeface="Arial"/>
            </a:endParaRPr>
          </a:p>
          <a:p>
            <a:pPr marL="0" indent="0">
              <a:buNone/>
            </a:pPr>
            <a:endParaRPr lang="en-GB" sz="1600">
              <a:solidFill>
                <a:schemeClr val="accent1"/>
              </a:solidFill>
              <a:latin typeface="Arial"/>
              <a:cs typeface="Arial"/>
            </a:endParaRPr>
          </a:p>
          <a:p>
            <a:pPr marL="0" indent="0">
              <a:buNone/>
            </a:pPr>
            <a:r>
              <a:rPr lang="en-GB" sz="1600">
                <a:solidFill>
                  <a:schemeClr val="accent1"/>
                </a:solidFill>
                <a:latin typeface="Arial"/>
                <a:ea typeface="Times New Roman" panose="02020603050405020304" pitchFamily="18" charset="0"/>
                <a:cs typeface="Arial"/>
              </a:rPr>
              <a:t>Lopez, Gonzalez, and Fierro (2006 pp 67-68) in </a:t>
            </a:r>
            <a:r>
              <a:rPr lang="en-GB" sz="1650">
                <a:solidFill>
                  <a:schemeClr val="accent1"/>
                </a:solidFill>
                <a:latin typeface="Arial"/>
                <a:ea typeface="Times New Roman" panose="02020603050405020304" pitchFamily="18" charset="0"/>
                <a:cs typeface="Arial"/>
              </a:rPr>
              <a:t>Scanlan and Johnson (2021 pp 231):</a:t>
            </a:r>
          </a:p>
          <a:p>
            <a:pPr marL="0" indent="0">
              <a:buNone/>
            </a:pPr>
            <a:endParaRPr lang="en-GB" sz="1650"/>
          </a:p>
        </p:txBody>
      </p:sp>
      <p:pic>
        <p:nvPicPr>
          <p:cNvPr id="5" name="Picture 2" descr="Child Poverty in Wales Remains Highest in the UK">
            <a:extLst>
              <a:ext uri="{FF2B5EF4-FFF2-40B4-BE49-F238E27FC236}">
                <a16:creationId xmlns:a16="http://schemas.microsoft.com/office/drawing/2014/main" id="{3E910221-E9F1-AA1D-CA8B-6BA982FC3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0889" y="1327131"/>
            <a:ext cx="3324776" cy="36048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00E48B7-DA8E-9696-C817-8E46118B7A9F}"/>
              </a:ext>
            </a:extLst>
          </p:cNvPr>
          <p:cNvSpPr txBox="1"/>
          <p:nvPr/>
        </p:nvSpPr>
        <p:spPr>
          <a:xfrm>
            <a:off x="408524" y="472758"/>
            <a:ext cx="66406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Calibri"/>
                <a:cs typeface="Calibri"/>
              </a:rPr>
              <a:t>Boundary Spanners, Border Crossers and Advocates</a:t>
            </a:r>
            <a:endParaRPr lang="en-GB" sz="2400"/>
          </a:p>
        </p:txBody>
      </p:sp>
    </p:spTree>
    <p:extLst>
      <p:ext uri="{BB962C8B-B14F-4D97-AF65-F5344CB8AC3E}">
        <p14:creationId xmlns:p14="http://schemas.microsoft.com/office/powerpoint/2010/main" val="37923967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Big Bocs Bwyd Project | Valleys Regional Park">
            <a:hlinkClick r:id="" action="ppaction://media"/>
            <a:extLst>
              <a:ext uri="{FF2B5EF4-FFF2-40B4-BE49-F238E27FC236}">
                <a16:creationId xmlns:a16="http://schemas.microsoft.com/office/drawing/2014/main" id="{74EF4B5E-E55F-396B-9114-782B437A3A24}"/>
              </a:ext>
            </a:extLst>
          </p:cNvPr>
          <p:cNvPicPr>
            <a:picLocks noGrp="1" noRot="1" noChangeAspect="1"/>
          </p:cNvPicPr>
          <p:nvPr>
            <p:ph sz="half" idx="2"/>
            <a:videoFile r:link="rId1"/>
          </p:nvPr>
        </p:nvPicPr>
        <p:blipFill>
          <a:blip r:embed="rId3"/>
          <a:stretch>
            <a:fillRect/>
          </a:stretch>
        </p:blipFill>
        <p:spPr>
          <a:xfrm>
            <a:off x="457200" y="692696"/>
            <a:ext cx="8138412" cy="4598442"/>
          </a:xfrm>
          <a:prstGeom prst="rect">
            <a:avLst/>
          </a:prstGeom>
        </p:spPr>
      </p:pic>
    </p:spTree>
    <p:extLst>
      <p:ext uri="{BB962C8B-B14F-4D97-AF65-F5344CB8AC3E}">
        <p14:creationId xmlns:p14="http://schemas.microsoft.com/office/powerpoint/2010/main" val="344795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err="1"/>
              <a:t>Cenhadaeth</a:t>
            </a:r>
            <a:r>
              <a:rPr lang="en-GB" sz="2800" b="1" dirty="0"/>
              <a:t> Ein </a:t>
            </a:r>
            <a:r>
              <a:rPr lang="en-GB" sz="2800" b="1" dirty="0" err="1"/>
              <a:t>Cenedl</a:t>
            </a:r>
            <a:br>
              <a:rPr lang="en-GB" sz="2800" b="1" dirty="0"/>
            </a:br>
            <a:r>
              <a:rPr lang="en-GB" sz="2800" b="1" dirty="0"/>
              <a:t>Our National Mission</a:t>
            </a:r>
            <a:br>
              <a:rPr lang="en-GB" sz="2800" b="1" dirty="0"/>
            </a:br>
            <a:endParaRPr lang="en-GB" sz="2800" dirty="0"/>
          </a:p>
        </p:txBody>
      </p:sp>
      <p:sp>
        <p:nvSpPr>
          <p:cNvPr id="5" name="Content Placeholder 4">
            <a:extLst>
              <a:ext uri="{FF2B5EF4-FFF2-40B4-BE49-F238E27FC236}">
                <a16:creationId xmlns:a16="http://schemas.microsoft.com/office/drawing/2014/main" id="{2ADF16CB-7178-76A3-DD8C-F9232A947019}"/>
              </a:ext>
            </a:extLst>
          </p:cNvPr>
          <p:cNvSpPr>
            <a:spLocks noGrp="1"/>
          </p:cNvSpPr>
          <p:nvPr>
            <p:ph idx="1"/>
          </p:nvPr>
        </p:nvSpPr>
        <p:spPr>
          <a:xfrm>
            <a:off x="4572000" y="1484784"/>
            <a:ext cx="3898776" cy="4525963"/>
          </a:xfrm>
        </p:spPr>
        <p:txBody>
          <a:bodyPr>
            <a:normAutofit fontScale="92500" lnSpcReduction="10000"/>
          </a:bodyPr>
          <a:lstStyle/>
          <a:p>
            <a:r>
              <a:rPr lang="en-GB" dirty="0">
                <a:hlinkClick r:id="rId2"/>
              </a:rPr>
              <a:t>https://www.gov.wales/our-national-mission</a:t>
            </a:r>
            <a:endParaRPr lang="en-GB" dirty="0"/>
          </a:p>
          <a:p>
            <a:endParaRPr lang="en-GB" dirty="0"/>
          </a:p>
          <a:p>
            <a:r>
              <a:rPr lang="en-GB" dirty="0">
                <a:hlinkClick r:id="rId3"/>
              </a:rPr>
              <a:t>“Tackling child poverty is at the heart of everything we do,” vows Minister | GOV.WALES</a:t>
            </a:r>
            <a:endParaRPr lang="en-GB" dirty="0"/>
          </a:p>
        </p:txBody>
      </p:sp>
      <p:sp>
        <p:nvSpPr>
          <p:cNvPr id="6" name="Content Placeholder 4">
            <a:extLst>
              <a:ext uri="{FF2B5EF4-FFF2-40B4-BE49-F238E27FC236}">
                <a16:creationId xmlns:a16="http://schemas.microsoft.com/office/drawing/2014/main" id="{9CDFAC99-D7AC-A979-CAE5-86E84CDADFCF}"/>
              </a:ext>
            </a:extLst>
          </p:cNvPr>
          <p:cNvSpPr txBox="1">
            <a:spLocks/>
          </p:cNvSpPr>
          <p:nvPr/>
        </p:nvSpPr>
        <p:spPr>
          <a:xfrm>
            <a:off x="539552" y="1556792"/>
            <a:ext cx="3898776" cy="452596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endParaRPr lang="en-GB" dirty="0">
              <a:hlinkClick r:id="rId4"/>
            </a:endParaRPr>
          </a:p>
          <a:p>
            <a:r>
              <a:rPr lang="en-GB" dirty="0">
                <a:hlinkClick r:id="rId4"/>
              </a:rPr>
              <a:t>Child Poverty Strategy (</a:t>
            </a:r>
            <a:r>
              <a:rPr lang="en-GB" dirty="0" err="1">
                <a:hlinkClick r:id="rId4"/>
              </a:rPr>
              <a:t>llyw.cymru</a:t>
            </a:r>
            <a:r>
              <a:rPr lang="en-GB" dirty="0">
                <a:hlinkClick r:id="rId4"/>
              </a:rPr>
              <a:t>)</a:t>
            </a:r>
          </a:p>
          <a:p>
            <a:endParaRPr lang="en-GB" dirty="0">
              <a:hlinkClick r:id="rId4"/>
            </a:endParaRPr>
          </a:p>
          <a:p>
            <a:r>
              <a:rPr lang="en-GB" dirty="0">
                <a:hlinkClick r:id="rId4"/>
              </a:rPr>
              <a:t>https://www.llyw.cymru/sites/default/files/publications/2024-01/strategaeth-tlodi-plant-cymru-2024.pdf</a:t>
            </a:r>
            <a:endParaRPr lang="en-GB" dirty="0"/>
          </a:p>
          <a:p>
            <a:endParaRPr lang="en-GB" dirty="0"/>
          </a:p>
        </p:txBody>
      </p:sp>
    </p:spTree>
    <p:extLst>
      <p:ext uri="{BB962C8B-B14F-4D97-AF65-F5344CB8AC3E}">
        <p14:creationId xmlns:p14="http://schemas.microsoft.com/office/powerpoint/2010/main" val="27310832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dirty="0"/>
              <a:t>Task </a:t>
            </a:r>
          </a:p>
        </p:txBody>
      </p:sp>
      <p:sp>
        <p:nvSpPr>
          <p:cNvPr id="4" name="Content Placeholder 3"/>
          <p:cNvSpPr>
            <a:spLocks noGrp="1"/>
          </p:cNvSpPr>
          <p:nvPr>
            <p:ph sz="half" idx="1"/>
          </p:nvPr>
        </p:nvSpPr>
        <p:spPr>
          <a:xfrm>
            <a:off x="457200" y="1600200"/>
            <a:ext cx="4038600" cy="5069160"/>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r>
              <a:rPr lang="en-GB" dirty="0" err="1"/>
              <a:t>Mewn</a:t>
            </a:r>
            <a:r>
              <a:rPr lang="en-GB" dirty="0"/>
              <a:t> </a:t>
            </a:r>
            <a:r>
              <a:rPr lang="en-GB" dirty="0" err="1"/>
              <a:t>grwpiau</a:t>
            </a:r>
            <a:r>
              <a:rPr lang="en-GB" dirty="0"/>
              <a:t>, </a:t>
            </a:r>
            <a:r>
              <a:rPr lang="en-GB" dirty="0" err="1"/>
              <a:t>dewisiwch</a:t>
            </a:r>
            <a:r>
              <a:rPr lang="en-GB" dirty="0"/>
              <a:t> un </a:t>
            </a:r>
            <a:r>
              <a:rPr lang="en-GB" dirty="0" err="1"/>
              <a:t>flaengaredd</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ddefnyddio</a:t>
            </a:r>
            <a:r>
              <a:rPr lang="en-GB" dirty="0"/>
              <a:t> </a:t>
            </a:r>
            <a:r>
              <a:rPr lang="en-GB" dirty="0" err="1"/>
              <a:t>er</a:t>
            </a:r>
            <a:r>
              <a:rPr lang="en-GB" dirty="0"/>
              <a:t> </a:t>
            </a:r>
            <a:r>
              <a:rPr lang="en-GB" dirty="0" err="1"/>
              <a:t>mwyn</a:t>
            </a:r>
            <a:r>
              <a:rPr lang="en-GB" dirty="0"/>
              <a:t> </a:t>
            </a:r>
            <a:r>
              <a:rPr lang="en-GB" dirty="0" err="1"/>
              <a:t>lleihau</a:t>
            </a:r>
            <a:r>
              <a:rPr lang="en-GB" dirty="0"/>
              <a:t> </a:t>
            </a:r>
            <a:r>
              <a:rPr lang="en-GB" dirty="0" err="1"/>
              <a:t>effaith</a:t>
            </a:r>
            <a:r>
              <a:rPr lang="en-GB" dirty="0"/>
              <a:t> </a:t>
            </a:r>
            <a:r>
              <a:rPr lang="en-GB" dirty="0" err="1"/>
              <a:t>tlodi</a:t>
            </a:r>
            <a:r>
              <a:rPr lang="en-GB" dirty="0"/>
              <a:t> </a:t>
            </a:r>
            <a:r>
              <a:rPr lang="en-GB" dirty="0" err="1"/>
              <a:t>ar</a:t>
            </a:r>
            <a:r>
              <a:rPr lang="en-GB" dirty="0"/>
              <a:t> </a:t>
            </a:r>
            <a:r>
              <a:rPr lang="en-GB" dirty="0" err="1"/>
              <a:t>gyrhaeddiad.addysg</a:t>
            </a:r>
            <a:r>
              <a:rPr lang="en-GB" dirty="0"/>
              <a:t> </a:t>
            </a:r>
            <a:r>
              <a:rPr lang="en-GB" dirty="0" err="1"/>
              <a:t>yng</a:t>
            </a:r>
            <a:r>
              <a:rPr lang="en-GB" dirty="0"/>
              <a:t> </a:t>
            </a:r>
            <a:r>
              <a:rPr lang="en-GB" dirty="0" err="1"/>
              <a:t>Nghymru</a:t>
            </a:r>
            <a:r>
              <a:rPr lang="en-GB" dirty="0"/>
              <a:t>. </a:t>
            </a:r>
          </a:p>
          <a:p>
            <a:r>
              <a:rPr lang="en-GB" dirty="0" err="1"/>
              <a:t>Cyflwynwch</a:t>
            </a:r>
            <a:r>
              <a:rPr lang="en-GB" dirty="0"/>
              <a:t> </a:t>
            </a:r>
            <a:r>
              <a:rPr lang="en-GB" dirty="0" err="1"/>
              <a:t>i’r</a:t>
            </a:r>
            <a:r>
              <a:rPr lang="en-GB" dirty="0"/>
              <a:t> </a:t>
            </a:r>
            <a:r>
              <a:rPr lang="en-GB" dirty="0" err="1"/>
              <a:t>ddosbarth</a:t>
            </a:r>
            <a:r>
              <a:rPr lang="en-GB" dirty="0"/>
              <a:t>. Mae </a:t>
            </a:r>
            <a:r>
              <a:rPr lang="en-GB" dirty="0" err="1"/>
              <a:t>angen</a:t>
            </a:r>
            <a:r>
              <a:rPr lang="en-GB" dirty="0"/>
              <a:t> </a:t>
            </a:r>
            <a:r>
              <a:rPr lang="en-GB" dirty="0" err="1"/>
              <a:t>cynnwys</a:t>
            </a:r>
            <a:r>
              <a:rPr lang="en-GB" dirty="0"/>
              <a:t>:</a:t>
            </a:r>
          </a:p>
          <a:p>
            <a:pPr lvl="1"/>
            <a:r>
              <a:rPr lang="en-GB" dirty="0" err="1"/>
              <a:t>Disgrifiad</a:t>
            </a:r>
            <a:r>
              <a:rPr lang="en-GB" dirty="0"/>
              <a:t> </a:t>
            </a:r>
            <a:r>
              <a:rPr lang="en-GB" dirty="0" err="1"/>
              <a:t>byr</a:t>
            </a:r>
            <a:r>
              <a:rPr lang="en-GB" dirty="0"/>
              <a:t> </a:t>
            </a:r>
            <a:r>
              <a:rPr lang="en-GB" dirty="0" err="1"/>
              <a:t>o’r</a:t>
            </a:r>
            <a:r>
              <a:rPr lang="en-GB" dirty="0"/>
              <a:t> </a:t>
            </a:r>
            <a:r>
              <a:rPr lang="en-GB" dirty="0" err="1"/>
              <a:t>flaengaredd</a:t>
            </a:r>
          </a:p>
          <a:p>
            <a:pPr lvl="1"/>
            <a:r>
              <a:rPr lang="en-GB" dirty="0" err="1"/>
              <a:t>Esboniad</a:t>
            </a:r>
            <a:r>
              <a:rPr lang="en-GB" dirty="0"/>
              <a:t> o </a:t>
            </a:r>
            <a:r>
              <a:rPr lang="en-GB" dirty="0" err="1"/>
              <a:t>sut</a:t>
            </a:r>
            <a:r>
              <a:rPr lang="en-GB" dirty="0"/>
              <a:t> </a:t>
            </a:r>
            <a:r>
              <a:rPr lang="en-GB" dirty="0" err="1"/>
              <a:t>mae’n</a:t>
            </a:r>
            <a:r>
              <a:rPr lang="en-GB" dirty="0"/>
              <a:t> </a:t>
            </a:r>
            <a:r>
              <a:rPr lang="en-GB" dirty="0" err="1"/>
              <a:t>ceisio</a:t>
            </a:r>
            <a:r>
              <a:rPr lang="en-GB" dirty="0"/>
              <a:t> </a:t>
            </a:r>
            <a:r>
              <a:rPr lang="en-GB" dirty="0" err="1"/>
              <a:t>ymladd</a:t>
            </a:r>
            <a:r>
              <a:rPr lang="en-GB" dirty="0"/>
              <a:t> </a:t>
            </a:r>
            <a:r>
              <a:rPr lang="en-GB" dirty="0" err="1"/>
              <a:t>effeithiau</a:t>
            </a:r>
            <a:r>
              <a:rPr lang="en-GB" dirty="0"/>
              <a:t> </a:t>
            </a:r>
            <a:r>
              <a:rPr lang="en-GB" dirty="0" err="1"/>
              <a:t>tlodi</a:t>
            </a:r>
            <a:r>
              <a:rPr lang="en-GB" dirty="0"/>
              <a:t> </a:t>
            </a:r>
          </a:p>
        </p:txBody>
      </p:sp>
      <p:sp>
        <p:nvSpPr>
          <p:cNvPr id="5" name="Content Placeholder 4"/>
          <p:cNvSpPr>
            <a:spLocks noGrp="1"/>
          </p:cNvSpPr>
          <p:nvPr>
            <p:ph sz="half" idx="2"/>
          </p:nvPr>
        </p:nvSpPr>
        <p:spPr>
          <a:xfrm>
            <a:off x="4648200" y="1600200"/>
            <a:ext cx="4038600" cy="5069160"/>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In groups, choose an initiative which is being used to reduce the impact of poverty on education in Wales.</a:t>
            </a:r>
          </a:p>
          <a:p>
            <a:r>
              <a:rPr lang="en-GB" i="1" dirty="0"/>
              <a:t>Present to the class. </a:t>
            </a:r>
          </a:p>
          <a:p>
            <a:r>
              <a:rPr lang="en-GB" i="1" dirty="0"/>
              <a:t>You need to include:</a:t>
            </a:r>
          </a:p>
          <a:p>
            <a:pPr lvl="1"/>
            <a:r>
              <a:rPr lang="en-GB" i="1" dirty="0"/>
              <a:t>A brief description of initiative </a:t>
            </a:r>
          </a:p>
          <a:p>
            <a:pPr lvl="1"/>
            <a:r>
              <a:rPr lang="en-GB" i="1" dirty="0"/>
              <a:t>How it seeks to combat the effects of poverty</a:t>
            </a:r>
          </a:p>
        </p:txBody>
      </p:sp>
    </p:spTree>
    <p:extLst>
      <p:ext uri="{BB962C8B-B14F-4D97-AF65-F5344CB8AC3E}">
        <p14:creationId xmlns:p14="http://schemas.microsoft.com/office/powerpoint/2010/main" val="19597236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eaLnBrk="1" fontAlgn="auto" hangingPunct="1">
              <a:spcAft>
                <a:spcPts val="0"/>
              </a:spcAft>
              <a:defRPr/>
            </a:pPr>
            <a:r>
              <a:rPr lang="en-GB" sz="3200" dirty="0">
                <a:ea typeface="ＭＳ Ｐゴシック" charset="-128"/>
              </a:rPr>
              <a:t>   </a:t>
            </a:r>
            <a:r>
              <a:rPr lang="en-GB" sz="3200" dirty="0" err="1">
                <a:ea typeface="ＭＳ Ｐゴシック" charset="-128"/>
              </a:rPr>
              <a:t>Adnabod</a:t>
            </a:r>
            <a:br>
              <a:rPr lang="en-GB" sz="3200" dirty="0">
                <a:ea typeface="ＭＳ Ｐゴシック" charset="-128"/>
              </a:rPr>
            </a:br>
            <a:r>
              <a:rPr lang="en-GB" sz="3200" i="1" dirty="0">
                <a:ea typeface="ＭＳ Ｐゴシック" charset="-128"/>
              </a:rPr>
              <a:t>Identification</a:t>
            </a:r>
            <a:endParaRPr lang="en-GB" sz="3200" i="1" dirty="0">
              <a:ea typeface="+mj-ea"/>
              <a:cs typeface="+mj-cs"/>
            </a:endParaRPr>
          </a:p>
        </p:txBody>
      </p:sp>
      <p:sp>
        <p:nvSpPr>
          <p:cNvPr id="22532" name="Text Placeholder 2"/>
          <p:cNvSpPr>
            <a:spLocks noGrp="1"/>
          </p:cNvSpPr>
          <p:nvPr>
            <p:ph type="body" sz="half" idx="3"/>
          </p:nvPr>
        </p:nvSpPr>
        <p:spPr>
          <a:xfrm>
            <a:off x="4645025" y="5410200"/>
            <a:ext cx="4041775" cy="762000"/>
          </a:xfrm>
          <a:ln>
            <a:headEnd/>
            <a:tailEnd/>
          </a:ln>
        </p:spPr>
        <p:txBody>
          <a:bodyPr>
            <a:normAutofit/>
          </a:bodyPr>
          <a:lstStyle/>
          <a:p>
            <a:endParaRPr lang="cy-GB" altLang="cy-GB" dirty="0">
              <a:ea typeface="ＭＳ Ｐゴシック" charset="-128"/>
            </a:endParaRPr>
          </a:p>
        </p:txBody>
      </p:sp>
      <p:sp>
        <p:nvSpPr>
          <p:cNvPr id="22533" name="Content Placeholder 6"/>
          <p:cNvSpPr>
            <a:spLocks noGrp="1"/>
          </p:cNvSpPr>
          <p:nvPr>
            <p:ph sz="quarter" idx="2"/>
          </p:nvPr>
        </p:nvSpPr>
        <p:spPr>
          <a:xfrm>
            <a:off x="457200" y="1695450"/>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endParaRPr lang="en-US" altLang="en-US" sz="800" i="1">
              <a:ea typeface="ＭＳ Ｐゴシック" charset="-128"/>
            </a:endParaRPr>
          </a:p>
          <a:p>
            <a:r>
              <a:rPr lang="en-GB" altLang="en-US" sz="2000" dirty="0" err="1">
                <a:ea typeface="ＭＳ Ｐゴシック" charset="-128"/>
              </a:rPr>
              <a:t>Cymwyster</a:t>
            </a:r>
            <a:r>
              <a:rPr lang="en-GB" altLang="en-US" sz="2000" dirty="0">
                <a:ea typeface="ＭＳ Ｐゴシック" charset="-128"/>
              </a:rPr>
              <a:t> </a:t>
            </a:r>
            <a:r>
              <a:rPr lang="en-GB" altLang="en-US" sz="2000" dirty="0" err="1">
                <a:ea typeface="ＭＳ Ｐゴシック" charset="-128"/>
              </a:rPr>
              <a:t>ar</a:t>
            </a:r>
            <a:r>
              <a:rPr lang="en-GB" altLang="en-US" sz="2000" dirty="0">
                <a:ea typeface="ＭＳ Ｐゴシック" charset="-128"/>
              </a:rPr>
              <a:t> </a:t>
            </a:r>
            <a:r>
              <a:rPr lang="en-GB" altLang="en-US" sz="2000" dirty="0" err="1">
                <a:ea typeface="ＭＳ Ｐゴシック" charset="-128"/>
              </a:rPr>
              <a:t>gyfer</a:t>
            </a:r>
            <a:r>
              <a:rPr lang="en-GB" altLang="en-US" sz="2000" dirty="0">
                <a:ea typeface="ＭＳ Ｐゴシック" charset="-128"/>
              </a:rPr>
              <a:t> </a:t>
            </a:r>
            <a:r>
              <a:rPr lang="en-GB" altLang="en-US" sz="2000" dirty="0" err="1">
                <a:ea typeface="ＭＳ Ｐゴシック" charset="-128"/>
              </a:rPr>
              <a:t>Prydau</a:t>
            </a:r>
            <a:r>
              <a:rPr lang="en-GB" altLang="en-US" sz="2000" dirty="0">
                <a:ea typeface="ＭＳ Ｐゴシック" charset="-128"/>
              </a:rPr>
              <a:t> </a:t>
            </a:r>
            <a:r>
              <a:rPr lang="en-GB" altLang="en-US" sz="2000" dirty="0" err="1">
                <a:ea typeface="ＭＳ Ｐゴシック" charset="-128"/>
              </a:rPr>
              <a:t>Ysgol</a:t>
            </a:r>
            <a:r>
              <a:rPr lang="en-GB" altLang="en-US" sz="2000" dirty="0">
                <a:ea typeface="ＭＳ Ｐゴシック" charset="-128"/>
              </a:rPr>
              <a:t> am </a:t>
            </a:r>
            <a:r>
              <a:rPr lang="en-GB" altLang="en-US" sz="2000" dirty="0" err="1">
                <a:ea typeface="ＭＳ Ｐゴシック" charset="-128"/>
              </a:rPr>
              <a:t>Ddim</a:t>
            </a:r>
            <a:r>
              <a:rPr lang="en-GB" altLang="en-US" sz="2000" dirty="0">
                <a:ea typeface="ＭＳ Ｐゴシック" charset="-128"/>
              </a:rPr>
              <a:t> (</a:t>
            </a:r>
            <a:r>
              <a:rPr lang="en-GB" altLang="en-US" sz="2000" dirty="0" err="1">
                <a:ea typeface="ＭＳ Ｐゴシック" charset="-128"/>
              </a:rPr>
              <a:t>PYDd</a:t>
            </a:r>
            <a:r>
              <a:rPr lang="en-GB" altLang="en-US" sz="2000" dirty="0">
                <a:ea typeface="ＭＳ Ｐゴシック" charset="-128"/>
              </a:rPr>
              <a:t>) </a:t>
            </a:r>
            <a:r>
              <a:rPr lang="en-GB" altLang="en-US" sz="2000" dirty="0" err="1">
                <a:ea typeface="ＭＳ Ｐゴシック" charset="-128"/>
              </a:rPr>
              <a:t>yn</a:t>
            </a:r>
            <a:r>
              <a:rPr lang="en-GB" altLang="en-US" sz="2000" dirty="0">
                <a:ea typeface="ＭＳ Ｐゴシック" charset="-128"/>
              </a:rPr>
              <a:t> </a:t>
            </a:r>
            <a:r>
              <a:rPr lang="en-GB" altLang="en-US" sz="2000" dirty="0" err="1">
                <a:ea typeface="ＭＳ Ｐゴシック" charset="-128"/>
              </a:rPr>
              <a:t>ddangosydd</a:t>
            </a:r>
            <a:r>
              <a:rPr lang="en-GB" altLang="en-US" sz="2000" dirty="0">
                <a:ea typeface="ＭＳ Ｐゴシック" charset="-128"/>
              </a:rPr>
              <a:t> </a:t>
            </a:r>
            <a:r>
              <a:rPr lang="en-GB" altLang="en-US" sz="2000" dirty="0" err="1">
                <a:ea typeface="ＭＳ Ｐゴシック" charset="-128"/>
              </a:rPr>
              <a:t>tlodi</a:t>
            </a:r>
          </a:p>
          <a:p>
            <a:r>
              <a:rPr lang="en-GB" altLang="en-US" sz="2000" dirty="0">
                <a:ea typeface="ＭＳ Ｐゴシック" charset="-128"/>
              </a:rPr>
              <a:t>Mae </a:t>
            </a:r>
            <a:r>
              <a:rPr lang="en-GB" altLang="en-US" sz="2000" dirty="0" err="1">
                <a:ea typeface="ＭＳ Ｐゴシック" charset="-128"/>
              </a:rPr>
              <a:t>plentyn</a:t>
            </a:r>
            <a:r>
              <a:rPr lang="en-GB" altLang="en-US" sz="2000" dirty="0">
                <a:ea typeface="ＭＳ Ｐゴシック" charset="-128"/>
              </a:rPr>
              <a:t> </a:t>
            </a:r>
            <a:r>
              <a:rPr lang="en-GB" altLang="en-US" sz="2000" dirty="0" err="1">
                <a:ea typeface="ＭＳ Ｐゴシック" charset="-128"/>
              </a:rPr>
              <a:t>ar</a:t>
            </a:r>
            <a:r>
              <a:rPr lang="en-GB" altLang="en-US" sz="2000" dirty="0">
                <a:ea typeface="ＭＳ Ｐゴシック" charset="-128"/>
              </a:rPr>
              <a:t> </a:t>
            </a:r>
            <a:r>
              <a:rPr lang="en-GB" altLang="en-US" sz="2000" dirty="0" err="1">
                <a:ea typeface="ＭＳ Ｐゴシック" charset="-128"/>
              </a:rPr>
              <a:t>brydau</a:t>
            </a:r>
            <a:r>
              <a:rPr lang="en-GB" altLang="en-US" sz="2000" dirty="0">
                <a:ea typeface="ＭＳ Ｐゴシック" charset="-128"/>
              </a:rPr>
              <a:t> </a:t>
            </a:r>
            <a:r>
              <a:rPr lang="en-GB" altLang="en-US" sz="2000" dirty="0" err="1">
                <a:ea typeface="ＭＳ Ｐゴシック" charset="-128"/>
              </a:rPr>
              <a:t>ysgol</a:t>
            </a:r>
            <a:r>
              <a:rPr lang="en-GB" altLang="en-US" sz="2000" dirty="0">
                <a:ea typeface="ＭＳ Ｐゴシック" charset="-128"/>
              </a:rPr>
              <a:t> am </a:t>
            </a:r>
            <a:r>
              <a:rPr lang="en-GB" altLang="en-US" sz="2000" dirty="0" err="1">
                <a:ea typeface="ＭＳ Ｐゴシック" charset="-128"/>
              </a:rPr>
              <a:t>ddim</a:t>
            </a:r>
            <a:r>
              <a:rPr lang="en-GB" altLang="en-US" sz="2000" dirty="0">
                <a:ea typeface="ＭＳ Ｐゴシック" charset="-128"/>
              </a:rPr>
              <a:t> </a:t>
            </a:r>
            <a:r>
              <a:rPr lang="en-GB" altLang="en-US" sz="2000" dirty="0" err="1">
                <a:ea typeface="ＭＳ Ｐゴシック" charset="-128"/>
              </a:rPr>
              <a:t>yn</a:t>
            </a:r>
            <a:r>
              <a:rPr lang="en-GB" altLang="en-US" sz="2000" dirty="0">
                <a:ea typeface="ＭＳ Ｐゴシック" charset="-128"/>
              </a:rPr>
              <a:t> </a:t>
            </a:r>
            <a:r>
              <a:rPr lang="en-GB" altLang="en-US" sz="2000" dirty="0" err="1">
                <a:ea typeface="ＭＳ Ｐゴシック" charset="-128"/>
              </a:rPr>
              <a:t>llai</a:t>
            </a:r>
            <a:r>
              <a:rPr lang="en-GB" altLang="en-US" sz="2000" dirty="0">
                <a:ea typeface="ＭＳ Ｐゴシック" charset="-128"/>
              </a:rPr>
              <a:t> </a:t>
            </a:r>
            <a:r>
              <a:rPr lang="en-GB" altLang="en-US" sz="2000" dirty="0" err="1">
                <a:ea typeface="ＭＳ Ｐゴシック" charset="-128"/>
              </a:rPr>
              <a:t>na</a:t>
            </a:r>
            <a:r>
              <a:rPr lang="en-GB" altLang="en-US" sz="2000" dirty="0">
                <a:ea typeface="ＭＳ Ｐゴシック" charset="-128"/>
              </a:rPr>
              <a:t> </a:t>
            </a:r>
            <a:r>
              <a:rPr lang="en-GB" altLang="en-US" sz="2000" dirty="0" err="1">
                <a:ea typeface="ＭＳ Ｐゴシック" charset="-128"/>
              </a:rPr>
              <a:t>hanner</a:t>
            </a:r>
            <a:r>
              <a:rPr lang="en-GB" altLang="en-US" sz="2000" dirty="0">
                <a:ea typeface="ＭＳ Ｐゴシック" charset="-128"/>
              </a:rPr>
              <a:t> </a:t>
            </a:r>
            <a:r>
              <a:rPr lang="en-GB" altLang="en-US" sz="2000" dirty="0" err="1">
                <a:ea typeface="ＭＳ Ｐゴシック" charset="-128"/>
              </a:rPr>
              <a:t>mor</a:t>
            </a:r>
            <a:r>
              <a:rPr lang="en-GB" altLang="en-US" sz="2000" dirty="0">
                <a:ea typeface="ＭＳ Ｐゴシック" charset="-128"/>
              </a:rPr>
              <a:t> </a:t>
            </a:r>
            <a:r>
              <a:rPr lang="en-GB" altLang="en-US" sz="2000" dirty="0" err="1">
                <a:ea typeface="ＭＳ Ｐゴシック" charset="-128"/>
              </a:rPr>
              <a:t>debygol</a:t>
            </a:r>
            <a:r>
              <a:rPr lang="en-GB" altLang="en-US" sz="2000" dirty="0">
                <a:ea typeface="ＭＳ Ｐゴシック" charset="-128"/>
              </a:rPr>
              <a:t> o </a:t>
            </a:r>
            <a:r>
              <a:rPr lang="en-GB" altLang="en-US" sz="2000" dirty="0" err="1">
                <a:ea typeface="ＭＳ Ｐゴシック" charset="-128"/>
              </a:rPr>
              <a:t>ennill</a:t>
            </a:r>
            <a:r>
              <a:rPr lang="en-GB" altLang="en-US" sz="2000" dirty="0">
                <a:ea typeface="ＭＳ Ｐゴシック" charset="-128"/>
              </a:rPr>
              <a:t> 5 TGAU A*- C </a:t>
            </a:r>
            <a:r>
              <a:rPr lang="en-GB" altLang="en-US" sz="2000" dirty="0" err="1">
                <a:ea typeface="ＭＳ Ｐゴシック" charset="-128"/>
              </a:rPr>
              <a:t>yn</a:t>
            </a:r>
            <a:r>
              <a:rPr lang="en-GB" altLang="en-US" sz="2000" dirty="0">
                <a:ea typeface="ＭＳ Ｐゴシック" charset="-128"/>
              </a:rPr>
              <a:t> </a:t>
            </a:r>
            <a:r>
              <a:rPr lang="en-GB" altLang="en-US" sz="2000" dirty="0" err="1">
                <a:ea typeface="ＭＳ Ｐゴシック" charset="-128"/>
              </a:rPr>
              <a:t>cynnwys</a:t>
            </a:r>
            <a:r>
              <a:rPr lang="en-GB" altLang="en-US" sz="2000" dirty="0">
                <a:ea typeface="ＭＳ Ｐゴシック" charset="-128"/>
              </a:rPr>
              <a:t> </a:t>
            </a:r>
            <a:r>
              <a:rPr lang="en-GB" altLang="en-US" sz="2000" dirty="0" err="1">
                <a:ea typeface="ＭＳ Ｐゴシック" charset="-128"/>
              </a:rPr>
              <a:t>Mathemateg</a:t>
            </a:r>
            <a:r>
              <a:rPr lang="en-GB" altLang="en-US" sz="2000" dirty="0">
                <a:ea typeface="ＭＳ Ｐゴシック" charset="-128"/>
              </a:rPr>
              <a:t> a </a:t>
            </a:r>
            <a:r>
              <a:rPr lang="en-GB" altLang="en-US" sz="2000" dirty="0" err="1">
                <a:ea typeface="ＭＳ Ｐゴシック" charset="-128"/>
              </a:rPr>
              <a:t>Saesneg</a:t>
            </a:r>
            <a:r>
              <a:rPr lang="en-GB" altLang="en-US" sz="2000" dirty="0">
                <a:ea typeface="ＭＳ Ｐゴシック" charset="-128"/>
              </a:rPr>
              <a:t>, </a:t>
            </a:r>
            <a:r>
              <a:rPr lang="en-GB" altLang="en-US" sz="2000" dirty="0" err="1">
                <a:ea typeface="ＭＳ Ｐゴシック" charset="-128"/>
              </a:rPr>
              <a:t>na</a:t>
            </a:r>
            <a:r>
              <a:rPr lang="en-GB" altLang="en-US" sz="2000" dirty="0">
                <a:ea typeface="ＭＳ Ｐゴシック" charset="-128"/>
              </a:rPr>
              <a:t> </a:t>
            </a:r>
            <a:r>
              <a:rPr lang="en-GB" altLang="en-US" sz="2000" dirty="0" err="1">
                <a:ea typeface="ＭＳ Ｐゴシック" charset="-128"/>
              </a:rPr>
              <a:t>disgyblion</a:t>
            </a:r>
            <a:r>
              <a:rPr lang="en-GB" altLang="en-US" sz="2000" dirty="0">
                <a:ea typeface="ＭＳ Ｐゴシック" charset="-128"/>
              </a:rPr>
              <a:t> </a:t>
            </a:r>
            <a:r>
              <a:rPr lang="en-GB" altLang="en-US" sz="2000" dirty="0" err="1">
                <a:ea typeface="ＭＳ Ｐゴシック" charset="-128"/>
              </a:rPr>
              <a:t>eraill</a:t>
            </a:r>
            <a:r>
              <a:rPr lang="en-GB" altLang="en-US" sz="2000" dirty="0">
                <a:ea typeface="ＭＳ Ｐゴシック" charset="-128"/>
              </a:rPr>
              <a:t>, a </a:t>
            </a:r>
            <a:r>
              <a:rPr lang="en-GB" altLang="en-US" sz="2000" dirty="0" err="1">
                <a:ea typeface="ＭＳ Ｐゴシック" charset="-128"/>
              </a:rPr>
              <a:t>dwywaith</a:t>
            </a:r>
            <a:r>
              <a:rPr lang="en-GB" altLang="en-US" sz="2000" dirty="0">
                <a:ea typeface="ＭＳ Ｐゴシック" charset="-128"/>
              </a:rPr>
              <a:t> </a:t>
            </a:r>
            <a:r>
              <a:rPr lang="en-GB" altLang="en-US" sz="2000" dirty="0" err="1">
                <a:ea typeface="ＭＳ Ｐゴシック" charset="-128"/>
              </a:rPr>
              <a:t>mor</a:t>
            </a:r>
            <a:r>
              <a:rPr lang="en-GB" altLang="en-US" sz="2000" dirty="0">
                <a:ea typeface="ＭＳ Ｐゴシック" charset="-128"/>
              </a:rPr>
              <a:t> </a:t>
            </a:r>
            <a:r>
              <a:rPr lang="en-GB" altLang="en-US" sz="2000" dirty="0" err="1">
                <a:ea typeface="ＭＳ Ｐゴシック" charset="-128"/>
              </a:rPr>
              <a:t>debygol</a:t>
            </a:r>
            <a:r>
              <a:rPr lang="en-GB" altLang="en-US" sz="2000" dirty="0">
                <a:ea typeface="ＭＳ Ｐゴシック" charset="-128"/>
              </a:rPr>
              <a:t> o </a:t>
            </a:r>
            <a:r>
              <a:rPr lang="en-GB" altLang="en-US" sz="2000" dirty="0" err="1">
                <a:ea typeface="ＭＳ Ｐゴシック" charset="-128"/>
              </a:rPr>
              <a:t>adael</a:t>
            </a:r>
            <a:r>
              <a:rPr lang="en-GB" altLang="en-US" sz="2000" dirty="0">
                <a:ea typeface="ＭＳ Ｐゴシック" charset="-128"/>
              </a:rPr>
              <a:t> </a:t>
            </a:r>
            <a:r>
              <a:rPr lang="en-GB" altLang="en-US" sz="2000" dirty="0" err="1">
                <a:ea typeface="ＭＳ Ｐゴシック" charset="-128"/>
              </a:rPr>
              <a:t>ysgol</a:t>
            </a:r>
            <a:r>
              <a:rPr lang="en-GB" altLang="en-US" sz="2000" dirty="0">
                <a:ea typeface="ＭＳ Ｐゴシック" charset="-128"/>
              </a:rPr>
              <a:t> </a:t>
            </a:r>
            <a:r>
              <a:rPr lang="en-GB" altLang="en-US" sz="2000" dirty="0" err="1">
                <a:ea typeface="ＭＳ Ｐゴシック" charset="-128"/>
              </a:rPr>
              <a:t>heb</a:t>
            </a:r>
            <a:r>
              <a:rPr lang="en-GB" altLang="en-US" sz="2000" dirty="0">
                <a:ea typeface="ＭＳ Ｐゴシック" charset="-128"/>
              </a:rPr>
              <a:t> </a:t>
            </a:r>
            <a:r>
              <a:rPr lang="en-GB" altLang="en-US" sz="2000" dirty="0" err="1">
                <a:ea typeface="ＭＳ Ｐゴシック" charset="-128"/>
              </a:rPr>
              <a:t>gymwysterau</a:t>
            </a:r>
            <a:r>
              <a:rPr lang="en-GB" altLang="en-US" sz="2000" dirty="0">
                <a:ea typeface="ＭＳ Ｐゴシック" charset="-128"/>
              </a:rPr>
              <a:t> o </a:t>
            </a:r>
            <a:r>
              <a:rPr lang="en-GB" altLang="en-US" sz="2000" dirty="0" err="1">
                <a:ea typeface="ＭＳ Ｐゴシック" charset="-128"/>
              </a:rPr>
              <a:t>gwbl</a:t>
            </a:r>
          </a:p>
        </p:txBody>
      </p:sp>
      <p:sp>
        <p:nvSpPr>
          <p:cNvPr id="22534" name="Content Placeholder 3"/>
          <p:cNvSpPr>
            <a:spLocks noGrp="1"/>
          </p:cNvSpPr>
          <p:nvPr>
            <p:ph sz="quarter" idx="4"/>
          </p:nvPr>
        </p:nvSpPr>
        <p:spPr>
          <a:xfrm>
            <a:off x="4645025" y="1444625"/>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r>
              <a:rPr lang="en-GB" altLang="en-US" i="1">
                <a:ea typeface="ＭＳ Ｐゴシック" charset="-128"/>
              </a:rPr>
              <a:t>Eligibility for Free School Meals (FSM)is an indicator  of poverty. </a:t>
            </a:r>
          </a:p>
          <a:p>
            <a:pPr>
              <a:spcBef>
                <a:spcPct val="0"/>
              </a:spcBef>
            </a:pPr>
            <a:r>
              <a:rPr lang="en-GB" altLang="en-US" i="1">
                <a:ea typeface="ＭＳ Ｐゴシック" charset="-128"/>
              </a:rPr>
              <a:t>A child on free school meals is less than half as likely to gain 5 GCSE A* - C including Maths and English as other students, and twice as likely to leave school with no qualifications</a:t>
            </a:r>
            <a:endParaRPr lang="cy-GB" altLang="cy-GB">
              <a:ea typeface="ＭＳ Ｐゴシック" charset="-128"/>
            </a:endParaRPr>
          </a:p>
        </p:txBody>
      </p:sp>
      <p:pic>
        <p:nvPicPr>
          <p:cNvPr id="22535" name="Picture 3" descr="C:\Users\Dave\AppData\Local\Microsoft\Windows\Temporary Internet Files\Content.IE5\HSAD368W\magnifying_glass_by_hillllallll[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050" y="352425"/>
            <a:ext cx="1512888"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61741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Ond</a:t>
            </a:r>
            <a:r>
              <a:rPr lang="en-GB" sz="3200" dirty="0"/>
              <a:t>.....</a:t>
            </a:r>
            <a:br>
              <a:rPr lang="en-US" dirty="0">
                <a:latin typeface="+mj-ea"/>
                <a:cs typeface="+mj-ea"/>
              </a:rPr>
            </a:br>
            <a:r>
              <a:rPr lang="en-GB" sz="3200" dirty="0">
                <a:ea typeface="ＭＳ Ｐゴシック" charset="-128"/>
              </a:rPr>
              <a:t>However……</a:t>
            </a:r>
            <a:endParaRPr lang="en-GB" sz="3200" i="1" dirty="0">
              <a:ea typeface="+mj-ea"/>
              <a:cs typeface="+mj-cs"/>
            </a:endParaRPr>
          </a:p>
        </p:txBody>
      </p:sp>
      <p:sp>
        <p:nvSpPr>
          <p:cNvPr id="24581" name="Content Placeholder 6"/>
          <p:cNvSpPr>
            <a:spLocks noGrp="1"/>
          </p:cNvSpPr>
          <p:nvPr>
            <p:ph sz="quarter" idx="2"/>
          </p:nvPr>
        </p:nvSpPr>
        <p:spPr>
          <a:xfrm>
            <a:off x="536275" y="1733550"/>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pPr marL="565150" indent="-457200">
              <a:defRPr/>
            </a:pPr>
            <a:r>
              <a:rPr lang="en-US" altLang="en-US" sz="2800" dirty="0" err="1">
                <a:ea typeface="MS PGothic" pitchFamily="34" charset="-128"/>
              </a:rPr>
              <a:t>Dyw</a:t>
            </a:r>
            <a:r>
              <a:rPr lang="en-US" altLang="en-US" sz="2800" dirty="0">
                <a:ea typeface="MS PGothic" pitchFamily="34" charset="-128"/>
              </a:rPr>
              <a:t> </a:t>
            </a:r>
            <a:r>
              <a:rPr lang="en-US" altLang="en-US" sz="2800" dirty="0" err="1">
                <a:ea typeface="MS PGothic" pitchFamily="34" charset="-128"/>
              </a:rPr>
              <a:t>tlodi</a:t>
            </a:r>
            <a:r>
              <a:rPr lang="en-US" altLang="en-US" sz="2800" dirty="0">
                <a:ea typeface="MS PGothic" pitchFamily="34" charset="-128"/>
              </a:rPr>
              <a:t> ac </a:t>
            </a:r>
            <a:r>
              <a:rPr lang="en-US" altLang="en-US" sz="2800" dirty="0" err="1">
                <a:ea typeface="MS PGothic" pitchFamily="34" charset="-128"/>
              </a:rPr>
              <a:t>anfantais</a:t>
            </a:r>
            <a:r>
              <a:rPr lang="en-US" altLang="en-US" sz="2800" dirty="0">
                <a:ea typeface="MS PGothic" pitchFamily="34" charset="-128"/>
              </a:rPr>
              <a:t> DDIM am </a:t>
            </a:r>
            <a:r>
              <a:rPr lang="en-US" altLang="en-US" sz="2800" dirty="0" err="1">
                <a:ea typeface="MS PGothic" pitchFamily="34" charset="-128"/>
              </a:rPr>
              <a:t>ddiffyg</a:t>
            </a:r>
            <a:r>
              <a:rPr lang="en-US" altLang="en-US" sz="2800" dirty="0">
                <a:ea typeface="MS PGothic" pitchFamily="34" charset="-128"/>
              </a:rPr>
              <a:t> </a:t>
            </a:r>
            <a:r>
              <a:rPr lang="en-US" altLang="en-US" sz="2800" dirty="0" err="1">
                <a:ea typeface="MS PGothic" pitchFamily="34" charset="-128"/>
              </a:rPr>
              <a:t>arian</a:t>
            </a:r>
            <a:r>
              <a:rPr lang="en-US" altLang="en-US" sz="2800" dirty="0">
                <a:ea typeface="MS PGothic" pitchFamily="34" charset="-128"/>
              </a:rPr>
              <a:t> </a:t>
            </a:r>
            <a:r>
              <a:rPr lang="en-US" altLang="en-US" sz="2800" dirty="0" err="1">
                <a:ea typeface="MS PGothic" pitchFamily="34" charset="-128"/>
              </a:rPr>
              <a:t>yn</a:t>
            </a:r>
            <a:r>
              <a:rPr lang="en-US" altLang="en-US" sz="2800" dirty="0">
                <a:ea typeface="MS PGothic" pitchFamily="34" charset="-128"/>
              </a:rPr>
              <a:t> </a:t>
            </a:r>
            <a:r>
              <a:rPr lang="en-US" altLang="en-US" sz="2800" dirty="0" err="1">
                <a:ea typeface="MS PGothic" pitchFamily="34" charset="-128"/>
              </a:rPr>
              <a:t>unig</a:t>
            </a:r>
          </a:p>
          <a:p>
            <a:pPr marL="107950" indent="0">
              <a:buFont typeface="Wingdings 3" pitchFamily="18" charset="2"/>
              <a:buNone/>
              <a:defRPr/>
            </a:pPr>
            <a:endParaRPr lang="en-US" altLang="en-US" sz="2800" dirty="0">
              <a:ea typeface="MS PGothic" pitchFamily="34" charset="-128"/>
            </a:endParaRPr>
          </a:p>
          <a:p>
            <a:pPr marL="565150" indent="-457200">
              <a:defRPr/>
            </a:pPr>
            <a:r>
              <a:rPr lang="en-US" altLang="en-US" sz="2800" dirty="0">
                <a:ea typeface="MS PGothic" pitchFamily="34" charset="-128"/>
              </a:rPr>
              <a:t>Mae </a:t>
            </a:r>
            <a:r>
              <a:rPr lang="en-US" altLang="en-US" sz="2800" dirty="0" err="1">
                <a:ea typeface="MS PGothic" pitchFamily="34" charset="-128"/>
              </a:rPr>
              <a:t>meini</a:t>
            </a:r>
            <a:r>
              <a:rPr lang="en-US" altLang="en-US" sz="2800" dirty="0">
                <a:ea typeface="MS PGothic" pitchFamily="34" charset="-128"/>
              </a:rPr>
              <a:t> </a:t>
            </a:r>
            <a:r>
              <a:rPr lang="en-US" altLang="en-US" sz="2800" dirty="0" err="1">
                <a:ea typeface="MS PGothic" pitchFamily="34" charset="-128"/>
              </a:rPr>
              <a:t>prawf</a:t>
            </a:r>
            <a:r>
              <a:rPr lang="en-US" altLang="en-US" sz="2800" dirty="0">
                <a:ea typeface="MS PGothic" pitchFamily="34" charset="-128"/>
              </a:rPr>
              <a:t> </a:t>
            </a:r>
            <a:r>
              <a:rPr lang="en-US" altLang="en-US" sz="2800" dirty="0" err="1">
                <a:ea typeface="MS PGothic" pitchFamily="34" charset="-128"/>
              </a:rPr>
              <a:t>eraill</a:t>
            </a:r>
            <a:r>
              <a:rPr lang="en-US" altLang="en-US" sz="2800" dirty="0">
                <a:ea typeface="MS PGothic" pitchFamily="34" charset="-128"/>
              </a:rPr>
              <a:t> </a:t>
            </a:r>
            <a:r>
              <a:rPr lang="en-US" altLang="en-US" sz="2800" dirty="0" err="1">
                <a:ea typeface="MS PGothic" pitchFamily="34" charset="-128"/>
              </a:rPr>
              <a:t>yn</a:t>
            </a:r>
            <a:r>
              <a:rPr lang="en-US" altLang="en-US" sz="2800" dirty="0">
                <a:ea typeface="MS PGothic" pitchFamily="34" charset="-128"/>
              </a:rPr>
              <a:t> </a:t>
            </a:r>
            <a:r>
              <a:rPr lang="en-US" altLang="en-US" sz="2800" dirty="0" err="1">
                <a:ea typeface="MS PGothic" pitchFamily="34" charset="-128"/>
              </a:rPr>
              <a:t>cynnwys</a:t>
            </a:r>
            <a:r>
              <a:rPr lang="en-US" altLang="en-US" sz="2800" dirty="0">
                <a:ea typeface="MS PGothic" pitchFamily="34" charset="-128"/>
              </a:rPr>
              <a:t>……</a:t>
            </a:r>
          </a:p>
        </p:txBody>
      </p:sp>
      <p:sp>
        <p:nvSpPr>
          <p:cNvPr id="25606" name="Content Placeholder 3"/>
          <p:cNvSpPr>
            <a:spLocks noGrp="1"/>
          </p:cNvSpPr>
          <p:nvPr>
            <p:ph sz="quarter" idx="4"/>
          </p:nvPr>
        </p:nvSpPr>
        <p:spPr>
          <a:xfrm>
            <a:off x="4743450" y="1790700"/>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ts val="400"/>
              </a:spcBef>
              <a:buClr>
                <a:srgbClr val="7FD13B"/>
              </a:buClr>
            </a:pPr>
            <a:r>
              <a:rPr lang="en-US" altLang="en-US" sz="2800" i="1">
                <a:solidFill>
                  <a:srgbClr val="000000"/>
                </a:solidFill>
                <a:ea typeface="ＭＳ Ｐゴシック" charset="-128"/>
              </a:rPr>
              <a:t>Poverty and disadvantage is NOT just about a lack of money</a:t>
            </a:r>
          </a:p>
          <a:p>
            <a:pPr>
              <a:spcBef>
                <a:spcPts val="400"/>
              </a:spcBef>
              <a:buClr>
                <a:srgbClr val="7FD13B"/>
              </a:buClr>
            </a:pPr>
            <a:r>
              <a:rPr lang="en-US" altLang="en-US" sz="2800" i="1">
                <a:solidFill>
                  <a:srgbClr val="000000"/>
                </a:solidFill>
                <a:ea typeface="ＭＳ Ｐゴシック" charset="-128"/>
              </a:rPr>
              <a:t>Other criteria include…….</a:t>
            </a:r>
          </a:p>
          <a:p>
            <a:pPr>
              <a:spcBef>
                <a:spcPct val="0"/>
              </a:spcBef>
            </a:pPr>
            <a:endParaRPr lang="cy-GB" altLang="cy-GB">
              <a:ea typeface="ＭＳ Ｐゴシック" charset="-128"/>
            </a:endParaRPr>
          </a:p>
        </p:txBody>
      </p:sp>
      <p:pic>
        <p:nvPicPr>
          <p:cNvPr id="25607" name="Picture 2" descr="C:\Users\Dave\AppData\Local\Microsoft\Windows\Temporary Internet Files\Content.IE5\BP5W2LPY\1-12414484581qS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55875" y="4724400"/>
            <a:ext cx="3505200"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8" name="Picture 5" descr="C:\Users\Dave\AppData\Local\Microsoft\Windows\Temporary Internet Files\Content.IE5\BP5W2LPY\red_x_imag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9838" y="260350"/>
            <a:ext cx="16573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96226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br>
              <a:rPr lang="en-US" dirty="0">
                <a:latin typeface="+mj-ea"/>
                <a:cs typeface="+mj-ea"/>
              </a:rPr>
            </a:br>
            <a:r>
              <a:rPr lang="en-GB" sz="3600" i="1" dirty="0" err="1"/>
              <a:t>Meini</a:t>
            </a:r>
            <a:r>
              <a:rPr lang="en-GB" sz="3600" i="1" dirty="0"/>
              <a:t> </a:t>
            </a:r>
            <a:r>
              <a:rPr lang="en-GB" sz="3600" i="1" dirty="0" err="1"/>
              <a:t>Prawf</a:t>
            </a:r>
            <a:br>
              <a:rPr lang="en-US" dirty="0">
                <a:latin typeface="+mj-ea"/>
                <a:cs typeface="+mj-ea"/>
              </a:rPr>
            </a:br>
            <a:r>
              <a:rPr lang="en-GB" sz="3600" i="1" dirty="0"/>
              <a:t>Criteria</a:t>
            </a:r>
            <a:r>
              <a:rPr lang="en-GB" sz="2400" i="1" dirty="0"/>
              <a:t> </a:t>
            </a:r>
            <a:r>
              <a:rPr lang="en-GB" sz="2400" i="1" dirty="0">
                <a:ea typeface="+mj-ea"/>
                <a:cs typeface="+mj-cs"/>
              </a:rPr>
              <a:t> </a:t>
            </a:r>
            <a:br>
              <a:rPr lang="en-US" dirty="0">
                <a:latin typeface="+mj-ea"/>
                <a:cs typeface="+mj-ea"/>
              </a:rPr>
            </a:br>
            <a:br>
              <a:rPr lang="en-US" dirty="0">
                <a:latin typeface="+mj-ea"/>
                <a:cs typeface="+mj-ea"/>
              </a:rPr>
            </a:br>
            <a:endParaRPr lang="en-GB" sz="2400" i="1" dirty="0">
              <a:ea typeface="+mj-ea"/>
              <a:cs typeface="+mj-cs"/>
            </a:endParaRPr>
          </a:p>
        </p:txBody>
      </p:sp>
      <p:sp>
        <p:nvSpPr>
          <p:cNvPr id="26628"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25605" name="Content Placeholder 6"/>
          <p:cNvSpPr>
            <a:spLocks noGrp="1"/>
          </p:cNvSpPr>
          <p:nvPr>
            <p:ph sz="quarter" idx="2"/>
          </p:nvPr>
        </p:nvSpPr>
        <p:spPr>
          <a:xfrm>
            <a:off x="536275" y="1410449"/>
            <a:ext cx="4040188" cy="4682847"/>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fontScale="85000" lnSpcReduction="20000"/>
          </a:bodyPr>
          <a:lstStyle/>
          <a:p>
            <a:pPr marL="109220" indent="0">
              <a:buFont typeface="Wingdings 3" pitchFamily="18" charset="2"/>
              <a:buNone/>
              <a:defRPr/>
            </a:pPr>
            <a:endParaRPr lang="en-US" altLang="en-US" sz="1800" i="1" dirty="0">
              <a:ea typeface="MS PGothic" pitchFamily="34" charset="-128"/>
            </a:endParaRPr>
          </a:p>
          <a:p>
            <a:pPr>
              <a:defRPr/>
            </a:pPr>
            <a:r>
              <a:rPr lang="en-US" altLang="en-US" sz="2200" dirty="0" err="1">
                <a:ea typeface="MS PGothic" pitchFamily="34" charset="-128"/>
              </a:rPr>
              <a:t>PYDd</a:t>
            </a:r>
          </a:p>
          <a:p>
            <a:pPr>
              <a:defRPr/>
            </a:pPr>
            <a:r>
              <a:rPr lang="en-US" altLang="en-US" sz="2200" dirty="0" err="1">
                <a:ea typeface="MS PGothic" pitchFamily="34" charset="-128"/>
              </a:rPr>
              <a:t>Anbledd</a:t>
            </a:r>
            <a:endParaRPr lang="en-US" altLang="en-US" sz="2200" dirty="0">
              <a:ea typeface="MS PGothic" pitchFamily="34" charset="-128"/>
            </a:endParaRPr>
          </a:p>
          <a:p>
            <a:pPr>
              <a:defRPr/>
            </a:pPr>
            <a:r>
              <a:rPr lang="en-US" altLang="en-US" sz="2200" dirty="0" err="1">
                <a:ea typeface="MS PGothic" pitchFamily="34" charset="-128"/>
              </a:rPr>
              <a:t>Gofalwr</a:t>
            </a:r>
            <a:r>
              <a:rPr lang="en-US" altLang="en-US" sz="2200" dirty="0">
                <a:ea typeface="MS PGothic" pitchFamily="34" charset="-128"/>
              </a:rPr>
              <a:t> </a:t>
            </a:r>
            <a:r>
              <a:rPr lang="en-US" altLang="en-US" sz="2200" dirty="0" err="1">
                <a:ea typeface="MS PGothic" pitchFamily="34" charset="-128"/>
              </a:rPr>
              <a:t>ifanc</a:t>
            </a:r>
            <a:r>
              <a:rPr lang="en-US" altLang="en-US" sz="2200" dirty="0">
                <a:ea typeface="MS PGothic" pitchFamily="34" charset="-128"/>
              </a:rPr>
              <a:t> am riant </a:t>
            </a:r>
            <a:r>
              <a:rPr lang="en-US" altLang="en-US" sz="2200" dirty="0" err="1">
                <a:ea typeface="MS PGothic" pitchFamily="34" charset="-128"/>
              </a:rPr>
              <a:t>neu</a:t>
            </a:r>
            <a:r>
              <a:rPr lang="en-US" altLang="en-US" sz="2200" dirty="0">
                <a:ea typeface="MS PGothic" pitchFamily="34" charset="-128"/>
              </a:rPr>
              <a:t>  </a:t>
            </a:r>
            <a:r>
              <a:rPr lang="en-US" altLang="en-US" sz="2200" dirty="0" err="1">
                <a:ea typeface="MS PGothic" pitchFamily="34" charset="-128"/>
              </a:rPr>
              <a:t>frawd</a:t>
            </a:r>
            <a:r>
              <a:rPr lang="en-US" altLang="en-US" sz="2200" dirty="0">
                <a:ea typeface="MS PGothic" pitchFamily="34" charset="-128"/>
              </a:rPr>
              <a:t> </a:t>
            </a:r>
            <a:r>
              <a:rPr lang="en-US" altLang="en-US" sz="2200" dirty="0" err="1">
                <a:ea typeface="MS PGothic" pitchFamily="34" charset="-128"/>
              </a:rPr>
              <a:t>neu</a:t>
            </a:r>
            <a:r>
              <a:rPr lang="en-US" altLang="en-US" sz="2200" dirty="0">
                <a:ea typeface="MS PGothic" pitchFamily="34" charset="-128"/>
              </a:rPr>
              <a:t> </a:t>
            </a:r>
            <a:r>
              <a:rPr lang="en-US" altLang="en-US" sz="2200" dirty="0" err="1">
                <a:ea typeface="MS PGothic" pitchFamily="34" charset="-128"/>
              </a:rPr>
              <a:t>chwaer</a:t>
            </a:r>
            <a:endParaRPr lang="en-US" altLang="en-US" sz="2200" dirty="0">
              <a:ea typeface="MS PGothic" pitchFamily="34" charset="-128"/>
            </a:endParaRPr>
          </a:p>
          <a:p>
            <a:pPr>
              <a:defRPr/>
            </a:pPr>
            <a:r>
              <a:rPr lang="en-US" altLang="en-US" sz="2200" dirty="0" err="1">
                <a:ea typeface="MS PGothic" pitchFamily="34" charset="-128"/>
              </a:rPr>
              <a:t>Sipsiwn</a:t>
            </a:r>
            <a:r>
              <a:rPr lang="en-US" altLang="en-US" sz="2200" dirty="0">
                <a:ea typeface="MS PGothic" pitchFamily="34" charset="-128"/>
              </a:rPr>
              <a:t> / </a:t>
            </a:r>
            <a:r>
              <a:rPr lang="en-US" altLang="en-US" sz="2200" dirty="0" err="1">
                <a:ea typeface="MS PGothic" pitchFamily="34" charset="-128"/>
              </a:rPr>
              <a:t>Teithwyr</a:t>
            </a:r>
            <a:endParaRPr lang="en-US" altLang="en-US" sz="2200" dirty="0">
              <a:ea typeface="MS PGothic" pitchFamily="34" charset="-128"/>
            </a:endParaRPr>
          </a:p>
          <a:p>
            <a:pPr>
              <a:defRPr/>
            </a:pPr>
            <a:r>
              <a:rPr lang="en-US" altLang="en-US" sz="2200" dirty="0" err="1">
                <a:ea typeface="MS PGothic" pitchFamily="34" charset="-128"/>
              </a:rPr>
              <a:t>Ymwneud</a:t>
            </a:r>
            <a:r>
              <a:rPr lang="en-US" altLang="en-US" sz="2200" dirty="0">
                <a:ea typeface="MS PGothic" pitchFamily="34" charset="-128"/>
              </a:rPr>
              <a:t> â </a:t>
            </a:r>
            <a:r>
              <a:rPr lang="en-US" altLang="en-US" sz="2200" dirty="0" err="1">
                <a:ea typeface="MS PGothic" pitchFamily="34" charset="-128"/>
              </a:rPr>
              <a:t>gwasanaethau</a:t>
            </a:r>
            <a:r>
              <a:rPr lang="en-US" altLang="en-US" sz="2200" dirty="0">
                <a:ea typeface="MS PGothic" pitchFamily="34" charset="-128"/>
              </a:rPr>
              <a:t> </a:t>
            </a:r>
            <a:r>
              <a:rPr lang="en-US" altLang="en-US" sz="2200" dirty="0" err="1">
                <a:ea typeface="MS PGothic" pitchFamily="34" charset="-128"/>
              </a:rPr>
              <a:t>cymdeithasol</a:t>
            </a:r>
            <a:r>
              <a:rPr lang="en-US" altLang="en-US" sz="2200" dirty="0">
                <a:ea typeface="MS PGothic" pitchFamily="34" charset="-128"/>
              </a:rPr>
              <a:t> ( </a:t>
            </a:r>
            <a:r>
              <a:rPr lang="en-US" altLang="en-US" sz="2200" dirty="0" err="1">
                <a:ea typeface="MS PGothic" pitchFamily="34" charset="-128"/>
              </a:rPr>
              <a:t>e.e</a:t>
            </a:r>
            <a:r>
              <a:rPr lang="en-US" altLang="en-US" sz="2200" dirty="0">
                <a:ea typeface="MS PGothic" pitchFamily="34" charset="-128"/>
              </a:rPr>
              <a:t>. </a:t>
            </a:r>
            <a:r>
              <a:rPr lang="en-US" altLang="en-US" sz="2200" dirty="0" err="1">
                <a:ea typeface="MS PGothic" pitchFamily="34" charset="-128"/>
              </a:rPr>
              <a:t>Plentyn</a:t>
            </a:r>
            <a:r>
              <a:rPr lang="en-US" altLang="en-US" sz="2200" dirty="0">
                <a:ea typeface="MS PGothic" pitchFamily="34" charset="-128"/>
              </a:rPr>
              <a:t> </a:t>
            </a:r>
            <a:r>
              <a:rPr lang="en-US" altLang="en-US" sz="2200" dirty="0" err="1">
                <a:ea typeface="MS PGothic" pitchFamily="34" charset="-128"/>
              </a:rPr>
              <a:t>Mewn</a:t>
            </a:r>
            <a:r>
              <a:rPr lang="en-US" altLang="en-US" sz="2200" dirty="0">
                <a:ea typeface="MS PGothic" pitchFamily="34" charset="-128"/>
              </a:rPr>
              <a:t> </a:t>
            </a:r>
            <a:r>
              <a:rPr lang="en-US" altLang="en-US" sz="2200" dirty="0" err="1">
                <a:ea typeface="MS PGothic" pitchFamily="34" charset="-128"/>
              </a:rPr>
              <a:t>Gofal</a:t>
            </a:r>
            <a:r>
              <a:rPr lang="en-US" altLang="en-US" sz="2200" dirty="0">
                <a:ea typeface="MS PGothic" pitchFamily="34" charset="-128"/>
              </a:rPr>
              <a:t>  </a:t>
            </a:r>
            <a:r>
              <a:rPr lang="en-US" altLang="en-US" sz="2200" dirty="0" err="1">
                <a:ea typeface="MS PGothic" pitchFamily="34" charset="-128"/>
              </a:rPr>
              <a:t>neu</a:t>
            </a:r>
            <a:r>
              <a:rPr lang="en-US" altLang="en-US" sz="2200" dirty="0">
                <a:ea typeface="MS PGothic" pitchFamily="34" charset="-128"/>
              </a:rPr>
              <a:t> </a:t>
            </a:r>
            <a:r>
              <a:rPr lang="en-US" altLang="en-US" sz="2200" dirty="0" err="1">
                <a:ea typeface="MS PGothic" pitchFamily="34" charset="-128"/>
              </a:rPr>
              <a:t>ar</a:t>
            </a:r>
            <a:r>
              <a:rPr lang="en-US" altLang="en-US" sz="2200" dirty="0">
                <a:ea typeface="MS PGothic" pitchFamily="34" charset="-128"/>
              </a:rPr>
              <a:t> y </a:t>
            </a:r>
            <a:r>
              <a:rPr lang="en-US" altLang="en-US" sz="2200" dirty="0" err="1">
                <a:ea typeface="MS PGothic" pitchFamily="34" charset="-128"/>
              </a:rPr>
              <a:t>Gofrestr</a:t>
            </a:r>
            <a:r>
              <a:rPr lang="en-US" altLang="en-US" sz="2200" dirty="0">
                <a:ea typeface="MS PGothic" pitchFamily="34" charset="-128"/>
              </a:rPr>
              <a:t> </a:t>
            </a:r>
            <a:r>
              <a:rPr lang="en-US" altLang="en-US" sz="2200" dirty="0" err="1">
                <a:ea typeface="MS PGothic" pitchFamily="34" charset="-128"/>
              </a:rPr>
              <a:t>Amddiffyn</a:t>
            </a:r>
            <a:r>
              <a:rPr lang="en-US" altLang="en-US" sz="2200" dirty="0">
                <a:ea typeface="MS PGothic" pitchFamily="34" charset="-128"/>
              </a:rPr>
              <a:t> Plant)</a:t>
            </a:r>
          </a:p>
          <a:p>
            <a:pPr>
              <a:defRPr/>
            </a:pPr>
            <a:r>
              <a:rPr lang="en-US" altLang="en-US" sz="2200" dirty="0" err="1">
                <a:ea typeface="MS PGothic" pitchFamily="34" charset="-128"/>
              </a:rPr>
              <a:t>Côd</a:t>
            </a:r>
            <a:r>
              <a:rPr lang="en-US" altLang="en-US" sz="2200" dirty="0">
                <a:ea typeface="MS PGothic" pitchFamily="34" charset="-128"/>
              </a:rPr>
              <a:t> Post (Welsh Index of Multiple </a:t>
            </a:r>
            <a:r>
              <a:rPr lang="en-US" altLang="en-US" sz="2200" dirty="0" err="1">
                <a:ea typeface="MS PGothic" pitchFamily="34" charset="-128"/>
              </a:rPr>
              <a:t>Deprivaation</a:t>
            </a:r>
            <a:r>
              <a:rPr lang="en-US" altLang="en-US" sz="2200" dirty="0">
                <a:ea typeface="MS PGothic" pitchFamily="34" charset="-128"/>
              </a:rPr>
              <a:t> - WIMD)</a:t>
            </a:r>
          </a:p>
          <a:p>
            <a:pPr>
              <a:defRPr/>
            </a:pPr>
            <a:r>
              <a:rPr lang="en-US" altLang="en-US" sz="2200" dirty="0" err="1">
                <a:ea typeface="MS PGothic" pitchFamily="34" charset="-128"/>
              </a:rPr>
              <a:t>Troseddwr</a:t>
            </a:r>
            <a:r>
              <a:rPr lang="en-US" altLang="en-US" sz="2200" dirty="0">
                <a:ea typeface="MS PGothic" pitchFamily="34" charset="-128"/>
              </a:rPr>
              <a:t> </a:t>
            </a:r>
            <a:r>
              <a:rPr lang="en-US" altLang="en-US" sz="2200" dirty="0" err="1">
                <a:ea typeface="MS PGothic" pitchFamily="34" charset="-128"/>
              </a:rPr>
              <a:t>Ifanc</a:t>
            </a:r>
            <a:endParaRPr lang="en-US" altLang="en-US" sz="2200" dirty="0">
              <a:ea typeface="MS PGothic" pitchFamily="34" charset="-128"/>
            </a:endParaRPr>
          </a:p>
          <a:p>
            <a:pPr>
              <a:defRPr/>
            </a:pPr>
            <a:r>
              <a:rPr lang="en-US" altLang="en-US" sz="2200" dirty="0" err="1">
                <a:ea typeface="MS PGothic" pitchFamily="34" charset="-128"/>
              </a:rPr>
              <a:t>Presenoldeb</a:t>
            </a:r>
            <a:r>
              <a:rPr lang="en-US" altLang="en-US" sz="2200" dirty="0">
                <a:ea typeface="MS PGothic" pitchFamily="34" charset="-128"/>
              </a:rPr>
              <a:t> </a:t>
            </a:r>
            <a:r>
              <a:rPr lang="en-US" altLang="en-US" sz="2200" dirty="0" err="1">
                <a:ea typeface="MS PGothic" pitchFamily="34" charset="-128"/>
              </a:rPr>
              <a:t>isel</a:t>
            </a:r>
            <a:endParaRPr lang="en-US" altLang="en-US" sz="2200" dirty="0">
              <a:ea typeface="MS PGothic" pitchFamily="34" charset="-128"/>
            </a:endParaRPr>
          </a:p>
          <a:p>
            <a:pPr>
              <a:defRPr/>
            </a:pPr>
            <a:r>
              <a:rPr lang="en-US" altLang="en-US" sz="2200" dirty="0" err="1">
                <a:ea typeface="MS PGothic" pitchFamily="34" charset="-128"/>
              </a:rPr>
              <a:t>Gwaelodlin</a:t>
            </a:r>
            <a:r>
              <a:rPr lang="en-US" altLang="en-US" sz="2200" dirty="0">
                <a:ea typeface="MS PGothic" pitchFamily="34" charset="-128"/>
              </a:rPr>
              <a:t> is nag </a:t>
            </a:r>
            <a:r>
              <a:rPr lang="en-US" altLang="en-US" sz="2200" dirty="0" err="1">
                <a:ea typeface="MS PGothic" pitchFamily="34" charset="-128"/>
              </a:rPr>
              <a:t>arfer</a:t>
            </a:r>
            <a:r>
              <a:rPr lang="en-US" altLang="en-US" sz="2200" dirty="0">
                <a:ea typeface="MS PGothic" pitchFamily="34" charset="-128"/>
              </a:rPr>
              <a:t> / </a:t>
            </a:r>
            <a:r>
              <a:rPr lang="en-US" altLang="en-US" sz="2200" dirty="0" err="1">
                <a:ea typeface="MS PGothic" pitchFamily="34" charset="-128"/>
              </a:rPr>
              <a:t>oedran</a:t>
            </a:r>
            <a:r>
              <a:rPr lang="en-US" altLang="en-US" sz="2200" dirty="0">
                <a:ea typeface="MS PGothic" pitchFamily="34" charset="-128"/>
              </a:rPr>
              <a:t> </a:t>
            </a:r>
            <a:r>
              <a:rPr lang="en-US" altLang="en-US" sz="2200" dirty="0" err="1">
                <a:ea typeface="MS PGothic" pitchFamily="34" charset="-128"/>
              </a:rPr>
              <a:t>darllen</a:t>
            </a:r>
            <a:r>
              <a:rPr lang="en-US" altLang="en-US" sz="2200" dirty="0">
                <a:ea typeface="MS PGothic" pitchFamily="34" charset="-128"/>
              </a:rPr>
              <a:t> </a:t>
            </a:r>
            <a:r>
              <a:rPr lang="en-US" altLang="en-US" sz="2200" dirty="0" err="1">
                <a:ea typeface="MS PGothic" pitchFamily="34" charset="-128"/>
              </a:rPr>
              <a:t>mwy</a:t>
            </a:r>
            <a:r>
              <a:rPr lang="en-US" altLang="en-US" sz="2200" dirty="0">
                <a:ea typeface="MS PGothic" pitchFamily="34" charset="-128"/>
              </a:rPr>
              <a:t> </a:t>
            </a:r>
            <a:r>
              <a:rPr lang="en-US" altLang="en-US" sz="2200" dirty="0" err="1">
                <a:ea typeface="MS PGothic" pitchFamily="34" charset="-128"/>
              </a:rPr>
              <a:t>na</a:t>
            </a:r>
            <a:r>
              <a:rPr lang="en-US" altLang="en-US" sz="2200" dirty="0">
                <a:ea typeface="MS PGothic" pitchFamily="34" charset="-128"/>
              </a:rPr>
              <a:t> 2 </a:t>
            </a:r>
            <a:r>
              <a:rPr lang="en-US" altLang="en-US" sz="2200" dirty="0" err="1">
                <a:ea typeface="MS PGothic" pitchFamily="34" charset="-128"/>
              </a:rPr>
              <a:t>flynedd</a:t>
            </a:r>
            <a:r>
              <a:rPr lang="en-US" altLang="en-US" sz="2200" dirty="0">
                <a:ea typeface="MS PGothic" pitchFamily="34" charset="-128"/>
              </a:rPr>
              <a:t>  </a:t>
            </a:r>
            <a:r>
              <a:rPr lang="en-US" altLang="en-US" sz="2200" dirty="0" err="1">
                <a:ea typeface="MS PGothic" pitchFamily="34" charset="-128"/>
              </a:rPr>
              <a:t>yn</a:t>
            </a:r>
            <a:r>
              <a:rPr lang="en-US" altLang="en-US" sz="2200" dirty="0">
                <a:ea typeface="MS PGothic" pitchFamily="34" charset="-128"/>
              </a:rPr>
              <a:t> is </a:t>
            </a:r>
            <a:r>
              <a:rPr lang="en-US" altLang="en-US" sz="2200" dirty="0" err="1">
                <a:ea typeface="MS PGothic" pitchFamily="34" charset="-128"/>
              </a:rPr>
              <a:t>na</a:t>
            </a:r>
            <a:r>
              <a:rPr lang="en-US" altLang="en-US" sz="2200" dirty="0">
                <a:ea typeface="MS PGothic" pitchFamily="34" charset="-128"/>
              </a:rPr>
              <a:t> </a:t>
            </a:r>
            <a:r>
              <a:rPr lang="en-US" altLang="en-US" sz="2200" dirty="0" err="1">
                <a:ea typeface="MS PGothic" pitchFamily="34" charset="-128"/>
              </a:rPr>
              <a:t>oedran</a:t>
            </a:r>
            <a:r>
              <a:rPr lang="en-US" altLang="en-US" sz="2200" dirty="0">
                <a:ea typeface="MS PGothic" pitchFamily="34" charset="-128"/>
              </a:rPr>
              <a:t> </a:t>
            </a:r>
            <a:r>
              <a:rPr lang="en-US" altLang="en-US" sz="2200" dirty="0" err="1">
                <a:ea typeface="MS PGothic" pitchFamily="34" charset="-128"/>
              </a:rPr>
              <a:t>cronolegol</a:t>
            </a:r>
            <a:endParaRPr lang="en-US" altLang="en-US" sz="2200" dirty="0">
              <a:ea typeface="MS PGothic" pitchFamily="34" charset="-128"/>
            </a:endParaRPr>
          </a:p>
          <a:p>
            <a:pPr>
              <a:defRPr/>
            </a:pPr>
            <a:endParaRPr lang="en-US" altLang="en-US" sz="1800" i="1" dirty="0">
              <a:ea typeface="MS PGothic" pitchFamily="34" charset="-128"/>
            </a:endParaRPr>
          </a:p>
        </p:txBody>
      </p:sp>
      <p:sp>
        <p:nvSpPr>
          <p:cNvPr id="26630" name="Content Placeholder 3"/>
          <p:cNvSpPr>
            <a:spLocks noGrp="1"/>
          </p:cNvSpPr>
          <p:nvPr>
            <p:ph sz="quarter" idx="4"/>
          </p:nvPr>
        </p:nvSpPr>
        <p:spPr>
          <a:xfrm>
            <a:off x="4645025" y="1444625"/>
            <a:ext cx="4041775" cy="4360639"/>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fontScale="92500" lnSpcReduction="10000"/>
          </a:bodyPr>
          <a:lstStyle/>
          <a:p>
            <a:pPr>
              <a:spcBef>
                <a:spcPts val="400"/>
              </a:spcBef>
              <a:buClr>
                <a:srgbClr val="7FD13B"/>
              </a:buClr>
            </a:pPr>
            <a:r>
              <a:rPr lang="en-US" altLang="en-US" sz="2200" i="1" dirty="0">
                <a:solidFill>
                  <a:srgbClr val="000000"/>
                </a:solidFill>
                <a:ea typeface="ＭＳ Ｐゴシック" charset="-128"/>
              </a:rPr>
              <a:t>FSM</a:t>
            </a:r>
          </a:p>
          <a:p>
            <a:pPr>
              <a:spcBef>
                <a:spcPts val="400"/>
              </a:spcBef>
              <a:buClr>
                <a:srgbClr val="7FD13B"/>
              </a:buClr>
            </a:pPr>
            <a:r>
              <a:rPr lang="en-US" altLang="en-US" sz="2200" i="1" dirty="0">
                <a:solidFill>
                  <a:srgbClr val="000000"/>
                </a:solidFill>
                <a:ea typeface="ＭＳ Ｐゴシック" charset="-128"/>
              </a:rPr>
              <a:t>Disability</a:t>
            </a:r>
          </a:p>
          <a:p>
            <a:pPr>
              <a:spcBef>
                <a:spcPts val="400"/>
              </a:spcBef>
              <a:buClr>
                <a:srgbClr val="7FD13B"/>
              </a:buClr>
            </a:pPr>
            <a:r>
              <a:rPr lang="en-US" altLang="en-US" sz="2200" i="1" dirty="0">
                <a:solidFill>
                  <a:srgbClr val="000000"/>
                </a:solidFill>
                <a:ea typeface="ＭＳ Ｐゴシック" charset="-128"/>
              </a:rPr>
              <a:t>Young </a:t>
            </a:r>
            <a:r>
              <a:rPr lang="en-US" altLang="en-US" sz="2200" i="1" dirty="0" err="1">
                <a:solidFill>
                  <a:srgbClr val="000000"/>
                </a:solidFill>
                <a:ea typeface="ＭＳ Ｐゴシック" charset="-128"/>
              </a:rPr>
              <a:t>carer</a:t>
            </a:r>
            <a:r>
              <a:rPr lang="en-US" altLang="en-US" sz="2200" i="1" dirty="0">
                <a:solidFill>
                  <a:srgbClr val="000000"/>
                </a:solidFill>
                <a:ea typeface="ＭＳ Ｐゴシック" charset="-128"/>
              </a:rPr>
              <a:t> for parent or sibling</a:t>
            </a:r>
          </a:p>
          <a:p>
            <a:pPr>
              <a:spcBef>
                <a:spcPts val="400"/>
              </a:spcBef>
              <a:buClr>
                <a:srgbClr val="7FD13B"/>
              </a:buClr>
            </a:pPr>
            <a:r>
              <a:rPr lang="en-US" altLang="en-US" sz="2200" i="1" dirty="0">
                <a:solidFill>
                  <a:srgbClr val="000000"/>
                </a:solidFill>
                <a:ea typeface="ＭＳ Ｐゴシック" charset="-128"/>
              </a:rPr>
              <a:t>Gypsy/ </a:t>
            </a:r>
            <a:r>
              <a:rPr lang="en-US" altLang="en-US" sz="2200" i="1" dirty="0" err="1">
                <a:solidFill>
                  <a:srgbClr val="000000"/>
                </a:solidFill>
                <a:ea typeface="ＭＳ Ｐゴシック" charset="-128"/>
              </a:rPr>
              <a:t>Traveller</a:t>
            </a:r>
            <a:endParaRPr lang="en-US" altLang="en-US" sz="2200" i="1" dirty="0">
              <a:solidFill>
                <a:srgbClr val="000000"/>
              </a:solidFill>
              <a:ea typeface="ＭＳ Ｐゴシック" charset="-128"/>
            </a:endParaRPr>
          </a:p>
          <a:p>
            <a:pPr>
              <a:spcBef>
                <a:spcPts val="400"/>
              </a:spcBef>
              <a:buClr>
                <a:srgbClr val="7FD13B"/>
              </a:buClr>
            </a:pPr>
            <a:r>
              <a:rPr lang="en-US" altLang="en-US" sz="2200" i="1" dirty="0">
                <a:solidFill>
                  <a:srgbClr val="000000"/>
                </a:solidFill>
                <a:ea typeface="ＭＳ Ｐゴシック" charset="-128"/>
              </a:rPr>
              <a:t>Involvement with social services (e.g. Looked After Child or on the Child Protection Register)</a:t>
            </a:r>
          </a:p>
          <a:p>
            <a:pPr>
              <a:spcBef>
                <a:spcPts val="400"/>
              </a:spcBef>
              <a:buClr>
                <a:srgbClr val="7FD13B"/>
              </a:buClr>
            </a:pPr>
            <a:r>
              <a:rPr lang="en-US" altLang="en-US" sz="2200" i="1" dirty="0">
                <a:solidFill>
                  <a:srgbClr val="000000"/>
                </a:solidFill>
                <a:ea typeface="ＭＳ Ｐゴシック" charset="-128"/>
              </a:rPr>
              <a:t>Postcode (Welsh Index of Multiple Deprivation – WIMD)</a:t>
            </a:r>
          </a:p>
          <a:p>
            <a:pPr>
              <a:spcBef>
                <a:spcPts val="400"/>
              </a:spcBef>
              <a:buClr>
                <a:srgbClr val="7FD13B"/>
              </a:buClr>
            </a:pPr>
            <a:r>
              <a:rPr lang="en-US" altLang="en-US" sz="2200" i="1" dirty="0">
                <a:solidFill>
                  <a:srgbClr val="000000"/>
                </a:solidFill>
                <a:ea typeface="ＭＳ Ｐゴシック" charset="-128"/>
              </a:rPr>
              <a:t>Youth offender</a:t>
            </a:r>
          </a:p>
          <a:p>
            <a:pPr>
              <a:spcBef>
                <a:spcPts val="400"/>
              </a:spcBef>
              <a:buClr>
                <a:srgbClr val="7FD13B"/>
              </a:buClr>
            </a:pPr>
            <a:r>
              <a:rPr lang="en-US" altLang="en-US" sz="2200" i="1" dirty="0">
                <a:solidFill>
                  <a:srgbClr val="000000"/>
                </a:solidFill>
                <a:ea typeface="ＭＳ Ｐゴシック" charset="-128"/>
              </a:rPr>
              <a:t>Low attendance</a:t>
            </a:r>
          </a:p>
          <a:p>
            <a:pPr>
              <a:spcBef>
                <a:spcPts val="400"/>
              </a:spcBef>
              <a:buClr>
                <a:srgbClr val="7FD13B"/>
              </a:buClr>
            </a:pPr>
            <a:r>
              <a:rPr lang="en-US" altLang="en-US" sz="2200" i="1" dirty="0">
                <a:solidFill>
                  <a:srgbClr val="000000"/>
                </a:solidFill>
                <a:ea typeface="ＭＳ Ｐゴシック" charset="-128"/>
              </a:rPr>
              <a:t>Lower than average baseline/ Reading age more than 2 years lower that chronological age</a:t>
            </a:r>
          </a:p>
          <a:p>
            <a:pPr>
              <a:spcBef>
                <a:spcPct val="0"/>
              </a:spcBef>
            </a:pPr>
            <a:endParaRPr lang="cy-GB" altLang="cy-GB" sz="1800" dirty="0">
              <a:ea typeface="ＭＳ Ｐゴシック" charset="-128"/>
            </a:endParaRPr>
          </a:p>
        </p:txBody>
      </p:sp>
      <p:pic>
        <p:nvPicPr>
          <p:cNvPr id="26631" name="Picture 3" descr="C:\Users\Dave\AppData\Local\Microsoft\Windows\Temporary Internet Files\Content.IE5\Q54IWVZT\children-reading-book[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3575" y="-25400"/>
            <a:ext cx="2628900"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5303711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309A-8F61-0F17-6C88-7CC7A15D2D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635023-EC6E-0135-DA02-260A82216A9C}"/>
              </a:ext>
            </a:extLst>
          </p:cNvPr>
          <p:cNvSpPr>
            <a:spLocks noGrp="1"/>
          </p:cNvSpPr>
          <p:nvPr>
            <p:ph idx="1"/>
          </p:nvPr>
        </p:nvSpPr>
        <p:spPr/>
        <p:txBody>
          <a:bodyPr vert="horz" lIns="91440" tIns="45720" rIns="91440" bIns="45720" rtlCol="0" anchor="t">
            <a:normAutofit/>
          </a:bodyPr>
          <a:lstStyle/>
          <a:p>
            <a:r>
              <a:rPr lang="en-GB" sz="1300">
                <a:cs typeface="Calibri"/>
              </a:rPr>
              <a:t>Wales Centre for Public Policy (2022) </a:t>
            </a:r>
            <a:r>
              <a:rPr lang="en-GB" sz="1300" i="1">
                <a:cs typeface="Calibri"/>
              </a:rPr>
              <a:t>Being poor in Wales – why where you live matters (Online)</a:t>
            </a:r>
            <a:r>
              <a:rPr lang="en-GB" sz="1300">
                <a:cs typeface="Calibri"/>
              </a:rPr>
              <a:t>. </a:t>
            </a:r>
            <a:r>
              <a:rPr lang="en-GB" sz="1300">
                <a:cs typeface="Calibri"/>
                <a:hlinkClick r:id="rId2"/>
              </a:rPr>
              <a:t>https://www.wcpp.org.uk/commentary/being-poor-in-wales-why-where-you-live-matters/</a:t>
            </a:r>
            <a:r>
              <a:rPr lang="en-GB" sz="1300">
                <a:cs typeface="Calibri"/>
              </a:rPr>
              <a:t>  </a:t>
            </a:r>
          </a:p>
          <a:p>
            <a:endParaRPr lang="en-GB" sz="1300">
              <a:cs typeface="Calibri"/>
            </a:endParaRPr>
          </a:p>
          <a:p>
            <a:r>
              <a:rPr lang="en-GB" sz="1300">
                <a:cs typeface="Calibri"/>
              </a:rPr>
              <a:t>Rittel, H.J.W. and Webber, M.H. (1973) Dilemmas in general theory of planning. </a:t>
            </a:r>
            <a:r>
              <a:rPr lang="en-GB" sz="1300" i="1">
                <a:cs typeface="Calibri"/>
              </a:rPr>
              <a:t>Policy Sciences, 4, </a:t>
            </a:r>
            <a:r>
              <a:rPr lang="en-GB" sz="1300">
                <a:cs typeface="Calibri"/>
              </a:rPr>
              <a:t>(2) pp155-159. </a:t>
            </a:r>
            <a:r>
              <a:rPr lang="en-GB" sz="1300">
                <a:solidFill>
                  <a:srgbClr val="333333"/>
                </a:solidFill>
                <a:ea typeface="+mn-lt"/>
                <a:cs typeface="+mn-lt"/>
                <a:hlinkClick r:id="rId3"/>
              </a:rPr>
              <a:t>https://doi.org/10.1007/BF01405730</a:t>
            </a:r>
            <a:r>
              <a:rPr lang="en-GB" sz="1300">
                <a:solidFill>
                  <a:srgbClr val="333333"/>
                </a:solidFill>
                <a:ea typeface="+mn-lt"/>
                <a:cs typeface="+mn-lt"/>
              </a:rPr>
              <a:t> </a:t>
            </a:r>
            <a:endParaRPr lang="en-GB">
              <a:cs typeface="Calibri" panose="020F0502020204030204"/>
            </a:endParaRPr>
          </a:p>
          <a:p>
            <a:r>
              <a:rPr lang="en-GB" sz="1300">
                <a:solidFill>
                  <a:srgbClr val="333333"/>
                </a:solidFill>
                <a:ea typeface="+mn-lt"/>
                <a:cs typeface="+mn-lt"/>
              </a:rPr>
              <a:t>Scanlan, M. and Johnson, L (2021) ‘Inclusion the social frontier: Family and community engagement’. In: </a:t>
            </a:r>
            <a:r>
              <a:rPr lang="en-GB" sz="1300">
                <a:solidFill>
                  <a:srgbClr val="555555"/>
                </a:solidFill>
                <a:ea typeface="+mn-lt"/>
                <a:cs typeface="+mn-lt"/>
              </a:rPr>
              <a:t>Theoharis, G. Scanlan, M. (eds) </a:t>
            </a:r>
            <a:r>
              <a:rPr lang="en-GB" sz="1300" i="1">
                <a:solidFill>
                  <a:srgbClr val="555555"/>
                </a:solidFill>
                <a:ea typeface="+mn-lt"/>
                <a:cs typeface="+mn-lt"/>
              </a:rPr>
              <a:t>Leadership for Increasingly Diverse Schools</a:t>
            </a:r>
            <a:r>
              <a:rPr lang="en-GB" sz="1300">
                <a:solidFill>
                  <a:srgbClr val="555555"/>
                </a:solidFill>
                <a:ea typeface="+mn-lt"/>
                <a:cs typeface="+mn-lt"/>
              </a:rPr>
              <a:t>, Taylor &amp; Francis Group, 2020. pp 227-290</a:t>
            </a:r>
            <a:endParaRPr lang="en-GB">
              <a:solidFill>
                <a:srgbClr val="000000"/>
              </a:solidFill>
              <a:ea typeface="+mn-lt"/>
              <a:cs typeface="+mn-lt"/>
            </a:endParaRPr>
          </a:p>
          <a:p>
            <a:r>
              <a:rPr lang="en-GB" sz="1200">
                <a:solidFill>
                  <a:srgbClr val="555555"/>
                </a:solidFill>
                <a:latin typeface="Arial"/>
                <a:ea typeface="+mn-lt"/>
                <a:cs typeface="+mn-lt"/>
              </a:rPr>
              <a:t>Scottish Government (2023)  </a:t>
            </a:r>
            <a:r>
              <a:rPr lang="en-GB" sz="1200">
                <a:solidFill>
                  <a:srgbClr val="333333"/>
                </a:solidFill>
                <a:latin typeface="Arial"/>
                <a:cs typeface="Arial"/>
              </a:rPr>
              <a:t>Tackling child poverty pathfinders: evaluability assessment Available at: </a:t>
            </a:r>
            <a:r>
              <a:rPr lang="en-GB" sz="1200">
                <a:solidFill>
                  <a:srgbClr val="333333"/>
                </a:solidFill>
                <a:latin typeface="Arial"/>
                <a:ea typeface="+mn-lt"/>
                <a:cs typeface="+mn-lt"/>
                <a:hlinkClick r:id="rId4"/>
              </a:rPr>
              <a:t>Appendix 2 – Best Practice Literature Review - Tackling child poverty pathfinders: evaluability assessment - gov.scot (www.gov.scot)</a:t>
            </a:r>
            <a:r>
              <a:rPr lang="en-GB" sz="1200">
                <a:solidFill>
                  <a:srgbClr val="333333"/>
                </a:solidFill>
                <a:latin typeface="Arial"/>
                <a:ea typeface="+mn-lt"/>
                <a:cs typeface="+mn-lt"/>
              </a:rPr>
              <a:t>  Accessed 5/3/2024</a:t>
            </a:r>
            <a:endParaRPr lang="en-GB" sz="1200">
              <a:solidFill>
                <a:srgbClr val="555555"/>
              </a:solidFill>
              <a:latin typeface="Arial"/>
              <a:ea typeface="+mn-lt"/>
              <a:cs typeface="+mn-lt"/>
            </a:endParaRPr>
          </a:p>
          <a:p>
            <a:endParaRPr lang="en-GB" sz="1300">
              <a:solidFill>
                <a:srgbClr val="555555"/>
              </a:solidFill>
              <a:ea typeface="+mn-lt"/>
              <a:cs typeface="+mn-lt"/>
            </a:endParaRPr>
          </a:p>
          <a:p>
            <a:r>
              <a:rPr lang="en-GB" sz="1300">
                <a:solidFill>
                  <a:srgbClr val="333333"/>
                </a:solidFill>
                <a:ea typeface="+mn-lt"/>
                <a:cs typeface="+mn-lt"/>
              </a:rPr>
              <a:t>Turnbull, N. and Hoppe, R.  (2019) Problematizing ‘wickedness’: a critique of the wicked problems concept, from philosophy to practice. </a:t>
            </a:r>
            <a:r>
              <a:rPr lang="en-GB" sz="1300" i="1">
                <a:solidFill>
                  <a:srgbClr val="333333"/>
                </a:solidFill>
                <a:ea typeface="+mn-lt"/>
                <a:cs typeface="+mn-lt"/>
              </a:rPr>
              <a:t>Policy and Society</a:t>
            </a:r>
            <a:r>
              <a:rPr lang="en-GB" sz="1300">
                <a:solidFill>
                  <a:srgbClr val="333333"/>
                </a:solidFill>
                <a:ea typeface="+mn-lt"/>
                <a:cs typeface="+mn-lt"/>
              </a:rPr>
              <a:t>, 38:2, 315-337, DOI: </a:t>
            </a:r>
            <a:r>
              <a:rPr lang="en-GB" sz="1300" u="sng">
                <a:solidFill>
                  <a:srgbClr val="333333"/>
                </a:solidFill>
                <a:ea typeface="+mn-lt"/>
                <a:cs typeface="+mn-lt"/>
                <a:hlinkClick r:id="rId5"/>
              </a:rPr>
              <a:t>10.1080/14494035.2018.1488796</a:t>
            </a:r>
            <a:endParaRPr lang="en-GB" sz="1300">
              <a:solidFill>
                <a:srgbClr val="555555"/>
              </a:solidFill>
              <a:cs typeface="Calibri"/>
            </a:endParaRPr>
          </a:p>
          <a:p>
            <a:endParaRPr lang="en-GB" sz="1300">
              <a:solidFill>
                <a:srgbClr val="555555"/>
              </a:solidFill>
              <a:cs typeface="Calibri"/>
            </a:endParaRPr>
          </a:p>
          <a:p>
            <a:r>
              <a:rPr lang="en-GB" sz="1300">
                <a:cs typeface="Calibri"/>
              </a:rPr>
              <a:t>Wales Centre for Public Policy (2022) </a:t>
            </a:r>
            <a:r>
              <a:rPr lang="en-GB" sz="1300" i="1">
                <a:cs typeface="Calibri"/>
              </a:rPr>
              <a:t>Being poor in Wales – why where you live matters (Online)</a:t>
            </a:r>
            <a:r>
              <a:rPr lang="en-GB" sz="1300">
                <a:cs typeface="Calibri"/>
              </a:rPr>
              <a:t>. </a:t>
            </a:r>
            <a:r>
              <a:rPr lang="en-GB" sz="1300">
                <a:cs typeface="Calibri"/>
                <a:hlinkClick r:id="rId2"/>
              </a:rPr>
              <a:t>https://www.wcpp.org.uk/commentary/being-poor-in-wales-why-where-you-live-matters/</a:t>
            </a:r>
            <a:r>
              <a:rPr lang="en-GB" sz="1300">
                <a:cs typeface="Calibri"/>
              </a:rPr>
              <a:t>  </a:t>
            </a:r>
            <a:endParaRPr lang="en-GB">
              <a:cs typeface="Calibri"/>
            </a:endParaRPr>
          </a:p>
          <a:p>
            <a:pPr marL="0" indent="0">
              <a:buNone/>
            </a:pPr>
            <a:endParaRPr lang="en-GB">
              <a:cs typeface="Calibri"/>
            </a:endParaRPr>
          </a:p>
        </p:txBody>
      </p:sp>
    </p:spTree>
    <p:extLst>
      <p:ext uri="{BB962C8B-B14F-4D97-AF65-F5344CB8AC3E}">
        <p14:creationId xmlns:p14="http://schemas.microsoft.com/office/powerpoint/2010/main" val="11234810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85F792A-84B6-F92B-7DA7-96B1EA0E4B2E}"/>
              </a:ext>
            </a:extLst>
          </p:cNvPr>
          <p:cNvSpPr>
            <a:spLocks noGrp="1"/>
          </p:cNvSpPr>
          <p:nvPr>
            <p:ph idx="1"/>
          </p:nvPr>
        </p:nvSpPr>
        <p:spPr>
          <a:xfrm>
            <a:off x="177212" y="989986"/>
            <a:ext cx="8427235" cy="5391342"/>
          </a:xfrm>
          <a:solidFill>
            <a:schemeClr val="bg1"/>
          </a:solidFill>
        </p:spPr>
        <p:txBody>
          <a:bodyPr vert="horz" lIns="91440" tIns="45720" rIns="91440" bIns="45720" rtlCol="0" anchor="t">
            <a:normAutofit fontScale="55000" lnSpcReduction="20000"/>
          </a:bodyPr>
          <a:lstStyle/>
          <a:p>
            <a:r>
              <a:rPr lang="en-GB" sz="2600" dirty="0">
                <a:cs typeface="Arabic Typesetting" panose="03020402040406030203" pitchFamily="66" charset="-78"/>
              </a:rPr>
              <a:t>Edge Foundation (2023) Schools for All? Available at: </a:t>
            </a:r>
            <a:r>
              <a:rPr lang="en-GB" sz="2600" dirty="0">
                <a:cs typeface="Arabic Typesetting" panose="03020402040406030203" pitchFamily="66" charset="-78"/>
                <a:hlinkClick r:id="rId2"/>
              </a:rPr>
              <a:t>https://www.edge.co.uk/research/projects/research-reports/schools-for-all/</a:t>
            </a:r>
            <a:r>
              <a:rPr lang="en-GB" sz="2600" dirty="0">
                <a:cs typeface="Arabic Typesetting" panose="03020402040406030203" pitchFamily="66" charset="-78"/>
              </a:rPr>
              <a:t> </a:t>
            </a:r>
          </a:p>
          <a:p>
            <a:pPr marL="0" indent="0">
              <a:buNone/>
            </a:pPr>
            <a:endParaRPr lang="en-GB" sz="2600" dirty="0">
              <a:cs typeface="Arabic Typesetting" panose="03020402040406030203" pitchFamily="66" charset="-78"/>
            </a:endParaRPr>
          </a:p>
          <a:p>
            <a:r>
              <a:rPr lang="en-GB" sz="2600" dirty="0" err="1">
                <a:cs typeface="Arabic Typesetting" panose="03020402040406030203" pitchFamily="66" charset="-78"/>
              </a:rPr>
              <a:t>Muers</a:t>
            </a:r>
            <a:r>
              <a:rPr lang="en-GB" sz="2600" dirty="0">
                <a:cs typeface="Arabic Typesetting" panose="03020402040406030203" pitchFamily="66" charset="-78"/>
              </a:rPr>
              <a:t>, S. (2018) </a:t>
            </a:r>
            <a:r>
              <a:rPr lang="en-GB" sz="2600" i="1" dirty="0">
                <a:cs typeface="Arabic Typesetting" panose="03020402040406030203" pitchFamily="66" charset="-78"/>
              </a:rPr>
              <a:t>Culture, Values and Public Policy</a:t>
            </a:r>
            <a:r>
              <a:rPr lang="en-GB" sz="2600" dirty="0">
                <a:cs typeface="Arabic Typesetting" panose="03020402040406030203" pitchFamily="66" charset="-78"/>
              </a:rPr>
              <a:t>. London. Institute for Policy Research</a:t>
            </a:r>
          </a:p>
          <a:p>
            <a:pPr marL="0" indent="0">
              <a:buNone/>
            </a:pPr>
            <a:endParaRPr lang="en-GB" sz="2600" dirty="0">
              <a:cs typeface="Arabic Typesetting" panose="03020402040406030203" pitchFamily="66" charset="-78"/>
            </a:endParaRPr>
          </a:p>
          <a:p>
            <a:r>
              <a:rPr lang="en-GB" sz="2800" dirty="0" err="1">
                <a:solidFill>
                  <a:srgbClr val="222222"/>
                </a:solidFill>
                <a:cs typeface="Arabic Typesetting" panose="03020402040406030203" pitchFamily="66" charset="-78"/>
              </a:rPr>
              <a:t>Pantić</a:t>
            </a:r>
            <a:r>
              <a:rPr lang="en-GB" sz="2800" dirty="0">
                <a:solidFill>
                  <a:srgbClr val="222222"/>
                </a:solidFill>
                <a:cs typeface="Arabic Typesetting" panose="03020402040406030203" pitchFamily="66" charset="-78"/>
              </a:rPr>
              <a:t>, N. and Florian, L. (2015) Developing teachers as agents of inclusion and social justice. </a:t>
            </a:r>
            <a:r>
              <a:rPr lang="en-GB" sz="2800" i="1" dirty="0">
                <a:solidFill>
                  <a:srgbClr val="222222"/>
                </a:solidFill>
                <a:cs typeface="Arabic Typesetting" panose="03020402040406030203" pitchFamily="66" charset="-78"/>
              </a:rPr>
              <a:t>Education Inquiry</a:t>
            </a:r>
            <a:r>
              <a:rPr lang="en-GB" sz="2800" dirty="0">
                <a:solidFill>
                  <a:srgbClr val="222222"/>
                </a:solidFill>
                <a:cs typeface="Arabic Typesetting" panose="03020402040406030203" pitchFamily="66" charset="-78"/>
              </a:rPr>
              <a:t>, </a:t>
            </a:r>
            <a:r>
              <a:rPr lang="en-GB" sz="2800" i="1" dirty="0">
                <a:solidFill>
                  <a:srgbClr val="222222"/>
                </a:solidFill>
                <a:cs typeface="Arabic Typesetting" panose="03020402040406030203" pitchFamily="66" charset="-78"/>
              </a:rPr>
              <a:t>Vol. 6</a:t>
            </a:r>
            <a:r>
              <a:rPr lang="en-GB" sz="2800" dirty="0">
                <a:solidFill>
                  <a:srgbClr val="222222"/>
                </a:solidFill>
                <a:cs typeface="Arabic Typesetting" panose="03020402040406030203" pitchFamily="66" charset="-78"/>
              </a:rPr>
              <a:t>,No. 3, pp 333 – 351</a:t>
            </a:r>
          </a:p>
          <a:p>
            <a:pPr marL="0" indent="0">
              <a:buNone/>
            </a:pPr>
            <a:endParaRPr lang="en-GB" sz="2600" dirty="0">
              <a:cs typeface="Arabic Typesetting" panose="03020402040406030203" pitchFamily="66" charset="-78"/>
            </a:endParaRPr>
          </a:p>
          <a:p>
            <a:r>
              <a:rPr lang="en-GB" sz="2600" b="0" i="0" dirty="0" err="1">
                <a:solidFill>
                  <a:srgbClr val="007377"/>
                </a:solidFill>
                <a:effectLst/>
                <a:cs typeface="Arabic Typesetting" panose="03020402040406030203" pitchFamily="66" charset="-78"/>
                <a:hlinkClick r:id="rId3" tooltip="Camilo Arciniegas Pradilla"/>
              </a:rPr>
              <a:t>Pradilla</a:t>
            </a:r>
            <a:r>
              <a:rPr lang="en-GB" sz="2600" b="0" i="0" dirty="0">
                <a:solidFill>
                  <a:srgbClr val="007377"/>
                </a:solidFill>
                <a:effectLst/>
                <a:cs typeface="Arabic Typesetting" panose="03020402040406030203" pitchFamily="66" charset="-78"/>
                <a:hlinkClick r:id="rId3" tooltip="Camilo Arciniegas Pradilla"/>
              </a:rPr>
              <a:t>, C.A.</a:t>
            </a:r>
            <a:r>
              <a:rPr lang="en-GB" sz="2600" b="0" i="0" dirty="0">
                <a:effectLst/>
                <a:cs typeface="Arabic Typesetting" panose="03020402040406030203" pitchFamily="66" charset="-78"/>
              </a:rPr>
              <a:t>, </a:t>
            </a:r>
            <a:r>
              <a:rPr lang="en-GB" sz="2600" b="0" i="0" strike="noStrike" dirty="0">
                <a:effectLst/>
                <a:cs typeface="Arabic Typesetting" panose="03020402040406030203" pitchFamily="66" charset="-78"/>
                <a:hlinkClick r:id="rId4" tooltip="Jose Bento da Silva"/>
              </a:rPr>
              <a:t>da Silva, J.B.</a:t>
            </a:r>
            <a:r>
              <a:rPr lang="en-GB" sz="2600" b="0" i="0" dirty="0">
                <a:effectLst/>
                <a:cs typeface="Arabic Typesetting" panose="03020402040406030203" pitchFamily="66" charset="-78"/>
              </a:rPr>
              <a:t> and </a:t>
            </a:r>
            <a:r>
              <a:rPr lang="en-GB" sz="2600" b="0" i="0" strike="noStrike" dirty="0">
                <a:effectLst/>
                <a:cs typeface="Arabic Typesetting" panose="03020402040406030203" pitchFamily="66" charset="-78"/>
                <a:hlinkClick r:id="rId5" tooltip="Juliane Reinecke"/>
              </a:rPr>
              <a:t>Reinecke, J.</a:t>
            </a:r>
            <a:r>
              <a:rPr lang="en-GB" sz="2600" b="0" i="0" dirty="0">
                <a:effectLst/>
                <a:cs typeface="Arabic Typesetting" panose="03020402040406030203" pitchFamily="66" charset="-78"/>
              </a:rPr>
              <a:t> (2022), "Wicked Problems and New Ways of Organizing: How Fe y Alegria Confronted Changing Manifestations of Poverty", in </a:t>
            </a:r>
            <a:r>
              <a:rPr lang="en-GB" sz="2600" b="0" i="0" strike="noStrike" dirty="0" err="1">
                <a:effectLst/>
                <a:cs typeface="Arabic Typesetting" panose="03020402040406030203" pitchFamily="66" charset="-78"/>
                <a:hlinkClick r:id="rId6" tooltip="Ali Aslan Gümüsay"/>
              </a:rPr>
              <a:t>Gümüsay</a:t>
            </a:r>
            <a:r>
              <a:rPr lang="en-GB" sz="2600" b="0" i="0" strike="noStrike" dirty="0">
                <a:effectLst/>
                <a:cs typeface="Arabic Typesetting" panose="03020402040406030203" pitchFamily="66" charset="-78"/>
                <a:hlinkClick r:id="rId6" tooltip="Ali Aslan Gümüsay"/>
              </a:rPr>
              <a:t>, A.A.</a:t>
            </a:r>
            <a:r>
              <a:rPr lang="en-GB" sz="2600" b="0" i="0" dirty="0">
                <a:effectLst/>
                <a:cs typeface="Arabic Typesetting" panose="03020402040406030203" pitchFamily="66" charset="-78"/>
              </a:rPr>
              <a:t>, </a:t>
            </a:r>
            <a:r>
              <a:rPr lang="en-GB" sz="2600" b="0" i="0" strike="noStrike" dirty="0">
                <a:effectLst/>
                <a:cs typeface="Arabic Typesetting" panose="03020402040406030203" pitchFamily="66" charset="-78"/>
                <a:hlinkClick r:id="rId7" tooltip="Emilio Marti"/>
              </a:rPr>
              <a:t>Marti, E.</a:t>
            </a:r>
            <a:r>
              <a:rPr lang="en-GB" sz="2600" b="0" i="0" dirty="0">
                <a:effectLst/>
                <a:cs typeface="Arabic Typesetting" panose="03020402040406030203" pitchFamily="66" charset="-78"/>
              </a:rPr>
              <a:t>, </a:t>
            </a:r>
            <a:r>
              <a:rPr lang="en-GB" sz="2600" b="0" i="0" strike="noStrike" dirty="0" err="1">
                <a:effectLst/>
                <a:cs typeface="Arabic Typesetting" panose="03020402040406030203" pitchFamily="66" charset="-78"/>
                <a:hlinkClick r:id="rId8" tooltip="Hannah Trittin-Ulbrich"/>
              </a:rPr>
              <a:t>Trittin-Ulbrich</a:t>
            </a:r>
            <a:r>
              <a:rPr lang="en-GB" sz="2600" b="0" i="0" strike="noStrike" dirty="0">
                <a:effectLst/>
                <a:cs typeface="Arabic Typesetting" panose="03020402040406030203" pitchFamily="66" charset="-78"/>
                <a:hlinkClick r:id="rId8" tooltip="Hannah Trittin-Ulbrich"/>
              </a:rPr>
              <a:t>, H.</a:t>
            </a:r>
            <a:r>
              <a:rPr lang="en-GB" sz="2600" b="0" i="0" dirty="0">
                <a:effectLst/>
                <a:cs typeface="Arabic Typesetting" panose="03020402040406030203" pitchFamily="66" charset="-78"/>
              </a:rPr>
              <a:t> and </a:t>
            </a:r>
            <a:r>
              <a:rPr lang="en-GB" sz="2600" b="0" i="0" strike="noStrike" dirty="0" err="1">
                <a:effectLst/>
                <a:cs typeface="Arabic Typesetting" panose="03020402040406030203" pitchFamily="66" charset="-78"/>
                <a:hlinkClick r:id="rId9" tooltip="Christopher Wickert"/>
              </a:rPr>
              <a:t>Wickert</a:t>
            </a:r>
            <a:r>
              <a:rPr lang="en-GB" sz="2600" b="0" i="0" strike="noStrike" dirty="0">
                <a:effectLst/>
                <a:cs typeface="Arabic Typesetting" panose="03020402040406030203" pitchFamily="66" charset="-78"/>
                <a:hlinkClick r:id="rId9" tooltip="Christopher Wickert"/>
              </a:rPr>
              <a:t>, C.</a:t>
            </a:r>
            <a:r>
              <a:rPr lang="en-GB" sz="2600" b="0" i="0" dirty="0">
                <a:effectLst/>
                <a:cs typeface="Arabic Typesetting" panose="03020402040406030203" pitchFamily="66" charset="-78"/>
              </a:rPr>
              <a:t> (Ed.) </a:t>
            </a:r>
            <a:r>
              <a:rPr lang="en-GB" sz="2600" b="0" i="1" dirty="0">
                <a:effectLst/>
                <a:cs typeface="Arabic Typesetting" panose="03020402040406030203" pitchFamily="66" charset="-78"/>
              </a:rPr>
              <a:t>Organizing for Societal Grand Challenges</a:t>
            </a:r>
            <a:r>
              <a:rPr lang="en-GB" sz="2600" b="0" i="0" dirty="0">
                <a:effectLst/>
                <a:cs typeface="Arabic Typesetting" panose="03020402040406030203" pitchFamily="66" charset="-78"/>
              </a:rPr>
              <a:t> (</a:t>
            </a:r>
            <a:r>
              <a:rPr lang="en-GB" sz="2600" b="0" i="1" dirty="0">
                <a:effectLst/>
                <a:cs typeface="Arabic Typesetting" panose="03020402040406030203" pitchFamily="66" charset="-78"/>
              </a:rPr>
              <a:t>Research in the Sociology of Organizations, Vol. 79</a:t>
            </a:r>
            <a:r>
              <a:rPr lang="en-GB" sz="2600" b="0" i="0" dirty="0">
                <a:effectLst/>
                <a:cs typeface="Arabic Typesetting" panose="03020402040406030203" pitchFamily="66" charset="-78"/>
              </a:rPr>
              <a:t>), Emerald Publishing Limited, Leeds, pp. 93-114. </a:t>
            </a:r>
            <a:r>
              <a:rPr lang="en-GB" sz="2600" b="0" i="0" strike="noStrike" dirty="0">
                <a:solidFill>
                  <a:srgbClr val="007377"/>
                </a:solidFill>
                <a:effectLst/>
                <a:cs typeface="Arabic Typesetting" panose="03020402040406030203" pitchFamily="66" charset="-78"/>
                <a:hlinkClick r:id="rId10" tooltip="DOI: https://doi.org/10.1108/S0733-558X20220000079007"/>
              </a:rPr>
              <a:t>https://doi.org/10.1108/S0733-558X20220000079007</a:t>
            </a:r>
            <a:endParaRPr lang="en-GB" sz="2600" b="0" i="0" strike="noStrike" dirty="0">
              <a:solidFill>
                <a:srgbClr val="007377"/>
              </a:solidFill>
              <a:effectLst/>
              <a:cs typeface="Arabic Typesetting" panose="03020402040406030203" pitchFamily="66" charset="-78"/>
            </a:endParaRPr>
          </a:p>
          <a:p>
            <a:pPr marL="0" indent="0">
              <a:buNone/>
            </a:pPr>
            <a:endParaRPr lang="en-GB" sz="2600" dirty="0">
              <a:cs typeface="Arabic Typesetting" panose="03020402040406030203" pitchFamily="66" charset="-78"/>
            </a:endParaRPr>
          </a:p>
          <a:p>
            <a:r>
              <a:rPr lang="en-GB" sz="2600" dirty="0" err="1">
                <a:cs typeface="Arabic Typesetting" panose="03020402040406030203" pitchFamily="66" charset="-78"/>
              </a:rPr>
              <a:t>Rittel</a:t>
            </a:r>
            <a:r>
              <a:rPr lang="en-GB" sz="2600" dirty="0">
                <a:cs typeface="Arabic Typesetting" panose="03020402040406030203" pitchFamily="66" charset="-78"/>
              </a:rPr>
              <a:t>, </a:t>
            </a:r>
            <a:r>
              <a:rPr lang="en-GB" sz="2600" dirty="0" err="1">
                <a:cs typeface="Arabic Typesetting" panose="03020402040406030203" pitchFamily="66" charset="-78"/>
              </a:rPr>
              <a:t>H.J.W</a:t>
            </a:r>
            <a:r>
              <a:rPr lang="en-GB" sz="2600" dirty="0">
                <a:cs typeface="Arabic Typesetting" panose="03020402040406030203" pitchFamily="66" charset="-78"/>
              </a:rPr>
              <a:t>. and Webber, M.H. (1973) Dilemmas in general theory of planning. </a:t>
            </a:r>
            <a:r>
              <a:rPr lang="en-GB" sz="2600" i="1" dirty="0">
                <a:cs typeface="Arabic Typesetting" panose="03020402040406030203" pitchFamily="66" charset="-78"/>
              </a:rPr>
              <a:t>Policy Sciences, 4, </a:t>
            </a:r>
            <a:r>
              <a:rPr lang="en-GB" sz="2600" dirty="0">
                <a:cs typeface="Arabic Typesetting" panose="03020402040406030203" pitchFamily="66" charset="-78"/>
              </a:rPr>
              <a:t>(2) pp155-159. </a:t>
            </a:r>
            <a:r>
              <a:rPr lang="en-GB" sz="2600" dirty="0">
                <a:solidFill>
                  <a:srgbClr val="333333"/>
                </a:solidFill>
                <a:cs typeface="Arabic Typesetting" panose="03020402040406030203" pitchFamily="66" charset="-78"/>
                <a:hlinkClick r:id="rId11"/>
              </a:rPr>
              <a:t>https://doi.org/10.1007/BF01405730</a:t>
            </a:r>
            <a:r>
              <a:rPr lang="en-GB" sz="2600" dirty="0">
                <a:solidFill>
                  <a:srgbClr val="333333"/>
                </a:solidFill>
                <a:cs typeface="Arabic Typesetting" panose="03020402040406030203" pitchFamily="66" charset="-78"/>
              </a:rPr>
              <a:t> </a:t>
            </a:r>
          </a:p>
          <a:p>
            <a:endParaRPr lang="en-GB" sz="2600" dirty="0">
              <a:cs typeface="Arabic Typesetting" panose="03020402040406030203" pitchFamily="66" charset="-78"/>
            </a:endParaRPr>
          </a:p>
          <a:p>
            <a:r>
              <a:rPr lang="en-GB" sz="4000" b="0" i="0" dirty="0">
                <a:solidFill>
                  <a:srgbClr val="333333"/>
                </a:solidFill>
                <a:effectLst/>
                <a:highlight>
                  <a:srgbClr val="EAEAEA"/>
                </a:highlight>
                <a:cs typeface="Arabic Typesetting" panose="03020402040406030203" pitchFamily="66" charset="-78"/>
              </a:rPr>
              <a:t>Goodall, J. (2018). A toolkit for parental engagement: from project to process. </a:t>
            </a:r>
            <a:r>
              <a:rPr lang="en-GB" sz="4000" b="0" i="1" dirty="0">
                <a:solidFill>
                  <a:srgbClr val="333333"/>
                </a:solidFill>
                <a:effectLst/>
                <a:highlight>
                  <a:srgbClr val="EAEAEA"/>
                </a:highlight>
                <a:cs typeface="Arabic Typesetting" panose="03020402040406030203" pitchFamily="66" charset="-78"/>
              </a:rPr>
              <a:t>School Leadership &amp; Management</a:t>
            </a:r>
            <a:r>
              <a:rPr lang="en-GB" sz="4000" b="0" i="0" dirty="0">
                <a:solidFill>
                  <a:srgbClr val="333333"/>
                </a:solidFill>
                <a:effectLst/>
                <a:highlight>
                  <a:srgbClr val="EAEAEA"/>
                </a:highlight>
                <a:cs typeface="Arabic Typesetting" panose="03020402040406030203" pitchFamily="66" charset="-78"/>
              </a:rPr>
              <a:t>, </a:t>
            </a:r>
            <a:r>
              <a:rPr lang="en-GB" sz="4000" b="0" i="1" dirty="0">
                <a:solidFill>
                  <a:srgbClr val="333333"/>
                </a:solidFill>
                <a:effectLst/>
                <a:highlight>
                  <a:srgbClr val="EAEAEA"/>
                </a:highlight>
                <a:cs typeface="Arabic Typesetting" panose="03020402040406030203" pitchFamily="66" charset="-78"/>
              </a:rPr>
              <a:t>38</a:t>
            </a:r>
            <a:r>
              <a:rPr lang="en-GB" sz="4000" b="0" i="0" dirty="0">
                <a:solidFill>
                  <a:srgbClr val="333333"/>
                </a:solidFill>
                <a:effectLst/>
                <a:highlight>
                  <a:srgbClr val="EAEAEA"/>
                </a:highlight>
                <a:cs typeface="Arabic Typesetting" panose="03020402040406030203" pitchFamily="66" charset="-78"/>
              </a:rPr>
              <a:t>(2), 222–238. </a:t>
            </a:r>
            <a:r>
              <a:rPr lang="en-GB" sz="4000" b="0" i="0" dirty="0">
                <a:solidFill>
                  <a:srgbClr val="333333"/>
                </a:solidFill>
                <a:effectLst/>
                <a:highlight>
                  <a:srgbClr val="EAEAEA"/>
                </a:highlight>
                <a:cs typeface="Arabic Typesetting" panose="03020402040406030203" pitchFamily="66" charset="-78"/>
                <a:hlinkClick r:id="rId12"/>
              </a:rPr>
              <a:t>https://doi.org/10.1080/13632434.2018.1430689</a:t>
            </a:r>
            <a:endParaRPr lang="en-GB" sz="4000" b="0" i="0" dirty="0">
              <a:solidFill>
                <a:srgbClr val="333333"/>
              </a:solidFill>
              <a:effectLst/>
              <a:highlight>
                <a:srgbClr val="EAEAEA"/>
              </a:highlight>
              <a:cs typeface="Arabic Typesetting" panose="03020402040406030203" pitchFamily="66" charset="-78"/>
            </a:endParaRPr>
          </a:p>
          <a:p>
            <a:endParaRPr lang="en-GB" sz="2600" dirty="0">
              <a:cs typeface="Arabic Typesetting" panose="03020402040406030203" pitchFamily="66" charset="-78"/>
            </a:endParaRPr>
          </a:p>
          <a:p>
            <a:r>
              <a:rPr lang="en-GB" sz="2600" dirty="0">
                <a:cs typeface="Arabic Typesetting" panose="03020402040406030203" pitchFamily="66" charset="-78"/>
              </a:rPr>
              <a:t>Wales Centre for Public Policy (2022) </a:t>
            </a:r>
            <a:r>
              <a:rPr lang="en-GB" sz="2600" i="1" dirty="0">
                <a:cs typeface="Arabic Typesetting" panose="03020402040406030203" pitchFamily="66" charset="-78"/>
              </a:rPr>
              <a:t>Being poor in Wales – why where you live matters </a:t>
            </a:r>
            <a:r>
              <a:rPr lang="en-GB" sz="2600" i="1" dirty="0">
                <a:latin typeface="Arial" panose="020B0604020202020204" pitchFamily="34" charset="0"/>
                <a:cs typeface="Arial" panose="020B0604020202020204" pitchFamily="34" charset="0"/>
              </a:rPr>
              <a:t>(Online)</a:t>
            </a:r>
            <a:r>
              <a:rPr lang="en-GB" sz="2600"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hlinkClick r:id="rId13"/>
              </a:rPr>
              <a:t>https://www.wcpp.org.uk/commentary/being-poor-in-wales-why-where-you-live-matters/</a:t>
            </a:r>
            <a:r>
              <a:rPr lang="en-GB" sz="2600" dirty="0">
                <a:latin typeface="Arial" panose="020B0604020202020204" pitchFamily="34" charset="0"/>
                <a:cs typeface="Arial" panose="020B0604020202020204" pitchFamily="34" charset="0"/>
              </a:rPr>
              <a:t>  </a:t>
            </a:r>
          </a:p>
          <a:p>
            <a:endParaRPr lang="en-GB" dirty="0">
              <a:cs typeface="Calibri"/>
            </a:endParaRPr>
          </a:p>
        </p:txBody>
      </p:sp>
    </p:spTree>
    <p:extLst>
      <p:ext uri="{BB962C8B-B14F-4D97-AF65-F5344CB8AC3E}">
        <p14:creationId xmlns:p14="http://schemas.microsoft.com/office/powerpoint/2010/main" val="169420399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E41BF-E1B9-E0E5-F223-FD018B196658}"/>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1B287808-C87C-7A62-D949-35E4E9E44F2A}"/>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F5A7945F-9ED5-0665-0F72-071E14D47869}"/>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B5368F86-1A00-F31B-277D-199EBEF42C76}"/>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D910CA91-343A-1CDC-D474-323445142C4D}"/>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3819763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a:xfrm>
            <a:off x="457200" y="1600200"/>
            <a:ext cx="8229600" cy="4924425"/>
          </a:xfrm>
        </p:spPr>
        <p:txBody>
          <a:bodyPr/>
          <a:lstStyle/>
          <a:p>
            <a:pPr eaLnBrk="1" hangingPunct="1">
              <a:lnSpc>
                <a:spcPct val="80000"/>
              </a:lnSpc>
              <a:defRPr/>
            </a:pPr>
            <a:endParaRPr lang="en-US" altLang="en-US" sz="1800" dirty="0">
              <a:hlinkClick r:id="rId3"/>
            </a:endParaRPr>
          </a:p>
          <a:p>
            <a:pPr marL="109537" indent="0" eaLnBrk="1" hangingPunct="1">
              <a:lnSpc>
                <a:spcPct val="80000"/>
              </a:lnSpc>
              <a:buFont typeface="Wingdings 3" pitchFamily="18" charset="2"/>
              <a:buNone/>
              <a:defRPr/>
            </a:pPr>
            <a:r>
              <a:rPr lang="en-US" sz="2000" dirty="0">
                <a:ea typeface="ＭＳ Ｐゴシック" charset="-128"/>
              </a:rPr>
              <a:t>Atkinson, W.S. Sir. (2009), ‘Closing the Gap: A Response from the Chalk Face’ </a:t>
            </a:r>
            <a:r>
              <a:rPr lang="en-US" sz="2000" i="1" dirty="0">
                <a:ea typeface="ＭＳ Ｐゴシック" charset="-128"/>
              </a:rPr>
              <a:t>The Wales education Lecture. </a:t>
            </a:r>
            <a:r>
              <a:rPr lang="en-US" sz="2000" dirty="0">
                <a:ea typeface="ＭＳ Ｐゴシック" charset="-128"/>
              </a:rPr>
              <a:t>Cardiff. 5</a:t>
            </a:r>
            <a:r>
              <a:rPr lang="en-US" sz="2000" baseline="30000" dirty="0">
                <a:ea typeface="ＭＳ Ｐゴシック" charset="-128"/>
              </a:rPr>
              <a:t>th</a:t>
            </a:r>
            <a:r>
              <a:rPr lang="en-US" sz="2000" dirty="0">
                <a:ea typeface="ＭＳ Ｐゴシック" charset="-128"/>
              </a:rPr>
              <a:t> October. Available at </a:t>
            </a:r>
            <a:r>
              <a:rPr lang="en-US" sz="2000" dirty="0">
                <a:ea typeface="ＭＳ Ｐゴシック" charset="-128"/>
                <a:hlinkClick r:id="rId4"/>
              </a:rPr>
              <a:t>http://www.gtcw.org.uk/gtcw/index.php?option=com_content&amp;view=article&amp;id=206:wales-education-lecture-2009&amp;catid=41&amp;Itemid=242&amp;tmpl=component&amp;lang=en</a:t>
            </a:r>
            <a:r>
              <a:rPr lang="en-US" sz="2000" dirty="0">
                <a:ea typeface="ＭＳ Ｐゴシック" charset="-128"/>
              </a:rPr>
              <a:t> (Accessed 01.02.15)</a:t>
            </a:r>
          </a:p>
          <a:p>
            <a:pPr marL="109537" indent="0" eaLnBrk="1" hangingPunct="1">
              <a:lnSpc>
                <a:spcPct val="80000"/>
              </a:lnSpc>
              <a:buFont typeface="Wingdings 3" pitchFamily="18" charset="2"/>
              <a:buNone/>
              <a:defRPr/>
            </a:pPr>
            <a:r>
              <a:rPr lang="en-US" sz="2000" dirty="0" err="1">
                <a:ea typeface="ＭＳ Ｐゴシック" charset="-128"/>
              </a:rPr>
              <a:t>Estyn</a:t>
            </a:r>
            <a:r>
              <a:rPr lang="en-US" sz="2000" dirty="0">
                <a:ea typeface="ＭＳ Ｐゴシック" charset="-128"/>
              </a:rPr>
              <a:t> (2010) </a:t>
            </a:r>
            <a:r>
              <a:rPr lang="en-US" sz="2000" i="1" dirty="0">
                <a:ea typeface="ＭＳ Ｐゴシック" charset="-128"/>
              </a:rPr>
              <a:t>Tackling Child Poverty and Disadvantage in Schools, </a:t>
            </a:r>
            <a:r>
              <a:rPr lang="en-US" sz="2000" dirty="0">
                <a:ea typeface="ＭＳ Ｐゴシック" charset="-128"/>
              </a:rPr>
              <a:t>Cardiff: </a:t>
            </a:r>
            <a:r>
              <a:rPr lang="en-US" sz="2000" dirty="0" err="1">
                <a:ea typeface="ＭＳ Ｐゴシック" charset="-128"/>
              </a:rPr>
              <a:t>Estyn</a:t>
            </a:r>
            <a:r>
              <a:rPr lang="en-US" sz="2000" i="1" dirty="0">
                <a:ea typeface="ＭＳ Ｐゴシック" charset="-128"/>
              </a:rPr>
              <a:t> </a:t>
            </a:r>
          </a:p>
          <a:p>
            <a:pPr marL="109537" indent="0" eaLnBrk="1" hangingPunct="1">
              <a:lnSpc>
                <a:spcPct val="80000"/>
              </a:lnSpc>
              <a:buFont typeface="Wingdings 3" pitchFamily="18" charset="2"/>
              <a:buNone/>
              <a:defRPr/>
            </a:pPr>
            <a:r>
              <a:rPr lang="en-US" sz="2000" dirty="0">
                <a:ea typeface="ＭＳ Ｐゴシック" charset="-128"/>
              </a:rPr>
              <a:t>Joseph Rowntree Foundation. Available at </a:t>
            </a:r>
          </a:p>
          <a:p>
            <a:pPr marL="109537" indent="0" eaLnBrk="1" hangingPunct="1">
              <a:lnSpc>
                <a:spcPct val="80000"/>
              </a:lnSpc>
              <a:buFont typeface="Wingdings 3" pitchFamily="18" charset="2"/>
              <a:buNone/>
              <a:defRPr/>
            </a:pPr>
            <a:r>
              <a:rPr lang="en-GB" sz="2000" dirty="0">
                <a:ea typeface="ＭＳ Ｐゴシック" charset="-128"/>
                <a:hlinkClick r:id="rId5"/>
              </a:rPr>
              <a:t>http://www.jrf.org.uk/publications/educational-attainment-poor-children</a:t>
            </a:r>
            <a:r>
              <a:rPr lang="en-GB" sz="2000" dirty="0">
                <a:ea typeface="ＭＳ Ｐゴシック" charset="-128"/>
              </a:rPr>
              <a:t> (Accessed 01.02.15)</a:t>
            </a:r>
          </a:p>
          <a:p>
            <a:pPr marL="109537" indent="0" eaLnBrk="1" hangingPunct="1">
              <a:lnSpc>
                <a:spcPct val="80000"/>
              </a:lnSpc>
              <a:buFont typeface="Wingdings 3" pitchFamily="18" charset="2"/>
              <a:buNone/>
              <a:defRPr/>
            </a:pPr>
            <a:r>
              <a:rPr lang="en-GB" sz="2000" dirty="0">
                <a:ea typeface="ＭＳ Ｐゴシック" charset="-128"/>
              </a:rPr>
              <a:t>Montgomery, H. and </a:t>
            </a:r>
            <a:r>
              <a:rPr lang="en-GB" sz="2000" dirty="0" err="1">
                <a:ea typeface="ＭＳ Ｐゴシック" charset="-128"/>
              </a:rPr>
              <a:t>Kellett</a:t>
            </a:r>
            <a:r>
              <a:rPr lang="en-GB" sz="2000" dirty="0">
                <a:ea typeface="ＭＳ Ｐゴシック" charset="-128"/>
              </a:rPr>
              <a:t>, M. (2009) (Eds.) </a:t>
            </a:r>
            <a:r>
              <a:rPr lang="en-GB" sz="2000" i="1" dirty="0">
                <a:ea typeface="ＭＳ Ｐゴシック" charset="-128"/>
              </a:rPr>
              <a:t>Children and Young People’s Worlds. Developing frameworks for integrated practice. </a:t>
            </a:r>
            <a:r>
              <a:rPr lang="en-GB" sz="2000" dirty="0">
                <a:ea typeface="ＭＳ Ｐゴシック" charset="-128"/>
              </a:rPr>
              <a:t>Bristol: The Policy Press.</a:t>
            </a:r>
          </a:p>
          <a:p>
            <a:pPr eaLnBrk="1" hangingPunct="1">
              <a:lnSpc>
                <a:spcPct val="80000"/>
              </a:lnSpc>
              <a:defRPr/>
            </a:pPr>
            <a:endParaRPr lang="en-GB" altLang="en-US" sz="1800" dirty="0">
              <a:ea typeface="ＭＳ Ｐゴシック" charset="-128"/>
            </a:endParaRPr>
          </a:p>
        </p:txBody>
      </p:sp>
      <p:sp>
        <p:nvSpPr>
          <p:cNvPr id="34818" name="Rectangle 2"/>
          <p:cNvSpPr>
            <a:spLocks noGrp="1" noChangeArrowheads="1"/>
          </p:cNvSpPr>
          <p:nvPr>
            <p:ph type="title"/>
          </p:nvPr>
        </p:nvSpPr>
        <p:spPr/>
        <p:txBody>
          <a:bodyPr/>
          <a:lstStyle/>
          <a:p>
            <a:pPr eaLnBrk="1" fontAlgn="auto" hangingPunct="1">
              <a:spcAft>
                <a:spcPts val="0"/>
              </a:spcAft>
              <a:defRPr/>
            </a:pPr>
            <a:r>
              <a:rPr lang="en-GB" dirty="0" err="1">
                <a:ea typeface="ＭＳ Ｐゴシック" charset="-128"/>
              </a:rPr>
              <a:t>Llyfryddiaeth</a:t>
            </a:r>
            <a:r>
              <a:rPr lang="en-GB" dirty="0">
                <a:ea typeface="ＭＳ Ｐゴシック" charset="-128"/>
              </a:rPr>
              <a:t> / References</a:t>
            </a:r>
          </a:p>
        </p:txBody>
      </p:sp>
    </p:spTree>
    <p:extLst>
      <p:ext uri="{BB962C8B-B14F-4D97-AF65-F5344CB8AC3E}">
        <p14:creationId xmlns:p14="http://schemas.microsoft.com/office/powerpoint/2010/main" val="3541186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2011616-588C-46EB-B9D0-A002330F84F2}">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5E7D384C531B64985805DCF572D1BF5" ma:contentTypeVersion="6" ma:contentTypeDescription="Create a new document." ma:contentTypeScope="" ma:versionID="d586541f80c2790dd7af7a6e0363aab4">
  <xsd:schema xmlns:xsd="http://www.w3.org/2001/XMLSchema" xmlns:xs="http://www.w3.org/2001/XMLSchema" xmlns:p="http://schemas.microsoft.com/office/2006/metadata/properties" xmlns:ns2="e59125f1-8ce6-4730-8259-4c9e16737454" xmlns:ns3="26d65be0-b6a9-498a-b435-bd6b2a42e1eb" targetNamespace="http://schemas.microsoft.com/office/2006/metadata/properties" ma:root="true" ma:fieldsID="25a82684afa0f01cb26ea4dbdfd7baa1" ns2:_="" ns3:_="">
    <xsd:import namespace="e59125f1-8ce6-4730-8259-4c9e16737454"/>
    <xsd:import namespace="26d65be0-b6a9-498a-b435-bd6b2a42e1e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9125f1-8ce6-4730-8259-4c9e167374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6d65be0-b6a9-498a-b435-bd6b2a42e1e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85F4CE-D37B-4535-8144-88E4538B2339}">
  <ds:schemaRefs>
    <ds:schemaRef ds:uri="http://schemas.microsoft.com/sharepoint/v3/contenttype/forms"/>
  </ds:schemaRefs>
</ds:datastoreItem>
</file>

<file path=customXml/itemProps2.xml><?xml version="1.0" encoding="utf-8"?>
<ds:datastoreItem xmlns:ds="http://schemas.openxmlformats.org/officeDocument/2006/customXml" ds:itemID="{A21F33EC-2DF2-4E41-9EF5-AECCAD016560}">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AC330A8-2438-4968-A6DC-947CA12995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9125f1-8ce6-4730-8259-4c9e16737454"/>
    <ds:schemaRef ds:uri="26d65be0-b6a9-498a-b435-bd6b2a42e1e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5358</Words>
  <Application>Microsoft Office PowerPoint</Application>
  <PresentationFormat>On-screen Show (4:3)</PresentationFormat>
  <Paragraphs>472</Paragraphs>
  <Slides>60</Slides>
  <Notes>15</Notes>
  <HiddenSlides>0</HiddenSlides>
  <MMClips>5</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60</vt:i4>
      </vt:variant>
    </vt:vector>
  </HeadingPairs>
  <TitlesOfParts>
    <vt:vector size="77" baseType="lpstr">
      <vt:lpstr>Arial Unicode MS</vt:lpstr>
      <vt:lpstr>inherit</vt:lpstr>
      <vt:lpstr>MS PGothic</vt:lpstr>
      <vt:lpstr>MS PGothic</vt:lpstr>
      <vt:lpstr>SimSun</vt:lpstr>
      <vt:lpstr>Aptos</vt:lpstr>
      <vt:lpstr>Arabic Typesetting</vt:lpstr>
      <vt:lpstr>Arial</vt:lpstr>
      <vt:lpstr>Calibri</vt:lpstr>
      <vt:lpstr>Calibri Light</vt:lpstr>
      <vt:lpstr>Cambria</vt:lpstr>
      <vt:lpstr>Segoe UI</vt:lpstr>
      <vt:lpstr>Symbol</vt:lpstr>
      <vt:lpstr>Times New Roman</vt:lpstr>
      <vt:lpstr>Wingdings</vt:lpstr>
      <vt:lpstr>Wingdings 3</vt:lpstr>
      <vt:lpstr>Office Theme</vt:lpstr>
      <vt:lpstr>ECES4013C </vt:lpstr>
      <vt:lpstr>Amcan y Modiwl Module Aim </vt:lpstr>
      <vt:lpstr>Deilliannau Dysgu  Learning Outcomes </vt:lpstr>
      <vt:lpstr>Deilliannau Dysgu Learning Outcomes </vt:lpstr>
      <vt:lpstr>Deilliannau Dysgu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Relative poverty</vt:lpstr>
      <vt:lpstr>Tlodi absoliwt / Absolute poverty</vt:lpstr>
      <vt:lpstr>Material deprivation</vt:lpstr>
      <vt:lpstr>PowerPoint Presentation</vt:lpstr>
      <vt:lpstr>PowerPoint Presentation</vt:lpstr>
      <vt:lpstr>PowerPoint Presentation</vt:lpstr>
      <vt:lpstr>PowerPoint Presentation</vt:lpstr>
      <vt:lpstr>PowerPoint Presentation</vt:lpstr>
      <vt:lpstr>PowerPoint Presentation</vt:lpstr>
      <vt:lpstr>WIMD 2025</vt:lpstr>
      <vt:lpstr>PowerPoint Presentation</vt:lpstr>
      <vt:lpstr>Diffinio Tlodi  Defining Poverty </vt:lpstr>
      <vt:lpstr>Mwy na incwm isel More than just low income </vt:lpstr>
      <vt:lpstr>PowerPoint Presentation</vt:lpstr>
      <vt:lpstr>PowerPoint Presentation</vt:lpstr>
      <vt:lpstr>Lan i ti:</vt:lpstr>
      <vt:lpstr>    Rhesymau  Reasons</vt:lpstr>
      <vt:lpstr>PowerPoint Presentation</vt:lpstr>
      <vt:lpstr>PowerPoint Presentation</vt:lpstr>
      <vt:lpstr>   Rhesymau Reasons</vt:lpstr>
      <vt:lpstr>   Rhesymau Reasons </vt:lpstr>
      <vt:lpstr>   Rhesymau Reasons </vt:lpstr>
      <vt:lpstr>   Rhesymau Reasons </vt:lpstr>
      <vt:lpstr>Ymchwil     Research</vt:lpstr>
      <vt:lpstr>Ymchwil     Research</vt:lpstr>
      <vt:lpstr>Cwestiynau beirniadol  Critical questions </vt:lpstr>
      <vt:lpstr>PowerPoint Presentation</vt:lpstr>
      <vt:lpstr>PowerPoint Presentation</vt:lpstr>
      <vt:lpstr>PowerPoint Presentation</vt:lpstr>
      <vt:lpstr>Ysgolion Bro  POB ysgol yng Nghymru i ddod yn Ysgolion Bro (LlC, 2022)</vt:lpstr>
      <vt:lpstr>ALL schools in Wales are to become Community Focussed Schools (WG, 2022)</vt:lpstr>
      <vt:lpstr>Ysgolion Bro – Sgiliau wahanol?</vt:lpstr>
      <vt:lpstr>Different Skills? Community Focussed Schools</vt:lpstr>
      <vt:lpstr>  Pobl sy’n rhychwantu, yn croesi ffiniau ac eiriolwyr</vt:lpstr>
      <vt:lpstr> Boundary spanners, border crossers and advocates</vt:lpstr>
      <vt:lpstr>PowerPoint Presentation</vt:lpstr>
      <vt:lpstr>PowerPoint Presentation</vt:lpstr>
      <vt:lpstr>PowerPoint Presentation</vt:lpstr>
      <vt:lpstr>Cenhadaeth Ein Cenedl Our National Mission </vt:lpstr>
      <vt:lpstr>Tasg Task </vt:lpstr>
      <vt:lpstr>   Adnabod Identification</vt:lpstr>
      <vt:lpstr>   Ond..... However……</vt:lpstr>
      <vt:lpstr> Meini Prawf Criteria    </vt:lpstr>
      <vt:lpstr>PowerPoint Presentation</vt:lpstr>
      <vt:lpstr>PowerPoint Presentation</vt:lpstr>
      <vt:lpstr>PowerPoint Presentation</vt:lpstr>
      <vt:lpstr>Llyfryddiaeth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Jessica Pitman</cp:lastModifiedBy>
  <cp:revision>149</cp:revision>
  <dcterms:created xsi:type="dcterms:W3CDTF">2017-02-01T09:35:03Z</dcterms:created>
  <dcterms:modified xsi:type="dcterms:W3CDTF">2026-03-11T08:47:55Z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0x010100A5E7D384C531B64985805DCF572D1BF5</vt:lpwstr>
  </property>
</Properties>
</file>