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6" r:id="rId2"/>
    <p:sldId id="257" r:id="rId3"/>
    <p:sldId id="280" r:id="rId4"/>
    <p:sldId id="258" r:id="rId5"/>
    <p:sldId id="276" r:id="rId6"/>
    <p:sldId id="260" r:id="rId7"/>
    <p:sldId id="275" r:id="rId8"/>
    <p:sldId id="277" r:id="rId9"/>
    <p:sldId id="278" r:id="rId10"/>
    <p:sldId id="279" r:id="rId11"/>
    <p:sldId id="289" r:id="rId12"/>
    <p:sldId id="290" r:id="rId13"/>
    <p:sldId id="291" r:id="rId14"/>
    <p:sldId id="259" r:id="rId15"/>
    <p:sldId id="264" r:id="rId16"/>
    <p:sldId id="263" r:id="rId17"/>
    <p:sldId id="292" r:id="rId18"/>
    <p:sldId id="261" r:id="rId19"/>
    <p:sldId id="293" r:id="rId20"/>
    <p:sldId id="281" r:id="rId21"/>
    <p:sldId id="267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62" r:id="rId30"/>
    <p:sldId id="27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Projection of Mobile application market value (Billion USD)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Sheet1!$A$4:$A$12</c:f>
              <c:numCache>
                <c:formatCode>General</c:formatCode>
                <c:ptCount val="9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  <c:pt idx="5">
                  <c:v>2023</c:v>
                </c:pt>
                <c:pt idx="6">
                  <c:v>2024</c:v>
                </c:pt>
                <c:pt idx="7">
                  <c:v>2025</c:v>
                </c:pt>
                <c:pt idx="8">
                  <c:v>2026</c:v>
                </c:pt>
              </c:numCache>
            </c:numRef>
          </c:cat>
          <c:val>
            <c:numRef>
              <c:f>Sheet1!$C$4:$C$12</c:f>
              <c:numCache>
                <c:formatCode>General</c:formatCode>
                <c:ptCount val="9"/>
                <c:pt idx="0">
                  <c:v>106.27</c:v>
                </c:pt>
                <c:pt idx="1">
                  <c:v>125.82368</c:v>
                </c:pt>
                <c:pt idx="2">
                  <c:v>148.97523712</c:v>
                </c:pt>
                <c:pt idx="3">
                  <c:v>176.38668075008002</c:v>
                </c:pt>
                <c:pt idx="4">
                  <c:v>208.84183000809475</c:v>
                </c:pt>
                <c:pt idx="5">
                  <c:v>247.26872672958419</c:v>
                </c:pt>
                <c:pt idx="6">
                  <c:v>292.76617244782767</c:v>
                </c:pt>
                <c:pt idx="7">
                  <c:v>346.63514817822795</c:v>
                </c:pt>
                <c:pt idx="8">
                  <c:v>407.31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38-4B95-A013-9499620311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7862112"/>
        <c:axId val="357862440"/>
      </c:lineChart>
      <c:catAx>
        <c:axId val="357862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57862440"/>
        <c:crosses val="autoZero"/>
        <c:auto val="1"/>
        <c:lblAlgn val="ctr"/>
        <c:lblOffset val="100"/>
        <c:noMultiLvlLbl val="0"/>
      </c:catAx>
      <c:valAx>
        <c:axId val="3578624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578621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E00D7-84E2-4CA8-B759-50EC07FE7B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BFE042-D8FB-45DA-8F9C-4A51E8C6E6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303A1-9491-48DA-B2DB-D89D80F0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82DB1-F2EE-4352-9941-C7A979CE5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E1A53-BF2B-4BF0-A843-DC9DC9E02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503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8FA6E-26C3-4EAF-ADB7-2EE2CE2D8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54AB8-C161-4A32-AFE6-4B2F5FDCD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5553C-6538-4957-9680-D6F10B4D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1518A-E957-4D57-9315-0ABAFA09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6C9EF-E200-4FF3-9B00-1130F6713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818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32ED4-16FB-4F1E-905E-FC463510A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CD8483-B3BF-4091-91D1-A38BC67798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A3593-8105-43FD-A3D0-888F551EA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0A5B05-8CBB-43CB-B2B4-91EFB6442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D1D8C-E49E-4B82-AAC3-40BE6853C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034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43FF5-D7EB-42F8-B0E6-0C1E1E8FD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FE51A-73BD-4121-BA01-418B0AC56C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64BA1-6D6F-4342-9AA0-747C13D02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FC443-5291-4CE6-ACB5-F959643EF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E49A1D-91F8-4F58-B218-35C0E543D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AA1123-7B3D-4F20-9E4B-4688EF80A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9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DD92B-0D2E-4755-B85B-EC33FE56A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EE5BC-B1EE-4206-BAFE-72976D424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4564A1-08A8-4EF4-A563-0730C82CF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5950B0-3D91-4315-AF2C-982E7EE598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73518F-17CC-477D-8925-A4D81C3C74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3998A5-4370-4BB8-BCF3-382C3DFE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D2623-0A4E-4B08-ACC5-DDE2CF9B9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F7808A-7748-43D4-80A9-830767AD0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466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C414F-892F-45C8-985B-834182031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59F99F-A1F5-4DC8-B2D4-31D81E36E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02E283-F480-4F17-9E36-BE4AB658A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CE08B0-CCEC-42F5-9DE2-AA5097FE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875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1ACAB-662E-490C-BC96-AB1404E04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5A9E71-BC05-4E83-A42E-E61D6AB5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8B5EC6-990E-4BBA-AC99-A44E6AED7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22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28B0B-CE72-4405-BB89-05E624B46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41BAD-A7BC-46D0-9AF2-51562C5A9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AE81E-33C9-47C0-8BBD-3A710772B4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332424-C0C9-4E0A-B85A-ACA980F72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A0A90B-6CB2-4D55-B225-A3E8A717A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B784F-1445-4022-B81D-F86587C7D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655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D7E05-3FFE-4157-9957-ADEEBD7BB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DD24E8-AB7E-4EE8-BF6D-8414114E54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AA40D9-7448-4670-B403-C616BDCD2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DEFD4-5F6D-4F35-9041-4CF2E890E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53A50-25C0-477D-A628-87EADE690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86DBB-C114-49BA-9C8A-DBCD70B02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377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9F993-6B86-4689-A9DB-C721973C7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1DE233-B171-402B-9BE0-20173B294E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11AF3-D8C8-4965-BE38-FF0C16C75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ED518-5A0E-46CA-8B3A-8C1454875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ED50A-420B-4C1C-84E7-570CB7CB2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877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C93B77-716A-4A7A-8BAF-D26C5130EB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2608E2-4545-4180-94CC-A44FDED95C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A5C80-9D7B-4059-AB3B-A60EB509F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8A5E2E-1A55-4EFA-8989-F9BB211E7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90A92-32CD-4446-92C2-7DD7FE978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62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F0D577-0136-4A03-ADAD-5525D3A83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3425A-52AA-4FB9-9175-55B39E664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E1D38-45B5-4A70-A43B-C1112367B0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6A444-69A8-4D09-B1F0-F4CD4973A1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3596D-2F1D-492B-894E-92133F0FB8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2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google.co.uk/url?sa=i&amp;rct=j&amp;q=&amp;esrc=s&amp;source=images&amp;cd=&amp;ved=2ahUKEwj1kdCvzJnnAhXwz4UKHT-mAe8QjRx6BAgBEAQ&amp;url=https%3A%2F%2Fresource.co%2Farticle%2Fundetectable-black-plastic-packaging-be-cut-66-cent-2020&amp;psig=AOvVaw2VtA92dCszGMJvkwyms2hO&amp;ust=1579864590009975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6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microsoft.com/office/2007/relationships/hdphoto" Target="../media/hdphoto1.wdp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5" Type="http://schemas.microsoft.com/office/2007/relationships/hdphoto" Target="../media/hdphoto3.wdp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5" Type="http://schemas.microsoft.com/office/2007/relationships/hdphoto" Target="../media/hdphoto4.wdp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mbrokeshire.gov.uk/kerbside-collec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8B5F2-CC54-4A45-8E1F-43CA81032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0992" y="758952"/>
            <a:ext cx="5909200" cy="4041648"/>
          </a:xfrm>
        </p:spPr>
        <p:txBody>
          <a:bodyPr>
            <a:normAutofit/>
          </a:bodyPr>
          <a:lstStyle/>
          <a:p>
            <a:r>
              <a:rPr lang="en-GB" dirty="0"/>
              <a:t>Recycle Better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F170B-F6BF-4733-B163-58A860874C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0992" y="4800600"/>
            <a:ext cx="5909200" cy="1691640"/>
          </a:xfrm>
        </p:spPr>
        <p:txBody>
          <a:bodyPr>
            <a:normAutofit/>
          </a:bodyPr>
          <a:lstStyle/>
          <a:p>
            <a:r>
              <a:rPr lang="en-GB" dirty="0"/>
              <a:t>Making a Recycling app for the future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96FB6-E187-474B-BFED-ABCFF0B921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0" r="19821" b="7"/>
          <a:stretch/>
        </p:blipFill>
        <p:spPr>
          <a:xfrm>
            <a:off x="991282" y="1933575"/>
            <a:ext cx="3304622" cy="363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479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8AD9A-B5D7-4ABB-B38A-408AF9B7B18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200" b="1" dirty="0"/>
              <a:t>Who are we?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B522E-69FF-4124-AE8C-5244CDEEA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7499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We are “Recycling Better”</a:t>
            </a:r>
          </a:p>
          <a:p>
            <a:pPr marL="0" indent="0">
              <a:buNone/>
            </a:pPr>
            <a:r>
              <a:rPr lang="en-GB" dirty="0"/>
              <a:t>A small start-up with the intent to help various people around the county make sense of the latest recycling schemes. </a:t>
            </a:r>
          </a:p>
          <a:p>
            <a:pPr marL="0" indent="0">
              <a:buNone/>
            </a:pPr>
            <a:r>
              <a:rPr lang="en-GB" dirty="0"/>
              <a:t>Our slogan: “We inform, you recycle!”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184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8AD9A-B5D7-4ABB-B38A-408AF9B7B18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/>
              <a:t>Our mission statement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B522E-69FF-4124-AE8C-5244CDEEA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1124501" cy="35181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 provide more information to Pembrokeshire about their recycling scheme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742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A2ABB-B313-4F5C-88A0-FE91DE1018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What type of business are we?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0FAE2-6DFC-48CC-8B08-BDCA3C745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Starting as a partnership, between the four of us. Potential is there for change in business type for both liability and growth.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We are initially bootstrapping the business, as little capital as possible will be going into this.</a:t>
            </a: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/>
              <a:t>As of now, no consultancy is involved.</a:t>
            </a: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08469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848C5-036F-4A27-B91C-EFA83C8A845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Funding &amp; Money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620E0D-B938-4B49-A2C0-1386459C1F18}"/>
              </a:ext>
            </a:extLst>
          </p:cNvPr>
          <p:cNvSpPr txBox="1"/>
          <p:nvPr/>
        </p:nvSpPr>
        <p:spPr>
          <a:xfrm>
            <a:off x="2720448" y="206403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£20 to publish apps on the google play store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B668F8-3FAE-4874-96B9-2F6A26B075F9}"/>
              </a:ext>
            </a:extLst>
          </p:cNvPr>
          <p:cNvSpPr txBox="1"/>
          <p:nvPr/>
        </p:nvSpPr>
        <p:spPr>
          <a:xfrm>
            <a:off x="6613193" y="1940922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£78 to open a developer account to publish apps on the apple store</a:t>
            </a:r>
          </a:p>
        </p:txBody>
      </p:sp>
      <p:pic>
        <p:nvPicPr>
          <p:cNvPr id="1026" name="Picture 2" descr="Image result for Google play store">
            <a:extLst>
              <a:ext uri="{FF2B5EF4-FFF2-40B4-BE49-F238E27FC236}">
                <a16:creationId xmlns:a16="http://schemas.microsoft.com/office/drawing/2014/main" id="{9C6C1405-BB27-4077-BC62-968112FEB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448" y="3607396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D4247AD-F7E7-42B1-BFA8-678C01E4E9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3193" y="3908572"/>
            <a:ext cx="3338339" cy="1540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774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848C5-036F-4A27-B91C-EFA83C8A845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Funding &amp; Money</a:t>
            </a: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0F24092-026C-40DF-872B-4742A6C8FD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7069" y="3763452"/>
            <a:ext cx="3983539" cy="1840568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8441D9-DE22-4008-86DB-0D4A46A2E256}"/>
              </a:ext>
            </a:extLst>
          </p:cNvPr>
          <p:cNvSpPr txBox="1"/>
          <p:nvPr/>
        </p:nvSpPr>
        <p:spPr>
          <a:xfrm>
            <a:off x="1260763" y="1771650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Loans and grants can be obtained by many businesses looking to expand.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7EFE2A-1FD5-450A-902E-53AEAEE1BF08}"/>
              </a:ext>
            </a:extLst>
          </p:cNvPr>
          <p:cNvSpPr txBox="1"/>
          <p:nvPr/>
        </p:nvSpPr>
        <p:spPr>
          <a:xfrm>
            <a:off x="4364944" y="1771110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Barclays and Bank of Scotland both have schemes for small businesses to help fund their start-up as well.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6F1200-3CBF-4103-A380-8D558D428E8F}"/>
              </a:ext>
            </a:extLst>
          </p:cNvPr>
          <p:cNvSpPr txBox="1"/>
          <p:nvPr/>
        </p:nvSpPr>
        <p:spPr>
          <a:xfrm>
            <a:off x="7356763" y="1775951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Even the Co-operative bank have £250,000 overdraft limits to help small businesses.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F26DFB2-7859-4C46-871F-1D1F1BFD04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3174971"/>
            <a:ext cx="5715000" cy="321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06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A208BBA-A775-43EC-A850-6C8C53410AF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Is it the right time?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209C7A-0150-41C7-9A49-8953AEE903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1298" y="2653237"/>
            <a:ext cx="4381500" cy="28098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71BBB4A-0D1E-47D8-BF5C-657AD09B0559}"/>
              </a:ext>
            </a:extLst>
          </p:cNvPr>
          <p:cNvSpPr txBox="1"/>
          <p:nvPr/>
        </p:nvSpPr>
        <p:spPr>
          <a:xfrm>
            <a:off x="2205606" y="3263318"/>
            <a:ext cx="3473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Even with potential outliers, the numbers show good potential</a:t>
            </a:r>
          </a:p>
        </p:txBody>
      </p:sp>
    </p:spTree>
    <p:extLst>
      <p:ext uri="{BB962C8B-B14F-4D97-AF65-F5344CB8AC3E}">
        <p14:creationId xmlns:p14="http://schemas.microsoft.com/office/powerpoint/2010/main" val="3198117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8CCB-A0C2-468D-8A0F-A6BFAAC1E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4741"/>
            <a:ext cx="9144000" cy="84905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Common Recycling Mistakes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4C85D7-831D-4769-9921-3A9A0310F4F2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Image result for black plastic">
            <a:hlinkClick r:id="rId2" tgtFrame="&quot;_blank&quot;"/>
            <a:extLst>
              <a:ext uri="{FF2B5EF4-FFF2-40B4-BE49-F238E27FC236}">
                <a16:creationId xmlns:a16="http://schemas.microsoft.com/office/drawing/2014/main" id="{AB198886-541A-4AE7-B9D1-2B23A96E319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61" y="1437680"/>
            <a:ext cx="4247921" cy="483728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F7AD6F-DD20-4E24-88AE-F2549ED34CD7}"/>
              </a:ext>
            </a:extLst>
          </p:cNvPr>
          <p:cNvSpPr txBox="1"/>
          <p:nvPr/>
        </p:nvSpPr>
        <p:spPr>
          <a:xfrm>
            <a:off x="5825445" y="1915329"/>
            <a:ext cx="593341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Common mistakes while recycling: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Placing dirty items in recycling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Placing bottles in recycling with tops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more than 3 grey bags every 3 weeks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Items being placed in wrong containers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288CDC-6D07-4FFB-B8A3-BC23ED6B768F}"/>
              </a:ext>
            </a:extLst>
          </p:cNvPr>
          <p:cNvSpPr txBox="1"/>
          <p:nvPr/>
        </p:nvSpPr>
        <p:spPr>
          <a:xfrm>
            <a:off x="5825445" y="4169693"/>
            <a:ext cx="593341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The following items are commonly recycled incorrectly: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Black Plastic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Batteries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Drinking glasses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Plastic film </a:t>
            </a:r>
          </a:p>
        </p:txBody>
      </p:sp>
    </p:spTree>
    <p:extLst>
      <p:ext uri="{BB962C8B-B14F-4D97-AF65-F5344CB8AC3E}">
        <p14:creationId xmlns:p14="http://schemas.microsoft.com/office/powerpoint/2010/main" val="709646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8CCB-A0C2-468D-8A0F-A6BFAAC1E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4741"/>
            <a:ext cx="9144000" cy="84905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Statistics of Recycling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4C85D7-831D-4769-9921-3A9A0310F4F2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C245A7-93BA-4FB3-BD31-8E6FD3589F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6" t="2107" r="6198" b="88517"/>
          <a:stretch/>
        </p:blipFill>
        <p:spPr>
          <a:xfrm>
            <a:off x="701583" y="1220859"/>
            <a:ext cx="4952597" cy="4053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8B32373-4589-4C51-A110-862F0E087F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4" t="2247" r="6871" b="88403"/>
          <a:stretch/>
        </p:blipFill>
        <p:spPr>
          <a:xfrm>
            <a:off x="6096000" y="1222155"/>
            <a:ext cx="4949647" cy="4053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1E8B9A4-B36E-40A2-B6C2-7E3ADE6B5B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6" t="19825" r="6198" b="1712"/>
          <a:stretch/>
        </p:blipFill>
        <p:spPr>
          <a:xfrm>
            <a:off x="922493" y="1626169"/>
            <a:ext cx="4952597" cy="33918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D3B618-3ED5-43AA-A03E-1CE877BC54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4" t="19886" r="6871" b="1898"/>
          <a:stretch/>
        </p:blipFill>
        <p:spPr>
          <a:xfrm>
            <a:off x="6316910" y="1626169"/>
            <a:ext cx="4949647" cy="33905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D13C5E7-3F5F-46D4-AB08-779EA08782BE}"/>
              </a:ext>
            </a:extLst>
          </p:cNvPr>
          <p:cNvSpPr/>
          <p:nvPr/>
        </p:nvSpPr>
        <p:spPr>
          <a:xfrm>
            <a:off x="3048000" y="5231831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dirty="0"/>
              <a:t>5% increase in recycling from 57% to 62% in Pembrokeshire (From 2018 to 2019)</a:t>
            </a:r>
          </a:p>
          <a:p>
            <a:pPr algn="ctr"/>
            <a:r>
              <a:rPr lang="en-GB" dirty="0"/>
              <a:t>1% increase in recycling from 60% to 61% in Wales </a:t>
            </a:r>
          </a:p>
          <a:p>
            <a:pPr algn="ctr"/>
            <a:r>
              <a:rPr lang="en-GB" dirty="0"/>
              <a:t>(From 2018 to 2019)</a:t>
            </a:r>
          </a:p>
        </p:txBody>
      </p:sp>
    </p:spTree>
    <p:extLst>
      <p:ext uri="{BB962C8B-B14F-4D97-AF65-F5344CB8AC3E}">
        <p14:creationId xmlns:p14="http://schemas.microsoft.com/office/powerpoint/2010/main" val="2028349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8CCB-A0C2-468D-8A0F-A6BFAAC1E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4741"/>
            <a:ext cx="9144000" cy="84905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Achieving Goals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4C85D7-831D-4769-9921-3A9A0310F4F2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5F9568-432B-485D-A343-F71E8C0A7F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361" y="1437680"/>
            <a:ext cx="4247921" cy="48372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CB27DEB-0E6B-489C-B638-10787EA981B9}"/>
              </a:ext>
            </a:extLst>
          </p:cNvPr>
          <p:cNvSpPr txBox="1"/>
          <p:nvPr/>
        </p:nvSpPr>
        <p:spPr>
          <a:xfrm>
            <a:off x="5909335" y="3117658"/>
            <a:ext cx="59334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Goal of recycling 70% of all waste being produced by Wales by 2024-25</a:t>
            </a:r>
          </a:p>
          <a:p>
            <a:r>
              <a:rPr lang="en-GB" dirty="0"/>
              <a:t>England was 45.2% in 2018-19, this needs to improve and a method to do this is by implementing the welsh methods of recycling.</a:t>
            </a:r>
          </a:p>
        </p:txBody>
      </p:sp>
    </p:spTree>
    <p:extLst>
      <p:ext uri="{BB962C8B-B14F-4D97-AF65-F5344CB8AC3E}">
        <p14:creationId xmlns:p14="http://schemas.microsoft.com/office/powerpoint/2010/main" val="507052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374122B-B72E-438D-BC00-A4CEC6063B38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47D648-1110-4C5B-8CDF-C22CF5EBA3F6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F73634-C541-4119-8EAE-7C2C178363A4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AE73705-B748-4549-9AB8-496A8FCB6694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91196D-8939-4AC3-B146-B67E4811907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 app which displays information regarding kerbside collection – where does each product/packaging belong?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B9B3D89-1625-40B0-8B0F-2E778BF63F56}"/>
              </a:ext>
            </a:extLst>
          </p:cNvPr>
          <p:cNvGrpSpPr/>
          <p:nvPr/>
        </p:nvGrpSpPr>
        <p:grpSpPr>
          <a:xfrm>
            <a:off x="1328303" y="3002437"/>
            <a:ext cx="9373649" cy="3175000"/>
            <a:chOff x="1328303" y="3002437"/>
            <a:chExt cx="9373649" cy="3175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4E668AE-FE8E-4E72-A0C6-3F519A48A3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28303" y="3144988"/>
              <a:ext cx="4767697" cy="303244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C68BB2D8-2F64-48A7-8B11-45D232C5E2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79352" y="3002437"/>
              <a:ext cx="3022600" cy="3175000"/>
            </a:xfrm>
            <a:prstGeom prst="rect">
              <a:avLst/>
            </a:prstGeom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EAAE06F7-B6F3-41B9-AD5D-83745BD3930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WHAT?</a:t>
            </a:r>
          </a:p>
        </p:txBody>
      </p:sp>
    </p:spTree>
    <p:extLst>
      <p:ext uri="{BB962C8B-B14F-4D97-AF65-F5344CB8AC3E}">
        <p14:creationId xmlns:p14="http://schemas.microsoft.com/office/powerpoint/2010/main" val="206826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EE689-B016-484E-9A7F-62EB4A1E12C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Change the current system to a more user-friendly platform which is accessible by all.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3B8528-8703-464F-913D-81ACC85B945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WHAT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64F9DB-7C56-4392-884A-FBC6ADB70BCC}"/>
              </a:ext>
            </a:extLst>
          </p:cNvPr>
          <p:cNvSpPr txBox="1"/>
          <p:nvPr/>
        </p:nvSpPr>
        <p:spPr>
          <a:xfrm>
            <a:off x="541175" y="2944594"/>
            <a:ext cx="76977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Create a web application which allows the users to search for specific products/packaging material they are not sure about.</a:t>
            </a:r>
          </a:p>
        </p:txBody>
      </p:sp>
    </p:spTree>
    <p:extLst>
      <p:ext uri="{BB962C8B-B14F-4D97-AF65-F5344CB8AC3E}">
        <p14:creationId xmlns:p14="http://schemas.microsoft.com/office/powerpoint/2010/main" val="3690189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EB3B11-0B26-4C39-B5BD-0EDA58231B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2" t="13741" r="2041" b="10748"/>
          <a:stretch/>
        </p:blipFill>
        <p:spPr>
          <a:xfrm>
            <a:off x="482782" y="2034040"/>
            <a:ext cx="4508263" cy="197637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/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6D35B259-9C9E-4B82-B791-7EAB7F624156}"/>
              </a:ext>
            </a:extLst>
          </p:cNvPr>
          <p:cNvGrpSpPr/>
          <p:nvPr/>
        </p:nvGrpSpPr>
        <p:grpSpPr>
          <a:xfrm>
            <a:off x="5548601" y="1295403"/>
            <a:ext cx="6512769" cy="3740003"/>
            <a:chOff x="5548601" y="1295403"/>
            <a:chExt cx="6512769" cy="3740003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94A387FC-F1B8-4BCA-8B55-A2F0EA92BB08}"/>
                </a:ext>
              </a:extLst>
            </p:cNvPr>
            <p:cNvGrpSpPr/>
            <p:nvPr/>
          </p:nvGrpSpPr>
          <p:grpSpPr>
            <a:xfrm>
              <a:off x="5548601" y="1295403"/>
              <a:ext cx="6512769" cy="3740003"/>
              <a:chOff x="5548602" y="1212251"/>
              <a:chExt cx="6512769" cy="3740003"/>
            </a:xfrm>
          </p:grpSpPr>
          <p:sp>
            <p:nvSpPr>
              <p:cNvPr id="2" name="Arrow: Right 1">
                <a:extLst>
                  <a:ext uri="{FF2B5EF4-FFF2-40B4-BE49-F238E27FC236}">
                    <a16:creationId xmlns:a16="http://schemas.microsoft.com/office/drawing/2014/main" id="{3DF14002-09F5-44E2-A462-C8180CF464DF}"/>
                  </a:ext>
                </a:extLst>
              </p:cNvPr>
              <p:cNvSpPr/>
              <p:nvPr/>
            </p:nvSpPr>
            <p:spPr>
              <a:xfrm>
                <a:off x="5548602" y="2610336"/>
                <a:ext cx="1334278" cy="690465"/>
              </a:xfrm>
              <a:prstGeom prst="rightArrow">
                <a:avLst>
                  <a:gd name="adj1" fmla="val 25676"/>
                  <a:gd name="adj2" fmla="val 82432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819BF1D5-345A-4B91-B45E-F05FF97C6C1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14277" y="1212251"/>
                <a:ext cx="4947094" cy="3740003"/>
              </a:xfrm>
              <a:prstGeom prst="rect">
                <a:avLst/>
              </a:prstGeom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A1DBAAA5-9CCF-4E59-B6D3-321B688098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0000" b="90000" l="10000" r="90000"/>
                        </a14:imgEffect>
                        <a14:imgEffect>
                          <a14:sharpenSoften amount="-5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3993" t="34592" r="24499" b="24491"/>
              <a:stretch/>
            </p:blipFill>
            <p:spPr>
              <a:xfrm>
                <a:off x="8182266" y="1883889"/>
                <a:ext cx="2895269" cy="146286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29F325B-715B-4DD9-BBA4-69E098C7A5C2}"/>
                  </a:ext>
                </a:extLst>
              </p:cNvPr>
              <p:cNvSpPr/>
              <p:nvPr/>
            </p:nvSpPr>
            <p:spPr>
              <a:xfrm>
                <a:off x="8459512" y="2524900"/>
                <a:ext cx="2332314" cy="17276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581463C-022B-4FD4-B5A8-AB2F07055721}"/>
                  </a:ext>
                </a:extLst>
              </p:cNvPr>
              <p:cNvSpPr txBox="1"/>
              <p:nvPr/>
            </p:nvSpPr>
            <p:spPr>
              <a:xfrm>
                <a:off x="8401341" y="2471837"/>
                <a:ext cx="1185863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>
                    <a:solidFill>
                      <a:schemeClr val="bg2">
                        <a:lumMod val="90000"/>
                      </a:schemeClr>
                    </a:solidFill>
                  </a:rPr>
                  <a:t>Search…</a:t>
                </a:r>
              </a:p>
            </p:txBody>
          </p:sp>
        </p:grp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B2462FD8-CE53-46A2-A8AF-DE49C722E5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27475" y="1711050"/>
              <a:ext cx="1235800" cy="834165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F1E364C-9FF7-430E-9D11-D8AC80111AFF}"/>
              </a:ext>
            </a:extLst>
          </p:cNvPr>
          <p:cNvGrpSpPr/>
          <p:nvPr/>
        </p:nvGrpSpPr>
        <p:grpSpPr>
          <a:xfrm>
            <a:off x="4276847" y="4173337"/>
            <a:ext cx="3595335" cy="2543510"/>
            <a:chOff x="4276847" y="4173337"/>
            <a:chExt cx="3595335" cy="2543510"/>
          </a:xfrm>
        </p:grpSpPr>
        <p:sp>
          <p:nvSpPr>
            <p:cNvPr id="22" name="Arrow: Bent-Up 21">
              <a:extLst>
                <a:ext uri="{FF2B5EF4-FFF2-40B4-BE49-F238E27FC236}">
                  <a16:creationId xmlns:a16="http://schemas.microsoft.com/office/drawing/2014/main" id="{89D8DF2A-3E4C-402F-AF4C-0CF48EEF7C4C}"/>
                </a:ext>
              </a:extLst>
            </p:cNvPr>
            <p:cNvSpPr/>
            <p:nvPr/>
          </p:nvSpPr>
          <p:spPr>
            <a:xfrm rot="16200000" flipH="1">
              <a:off x="7081226" y="5214591"/>
              <a:ext cx="850392" cy="731520"/>
            </a:xfrm>
            <a:prstGeom prst="bentUpArrow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8EF12848-C7E7-4666-BDE6-942CD069723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76847" y="4173337"/>
              <a:ext cx="2543510" cy="2543510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2EDB3BC-9180-4C9A-A5B7-E0090CBD880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7419" y="4376996"/>
              <a:ext cx="1582365" cy="1068096"/>
            </a:xfrm>
            <a:prstGeom prst="rect">
              <a:avLst/>
            </a:prstGeom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E6F5F01-8C7C-4251-BD9B-A130236F8F55}"/>
                </a:ext>
              </a:extLst>
            </p:cNvPr>
            <p:cNvSpPr/>
            <p:nvPr/>
          </p:nvSpPr>
          <p:spPr>
            <a:xfrm>
              <a:off x="5120329" y="5468341"/>
              <a:ext cx="856544" cy="20365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57FFF39-7DE0-4BBD-B918-9A49FDCA23A2}"/>
                </a:ext>
              </a:extLst>
            </p:cNvPr>
            <p:cNvSpPr txBox="1"/>
            <p:nvPr/>
          </p:nvSpPr>
          <p:spPr>
            <a:xfrm>
              <a:off x="5077724" y="5431670"/>
              <a:ext cx="73359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bg2">
                      <a:lumMod val="90000"/>
                    </a:schemeClr>
                  </a:solidFill>
                </a:rPr>
                <a:t>Search…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21E0DEE6-4CAC-47D9-A964-534BE004C473}"/>
              </a:ext>
            </a:extLst>
          </p:cNvPr>
          <p:cNvSpPr txBox="1"/>
          <p:nvPr/>
        </p:nvSpPr>
        <p:spPr>
          <a:xfrm>
            <a:off x="506345" y="1387709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WHAT?</a:t>
            </a:r>
          </a:p>
        </p:txBody>
      </p:sp>
    </p:spTree>
    <p:extLst>
      <p:ext uri="{BB962C8B-B14F-4D97-AF65-F5344CB8AC3E}">
        <p14:creationId xmlns:p14="http://schemas.microsoft.com/office/powerpoint/2010/main" val="240018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EE689-B016-484E-9A7F-62EB4A1E12C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Prototype will be created using technologies and software from our own computer systems.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3B8528-8703-464F-913D-81ACC85B945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HOW?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C3B44F-10B2-44B8-B08D-ABB5CC9D32F7}"/>
              </a:ext>
            </a:extLst>
          </p:cNvPr>
          <p:cNvSpPr/>
          <p:nvPr/>
        </p:nvSpPr>
        <p:spPr>
          <a:xfrm>
            <a:off x="541176" y="3119544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Technologies include: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HTML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CSS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JavaScript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.NET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307435-B590-41E4-A97F-A69E239A4840}"/>
              </a:ext>
            </a:extLst>
          </p:cNvPr>
          <p:cNvSpPr/>
          <p:nvPr/>
        </p:nvSpPr>
        <p:spPr>
          <a:xfrm>
            <a:off x="541176" y="5244092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Cost of prototype?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8092A5-764E-4F94-B051-B33209BCB815}"/>
              </a:ext>
            </a:extLst>
          </p:cNvPr>
          <p:cNvSpPr txBox="1"/>
          <p:nvPr/>
        </p:nvSpPr>
        <p:spPr>
          <a:xfrm>
            <a:off x="3153800" y="5120981"/>
            <a:ext cx="8707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£0!</a:t>
            </a:r>
          </a:p>
        </p:txBody>
      </p:sp>
    </p:spTree>
    <p:extLst>
      <p:ext uri="{BB962C8B-B14F-4D97-AF65-F5344CB8AC3E}">
        <p14:creationId xmlns:p14="http://schemas.microsoft.com/office/powerpoint/2010/main" val="376051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" grpId="0"/>
      <p:bldP spid="1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E9BF5015-FDF1-407E-BE94-74064F0C157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141692" y="1349472"/>
            <a:ext cx="3560235" cy="4896043"/>
          </a:xfrm>
          <a:prstGeom prst="rect">
            <a:avLst/>
          </a:prstGeom>
        </p:spPr>
      </p:pic>
      <p:pic>
        <p:nvPicPr>
          <p:cNvPr id="11" name="Picture 10" descr="A close up of text on a whiteboard&#10;&#10;Description automatically generated">
            <a:extLst>
              <a:ext uri="{FF2B5EF4-FFF2-40B4-BE49-F238E27FC236}">
                <a16:creationId xmlns:a16="http://schemas.microsoft.com/office/drawing/2014/main" id="{0C88A8A9-41EE-4BAA-BA69-17572B87587E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94582" y="1507579"/>
            <a:ext cx="3376150" cy="464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039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0470CC7-AB85-4921-9676-1E9E0FA3691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66888" y="1468981"/>
            <a:ext cx="3468922" cy="4778471"/>
          </a:xfrm>
          <a:prstGeom prst="rect">
            <a:avLst/>
          </a:prstGeom>
        </p:spPr>
      </p:pic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6B749F7-3E6B-43B0-B4FD-DA2B7B955BB4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453337" y="1466126"/>
            <a:ext cx="3474631" cy="477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747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2FEA75-7E04-4046-900C-E6430A115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1364" y="3724713"/>
            <a:ext cx="5030456" cy="2853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BF89BD7-2D4A-48D7-AF09-8739177CD22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031364" y="1175656"/>
            <a:ext cx="5005289" cy="28153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48856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C4843BB-9721-4F36-98D7-9A665B2BE7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283445" y="1498270"/>
            <a:ext cx="7625109" cy="42890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713034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EE689-B016-484E-9A7F-62EB4A1E12C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When proposed to Pembrokeshire County Council, what funding/resources do we need?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3B8528-8703-464F-913D-81ACC85B945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EXPAND?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C3B44F-10B2-44B8-B08D-ABB5CC9D32F7}"/>
              </a:ext>
            </a:extLst>
          </p:cNvPr>
          <p:cNvSpPr/>
          <p:nvPr/>
        </p:nvSpPr>
        <p:spPr>
          <a:xfrm>
            <a:off x="541176" y="3119544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/>
              <a:t>More Funding = Better Product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307435-B590-41E4-A97F-A69E239A4840}"/>
              </a:ext>
            </a:extLst>
          </p:cNvPr>
          <p:cNvSpPr/>
          <p:nvPr/>
        </p:nvSpPr>
        <p:spPr>
          <a:xfrm>
            <a:off x="541176" y="3812486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Small Funding? Courses to develop our knowledge and servers to host online.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B62AD3-EF91-4621-90D1-19D22A1E0CD5}"/>
              </a:ext>
            </a:extLst>
          </p:cNvPr>
          <p:cNvSpPr/>
          <p:nvPr/>
        </p:nvSpPr>
        <p:spPr>
          <a:xfrm>
            <a:off x="541176" y="4874760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Large Funding? Team of developers to work on said product and to promote it locally/nationally.</a:t>
            </a:r>
          </a:p>
        </p:txBody>
      </p:sp>
    </p:spTree>
    <p:extLst>
      <p:ext uri="{BB962C8B-B14F-4D97-AF65-F5344CB8AC3E}">
        <p14:creationId xmlns:p14="http://schemas.microsoft.com/office/powerpoint/2010/main" val="425776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" grpId="0"/>
      <p:bldP spid="12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B498B-2082-4D85-B80A-72EF23858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1360150" cy="285273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Market-research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54286-1F30-4CFE-B470-9E0FD864DA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Aaron Hughes</a:t>
            </a:r>
          </a:p>
        </p:txBody>
      </p:sp>
    </p:spTree>
    <p:extLst>
      <p:ext uri="{BB962C8B-B14F-4D97-AF65-F5344CB8AC3E}">
        <p14:creationId xmlns:p14="http://schemas.microsoft.com/office/powerpoint/2010/main" val="21804772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04A3-71E8-4E47-9CC4-C59A94E1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Customer Profiling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1AA40-0C0A-4296-BF26-190F19F36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7169331" cy="4351338"/>
          </a:xfrm>
        </p:spPr>
        <p:txBody>
          <a:bodyPr/>
          <a:lstStyle/>
          <a:p>
            <a:r>
              <a:rPr lang="en-GB" dirty="0"/>
              <a:t>A survey carried out by Deloitte revealed that 89% of people in the UK between the ages of 16 and 75 own a smart phone</a:t>
            </a:r>
          </a:p>
          <a:p>
            <a:r>
              <a:rPr lang="en-GB" dirty="0"/>
              <a:t>“Younger households aged 18-24 and 25-34 are more likely to miss opportunities to recycle”</a:t>
            </a:r>
          </a:p>
          <a:p>
            <a:r>
              <a:rPr lang="en-GB" dirty="0"/>
              <a:t>people aged 18-34 prefer to use a smartphone over other devices.</a:t>
            </a:r>
          </a:p>
          <a:p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2271377-2A0E-40E1-8F03-912FAC1F2C6A}"/>
              </a:ext>
            </a:extLst>
          </p:cNvPr>
          <p:cNvGrpSpPr/>
          <p:nvPr/>
        </p:nvGrpSpPr>
        <p:grpSpPr>
          <a:xfrm>
            <a:off x="8360366" y="1924300"/>
            <a:ext cx="3544733" cy="3683726"/>
            <a:chOff x="8360366" y="1924300"/>
            <a:chExt cx="3544733" cy="3683726"/>
          </a:xfrm>
        </p:grpSpPr>
        <p:pic>
          <p:nvPicPr>
            <p:cNvPr id="2050" name="Picture 2" descr="Image result for Mobile phone">
              <a:extLst>
                <a:ext uri="{FF2B5EF4-FFF2-40B4-BE49-F238E27FC236}">
                  <a16:creationId xmlns:a16="http://schemas.microsoft.com/office/drawing/2014/main" id="{A8A1BC3E-7DB4-403D-84E7-07210BC5EA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736" b="96321" l="3333" r="95000">
                          <a14:foregroundMark x1="7745" y1="32170" x2="32745" y2="8774"/>
                          <a14:foregroundMark x1="35000" y1="13396" x2="35392" y2="7358"/>
                          <a14:foregroundMark x1="36078" y1="2736" x2="39412" y2="3396"/>
                          <a14:foregroundMark x1="35000" y1="6226" x2="11765" y2="26509"/>
                          <a14:foregroundMark x1="11765" y1="26509" x2="11373" y2="32547"/>
                          <a14:foregroundMark x1="43137" y1="7736" x2="8137" y2="38868"/>
                          <a14:foregroundMark x1="8137" y1="38868" x2="58137" y2="91226"/>
                          <a14:foregroundMark x1="58137" y1="91226" x2="72843" y2="87547"/>
                          <a14:foregroundMark x1="72843" y1="87547" x2="81373" y2="77453"/>
                          <a14:foregroundMark x1="81373" y1="77453" x2="93039" y2="69906"/>
                          <a14:foregroundMark x1="93039" y1="69906" x2="95098" y2="66887"/>
                          <a14:foregroundMark x1="63039" y1="96321" x2="63039" y2="95660"/>
                          <a14:foregroundMark x1="48627" y1="88585" x2="48627" y2="88585"/>
                          <a14:foregroundMark x1="40882" y1="79717" x2="42353" y2="80000"/>
                          <a14:foregroundMark x1="47157" y1="86792" x2="50098" y2="87830"/>
                          <a14:foregroundMark x1="3333" y1="33585" x2="4412" y2="303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0366" y="1924300"/>
              <a:ext cx="3544733" cy="3683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2048BD8-836D-45E0-A047-4BC5724BFA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604" b="92342" l="3965" r="95595">
                          <a14:foregroundMark x1="8370" y1="56306" x2="7930" y2="50450"/>
                          <a14:foregroundMark x1="4405" y1="34685" x2="4405" y2="34685"/>
                          <a14:foregroundMark x1="4405" y1="52252" x2="4405" y2="52252"/>
                          <a14:foregroundMark x1="62996" y1="75676" x2="83700" y2="64414"/>
                          <a14:foregroundMark x1="83700" y1="64414" x2="82379" y2="50450"/>
                          <a14:foregroundMark x1="90749" y1="57658" x2="92070" y2="51351"/>
                          <a14:foregroundMark x1="95595" y1="56306" x2="95595" y2="52703"/>
                          <a14:foregroundMark x1="68722" y1="23874" x2="47577" y2="9009"/>
                          <a14:foregroundMark x1="47577" y1="9009" x2="33480" y2="22523"/>
                          <a14:foregroundMark x1="40529" y1="4505" x2="52423" y2="4054"/>
                          <a14:foregroundMark x1="62996" y1="91892" x2="62996" y2="92342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9202506">
              <a:off x="9642278" y="3286513"/>
              <a:ext cx="980909" cy="9593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58176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1AEF3-0BDD-4638-8610-7A4E684CD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Competitors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71C8-2F37-4678-A65A-6E5F40BA93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829926" cy="4351338"/>
          </a:xfrm>
        </p:spPr>
        <p:txBody>
          <a:bodyPr/>
          <a:lstStyle/>
          <a:p>
            <a:r>
              <a:rPr lang="en-GB" dirty="0" err="1"/>
              <a:t>WeRecycle</a:t>
            </a:r>
            <a:r>
              <a:rPr lang="en-GB" dirty="0"/>
              <a:t> app by OPRL </a:t>
            </a:r>
          </a:p>
          <a:p>
            <a:pPr lvl="1"/>
            <a:r>
              <a:rPr lang="en-GB" dirty="0"/>
              <a:t>Developed by the non-profit company that put forward the On-pack Recycling Label scheme, recognised by 70% of consumers.</a:t>
            </a:r>
          </a:p>
          <a:p>
            <a:pPr lvl="1"/>
            <a:r>
              <a:rPr lang="en-GB" dirty="0"/>
              <a:t>Scan Feature. </a:t>
            </a:r>
          </a:p>
          <a:p>
            <a:pPr lvl="1"/>
            <a:r>
              <a:rPr lang="en-GB" dirty="0"/>
              <a:t>Funded by Large Companies (ASDA, </a:t>
            </a:r>
            <a:r>
              <a:rPr lang="en-GB" dirty="0" err="1"/>
              <a:t>Mcdonald’s</a:t>
            </a:r>
            <a:r>
              <a:rPr lang="en-GB" dirty="0"/>
              <a:t>, Nestle)</a:t>
            </a:r>
          </a:p>
          <a:p>
            <a:pPr lvl="1"/>
            <a:r>
              <a:rPr lang="en-GB" dirty="0"/>
              <a:t>Last update Jan 2019</a:t>
            </a:r>
          </a:p>
          <a:p>
            <a:pPr lvl="1"/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6ACDDC2-5A44-4A24-9690-DFB7B64C9D9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70" y="1825625"/>
            <a:ext cx="2333625" cy="4667250"/>
          </a:xfrm>
        </p:spPr>
      </p:pic>
    </p:spTree>
    <p:extLst>
      <p:ext uri="{BB962C8B-B14F-4D97-AF65-F5344CB8AC3E}">
        <p14:creationId xmlns:p14="http://schemas.microsoft.com/office/powerpoint/2010/main" val="42419654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04A3-71E8-4E47-9CC4-C59A94E1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Similar Apps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1AA40-0C0A-4296-BF26-190F19F36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188242" cy="4351338"/>
          </a:xfrm>
        </p:spPr>
        <p:txBody>
          <a:bodyPr/>
          <a:lstStyle/>
          <a:p>
            <a:r>
              <a:rPr lang="en-GB" dirty="0" err="1"/>
              <a:t>Recyle</a:t>
            </a:r>
            <a:r>
              <a:rPr lang="en-GB" dirty="0"/>
              <a:t> for Greater Manchester (R4GM)</a:t>
            </a:r>
          </a:p>
          <a:p>
            <a:pPr lvl="1"/>
            <a:r>
              <a:rPr lang="en-GB" dirty="0"/>
              <a:t>Similar to our Idea. (1000+downloads)</a:t>
            </a:r>
          </a:p>
          <a:p>
            <a:pPr lvl="1"/>
            <a:r>
              <a:rPr lang="en-GB" dirty="0"/>
              <a:t>Outdated graphical interface.</a:t>
            </a:r>
          </a:p>
          <a:p>
            <a:pPr lvl="1"/>
            <a:r>
              <a:rPr lang="en-GB" dirty="0"/>
              <a:t>Works with local councils. </a:t>
            </a:r>
          </a:p>
          <a:p>
            <a:pPr lvl="1"/>
            <a:r>
              <a:rPr lang="en-GB" dirty="0"/>
              <a:t>Last Update September 2018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217DD3-0307-458A-893E-A7EE30F38B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442" y="2101347"/>
            <a:ext cx="2195764" cy="43915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05C2EE-1097-4748-BD39-B5622FFAA6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1358" y="2101350"/>
            <a:ext cx="2195763" cy="439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7105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6758C-86CE-4580-8324-76AFC836E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Mobile Application Market Value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222D2FC-80AC-41BF-B151-E1B44E47AB8F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0460099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A6F8E-3CB7-4BCE-B703-AF64A69E7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Gap in the Market?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67E01-BFCA-45C7-897A-0FC738731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Pembrokeshire:</a:t>
            </a:r>
          </a:p>
          <a:p>
            <a:pPr lvl="1"/>
            <a:r>
              <a:rPr lang="en-GB" dirty="0"/>
              <a:t>No App specifically for Pembrokeshire like R4GM.</a:t>
            </a:r>
          </a:p>
          <a:p>
            <a:pPr lvl="1"/>
            <a:r>
              <a:rPr lang="en-GB" dirty="0"/>
              <a:t>Lots of Rural areas in Pembrokeshire that may not get as much information.</a:t>
            </a:r>
          </a:p>
          <a:p>
            <a:pPr lvl="1"/>
            <a:endParaRPr lang="en-GB" dirty="0"/>
          </a:p>
          <a:p>
            <a:r>
              <a:rPr lang="en-GB" dirty="0"/>
              <a:t>General information:</a:t>
            </a:r>
          </a:p>
          <a:p>
            <a:pPr lvl="1"/>
            <a:r>
              <a:rPr lang="en-GB" dirty="0"/>
              <a:t>Many Apps very specific </a:t>
            </a:r>
          </a:p>
          <a:p>
            <a:pPr lvl="1"/>
            <a:r>
              <a:rPr lang="en-GB" dirty="0"/>
              <a:t>Being less specific could make the app more useful.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5937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B498B-2082-4D85-B80A-72EF23858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1360150" cy="285273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Marketing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54286-1F30-4CFE-B470-9E0FD864DA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Aaron Hughes</a:t>
            </a:r>
          </a:p>
        </p:txBody>
      </p:sp>
    </p:spTree>
    <p:extLst>
      <p:ext uri="{BB962C8B-B14F-4D97-AF65-F5344CB8AC3E}">
        <p14:creationId xmlns:p14="http://schemas.microsoft.com/office/powerpoint/2010/main" val="1097902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04A3-71E8-4E47-9CC4-C59A94E1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1AA40-0C0A-4296-BF26-190F19F36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438900" cy="4351338"/>
          </a:xfrm>
        </p:spPr>
        <p:txBody>
          <a:bodyPr/>
          <a:lstStyle/>
          <a:p>
            <a:r>
              <a:rPr lang="en-GB" dirty="0"/>
              <a:t>One of the focuses of promoting product.</a:t>
            </a:r>
          </a:p>
          <a:p>
            <a:r>
              <a:rPr lang="en-GB" dirty="0"/>
              <a:t>Good reach to a younger audience</a:t>
            </a:r>
          </a:p>
          <a:p>
            <a:r>
              <a:rPr lang="en-GB" dirty="0"/>
              <a:t>Effective marketing to targeted audience using services such as Facebook ad manager.</a:t>
            </a:r>
          </a:p>
          <a:p>
            <a:r>
              <a:rPr lang="en-GB" dirty="0"/>
              <a:t>Social media presence often leads to word of mouth spread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4C2C1B-8CC5-4015-8FD1-19012ECE6B54}"/>
              </a:ext>
            </a:extLst>
          </p:cNvPr>
          <p:cNvGrpSpPr/>
          <p:nvPr/>
        </p:nvGrpSpPr>
        <p:grpSpPr>
          <a:xfrm>
            <a:off x="8508055" y="1960176"/>
            <a:ext cx="3112445" cy="3462360"/>
            <a:chOff x="8508055" y="1960176"/>
            <a:chExt cx="3112445" cy="3462360"/>
          </a:xfrm>
        </p:grpSpPr>
        <p:pic>
          <p:nvPicPr>
            <p:cNvPr id="1026" name="Picture 2" descr="Image result for instagram">
              <a:extLst>
                <a:ext uri="{FF2B5EF4-FFF2-40B4-BE49-F238E27FC236}">
                  <a16:creationId xmlns:a16="http://schemas.microsoft.com/office/drawing/2014/main" id="{5A85C9AB-4142-42EE-B3F3-32B75AFD5A1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19947">
              <a:off x="9191318" y="2127654"/>
              <a:ext cx="2429182" cy="24291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7908C7B-3390-491A-B9EB-7397B5BDB6C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009763">
              <a:off x="8508055" y="1960176"/>
              <a:ext cx="1643063" cy="1643063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9A30117-A2DD-4D87-A4B8-6C81D96BD30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679" b="95536" l="1770" r="97788">
                          <a14:foregroundMark x1="30531" y1="31250" x2="30531" y2="31250"/>
                          <a14:foregroundMark x1="43805" y1="3125" x2="52212" y2="2679"/>
                          <a14:foregroundMark x1="93363" y1="39286" x2="94248" y2="48661"/>
                          <a14:foregroundMark x1="63274" y1="91964" x2="50885" y2="91964"/>
                          <a14:foregroundMark x1="8407" y1="54018" x2="6637" y2="50446"/>
                          <a14:foregroundMark x1="42920" y1="60268" x2="42920" y2="60268"/>
                          <a14:foregroundMark x1="27434" y1="46429" x2="79646" y2="45536"/>
                          <a14:foregroundMark x1="79646" y1="45536" x2="79646" y2="45536"/>
                          <a14:foregroundMark x1="58407" y1="28125" x2="46903" y2="52679"/>
                          <a14:foregroundMark x1="46903" y1="52679" x2="60619" y2="52232"/>
                          <a14:foregroundMark x1="55310" y1="62500" x2="32743" y2="61161"/>
                          <a14:foregroundMark x1="32743" y1="61161" x2="61504" y2="63839"/>
                          <a14:foregroundMark x1="61504" y1="63839" x2="34956" y2="51786"/>
                          <a14:foregroundMark x1="34956" y1="51786" x2="42920" y2="55357"/>
                          <a14:foregroundMark x1="46018" y1="65625" x2="21681" y2="65179"/>
                          <a14:foregroundMark x1="50000" y1="95536" x2="47788" y2="95536"/>
                          <a14:foregroundMark x1="1770" y1="49554" x2="1770" y2="49554"/>
                          <a14:foregroundMark x1="97788" y1="49107" x2="97788" y2="49107"/>
                          <a14:backgroundMark x1="11504" y1="4464" x2="11504" y2="4464"/>
                          <a14:backgroundMark x1="4867" y1="18304" x2="17699" y2="4911"/>
                          <a14:backgroundMark x1="3097" y1="15179" x2="21681" y2="4464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714642" y="3539722"/>
              <a:ext cx="1899625" cy="188281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61692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04A3-71E8-4E47-9CC4-C59A94E1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Additional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1AA40-0C0A-4296-BF26-190F19F36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4389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Additional marketing will include:</a:t>
            </a:r>
          </a:p>
          <a:p>
            <a:pPr lvl="1"/>
            <a:r>
              <a:rPr lang="en-GB" dirty="0"/>
              <a:t>Posters in Community centres/ public areas</a:t>
            </a:r>
          </a:p>
          <a:p>
            <a:pPr lvl="1"/>
            <a:r>
              <a:rPr lang="en-GB" dirty="0"/>
              <a:t>Leaflets given out in public or to people’s houses</a:t>
            </a:r>
          </a:p>
          <a:p>
            <a:pPr lvl="1"/>
            <a:r>
              <a:rPr lang="en-GB" dirty="0"/>
              <a:t>Possible collaboration with local businesses</a:t>
            </a:r>
          </a:p>
          <a:p>
            <a:r>
              <a:rPr lang="en-GB" dirty="0"/>
              <a:t>Many tight-knit communities in Pembrokeshire will lead to good recognition through word-of-mouth.</a:t>
            </a:r>
          </a:p>
          <a:p>
            <a:r>
              <a:rPr lang="en-GB" dirty="0"/>
              <a:t>A logo is the face of a company and should be included on all promotion material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0EDD2E-0DBB-4946-BFB9-B172384AD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5150" y="2467463"/>
            <a:ext cx="3138650" cy="295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2829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9145A5A3-B432-4CE8-A511-372CBE0F1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957" y="2417808"/>
            <a:ext cx="4356846" cy="382589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869A1C3D-6CCF-459E-B316-545F60CD2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2918" y="2418116"/>
            <a:ext cx="3926541" cy="42001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E1CAB75-3719-43C8-941D-A7D7577DDB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5933" y="239691"/>
            <a:ext cx="6704353" cy="134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4042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0D70-9265-4369-A81E-B71DF60A1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3AB82-9E55-4F25-9F12-86363E484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https://www.pembrokeshire.gov.uk/kerbside-collection</a:t>
            </a:r>
            <a:endParaRPr lang="en-GB" dirty="0"/>
          </a:p>
          <a:p>
            <a:r>
              <a:rPr lang="en-GB" dirty="0"/>
              <a:t>https://harmony1.com/common-mistakes-people-make-when-recycling-infographic/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E191FA-57BC-48C8-8E83-56EE62112F99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180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823</Words>
  <Application>Microsoft Office PowerPoint</Application>
  <PresentationFormat>Widescreen</PresentationFormat>
  <Paragraphs>117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Recycle Better</vt:lpstr>
      <vt:lpstr>Who are we?</vt:lpstr>
      <vt:lpstr>Our mission statement</vt:lpstr>
      <vt:lpstr>What type of business are we?</vt:lpstr>
      <vt:lpstr>Funding &amp; Money</vt:lpstr>
      <vt:lpstr>Funding &amp; Money</vt:lpstr>
      <vt:lpstr>Is it the right time?</vt:lpstr>
      <vt:lpstr>Common Recycling Mistakes </vt:lpstr>
      <vt:lpstr>Statistics of Recycling</vt:lpstr>
      <vt:lpstr>Achieving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Market-research</vt:lpstr>
      <vt:lpstr>Customer Profiling</vt:lpstr>
      <vt:lpstr>Competitors</vt:lpstr>
      <vt:lpstr>Similar Apps</vt:lpstr>
      <vt:lpstr>Mobile Application Market Value</vt:lpstr>
      <vt:lpstr>Gap in the Market?</vt:lpstr>
      <vt:lpstr>Marketing plan</vt:lpstr>
      <vt:lpstr>Social media marketing</vt:lpstr>
      <vt:lpstr>Additional marketing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*application*</dc:title>
  <dc:creator>morgan norbury</dc:creator>
  <cp:lastModifiedBy>Morgan Norbury</cp:lastModifiedBy>
  <cp:revision>158</cp:revision>
  <dcterms:created xsi:type="dcterms:W3CDTF">2020-01-09T00:27:57Z</dcterms:created>
  <dcterms:modified xsi:type="dcterms:W3CDTF">2020-03-12T16:09:45Z</dcterms:modified>
</cp:coreProperties>
</file>