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59" r:id="rId6"/>
    <p:sldId id="265" r:id="rId7"/>
    <p:sldId id="261" r:id="rId8"/>
    <p:sldId id="262" r:id="rId9"/>
    <p:sldId id="263" r:id="rId10"/>
    <p:sldId id="264" r:id="rId11"/>
    <p:sldId id="266" r:id="rId12"/>
    <p:sldId id="268" r:id="rId13"/>
    <p:sldId id="267" r:id="rId14"/>
    <p:sldId id="283" r:id="rId15"/>
    <p:sldId id="269" r:id="rId16"/>
    <p:sldId id="275" r:id="rId17"/>
    <p:sldId id="276" r:id="rId18"/>
    <p:sldId id="270" r:id="rId19"/>
    <p:sldId id="296" r:id="rId20"/>
    <p:sldId id="297" r:id="rId21"/>
    <p:sldId id="271" r:id="rId22"/>
    <p:sldId id="272" r:id="rId23"/>
    <p:sldId id="273" r:id="rId24"/>
    <p:sldId id="274" r:id="rId25"/>
    <p:sldId id="277" r:id="rId26"/>
    <p:sldId id="286" r:id="rId27"/>
    <p:sldId id="298" r:id="rId28"/>
    <p:sldId id="287" r:id="rId29"/>
    <p:sldId id="300" r:id="rId30"/>
    <p:sldId id="301" r:id="rId31"/>
    <p:sldId id="299" r:id="rId32"/>
    <p:sldId id="288" r:id="rId33"/>
    <p:sldId id="289" r:id="rId34"/>
    <p:sldId id="290" r:id="rId35"/>
    <p:sldId id="292" r:id="rId36"/>
    <p:sldId id="293" r:id="rId37"/>
    <p:sldId id="294" r:id="rId38"/>
    <p:sldId id="295" r:id="rId39"/>
    <p:sldId id="278" r:id="rId40"/>
    <p:sldId id="279" r:id="rId41"/>
    <p:sldId id="303" r:id="rId42"/>
    <p:sldId id="304" r:id="rId43"/>
    <p:sldId id="302" r:id="rId44"/>
    <p:sldId id="280" r:id="rId45"/>
    <p:sldId id="281" r:id="rId46"/>
    <p:sldId id="284"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15" autoAdjust="0"/>
    <p:restoredTop sz="94660"/>
  </p:normalViewPr>
  <p:slideViewPr>
    <p:cSldViewPr snapToGrid="0">
      <p:cViewPr varScale="1">
        <p:scale>
          <a:sx n="72" d="100"/>
          <a:sy n="72" d="100"/>
        </p:scale>
        <p:origin x="636" y="7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11/29/2018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11/29/2018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11/29/2018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11/29/2018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11/29/2018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11/29/2018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11/29/2018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11/29/2018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4.xml"/><Relationship Id="rId4" Type="http://schemas.openxmlformats.org/officeDocument/2006/relationships/image" Target="../media/image27.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95288-EE81-40C1-B1DB-D945B64A6529}"/>
              </a:ext>
            </a:extLst>
          </p:cNvPr>
          <p:cNvSpPr>
            <a:spLocks noGrp="1"/>
          </p:cNvSpPr>
          <p:nvPr>
            <p:ph type="ctrTitle"/>
          </p:nvPr>
        </p:nvSpPr>
        <p:spPr/>
        <p:txBody>
          <a:bodyPr/>
          <a:lstStyle/>
          <a:p>
            <a:r>
              <a:rPr lang="en-GB" dirty="0"/>
              <a:t>Welcome – Changes &amp; Time  within a Contract</a:t>
            </a:r>
          </a:p>
        </p:txBody>
      </p:sp>
      <p:sp>
        <p:nvSpPr>
          <p:cNvPr id="3" name="Subtitle 2">
            <a:extLst>
              <a:ext uri="{FF2B5EF4-FFF2-40B4-BE49-F238E27FC236}">
                <a16:creationId xmlns:a16="http://schemas.microsoft.com/office/drawing/2014/main" id="{32A7E47E-9E7C-431D-8D1F-2897C4373925}"/>
              </a:ext>
            </a:extLst>
          </p:cNvPr>
          <p:cNvSpPr>
            <a:spLocks noGrp="1"/>
          </p:cNvSpPr>
          <p:nvPr>
            <p:ph type="subTitle" idx="1"/>
          </p:nvPr>
        </p:nvSpPr>
        <p:spPr/>
        <p:txBody>
          <a:bodyPr/>
          <a:lstStyle/>
          <a:p>
            <a:r>
              <a:rPr lang="en-GB" dirty="0"/>
              <a:t>Zoe Morgan</a:t>
            </a:r>
          </a:p>
          <a:p>
            <a:endParaRPr lang="en-GB" dirty="0"/>
          </a:p>
        </p:txBody>
      </p:sp>
    </p:spTree>
    <p:extLst>
      <p:ext uri="{BB962C8B-B14F-4D97-AF65-F5344CB8AC3E}">
        <p14:creationId xmlns:p14="http://schemas.microsoft.com/office/powerpoint/2010/main" val="3824261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49263-F0CC-4848-8987-CD1A7064CB0D}"/>
              </a:ext>
            </a:extLst>
          </p:cNvPr>
          <p:cNvSpPr>
            <a:spLocks noGrp="1"/>
          </p:cNvSpPr>
          <p:nvPr>
            <p:ph type="title"/>
          </p:nvPr>
        </p:nvSpPr>
        <p:spPr/>
        <p:txBody>
          <a:bodyPr/>
          <a:lstStyle/>
          <a:p>
            <a:r>
              <a:rPr lang="en-GB" dirty="0"/>
              <a:t>A bit about our journey into Construction </a:t>
            </a:r>
            <a:br>
              <a:rPr lang="en-GB" dirty="0"/>
            </a:br>
            <a:endParaRPr lang="en-GB" dirty="0"/>
          </a:p>
        </p:txBody>
      </p:sp>
      <p:pic>
        <p:nvPicPr>
          <p:cNvPr id="1026" name="Picture 2" descr="Image result for zoe morgan kier">
            <a:extLst>
              <a:ext uri="{FF2B5EF4-FFF2-40B4-BE49-F238E27FC236}">
                <a16:creationId xmlns:a16="http://schemas.microsoft.com/office/drawing/2014/main" id="{EBD8ED0B-1605-498B-968B-81D12A6F218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30066" y="2052638"/>
            <a:ext cx="6293643" cy="4195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2683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BBCE4-FFB3-41E3-B058-CD93E57CDEC3}"/>
              </a:ext>
            </a:extLst>
          </p:cNvPr>
          <p:cNvSpPr>
            <a:spLocks noGrp="1"/>
          </p:cNvSpPr>
          <p:nvPr>
            <p:ph type="title"/>
          </p:nvPr>
        </p:nvSpPr>
        <p:spPr/>
        <p:txBody>
          <a:bodyPr/>
          <a:lstStyle/>
          <a:p>
            <a:r>
              <a:rPr lang="en-GB" dirty="0"/>
              <a:t>Rhys Williams &amp; I</a:t>
            </a:r>
            <a:br>
              <a:rPr lang="en-GB" dirty="0"/>
            </a:br>
            <a:endParaRPr lang="en-GB" dirty="0"/>
          </a:p>
        </p:txBody>
      </p:sp>
      <p:sp>
        <p:nvSpPr>
          <p:cNvPr id="3" name="Content Placeholder 2">
            <a:extLst>
              <a:ext uri="{FF2B5EF4-FFF2-40B4-BE49-F238E27FC236}">
                <a16:creationId xmlns:a16="http://schemas.microsoft.com/office/drawing/2014/main" id="{2E26AE45-0B09-4272-B404-11C37D9C9BE1}"/>
              </a:ext>
            </a:extLst>
          </p:cNvPr>
          <p:cNvSpPr>
            <a:spLocks noGrp="1"/>
          </p:cNvSpPr>
          <p:nvPr>
            <p:ph sz="half" idx="1"/>
          </p:nvPr>
        </p:nvSpPr>
        <p:spPr>
          <a:xfrm>
            <a:off x="992831" y="1853248"/>
            <a:ext cx="4396339" cy="4195763"/>
          </a:xfrm>
        </p:spPr>
        <p:txBody>
          <a:bodyPr/>
          <a:lstStyle/>
          <a:p>
            <a:r>
              <a:rPr lang="en-GB" dirty="0"/>
              <a:t>Teaching degree</a:t>
            </a:r>
          </a:p>
          <a:p>
            <a:r>
              <a:rPr lang="en-GB" dirty="0"/>
              <a:t>Small construction firm </a:t>
            </a:r>
          </a:p>
          <a:p>
            <a:r>
              <a:rPr lang="en-GB" dirty="0"/>
              <a:t>Degree at Trinity St David’s – Full time</a:t>
            </a:r>
          </a:p>
          <a:p>
            <a:r>
              <a:rPr lang="en-GB" dirty="0"/>
              <a:t>Year two of the degree got the job with Kier </a:t>
            </a:r>
          </a:p>
          <a:p>
            <a:r>
              <a:rPr lang="en-GB" dirty="0"/>
              <a:t>2 year project on SA1 and graduated </a:t>
            </a:r>
          </a:p>
          <a:p>
            <a:r>
              <a:rPr lang="en-GB" dirty="0"/>
              <a:t>IMPACT Swansea Bay Campus</a:t>
            </a:r>
          </a:p>
        </p:txBody>
      </p:sp>
      <p:sp>
        <p:nvSpPr>
          <p:cNvPr id="4" name="Content Placeholder 3">
            <a:extLst>
              <a:ext uri="{FF2B5EF4-FFF2-40B4-BE49-F238E27FC236}">
                <a16:creationId xmlns:a16="http://schemas.microsoft.com/office/drawing/2014/main" id="{6EAC4F87-8140-4110-A6BB-57E83BCA7EA8}"/>
              </a:ext>
            </a:extLst>
          </p:cNvPr>
          <p:cNvSpPr>
            <a:spLocks noGrp="1"/>
          </p:cNvSpPr>
          <p:nvPr>
            <p:ph sz="half" idx="2"/>
          </p:nvPr>
        </p:nvSpPr>
        <p:spPr>
          <a:xfrm>
            <a:off x="5735889" y="1745991"/>
            <a:ext cx="4396341" cy="4200245"/>
          </a:xfrm>
        </p:spPr>
        <p:txBody>
          <a:bodyPr/>
          <a:lstStyle/>
          <a:p>
            <a:r>
              <a:rPr lang="en-GB" dirty="0"/>
              <a:t>Kitchen fitter</a:t>
            </a:r>
          </a:p>
          <a:p>
            <a:r>
              <a:rPr lang="en-GB" dirty="0"/>
              <a:t>Site Manager</a:t>
            </a:r>
          </a:p>
          <a:p>
            <a:r>
              <a:rPr lang="en-GB" dirty="0"/>
              <a:t>Degree at Trinity St David’s – Part Time</a:t>
            </a:r>
          </a:p>
          <a:p>
            <a:r>
              <a:rPr lang="en-GB" dirty="0"/>
              <a:t>Year four of the degree got the job with Kier</a:t>
            </a:r>
          </a:p>
          <a:p>
            <a:r>
              <a:rPr lang="en-GB" dirty="0"/>
              <a:t>6 months as Assistant Design Manger on SA1</a:t>
            </a:r>
          </a:p>
          <a:p>
            <a:r>
              <a:rPr lang="en-GB" dirty="0"/>
              <a:t>Graduate Planner for SCAPE contracts and IMPACT </a:t>
            </a:r>
          </a:p>
          <a:p>
            <a:endParaRPr lang="en-GB" dirty="0"/>
          </a:p>
        </p:txBody>
      </p:sp>
    </p:spTree>
    <p:extLst>
      <p:ext uri="{BB962C8B-B14F-4D97-AF65-F5344CB8AC3E}">
        <p14:creationId xmlns:p14="http://schemas.microsoft.com/office/powerpoint/2010/main" val="3614659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01CAD64-376D-4879-8F6B-4AE6018B25E3}"/>
              </a:ext>
            </a:extLst>
          </p:cNvPr>
          <p:cNvPicPr>
            <a:picLocks noChangeAspect="1"/>
          </p:cNvPicPr>
          <p:nvPr/>
        </p:nvPicPr>
        <p:blipFill>
          <a:blip r:embed="rId2"/>
          <a:stretch>
            <a:fillRect/>
          </a:stretch>
        </p:blipFill>
        <p:spPr>
          <a:xfrm>
            <a:off x="1309315" y="548224"/>
            <a:ext cx="3549264" cy="2358782"/>
          </a:xfrm>
          <a:prstGeom prst="rect">
            <a:avLst/>
          </a:prstGeom>
        </p:spPr>
      </p:pic>
      <p:pic>
        <p:nvPicPr>
          <p:cNvPr id="3" name="Picture 2">
            <a:extLst>
              <a:ext uri="{FF2B5EF4-FFF2-40B4-BE49-F238E27FC236}">
                <a16:creationId xmlns:a16="http://schemas.microsoft.com/office/drawing/2014/main" id="{98CB77DC-7D51-4DE2-884D-1F2DD3603A56}"/>
              </a:ext>
            </a:extLst>
          </p:cNvPr>
          <p:cNvPicPr>
            <a:picLocks noChangeAspect="1"/>
          </p:cNvPicPr>
          <p:nvPr/>
        </p:nvPicPr>
        <p:blipFill>
          <a:blip r:embed="rId3"/>
          <a:stretch>
            <a:fillRect/>
          </a:stretch>
        </p:blipFill>
        <p:spPr>
          <a:xfrm>
            <a:off x="9534384" y="1767781"/>
            <a:ext cx="2427373" cy="4020337"/>
          </a:xfrm>
          <a:prstGeom prst="rect">
            <a:avLst/>
          </a:prstGeom>
        </p:spPr>
      </p:pic>
      <p:pic>
        <p:nvPicPr>
          <p:cNvPr id="5" name="Picture 4">
            <a:extLst>
              <a:ext uri="{FF2B5EF4-FFF2-40B4-BE49-F238E27FC236}">
                <a16:creationId xmlns:a16="http://schemas.microsoft.com/office/drawing/2014/main" id="{6CE2F4F8-F5F9-49A6-BC5A-90CE4A8DCC73}"/>
              </a:ext>
            </a:extLst>
          </p:cNvPr>
          <p:cNvPicPr>
            <a:picLocks noChangeAspect="1"/>
          </p:cNvPicPr>
          <p:nvPr/>
        </p:nvPicPr>
        <p:blipFill>
          <a:blip r:embed="rId4"/>
          <a:stretch>
            <a:fillRect/>
          </a:stretch>
        </p:blipFill>
        <p:spPr>
          <a:xfrm>
            <a:off x="436510" y="3506277"/>
            <a:ext cx="4317929" cy="2878619"/>
          </a:xfrm>
          <a:prstGeom prst="rect">
            <a:avLst/>
          </a:prstGeom>
        </p:spPr>
      </p:pic>
      <p:pic>
        <p:nvPicPr>
          <p:cNvPr id="7" name="Picture 6">
            <a:extLst>
              <a:ext uri="{FF2B5EF4-FFF2-40B4-BE49-F238E27FC236}">
                <a16:creationId xmlns:a16="http://schemas.microsoft.com/office/drawing/2014/main" id="{2775652B-B598-4E57-8FA8-BEB5C41EED52}"/>
              </a:ext>
            </a:extLst>
          </p:cNvPr>
          <p:cNvPicPr>
            <a:picLocks noChangeAspect="1"/>
          </p:cNvPicPr>
          <p:nvPr/>
        </p:nvPicPr>
        <p:blipFill>
          <a:blip r:embed="rId5"/>
          <a:stretch>
            <a:fillRect/>
          </a:stretch>
        </p:blipFill>
        <p:spPr>
          <a:xfrm>
            <a:off x="5702906" y="3905329"/>
            <a:ext cx="2723985" cy="2723985"/>
          </a:xfrm>
          <a:prstGeom prst="rect">
            <a:avLst/>
          </a:prstGeom>
        </p:spPr>
      </p:pic>
      <p:pic>
        <p:nvPicPr>
          <p:cNvPr id="9" name="Picture 8">
            <a:extLst>
              <a:ext uri="{FF2B5EF4-FFF2-40B4-BE49-F238E27FC236}">
                <a16:creationId xmlns:a16="http://schemas.microsoft.com/office/drawing/2014/main" id="{90662BD5-971D-48D4-9070-146727E2D19E}"/>
              </a:ext>
            </a:extLst>
          </p:cNvPr>
          <p:cNvPicPr>
            <a:picLocks noChangeAspect="1"/>
          </p:cNvPicPr>
          <p:nvPr/>
        </p:nvPicPr>
        <p:blipFill>
          <a:blip r:embed="rId6"/>
          <a:stretch>
            <a:fillRect/>
          </a:stretch>
        </p:blipFill>
        <p:spPr>
          <a:xfrm>
            <a:off x="5431374" y="149173"/>
            <a:ext cx="3549264" cy="3549264"/>
          </a:xfrm>
          <a:prstGeom prst="rect">
            <a:avLst/>
          </a:prstGeom>
        </p:spPr>
      </p:pic>
    </p:spTree>
    <p:extLst>
      <p:ext uri="{BB962C8B-B14F-4D97-AF65-F5344CB8AC3E}">
        <p14:creationId xmlns:p14="http://schemas.microsoft.com/office/powerpoint/2010/main" val="2878801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3DFF5-BFE3-4E0B-8CEF-D0CA6E250CF7}"/>
              </a:ext>
            </a:extLst>
          </p:cNvPr>
          <p:cNvSpPr>
            <a:spLocks noGrp="1"/>
          </p:cNvSpPr>
          <p:nvPr>
            <p:ph type="title"/>
          </p:nvPr>
        </p:nvSpPr>
        <p:spPr/>
        <p:txBody>
          <a:bodyPr/>
          <a:lstStyle/>
          <a:p>
            <a:r>
              <a:rPr lang="en-GB" dirty="0"/>
              <a:t>The Journey of SA1- October 2017</a:t>
            </a:r>
            <a:br>
              <a:rPr lang="en-GB" dirty="0"/>
            </a:br>
            <a:endParaRPr lang="en-GB" dirty="0"/>
          </a:p>
        </p:txBody>
      </p:sp>
      <p:pic>
        <p:nvPicPr>
          <p:cNvPr id="6" name="Content Placeholder 5">
            <a:extLst>
              <a:ext uri="{FF2B5EF4-FFF2-40B4-BE49-F238E27FC236}">
                <a16:creationId xmlns:a16="http://schemas.microsoft.com/office/drawing/2014/main" id="{1F6D1C77-466A-421D-937B-D6D0444B0A3B}"/>
              </a:ext>
            </a:extLst>
          </p:cNvPr>
          <p:cNvPicPr>
            <a:picLocks noGrp="1" noChangeAspect="1"/>
          </p:cNvPicPr>
          <p:nvPr>
            <p:ph sz="half" idx="1"/>
          </p:nvPr>
        </p:nvPicPr>
        <p:blipFill>
          <a:blip r:embed="rId2"/>
          <a:stretch>
            <a:fillRect/>
          </a:stretch>
        </p:blipFill>
        <p:spPr>
          <a:xfrm>
            <a:off x="1103313" y="2510036"/>
            <a:ext cx="4395787" cy="3296840"/>
          </a:xfrm>
        </p:spPr>
      </p:pic>
      <p:pic>
        <p:nvPicPr>
          <p:cNvPr id="8" name="Content Placeholder 7">
            <a:extLst>
              <a:ext uri="{FF2B5EF4-FFF2-40B4-BE49-F238E27FC236}">
                <a16:creationId xmlns:a16="http://schemas.microsoft.com/office/drawing/2014/main" id="{65B0FE62-14AE-4CF2-A8A2-ADE7600991AE}"/>
              </a:ext>
            </a:extLst>
          </p:cNvPr>
          <p:cNvPicPr>
            <a:picLocks noGrp="1" noChangeAspect="1"/>
          </p:cNvPicPr>
          <p:nvPr>
            <p:ph sz="half" idx="2"/>
          </p:nvPr>
        </p:nvPicPr>
        <p:blipFill>
          <a:blip r:embed="rId3"/>
          <a:stretch>
            <a:fillRect/>
          </a:stretch>
        </p:blipFill>
        <p:spPr>
          <a:xfrm>
            <a:off x="5654675" y="2507655"/>
            <a:ext cx="4395788" cy="3296841"/>
          </a:xfrm>
        </p:spPr>
      </p:pic>
    </p:spTree>
    <p:extLst>
      <p:ext uri="{BB962C8B-B14F-4D97-AF65-F5344CB8AC3E}">
        <p14:creationId xmlns:p14="http://schemas.microsoft.com/office/powerpoint/2010/main" val="2965211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08BE7-3722-4EE5-9F78-0070D118EC2D}"/>
              </a:ext>
            </a:extLst>
          </p:cNvPr>
          <p:cNvSpPr>
            <a:spLocks noGrp="1"/>
          </p:cNvSpPr>
          <p:nvPr>
            <p:ph type="title"/>
          </p:nvPr>
        </p:nvSpPr>
        <p:spPr/>
        <p:txBody>
          <a:bodyPr/>
          <a:lstStyle/>
          <a:p>
            <a:r>
              <a:rPr lang="en-GB" dirty="0"/>
              <a:t>The Journey of SA1- November 2017</a:t>
            </a:r>
          </a:p>
        </p:txBody>
      </p:sp>
      <p:sp>
        <p:nvSpPr>
          <p:cNvPr id="3" name="Content Placeholder 2">
            <a:extLst>
              <a:ext uri="{FF2B5EF4-FFF2-40B4-BE49-F238E27FC236}">
                <a16:creationId xmlns:a16="http://schemas.microsoft.com/office/drawing/2014/main" id="{FF5A20B3-5BAD-45CC-B2C4-CCE528683302}"/>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8DB114D3-1C97-49AF-BF3D-CB1B1A8E0EA3}"/>
              </a:ext>
            </a:extLst>
          </p:cNvPr>
          <p:cNvSpPr>
            <a:spLocks noGrp="1"/>
          </p:cNvSpPr>
          <p:nvPr>
            <p:ph sz="half" idx="2"/>
          </p:nvPr>
        </p:nvSpPr>
        <p:spPr/>
        <p:txBody>
          <a:bodyPr/>
          <a:lstStyle/>
          <a:p>
            <a:endParaRPr lang="en-GB"/>
          </a:p>
        </p:txBody>
      </p:sp>
      <p:pic>
        <p:nvPicPr>
          <p:cNvPr id="5" name="Picture 4">
            <a:extLst>
              <a:ext uri="{FF2B5EF4-FFF2-40B4-BE49-F238E27FC236}">
                <a16:creationId xmlns:a16="http://schemas.microsoft.com/office/drawing/2014/main" id="{E796DEC8-2867-4359-AF19-FEE5DC870D2B}"/>
              </a:ext>
            </a:extLst>
          </p:cNvPr>
          <p:cNvPicPr>
            <a:picLocks noChangeAspect="1"/>
          </p:cNvPicPr>
          <p:nvPr/>
        </p:nvPicPr>
        <p:blipFill>
          <a:blip r:embed="rId2"/>
          <a:stretch>
            <a:fillRect/>
          </a:stretch>
        </p:blipFill>
        <p:spPr>
          <a:xfrm>
            <a:off x="2199744" y="1372959"/>
            <a:ext cx="7851090" cy="4883378"/>
          </a:xfrm>
          <a:prstGeom prst="rect">
            <a:avLst/>
          </a:prstGeom>
        </p:spPr>
      </p:pic>
    </p:spTree>
    <p:extLst>
      <p:ext uri="{BB962C8B-B14F-4D97-AF65-F5344CB8AC3E}">
        <p14:creationId xmlns:p14="http://schemas.microsoft.com/office/powerpoint/2010/main" val="3187776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3DFF5-BFE3-4E0B-8CEF-D0CA6E250CF7}"/>
              </a:ext>
            </a:extLst>
          </p:cNvPr>
          <p:cNvSpPr>
            <a:spLocks noGrp="1"/>
          </p:cNvSpPr>
          <p:nvPr>
            <p:ph type="title"/>
          </p:nvPr>
        </p:nvSpPr>
        <p:spPr>
          <a:xfrm>
            <a:off x="646111" y="452718"/>
            <a:ext cx="9626974" cy="1400530"/>
          </a:xfrm>
        </p:spPr>
        <p:txBody>
          <a:bodyPr/>
          <a:lstStyle/>
          <a:p>
            <a:r>
              <a:rPr lang="en-GB" dirty="0"/>
              <a:t>The Journey of SA1- December 2017</a:t>
            </a:r>
            <a:br>
              <a:rPr lang="en-GB" dirty="0"/>
            </a:br>
            <a:endParaRPr lang="en-GB" dirty="0"/>
          </a:p>
        </p:txBody>
      </p:sp>
      <p:pic>
        <p:nvPicPr>
          <p:cNvPr id="4" name="Picture 3">
            <a:extLst>
              <a:ext uri="{FF2B5EF4-FFF2-40B4-BE49-F238E27FC236}">
                <a16:creationId xmlns:a16="http://schemas.microsoft.com/office/drawing/2014/main" id="{8C9DCDEE-FCAD-4FA3-8893-C4C8C3C675C6}"/>
              </a:ext>
            </a:extLst>
          </p:cNvPr>
          <p:cNvPicPr>
            <a:picLocks noChangeAspect="1"/>
          </p:cNvPicPr>
          <p:nvPr/>
        </p:nvPicPr>
        <p:blipFill>
          <a:blip r:embed="rId2"/>
          <a:stretch>
            <a:fillRect/>
          </a:stretch>
        </p:blipFill>
        <p:spPr>
          <a:xfrm>
            <a:off x="6096000" y="3345535"/>
            <a:ext cx="5886616" cy="3318435"/>
          </a:xfrm>
          <a:prstGeom prst="rect">
            <a:avLst/>
          </a:prstGeom>
        </p:spPr>
      </p:pic>
      <p:pic>
        <p:nvPicPr>
          <p:cNvPr id="12" name="Picture 11">
            <a:extLst>
              <a:ext uri="{FF2B5EF4-FFF2-40B4-BE49-F238E27FC236}">
                <a16:creationId xmlns:a16="http://schemas.microsoft.com/office/drawing/2014/main" id="{637BCB64-5C2B-4ABF-9A01-6BF18489803D}"/>
              </a:ext>
            </a:extLst>
          </p:cNvPr>
          <p:cNvPicPr>
            <a:picLocks noChangeAspect="1"/>
          </p:cNvPicPr>
          <p:nvPr/>
        </p:nvPicPr>
        <p:blipFill>
          <a:blip r:embed="rId3"/>
          <a:stretch>
            <a:fillRect/>
          </a:stretch>
        </p:blipFill>
        <p:spPr>
          <a:xfrm>
            <a:off x="209384" y="1254666"/>
            <a:ext cx="6220676" cy="2908487"/>
          </a:xfrm>
          <a:prstGeom prst="rect">
            <a:avLst/>
          </a:prstGeom>
        </p:spPr>
      </p:pic>
    </p:spTree>
    <p:extLst>
      <p:ext uri="{BB962C8B-B14F-4D97-AF65-F5344CB8AC3E}">
        <p14:creationId xmlns:p14="http://schemas.microsoft.com/office/powerpoint/2010/main" val="4174193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3DFF5-BFE3-4E0B-8CEF-D0CA6E250CF7}"/>
              </a:ext>
            </a:extLst>
          </p:cNvPr>
          <p:cNvSpPr>
            <a:spLocks noGrp="1"/>
          </p:cNvSpPr>
          <p:nvPr>
            <p:ph type="title"/>
          </p:nvPr>
        </p:nvSpPr>
        <p:spPr/>
        <p:txBody>
          <a:bodyPr/>
          <a:lstStyle/>
          <a:p>
            <a:r>
              <a:rPr lang="en-GB" dirty="0"/>
              <a:t>The Journey of SA1- February 2017</a:t>
            </a:r>
            <a:br>
              <a:rPr lang="en-GB" dirty="0"/>
            </a:br>
            <a:endParaRPr lang="en-GB" dirty="0"/>
          </a:p>
        </p:txBody>
      </p:sp>
      <p:pic>
        <p:nvPicPr>
          <p:cNvPr id="5" name="Picture 4">
            <a:extLst>
              <a:ext uri="{FF2B5EF4-FFF2-40B4-BE49-F238E27FC236}">
                <a16:creationId xmlns:a16="http://schemas.microsoft.com/office/drawing/2014/main" id="{675A8053-13A9-4E85-9302-AC00A5878299}"/>
              </a:ext>
            </a:extLst>
          </p:cNvPr>
          <p:cNvPicPr>
            <a:picLocks noChangeAspect="1"/>
          </p:cNvPicPr>
          <p:nvPr/>
        </p:nvPicPr>
        <p:blipFill>
          <a:blip r:embed="rId2"/>
          <a:stretch>
            <a:fillRect/>
          </a:stretch>
        </p:blipFill>
        <p:spPr>
          <a:xfrm>
            <a:off x="268132" y="3175000"/>
            <a:ext cx="5730240" cy="3230282"/>
          </a:xfrm>
          <a:prstGeom prst="rect">
            <a:avLst/>
          </a:prstGeom>
        </p:spPr>
      </p:pic>
      <p:pic>
        <p:nvPicPr>
          <p:cNvPr id="7" name="Picture 6">
            <a:extLst>
              <a:ext uri="{FF2B5EF4-FFF2-40B4-BE49-F238E27FC236}">
                <a16:creationId xmlns:a16="http://schemas.microsoft.com/office/drawing/2014/main" id="{8D12D649-0AB6-49B9-BD4C-B6B71C2FC3A9}"/>
              </a:ext>
            </a:extLst>
          </p:cNvPr>
          <p:cNvPicPr>
            <a:picLocks noChangeAspect="1"/>
          </p:cNvPicPr>
          <p:nvPr/>
        </p:nvPicPr>
        <p:blipFill>
          <a:blip r:embed="rId3"/>
          <a:stretch>
            <a:fillRect/>
          </a:stretch>
        </p:blipFill>
        <p:spPr>
          <a:xfrm>
            <a:off x="6193628" y="1152983"/>
            <a:ext cx="5730240" cy="3230282"/>
          </a:xfrm>
          <a:prstGeom prst="rect">
            <a:avLst/>
          </a:prstGeom>
        </p:spPr>
      </p:pic>
    </p:spTree>
    <p:extLst>
      <p:ext uri="{BB962C8B-B14F-4D97-AF65-F5344CB8AC3E}">
        <p14:creationId xmlns:p14="http://schemas.microsoft.com/office/powerpoint/2010/main" val="3659513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3DFF5-BFE3-4E0B-8CEF-D0CA6E250CF7}"/>
              </a:ext>
            </a:extLst>
          </p:cNvPr>
          <p:cNvSpPr>
            <a:spLocks noGrp="1"/>
          </p:cNvSpPr>
          <p:nvPr>
            <p:ph type="title"/>
          </p:nvPr>
        </p:nvSpPr>
        <p:spPr/>
        <p:txBody>
          <a:bodyPr/>
          <a:lstStyle/>
          <a:p>
            <a:r>
              <a:rPr lang="en-GB" dirty="0"/>
              <a:t>The Journey of SA1-</a:t>
            </a:r>
            <a:br>
              <a:rPr lang="en-GB" dirty="0"/>
            </a:br>
            <a:r>
              <a:rPr lang="en-GB" dirty="0"/>
              <a:t>April 2017</a:t>
            </a:r>
            <a:br>
              <a:rPr lang="en-GB" dirty="0"/>
            </a:br>
            <a:endParaRPr lang="en-GB" dirty="0"/>
          </a:p>
        </p:txBody>
      </p:sp>
      <p:pic>
        <p:nvPicPr>
          <p:cNvPr id="4" name="Picture 3">
            <a:extLst>
              <a:ext uri="{FF2B5EF4-FFF2-40B4-BE49-F238E27FC236}">
                <a16:creationId xmlns:a16="http://schemas.microsoft.com/office/drawing/2014/main" id="{4E921603-0A36-45CC-88AE-F5F02F197E7C}"/>
              </a:ext>
            </a:extLst>
          </p:cNvPr>
          <p:cNvPicPr>
            <a:picLocks noChangeAspect="1"/>
          </p:cNvPicPr>
          <p:nvPr/>
        </p:nvPicPr>
        <p:blipFill>
          <a:blip r:embed="rId2"/>
          <a:stretch>
            <a:fillRect/>
          </a:stretch>
        </p:blipFill>
        <p:spPr>
          <a:xfrm>
            <a:off x="6707403" y="202922"/>
            <a:ext cx="3637244" cy="6452155"/>
          </a:xfrm>
          <a:prstGeom prst="rect">
            <a:avLst/>
          </a:prstGeom>
        </p:spPr>
      </p:pic>
      <p:pic>
        <p:nvPicPr>
          <p:cNvPr id="8" name="Picture 7">
            <a:extLst>
              <a:ext uri="{FF2B5EF4-FFF2-40B4-BE49-F238E27FC236}">
                <a16:creationId xmlns:a16="http://schemas.microsoft.com/office/drawing/2014/main" id="{D57CB47C-3503-4D24-9EB4-493AC22F12E4}"/>
              </a:ext>
            </a:extLst>
          </p:cNvPr>
          <p:cNvPicPr>
            <a:picLocks noChangeAspect="1"/>
          </p:cNvPicPr>
          <p:nvPr/>
        </p:nvPicPr>
        <p:blipFill>
          <a:blip r:embed="rId3"/>
          <a:stretch>
            <a:fillRect/>
          </a:stretch>
        </p:blipFill>
        <p:spPr>
          <a:xfrm>
            <a:off x="185069" y="2012274"/>
            <a:ext cx="6268278" cy="3533588"/>
          </a:xfrm>
          <a:prstGeom prst="rect">
            <a:avLst/>
          </a:prstGeom>
        </p:spPr>
      </p:pic>
    </p:spTree>
    <p:extLst>
      <p:ext uri="{BB962C8B-B14F-4D97-AF65-F5344CB8AC3E}">
        <p14:creationId xmlns:p14="http://schemas.microsoft.com/office/powerpoint/2010/main" val="806051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3DFF5-BFE3-4E0B-8CEF-D0CA6E250CF7}"/>
              </a:ext>
            </a:extLst>
          </p:cNvPr>
          <p:cNvSpPr>
            <a:spLocks noGrp="1"/>
          </p:cNvSpPr>
          <p:nvPr>
            <p:ph type="title"/>
          </p:nvPr>
        </p:nvSpPr>
        <p:spPr/>
        <p:txBody>
          <a:bodyPr/>
          <a:lstStyle/>
          <a:p>
            <a:r>
              <a:rPr lang="en-GB" dirty="0"/>
              <a:t>The Journey of SA1- July 2017</a:t>
            </a:r>
            <a:br>
              <a:rPr lang="en-GB" dirty="0"/>
            </a:br>
            <a:endParaRPr lang="en-GB" dirty="0"/>
          </a:p>
        </p:txBody>
      </p:sp>
      <p:pic>
        <p:nvPicPr>
          <p:cNvPr id="5" name="Picture 4">
            <a:extLst>
              <a:ext uri="{FF2B5EF4-FFF2-40B4-BE49-F238E27FC236}">
                <a16:creationId xmlns:a16="http://schemas.microsoft.com/office/drawing/2014/main" id="{AD564896-0307-4CAC-ADFD-9E5E5937AD02}"/>
              </a:ext>
            </a:extLst>
          </p:cNvPr>
          <p:cNvPicPr>
            <a:picLocks noChangeAspect="1"/>
          </p:cNvPicPr>
          <p:nvPr/>
        </p:nvPicPr>
        <p:blipFill>
          <a:blip r:embed="rId2"/>
          <a:stretch>
            <a:fillRect/>
          </a:stretch>
        </p:blipFill>
        <p:spPr>
          <a:xfrm>
            <a:off x="151074" y="1731078"/>
            <a:ext cx="5573865" cy="3962301"/>
          </a:xfrm>
          <a:prstGeom prst="rect">
            <a:avLst/>
          </a:prstGeom>
        </p:spPr>
      </p:pic>
      <p:pic>
        <p:nvPicPr>
          <p:cNvPr id="3" name="Picture 2">
            <a:extLst>
              <a:ext uri="{FF2B5EF4-FFF2-40B4-BE49-F238E27FC236}">
                <a16:creationId xmlns:a16="http://schemas.microsoft.com/office/drawing/2014/main" id="{6E116F6E-EF07-4931-AD82-845963AC7723}"/>
              </a:ext>
            </a:extLst>
          </p:cNvPr>
          <p:cNvPicPr>
            <a:picLocks noChangeAspect="1"/>
          </p:cNvPicPr>
          <p:nvPr/>
        </p:nvPicPr>
        <p:blipFill>
          <a:blip r:embed="rId3"/>
          <a:stretch>
            <a:fillRect/>
          </a:stretch>
        </p:blipFill>
        <p:spPr>
          <a:xfrm>
            <a:off x="5920326" y="1748780"/>
            <a:ext cx="5927118" cy="3944599"/>
          </a:xfrm>
          <a:prstGeom prst="rect">
            <a:avLst/>
          </a:prstGeom>
        </p:spPr>
      </p:pic>
    </p:spTree>
    <p:extLst>
      <p:ext uri="{BB962C8B-B14F-4D97-AF65-F5344CB8AC3E}">
        <p14:creationId xmlns:p14="http://schemas.microsoft.com/office/powerpoint/2010/main" val="19767329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3DFF5-BFE3-4E0B-8CEF-D0CA6E250CF7}"/>
              </a:ext>
            </a:extLst>
          </p:cNvPr>
          <p:cNvSpPr>
            <a:spLocks noGrp="1"/>
          </p:cNvSpPr>
          <p:nvPr>
            <p:ph type="title"/>
          </p:nvPr>
        </p:nvSpPr>
        <p:spPr>
          <a:xfrm>
            <a:off x="646111" y="452718"/>
            <a:ext cx="9674682" cy="1400530"/>
          </a:xfrm>
        </p:spPr>
        <p:txBody>
          <a:bodyPr/>
          <a:lstStyle/>
          <a:p>
            <a:r>
              <a:rPr lang="en-GB" dirty="0"/>
              <a:t>The Journey of SA1- September 2017</a:t>
            </a:r>
            <a:br>
              <a:rPr lang="en-GB" dirty="0"/>
            </a:br>
            <a:endParaRPr lang="en-GB" dirty="0"/>
          </a:p>
        </p:txBody>
      </p:sp>
      <p:pic>
        <p:nvPicPr>
          <p:cNvPr id="6" name="Picture 5">
            <a:extLst>
              <a:ext uri="{FF2B5EF4-FFF2-40B4-BE49-F238E27FC236}">
                <a16:creationId xmlns:a16="http://schemas.microsoft.com/office/drawing/2014/main" id="{85641239-213A-4FA7-BE0B-737B5D86A7D0}"/>
              </a:ext>
            </a:extLst>
          </p:cNvPr>
          <p:cNvPicPr>
            <a:picLocks noChangeAspect="1"/>
          </p:cNvPicPr>
          <p:nvPr/>
        </p:nvPicPr>
        <p:blipFill>
          <a:blip r:embed="rId2"/>
          <a:stretch>
            <a:fillRect/>
          </a:stretch>
        </p:blipFill>
        <p:spPr>
          <a:xfrm>
            <a:off x="1602918" y="1228009"/>
            <a:ext cx="7761068" cy="5478915"/>
          </a:xfrm>
          <a:prstGeom prst="rect">
            <a:avLst/>
          </a:prstGeom>
        </p:spPr>
      </p:pic>
    </p:spTree>
    <p:extLst>
      <p:ext uri="{BB962C8B-B14F-4D97-AF65-F5344CB8AC3E}">
        <p14:creationId xmlns:p14="http://schemas.microsoft.com/office/powerpoint/2010/main" val="3131518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90035-DC48-45E6-8CE8-EC5501381D01}"/>
              </a:ext>
            </a:extLst>
          </p:cNvPr>
          <p:cNvSpPr>
            <a:spLocks noGrp="1"/>
          </p:cNvSpPr>
          <p:nvPr>
            <p:ph type="title"/>
          </p:nvPr>
        </p:nvSpPr>
        <p:spPr>
          <a:xfrm>
            <a:off x="646111" y="452718"/>
            <a:ext cx="9770098" cy="1400530"/>
          </a:xfrm>
        </p:spPr>
        <p:txBody>
          <a:bodyPr/>
          <a:lstStyle/>
          <a:p>
            <a:r>
              <a:rPr lang="en-GB" dirty="0"/>
              <a:t>The Journey of SA1- September 2017</a:t>
            </a:r>
          </a:p>
        </p:txBody>
      </p:sp>
      <p:pic>
        <p:nvPicPr>
          <p:cNvPr id="6" name="Content Placeholder 5">
            <a:extLst>
              <a:ext uri="{FF2B5EF4-FFF2-40B4-BE49-F238E27FC236}">
                <a16:creationId xmlns:a16="http://schemas.microsoft.com/office/drawing/2014/main" id="{A4653E78-F8D7-41D4-BE0C-51966D50CAC5}"/>
              </a:ext>
            </a:extLst>
          </p:cNvPr>
          <p:cNvPicPr>
            <a:picLocks noGrp="1" noChangeAspect="1"/>
          </p:cNvPicPr>
          <p:nvPr>
            <p:ph sz="half" idx="1"/>
          </p:nvPr>
        </p:nvPicPr>
        <p:blipFill>
          <a:blip r:embed="rId2"/>
          <a:stretch>
            <a:fillRect/>
          </a:stretch>
        </p:blipFill>
        <p:spPr>
          <a:xfrm>
            <a:off x="2207427" y="1512753"/>
            <a:ext cx="6967261" cy="4644840"/>
          </a:xfrm>
        </p:spPr>
      </p:pic>
    </p:spTree>
    <p:extLst>
      <p:ext uri="{BB962C8B-B14F-4D97-AF65-F5344CB8AC3E}">
        <p14:creationId xmlns:p14="http://schemas.microsoft.com/office/powerpoint/2010/main" val="1386904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3DFF5-BFE3-4E0B-8CEF-D0CA6E250CF7}"/>
              </a:ext>
            </a:extLst>
          </p:cNvPr>
          <p:cNvSpPr>
            <a:spLocks noGrp="1"/>
          </p:cNvSpPr>
          <p:nvPr>
            <p:ph type="title"/>
          </p:nvPr>
        </p:nvSpPr>
        <p:spPr>
          <a:xfrm>
            <a:off x="646111" y="452718"/>
            <a:ext cx="9674682" cy="1400530"/>
          </a:xfrm>
        </p:spPr>
        <p:txBody>
          <a:bodyPr/>
          <a:lstStyle/>
          <a:p>
            <a:r>
              <a:rPr lang="en-GB" dirty="0"/>
              <a:t>The Journey of SA1- July 2018</a:t>
            </a:r>
            <a:br>
              <a:rPr lang="en-GB" dirty="0"/>
            </a:br>
            <a:br>
              <a:rPr lang="en-GB" dirty="0"/>
            </a:br>
            <a:endParaRPr lang="en-GB" dirty="0"/>
          </a:p>
        </p:txBody>
      </p:sp>
      <p:pic>
        <p:nvPicPr>
          <p:cNvPr id="4" name="Picture 3">
            <a:extLst>
              <a:ext uri="{FF2B5EF4-FFF2-40B4-BE49-F238E27FC236}">
                <a16:creationId xmlns:a16="http://schemas.microsoft.com/office/drawing/2014/main" id="{AAFAD8CD-324C-4768-BC50-70BAB03C9604}"/>
              </a:ext>
            </a:extLst>
          </p:cNvPr>
          <p:cNvPicPr>
            <a:picLocks noChangeAspect="1"/>
          </p:cNvPicPr>
          <p:nvPr/>
        </p:nvPicPr>
        <p:blipFill>
          <a:blip r:embed="rId2"/>
          <a:stretch>
            <a:fillRect/>
          </a:stretch>
        </p:blipFill>
        <p:spPr>
          <a:xfrm>
            <a:off x="610793" y="1367492"/>
            <a:ext cx="4247653" cy="2831768"/>
          </a:xfrm>
          <a:prstGeom prst="rect">
            <a:avLst/>
          </a:prstGeom>
        </p:spPr>
      </p:pic>
      <p:pic>
        <p:nvPicPr>
          <p:cNvPr id="7" name="Picture 6">
            <a:extLst>
              <a:ext uri="{FF2B5EF4-FFF2-40B4-BE49-F238E27FC236}">
                <a16:creationId xmlns:a16="http://schemas.microsoft.com/office/drawing/2014/main" id="{5B6C2B88-DF9C-4AD4-B846-C366E2C41946}"/>
              </a:ext>
            </a:extLst>
          </p:cNvPr>
          <p:cNvPicPr>
            <a:picLocks noChangeAspect="1"/>
          </p:cNvPicPr>
          <p:nvPr/>
        </p:nvPicPr>
        <p:blipFill>
          <a:blip r:embed="rId3"/>
          <a:stretch>
            <a:fillRect/>
          </a:stretch>
        </p:blipFill>
        <p:spPr>
          <a:xfrm>
            <a:off x="946404" y="4337016"/>
            <a:ext cx="3460474" cy="2306983"/>
          </a:xfrm>
          <a:prstGeom prst="rect">
            <a:avLst/>
          </a:prstGeom>
        </p:spPr>
      </p:pic>
      <p:pic>
        <p:nvPicPr>
          <p:cNvPr id="9" name="Picture 8">
            <a:extLst>
              <a:ext uri="{FF2B5EF4-FFF2-40B4-BE49-F238E27FC236}">
                <a16:creationId xmlns:a16="http://schemas.microsoft.com/office/drawing/2014/main" id="{01ACFA76-3C01-4285-8F81-8EC4A8E2DB33}"/>
              </a:ext>
            </a:extLst>
          </p:cNvPr>
          <p:cNvPicPr>
            <a:picLocks noChangeAspect="1"/>
          </p:cNvPicPr>
          <p:nvPr/>
        </p:nvPicPr>
        <p:blipFill>
          <a:blip r:embed="rId4"/>
          <a:stretch>
            <a:fillRect/>
          </a:stretch>
        </p:blipFill>
        <p:spPr>
          <a:xfrm>
            <a:off x="5382735" y="1773008"/>
            <a:ext cx="6006693" cy="4007590"/>
          </a:xfrm>
          <a:prstGeom prst="rect">
            <a:avLst/>
          </a:prstGeom>
        </p:spPr>
      </p:pic>
    </p:spTree>
    <p:extLst>
      <p:ext uri="{BB962C8B-B14F-4D97-AF65-F5344CB8AC3E}">
        <p14:creationId xmlns:p14="http://schemas.microsoft.com/office/powerpoint/2010/main" val="2619853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439E9-0700-44F9-87D1-AD2FA9DB7027}"/>
              </a:ext>
            </a:extLst>
          </p:cNvPr>
          <p:cNvSpPr>
            <a:spLocks noGrp="1"/>
          </p:cNvSpPr>
          <p:nvPr>
            <p:ph type="title"/>
          </p:nvPr>
        </p:nvSpPr>
        <p:spPr/>
        <p:txBody>
          <a:bodyPr/>
          <a:lstStyle/>
          <a:p>
            <a:r>
              <a:rPr lang="en-GB" dirty="0"/>
              <a:t>Swansea Waterfront – Fun Facts</a:t>
            </a:r>
            <a:br>
              <a:rPr lang="en-GB" dirty="0"/>
            </a:br>
            <a:endParaRPr lang="en-GB" dirty="0"/>
          </a:p>
        </p:txBody>
      </p:sp>
      <p:sp>
        <p:nvSpPr>
          <p:cNvPr id="3" name="Content Placeholder 2">
            <a:extLst>
              <a:ext uri="{FF2B5EF4-FFF2-40B4-BE49-F238E27FC236}">
                <a16:creationId xmlns:a16="http://schemas.microsoft.com/office/drawing/2014/main" id="{8DAF3584-3619-4751-A4A7-DF5F5C9FE8E8}"/>
              </a:ext>
            </a:extLst>
          </p:cNvPr>
          <p:cNvSpPr>
            <a:spLocks noGrp="1"/>
          </p:cNvSpPr>
          <p:nvPr>
            <p:ph idx="1"/>
          </p:nvPr>
        </p:nvSpPr>
        <p:spPr>
          <a:xfrm>
            <a:off x="581002" y="1581194"/>
            <a:ext cx="4277243" cy="4440812"/>
          </a:xfrm>
        </p:spPr>
        <p:txBody>
          <a:bodyPr>
            <a:normAutofit fontScale="77500" lnSpcReduction="20000"/>
          </a:bodyPr>
          <a:lstStyle/>
          <a:p>
            <a:r>
              <a:rPr lang="en-GB" dirty="0"/>
              <a:t>1.	Over 750 tonnes of steel</a:t>
            </a:r>
          </a:p>
          <a:p>
            <a:r>
              <a:rPr lang="en-GB" dirty="0"/>
              <a:t>It's six-and-a-half times as heavy as a Blue Whale! </a:t>
            </a:r>
          </a:p>
          <a:p>
            <a:r>
              <a:rPr lang="en-GB" dirty="0"/>
              <a:t>2.	12,800 sq. m of floor area</a:t>
            </a:r>
          </a:p>
          <a:p>
            <a:r>
              <a:rPr lang="en-GB" dirty="0"/>
              <a:t>Two times bigger than The White House. </a:t>
            </a:r>
          </a:p>
          <a:p>
            <a:r>
              <a:rPr lang="en-GB" dirty="0"/>
              <a:t>3.	463 days of construction work</a:t>
            </a:r>
          </a:p>
          <a:p>
            <a:r>
              <a:rPr lang="en-GB" dirty="0"/>
              <a:t>It's about three-tenths as long as The First walk around the world. </a:t>
            </a:r>
          </a:p>
          <a:p>
            <a:r>
              <a:rPr lang="en-GB" dirty="0"/>
              <a:t>4.	740 sq. m of solar panels</a:t>
            </a:r>
          </a:p>
          <a:p>
            <a:r>
              <a:rPr lang="en-GB" dirty="0"/>
              <a:t>It's about 200 King Size Beds. </a:t>
            </a:r>
          </a:p>
          <a:p>
            <a:r>
              <a:rPr lang="en-GB" dirty="0"/>
              <a:t>5.	Over 500 hours of in-kind community and educational contributions </a:t>
            </a:r>
          </a:p>
          <a:p>
            <a:r>
              <a:rPr lang="en-GB" dirty="0"/>
              <a:t>It's about 350 times as long as a Football match. </a:t>
            </a:r>
          </a:p>
          <a:p>
            <a:endParaRPr lang="en-GB" dirty="0"/>
          </a:p>
        </p:txBody>
      </p:sp>
      <p:sp>
        <p:nvSpPr>
          <p:cNvPr id="6" name="Content Placeholder 2">
            <a:extLst>
              <a:ext uri="{FF2B5EF4-FFF2-40B4-BE49-F238E27FC236}">
                <a16:creationId xmlns:a16="http://schemas.microsoft.com/office/drawing/2014/main" id="{3C48766A-04FD-4DE7-AA33-9E59F833779B}"/>
              </a:ext>
            </a:extLst>
          </p:cNvPr>
          <p:cNvSpPr txBox="1">
            <a:spLocks/>
          </p:cNvSpPr>
          <p:nvPr/>
        </p:nvSpPr>
        <p:spPr>
          <a:xfrm>
            <a:off x="5526628" y="1554470"/>
            <a:ext cx="4984996" cy="4591888"/>
          </a:xfrm>
          <a:prstGeom prst="rect">
            <a:avLst/>
          </a:prstGeom>
        </p:spPr>
        <p:txBody>
          <a:bodyPr vert="horz" lIns="91440" tIns="45720" rIns="91440" bIns="45720" rtlCol="0">
            <a:normAutofit fontScale="8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r>
              <a:rPr lang="en-GB" dirty="0"/>
              <a:t>6.	9000m of steel piles</a:t>
            </a:r>
          </a:p>
          <a:p>
            <a:r>
              <a:rPr lang="en-GB" dirty="0"/>
              <a:t>It's about eleven times as tall as </a:t>
            </a:r>
            <a:r>
              <a:rPr lang="en-GB" dirty="0" err="1"/>
              <a:t>Burj</a:t>
            </a:r>
            <a:r>
              <a:rPr lang="en-GB" dirty="0"/>
              <a:t> Dubai. </a:t>
            </a:r>
          </a:p>
          <a:p>
            <a:r>
              <a:rPr lang="en-GB" dirty="0"/>
              <a:t>7.	Over 10,000m3 of excavation</a:t>
            </a:r>
          </a:p>
          <a:p>
            <a:r>
              <a:rPr lang="en-GB" dirty="0"/>
              <a:t>Four times as big as an Olympic Swimming Pool. </a:t>
            </a:r>
          </a:p>
          <a:p>
            <a:r>
              <a:rPr lang="en-GB" dirty="0"/>
              <a:t>8.	5,500m³ of concrete for the Project. </a:t>
            </a:r>
          </a:p>
          <a:p>
            <a:r>
              <a:rPr lang="en-GB" dirty="0"/>
              <a:t>700 concrete wagons</a:t>
            </a:r>
          </a:p>
          <a:p>
            <a:r>
              <a:rPr lang="en-GB" dirty="0"/>
              <a:t>9.	4,000m2 of face brickwork</a:t>
            </a:r>
          </a:p>
          <a:p>
            <a:r>
              <a:rPr lang="en-GB" dirty="0"/>
              <a:t>Nearly 250,000 bricks</a:t>
            </a:r>
          </a:p>
          <a:p>
            <a:r>
              <a:rPr lang="en-GB" dirty="0"/>
              <a:t>10.	£32 million Final Construction costs</a:t>
            </a:r>
          </a:p>
          <a:p>
            <a:r>
              <a:rPr lang="en-GB" dirty="0"/>
              <a:t>11.	Including over £5 million Client change</a:t>
            </a:r>
          </a:p>
          <a:p>
            <a:r>
              <a:rPr lang="en-GB" dirty="0"/>
              <a:t>12.	Over 300,000 hours of labour during the 90 week during construction</a:t>
            </a:r>
          </a:p>
          <a:p>
            <a:endParaRPr lang="en-GB" dirty="0"/>
          </a:p>
        </p:txBody>
      </p:sp>
    </p:spTree>
    <p:extLst>
      <p:ext uri="{BB962C8B-B14F-4D97-AF65-F5344CB8AC3E}">
        <p14:creationId xmlns:p14="http://schemas.microsoft.com/office/powerpoint/2010/main" val="1133743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24FDB18-8F04-4D9B-B888-8700352BBF98}"/>
              </a:ext>
            </a:extLst>
          </p:cNvPr>
          <p:cNvSpPr>
            <a:spLocks noGrp="1"/>
          </p:cNvSpPr>
          <p:nvPr>
            <p:ph type="title"/>
          </p:nvPr>
        </p:nvSpPr>
        <p:spPr>
          <a:xfrm>
            <a:off x="415138" y="4984963"/>
            <a:ext cx="9404723" cy="1400530"/>
          </a:xfrm>
        </p:spPr>
        <p:txBody>
          <a:bodyPr/>
          <a:lstStyle/>
          <a:p>
            <a:r>
              <a:rPr lang="en-GB" dirty="0"/>
              <a:t>Any questions?</a:t>
            </a:r>
            <a:br>
              <a:rPr lang="en-GB" dirty="0"/>
            </a:br>
            <a:endParaRPr lang="en-GB" dirty="0"/>
          </a:p>
        </p:txBody>
      </p:sp>
      <p:pic>
        <p:nvPicPr>
          <p:cNvPr id="2" name="Picture 1">
            <a:extLst>
              <a:ext uri="{FF2B5EF4-FFF2-40B4-BE49-F238E27FC236}">
                <a16:creationId xmlns:a16="http://schemas.microsoft.com/office/drawing/2014/main" id="{90B98AD2-D320-4973-A17D-BBB73FEADE99}"/>
              </a:ext>
            </a:extLst>
          </p:cNvPr>
          <p:cNvPicPr>
            <a:picLocks noChangeAspect="1"/>
          </p:cNvPicPr>
          <p:nvPr/>
        </p:nvPicPr>
        <p:blipFill>
          <a:blip r:embed="rId2"/>
          <a:stretch>
            <a:fillRect/>
          </a:stretch>
        </p:blipFill>
        <p:spPr>
          <a:xfrm>
            <a:off x="2363982" y="472507"/>
            <a:ext cx="6366551" cy="4234015"/>
          </a:xfrm>
          <a:prstGeom prst="rect">
            <a:avLst/>
          </a:prstGeom>
        </p:spPr>
      </p:pic>
    </p:spTree>
    <p:extLst>
      <p:ext uri="{BB962C8B-B14F-4D97-AF65-F5344CB8AC3E}">
        <p14:creationId xmlns:p14="http://schemas.microsoft.com/office/powerpoint/2010/main" val="3136267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9ADF-0E20-40B3-9C9A-20D8D7E6981F}"/>
              </a:ext>
            </a:extLst>
          </p:cNvPr>
          <p:cNvSpPr>
            <a:spLocks noGrp="1"/>
          </p:cNvSpPr>
          <p:nvPr>
            <p:ph type="title"/>
          </p:nvPr>
        </p:nvSpPr>
        <p:spPr/>
        <p:txBody>
          <a:bodyPr/>
          <a:lstStyle/>
          <a:p>
            <a:r>
              <a:rPr lang="en-GB" dirty="0"/>
              <a:t>The NEC Contract(The New Engineering Contract): Engineering and Construction Contract)</a:t>
            </a:r>
            <a:br>
              <a:rPr lang="en-GB" dirty="0"/>
            </a:br>
            <a:endParaRPr lang="en-GB" dirty="0"/>
          </a:p>
        </p:txBody>
      </p:sp>
      <p:sp>
        <p:nvSpPr>
          <p:cNvPr id="3" name="Content Placeholder 2">
            <a:extLst>
              <a:ext uri="{FF2B5EF4-FFF2-40B4-BE49-F238E27FC236}">
                <a16:creationId xmlns:a16="http://schemas.microsoft.com/office/drawing/2014/main" id="{C7757D4F-037D-41E8-A117-439292D46012}"/>
              </a:ext>
            </a:extLst>
          </p:cNvPr>
          <p:cNvSpPr>
            <a:spLocks noGrp="1"/>
          </p:cNvSpPr>
          <p:nvPr>
            <p:ph idx="1"/>
          </p:nvPr>
        </p:nvSpPr>
        <p:spPr>
          <a:xfrm>
            <a:off x="1104293" y="2520278"/>
            <a:ext cx="8946541" cy="4195481"/>
          </a:xfrm>
        </p:spPr>
        <p:txBody>
          <a:bodyPr/>
          <a:lstStyle/>
          <a:p>
            <a:r>
              <a:rPr lang="en-GB" dirty="0"/>
              <a:t>NEC Option A: Priced contract with activity schedule.</a:t>
            </a:r>
          </a:p>
          <a:p>
            <a:r>
              <a:rPr lang="en-GB" dirty="0"/>
              <a:t>Option B: Priced contract with bill of quantities.</a:t>
            </a:r>
          </a:p>
          <a:p>
            <a:r>
              <a:rPr lang="en-GB" dirty="0"/>
              <a:t>Option C: Target contract with activity schedule.</a:t>
            </a:r>
          </a:p>
          <a:p>
            <a:r>
              <a:rPr lang="en-GB" dirty="0"/>
              <a:t>Option D: Target contract with bill of quantities.</a:t>
            </a:r>
          </a:p>
          <a:p>
            <a:r>
              <a:rPr lang="en-GB" dirty="0"/>
              <a:t>Option E: Cost reimbursable contract.</a:t>
            </a:r>
          </a:p>
          <a:p>
            <a:r>
              <a:rPr lang="en-GB" dirty="0"/>
              <a:t>Option F: Management contract.</a:t>
            </a:r>
          </a:p>
          <a:p>
            <a:r>
              <a:rPr lang="en-GB" dirty="0"/>
              <a:t>Option G: Term contract.</a:t>
            </a:r>
          </a:p>
        </p:txBody>
      </p:sp>
    </p:spTree>
    <p:extLst>
      <p:ext uri="{BB962C8B-B14F-4D97-AF65-F5344CB8AC3E}">
        <p14:creationId xmlns:p14="http://schemas.microsoft.com/office/powerpoint/2010/main" val="2049819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52E21-8032-4C3A-832D-23E8B4581531}"/>
              </a:ext>
            </a:extLst>
          </p:cNvPr>
          <p:cNvSpPr>
            <a:spLocks noGrp="1"/>
          </p:cNvSpPr>
          <p:nvPr>
            <p:ph type="title"/>
          </p:nvPr>
        </p:nvSpPr>
        <p:spPr/>
        <p:txBody>
          <a:bodyPr/>
          <a:lstStyle/>
          <a:p>
            <a:r>
              <a:rPr lang="en-GB" dirty="0"/>
              <a:t>JCT (The Joint Contracts Tribunal)</a:t>
            </a:r>
            <a:br>
              <a:rPr lang="en-GB" dirty="0"/>
            </a:br>
            <a:endParaRPr lang="en-GB" dirty="0"/>
          </a:p>
        </p:txBody>
      </p:sp>
      <p:sp>
        <p:nvSpPr>
          <p:cNvPr id="3" name="Content Placeholder 2">
            <a:extLst>
              <a:ext uri="{FF2B5EF4-FFF2-40B4-BE49-F238E27FC236}">
                <a16:creationId xmlns:a16="http://schemas.microsoft.com/office/drawing/2014/main" id="{EE2B843B-7A2B-4053-8EDC-74422CF09CDD}"/>
              </a:ext>
            </a:extLst>
          </p:cNvPr>
          <p:cNvSpPr>
            <a:spLocks noGrp="1"/>
          </p:cNvSpPr>
          <p:nvPr>
            <p:ph idx="1"/>
          </p:nvPr>
        </p:nvSpPr>
        <p:spPr/>
        <p:txBody>
          <a:bodyPr>
            <a:normAutofit fontScale="92500" lnSpcReduction="20000"/>
          </a:bodyPr>
          <a:lstStyle/>
          <a:p>
            <a:r>
              <a:rPr lang="en-GB" dirty="0"/>
              <a:t>DB: Design and build contract.</a:t>
            </a:r>
          </a:p>
          <a:p>
            <a:r>
              <a:rPr lang="en-GB" dirty="0"/>
              <a:t>CE: Constructing Excellence contract.</a:t>
            </a:r>
          </a:p>
          <a:p>
            <a:r>
              <a:rPr lang="en-GB" dirty="0"/>
              <a:t>CM: Construction management contract.</a:t>
            </a:r>
          </a:p>
          <a:p>
            <a:r>
              <a:rPr lang="en-GB" dirty="0"/>
              <a:t>IFC: Intermediate form of building contract.</a:t>
            </a:r>
          </a:p>
          <a:p>
            <a:r>
              <a:rPr lang="en-GB" dirty="0"/>
              <a:t>MC: Management building contract.</a:t>
            </a:r>
          </a:p>
          <a:p>
            <a:r>
              <a:rPr lang="en-GB" dirty="0"/>
              <a:t>MTC: Measured term contract.</a:t>
            </a:r>
          </a:p>
          <a:p>
            <a:r>
              <a:rPr lang="en-GB" dirty="0"/>
              <a:t>MW: Agreement for minor work.</a:t>
            </a:r>
          </a:p>
          <a:p>
            <a:r>
              <a:rPr lang="en-GB" dirty="0"/>
              <a:t>PCC: Prime cost building contract.</a:t>
            </a:r>
          </a:p>
          <a:p>
            <a:r>
              <a:rPr lang="en-GB" dirty="0"/>
              <a:t>MP: Major project construction contract.</a:t>
            </a:r>
          </a:p>
          <a:p>
            <a:r>
              <a:rPr lang="en-GB" dirty="0"/>
              <a:t>RM: Repair and maintenance contract (commercial).</a:t>
            </a:r>
          </a:p>
          <a:p>
            <a:r>
              <a:rPr lang="en-GB" dirty="0"/>
              <a:t>SBC: Standard Building Contract.</a:t>
            </a:r>
          </a:p>
        </p:txBody>
      </p:sp>
    </p:spTree>
    <p:extLst>
      <p:ext uri="{BB962C8B-B14F-4D97-AF65-F5344CB8AC3E}">
        <p14:creationId xmlns:p14="http://schemas.microsoft.com/office/powerpoint/2010/main" val="23100681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6940F-889A-4FDB-A62D-65E171FCA5F5}"/>
              </a:ext>
            </a:extLst>
          </p:cNvPr>
          <p:cNvSpPr>
            <a:spLocks noGrp="1"/>
          </p:cNvSpPr>
          <p:nvPr>
            <p:ph type="title"/>
          </p:nvPr>
        </p:nvSpPr>
        <p:spPr/>
        <p:txBody>
          <a:bodyPr/>
          <a:lstStyle/>
          <a:p>
            <a:r>
              <a:rPr lang="en-GB" dirty="0"/>
              <a:t>Essentials of a Contract - Scope</a:t>
            </a:r>
            <a:br>
              <a:rPr lang="en-GB" dirty="0"/>
            </a:br>
            <a:endParaRPr lang="en-GB" dirty="0"/>
          </a:p>
        </p:txBody>
      </p:sp>
      <p:sp>
        <p:nvSpPr>
          <p:cNvPr id="3" name="Content Placeholder 2">
            <a:extLst>
              <a:ext uri="{FF2B5EF4-FFF2-40B4-BE49-F238E27FC236}">
                <a16:creationId xmlns:a16="http://schemas.microsoft.com/office/drawing/2014/main" id="{BC5EBC24-3480-48DF-A18C-AD21B34982B4}"/>
              </a:ext>
            </a:extLst>
          </p:cNvPr>
          <p:cNvSpPr>
            <a:spLocks noGrp="1"/>
          </p:cNvSpPr>
          <p:nvPr>
            <p:ph idx="1"/>
          </p:nvPr>
        </p:nvSpPr>
        <p:spPr/>
        <p:txBody>
          <a:bodyPr>
            <a:normAutofit/>
          </a:bodyPr>
          <a:lstStyle/>
          <a:p>
            <a:r>
              <a:rPr lang="en-GB" dirty="0"/>
              <a:t>The extent of the contract is set out in the traditional contract arrangements - usually defined by the Specification and Contract Drawings</a:t>
            </a:r>
          </a:p>
          <a:p>
            <a:r>
              <a:rPr lang="en-GB" dirty="0"/>
              <a:t>In a Design &amp; Build Contract it is set out in the Employers Requirements</a:t>
            </a:r>
          </a:p>
          <a:p>
            <a:r>
              <a:rPr lang="en-GB" dirty="0"/>
              <a:t>Z clauses in the NEC – These are to amend the standard form of NEC Contracts</a:t>
            </a:r>
          </a:p>
          <a:p>
            <a:r>
              <a:rPr lang="en-GB" dirty="0"/>
              <a:t>A Z clause is inserted into NEC contracts as a means of adding conditions or amending wording. This is often seen as necessary because some consider that the provisions within NEC3 contracts are not as extensive as some other standard forms of construction contract. </a:t>
            </a:r>
          </a:p>
          <a:p>
            <a:endParaRPr lang="en-GB" dirty="0"/>
          </a:p>
        </p:txBody>
      </p:sp>
    </p:spTree>
    <p:extLst>
      <p:ext uri="{BB962C8B-B14F-4D97-AF65-F5344CB8AC3E}">
        <p14:creationId xmlns:p14="http://schemas.microsoft.com/office/powerpoint/2010/main" val="29165644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6940F-889A-4FDB-A62D-65E171FCA5F5}"/>
              </a:ext>
            </a:extLst>
          </p:cNvPr>
          <p:cNvSpPr>
            <a:spLocks noGrp="1"/>
          </p:cNvSpPr>
          <p:nvPr>
            <p:ph type="title"/>
          </p:nvPr>
        </p:nvSpPr>
        <p:spPr/>
        <p:txBody>
          <a:bodyPr/>
          <a:lstStyle/>
          <a:p>
            <a:r>
              <a:rPr lang="en-GB" dirty="0"/>
              <a:t>Essentials of a Contract - Scope</a:t>
            </a:r>
            <a:br>
              <a:rPr lang="en-GB" dirty="0"/>
            </a:br>
            <a:endParaRPr lang="en-GB" dirty="0"/>
          </a:p>
        </p:txBody>
      </p:sp>
      <p:sp>
        <p:nvSpPr>
          <p:cNvPr id="3" name="Content Placeholder 2">
            <a:extLst>
              <a:ext uri="{FF2B5EF4-FFF2-40B4-BE49-F238E27FC236}">
                <a16:creationId xmlns:a16="http://schemas.microsoft.com/office/drawing/2014/main" id="{BC5EBC24-3480-48DF-A18C-AD21B34982B4}"/>
              </a:ext>
            </a:extLst>
          </p:cNvPr>
          <p:cNvSpPr>
            <a:spLocks noGrp="1"/>
          </p:cNvSpPr>
          <p:nvPr>
            <p:ph idx="1"/>
          </p:nvPr>
        </p:nvSpPr>
        <p:spPr>
          <a:xfrm>
            <a:off x="1104293" y="1331259"/>
            <a:ext cx="8946541" cy="5268324"/>
          </a:xfrm>
        </p:spPr>
        <p:txBody>
          <a:bodyPr>
            <a:normAutofit/>
          </a:bodyPr>
          <a:lstStyle/>
          <a:p>
            <a:r>
              <a:rPr lang="en-GB" dirty="0"/>
              <a:t>The SA1 Contract contained 29 Z-Clauses </a:t>
            </a:r>
          </a:p>
          <a:p>
            <a:pPr marL="0" indent="0">
              <a:buNone/>
            </a:pPr>
            <a:r>
              <a:rPr lang="en-GB" dirty="0"/>
              <a:t>Some of which included – </a:t>
            </a:r>
          </a:p>
          <a:p>
            <a:r>
              <a:rPr lang="en-GB" dirty="0"/>
              <a:t>Definitions. The following terms shall bear the following meanings</a:t>
            </a:r>
          </a:p>
          <a:p>
            <a:pPr marL="0" indent="0">
              <a:buNone/>
            </a:pPr>
            <a:r>
              <a:rPr lang="en-GB" dirty="0"/>
              <a:t>“EIR” means the Environmental Regulations 2004</a:t>
            </a:r>
          </a:p>
          <a:p>
            <a:r>
              <a:rPr lang="en-GB" dirty="0"/>
              <a:t>Site Information </a:t>
            </a:r>
          </a:p>
          <a:p>
            <a:r>
              <a:rPr lang="en-GB" dirty="0"/>
              <a:t>Welsh Language Scheme </a:t>
            </a:r>
          </a:p>
          <a:p>
            <a:r>
              <a:rPr lang="en-GB" dirty="0"/>
              <a:t>Partnering</a:t>
            </a:r>
          </a:p>
          <a:p>
            <a:r>
              <a:rPr lang="en-GB" dirty="0"/>
              <a:t>Quality, Environmental &amp; Health and Safety system</a:t>
            </a:r>
          </a:p>
          <a:p>
            <a:r>
              <a:rPr lang="en-GB" dirty="0"/>
              <a:t>CCS – Considerate Contractors Scheme </a:t>
            </a:r>
          </a:p>
          <a:p>
            <a:r>
              <a:rPr lang="en-GB" dirty="0"/>
              <a:t>Dispute Resolution</a:t>
            </a:r>
          </a:p>
          <a:p>
            <a:r>
              <a:rPr lang="en-GB" dirty="0"/>
              <a:t>Community Benefits Plan</a:t>
            </a:r>
          </a:p>
          <a:p>
            <a:r>
              <a:rPr lang="en-GB" dirty="0"/>
              <a:t>BREAAM</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661454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6940F-889A-4FDB-A62D-65E171FCA5F5}"/>
              </a:ext>
            </a:extLst>
          </p:cNvPr>
          <p:cNvSpPr>
            <a:spLocks noGrp="1"/>
          </p:cNvSpPr>
          <p:nvPr>
            <p:ph type="title"/>
          </p:nvPr>
        </p:nvSpPr>
        <p:spPr/>
        <p:txBody>
          <a:bodyPr/>
          <a:lstStyle/>
          <a:p>
            <a:r>
              <a:rPr lang="en-GB" dirty="0"/>
              <a:t>Essentials of a Contract - Scope</a:t>
            </a:r>
            <a:br>
              <a:rPr lang="en-GB" dirty="0"/>
            </a:br>
            <a:endParaRPr lang="en-GB" dirty="0"/>
          </a:p>
        </p:txBody>
      </p:sp>
      <p:sp>
        <p:nvSpPr>
          <p:cNvPr id="3" name="Content Placeholder 2">
            <a:extLst>
              <a:ext uri="{FF2B5EF4-FFF2-40B4-BE49-F238E27FC236}">
                <a16:creationId xmlns:a16="http://schemas.microsoft.com/office/drawing/2014/main" id="{BC5EBC24-3480-48DF-A18C-AD21B34982B4}"/>
              </a:ext>
            </a:extLst>
          </p:cNvPr>
          <p:cNvSpPr>
            <a:spLocks noGrp="1"/>
          </p:cNvSpPr>
          <p:nvPr>
            <p:ph idx="1"/>
          </p:nvPr>
        </p:nvSpPr>
        <p:spPr>
          <a:xfrm>
            <a:off x="1104293" y="1331259"/>
            <a:ext cx="8946541" cy="5268324"/>
          </a:xfrm>
        </p:spPr>
        <p:txBody>
          <a:bodyPr>
            <a:normAutofit/>
          </a:bodyPr>
          <a:lstStyle/>
          <a:p>
            <a:r>
              <a:rPr lang="en-GB" dirty="0"/>
              <a:t>Order of precedence  - </a:t>
            </a:r>
          </a:p>
          <a:p>
            <a:pPr marL="0" indent="0">
              <a:buNone/>
            </a:pPr>
            <a:r>
              <a:rPr lang="en-GB" dirty="0"/>
              <a:t>If there is ambiguity or inconsistency’s in or between </a:t>
            </a:r>
            <a:r>
              <a:rPr lang="en-GB" dirty="0" err="1"/>
              <a:t>docuements</a:t>
            </a:r>
            <a:r>
              <a:rPr lang="en-GB" dirty="0"/>
              <a:t> which are apart of the NEC the priority of the documents is in accordance to the following sequence </a:t>
            </a:r>
          </a:p>
          <a:p>
            <a:pPr marL="0" indent="0">
              <a:buNone/>
            </a:pPr>
            <a:endParaRPr lang="en-GB" dirty="0"/>
          </a:p>
          <a:p>
            <a:r>
              <a:rPr lang="en-GB" dirty="0"/>
              <a:t>Provisional Sums </a:t>
            </a:r>
          </a:p>
          <a:p>
            <a:pPr marL="0" indent="0">
              <a:buNone/>
            </a:pPr>
            <a:r>
              <a:rPr lang="en-GB" dirty="0"/>
              <a:t>A provisional sum is provided in cases where the information required is not fully define and ascertain the nature of the work cannot be provided at the time of completion of the Prices. A </a:t>
            </a:r>
            <a:r>
              <a:rPr lang="en-GB" dirty="0" err="1"/>
              <a:t>Prov</a:t>
            </a:r>
            <a:r>
              <a:rPr lang="en-GB" dirty="0"/>
              <a:t> Sum does not guarantee their expenditure in part or in full.</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8844092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E8791-6B45-4196-BC18-4883F296B96F}"/>
              </a:ext>
            </a:extLst>
          </p:cNvPr>
          <p:cNvSpPr>
            <a:spLocks noGrp="1"/>
          </p:cNvSpPr>
          <p:nvPr>
            <p:ph type="title"/>
          </p:nvPr>
        </p:nvSpPr>
        <p:spPr/>
        <p:txBody>
          <a:bodyPr/>
          <a:lstStyle/>
          <a:p>
            <a:r>
              <a:rPr lang="en-GB" dirty="0"/>
              <a:t>Lump Sum/Fixed Price Contracts</a:t>
            </a:r>
            <a:br>
              <a:rPr lang="en-GB" dirty="0"/>
            </a:br>
            <a:endParaRPr lang="en-GB" dirty="0"/>
          </a:p>
        </p:txBody>
      </p:sp>
      <p:sp>
        <p:nvSpPr>
          <p:cNvPr id="3" name="Content Placeholder 2">
            <a:extLst>
              <a:ext uri="{FF2B5EF4-FFF2-40B4-BE49-F238E27FC236}">
                <a16:creationId xmlns:a16="http://schemas.microsoft.com/office/drawing/2014/main" id="{3AC46926-BD71-467B-8441-89A1F6B17857}"/>
              </a:ext>
            </a:extLst>
          </p:cNvPr>
          <p:cNvSpPr>
            <a:spLocks noGrp="1"/>
          </p:cNvSpPr>
          <p:nvPr>
            <p:ph idx="1"/>
          </p:nvPr>
        </p:nvSpPr>
        <p:spPr/>
        <p:txBody>
          <a:bodyPr>
            <a:normAutofit lnSpcReduction="10000"/>
          </a:bodyPr>
          <a:lstStyle/>
          <a:p>
            <a:r>
              <a:rPr lang="en-GB" dirty="0"/>
              <a:t>This type of contract, the contractor assumes more of the risk. Lump sum contracts specify a total fixed price that will pay for all construction work. In this type of agreement, the Client agrees to pay the fixed price and the contractor agrees to complete the project for this fixed price. The contractor takes on more risk in this situation because there is always a possibility of potential problems and higher prices (Inflation). In order to protect the contractor, some lump sum contracts contain allowances which designate certain costs to the Employer if the contractor goes over budget. Incentives can also be included for contractors if they finish a project early/below budget, as well as penalties if they finish a project late. This is know as the ‘Pain &amp; Gain’ under NEC. This type of contract is most commonly used when the Employer wants to evade dealing with change orders for unspecified work.</a:t>
            </a:r>
          </a:p>
        </p:txBody>
      </p:sp>
    </p:spTree>
    <p:extLst>
      <p:ext uri="{BB962C8B-B14F-4D97-AF65-F5344CB8AC3E}">
        <p14:creationId xmlns:p14="http://schemas.microsoft.com/office/powerpoint/2010/main" val="778494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A9156-A537-4637-B58F-01E674DD3E8A}"/>
              </a:ext>
            </a:extLst>
          </p:cNvPr>
          <p:cNvSpPr>
            <a:spLocks noGrp="1"/>
          </p:cNvSpPr>
          <p:nvPr>
            <p:ph type="title"/>
          </p:nvPr>
        </p:nvSpPr>
        <p:spPr/>
        <p:txBody>
          <a:bodyPr/>
          <a:lstStyle/>
          <a:p>
            <a:r>
              <a:rPr lang="en-GB" dirty="0"/>
              <a:t>Unit Price Contracts/ (BOQ)</a:t>
            </a:r>
            <a:br>
              <a:rPr lang="en-GB" dirty="0"/>
            </a:br>
            <a:endParaRPr lang="en-GB" dirty="0"/>
          </a:p>
        </p:txBody>
      </p:sp>
      <p:sp>
        <p:nvSpPr>
          <p:cNvPr id="3" name="Content Placeholder 2">
            <a:extLst>
              <a:ext uri="{FF2B5EF4-FFF2-40B4-BE49-F238E27FC236}">
                <a16:creationId xmlns:a16="http://schemas.microsoft.com/office/drawing/2014/main" id="{FA02C274-92C5-4BBD-8217-34B65DA5814A}"/>
              </a:ext>
            </a:extLst>
          </p:cNvPr>
          <p:cNvSpPr>
            <a:spLocks noGrp="1"/>
          </p:cNvSpPr>
          <p:nvPr>
            <p:ph idx="1"/>
          </p:nvPr>
        </p:nvSpPr>
        <p:spPr>
          <a:xfrm>
            <a:off x="1104293" y="2012278"/>
            <a:ext cx="8946541" cy="4195481"/>
          </a:xfrm>
        </p:spPr>
        <p:txBody>
          <a:bodyPr/>
          <a:lstStyle/>
          <a:p>
            <a:r>
              <a:rPr lang="en-GB" dirty="0"/>
              <a:t>In this type of contract, both parties assume little risk. Unit price contracts involve the contractor determining a specific price for a certain task. After this, the Employer must agree to the pay that price for the number of units the contractor provides. There are benefits for both the Employer/ Client and the contractor in a unit price contract. Employer/ Clients benefit because they can easily verify that they are being charged reasonable rates and contractors benefit because they don’t have to worry about inaccurate estimation for certain tasks. This type of contract is most commonly used on repetitive or public works projects.</a:t>
            </a:r>
          </a:p>
        </p:txBody>
      </p:sp>
    </p:spTree>
    <p:extLst>
      <p:ext uri="{BB962C8B-B14F-4D97-AF65-F5344CB8AC3E}">
        <p14:creationId xmlns:p14="http://schemas.microsoft.com/office/powerpoint/2010/main" val="15986486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42932-D685-45B9-87F7-B03712EE180E}"/>
              </a:ext>
            </a:extLst>
          </p:cNvPr>
          <p:cNvSpPr>
            <a:spLocks noGrp="1"/>
          </p:cNvSpPr>
          <p:nvPr>
            <p:ph type="title"/>
          </p:nvPr>
        </p:nvSpPr>
        <p:spPr/>
        <p:txBody>
          <a:bodyPr/>
          <a:lstStyle/>
          <a:p>
            <a:r>
              <a:rPr lang="en-GB" dirty="0"/>
              <a:t>Time &amp; Material Contracts</a:t>
            </a:r>
            <a:br>
              <a:rPr lang="en-GB" dirty="0"/>
            </a:br>
            <a:br>
              <a:rPr lang="en-GB" b="1" dirty="0"/>
            </a:br>
            <a:endParaRPr lang="en-GB" dirty="0"/>
          </a:p>
        </p:txBody>
      </p:sp>
      <p:sp>
        <p:nvSpPr>
          <p:cNvPr id="3" name="Content Placeholder 2">
            <a:extLst>
              <a:ext uri="{FF2B5EF4-FFF2-40B4-BE49-F238E27FC236}">
                <a16:creationId xmlns:a16="http://schemas.microsoft.com/office/drawing/2014/main" id="{D2D38F6F-37C4-40E2-9734-39CF29433776}"/>
              </a:ext>
            </a:extLst>
          </p:cNvPr>
          <p:cNvSpPr>
            <a:spLocks noGrp="1"/>
          </p:cNvSpPr>
          <p:nvPr>
            <p:ph idx="1"/>
          </p:nvPr>
        </p:nvSpPr>
        <p:spPr/>
        <p:txBody>
          <a:bodyPr>
            <a:normAutofit/>
          </a:bodyPr>
          <a:lstStyle/>
          <a:p>
            <a:r>
              <a:rPr lang="en-GB" dirty="0"/>
              <a:t>In this type of contract, the Employer/ Client assumes more of the risk. Time &amp; Material contracts involve the Employer/ Client paying for the time and materials spent on a project. This usually involves both parties agreeing upon pay rates and any expenses that might possibly come up over the course of a project. The Employer/ Client assumes more of a risk in this situation because they are responsible for paying for extra or overtime costs. In order to protect the Employer/ Client, time &amp; material contracts will usually establish a maximum price clause. This type of contract is most commonly used when the project scope is small or unclear. </a:t>
            </a:r>
          </a:p>
        </p:txBody>
      </p:sp>
    </p:spTree>
    <p:extLst>
      <p:ext uri="{BB962C8B-B14F-4D97-AF65-F5344CB8AC3E}">
        <p14:creationId xmlns:p14="http://schemas.microsoft.com/office/powerpoint/2010/main" val="17825135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38D7D-C5D7-4CE3-9C49-02799E9562C5}"/>
              </a:ext>
            </a:extLst>
          </p:cNvPr>
          <p:cNvSpPr>
            <a:spLocks noGrp="1"/>
          </p:cNvSpPr>
          <p:nvPr>
            <p:ph type="title"/>
          </p:nvPr>
        </p:nvSpPr>
        <p:spPr/>
        <p:txBody>
          <a:bodyPr/>
          <a:lstStyle/>
          <a:p>
            <a:r>
              <a:rPr lang="en-GB" dirty="0"/>
              <a:t>Cost Plus Contracts</a:t>
            </a:r>
            <a:br>
              <a:rPr lang="en-GB" dirty="0"/>
            </a:br>
            <a:endParaRPr lang="en-GB" dirty="0"/>
          </a:p>
        </p:txBody>
      </p:sp>
      <p:sp>
        <p:nvSpPr>
          <p:cNvPr id="3" name="Content Placeholder 2">
            <a:extLst>
              <a:ext uri="{FF2B5EF4-FFF2-40B4-BE49-F238E27FC236}">
                <a16:creationId xmlns:a16="http://schemas.microsoft.com/office/drawing/2014/main" id="{E715B36A-1046-4AF9-9B1D-EFE369FDFC8D}"/>
              </a:ext>
            </a:extLst>
          </p:cNvPr>
          <p:cNvSpPr>
            <a:spLocks noGrp="1"/>
          </p:cNvSpPr>
          <p:nvPr>
            <p:ph idx="1"/>
          </p:nvPr>
        </p:nvSpPr>
        <p:spPr>
          <a:xfrm>
            <a:off x="1104293" y="1853248"/>
            <a:ext cx="8946541" cy="4195481"/>
          </a:xfrm>
        </p:spPr>
        <p:txBody>
          <a:bodyPr/>
          <a:lstStyle/>
          <a:p>
            <a:r>
              <a:rPr lang="en-GB" dirty="0"/>
              <a:t>In this type of contract, the Employer/ Client assumes most of the risk. Cost plus contracts designate the buyer to pay the costs of construction, purchases, and other expenses produced from construction activity. There are many variations of cost plus contracts including; cost plus fixed percentage, cost plus fixed fee, cost plus with guaranteed maximum price contract, and cost plus with guaranteed maximum price and bonus contract. These variations can help to protect and lower risk for the owner. This type of contract is most commonly used when the scope hasn’t been clearly defined. It is also important to note that this type of contract will require more supervision and tracking.</a:t>
            </a:r>
          </a:p>
        </p:txBody>
      </p:sp>
    </p:spTree>
    <p:extLst>
      <p:ext uri="{BB962C8B-B14F-4D97-AF65-F5344CB8AC3E}">
        <p14:creationId xmlns:p14="http://schemas.microsoft.com/office/powerpoint/2010/main" val="14816161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6C2DE-E056-4F48-893E-39F63F14FB0F}"/>
              </a:ext>
            </a:extLst>
          </p:cNvPr>
          <p:cNvSpPr>
            <a:spLocks noGrp="1"/>
          </p:cNvSpPr>
          <p:nvPr>
            <p:ph type="title"/>
          </p:nvPr>
        </p:nvSpPr>
        <p:spPr/>
        <p:txBody>
          <a:bodyPr/>
          <a:lstStyle/>
          <a:p>
            <a:r>
              <a:rPr lang="en-GB" dirty="0"/>
              <a:t>Time in Construction</a:t>
            </a:r>
          </a:p>
        </p:txBody>
      </p:sp>
      <p:sp>
        <p:nvSpPr>
          <p:cNvPr id="3" name="Content Placeholder 2">
            <a:extLst>
              <a:ext uri="{FF2B5EF4-FFF2-40B4-BE49-F238E27FC236}">
                <a16:creationId xmlns:a16="http://schemas.microsoft.com/office/drawing/2014/main" id="{430DB349-3A29-439F-8EC0-DA234A53467D}"/>
              </a:ext>
            </a:extLst>
          </p:cNvPr>
          <p:cNvSpPr>
            <a:spLocks noGrp="1"/>
          </p:cNvSpPr>
          <p:nvPr>
            <p:ph idx="1"/>
          </p:nvPr>
        </p:nvSpPr>
        <p:spPr/>
        <p:txBody>
          <a:bodyPr/>
          <a:lstStyle/>
          <a:p>
            <a:r>
              <a:rPr lang="en-GB" dirty="0"/>
              <a:t>When should the work start?</a:t>
            </a:r>
          </a:p>
          <a:p>
            <a:r>
              <a:rPr lang="en-GB" dirty="0"/>
              <a:t>The start of a Contract is determined by the date for the possession on site. It is anticipated that following possession of the site the contractor will progress towards completion without any major breaks</a:t>
            </a:r>
          </a:p>
          <a:p>
            <a:pPr marL="0" indent="0">
              <a:buNone/>
            </a:pPr>
            <a:endParaRPr lang="en-GB" dirty="0"/>
          </a:p>
        </p:txBody>
      </p:sp>
    </p:spTree>
    <p:extLst>
      <p:ext uri="{BB962C8B-B14F-4D97-AF65-F5344CB8AC3E}">
        <p14:creationId xmlns:p14="http://schemas.microsoft.com/office/powerpoint/2010/main" val="32599448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9C865-DBE1-43B2-9685-C770B2AC338F}"/>
              </a:ext>
            </a:extLst>
          </p:cNvPr>
          <p:cNvSpPr>
            <a:spLocks noGrp="1"/>
          </p:cNvSpPr>
          <p:nvPr>
            <p:ph type="title"/>
          </p:nvPr>
        </p:nvSpPr>
        <p:spPr/>
        <p:txBody>
          <a:bodyPr/>
          <a:lstStyle/>
          <a:p>
            <a:r>
              <a:rPr lang="en-GB" dirty="0"/>
              <a:t>Programme Task</a:t>
            </a:r>
            <a:br>
              <a:rPr lang="en-GB" dirty="0"/>
            </a:br>
            <a:endParaRPr lang="en-GB" dirty="0"/>
          </a:p>
        </p:txBody>
      </p:sp>
      <p:sp>
        <p:nvSpPr>
          <p:cNvPr id="3" name="Content Placeholder 2">
            <a:extLst>
              <a:ext uri="{FF2B5EF4-FFF2-40B4-BE49-F238E27FC236}">
                <a16:creationId xmlns:a16="http://schemas.microsoft.com/office/drawing/2014/main" id="{E3EA8AD2-7BDA-4A83-9936-B7A69A8A83AD}"/>
              </a:ext>
            </a:extLst>
          </p:cNvPr>
          <p:cNvSpPr>
            <a:spLocks noGrp="1"/>
          </p:cNvSpPr>
          <p:nvPr>
            <p:ph idx="1"/>
          </p:nvPr>
        </p:nvSpPr>
        <p:spPr>
          <a:xfrm>
            <a:off x="1104293" y="1853248"/>
            <a:ext cx="8946541" cy="4195481"/>
          </a:xfrm>
        </p:spPr>
        <p:txBody>
          <a:bodyPr/>
          <a:lstStyle/>
          <a:p>
            <a:r>
              <a:rPr lang="en-GB" dirty="0"/>
              <a:t>Read through each card to figure out which order the tasks must go in.</a:t>
            </a:r>
          </a:p>
          <a:p>
            <a:r>
              <a:rPr lang="en-GB" dirty="0"/>
              <a:t>Draw up the construction programme using the “Programme of Works” document in your pack.</a:t>
            </a:r>
          </a:p>
          <a:p>
            <a:r>
              <a:rPr lang="en-GB" dirty="0"/>
              <a:t>Use the highlighter pen to block out where along the time line each task will take place (remember that some tasks will start whilst others are still taking place).</a:t>
            </a:r>
          </a:p>
          <a:p>
            <a:r>
              <a:rPr lang="en-GB" dirty="0"/>
              <a:t>Note: Your company will be penalised if the building works go over 47 weeks.</a:t>
            </a:r>
          </a:p>
          <a:p>
            <a:r>
              <a:rPr lang="en-GB" dirty="0"/>
              <a:t>Ensure that it all fits together so that you finish on time</a:t>
            </a:r>
          </a:p>
        </p:txBody>
      </p:sp>
    </p:spTree>
    <p:extLst>
      <p:ext uri="{BB962C8B-B14F-4D97-AF65-F5344CB8AC3E}">
        <p14:creationId xmlns:p14="http://schemas.microsoft.com/office/powerpoint/2010/main" val="12761123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9C865-DBE1-43B2-9685-C770B2AC338F}"/>
              </a:ext>
            </a:extLst>
          </p:cNvPr>
          <p:cNvSpPr>
            <a:spLocks noGrp="1"/>
          </p:cNvSpPr>
          <p:nvPr>
            <p:ph type="title"/>
          </p:nvPr>
        </p:nvSpPr>
        <p:spPr/>
        <p:txBody>
          <a:bodyPr/>
          <a:lstStyle/>
          <a:p>
            <a:r>
              <a:rPr lang="en-GB" dirty="0"/>
              <a:t>Programme Task</a:t>
            </a:r>
            <a:br>
              <a:rPr lang="en-GB" dirty="0"/>
            </a:br>
            <a:endParaRPr lang="en-GB" dirty="0"/>
          </a:p>
        </p:txBody>
      </p:sp>
      <p:sp>
        <p:nvSpPr>
          <p:cNvPr id="5" name="Content Placeholder 4">
            <a:extLst>
              <a:ext uri="{FF2B5EF4-FFF2-40B4-BE49-F238E27FC236}">
                <a16:creationId xmlns:a16="http://schemas.microsoft.com/office/drawing/2014/main" id="{B5F8B7B3-444E-4DAE-999F-565536700E74}"/>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F5157B90-301F-4248-AE36-03B924A573F3}"/>
              </a:ext>
            </a:extLst>
          </p:cNvPr>
          <p:cNvPicPr>
            <a:picLocks noChangeAspect="1"/>
          </p:cNvPicPr>
          <p:nvPr/>
        </p:nvPicPr>
        <p:blipFill>
          <a:blip r:embed="rId2"/>
          <a:stretch>
            <a:fillRect/>
          </a:stretch>
        </p:blipFill>
        <p:spPr>
          <a:xfrm>
            <a:off x="646111" y="1259784"/>
            <a:ext cx="10243516" cy="5459869"/>
          </a:xfrm>
          <a:prstGeom prst="rect">
            <a:avLst/>
          </a:prstGeom>
        </p:spPr>
      </p:pic>
    </p:spTree>
    <p:extLst>
      <p:ext uri="{BB962C8B-B14F-4D97-AF65-F5344CB8AC3E}">
        <p14:creationId xmlns:p14="http://schemas.microsoft.com/office/powerpoint/2010/main" val="11717734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D532A-A6E3-434A-8044-D6EE96A70DFE}"/>
              </a:ext>
            </a:extLst>
          </p:cNvPr>
          <p:cNvSpPr>
            <a:spLocks noGrp="1"/>
          </p:cNvSpPr>
          <p:nvPr>
            <p:ph type="title"/>
          </p:nvPr>
        </p:nvSpPr>
        <p:spPr/>
        <p:txBody>
          <a:bodyPr/>
          <a:lstStyle/>
          <a:p>
            <a:r>
              <a:rPr lang="en-GB" dirty="0"/>
              <a:t>Postponement of date for possession</a:t>
            </a:r>
          </a:p>
        </p:txBody>
      </p:sp>
      <p:sp>
        <p:nvSpPr>
          <p:cNvPr id="3" name="Content Placeholder 2">
            <a:extLst>
              <a:ext uri="{FF2B5EF4-FFF2-40B4-BE49-F238E27FC236}">
                <a16:creationId xmlns:a16="http://schemas.microsoft.com/office/drawing/2014/main" id="{27F2D3C3-6A8A-4809-A8F0-AA1C23316125}"/>
              </a:ext>
            </a:extLst>
          </p:cNvPr>
          <p:cNvSpPr>
            <a:spLocks noGrp="1"/>
          </p:cNvSpPr>
          <p:nvPr>
            <p:ph idx="1"/>
          </p:nvPr>
        </p:nvSpPr>
        <p:spPr/>
        <p:txBody>
          <a:bodyPr/>
          <a:lstStyle/>
          <a:p>
            <a:r>
              <a:rPr lang="en-GB" dirty="0"/>
              <a:t>Both contracts allow the employer to delay the start of the start of the contract works by postponing the date of possession</a:t>
            </a:r>
          </a:p>
          <a:p>
            <a:r>
              <a:rPr lang="en-GB" dirty="0"/>
              <a:t>Similarly, the contractor is able to start on site prior to signing the contract. This is known as a letter of intent.</a:t>
            </a:r>
          </a:p>
          <a:p>
            <a:r>
              <a:rPr lang="en-GB" dirty="0"/>
              <a:t>JCT 98 23.1.2 – this clause can be deleted if required or adjusted to a period of less than six weeks</a:t>
            </a:r>
          </a:p>
          <a:p>
            <a:r>
              <a:rPr lang="en-GB" dirty="0"/>
              <a:t>Under the NEC if the employer doesn’t provide possession then the Contractor is entitled to an extension of time</a:t>
            </a:r>
          </a:p>
          <a:p>
            <a:r>
              <a:rPr lang="en-GB" dirty="0"/>
              <a:t>Letter of intent can enable the contractor to start on site prior to the official contract </a:t>
            </a:r>
          </a:p>
          <a:p>
            <a:endParaRPr lang="en-GB" dirty="0"/>
          </a:p>
        </p:txBody>
      </p:sp>
    </p:spTree>
    <p:extLst>
      <p:ext uri="{BB962C8B-B14F-4D97-AF65-F5344CB8AC3E}">
        <p14:creationId xmlns:p14="http://schemas.microsoft.com/office/powerpoint/2010/main" val="24752333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D82F8-83C4-4226-A3BF-0ABA908110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D29BCC-EFF4-446C-AD81-C87BBDA77722}"/>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24F76F4-CAFF-49A9-A334-1CF0E238451E}"/>
              </a:ext>
            </a:extLst>
          </p:cNvPr>
          <p:cNvPicPr>
            <a:picLocks noChangeAspect="1"/>
          </p:cNvPicPr>
          <p:nvPr/>
        </p:nvPicPr>
        <p:blipFill>
          <a:blip r:embed="rId2"/>
          <a:stretch>
            <a:fillRect/>
          </a:stretch>
        </p:blipFill>
        <p:spPr>
          <a:xfrm>
            <a:off x="1774899" y="241922"/>
            <a:ext cx="7603366" cy="6374155"/>
          </a:xfrm>
          <a:prstGeom prst="rect">
            <a:avLst/>
          </a:prstGeom>
        </p:spPr>
      </p:pic>
    </p:spTree>
    <p:extLst>
      <p:ext uri="{BB962C8B-B14F-4D97-AF65-F5344CB8AC3E}">
        <p14:creationId xmlns:p14="http://schemas.microsoft.com/office/powerpoint/2010/main" val="28468915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732E4-7713-49FE-9A2D-421EB8DB7F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128549-0410-4861-A9E1-5304AA60CFA6}"/>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B3F9B21-CD27-423E-837A-5E387AD053D5}"/>
              </a:ext>
            </a:extLst>
          </p:cNvPr>
          <p:cNvPicPr>
            <a:picLocks noChangeAspect="1"/>
          </p:cNvPicPr>
          <p:nvPr/>
        </p:nvPicPr>
        <p:blipFill>
          <a:blip r:embed="rId2"/>
          <a:stretch>
            <a:fillRect/>
          </a:stretch>
        </p:blipFill>
        <p:spPr>
          <a:xfrm>
            <a:off x="1639063" y="166895"/>
            <a:ext cx="7875037" cy="6524209"/>
          </a:xfrm>
          <a:prstGeom prst="rect">
            <a:avLst/>
          </a:prstGeom>
        </p:spPr>
      </p:pic>
    </p:spTree>
    <p:extLst>
      <p:ext uri="{BB962C8B-B14F-4D97-AF65-F5344CB8AC3E}">
        <p14:creationId xmlns:p14="http://schemas.microsoft.com/office/powerpoint/2010/main" val="2028927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43039-CBDA-4D3B-A973-C42A71E3270E}"/>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D433740D-F8ED-45FE-A231-B4DF3E2B446E}"/>
              </a:ext>
            </a:extLst>
          </p:cNvPr>
          <p:cNvPicPr>
            <a:picLocks noGrp="1" noChangeAspect="1"/>
          </p:cNvPicPr>
          <p:nvPr>
            <p:ph idx="1"/>
          </p:nvPr>
        </p:nvPicPr>
        <p:blipFill>
          <a:blip r:embed="rId2"/>
          <a:stretch>
            <a:fillRect/>
          </a:stretch>
        </p:blipFill>
        <p:spPr>
          <a:xfrm>
            <a:off x="2686946" y="208979"/>
            <a:ext cx="6139002" cy="6440041"/>
          </a:xfrm>
          <a:prstGeom prst="rect">
            <a:avLst/>
          </a:prstGeom>
        </p:spPr>
      </p:pic>
    </p:spTree>
    <p:extLst>
      <p:ext uri="{BB962C8B-B14F-4D97-AF65-F5344CB8AC3E}">
        <p14:creationId xmlns:p14="http://schemas.microsoft.com/office/powerpoint/2010/main" val="30105002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A3EAD-BAA7-45F0-A294-DC225612AC23}"/>
              </a:ext>
            </a:extLst>
          </p:cNvPr>
          <p:cNvSpPr>
            <a:spLocks noGrp="1"/>
          </p:cNvSpPr>
          <p:nvPr>
            <p:ph type="title"/>
          </p:nvPr>
        </p:nvSpPr>
        <p:spPr/>
        <p:txBody>
          <a:bodyPr/>
          <a:lstStyle/>
          <a:p>
            <a:r>
              <a:rPr lang="en-GB" dirty="0"/>
              <a:t>Progress of the Works</a:t>
            </a:r>
          </a:p>
        </p:txBody>
      </p:sp>
      <p:sp>
        <p:nvSpPr>
          <p:cNvPr id="3" name="Content Placeholder 2">
            <a:extLst>
              <a:ext uri="{FF2B5EF4-FFF2-40B4-BE49-F238E27FC236}">
                <a16:creationId xmlns:a16="http://schemas.microsoft.com/office/drawing/2014/main" id="{7209C85E-B838-4198-828B-7492059167BC}"/>
              </a:ext>
            </a:extLst>
          </p:cNvPr>
          <p:cNvSpPr>
            <a:spLocks noGrp="1"/>
          </p:cNvSpPr>
          <p:nvPr>
            <p:ph idx="1"/>
          </p:nvPr>
        </p:nvSpPr>
        <p:spPr/>
        <p:txBody>
          <a:bodyPr/>
          <a:lstStyle/>
          <a:p>
            <a:r>
              <a:rPr lang="en-GB" dirty="0"/>
              <a:t>Under the JCT 98 &amp; NEC the contractor is expected to complete the works by the completion dates set out in the contract</a:t>
            </a:r>
          </a:p>
          <a:p>
            <a:r>
              <a:rPr lang="en-GB" dirty="0"/>
              <a:t>The Architect under a traditional JCT contract acts as a Project Manager, they are then able to alter the contractors rate of progress but only through issuing a variation. This will normally cost the Employer money</a:t>
            </a:r>
          </a:p>
        </p:txBody>
      </p:sp>
    </p:spTree>
    <p:extLst>
      <p:ext uri="{BB962C8B-B14F-4D97-AF65-F5344CB8AC3E}">
        <p14:creationId xmlns:p14="http://schemas.microsoft.com/office/powerpoint/2010/main" val="30702888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EA1F5-19B5-4B15-90C2-EF38C5581F9C}"/>
              </a:ext>
            </a:extLst>
          </p:cNvPr>
          <p:cNvSpPr>
            <a:spLocks noGrp="1"/>
          </p:cNvSpPr>
          <p:nvPr>
            <p:ph type="title"/>
          </p:nvPr>
        </p:nvSpPr>
        <p:spPr/>
        <p:txBody>
          <a:bodyPr/>
          <a:lstStyle/>
          <a:p>
            <a:r>
              <a:rPr lang="en-GB" dirty="0"/>
              <a:t>Practical completion </a:t>
            </a:r>
          </a:p>
        </p:txBody>
      </p:sp>
      <p:sp>
        <p:nvSpPr>
          <p:cNvPr id="3" name="Content Placeholder 2">
            <a:extLst>
              <a:ext uri="{FF2B5EF4-FFF2-40B4-BE49-F238E27FC236}">
                <a16:creationId xmlns:a16="http://schemas.microsoft.com/office/drawing/2014/main" id="{B9D6C447-313D-4E89-A900-1846E7CDE08B}"/>
              </a:ext>
            </a:extLst>
          </p:cNvPr>
          <p:cNvSpPr>
            <a:spLocks noGrp="1"/>
          </p:cNvSpPr>
          <p:nvPr>
            <p:ph idx="1"/>
          </p:nvPr>
        </p:nvSpPr>
        <p:spPr>
          <a:xfrm>
            <a:off x="1104293" y="1933648"/>
            <a:ext cx="8946541" cy="4195481"/>
          </a:xfrm>
        </p:spPr>
        <p:txBody>
          <a:bodyPr>
            <a:normAutofit fontScale="92500" lnSpcReduction="10000"/>
          </a:bodyPr>
          <a:lstStyle/>
          <a:p>
            <a:r>
              <a:rPr lang="en-GB" dirty="0"/>
              <a:t>The contract administrator certifies practical completion when all the works described in the contract have been carried out</a:t>
            </a:r>
          </a:p>
          <a:p>
            <a:r>
              <a:rPr lang="en-GB" dirty="0"/>
              <a:t>Certifying practical completion has the effect of:</a:t>
            </a:r>
          </a:p>
          <a:p>
            <a:r>
              <a:rPr lang="en-GB" dirty="0"/>
              <a:t>Releasing half of the retention (an amount retained from payments due to the contractor to ensure that they complete the works).</a:t>
            </a:r>
          </a:p>
          <a:p>
            <a:r>
              <a:rPr lang="en-GB" dirty="0"/>
              <a:t>Ending the contractor's liability for liquidated damages (damages that become payable to the client in the event that there is a breach of contract by the contractor - generally by failing to complete the works by the completion date).</a:t>
            </a:r>
          </a:p>
          <a:p>
            <a:r>
              <a:rPr lang="en-GB" dirty="0"/>
              <a:t>Signifying the beginning of the defects liability period.</a:t>
            </a:r>
          </a:p>
          <a:p>
            <a:r>
              <a:rPr lang="en-GB" dirty="0"/>
              <a:t>Certificate of making good of defects - This is a certificate that is issued to the contractor when they have made good of all defects identified by the Client </a:t>
            </a:r>
          </a:p>
          <a:p>
            <a:pPr marL="0" indent="0">
              <a:buNone/>
            </a:pPr>
            <a:endParaRPr lang="en-GB" dirty="0"/>
          </a:p>
        </p:txBody>
      </p:sp>
    </p:spTree>
    <p:extLst>
      <p:ext uri="{BB962C8B-B14F-4D97-AF65-F5344CB8AC3E}">
        <p14:creationId xmlns:p14="http://schemas.microsoft.com/office/powerpoint/2010/main" val="38643318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9CB57-66B3-405B-88E1-00D47EB5EE18}"/>
              </a:ext>
            </a:extLst>
          </p:cNvPr>
          <p:cNvSpPr>
            <a:spLocks noGrp="1"/>
          </p:cNvSpPr>
          <p:nvPr>
            <p:ph type="title"/>
          </p:nvPr>
        </p:nvSpPr>
        <p:spPr/>
        <p:txBody>
          <a:bodyPr/>
          <a:lstStyle/>
          <a:p>
            <a:r>
              <a:rPr lang="en-GB" dirty="0"/>
              <a:t>Practical completion</a:t>
            </a:r>
          </a:p>
        </p:txBody>
      </p:sp>
      <p:sp>
        <p:nvSpPr>
          <p:cNvPr id="3" name="Content Placeholder 2">
            <a:extLst>
              <a:ext uri="{FF2B5EF4-FFF2-40B4-BE49-F238E27FC236}">
                <a16:creationId xmlns:a16="http://schemas.microsoft.com/office/drawing/2014/main" id="{3D5A14C3-7E4E-4E9A-82B3-7C78B508AD4B}"/>
              </a:ext>
            </a:extLst>
          </p:cNvPr>
          <p:cNvSpPr>
            <a:spLocks noGrp="1"/>
          </p:cNvSpPr>
          <p:nvPr>
            <p:ph idx="1"/>
          </p:nvPr>
        </p:nvSpPr>
        <p:spPr/>
        <p:txBody>
          <a:bodyPr/>
          <a:lstStyle/>
          <a:p>
            <a:r>
              <a:rPr lang="en-GB" dirty="0"/>
              <a:t>Sectional completion refers to a provision within construction contracts allowing different completion dates for different sections of the works. This is common on large projects that are completed in sections, allowing the client to take possession of the completed parts whilst construction continues on others. Sectional completion differs from partial possession in that it is pre-planned and defined in the contract documents.</a:t>
            </a:r>
          </a:p>
        </p:txBody>
      </p:sp>
    </p:spTree>
    <p:extLst>
      <p:ext uri="{BB962C8B-B14F-4D97-AF65-F5344CB8AC3E}">
        <p14:creationId xmlns:p14="http://schemas.microsoft.com/office/powerpoint/2010/main" val="40095187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E9028-C92F-49F8-8909-70B2F5B3691E}"/>
              </a:ext>
            </a:extLst>
          </p:cNvPr>
          <p:cNvSpPr>
            <a:spLocks noGrp="1"/>
          </p:cNvSpPr>
          <p:nvPr>
            <p:ph type="title"/>
          </p:nvPr>
        </p:nvSpPr>
        <p:spPr/>
        <p:txBody>
          <a:bodyPr/>
          <a:lstStyle/>
          <a:p>
            <a:r>
              <a:rPr lang="en-GB" dirty="0"/>
              <a:t>Reasons for delay </a:t>
            </a:r>
          </a:p>
        </p:txBody>
      </p:sp>
      <p:sp>
        <p:nvSpPr>
          <p:cNvPr id="3" name="Content Placeholder 2">
            <a:extLst>
              <a:ext uri="{FF2B5EF4-FFF2-40B4-BE49-F238E27FC236}">
                <a16:creationId xmlns:a16="http://schemas.microsoft.com/office/drawing/2014/main" id="{C73EB384-106D-462C-8652-47147774C7FE}"/>
              </a:ext>
            </a:extLst>
          </p:cNvPr>
          <p:cNvSpPr>
            <a:spLocks noGrp="1"/>
          </p:cNvSpPr>
          <p:nvPr>
            <p:ph idx="1"/>
          </p:nvPr>
        </p:nvSpPr>
        <p:spPr/>
        <p:txBody>
          <a:bodyPr/>
          <a:lstStyle/>
          <a:p>
            <a:r>
              <a:rPr lang="en-GB" dirty="0"/>
              <a:t>These can be split into three broad groups </a:t>
            </a:r>
          </a:p>
          <a:p>
            <a:r>
              <a:rPr lang="en-GB" dirty="0"/>
              <a:t>Delay caused by the Contractor</a:t>
            </a:r>
          </a:p>
          <a:p>
            <a:r>
              <a:rPr lang="en-GB" dirty="0"/>
              <a:t>Delay caused by the Employer/ Client</a:t>
            </a:r>
          </a:p>
          <a:p>
            <a:r>
              <a:rPr lang="en-GB" dirty="0"/>
              <a:t>Delay due to factors outside the control of either party</a:t>
            </a:r>
          </a:p>
        </p:txBody>
      </p:sp>
    </p:spTree>
    <p:extLst>
      <p:ext uri="{BB962C8B-B14F-4D97-AF65-F5344CB8AC3E}">
        <p14:creationId xmlns:p14="http://schemas.microsoft.com/office/powerpoint/2010/main" val="10452877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27D52-6239-4C9C-A15E-51B43BE78BE5}"/>
              </a:ext>
            </a:extLst>
          </p:cNvPr>
          <p:cNvSpPr>
            <a:spLocks noGrp="1"/>
          </p:cNvSpPr>
          <p:nvPr>
            <p:ph type="title"/>
          </p:nvPr>
        </p:nvSpPr>
        <p:spPr/>
        <p:txBody>
          <a:bodyPr/>
          <a:lstStyle/>
          <a:p>
            <a:r>
              <a:rPr lang="en-GB" dirty="0"/>
              <a:t>Delays caused by the contractor </a:t>
            </a:r>
          </a:p>
        </p:txBody>
      </p:sp>
      <p:sp>
        <p:nvSpPr>
          <p:cNvPr id="3" name="Content Placeholder 2">
            <a:extLst>
              <a:ext uri="{FF2B5EF4-FFF2-40B4-BE49-F238E27FC236}">
                <a16:creationId xmlns:a16="http://schemas.microsoft.com/office/drawing/2014/main" id="{1B7BF6BC-379E-4AB5-A632-D2592B2E6751}"/>
              </a:ext>
            </a:extLst>
          </p:cNvPr>
          <p:cNvSpPr>
            <a:spLocks noGrp="1"/>
          </p:cNvSpPr>
          <p:nvPr>
            <p:ph idx="1"/>
          </p:nvPr>
        </p:nvSpPr>
        <p:spPr/>
        <p:txBody>
          <a:bodyPr/>
          <a:lstStyle/>
          <a:p>
            <a:r>
              <a:rPr lang="en-GB" dirty="0"/>
              <a:t>Where a delay which impacts on the completion date is caused by the contractor, the contractor will be liable to pay liquidated and ascertained damages (LADs) to the client.</a:t>
            </a:r>
          </a:p>
        </p:txBody>
      </p:sp>
    </p:spTree>
    <p:extLst>
      <p:ext uri="{BB962C8B-B14F-4D97-AF65-F5344CB8AC3E}">
        <p14:creationId xmlns:p14="http://schemas.microsoft.com/office/powerpoint/2010/main" val="13763780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09E2A-37C7-4B80-BD0A-F661E24DB363}"/>
              </a:ext>
            </a:extLst>
          </p:cNvPr>
          <p:cNvSpPr>
            <a:spLocks noGrp="1"/>
          </p:cNvSpPr>
          <p:nvPr>
            <p:ph type="title"/>
          </p:nvPr>
        </p:nvSpPr>
        <p:spPr/>
        <p:txBody>
          <a:bodyPr/>
          <a:lstStyle/>
          <a:p>
            <a:r>
              <a:rPr lang="en-GB" dirty="0"/>
              <a:t>Delays caused by the Employer/ Client</a:t>
            </a:r>
          </a:p>
        </p:txBody>
      </p:sp>
      <p:sp>
        <p:nvSpPr>
          <p:cNvPr id="3" name="Content Placeholder 2">
            <a:extLst>
              <a:ext uri="{FF2B5EF4-FFF2-40B4-BE49-F238E27FC236}">
                <a16:creationId xmlns:a16="http://schemas.microsoft.com/office/drawing/2014/main" id="{2EE6E31F-5BAD-4506-BB9D-62A2F153D2EC}"/>
              </a:ext>
            </a:extLst>
          </p:cNvPr>
          <p:cNvSpPr>
            <a:spLocks noGrp="1"/>
          </p:cNvSpPr>
          <p:nvPr>
            <p:ph idx="1"/>
          </p:nvPr>
        </p:nvSpPr>
        <p:spPr/>
        <p:txBody>
          <a:bodyPr>
            <a:normAutofit fontScale="85000" lnSpcReduction="20000"/>
          </a:bodyPr>
          <a:lstStyle/>
          <a:p>
            <a:r>
              <a:rPr lang="en-GB" dirty="0"/>
              <a:t>Where the progress of the works is materially affected by a matters for which the client is responsible, the contractor may be entitled to claim direct loss and expense incurred. Such matters might include:</a:t>
            </a:r>
          </a:p>
          <a:p>
            <a:endParaRPr lang="en-GB" dirty="0"/>
          </a:p>
          <a:p>
            <a:r>
              <a:rPr lang="en-GB" dirty="0"/>
              <a:t>The client instructing variations in the works.</a:t>
            </a:r>
          </a:p>
          <a:p>
            <a:r>
              <a:rPr lang="en-GB" dirty="0"/>
              <a:t>Failure by the consultant team to provide information.</a:t>
            </a:r>
          </a:p>
          <a:p>
            <a:r>
              <a:rPr lang="en-GB" dirty="0"/>
              <a:t>Delay on the part of a nominated sub-contractor.</a:t>
            </a:r>
          </a:p>
          <a:p>
            <a:r>
              <a:rPr lang="en-GB" dirty="0"/>
              <a:t>Failure by the client to supply materials or goods.</a:t>
            </a:r>
          </a:p>
          <a:p>
            <a:r>
              <a:rPr lang="en-GB" dirty="0"/>
              <a:t>Delay in giving the contractor possession of the site.</a:t>
            </a:r>
          </a:p>
          <a:p>
            <a:r>
              <a:rPr lang="en-GB" dirty="0"/>
              <a:t>These matters (described in some contracts as 'relevant matters') may also constitute 'relevant events' allowing the contractor to claim an extension of time, however a relevant matter need not necessarily result in a delay to the completion date, and so claims for loss and expense and claims for extensions of time do not necessarily always run together.</a:t>
            </a:r>
          </a:p>
        </p:txBody>
      </p:sp>
    </p:spTree>
    <p:extLst>
      <p:ext uri="{BB962C8B-B14F-4D97-AF65-F5344CB8AC3E}">
        <p14:creationId xmlns:p14="http://schemas.microsoft.com/office/powerpoint/2010/main" val="30558964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BFB8A-1BBF-45D1-B4F6-45ABFCDC5198}"/>
              </a:ext>
            </a:extLst>
          </p:cNvPr>
          <p:cNvSpPr>
            <a:spLocks noGrp="1"/>
          </p:cNvSpPr>
          <p:nvPr>
            <p:ph type="title"/>
          </p:nvPr>
        </p:nvSpPr>
        <p:spPr/>
        <p:txBody>
          <a:bodyPr/>
          <a:lstStyle/>
          <a:p>
            <a:r>
              <a:rPr lang="en-GB" dirty="0"/>
              <a:t>Delays resulting from neutral causes</a:t>
            </a:r>
          </a:p>
        </p:txBody>
      </p:sp>
      <p:sp>
        <p:nvSpPr>
          <p:cNvPr id="3" name="Content Placeholder 2">
            <a:extLst>
              <a:ext uri="{FF2B5EF4-FFF2-40B4-BE49-F238E27FC236}">
                <a16:creationId xmlns:a16="http://schemas.microsoft.com/office/drawing/2014/main" id="{3072C996-81B7-4E32-AA44-6F268446A65A}"/>
              </a:ext>
            </a:extLst>
          </p:cNvPr>
          <p:cNvSpPr>
            <a:spLocks noGrp="1"/>
          </p:cNvSpPr>
          <p:nvPr>
            <p:ph idx="1"/>
          </p:nvPr>
        </p:nvSpPr>
        <p:spPr/>
        <p:txBody>
          <a:bodyPr>
            <a:normAutofit fontScale="77500" lnSpcReduction="20000"/>
          </a:bodyPr>
          <a:lstStyle/>
          <a:p>
            <a:r>
              <a:rPr lang="en-GB" dirty="0"/>
              <a:t>Neutral events (which may be 'relevant events'), which are not the fault of either party might entitle the contractor to an extension of time. Typically, this might include:</a:t>
            </a:r>
          </a:p>
          <a:p>
            <a:endParaRPr lang="en-GB" dirty="0"/>
          </a:p>
          <a:p>
            <a:r>
              <a:rPr lang="en-GB" dirty="0"/>
              <a:t>Exceptionally adverse weather.</a:t>
            </a:r>
          </a:p>
          <a:p>
            <a:r>
              <a:rPr lang="en-GB" dirty="0"/>
              <a:t>Civil commotion or terrorism.</a:t>
            </a:r>
          </a:p>
          <a:p>
            <a:r>
              <a:rPr lang="en-GB" dirty="0"/>
              <a:t>Statutory undertaker’s work.</a:t>
            </a:r>
          </a:p>
          <a:p>
            <a:r>
              <a:rPr lang="en-GB" dirty="0"/>
              <a:t>Force majeure (such as a war or an epidemic).</a:t>
            </a:r>
          </a:p>
          <a:p>
            <a:r>
              <a:rPr lang="en-GB" dirty="0"/>
              <a:t>A specified peril such as flood.</a:t>
            </a:r>
          </a:p>
          <a:p>
            <a:r>
              <a:rPr lang="en-GB" dirty="0"/>
              <a:t>National strikes.</a:t>
            </a:r>
          </a:p>
          <a:p>
            <a:r>
              <a:rPr lang="en-GB" dirty="0"/>
              <a:t>Changes in statutory requirements.</a:t>
            </a:r>
          </a:p>
          <a:p>
            <a:r>
              <a:rPr lang="en-GB" dirty="0"/>
              <a:t>Delays in receiving permissions that the contractor has taken reasonable steps to avoid.</a:t>
            </a:r>
          </a:p>
          <a:p>
            <a:r>
              <a:rPr lang="en-GB" dirty="0"/>
              <a:t>This does not necessarily entitle the contractor to claim loss and expense.</a:t>
            </a:r>
          </a:p>
        </p:txBody>
      </p:sp>
    </p:spTree>
    <p:extLst>
      <p:ext uri="{BB962C8B-B14F-4D97-AF65-F5344CB8AC3E}">
        <p14:creationId xmlns:p14="http://schemas.microsoft.com/office/powerpoint/2010/main" val="35050266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35059-7834-4663-891E-BE299C6C226D}"/>
              </a:ext>
            </a:extLst>
          </p:cNvPr>
          <p:cNvSpPr>
            <a:spLocks noGrp="1"/>
          </p:cNvSpPr>
          <p:nvPr>
            <p:ph type="title"/>
          </p:nvPr>
        </p:nvSpPr>
        <p:spPr/>
        <p:txBody>
          <a:bodyPr/>
          <a:lstStyle/>
          <a:p>
            <a:r>
              <a:rPr lang="en-GB" dirty="0"/>
              <a:t>Quality       </a:t>
            </a:r>
          </a:p>
        </p:txBody>
      </p:sp>
      <p:sp>
        <p:nvSpPr>
          <p:cNvPr id="3" name="Content Placeholder 2">
            <a:extLst>
              <a:ext uri="{FF2B5EF4-FFF2-40B4-BE49-F238E27FC236}">
                <a16:creationId xmlns:a16="http://schemas.microsoft.com/office/drawing/2014/main" id="{827642B6-7893-41C0-A0E9-ABF55E88A77D}"/>
              </a:ext>
            </a:extLst>
          </p:cNvPr>
          <p:cNvSpPr>
            <a:spLocks noGrp="1"/>
          </p:cNvSpPr>
          <p:nvPr>
            <p:ph idx="1"/>
          </p:nvPr>
        </p:nvSpPr>
        <p:spPr/>
        <p:txBody>
          <a:bodyPr/>
          <a:lstStyle/>
          <a:p>
            <a:r>
              <a:rPr lang="en-GB" dirty="0"/>
              <a:t>How good does the standard of the work have to be?</a:t>
            </a:r>
          </a:p>
          <a:p>
            <a:r>
              <a:rPr lang="en-GB" dirty="0"/>
              <a:t>What standard does the work have to meet?</a:t>
            </a:r>
          </a:p>
          <a:p>
            <a:r>
              <a:rPr lang="en-GB" dirty="0"/>
              <a:t>Specification</a:t>
            </a:r>
          </a:p>
          <a:p>
            <a:r>
              <a:rPr lang="en-GB" dirty="0"/>
              <a:t>Who is the arbiter of quality?</a:t>
            </a:r>
          </a:p>
          <a:p>
            <a:r>
              <a:rPr lang="en-GB" dirty="0"/>
              <a:t>What happens if the quality is poor?</a:t>
            </a:r>
          </a:p>
          <a:p>
            <a:pPr marL="0" indent="0">
              <a:buNone/>
            </a:pPr>
            <a:endParaRPr lang="en-GB" dirty="0"/>
          </a:p>
        </p:txBody>
      </p:sp>
    </p:spTree>
    <p:extLst>
      <p:ext uri="{BB962C8B-B14F-4D97-AF65-F5344CB8AC3E}">
        <p14:creationId xmlns:p14="http://schemas.microsoft.com/office/powerpoint/2010/main" val="19509591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6B851-D78F-432A-9612-86CB152D2AF9}"/>
              </a:ext>
            </a:extLst>
          </p:cNvPr>
          <p:cNvSpPr>
            <a:spLocks noGrp="1"/>
          </p:cNvSpPr>
          <p:nvPr>
            <p:ph type="title"/>
          </p:nvPr>
        </p:nvSpPr>
        <p:spPr/>
        <p:txBody>
          <a:bodyPr/>
          <a:lstStyle/>
          <a:p>
            <a:r>
              <a:rPr lang="en-GB" dirty="0"/>
              <a:t>Changes</a:t>
            </a:r>
          </a:p>
        </p:txBody>
      </p:sp>
      <p:sp>
        <p:nvSpPr>
          <p:cNvPr id="3" name="Content Placeholder 2">
            <a:extLst>
              <a:ext uri="{FF2B5EF4-FFF2-40B4-BE49-F238E27FC236}">
                <a16:creationId xmlns:a16="http://schemas.microsoft.com/office/drawing/2014/main" id="{B60A9B4C-6806-47E1-B739-2549E1AAD69A}"/>
              </a:ext>
            </a:extLst>
          </p:cNvPr>
          <p:cNvSpPr>
            <a:spLocks noGrp="1"/>
          </p:cNvSpPr>
          <p:nvPr>
            <p:ph idx="1"/>
          </p:nvPr>
        </p:nvSpPr>
        <p:spPr/>
        <p:txBody>
          <a:bodyPr/>
          <a:lstStyle/>
          <a:p>
            <a:r>
              <a:rPr lang="en-GB" dirty="0"/>
              <a:t>How can the works be changed?</a:t>
            </a:r>
          </a:p>
          <a:p>
            <a:pPr marL="0" indent="0">
              <a:buNone/>
            </a:pPr>
            <a:r>
              <a:rPr lang="en-GB" dirty="0"/>
              <a:t>PMI under the NEC &amp; ‘Relevant Matters’ under the JCT</a:t>
            </a:r>
          </a:p>
          <a:p>
            <a:r>
              <a:rPr lang="en-GB" dirty="0"/>
              <a:t>How is the change recorded?</a:t>
            </a:r>
          </a:p>
          <a:p>
            <a:pPr marL="0" indent="0">
              <a:buNone/>
            </a:pPr>
            <a:r>
              <a:rPr lang="en-GB" dirty="0"/>
              <a:t>Risk register/ change tracker</a:t>
            </a:r>
          </a:p>
          <a:p>
            <a:r>
              <a:rPr lang="en-GB" dirty="0"/>
              <a:t>Does any change get paid for?</a:t>
            </a:r>
          </a:p>
          <a:p>
            <a:pPr marL="0" indent="0">
              <a:buNone/>
            </a:pPr>
            <a:r>
              <a:rPr lang="en-GB" dirty="0"/>
              <a:t>CE under the NEC &amp; Variation under the JCT</a:t>
            </a:r>
          </a:p>
          <a:p>
            <a:r>
              <a:rPr lang="en-GB" dirty="0"/>
              <a:t>Does the finish date change?</a:t>
            </a:r>
          </a:p>
          <a:p>
            <a:pPr marL="0" indent="0">
              <a:buNone/>
            </a:pPr>
            <a:r>
              <a:rPr lang="en-GB" dirty="0"/>
              <a:t>Sometime – when submitting a CE to the Project Manager you must notify them at that stage whether it will impact the final date</a:t>
            </a:r>
          </a:p>
        </p:txBody>
      </p:sp>
    </p:spTree>
    <p:extLst>
      <p:ext uri="{BB962C8B-B14F-4D97-AF65-F5344CB8AC3E}">
        <p14:creationId xmlns:p14="http://schemas.microsoft.com/office/powerpoint/2010/main" val="31513518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866A9-A040-49AF-B61F-E0D5AAAAE44A}"/>
              </a:ext>
            </a:extLst>
          </p:cNvPr>
          <p:cNvSpPr>
            <a:spLocks noGrp="1"/>
          </p:cNvSpPr>
          <p:nvPr>
            <p:ph type="title"/>
          </p:nvPr>
        </p:nvSpPr>
        <p:spPr/>
        <p:txBody>
          <a:bodyPr/>
          <a:lstStyle/>
          <a:p>
            <a:r>
              <a:rPr lang="en-GB" dirty="0"/>
              <a:t>Relevant Events</a:t>
            </a:r>
          </a:p>
        </p:txBody>
      </p:sp>
      <p:sp>
        <p:nvSpPr>
          <p:cNvPr id="3" name="Content Placeholder 2">
            <a:extLst>
              <a:ext uri="{FF2B5EF4-FFF2-40B4-BE49-F238E27FC236}">
                <a16:creationId xmlns:a16="http://schemas.microsoft.com/office/drawing/2014/main" id="{AF54FB3B-3280-449A-9BFC-A0DF8D59348A}"/>
              </a:ext>
            </a:extLst>
          </p:cNvPr>
          <p:cNvSpPr>
            <a:spLocks noGrp="1"/>
          </p:cNvSpPr>
          <p:nvPr>
            <p:ph idx="1"/>
          </p:nvPr>
        </p:nvSpPr>
        <p:spPr>
          <a:xfrm>
            <a:off x="772009" y="1456570"/>
            <a:ext cx="11154948" cy="5401430"/>
          </a:xfrm>
        </p:spPr>
        <p:txBody>
          <a:bodyPr>
            <a:normAutofit fontScale="77500" lnSpcReduction="20000"/>
          </a:bodyPr>
          <a:lstStyle/>
          <a:p>
            <a:r>
              <a:rPr lang="en-GB" dirty="0"/>
              <a:t>A relevant event is an event that causes a delay to the completion date, which is caused by the client, or a neutral event not caused by either party. The contract should set out what constitutes a relevant event. Relevant events entitle the contractor to claim an extension of time; that is for the completion date to be moved.</a:t>
            </a:r>
          </a:p>
          <a:p>
            <a:pPr marL="0" indent="0">
              <a:buNone/>
            </a:pPr>
            <a:r>
              <a:rPr lang="en-GB" dirty="0"/>
              <a:t>Relevant events might include:</a:t>
            </a:r>
          </a:p>
          <a:p>
            <a:r>
              <a:rPr lang="en-GB" dirty="0"/>
              <a:t>Variations.</a:t>
            </a:r>
          </a:p>
          <a:p>
            <a:r>
              <a:rPr lang="en-GB" dirty="0"/>
              <a:t>Exceptionally adverse weather.</a:t>
            </a:r>
          </a:p>
          <a:p>
            <a:r>
              <a:rPr lang="en-GB" dirty="0"/>
              <a:t>Civil commotion or terrorism.</a:t>
            </a:r>
          </a:p>
          <a:p>
            <a:r>
              <a:rPr lang="en-GB" dirty="0"/>
              <a:t>Failure to provide information.</a:t>
            </a:r>
          </a:p>
          <a:p>
            <a:r>
              <a:rPr lang="en-GB" dirty="0"/>
              <a:t>Delay on the part of a nominated sub-contractor.</a:t>
            </a:r>
          </a:p>
          <a:p>
            <a:r>
              <a:rPr lang="en-GB" dirty="0"/>
              <a:t>Statutory undertaker’s work.</a:t>
            </a:r>
          </a:p>
          <a:p>
            <a:r>
              <a:rPr lang="en-GB" dirty="0"/>
              <a:t>Delay in giving the contractor possession of the site.</a:t>
            </a:r>
          </a:p>
          <a:p>
            <a:r>
              <a:rPr lang="en-GB" dirty="0"/>
              <a:t>Force majeure (such as a war or an epidemic).</a:t>
            </a:r>
          </a:p>
          <a:p>
            <a:r>
              <a:rPr lang="en-GB" dirty="0"/>
              <a:t>Loss from a specified peril such as flood.</a:t>
            </a:r>
          </a:p>
          <a:p>
            <a:r>
              <a:rPr lang="en-GB" dirty="0"/>
              <a:t>The supply of materials and goods by the client.</a:t>
            </a:r>
          </a:p>
          <a:p>
            <a:r>
              <a:rPr lang="en-GB" dirty="0"/>
              <a:t>National strikes.</a:t>
            </a:r>
          </a:p>
          <a:p>
            <a:r>
              <a:rPr lang="en-GB" dirty="0"/>
              <a:t>Changes in statutory requirements.</a:t>
            </a:r>
          </a:p>
          <a:p>
            <a:r>
              <a:rPr lang="en-GB" dirty="0"/>
              <a:t>Delays in receiving permissions that the contractor has taken reasonable steps to avoid.</a:t>
            </a:r>
          </a:p>
        </p:txBody>
      </p:sp>
    </p:spTree>
    <p:extLst>
      <p:ext uri="{BB962C8B-B14F-4D97-AF65-F5344CB8AC3E}">
        <p14:creationId xmlns:p14="http://schemas.microsoft.com/office/powerpoint/2010/main" val="40481009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2AC9B-79B2-4BFF-9EA2-E1CA21410E75}"/>
              </a:ext>
            </a:extLst>
          </p:cNvPr>
          <p:cNvSpPr>
            <a:spLocks noGrp="1"/>
          </p:cNvSpPr>
          <p:nvPr>
            <p:ph type="title"/>
          </p:nvPr>
        </p:nvSpPr>
        <p:spPr/>
        <p:txBody>
          <a:bodyPr/>
          <a:lstStyle/>
          <a:p>
            <a:r>
              <a:rPr lang="en-GB" dirty="0"/>
              <a:t>Relevant Matters</a:t>
            </a:r>
          </a:p>
        </p:txBody>
      </p:sp>
      <p:sp>
        <p:nvSpPr>
          <p:cNvPr id="3" name="Content Placeholder 2">
            <a:extLst>
              <a:ext uri="{FF2B5EF4-FFF2-40B4-BE49-F238E27FC236}">
                <a16:creationId xmlns:a16="http://schemas.microsoft.com/office/drawing/2014/main" id="{D523AF38-B601-469C-8430-CDD5084270F6}"/>
              </a:ext>
            </a:extLst>
          </p:cNvPr>
          <p:cNvSpPr>
            <a:spLocks noGrp="1"/>
          </p:cNvSpPr>
          <p:nvPr>
            <p:ph idx="1"/>
          </p:nvPr>
        </p:nvSpPr>
        <p:spPr>
          <a:xfrm>
            <a:off x="646111" y="1331259"/>
            <a:ext cx="10899778" cy="5294828"/>
          </a:xfrm>
        </p:spPr>
        <p:txBody>
          <a:bodyPr>
            <a:normAutofit fontScale="85000" lnSpcReduction="20000"/>
          </a:bodyPr>
          <a:lstStyle/>
          <a:p>
            <a:r>
              <a:rPr lang="en-GB" dirty="0"/>
              <a:t>A relevant matter is a matter for which the client is responsible that materially effects the progress of the works. This enables the contractor to claim direct loss and / or expense that has been incurred.</a:t>
            </a:r>
          </a:p>
          <a:p>
            <a:pPr marL="0" indent="0">
              <a:buNone/>
            </a:pPr>
            <a:r>
              <a:rPr lang="en-GB" dirty="0"/>
              <a:t>Relevant matters might include:</a:t>
            </a:r>
          </a:p>
          <a:p>
            <a:r>
              <a:rPr lang="en-GB" dirty="0"/>
              <a:t>Failure to give the contractor possession of the site.</a:t>
            </a:r>
          </a:p>
          <a:p>
            <a:r>
              <a:rPr lang="en-GB" dirty="0"/>
              <a:t>Failure to give the contractor access to and from the site.</a:t>
            </a:r>
          </a:p>
          <a:p>
            <a:r>
              <a:rPr lang="en-GB" dirty="0"/>
              <a:t>Delays in receiving instructions.</a:t>
            </a:r>
          </a:p>
          <a:p>
            <a:r>
              <a:rPr lang="en-GB" dirty="0"/>
              <a:t>Opening up works or testing works that then prove to have been carried out in accordance with the contract.</a:t>
            </a:r>
          </a:p>
          <a:p>
            <a:r>
              <a:rPr lang="en-GB" dirty="0"/>
              <a:t>Discrepancies in the contract documents.</a:t>
            </a:r>
          </a:p>
          <a:p>
            <a:r>
              <a:rPr lang="en-GB" dirty="0"/>
              <a:t>Disruption caused by works being carried out by the client.</a:t>
            </a:r>
          </a:p>
          <a:p>
            <a:r>
              <a:rPr lang="en-GB" dirty="0"/>
              <a:t>Failure by the client to supply goods or materials.</a:t>
            </a:r>
          </a:p>
          <a:p>
            <a:r>
              <a:rPr lang="en-GB" dirty="0"/>
              <a:t>Instructions relating to variations and expenditure of provisional sums.</a:t>
            </a:r>
          </a:p>
          <a:p>
            <a:r>
              <a:rPr lang="en-GB" dirty="0"/>
              <a:t>Inaccurate forecasting of works described by approximate quantities.</a:t>
            </a:r>
          </a:p>
          <a:p>
            <a:r>
              <a:rPr lang="en-GB" dirty="0"/>
              <a:t>Issues relating to CDM.</a:t>
            </a:r>
          </a:p>
          <a:p>
            <a:r>
              <a:rPr lang="en-GB" dirty="0"/>
              <a:t>A relevant matter need not necessarily result in a delay to the completion date, and so may not always entitle the contractor to an extension of time.</a:t>
            </a:r>
          </a:p>
        </p:txBody>
      </p:sp>
    </p:spTree>
    <p:extLst>
      <p:ext uri="{BB962C8B-B14F-4D97-AF65-F5344CB8AC3E}">
        <p14:creationId xmlns:p14="http://schemas.microsoft.com/office/powerpoint/2010/main" val="27385224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9187E-64D2-4D1A-8A05-4348B9D82B06}"/>
              </a:ext>
            </a:extLst>
          </p:cNvPr>
          <p:cNvSpPr>
            <a:spLocks noGrp="1"/>
          </p:cNvSpPr>
          <p:nvPr>
            <p:ph type="title"/>
          </p:nvPr>
        </p:nvSpPr>
        <p:spPr/>
        <p:txBody>
          <a:bodyPr/>
          <a:lstStyle/>
          <a:p>
            <a:r>
              <a:rPr lang="en-GB" dirty="0"/>
              <a:t>PMI – Project Managers Instruction</a:t>
            </a:r>
          </a:p>
        </p:txBody>
      </p:sp>
      <p:sp>
        <p:nvSpPr>
          <p:cNvPr id="3" name="Content Placeholder 2">
            <a:extLst>
              <a:ext uri="{FF2B5EF4-FFF2-40B4-BE49-F238E27FC236}">
                <a16:creationId xmlns:a16="http://schemas.microsoft.com/office/drawing/2014/main" id="{01A92FB8-36BA-48B3-9FC7-42AF1BDBEA1F}"/>
              </a:ext>
            </a:extLst>
          </p:cNvPr>
          <p:cNvSpPr>
            <a:spLocks noGrp="1"/>
          </p:cNvSpPr>
          <p:nvPr>
            <p:ph idx="1"/>
          </p:nvPr>
        </p:nvSpPr>
        <p:spPr>
          <a:xfrm>
            <a:off x="1104293" y="1853248"/>
            <a:ext cx="8946541" cy="4195481"/>
          </a:xfrm>
        </p:spPr>
        <p:txBody>
          <a:bodyPr/>
          <a:lstStyle/>
          <a:p>
            <a:endParaRPr lang="en-GB" dirty="0"/>
          </a:p>
        </p:txBody>
      </p:sp>
    </p:spTree>
    <p:extLst>
      <p:ext uri="{BB962C8B-B14F-4D97-AF65-F5344CB8AC3E}">
        <p14:creationId xmlns:p14="http://schemas.microsoft.com/office/powerpoint/2010/main" val="18010135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D83B2-314F-4CBC-B6AC-A91A30683D66}"/>
              </a:ext>
            </a:extLst>
          </p:cNvPr>
          <p:cNvSpPr>
            <a:spLocks noGrp="1"/>
          </p:cNvSpPr>
          <p:nvPr>
            <p:ph type="title"/>
          </p:nvPr>
        </p:nvSpPr>
        <p:spPr/>
        <p:txBody>
          <a:bodyPr/>
          <a:lstStyle/>
          <a:p>
            <a:r>
              <a:rPr lang="en-GB" dirty="0"/>
              <a:t>Compensation Events</a:t>
            </a:r>
          </a:p>
        </p:txBody>
      </p:sp>
      <p:pic>
        <p:nvPicPr>
          <p:cNvPr id="4" name="Content Placeholder 3">
            <a:extLst>
              <a:ext uri="{FF2B5EF4-FFF2-40B4-BE49-F238E27FC236}">
                <a16:creationId xmlns:a16="http://schemas.microsoft.com/office/drawing/2014/main" id="{4D9A9A3F-C498-4AD4-9D60-7D7452326E6E}"/>
              </a:ext>
            </a:extLst>
          </p:cNvPr>
          <p:cNvPicPr>
            <a:picLocks noGrp="1" noChangeAspect="1"/>
          </p:cNvPicPr>
          <p:nvPr>
            <p:ph idx="1"/>
          </p:nvPr>
        </p:nvPicPr>
        <p:blipFill>
          <a:blip r:embed="rId2"/>
          <a:stretch>
            <a:fillRect/>
          </a:stretch>
        </p:blipFill>
        <p:spPr>
          <a:xfrm>
            <a:off x="2141166" y="1396047"/>
            <a:ext cx="7419975" cy="5240593"/>
          </a:xfrm>
          <a:prstGeom prst="rect">
            <a:avLst/>
          </a:prstGeom>
        </p:spPr>
      </p:pic>
    </p:spTree>
    <p:extLst>
      <p:ext uri="{BB962C8B-B14F-4D97-AF65-F5344CB8AC3E}">
        <p14:creationId xmlns:p14="http://schemas.microsoft.com/office/powerpoint/2010/main" val="1479393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E8F72-478E-4EFB-8A9B-9BB9DA49B8F9}"/>
              </a:ext>
            </a:extLst>
          </p:cNvPr>
          <p:cNvSpPr>
            <a:spLocks noGrp="1"/>
          </p:cNvSpPr>
          <p:nvPr>
            <p:ph type="title"/>
          </p:nvPr>
        </p:nvSpPr>
        <p:spPr/>
        <p:txBody>
          <a:bodyPr/>
          <a:lstStyle/>
          <a:p>
            <a:r>
              <a:rPr lang="en-GB" dirty="0"/>
              <a:t>Control of the Works	</a:t>
            </a:r>
          </a:p>
        </p:txBody>
      </p:sp>
      <p:sp>
        <p:nvSpPr>
          <p:cNvPr id="3" name="Content Placeholder 2">
            <a:extLst>
              <a:ext uri="{FF2B5EF4-FFF2-40B4-BE49-F238E27FC236}">
                <a16:creationId xmlns:a16="http://schemas.microsoft.com/office/drawing/2014/main" id="{F7720C00-8CC5-4321-9481-74AA02995EDC}"/>
              </a:ext>
            </a:extLst>
          </p:cNvPr>
          <p:cNvSpPr>
            <a:spLocks noGrp="1"/>
          </p:cNvSpPr>
          <p:nvPr>
            <p:ph idx="1"/>
          </p:nvPr>
        </p:nvSpPr>
        <p:spPr/>
        <p:txBody>
          <a:bodyPr/>
          <a:lstStyle/>
          <a:p>
            <a:r>
              <a:rPr lang="en-GB" dirty="0"/>
              <a:t>Who is charge of the Works and how?</a:t>
            </a:r>
          </a:p>
          <a:p>
            <a:r>
              <a:rPr lang="en-GB" dirty="0"/>
              <a:t>Can the works be controlled by the Employer?</a:t>
            </a:r>
          </a:p>
          <a:p>
            <a:r>
              <a:rPr lang="en-GB" dirty="0"/>
              <a:t>Who controls Health &amp; Safety?</a:t>
            </a:r>
          </a:p>
          <a:p>
            <a:pPr marL="0" indent="0">
              <a:buNone/>
            </a:pPr>
            <a:endParaRPr lang="en-GB" dirty="0"/>
          </a:p>
        </p:txBody>
      </p:sp>
    </p:spTree>
    <p:extLst>
      <p:ext uri="{BB962C8B-B14F-4D97-AF65-F5344CB8AC3E}">
        <p14:creationId xmlns:p14="http://schemas.microsoft.com/office/powerpoint/2010/main" val="33996538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EE47-C17A-409D-98B9-F21F9B72787E}"/>
              </a:ext>
            </a:extLst>
          </p:cNvPr>
          <p:cNvSpPr>
            <a:spLocks noGrp="1"/>
          </p:cNvSpPr>
          <p:nvPr>
            <p:ph type="title"/>
          </p:nvPr>
        </p:nvSpPr>
        <p:spPr/>
        <p:txBody>
          <a:bodyPr/>
          <a:lstStyle/>
          <a:p>
            <a:r>
              <a:rPr lang="en-GB" dirty="0"/>
              <a:t>What happens if things go wrong?</a:t>
            </a:r>
          </a:p>
        </p:txBody>
      </p:sp>
      <p:sp>
        <p:nvSpPr>
          <p:cNvPr id="3" name="Content Placeholder 2">
            <a:extLst>
              <a:ext uri="{FF2B5EF4-FFF2-40B4-BE49-F238E27FC236}">
                <a16:creationId xmlns:a16="http://schemas.microsoft.com/office/drawing/2014/main" id="{76F6F02B-A13F-4975-A813-1CFB812D0ED3}"/>
              </a:ext>
            </a:extLst>
          </p:cNvPr>
          <p:cNvSpPr>
            <a:spLocks noGrp="1"/>
          </p:cNvSpPr>
          <p:nvPr>
            <p:ph idx="1"/>
          </p:nvPr>
        </p:nvSpPr>
        <p:spPr/>
        <p:txBody>
          <a:bodyPr/>
          <a:lstStyle/>
          <a:p>
            <a:r>
              <a:rPr lang="en-GB" dirty="0"/>
              <a:t>Can the Contract be broken? </a:t>
            </a:r>
          </a:p>
          <a:p>
            <a:r>
              <a:rPr lang="en-GB" dirty="0"/>
              <a:t> By the Client</a:t>
            </a:r>
          </a:p>
          <a:p>
            <a:r>
              <a:rPr lang="en-GB" dirty="0"/>
              <a:t> By the Contractor</a:t>
            </a:r>
          </a:p>
          <a:p>
            <a:r>
              <a:rPr lang="en-GB" dirty="0"/>
              <a:t>How do we resolve disputes?</a:t>
            </a:r>
          </a:p>
          <a:p>
            <a:r>
              <a:rPr lang="en-GB" dirty="0"/>
              <a:t> Court?</a:t>
            </a:r>
          </a:p>
          <a:p>
            <a:r>
              <a:rPr lang="en-GB" dirty="0"/>
              <a:t> Arbitration?</a:t>
            </a:r>
          </a:p>
          <a:p>
            <a:r>
              <a:rPr lang="en-GB" dirty="0"/>
              <a:t> ADR?</a:t>
            </a:r>
          </a:p>
          <a:p>
            <a:r>
              <a:rPr lang="en-GB" dirty="0"/>
              <a:t> Adjudication?</a:t>
            </a:r>
          </a:p>
        </p:txBody>
      </p:sp>
    </p:spTree>
    <p:extLst>
      <p:ext uri="{BB962C8B-B14F-4D97-AF65-F5344CB8AC3E}">
        <p14:creationId xmlns:p14="http://schemas.microsoft.com/office/powerpoint/2010/main" val="27517590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2617</TotalTime>
  <Words>2474</Words>
  <Application>Microsoft Office PowerPoint</Application>
  <PresentationFormat>Widescreen</PresentationFormat>
  <Paragraphs>218</Paragraphs>
  <Slides>46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Arial</vt:lpstr>
      <vt:lpstr>Century Gothic</vt:lpstr>
      <vt:lpstr>Wingdings 3</vt:lpstr>
      <vt:lpstr>Ion</vt:lpstr>
      <vt:lpstr>Welcome – Changes &amp; Time  within a Contract</vt:lpstr>
      <vt:lpstr>A bit about our journey into Construction  </vt:lpstr>
      <vt:lpstr>Rhys Williams &amp; I </vt:lpstr>
      <vt:lpstr>PowerPoint Presentation</vt:lpstr>
      <vt:lpstr>The Journey of SA1- October 2017 </vt:lpstr>
      <vt:lpstr>The Journey of SA1- November 2017</vt:lpstr>
      <vt:lpstr>The Journey of SA1- December 2017 </vt:lpstr>
      <vt:lpstr>The Journey of SA1- February 2017 </vt:lpstr>
      <vt:lpstr>The Journey of SA1- April 2017 </vt:lpstr>
      <vt:lpstr>The Journey of SA1- July 2017 </vt:lpstr>
      <vt:lpstr>The Journey of SA1- September 2017 </vt:lpstr>
      <vt:lpstr>The Journey of SA1- September 2017</vt:lpstr>
      <vt:lpstr>The Journey of SA1- July 2018  </vt:lpstr>
      <vt:lpstr>Swansea Waterfront – Fun Facts </vt:lpstr>
      <vt:lpstr>Any questions? </vt:lpstr>
      <vt:lpstr>The NEC Contract(The New Engineering Contract): Engineering and Construction Contract) </vt:lpstr>
      <vt:lpstr>JCT (The Joint Contracts Tribunal) </vt:lpstr>
      <vt:lpstr>Essentials of a Contract - Scope </vt:lpstr>
      <vt:lpstr>Essentials of a Contract - Scope </vt:lpstr>
      <vt:lpstr>Essentials of a Contract - Scope </vt:lpstr>
      <vt:lpstr>Lump Sum/Fixed Price Contracts </vt:lpstr>
      <vt:lpstr>Unit Price Contracts/ (BOQ) </vt:lpstr>
      <vt:lpstr>Time &amp; Material Contracts  </vt:lpstr>
      <vt:lpstr>Cost Plus Contracts </vt:lpstr>
      <vt:lpstr>Time in Construction</vt:lpstr>
      <vt:lpstr>Programme Task </vt:lpstr>
      <vt:lpstr>Programme Task </vt:lpstr>
      <vt:lpstr>Postponement of date for possession</vt:lpstr>
      <vt:lpstr>PowerPoint Presentation</vt:lpstr>
      <vt:lpstr>PowerPoint Presentation</vt:lpstr>
      <vt:lpstr>PowerPoint Presentation</vt:lpstr>
      <vt:lpstr>Progress of the Works</vt:lpstr>
      <vt:lpstr>Practical completion </vt:lpstr>
      <vt:lpstr>Practical completion</vt:lpstr>
      <vt:lpstr>Reasons for delay </vt:lpstr>
      <vt:lpstr>Delays caused by the contractor </vt:lpstr>
      <vt:lpstr>Delays caused by the Employer/ Client</vt:lpstr>
      <vt:lpstr>Delays resulting from neutral causes</vt:lpstr>
      <vt:lpstr>Quality       </vt:lpstr>
      <vt:lpstr>Changes</vt:lpstr>
      <vt:lpstr>Relevant Events</vt:lpstr>
      <vt:lpstr>Relevant Matters</vt:lpstr>
      <vt:lpstr>PMI – Project Managers Instruction</vt:lpstr>
      <vt:lpstr>Compensation Events</vt:lpstr>
      <vt:lpstr>Control of the Works </vt:lpstr>
      <vt:lpstr>What happens if things go wrong?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 Changes within a Contract</dc:title>
  <dc:creator>Morgan, Zoe</dc:creator>
  <cp:lastModifiedBy>Morgan, Zoe</cp:lastModifiedBy>
  <cp:revision>38</cp:revision>
  <dcterms:created xsi:type="dcterms:W3CDTF">2018-11-23T10:27:30Z</dcterms:created>
  <dcterms:modified xsi:type="dcterms:W3CDTF">2018-11-29T10:23:36Z</dcterms:modified>
</cp:coreProperties>
</file>