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57" r:id="rId6"/>
    <p:sldId id="258" r:id="rId7"/>
    <p:sldId id="259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84" d="100"/>
          <a:sy n="84" d="100"/>
        </p:scale>
        <p:origin x="684" y="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hyperlink" Target="https://forms.office.com/pages/responsepage.aspx?id=-REPTm4EBUWcuNshUjEeIWD5hXZOvT5Lg-sisozjrcVURE5STzRZSkc5UjZDRzlUVDk5UTdXUlgzOCQlQCN0PWcu" TargetMode="Externa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hyperlink" Target="https://forms.office.com/Pages/ResponsePage.aspx?id=-REPTm4EBUWcuNshUjEeIWD5hXZOvT5Lg-sisozjrcVURVZBR1FBVVZBSE9PQ0s4S1hFVUpEVlZQQSQlQCN0PWcu" TargetMode="External"/><Relationship Id="rId4" Type="http://schemas.openxmlformats.org/officeDocument/2006/relationships/image" Target="../media/image8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hyperlink" Target="https://forms.office.com/pages/responsepage.aspx?id=-REPTm4EBUWcuNshUjEeIWD5hXZOvT5Lg-sisozjrcVUNEQwRDJYRUdVOFhBQTVSME44UDdCME5YUyQlQCN0PWcu" TargetMode="External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66789C-92FD-DBAC-CB7A-0DFC2BB1C32F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58" y="641194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AI-generated content may be incorrect.">
            <a:extLst>
              <a:ext uri="{FF2B5EF4-FFF2-40B4-BE49-F238E27FC236}">
                <a16:creationId xmlns:a16="http://schemas.microsoft.com/office/drawing/2014/main" id="{F0755E70-5F98-7082-D380-C6E25736ACC3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9821" y="6473044"/>
            <a:ext cx="1385918" cy="236556"/>
          </a:xfrm>
          <a:prstGeom prst="rect">
            <a:avLst/>
          </a:prstGeom>
        </p:spPr>
      </p:pic>
      <p:pic>
        <p:nvPicPr>
          <p:cNvPr id="12" name="Picture 11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1752B6CF-F649-47E7-74B4-B52382DE4A2A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901" y="6431164"/>
            <a:ext cx="2249196" cy="31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372429-B5EF-DCEC-B9A4-6C9727750B1D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ACF734-E5EA-D4B2-D0F7-78E9C34BF521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7FCAFD-91C0-4A3C-8824-F6D518FEE414}"/>
              </a:ext>
            </a:extLst>
          </p:cNvPr>
          <p:cNvSpPr txBox="1"/>
          <p:nvPr userDrawn="1"/>
        </p:nvSpPr>
        <p:spPr>
          <a:xfrm>
            <a:off x="1004753" y="6316937"/>
            <a:ext cx="3906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F9D9CD-297E-3461-80E7-5ADF684BEF0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58" y="6411948"/>
            <a:ext cx="1859284" cy="323089"/>
          </a:xfrm>
          <a:prstGeom prst="rect">
            <a:avLst/>
          </a:prstGeom>
        </p:spPr>
      </p:pic>
      <p:pic>
        <p:nvPicPr>
          <p:cNvPr id="13" name="Picture 12" descr="A black and white logo&#10;&#10;AI-generated content may be incorrect.">
            <a:extLst>
              <a:ext uri="{FF2B5EF4-FFF2-40B4-BE49-F238E27FC236}">
                <a16:creationId xmlns:a16="http://schemas.microsoft.com/office/drawing/2014/main" id="{CDECFA99-B616-A216-D053-A45B2CC2FD27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9821" y="6473044"/>
            <a:ext cx="1385918" cy="236556"/>
          </a:xfrm>
          <a:prstGeom prst="rect">
            <a:avLst/>
          </a:prstGeom>
        </p:spPr>
      </p:pic>
      <p:pic>
        <p:nvPicPr>
          <p:cNvPr id="14" name="Picture 13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E6D8D4B9-29F9-85FB-8134-2C3F36DC2EAA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901" y="6431164"/>
            <a:ext cx="2249196" cy="31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63D3-A6C2-1640-BD53-64669FC12D48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9DC532-7011-30AD-8341-79447E24DF3A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31F5A-B2A5-53B6-1AEF-1228ABD16FC2}"/>
              </a:ext>
            </a:extLst>
          </p:cNvPr>
          <p:cNvSpPr txBox="1"/>
          <p:nvPr userDrawn="1"/>
        </p:nvSpPr>
        <p:spPr>
          <a:xfrm>
            <a:off x="1015253" y="6374338"/>
            <a:ext cx="3906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A73CFD8-7745-ABD7-2991-2BD36A4F554C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58" y="6411948"/>
            <a:ext cx="1859284" cy="323089"/>
          </a:xfrm>
          <a:prstGeom prst="rect">
            <a:avLst/>
          </a:prstGeom>
        </p:spPr>
      </p:pic>
      <p:pic>
        <p:nvPicPr>
          <p:cNvPr id="13" name="Picture 12" descr="A black and white logo&#10;&#10;AI-generated content may be incorrect.">
            <a:extLst>
              <a:ext uri="{FF2B5EF4-FFF2-40B4-BE49-F238E27FC236}">
                <a16:creationId xmlns:a16="http://schemas.microsoft.com/office/drawing/2014/main" id="{0F45B81D-1A68-B38C-BF5F-04BB08BBED47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9821" y="6473044"/>
            <a:ext cx="1385918" cy="236556"/>
          </a:xfrm>
          <a:prstGeom prst="rect">
            <a:avLst/>
          </a:prstGeom>
        </p:spPr>
      </p:pic>
      <p:pic>
        <p:nvPicPr>
          <p:cNvPr id="14" name="Picture 13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322F0F65-0460-1DA6-AB53-0575AF9F5829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901" y="6431164"/>
            <a:ext cx="2249196" cy="31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689F3F-E9D8-CDB7-32C5-517B3653C5A8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C38E71-46AF-AC74-9983-1FC248798D26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E6162-0E6D-3BD5-FA50-FE1429FF6F8B}"/>
              </a:ext>
            </a:extLst>
          </p:cNvPr>
          <p:cNvSpPr txBox="1"/>
          <p:nvPr userDrawn="1"/>
        </p:nvSpPr>
        <p:spPr>
          <a:xfrm>
            <a:off x="1024537" y="6316937"/>
            <a:ext cx="407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8122AC-FD71-95FB-8D43-D4AD4F0D30B4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458" y="6411948"/>
            <a:ext cx="1859284" cy="323089"/>
          </a:xfrm>
          <a:prstGeom prst="rect">
            <a:avLst/>
          </a:prstGeom>
        </p:spPr>
      </p:pic>
      <p:pic>
        <p:nvPicPr>
          <p:cNvPr id="13" name="Picture 12" descr="A black and white logo&#10;&#10;AI-generated content may be incorrect.">
            <a:extLst>
              <a:ext uri="{FF2B5EF4-FFF2-40B4-BE49-F238E27FC236}">
                <a16:creationId xmlns:a16="http://schemas.microsoft.com/office/drawing/2014/main" id="{88B0253B-4D0A-75DD-1B2D-E5DE0978CDB1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9821" y="6473044"/>
            <a:ext cx="1385918" cy="236556"/>
          </a:xfrm>
          <a:prstGeom prst="rect">
            <a:avLst/>
          </a:prstGeom>
        </p:spPr>
      </p:pic>
      <p:pic>
        <p:nvPicPr>
          <p:cNvPr id="14" name="Picture 13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560101D4-36C0-3976-E8DD-AC63A1009A8F}"/>
              </a:ext>
            </a:extLst>
          </p:cNvPr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1901" y="6431164"/>
            <a:ext cx="2249196" cy="318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4" name="Picture 3" descr="A black square with a black circle&#10;&#10;AI-generated content may be incorrect.">
            <a:extLst>
              <a:ext uri="{FF2B5EF4-FFF2-40B4-BE49-F238E27FC236}">
                <a16:creationId xmlns:a16="http://schemas.microsoft.com/office/drawing/2014/main" id="{9CB31BC0-2FC6-2DBA-8ACC-B76A6DD098C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70" y="3157628"/>
            <a:ext cx="4543531" cy="778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7" name="Picture 6" descr="A black and white logo&#10;&#10;AI-generated content may be incorrect.">
            <a:extLst>
              <a:ext uri="{FF2B5EF4-FFF2-40B4-BE49-F238E27FC236}">
                <a16:creationId xmlns:a16="http://schemas.microsoft.com/office/drawing/2014/main" id="{D44CC347-21E3-B14E-02B6-66D983C72BC2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532" y="6404865"/>
            <a:ext cx="2061769" cy="351913"/>
          </a:xfrm>
          <a:prstGeom prst="rect">
            <a:avLst/>
          </a:prstGeom>
        </p:spPr>
      </p:pic>
      <p:pic>
        <p:nvPicPr>
          <p:cNvPr id="4" name="Picture 3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4A67ED4E-8A5F-36E6-29BD-E7A2EF6A9270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298" y="6380847"/>
            <a:ext cx="3060457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francescafalconi.blogspot.com/2016/09/grammar-and-vocabulary-revision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permalink/44WHELF_UWTSD/ra52dq/alma99100436002502421" TargetMode="Externa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birminghamlibraryinfoskills@uwtsd.ac.uk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/>
          </a:bodyPr>
          <a:lstStyle/>
          <a:p>
            <a:r>
              <a:rPr lang="en-GB" dirty="0"/>
              <a:t>Doreen McLeary</a:t>
            </a:r>
          </a:p>
          <a:p>
            <a:r>
              <a:rPr lang="en-GB" dirty="0"/>
              <a:t>Academic Liaison Librarian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 dirty="0"/>
              <a:t>Library Refresher</a:t>
            </a:r>
          </a:p>
        </p:txBody>
      </p:sp>
      <p:pic>
        <p:nvPicPr>
          <p:cNvPr id="16" name="Picture Placeholder 15" descr="A note with black writing on it">
            <a:extLst>
              <a:ext uri="{FF2B5EF4-FFF2-40B4-BE49-F238E27FC236}">
                <a16:creationId xmlns:a16="http://schemas.microsoft.com/office/drawing/2014/main" id="{5EA25936-8152-270C-A545-E42EFBF9F2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675" r="16675"/>
          <a:stretch>
            <a:fillRect/>
          </a:stretch>
        </p:blipFill>
        <p:spPr/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44FF312-5C91-17FC-0CBA-8DBA025CB0AD}"/>
              </a:ext>
            </a:extLst>
          </p:cNvPr>
          <p:cNvSpPr txBox="1"/>
          <p:nvPr/>
        </p:nvSpPr>
        <p:spPr>
          <a:xfrm>
            <a:off x="0" y="6858000"/>
            <a:ext cx="61023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francescafalconi.blogspot.com/2016/09/grammar-and-vocabulary-revision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Person raising hand">
            <a:extLst>
              <a:ext uri="{FF2B5EF4-FFF2-40B4-BE49-F238E27FC236}">
                <a16:creationId xmlns:a16="http://schemas.microsoft.com/office/drawing/2014/main" id="{76BC9220-C38E-4817-E71C-960B38DB67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69" r="11668" b="-1"/>
          <a:stretch>
            <a:fillRect/>
          </a:stretch>
        </p:blipFill>
        <p:spPr>
          <a:xfrm>
            <a:off x="4315626" y="10"/>
            <a:ext cx="7876374" cy="685799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CCEEAB02-19C9-202F-E52B-3E4C39B67C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/>
          <a:p>
            <a:r>
              <a:rPr lang="en-GB" dirty="0"/>
              <a:t>Do you have any library related questions?</a:t>
            </a:r>
          </a:p>
        </p:txBody>
      </p:sp>
    </p:spTree>
    <p:extLst>
      <p:ext uri="{BB962C8B-B14F-4D97-AF65-F5344CB8AC3E}">
        <p14:creationId xmlns:p14="http://schemas.microsoft.com/office/powerpoint/2010/main" val="615878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BFA2C2-24F8-2015-9B35-0800685E5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91D83A-2AAD-C928-29C9-B348D35785D8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New changes that you need to be aware of related to your assignments.</a:t>
            </a:r>
          </a:p>
          <a:p>
            <a:r>
              <a:rPr lang="en-GB" dirty="0"/>
              <a:t>Please note that  ‘cite them right’ as been updated too the 13</a:t>
            </a:r>
            <a:r>
              <a:rPr lang="en-GB" baseline="30000" dirty="0"/>
              <a:t>th</a:t>
            </a:r>
            <a:r>
              <a:rPr lang="en-GB" dirty="0"/>
              <a:t> edition.</a:t>
            </a:r>
          </a:p>
          <a:p>
            <a:r>
              <a:rPr lang="en-GB" dirty="0"/>
              <a:t>It is no longer necessary to include place of publication when referencing a book.</a:t>
            </a:r>
          </a:p>
          <a:p>
            <a:r>
              <a:rPr lang="en-GB" b="1" dirty="0"/>
              <a:t>Previously :</a:t>
            </a:r>
            <a:r>
              <a:rPr lang="en-GB" dirty="0"/>
              <a:t>Cottrell, S. (2021) </a:t>
            </a:r>
            <a:r>
              <a:rPr lang="en-GB" i="1" dirty="0"/>
              <a:t>Skills for success : personal development and employability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 London : Red Globe Press </a:t>
            </a:r>
          </a:p>
          <a:p>
            <a:r>
              <a:rPr lang="en-GB" b="1" dirty="0"/>
              <a:t>Currently: </a:t>
            </a:r>
            <a:r>
              <a:rPr lang="en-GB" dirty="0"/>
              <a:t>Cottrell, S. (2021) </a:t>
            </a:r>
            <a:r>
              <a:rPr lang="en-GB" i="1" dirty="0"/>
              <a:t>Skills for success : personal development and employability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 Red Globe Press .</a:t>
            </a:r>
          </a:p>
          <a:p>
            <a:r>
              <a:rPr lang="en-GB" dirty="0">
                <a:hlinkClick r:id="rId2"/>
              </a:rPr>
              <a:t>Cite them right 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924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7A425-96E7-8718-96B4-E711ECE07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sz="3100" dirty="0"/>
              <a:t>Discussions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73ECF962-8CCC-B437-E82C-D674B9F52A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cited 4 different sources in your assignment, how many references should you have listed.</a:t>
            </a:r>
          </a:p>
          <a:p>
            <a:r>
              <a:rPr lang="en-GB" dirty="0"/>
              <a:t>You’ve missed an important lecture, covering key material you need to include in your assignment, what do you do?</a:t>
            </a:r>
          </a:p>
          <a:p>
            <a:r>
              <a:rPr lang="en-GB" dirty="0"/>
              <a:t>You’ve found some useful information in:-</a:t>
            </a:r>
          </a:p>
          <a:p>
            <a:pPr marL="457200" lvl="1" indent="0">
              <a:buNone/>
            </a:pPr>
            <a:r>
              <a:rPr lang="en-GB" dirty="0"/>
              <a:t>‘Halpenny, A.M. (2013) </a:t>
            </a:r>
            <a:r>
              <a:rPr lang="en-GB" i="1" dirty="0"/>
              <a:t>Introducing Piaget: A guide for practitioners and students in early years education</a:t>
            </a:r>
            <a:r>
              <a:rPr lang="en-GB" dirty="0"/>
              <a:t>. Taylor and Francis.’ </a:t>
            </a:r>
          </a:p>
          <a:p>
            <a:pPr marL="0" indent="0">
              <a:buNone/>
            </a:pPr>
            <a:r>
              <a:rPr lang="en-GB" dirty="0"/>
              <a:t>what would be the citation in your assignment?</a:t>
            </a:r>
          </a:p>
          <a:p>
            <a:pPr marL="457200" lvl="1" indent="0">
              <a:buNone/>
            </a:pPr>
            <a:r>
              <a:rPr lang="en-GB" dirty="0"/>
              <a:t>According to ……….</a:t>
            </a:r>
          </a:p>
          <a:p>
            <a:r>
              <a:rPr lang="en-GB" dirty="0"/>
              <a:t>Your researching ‘</a:t>
            </a:r>
            <a:r>
              <a:rPr lang="en-GB" sz="2600" i="1" dirty="0"/>
              <a:t>Evaluate the effectiveness of three digital communication tools (e.g., Microsoft Teams</a:t>
            </a:r>
            <a:r>
              <a:rPr lang="en-GB" sz="2600" i="1"/>
              <a:t>, Moodle, </a:t>
            </a:r>
            <a:r>
              <a:rPr lang="en-GB" sz="2600" i="1" dirty="0"/>
              <a:t>email) used in academic settings. How do these tools support or hinder collaboration and learning at university? </a:t>
            </a:r>
            <a:r>
              <a:rPr lang="en-GB" dirty="0"/>
              <a:t>‘ </a:t>
            </a:r>
          </a:p>
          <a:p>
            <a:pPr marL="0" indent="0">
              <a:buNone/>
            </a:pPr>
            <a:r>
              <a:rPr lang="en-GB" dirty="0"/>
              <a:t>suggest alternative search terms that would bring you relevant results.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745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creen Recording 2" descr="Step by step video guide">
            <a:hlinkClick r:id="" action="ppaction://media"/>
            <a:extLst>
              <a:ext uri="{FF2B5EF4-FFF2-40B4-BE49-F238E27FC236}">
                <a16:creationId xmlns:a16="http://schemas.microsoft.com/office/drawing/2014/main" id="{596AF210-1E65-7AF4-F5DA-B4A294CEBB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542993"/>
            <a:ext cx="4629367" cy="28367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1998AE-8361-4B75-ACB8-0E663785E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Scholar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BF5B6A-3746-77D4-504F-E09E15E9C2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0926" y="1356526"/>
            <a:ext cx="9781891" cy="455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67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1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CA64EF-0064-8184-FE94-A93194A7F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Placeholder 7" descr="A yellow sign with a smiley face and a pen on a table&#10;&#10;Description automatically generated">
            <a:extLst>
              <a:ext uri="{FF2B5EF4-FFF2-40B4-BE49-F238E27FC236}">
                <a16:creationId xmlns:a16="http://schemas.microsoft.com/office/drawing/2014/main" id="{30C5F79D-5FC6-6334-EC89-094B938DBE2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48" b="6348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639979-9F9E-F9D5-E7C7-4F353D9B2B2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infoskills@uwtsd.ac.uk</a:t>
            </a:r>
            <a:endParaRPr lang="en-GB" dirty="0"/>
          </a:p>
          <a:p>
            <a:r>
              <a:rPr lang="en-GB" dirty="0"/>
              <a:t>We cover 7 days a week</a:t>
            </a:r>
          </a:p>
          <a:p>
            <a:r>
              <a:rPr lang="en-GB" dirty="0"/>
              <a:t>We offer face to face appointments</a:t>
            </a:r>
          </a:p>
          <a:p>
            <a:r>
              <a:rPr lang="en-GB" dirty="0"/>
              <a:t>We offer appointments via MS Teams</a:t>
            </a:r>
          </a:p>
        </p:txBody>
      </p:sp>
      <p:pic>
        <p:nvPicPr>
          <p:cNvPr id="10" name="Picture 9" descr="A qr code on a white background">
            <a:extLst>
              <a:ext uri="{FF2B5EF4-FFF2-40B4-BE49-F238E27FC236}">
                <a16:creationId xmlns:a16="http://schemas.microsoft.com/office/drawing/2014/main" id="{A13CB854-9C3E-F568-2CB7-9AABC54B861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416" y="3639528"/>
            <a:ext cx="2526322" cy="252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225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2C4ED1-CBF5-4522-A03C-0F97102694E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16f2420-4a0a-4c49-8a81-53a9bcc36554"/>
    <ds:schemaRef ds:uri="61b8a593-e33f-405c-9ec9-a885dee76581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metadata/properties"/>
    <ds:schemaRef ds:uri="http://www.w3.org/2000/xmlns/"/>
    <ds:schemaRef ds:uri="61b8a593-e33f-405c-9ec9-a885dee76581"/>
    <ds:schemaRef ds:uri="http://www.w3.org/2001/XMLSchema-instance"/>
    <ds:schemaRef ds:uri="316f2420-4a0a-4c49-8a81-53a9bcc36554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293</Words>
  <Application>Microsoft Office PowerPoint</Application>
  <PresentationFormat>Widescreen</PresentationFormat>
  <Paragraphs>26</Paragraphs>
  <Slides>6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Library Refresher</vt:lpstr>
      <vt:lpstr>PowerPoint Presentation</vt:lpstr>
      <vt:lpstr>Harvard Referencing</vt:lpstr>
      <vt:lpstr>Discussions</vt:lpstr>
      <vt:lpstr>Google Scholar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AHMED, ANIKA TAHSIN (PGT)</cp:lastModifiedBy>
  <cp:revision>4</cp:revision>
  <dcterms:created xsi:type="dcterms:W3CDTF">2024-01-22T14:28:58Z</dcterms:created>
  <dcterms:modified xsi:type="dcterms:W3CDTF">2025-10-13T15:23:22Z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