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2" r:id="rId5"/>
    <p:sldId id="266" r:id="rId6"/>
    <p:sldId id="263" r:id="rId7"/>
    <p:sldId id="264" r:id="rId8"/>
    <p:sldId id="267" r:id="rId9"/>
    <p:sldId id="269" r:id="rId10"/>
    <p:sldId id="265" r:id="rId11"/>
    <p:sldId id="268" r:id="rId12"/>
    <p:sldId id="270" r:id="rId13"/>
    <p:sldId id="259" r:id="rId14"/>
    <p:sldId id="260" r:id="rId15"/>
    <p:sldId id="261" r:id="rId16"/>
    <p:sldId id="271" r:id="rId17"/>
    <p:sldId id="272" r:id="rId18"/>
    <p:sldId id="273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086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74995-21DF-4AEF-AA42-A94E0744C910}" type="datetimeFigureOut">
              <a:rPr lang="en-GB" smtClean="0"/>
              <a:pPr/>
              <a:t>04/10/2017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20FAF-873C-43C5-9E38-58E298AD197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74995-21DF-4AEF-AA42-A94E0744C910}" type="datetimeFigureOut">
              <a:rPr lang="en-GB" smtClean="0"/>
              <a:pPr/>
              <a:t>04/10/2017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20FAF-873C-43C5-9E38-58E298AD197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74995-21DF-4AEF-AA42-A94E0744C910}" type="datetimeFigureOut">
              <a:rPr lang="en-GB" smtClean="0"/>
              <a:pPr/>
              <a:t>04/10/2017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20FAF-873C-43C5-9E38-58E298AD197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74995-21DF-4AEF-AA42-A94E0744C910}" type="datetimeFigureOut">
              <a:rPr lang="en-GB" smtClean="0"/>
              <a:pPr/>
              <a:t>04/10/2017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20FAF-873C-43C5-9E38-58E298AD197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74995-21DF-4AEF-AA42-A94E0744C910}" type="datetimeFigureOut">
              <a:rPr lang="en-GB" smtClean="0"/>
              <a:pPr/>
              <a:t>04/10/2017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20FAF-873C-43C5-9E38-58E298AD197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74995-21DF-4AEF-AA42-A94E0744C910}" type="datetimeFigureOut">
              <a:rPr lang="en-GB" smtClean="0"/>
              <a:pPr/>
              <a:t>04/10/2017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20FAF-873C-43C5-9E38-58E298AD197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74995-21DF-4AEF-AA42-A94E0744C910}" type="datetimeFigureOut">
              <a:rPr lang="en-GB" smtClean="0"/>
              <a:pPr/>
              <a:t>04/10/2017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20FAF-873C-43C5-9E38-58E298AD197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74995-21DF-4AEF-AA42-A94E0744C910}" type="datetimeFigureOut">
              <a:rPr lang="en-GB" smtClean="0"/>
              <a:pPr/>
              <a:t>04/10/2017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20FAF-873C-43C5-9E38-58E298AD197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4874995-21DF-4AEF-AA42-A94E0744C910}" type="datetimeFigureOut">
              <a:rPr lang="en-GB" smtClean="0"/>
              <a:pPr/>
              <a:t>04/10/2017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6E20FAF-873C-43C5-9E38-58E298AD197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74995-21DF-4AEF-AA42-A94E0744C910}" type="datetimeFigureOut">
              <a:rPr lang="en-GB" smtClean="0"/>
              <a:pPr/>
              <a:t>04/10/2017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20FAF-873C-43C5-9E38-58E298AD197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74995-21DF-4AEF-AA42-A94E0744C910}" type="datetimeFigureOut">
              <a:rPr lang="en-GB" smtClean="0"/>
              <a:pPr/>
              <a:t>04/10/2017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20FAF-873C-43C5-9E38-58E298AD197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4874995-21DF-4AEF-AA42-A94E0744C910}" type="datetimeFigureOut">
              <a:rPr lang="en-GB" smtClean="0"/>
              <a:pPr/>
              <a:t>04/10/2017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6E20FAF-873C-43C5-9E38-58E298AD197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hyperlink" Target="http://www.scientificamerican.com/podcast/episode/fire-cooked-up-early-human-culture/" TargetMode="Externa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87823" y="260648"/>
            <a:ext cx="5843373" cy="518472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5536" y="3699864"/>
            <a:ext cx="8077200" cy="1673352"/>
          </a:xfrm>
        </p:spPr>
        <p:txBody>
          <a:bodyPr>
            <a:normAutofit/>
          </a:bodyPr>
          <a:lstStyle/>
          <a:p>
            <a:r>
              <a:rPr lang="en-GB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Towns, Tombs &amp; Temples</a:t>
            </a:r>
            <a:br>
              <a:rPr lang="en-GB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AHAR6003</a:t>
            </a:r>
            <a:endParaRPr lang="en-GB" sz="4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54879" y="5301208"/>
            <a:ext cx="6493024" cy="923552"/>
          </a:xfrm>
        </p:spPr>
        <p:txBody>
          <a:bodyPr>
            <a:normAutofit/>
          </a:bodyPr>
          <a:lstStyle/>
          <a:p>
            <a:r>
              <a:rPr lang="en-GB" sz="4400" b="1" dirty="0" smtClean="0"/>
              <a:t>Household Archaeologies </a:t>
            </a:r>
            <a:endParaRPr lang="en-GB" sz="4400" b="1" dirty="0"/>
          </a:p>
        </p:txBody>
      </p:sp>
    </p:spTree>
    <p:extLst>
      <p:ext uri="{BB962C8B-B14F-4D97-AF65-F5344CB8AC3E}">
        <p14:creationId xmlns:p14="http://schemas.microsoft.com/office/powerpoint/2010/main" val="2936638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Defining the Household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73936"/>
            <a:ext cx="4824536" cy="462381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Important unit for analysis in social studies</a:t>
            </a:r>
          </a:p>
          <a:p>
            <a:r>
              <a:rPr lang="en-GB" dirty="0" smtClean="0"/>
              <a:t>“Household is not one thing but many: a social group; the network of tasks, roles, responsibilities &amp; relationships (internal &amp; external) that this group encompasses; &amp; the materiality, spatiality &amp; temporality  through which it exists &amp; is defined”</a:t>
            </a:r>
          </a:p>
          <a:p>
            <a:r>
              <a:rPr lang="en-GB" dirty="0" smtClean="0"/>
              <a:t>(</a:t>
            </a:r>
            <a:r>
              <a:rPr lang="en-GB" dirty="0" err="1" smtClean="0"/>
              <a:t>Souvatzi</a:t>
            </a:r>
            <a:r>
              <a:rPr lang="en-GB" dirty="0"/>
              <a:t> </a:t>
            </a:r>
            <a:r>
              <a:rPr lang="en-GB" dirty="0" smtClean="0"/>
              <a:t>2008: 1)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08104" y="2276872"/>
            <a:ext cx="3264363" cy="2448272"/>
          </a:xfrm>
        </p:spPr>
      </p:pic>
    </p:spTree>
    <p:extLst>
      <p:ext uri="{BB962C8B-B14F-4D97-AF65-F5344CB8AC3E}">
        <p14:creationId xmlns:p14="http://schemas.microsoft.com/office/powerpoint/2010/main" val="784008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Defining the Household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608512" cy="4896544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Concept which encompasses many social dimensions:</a:t>
            </a:r>
          </a:p>
          <a:p>
            <a:pPr lvl="1"/>
            <a:r>
              <a:rPr lang="en-GB" dirty="0" smtClean="0"/>
              <a:t>Residence</a:t>
            </a:r>
          </a:p>
          <a:p>
            <a:pPr lvl="1"/>
            <a:r>
              <a:rPr lang="en-GB" dirty="0" smtClean="0"/>
              <a:t>Social reproduction</a:t>
            </a:r>
          </a:p>
          <a:p>
            <a:pPr lvl="1"/>
            <a:r>
              <a:rPr lang="en-GB" dirty="0" smtClean="0"/>
              <a:t>Economic production</a:t>
            </a:r>
          </a:p>
          <a:p>
            <a:pPr lvl="1"/>
            <a:r>
              <a:rPr lang="en-GB" dirty="0" smtClean="0"/>
              <a:t>Kinship relations</a:t>
            </a:r>
          </a:p>
          <a:p>
            <a:pPr lvl="1"/>
            <a:r>
              <a:rPr lang="en-GB" dirty="0" smtClean="0"/>
              <a:t>Identity</a:t>
            </a:r>
          </a:p>
          <a:p>
            <a:r>
              <a:rPr lang="en-GB" dirty="0" smtClean="0"/>
              <a:t>“loci of small-scale social action that embodies the complexity &amp; dynamics of social life”</a:t>
            </a:r>
          </a:p>
          <a:p>
            <a:r>
              <a:rPr lang="en-GB" dirty="0" smtClean="0"/>
              <a:t>(</a:t>
            </a:r>
            <a:r>
              <a:rPr lang="en-GB" dirty="0" err="1" smtClean="0"/>
              <a:t>Souvatzi</a:t>
            </a:r>
            <a:r>
              <a:rPr lang="en-GB" dirty="0" smtClean="0"/>
              <a:t> 2012: 17) </a:t>
            </a:r>
          </a:p>
        </p:txBody>
      </p:sp>
      <p:pic>
        <p:nvPicPr>
          <p:cNvPr id="5" name="Picture 19" descr="vas_Whse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76056" y="2420888"/>
            <a:ext cx="3873381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7884368" y="5085184"/>
            <a:ext cx="8547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Vasiliki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9527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Defining the Household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72816"/>
            <a:ext cx="4254624" cy="4623816"/>
          </a:xfrm>
        </p:spPr>
        <p:txBody>
          <a:bodyPr/>
          <a:lstStyle/>
          <a:p>
            <a:r>
              <a:rPr lang="en-GB" dirty="0" smtClean="0"/>
              <a:t>Conflation of terms in archaeological literature</a:t>
            </a:r>
          </a:p>
          <a:p>
            <a:pPr lvl="1"/>
            <a:r>
              <a:rPr lang="en-GB" dirty="0" smtClean="0"/>
              <a:t>Household</a:t>
            </a:r>
          </a:p>
          <a:p>
            <a:pPr lvl="1"/>
            <a:r>
              <a:rPr lang="en-GB" dirty="0" smtClean="0"/>
              <a:t>Family/kinship</a:t>
            </a:r>
          </a:p>
          <a:p>
            <a:pPr lvl="1"/>
            <a:r>
              <a:rPr lang="en-GB" dirty="0" smtClean="0"/>
              <a:t>Co-residence</a:t>
            </a:r>
          </a:p>
          <a:p>
            <a:pPr lvl="1"/>
            <a:r>
              <a:rPr lang="en-GB" dirty="0" smtClean="0"/>
              <a:t>Domestic group</a:t>
            </a:r>
          </a:p>
          <a:p>
            <a:pPr lvl="1"/>
            <a:r>
              <a:rPr lang="en-GB" dirty="0" smtClean="0"/>
              <a:t>House</a:t>
            </a:r>
          </a:p>
          <a:p>
            <a:r>
              <a:rPr lang="en-GB" dirty="0" smtClean="0"/>
              <a:t>Distinct terms – think about/define what you mean by household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48064" y="2348880"/>
            <a:ext cx="3667454" cy="2376264"/>
          </a:xfrm>
        </p:spPr>
      </p:pic>
    </p:spTree>
    <p:extLst>
      <p:ext uri="{BB962C8B-B14F-4D97-AF65-F5344CB8AC3E}">
        <p14:creationId xmlns:p14="http://schemas.microsoft.com/office/powerpoint/2010/main" val="2579070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Composition of the Household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00808"/>
            <a:ext cx="4690864" cy="48234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Culturally variable:</a:t>
            </a:r>
          </a:p>
          <a:p>
            <a:pPr lvl="1"/>
            <a:r>
              <a:rPr lang="en-GB" dirty="0" smtClean="0"/>
              <a:t>We should not make assumptions </a:t>
            </a:r>
            <a:endParaRPr lang="en-GB" dirty="0" smtClean="0"/>
          </a:p>
          <a:p>
            <a:r>
              <a:rPr lang="en-GB" dirty="0" smtClean="0"/>
              <a:t>Relatives </a:t>
            </a:r>
            <a:r>
              <a:rPr lang="en-GB" dirty="0" smtClean="0"/>
              <a:t>– some sort of family grouping</a:t>
            </a:r>
          </a:p>
          <a:p>
            <a:pPr lvl="1"/>
            <a:r>
              <a:rPr lang="en-GB" dirty="0" smtClean="0"/>
              <a:t>Nuclear family</a:t>
            </a:r>
          </a:p>
          <a:p>
            <a:pPr lvl="1"/>
            <a:r>
              <a:rPr lang="en-GB" dirty="0" smtClean="0"/>
              <a:t>Extended family</a:t>
            </a:r>
          </a:p>
          <a:p>
            <a:pPr lvl="1"/>
            <a:r>
              <a:rPr lang="en-GB" dirty="0" err="1" smtClean="0"/>
              <a:t>Matrilocal</a:t>
            </a:r>
            <a:r>
              <a:rPr lang="en-GB" dirty="0" smtClean="0"/>
              <a:t> / </a:t>
            </a:r>
            <a:r>
              <a:rPr lang="en-GB" dirty="0" err="1" smtClean="0"/>
              <a:t>patrilocal</a:t>
            </a:r>
            <a:endParaRPr lang="en-GB" dirty="0" smtClean="0"/>
          </a:p>
          <a:p>
            <a:pPr lvl="1"/>
            <a:r>
              <a:rPr lang="en-GB" dirty="0" smtClean="0"/>
              <a:t>Matrilineal / patrilineal</a:t>
            </a:r>
          </a:p>
          <a:p>
            <a:r>
              <a:rPr lang="en-GB" dirty="0" smtClean="0"/>
              <a:t>Non-relatives:</a:t>
            </a:r>
          </a:p>
          <a:p>
            <a:pPr lvl="1"/>
            <a:r>
              <a:rPr lang="en-GB" dirty="0" smtClean="0"/>
              <a:t>Resident guests</a:t>
            </a:r>
          </a:p>
          <a:p>
            <a:pPr lvl="1"/>
            <a:r>
              <a:rPr lang="en-GB" dirty="0" smtClean="0"/>
              <a:t>Working personnel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74807" y="2564904"/>
            <a:ext cx="3723825" cy="2592288"/>
          </a:xfrm>
        </p:spPr>
      </p:pic>
    </p:spTree>
    <p:extLst>
      <p:ext uri="{BB962C8B-B14F-4D97-AF65-F5344CB8AC3E}">
        <p14:creationId xmlns:p14="http://schemas.microsoft.com/office/powerpoint/2010/main" val="2786975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50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House, Household, Co-Residence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18856" cy="46794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What is the relationship between the </a:t>
            </a:r>
            <a:r>
              <a:rPr lang="en-GB" dirty="0" smtClean="0">
                <a:solidFill>
                  <a:schemeClr val="accent1"/>
                </a:solidFill>
              </a:rPr>
              <a:t>house</a:t>
            </a:r>
            <a:r>
              <a:rPr lang="en-GB" dirty="0" smtClean="0"/>
              <a:t> &amp; the social unit of the household</a:t>
            </a:r>
          </a:p>
          <a:p>
            <a:r>
              <a:rPr lang="en-GB" dirty="0" smtClean="0"/>
              <a:t>Are co-residence &amp; household synonymous?</a:t>
            </a:r>
          </a:p>
          <a:p>
            <a:pPr lvl="1"/>
            <a:r>
              <a:rPr lang="en-GB" i="1" dirty="0" err="1" smtClean="0"/>
              <a:t>Zadruga</a:t>
            </a:r>
            <a:r>
              <a:rPr lang="en-GB" dirty="0" smtClean="0"/>
              <a:t>: cabins around </a:t>
            </a:r>
            <a:r>
              <a:rPr lang="en-GB" dirty="0" err="1" smtClean="0"/>
              <a:t>cenral</a:t>
            </a:r>
            <a:r>
              <a:rPr lang="en-GB" dirty="0" smtClean="0"/>
              <a:t> house for conjugal pairs</a:t>
            </a:r>
          </a:p>
          <a:p>
            <a:pPr lvl="1"/>
            <a:r>
              <a:rPr lang="en-GB" dirty="0" err="1" smtClean="0"/>
              <a:t>Marakwet</a:t>
            </a:r>
            <a:r>
              <a:rPr lang="en-GB" dirty="0" smtClean="0"/>
              <a:t>: separate houses for men &amp; women within same compound</a:t>
            </a:r>
            <a:endParaRPr lang="en-GB" i="1" dirty="0"/>
          </a:p>
        </p:txBody>
      </p:sp>
      <p:pic>
        <p:nvPicPr>
          <p:cNvPr id="5" name="Content Placeholder 4" descr="zadruga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533821" y="1268760"/>
            <a:ext cx="3071431" cy="2160240"/>
          </a:xfrm>
        </p:spPr>
      </p:pic>
      <p:sp>
        <p:nvSpPr>
          <p:cNvPr id="6" name="TextBox 5"/>
          <p:cNvSpPr txBox="1"/>
          <p:nvPr/>
        </p:nvSpPr>
        <p:spPr>
          <a:xfrm>
            <a:off x="6157664" y="3573016"/>
            <a:ext cx="24216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Plan of Serbian </a:t>
            </a:r>
            <a:r>
              <a:rPr lang="en-GB" i="1" dirty="0" err="1" smtClean="0"/>
              <a:t>zadruga</a:t>
            </a:r>
            <a:endParaRPr lang="en-GB" dirty="0"/>
          </a:p>
        </p:txBody>
      </p:sp>
      <p:pic>
        <p:nvPicPr>
          <p:cNvPr id="7" name="Content Placeholder 9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52120" y="4149079"/>
            <a:ext cx="3060340" cy="2040227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368788" y="6340678"/>
            <a:ext cx="2223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Marakwet</a:t>
            </a:r>
            <a:r>
              <a:rPr lang="en-GB" dirty="0" smtClean="0"/>
              <a:t> compound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5697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Household Production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2816"/>
            <a:ext cx="4618856" cy="4623816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Economic role: task groups involved in production &amp; consumption </a:t>
            </a:r>
          </a:p>
          <a:p>
            <a:r>
              <a:rPr lang="en-GB" dirty="0" smtClean="0"/>
              <a:t>Primarily procurement, management &amp; distribution of household resources</a:t>
            </a:r>
          </a:p>
          <a:p>
            <a:pPr lvl="1"/>
            <a:r>
              <a:rPr lang="en-GB" dirty="0" smtClean="0"/>
              <a:t>Livestock rearing</a:t>
            </a:r>
          </a:p>
          <a:p>
            <a:pPr lvl="1"/>
            <a:r>
              <a:rPr lang="en-GB" dirty="0" smtClean="0"/>
              <a:t>Agriculture</a:t>
            </a:r>
          </a:p>
          <a:p>
            <a:pPr lvl="1"/>
            <a:r>
              <a:rPr lang="en-GB" dirty="0" smtClean="0"/>
              <a:t>Food production</a:t>
            </a:r>
          </a:p>
          <a:p>
            <a:pPr lvl="1"/>
            <a:r>
              <a:rPr lang="en-GB" dirty="0" smtClean="0"/>
              <a:t>Water procurement</a:t>
            </a:r>
          </a:p>
          <a:p>
            <a:r>
              <a:rPr lang="en-GB" dirty="0" smtClean="0"/>
              <a:t>Gendered activities?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7164288" y="6211966"/>
            <a:ext cx="11865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Pyrgos</a:t>
            </a:r>
            <a:r>
              <a:rPr lang="en-GB" dirty="0" smtClean="0"/>
              <a:t> jug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632563"/>
            <a:ext cx="3672408" cy="451400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Household Production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Food production, storage, distribution &amp; consumption</a:t>
            </a:r>
          </a:p>
          <a:p>
            <a:pPr lvl="1"/>
            <a:r>
              <a:rPr lang="en-GB" dirty="0" smtClean="0"/>
              <a:t>Where &amp; with whom to people eat, drink?</a:t>
            </a:r>
          </a:p>
          <a:p>
            <a:pPr lvl="1"/>
            <a:r>
              <a:rPr lang="en-GB" dirty="0" smtClean="0"/>
              <a:t>Who provides the food &amp; drink</a:t>
            </a:r>
          </a:p>
          <a:p>
            <a:pPr lvl="1"/>
            <a:r>
              <a:rPr lang="en-GB" dirty="0" smtClean="0"/>
              <a:t>How much takes place within/outside the household?</a:t>
            </a:r>
          </a:p>
          <a:p>
            <a:pPr lvl="1"/>
            <a:r>
              <a:rPr lang="en-GB" dirty="0" smtClean="0"/>
              <a:t>Pooling of family/ household resources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6300192" y="5301208"/>
            <a:ext cx="20006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Red Polished scene</a:t>
            </a:r>
            <a:endParaRPr lang="en-GB" dirty="0"/>
          </a:p>
        </p:txBody>
      </p:sp>
      <p:pic>
        <p:nvPicPr>
          <p:cNvPr id="9" name="Picture 9" descr="basin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2000" contrast="-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636912"/>
            <a:ext cx="3695700" cy="252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46667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5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Reproduction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625609"/>
          </a:xfrm>
        </p:spPr>
        <p:txBody>
          <a:bodyPr>
            <a:normAutofit/>
          </a:bodyPr>
          <a:lstStyle/>
          <a:p>
            <a:r>
              <a:rPr lang="en-GB" dirty="0" smtClean="0"/>
              <a:t>“…there is more to domestic life than making bread &amp; pots. This is where human beings learn to live in the world in a particular way, where we learn to understand ourselves as particular sorts of people. We have already seen that  domestic life can involve houses &amp; daily labour, but it also involves identities, kinship, traditions </a:t>
            </a:r>
            <a:r>
              <a:rPr lang="en-GB" dirty="0" err="1" smtClean="0"/>
              <a:t>etc</a:t>
            </a:r>
            <a:r>
              <a:rPr lang="en-GB" dirty="0" smtClean="0"/>
              <a:t>”</a:t>
            </a:r>
          </a:p>
          <a:p>
            <a:r>
              <a:rPr lang="en-GB" dirty="0" smtClean="0"/>
              <a:t>(Routledge 2013: 213)</a:t>
            </a:r>
          </a:p>
        </p:txBody>
      </p:sp>
    </p:spTree>
    <p:extLst>
      <p:ext uri="{BB962C8B-B14F-4D97-AF65-F5344CB8AC3E}">
        <p14:creationId xmlns:p14="http://schemas.microsoft.com/office/powerpoint/2010/main" val="2032655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Reproduction</a:t>
            </a:r>
            <a:endParaRPr lang="en-GB" dirty="0"/>
          </a:p>
        </p:txBody>
      </p:sp>
      <p:pic>
        <p:nvPicPr>
          <p:cNvPr id="5" name="Content Placeholder 4" descr="basin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652120" y="1916832"/>
            <a:ext cx="3171476" cy="3888432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5637146" y="5877272"/>
            <a:ext cx="29208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Detail of Red Polished model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906888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“As a species, human beings reproduce themselves biologically &amp; socially by means of intimate groups embedded within larger groups &amp; defined by relations of intense interaction, alliance , &amp; identity”</a:t>
            </a:r>
          </a:p>
          <a:p>
            <a:r>
              <a:rPr lang="en-GB" dirty="0" smtClean="0"/>
              <a:t>(Routledge 2013: 208)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166546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Reproduction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18856" cy="475140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Social reproduction = key household activity</a:t>
            </a:r>
          </a:p>
          <a:p>
            <a:r>
              <a:rPr lang="en-GB" dirty="0" smtClean="0"/>
              <a:t>Socialisation of younger members of the household:</a:t>
            </a:r>
          </a:p>
          <a:p>
            <a:pPr lvl="1"/>
            <a:r>
              <a:rPr lang="en-GB" i="1" dirty="0" smtClean="0">
                <a:solidFill>
                  <a:schemeClr val="accent1"/>
                </a:solidFill>
              </a:rPr>
              <a:t>Habitus</a:t>
            </a:r>
            <a:endParaRPr lang="en-GB" dirty="0" smtClean="0">
              <a:solidFill>
                <a:schemeClr val="accent1"/>
              </a:solidFill>
            </a:endParaRPr>
          </a:p>
          <a:p>
            <a:pPr lvl="1"/>
            <a:r>
              <a:rPr lang="en-GB" dirty="0" smtClean="0"/>
              <a:t>Becoming culturally informed members around the </a:t>
            </a:r>
            <a:r>
              <a:rPr lang="en-GB" dirty="0" smtClean="0">
                <a:hlinkClick r:id="rId2"/>
              </a:rPr>
              <a:t>hearth</a:t>
            </a:r>
            <a:endParaRPr lang="en-GB" dirty="0" smtClean="0"/>
          </a:p>
          <a:p>
            <a:pPr lvl="1"/>
            <a:r>
              <a:rPr lang="en-GB" dirty="0" smtClean="0"/>
              <a:t>Dissemination of knowledge, skills &amp; a way of life through the generations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732240" y="5661248"/>
            <a:ext cx="11865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Pyrgos</a:t>
            </a:r>
            <a:r>
              <a:rPr lang="en-GB" dirty="0" smtClean="0"/>
              <a:t> jug</a:t>
            </a:r>
            <a:endParaRPr lang="en-GB" dirty="0"/>
          </a:p>
        </p:txBody>
      </p:sp>
      <p:pic>
        <p:nvPicPr>
          <p:cNvPr id="14" name="Content Placeholder 13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0856" y="2420889"/>
            <a:ext cx="2733592" cy="3096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8554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Domestic Ritual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7160" y="1772816"/>
            <a:ext cx="4474840" cy="468052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Tends to be </a:t>
            </a:r>
            <a:r>
              <a:rPr lang="en-GB" dirty="0" smtClean="0"/>
              <a:t>overlooked:</a:t>
            </a:r>
            <a:endParaRPr lang="en-GB" dirty="0" smtClean="0"/>
          </a:p>
          <a:p>
            <a:pPr lvl="1"/>
            <a:r>
              <a:rPr lang="en-GB" dirty="0" smtClean="0"/>
              <a:t>Practices which give continuity , coherence &amp; meaning to social group</a:t>
            </a:r>
          </a:p>
          <a:p>
            <a:r>
              <a:rPr lang="en-GB" dirty="0" smtClean="0"/>
              <a:t>Identification of cultic </a:t>
            </a:r>
            <a:r>
              <a:rPr lang="en-GB" dirty="0" smtClean="0"/>
              <a:t>spaces in </a:t>
            </a:r>
            <a:r>
              <a:rPr lang="en-GB" dirty="0" smtClean="0"/>
              <a:t>Aegean &amp; Levant:</a:t>
            </a:r>
          </a:p>
          <a:p>
            <a:pPr lvl="1"/>
            <a:r>
              <a:rPr lang="en-GB" dirty="0" smtClean="0"/>
              <a:t>Dedicated spaces with benches portable ritual  </a:t>
            </a:r>
            <a:r>
              <a:rPr lang="en-GB" dirty="0" smtClean="0"/>
              <a:t>objects</a:t>
            </a:r>
          </a:p>
          <a:p>
            <a:pPr lvl="1"/>
            <a:r>
              <a:rPr lang="en-GB" dirty="0" smtClean="0"/>
              <a:t>Figurines: doors &amp; hearths</a:t>
            </a:r>
            <a:endParaRPr lang="en-GB" dirty="0" smtClean="0"/>
          </a:p>
          <a:p>
            <a:r>
              <a:rPr lang="en-GB" dirty="0" smtClean="0"/>
              <a:t>Commensality </a:t>
            </a:r>
            <a:r>
              <a:rPr lang="en-GB" dirty="0" smtClean="0"/>
              <a:t>&amp; communion with the ancestors </a:t>
            </a:r>
            <a:endParaRPr lang="en-GB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5508104" y="5733256"/>
            <a:ext cx="20697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Mycenaean figurine</a:t>
            </a:r>
            <a:endParaRPr lang="en-GB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795768"/>
            <a:ext cx="2778477" cy="4624387"/>
          </a:xfrm>
        </p:spPr>
      </p:pic>
    </p:spTree>
    <p:extLst>
      <p:ext uri="{BB962C8B-B14F-4D97-AF65-F5344CB8AC3E}">
        <p14:creationId xmlns:p14="http://schemas.microsoft.com/office/powerpoint/2010/main" val="2488084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Archaeology of the Household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72816"/>
            <a:ext cx="4392488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Spatial dimension: how to define individual household units?</a:t>
            </a:r>
          </a:p>
          <a:p>
            <a:r>
              <a:rPr lang="en-GB" dirty="0" smtClean="0"/>
              <a:t>Materiality: distribution of fixed &amp; portable furnishings</a:t>
            </a:r>
          </a:p>
          <a:p>
            <a:pPr lvl="1"/>
            <a:r>
              <a:rPr lang="en-GB" dirty="0" smtClean="0"/>
              <a:t>Use </a:t>
            </a:r>
            <a:r>
              <a:rPr lang="en-GB" dirty="0"/>
              <a:t>of </a:t>
            </a:r>
            <a:r>
              <a:rPr lang="en-GB" dirty="0" smtClean="0"/>
              <a:t>space?</a:t>
            </a:r>
            <a:endParaRPr lang="en-GB" dirty="0"/>
          </a:p>
          <a:p>
            <a:pPr lvl="1"/>
            <a:r>
              <a:rPr lang="en-GB" dirty="0"/>
              <a:t>Gendered </a:t>
            </a:r>
            <a:r>
              <a:rPr lang="en-GB" dirty="0" smtClean="0"/>
              <a:t>spaces?</a:t>
            </a:r>
          </a:p>
          <a:p>
            <a:pPr lvl="1"/>
            <a:r>
              <a:rPr lang="en-GB" dirty="0" smtClean="0"/>
              <a:t>Social dimensions – kinship relationships </a:t>
            </a:r>
            <a:r>
              <a:rPr lang="en-GB" dirty="0" err="1" smtClean="0"/>
              <a:t>etc</a:t>
            </a:r>
            <a:r>
              <a:rPr lang="en-GB" dirty="0" smtClean="0"/>
              <a:t>?</a:t>
            </a:r>
            <a:endParaRPr lang="en-GB" dirty="0"/>
          </a:p>
          <a:p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5508104" y="5229200"/>
            <a:ext cx="30607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Morphou</a:t>
            </a:r>
            <a:r>
              <a:rPr lang="en-GB" dirty="0" smtClean="0"/>
              <a:t> </a:t>
            </a:r>
            <a:r>
              <a:rPr lang="en-GB" dirty="0" err="1" smtClean="0"/>
              <a:t>Toumba</a:t>
            </a:r>
            <a:r>
              <a:rPr lang="en-GB" dirty="0" smtClean="0"/>
              <a:t> </a:t>
            </a:r>
            <a:r>
              <a:rPr lang="en-GB" dirty="0" err="1" smtClean="0"/>
              <a:t>tou</a:t>
            </a:r>
            <a:r>
              <a:rPr lang="en-GB" dirty="0" smtClean="0"/>
              <a:t> </a:t>
            </a:r>
            <a:r>
              <a:rPr lang="en-GB" dirty="0" err="1" smtClean="0"/>
              <a:t>skourou</a:t>
            </a:r>
            <a:endParaRPr lang="en-GB" dirty="0"/>
          </a:p>
        </p:txBody>
      </p:sp>
      <p:pic>
        <p:nvPicPr>
          <p:cNvPr id="7" name="Picture 9" descr="morphou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117626" y="2348880"/>
            <a:ext cx="3708998" cy="2664296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</p:pic>
    </p:spTree>
    <p:extLst>
      <p:ext uri="{BB962C8B-B14F-4D97-AF65-F5344CB8AC3E}">
        <p14:creationId xmlns:p14="http://schemas.microsoft.com/office/powerpoint/2010/main" val="1319527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Gendered Households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74840" cy="4823416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Men, women &amp; children equally important social &amp; economic members of household</a:t>
            </a:r>
          </a:p>
          <a:p>
            <a:r>
              <a:rPr lang="en-GB" dirty="0" smtClean="0"/>
              <a:t>Division of labour according to gender</a:t>
            </a:r>
          </a:p>
          <a:p>
            <a:pPr lvl="1"/>
            <a:r>
              <a:rPr lang="en-GB" dirty="0" smtClean="0"/>
              <a:t>Gendered spaces</a:t>
            </a:r>
          </a:p>
          <a:p>
            <a:pPr lvl="1"/>
            <a:r>
              <a:rPr lang="en-GB" dirty="0" smtClean="0"/>
              <a:t>Social relationships of peoples in spaces: communal action within &amp; beyond the household</a:t>
            </a:r>
          </a:p>
          <a:p>
            <a:r>
              <a:rPr lang="en-GB" dirty="0" smtClean="0"/>
              <a:t>How do we identify &amp; think about gendered tasks &amp; spaces?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732240" y="5157192"/>
            <a:ext cx="16562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The daily grind!</a:t>
            </a:r>
            <a:endParaRPr lang="en-GB" dirty="0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436096" y="2204864"/>
            <a:ext cx="3275069" cy="2852481"/>
          </a:xfrm>
        </p:spPr>
      </p:pic>
    </p:spTree>
    <p:extLst>
      <p:ext uri="{BB962C8B-B14F-4D97-AF65-F5344CB8AC3E}">
        <p14:creationId xmlns:p14="http://schemas.microsoft.com/office/powerpoint/2010/main" val="1836820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Gendered Households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72816"/>
            <a:ext cx="4254624" cy="462381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Bread-making: amongst most common of food preparation activities</a:t>
            </a:r>
          </a:p>
          <a:p>
            <a:pPr lvl="1"/>
            <a:r>
              <a:rPr lang="en-GB" dirty="0" smtClean="0"/>
              <a:t>Daily grind: huge part of female embodied experience</a:t>
            </a:r>
            <a:endParaRPr lang="en-GB" dirty="0"/>
          </a:p>
          <a:p>
            <a:r>
              <a:rPr lang="en-GB" dirty="0" smtClean="0"/>
              <a:t>Grinding &amp; baking installations in courtyards typical of household assemblages</a:t>
            </a:r>
          </a:p>
          <a:p>
            <a:r>
              <a:rPr lang="en-GB" dirty="0" smtClean="0"/>
              <a:t>Mesopotamia: millstones frequently female dowry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91472" y="2213366"/>
            <a:ext cx="3629000" cy="2721750"/>
          </a:xfrm>
        </p:spPr>
      </p:pic>
      <p:sp>
        <p:nvSpPr>
          <p:cNvPr id="7" name="TextBox 6"/>
          <p:cNvSpPr txBox="1"/>
          <p:nvPr/>
        </p:nvSpPr>
        <p:spPr>
          <a:xfrm>
            <a:off x="5220072" y="5064968"/>
            <a:ext cx="32879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Traditional bread-making Cyprus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9070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Gendered Households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Textile production typically in East Mediterranean = female domain</a:t>
            </a:r>
          </a:p>
          <a:p>
            <a:pPr lvl="1"/>
            <a:r>
              <a:rPr lang="en-GB" dirty="0" smtClean="0"/>
              <a:t>Texts, ethnographies, iconographies</a:t>
            </a:r>
          </a:p>
          <a:p>
            <a:r>
              <a:rPr lang="en-GB" dirty="0" smtClean="0"/>
              <a:t>Does this take place within household or is it centrally controlled?</a:t>
            </a:r>
            <a:endParaRPr lang="en-GB" dirty="0"/>
          </a:p>
        </p:txBody>
      </p:sp>
      <p:pic>
        <p:nvPicPr>
          <p:cNvPr id="5" name="Picture 5" descr="weavi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148064" y="2420888"/>
            <a:ext cx="30099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670461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Gendered Activities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330824" cy="4623816"/>
          </a:xfrm>
        </p:spPr>
        <p:txBody>
          <a:bodyPr/>
          <a:lstStyle/>
          <a:p>
            <a:r>
              <a:rPr lang="en-GB" dirty="0" smtClean="0"/>
              <a:t>Water procurement: essential aspect to daily life</a:t>
            </a:r>
          </a:p>
          <a:p>
            <a:r>
              <a:rPr lang="en-GB" dirty="0" smtClean="0"/>
              <a:t>Hidden in household archaeologies &amp; ethnographies</a:t>
            </a:r>
          </a:p>
          <a:p>
            <a:r>
              <a:rPr lang="en-GB" dirty="0" smtClean="0"/>
              <a:t>Female task?</a:t>
            </a:r>
          </a:p>
          <a:p>
            <a:r>
              <a:rPr lang="en-GB" dirty="0" smtClean="0"/>
              <a:t>Rare opportunity for younger girls to gather &amp; gossip….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012160" y="1844824"/>
            <a:ext cx="2579914" cy="4027715"/>
          </a:xfrm>
        </p:spPr>
      </p:pic>
      <p:sp>
        <p:nvSpPr>
          <p:cNvPr id="6" name="TextBox 5"/>
          <p:cNvSpPr txBox="1"/>
          <p:nvPr/>
        </p:nvSpPr>
        <p:spPr>
          <a:xfrm>
            <a:off x="6228184" y="6060340"/>
            <a:ext cx="21366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Cypriot water carrier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5308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Household archaeology has increasing focus in Mediterranean archaeologies</a:t>
            </a:r>
          </a:p>
          <a:p>
            <a:r>
              <a:rPr lang="en-GB" dirty="0" smtClean="0"/>
              <a:t>Important for understanding past </a:t>
            </a:r>
            <a:r>
              <a:rPr lang="en-GB" dirty="0" err="1" smtClean="0"/>
              <a:t>lifeways</a:t>
            </a:r>
            <a:endParaRPr lang="en-GB" dirty="0" smtClean="0"/>
          </a:p>
          <a:p>
            <a:pPr lvl="1"/>
            <a:r>
              <a:rPr lang="en-GB" dirty="0"/>
              <a:t>Structure of the social group</a:t>
            </a:r>
          </a:p>
          <a:p>
            <a:pPr lvl="1"/>
            <a:r>
              <a:rPr lang="en-GB" dirty="0"/>
              <a:t>Social reproduction </a:t>
            </a:r>
          </a:p>
          <a:p>
            <a:pPr lvl="1"/>
            <a:r>
              <a:rPr lang="en-GB" dirty="0"/>
              <a:t>Economic p</a:t>
            </a:r>
            <a:r>
              <a:rPr lang="en-GB" dirty="0" smtClean="0"/>
              <a:t>roduction</a:t>
            </a:r>
          </a:p>
          <a:p>
            <a:pPr lvl="1"/>
            <a:r>
              <a:rPr lang="en-GB" dirty="0" smtClean="0"/>
              <a:t>Creation of social spaces</a:t>
            </a:r>
            <a:endParaRPr lang="en-GB" dirty="0"/>
          </a:p>
          <a:p>
            <a:r>
              <a:rPr lang="en-GB" i="1" dirty="0" smtClean="0"/>
              <a:t>Habitus </a:t>
            </a:r>
            <a:r>
              <a:rPr lang="en-GB" dirty="0" smtClean="0"/>
              <a:t>&amp; gender studies are essential theoretical toolkits for interpreting the household</a:t>
            </a:r>
          </a:p>
        </p:txBody>
      </p:sp>
    </p:spTree>
    <p:extLst>
      <p:ext uri="{BB962C8B-B14F-4D97-AF65-F5344CB8AC3E}">
        <p14:creationId xmlns:p14="http://schemas.microsoft.com/office/powerpoint/2010/main" val="2896851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1080</TotalTime>
  <Words>737</Words>
  <Application>Microsoft Office PowerPoint</Application>
  <PresentationFormat>On-screen Show (4:3)</PresentationFormat>
  <Paragraphs>118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Corbel</vt:lpstr>
      <vt:lpstr>Wingdings</vt:lpstr>
      <vt:lpstr>Wingdings 2</vt:lpstr>
      <vt:lpstr>Wingdings 3</vt:lpstr>
      <vt:lpstr>Module</vt:lpstr>
      <vt:lpstr>Towns, Tombs &amp; Temples AHAR6003</vt:lpstr>
      <vt:lpstr>Defining the Household</vt:lpstr>
      <vt:lpstr>Defining the Household</vt:lpstr>
      <vt:lpstr>Defining the Household</vt:lpstr>
      <vt:lpstr>Composition of the Household</vt:lpstr>
      <vt:lpstr>House, Household, Co-Residence</vt:lpstr>
      <vt:lpstr>Household Production</vt:lpstr>
      <vt:lpstr>Household Production</vt:lpstr>
      <vt:lpstr>Social Reproduction</vt:lpstr>
      <vt:lpstr>Social Reproduction</vt:lpstr>
      <vt:lpstr>Social Reproduction</vt:lpstr>
      <vt:lpstr>Domestic Ritual</vt:lpstr>
      <vt:lpstr>Archaeology of the Household</vt:lpstr>
      <vt:lpstr>Gendered Households</vt:lpstr>
      <vt:lpstr>Gendered Households</vt:lpstr>
      <vt:lpstr>Gendered Households</vt:lpstr>
      <vt:lpstr>Gendered Activities</vt:lpstr>
      <vt:lpstr>Summary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Towns, Tombs &amp; Temples AHAR6003</dc:title>
  <dc:creator>Louise Steel</dc:creator>
  <cp:lastModifiedBy>Louise Steel</cp:lastModifiedBy>
  <cp:revision>32</cp:revision>
  <dcterms:created xsi:type="dcterms:W3CDTF">2014-09-23T14:40:22Z</dcterms:created>
  <dcterms:modified xsi:type="dcterms:W3CDTF">2017-10-04T14:56:10Z</dcterms:modified>
</cp:coreProperties>
</file>