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sldIdLst>
    <p:sldId id="263" r:id="rId2"/>
    <p:sldId id="256" r:id="rId3"/>
    <p:sldId id="257" r:id="rId4"/>
    <p:sldId id="262" r:id="rId5"/>
  </p:sldIdLst>
  <p:sldSz cx="6858000" cy="9906000" type="A4"/>
  <p:notesSz cx="9144000" cy="6858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>
        <p:scale>
          <a:sx n="80" d="100"/>
          <a:sy n="80" d="100"/>
        </p:scale>
        <p:origin x="3120" y="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14350" y="1621191"/>
            <a:ext cx="5829300" cy="3448756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57250" y="5202944"/>
            <a:ext cx="5143500" cy="2391656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625564-8A95-413E-A69C-2A02C8F87209}" type="datetimeFigureOut">
              <a:rPr lang="en-US" smtClean="0"/>
              <a:t>11/18/2022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0BF3B4-EBEE-480D-8642-CFEE1DC00F6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0317130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625564-8A95-413E-A69C-2A02C8F87209}" type="datetimeFigureOut">
              <a:rPr lang="en-US" smtClean="0"/>
              <a:t>11/18/2022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0BF3B4-EBEE-480D-8642-CFEE1DC00F6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6808161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916" y="2469624"/>
            <a:ext cx="5915025" cy="4120620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67916" y="6629226"/>
            <a:ext cx="5915025" cy="2166937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/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625564-8A95-413E-A69C-2A02C8F87209}" type="datetimeFigureOut">
              <a:rPr lang="en-US" smtClean="0"/>
              <a:t>11/18/2022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0BF3B4-EBEE-480D-8642-CFEE1DC00F6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7586566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71488" y="2637014"/>
            <a:ext cx="2914650" cy="628526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471863" y="2637014"/>
            <a:ext cx="2914650" cy="628526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625564-8A95-413E-A69C-2A02C8F87209}" type="datetimeFigureOut">
              <a:rPr lang="en-US" smtClean="0"/>
              <a:t>11/18/2022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0BF3B4-EBEE-480D-8642-CFEE1DC00F6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3875292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381" y="527405"/>
            <a:ext cx="5915025" cy="191470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72381" y="2428347"/>
            <a:ext cx="2901255" cy="1190095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2381" y="3618442"/>
            <a:ext cx="2901255" cy="532218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471863" y="2428347"/>
            <a:ext cx="2915543" cy="1190095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3471863" y="3618442"/>
            <a:ext cx="2915543" cy="532218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625564-8A95-413E-A69C-2A02C8F87209}" type="datetimeFigureOut">
              <a:rPr lang="en-US" smtClean="0"/>
              <a:t>11/18/2022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0BF3B4-EBEE-480D-8642-CFEE1DC00F6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6733990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625564-8A95-413E-A69C-2A02C8F87209}" type="datetimeFigureOut">
              <a:rPr lang="en-US" smtClean="0"/>
              <a:t>11/18/2022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0BF3B4-EBEE-480D-8642-CFEE1DC00F6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3509319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625564-8A95-413E-A69C-2A02C8F87209}" type="datetimeFigureOut">
              <a:rPr lang="en-US" smtClean="0"/>
              <a:t>11/18/2022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0BF3B4-EBEE-480D-8642-CFEE1DC00F6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6689439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381" y="660400"/>
            <a:ext cx="2211884" cy="23114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915543" y="1426283"/>
            <a:ext cx="3471863" cy="7039681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2381" y="2971800"/>
            <a:ext cx="2211884" cy="5505627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625564-8A95-413E-A69C-2A02C8F87209}" type="datetimeFigureOut">
              <a:rPr lang="en-US" smtClean="0"/>
              <a:t>11/18/2022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0BF3B4-EBEE-480D-8642-CFEE1DC00F6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55766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381" y="660400"/>
            <a:ext cx="2211884" cy="23114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915543" y="1426283"/>
            <a:ext cx="3471863" cy="7039681"/>
          </a:xfrm>
        </p:spPr>
        <p:txBody>
          <a:bodyPr anchor="t"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2381" y="2971800"/>
            <a:ext cx="2211884" cy="5505627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625564-8A95-413E-A69C-2A02C8F87209}" type="datetimeFigureOut">
              <a:rPr lang="en-US" smtClean="0"/>
              <a:t>11/18/2022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0BF3B4-EBEE-480D-8642-CFEE1DC00F6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3642592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625564-8A95-413E-A69C-2A02C8F87209}" type="datetimeFigureOut">
              <a:rPr lang="en-US" smtClean="0"/>
              <a:t>11/18/2022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0BF3B4-EBEE-480D-8642-CFEE1DC00F6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9125837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4907757" y="527403"/>
            <a:ext cx="1478756" cy="8394877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71488" y="527403"/>
            <a:ext cx="4350544" cy="839487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625564-8A95-413E-A69C-2A02C8F87209}" type="datetimeFigureOut">
              <a:rPr lang="en-US" smtClean="0"/>
              <a:t>11/18/2022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0BF3B4-EBEE-480D-8642-CFEE1DC00F6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9214296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71488" y="527405"/>
            <a:ext cx="5915025" cy="191470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71488" y="2637014"/>
            <a:ext cx="5915025" cy="628526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71488" y="9181397"/>
            <a:ext cx="1543050" cy="5274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E625564-8A95-413E-A69C-2A02C8F87209}" type="datetimeFigureOut">
              <a:rPr lang="en-US" smtClean="0"/>
              <a:t>11/18/2022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271713" y="9181397"/>
            <a:ext cx="2314575" cy="5274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843463" y="9181397"/>
            <a:ext cx="1543050" cy="5274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A0BF3B4-EBEE-480D-8642-CFEE1DC00F6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9439806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4.jpeg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7.pn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0A8D2E-9CD7-4982-81B0-A7EE3AA948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6712" y="3394430"/>
            <a:ext cx="6262688" cy="2130070"/>
          </a:xfrm>
        </p:spPr>
        <p:txBody>
          <a:bodyPr>
            <a:noAutofit/>
          </a:bodyPr>
          <a:lstStyle/>
          <a:p>
            <a:r>
              <a:rPr lang="en-GB" sz="2400" dirty="0"/>
              <a:t>Student Name: Mariana Burcea</a:t>
            </a:r>
            <a:br>
              <a:rPr lang="en-GB" sz="2400" dirty="0"/>
            </a:br>
            <a:r>
              <a:rPr lang="en-GB" sz="2400" dirty="0"/>
              <a:t>Student No: 2128501</a:t>
            </a:r>
            <a:br>
              <a:rPr lang="en-GB" sz="2400" dirty="0"/>
            </a:br>
            <a:r>
              <a:rPr lang="en-GB" sz="2400" dirty="0"/>
              <a:t>Lecture Name: Tristan Hawkins</a:t>
            </a:r>
            <a:br>
              <a:rPr lang="en-GB" sz="2400" dirty="0"/>
            </a:br>
            <a:r>
              <a:rPr lang="en-GB" sz="2400" dirty="0"/>
              <a:t>The Module Title: Food And Beverage BMIH400</a:t>
            </a:r>
          </a:p>
        </p:txBody>
      </p:sp>
    </p:spTree>
    <p:extLst>
      <p:ext uri="{BB962C8B-B14F-4D97-AF65-F5344CB8AC3E}">
        <p14:creationId xmlns:p14="http://schemas.microsoft.com/office/powerpoint/2010/main" val="160807787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471487" y="309820"/>
            <a:ext cx="5915025" cy="615595"/>
          </a:xfrm>
        </p:spPr>
        <p:txBody>
          <a:bodyPr>
            <a:noAutofit/>
          </a:bodyPr>
          <a:lstStyle/>
          <a:p>
            <a:pPr algn="ctr"/>
            <a:r>
              <a:rPr lang="en-US" sz="2000" b="1" i="1" dirty="0">
                <a:solidFill>
                  <a:srgbClr val="FF0000"/>
                </a:solidFill>
                <a:latin typeface="Algerian" panose="04020705040A02060702" pitchFamily="82" charset="0"/>
              </a:rPr>
              <a:t>Hotel Trinity-</a:t>
            </a:r>
            <a:br>
              <a:rPr lang="en-US" sz="2000" b="1" i="1" dirty="0">
                <a:solidFill>
                  <a:srgbClr val="FF0000"/>
                </a:solidFill>
                <a:latin typeface="Algerian" panose="04020705040A02060702" pitchFamily="82" charset="0"/>
              </a:rPr>
            </a:br>
            <a:r>
              <a:rPr lang="en-US" sz="2000" b="1" i="1" dirty="0">
                <a:solidFill>
                  <a:srgbClr val="FF0000"/>
                </a:solidFill>
                <a:latin typeface="Algerian" panose="04020705040A02060702" pitchFamily="82" charset="0"/>
              </a:rPr>
              <a:t>Christmas Party Menu</a:t>
            </a:r>
            <a:endParaRPr lang="en-US" sz="2000" dirty="0"/>
          </a:p>
        </p:txBody>
      </p:sp>
      <p:sp>
        <p:nvSpPr>
          <p:cNvPr id="3" name="Subtitle 2"/>
          <p:cNvSpPr>
            <a:spLocks noGrp="1"/>
          </p:cNvSpPr>
          <p:nvPr>
            <p:ph sz="half" idx="1"/>
          </p:nvPr>
        </p:nvSpPr>
        <p:spPr>
          <a:xfrm>
            <a:off x="514350" y="1222237"/>
            <a:ext cx="2914650" cy="1465148"/>
          </a:xfrm>
        </p:spPr>
        <p:txBody>
          <a:bodyPr>
            <a:noAutofit/>
          </a:bodyPr>
          <a:lstStyle/>
          <a:p>
            <a:r>
              <a:rPr lang="en-US" sz="2025" b="1" i="1" dirty="0"/>
              <a:t>Starter </a:t>
            </a:r>
          </a:p>
          <a:p>
            <a:pPr lvl="0"/>
            <a:r>
              <a:rPr lang="en-US" sz="1013" b="1" dirty="0"/>
              <a:t>Cauliflower rolls [vg]……………..…………………£8.00</a:t>
            </a:r>
          </a:p>
          <a:p>
            <a:pPr lvl="0"/>
            <a:r>
              <a:rPr lang="en-US" sz="900" b="1" dirty="0"/>
              <a:t>smoked salmon baked eggs [v]</a:t>
            </a:r>
            <a:r>
              <a:rPr lang="en-US" sz="900" b="1" i="1" dirty="0"/>
              <a:t> </a:t>
            </a:r>
            <a:r>
              <a:rPr lang="en-US" sz="900" b="1" dirty="0"/>
              <a:t>………………………. £5.00</a:t>
            </a:r>
          </a:p>
          <a:p>
            <a:pPr lvl="0"/>
            <a:r>
              <a:rPr lang="en-US" sz="900" b="1" dirty="0"/>
              <a:t>Tomatoes garlic cheese pasta [v]……………….…£7.00</a:t>
            </a:r>
          </a:p>
          <a:p>
            <a:pPr lvl="0"/>
            <a:r>
              <a:rPr lang="en-US" sz="900" b="1" dirty="0"/>
              <a:t>Baked Crab Cakes [v]</a:t>
            </a:r>
            <a:r>
              <a:rPr lang="en-US" sz="900" b="1" i="1" dirty="0"/>
              <a:t> </a:t>
            </a:r>
            <a:r>
              <a:rPr lang="en-US" sz="900" b="1" dirty="0"/>
              <a:t>…………………………………. £3.00</a:t>
            </a:r>
          </a:p>
          <a:p>
            <a:pPr marL="0" indent="0">
              <a:buNone/>
            </a:pPr>
            <a:endParaRPr lang="en-US" sz="2025" b="1" i="1" dirty="0">
              <a:solidFill>
                <a:srgbClr val="FF0000"/>
              </a:solidFill>
              <a:latin typeface="Algerian" panose="04020705040A02060702" pitchFamily="82" charset="0"/>
            </a:endParaRPr>
          </a:p>
        </p:txBody>
      </p:sp>
      <p:pic>
        <p:nvPicPr>
          <p:cNvPr id="1026" name="Picture 2" descr="What dishes should you bring to a party? | BBC Good Food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15169" y="1010785"/>
            <a:ext cx="3090326" cy="18880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1475" y="2899616"/>
            <a:ext cx="2914650" cy="1545883"/>
          </a:xfrm>
          <a:prstGeom prst="rect">
            <a:avLst/>
          </a:prstGeom>
        </p:spPr>
      </p:pic>
      <p:pic>
        <p:nvPicPr>
          <p:cNvPr id="11" name="Picture 1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24870" y="4866719"/>
            <a:ext cx="2961642" cy="1735904"/>
          </a:xfrm>
          <a:prstGeom prst="rect">
            <a:avLst/>
          </a:prstGeom>
        </p:spPr>
      </p:pic>
      <p:sp>
        <p:nvSpPr>
          <p:cNvPr id="13" name="Subtitle 2"/>
          <p:cNvSpPr txBox="1">
            <a:spLocks/>
          </p:cNvSpPr>
          <p:nvPr/>
        </p:nvSpPr>
        <p:spPr>
          <a:xfrm>
            <a:off x="3139465" y="6777867"/>
            <a:ext cx="3410065" cy="1709641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171450" indent="-171450" algn="l" defTabSz="685800" rtl="0" eaLnBrk="1" latinLnBrk="0" hangingPunct="1">
              <a:lnSpc>
                <a:spcPct val="90000"/>
              </a:lnSpc>
              <a:spcBef>
                <a:spcPts val="750"/>
              </a:spcBef>
              <a:buFont typeface="Arial" panose="020B0604020202020204" pitchFamily="34" charset="0"/>
              <a:buChar char="•"/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143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8572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2001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5430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8859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2288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5717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9146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en-US" sz="2025" b="1" i="1" dirty="0"/>
              <a:t>Beverages </a:t>
            </a:r>
          </a:p>
          <a:p>
            <a:r>
              <a:rPr lang="en-US" sz="900" b="1" i="1" dirty="0"/>
              <a:t>Red Wine…………………………………………….. £10.00</a:t>
            </a:r>
          </a:p>
          <a:p>
            <a:r>
              <a:rPr lang="en-US" sz="900" b="1" i="1" dirty="0"/>
              <a:t>Buck fast Tonic Win…….…………………….……... £5.00 </a:t>
            </a:r>
          </a:p>
          <a:p>
            <a:r>
              <a:rPr lang="en-US" sz="900" b="1" i="1" dirty="0"/>
              <a:t>Peppermint mojito………………………………………. £9.00</a:t>
            </a:r>
          </a:p>
          <a:p>
            <a:r>
              <a:rPr lang="en-US" sz="900" b="1" i="1" dirty="0"/>
              <a:t>Champagne cocktail……………………………………...£11.00</a:t>
            </a:r>
          </a:p>
          <a:p>
            <a:r>
              <a:rPr lang="en-US" sz="900" b="1" i="1" dirty="0"/>
              <a:t>Classic mulled wine……………………………………...£12.00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en-US" sz="2025" b="1" i="1" dirty="0"/>
              <a:t> </a:t>
            </a:r>
            <a:endParaRPr lang="en-US" sz="900" b="1" i="1" dirty="0"/>
          </a:p>
          <a:p>
            <a:endParaRPr lang="en-US" sz="900" b="1" i="1" dirty="0"/>
          </a:p>
        </p:txBody>
      </p:sp>
      <p:pic>
        <p:nvPicPr>
          <p:cNvPr id="14" name="Picture 4" descr="Cristin Cooper | Pumpkin recipes dinner, Christmas drinks, Christmas drinks  alcohol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1475" y="6934275"/>
            <a:ext cx="2581275" cy="15485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Subtitle 2">
            <a:extLst>
              <a:ext uri="{FF2B5EF4-FFF2-40B4-BE49-F238E27FC236}">
                <a16:creationId xmlns:a16="http://schemas.microsoft.com/office/drawing/2014/main" id="{0655181B-CA9F-D99A-DE91-4239C30A1D11}"/>
              </a:ext>
            </a:extLst>
          </p:cNvPr>
          <p:cNvSpPr txBox="1">
            <a:spLocks/>
          </p:cNvSpPr>
          <p:nvPr/>
        </p:nvSpPr>
        <p:spPr>
          <a:xfrm>
            <a:off x="371475" y="5205827"/>
            <a:ext cx="2914650" cy="1465148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171450" indent="-171450" algn="l" defTabSz="685800" rtl="0" eaLnBrk="1" latinLnBrk="0" hangingPunct="1">
              <a:lnSpc>
                <a:spcPct val="90000"/>
              </a:lnSpc>
              <a:spcBef>
                <a:spcPts val="750"/>
              </a:spcBef>
              <a:buFont typeface="Arial" panose="020B0604020202020204" pitchFamily="34" charset="0"/>
              <a:buChar char="•"/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143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8572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2001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5430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8859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2288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5717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9146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025" b="1" i="1" dirty="0"/>
              <a:t>Desserts</a:t>
            </a:r>
          </a:p>
          <a:p>
            <a:r>
              <a:rPr lang="en-US" sz="1013" b="1" dirty="0"/>
              <a:t>Peanut Butter Cake [vg]……………..…………………£6.00</a:t>
            </a:r>
          </a:p>
          <a:p>
            <a:r>
              <a:rPr lang="en-US" sz="900" b="1" dirty="0"/>
              <a:t>Christmas Pudding[v]</a:t>
            </a:r>
            <a:r>
              <a:rPr lang="en-US" sz="900" b="1" i="1" dirty="0"/>
              <a:t> </a:t>
            </a:r>
            <a:r>
              <a:rPr lang="en-US" sz="900" b="1" dirty="0"/>
              <a:t>…………………………………. £3.00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en-US" sz="2025" b="1" i="1" dirty="0">
              <a:solidFill>
                <a:srgbClr val="FF0000"/>
              </a:solidFill>
              <a:latin typeface="Algerian" panose="04020705040A02060702" pitchFamily="82" charset="0"/>
            </a:endParaRPr>
          </a:p>
        </p:txBody>
      </p:sp>
      <p:sp>
        <p:nvSpPr>
          <p:cNvPr id="4" name="Subtitle 2">
            <a:extLst>
              <a:ext uri="{FF2B5EF4-FFF2-40B4-BE49-F238E27FC236}">
                <a16:creationId xmlns:a16="http://schemas.microsoft.com/office/drawing/2014/main" id="{BCE10388-A9E0-1BA7-BDBA-DC898BDF6630}"/>
              </a:ext>
            </a:extLst>
          </p:cNvPr>
          <p:cNvSpPr txBox="1">
            <a:spLocks/>
          </p:cNvSpPr>
          <p:nvPr/>
        </p:nvSpPr>
        <p:spPr>
          <a:xfrm>
            <a:off x="3615169" y="3376598"/>
            <a:ext cx="2914650" cy="1465148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171450" indent="-171450" algn="l" defTabSz="685800" rtl="0" eaLnBrk="1" latinLnBrk="0" hangingPunct="1">
              <a:lnSpc>
                <a:spcPct val="90000"/>
              </a:lnSpc>
              <a:spcBef>
                <a:spcPts val="750"/>
              </a:spcBef>
              <a:buFont typeface="Arial" panose="020B0604020202020204" pitchFamily="34" charset="0"/>
              <a:buChar char="•"/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143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8572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2001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5430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8859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2288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5717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9146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025" b="1" i="1" dirty="0"/>
              <a:t>Desserts</a:t>
            </a:r>
          </a:p>
          <a:p>
            <a:r>
              <a:rPr lang="en-US" sz="1013" b="1" dirty="0"/>
              <a:t>Roast Beef ……………..…………………£16.00</a:t>
            </a:r>
          </a:p>
          <a:p>
            <a:r>
              <a:rPr lang="en-US" sz="900" b="1" dirty="0"/>
              <a:t>Smoked Chicken</a:t>
            </a:r>
            <a:r>
              <a:rPr lang="en-US" sz="900" b="1" i="1" dirty="0"/>
              <a:t> </a:t>
            </a:r>
            <a:r>
              <a:rPr lang="en-US" sz="900" b="1" dirty="0"/>
              <a:t>…………………………………. £12.00</a:t>
            </a:r>
          </a:p>
          <a:p>
            <a:r>
              <a:rPr lang="en-US" sz="900" b="1" dirty="0"/>
              <a:t>Persian Rice Tart [v] …………………………………. £10.00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en-US" sz="2025" b="1" i="1" dirty="0">
              <a:solidFill>
                <a:srgbClr val="FF0000"/>
              </a:solidFill>
              <a:latin typeface="Algerian" panose="04020705040A02060702" pitchFamily="82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C27F1B6A-3870-A943-66E9-94EC67FB459B}"/>
              </a:ext>
            </a:extLst>
          </p:cNvPr>
          <p:cNvSpPr txBox="1"/>
          <p:nvPr/>
        </p:nvSpPr>
        <p:spPr>
          <a:xfrm>
            <a:off x="1200978" y="8683763"/>
            <a:ext cx="4170293" cy="73866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/>
            <a:r>
              <a:rPr lang="en-GB" sz="1400" dirty="0"/>
              <a:t>At the Hotel Trinity London, we will provide seasonal meals and drinks such as Seafood and salads for our </a:t>
            </a:r>
            <a:r>
              <a:rPr lang="en-GB" sz="1400" dirty="0" err="1"/>
              <a:t>custmers</a:t>
            </a:r>
            <a:r>
              <a:rPr lang="en-GB" sz="1400" dirty="0"/>
              <a:t>. </a:t>
            </a:r>
          </a:p>
        </p:txBody>
      </p:sp>
    </p:spTree>
    <p:extLst>
      <p:ext uri="{BB962C8B-B14F-4D97-AF65-F5344CB8AC3E}">
        <p14:creationId xmlns:p14="http://schemas.microsoft.com/office/powerpoint/2010/main" val="100661988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3428999" y="288755"/>
            <a:ext cx="3429000" cy="1697388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US" sz="2800" b="1" i="1" dirty="0"/>
              <a:t>Drinks </a:t>
            </a:r>
          </a:p>
          <a:p>
            <a:pPr marL="171450" indent="-171450" defTabSz="685800">
              <a:lnSpc>
                <a:spcPct val="90000"/>
              </a:lnSpc>
              <a:spcBef>
                <a:spcPts val="750"/>
              </a:spcBef>
              <a:buFont typeface="Arial" panose="020B0604020202020204" pitchFamily="34" charset="0"/>
              <a:buChar char="•"/>
            </a:pPr>
            <a:r>
              <a:rPr lang="en-US" sz="900" b="1" i="1" dirty="0"/>
              <a:t>Classic mulled Wine………………………… £8.00</a:t>
            </a:r>
          </a:p>
          <a:p>
            <a:pPr marL="171450" indent="-171450" defTabSz="685800">
              <a:lnSpc>
                <a:spcPct val="90000"/>
              </a:lnSpc>
              <a:spcBef>
                <a:spcPts val="750"/>
              </a:spcBef>
              <a:buFont typeface="Arial" panose="020B0604020202020204" pitchFamily="34" charset="0"/>
              <a:buChar char="•"/>
            </a:pPr>
            <a:r>
              <a:rPr lang="en-US" sz="900" b="1" i="1" dirty="0"/>
              <a:t>Black’s Club ………………………..………….... £10.00</a:t>
            </a:r>
          </a:p>
          <a:p>
            <a:pPr marL="171450" indent="-171450" defTabSz="685800">
              <a:lnSpc>
                <a:spcPct val="90000"/>
              </a:lnSpc>
              <a:spcBef>
                <a:spcPts val="750"/>
              </a:spcBef>
              <a:buFont typeface="Arial" panose="020B0604020202020204" pitchFamily="34" charset="0"/>
              <a:buChar char="•"/>
            </a:pPr>
            <a:r>
              <a:rPr lang="en-US" sz="900" b="1" i="1" dirty="0"/>
              <a:t>Whisky Mac…………………………………….. £ 7.00</a:t>
            </a:r>
          </a:p>
          <a:p>
            <a:endParaRPr lang="en-US" sz="1600" b="1" dirty="0"/>
          </a:p>
          <a:p>
            <a:r>
              <a:rPr lang="en-US" sz="1600" b="1" dirty="0"/>
              <a:t>There will be 40% off on weekend</a:t>
            </a:r>
          </a:p>
        </p:txBody>
      </p:sp>
      <p:pic>
        <p:nvPicPr>
          <p:cNvPr id="12" name="Picture 1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8213" y="288755"/>
            <a:ext cx="2914650" cy="1697388"/>
          </a:xfrm>
          <a:prstGeom prst="rect">
            <a:avLst/>
          </a:prstGeom>
        </p:spPr>
      </p:pic>
      <p:sp>
        <p:nvSpPr>
          <p:cNvPr id="13" name="Subtitle 2"/>
          <p:cNvSpPr>
            <a:spLocks noGrp="1"/>
          </p:cNvSpPr>
          <p:nvPr>
            <p:ph sz="half" idx="1"/>
          </p:nvPr>
        </p:nvSpPr>
        <p:spPr>
          <a:xfrm>
            <a:off x="308213" y="2235286"/>
            <a:ext cx="2906071" cy="3416213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US" sz="1125" b="1" i="1" dirty="0"/>
              <a:t>Deals and Discounts on Working Days Dinner </a:t>
            </a:r>
          </a:p>
          <a:p>
            <a:pPr marL="0" indent="0">
              <a:buNone/>
            </a:pPr>
            <a:r>
              <a:rPr lang="en-US" sz="1200" b="1" i="1" dirty="0">
                <a:solidFill>
                  <a:srgbClr val="FF0000"/>
                </a:solidFill>
              </a:rPr>
              <a:t>    “Deals 1 in only £40” </a:t>
            </a:r>
          </a:p>
          <a:p>
            <a:r>
              <a:rPr lang="en-US" sz="900" b="1" i="1" dirty="0"/>
              <a:t>Cauliflower sandwich [vg]  </a:t>
            </a:r>
          </a:p>
          <a:p>
            <a:r>
              <a:rPr lang="en-US" sz="900" b="1" i="1" dirty="0"/>
              <a:t>Moist Chocolate muffins [vg]  </a:t>
            </a:r>
          </a:p>
          <a:p>
            <a:r>
              <a:rPr lang="en-US" sz="900" b="1" i="1" dirty="0"/>
              <a:t>Lentil soup [v]</a:t>
            </a:r>
          </a:p>
          <a:p>
            <a:r>
              <a:rPr lang="en-US" sz="900" b="1" i="1" dirty="0"/>
              <a:t>Christmas Pudding [vg]  </a:t>
            </a:r>
          </a:p>
          <a:p>
            <a:r>
              <a:rPr lang="en-US" sz="900" b="1" i="1" dirty="0"/>
              <a:t>Black’s Club</a:t>
            </a:r>
          </a:p>
          <a:p>
            <a:endParaRPr lang="en-US" sz="900" b="1" i="1" dirty="0"/>
          </a:p>
          <a:p>
            <a:pPr marL="0" indent="0">
              <a:buNone/>
            </a:pPr>
            <a:r>
              <a:rPr lang="en-US" sz="1200" b="1" i="1" dirty="0">
                <a:solidFill>
                  <a:srgbClr val="FF0000"/>
                </a:solidFill>
              </a:rPr>
              <a:t>  “Deal 2 in only £45” </a:t>
            </a:r>
          </a:p>
          <a:p>
            <a:r>
              <a:rPr lang="en-US" sz="900" b="1" i="1" dirty="0"/>
              <a:t>Mint Fudge brownies [vg]  </a:t>
            </a:r>
          </a:p>
          <a:p>
            <a:r>
              <a:rPr lang="en-US" sz="900" b="1" i="1" dirty="0"/>
              <a:t>Squash &amp; chestnut crackers [v]</a:t>
            </a:r>
          </a:p>
          <a:p>
            <a:r>
              <a:rPr lang="en-US" sz="900" b="1" i="1" dirty="0"/>
              <a:t>Chocolate Gingerbread cake [v]</a:t>
            </a:r>
          </a:p>
          <a:p>
            <a:r>
              <a:rPr lang="en-US" sz="900" b="1" i="1" dirty="0"/>
              <a:t>Chocolate cupcake [vg]  </a:t>
            </a:r>
          </a:p>
          <a:p>
            <a:r>
              <a:rPr lang="en-US" sz="900" b="1" i="1" dirty="0"/>
              <a:t>Persian rice tart [v]</a:t>
            </a:r>
          </a:p>
          <a:p>
            <a:r>
              <a:rPr lang="en-US" sz="900" b="1" i="1" dirty="0"/>
              <a:t>Red Wine</a:t>
            </a:r>
          </a:p>
          <a:p>
            <a:endParaRPr lang="en-US" sz="900" b="1" i="1" dirty="0"/>
          </a:p>
        </p:txBody>
      </p:sp>
      <p:pic>
        <p:nvPicPr>
          <p:cNvPr id="14" name="Picture 2" descr="https://guthriejensen.com/blog/wp-content/uploads/2017/11/Christmas-party-menu-400x263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22863" y="2767015"/>
            <a:ext cx="3247571" cy="20307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8" name="Subtitle 2"/>
          <p:cNvSpPr>
            <a:spLocks noGrp="1"/>
          </p:cNvSpPr>
          <p:nvPr>
            <p:ph sz="half" idx="1"/>
          </p:nvPr>
        </p:nvSpPr>
        <p:spPr>
          <a:xfrm>
            <a:off x="1818395" y="5646082"/>
            <a:ext cx="3397903" cy="1580217"/>
          </a:xfrm>
        </p:spPr>
        <p:txBody>
          <a:bodyPr>
            <a:noAutofit/>
          </a:bodyPr>
          <a:lstStyle/>
          <a:p>
            <a:pPr marL="0" indent="0" algn="ctr">
              <a:buNone/>
            </a:pPr>
            <a:r>
              <a:rPr lang="en-US" sz="1400" b="1" i="1" dirty="0"/>
              <a:t>  Set-ups Timings</a:t>
            </a:r>
          </a:p>
          <a:p>
            <a:pPr marL="0" indent="0" algn="ctr">
              <a:buNone/>
            </a:pPr>
            <a:r>
              <a:rPr lang="en-US" sz="1050" dirty="0"/>
              <a:t>Monday to Sunday (1:00 PM to 12:00 PM 0’Clock)</a:t>
            </a:r>
          </a:p>
          <a:p>
            <a:pPr marL="0" indent="0" algn="ctr">
              <a:buNone/>
            </a:pPr>
            <a:r>
              <a:rPr lang="en-US" sz="1050" dirty="0"/>
              <a:t>Pre-Booking and deposit options are available.</a:t>
            </a:r>
          </a:p>
          <a:p>
            <a:pPr marL="0" indent="0" algn="ctr">
              <a:buNone/>
            </a:pPr>
            <a:r>
              <a:rPr lang="en-US" sz="1400" b="1" i="1" dirty="0"/>
              <a:t>  Entertaining </a:t>
            </a:r>
          </a:p>
          <a:p>
            <a:pPr marL="0" lvl="0" indent="0" algn="ctr">
              <a:buNone/>
            </a:pPr>
            <a:r>
              <a:rPr lang="en-US" sz="1050" dirty="0"/>
              <a:t>Live Music </a:t>
            </a:r>
          </a:p>
          <a:p>
            <a:pPr marL="0" lvl="0" indent="0" algn="ctr">
              <a:buNone/>
            </a:pPr>
            <a:r>
              <a:rPr lang="en-US" sz="1050" dirty="0"/>
              <a:t>Couple dance</a:t>
            </a:r>
          </a:p>
          <a:p>
            <a:pPr marL="0" lvl="0" indent="0" algn="ctr">
              <a:buNone/>
            </a:pPr>
            <a:r>
              <a:rPr lang="en-US" sz="1050" dirty="0"/>
              <a:t>Gift distribution by Santa Claus </a:t>
            </a:r>
          </a:p>
          <a:p>
            <a:pPr marL="0" indent="0" algn="ctr">
              <a:buNone/>
            </a:pPr>
            <a:r>
              <a:rPr lang="en-US" sz="1200" dirty="0"/>
              <a:t> </a:t>
            </a:r>
            <a:endParaRPr lang="en-US" sz="800" dirty="0"/>
          </a:p>
          <a:p>
            <a:endParaRPr lang="en-US" sz="800" b="1" i="1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56E6D10E-0060-2E5E-21E8-BDF4B4500F13}"/>
              </a:ext>
            </a:extLst>
          </p:cNvPr>
          <p:cNvSpPr txBox="1"/>
          <p:nvPr/>
        </p:nvSpPr>
        <p:spPr>
          <a:xfrm>
            <a:off x="219864" y="7670714"/>
            <a:ext cx="6418269" cy="144655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 algn="ctr">
              <a:buNone/>
            </a:pPr>
            <a:r>
              <a:rPr lang="en-US" sz="2400" b="1" i="1" dirty="0"/>
              <a:t>Allergens Statement</a:t>
            </a:r>
          </a:p>
          <a:p>
            <a:pPr algn="ctr"/>
            <a:r>
              <a:rPr lang="en-US" sz="1200" dirty="0"/>
              <a:t>Please inform to your waiter, if you have any diet restrictions and allergic issues from seafood, meat, poultry, or eggs we will provide as per your requirement.</a:t>
            </a:r>
          </a:p>
          <a:p>
            <a:pPr marL="0" indent="0" algn="ctr">
              <a:buNone/>
            </a:pPr>
            <a:r>
              <a:rPr lang="en-US" sz="2000" dirty="0"/>
              <a:t>  </a:t>
            </a:r>
            <a:r>
              <a:rPr lang="en-US" sz="2000" b="1" i="1" dirty="0"/>
              <a:t>Symbol options- </a:t>
            </a:r>
            <a:r>
              <a:rPr lang="en-US" sz="2000" dirty="0"/>
              <a:t>Vegan [v or vg]</a:t>
            </a:r>
            <a:r>
              <a:rPr lang="en-US" sz="2000" b="1" i="1" dirty="0"/>
              <a:t>  </a:t>
            </a:r>
          </a:p>
          <a:p>
            <a:pPr marL="0" indent="0" algn="ctr">
              <a:buNone/>
            </a:pPr>
            <a:r>
              <a:rPr lang="en-US" sz="2000" b="1" i="1" dirty="0"/>
              <a:t> 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C9BD33C0-E0A2-4269-BC62-CD24AD7FC42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43499" y="8849799"/>
            <a:ext cx="1534893" cy="7674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451606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i="1" dirty="0"/>
              <a:t>References </a:t>
            </a:r>
            <a:br>
              <a:rPr lang="en-US" b="1" i="1" dirty="0"/>
            </a:br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sz="half" idx="1"/>
          </p:nvPr>
        </p:nvSpPr>
        <p:spPr>
          <a:xfrm>
            <a:off x="376919" y="1611085"/>
            <a:ext cx="6230358" cy="464223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b="1" i="1" dirty="0"/>
              <a:t> </a:t>
            </a:r>
          </a:p>
          <a:p>
            <a:r>
              <a:rPr lang="en-US" dirty="0"/>
              <a:t>Good Food team (2013). Festive starter recipes. [online] Bbcgoodfood.com. Available at: https://www.bbcgoodfood.com/recipes/collection/festive-starter-recipes [Accessed 16 Nov. 2022].</a:t>
            </a:r>
          </a:p>
          <a:p>
            <a:r>
              <a:rPr lang="en-US" dirty="0"/>
              <a:t>Good Food team (2013). Festive starter recipes. [online] Bbcgoodfood.com. Available at: https://www.bbcgoodfood.com/recipes/collection/festive-starter-recipes [Accessed 16 Nov. 2022].</a:t>
            </a:r>
          </a:p>
          <a:p>
            <a:r>
              <a:rPr lang="en-US" dirty="0"/>
              <a:t>http://www.facebook.com/aheadofthyme (2020). 25 Best Christmas Mains and Entrees. [online] Ahead of Thyme. Available at: https://www.aheadofthyme.com/best-christmas-mains-and-entrees/ [Accessed 16 Nov. 2022].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7032292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Green">
      <a:dk1>
        <a:sysClr val="windowText" lastClr="000000"/>
      </a:dk1>
      <a:lt1>
        <a:sysClr val="window" lastClr="FFFFFF"/>
      </a:lt1>
      <a:dk2>
        <a:srgbClr val="455F51"/>
      </a:dk2>
      <a:lt2>
        <a:srgbClr val="E3DED1"/>
      </a:lt2>
      <a:accent1>
        <a:srgbClr val="549E39"/>
      </a:accent1>
      <a:accent2>
        <a:srgbClr val="8AB833"/>
      </a:accent2>
      <a:accent3>
        <a:srgbClr val="C0CF3A"/>
      </a:accent3>
      <a:accent4>
        <a:srgbClr val="029676"/>
      </a:accent4>
      <a:accent5>
        <a:srgbClr val="4AB5C4"/>
      </a:accent5>
      <a:accent6>
        <a:srgbClr val="0989B1"/>
      </a:accent6>
      <a:hlink>
        <a:srgbClr val="6B9F25"/>
      </a:hlink>
      <a:folHlink>
        <a:srgbClr val="BA6906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82</TotalTime>
  <Words>461</Words>
  <Application>Microsoft Office PowerPoint</Application>
  <PresentationFormat>A4 Paper (210x297 mm)</PresentationFormat>
  <Paragraphs>60</Paragraphs>
  <Slides>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9" baseType="lpstr">
      <vt:lpstr>Algerian</vt:lpstr>
      <vt:lpstr>Arial</vt:lpstr>
      <vt:lpstr>Calibri</vt:lpstr>
      <vt:lpstr>Calibri Light</vt:lpstr>
      <vt:lpstr>Office Theme</vt:lpstr>
      <vt:lpstr>Student Name: Mariana Burcea Student No: 2128501 Lecture Name: Tristan Hawkins The Module Title: Food And Beverage BMIH400</vt:lpstr>
      <vt:lpstr>Hotel Trinity- Christmas Party Menu</vt:lpstr>
      <vt:lpstr>PowerPoint Presentation</vt:lpstr>
      <vt:lpstr>References 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MARY BURCEA</dc:creator>
  <cp:lastModifiedBy>Bianca Burcea</cp:lastModifiedBy>
  <cp:revision>25</cp:revision>
  <dcterms:created xsi:type="dcterms:W3CDTF">2022-11-16T05:38:09Z</dcterms:created>
  <dcterms:modified xsi:type="dcterms:W3CDTF">2022-11-18T06:48:46Z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MSIP_Label_ba2ef5eb-f4dc-4350-b858-3238ea3234a5_Enabled">
    <vt:lpwstr>true</vt:lpwstr>
  </property>
  <property fmtid="{D5CDD505-2E9C-101B-9397-08002B2CF9AE}" pid="3" name="MSIP_Label_ba2ef5eb-f4dc-4350-b858-3238ea3234a5_SetDate">
    <vt:lpwstr>2022-11-18T06:40:51Z</vt:lpwstr>
  </property>
  <property fmtid="{D5CDD505-2E9C-101B-9397-08002B2CF9AE}" pid="4" name="MSIP_Label_ba2ef5eb-f4dc-4350-b858-3238ea3234a5_Method">
    <vt:lpwstr>Standard</vt:lpwstr>
  </property>
  <property fmtid="{D5CDD505-2E9C-101B-9397-08002B2CF9AE}" pid="5" name="MSIP_Label_ba2ef5eb-f4dc-4350-b858-3238ea3234a5_Name">
    <vt:lpwstr>ba2ef5eb-f4dc-4350-b858-3238ea3234a5</vt:lpwstr>
  </property>
  <property fmtid="{D5CDD505-2E9C-101B-9397-08002B2CF9AE}" pid="6" name="MSIP_Label_ba2ef5eb-f4dc-4350-b858-3238ea3234a5_SiteId">
    <vt:lpwstr>15a81316-8630-4c4a-9d10-7a74fe05e6df</vt:lpwstr>
  </property>
  <property fmtid="{D5CDD505-2E9C-101B-9397-08002B2CF9AE}" pid="7" name="MSIP_Label_ba2ef5eb-f4dc-4350-b858-3238ea3234a5_ActionId">
    <vt:lpwstr>d7b69a43-0b43-48ea-b98f-5fd3263f0dbe</vt:lpwstr>
  </property>
  <property fmtid="{D5CDD505-2E9C-101B-9397-08002B2CF9AE}" pid="8" name="MSIP_Label_ba2ef5eb-f4dc-4350-b858-3238ea3234a5_ContentBits">
    <vt:lpwstr>0</vt:lpwstr>
  </property>
</Properties>
</file>