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jpg" ContentType="image/jp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77" r:id="rId1"/>
  </p:sldMasterIdLst>
  <p:notesMasterIdLst>
    <p:notesMasterId r:id="rId29"/>
  </p:notesMasterIdLst>
  <p:handoutMasterIdLst>
    <p:handoutMasterId r:id="rId30"/>
  </p:handoutMasterIdLst>
  <p:sldIdLst>
    <p:sldId id="277" r:id="rId2"/>
    <p:sldId id="257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68" r:id="rId12"/>
    <p:sldId id="269" r:id="rId13"/>
    <p:sldId id="270" r:id="rId14"/>
    <p:sldId id="271" r:id="rId15"/>
    <p:sldId id="272" r:id="rId16"/>
    <p:sldId id="273" r:id="rId17"/>
    <p:sldId id="274" r:id="rId18"/>
    <p:sldId id="275" r:id="rId19"/>
    <p:sldId id="299" r:id="rId20"/>
    <p:sldId id="300" r:id="rId21"/>
    <p:sldId id="301" r:id="rId22"/>
    <p:sldId id="302" r:id="rId23"/>
    <p:sldId id="303" r:id="rId24"/>
    <p:sldId id="304" r:id="rId25"/>
    <p:sldId id="305" r:id="rId26"/>
    <p:sldId id="306" r:id="rId27"/>
    <p:sldId id="297" r:id="rId28"/>
  </p:sldIdLst>
  <p:sldSz cx="12192000" cy="6858000"/>
  <p:notesSz cx="6669088" cy="9753600"/>
  <p:embeddedFontLst>
    <p:embeddedFont>
      <p:font typeface="Cambria Math" panose="02040503050406030204" pitchFamily="18" charset="0"/>
      <p:regular r:id="rId31"/>
    </p:embeddedFont>
    <p:embeddedFont>
      <p:font typeface="Verdana" panose="020B0604030504040204" pitchFamily="34" charset="0"/>
      <p:regular r:id="rId32"/>
      <p:bold r:id="rId33"/>
      <p:italic r:id="rId34"/>
      <p:boldItalic r:id="rId35"/>
    </p:embeddedFont>
  </p:embeddedFontLst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258" autoAdjust="0"/>
    <p:restoredTop sz="93515" autoAdjust="0"/>
  </p:normalViewPr>
  <p:slideViewPr>
    <p:cSldViewPr>
      <p:cViewPr varScale="1">
        <p:scale>
          <a:sx n="65" d="100"/>
          <a:sy n="65" d="100"/>
        </p:scale>
        <p:origin x="590" y="32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ableStyles" Target="tableStyles.xml"/><Relationship Id="rId21" Type="http://schemas.openxmlformats.org/officeDocument/2006/relationships/slide" Target="slides/slide20.xml"/><Relationship Id="rId34" Type="http://schemas.openxmlformats.org/officeDocument/2006/relationships/font" Target="fonts/font4.fntdata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font" Target="fonts/font3.fntdata"/><Relationship Id="rId38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font" Target="fonts/font2.fntdata"/><Relationship Id="rId37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font" Target="fonts/font1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handoutMaster" Target="handoutMasters/handoutMaster1.xml"/><Relationship Id="rId35" Type="http://schemas.openxmlformats.org/officeDocument/2006/relationships/font" Target="fonts/font5.fntdata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2550" y="730250"/>
            <a:ext cx="65039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 "gumshoe" is an informal, often old-fashioned term for a private detective, investigator, or spy</a:t>
            </a:r>
            <a:r>
              <a:rPr kumimoji="1" lang="en-GB" sz="1200" b="0" i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. Originating around the early 20th century, the term refers to detectives who wore quiet, rubber-soled shoes ("gumshoes") to stealthily follow suspects or gather information without being noticed. 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1B164FB-C17E-44B0-8405-045844A6C61F}" type="slidenum">
              <a:rPr lang="en-GB" altLang="en-US" smtClean="0"/>
              <a:pPr>
                <a:defRPr/>
              </a:pPr>
              <a:t>17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7770563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/>
              <a:t>Trade-Offs (Sacrifices)</a:t>
            </a:r>
          </a:p>
          <a:p>
            <a:r>
              <a:rPr lang="en-GB" dirty="0"/>
              <a:t>Higher cost per photo</a:t>
            </a:r>
          </a:p>
          <a:p>
            <a:r>
              <a:rPr lang="en-GB" dirty="0"/>
              <a:t>Lower image quality</a:t>
            </a:r>
          </a:p>
          <a:p>
            <a:r>
              <a:rPr lang="en-GB" dirty="0"/>
              <a:t>Limited durability</a:t>
            </a:r>
          </a:p>
          <a:p>
            <a:r>
              <a:rPr lang="en-GB" dirty="0"/>
              <a:t>No negatives for reproduction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1B164FB-C17E-44B0-8405-045844A6C61F}" type="slidenum">
              <a:rPr lang="en-GB" altLang="en-US" smtClean="0"/>
              <a:pPr>
                <a:defRPr/>
              </a:pPr>
              <a:t>21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9809531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Next session: You will analyse the Industry and Target Market Feasibility of the SAME venture.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1B164FB-C17E-44B0-8405-045844A6C61F}" type="slidenum">
              <a:rPr lang="en-GB" altLang="en-US" smtClean="0"/>
              <a:pPr>
                <a:defRPr/>
              </a:pPr>
              <a:t>26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8558852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28/02/2026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28/02/2026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28/02/2026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28/02/2026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28/02/2026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28/02/2026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28/02/2026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28/02/2026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28/02/2026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28/02/2026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28/02/2026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3735494" y="446900"/>
            <a:ext cx="4721012" cy="553998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600" b="0" i="0">
                <a:solidFill>
                  <a:schemeClr val="tx1"/>
                </a:solidFill>
                <a:latin typeface="Times New Roman"/>
                <a:cs typeface="Times New Roman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828800" y="3840480"/>
            <a:ext cx="8534400" cy="4924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>
            <a:pPr marL="12700">
              <a:lnSpc>
                <a:spcPts val="1425"/>
              </a:lnSpc>
            </a:pPr>
            <a:r>
              <a:rPr lang="en-GB"/>
              <a:t>©2010 </a:t>
            </a:r>
            <a:r>
              <a:rPr lang="en-GB" spc="-5"/>
              <a:t>Prentice</a:t>
            </a:r>
            <a:r>
              <a:rPr lang="en-GB" spc="-45"/>
              <a:t> </a:t>
            </a:r>
            <a:r>
              <a:rPr lang="en-GB" spc="-5"/>
              <a:t>Hall</a:t>
            </a:r>
            <a:endParaRPr lang="en-GB" spc="-5" dirty="0"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2/28/2026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400" b="0" i="0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>
            <a:pPr marL="12700">
              <a:lnSpc>
                <a:spcPts val="1645"/>
              </a:lnSpc>
            </a:pPr>
            <a:r>
              <a:rPr lang="en-GB" spc="-5"/>
              <a:t>3-</a:t>
            </a:r>
            <a:fld id="{81D60167-4931-47E6-BA6A-407CBD079E47}" type="slidenum">
              <a:rPr spc="-5" smtClean="0"/>
              <a:pPr marL="12700">
                <a:lnSpc>
                  <a:spcPts val="1645"/>
                </a:lnSpc>
              </a:pPr>
              <a:t>‹#›</a:t>
            </a:fld>
            <a:endParaRPr spc="-5" dirty="0"/>
          </a:p>
        </p:txBody>
      </p:sp>
    </p:spTree>
    <p:extLst>
      <p:ext uri="{BB962C8B-B14F-4D97-AF65-F5344CB8AC3E}">
        <p14:creationId xmlns:p14="http://schemas.microsoft.com/office/powerpoint/2010/main" val="273421445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600" b="0" i="0">
                <a:solidFill>
                  <a:schemeClr val="tx1"/>
                </a:solidFill>
                <a:latin typeface="Times New Roman"/>
                <a:cs typeface="Times New Roman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609600" y="1577340"/>
            <a:ext cx="5303520" cy="4924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6278880" y="1577340"/>
            <a:ext cx="5303520" cy="4924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>
            <a:pPr marL="12700">
              <a:lnSpc>
                <a:spcPts val="1425"/>
              </a:lnSpc>
            </a:pPr>
            <a:r>
              <a:rPr lang="en-GB"/>
              <a:t>©2010 </a:t>
            </a:r>
            <a:r>
              <a:rPr lang="en-GB" spc="-5"/>
              <a:t>Prentice</a:t>
            </a:r>
            <a:r>
              <a:rPr lang="en-GB" spc="-45"/>
              <a:t> </a:t>
            </a:r>
            <a:r>
              <a:rPr lang="en-GB" spc="-5"/>
              <a:t>Hall</a:t>
            </a:r>
            <a:endParaRPr lang="en-GB" spc="-5" dirty="0"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2/28/2026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400" b="0" i="0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>
            <a:pPr marL="12700">
              <a:lnSpc>
                <a:spcPts val="1645"/>
              </a:lnSpc>
            </a:pPr>
            <a:r>
              <a:rPr lang="en-GB" spc="-5"/>
              <a:t>3-</a:t>
            </a:r>
            <a:fld id="{81D60167-4931-47E6-BA6A-407CBD079E47}" type="slidenum">
              <a:rPr spc="-5" smtClean="0"/>
              <a:pPr marL="12700">
                <a:lnSpc>
                  <a:spcPts val="1645"/>
                </a:lnSpc>
              </a:pPr>
              <a:t>‹#›</a:t>
            </a:fld>
            <a:endParaRPr spc="-5" dirty="0"/>
          </a:p>
        </p:txBody>
      </p:sp>
    </p:spTree>
    <p:extLst>
      <p:ext uri="{BB962C8B-B14F-4D97-AF65-F5344CB8AC3E}">
        <p14:creationId xmlns:p14="http://schemas.microsoft.com/office/powerpoint/2010/main" val="3787103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1.jpe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5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28/02/2026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  <p:sldLayoutId id="2147483788" r:id="rId12"/>
    <p:sldLayoutId id="2147483789" r:id="rId13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s://youtu.be/LZ--3urAt7s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2208213" y="908050"/>
            <a:ext cx="7772400" cy="1235066"/>
          </a:xfrm>
        </p:spPr>
        <p:txBody>
          <a:bodyPr/>
          <a:lstStyle/>
          <a:p>
            <a:pPr eaLnBrk="1" hangingPunct="1"/>
            <a:r>
              <a:rPr lang="en-GB" altLang="en-US" b="1" dirty="0">
                <a:solidFill>
                  <a:schemeClr val="accent2"/>
                </a:solidFill>
              </a:rPr>
              <a:t>LCBB5013</a:t>
            </a: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2095472" y="1928803"/>
            <a:ext cx="9113096" cy="3876461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accent2"/>
                </a:solidFill>
              </a:rPr>
              <a:t>Entrepreneurship</a:t>
            </a:r>
          </a:p>
          <a:p>
            <a:pPr eaLnBrk="1" hangingPunct="1"/>
            <a:r>
              <a:rPr lang="en-GB" altLang="en-US" dirty="0">
                <a:solidFill>
                  <a:schemeClr val="accent2"/>
                </a:solidFill>
              </a:rPr>
              <a:t>Week 3</a:t>
            </a:r>
          </a:p>
          <a:p>
            <a:pPr eaLnBrk="1" hangingPunct="1"/>
            <a:r>
              <a:rPr lang="en-GB" altLang="en-US" sz="3600" b="1" dirty="0">
                <a:solidFill>
                  <a:schemeClr val="accent2"/>
                </a:solidFill>
              </a:rPr>
              <a:t>Topic: Feasibility Analysis: Part 1 </a:t>
            </a:r>
          </a:p>
          <a:p>
            <a:pPr eaLnBrk="1" hangingPunct="1"/>
            <a:r>
              <a:rPr lang="en-GB" altLang="en-US" sz="4800" b="1">
                <a:solidFill>
                  <a:schemeClr val="accent2"/>
                </a:solidFill>
              </a:rPr>
              <a:t> </a:t>
            </a:r>
            <a:endParaRPr lang="en-GB" altLang="en-US" sz="4800" b="1" dirty="0">
              <a:solidFill>
                <a:schemeClr val="accent2"/>
              </a:solidFill>
            </a:endParaRP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9768408" y="6453337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0804561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739824" y="145957"/>
            <a:ext cx="10612760" cy="966931"/>
          </a:xfrm>
          <a:prstGeom prst="rect">
            <a:avLst/>
          </a:prstGeom>
        </p:spPr>
        <p:txBody>
          <a:bodyPr vert="horz" wrap="square" lIns="0" tIns="287020" rIns="0" bIns="0" numCol="1" rtlCol="0" anchor="ctr" anchorCtr="0" compatLnSpc="1">
            <a:prstTxWarp prst="textNoShape">
              <a:avLst/>
            </a:prstTxWarp>
            <a:spAutoFit/>
          </a:bodyPr>
          <a:lstStyle/>
          <a:p>
            <a:pPr marL="2540">
              <a:spcBef>
                <a:spcPts val="100"/>
              </a:spcBef>
            </a:pPr>
            <a:r>
              <a:rPr spc="-5" dirty="0"/>
              <a:t>Chapter</a:t>
            </a:r>
            <a:r>
              <a:rPr spc="-65" dirty="0"/>
              <a:t> </a:t>
            </a:r>
            <a:r>
              <a:rPr spc="-5" dirty="0"/>
              <a:t>Objectives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623392" y="1480820"/>
            <a:ext cx="11089232" cy="4249881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622300" marR="535940" indent="-609600">
              <a:spcBef>
                <a:spcPts val="100"/>
              </a:spcBef>
              <a:buAutoNum type="arabicPeriod"/>
              <a:tabLst>
                <a:tab pos="621665" algn="l"/>
                <a:tab pos="622300" algn="l"/>
              </a:tabLst>
            </a:pPr>
            <a:r>
              <a:rPr sz="2800" spc="-5" dirty="0">
                <a:latin typeface="Times New Roman"/>
                <a:cs typeface="Times New Roman"/>
              </a:rPr>
              <a:t>Explain what </a:t>
            </a:r>
            <a:r>
              <a:rPr sz="2800" dirty="0">
                <a:latin typeface="Times New Roman"/>
                <a:cs typeface="Times New Roman"/>
              </a:rPr>
              <a:t>a </a:t>
            </a:r>
            <a:r>
              <a:rPr sz="2800" spc="-5" dirty="0">
                <a:latin typeface="Times New Roman"/>
                <a:cs typeface="Times New Roman"/>
              </a:rPr>
              <a:t>feasibility analysis </a:t>
            </a:r>
            <a:r>
              <a:rPr sz="2800" dirty="0">
                <a:latin typeface="Times New Roman"/>
                <a:cs typeface="Times New Roman"/>
              </a:rPr>
              <a:t>is </a:t>
            </a:r>
            <a:r>
              <a:rPr sz="2800" spc="-5" dirty="0">
                <a:latin typeface="Times New Roman"/>
                <a:cs typeface="Times New Roman"/>
              </a:rPr>
              <a:t>and why </a:t>
            </a:r>
            <a:r>
              <a:rPr sz="2800" dirty="0">
                <a:latin typeface="Times New Roman"/>
                <a:cs typeface="Times New Roman"/>
              </a:rPr>
              <a:t>it’s  </a:t>
            </a:r>
            <a:r>
              <a:rPr sz="2800" spc="-5" dirty="0">
                <a:latin typeface="Times New Roman"/>
                <a:cs typeface="Times New Roman"/>
              </a:rPr>
              <a:t>important.</a:t>
            </a:r>
            <a:endParaRPr sz="2800" dirty="0">
              <a:latin typeface="Times New Roman"/>
              <a:cs typeface="Times New Roman"/>
            </a:endParaRPr>
          </a:p>
          <a:p>
            <a:pPr marL="622300" marR="5080" indent="-609600">
              <a:spcBef>
                <a:spcPts val="700"/>
              </a:spcBef>
              <a:buAutoNum type="arabicPeriod"/>
              <a:tabLst>
                <a:tab pos="621665" algn="l"/>
                <a:tab pos="622300" algn="l"/>
              </a:tabLst>
            </a:pPr>
            <a:r>
              <a:rPr sz="2800" spc="-5" dirty="0">
                <a:latin typeface="Times New Roman"/>
                <a:cs typeface="Times New Roman"/>
              </a:rPr>
              <a:t>Discuss </a:t>
            </a:r>
            <a:r>
              <a:rPr sz="2800" dirty="0">
                <a:latin typeface="Times New Roman"/>
                <a:cs typeface="Times New Roman"/>
              </a:rPr>
              <a:t>the </a:t>
            </a:r>
            <a:r>
              <a:rPr sz="2800" spc="-5" dirty="0">
                <a:latin typeface="Times New Roman"/>
                <a:cs typeface="Times New Roman"/>
              </a:rPr>
              <a:t>proper time </a:t>
            </a:r>
            <a:r>
              <a:rPr sz="2800" dirty="0">
                <a:latin typeface="Times New Roman"/>
                <a:cs typeface="Times New Roman"/>
              </a:rPr>
              <a:t>to </a:t>
            </a:r>
            <a:r>
              <a:rPr sz="2800" spc="-5" dirty="0">
                <a:latin typeface="Times New Roman"/>
                <a:cs typeface="Times New Roman"/>
              </a:rPr>
              <a:t>complete </a:t>
            </a:r>
            <a:r>
              <a:rPr sz="2800" dirty="0">
                <a:latin typeface="Times New Roman"/>
                <a:cs typeface="Times New Roman"/>
              </a:rPr>
              <a:t>a </a:t>
            </a:r>
            <a:r>
              <a:rPr sz="2800" spc="-5" dirty="0">
                <a:latin typeface="Times New Roman"/>
                <a:cs typeface="Times New Roman"/>
              </a:rPr>
              <a:t>feasibility  analysis </a:t>
            </a:r>
            <a:r>
              <a:rPr sz="2800" spc="-10" dirty="0">
                <a:latin typeface="Times New Roman"/>
                <a:cs typeface="Times New Roman"/>
              </a:rPr>
              <a:t>when </a:t>
            </a:r>
            <a:r>
              <a:rPr sz="2800" spc="-5" dirty="0">
                <a:latin typeface="Times New Roman"/>
                <a:cs typeface="Times New Roman"/>
              </a:rPr>
              <a:t>developing </a:t>
            </a:r>
            <a:r>
              <a:rPr sz="2800" spc="-10" dirty="0">
                <a:latin typeface="Times New Roman"/>
                <a:cs typeface="Times New Roman"/>
              </a:rPr>
              <a:t>an </a:t>
            </a:r>
            <a:r>
              <a:rPr sz="2800" spc="-5" dirty="0">
                <a:latin typeface="Times New Roman"/>
                <a:cs typeface="Times New Roman"/>
              </a:rPr>
              <a:t>entrepreneurial</a:t>
            </a:r>
            <a:r>
              <a:rPr sz="2800" spc="40" dirty="0">
                <a:latin typeface="Times New Roman"/>
                <a:cs typeface="Times New Roman"/>
              </a:rPr>
              <a:t> </a:t>
            </a:r>
            <a:r>
              <a:rPr sz="2800" spc="-5" dirty="0">
                <a:latin typeface="Times New Roman"/>
                <a:cs typeface="Times New Roman"/>
              </a:rPr>
              <a:t>venture.</a:t>
            </a:r>
            <a:endParaRPr sz="2800" dirty="0">
              <a:latin typeface="Times New Roman"/>
              <a:cs typeface="Times New Roman"/>
            </a:endParaRPr>
          </a:p>
          <a:p>
            <a:pPr marL="622300" marR="165735" indent="-609600">
              <a:spcBef>
                <a:spcPts val="690"/>
              </a:spcBef>
              <a:buAutoNum type="arabicPeriod"/>
              <a:tabLst>
                <a:tab pos="621665" algn="l"/>
                <a:tab pos="622300" algn="l"/>
              </a:tabLst>
            </a:pPr>
            <a:r>
              <a:rPr sz="2800" spc="-5" dirty="0">
                <a:latin typeface="Times New Roman"/>
                <a:cs typeface="Times New Roman"/>
              </a:rPr>
              <a:t>Describe </a:t>
            </a:r>
            <a:r>
              <a:rPr sz="2800" dirty="0">
                <a:latin typeface="Times New Roman"/>
                <a:cs typeface="Times New Roman"/>
              </a:rPr>
              <a:t>the purpose of a </a:t>
            </a:r>
            <a:r>
              <a:rPr sz="2800" spc="-5" dirty="0">
                <a:latin typeface="Times New Roman"/>
                <a:cs typeface="Times New Roman"/>
              </a:rPr>
              <a:t>product/service feasibility  analysis and </a:t>
            </a:r>
            <a:r>
              <a:rPr sz="2800" dirty="0">
                <a:latin typeface="Times New Roman"/>
                <a:cs typeface="Times New Roman"/>
              </a:rPr>
              <a:t>the </a:t>
            </a:r>
            <a:r>
              <a:rPr sz="2800" spc="-5" dirty="0">
                <a:latin typeface="Times New Roman"/>
                <a:cs typeface="Times New Roman"/>
              </a:rPr>
              <a:t>two primary issues </a:t>
            </a:r>
            <a:r>
              <a:rPr sz="2800" dirty="0">
                <a:latin typeface="Times New Roman"/>
                <a:cs typeface="Times New Roman"/>
              </a:rPr>
              <a:t>that a </a:t>
            </a:r>
            <a:r>
              <a:rPr sz="2800" spc="-5" dirty="0">
                <a:latin typeface="Times New Roman"/>
                <a:cs typeface="Times New Roman"/>
              </a:rPr>
              <a:t>proposed  </a:t>
            </a:r>
            <a:r>
              <a:rPr sz="2800" dirty="0">
                <a:latin typeface="Times New Roman"/>
                <a:cs typeface="Times New Roman"/>
              </a:rPr>
              <a:t>business </a:t>
            </a:r>
            <a:r>
              <a:rPr sz="2800" spc="-5" dirty="0">
                <a:latin typeface="Times New Roman"/>
                <a:cs typeface="Times New Roman"/>
              </a:rPr>
              <a:t>should consider </a:t>
            </a:r>
            <a:r>
              <a:rPr sz="2800" dirty="0">
                <a:latin typeface="Times New Roman"/>
                <a:cs typeface="Times New Roman"/>
              </a:rPr>
              <a:t>in this</a:t>
            </a:r>
            <a:r>
              <a:rPr sz="2800" spc="-10" dirty="0">
                <a:latin typeface="Times New Roman"/>
                <a:cs typeface="Times New Roman"/>
              </a:rPr>
              <a:t> area.</a:t>
            </a:r>
            <a:endParaRPr sz="2800" dirty="0">
              <a:latin typeface="Times New Roman"/>
              <a:cs typeface="Times New Roman"/>
            </a:endParaRPr>
          </a:p>
          <a:p>
            <a:pPr marL="622300" indent="-609600">
              <a:spcBef>
                <a:spcPts val="700"/>
              </a:spcBef>
              <a:buAutoNum type="arabicPeriod"/>
              <a:tabLst>
                <a:tab pos="621665" algn="l"/>
                <a:tab pos="622300" algn="l"/>
              </a:tabLst>
            </a:pPr>
            <a:r>
              <a:rPr sz="2800" spc="-5" dirty="0">
                <a:latin typeface="Times New Roman"/>
                <a:cs typeface="Times New Roman"/>
              </a:rPr>
              <a:t>Explain </a:t>
            </a:r>
            <a:r>
              <a:rPr sz="2800" dirty="0">
                <a:latin typeface="Times New Roman"/>
                <a:cs typeface="Times New Roman"/>
              </a:rPr>
              <a:t>a </a:t>
            </a:r>
            <a:r>
              <a:rPr sz="2800" spc="-5" dirty="0">
                <a:latin typeface="Times New Roman"/>
                <a:cs typeface="Times New Roman"/>
              </a:rPr>
              <a:t>concept statement and </a:t>
            </a:r>
            <a:r>
              <a:rPr sz="2800" dirty="0">
                <a:latin typeface="Times New Roman"/>
                <a:cs typeface="Times New Roman"/>
              </a:rPr>
              <a:t>its</a:t>
            </a:r>
            <a:r>
              <a:rPr sz="2800" spc="-60" dirty="0">
                <a:latin typeface="Times New Roman"/>
                <a:cs typeface="Times New Roman"/>
              </a:rPr>
              <a:t> </a:t>
            </a:r>
            <a:r>
              <a:rPr sz="2800" spc="-5" dirty="0">
                <a:latin typeface="Times New Roman"/>
                <a:cs typeface="Times New Roman"/>
              </a:rPr>
              <a:t>components.</a:t>
            </a:r>
            <a:endParaRPr sz="2800" dirty="0">
              <a:latin typeface="Times New Roman"/>
              <a:cs typeface="Times New Roman"/>
            </a:endParaRPr>
          </a:p>
          <a:p>
            <a:pPr marL="622300" marR="344805" indent="-609600">
              <a:spcBef>
                <a:spcPts val="690"/>
              </a:spcBef>
              <a:buAutoNum type="arabicPeriod"/>
              <a:tabLst>
                <a:tab pos="621665" algn="l"/>
                <a:tab pos="622300" algn="l"/>
              </a:tabLst>
            </a:pPr>
            <a:r>
              <a:rPr sz="2800" spc="-5" dirty="0">
                <a:latin typeface="Times New Roman"/>
                <a:cs typeface="Times New Roman"/>
              </a:rPr>
              <a:t>Describe </a:t>
            </a:r>
            <a:r>
              <a:rPr sz="2800" dirty="0">
                <a:latin typeface="Times New Roman"/>
                <a:cs typeface="Times New Roman"/>
              </a:rPr>
              <a:t>the purpose of a buying intentions</a:t>
            </a:r>
            <a:r>
              <a:rPr sz="2800" spc="-140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survey  </a:t>
            </a:r>
            <a:r>
              <a:rPr sz="2800" spc="-5" dirty="0">
                <a:latin typeface="Times New Roman"/>
                <a:cs typeface="Times New Roman"/>
              </a:rPr>
              <a:t>and </a:t>
            </a:r>
            <a:r>
              <a:rPr sz="2800" dirty="0">
                <a:latin typeface="Times New Roman"/>
                <a:cs typeface="Times New Roman"/>
              </a:rPr>
              <a:t>how </a:t>
            </a:r>
            <a:r>
              <a:rPr sz="2800" spc="-5" dirty="0">
                <a:latin typeface="Times New Roman"/>
                <a:cs typeface="Times New Roman"/>
              </a:rPr>
              <a:t>it’s</a:t>
            </a:r>
            <a:r>
              <a:rPr sz="2800" spc="-10" dirty="0">
                <a:latin typeface="Times New Roman"/>
                <a:cs typeface="Times New Roman"/>
              </a:rPr>
              <a:t> </a:t>
            </a:r>
            <a:r>
              <a:rPr sz="2800" spc="-5" dirty="0">
                <a:latin typeface="Times New Roman"/>
                <a:cs typeface="Times New Roman"/>
              </a:rPr>
              <a:t>administered.</a:t>
            </a:r>
            <a:endParaRPr sz="2800" dirty="0">
              <a:latin typeface="Times New Roman"/>
              <a:cs typeface="Times New Roman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1524000" y="1219200"/>
            <a:ext cx="9144000" cy="0"/>
          </a:xfrm>
          <a:custGeom>
            <a:avLst/>
            <a:gdLst/>
            <a:ahLst/>
            <a:cxnLst/>
            <a:rect l="l" t="t" r="r" b="b"/>
            <a:pathLst>
              <a:path w="9144000">
                <a:moveTo>
                  <a:pt x="0" y="0"/>
                </a:moveTo>
                <a:lnTo>
                  <a:pt x="9144000" y="0"/>
                </a:lnTo>
              </a:path>
            </a:pathLst>
          </a:custGeom>
          <a:ln w="38097">
            <a:solidFill>
              <a:srgbClr val="9833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270852686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775520" y="190713"/>
            <a:ext cx="7033517" cy="689932"/>
          </a:xfrm>
          <a:prstGeom prst="rect">
            <a:avLst/>
          </a:prstGeom>
        </p:spPr>
        <p:txBody>
          <a:bodyPr vert="horz" wrap="square" lIns="0" tIns="12700" rIns="0" bIns="0" numCol="1" rtlCol="0" anchor="ctr" anchorCtr="0" compatLnSpc="1">
            <a:prstTxWarp prst="textNoShape">
              <a:avLst/>
            </a:prstTxWarp>
            <a:spAutoFit/>
          </a:bodyPr>
          <a:lstStyle/>
          <a:p>
            <a:pPr marL="12700">
              <a:spcBef>
                <a:spcPts val="100"/>
              </a:spcBef>
            </a:pPr>
            <a:r>
              <a:rPr spc="-5" dirty="0"/>
              <a:t>What </a:t>
            </a:r>
            <a:r>
              <a:rPr dirty="0"/>
              <a:t>Is </a:t>
            </a:r>
            <a:r>
              <a:rPr spc="-5" dirty="0"/>
              <a:t>Feasibility</a:t>
            </a:r>
            <a:r>
              <a:rPr spc="-50" dirty="0"/>
              <a:t> </a:t>
            </a:r>
            <a:r>
              <a:rPr dirty="0"/>
              <a:t>Analysis?</a:t>
            </a:r>
          </a:p>
        </p:txBody>
      </p:sp>
      <p:sp>
        <p:nvSpPr>
          <p:cNvPr id="3" name="object 3"/>
          <p:cNvSpPr/>
          <p:nvPr/>
        </p:nvSpPr>
        <p:spPr>
          <a:xfrm>
            <a:off x="1524000" y="1219200"/>
            <a:ext cx="9144000" cy="0"/>
          </a:xfrm>
          <a:custGeom>
            <a:avLst/>
            <a:gdLst/>
            <a:ahLst/>
            <a:cxnLst/>
            <a:rect l="l" t="t" r="r" b="b"/>
            <a:pathLst>
              <a:path w="9144000">
                <a:moveTo>
                  <a:pt x="0" y="0"/>
                </a:moveTo>
                <a:lnTo>
                  <a:pt x="9144000" y="0"/>
                </a:lnTo>
              </a:path>
            </a:pathLst>
          </a:custGeom>
          <a:ln w="38097">
            <a:solidFill>
              <a:srgbClr val="9833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/>
          <p:nvPr/>
        </p:nvSpPr>
        <p:spPr>
          <a:xfrm>
            <a:off x="2171700" y="3006090"/>
            <a:ext cx="327025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spcBef>
                <a:spcPts val="100"/>
              </a:spcBef>
            </a:pPr>
            <a:r>
              <a:rPr sz="3200" spc="-5" dirty="0">
                <a:latin typeface="Times New Roman"/>
                <a:cs typeface="Times New Roman"/>
              </a:rPr>
              <a:t>Feasibility</a:t>
            </a:r>
            <a:r>
              <a:rPr sz="3200" spc="-5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Analysis</a:t>
            </a:r>
            <a:endParaRPr sz="3200">
              <a:latin typeface="Times New Roman"/>
              <a:cs typeface="Times New Roman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5791200" y="1600200"/>
            <a:ext cx="4343400" cy="3155992"/>
          </a:xfrm>
          <a:prstGeom prst="rect">
            <a:avLst/>
          </a:prstGeom>
          <a:solidFill>
            <a:srgbClr val="FFFFCC"/>
          </a:solidFill>
          <a:ln w="9344">
            <a:solidFill>
              <a:srgbClr val="000000"/>
            </a:solidFill>
          </a:ln>
        </p:spPr>
        <p:txBody>
          <a:bodyPr vert="horz" wrap="square" lIns="0" tIns="199390" rIns="0" bIns="0" rtlCol="0">
            <a:spAutoFit/>
          </a:bodyPr>
          <a:lstStyle/>
          <a:p>
            <a:pPr marL="394970" marR="89535" indent="-152400">
              <a:spcBef>
                <a:spcPts val="1570"/>
              </a:spcBef>
              <a:buFont typeface="Arial"/>
              <a:buChar char="•"/>
              <a:tabLst>
                <a:tab pos="424180" algn="l"/>
              </a:tabLst>
            </a:pPr>
            <a:r>
              <a:rPr dirty="0"/>
              <a:t>	</a:t>
            </a:r>
            <a:r>
              <a:rPr sz="2400" dirty="0">
                <a:latin typeface="Times New Roman"/>
                <a:cs typeface="Times New Roman"/>
              </a:rPr>
              <a:t>Feasibility analysis is the  </a:t>
            </a:r>
            <a:r>
              <a:rPr sz="2400" spc="-5" dirty="0">
                <a:latin typeface="Times New Roman"/>
                <a:cs typeface="Times New Roman"/>
              </a:rPr>
              <a:t>process </a:t>
            </a:r>
            <a:r>
              <a:rPr sz="2400" dirty="0">
                <a:latin typeface="Times New Roman"/>
                <a:cs typeface="Times New Roman"/>
              </a:rPr>
              <a:t>of </a:t>
            </a:r>
            <a:r>
              <a:rPr sz="2400" spc="-5" dirty="0">
                <a:latin typeface="Times New Roman"/>
                <a:cs typeface="Times New Roman"/>
              </a:rPr>
              <a:t>determining whether  </a:t>
            </a:r>
            <a:r>
              <a:rPr sz="2400" dirty="0">
                <a:latin typeface="Times New Roman"/>
                <a:cs typeface="Times New Roman"/>
              </a:rPr>
              <a:t>a business idea is</a:t>
            </a:r>
            <a:r>
              <a:rPr sz="2400" spc="-4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viable.</a:t>
            </a:r>
          </a:p>
          <a:p>
            <a:pPr marL="394970" marR="146050" indent="-152400">
              <a:buFont typeface="Arial"/>
              <a:buChar char="•"/>
              <a:tabLst>
                <a:tab pos="424180" algn="l"/>
              </a:tabLst>
            </a:pPr>
            <a:r>
              <a:rPr dirty="0"/>
              <a:t>	</a:t>
            </a:r>
            <a:r>
              <a:rPr sz="2400" dirty="0">
                <a:latin typeface="Times New Roman"/>
                <a:cs typeface="Times New Roman"/>
              </a:rPr>
              <a:t>It is the </a:t>
            </a:r>
            <a:r>
              <a:rPr sz="2400" spc="-5" dirty="0">
                <a:latin typeface="Times New Roman"/>
                <a:cs typeface="Times New Roman"/>
              </a:rPr>
              <a:t>preliminary </a:t>
            </a:r>
            <a:r>
              <a:rPr sz="2400" dirty="0">
                <a:latin typeface="Times New Roman"/>
                <a:cs typeface="Times New Roman"/>
              </a:rPr>
              <a:t>evaluation  </a:t>
            </a:r>
            <a:r>
              <a:rPr sz="2400" spc="-5" dirty="0">
                <a:latin typeface="Times New Roman"/>
                <a:cs typeface="Times New Roman"/>
              </a:rPr>
              <a:t>of </a:t>
            </a:r>
            <a:r>
              <a:rPr sz="2400" dirty="0">
                <a:latin typeface="Times New Roman"/>
                <a:cs typeface="Times New Roman"/>
              </a:rPr>
              <a:t>a </a:t>
            </a:r>
            <a:r>
              <a:rPr sz="2400" spc="-5" dirty="0">
                <a:latin typeface="Times New Roman"/>
                <a:cs typeface="Times New Roman"/>
              </a:rPr>
              <a:t>business </a:t>
            </a:r>
            <a:r>
              <a:rPr sz="2400" dirty="0">
                <a:latin typeface="Times New Roman"/>
                <a:cs typeface="Times New Roman"/>
              </a:rPr>
              <a:t>idea, conducted  </a:t>
            </a:r>
            <a:r>
              <a:rPr sz="2400" spc="-5" dirty="0">
                <a:latin typeface="Times New Roman"/>
                <a:cs typeface="Times New Roman"/>
              </a:rPr>
              <a:t>for </a:t>
            </a:r>
            <a:r>
              <a:rPr sz="2400" dirty="0">
                <a:latin typeface="Times New Roman"/>
                <a:cs typeface="Times New Roman"/>
              </a:rPr>
              <a:t>the purpose of </a:t>
            </a:r>
            <a:r>
              <a:rPr sz="2400" spc="-5" dirty="0">
                <a:latin typeface="Times New Roman"/>
                <a:cs typeface="Times New Roman"/>
              </a:rPr>
              <a:t>determining  whether </a:t>
            </a:r>
            <a:r>
              <a:rPr sz="2400" dirty="0">
                <a:latin typeface="Times New Roman"/>
                <a:cs typeface="Times New Roman"/>
              </a:rPr>
              <a:t>the idea </a:t>
            </a:r>
            <a:r>
              <a:rPr sz="2400" spc="5" dirty="0">
                <a:latin typeface="Times New Roman"/>
                <a:cs typeface="Times New Roman"/>
              </a:rPr>
              <a:t>is </a:t>
            </a:r>
            <a:r>
              <a:rPr sz="2400" dirty="0">
                <a:latin typeface="Times New Roman"/>
                <a:cs typeface="Times New Roman"/>
              </a:rPr>
              <a:t>worth  </a:t>
            </a:r>
            <a:r>
              <a:rPr sz="2400" spc="-5" dirty="0">
                <a:latin typeface="Times New Roman"/>
                <a:cs typeface="Times New Roman"/>
              </a:rPr>
              <a:t>pursuing.</a:t>
            </a:r>
            <a:endParaRPr sz="2400" dirty="0">
              <a:latin typeface="Times New Roman"/>
              <a:cs typeface="Times New Roman"/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8682C39C-C9F5-4B4D-A120-89819561F408}"/>
              </a:ext>
            </a:extLst>
          </p:cNvPr>
          <p:cNvSpPr/>
          <p:nvPr/>
        </p:nvSpPr>
        <p:spPr>
          <a:xfrm>
            <a:off x="685861" y="4294527"/>
            <a:ext cx="4763163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165100" marR="5080" indent="-152400">
              <a:buFont typeface="Arial"/>
              <a:buChar char="•"/>
              <a:tabLst>
                <a:tab pos="195580" algn="l"/>
              </a:tabLst>
            </a:pPr>
            <a:r>
              <a:rPr lang="en-GB" sz="2400" dirty="0">
                <a:latin typeface="Times New Roman"/>
                <a:cs typeface="Times New Roman"/>
                <a:hlinkClick r:id="rId2"/>
              </a:rPr>
              <a:t>Video on ideas that weren’t feasible</a:t>
            </a:r>
            <a:endParaRPr lang="en-GB" sz="2400" dirty="0">
              <a:latin typeface="Times New Roman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417325368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687706" y="378934"/>
            <a:ext cx="10592869" cy="689932"/>
          </a:xfrm>
          <a:prstGeom prst="rect">
            <a:avLst/>
          </a:prstGeom>
        </p:spPr>
        <p:txBody>
          <a:bodyPr vert="horz" wrap="square" lIns="0" tIns="12700" rIns="0" bIns="0" numCol="1" rtlCol="0" anchor="ctr" anchorCtr="0" compatLnSpc="1">
            <a:prstTxWarp prst="textNoShape">
              <a:avLst/>
            </a:prstTxWarp>
            <a:spAutoFit/>
          </a:bodyPr>
          <a:lstStyle/>
          <a:p>
            <a:pPr marL="12700">
              <a:spcBef>
                <a:spcPts val="100"/>
              </a:spcBef>
            </a:pPr>
            <a:r>
              <a:rPr spc="-5" dirty="0"/>
              <a:t>When </a:t>
            </a:r>
            <a:r>
              <a:rPr dirty="0"/>
              <a:t>To </a:t>
            </a:r>
            <a:r>
              <a:rPr spc="-5" dirty="0"/>
              <a:t>Conduct </a:t>
            </a:r>
            <a:r>
              <a:rPr dirty="0"/>
              <a:t>a </a:t>
            </a:r>
            <a:r>
              <a:rPr spc="-5" dirty="0"/>
              <a:t>Feasibility</a:t>
            </a:r>
            <a:r>
              <a:rPr spc="-60" dirty="0"/>
              <a:t> </a:t>
            </a:r>
            <a:r>
              <a:rPr dirty="0"/>
              <a:t>Analysis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2059940" y="1544319"/>
            <a:ext cx="7944484" cy="4301177"/>
          </a:xfrm>
          <a:prstGeom prst="rect">
            <a:avLst/>
          </a:prstGeom>
        </p:spPr>
        <p:txBody>
          <a:bodyPr vert="horz" wrap="square" lIns="0" tIns="101600" rIns="0" bIns="0" rtlCol="0">
            <a:spAutoFit/>
          </a:bodyPr>
          <a:lstStyle/>
          <a:p>
            <a:pPr marL="355600" indent="-342900">
              <a:spcBef>
                <a:spcPts val="800"/>
              </a:spcBef>
              <a:buChar char="•"/>
              <a:tabLst>
                <a:tab pos="354965" algn="l"/>
                <a:tab pos="355600" algn="l"/>
              </a:tabLst>
            </a:pPr>
            <a:r>
              <a:rPr sz="2800" spc="-5" dirty="0">
                <a:latin typeface="Times New Roman"/>
                <a:cs typeface="Times New Roman"/>
              </a:rPr>
              <a:t>Timing </a:t>
            </a:r>
            <a:r>
              <a:rPr sz="2800" dirty="0">
                <a:latin typeface="Times New Roman"/>
                <a:cs typeface="Times New Roman"/>
              </a:rPr>
              <a:t>of </a:t>
            </a:r>
            <a:r>
              <a:rPr sz="2800" spc="-5" dirty="0">
                <a:latin typeface="Times New Roman"/>
                <a:cs typeface="Times New Roman"/>
              </a:rPr>
              <a:t>Feasibility</a:t>
            </a:r>
            <a:r>
              <a:rPr sz="2800" spc="-10" dirty="0">
                <a:latin typeface="Times New Roman"/>
                <a:cs typeface="Times New Roman"/>
              </a:rPr>
              <a:t> </a:t>
            </a:r>
            <a:r>
              <a:rPr sz="2800" spc="-5" dirty="0">
                <a:latin typeface="Times New Roman"/>
                <a:cs typeface="Times New Roman"/>
              </a:rPr>
              <a:t>Analysis</a:t>
            </a:r>
            <a:endParaRPr sz="2800" dirty="0">
              <a:latin typeface="Times New Roman"/>
              <a:cs typeface="Times New Roman"/>
            </a:endParaRPr>
          </a:p>
          <a:p>
            <a:pPr marL="755650" marR="5080" lvl="1" indent="-285750">
              <a:spcBef>
                <a:spcPts val="600"/>
              </a:spcBef>
              <a:buChar char="–"/>
              <a:tabLst>
                <a:tab pos="755015" algn="l"/>
                <a:tab pos="755650" algn="l"/>
              </a:tabLst>
            </a:pPr>
            <a:r>
              <a:rPr sz="2400" dirty="0">
                <a:latin typeface="Times New Roman"/>
                <a:cs typeface="Times New Roman"/>
              </a:rPr>
              <a:t>The proper </a:t>
            </a:r>
            <a:r>
              <a:rPr sz="2400" spc="-5" dirty="0">
                <a:latin typeface="Times New Roman"/>
                <a:cs typeface="Times New Roman"/>
              </a:rPr>
              <a:t>time </a:t>
            </a:r>
            <a:r>
              <a:rPr sz="2400" dirty="0">
                <a:latin typeface="Times New Roman"/>
                <a:cs typeface="Times New Roman"/>
              </a:rPr>
              <a:t>to conduct a </a:t>
            </a:r>
            <a:r>
              <a:rPr sz="2400" spc="-5" dirty="0">
                <a:latin typeface="Times New Roman"/>
                <a:cs typeface="Times New Roman"/>
              </a:rPr>
              <a:t>feasibility </a:t>
            </a:r>
            <a:r>
              <a:rPr sz="2400" dirty="0">
                <a:latin typeface="Times New Roman"/>
                <a:cs typeface="Times New Roman"/>
              </a:rPr>
              <a:t>analysis is early in  thinking through the prospects </a:t>
            </a:r>
            <a:r>
              <a:rPr sz="2400" spc="-5" dirty="0">
                <a:latin typeface="Times New Roman"/>
                <a:cs typeface="Times New Roman"/>
              </a:rPr>
              <a:t>for </a:t>
            </a:r>
            <a:r>
              <a:rPr sz="2400" dirty="0">
                <a:latin typeface="Times New Roman"/>
                <a:cs typeface="Times New Roman"/>
              </a:rPr>
              <a:t>a new</a:t>
            </a:r>
            <a:r>
              <a:rPr sz="2400" spc="-40" dirty="0">
                <a:latin typeface="Times New Roman"/>
                <a:cs typeface="Times New Roman"/>
              </a:rPr>
              <a:t> </a:t>
            </a:r>
            <a:r>
              <a:rPr sz="2400" spc="-5" dirty="0">
                <a:latin typeface="Times New Roman"/>
                <a:cs typeface="Times New Roman"/>
              </a:rPr>
              <a:t>business.</a:t>
            </a:r>
            <a:endParaRPr sz="2400" dirty="0">
              <a:latin typeface="Times New Roman"/>
              <a:cs typeface="Times New Roman"/>
            </a:endParaRPr>
          </a:p>
          <a:p>
            <a:pPr marL="755650" marR="73660" lvl="1" indent="-285750">
              <a:spcBef>
                <a:spcPts val="600"/>
              </a:spcBef>
              <a:buChar char="–"/>
              <a:tabLst>
                <a:tab pos="755015" algn="l"/>
                <a:tab pos="755650" algn="l"/>
              </a:tabLst>
            </a:pPr>
            <a:r>
              <a:rPr sz="2400" dirty="0">
                <a:latin typeface="Times New Roman"/>
                <a:cs typeface="Times New Roman"/>
              </a:rPr>
              <a:t>The </a:t>
            </a:r>
            <a:r>
              <a:rPr sz="2400" spc="-5" dirty="0">
                <a:latin typeface="Times New Roman"/>
                <a:cs typeface="Times New Roman"/>
              </a:rPr>
              <a:t>thought </a:t>
            </a:r>
            <a:r>
              <a:rPr sz="2400" dirty="0">
                <a:latin typeface="Times New Roman"/>
                <a:cs typeface="Times New Roman"/>
              </a:rPr>
              <a:t>is </a:t>
            </a:r>
            <a:r>
              <a:rPr sz="2400" spc="5" dirty="0">
                <a:latin typeface="Times New Roman"/>
                <a:cs typeface="Times New Roman"/>
              </a:rPr>
              <a:t>to </a:t>
            </a:r>
            <a:r>
              <a:rPr sz="2400" spc="-5" dirty="0">
                <a:latin typeface="Times New Roman"/>
                <a:cs typeface="Times New Roman"/>
              </a:rPr>
              <a:t>screen </a:t>
            </a:r>
            <a:r>
              <a:rPr sz="2400" dirty="0">
                <a:latin typeface="Times New Roman"/>
                <a:cs typeface="Times New Roman"/>
              </a:rPr>
              <a:t>ideas </a:t>
            </a:r>
            <a:r>
              <a:rPr sz="2400" spc="-5" dirty="0">
                <a:latin typeface="Times New Roman"/>
                <a:cs typeface="Times New Roman"/>
              </a:rPr>
              <a:t>before </a:t>
            </a:r>
            <a:r>
              <a:rPr sz="2400" dirty="0">
                <a:latin typeface="Times New Roman"/>
                <a:cs typeface="Times New Roman"/>
              </a:rPr>
              <a:t>a lot of resources are  </a:t>
            </a:r>
            <a:r>
              <a:rPr sz="2400" spc="-5" dirty="0">
                <a:latin typeface="Times New Roman"/>
                <a:cs typeface="Times New Roman"/>
              </a:rPr>
              <a:t>spent </a:t>
            </a:r>
            <a:r>
              <a:rPr sz="2400" dirty="0">
                <a:latin typeface="Times New Roman"/>
                <a:cs typeface="Times New Roman"/>
              </a:rPr>
              <a:t>on them</a:t>
            </a:r>
          </a:p>
          <a:p>
            <a:pPr marL="355600" marR="620395" indent="-342900">
              <a:spcBef>
                <a:spcPts val="690"/>
              </a:spcBef>
              <a:buChar char="•"/>
              <a:tabLst>
                <a:tab pos="354965" algn="l"/>
                <a:tab pos="355600" algn="l"/>
              </a:tabLst>
            </a:pPr>
            <a:r>
              <a:rPr sz="2800" spc="-5" dirty="0">
                <a:latin typeface="Times New Roman"/>
                <a:cs typeface="Times New Roman"/>
              </a:rPr>
              <a:t>Components </a:t>
            </a:r>
            <a:r>
              <a:rPr sz="2800" dirty="0">
                <a:latin typeface="Times New Roman"/>
                <a:cs typeface="Times New Roman"/>
              </a:rPr>
              <a:t>of a Properly </a:t>
            </a:r>
            <a:r>
              <a:rPr sz="2800" spc="-5" dirty="0">
                <a:latin typeface="Times New Roman"/>
                <a:cs typeface="Times New Roman"/>
              </a:rPr>
              <a:t>Conducted Feasibility  Analysis</a:t>
            </a:r>
            <a:endParaRPr sz="2800" dirty="0">
              <a:latin typeface="Times New Roman"/>
              <a:cs typeface="Times New Roman"/>
            </a:endParaRPr>
          </a:p>
          <a:p>
            <a:pPr marL="755650" marR="107950" lvl="1" indent="-285750">
              <a:spcBef>
                <a:spcPts val="600"/>
              </a:spcBef>
              <a:buChar char="–"/>
              <a:tabLst>
                <a:tab pos="755015" algn="l"/>
                <a:tab pos="755650" algn="l"/>
              </a:tabLst>
            </a:pPr>
            <a:r>
              <a:rPr sz="2400" dirty="0">
                <a:latin typeface="Times New Roman"/>
                <a:cs typeface="Times New Roman"/>
              </a:rPr>
              <a:t>A properly conducted </a:t>
            </a:r>
            <a:r>
              <a:rPr sz="2400" spc="-5" dirty="0">
                <a:latin typeface="Times New Roman"/>
                <a:cs typeface="Times New Roman"/>
              </a:rPr>
              <a:t>feasibility </a:t>
            </a:r>
            <a:r>
              <a:rPr sz="2400" dirty="0">
                <a:latin typeface="Times New Roman"/>
                <a:cs typeface="Times New Roman"/>
              </a:rPr>
              <a:t>analysis </a:t>
            </a:r>
            <a:r>
              <a:rPr sz="2400" b="1" dirty="0">
                <a:latin typeface="Times New Roman"/>
                <a:cs typeface="Times New Roman"/>
              </a:rPr>
              <a:t>includes four  separate </a:t>
            </a:r>
            <a:r>
              <a:rPr sz="2400" b="1" spc="-5" dirty="0">
                <a:latin typeface="Times New Roman"/>
                <a:cs typeface="Times New Roman"/>
              </a:rPr>
              <a:t>components,</a:t>
            </a:r>
            <a:r>
              <a:rPr sz="2400" spc="-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as </a:t>
            </a:r>
            <a:r>
              <a:rPr sz="2400" spc="-5" dirty="0">
                <a:latin typeface="Times New Roman"/>
                <a:cs typeface="Times New Roman"/>
              </a:rPr>
              <a:t>discussed </a:t>
            </a:r>
            <a:r>
              <a:rPr sz="2400" spc="5" dirty="0">
                <a:latin typeface="Times New Roman"/>
                <a:cs typeface="Times New Roman"/>
              </a:rPr>
              <a:t>in </a:t>
            </a:r>
            <a:r>
              <a:rPr sz="2400" dirty="0">
                <a:latin typeface="Times New Roman"/>
                <a:cs typeface="Times New Roman"/>
              </a:rPr>
              <a:t>the </a:t>
            </a:r>
            <a:r>
              <a:rPr sz="2400" spc="-5" dirty="0">
                <a:latin typeface="Times New Roman"/>
                <a:cs typeface="Times New Roman"/>
              </a:rPr>
              <a:t>following</a:t>
            </a:r>
            <a:r>
              <a:rPr sz="2400" spc="-1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slides.</a:t>
            </a:r>
          </a:p>
        </p:txBody>
      </p:sp>
      <p:sp>
        <p:nvSpPr>
          <p:cNvPr id="4" name="object 4"/>
          <p:cNvSpPr/>
          <p:nvPr/>
        </p:nvSpPr>
        <p:spPr>
          <a:xfrm>
            <a:off x="1524000" y="1219200"/>
            <a:ext cx="9144000" cy="0"/>
          </a:xfrm>
          <a:custGeom>
            <a:avLst/>
            <a:gdLst/>
            <a:ahLst/>
            <a:cxnLst/>
            <a:rect l="l" t="t" r="r" b="b"/>
            <a:pathLst>
              <a:path w="9144000">
                <a:moveTo>
                  <a:pt x="0" y="0"/>
                </a:moveTo>
                <a:lnTo>
                  <a:pt x="9144000" y="0"/>
                </a:lnTo>
              </a:path>
            </a:pathLst>
          </a:custGeom>
          <a:ln w="38097">
            <a:solidFill>
              <a:srgbClr val="9833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11621597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4220210" y="436879"/>
            <a:ext cx="367411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spcBef>
                <a:spcPts val="100"/>
              </a:spcBef>
            </a:pPr>
            <a:r>
              <a:rPr sz="3600" spc="-10" dirty="0">
                <a:latin typeface="Times New Roman"/>
                <a:cs typeface="Times New Roman"/>
              </a:rPr>
              <a:t>Feasibility </a:t>
            </a:r>
            <a:r>
              <a:rPr sz="3600" dirty="0">
                <a:latin typeface="Times New Roman"/>
                <a:cs typeface="Times New Roman"/>
              </a:rPr>
              <a:t>Analysis</a:t>
            </a:r>
            <a:endParaRPr sz="3600">
              <a:latin typeface="Times New Roman"/>
              <a:cs typeface="Times New Roman"/>
            </a:endParaRPr>
          </a:p>
        </p:txBody>
      </p:sp>
      <p:sp>
        <p:nvSpPr>
          <p:cNvPr id="3" name="object 3"/>
          <p:cNvSpPr/>
          <p:nvPr/>
        </p:nvSpPr>
        <p:spPr>
          <a:xfrm>
            <a:off x="1524000" y="1371600"/>
            <a:ext cx="9144000" cy="0"/>
          </a:xfrm>
          <a:custGeom>
            <a:avLst/>
            <a:gdLst/>
            <a:ahLst/>
            <a:cxnLst/>
            <a:rect l="l" t="t" r="r" b="b"/>
            <a:pathLst>
              <a:path w="9144000">
                <a:moveTo>
                  <a:pt x="0" y="0"/>
                </a:moveTo>
                <a:lnTo>
                  <a:pt x="9144000" y="0"/>
                </a:lnTo>
              </a:path>
            </a:pathLst>
          </a:custGeom>
          <a:ln w="38097">
            <a:solidFill>
              <a:srgbClr val="9833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/>
          <p:nvPr/>
        </p:nvSpPr>
        <p:spPr>
          <a:xfrm>
            <a:off x="2024380" y="1604009"/>
            <a:ext cx="80645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spcBef>
                <a:spcPts val="100"/>
              </a:spcBef>
            </a:pPr>
            <a:r>
              <a:rPr sz="2800" dirty="0">
                <a:latin typeface="Times New Roman"/>
                <a:cs typeface="Times New Roman"/>
              </a:rPr>
              <a:t>Role of </a:t>
            </a:r>
            <a:r>
              <a:rPr sz="2800" spc="-5" dirty="0">
                <a:latin typeface="Times New Roman"/>
                <a:cs typeface="Times New Roman"/>
              </a:rPr>
              <a:t>feasibility analysis </a:t>
            </a:r>
            <a:r>
              <a:rPr sz="2800" dirty="0">
                <a:latin typeface="Times New Roman"/>
                <a:cs typeface="Times New Roman"/>
              </a:rPr>
              <a:t>in developing business</a:t>
            </a:r>
            <a:r>
              <a:rPr sz="2800" spc="-55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ideas.</a:t>
            </a:r>
            <a:endParaRPr sz="2800">
              <a:latin typeface="Times New Roman"/>
              <a:cs typeface="Times New Roman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1586573" y="2202983"/>
            <a:ext cx="8737600" cy="3276600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 txBox="1">
            <a:spLocks noGrp="1"/>
          </p:cNvSpPr>
          <p:nvPr>
            <p:ph type="sldNum" sz="quarter" idx="7"/>
          </p:nvPr>
        </p:nvSpPr>
        <p:spPr>
          <a:xfrm>
            <a:off x="13656733" y="6449021"/>
            <a:ext cx="973667" cy="205184"/>
          </a:xfrm>
          <a:prstGeom prst="rect">
            <a:avLst/>
          </a:prstGeom>
        </p:spPr>
        <p:txBody>
          <a:bodyPr vert="horz" wrap="square" lIns="0" tIns="0" rIns="0" bIns="0" numCol="1" rtlCol="0" anchor="ctr" anchorCtr="0" compatLnSpc="1">
            <a:prstTxWarp prst="textNoShape">
              <a:avLst/>
            </a:prstTxWarp>
            <a:spAutoFit/>
          </a:bodyPr>
          <a:lstStyle/>
          <a:p>
            <a:pPr marL="12700">
              <a:lnSpc>
                <a:spcPts val="1645"/>
              </a:lnSpc>
            </a:pPr>
            <a:r>
              <a:rPr spc="-5" dirty="0"/>
              <a:t>3-</a:t>
            </a:r>
            <a:fld id="{81D60167-4931-47E6-BA6A-407CBD079E47}" type="slidenum">
              <a:rPr spc="-5" dirty="0"/>
              <a:pPr marL="12700">
                <a:lnSpc>
                  <a:spcPts val="1645"/>
                </a:lnSpc>
              </a:pPr>
              <a:t>5</a:t>
            </a:fld>
            <a:endParaRPr spc="-5" dirty="0"/>
          </a:p>
        </p:txBody>
      </p:sp>
    </p:spTree>
    <p:extLst>
      <p:ext uri="{BB962C8B-B14F-4D97-AF65-F5344CB8AC3E}">
        <p14:creationId xmlns:p14="http://schemas.microsoft.com/office/powerpoint/2010/main" val="58047394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370579" y="436879"/>
            <a:ext cx="5448300" cy="574040"/>
          </a:xfrm>
          <a:prstGeom prst="rect">
            <a:avLst/>
          </a:prstGeom>
        </p:spPr>
        <p:txBody>
          <a:bodyPr vert="horz" wrap="square" lIns="0" tIns="12700" rIns="0" bIns="0" numCol="1" rtlCol="0" anchor="ctr" anchorCtr="0" compatLnSpc="1">
            <a:prstTxWarp prst="textNoShape">
              <a:avLst/>
            </a:prstTxWarp>
            <a:spAutoFit/>
          </a:bodyPr>
          <a:lstStyle/>
          <a:p>
            <a:pPr marL="12700">
              <a:spcBef>
                <a:spcPts val="100"/>
              </a:spcBef>
            </a:pPr>
            <a:r>
              <a:rPr spc="-10" dirty="0"/>
              <a:t>Forms </a:t>
            </a:r>
            <a:r>
              <a:rPr dirty="0"/>
              <a:t>of </a:t>
            </a:r>
            <a:r>
              <a:rPr spc="-5" dirty="0"/>
              <a:t>Feasibility</a:t>
            </a:r>
            <a:r>
              <a:rPr spc="-60" dirty="0"/>
              <a:t> </a:t>
            </a:r>
            <a:r>
              <a:rPr dirty="0"/>
              <a:t>Analysis</a:t>
            </a:r>
          </a:p>
        </p:txBody>
      </p:sp>
      <p:sp>
        <p:nvSpPr>
          <p:cNvPr id="3" name="object 3"/>
          <p:cNvSpPr/>
          <p:nvPr/>
        </p:nvSpPr>
        <p:spPr>
          <a:xfrm>
            <a:off x="1524000" y="1219200"/>
            <a:ext cx="9144000" cy="0"/>
          </a:xfrm>
          <a:custGeom>
            <a:avLst/>
            <a:gdLst/>
            <a:ahLst/>
            <a:cxnLst/>
            <a:rect l="l" t="t" r="r" b="b"/>
            <a:pathLst>
              <a:path w="9144000">
                <a:moveTo>
                  <a:pt x="0" y="0"/>
                </a:moveTo>
                <a:lnTo>
                  <a:pt x="9144000" y="0"/>
                </a:lnTo>
              </a:path>
            </a:pathLst>
          </a:custGeom>
          <a:ln w="38097">
            <a:solidFill>
              <a:srgbClr val="9833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2133600" y="2133600"/>
            <a:ext cx="3581400" cy="1219200"/>
          </a:xfrm>
          <a:custGeom>
            <a:avLst/>
            <a:gdLst/>
            <a:ahLst/>
            <a:cxnLst/>
            <a:rect l="l" t="t" r="r" b="b"/>
            <a:pathLst>
              <a:path w="3581400" h="1219200">
                <a:moveTo>
                  <a:pt x="3581400" y="0"/>
                </a:moveTo>
                <a:lnTo>
                  <a:pt x="0" y="0"/>
                </a:lnTo>
                <a:lnTo>
                  <a:pt x="0" y="1219200"/>
                </a:lnTo>
                <a:lnTo>
                  <a:pt x="3581400" y="1219200"/>
                </a:lnTo>
                <a:close/>
              </a:path>
            </a:pathLst>
          </a:custGeom>
          <a:solidFill>
            <a:srgbClr val="FFFFC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 txBox="1"/>
          <p:nvPr/>
        </p:nvSpPr>
        <p:spPr>
          <a:xfrm>
            <a:off x="2133600" y="2133600"/>
            <a:ext cx="3581400" cy="818814"/>
          </a:xfrm>
          <a:prstGeom prst="rect">
            <a:avLst/>
          </a:prstGeom>
          <a:ln w="9344">
            <a:solidFill>
              <a:srgbClr val="000000"/>
            </a:solidFill>
          </a:ln>
        </p:spPr>
        <p:txBody>
          <a:bodyPr vert="horz" wrap="square" lIns="0" tIns="3175" rIns="0" bIns="0" rtlCol="0">
            <a:spAutoFit/>
          </a:bodyPr>
          <a:lstStyle/>
          <a:p>
            <a:pPr>
              <a:spcBef>
                <a:spcPts val="25"/>
              </a:spcBef>
            </a:pPr>
            <a:endParaRPr sz="2900" dirty="0">
              <a:latin typeface="Times New Roman"/>
              <a:cs typeface="Times New Roman"/>
            </a:endParaRPr>
          </a:p>
          <a:p>
            <a:pPr marL="130175"/>
            <a:r>
              <a:rPr sz="2400" spc="-5" dirty="0">
                <a:latin typeface="Times New Roman"/>
                <a:cs typeface="Times New Roman"/>
              </a:rPr>
              <a:t>Product/Service</a:t>
            </a:r>
            <a:r>
              <a:rPr sz="2400" spc="-2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Feasibility</a:t>
            </a:r>
          </a:p>
        </p:txBody>
      </p:sp>
      <p:sp>
        <p:nvSpPr>
          <p:cNvPr id="6" name="object 6"/>
          <p:cNvSpPr/>
          <p:nvPr/>
        </p:nvSpPr>
        <p:spPr>
          <a:xfrm>
            <a:off x="2133600" y="3962400"/>
            <a:ext cx="3581400" cy="1219200"/>
          </a:xfrm>
          <a:custGeom>
            <a:avLst/>
            <a:gdLst/>
            <a:ahLst/>
            <a:cxnLst/>
            <a:rect l="l" t="t" r="r" b="b"/>
            <a:pathLst>
              <a:path w="3581400" h="1219200">
                <a:moveTo>
                  <a:pt x="3581400" y="0"/>
                </a:moveTo>
                <a:lnTo>
                  <a:pt x="0" y="0"/>
                </a:lnTo>
                <a:lnTo>
                  <a:pt x="0" y="1219200"/>
                </a:lnTo>
                <a:lnTo>
                  <a:pt x="3581400" y="1219200"/>
                </a:lnTo>
                <a:close/>
              </a:path>
            </a:pathLst>
          </a:custGeom>
          <a:solidFill>
            <a:srgbClr val="FFFFC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 txBox="1"/>
          <p:nvPr/>
        </p:nvSpPr>
        <p:spPr>
          <a:xfrm>
            <a:off x="2133600" y="3962400"/>
            <a:ext cx="3581400" cy="818814"/>
          </a:xfrm>
          <a:prstGeom prst="rect">
            <a:avLst/>
          </a:prstGeom>
          <a:ln w="9344">
            <a:solidFill>
              <a:srgbClr val="000000"/>
            </a:solidFill>
          </a:ln>
        </p:spPr>
        <p:txBody>
          <a:bodyPr vert="horz" wrap="square" lIns="0" tIns="3175" rIns="0" bIns="0" rtlCol="0">
            <a:spAutoFit/>
          </a:bodyPr>
          <a:lstStyle/>
          <a:p>
            <a:pPr>
              <a:spcBef>
                <a:spcPts val="25"/>
              </a:spcBef>
            </a:pPr>
            <a:endParaRPr sz="2900">
              <a:latin typeface="Times New Roman"/>
              <a:cs typeface="Times New Roman"/>
            </a:endParaRPr>
          </a:p>
          <a:p>
            <a:pPr marL="198120"/>
            <a:r>
              <a:rPr sz="2400" spc="-5" dirty="0">
                <a:latin typeface="Times New Roman"/>
                <a:cs typeface="Times New Roman"/>
              </a:rPr>
              <a:t>Organizational</a:t>
            </a:r>
            <a:r>
              <a:rPr sz="2400" dirty="0">
                <a:latin typeface="Times New Roman"/>
                <a:cs typeface="Times New Roman"/>
              </a:rPr>
              <a:t> </a:t>
            </a:r>
            <a:r>
              <a:rPr sz="2400" spc="-5" dirty="0">
                <a:latin typeface="Times New Roman"/>
                <a:cs typeface="Times New Roman"/>
              </a:rPr>
              <a:t>Feasibility</a:t>
            </a:r>
            <a:endParaRPr sz="2400">
              <a:latin typeface="Times New Roman"/>
              <a:cs typeface="Times New Roman"/>
            </a:endParaRPr>
          </a:p>
        </p:txBody>
      </p:sp>
      <p:sp>
        <p:nvSpPr>
          <p:cNvPr id="8" name="object 8"/>
          <p:cNvSpPr/>
          <p:nvPr/>
        </p:nvSpPr>
        <p:spPr>
          <a:xfrm>
            <a:off x="6324600" y="2133600"/>
            <a:ext cx="3581400" cy="1219200"/>
          </a:xfrm>
          <a:custGeom>
            <a:avLst/>
            <a:gdLst/>
            <a:ahLst/>
            <a:cxnLst/>
            <a:rect l="l" t="t" r="r" b="b"/>
            <a:pathLst>
              <a:path w="3581400" h="1219200">
                <a:moveTo>
                  <a:pt x="3581400" y="0"/>
                </a:moveTo>
                <a:lnTo>
                  <a:pt x="0" y="0"/>
                </a:lnTo>
                <a:lnTo>
                  <a:pt x="0" y="1219200"/>
                </a:lnTo>
                <a:lnTo>
                  <a:pt x="3581400" y="1219200"/>
                </a:lnTo>
                <a:close/>
              </a:path>
            </a:pathLst>
          </a:custGeom>
          <a:solidFill>
            <a:srgbClr val="FFFFC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 txBox="1"/>
          <p:nvPr/>
        </p:nvSpPr>
        <p:spPr>
          <a:xfrm>
            <a:off x="6324600" y="2133601"/>
            <a:ext cx="3581400" cy="984885"/>
          </a:xfrm>
          <a:prstGeom prst="rect">
            <a:avLst/>
          </a:prstGeom>
          <a:ln w="9344">
            <a:solidFill>
              <a:srgbClr val="000000"/>
            </a:solidFill>
          </a:ln>
        </p:spPr>
        <p:txBody>
          <a:bodyPr vert="horz" wrap="square" lIns="0" tIns="243840" rIns="0" bIns="0" rtlCol="0">
            <a:spAutoFit/>
          </a:bodyPr>
          <a:lstStyle/>
          <a:p>
            <a:pPr marL="1144270" marR="354965" indent="-784860">
              <a:spcBef>
                <a:spcPts val="1920"/>
              </a:spcBef>
            </a:pPr>
            <a:r>
              <a:rPr sz="2400" dirty="0">
                <a:latin typeface="Times New Roman"/>
                <a:cs typeface="Times New Roman"/>
              </a:rPr>
              <a:t>Industry/Target</a:t>
            </a:r>
            <a:r>
              <a:rPr sz="2400" spc="-50" dirty="0">
                <a:latin typeface="Times New Roman"/>
                <a:cs typeface="Times New Roman"/>
              </a:rPr>
              <a:t> </a:t>
            </a:r>
            <a:r>
              <a:rPr sz="2400" spc="-5" dirty="0">
                <a:latin typeface="Times New Roman"/>
                <a:cs typeface="Times New Roman"/>
              </a:rPr>
              <a:t>Market  Feasibility</a:t>
            </a:r>
            <a:endParaRPr sz="2400">
              <a:latin typeface="Times New Roman"/>
              <a:cs typeface="Times New Roman"/>
            </a:endParaRPr>
          </a:p>
        </p:txBody>
      </p:sp>
      <p:sp>
        <p:nvSpPr>
          <p:cNvPr id="10" name="object 10"/>
          <p:cNvSpPr/>
          <p:nvPr/>
        </p:nvSpPr>
        <p:spPr>
          <a:xfrm>
            <a:off x="6324600" y="3962400"/>
            <a:ext cx="3581400" cy="1219200"/>
          </a:xfrm>
          <a:custGeom>
            <a:avLst/>
            <a:gdLst/>
            <a:ahLst/>
            <a:cxnLst/>
            <a:rect l="l" t="t" r="r" b="b"/>
            <a:pathLst>
              <a:path w="3581400" h="1219200">
                <a:moveTo>
                  <a:pt x="3581400" y="0"/>
                </a:moveTo>
                <a:lnTo>
                  <a:pt x="0" y="0"/>
                </a:lnTo>
                <a:lnTo>
                  <a:pt x="0" y="1219200"/>
                </a:lnTo>
                <a:lnTo>
                  <a:pt x="3581400" y="1219200"/>
                </a:lnTo>
                <a:close/>
              </a:path>
            </a:pathLst>
          </a:custGeom>
          <a:solidFill>
            <a:srgbClr val="FFFFC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 txBox="1"/>
          <p:nvPr/>
        </p:nvSpPr>
        <p:spPr>
          <a:xfrm>
            <a:off x="6324600" y="3962400"/>
            <a:ext cx="3581400" cy="818814"/>
          </a:xfrm>
          <a:prstGeom prst="rect">
            <a:avLst/>
          </a:prstGeom>
          <a:ln w="9344">
            <a:solidFill>
              <a:srgbClr val="000000"/>
            </a:solidFill>
          </a:ln>
        </p:spPr>
        <p:txBody>
          <a:bodyPr vert="horz" wrap="square" lIns="0" tIns="3175" rIns="0" bIns="0" rtlCol="0">
            <a:spAutoFit/>
          </a:bodyPr>
          <a:lstStyle/>
          <a:p>
            <a:pPr>
              <a:spcBef>
                <a:spcPts val="25"/>
              </a:spcBef>
            </a:pPr>
            <a:endParaRPr sz="2900">
              <a:latin typeface="Times New Roman"/>
              <a:cs typeface="Times New Roman"/>
            </a:endParaRPr>
          </a:p>
          <a:p>
            <a:pPr marL="537210"/>
            <a:r>
              <a:rPr sz="2400" spc="-5" dirty="0">
                <a:latin typeface="Times New Roman"/>
                <a:cs typeface="Times New Roman"/>
              </a:rPr>
              <a:t>Financial</a:t>
            </a:r>
            <a:r>
              <a:rPr sz="2400" spc="-1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Feasibility</a:t>
            </a:r>
            <a:endParaRPr sz="2400">
              <a:latin typeface="Times New Roman"/>
              <a:cs typeface="Times New Roman"/>
            </a:endParaRPr>
          </a:p>
        </p:txBody>
      </p:sp>
      <p:sp>
        <p:nvSpPr>
          <p:cNvPr id="13" name="object 13"/>
          <p:cNvSpPr txBox="1">
            <a:spLocks noGrp="1"/>
          </p:cNvSpPr>
          <p:nvPr>
            <p:ph type="sldNum" sz="quarter" idx="7"/>
          </p:nvPr>
        </p:nvSpPr>
        <p:spPr>
          <a:xfrm>
            <a:off x="13656733" y="6449021"/>
            <a:ext cx="973667" cy="205184"/>
          </a:xfrm>
          <a:prstGeom prst="rect">
            <a:avLst/>
          </a:prstGeom>
        </p:spPr>
        <p:txBody>
          <a:bodyPr vert="horz" wrap="square" lIns="0" tIns="0" rIns="0" bIns="0" numCol="1" rtlCol="0" anchor="ctr" anchorCtr="0" compatLnSpc="1">
            <a:prstTxWarp prst="textNoShape">
              <a:avLst/>
            </a:prstTxWarp>
            <a:spAutoFit/>
          </a:bodyPr>
          <a:lstStyle/>
          <a:p>
            <a:pPr marL="12700">
              <a:lnSpc>
                <a:spcPts val="1645"/>
              </a:lnSpc>
            </a:pPr>
            <a:r>
              <a:rPr spc="-5" dirty="0"/>
              <a:t>3-</a:t>
            </a:r>
            <a:fld id="{81D60167-4931-47E6-BA6A-407CBD079E47}" type="slidenum">
              <a:rPr spc="-5" dirty="0"/>
              <a:pPr marL="12700">
                <a:lnSpc>
                  <a:spcPts val="1645"/>
                </a:lnSpc>
              </a:pPr>
              <a:t>6</a:t>
            </a:fld>
            <a:endParaRPr spc="-5" dirty="0"/>
          </a:p>
        </p:txBody>
      </p:sp>
    </p:spTree>
    <p:extLst>
      <p:ext uri="{BB962C8B-B14F-4D97-AF65-F5344CB8AC3E}">
        <p14:creationId xmlns:p14="http://schemas.microsoft.com/office/powerpoint/2010/main" val="35672779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51384" y="440488"/>
            <a:ext cx="11089232" cy="566822"/>
          </a:xfrm>
          <a:prstGeom prst="rect">
            <a:avLst/>
          </a:prstGeom>
        </p:spPr>
        <p:txBody>
          <a:bodyPr vert="horz" wrap="square" lIns="0" tIns="12700" rIns="0" bIns="0" numCol="1" rtlCol="0" anchor="ctr" anchorCtr="0" compatLnSpc="1">
            <a:prstTxWarp prst="textNoShape">
              <a:avLst/>
            </a:prstTxWarp>
            <a:spAutoFit/>
          </a:bodyPr>
          <a:lstStyle/>
          <a:p>
            <a:pPr algn="l">
              <a:spcBef>
                <a:spcPts val="100"/>
              </a:spcBef>
            </a:pPr>
            <a:r>
              <a:rPr sz="3600" spc="-5" dirty="0"/>
              <a:t>Outline for </a:t>
            </a:r>
            <a:r>
              <a:rPr sz="3600" dirty="0"/>
              <a:t>a </a:t>
            </a:r>
            <a:r>
              <a:rPr sz="3600" spc="-5" dirty="0"/>
              <a:t>Comprehensive </a:t>
            </a:r>
            <a:r>
              <a:rPr sz="3600" spc="-10" dirty="0"/>
              <a:t>Feasibility</a:t>
            </a:r>
            <a:r>
              <a:rPr lang="en-GB" sz="3600" spc="-10" dirty="0"/>
              <a:t> Analysis</a:t>
            </a:r>
            <a:endParaRPr lang="en-GB" u="heavy" dirty="0">
              <a:uFill>
                <a:solidFill>
                  <a:srgbClr val="983300"/>
                </a:solidFill>
              </a:uFill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57C5777F-171F-6119-B176-A7E3E760698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51584" y="1183292"/>
            <a:ext cx="7704856" cy="44914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471072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609600" y="116632"/>
            <a:ext cx="10972800" cy="1459374"/>
          </a:xfrm>
          <a:prstGeom prst="rect">
            <a:avLst/>
          </a:prstGeom>
        </p:spPr>
        <p:txBody>
          <a:bodyPr vert="horz" wrap="square" lIns="0" tIns="287020" rIns="0" bIns="0" numCol="1" rtlCol="0" anchor="ctr" anchorCtr="0" compatLnSpc="1">
            <a:prstTxWarp prst="textNoShape">
              <a:avLst/>
            </a:prstTxWarp>
            <a:spAutoFit/>
          </a:bodyPr>
          <a:lstStyle/>
          <a:p>
            <a:pPr>
              <a:spcBef>
                <a:spcPts val="100"/>
              </a:spcBef>
            </a:pPr>
            <a:r>
              <a:rPr spc="-10" dirty="0"/>
              <a:t>Product/Service </a:t>
            </a:r>
            <a:r>
              <a:rPr spc="-5" dirty="0"/>
              <a:t>Feasibility </a:t>
            </a:r>
            <a:r>
              <a:rPr dirty="0"/>
              <a:t>Analysis</a:t>
            </a:r>
          </a:p>
          <a:p>
            <a:pPr marL="2540"/>
            <a:br>
              <a:rPr lang="en-GB" sz="2000" dirty="0"/>
            </a:br>
            <a:r>
              <a:rPr sz="2000" dirty="0"/>
              <a:t>1 of</a:t>
            </a:r>
            <a:r>
              <a:rPr sz="2000" spc="10" dirty="0"/>
              <a:t> </a:t>
            </a:r>
            <a:r>
              <a:rPr sz="2000" dirty="0"/>
              <a:t>2</a:t>
            </a:r>
          </a:p>
        </p:txBody>
      </p:sp>
      <p:sp>
        <p:nvSpPr>
          <p:cNvPr id="3" name="object 3"/>
          <p:cNvSpPr/>
          <p:nvPr/>
        </p:nvSpPr>
        <p:spPr>
          <a:xfrm>
            <a:off x="1524000" y="1219200"/>
            <a:ext cx="9144000" cy="0"/>
          </a:xfrm>
          <a:custGeom>
            <a:avLst/>
            <a:gdLst/>
            <a:ahLst/>
            <a:cxnLst/>
            <a:rect l="l" t="t" r="r" b="b"/>
            <a:pathLst>
              <a:path w="9144000">
                <a:moveTo>
                  <a:pt x="0" y="0"/>
                </a:moveTo>
                <a:lnTo>
                  <a:pt x="9144000" y="0"/>
                </a:lnTo>
              </a:path>
            </a:pathLst>
          </a:custGeom>
          <a:ln w="38097">
            <a:solidFill>
              <a:srgbClr val="9833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/>
          <p:nvPr/>
        </p:nvSpPr>
        <p:spPr>
          <a:xfrm>
            <a:off x="1902809" y="2645086"/>
            <a:ext cx="2861310" cy="8788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indent="283210">
              <a:spcBef>
                <a:spcPts val="100"/>
              </a:spcBef>
            </a:pPr>
            <a:r>
              <a:rPr sz="2800" spc="-5" dirty="0">
                <a:latin typeface="Times New Roman"/>
                <a:cs typeface="Times New Roman"/>
              </a:rPr>
              <a:t>Product/Service  Feasibility</a:t>
            </a:r>
            <a:r>
              <a:rPr sz="2800" spc="-40" dirty="0">
                <a:latin typeface="Times New Roman"/>
                <a:cs typeface="Times New Roman"/>
              </a:rPr>
              <a:t> </a:t>
            </a:r>
            <a:r>
              <a:rPr sz="2800" spc="-5" dirty="0">
                <a:latin typeface="Times New Roman"/>
                <a:cs typeface="Times New Roman"/>
              </a:rPr>
              <a:t>Analysis</a:t>
            </a:r>
            <a:endParaRPr sz="2800" dirty="0">
              <a:latin typeface="Times New Roman"/>
              <a:cs typeface="Times New Roman"/>
            </a:endParaRPr>
          </a:p>
        </p:txBody>
      </p:sp>
      <p:grpSp>
        <p:nvGrpSpPr>
          <p:cNvPr id="5" name="object 5"/>
          <p:cNvGrpSpPr/>
          <p:nvPr/>
        </p:nvGrpSpPr>
        <p:grpSpPr>
          <a:xfrm>
            <a:off x="5640070" y="1519329"/>
            <a:ext cx="4651783" cy="4119472"/>
            <a:chOff x="3957727" y="1519327"/>
            <a:chExt cx="4810125" cy="4886325"/>
          </a:xfrm>
        </p:grpSpPr>
        <p:sp>
          <p:nvSpPr>
            <p:cNvPr id="6" name="object 6"/>
            <p:cNvSpPr/>
            <p:nvPr/>
          </p:nvSpPr>
          <p:spPr>
            <a:xfrm>
              <a:off x="3962400" y="1524000"/>
              <a:ext cx="4800600" cy="4876800"/>
            </a:xfrm>
            <a:custGeom>
              <a:avLst/>
              <a:gdLst/>
              <a:ahLst/>
              <a:cxnLst/>
              <a:rect l="l" t="t" r="r" b="b"/>
              <a:pathLst>
                <a:path w="4800600" h="4876800">
                  <a:moveTo>
                    <a:pt x="4800600" y="0"/>
                  </a:moveTo>
                  <a:lnTo>
                    <a:pt x="0" y="0"/>
                  </a:lnTo>
                  <a:lnTo>
                    <a:pt x="0" y="4876800"/>
                  </a:lnTo>
                  <a:lnTo>
                    <a:pt x="4800600" y="4876800"/>
                  </a:lnTo>
                  <a:close/>
                </a:path>
              </a:pathLst>
            </a:custGeom>
            <a:solidFill>
              <a:srgbClr val="FFFF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" name="object 7"/>
            <p:cNvSpPr/>
            <p:nvPr/>
          </p:nvSpPr>
          <p:spPr>
            <a:xfrm>
              <a:off x="3962400" y="1524000"/>
              <a:ext cx="4800600" cy="4876800"/>
            </a:xfrm>
            <a:custGeom>
              <a:avLst/>
              <a:gdLst/>
              <a:ahLst/>
              <a:cxnLst/>
              <a:rect l="l" t="t" r="r" b="b"/>
              <a:pathLst>
                <a:path w="4800600" h="4876800">
                  <a:moveTo>
                    <a:pt x="2400300" y="4876800"/>
                  </a:moveTo>
                  <a:lnTo>
                    <a:pt x="0" y="4876800"/>
                  </a:lnTo>
                  <a:lnTo>
                    <a:pt x="0" y="0"/>
                  </a:lnTo>
                  <a:lnTo>
                    <a:pt x="4800600" y="0"/>
                  </a:lnTo>
                  <a:lnTo>
                    <a:pt x="4800600" y="4876800"/>
                  </a:lnTo>
                  <a:lnTo>
                    <a:pt x="2400300" y="4876800"/>
                  </a:lnTo>
                  <a:close/>
                </a:path>
              </a:pathLst>
            </a:custGeom>
            <a:ln w="9344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8" name="object 8"/>
          <p:cNvSpPr txBox="1"/>
          <p:nvPr/>
        </p:nvSpPr>
        <p:spPr>
          <a:xfrm>
            <a:off x="5640070" y="1466850"/>
            <a:ext cx="4389120" cy="3652520"/>
          </a:xfrm>
          <a:prstGeom prst="rect">
            <a:avLst/>
          </a:prstGeom>
        </p:spPr>
        <p:txBody>
          <a:bodyPr vert="horz" wrap="square" lIns="0" tIns="180340" rIns="0" bIns="0" rtlCol="0">
            <a:spAutoFit/>
          </a:bodyPr>
          <a:lstStyle/>
          <a:p>
            <a:pPr marL="12700">
              <a:spcBef>
                <a:spcPts val="1420"/>
              </a:spcBef>
            </a:pPr>
            <a:r>
              <a:rPr sz="2400" spc="-5" dirty="0">
                <a:latin typeface="Times New Roman"/>
                <a:cs typeface="Times New Roman"/>
              </a:rPr>
              <a:t>Purpose</a:t>
            </a:r>
            <a:endParaRPr sz="2400" dirty="0">
              <a:latin typeface="Times New Roman"/>
              <a:cs typeface="Times New Roman"/>
            </a:endParaRPr>
          </a:p>
          <a:p>
            <a:pPr marL="241300" marR="286385" indent="-152400">
              <a:spcBef>
                <a:spcPts val="1320"/>
              </a:spcBef>
              <a:buFont typeface="Arial"/>
              <a:buChar char="•"/>
              <a:tabLst>
                <a:tab pos="271780" algn="l"/>
              </a:tabLst>
            </a:pPr>
            <a:r>
              <a:rPr dirty="0"/>
              <a:t>	</a:t>
            </a:r>
            <a:r>
              <a:rPr sz="2400" dirty="0">
                <a:latin typeface="Times New Roman"/>
                <a:cs typeface="Times New Roman"/>
              </a:rPr>
              <a:t>Is </a:t>
            </a:r>
            <a:r>
              <a:rPr sz="2400" spc="-5" dirty="0">
                <a:latin typeface="Times New Roman"/>
                <a:cs typeface="Times New Roman"/>
              </a:rPr>
              <a:t>an assessment </a:t>
            </a:r>
            <a:r>
              <a:rPr sz="2400" dirty="0">
                <a:latin typeface="Times New Roman"/>
                <a:cs typeface="Times New Roman"/>
              </a:rPr>
              <a:t>of the overall  </a:t>
            </a:r>
            <a:r>
              <a:rPr sz="2400" spc="-5" dirty="0">
                <a:latin typeface="Times New Roman"/>
                <a:cs typeface="Times New Roman"/>
              </a:rPr>
              <a:t>appeal </a:t>
            </a:r>
            <a:r>
              <a:rPr sz="2400" dirty="0">
                <a:latin typeface="Times New Roman"/>
                <a:cs typeface="Times New Roman"/>
              </a:rPr>
              <a:t>of the </a:t>
            </a:r>
            <a:r>
              <a:rPr sz="2400" spc="-5" dirty="0">
                <a:latin typeface="Times New Roman"/>
                <a:cs typeface="Times New Roman"/>
              </a:rPr>
              <a:t>product </a:t>
            </a:r>
            <a:r>
              <a:rPr sz="2400" dirty="0">
                <a:latin typeface="Times New Roman"/>
                <a:cs typeface="Times New Roman"/>
              </a:rPr>
              <a:t>or service  being</a:t>
            </a:r>
            <a:r>
              <a:rPr sz="2400" spc="-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proposed.</a:t>
            </a:r>
          </a:p>
          <a:p>
            <a:pPr marL="241300" marR="5080" indent="-152400">
              <a:buFont typeface="Arial"/>
              <a:buChar char="•"/>
              <a:tabLst>
                <a:tab pos="271780" algn="l"/>
              </a:tabLst>
            </a:pPr>
            <a:r>
              <a:rPr dirty="0"/>
              <a:t>	</a:t>
            </a:r>
            <a:r>
              <a:rPr sz="2400" spc="-5" dirty="0">
                <a:latin typeface="Times New Roman"/>
                <a:cs typeface="Times New Roman"/>
              </a:rPr>
              <a:t>Before </a:t>
            </a:r>
            <a:r>
              <a:rPr sz="2400" dirty="0">
                <a:latin typeface="Times New Roman"/>
                <a:cs typeface="Times New Roman"/>
              </a:rPr>
              <a:t>a </a:t>
            </a:r>
            <a:r>
              <a:rPr sz="2400" spc="-5" dirty="0">
                <a:latin typeface="Times New Roman"/>
                <a:cs typeface="Times New Roman"/>
              </a:rPr>
              <a:t>prospective firm rushes  </a:t>
            </a:r>
            <a:r>
              <a:rPr sz="2400" dirty="0">
                <a:latin typeface="Times New Roman"/>
                <a:cs typeface="Times New Roman"/>
              </a:rPr>
              <a:t>a new product or service into  </a:t>
            </a:r>
            <a:r>
              <a:rPr sz="2400" spc="-5" dirty="0">
                <a:latin typeface="Times New Roman"/>
                <a:cs typeface="Times New Roman"/>
              </a:rPr>
              <a:t>development, </a:t>
            </a:r>
            <a:r>
              <a:rPr sz="2400" dirty="0">
                <a:latin typeface="Times New Roman"/>
                <a:cs typeface="Times New Roman"/>
              </a:rPr>
              <a:t>it </a:t>
            </a:r>
            <a:r>
              <a:rPr sz="2400" spc="-5" dirty="0">
                <a:latin typeface="Times New Roman"/>
                <a:cs typeface="Times New Roman"/>
              </a:rPr>
              <a:t>should </a:t>
            </a:r>
            <a:r>
              <a:rPr sz="2400" dirty="0">
                <a:latin typeface="Times New Roman"/>
                <a:cs typeface="Times New Roman"/>
              </a:rPr>
              <a:t>be sure  that the product or </a:t>
            </a:r>
            <a:r>
              <a:rPr sz="2400" spc="-5" dirty="0">
                <a:latin typeface="Times New Roman"/>
                <a:cs typeface="Times New Roman"/>
              </a:rPr>
              <a:t>service </a:t>
            </a:r>
            <a:r>
              <a:rPr sz="2400" spc="5" dirty="0">
                <a:latin typeface="Times New Roman"/>
                <a:cs typeface="Times New Roman"/>
              </a:rPr>
              <a:t>is</a:t>
            </a:r>
            <a:r>
              <a:rPr sz="2400" spc="-60" dirty="0">
                <a:latin typeface="Times New Roman"/>
                <a:cs typeface="Times New Roman"/>
              </a:rPr>
              <a:t> </a:t>
            </a:r>
            <a:r>
              <a:rPr sz="2400" spc="-5" dirty="0">
                <a:latin typeface="Times New Roman"/>
                <a:cs typeface="Times New Roman"/>
              </a:rPr>
              <a:t>what  </a:t>
            </a:r>
            <a:r>
              <a:rPr sz="2400" dirty="0">
                <a:latin typeface="Times New Roman"/>
                <a:cs typeface="Times New Roman"/>
              </a:rPr>
              <a:t>prospective </a:t>
            </a:r>
            <a:r>
              <a:rPr sz="2400" spc="-5" dirty="0">
                <a:latin typeface="Times New Roman"/>
                <a:cs typeface="Times New Roman"/>
              </a:rPr>
              <a:t>customers</a:t>
            </a:r>
            <a:r>
              <a:rPr sz="2400" spc="-15" dirty="0">
                <a:latin typeface="Times New Roman"/>
                <a:cs typeface="Times New Roman"/>
              </a:rPr>
              <a:t> </a:t>
            </a:r>
            <a:r>
              <a:rPr sz="2400" spc="-5" dirty="0">
                <a:latin typeface="Times New Roman"/>
                <a:cs typeface="Times New Roman"/>
              </a:rPr>
              <a:t>want.</a:t>
            </a:r>
            <a:endParaRPr sz="2400" dirty="0">
              <a:latin typeface="Times New Roman"/>
              <a:cs typeface="Times New Roman"/>
            </a:endParaRPr>
          </a:p>
        </p:txBody>
      </p:sp>
      <p:sp>
        <p:nvSpPr>
          <p:cNvPr id="10" name="object 10"/>
          <p:cNvSpPr txBox="1">
            <a:spLocks noGrp="1"/>
          </p:cNvSpPr>
          <p:nvPr>
            <p:ph type="sldNum" sz="quarter" idx="7"/>
          </p:nvPr>
        </p:nvSpPr>
        <p:spPr>
          <a:xfrm>
            <a:off x="13656733" y="6449021"/>
            <a:ext cx="973667" cy="205184"/>
          </a:xfrm>
          <a:prstGeom prst="rect">
            <a:avLst/>
          </a:prstGeom>
        </p:spPr>
        <p:txBody>
          <a:bodyPr vert="horz" wrap="square" lIns="0" tIns="0" rIns="0" bIns="0" numCol="1" rtlCol="0" anchor="ctr" anchorCtr="0" compatLnSpc="1">
            <a:prstTxWarp prst="textNoShape">
              <a:avLst/>
            </a:prstTxWarp>
            <a:spAutoFit/>
          </a:bodyPr>
          <a:lstStyle/>
          <a:p>
            <a:pPr marL="12700">
              <a:lnSpc>
                <a:spcPts val="1645"/>
              </a:lnSpc>
            </a:pPr>
            <a:r>
              <a:rPr spc="-5" dirty="0"/>
              <a:t>3-</a:t>
            </a:r>
            <a:fld id="{81D60167-4931-47E6-BA6A-407CBD079E47}" type="slidenum">
              <a:rPr spc="-5" dirty="0"/>
              <a:pPr marL="12700">
                <a:lnSpc>
                  <a:spcPts val="1645"/>
                </a:lnSpc>
              </a:pPr>
              <a:t>8</a:t>
            </a:fld>
            <a:endParaRPr spc="-5" dirty="0"/>
          </a:p>
        </p:txBody>
      </p:sp>
    </p:spTree>
    <p:extLst>
      <p:ext uri="{BB962C8B-B14F-4D97-AF65-F5344CB8AC3E}">
        <p14:creationId xmlns:p14="http://schemas.microsoft.com/office/powerpoint/2010/main" val="222201971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609600" y="-98062"/>
            <a:ext cx="10972800" cy="1274708"/>
          </a:xfrm>
          <a:prstGeom prst="rect">
            <a:avLst/>
          </a:prstGeom>
        </p:spPr>
        <p:txBody>
          <a:bodyPr vert="horz" wrap="square" lIns="0" tIns="287020" rIns="0" bIns="0" numCol="1" rtlCol="0" anchor="ctr" anchorCtr="0" compatLnSpc="1">
            <a:prstTxWarp prst="textNoShape">
              <a:avLst/>
            </a:prstTxWarp>
            <a:spAutoFit/>
          </a:bodyPr>
          <a:lstStyle/>
          <a:p>
            <a:pPr>
              <a:spcBef>
                <a:spcPts val="100"/>
              </a:spcBef>
            </a:pPr>
            <a:r>
              <a:rPr spc="-10" dirty="0"/>
              <a:t>Product/Service </a:t>
            </a:r>
            <a:r>
              <a:rPr spc="-5" dirty="0"/>
              <a:t>Feasibility </a:t>
            </a:r>
            <a:r>
              <a:rPr dirty="0"/>
              <a:t>Analysis</a:t>
            </a:r>
          </a:p>
          <a:p>
            <a:pPr marL="2540"/>
            <a:r>
              <a:rPr sz="2000" dirty="0"/>
              <a:t>2 of</a:t>
            </a:r>
            <a:r>
              <a:rPr sz="2000" spc="10" dirty="0"/>
              <a:t> </a:t>
            </a:r>
            <a:r>
              <a:rPr sz="2000" dirty="0"/>
              <a:t>2</a:t>
            </a:r>
          </a:p>
        </p:txBody>
      </p:sp>
      <p:sp>
        <p:nvSpPr>
          <p:cNvPr id="3" name="object 3"/>
          <p:cNvSpPr/>
          <p:nvPr/>
        </p:nvSpPr>
        <p:spPr>
          <a:xfrm>
            <a:off x="1524000" y="1219200"/>
            <a:ext cx="9144000" cy="0"/>
          </a:xfrm>
          <a:custGeom>
            <a:avLst/>
            <a:gdLst/>
            <a:ahLst/>
            <a:cxnLst/>
            <a:rect l="l" t="t" r="r" b="b"/>
            <a:pathLst>
              <a:path w="9144000">
                <a:moveTo>
                  <a:pt x="0" y="0"/>
                </a:moveTo>
                <a:lnTo>
                  <a:pt x="9144000" y="0"/>
                </a:lnTo>
              </a:path>
            </a:pathLst>
          </a:custGeom>
          <a:ln w="38097">
            <a:solidFill>
              <a:srgbClr val="9833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/>
          <p:nvPr/>
        </p:nvSpPr>
        <p:spPr>
          <a:xfrm>
            <a:off x="3693160" y="1482090"/>
            <a:ext cx="4486910" cy="8788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958850" marR="5080" indent="-946150">
              <a:spcBef>
                <a:spcPts val="100"/>
              </a:spcBef>
            </a:pPr>
            <a:r>
              <a:rPr sz="2800" spc="-5" dirty="0">
                <a:latin typeface="Times New Roman"/>
                <a:cs typeface="Times New Roman"/>
              </a:rPr>
              <a:t>Components </a:t>
            </a:r>
            <a:r>
              <a:rPr sz="2800" dirty="0">
                <a:latin typeface="Times New Roman"/>
                <a:cs typeface="Times New Roman"/>
              </a:rPr>
              <a:t>of </a:t>
            </a:r>
            <a:r>
              <a:rPr sz="2800" spc="-5" dirty="0">
                <a:latin typeface="Times New Roman"/>
                <a:cs typeface="Times New Roman"/>
              </a:rPr>
              <a:t>product/service  feasibility</a:t>
            </a:r>
            <a:r>
              <a:rPr sz="2800" dirty="0">
                <a:latin typeface="Times New Roman"/>
                <a:cs typeface="Times New Roman"/>
              </a:rPr>
              <a:t> </a:t>
            </a:r>
            <a:r>
              <a:rPr sz="2800" spc="-5" dirty="0">
                <a:latin typeface="Times New Roman"/>
                <a:cs typeface="Times New Roman"/>
              </a:rPr>
              <a:t>analysis</a:t>
            </a:r>
            <a:endParaRPr sz="2800" dirty="0">
              <a:latin typeface="Times New Roman"/>
              <a:cs typeface="Times New Roman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2362200" y="2819400"/>
            <a:ext cx="3276600" cy="1143000"/>
          </a:xfrm>
          <a:custGeom>
            <a:avLst/>
            <a:gdLst/>
            <a:ahLst/>
            <a:cxnLst/>
            <a:rect l="l" t="t" r="r" b="b"/>
            <a:pathLst>
              <a:path w="3276600" h="1143000">
                <a:moveTo>
                  <a:pt x="3276600" y="0"/>
                </a:moveTo>
                <a:lnTo>
                  <a:pt x="0" y="0"/>
                </a:lnTo>
                <a:lnTo>
                  <a:pt x="0" y="1143000"/>
                </a:lnTo>
                <a:lnTo>
                  <a:pt x="3276600" y="1143000"/>
                </a:lnTo>
                <a:close/>
              </a:path>
            </a:pathLst>
          </a:custGeom>
          <a:solidFill>
            <a:srgbClr val="FFFFC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 txBox="1"/>
          <p:nvPr/>
        </p:nvSpPr>
        <p:spPr>
          <a:xfrm>
            <a:off x="2362200" y="2819401"/>
            <a:ext cx="3276600" cy="946413"/>
          </a:xfrm>
          <a:prstGeom prst="rect">
            <a:avLst/>
          </a:prstGeom>
          <a:ln w="9344">
            <a:solidFill>
              <a:srgbClr val="000000"/>
            </a:solidFill>
          </a:ln>
        </p:spPr>
        <p:txBody>
          <a:bodyPr vert="horz" wrap="square" lIns="0" tIns="205740" rIns="0" bIns="0" rtlCol="0">
            <a:spAutoFit/>
          </a:bodyPr>
          <a:lstStyle/>
          <a:p>
            <a:pPr marL="915669" marR="695325" indent="-290830">
              <a:spcBef>
                <a:spcPts val="1620"/>
              </a:spcBef>
            </a:pPr>
            <a:r>
              <a:rPr sz="2400" spc="-10" dirty="0">
                <a:latin typeface="Times New Roman"/>
                <a:cs typeface="Times New Roman"/>
              </a:rPr>
              <a:t>P</a:t>
            </a:r>
            <a:r>
              <a:rPr sz="2400" spc="5" dirty="0">
                <a:latin typeface="Times New Roman"/>
                <a:cs typeface="Times New Roman"/>
              </a:rPr>
              <a:t>r</a:t>
            </a:r>
            <a:r>
              <a:rPr sz="2400" dirty="0">
                <a:latin typeface="Times New Roman"/>
                <a:cs typeface="Times New Roman"/>
              </a:rPr>
              <a:t>odu</a:t>
            </a:r>
            <a:r>
              <a:rPr sz="2400" spc="-5" dirty="0">
                <a:latin typeface="Times New Roman"/>
                <a:cs typeface="Times New Roman"/>
              </a:rPr>
              <a:t>c</a:t>
            </a:r>
            <a:r>
              <a:rPr sz="2400" dirty="0">
                <a:latin typeface="Times New Roman"/>
                <a:cs typeface="Times New Roman"/>
              </a:rPr>
              <a:t>t</a:t>
            </a:r>
            <a:r>
              <a:rPr sz="2400" spc="10" dirty="0">
                <a:latin typeface="Times New Roman"/>
                <a:cs typeface="Times New Roman"/>
              </a:rPr>
              <a:t>/</a:t>
            </a:r>
            <a:r>
              <a:rPr sz="2400" spc="-10" dirty="0">
                <a:latin typeface="Times New Roman"/>
                <a:cs typeface="Times New Roman"/>
              </a:rPr>
              <a:t>S</a:t>
            </a:r>
            <a:r>
              <a:rPr sz="2400" dirty="0">
                <a:latin typeface="Times New Roman"/>
                <a:cs typeface="Times New Roman"/>
              </a:rPr>
              <a:t>ervice  Desirability</a:t>
            </a:r>
          </a:p>
        </p:txBody>
      </p:sp>
      <p:sp>
        <p:nvSpPr>
          <p:cNvPr id="7" name="object 7"/>
          <p:cNvSpPr/>
          <p:nvPr/>
        </p:nvSpPr>
        <p:spPr>
          <a:xfrm>
            <a:off x="6324600" y="2819400"/>
            <a:ext cx="3276600" cy="1143000"/>
          </a:xfrm>
          <a:custGeom>
            <a:avLst/>
            <a:gdLst/>
            <a:ahLst/>
            <a:cxnLst/>
            <a:rect l="l" t="t" r="r" b="b"/>
            <a:pathLst>
              <a:path w="3276600" h="1143000">
                <a:moveTo>
                  <a:pt x="3276600" y="0"/>
                </a:moveTo>
                <a:lnTo>
                  <a:pt x="0" y="0"/>
                </a:lnTo>
                <a:lnTo>
                  <a:pt x="0" y="1143000"/>
                </a:lnTo>
                <a:lnTo>
                  <a:pt x="3276600" y="1143000"/>
                </a:lnTo>
                <a:close/>
              </a:path>
            </a:pathLst>
          </a:custGeom>
          <a:solidFill>
            <a:srgbClr val="FFFFC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 txBox="1"/>
          <p:nvPr/>
        </p:nvSpPr>
        <p:spPr>
          <a:xfrm>
            <a:off x="6324600" y="2819401"/>
            <a:ext cx="3276600" cy="946413"/>
          </a:xfrm>
          <a:prstGeom prst="rect">
            <a:avLst/>
          </a:prstGeom>
          <a:ln w="9344">
            <a:solidFill>
              <a:srgbClr val="000000"/>
            </a:solidFill>
          </a:ln>
        </p:spPr>
        <p:txBody>
          <a:bodyPr vert="horz" wrap="square" lIns="0" tIns="205740" rIns="0" bIns="0" rtlCol="0">
            <a:spAutoFit/>
          </a:bodyPr>
          <a:lstStyle/>
          <a:p>
            <a:pPr marL="1122045" marR="695325" indent="-497840">
              <a:spcBef>
                <a:spcPts val="1620"/>
              </a:spcBef>
            </a:pPr>
            <a:r>
              <a:rPr sz="2400" spc="-10" dirty="0">
                <a:latin typeface="Times New Roman"/>
                <a:cs typeface="Times New Roman"/>
              </a:rPr>
              <a:t>P</a:t>
            </a:r>
            <a:r>
              <a:rPr sz="2400" spc="5" dirty="0">
                <a:latin typeface="Times New Roman"/>
                <a:cs typeface="Times New Roman"/>
              </a:rPr>
              <a:t>r</a:t>
            </a:r>
            <a:r>
              <a:rPr sz="2400" dirty="0">
                <a:latin typeface="Times New Roman"/>
                <a:cs typeface="Times New Roman"/>
              </a:rPr>
              <a:t>odu</a:t>
            </a:r>
            <a:r>
              <a:rPr sz="2400" spc="-5" dirty="0">
                <a:latin typeface="Times New Roman"/>
                <a:cs typeface="Times New Roman"/>
              </a:rPr>
              <a:t>c</a:t>
            </a:r>
            <a:r>
              <a:rPr sz="2400" spc="10" dirty="0">
                <a:latin typeface="Times New Roman"/>
                <a:cs typeface="Times New Roman"/>
              </a:rPr>
              <a:t>t</a:t>
            </a:r>
            <a:r>
              <a:rPr sz="2400" dirty="0">
                <a:latin typeface="Times New Roman"/>
                <a:cs typeface="Times New Roman"/>
              </a:rPr>
              <a:t>/</a:t>
            </a:r>
            <a:r>
              <a:rPr sz="2400" spc="-10" dirty="0">
                <a:latin typeface="Times New Roman"/>
                <a:cs typeface="Times New Roman"/>
              </a:rPr>
              <a:t>S</a:t>
            </a:r>
            <a:r>
              <a:rPr sz="2400" dirty="0">
                <a:latin typeface="Times New Roman"/>
                <a:cs typeface="Times New Roman"/>
              </a:rPr>
              <a:t>ervice  </a:t>
            </a:r>
            <a:r>
              <a:rPr sz="2400" spc="-10" dirty="0">
                <a:latin typeface="Times New Roman"/>
                <a:cs typeface="Times New Roman"/>
              </a:rPr>
              <a:t>Demand</a:t>
            </a:r>
            <a:endParaRPr sz="2400">
              <a:latin typeface="Times New Roman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371223493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601142" y="142023"/>
            <a:ext cx="10972800" cy="1274708"/>
          </a:xfrm>
          <a:prstGeom prst="rect">
            <a:avLst/>
          </a:prstGeom>
        </p:spPr>
        <p:txBody>
          <a:bodyPr vert="horz" wrap="square" lIns="0" tIns="287020" rIns="0" bIns="0" numCol="1" rtlCol="0" anchor="ctr" anchorCtr="0" compatLnSpc="1">
            <a:prstTxWarp prst="textNoShape">
              <a:avLst/>
            </a:prstTxWarp>
            <a:spAutoFit/>
          </a:bodyPr>
          <a:lstStyle/>
          <a:p>
            <a:pPr>
              <a:spcBef>
                <a:spcPts val="100"/>
              </a:spcBef>
            </a:pPr>
            <a:r>
              <a:rPr spc="-5" dirty="0"/>
              <a:t>Product/Service</a:t>
            </a:r>
            <a:r>
              <a:rPr spc="-50" dirty="0"/>
              <a:t> </a:t>
            </a:r>
            <a:r>
              <a:rPr spc="-5" dirty="0"/>
              <a:t>Desirability</a:t>
            </a:r>
          </a:p>
          <a:p>
            <a:pPr marL="3175"/>
            <a:r>
              <a:rPr sz="2000" dirty="0"/>
              <a:t>1 of</a:t>
            </a:r>
            <a:r>
              <a:rPr sz="2000" spc="10" dirty="0"/>
              <a:t> </a:t>
            </a:r>
            <a:r>
              <a:rPr sz="2000" dirty="0"/>
              <a:t>3</a:t>
            </a:r>
          </a:p>
        </p:txBody>
      </p:sp>
      <p:sp>
        <p:nvSpPr>
          <p:cNvPr id="3" name="object 3"/>
          <p:cNvSpPr/>
          <p:nvPr/>
        </p:nvSpPr>
        <p:spPr>
          <a:xfrm>
            <a:off x="1524000" y="1371600"/>
            <a:ext cx="9144000" cy="0"/>
          </a:xfrm>
          <a:custGeom>
            <a:avLst/>
            <a:gdLst/>
            <a:ahLst/>
            <a:cxnLst/>
            <a:rect l="l" t="t" r="r" b="b"/>
            <a:pathLst>
              <a:path w="9144000">
                <a:moveTo>
                  <a:pt x="0" y="0"/>
                </a:moveTo>
                <a:lnTo>
                  <a:pt x="9144000" y="0"/>
                </a:lnTo>
              </a:path>
            </a:pathLst>
          </a:custGeom>
          <a:ln w="38097">
            <a:solidFill>
              <a:srgbClr val="9833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4" name="object 4"/>
          <p:cNvGrpSpPr/>
          <p:nvPr/>
        </p:nvGrpSpPr>
        <p:grpSpPr>
          <a:xfrm>
            <a:off x="1976528" y="2357529"/>
            <a:ext cx="8222207" cy="3375727"/>
            <a:chOff x="452527" y="2357527"/>
            <a:chExt cx="8315325" cy="3819525"/>
          </a:xfrm>
        </p:grpSpPr>
        <p:sp>
          <p:nvSpPr>
            <p:cNvPr id="5" name="object 5"/>
            <p:cNvSpPr/>
            <p:nvPr/>
          </p:nvSpPr>
          <p:spPr>
            <a:xfrm>
              <a:off x="457199" y="2362199"/>
              <a:ext cx="8305800" cy="3810000"/>
            </a:xfrm>
            <a:custGeom>
              <a:avLst/>
              <a:gdLst/>
              <a:ahLst/>
              <a:cxnLst/>
              <a:rect l="l" t="t" r="r" b="b"/>
              <a:pathLst>
                <a:path w="8305800" h="3810000">
                  <a:moveTo>
                    <a:pt x="8305800" y="0"/>
                  </a:moveTo>
                  <a:lnTo>
                    <a:pt x="0" y="0"/>
                  </a:lnTo>
                  <a:lnTo>
                    <a:pt x="0" y="3810000"/>
                  </a:lnTo>
                  <a:lnTo>
                    <a:pt x="8305800" y="3810000"/>
                  </a:lnTo>
                  <a:close/>
                </a:path>
              </a:pathLst>
            </a:custGeom>
            <a:solidFill>
              <a:srgbClr val="FFFF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457199" y="2362199"/>
              <a:ext cx="8305800" cy="3810000"/>
            </a:xfrm>
            <a:custGeom>
              <a:avLst/>
              <a:gdLst/>
              <a:ahLst/>
              <a:cxnLst/>
              <a:rect l="l" t="t" r="r" b="b"/>
              <a:pathLst>
                <a:path w="8305800" h="3810000">
                  <a:moveTo>
                    <a:pt x="4152900" y="3810000"/>
                  </a:moveTo>
                  <a:lnTo>
                    <a:pt x="0" y="3810000"/>
                  </a:lnTo>
                  <a:lnTo>
                    <a:pt x="0" y="0"/>
                  </a:lnTo>
                  <a:lnTo>
                    <a:pt x="8305800" y="0"/>
                  </a:lnTo>
                  <a:lnTo>
                    <a:pt x="8305800" y="3810000"/>
                  </a:lnTo>
                  <a:lnTo>
                    <a:pt x="4152900" y="3810000"/>
                  </a:lnTo>
                  <a:close/>
                </a:path>
              </a:pathLst>
            </a:custGeom>
            <a:ln w="9344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7" name="object 7"/>
          <p:cNvSpPr txBox="1"/>
          <p:nvPr/>
        </p:nvSpPr>
        <p:spPr>
          <a:xfrm>
            <a:off x="2207568" y="1365931"/>
            <a:ext cx="8063865" cy="43408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841500" marR="841375" indent="-1445260">
              <a:spcBef>
                <a:spcPts val="100"/>
              </a:spcBef>
            </a:pPr>
            <a:r>
              <a:rPr sz="2400" spc="-5" dirty="0">
                <a:latin typeface="Times New Roman"/>
                <a:cs typeface="Times New Roman"/>
              </a:rPr>
              <a:t>First, </a:t>
            </a:r>
            <a:r>
              <a:rPr sz="2400" dirty="0">
                <a:latin typeface="Times New Roman"/>
                <a:cs typeface="Times New Roman"/>
              </a:rPr>
              <a:t>ask the </a:t>
            </a:r>
            <a:r>
              <a:rPr sz="2400" spc="-5" dirty="0">
                <a:latin typeface="Times New Roman"/>
                <a:cs typeface="Times New Roman"/>
              </a:rPr>
              <a:t>following questions </a:t>
            </a:r>
            <a:r>
              <a:rPr sz="2400" dirty="0">
                <a:latin typeface="Times New Roman"/>
                <a:cs typeface="Times New Roman"/>
              </a:rPr>
              <a:t>to </a:t>
            </a:r>
            <a:r>
              <a:rPr sz="2400" spc="-5" dirty="0">
                <a:latin typeface="Times New Roman"/>
                <a:cs typeface="Times New Roman"/>
              </a:rPr>
              <a:t>determine </a:t>
            </a:r>
            <a:r>
              <a:rPr sz="2400" dirty="0">
                <a:latin typeface="Times New Roman"/>
                <a:cs typeface="Times New Roman"/>
              </a:rPr>
              <a:t>the basic  appeal of the </a:t>
            </a:r>
            <a:r>
              <a:rPr sz="2400" spc="-5" dirty="0">
                <a:latin typeface="Times New Roman"/>
                <a:cs typeface="Times New Roman"/>
              </a:rPr>
              <a:t>product </a:t>
            </a:r>
            <a:r>
              <a:rPr sz="2400" dirty="0">
                <a:latin typeface="Times New Roman"/>
                <a:cs typeface="Times New Roman"/>
              </a:rPr>
              <a:t>or</a:t>
            </a:r>
            <a:r>
              <a:rPr sz="2400" spc="-15" dirty="0">
                <a:latin typeface="Times New Roman"/>
                <a:cs typeface="Times New Roman"/>
              </a:rPr>
              <a:t> </a:t>
            </a:r>
            <a:r>
              <a:rPr sz="2400" spc="-5" dirty="0">
                <a:latin typeface="Times New Roman"/>
                <a:cs typeface="Times New Roman"/>
              </a:rPr>
              <a:t>service.</a:t>
            </a:r>
            <a:endParaRPr sz="2400" dirty="0">
              <a:latin typeface="Times New Roman"/>
              <a:cs typeface="Times New Roman"/>
            </a:endParaRPr>
          </a:p>
          <a:p>
            <a:pPr>
              <a:spcBef>
                <a:spcPts val="40"/>
              </a:spcBef>
            </a:pPr>
            <a:endParaRPr sz="2250" dirty="0">
              <a:latin typeface="Times New Roman"/>
              <a:cs typeface="Times New Roman"/>
            </a:endParaRPr>
          </a:p>
          <a:p>
            <a:pPr marL="165100" marR="53340" indent="-152400">
              <a:lnSpc>
                <a:spcPct val="111100"/>
              </a:lnSpc>
              <a:buFont typeface="Arial"/>
              <a:buChar char="•"/>
              <a:tabLst>
                <a:tab pos="194310" algn="l"/>
              </a:tabLst>
            </a:pPr>
            <a:r>
              <a:rPr dirty="0"/>
              <a:t>	</a:t>
            </a:r>
            <a:r>
              <a:rPr sz="2400" spc="-5" dirty="0">
                <a:latin typeface="Times New Roman"/>
                <a:cs typeface="Times New Roman"/>
              </a:rPr>
              <a:t>Does </a:t>
            </a:r>
            <a:r>
              <a:rPr sz="2400" dirty="0">
                <a:latin typeface="Times New Roman"/>
                <a:cs typeface="Times New Roman"/>
              </a:rPr>
              <a:t>it </a:t>
            </a:r>
            <a:r>
              <a:rPr sz="2400" spc="-10" dirty="0">
                <a:latin typeface="Times New Roman"/>
                <a:cs typeface="Times New Roman"/>
              </a:rPr>
              <a:t>make </a:t>
            </a:r>
            <a:r>
              <a:rPr sz="2400" spc="-5" dirty="0">
                <a:latin typeface="Times New Roman"/>
                <a:cs typeface="Times New Roman"/>
              </a:rPr>
              <a:t>sense? </a:t>
            </a:r>
            <a:r>
              <a:rPr sz="2400" dirty="0">
                <a:latin typeface="Times New Roman"/>
                <a:cs typeface="Times New Roman"/>
              </a:rPr>
              <a:t>Is it </a:t>
            </a:r>
            <a:r>
              <a:rPr sz="2400" spc="-5" dirty="0">
                <a:latin typeface="Times New Roman"/>
                <a:cs typeface="Times New Roman"/>
              </a:rPr>
              <a:t>reasonable? </a:t>
            </a:r>
            <a:r>
              <a:rPr sz="2400" dirty="0">
                <a:latin typeface="Times New Roman"/>
                <a:cs typeface="Times New Roman"/>
              </a:rPr>
              <a:t>Is it </a:t>
            </a:r>
            <a:r>
              <a:rPr sz="2400" spc="-5" dirty="0">
                <a:latin typeface="Times New Roman"/>
                <a:cs typeface="Times New Roman"/>
              </a:rPr>
              <a:t>something consumers  will </a:t>
            </a:r>
            <a:r>
              <a:rPr sz="2400" dirty="0">
                <a:latin typeface="Times New Roman"/>
                <a:cs typeface="Times New Roman"/>
              </a:rPr>
              <a:t>get excited about?</a:t>
            </a:r>
          </a:p>
          <a:p>
            <a:pPr marL="165100" marR="848994" indent="-152400">
              <a:lnSpc>
                <a:spcPct val="111100"/>
              </a:lnSpc>
              <a:buFont typeface="Arial"/>
              <a:buChar char="•"/>
              <a:tabLst>
                <a:tab pos="194310" algn="l"/>
              </a:tabLst>
            </a:pPr>
            <a:r>
              <a:rPr dirty="0"/>
              <a:t>	</a:t>
            </a:r>
            <a:r>
              <a:rPr sz="2400" spc="-5" dirty="0">
                <a:latin typeface="Times New Roman"/>
                <a:cs typeface="Times New Roman"/>
              </a:rPr>
              <a:t>Does </a:t>
            </a:r>
            <a:r>
              <a:rPr sz="2400" dirty="0">
                <a:latin typeface="Times New Roman"/>
                <a:cs typeface="Times New Roman"/>
              </a:rPr>
              <a:t>it take </a:t>
            </a:r>
            <a:r>
              <a:rPr sz="2400" spc="-5" dirty="0">
                <a:latin typeface="Times New Roman"/>
                <a:cs typeface="Times New Roman"/>
              </a:rPr>
              <a:t>advantage </a:t>
            </a:r>
            <a:r>
              <a:rPr sz="2400" dirty="0">
                <a:latin typeface="Times New Roman"/>
                <a:cs typeface="Times New Roman"/>
              </a:rPr>
              <a:t>of </a:t>
            </a:r>
            <a:r>
              <a:rPr sz="2400" spc="-5" dirty="0">
                <a:latin typeface="Times New Roman"/>
                <a:cs typeface="Times New Roman"/>
              </a:rPr>
              <a:t>an environmental </a:t>
            </a:r>
            <a:r>
              <a:rPr sz="2400" dirty="0">
                <a:latin typeface="Times New Roman"/>
                <a:cs typeface="Times New Roman"/>
              </a:rPr>
              <a:t>trend, solve a  </a:t>
            </a:r>
            <a:r>
              <a:rPr sz="2400" spc="-5" dirty="0">
                <a:latin typeface="Times New Roman"/>
                <a:cs typeface="Times New Roman"/>
              </a:rPr>
              <a:t>problem, </a:t>
            </a:r>
            <a:r>
              <a:rPr sz="2400" dirty="0">
                <a:latin typeface="Times New Roman"/>
                <a:cs typeface="Times New Roman"/>
              </a:rPr>
              <a:t>or take advantage of a gap in the</a:t>
            </a:r>
            <a:r>
              <a:rPr sz="2400" spc="-35" dirty="0">
                <a:latin typeface="Times New Roman"/>
                <a:cs typeface="Times New Roman"/>
              </a:rPr>
              <a:t> </a:t>
            </a:r>
            <a:r>
              <a:rPr sz="2400" spc="-5" dirty="0">
                <a:latin typeface="Times New Roman"/>
                <a:cs typeface="Times New Roman"/>
              </a:rPr>
              <a:t>marketplace?</a:t>
            </a:r>
            <a:endParaRPr sz="2400" dirty="0">
              <a:latin typeface="Times New Roman"/>
              <a:cs typeface="Times New Roman"/>
            </a:endParaRPr>
          </a:p>
          <a:p>
            <a:pPr marL="165100" marR="574675" indent="-152400">
              <a:lnSpc>
                <a:spcPts val="3200"/>
              </a:lnSpc>
              <a:spcBef>
                <a:spcPts val="150"/>
              </a:spcBef>
              <a:buFont typeface="Arial"/>
              <a:buChar char="•"/>
              <a:tabLst>
                <a:tab pos="194310" algn="l"/>
              </a:tabLst>
            </a:pPr>
            <a:r>
              <a:rPr dirty="0"/>
              <a:t>	</a:t>
            </a:r>
            <a:r>
              <a:rPr sz="2400" dirty="0">
                <a:latin typeface="Times New Roman"/>
                <a:cs typeface="Times New Roman"/>
              </a:rPr>
              <a:t>Is this a good </a:t>
            </a:r>
            <a:r>
              <a:rPr sz="2400" spc="-5" dirty="0">
                <a:latin typeface="Times New Roman"/>
                <a:cs typeface="Times New Roman"/>
              </a:rPr>
              <a:t>time </a:t>
            </a:r>
            <a:r>
              <a:rPr sz="2400" dirty="0">
                <a:latin typeface="Times New Roman"/>
                <a:cs typeface="Times New Roman"/>
              </a:rPr>
              <a:t>to introduce the product or </a:t>
            </a:r>
            <a:r>
              <a:rPr sz="2400" spc="-5" dirty="0">
                <a:latin typeface="Times New Roman"/>
                <a:cs typeface="Times New Roman"/>
              </a:rPr>
              <a:t>service </a:t>
            </a:r>
            <a:r>
              <a:rPr sz="2400" dirty="0">
                <a:latin typeface="Times New Roman"/>
                <a:cs typeface="Times New Roman"/>
              </a:rPr>
              <a:t>to the  </a:t>
            </a:r>
            <a:r>
              <a:rPr sz="2400" spc="-5" dirty="0">
                <a:latin typeface="Times New Roman"/>
                <a:cs typeface="Times New Roman"/>
              </a:rPr>
              <a:t>market?</a:t>
            </a:r>
            <a:endParaRPr sz="2400" dirty="0">
              <a:latin typeface="Times New Roman"/>
              <a:cs typeface="Times New Roman"/>
            </a:endParaRPr>
          </a:p>
          <a:p>
            <a:pPr marL="165100" marR="5080" indent="-152400">
              <a:lnSpc>
                <a:spcPts val="3200"/>
              </a:lnSpc>
              <a:buFont typeface="Arial"/>
              <a:buChar char="•"/>
              <a:tabLst>
                <a:tab pos="194310" algn="l"/>
              </a:tabLst>
            </a:pPr>
            <a:r>
              <a:rPr dirty="0"/>
              <a:t>	</a:t>
            </a:r>
            <a:r>
              <a:rPr sz="2400" dirty="0">
                <a:latin typeface="Times New Roman"/>
                <a:cs typeface="Times New Roman"/>
              </a:rPr>
              <a:t>Are there </a:t>
            </a:r>
            <a:r>
              <a:rPr sz="2400" spc="-5" dirty="0">
                <a:latin typeface="Times New Roman"/>
                <a:cs typeface="Times New Roman"/>
              </a:rPr>
              <a:t>any fatal flaws </a:t>
            </a:r>
            <a:r>
              <a:rPr sz="2400" dirty="0">
                <a:latin typeface="Times New Roman"/>
                <a:cs typeface="Times New Roman"/>
              </a:rPr>
              <a:t>in the product or </a:t>
            </a:r>
            <a:r>
              <a:rPr sz="2400" spc="-5" dirty="0">
                <a:latin typeface="Times New Roman"/>
                <a:cs typeface="Times New Roman"/>
              </a:rPr>
              <a:t>service’s </a:t>
            </a:r>
            <a:r>
              <a:rPr sz="2400" dirty="0">
                <a:latin typeface="Times New Roman"/>
                <a:cs typeface="Times New Roman"/>
              </a:rPr>
              <a:t>basic </a:t>
            </a:r>
            <a:r>
              <a:rPr sz="2400" spc="-5" dirty="0">
                <a:latin typeface="Times New Roman"/>
                <a:cs typeface="Times New Roman"/>
              </a:rPr>
              <a:t>design  or</a:t>
            </a:r>
            <a:r>
              <a:rPr sz="2400" dirty="0">
                <a:latin typeface="Times New Roman"/>
                <a:cs typeface="Times New Roman"/>
              </a:rPr>
              <a:t> concept?</a:t>
            </a:r>
          </a:p>
        </p:txBody>
      </p:sp>
    </p:spTree>
    <p:extLst>
      <p:ext uri="{BB962C8B-B14F-4D97-AF65-F5344CB8AC3E}">
        <p14:creationId xmlns:p14="http://schemas.microsoft.com/office/powerpoint/2010/main" val="7546807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681608" y="51387"/>
            <a:ext cx="10828784" cy="1274708"/>
          </a:xfrm>
          <a:prstGeom prst="rect">
            <a:avLst/>
          </a:prstGeom>
        </p:spPr>
        <p:txBody>
          <a:bodyPr vert="horz" wrap="square" lIns="0" tIns="287020" rIns="0" bIns="0" numCol="1" rtlCol="0" anchor="ctr" anchorCtr="0" compatLnSpc="1">
            <a:prstTxWarp prst="textNoShape">
              <a:avLst/>
            </a:prstTxWarp>
            <a:spAutoFit/>
          </a:bodyPr>
          <a:lstStyle/>
          <a:p>
            <a:pPr>
              <a:spcBef>
                <a:spcPts val="100"/>
              </a:spcBef>
            </a:pPr>
            <a:r>
              <a:rPr spc="-5" dirty="0"/>
              <a:t>Product/Service</a:t>
            </a:r>
            <a:r>
              <a:rPr spc="-50" dirty="0"/>
              <a:t> </a:t>
            </a:r>
            <a:r>
              <a:rPr spc="-5" dirty="0"/>
              <a:t>Desirability</a:t>
            </a:r>
          </a:p>
          <a:p>
            <a:pPr marL="3175"/>
            <a:r>
              <a:rPr sz="2000" dirty="0"/>
              <a:t>2 of</a:t>
            </a:r>
            <a:r>
              <a:rPr sz="2000" spc="10" dirty="0"/>
              <a:t> </a:t>
            </a:r>
            <a:r>
              <a:rPr sz="2000" dirty="0"/>
              <a:t>3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407368" y="1391919"/>
            <a:ext cx="11103024" cy="3985706"/>
          </a:xfrm>
          <a:prstGeom prst="rect">
            <a:avLst/>
          </a:prstGeom>
        </p:spPr>
        <p:txBody>
          <a:bodyPr vert="horz" wrap="square" lIns="0" tIns="101600" rIns="0" bIns="0" rtlCol="0">
            <a:spAutoFit/>
          </a:bodyPr>
          <a:lstStyle/>
          <a:p>
            <a:pPr marL="355600" indent="-342900">
              <a:spcBef>
                <a:spcPts val="800"/>
              </a:spcBef>
              <a:buChar char="•"/>
              <a:tabLst>
                <a:tab pos="354965" algn="l"/>
                <a:tab pos="355600" algn="l"/>
              </a:tabLst>
            </a:pPr>
            <a:r>
              <a:rPr sz="3200" spc="-5" dirty="0">
                <a:latin typeface="Times New Roman"/>
                <a:cs typeface="Times New Roman"/>
              </a:rPr>
              <a:t>Second, Administer </a:t>
            </a:r>
            <a:r>
              <a:rPr sz="3200" dirty="0">
                <a:latin typeface="Times New Roman"/>
                <a:cs typeface="Times New Roman"/>
              </a:rPr>
              <a:t>a </a:t>
            </a:r>
            <a:r>
              <a:rPr sz="3200" spc="-5" dirty="0">
                <a:highlight>
                  <a:srgbClr val="FFFF00"/>
                </a:highlight>
                <a:latin typeface="Times New Roman"/>
                <a:cs typeface="Times New Roman"/>
              </a:rPr>
              <a:t>Concept</a:t>
            </a:r>
            <a:r>
              <a:rPr sz="3200" spc="-50" dirty="0">
                <a:highlight>
                  <a:srgbClr val="FFFF00"/>
                </a:highlight>
                <a:latin typeface="Times New Roman"/>
                <a:cs typeface="Times New Roman"/>
              </a:rPr>
              <a:t> </a:t>
            </a:r>
            <a:r>
              <a:rPr sz="3200" spc="-10" dirty="0">
                <a:highlight>
                  <a:srgbClr val="FFFF00"/>
                </a:highlight>
                <a:latin typeface="Times New Roman"/>
                <a:cs typeface="Times New Roman"/>
              </a:rPr>
              <a:t>Test</a:t>
            </a:r>
            <a:endParaRPr sz="3200" dirty="0">
              <a:highlight>
                <a:srgbClr val="FFFF00"/>
              </a:highlight>
              <a:latin typeface="Times New Roman"/>
              <a:cs typeface="Times New Roman"/>
            </a:endParaRPr>
          </a:p>
          <a:p>
            <a:pPr marL="755650" lvl="1" indent="-285750">
              <a:spcBef>
                <a:spcPts val="600"/>
              </a:spcBef>
              <a:buChar char="–"/>
              <a:tabLst>
                <a:tab pos="755015" algn="l"/>
                <a:tab pos="755650" algn="l"/>
              </a:tabLst>
            </a:pPr>
            <a:r>
              <a:rPr sz="2400" dirty="0">
                <a:latin typeface="Times New Roman"/>
                <a:cs typeface="Times New Roman"/>
              </a:rPr>
              <a:t>A </a:t>
            </a:r>
            <a:r>
              <a:rPr sz="2400" spc="-5" dirty="0">
                <a:latin typeface="Times New Roman"/>
                <a:cs typeface="Times New Roman"/>
              </a:rPr>
              <a:t>concept statement should </a:t>
            </a:r>
            <a:r>
              <a:rPr sz="2400" dirty="0">
                <a:latin typeface="Times New Roman"/>
                <a:cs typeface="Times New Roman"/>
              </a:rPr>
              <a:t>be</a:t>
            </a:r>
            <a:r>
              <a:rPr sz="2400" spc="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developed.</a:t>
            </a:r>
          </a:p>
          <a:p>
            <a:pPr marL="755650" marR="220345" lvl="1" indent="-285750">
              <a:spcBef>
                <a:spcPts val="600"/>
              </a:spcBef>
              <a:buChar char="–"/>
              <a:tabLst>
                <a:tab pos="755015" algn="l"/>
                <a:tab pos="755650" algn="l"/>
              </a:tabLst>
            </a:pPr>
            <a:r>
              <a:rPr sz="2400" dirty="0">
                <a:latin typeface="Times New Roman"/>
                <a:cs typeface="Times New Roman"/>
              </a:rPr>
              <a:t>A </a:t>
            </a:r>
            <a:r>
              <a:rPr sz="2400" spc="-5" dirty="0">
                <a:latin typeface="Times New Roman"/>
                <a:cs typeface="Times New Roman"/>
              </a:rPr>
              <a:t>concept statement </a:t>
            </a:r>
            <a:r>
              <a:rPr sz="2400" dirty="0">
                <a:latin typeface="Times New Roman"/>
                <a:cs typeface="Times New Roman"/>
              </a:rPr>
              <a:t>is a one page description of a  </a:t>
            </a:r>
            <a:r>
              <a:rPr sz="2400" spc="-5" dirty="0">
                <a:latin typeface="Times New Roman"/>
                <a:cs typeface="Times New Roman"/>
              </a:rPr>
              <a:t>business, </a:t>
            </a:r>
            <a:r>
              <a:rPr sz="2400" dirty="0">
                <a:latin typeface="Times New Roman"/>
                <a:cs typeface="Times New Roman"/>
              </a:rPr>
              <a:t>that is distributed </a:t>
            </a:r>
            <a:r>
              <a:rPr sz="2400" spc="5" dirty="0">
                <a:latin typeface="Times New Roman"/>
                <a:cs typeface="Times New Roman"/>
              </a:rPr>
              <a:t>to </a:t>
            </a:r>
            <a:r>
              <a:rPr sz="2400" spc="-5" dirty="0">
                <a:latin typeface="Times New Roman"/>
                <a:cs typeface="Times New Roman"/>
              </a:rPr>
              <a:t>people who </a:t>
            </a:r>
            <a:r>
              <a:rPr sz="2400" dirty="0">
                <a:latin typeface="Times New Roman"/>
                <a:cs typeface="Times New Roman"/>
              </a:rPr>
              <a:t>are </a:t>
            </a:r>
            <a:r>
              <a:rPr sz="2400" spc="-5" dirty="0">
                <a:latin typeface="Times New Roman"/>
                <a:cs typeface="Times New Roman"/>
              </a:rPr>
              <a:t>asked </a:t>
            </a:r>
            <a:r>
              <a:rPr sz="2400" dirty="0">
                <a:latin typeface="Times New Roman"/>
                <a:cs typeface="Times New Roman"/>
              </a:rPr>
              <a:t>to  provide </a:t>
            </a:r>
            <a:r>
              <a:rPr sz="2400" spc="-5" dirty="0">
                <a:latin typeface="Times New Roman"/>
                <a:cs typeface="Times New Roman"/>
              </a:rPr>
              <a:t>feedback </a:t>
            </a:r>
            <a:r>
              <a:rPr sz="2400" dirty="0">
                <a:latin typeface="Times New Roman"/>
                <a:cs typeface="Times New Roman"/>
              </a:rPr>
              <a:t>on the potential of the </a:t>
            </a:r>
            <a:r>
              <a:rPr sz="2400" spc="-5" dirty="0">
                <a:latin typeface="Times New Roman"/>
                <a:cs typeface="Times New Roman"/>
              </a:rPr>
              <a:t>business</a:t>
            </a:r>
            <a:r>
              <a:rPr sz="2400" spc="-4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idea.</a:t>
            </a:r>
            <a:endParaRPr lang="en-GB" sz="2400" dirty="0">
              <a:latin typeface="Times New Roman"/>
              <a:cs typeface="Times New Roman"/>
            </a:endParaRPr>
          </a:p>
          <a:p>
            <a:pPr marL="469900" marR="220345" lvl="1">
              <a:spcBef>
                <a:spcPts val="600"/>
              </a:spcBef>
              <a:tabLst>
                <a:tab pos="755015" algn="l"/>
                <a:tab pos="755650" algn="l"/>
              </a:tabLst>
            </a:pPr>
            <a:endParaRPr sz="2400" dirty="0">
              <a:latin typeface="Times New Roman"/>
              <a:cs typeface="Times New Roman"/>
            </a:endParaRPr>
          </a:p>
          <a:p>
            <a:pPr marL="755650" lvl="1" indent="-285750">
              <a:spcBef>
                <a:spcPts val="600"/>
              </a:spcBef>
              <a:buChar char="–"/>
              <a:tabLst>
                <a:tab pos="755015" algn="l"/>
                <a:tab pos="755650" algn="l"/>
              </a:tabLst>
            </a:pPr>
            <a:r>
              <a:rPr sz="2400" dirty="0">
                <a:latin typeface="Times New Roman"/>
                <a:cs typeface="Times New Roman"/>
              </a:rPr>
              <a:t>The </a:t>
            </a:r>
            <a:r>
              <a:rPr sz="2400" spc="-5" dirty="0">
                <a:latin typeface="Times New Roman"/>
                <a:cs typeface="Times New Roman"/>
              </a:rPr>
              <a:t>feedback will hopefully </a:t>
            </a:r>
            <a:r>
              <a:rPr sz="2400" dirty="0">
                <a:latin typeface="Times New Roman"/>
                <a:cs typeface="Times New Roman"/>
              </a:rPr>
              <a:t>provide the</a:t>
            </a:r>
            <a:r>
              <a:rPr sz="2400" spc="2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entrepreneur</a:t>
            </a:r>
          </a:p>
          <a:p>
            <a:pPr marL="1155700" lvl="2" indent="-228600">
              <a:spcBef>
                <a:spcPts val="490"/>
              </a:spcBef>
              <a:buChar char="•"/>
              <a:tabLst>
                <a:tab pos="1155065" algn="l"/>
                <a:tab pos="1155700" algn="l"/>
              </a:tabLst>
            </a:pPr>
            <a:r>
              <a:rPr sz="2400" dirty="0">
                <a:latin typeface="Times New Roman"/>
                <a:cs typeface="Times New Roman"/>
              </a:rPr>
              <a:t>A </a:t>
            </a:r>
            <a:r>
              <a:rPr sz="2400" spc="-5" dirty="0">
                <a:latin typeface="Times New Roman"/>
                <a:cs typeface="Times New Roman"/>
              </a:rPr>
              <a:t>sense </a:t>
            </a:r>
            <a:r>
              <a:rPr sz="2400" dirty="0">
                <a:latin typeface="Times New Roman"/>
                <a:cs typeface="Times New Roman"/>
              </a:rPr>
              <a:t>of </a:t>
            </a:r>
            <a:r>
              <a:rPr sz="2400" spc="-5" dirty="0">
                <a:latin typeface="Times New Roman"/>
                <a:cs typeface="Times New Roman"/>
              </a:rPr>
              <a:t>the viability </a:t>
            </a:r>
            <a:r>
              <a:rPr sz="2400" dirty="0">
                <a:latin typeface="Times New Roman"/>
                <a:cs typeface="Times New Roman"/>
              </a:rPr>
              <a:t>or </a:t>
            </a:r>
            <a:r>
              <a:rPr sz="2400" spc="-5" dirty="0">
                <a:latin typeface="Times New Roman"/>
                <a:cs typeface="Times New Roman"/>
              </a:rPr>
              <a:t>the </a:t>
            </a:r>
            <a:r>
              <a:rPr sz="2400" dirty="0">
                <a:latin typeface="Times New Roman"/>
                <a:cs typeface="Times New Roman"/>
              </a:rPr>
              <a:t>product or </a:t>
            </a:r>
            <a:r>
              <a:rPr sz="2400" spc="-5" dirty="0">
                <a:latin typeface="Times New Roman"/>
                <a:cs typeface="Times New Roman"/>
              </a:rPr>
              <a:t>service</a:t>
            </a:r>
            <a:r>
              <a:rPr sz="2400" spc="55" dirty="0">
                <a:latin typeface="Times New Roman"/>
                <a:cs typeface="Times New Roman"/>
              </a:rPr>
              <a:t> </a:t>
            </a:r>
            <a:r>
              <a:rPr sz="2400" spc="-5" dirty="0">
                <a:latin typeface="Times New Roman"/>
                <a:cs typeface="Times New Roman"/>
              </a:rPr>
              <a:t>idea.</a:t>
            </a:r>
            <a:endParaRPr sz="2400" dirty="0">
              <a:latin typeface="Times New Roman"/>
              <a:cs typeface="Times New Roman"/>
            </a:endParaRPr>
          </a:p>
          <a:p>
            <a:pPr marL="1155065" marR="5080" lvl="2" indent="-228600">
              <a:spcBef>
                <a:spcPts val="500"/>
              </a:spcBef>
              <a:buChar char="•"/>
              <a:tabLst>
                <a:tab pos="1155065" algn="l"/>
                <a:tab pos="1155700" algn="l"/>
              </a:tabLst>
            </a:pPr>
            <a:r>
              <a:rPr sz="2400" dirty="0">
                <a:latin typeface="Times New Roman"/>
                <a:cs typeface="Times New Roman"/>
              </a:rPr>
              <a:t>Suggestions for how </a:t>
            </a:r>
            <a:r>
              <a:rPr sz="2400" spc="-5" dirty="0">
                <a:latin typeface="Times New Roman"/>
                <a:cs typeface="Times New Roman"/>
              </a:rPr>
              <a:t>the idea </a:t>
            </a:r>
            <a:r>
              <a:rPr sz="2400" dirty="0">
                <a:latin typeface="Times New Roman"/>
                <a:cs typeface="Times New Roman"/>
              </a:rPr>
              <a:t>can be </a:t>
            </a:r>
            <a:r>
              <a:rPr sz="2400" spc="-5" dirty="0">
                <a:latin typeface="Times New Roman"/>
                <a:cs typeface="Times New Roman"/>
              </a:rPr>
              <a:t>strengthened </a:t>
            </a:r>
            <a:r>
              <a:rPr sz="2400" dirty="0">
                <a:latin typeface="Times New Roman"/>
                <a:cs typeface="Times New Roman"/>
              </a:rPr>
              <a:t>or </a:t>
            </a:r>
            <a:r>
              <a:rPr sz="2400" spc="-5" dirty="0">
                <a:latin typeface="Times New Roman"/>
                <a:cs typeface="Times New Roman"/>
              </a:rPr>
              <a:t>“tweaked”  </a:t>
            </a:r>
            <a:r>
              <a:rPr sz="2400" dirty="0">
                <a:latin typeface="Times New Roman"/>
                <a:cs typeface="Times New Roman"/>
              </a:rPr>
              <a:t>before proceeding further.</a:t>
            </a:r>
          </a:p>
        </p:txBody>
      </p:sp>
      <p:sp>
        <p:nvSpPr>
          <p:cNvPr id="4" name="object 4"/>
          <p:cNvSpPr/>
          <p:nvPr/>
        </p:nvSpPr>
        <p:spPr>
          <a:xfrm>
            <a:off x="1524000" y="1378064"/>
            <a:ext cx="9144000" cy="0"/>
          </a:xfrm>
          <a:custGeom>
            <a:avLst/>
            <a:gdLst/>
            <a:ahLst/>
            <a:cxnLst/>
            <a:rect l="l" t="t" r="r" b="b"/>
            <a:pathLst>
              <a:path w="9144000">
                <a:moveTo>
                  <a:pt x="0" y="0"/>
                </a:moveTo>
                <a:lnTo>
                  <a:pt x="9144000" y="0"/>
                </a:lnTo>
              </a:path>
            </a:pathLst>
          </a:custGeom>
          <a:ln w="38097">
            <a:solidFill>
              <a:srgbClr val="9833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164037899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3429001" y="132079"/>
            <a:ext cx="5212715" cy="8788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spcBef>
                <a:spcPts val="100"/>
              </a:spcBef>
            </a:pPr>
            <a:r>
              <a:rPr sz="3600" spc="-5" dirty="0">
                <a:latin typeface="Times New Roman"/>
                <a:cs typeface="Times New Roman"/>
              </a:rPr>
              <a:t>Product/Service</a:t>
            </a:r>
            <a:r>
              <a:rPr sz="3600" spc="-50" dirty="0">
                <a:latin typeface="Times New Roman"/>
                <a:cs typeface="Times New Roman"/>
              </a:rPr>
              <a:t> </a:t>
            </a:r>
            <a:r>
              <a:rPr sz="3600" spc="-5" dirty="0">
                <a:latin typeface="Times New Roman"/>
                <a:cs typeface="Times New Roman"/>
              </a:rPr>
              <a:t>Desirability</a:t>
            </a:r>
            <a:endParaRPr sz="3600">
              <a:latin typeface="Times New Roman"/>
              <a:cs typeface="Times New Roman"/>
            </a:endParaRPr>
          </a:p>
          <a:p>
            <a:pPr marL="120650" algn="ctr"/>
            <a:r>
              <a:rPr sz="2000" dirty="0">
                <a:latin typeface="Times New Roman"/>
                <a:cs typeface="Times New Roman"/>
              </a:rPr>
              <a:t>3 of</a:t>
            </a:r>
            <a:r>
              <a:rPr sz="2000" spc="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3</a:t>
            </a:r>
            <a:endParaRPr sz="2000">
              <a:latin typeface="Times New Roman"/>
              <a:cs typeface="Times New Roman"/>
            </a:endParaRPr>
          </a:p>
        </p:txBody>
      </p:sp>
      <p:sp>
        <p:nvSpPr>
          <p:cNvPr id="3" name="object 3"/>
          <p:cNvSpPr/>
          <p:nvPr/>
        </p:nvSpPr>
        <p:spPr>
          <a:xfrm>
            <a:off x="1523995" y="1010919"/>
            <a:ext cx="9144000" cy="0"/>
          </a:xfrm>
          <a:custGeom>
            <a:avLst/>
            <a:gdLst/>
            <a:ahLst/>
            <a:cxnLst/>
            <a:rect l="l" t="t" r="r" b="b"/>
            <a:pathLst>
              <a:path w="9144000">
                <a:moveTo>
                  <a:pt x="0" y="0"/>
                </a:moveTo>
                <a:lnTo>
                  <a:pt x="9144000" y="0"/>
                </a:lnTo>
              </a:path>
            </a:pathLst>
          </a:custGeom>
          <a:ln w="38097">
            <a:solidFill>
              <a:srgbClr val="9833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/>
          <p:nvPr/>
        </p:nvSpPr>
        <p:spPr>
          <a:xfrm>
            <a:off x="335360" y="2151741"/>
            <a:ext cx="2717800" cy="1305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indent="-635" algn="ctr">
              <a:spcBef>
                <a:spcPts val="100"/>
              </a:spcBef>
            </a:pPr>
            <a:r>
              <a:rPr sz="2800" spc="-5" dirty="0">
                <a:latin typeface="Times New Roman"/>
                <a:cs typeface="Times New Roman"/>
              </a:rPr>
              <a:t>New Venture  Fitness Drink’s  Concept</a:t>
            </a:r>
            <a:r>
              <a:rPr sz="2800" spc="-30" dirty="0">
                <a:latin typeface="Times New Roman"/>
                <a:cs typeface="Times New Roman"/>
              </a:rPr>
              <a:t> </a:t>
            </a:r>
            <a:r>
              <a:rPr sz="2800" spc="-10" dirty="0">
                <a:latin typeface="Times New Roman"/>
                <a:cs typeface="Times New Roman"/>
              </a:rPr>
              <a:t>Statement</a:t>
            </a:r>
            <a:endParaRPr sz="2800" dirty="0">
              <a:latin typeface="Times New Roman"/>
              <a:cs typeface="Times New Roman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3647728" y="1010919"/>
            <a:ext cx="0" cy="5029200"/>
          </a:xfrm>
          <a:custGeom>
            <a:avLst/>
            <a:gdLst/>
            <a:ahLst/>
            <a:cxnLst/>
            <a:rect l="l" t="t" r="r" b="b"/>
            <a:pathLst>
              <a:path h="5029200">
                <a:moveTo>
                  <a:pt x="0" y="0"/>
                </a:moveTo>
                <a:lnTo>
                  <a:pt x="0" y="5029200"/>
                </a:lnTo>
              </a:path>
            </a:pathLst>
          </a:custGeom>
          <a:ln w="38097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3823990" y="1066800"/>
            <a:ext cx="6844005" cy="4649680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 txBox="1">
            <a:spLocks noGrp="1"/>
          </p:cNvSpPr>
          <p:nvPr>
            <p:ph type="sldNum" sz="quarter" idx="7"/>
          </p:nvPr>
        </p:nvSpPr>
        <p:spPr>
          <a:xfrm>
            <a:off x="13656733" y="6449021"/>
            <a:ext cx="973667" cy="205184"/>
          </a:xfrm>
          <a:prstGeom prst="rect">
            <a:avLst/>
          </a:prstGeom>
        </p:spPr>
        <p:txBody>
          <a:bodyPr vert="horz" wrap="square" lIns="0" tIns="0" rIns="0" bIns="0" numCol="1" rtlCol="0" anchor="ctr" anchorCtr="0" compatLnSpc="1">
            <a:prstTxWarp prst="textNoShape">
              <a:avLst/>
            </a:prstTxWarp>
            <a:spAutoFit/>
          </a:bodyPr>
          <a:lstStyle/>
          <a:p>
            <a:pPr marL="12700">
              <a:lnSpc>
                <a:spcPts val="1645"/>
              </a:lnSpc>
            </a:pPr>
            <a:r>
              <a:rPr spc="-5" dirty="0"/>
              <a:t>3-</a:t>
            </a:r>
            <a:fld id="{81D60167-4931-47E6-BA6A-407CBD079E47}" type="slidenum">
              <a:rPr spc="-5" dirty="0"/>
              <a:pPr marL="12700">
                <a:lnSpc>
                  <a:spcPts val="1645"/>
                </a:lnSpc>
              </a:pPr>
              <a:t>12</a:t>
            </a:fld>
            <a:endParaRPr spc="-5" dirty="0"/>
          </a:p>
        </p:txBody>
      </p:sp>
    </p:spTree>
    <p:extLst>
      <p:ext uri="{BB962C8B-B14F-4D97-AF65-F5344CB8AC3E}">
        <p14:creationId xmlns:p14="http://schemas.microsoft.com/office/powerpoint/2010/main" val="340334005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07368" y="-28780"/>
            <a:ext cx="11175032" cy="1274708"/>
          </a:xfrm>
          <a:prstGeom prst="rect">
            <a:avLst/>
          </a:prstGeom>
        </p:spPr>
        <p:txBody>
          <a:bodyPr vert="horz" wrap="square" lIns="0" tIns="287020" rIns="0" bIns="0" numCol="1" rtlCol="0" anchor="ctr" anchorCtr="0" compatLnSpc="1">
            <a:prstTxWarp prst="textNoShape">
              <a:avLst/>
            </a:prstTxWarp>
            <a:spAutoFit/>
          </a:bodyPr>
          <a:lstStyle/>
          <a:p>
            <a:pPr marL="3175">
              <a:spcBef>
                <a:spcPts val="100"/>
              </a:spcBef>
            </a:pPr>
            <a:r>
              <a:rPr spc="-5" dirty="0"/>
              <a:t>Product/Service</a:t>
            </a:r>
            <a:r>
              <a:rPr spc="-55" dirty="0"/>
              <a:t> </a:t>
            </a:r>
            <a:r>
              <a:rPr spc="-5" dirty="0"/>
              <a:t>Demand</a:t>
            </a:r>
          </a:p>
          <a:p>
            <a:pPr marL="3175"/>
            <a:r>
              <a:rPr sz="2000" dirty="0"/>
              <a:t>1 of</a:t>
            </a:r>
            <a:r>
              <a:rPr sz="2000" spc="5" dirty="0"/>
              <a:t> </a:t>
            </a:r>
            <a:r>
              <a:rPr sz="2000" dirty="0"/>
              <a:t>6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2042994" y="1916832"/>
            <a:ext cx="7692390" cy="2241639"/>
          </a:xfrm>
          <a:prstGeom prst="rect">
            <a:avLst/>
          </a:prstGeom>
        </p:spPr>
        <p:txBody>
          <a:bodyPr vert="horz" wrap="square" lIns="0" tIns="101600" rIns="0" bIns="0" rtlCol="0">
            <a:spAutoFit/>
          </a:bodyPr>
          <a:lstStyle/>
          <a:p>
            <a:pPr marL="355600" indent="-342900">
              <a:spcBef>
                <a:spcPts val="800"/>
              </a:spcBef>
              <a:buChar char="•"/>
              <a:tabLst>
                <a:tab pos="354965" algn="l"/>
                <a:tab pos="355600" algn="l"/>
              </a:tabLst>
            </a:pPr>
            <a:r>
              <a:rPr sz="2800" spc="-5" dirty="0">
                <a:latin typeface="Times New Roman"/>
                <a:cs typeface="Times New Roman"/>
              </a:rPr>
              <a:t>Product/Service</a:t>
            </a:r>
            <a:r>
              <a:rPr sz="2800" spc="-10" dirty="0">
                <a:latin typeface="Times New Roman"/>
                <a:cs typeface="Times New Roman"/>
              </a:rPr>
              <a:t> Demand</a:t>
            </a:r>
            <a:endParaRPr sz="2800" dirty="0">
              <a:latin typeface="Times New Roman"/>
              <a:cs typeface="Times New Roman"/>
            </a:endParaRPr>
          </a:p>
          <a:p>
            <a:pPr marL="755650" lvl="1" indent="-285750">
              <a:spcBef>
                <a:spcPts val="600"/>
              </a:spcBef>
              <a:buChar char="–"/>
              <a:tabLst>
                <a:tab pos="755015" algn="l"/>
                <a:tab pos="755650" algn="l"/>
              </a:tabLst>
            </a:pPr>
            <a:r>
              <a:rPr sz="2400" dirty="0">
                <a:latin typeface="Times New Roman"/>
                <a:cs typeface="Times New Roman"/>
              </a:rPr>
              <a:t>The</a:t>
            </a:r>
            <a:r>
              <a:rPr lang="en-GB" sz="2400" dirty="0">
                <a:latin typeface="Times New Roman"/>
                <a:cs typeface="Times New Roman"/>
              </a:rPr>
              <a:t>re</a:t>
            </a:r>
            <a:r>
              <a:rPr sz="2400" dirty="0">
                <a:latin typeface="Times New Roman"/>
                <a:cs typeface="Times New Roman"/>
              </a:rPr>
              <a:t> are </a:t>
            </a:r>
            <a:r>
              <a:rPr sz="2400" spc="-5" dirty="0">
                <a:latin typeface="Times New Roman"/>
                <a:cs typeface="Times New Roman"/>
              </a:rPr>
              <a:t>two steps </a:t>
            </a:r>
            <a:r>
              <a:rPr sz="2400" dirty="0">
                <a:latin typeface="Times New Roman"/>
                <a:cs typeface="Times New Roman"/>
              </a:rPr>
              <a:t>to </a:t>
            </a:r>
            <a:r>
              <a:rPr sz="2400" spc="-5" dirty="0">
                <a:latin typeface="Times New Roman"/>
                <a:cs typeface="Times New Roman"/>
              </a:rPr>
              <a:t>assessing </a:t>
            </a:r>
            <a:r>
              <a:rPr sz="2400" dirty="0">
                <a:latin typeface="Times New Roman"/>
                <a:cs typeface="Times New Roman"/>
              </a:rPr>
              <a:t>product/service</a:t>
            </a:r>
            <a:r>
              <a:rPr sz="2400" spc="-5" dirty="0">
                <a:latin typeface="Times New Roman"/>
                <a:cs typeface="Times New Roman"/>
              </a:rPr>
              <a:t> demand.</a:t>
            </a:r>
            <a:endParaRPr sz="2400" dirty="0">
              <a:latin typeface="Times New Roman"/>
              <a:cs typeface="Times New Roman"/>
            </a:endParaRPr>
          </a:p>
          <a:p>
            <a:pPr marL="755650" lvl="1" indent="-285750">
              <a:spcBef>
                <a:spcPts val="600"/>
              </a:spcBef>
              <a:buChar char="–"/>
              <a:tabLst>
                <a:tab pos="755015" algn="l"/>
                <a:tab pos="755650" algn="l"/>
              </a:tabLst>
            </a:pPr>
            <a:r>
              <a:rPr sz="2400" spc="-5" dirty="0">
                <a:latin typeface="Times New Roman"/>
                <a:cs typeface="Times New Roman"/>
              </a:rPr>
              <a:t>Step </a:t>
            </a:r>
            <a:r>
              <a:rPr sz="2400" dirty="0">
                <a:latin typeface="Times New Roman"/>
                <a:cs typeface="Times New Roman"/>
              </a:rPr>
              <a:t>1: </a:t>
            </a:r>
            <a:r>
              <a:rPr sz="2400" spc="-5" dirty="0">
                <a:latin typeface="Times New Roman"/>
                <a:cs typeface="Times New Roman"/>
              </a:rPr>
              <a:t>Administer </a:t>
            </a:r>
            <a:r>
              <a:rPr sz="2400" dirty="0">
                <a:latin typeface="Times New Roman"/>
                <a:cs typeface="Times New Roman"/>
              </a:rPr>
              <a:t>a Buying Intentions </a:t>
            </a:r>
            <a:r>
              <a:rPr sz="2400" spc="-5" dirty="0">
                <a:latin typeface="Times New Roman"/>
                <a:cs typeface="Times New Roman"/>
              </a:rPr>
              <a:t>Survey</a:t>
            </a:r>
            <a:endParaRPr sz="2400" dirty="0">
              <a:latin typeface="Times New Roman"/>
              <a:cs typeface="Times New Roman"/>
            </a:endParaRPr>
          </a:p>
          <a:p>
            <a:pPr marL="755650" lvl="1" indent="-285750">
              <a:spcBef>
                <a:spcPts val="600"/>
              </a:spcBef>
              <a:buChar char="–"/>
              <a:tabLst>
                <a:tab pos="755015" algn="l"/>
                <a:tab pos="755650" algn="l"/>
              </a:tabLst>
            </a:pPr>
            <a:r>
              <a:rPr sz="2400" spc="-5" dirty="0">
                <a:latin typeface="Times New Roman"/>
                <a:cs typeface="Times New Roman"/>
              </a:rPr>
              <a:t>Step </a:t>
            </a:r>
            <a:r>
              <a:rPr sz="2400" dirty="0">
                <a:latin typeface="Times New Roman"/>
                <a:cs typeface="Times New Roman"/>
              </a:rPr>
              <a:t>2: </a:t>
            </a:r>
            <a:r>
              <a:rPr sz="2400" spc="-5" dirty="0">
                <a:latin typeface="Times New Roman"/>
                <a:cs typeface="Times New Roman"/>
              </a:rPr>
              <a:t>Conduct </a:t>
            </a:r>
            <a:r>
              <a:rPr sz="2400" dirty="0">
                <a:latin typeface="Times New Roman"/>
                <a:cs typeface="Times New Roman"/>
              </a:rPr>
              <a:t>library, Internet, and </a:t>
            </a:r>
            <a:r>
              <a:rPr sz="2400" spc="-5" dirty="0">
                <a:latin typeface="Times New Roman"/>
                <a:cs typeface="Times New Roman"/>
              </a:rPr>
              <a:t>Gumshoe research</a:t>
            </a:r>
            <a:endParaRPr sz="2400" dirty="0">
              <a:latin typeface="Times New Roman"/>
              <a:cs typeface="Times New Roman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1524000" y="1219200"/>
            <a:ext cx="9144000" cy="0"/>
          </a:xfrm>
          <a:custGeom>
            <a:avLst/>
            <a:gdLst/>
            <a:ahLst/>
            <a:cxnLst/>
            <a:rect l="l" t="t" r="r" b="b"/>
            <a:pathLst>
              <a:path w="9144000">
                <a:moveTo>
                  <a:pt x="0" y="0"/>
                </a:moveTo>
                <a:lnTo>
                  <a:pt x="9144000" y="0"/>
                </a:lnTo>
              </a:path>
            </a:pathLst>
          </a:custGeom>
          <a:ln w="38097">
            <a:solidFill>
              <a:srgbClr val="9833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103740754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2059941" y="1391919"/>
            <a:ext cx="8034655" cy="3329940"/>
          </a:xfrm>
          <a:prstGeom prst="rect">
            <a:avLst/>
          </a:prstGeom>
        </p:spPr>
        <p:txBody>
          <a:bodyPr vert="horz" wrap="square" lIns="0" tIns="101600" rIns="0" bIns="0" rtlCol="0">
            <a:spAutoFit/>
          </a:bodyPr>
          <a:lstStyle/>
          <a:p>
            <a:pPr marL="355600" indent="-342900">
              <a:spcBef>
                <a:spcPts val="800"/>
              </a:spcBef>
              <a:buFont typeface="Times New Roman"/>
              <a:buChar char="•"/>
              <a:tabLst>
                <a:tab pos="354965" algn="l"/>
                <a:tab pos="355600" algn="l"/>
              </a:tabLst>
            </a:pPr>
            <a:r>
              <a:rPr sz="2800" dirty="0">
                <a:latin typeface="Times New Roman"/>
                <a:cs typeface="Times New Roman"/>
              </a:rPr>
              <a:t>Buying Intentions</a:t>
            </a:r>
            <a:r>
              <a:rPr sz="2800" spc="-10" dirty="0">
                <a:latin typeface="Times New Roman"/>
                <a:cs typeface="Times New Roman"/>
              </a:rPr>
              <a:t> </a:t>
            </a:r>
            <a:r>
              <a:rPr sz="2800" spc="-5" dirty="0">
                <a:latin typeface="Times New Roman"/>
                <a:cs typeface="Times New Roman"/>
              </a:rPr>
              <a:t>Survey</a:t>
            </a:r>
            <a:endParaRPr sz="2800" dirty="0">
              <a:latin typeface="Times New Roman"/>
              <a:cs typeface="Times New Roman"/>
            </a:endParaRPr>
          </a:p>
          <a:p>
            <a:pPr marL="755650" marR="46990" lvl="1" indent="-285750">
              <a:spcBef>
                <a:spcPts val="600"/>
              </a:spcBef>
              <a:buChar char="–"/>
              <a:tabLst>
                <a:tab pos="755015" algn="l"/>
                <a:tab pos="755650" algn="l"/>
              </a:tabLst>
            </a:pPr>
            <a:r>
              <a:rPr sz="2400" dirty="0">
                <a:latin typeface="Times New Roman"/>
                <a:cs typeface="Times New Roman"/>
              </a:rPr>
              <a:t>Is an </a:t>
            </a:r>
            <a:r>
              <a:rPr sz="2400" spc="-5" dirty="0">
                <a:latin typeface="Times New Roman"/>
                <a:cs typeface="Times New Roman"/>
              </a:rPr>
              <a:t>instrument </a:t>
            </a:r>
            <a:r>
              <a:rPr sz="2400" dirty="0">
                <a:latin typeface="Times New Roman"/>
                <a:cs typeface="Times New Roman"/>
              </a:rPr>
              <a:t>that is </a:t>
            </a:r>
            <a:r>
              <a:rPr sz="2400" spc="-5" dirty="0">
                <a:latin typeface="Times New Roman"/>
                <a:cs typeface="Times New Roman"/>
              </a:rPr>
              <a:t>used </a:t>
            </a:r>
            <a:r>
              <a:rPr sz="2400" dirty="0">
                <a:latin typeface="Times New Roman"/>
                <a:cs typeface="Times New Roman"/>
              </a:rPr>
              <a:t>to gauge </a:t>
            </a:r>
            <a:r>
              <a:rPr sz="2400" spc="-5" dirty="0">
                <a:latin typeface="Times New Roman"/>
                <a:cs typeface="Times New Roman"/>
              </a:rPr>
              <a:t>customer </a:t>
            </a:r>
            <a:r>
              <a:rPr sz="2400" dirty="0">
                <a:latin typeface="Times New Roman"/>
                <a:cs typeface="Times New Roman"/>
              </a:rPr>
              <a:t>interest in a  product or </a:t>
            </a:r>
            <a:r>
              <a:rPr sz="2400" spc="-5" dirty="0">
                <a:latin typeface="Times New Roman"/>
                <a:cs typeface="Times New Roman"/>
              </a:rPr>
              <a:t>service.</a:t>
            </a:r>
            <a:endParaRPr sz="2400" dirty="0">
              <a:latin typeface="Times New Roman"/>
              <a:cs typeface="Times New Roman"/>
            </a:endParaRPr>
          </a:p>
          <a:p>
            <a:pPr marL="755650" marR="5080" lvl="1" indent="-285750">
              <a:spcBef>
                <a:spcPts val="600"/>
              </a:spcBef>
              <a:buChar char="–"/>
              <a:tabLst>
                <a:tab pos="755015" algn="l"/>
                <a:tab pos="755650" algn="l"/>
              </a:tabLst>
            </a:pPr>
            <a:r>
              <a:rPr sz="2400" dirty="0">
                <a:latin typeface="Times New Roman"/>
                <a:cs typeface="Times New Roman"/>
              </a:rPr>
              <a:t>It consists of a concept </a:t>
            </a:r>
            <a:r>
              <a:rPr sz="2400" spc="-5" dirty="0">
                <a:latin typeface="Times New Roman"/>
                <a:cs typeface="Times New Roman"/>
              </a:rPr>
              <a:t>statement </a:t>
            </a:r>
            <a:r>
              <a:rPr sz="2400" dirty="0">
                <a:latin typeface="Times New Roman"/>
                <a:cs typeface="Times New Roman"/>
              </a:rPr>
              <a:t>or a </a:t>
            </a:r>
            <a:r>
              <a:rPr sz="2400" spc="-5" dirty="0">
                <a:latin typeface="Times New Roman"/>
                <a:cs typeface="Times New Roman"/>
              </a:rPr>
              <a:t>similar </a:t>
            </a:r>
            <a:r>
              <a:rPr sz="2400" dirty="0">
                <a:latin typeface="Times New Roman"/>
                <a:cs typeface="Times New Roman"/>
              </a:rPr>
              <a:t>description of  a product or </a:t>
            </a:r>
            <a:r>
              <a:rPr sz="2400" spc="-5" dirty="0">
                <a:latin typeface="Times New Roman"/>
                <a:cs typeface="Times New Roman"/>
              </a:rPr>
              <a:t>survey with </a:t>
            </a:r>
            <a:r>
              <a:rPr sz="2400" dirty="0">
                <a:latin typeface="Times New Roman"/>
                <a:cs typeface="Times New Roman"/>
              </a:rPr>
              <a:t>a short </a:t>
            </a:r>
            <a:r>
              <a:rPr sz="2400" spc="-5" dirty="0">
                <a:latin typeface="Times New Roman"/>
                <a:cs typeface="Times New Roman"/>
              </a:rPr>
              <a:t>survey </a:t>
            </a:r>
            <a:r>
              <a:rPr sz="2400" dirty="0">
                <a:latin typeface="Times New Roman"/>
                <a:cs typeface="Times New Roman"/>
              </a:rPr>
              <a:t>attached to </a:t>
            </a:r>
            <a:r>
              <a:rPr sz="2400" spc="-5" dirty="0">
                <a:latin typeface="Times New Roman"/>
                <a:cs typeface="Times New Roman"/>
              </a:rPr>
              <a:t>gauge  customer </a:t>
            </a:r>
            <a:r>
              <a:rPr sz="2400" dirty="0">
                <a:latin typeface="Times New Roman"/>
                <a:cs typeface="Times New Roman"/>
              </a:rPr>
              <a:t>interest.</a:t>
            </a:r>
          </a:p>
          <a:p>
            <a:pPr marL="755650" marR="508634" lvl="1" indent="-285750">
              <a:spcBef>
                <a:spcPts val="600"/>
              </a:spcBef>
              <a:buChar char="–"/>
              <a:tabLst>
                <a:tab pos="755015" algn="l"/>
                <a:tab pos="755650" algn="l"/>
              </a:tabLst>
            </a:pPr>
            <a:r>
              <a:rPr sz="2400" dirty="0">
                <a:latin typeface="Times New Roman"/>
                <a:cs typeface="Times New Roman"/>
              </a:rPr>
              <a:t>Internet </a:t>
            </a:r>
            <a:r>
              <a:rPr sz="2400" spc="-5" dirty="0">
                <a:latin typeface="Times New Roman"/>
                <a:cs typeface="Times New Roman"/>
              </a:rPr>
              <a:t>sites </a:t>
            </a:r>
            <a:r>
              <a:rPr sz="2400" dirty="0">
                <a:latin typeface="Times New Roman"/>
                <a:cs typeface="Times New Roman"/>
              </a:rPr>
              <a:t>like </a:t>
            </a:r>
            <a:r>
              <a:rPr sz="2400" spc="-5" dirty="0">
                <a:latin typeface="Times New Roman"/>
                <a:cs typeface="Times New Roman"/>
              </a:rPr>
              <a:t>SurveyMonkey </a:t>
            </a:r>
            <a:r>
              <a:rPr sz="2400" spc="-10" dirty="0">
                <a:latin typeface="Times New Roman"/>
                <a:cs typeface="Times New Roman"/>
              </a:rPr>
              <a:t>make </a:t>
            </a:r>
            <a:r>
              <a:rPr sz="2400" spc="-5" dirty="0">
                <a:latin typeface="Times New Roman"/>
                <a:cs typeface="Times New Roman"/>
              </a:rPr>
              <a:t>administering </a:t>
            </a:r>
            <a:r>
              <a:rPr sz="2400" dirty="0">
                <a:latin typeface="Times New Roman"/>
                <a:cs typeface="Times New Roman"/>
              </a:rPr>
              <a:t>a  buying intentions </a:t>
            </a:r>
            <a:r>
              <a:rPr sz="2400" spc="-5" dirty="0">
                <a:latin typeface="Times New Roman"/>
                <a:cs typeface="Times New Roman"/>
              </a:rPr>
              <a:t>survey easy </a:t>
            </a:r>
            <a:r>
              <a:rPr sz="2400" dirty="0">
                <a:latin typeface="Times New Roman"/>
                <a:cs typeface="Times New Roman"/>
              </a:rPr>
              <a:t>and</a:t>
            </a:r>
            <a:r>
              <a:rPr sz="2400" spc="50" dirty="0">
                <a:latin typeface="Times New Roman"/>
                <a:cs typeface="Times New Roman"/>
              </a:rPr>
              <a:t> </a:t>
            </a:r>
            <a:r>
              <a:rPr sz="2400" spc="-5" dirty="0">
                <a:latin typeface="Times New Roman"/>
                <a:cs typeface="Times New Roman"/>
              </a:rPr>
              <a:t>affordable.</a:t>
            </a:r>
            <a:endParaRPr sz="2400" dirty="0">
              <a:latin typeface="Times New Roman"/>
              <a:cs typeface="Times New Roman"/>
            </a:endParaRPr>
          </a:p>
        </p:txBody>
      </p:sp>
      <p:sp>
        <p:nvSpPr>
          <p:cNvPr id="3" name="object 3"/>
          <p:cNvSpPr/>
          <p:nvPr/>
        </p:nvSpPr>
        <p:spPr>
          <a:xfrm>
            <a:off x="1524000" y="1143000"/>
            <a:ext cx="9144000" cy="0"/>
          </a:xfrm>
          <a:custGeom>
            <a:avLst/>
            <a:gdLst/>
            <a:ahLst/>
            <a:cxnLst/>
            <a:rect l="l" t="t" r="r" b="b"/>
            <a:pathLst>
              <a:path w="9144000">
                <a:moveTo>
                  <a:pt x="0" y="0"/>
                </a:moveTo>
                <a:lnTo>
                  <a:pt x="9144000" y="0"/>
                </a:lnTo>
              </a:path>
            </a:pathLst>
          </a:custGeom>
          <a:ln w="38097">
            <a:solidFill>
              <a:srgbClr val="9833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xfrm>
            <a:off x="695400" y="49830"/>
            <a:ext cx="10868268" cy="1120820"/>
          </a:xfrm>
          <a:prstGeom prst="rect">
            <a:avLst/>
          </a:prstGeom>
        </p:spPr>
        <p:txBody>
          <a:bodyPr vert="horz" wrap="square" lIns="0" tIns="134620" rIns="0" bIns="0" numCol="1" rtlCol="0" anchor="ctr" anchorCtr="0" compatLnSpc="1">
            <a:prstTxWarp prst="textNoShape">
              <a:avLst/>
            </a:prstTxWarp>
            <a:spAutoFit/>
          </a:bodyPr>
          <a:lstStyle/>
          <a:p>
            <a:pPr marL="3175">
              <a:spcBef>
                <a:spcPts val="100"/>
              </a:spcBef>
            </a:pPr>
            <a:r>
              <a:rPr spc="-5" dirty="0"/>
              <a:t>Product/Service</a:t>
            </a:r>
            <a:r>
              <a:rPr spc="-55" dirty="0"/>
              <a:t> </a:t>
            </a:r>
            <a:r>
              <a:rPr spc="-5" dirty="0"/>
              <a:t>Demand</a:t>
            </a:r>
          </a:p>
          <a:p>
            <a:pPr marL="3175"/>
            <a:r>
              <a:rPr sz="2000" dirty="0"/>
              <a:t>2 of</a:t>
            </a:r>
            <a:r>
              <a:rPr sz="2000" spc="5" dirty="0"/>
              <a:t> </a:t>
            </a:r>
            <a:r>
              <a:rPr sz="2000" dirty="0"/>
              <a:t>6</a:t>
            </a:r>
          </a:p>
        </p:txBody>
      </p:sp>
    </p:spTree>
    <p:extLst>
      <p:ext uri="{BB962C8B-B14F-4D97-AF65-F5344CB8AC3E}">
        <p14:creationId xmlns:p14="http://schemas.microsoft.com/office/powerpoint/2010/main" val="90752490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524000" y="1219200"/>
            <a:ext cx="9144000" cy="0"/>
          </a:xfrm>
          <a:custGeom>
            <a:avLst/>
            <a:gdLst/>
            <a:ahLst/>
            <a:cxnLst/>
            <a:rect l="l" t="t" r="r" b="b"/>
            <a:pathLst>
              <a:path w="9144000">
                <a:moveTo>
                  <a:pt x="0" y="0"/>
                </a:moveTo>
                <a:lnTo>
                  <a:pt x="9144000" y="0"/>
                </a:lnTo>
              </a:path>
            </a:pathLst>
          </a:custGeom>
          <a:ln w="38097">
            <a:solidFill>
              <a:srgbClr val="9833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479376" y="76200"/>
            <a:ext cx="10972800" cy="1143000"/>
          </a:xfrm>
          <a:prstGeom prst="rect">
            <a:avLst/>
          </a:prstGeom>
        </p:spPr>
        <p:txBody>
          <a:bodyPr vert="horz" wrap="square" lIns="0" tIns="134620" rIns="0" bIns="0" numCol="1" rtlCol="0" anchor="ctr" anchorCtr="0" compatLnSpc="1">
            <a:prstTxWarp prst="textNoShape">
              <a:avLst/>
            </a:prstTxWarp>
            <a:spAutoFit/>
          </a:bodyPr>
          <a:lstStyle/>
          <a:p>
            <a:pPr marL="3175">
              <a:spcBef>
                <a:spcPts val="100"/>
              </a:spcBef>
            </a:pPr>
            <a:r>
              <a:rPr spc="-5" dirty="0"/>
              <a:t>Product/Service</a:t>
            </a:r>
            <a:r>
              <a:rPr spc="-55" dirty="0"/>
              <a:t> </a:t>
            </a:r>
            <a:r>
              <a:rPr spc="-5" dirty="0"/>
              <a:t>Demand</a:t>
            </a:r>
          </a:p>
          <a:p>
            <a:pPr marL="3175"/>
            <a:r>
              <a:rPr sz="2000" dirty="0"/>
              <a:t>3 of</a:t>
            </a:r>
            <a:r>
              <a:rPr sz="2000" spc="5" dirty="0"/>
              <a:t> </a:t>
            </a:r>
            <a:r>
              <a:rPr sz="2000" dirty="0"/>
              <a:t>6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6B76F251-E577-560D-BB43-957AABD1C52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31704" y="1404937"/>
            <a:ext cx="7458075" cy="4048125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7A74C132-1AD7-A3BF-B5B3-38FF7381A835}"/>
              </a:ext>
            </a:extLst>
          </p:cNvPr>
          <p:cNvSpPr txBox="1"/>
          <p:nvPr/>
        </p:nvSpPr>
        <p:spPr>
          <a:xfrm>
            <a:off x="191344" y="2564904"/>
            <a:ext cx="3075105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Buying Intension Survey Example</a:t>
            </a:r>
          </a:p>
        </p:txBody>
      </p:sp>
    </p:spTree>
    <p:extLst>
      <p:ext uri="{BB962C8B-B14F-4D97-AF65-F5344CB8AC3E}">
        <p14:creationId xmlns:p14="http://schemas.microsoft.com/office/powerpoint/2010/main" val="176503055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524000" y="-11330"/>
            <a:ext cx="9799984" cy="1213153"/>
          </a:xfrm>
          <a:prstGeom prst="rect">
            <a:avLst/>
          </a:prstGeom>
        </p:spPr>
        <p:txBody>
          <a:bodyPr vert="horz" wrap="square" lIns="0" tIns="287020" rIns="0" bIns="0" numCol="1" rtlCol="0" anchor="ctr" anchorCtr="0" compatLnSpc="1">
            <a:prstTxWarp prst="textNoShape">
              <a:avLst/>
            </a:prstTxWarp>
            <a:spAutoFit/>
          </a:bodyPr>
          <a:lstStyle/>
          <a:p>
            <a:pPr marL="3175">
              <a:spcBef>
                <a:spcPts val="100"/>
              </a:spcBef>
            </a:pPr>
            <a:r>
              <a:rPr sz="4000" spc="-5" dirty="0"/>
              <a:t>Product/Service</a:t>
            </a:r>
            <a:r>
              <a:rPr sz="4000" spc="-55" dirty="0"/>
              <a:t> </a:t>
            </a:r>
            <a:r>
              <a:rPr sz="4000" spc="-5" dirty="0"/>
              <a:t>Demand</a:t>
            </a:r>
          </a:p>
          <a:p>
            <a:pPr marL="3175"/>
            <a:r>
              <a:rPr sz="2000" dirty="0"/>
              <a:t>4 of</a:t>
            </a:r>
            <a:r>
              <a:rPr sz="2000" spc="5" dirty="0"/>
              <a:t> </a:t>
            </a:r>
            <a:r>
              <a:rPr sz="2000" dirty="0"/>
              <a:t>6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2059940" y="1544320"/>
            <a:ext cx="7944484" cy="3694429"/>
          </a:xfrm>
          <a:prstGeom prst="rect">
            <a:avLst/>
          </a:prstGeom>
        </p:spPr>
        <p:txBody>
          <a:bodyPr vert="horz" wrap="square" lIns="0" tIns="101600" rIns="0" bIns="0" rtlCol="0">
            <a:spAutoFit/>
          </a:bodyPr>
          <a:lstStyle/>
          <a:p>
            <a:pPr marL="355600" indent="-342900">
              <a:spcBef>
                <a:spcPts val="800"/>
              </a:spcBef>
              <a:buChar char="•"/>
              <a:tabLst>
                <a:tab pos="354965" algn="l"/>
                <a:tab pos="355600" algn="l"/>
              </a:tabLst>
            </a:pPr>
            <a:r>
              <a:rPr sz="2800" spc="-5" dirty="0">
                <a:latin typeface="Times New Roman"/>
                <a:cs typeface="Times New Roman"/>
              </a:rPr>
              <a:t>Library, Internet, and Gumshoe</a:t>
            </a:r>
            <a:r>
              <a:rPr sz="2800" spc="-20" dirty="0">
                <a:latin typeface="Times New Roman"/>
                <a:cs typeface="Times New Roman"/>
              </a:rPr>
              <a:t> </a:t>
            </a:r>
            <a:r>
              <a:rPr sz="2800" spc="-10" dirty="0">
                <a:latin typeface="Times New Roman"/>
                <a:cs typeface="Times New Roman"/>
              </a:rPr>
              <a:t>Research</a:t>
            </a:r>
            <a:endParaRPr sz="2800" dirty="0">
              <a:latin typeface="Times New Roman"/>
              <a:cs typeface="Times New Roman"/>
            </a:endParaRPr>
          </a:p>
          <a:p>
            <a:pPr marL="755650" marR="457834" lvl="1" indent="-285750">
              <a:spcBef>
                <a:spcPts val="600"/>
              </a:spcBef>
              <a:buChar char="–"/>
              <a:tabLst>
                <a:tab pos="755015" algn="l"/>
                <a:tab pos="755650" algn="l"/>
              </a:tabLst>
            </a:pPr>
            <a:r>
              <a:rPr sz="2400" dirty="0">
                <a:latin typeface="Times New Roman"/>
                <a:cs typeface="Times New Roman"/>
              </a:rPr>
              <a:t>The </a:t>
            </a:r>
            <a:r>
              <a:rPr sz="2400" spc="-5" dirty="0">
                <a:latin typeface="Times New Roman"/>
                <a:cs typeface="Times New Roman"/>
              </a:rPr>
              <a:t>second way </a:t>
            </a:r>
            <a:r>
              <a:rPr sz="2400" spc="5" dirty="0">
                <a:latin typeface="Times New Roman"/>
                <a:cs typeface="Times New Roman"/>
              </a:rPr>
              <a:t>to </a:t>
            </a:r>
            <a:r>
              <a:rPr sz="2400" spc="-5" dirty="0">
                <a:latin typeface="Times New Roman"/>
                <a:cs typeface="Times New Roman"/>
              </a:rPr>
              <a:t>assess </a:t>
            </a:r>
            <a:r>
              <a:rPr sz="2400" dirty="0">
                <a:latin typeface="Times New Roman"/>
                <a:cs typeface="Times New Roman"/>
              </a:rPr>
              <a:t>the </a:t>
            </a:r>
            <a:r>
              <a:rPr sz="2400" spc="-5" dirty="0">
                <a:latin typeface="Times New Roman"/>
                <a:cs typeface="Times New Roman"/>
              </a:rPr>
              <a:t>demand for </a:t>
            </a:r>
            <a:r>
              <a:rPr sz="2400" dirty="0">
                <a:latin typeface="Times New Roman"/>
                <a:cs typeface="Times New Roman"/>
              </a:rPr>
              <a:t>a product or  </a:t>
            </a:r>
            <a:r>
              <a:rPr sz="2400" spc="-5" dirty="0">
                <a:latin typeface="Times New Roman"/>
                <a:cs typeface="Times New Roman"/>
              </a:rPr>
              <a:t>service </a:t>
            </a:r>
            <a:r>
              <a:rPr sz="2400" spc="5" dirty="0">
                <a:latin typeface="Times New Roman"/>
                <a:cs typeface="Times New Roman"/>
              </a:rPr>
              <a:t>is </a:t>
            </a:r>
            <a:r>
              <a:rPr sz="2400" dirty="0">
                <a:latin typeface="Times New Roman"/>
                <a:cs typeface="Times New Roman"/>
              </a:rPr>
              <a:t>by conducting library, Internet, and </a:t>
            </a:r>
            <a:r>
              <a:rPr sz="2400" spc="-5" dirty="0">
                <a:latin typeface="Times New Roman"/>
                <a:cs typeface="Times New Roman"/>
              </a:rPr>
              <a:t>gumshoe  research.</a:t>
            </a:r>
            <a:endParaRPr sz="2400" dirty="0">
              <a:latin typeface="Times New Roman"/>
              <a:cs typeface="Times New Roman"/>
            </a:endParaRPr>
          </a:p>
          <a:p>
            <a:pPr marL="755650" marR="5080" lvl="1" indent="-285750">
              <a:spcBef>
                <a:spcPts val="600"/>
              </a:spcBef>
              <a:buChar char="–"/>
              <a:tabLst>
                <a:tab pos="755015" algn="l"/>
                <a:tab pos="755650" algn="l"/>
              </a:tabLst>
            </a:pPr>
            <a:r>
              <a:rPr sz="2400" spc="-5" dirty="0">
                <a:latin typeface="Times New Roman"/>
                <a:cs typeface="Times New Roman"/>
              </a:rPr>
              <a:t>Reference </a:t>
            </a:r>
            <a:r>
              <a:rPr sz="2400" dirty="0">
                <a:latin typeface="Times New Roman"/>
                <a:cs typeface="Times New Roman"/>
              </a:rPr>
              <a:t>librarians can often point </a:t>
            </a:r>
            <a:r>
              <a:rPr sz="2400" spc="5" dirty="0">
                <a:latin typeface="Times New Roman"/>
                <a:cs typeface="Times New Roman"/>
              </a:rPr>
              <a:t>you </a:t>
            </a:r>
            <a:r>
              <a:rPr sz="2400" spc="-5" dirty="0">
                <a:latin typeface="Times New Roman"/>
                <a:cs typeface="Times New Roman"/>
              </a:rPr>
              <a:t>towards </a:t>
            </a:r>
            <a:r>
              <a:rPr sz="2400" dirty="0">
                <a:latin typeface="Times New Roman"/>
                <a:cs typeface="Times New Roman"/>
              </a:rPr>
              <a:t>resources  to help </a:t>
            </a:r>
            <a:r>
              <a:rPr sz="2400" spc="5" dirty="0">
                <a:latin typeface="Times New Roman"/>
                <a:cs typeface="Times New Roman"/>
              </a:rPr>
              <a:t>you </a:t>
            </a:r>
            <a:r>
              <a:rPr sz="2400" dirty="0">
                <a:latin typeface="Times New Roman"/>
                <a:cs typeface="Times New Roman"/>
              </a:rPr>
              <a:t>investigate a </a:t>
            </a:r>
            <a:r>
              <a:rPr sz="2400" spc="-5" dirty="0">
                <a:latin typeface="Times New Roman"/>
                <a:cs typeface="Times New Roman"/>
              </a:rPr>
              <a:t>business </a:t>
            </a:r>
            <a:r>
              <a:rPr sz="2400" dirty="0">
                <a:latin typeface="Times New Roman"/>
                <a:cs typeface="Times New Roman"/>
              </a:rPr>
              <a:t>idea, </a:t>
            </a:r>
            <a:r>
              <a:rPr sz="2400" spc="-5" dirty="0">
                <a:latin typeface="Times New Roman"/>
                <a:cs typeface="Times New Roman"/>
              </a:rPr>
              <a:t>such </a:t>
            </a:r>
            <a:r>
              <a:rPr sz="2400" dirty="0">
                <a:latin typeface="Times New Roman"/>
                <a:cs typeface="Times New Roman"/>
              </a:rPr>
              <a:t>as industry-  </a:t>
            </a:r>
            <a:r>
              <a:rPr sz="2400" spc="-5" dirty="0">
                <a:latin typeface="Times New Roman"/>
                <a:cs typeface="Times New Roman"/>
              </a:rPr>
              <a:t>specific </a:t>
            </a:r>
            <a:r>
              <a:rPr sz="2400" dirty="0">
                <a:latin typeface="Times New Roman"/>
                <a:cs typeface="Times New Roman"/>
              </a:rPr>
              <a:t>trade journal and industry</a:t>
            </a:r>
            <a:r>
              <a:rPr sz="2400" spc="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reports.</a:t>
            </a:r>
          </a:p>
          <a:p>
            <a:pPr marL="755650" marR="93345" lvl="1" indent="-285750">
              <a:spcBef>
                <a:spcPts val="590"/>
              </a:spcBef>
              <a:buChar char="–"/>
              <a:tabLst>
                <a:tab pos="755015" algn="l"/>
                <a:tab pos="755650" algn="l"/>
              </a:tabLst>
            </a:pPr>
            <a:r>
              <a:rPr sz="2400" dirty="0">
                <a:latin typeface="Times New Roman"/>
                <a:cs typeface="Times New Roman"/>
              </a:rPr>
              <a:t>Internet </a:t>
            </a:r>
            <a:r>
              <a:rPr sz="2400" spc="-5" dirty="0">
                <a:latin typeface="Times New Roman"/>
                <a:cs typeface="Times New Roman"/>
              </a:rPr>
              <a:t>searches </a:t>
            </a:r>
            <a:r>
              <a:rPr sz="2400" dirty="0">
                <a:latin typeface="Times New Roman"/>
                <a:cs typeface="Times New Roman"/>
              </a:rPr>
              <a:t>can </a:t>
            </a:r>
            <a:r>
              <a:rPr sz="2400" spc="-5" dirty="0">
                <a:latin typeface="Times New Roman"/>
                <a:cs typeface="Times New Roman"/>
              </a:rPr>
              <a:t>often </a:t>
            </a:r>
            <a:r>
              <a:rPr sz="2400" spc="5" dirty="0">
                <a:latin typeface="Times New Roman"/>
                <a:cs typeface="Times New Roman"/>
              </a:rPr>
              <a:t>yield </a:t>
            </a:r>
            <a:r>
              <a:rPr sz="2400" spc="-5" dirty="0">
                <a:latin typeface="Times New Roman"/>
                <a:cs typeface="Times New Roman"/>
              </a:rPr>
              <a:t>important information  about </a:t>
            </a:r>
            <a:r>
              <a:rPr sz="2400" dirty="0">
                <a:latin typeface="Times New Roman"/>
                <a:cs typeface="Times New Roman"/>
              </a:rPr>
              <a:t>the potentially viability of a product or </a:t>
            </a:r>
            <a:r>
              <a:rPr sz="2400" spc="-5" dirty="0">
                <a:latin typeface="Times New Roman"/>
                <a:cs typeface="Times New Roman"/>
              </a:rPr>
              <a:t>service </a:t>
            </a:r>
            <a:r>
              <a:rPr sz="2400" dirty="0">
                <a:latin typeface="Times New Roman"/>
                <a:cs typeface="Times New Roman"/>
              </a:rPr>
              <a:t>idea.</a:t>
            </a:r>
          </a:p>
        </p:txBody>
      </p:sp>
      <p:sp>
        <p:nvSpPr>
          <p:cNvPr id="4" name="object 4"/>
          <p:cNvSpPr/>
          <p:nvPr/>
        </p:nvSpPr>
        <p:spPr>
          <a:xfrm>
            <a:off x="1524000" y="1219200"/>
            <a:ext cx="9144000" cy="0"/>
          </a:xfrm>
          <a:custGeom>
            <a:avLst/>
            <a:gdLst/>
            <a:ahLst/>
            <a:cxnLst/>
            <a:rect l="l" t="t" r="r" b="b"/>
            <a:pathLst>
              <a:path w="9144000">
                <a:moveTo>
                  <a:pt x="0" y="0"/>
                </a:moveTo>
                <a:lnTo>
                  <a:pt x="9144000" y="0"/>
                </a:lnTo>
              </a:path>
            </a:pathLst>
          </a:custGeom>
          <a:ln w="38097">
            <a:solidFill>
              <a:srgbClr val="9833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326641061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983431" y="-21409"/>
            <a:ext cx="10500497" cy="1151597"/>
          </a:xfrm>
          <a:prstGeom prst="rect">
            <a:avLst/>
          </a:prstGeom>
        </p:spPr>
        <p:txBody>
          <a:bodyPr vert="horz" wrap="square" lIns="0" tIns="287020" rIns="0" bIns="0" numCol="1" rtlCol="0" anchor="ctr" anchorCtr="0" compatLnSpc="1">
            <a:prstTxWarp prst="textNoShape">
              <a:avLst/>
            </a:prstTxWarp>
            <a:spAutoFit/>
          </a:bodyPr>
          <a:lstStyle/>
          <a:p>
            <a:pPr marL="3175">
              <a:spcBef>
                <a:spcPts val="100"/>
              </a:spcBef>
            </a:pPr>
            <a:r>
              <a:rPr sz="3600" spc="-5" dirty="0"/>
              <a:t>Product/Service</a:t>
            </a:r>
            <a:r>
              <a:rPr sz="3600" spc="-55" dirty="0"/>
              <a:t> </a:t>
            </a:r>
            <a:r>
              <a:rPr sz="3600" spc="-5" dirty="0"/>
              <a:t>Demand</a:t>
            </a:r>
          </a:p>
          <a:p>
            <a:pPr marL="3175"/>
            <a:r>
              <a:rPr sz="2000" dirty="0"/>
              <a:t>5 of</a:t>
            </a:r>
            <a:r>
              <a:rPr sz="2000" spc="5" dirty="0"/>
              <a:t> </a:t>
            </a:r>
            <a:r>
              <a:rPr sz="2000" dirty="0"/>
              <a:t>6</a:t>
            </a:r>
          </a:p>
        </p:txBody>
      </p:sp>
      <p:sp>
        <p:nvSpPr>
          <p:cNvPr id="3" name="object 3"/>
          <p:cNvSpPr/>
          <p:nvPr/>
        </p:nvSpPr>
        <p:spPr>
          <a:xfrm>
            <a:off x="1524000" y="1219200"/>
            <a:ext cx="9144000" cy="0"/>
          </a:xfrm>
          <a:custGeom>
            <a:avLst/>
            <a:gdLst/>
            <a:ahLst/>
            <a:cxnLst/>
            <a:rect l="l" t="t" r="r" b="b"/>
            <a:pathLst>
              <a:path w="9144000">
                <a:moveTo>
                  <a:pt x="0" y="0"/>
                </a:moveTo>
                <a:lnTo>
                  <a:pt x="9144000" y="0"/>
                </a:lnTo>
              </a:path>
            </a:pathLst>
          </a:custGeom>
          <a:ln w="38097">
            <a:solidFill>
              <a:srgbClr val="9833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/>
          <p:nvPr/>
        </p:nvSpPr>
        <p:spPr>
          <a:xfrm>
            <a:off x="85487" y="1468225"/>
            <a:ext cx="277495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spcBef>
                <a:spcPts val="100"/>
              </a:spcBef>
            </a:pPr>
            <a:r>
              <a:rPr sz="2800" spc="-5" dirty="0">
                <a:latin typeface="Times New Roman"/>
                <a:cs typeface="Times New Roman"/>
              </a:rPr>
              <a:t>Gumshoe</a:t>
            </a:r>
            <a:r>
              <a:rPr sz="2800" spc="-55" dirty="0">
                <a:latin typeface="Times New Roman"/>
                <a:cs typeface="Times New Roman"/>
              </a:rPr>
              <a:t> </a:t>
            </a:r>
            <a:r>
              <a:rPr sz="2800" spc="-10" dirty="0">
                <a:latin typeface="Times New Roman"/>
                <a:cs typeface="Times New Roman"/>
              </a:rPr>
              <a:t>Research</a:t>
            </a:r>
            <a:endParaRPr sz="2800" dirty="0">
              <a:latin typeface="Times New Roman"/>
              <a:cs typeface="Times New Roman"/>
            </a:endParaRPr>
          </a:p>
        </p:txBody>
      </p:sp>
      <p:grpSp>
        <p:nvGrpSpPr>
          <p:cNvPr id="5" name="object 5"/>
          <p:cNvGrpSpPr/>
          <p:nvPr/>
        </p:nvGrpSpPr>
        <p:grpSpPr>
          <a:xfrm>
            <a:off x="2823296" y="1395896"/>
            <a:ext cx="9283217" cy="4281172"/>
            <a:chOff x="3957727" y="1519327"/>
            <a:chExt cx="4886325" cy="4886325"/>
          </a:xfrm>
        </p:grpSpPr>
        <p:sp>
          <p:nvSpPr>
            <p:cNvPr id="6" name="object 6"/>
            <p:cNvSpPr/>
            <p:nvPr/>
          </p:nvSpPr>
          <p:spPr>
            <a:xfrm>
              <a:off x="3962400" y="1524000"/>
              <a:ext cx="4876800" cy="4876800"/>
            </a:xfrm>
            <a:custGeom>
              <a:avLst/>
              <a:gdLst/>
              <a:ahLst/>
              <a:cxnLst/>
              <a:rect l="l" t="t" r="r" b="b"/>
              <a:pathLst>
                <a:path w="4876800" h="4876800">
                  <a:moveTo>
                    <a:pt x="4876800" y="0"/>
                  </a:moveTo>
                  <a:lnTo>
                    <a:pt x="0" y="0"/>
                  </a:lnTo>
                  <a:lnTo>
                    <a:pt x="0" y="4876800"/>
                  </a:lnTo>
                  <a:lnTo>
                    <a:pt x="4876800" y="4876800"/>
                  </a:lnTo>
                  <a:close/>
                </a:path>
              </a:pathLst>
            </a:custGeom>
            <a:solidFill>
              <a:srgbClr val="FFFF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" name="object 7"/>
            <p:cNvSpPr/>
            <p:nvPr/>
          </p:nvSpPr>
          <p:spPr>
            <a:xfrm>
              <a:off x="3962400" y="1524000"/>
              <a:ext cx="4876800" cy="4876800"/>
            </a:xfrm>
            <a:custGeom>
              <a:avLst/>
              <a:gdLst/>
              <a:ahLst/>
              <a:cxnLst/>
              <a:rect l="l" t="t" r="r" b="b"/>
              <a:pathLst>
                <a:path w="4876800" h="4876800">
                  <a:moveTo>
                    <a:pt x="2438400" y="4876800"/>
                  </a:moveTo>
                  <a:lnTo>
                    <a:pt x="0" y="4876800"/>
                  </a:lnTo>
                  <a:lnTo>
                    <a:pt x="0" y="0"/>
                  </a:lnTo>
                  <a:lnTo>
                    <a:pt x="4876800" y="0"/>
                  </a:lnTo>
                  <a:lnTo>
                    <a:pt x="4876800" y="4876800"/>
                  </a:lnTo>
                  <a:lnTo>
                    <a:pt x="2438400" y="4876800"/>
                  </a:lnTo>
                  <a:close/>
                </a:path>
              </a:pathLst>
            </a:custGeom>
            <a:ln w="9344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8" name="object 8"/>
          <p:cNvSpPr txBox="1">
            <a:spLocks noGrp="1"/>
          </p:cNvSpPr>
          <p:nvPr>
            <p:ph type="body" idx="1"/>
          </p:nvPr>
        </p:nvSpPr>
        <p:spPr>
          <a:xfrm>
            <a:off x="-96687" y="871644"/>
            <a:ext cx="12193982" cy="4720267"/>
          </a:xfrm>
          <a:prstGeom prst="rect">
            <a:avLst/>
          </a:prstGeom>
        </p:spPr>
        <p:txBody>
          <a:bodyPr vert="horz" wrap="square" lIns="0" tIns="180340" rIns="0" bIns="0" numCol="1" rtlCol="0" anchor="t" anchorCtr="0" compatLnSpc="1">
            <a:prstTxWarp prst="textNoShape">
              <a:avLst/>
            </a:prstTxWarp>
            <a:spAutoFit/>
          </a:bodyPr>
          <a:lstStyle/>
          <a:p>
            <a:pPr marL="3312795" indent="0">
              <a:spcBef>
                <a:spcPts val="1420"/>
              </a:spcBef>
              <a:buNone/>
            </a:pPr>
            <a:endParaRPr lang="en-GB" sz="2800" spc="-5" dirty="0"/>
          </a:p>
          <a:p>
            <a:pPr marL="3312795" indent="0">
              <a:spcBef>
                <a:spcPts val="1420"/>
              </a:spcBef>
              <a:buNone/>
            </a:pPr>
            <a:r>
              <a:rPr sz="2600" spc="-5" dirty="0"/>
              <a:t>Explanation</a:t>
            </a:r>
          </a:p>
          <a:p>
            <a:pPr marL="3884295" marR="110489" indent="-152400">
              <a:spcBef>
                <a:spcPts val="1320"/>
              </a:spcBef>
              <a:buFont typeface="Arial"/>
              <a:buChar char="•"/>
              <a:tabLst>
                <a:tab pos="3914775" algn="l"/>
              </a:tabLst>
            </a:pPr>
            <a:r>
              <a:rPr sz="2600" dirty="0"/>
              <a:t>	A </a:t>
            </a:r>
            <a:r>
              <a:rPr sz="2600" spc="-5" dirty="0"/>
              <a:t>gumshoe </a:t>
            </a:r>
            <a:r>
              <a:rPr sz="2600" dirty="0"/>
              <a:t>is a detective or an  investigator that </a:t>
            </a:r>
            <a:r>
              <a:rPr sz="2600" spc="-5" dirty="0"/>
              <a:t>scrounges</a:t>
            </a:r>
            <a:r>
              <a:rPr sz="2600" spc="-60" dirty="0"/>
              <a:t> </a:t>
            </a:r>
            <a:r>
              <a:rPr sz="2600" dirty="0"/>
              <a:t>around  </a:t>
            </a:r>
            <a:r>
              <a:rPr sz="2600" spc="-5" dirty="0"/>
              <a:t>for information </a:t>
            </a:r>
            <a:r>
              <a:rPr sz="2600" dirty="0"/>
              <a:t>or clue</a:t>
            </a:r>
            <a:r>
              <a:rPr lang="en-GB" sz="2600" dirty="0"/>
              <a:t> </a:t>
            </a:r>
            <a:r>
              <a:rPr sz="2600" spc="-5" dirty="0"/>
              <a:t>wherever  </a:t>
            </a:r>
            <a:r>
              <a:rPr sz="2600" dirty="0"/>
              <a:t>they can be</a:t>
            </a:r>
            <a:r>
              <a:rPr sz="2600" spc="5" dirty="0"/>
              <a:t> </a:t>
            </a:r>
            <a:r>
              <a:rPr sz="2600" spc="-5" dirty="0"/>
              <a:t>found.</a:t>
            </a:r>
            <a:endParaRPr sz="2600" dirty="0"/>
          </a:p>
          <a:p>
            <a:pPr marL="3914775" indent="-182880">
              <a:buFont typeface="Arial"/>
              <a:buChar char="•"/>
              <a:tabLst>
                <a:tab pos="3914775" algn="l"/>
                <a:tab pos="5867400" algn="l"/>
              </a:tabLst>
            </a:pPr>
            <a:r>
              <a:rPr sz="2600" spc="-10" dirty="0"/>
              <a:t>Be</a:t>
            </a:r>
            <a:r>
              <a:rPr sz="2600" spc="5" dirty="0"/>
              <a:t> </a:t>
            </a:r>
            <a:r>
              <a:rPr sz="2600" dirty="0"/>
              <a:t>a</a:t>
            </a:r>
            <a:r>
              <a:rPr sz="2600" spc="5" dirty="0"/>
              <a:t> </a:t>
            </a:r>
            <a:r>
              <a:rPr sz="2600" spc="-5" dirty="0"/>
              <a:t>gumshoe.	Ask</a:t>
            </a:r>
            <a:r>
              <a:rPr sz="2600" spc="-10" dirty="0"/>
              <a:t> </a:t>
            </a:r>
            <a:r>
              <a:rPr sz="2600" dirty="0"/>
              <a:t>people</a:t>
            </a:r>
          </a:p>
          <a:p>
            <a:pPr marL="3884295" marR="5080">
              <a:tabLst>
                <a:tab pos="5892165" algn="l"/>
              </a:tabLst>
            </a:pPr>
            <a:r>
              <a:rPr sz="2600" spc="-5" dirty="0"/>
              <a:t>what </a:t>
            </a:r>
            <a:r>
              <a:rPr sz="2600" dirty="0"/>
              <a:t>they think about </a:t>
            </a:r>
            <a:r>
              <a:rPr sz="2600" spc="5" dirty="0"/>
              <a:t>your </a:t>
            </a:r>
            <a:r>
              <a:rPr sz="2600" spc="-5" dirty="0"/>
              <a:t>product  </a:t>
            </a:r>
            <a:r>
              <a:rPr sz="2600" dirty="0"/>
              <a:t>or service idea</a:t>
            </a:r>
            <a:r>
              <a:rPr lang="en-GB" sz="2600" dirty="0"/>
              <a:t>. </a:t>
            </a:r>
            <a:r>
              <a:rPr sz="2600" dirty="0"/>
              <a:t>If </a:t>
            </a:r>
            <a:r>
              <a:rPr sz="2600" spc="5" dirty="0"/>
              <a:t>your </a:t>
            </a:r>
            <a:r>
              <a:rPr sz="2600" dirty="0"/>
              <a:t>idea is to  </a:t>
            </a:r>
            <a:r>
              <a:rPr sz="2600" spc="-5" dirty="0"/>
              <a:t>sell educational </a:t>
            </a:r>
            <a:r>
              <a:rPr sz="2600" dirty="0"/>
              <a:t>toys, </a:t>
            </a:r>
            <a:r>
              <a:rPr sz="2600" spc="-5" dirty="0"/>
              <a:t>spend </a:t>
            </a:r>
            <a:r>
              <a:rPr sz="2600" dirty="0"/>
              <a:t>a </a:t>
            </a:r>
            <a:r>
              <a:rPr sz="2600" spc="-5" dirty="0"/>
              <a:t>week  </a:t>
            </a:r>
            <a:r>
              <a:rPr sz="2600" dirty="0"/>
              <a:t>volunteering at a day </a:t>
            </a:r>
            <a:r>
              <a:rPr sz="2600" spc="-5" dirty="0"/>
              <a:t>care </a:t>
            </a:r>
            <a:r>
              <a:rPr sz="2600" dirty="0"/>
              <a:t>center  and </a:t>
            </a:r>
            <a:r>
              <a:rPr sz="2600" spc="-5" dirty="0"/>
              <a:t>watch </a:t>
            </a:r>
            <a:r>
              <a:rPr sz="2600" dirty="0"/>
              <a:t>how children interact  </a:t>
            </a:r>
            <a:r>
              <a:rPr sz="2600" spc="-5" dirty="0"/>
              <a:t>with </a:t>
            </a:r>
            <a:r>
              <a:rPr sz="2600" dirty="0"/>
              <a:t>toys.</a:t>
            </a:r>
          </a:p>
        </p:txBody>
      </p:sp>
    </p:spTree>
    <p:extLst>
      <p:ext uri="{BB962C8B-B14F-4D97-AF65-F5344CB8AC3E}">
        <p14:creationId xmlns:p14="http://schemas.microsoft.com/office/powerpoint/2010/main" val="398091173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609600" y="167529"/>
            <a:ext cx="10972800" cy="1274708"/>
          </a:xfrm>
          <a:prstGeom prst="rect">
            <a:avLst/>
          </a:prstGeom>
        </p:spPr>
        <p:txBody>
          <a:bodyPr vert="horz" wrap="square" lIns="0" tIns="287020" rIns="0" bIns="0" numCol="1" rtlCol="0" anchor="ctr" anchorCtr="0" compatLnSpc="1">
            <a:prstTxWarp prst="textNoShape">
              <a:avLst/>
            </a:prstTxWarp>
            <a:spAutoFit/>
          </a:bodyPr>
          <a:lstStyle/>
          <a:p>
            <a:pPr marL="3175">
              <a:spcBef>
                <a:spcPts val="100"/>
              </a:spcBef>
            </a:pPr>
            <a:r>
              <a:rPr spc="-5" dirty="0"/>
              <a:t>Product/Service</a:t>
            </a:r>
            <a:r>
              <a:rPr spc="-55" dirty="0"/>
              <a:t> </a:t>
            </a:r>
            <a:r>
              <a:rPr spc="-5" dirty="0"/>
              <a:t>Demand</a:t>
            </a:r>
          </a:p>
          <a:p>
            <a:pPr marL="3175"/>
            <a:r>
              <a:rPr sz="2000" dirty="0"/>
              <a:t>6 of</a:t>
            </a:r>
            <a:r>
              <a:rPr sz="2000" spc="5" dirty="0"/>
              <a:t> </a:t>
            </a:r>
            <a:r>
              <a:rPr sz="2000" dirty="0"/>
              <a:t>6</a:t>
            </a:r>
          </a:p>
        </p:txBody>
      </p:sp>
      <p:sp>
        <p:nvSpPr>
          <p:cNvPr id="3" name="object 3"/>
          <p:cNvSpPr/>
          <p:nvPr/>
        </p:nvSpPr>
        <p:spPr>
          <a:xfrm>
            <a:off x="1524000" y="1442237"/>
            <a:ext cx="9144000" cy="0"/>
          </a:xfrm>
          <a:custGeom>
            <a:avLst/>
            <a:gdLst/>
            <a:ahLst/>
            <a:cxnLst/>
            <a:rect l="l" t="t" r="r" b="b"/>
            <a:pathLst>
              <a:path w="9144000">
                <a:moveTo>
                  <a:pt x="0" y="0"/>
                </a:moveTo>
                <a:lnTo>
                  <a:pt x="9144000" y="0"/>
                </a:lnTo>
              </a:path>
            </a:pathLst>
          </a:custGeom>
          <a:ln w="38097">
            <a:solidFill>
              <a:srgbClr val="9833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6846572" y="1786544"/>
            <a:ext cx="4851400" cy="3891279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 txBox="1"/>
          <p:nvPr/>
        </p:nvSpPr>
        <p:spPr>
          <a:xfrm>
            <a:off x="1689688" y="1763299"/>
            <a:ext cx="3515360" cy="3706143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65100" marR="217804" indent="-152400">
              <a:spcBef>
                <a:spcPts val="100"/>
              </a:spcBef>
              <a:buFont typeface="Arial"/>
              <a:buChar char="•"/>
              <a:tabLst>
                <a:tab pos="195580" algn="l"/>
              </a:tabLst>
            </a:pPr>
            <a:r>
              <a:rPr dirty="0"/>
              <a:t>	</a:t>
            </a:r>
            <a:r>
              <a:rPr sz="2400" spc="-5" dirty="0">
                <a:latin typeface="Times New Roman"/>
                <a:cs typeface="Times New Roman"/>
              </a:rPr>
              <a:t>One </a:t>
            </a:r>
            <a:r>
              <a:rPr sz="2400" dirty="0">
                <a:latin typeface="Times New Roman"/>
                <a:cs typeface="Times New Roman"/>
              </a:rPr>
              <a:t>of the </a:t>
            </a:r>
            <a:r>
              <a:rPr sz="2400" spc="-5" dirty="0">
                <a:latin typeface="Times New Roman"/>
                <a:cs typeface="Times New Roman"/>
              </a:rPr>
              <a:t>most</a:t>
            </a:r>
            <a:r>
              <a:rPr sz="2400" spc="-75" dirty="0">
                <a:latin typeface="Times New Roman"/>
                <a:cs typeface="Times New Roman"/>
              </a:rPr>
              <a:t> </a:t>
            </a:r>
            <a:r>
              <a:rPr sz="2400" spc="-5" dirty="0">
                <a:latin typeface="Times New Roman"/>
                <a:cs typeface="Times New Roman"/>
              </a:rPr>
              <a:t>effective  </a:t>
            </a:r>
            <a:r>
              <a:rPr sz="2400" dirty="0">
                <a:latin typeface="Times New Roman"/>
                <a:cs typeface="Times New Roman"/>
              </a:rPr>
              <a:t>things an entrepreneur  can </a:t>
            </a:r>
            <a:r>
              <a:rPr sz="2400" spc="-5" dirty="0">
                <a:latin typeface="Times New Roman"/>
                <a:cs typeface="Times New Roman"/>
              </a:rPr>
              <a:t>do </a:t>
            </a:r>
            <a:r>
              <a:rPr sz="2400" spc="5" dirty="0">
                <a:latin typeface="Times New Roman"/>
                <a:cs typeface="Times New Roman"/>
              </a:rPr>
              <a:t>to </a:t>
            </a:r>
            <a:r>
              <a:rPr sz="2400" spc="-5" dirty="0">
                <a:latin typeface="Times New Roman"/>
                <a:cs typeface="Times New Roman"/>
              </a:rPr>
              <a:t>conduct </a:t>
            </a:r>
            <a:r>
              <a:rPr sz="2400" dirty="0">
                <a:latin typeface="Times New Roman"/>
                <a:cs typeface="Times New Roman"/>
              </a:rPr>
              <a:t>a  thorough product/service  </a:t>
            </a:r>
            <a:r>
              <a:rPr sz="2400" spc="-5" dirty="0">
                <a:latin typeface="Times New Roman"/>
                <a:cs typeface="Times New Roman"/>
              </a:rPr>
              <a:t>feasibility </a:t>
            </a:r>
            <a:r>
              <a:rPr sz="2400" dirty="0">
                <a:latin typeface="Times New Roman"/>
                <a:cs typeface="Times New Roman"/>
              </a:rPr>
              <a:t>analysis is to  hit the streets </a:t>
            </a:r>
            <a:r>
              <a:rPr sz="2400" spc="-5" dirty="0">
                <a:latin typeface="Times New Roman"/>
                <a:cs typeface="Times New Roman"/>
              </a:rPr>
              <a:t>and </a:t>
            </a:r>
            <a:r>
              <a:rPr sz="2400" dirty="0">
                <a:latin typeface="Times New Roman"/>
                <a:cs typeface="Times New Roman"/>
              </a:rPr>
              <a:t>talk to  potential</a:t>
            </a:r>
            <a:r>
              <a:rPr sz="2400" spc="-10" dirty="0">
                <a:latin typeface="Times New Roman"/>
                <a:cs typeface="Times New Roman"/>
              </a:rPr>
              <a:t> </a:t>
            </a:r>
            <a:r>
              <a:rPr sz="2400" spc="-5" dirty="0">
                <a:latin typeface="Times New Roman"/>
                <a:cs typeface="Times New Roman"/>
              </a:rPr>
              <a:t>customers.</a:t>
            </a:r>
            <a:endParaRPr sz="2400" dirty="0">
              <a:latin typeface="Times New Roman"/>
              <a:cs typeface="Times New Roman"/>
            </a:endParaRPr>
          </a:p>
          <a:p>
            <a:pPr marL="165100" marR="5080" indent="-152400">
              <a:buFont typeface="Arial"/>
              <a:buChar char="•"/>
              <a:tabLst>
                <a:tab pos="195580" algn="l"/>
              </a:tabLst>
            </a:pPr>
            <a:r>
              <a:rPr dirty="0"/>
              <a:t>	</a:t>
            </a:r>
            <a:r>
              <a:rPr sz="2400" dirty="0">
                <a:latin typeface="Times New Roman"/>
                <a:cs typeface="Times New Roman"/>
              </a:rPr>
              <a:t>This potential</a:t>
            </a:r>
            <a:r>
              <a:rPr sz="2400" spc="-10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entrepreneur  is </a:t>
            </a:r>
            <a:r>
              <a:rPr sz="2400" spc="-5" dirty="0">
                <a:latin typeface="Times New Roman"/>
                <a:cs typeface="Times New Roman"/>
              </a:rPr>
              <a:t>administering </a:t>
            </a:r>
            <a:r>
              <a:rPr sz="2400" dirty="0">
                <a:latin typeface="Times New Roman"/>
                <a:cs typeface="Times New Roman"/>
              </a:rPr>
              <a:t>a </a:t>
            </a:r>
            <a:r>
              <a:rPr sz="2400" spc="-5" dirty="0">
                <a:latin typeface="Times New Roman"/>
                <a:cs typeface="Times New Roman"/>
              </a:rPr>
              <a:t>survey  about </a:t>
            </a:r>
            <a:r>
              <a:rPr sz="2400" dirty="0">
                <a:latin typeface="Times New Roman"/>
                <a:cs typeface="Times New Roman"/>
              </a:rPr>
              <a:t>a </a:t>
            </a:r>
            <a:r>
              <a:rPr sz="2400" spc="-5" dirty="0">
                <a:latin typeface="Times New Roman"/>
                <a:cs typeface="Times New Roman"/>
              </a:rPr>
              <a:t>new product idea.</a:t>
            </a:r>
            <a:endParaRPr lang="en-GB" sz="2400" spc="-5" dirty="0">
              <a:latin typeface="Times New Roman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114696186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749B849D-0D3A-2B2F-AF3A-9D20FFEF9C77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609600" y="404664"/>
                <a:ext cx="10972800" cy="5112569"/>
              </a:xfrm>
            </p:spPr>
            <p:txBody>
              <a:bodyPr/>
              <a:lstStyle/>
              <a:p>
                <a:r>
                  <a:rPr lang="en-GB" dirty="0"/>
                  <a:t>Will customers </a:t>
                </a:r>
                <a:r>
                  <a:rPr lang="en-GB" b="1" dirty="0"/>
                  <a:t>pay more</a:t>
                </a:r>
                <a:r>
                  <a:rPr lang="en-GB" dirty="0"/>
                  <a:t> and </a:t>
                </a:r>
                <a:r>
                  <a:rPr lang="en-GB" b="1" dirty="0"/>
                  <a:t>accept lower quality</a:t>
                </a:r>
                <a:r>
                  <a:rPr lang="en-GB" dirty="0"/>
                  <a:t> to remove a pain point?</a:t>
                </a:r>
              </a:p>
              <a:p>
                <a:endParaRPr lang="en-GB" dirty="0"/>
              </a:p>
              <a:p>
                <a:r>
                  <a:rPr lang="en-GB" dirty="0"/>
                  <a:t>Yes — if the perceived value of solving the pain exceeds the total sacrifice (price, quality loss, switching cost).</a:t>
                </a:r>
              </a:p>
              <a:p>
                <a:pPr marL="0" indent="0">
                  <a:buNone/>
                </a:pPr>
                <a:r>
                  <a:rPr lang="en-GB" b="1" dirty="0"/>
                  <a:t>Innovation Requires a Value Trade-Off</a:t>
                </a:r>
              </a:p>
              <a:p>
                <a:r>
                  <a:rPr lang="en-GB" dirty="0"/>
                  <a:t>Customers evaluate innovations using an implicit equation:</a:t>
                </a:r>
              </a:p>
              <a:p>
                <a14:m>
                  <m:oMath xmlns:m="http://schemas.openxmlformats.org/officeDocument/2006/math">
                    <m:r>
                      <m:rPr>
                        <m:nor/>
                      </m:rPr>
                      <a:rPr lang="en-GB" b="0"/>
                      <m:t>𝐏𝐞𝐫𝐜𝐞𝐢𝐯𝐞𝐝</m:t>
                    </m:r>
                    <m:r>
                      <m:rPr>
                        <m:nor/>
                      </m:rPr>
                      <a:rPr lang="en-GB" b="0" i="1"/>
                      <m:t> </m:t>
                    </m:r>
                    <m:r>
                      <m:rPr>
                        <m:nor/>
                      </m:rPr>
                      <a:rPr lang="en-GB" b="0" i="1"/>
                      <m:t>𝐕𝐚𝐥𝐮𝐞</m:t>
                    </m:r>
                    <m:r>
                      <a:rPr lang="en-GB">
                        <a:latin typeface="Cambria Math" panose="02040503050406030204" pitchFamily="18" charset="0"/>
                      </a:rPr>
                      <m:t>=</m:t>
                    </m:r>
                    <m:r>
                      <a:rPr lang="en-GB" i="1">
                        <a:latin typeface="Cambria Math" panose="02040503050406030204" pitchFamily="18" charset="0"/>
                      </a:rPr>
                      <m:t>𝐵𝑒𝑛𝑒𝑓𝑖𝑡𝑠</m:t>
                    </m:r>
                    <m:r>
                      <a:rPr lang="en-GB">
                        <a:latin typeface="Cambria Math" panose="02040503050406030204" pitchFamily="18" charset="0"/>
                      </a:rPr>
                      <m:t>−</m:t>
                    </m:r>
                    <m:r>
                      <a:rPr lang="en-GB" i="1">
                        <a:latin typeface="Cambria Math" panose="02040503050406030204" pitchFamily="18" charset="0"/>
                      </a:rPr>
                      <m:t>𝑆𝑎𝑐𝑟𝑖𝑓𝑖𝑐𝑒𝑠</m:t>
                    </m:r>
                  </m:oMath>
                </a14:m>
                <a:endParaRPr lang="en-GB" b="0" dirty="0"/>
              </a:p>
              <a:p>
                <a:endParaRPr lang="en-GB" dirty="0"/>
              </a:p>
            </p:txBody>
          </p:sp>
        </mc:Choice>
        <mc:Fallback xmlns="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749B849D-0D3A-2B2F-AF3A-9D20FFEF9C77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609600" y="404664"/>
                <a:ext cx="10972800" cy="5112569"/>
              </a:xfrm>
              <a:blipFill>
                <a:blip r:embed="rId2"/>
                <a:stretch>
                  <a:fillRect l="-1389" t="-154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A8FB0EE-5950-82C2-6CF1-C69C5D2568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28/02/2026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BE52FBA-6F16-9211-A35A-D756C8F92D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117124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153FB9-4641-416D-498D-43F0B96A41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 wrap="square" anchor="ctr">
            <a:normAutofit/>
          </a:bodyPr>
          <a:lstStyle/>
          <a:p>
            <a:r>
              <a:rPr lang="en-GB" sz="4100"/>
              <a:t>Traditional Film Photography (Before Polaroid)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2837EC-662C-6547-155A-D1B07A2267D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 wrap="square" anchor="t">
            <a:normAutofit lnSpcReduction="10000"/>
          </a:bodyPr>
          <a:lstStyle/>
          <a:p>
            <a:pPr marL="0" indent="0">
              <a:buNone/>
            </a:pPr>
            <a:r>
              <a:rPr lang="en-GB" b="1" dirty="0"/>
              <a:t>Benefits</a:t>
            </a:r>
            <a:endParaRPr lang="en-GB" dirty="0"/>
          </a:p>
          <a:p>
            <a:r>
              <a:rPr lang="en-GB" dirty="0"/>
              <a:t>High image quality</a:t>
            </a:r>
          </a:p>
          <a:p>
            <a:r>
              <a:rPr lang="en-GB" dirty="0"/>
              <a:t>Permanent prints</a:t>
            </a:r>
          </a:p>
          <a:p>
            <a:r>
              <a:rPr lang="en-GB" dirty="0"/>
              <a:t>Lower cost per photo</a:t>
            </a:r>
          </a:p>
          <a:p>
            <a:pPr marL="0" indent="0">
              <a:buNone/>
            </a:pPr>
            <a:r>
              <a:rPr lang="en-GB" b="1" dirty="0"/>
              <a:t>Pain point</a:t>
            </a:r>
          </a:p>
          <a:p>
            <a:r>
              <a:rPr lang="en-GB" dirty="0"/>
              <a:t>Must take film to photo studio</a:t>
            </a:r>
          </a:p>
          <a:p>
            <a:r>
              <a:rPr lang="en-GB" dirty="0"/>
              <a:t>Delayed gratification (several days)</a:t>
            </a:r>
          </a:p>
          <a:p>
            <a:endParaRPr lang="en-GB" dirty="0"/>
          </a:p>
        </p:txBody>
      </p:sp>
      <p:pic>
        <p:nvPicPr>
          <p:cNvPr id="1026" name="Picture 2" descr="undefined">
            <a:extLst>
              <a:ext uri="{FF2B5EF4-FFF2-40B4-BE49-F238E27FC236}">
                <a16:creationId xmlns:a16="http://schemas.microsoft.com/office/drawing/2014/main" id="{2E373126-2DA8-80CA-F4CA-8E9677DBCD4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790505" y="1600201"/>
            <a:ext cx="4198989" cy="3989040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C1F10FD-69CD-1E0B-35CA-F652C37D14E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34433" y="6524626"/>
            <a:ext cx="129540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2303D31F-598B-47EE-BA37-93F097A3D676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28/02/2026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35B9037-346B-D6A3-0977-5F6AB1D630E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10608733" y="6381751"/>
            <a:ext cx="973667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6550E941-99E4-4403-A917-B30FF69A9617}" type="slidenum">
              <a:rPr lang="en-GB" altLang="en-US" smtClean="0"/>
              <a:pPr>
                <a:spcAft>
                  <a:spcPts val="600"/>
                </a:spcAft>
                <a:defRPr/>
              </a:pPr>
              <a:t>20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68949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2E55EC-7369-3232-9A3E-380A46A4F5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7"/>
            <a:ext cx="10972800" cy="1325563"/>
          </a:xfrm>
        </p:spPr>
        <p:txBody>
          <a:bodyPr/>
          <a:lstStyle/>
          <a:p>
            <a:pPr algn="l"/>
            <a:r>
              <a:rPr lang="en-GB" dirty="0"/>
              <a:t>Now, think of the benefits that Polaroid brings to people’s life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D0E2178-FA9D-2C41-2530-F225840695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28/02/2026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ECEF3E2-C855-9118-5120-03FAF1FE29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21</a:t>
            </a:fld>
            <a:endParaRPr lang="en-GB" altLang="en-US"/>
          </a:p>
        </p:txBody>
      </p:sp>
      <p:sp>
        <p:nvSpPr>
          <p:cNvPr id="6" name="Rectangle 1">
            <a:extLst>
              <a:ext uri="{FF2B5EF4-FFF2-40B4-BE49-F238E27FC236}">
                <a16:creationId xmlns:a16="http://schemas.microsoft.com/office/drawing/2014/main" id="{5EADBC4F-5D79-8D4B-FB02-D3B35E06A51F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695400" y="2132856"/>
            <a:ext cx="9014792" cy="23083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3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Instant gratification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3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Emotional experience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3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Social sharing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3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Convenience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FAD69CA-031A-133F-7EC5-980360F4DC6D}"/>
              </a:ext>
            </a:extLst>
          </p:cNvPr>
          <p:cNvSpPr txBox="1"/>
          <p:nvPr/>
        </p:nvSpPr>
        <p:spPr>
          <a:xfrm>
            <a:off x="609600" y="4546719"/>
            <a:ext cx="96628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Is it a clear win or does it bring any Trade-off, discuss ?</a:t>
            </a:r>
          </a:p>
        </p:txBody>
      </p:sp>
    </p:spTree>
    <p:extLst>
      <p:ext uri="{BB962C8B-B14F-4D97-AF65-F5344CB8AC3E}">
        <p14:creationId xmlns:p14="http://schemas.microsoft.com/office/powerpoint/2010/main" val="17391910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50B7A2-2DB5-5857-8DC7-8628F7D5D9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Group Activity: Product/Service Feasibility Study (20 Minutes)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372A6D-91B7-9EEC-E97B-39E4C61FF25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dirty="0"/>
              <a:t>Task</a:t>
            </a:r>
          </a:p>
          <a:p>
            <a:r>
              <a:rPr lang="en-GB" dirty="0"/>
              <a:t>In groups of 3–4, develop a </a:t>
            </a:r>
            <a:r>
              <a:rPr lang="en-GB" b="1" dirty="0"/>
              <a:t>new product or service idea</a:t>
            </a:r>
            <a:r>
              <a:rPr lang="en-GB" dirty="0"/>
              <a:t>.</a:t>
            </a:r>
          </a:p>
          <a:p>
            <a:r>
              <a:rPr lang="en-GB" dirty="0"/>
              <a:t>Your task is to evaluate </a:t>
            </a:r>
            <a:r>
              <a:rPr lang="en-GB" b="1" dirty="0"/>
              <a:t>ONLY the Product/Service Feasibility</a:t>
            </a:r>
            <a:r>
              <a:rPr lang="en-GB" dirty="0"/>
              <a:t> of your idea.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704BAF-2094-D642-09CD-7801F4FDC1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28/02/2026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B65FE4E-CA17-527B-4619-142D746854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3814176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7652F5-5840-CBE3-5426-9323240A01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332656"/>
            <a:ext cx="10972800" cy="3917032"/>
          </a:xfrm>
        </p:spPr>
        <p:txBody>
          <a:bodyPr/>
          <a:lstStyle/>
          <a:p>
            <a:pPr marL="0" indent="0">
              <a:buNone/>
            </a:pPr>
            <a:r>
              <a:rPr lang="en-GB" b="1" dirty="0"/>
              <a:t>Step 1 – Define Your Idea (5 minutes)</a:t>
            </a:r>
          </a:p>
          <a:p>
            <a:pPr marL="0" indent="0">
              <a:buNone/>
            </a:pPr>
            <a:r>
              <a:rPr lang="en-GB" dirty="0"/>
              <a:t>Briefly describe:</a:t>
            </a:r>
          </a:p>
          <a:p>
            <a:r>
              <a:rPr lang="en-GB" dirty="0"/>
              <a:t>Product/service concept</a:t>
            </a:r>
          </a:p>
          <a:p>
            <a:r>
              <a:rPr lang="en-GB" dirty="0"/>
              <a:t>Target customer (general description only)</a:t>
            </a:r>
          </a:p>
          <a:p>
            <a:r>
              <a:rPr lang="en-GB" dirty="0"/>
              <a:t>Problem or pain point being solved</a:t>
            </a:r>
          </a:p>
          <a:p>
            <a:r>
              <a:rPr lang="en-GB" dirty="0"/>
              <a:t>Unique value proposition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DD7078-596B-603C-F6F4-3840FB4720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28/02/2026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95753F9-3C41-E2F7-1A96-DC49317669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8143684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DDC830-1B0E-4E1B-4C0A-001E18547C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4112" y="170204"/>
            <a:ext cx="10972800" cy="3917032"/>
          </a:xfrm>
        </p:spPr>
        <p:txBody>
          <a:bodyPr/>
          <a:lstStyle/>
          <a:p>
            <a:r>
              <a:rPr lang="en-GB" b="1" dirty="0"/>
              <a:t>Step 2 – Product/Service Desirability (7 minutes)</a:t>
            </a:r>
          </a:p>
          <a:p>
            <a:pPr marL="0" indent="0">
              <a:buNone/>
            </a:pPr>
            <a:r>
              <a:rPr lang="en-GB" b="1" dirty="0"/>
              <a:t>Discuss</a:t>
            </a:r>
            <a:r>
              <a:rPr lang="en-GB" dirty="0"/>
              <a:t>:</a:t>
            </a:r>
          </a:p>
          <a:p>
            <a:r>
              <a:rPr lang="en-GB" dirty="0"/>
              <a:t>What customer problem does this solve?</a:t>
            </a:r>
          </a:p>
          <a:p>
            <a:r>
              <a:rPr lang="en-GB" dirty="0"/>
              <a:t>How serious is this pain point?</a:t>
            </a:r>
          </a:p>
          <a:p>
            <a:r>
              <a:rPr lang="en-GB" dirty="0"/>
              <a:t>Does the idea create clear customer value?</a:t>
            </a:r>
          </a:p>
          <a:p>
            <a:r>
              <a:rPr lang="en-GB" dirty="0"/>
              <a:t>Does it improve convenience, speed, cost, or experience?</a:t>
            </a:r>
          </a:p>
          <a:p>
            <a:r>
              <a:rPr lang="en-GB" dirty="0"/>
              <a:t>👉 Would customers </a:t>
            </a:r>
            <a:r>
              <a:rPr lang="en-GB" i="1" dirty="0"/>
              <a:t>want</a:t>
            </a:r>
            <a:r>
              <a:rPr lang="en-GB" dirty="0"/>
              <a:t> this solution?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D59B537-DD1B-789E-FF31-C21DF6E875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28/02/2026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F108559-C463-9248-38D0-35700FAFE8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4815781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5C82BA-298F-508B-7AB8-EC21150E8A4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620688"/>
            <a:ext cx="10972800" cy="4896545"/>
          </a:xfrm>
        </p:spPr>
        <p:txBody>
          <a:bodyPr/>
          <a:lstStyle/>
          <a:p>
            <a:pPr marL="0" indent="0">
              <a:buNone/>
            </a:pPr>
            <a:r>
              <a:rPr lang="en-GB" b="1" dirty="0"/>
              <a:t>Step 3 – Product/Service Demand (7 minutes)</a:t>
            </a:r>
          </a:p>
          <a:p>
            <a:pPr marL="0" indent="0">
              <a:buNone/>
            </a:pPr>
            <a:r>
              <a:rPr lang="en-GB" b="1" dirty="0"/>
              <a:t>Discuss</a:t>
            </a:r>
            <a:r>
              <a:rPr lang="en-GB" dirty="0"/>
              <a:t>:</a:t>
            </a:r>
          </a:p>
          <a:p>
            <a:r>
              <a:rPr lang="en-GB" dirty="0"/>
              <a:t>Would customers adopt this idea?</a:t>
            </a:r>
          </a:p>
          <a:p>
            <a:r>
              <a:rPr lang="en-GB" dirty="0"/>
              <a:t>Would they pay for it?</a:t>
            </a:r>
          </a:p>
          <a:p>
            <a:r>
              <a:rPr lang="en-GB" dirty="0"/>
              <a:t>What trade-offs must customers accept?</a:t>
            </a:r>
          </a:p>
          <a:p>
            <a:r>
              <a:rPr lang="en-GB" dirty="0"/>
              <a:t>Is this solving a real need or just a “nice-to-have”?</a:t>
            </a:r>
          </a:p>
          <a:p>
            <a:r>
              <a:rPr lang="en-GB" dirty="0"/>
              <a:t>👉 Evidence of potential demand?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4A33508-4C77-68DC-6603-1FC552EABB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28/02/2026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4AE60EB-7A0E-0789-1077-61D7CA2A56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3993651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A870F6-BD55-D277-A515-43C57C680BE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980728"/>
            <a:ext cx="10972800" cy="4536505"/>
          </a:xfrm>
        </p:spPr>
        <p:txBody>
          <a:bodyPr/>
          <a:lstStyle/>
          <a:p>
            <a:pPr marL="0" indent="0">
              <a:buNone/>
            </a:pPr>
            <a:r>
              <a:rPr lang="en-GB" b="1" dirty="0"/>
              <a:t>Step 4 – Feasibility Decision (MOST IMPORTANT)</a:t>
            </a:r>
          </a:p>
          <a:p>
            <a:r>
              <a:rPr lang="en-GB" dirty="0"/>
              <a:t>As entrepreneurs, decide:</a:t>
            </a:r>
          </a:p>
          <a:p>
            <a:r>
              <a:rPr lang="en-GB" dirty="0"/>
              <a:t>✅ Proceed to Industry/Market Feasibility analysis (next session)</a:t>
            </a:r>
            <a:br>
              <a:rPr lang="en-GB" dirty="0"/>
            </a:br>
            <a:r>
              <a:rPr lang="en-GB" dirty="0"/>
              <a:t>⚠ Modify the idea</a:t>
            </a:r>
            <a:br>
              <a:rPr lang="en-GB" dirty="0"/>
            </a:br>
            <a:r>
              <a:rPr lang="en-GB" dirty="0"/>
              <a:t>❌ Drop the idea</a:t>
            </a:r>
          </a:p>
          <a:p>
            <a:r>
              <a:rPr lang="en-GB" dirty="0"/>
              <a:t>Be ready to justify your decision.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6E91118-5A7F-0566-BB18-0A7AAB7C02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28/02/2026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67D2157-2CBD-5598-D6D6-F0098012AB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34484744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08C4FB-4EEB-A149-8316-234070C3F7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Sources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5142A8-E852-6C43-BFBB-8E8920464CE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Barringer, B., 2012. Entrepreneurship: Successfully Launching New Ventures, 4</a:t>
            </a:r>
            <a:r>
              <a:rPr lang="en-GB" baseline="30000" dirty="0"/>
              <a:t>th</a:t>
            </a:r>
            <a:r>
              <a:rPr lang="en-GB" dirty="0"/>
              <a:t> ed, Essex: Pearson.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CC3618B-050F-8D46-814F-549F7470D5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28/02/2026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C603A91-7136-AD41-B4EA-496E517FFB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75896225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2752</TotalTime>
  <Words>1326</Words>
  <Application>Microsoft Office PowerPoint</Application>
  <PresentationFormat>Widescreen</PresentationFormat>
  <Paragraphs>180</Paragraphs>
  <Slides>27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33" baseType="lpstr">
      <vt:lpstr>Arial</vt:lpstr>
      <vt:lpstr>Verdana</vt:lpstr>
      <vt:lpstr>Cambria Math</vt:lpstr>
      <vt:lpstr>Times New Roman</vt:lpstr>
      <vt:lpstr>Myriad Pro</vt:lpstr>
      <vt:lpstr>20140311PresentationUWTSDTemplate</vt:lpstr>
      <vt:lpstr>LCBB5013</vt:lpstr>
      <vt:lpstr>Chapter Objectives</vt:lpstr>
      <vt:lpstr>What Is Feasibility Analysis?</vt:lpstr>
      <vt:lpstr>When To Conduct a Feasibility Analysis</vt:lpstr>
      <vt:lpstr>PowerPoint Presentation</vt:lpstr>
      <vt:lpstr>Forms of Feasibility Analysis</vt:lpstr>
      <vt:lpstr>Outline for a Comprehensive Feasibility Analysis</vt:lpstr>
      <vt:lpstr>Product/Service Feasibility Analysis  1 of 2</vt:lpstr>
      <vt:lpstr>Product/Service Feasibility Analysis 2 of 2</vt:lpstr>
      <vt:lpstr>Product/Service Desirability 1 of 3</vt:lpstr>
      <vt:lpstr>Product/Service Desirability 2 of 3</vt:lpstr>
      <vt:lpstr>PowerPoint Presentation</vt:lpstr>
      <vt:lpstr>Product/Service Demand 1 of 6</vt:lpstr>
      <vt:lpstr>Product/Service Demand 2 of 6</vt:lpstr>
      <vt:lpstr>Product/Service Demand 3 of 6</vt:lpstr>
      <vt:lpstr>Product/Service Demand 4 of 6</vt:lpstr>
      <vt:lpstr>Product/Service Demand 5 of 6</vt:lpstr>
      <vt:lpstr>Product/Service Demand 6 of 6</vt:lpstr>
      <vt:lpstr>PowerPoint Presentation</vt:lpstr>
      <vt:lpstr>Traditional Film Photography (Before Polaroid)</vt:lpstr>
      <vt:lpstr>Now, think of the benefits that Polaroid brings to people’s life</vt:lpstr>
      <vt:lpstr>Group Activity: Product/Service Feasibility Study (20 Minutes)</vt:lpstr>
      <vt:lpstr>PowerPoint Presentation</vt:lpstr>
      <vt:lpstr>PowerPoint Presentation</vt:lpstr>
      <vt:lpstr>PowerPoint Presentation</vt:lpstr>
      <vt:lpstr>PowerPoint Presentation</vt:lpstr>
      <vt:lpstr>Sources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Balendran Kandasamy</cp:lastModifiedBy>
  <cp:revision>151</cp:revision>
  <cp:lastPrinted>2018-07-09T15:27:01Z</cp:lastPrinted>
  <dcterms:created xsi:type="dcterms:W3CDTF">2002-10-07T19:43:58Z</dcterms:created>
  <dcterms:modified xsi:type="dcterms:W3CDTF">2026-02-28T11:20:10Z</dcterms:modified>
</cp:coreProperties>
</file>