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notesMasterIdLst>
    <p:notesMasterId r:id="rId64"/>
  </p:notesMasterIdLst>
  <p:handoutMasterIdLst>
    <p:handoutMasterId r:id="rId65"/>
  </p:handoutMasterIdLst>
  <p:sldIdLst>
    <p:sldId id="256" r:id="rId2"/>
    <p:sldId id="259" r:id="rId3"/>
    <p:sldId id="257" r:id="rId4"/>
    <p:sldId id="260" r:id="rId5"/>
    <p:sldId id="261" r:id="rId6"/>
    <p:sldId id="262" r:id="rId7"/>
    <p:sldId id="263" r:id="rId8"/>
    <p:sldId id="264" r:id="rId9"/>
    <p:sldId id="268" r:id="rId10"/>
    <p:sldId id="267" r:id="rId11"/>
    <p:sldId id="269" r:id="rId12"/>
    <p:sldId id="302" r:id="rId13"/>
    <p:sldId id="266" r:id="rId14"/>
    <p:sldId id="270" r:id="rId15"/>
    <p:sldId id="303" r:id="rId16"/>
    <p:sldId id="304" r:id="rId17"/>
    <p:sldId id="332" r:id="rId18"/>
    <p:sldId id="271" r:id="rId19"/>
    <p:sldId id="272" r:id="rId20"/>
    <p:sldId id="273" r:id="rId21"/>
    <p:sldId id="274" r:id="rId22"/>
    <p:sldId id="276" r:id="rId23"/>
    <p:sldId id="278" r:id="rId24"/>
    <p:sldId id="293" r:id="rId25"/>
    <p:sldId id="294" r:id="rId26"/>
    <p:sldId id="295" r:id="rId27"/>
    <p:sldId id="297" r:id="rId28"/>
    <p:sldId id="296" r:id="rId29"/>
    <p:sldId id="298" r:id="rId30"/>
    <p:sldId id="299" r:id="rId31"/>
    <p:sldId id="305" r:id="rId32"/>
    <p:sldId id="306" r:id="rId33"/>
    <p:sldId id="323" r:id="rId34"/>
    <p:sldId id="324" r:id="rId35"/>
    <p:sldId id="325" r:id="rId36"/>
    <p:sldId id="282" r:id="rId37"/>
    <p:sldId id="283" r:id="rId38"/>
    <p:sldId id="326" r:id="rId39"/>
    <p:sldId id="330" r:id="rId40"/>
    <p:sldId id="333" r:id="rId41"/>
    <p:sldId id="300" r:id="rId42"/>
    <p:sldId id="285" r:id="rId43"/>
    <p:sldId id="308" r:id="rId44"/>
    <p:sldId id="310" r:id="rId45"/>
    <p:sldId id="301" r:id="rId46"/>
    <p:sldId id="331" r:id="rId47"/>
    <p:sldId id="311" r:id="rId48"/>
    <p:sldId id="313" r:id="rId49"/>
    <p:sldId id="314" r:id="rId50"/>
    <p:sldId id="288" r:id="rId51"/>
    <p:sldId id="286" r:id="rId52"/>
    <p:sldId id="289" r:id="rId53"/>
    <p:sldId id="328" r:id="rId54"/>
    <p:sldId id="291" r:id="rId55"/>
    <p:sldId id="292" r:id="rId56"/>
    <p:sldId id="329" r:id="rId57"/>
    <p:sldId id="327" r:id="rId58"/>
    <p:sldId id="315" r:id="rId59"/>
    <p:sldId id="319" r:id="rId60"/>
    <p:sldId id="316" r:id="rId61"/>
    <p:sldId id="317" r:id="rId62"/>
    <p:sldId id="318" r:id="rId63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0C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33" autoAdjust="0"/>
    <p:restoredTop sz="89478" autoAdjust="0"/>
  </p:normalViewPr>
  <p:slideViewPr>
    <p:cSldViewPr>
      <p:cViewPr varScale="1">
        <p:scale>
          <a:sx n="96" d="100"/>
          <a:sy n="96" d="100"/>
        </p:scale>
        <p:origin x="892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95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notesMaster" Target="notesMasters/notesMaster1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4263" tIns="47131" rIns="94263" bIns="47131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4263" tIns="47131" rIns="94263" bIns="47131" rtlCol="0"/>
          <a:lstStyle>
            <a:lvl1pPr algn="r">
              <a:defRPr sz="1300"/>
            </a:lvl1pPr>
          </a:lstStyle>
          <a:p>
            <a:fld id="{6E786537-B6A3-4890-8B20-E887121220E3}" type="datetimeFigureOut">
              <a:rPr lang="en-GB" smtClean="0"/>
              <a:pPr/>
              <a:t>28/01/2020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830"/>
            <a:ext cx="2914015" cy="488712"/>
          </a:xfrm>
          <a:prstGeom prst="rect">
            <a:avLst/>
          </a:prstGeom>
        </p:spPr>
        <p:txBody>
          <a:bodyPr vert="horz" lIns="94263" tIns="47131" rIns="94263" bIns="47131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30"/>
            <a:ext cx="2914015" cy="488712"/>
          </a:xfrm>
          <a:prstGeom prst="rect">
            <a:avLst/>
          </a:prstGeom>
        </p:spPr>
        <p:txBody>
          <a:bodyPr vert="horz" lIns="94263" tIns="47131" rIns="94263" bIns="47131" rtlCol="0" anchor="b"/>
          <a:lstStyle>
            <a:lvl1pPr algn="r">
              <a:defRPr sz="1300"/>
            </a:lvl1pPr>
          </a:lstStyle>
          <a:p>
            <a:fld id="{2E60705F-BB26-4F93-B250-35F059F91A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7905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4263" tIns="47131" rIns="94263" bIns="47131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4263" tIns="47131" rIns="94263" bIns="47131" rtlCol="0"/>
          <a:lstStyle>
            <a:lvl1pPr algn="r">
              <a:defRPr sz="1300"/>
            </a:lvl1pPr>
          </a:lstStyle>
          <a:p>
            <a:fld id="{52C4CB3D-AF62-4732-B14F-D0FC1900E623}" type="datetimeFigureOut">
              <a:rPr lang="en-US" smtClean="0"/>
              <a:pPr/>
              <a:t>1/28/2020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33425"/>
            <a:ext cx="4886325" cy="36639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263" tIns="47131" rIns="94263" bIns="47131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642765"/>
            <a:ext cx="5379720" cy="4398407"/>
          </a:xfrm>
          <a:prstGeom prst="rect">
            <a:avLst/>
          </a:prstGeom>
        </p:spPr>
        <p:txBody>
          <a:bodyPr vert="horz" lIns="94263" tIns="47131" rIns="94263" bIns="47131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88712"/>
          </a:xfrm>
          <a:prstGeom prst="rect">
            <a:avLst/>
          </a:prstGeom>
        </p:spPr>
        <p:txBody>
          <a:bodyPr vert="horz" lIns="94263" tIns="47131" rIns="94263" bIns="47131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88712"/>
          </a:xfrm>
          <a:prstGeom prst="rect">
            <a:avLst/>
          </a:prstGeom>
        </p:spPr>
        <p:txBody>
          <a:bodyPr vert="horz" lIns="94263" tIns="47131" rIns="94263" bIns="47131" rtlCol="0" anchor="b"/>
          <a:lstStyle>
            <a:lvl1pPr algn="r">
              <a:defRPr sz="1300"/>
            </a:lvl1pPr>
          </a:lstStyle>
          <a:p>
            <a:fld id="{532EE458-A481-41E9-84D9-9518F36B66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929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2EE458-A481-41E9-84D9-9518F36B66BB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60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2EE458-A481-41E9-84D9-9518F36B66BB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2388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2EE458-A481-41E9-84D9-9518F36B66BB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8629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2EE458-A481-41E9-84D9-9518F36B66BB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575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2EE458-A481-41E9-84D9-9518F36B66BB}" type="slidenum">
              <a:rPr lang="en-US" smtClean="0"/>
              <a:pPr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499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2EE458-A481-41E9-84D9-9518F36B66BB}" type="slidenum">
              <a:rPr lang="en-US" smtClean="0"/>
              <a:pPr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98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1/28/2020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1/28/2020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1/28/2020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FBFBD8-327F-4E82-8A94-198891EAFC5E}" type="datetimeFigureOut">
              <a:rPr lang="en-US" smtClean="0"/>
              <a:pPr/>
              <a:t>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6/6e/The_sun1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c/cf/Ir_girl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//commons.wikimedia.org/wiki/File:Example_snells_law.gi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png"/><Relationship Id="rId4" Type="http://schemas.openxmlformats.org/officeDocument/2006/relationships/image" Target="../media/image23.gi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gi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odforce.net/wiki/index.php/File:Mgm_brdf_17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hyperlink" Target="http://odforce.net/wiki/index.php/File:Mgm_brdf_17.jpg" TargetMode="Externa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hyperlink" Target="http://odforce.net/wiki/index.php/File:Mgm_brdf_17.jpg" TargetMode="Externa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gif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hyperlink" Target="http://knol.google.com/k/-/-/1hvmbypv7oiib/r5ru15/properties-of-light.jpg" TargetMode="Externa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hyperlink" Target="http://knol.google.com/k/-/-/1hvmbypv7oiib/r5ru15/properties-of-light.jpg" TargetMode="Externa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hyperlink" Target="http://knol.google.com/k/-/-/1hvmbypv7oiib/r5ru15/cosinelawillum.jpg" TargetMode="Externa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donkeyalane.co.uk/uploads/media/HiR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1" y="0"/>
            <a:ext cx="9144000" cy="685800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chemeClr val="bg1"/>
                </a:solidFill>
              </a:rPr>
              <a:t>Principles of Light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057400"/>
          </a:xfrm>
        </p:spPr>
        <p:txBody>
          <a:bodyPr>
            <a:normAutofit/>
          </a:bodyPr>
          <a:lstStyle/>
          <a:p>
            <a:r>
              <a:rPr lang="en-GB" sz="1800" b="1" dirty="0" smtClean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WISA – Built Portfolio</a:t>
            </a:r>
          </a:p>
          <a:p>
            <a:r>
              <a:rPr lang="en-GB" sz="1800" b="1" dirty="0" smtClean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Allan Nantel</a:t>
            </a:r>
            <a:endParaRPr lang="en-US" sz="1800" b="1" dirty="0" smtClean="0">
              <a:solidFill>
                <a:schemeClr val="bg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1800" b="1" dirty="0" smtClean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January 2019</a:t>
            </a:r>
            <a:endParaRPr lang="en-US" sz="1800" dirty="0" smtClean="0">
              <a:solidFill>
                <a:schemeClr val="bg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1518945"/>
            <a:ext cx="50292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Light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is energy in the form of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electromagnetic radiation. </a:t>
            </a:r>
          </a:p>
          <a:p>
            <a:pPr algn="just"/>
            <a:endParaRPr lang="en-US" b="1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‘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Visible Light’</a:t>
            </a:r>
            <a:r>
              <a:rPr lang="en-US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is that particular electromagnetic radiation that is visible to the human eye,  and is responsible for the sense of sight.</a:t>
            </a: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16386" name="Picture 2" descr="File:The sun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390970"/>
            <a:ext cx="3048000" cy="2286000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5917514" y="2819400"/>
            <a:ext cx="322648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The Sun is Earth's primary source of 	natural light.</a:t>
            </a:r>
            <a:endParaRPr lang="en-US" sz="1400" dirty="0"/>
          </a:p>
        </p:txBody>
      </p:sp>
      <p:sp>
        <p:nvSpPr>
          <p:cNvPr id="5" name="TextBox 4"/>
          <p:cNvSpPr txBox="1"/>
          <p:nvPr/>
        </p:nvSpPr>
        <p:spPr>
          <a:xfrm>
            <a:off x="381000" y="381000"/>
            <a:ext cx="4876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Lucida Sans Unicode" pitchFamily="34" charset="0"/>
                <a:cs typeface="Lucida Sans Unicode" pitchFamily="34" charset="0"/>
              </a:rPr>
              <a:t>Nature of Light</a:t>
            </a:r>
            <a:endParaRPr lang="en-US" sz="3200" dirty="0"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8194" name="Picture 2" descr="http://static.ddmcdn.com/gif/light-1-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3581400"/>
            <a:ext cx="4311353" cy="2874235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609600" y="3962400"/>
            <a:ext cx="342900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In physics, the term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light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refers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to electromagnetic radiation of any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wavelength, whether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visible or not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revisionworld.co.uk/files/spectrum%20cop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0600" y="2888299"/>
            <a:ext cx="6629400" cy="3969701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533400" y="457200"/>
            <a:ext cx="4876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Lucida Sans Unicode" pitchFamily="34" charset="0"/>
                <a:cs typeface="Lucida Sans Unicode" pitchFamily="34" charset="0"/>
              </a:rPr>
              <a:t>1. Visible Radiation </a:t>
            </a:r>
            <a:endParaRPr lang="en-US" sz="32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57200" y="1066800"/>
            <a:ext cx="81534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range of electromagnetic radiation to which the eye is sensitive is just a very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narrow band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in the total spectrum of electromagnetic emissions.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Visible light has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wavelength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in a range from about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380 nano metres  to about 760 nm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, with a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frequency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range of about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405 THz to 790 THz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.  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0" y="6400800"/>
            <a:ext cx="2133600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1828800" y="2743200"/>
            <a:ext cx="632460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Note: Terra Hertz = 10</a:t>
            </a:r>
            <a:r>
              <a:rPr lang="en-US" sz="1600" baseline="30000" dirty="0" smtClean="0"/>
              <a:t>12</a:t>
            </a:r>
            <a:r>
              <a:rPr lang="en-US" sz="1600" dirty="0" smtClean="0"/>
              <a:t> Hz                1 nano metre (nm) = 10</a:t>
            </a:r>
            <a:r>
              <a:rPr lang="en-US" sz="1600" baseline="30000" dirty="0" smtClean="0">
                <a:latin typeface="Lucida Sans Unicode" pitchFamily="34" charset="0"/>
                <a:cs typeface="Lucida Sans Unicode" pitchFamily="34" charset="0"/>
              </a:rPr>
              <a:t>-9 </a:t>
            </a:r>
            <a:r>
              <a:rPr lang="en-US" sz="1600" dirty="0" smtClean="0"/>
              <a:t>m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3400" y="457200"/>
            <a:ext cx="4876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Lucida Sans Unicode" pitchFamily="34" charset="0"/>
                <a:cs typeface="Lucida Sans Unicode" pitchFamily="34" charset="0"/>
              </a:rPr>
              <a:t>Visible Radiation</a:t>
            </a:r>
            <a:endParaRPr lang="en-US" sz="32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2400" y="1219200"/>
            <a:ext cx="88392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If all the wavelengths of light are seen at the same time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, the eye cannot distinguish the individual wavelengths and the brain has the sensation of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white light.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So …White light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is the effect on sight of combining all the visible wavelengths of light. </a:t>
            </a:r>
          </a:p>
        </p:txBody>
      </p:sp>
      <p:sp>
        <p:nvSpPr>
          <p:cNvPr id="5" name="Rectangle 4"/>
          <p:cNvSpPr/>
          <p:nvPr/>
        </p:nvSpPr>
        <p:spPr>
          <a:xfrm>
            <a:off x="4876800" y="3352800"/>
            <a:ext cx="38862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White light can be separated into its component wavelengths. One method is to use the different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degrees of refraction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of light that occur in a glass prism.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result is a spectrum of light, which is traditionally described as the 7 colours of rainbow. </a:t>
            </a:r>
            <a:endParaRPr lang="en-US" dirty="0"/>
          </a:p>
        </p:txBody>
      </p:sp>
      <p:pic>
        <p:nvPicPr>
          <p:cNvPr id="17412" name="Picture 4" descr="http://geology.com/minerals/photos/diamond-dispersion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" y="3200400"/>
            <a:ext cx="3810000" cy="277368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4953000" y="6096000"/>
            <a:ext cx="3886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0070C0"/>
                </a:solidFill>
              </a:rPr>
              <a:t>R O Y G B I V</a:t>
            </a:r>
            <a:endParaRPr lang="en-GB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4800" y="381000"/>
            <a:ext cx="4876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Lucida Sans Unicode" pitchFamily="34" charset="0"/>
                <a:cs typeface="Lucida Sans Unicode" pitchFamily="34" charset="0"/>
              </a:rPr>
              <a:t>Visible Radiation</a:t>
            </a:r>
            <a:endParaRPr lang="en-US" sz="32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1447800"/>
            <a:ext cx="82296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Monochromatic light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is light of one particular wavelength and colour.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If the colours of the spectrum are recombined, then white light is again produced. Varying proportions of the individual colours can produce different quality of “white” light.</a:t>
            </a:r>
            <a:endParaRPr lang="en-US" dirty="0"/>
          </a:p>
        </p:txBody>
      </p:sp>
      <p:pic>
        <p:nvPicPr>
          <p:cNvPr id="5122" name="Picture 2" descr="http://static.ddmcdn.com/gif/light-4-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6400" y="3276600"/>
            <a:ext cx="4114800" cy="27432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304800"/>
            <a:ext cx="7772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Lucida Sans Unicode" pitchFamily="34" charset="0"/>
                <a:cs typeface="Lucida Sans Unicode" pitchFamily="34" charset="0"/>
              </a:rPr>
              <a:t>2. Non Visible Radiation</a:t>
            </a:r>
            <a:endParaRPr lang="en-US" sz="32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990600"/>
            <a:ext cx="868680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‘Non visible’ electromagnetic radiation has wavelengths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outside the range of visible wavelengths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, and hence cannot be detected by the eye.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However, the following are relevant to the lighting processes :-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solidFill>
                  <a:srgbClr val="FF0000"/>
                </a:solidFill>
                <a:latin typeface="Lucida Sans Unicode" pitchFamily="34" charset="0"/>
                <a:cs typeface="Lucida Sans Unicode" pitchFamily="34" charset="0"/>
              </a:rPr>
              <a:t>Infrared (IR)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Infrared radiation has wavelengths slightly </a:t>
            </a:r>
          </a:p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greater than those of red light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and can be 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felt as heat radiation from the sun and 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other heated bodies. 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dirty="0" smtClean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Ultraviolet (UV)</a:t>
            </a:r>
          </a:p>
          <a:p>
            <a:endParaRPr lang="en-US" b="1" dirty="0" smtClean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Ultraviolet radiation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has wavelengths </a:t>
            </a:r>
          </a:p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slightly less than those of violet light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It is emitted by the sun and other 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objects at high temperature.</a:t>
            </a:r>
            <a:endParaRPr lang="en-US" b="1" dirty="0" smtClean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en-US" b="1" dirty="0" smtClean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2050" name="Picture 2" descr="File:Ir gir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2209800"/>
            <a:ext cx="2645434" cy="175260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5791200" y="3962400"/>
            <a:ext cx="3200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An image of two people in mid-infrared </a:t>
            </a:r>
          </a:p>
          <a:p>
            <a:r>
              <a:rPr lang="en-US" sz="1400" dirty="0" smtClean="0"/>
              <a:t>("thermal") light </a:t>
            </a:r>
            <a:endParaRPr lang="en-US" sz="1400" dirty="0"/>
          </a:p>
        </p:txBody>
      </p:sp>
      <p:pic>
        <p:nvPicPr>
          <p:cNvPr id="4098" name="Picture 2" descr="http://solarxsarasota.com/wp-content/uploads/2011/05/Crowded-Sunbather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4495800"/>
            <a:ext cx="2667000" cy="1769634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5791200" y="6334780"/>
            <a:ext cx="3200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Without protection, excessive UV can cause skin and eye damage  </a:t>
            </a:r>
            <a:endParaRPr lang="en-US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1066800"/>
            <a:ext cx="40386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Infrared light is used in industrial, scientific, and medical applications. 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Since the heating of a substance emits infrared light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…..night-vision devices using infrared illumination allow people or animals to be observed without the observer being detected. 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Infrared imaging cameras use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‘far red’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wavelengths to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detect heat loss in insulated systems, observe changing blood flow in the skin, and overheating of electrical apparatus.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‘Near red’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is used in your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TV remote control.</a:t>
            </a:r>
            <a:endParaRPr lang="en-US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09600" y="457200"/>
            <a:ext cx="22429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 smtClean="0">
                <a:latin typeface="Lucida Sans Unicode" pitchFamily="34" charset="0"/>
                <a:cs typeface="Lucida Sans Unicode" pitchFamily="34" charset="0"/>
              </a:rPr>
              <a:t>Infrared (IR)</a:t>
            </a:r>
          </a:p>
        </p:txBody>
      </p:sp>
      <p:pic>
        <p:nvPicPr>
          <p:cNvPr id="20482" name="Picture 2" descr="http://irzoom.com/tiny_mce/plugins/imagemanager/files/whole_site_gallery/Barcode_Scan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381000"/>
            <a:ext cx="2895600" cy="2061350"/>
          </a:xfrm>
          <a:prstGeom prst="rect">
            <a:avLst/>
          </a:prstGeom>
          <a:noFill/>
        </p:spPr>
      </p:pic>
      <p:pic>
        <p:nvPicPr>
          <p:cNvPr id="20486" name="Picture 6" descr="http://www.tuvie.com/wp-content/uploads/eyeclops-night-vision-goggles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7403" y="2590800"/>
            <a:ext cx="2196597" cy="1605957"/>
          </a:xfrm>
          <a:prstGeom prst="rect">
            <a:avLst/>
          </a:prstGeom>
          <a:noFill/>
        </p:spPr>
      </p:pic>
      <p:pic>
        <p:nvPicPr>
          <p:cNvPr id="57346" name="Picture 2" descr="http://t2.gstatic.com/images?q=tbn:ANd9GcSVY-OJ7REsiji2lf-YYJ24sxve5T7jXyQudOccLSUOvBnTpWY_4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2800" y="4343400"/>
            <a:ext cx="1981200" cy="1318400"/>
          </a:xfrm>
          <a:prstGeom prst="rect">
            <a:avLst/>
          </a:prstGeom>
          <a:noFill/>
        </p:spPr>
      </p:pic>
      <p:pic>
        <p:nvPicPr>
          <p:cNvPr id="57348" name="Picture 4" descr="http://www.ucd.ie/uii/images/thermal_comp_larg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24400" y="2666999"/>
            <a:ext cx="2438400" cy="3235570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7162800" y="5715000"/>
            <a:ext cx="32766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Passive Infrared device </a:t>
            </a:r>
          </a:p>
          <a:p>
            <a:r>
              <a:rPr lang="en-GB" sz="1400" dirty="0" smtClean="0"/>
              <a:t>(PIR)</a:t>
            </a:r>
            <a:br>
              <a:rPr lang="en-GB" sz="1400" dirty="0" smtClean="0"/>
            </a:b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08061" y="304800"/>
            <a:ext cx="292450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>
                <a:latin typeface="Lucida Sans Unicode" pitchFamily="34" charset="0"/>
                <a:cs typeface="Lucida Sans Unicode" pitchFamily="34" charset="0"/>
              </a:rPr>
              <a:t>Ultraviolet (UV)</a:t>
            </a:r>
          </a:p>
        </p:txBody>
      </p:sp>
      <p:pic>
        <p:nvPicPr>
          <p:cNvPr id="21506" name="Picture 2" descr="Mini UV Lamp, LW UVL-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38800" y="533400"/>
            <a:ext cx="1714500" cy="2524126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349665" y="1524000"/>
            <a:ext cx="5486400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UV lights are used for various applications 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such as :-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To detect forgeries of bank notes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. </a:t>
            </a: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 Forgeries are mainly printed on inferior bleached</a:t>
            </a: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 paper or photocopied. Forgeries will glow under</a:t>
            </a: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 UV light.</a:t>
            </a:r>
          </a:p>
          <a:p>
            <a:pPr algn="just"/>
            <a:endParaRPr lang="en-US" sz="1600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Crime Scene investigation</a:t>
            </a: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 UV light is used to detect the presence of trace</a:t>
            </a: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 evidence in forensic investigations. Blood, urine, </a:t>
            </a: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 and saliva can present visible fluorescence because</a:t>
            </a: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 of vitamins and proteins in the substance.</a:t>
            </a:r>
          </a:p>
          <a:p>
            <a:pPr algn="just">
              <a:buFont typeface="Arial" pitchFamily="34" charset="0"/>
              <a:buChar char="•"/>
            </a:pPr>
            <a:endParaRPr lang="en-US" sz="1600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Gemstone &amp; Mineral inspection</a:t>
            </a: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  UV Light can react with the chemicals of a mineral </a:t>
            </a: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  specimen and cause it to glow, called fluorescence.</a:t>
            </a: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  Colour and intensity of the fluorescence </a:t>
            </a: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 can identify many materials. </a:t>
            </a:r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21508" name="Picture 4" descr="Lantern Style UV Lamp. LW, 6W, ML-4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8466" y="566410"/>
            <a:ext cx="1714500" cy="2524126"/>
          </a:xfrm>
          <a:prstGeom prst="rect">
            <a:avLst/>
          </a:prstGeom>
          <a:noFill/>
        </p:spPr>
      </p:pic>
      <p:pic>
        <p:nvPicPr>
          <p:cNvPr id="21510" name="Picture 6" descr="http://krailurk.googlepages.com/csi_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63065" y="3276600"/>
            <a:ext cx="3149600" cy="2362200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408061" y="828020"/>
            <a:ext cx="536960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Fluorescent substances absorb the ultraviolet light and then re-emit it almost instantaneously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1000" y="381000"/>
            <a:ext cx="784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Lucida Sans Unicode" pitchFamily="34" charset="0"/>
                <a:cs typeface="Lucida Sans Unicode" pitchFamily="34" charset="0"/>
              </a:rPr>
              <a:t>Electromagnetic Waves</a:t>
            </a:r>
            <a:endParaRPr lang="en-US" sz="3200" dirty="0"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25602" name="Picture 2" descr="http://micro.magnet.fsu.edu/primer/java/wavebasics/basicwavesjavafigure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9598" y="3810000"/>
            <a:ext cx="3412699" cy="2426521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290557" y="1147732"/>
            <a:ext cx="4876800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The transverse wavelike nature of </a:t>
            </a:r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electromagnetic radiation 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means it </a:t>
            </a:r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can be viewed as an oscillating field of electricity and magnetism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flowing through space. </a:t>
            </a: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The 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two fields are mutually perpendicular.</a:t>
            </a:r>
          </a:p>
          <a:p>
            <a:pPr algn="just"/>
            <a:endParaRPr lang="en-US" sz="1600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endParaRPr lang="en-US" sz="1600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An electromagnetic wave moves in a direction that is at right angles to the vibrations of both the electric and magnetic oscillating fields, carrying energy from its radiation source to its final destination. </a:t>
            </a: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When electrons oscillate, their electrical and magnetic fields change together forming a wave. </a:t>
            </a:r>
          </a:p>
          <a:p>
            <a:pPr algn="just"/>
            <a:endParaRPr lang="en-US" sz="1600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This oscillation can be caused by heating and electrons becoming ‘excited’, or by an electrical impulse in the case of an electric bulb.  </a:t>
            </a: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04800" y="4724400"/>
            <a:ext cx="4876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486400" y="1143000"/>
            <a:ext cx="3429000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 smtClean="0">
                <a:solidFill>
                  <a:srgbClr val="0070C0"/>
                </a:solidFill>
              </a:rPr>
              <a:t>Matter is composed of atoms, the atom contain negative charged electrons and positive charge protons. </a:t>
            </a:r>
          </a:p>
          <a:p>
            <a:endParaRPr lang="en-GB" sz="1400" b="1" dirty="0" smtClean="0">
              <a:solidFill>
                <a:srgbClr val="0070C0"/>
              </a:solidFill>
            </a:endParaRPr>
          </a:p>
          <a:p>
            <a:r>
              <a:rPr lang="en-GB" sz="1400" b="1" dirty="0" smtClean="0">
                <a:solidFill>
                  <a:srgbClr val="0070C0"/>
                </a:solidFill>
              </a:rPr>
              <a:t>An electric field is due to these charges</a:t>
            </a:r>
            <a:r>
              <a:rPr lang="en-GB" sz="1400" dirty="0" smtClean="0">
                <a:solidFill>
                  <a:srgbClr val="0070C0"/>
                </a:solidFill>
              </a:rPr>
              <a:t>. </a:t>
            </a:r>
            <a:endParaRPr lang="en-GB" sz="1400" dirty="0">
              <a:solidFill>
                <a:srgbClr val="0070C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486400" y="2590800"/>
            <a:ext cx="31035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400" b="1" dirty="0" smtClean="0">
                <a:solidFill>
                  <a:srgbClr val="0070C0"/>
                </a:solidFill>
              </a:rPr>
              <a:t>The motion of charged protons and electrons create a magnetic field.</a:t>
            </a:r>
            <a:endParaRPr lang="en-GB" sz="1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990600"/>
            <a:ext cx="4724400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transmission of light energy can be described as a wave motion or as “packets” of energy 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called </a:t>
            </a:r>
            <a:r>
              <a:rPr lang="en-US" sz="2000" i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photons</a:t>
            </a:r>
            <a:r>
              <a:rPr lang="en-US" sz="2000" dirty="0" smtClean="0">
                <a:latin typeface="Lucida Sans Unicode" pitchFamily="34" charset="0"/>
                <a:cs typeface="Lucida Sans Unicode" pitchFamily="34" charset="0"/>
              </a:rPr>
              <a:t>.</a:t>
            </a:r>
            <a:r>
              <a:rPr lang="en-US" dirty="0" smtClean="0"/>
              <a:t> </a:t>
            </a:r>
          </a:p>
          <a:p>
            <a:pPr algn="just"/>
            <a:r>
              <a:rPr lang="en-GB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Atom..</a:t>
            </a:r>
            <a:endParaRPr lang="en-US" b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electron has a natural orbit that it occupies around the nucleus, but if we </a:t>
            </a:r>
            <a:r>
              <a:rPr lang="en-US" b="1" dirty="0" err="1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energise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the atom, we can cause the electron to jump to higher orbits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. A photon is produced when that electron falls back to its natural orbit and loses that packet of extra energy. </a:t>
            </a:r>
          </a:p>
          <a:p>
            <a:pPr algn="just"/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photon has a frequency,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and therefore a colour that exactly matches the distance that it falls.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28600" y="228600"/>
            <a:ext cx="87671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 smtClean="0">
                <a:latin typeface="Lucida Sans Unicode" pitchFamily="34" charset="0"/>
                <a:cs typeface="Lucida Sans Unicode" pitchFamily="34" charset="0"/>
              </a:rPr>
              <a:t>Electromagnetic Waves – Creating a Photon</a:t>
            </a:r>
            <a:endParaRPr lang="en-US" sz="3200" dirty="0"/>
          </a:p>
        </p:txBody>
      </p:sp>
      <p:pic>
        <p:nvPicPr>
          <p:cNvPr id="26626" name="Picture 2" descr="http://static.ddmcdn.com/gif/fluorescent-lamp-atom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43526" y="1295400"/>
            <a:ext cx="3568974" cy="3524251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459272" y="5973337"/>
            <a:ext cx="8305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 smtClean="0">
                <a:solidFill>
                  <a:srgbClr val="0070C0"/>
                </a:solidFill>
              </a:rPr>
              <a:t>Bulb filament (or gas) ‘excited’ by the addition of electrically charged electrons lift existing electrons to higher energy level orbit. 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7200" y="5019230"/>
            <a:ext cx="6019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>
                <a:solidFill>
                  <a:srgbClr val="0070C0"/>
                </a:solidFill>
              </a:rPr>
              <a:t>Incandescent bulbs – Heated filament</a:t>
            </a:r>
          </a:p>
          <a:p>
            <a:r>
              <a:rPr lang="en-GB" sz="1400" b="1" dirty="0" smtClean="0">
                <a:solidFill>
                  <a:srgbClr val="0070C0"/>
                </a:solidFill>
              </a:rPr>
              <a:t>Fluorescent bulbs – Mercury atoms and phosphorus coating</a:t>
            </a:r>
          </a:p>
          <a:p>
            <a:r>
              <a:rPr lang="en-GB" sz="1400" b="1" dirty="0" smtClean="0">
                <a:solidFill>
                  <a:srgbClr val="0070C0"/>
                </a:solidFill>
              </a:rPr>
              <a:t>Street Lamps – Sodium atoms (yellow light - wavelength of 590nm)</a:t>
            </a:r>
          </a:p>
          <a:p>
            <a:endParaRPr lang="en-GB" sz="1400" b="1" dirty="0">
              <a:solidFill>
                <a:srgbClr val="0070C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41430" y="5166315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Efficiency??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109689"/>
            <a:ext cx="784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Lucida Sans Unicode" pitchFamily="34" charset="0"/>
                <a:cs typeface="Lucida Sans Unicode" pitchFamily="34" charset="0"/>
              </a:rPr>
              <a:t>Electromagnetic Waves</a:t>
            </a:r>
            <a:endParaRPr lang="en-US" sz="32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33400" y="694464"/>
            <a:ext cx="7848600" cy="69249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Unlike Sound pressure waves,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electromagnetic waves require no medium and can therefore travel through a vacuum.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Different types of electromagnetic waves have different wavelengths and frequencies as we have seen.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But all electromagnetic waves have the same velocity in a vacuum: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3 × 10</a:t>
            </a:r>
            <a:r>
              <a:rPr lang="en-US" b="1" baseline="30000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8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m/s in vacuum (300 million metres/second)</a:t>
            </a:r>
          </a:p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or 186,000 miles per second…the speed of light.</a:t>
            </a:r>
          </a:p>
          <a:p>
            <a:endParaRPr lang="en-US" b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GB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Travel time from sun to earth?</a:t>
            </a:r>
            <a:endParaRPr lang="en-US" b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en-US" b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waves travel in straight lines unless affected by :</a:t>
            </a:r>
          </a:p>
          <a:p>
            <a:endParaRPr lang="en-US" i="1" dirty="0" smtClean="0">
              <a:solidFill>
                <a:srgbClr val="00B05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400" b="1" i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1. Reflection</a:t>
            </a:r>
          </a:p>
          <a:p>
            <a:endParaRPr lang="en-US" sz="2400" b="1" i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400" b="1" i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2. Refraction  </a:t>
            </a:r>
          </a:p>
          <a:p>
            <a:endParaRPr lang="en-US" sz="2400" b="1" i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400" b="1" i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3. Diffraction. 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33159" y="771044"/>
            <a:ext cx="2235200" cy="2063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68299" y="2771503"/>
            <a:ext cx="2246201" cy="1937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48400" y="4709160"/>
            <a:ext cx="2286000" cy="1915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ectangle 4"/>
          <p:cNvSpPr/>
          <p:nvPr/>
        </p:nvSpPr>
        <p:spPr>
          <a:xfrm>
            <a:off x="762000" y="965775"/>
            <a:ext cx="4572000" cy="517064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/>
              <a:t>There are three general types of reflection: </a:t>
            </a:r>
            <a:r>
              <a:rPr lang="en-US" sz="2400" b="1" dirty="0" err="1" smtClean="0">
                <a:solidFill>
                  <a:srgbClr val="0070C0"/>
                </a:solidFill>
              </a:rPr>
              <a:t>specular</a:t>
            </a:r>
            <a:r>
              <a:rPr lang="en-US" sz="2400" b="1" dirty="0" smtClean="0">
                <a:solidFill>
                  <a:srgbClr val="0070C0"/>
                </a:solidFill>
              </a:rPr>
              <a:t>, spread, and diffuse. </a:t>
            </a:r>
          </a:p>
          <a:p>
            <a:endParaRPr lang="en-US" dirty="0" smtClean="0"/>
          </a:p>
          <a:p>
            <a:r>
              <a:rPr lang="en-US" dirty="0" smtClean="0"/>
              <a:t>A </a:t>
            </a:r>
            <a:r>
              <a:rPr lang="en-US" sz="2400" b="1" dirty="0" err="1" smtClean="0">
                <a:solidFill>
                  <a:srgbClr val="0070C0"/>
                </a:solidFill>
              </a:rPr>
              <a:t>specular</a:t>
            </a:r>
            <a:r>
              <a:rPr lang="en-US" dirty="0" smtClean="0"/>
              <a:t> reflection, such as what is seen in </a:t>
            </a:r>
            <a:r>
              <a:rPr lang="en-US" b="1" dirty="0" smtClean="0">
                <a:solidFill>
                  <a:srgbClr val="0070C0"/>
                </a:solidFill>
              </a:rPr>
              <a:t>a mirror or a polished surface</a:t>
            </a:r>
            <a:r>
              <a:rPr lang="en-US" dirty="0" smtClean="0"/>
              <a:t>, occurs when light is reflected away from the surface at the same angle as the incoming light’s angle. </a:t>
            </a:r>
          </a:p>
          <a:p>
            <a:endParaRPr lang="en-US" dirty="0" smtClean="0"/>
          </a:p>
          <a:p>
            <a:r>
              <a:rPr lang="en-US" dirty="0" smtClean="0"/>
              <a:t>A </a:t>
            </a:r>
            <a:r>
              <a:rPr lang="en-US" sz="2400" b="1" dirty="0" smtClean="0">
                <a:solidFill>
                  <a:srgbClr val="0070C0"/>
                </a:solidFill>
              </a:rPr>
              <a:t>spread</a:t>
            </a:r>
            <a:r>
              <a:rPr lang="en-US" dirty="0" smtClean="0"/>
              <a:t> reflection occurs when </a:t>
            </a:r>
            <a:r>
              <a:rPr lang="en-US" b="1" dirty="0" smtClean="0">
                <a:solidFill>
                  <a:srgbClr val="0070C0"/>
                </a:solidFill>
              </a:rPr>
              <a:t>an uneven surface reflects light at more than one angle, </a:t>
            </a:r>
            <a:r>
              <a:rPr lang="en-US" dirty="0" smtClean="0"/>
              <a:t>but the reflected angles are all more or less the same as the incident angle. </a:t>
            </a:r>
          </a:p>
          <a:p>
            <a:endParaRPr lang="en-US" dirty="0" smtClean="0"/>
          </a:p>
          <a:p>
            <a:r>
              <a:rPr lang="en-US" dirty="0" smtClean="0"/>
              <a:t>A </a:t>
            </a:r>
            <a:r>
              <a:rPr lang="en-US" sz="2400" b="1" dirty="0" smtClean="0">
                <a:solidFill>
                  <a:srgbClr val="0070C0"/>
                </a:solidFill>
              </a:rPr>
              <a:t>diffuse</a:t>
            </a:r>
            <a:r>
              <a:rPr lang="en-US" dirty="0" smtClean="0"/>
              <a:t> reflection, sometimes called </a:t>
            </a:r>
            <a:r>
              <a:rPr lang="en-US" b="1" dirty="0" smtClean="0">
                <a:solidFill>
                  <a:srgbClr val="0070C0"/>
                </a:solidFill>
              </a:rPr>
              <a:t>Lambertian scattering </a:t>
            </a:r>
            <a:r>
              <a:rPr lang="en-US" dirty="0" smtClean="0"/>
              <a:t>or </a:t>
            </a:r>
            <a:r>
              <a:rPr lang="en-US" b="1" dirty="0" smtClean="0">
                <a:solidFill>
                  <a:srgbClr val="0070C0"/>
                </a:solidFill>
              </a:rPr>
              <a:t>diffusion</a:t>
            </a:r>
            <a:r>
              <a:rPr lang="en-US" dirty="0" smtClean="0"/>
              <a:t>, occurs when a rough or matte surface reflects the light at many different angles. 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762000" y="381000"/>
            <a:ext cx="23172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1. Reflection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38200" y="6259042"/>
            <a:ext cx="5105400" cy="370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How does this relate to our buildings?</a:t>
            </a:r>
            <a:endParaRPr lang="en-GB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762000" y="533400"/>
            <a:ext cx="19068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Reflection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457200" y="5334000"/>
            <a:ext cx="4800600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2000" b="1" i="1" dirty="0" smtClean="0"/>
              <a:t>Law of reflection: </a:t>
            </a:r>
          </a:p>
          <a:p>
            <a:r>
              <a:rPr lang="en-US" sz="2000" b="1" i="1" dirty="0" smtClean="0"/>
              <a:t>Angle of incidence = Angle of reflection</a:t>
            </a:r>
            <a:endParaRPr lang="en-US" sz="2000" b="1" dirty="0"/>
          </a:p>
        </p:txBody>
      </p:sp>
      <p:pic>
        <p:nvPicPr>
          <p:cNvPr id="6" name="Picture 4" descr="http://static.ddmcdn.com/gif/light-arrow-reflec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62600" y="152400"/>
            <a:ext cx="2819400" cy="2565654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10200" y="3657600"/>
            <a:ext cx="3548686" cy="2259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7"/>
          <p:cNvSpPr/>
          <p:nvPr/>
        </p:nvSpPr>
        <p:spPr>
          <a:xfrm>
            <a:off x="762000" y="1219200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Specular reflections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demonstrate the law of reflection, which states that the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angle between the incident ray and a line that is normal (perpendicular) to the surface is equal to the angle between the reflected ray and the normal. 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angle between an incident ray and the normal is called the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incident angle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, denoted by the symbol θ. The angle between a reflected ray and the normal is called the reflected angle, denoted by the symbol θ</a:t>
            </a:r>
            <a:r>
              <a:rPr lang="en-US" baseline="30000" dirty="0" smtClean="0">
                <a:latin typeface="Lucida Sans Unicode" pitchFamily="34" charset="0"/>
                <a:cs typeface="Lucida Sans Unicode" pitchFamily="34" charset="0"/>
              </a:rPr>
              <a:t>r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Example snells law.gi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0" y="2590800"/>
            <a:ext cx="3113065" cy="2476500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609600" y="228600"/>
            <a:ext cx="23482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2. Refraction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609600" y="838200"/>
            <a:ext cx="434340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When light passes at an angle through a transparent medium, the material causes the photons to change direction slightly. </a:t>
            </a:r>
          </a:p>
          <a:p>
            <a:pPr algn="just"/>
            <a:endParaRPr lang="en-US" sz="1600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This change in angle is called </a:t>
            </a:r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refraction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, and </a:t>
            </a:r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angle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by which the light is bent is </a:t>
            </a:r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determined by 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the </a:t>
            </a:r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refraction index 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of the material.</a:t>
            </a:r>
            <a:r>
              <a:rPr lang="en-GB" sz="1600" dirty="0" smtClean="0"/>
              <a:t> </a:t>
            </a:r>
            <a:r>
              <a:rPr lang="en-GB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index is a dimensionless number that describes how light, or any other radiation, propagates through that medium.</a:t>
            </a:r>
            <a:endParaRPr lang="en-US" sz="1600" b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en-US" sz="1600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The index of refraction of the two materials that the light passes between can be used to determine the change in angle by means of </a:t>
            </a:r>
            <a:r>
              <a:rPr lang="en-US" sz="20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Snell's law</a:t>
            </a:r>
            <a:r>
              <a:rPr lang="en-US" sz="2000" dirty="0" smtClean="0">
                <a:latin typeface="Lucida Sans Unicode" pitchFamily="34" charset="0"/>
                <a:cs typeface="Lucida Sans Unicode" pitchFamily="34" charset="0"/>
              </a:rPr>
              <a:t>. </a:t>
            </a:r>
          </a:p>
          <a:p>
            <a:pPr algn="just"/>
            <a:endParaRPr lang="en-US" sz="1600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For materials with indices of refraction </a:t>
            </a:r>
            <a:r>
              <a:rPr lang="en-US" sz="1600" i="1" dirty="0" smtClean="0">
                <a:latin typeface="Lucida Sans Unicode" pitchFamily="34" charset="0"/>
                <a:cs typeface="Lucida Sans Unicode" pitchFamily="34" charset="0"/>
              </a:rPr>
              <a:t>n</a:t>
            </a:r>
            <a:r>
              <a:rPr lang="en-US" sz="1600" i="1" baseline="-25000" dirty="0" smtClean="0">
                <a:latin typeface="Lucida Sans Unicode" pitchFamily="34" charset="0"/>
                <a:cs typeface="Lucida Sans Unicode" pitchFamily="34" charset="0"/>
              </a:rPr>
              <a:t>1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and </a:t>
            </a:r>
            <a:r>
              <a:rPr lang="en-US" sz="1600" i="1" dirty="0" smtClean="0">
                <a:latin typeface="Lucida Sans Unicode" pitchFamily="34" charset="0"/>
                <a:cs typeface="Lucida Sans Unicode" pitchFamily="34" charset="0"/>
              </a:rPr>
              <a:t>n</a:t>
            </a:r>
            <a:r>
              <a:rPr lang="en-US" sz="1600" i="1" baseline="-25000" dirty="0" smtClean="0">
                <a:latin typeface="Lucida Sans Unicode" pitchFamily="34" charset="0"/>
                <a:cs typeface="Lucida Sans Unicode" pitchFamily="34" charset="0"/>
              </a:rPr>
              <a:t>2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, the angle in the first material </a:t>
            </a:r>
            <a:r>
              <a:rPr lang="en-US" sz="1600" i="1" dirty="0" smtClean="0">
                <a:latin typeface="Lucida Sans Unicode" pitchFamily="34" charset="0"/>
                <a:cs typeface="Lucida Sans Unicode" pitchFamily="34" charset="0"/>
              </a:rPr>
              <a:t>θ</a:t>
            </a:r>
            <a:r>
              <a:rPr lang="en-US" sz="1600" i="1" baseline="-25000" dirty="0" smtClean="0">
                <a:latin typeface="Lucida Sans Unicode" pitchFamily="34" charset="0"/>
                <a:cs typeface="Lucida Sans Unicode" pitchFamily="34" charset="0"/>
              </a:rPr>
              <a:t>1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determines the angle in the new material </a:t>
            </a:r>
            <a:r>
              <a:rPr lang="en-US" sz="1600" i="1" dirty="0" smtClean="0">
                <a:latin typeface="Lucida Sans Unicode" pitchFamily="34" charset="0"/>
                <a:cs typeface="Lucida Sans Unicode" pitchFamily="34" charset="0"/>
              </a:rPr>
              <a:t>θ</a:t>
            </a:r>
            <a:r>
              <a:rPr lang="en-US" sz="1600" i="1" baseline="-25000" dirty="0" smtClean="0">
                <a:latin typeface="Lucida Sans Unicode" pitchFamily="34" charset="0"/>
                <a:cs typeface="Lucida Sans Unicode" pitchFamily="34" charset="0"/>
              </a:rPr>
              <a:t>2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as follows:</a:t>
            </a: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486400" y="5103674"/>
            <a:ext cx="36576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i="1" dirty="0" smtClean="0"/>
              <a:t>In this illustration, the incident beam of light strikes a glass surface at an angle θ</a:t>
            </a:r>
            <a:r>
              <a:rPr lang="en-US" sz="1600" i="1" baseline="-25000" dirty="0" smtClean="0"/>
              <a:t>1</a:t>
            </a:r>
            <a:r>
              <a:rPr lang="en-US" sz="1600" i="1" dirty="0" smtClean="0"/>
              <a:t>. A portion of the light energy is refracted through the glass at angle θ</a:t>
            </a:r>
            <a:r>
              <a:rPr lang="en-US" sz="1600" i="1" baseline="-25000" dirty="0" smtClean="0"/>
              <a:t>2</a:t>
            </a:r>
            <a:r>
              <a:rPr lang="en-US" sz="1600" i="1" dirty="0" smtClean="0"/>
              <a:t>. Most of the remaining light energy is reflected at angle θ'</a:t>
            </a:r>
            <a:r>
              <a:rPr lang="en-US" sz="1600" i="1" baseline="-25000" dirty="0" smtClean="0"/>
              <a:t>1</a:t>
            </a:r>
            <a:r>
              <a:rPr lang="en-US" sz="1600" i="1" dirty="0" smtClean="0"/>
              <a:t>.</a:t>
            </a:r>
            <a:endParaRPr lang="en-US" sz="1600" dirty="0"/>
          </a:p>
        </p:txBody>
      </p:sp>
      <p:pic>
        <p:nvPicPr>
          <p:cNvPr id="32772" name="Picture 4" descr="n_1\cdot\sin(\theta_1) = n_2\cdot\sin(\theta_2)\,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5800" y="6248400"/>
            <a:ext cx="4441365" cy="457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</p:pic>
      <p:pic>
        <p:nvPicPr>
          <p:cNvPr id="7" name="Picture 6" descr="http://static.ddmcdn.com/gif/light-arrow-refraction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96000" y="228600"/>
            <a:ext cx="2344615" cy="21336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143000" y="6324600"/>
            <a:ext cx="1524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657600" y="6336268"/>
            <a:ext cx="1524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1447800"/>
            <a:ext cx="8326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2"/>
          <p:cNvSpPr/>
          <p:nvPr/>
        </p:nvSpPr>
        <p:spPr>
          <a:xfrm>
            <a:off x="609600" y="457200"/>
            <a:ext cx="29606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Refraction index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43400" y="990600"/>
            <a:ext cx="4657627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2"/>
          <p:cNvSpPr/>
          <p:nvPr/>
        </p:nvSpPr>
        <p:spPr>
          <a:xfrm>
            <a:off x="408444" y="1449665"/>
            <a:ext cx="377631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A light ray entering a piece of crown glass (n</a:t>
            </a:r>
            <a:r>
              <a:rPr lang="en-US" baseline="-25000" dirty="0" smtClean="0"/>
              <a:t>2</a:t>
            </a:r>
            <a:r>
              <a:rPr lang="en-US" dirty="0" smtClean="0"/>
              <a:t> = 1.52 ) from the air (n</a:t>
            </a:r>
            <a:r>
              <a:rPr lang="en-US" baseline="-25000" dirty="0" smtClean="0"/>
              <a:t>1</a:t>
            </a:r>
            <a:r>
              <a:rPr lang="en-US" dirty="0" smtClean="0"/>
              <a:t> = 1) at an incident angle of 45° bends to a refracted angle of what ??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609600" y="4191000"/>
            <a:ext cx="35052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n</a:t>
            </a:r>
            <a:r>
              <a:rPr lang="en-US" baseline="-25000" dirty="0" smtClean="0"/>
              <a:t>1</a:t>
            </a:r>
            <a:r>
              <a:rPr lang="en-US" dirty="0" smtClean="0"/>
              <a:t>sin </a:t>
            </a:r>
            <a:r>
              <a:rPr lang="el-GR" dirty="0" smtClean="0"/>
              <a:t>θ</a:t>
            </a:r>
            <a:r>
              <a:rPr lang="el-GR" sz="1400" dirty="0" smtClean="0"/>
              <a:t>1 </a:t>
            </a:r>
            <a:r>
              <a:rPr lang="el-GR" dirty="0" smtClean="0"/>
              <a:t>= </a:t>
            </a:r>
            <a:r>
              <a:rPr lang="en-US" dirty="0" smtClean="0"/>
              <a:t>n</a:t>
            </a:r>
            <a:r>
              <a:rPr lang="en-US" baseline="-25000" dirty="0" smtClean="0"/>
              <a:t>2</a:t>
            </a:r>
            <a:r>
              <a:rPr lang="en-US" dirty="0" smtClean="0"/>
              <a:t>sin </a:t>
            </a:r>
            <a:r>
              <a:rPr lang="el-GR" dirty="0" smtClean="0"/>
              <a:t>θ</a:t>
            </a:r>
            <a:r>
              <a:rPr lang="el-GR" sz="1400" dirty="0" smtClean="0"/>
              <a:t>2</a:t>
            </a:r>
            <a:r>
              <a:rPr lang="el-GR" dirty="0" smtClean="0"/>
              <a:t> </a:t>
            </a:r>
            <a:endParaRPr lang="en-US" dirty="0" smtClean="0"/>
          </a:p>
          <a:p>
            <a:endParaRPr lang="en-US" dirty="0" smtClean="0"/>
          </a:p>
          <a:p>
            <a:r>
              <a:rPr lang="el-GR" dirty="0" smtClean="0"/>
              <a:t>1</a:t>
            </a:r>
            <a:r>
              <a:rPr lang="en-GB" dirty="0" smtClean="0"/>
              <a:t> x </a:t>
            </a:r>
            <a:r>
              <a:rPr lang="en-US" dirty="0" smtClean="0"/>
              <a:t>sin 45° = 1.52 x sin </a:t>
            </a:r>
            <a:r>
              <a:rPr lang="el-GR" dirty="0" smtClean="0"/>
              <a:t>θ</a:t>
            </a:r>
            <a:r>
              <a:rPr lang="el-GR" sz="1400" dirty="0" smtClean="0"/>
              <a:t>2 </a:t>
            </a:r>
            <a:endParaRPr lang="en-US" dirty="0" smtClean="0"/>
          </a:p>
          <a:p>
            <a:r>
              <a:rPr lang="en-US" dirty="0" smtClean="0"/>
              <a:t>          </a:t>
            </a:r>
          </a:p>
          <a:p>
            <a:r>
              <a:rPr lang="en-US" u="sng" dirty="0" smtClean="0"/>
              <a:t> sin 45 ° </a:t>
            </a:r>
            <a:r>
              <a:rPr lang="en-US" dirty="0" smtClean="0"/>
              <a:t>= sin </a:t>
            </a:r>
            <a:r>
              <a:rPr lang="el-GR" dirty="0" smtClean="0"/>
              <a:t>θ</a:t>
            </a:r>
            <a:r>
              <a:rPr lang="el-GR" sz="1400" dirty="0" smtClean="0"/>
              <a:t>2 </a:t>
            </a:r>
            <a:endParaRPr lang="en-US" dirty="0" smtClean="0"/>
          </a:p>
          <a:p>
            <a:r>
              <a:rPr lang="en-US" dirty="0" smtClean="0"/>
              <a:t>  1.52</a:t>
            </a:r>
          </a:p>
          <a:p>
            <a:endParaRPr lang="en-US" dirty="0" smtClean="0"/>
          </a:p>
          <a:p>
            <a:r>
              <a:rPr lang="en-US" dirty="0" smtClean="0"/>
              <a:t>          </a:t>
            </a:r>
            <a:r>
              <a:rPr lang="el-GR" dirty="0" smtClean="0"/>
              <a:t>θ</a:t>
            </a:r>
            <a:r>
              <a:rPr lang="el-GR" sz="1400" dirty="0" smtClean="0"/>
              <a:t>2</a:t>
            </a:r>
            <a:r>
              <a:rPr lang="el-GR" dirty="0" smtClean="0"/>
              <a:t> = 28°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609600" y="457200"/>
            <a:ext cx="36947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Refraction - Example</a:t>
            </a:r>
          </a:p>
        </p:txBody>
      </p:sp>
      <p:sp>
        <p:nvSpPr>
          <p:cNvPr id="6" name="Rectangle 5"/>
          <p:cNvSpPr/>
          <p:nvPr/>
        </p:nvSpPr>
        <p:spPr>
          <a:xfrm>
            <a:off x="533400" y="3048000"/>
            <a:ext cx="10911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dirty="0" smtClean="0"/>
              <a:t>Θ</a:t>
            </a:r>
            <a:r>
              <a:rPr lang="en-US" dirty="0" smtClean="0"/>
              <a:t> = Theta</a:t>
            </a:r>
            <a:endParaRPr lang="en-US" dirty="0"/>
          </a:p>
        </p:txBody>
      </p:sp>
      <p:pic>
        <p:nvPicPr>
          <p:cNvPr id="7" name="Picture 4" descr="n_1\cdot\sin(\theta_1) = n_2\cdot\sin(\theta_2)\,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500" y="3505200"/>
            <a:ext cx="4190999" cy="43142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</p:pic>
      <p:sp>
        <p:nvSpPr>
          <p:cNvPr id="2" name="TextBox 1"/>
          <p:cNvSpPr txBox="1"/>
          <p:nvPr/>
        </p:nvSpPr>
        <p:spPr>
          <a:xfrm>
            <a:off x="6672213" y="3720913"/>
            <a:ext cx="261987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505200" y="5943600"/>
            <a:ext cx="5191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What happens to the incident beam on emergence?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09600" y="3593068"/>
            <a:ext cx="1524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973421" y="3575401"/>
            <a:ext cx="1524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48638" y="1965431"/>
            <a:ext cx="822733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/>
              <a:t>Diffraction </a:t>
            </a:r>
            <a:r>
              <a:rPr lang="en-US" sz="2000" dirty="0" smtClean="0"/>
              <a:t>causes the </a:t>
            </a:r>
            <a:r>
              <a:rPr lang="en-US" sz="2000" dirty="0"/>
              <a:t>slight bending of light as it passes around the edge of an object</a:t>
            </a:r>
            <a:r>
              <a:rPr lang="en-US" sz="2000" dirty="0" smtClean="0"/>
              <a:t>.</a:t>
            </a:r>
          </a:p>
          <a:p>
            <a:endParaRPr lang="en-US" sz="2000" dirty="0"/>
          </a:p>
        </p:txBody>
      </p:sp>
      <p:pic>
        <p:nvPicPr>
          <p:cNvPr id="3" name="Picture 2" descr="http://t2.gstatic.com/images?q=tbn:ANd9GcTtIn9URvnt90ChB5EcNyrgJpKYWL3qjX28cK1i0Bdz-x64KAe2XkeB9NA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7263" y="3445952"/>
            <a:ext cx="3350537" cy="2063440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533398" y="1283791"/>
            <a:ext cx="807720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Diffraction is deflection that occurs at apertures, at edges and in thin layers. </a:t>
            </a:r>
          </a:p>
        </p:txBody>
      </p:sp>
      <p:sp>
        <p:nvSpPr>
          <p:cNvPr id="5" name="Rectangle 4"/>
          <p:cNvSpPr/>
          <p:nvPr/>
        </p:nvSpPr>
        <p:spPr>
          <a:xfrm>
            <a:off x="570808" y="325487"/>
            <a:ext cx="24086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3. Diffraction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579118" y="2738734"/>
            <a:ext cx="49530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000" b="1" dirty="0" smtClean="0">
                <a:solidFill>
                  <a:srgbClr val="0070C0"/>
                </a:solidFill>
              </a:rPr>
              <a:t>The </a:t>
            </a:r>
            <a:r>
              <a:rPr lang="en-US" sz="2000" b="1" dirty="0">
                <a:solidFill>
                  <a:srgbClr val="0070C0"/>
                </a:solidFill>
              </a:rPr>
              <a:t>amount of bending depends on the relative size of the wavelength of light to the size of the opening</a:t>
            </a:r>
            <a:r>
              <a:rPr lang="en-US" sz="2000" dirty="0"/>
              <a:t>. </a:t>
            </a:r>
            <a:endParaRPr lang="en-US" sz="2000" dirty="0" smtClean="0"/>
          </a:p>
          <a:p>
            <a:pPr algn="just"/>
            <a:endParaRPr lang="en-US" sz="2000" dirty="0" smtClean="0"/>
          </a:p>
          <a:p>
            <a:pPr algn="just"/>
            <a:r>
              <a:rPr lang="en-US" sz="2000" dirty="0" smtClean="0"/>
              <a:t>If </a:t>
            </a:r>
            <a:r>
              <a:rPr lang="en-US" sz="2000" dirty="0"/>
              <a:t>the opening is much larger than the light's wavelength, the bending will be almost unnoticeable. </a:t>
            </a:r>
            <a:endParaRPr lang="en-US" sz="2000" dirty="0" smtClean="0"/>
          </a:p>
          <a:p>
            <a:pPr algn="just"/>
            <a:endParaRPr lang="en-US" sz="2000" dirty="0" smtClean="0"/>
          </a:p>
          <a:p>
            <a:pPr algn="just"/>
            <a:r>
              <a:rPr lang="en-US" sz="2000" dirty="0" smtClean="0"/>
              <a:t>However</a:t>
            </a:r>
            <a:r>
              <a:rPr lang="en-US" sz="2000" dirty="0"/>
              <a:t>, </a:t>
            </a:r>
            <a:r>
              <a:rPr lang="en-US" sz="2000" b="1" dirty="0">
                <a:solidFill>
                  <a:srgbClr val="0070C0"/>
                </a:solidFill>
              </a:rPr>
              <a:t>if the two are closer in size or equal, the amount of bending is considerable, and easily seen with the naked eye. </a:t>
            </a:r>
          </a:p>
        </p:txBody>
      </p:sp>
    </p:spTree>
    <p:extLst>
      <p:ext uri="{BB962C8B-B14F-4D97-AF65-F5344CB8AC3E}">
        <p14:creationId xmlns:p14="http://schemas.microsoft.com/office/powerpoint/2010/main" val="4015637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164812"/>
            <a:ext cx="24086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3. Diffraction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381000" y="599957"/>
            <a:ext cx="457200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US" b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2000" dirty="0" smtClean="0">
                <a:latin typeface="Lucida Sans Unicode" pitchFamily="34" charset="0"/>
                <a:cs typeface="Lucida Sans Unicode" pitchFamily="34" charset="0"/>
              </a:rPr>
              <a:t>When a beam of coherent light, such as that produced by a laser, is passed through two slit openings, the </a:t>
            </a:r>
            <a:r>
              <a:rPr lang="en-US" sz="20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light radiates out from the slits like ripples in a pond. </a:t>
            </a:r>
          </a:p>
          <a:p>
            <a:pPr algn="just"/>
            <a:endParaRPr lang="en-US" sz="2000" b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20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semi-circular ripples from the two slits interact with each other, sometimes adding together their wave heights and at other times cancelling each other out. </a:t>
            </a:r>
          </a:p>
          <a:p>
            <a:pPr algn="just"/>
            <a:endParaRPr lang="en-US" sz="2000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2000" dirty="0" smtClean="0">
                <a:latin typeface="Lucida Sans Unicode" pitchFamily="34" charset="0"/>
                <a:cs typeface="Lucida Sans Unicode" pitchFamily="34" charset="0"/>
              </a:rPr>
              <a:t>This is called </a:t>
            </a:r>
            <a:r>
              <a:rPr lang="en-US" sz="20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constructive and destructive interference. </a:t>
            </a:r>
          </a:p>
          <a:p>
            <a:pPr algn="just"/>
            <a:r>
              <a:rPr lang="en-US" sz="2000" dirty="0" smtClean="0">
                <a:latin typeface="Lucida Sans Unicode" pitchFamily="34" charset="0"/>
                <a:cs typeface="Lucida Sans Unicode" pitchFamily="34" charset="0"/>
              </a:rPr>
              <a:t>If a screen is placed in the area where these ripples interact, alternating bands of light and darkness would appear.</a:t>
            </a:r>
            <a:endParaRPr lang="en-US" sz="2000" dirty="0"/>
          </a:p>
        </p:txBody>
      </p:sp>
      <p:pic>
        <p:nvPicPr>
          <p:cNvPr id="33796" name="Picture 4" descr="http://t2.gstatic.com/images?q=tbn:ANd9GcRcNajuS0WUGHt-wEbG1RQhL5QN_BWNrDrn25MzZNV2DDu4rgk4m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1640" y="3682186"/>
            <a:ext cx="3417857" cy="19812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5501640" y="5775067"/>
            <a:ext cx="28992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solidFill>
                  <a:srgbClr val="0070C0"/>
                </a:solidFill>
              </a:rPr>
              <a:t>In what area of our design is this important?</a:t>
            </a:r>
            <a:endParaRPr lang="en-US" sz="2000" b="1" dirty="0">
              <a:solidFill>
                <a:srgbClr val="0070C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055" y="457199"/>
            <a:ext cx="2867025" cy="2867025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97149" y="304800"/>
            <a:ext cx="29494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Nature of Vision</a:t>
            </a:r>
          </a:p>
        </p:txBody>
      </p:sp>
      <p:pic>
        <p:nvPicPr>
          <p:cNvPr id="4" name="Picture 2" descr="Visi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2929" y="0"/>
            <a:ext cx="3400987" cy="365760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816078" y="106738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Vision is a sensation caused in the brain when light reaches the eye. 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38200" y="1838528"/>
            <a:ext cx="46482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individual components of the eye work in a manner similar to an SLR camera. </a:t>
            </a:r>
          </a:p>
          <a:p>
            <a:pPr algn="just"/>
            <a:r>
              <a:rPr lang="en-US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Each part plays a vital role in providing clear vision. </a:t>
            </a: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8" name="Picture 7" descr="http://www.pasadenaeye.com/faq/faq15/camera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9200" y="3810000"/>
            <a:ext cx="266700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http://www.pasadenaeye.com/faq/faq15/cutouteye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19600" y="3810000"/>
            <a:ext cx="266700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2438400" y="5257800"/>
            <a:ext cx="685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</a:rPr>
              <a:t>Shutter</a:t>
            </a:r>
            <a:endParaRPr lang="en-GB" sz="1200" dirty="0">
              <a:solidFill>
                <a:schemeClr val="bg1"/>
              </a:solidFill>
            </a:endParaRPr>
          </a:p>
        </p:txBody>
      </p:sp>
      <p:cxnSp>
        <p:nvCxnSpPr>
          <p:cNvPr id="10" name="Straight Connector 9"/>
          <p:cNvCxnSpPr/>
          <p:nvPr/>
        </p:nvCxnSpPr>
        <p:spPr>
          <a:xfrm flipH="1" flipV="1">
            <a:off x="2438400" y="4953000"/>
            <a:ext cx="228600" cy="30480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cecsouth.com/images/services/eyeanatom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9639" y="685800"/>
            <a:ext cx="7406639" cy="6172200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609600" y="152400"/>
            <a:ext cx="35535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Structure of the Eye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2590800" y="3505200"/>
            <a:ext cx="7620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2057400" y="3733800"/>
            <a:ext cx="1371600" cy="3810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2514600" y="4244502"/>
            <a:ext cx="53340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6172200" y="3810000"/>
            <a:ext cx="685800" cy="2286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6019800" y="3429000"/>
            <a:ext cx="83820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809626"/>
            <a:ext cx="8382000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>
                <a:cs typeface="Lucida Sans Unicode" pitchFamily="34" charset="0"/>
              </a:rPr>
              <a:t>Vision begins when light rays are reflected off an object and enter the eyes through the </a:t>
            </a:r>
            <a:r>
              <a:rPr lang="en-US" b="1" dirty="0" smtClean="0">
                <a:solidFill>
                  <a:srgbClr val="0070C0"/>
                </a:solidFill>
                <a:cs typeface="Lucida Sans Unicode" pitchFamily="34" charset="0"/>
              </a:rPr>
              <a:t>cornea</a:t>
            </a:r>
            <a:r>
              <a:rPr lang="en-US" dirty="0" smtClean="0">
                <a:cs typeface="Lucida Sans Unicode" pitchFamily="34" charset="0"/>
              </a:rPr>
              <a:t>, the transparent outer covering of the eye. </a:t>
            </a:r>
          </a:p>
          <a:p>
            <a:pPr algn="just"/>
            <a:endParaRPr lang="en-US" dirty="0" smtClean="0">
              <a:cs typeface="Lucida Sans Unicode" pitchFamily="34" charset="0"/>
            </a:endParaRPr>
          </a:p>
          <a:p>
            <a:pPr algn="just"/>
            <a:r>
              <a:rPr lang="en-US" b="1" dirty="0" smtClean="0">
                <a:solidFill>
                  <a:srgbClr val="0070C0"/>
                </a:solidFill>
                <a:cs typeface="Lucida Sans Unicode" pitchFamily="34" charset="0"/>
              </a:rPr>
              <a:t>The cornea bends or refracts the rays</a:t>
            </a:r>
            <a:r>
              <a:rPr lang="en-US" dirty="0" smtClean="0">
                <a:cs typeface="Lucida Sans Unicode" pitchFamily="34" charset="0"/>
              </a:rPr>
              <a:t>, that pass through a round hole called the </a:t>
            </a:r>
            <a:r>
              <a:rPr lang="en-US" b="1" dirty="0" smtClean="0">
                <a:solidFill>
                  <a:srgbClr val="0070C0"/>
                </a:solidFill>
                <a:cs typeface="Lucida Sans Unicode" pitchFamily="34" charset="0"/>
              </a:rPr>
              <a:t>pupil</a:t>
            </a:r>
            <a:r>
              <a:rPr lang="en-US" dirty="0" smtClean="0">
                <a:cs typeface="Lucida Sans Unicode" pitchFamily="34" charset="0"/>
              </a:rPr>
              <a:t>. </a:t>
            </a:r>
          </a:p>
          <a:p>
            <a:pPr algn="just"/>
            <a:endParaRPr lang="en-US" dirty="0" smtClean="0">
              <a:cs typeface="Lucida Sans Unicode" pitchFamily="34" charset="0"/>
            </a:endParaRPr>
          </a:p>
          <a:p>
            <a:pPr algn="just"/>
            <a:r>
              <a:rPr lang="en-US" dirty="0" smtClean="0">
                <a:cs typeface="Lucida Sans Unicode" pitchFamily="34" charset="0"/>
              </a:rPr>
              <a:t>The </a:t>
            </a:r>
            <a:r>
              <a:rPr lang="en-US" b="1" dirty="0" smtClean="0">
                <a:solidFill>
                  <a:srgbClr val="0070C0"/>
                </a:solidFill>
                <a:cs typeface="Lucida Sans Unicode" pitchFamily="34" charset="0"/>
              </a:rPr>
              <a:t>iris</a:t>
            </a:r>
            <a:r>
              <a:rPr lang="en-US" dirty="0" smtClean="0">
                <a:cs typeface="Lucida Sans Unicode" pitchFamily="34" charset="0"/>
              </a:rPr>
              <a:t>, or coloured portion of the eye that surrounds the pupil, </a:t>
            </a:r>
            <a:r>
              <a:rPr lang="en-US" b="1" dirty="0" smtClean="0">
                <a:solidFill>
                  <a:srgbClr val="0070C0"/>
                </a:solidFill>
                <a:cs typeface="Lucida Sans Unicode" pitchFamily="34" charset="0"/>
              </a:rPr>
              <a:t>opens and closes </a:t>
            </a:r>
            <a:r>
              <a:rPr lang="en-US" dirty="0" smtClean="0">
                <a:cs typeface="Lucida Sans Unicode" pitchFamily="34" charset="0"/>
              </a:rPr>
              <a:t>(making the pupil bigger or smaller) </a:t>
            </a:r>
            <a:r>
              <a:rPr lang="en-US" b="1" dirty="0" smtClean="0">
                <a:solidFill>
                  <a:srgbClr val="0070C0"/>
                </a:solidFill>
                <a:cs typeface="Lucida Sans Unicode" pitchFamily="34" charset="0"/>
              </a:rPr>
              <a:t>to regulate the amount of light passing through….just like the shutter on your camera. </a:t>
            </a:r>
          </a:p>
          <a:p>
            <a:pPr algn="just"/>
            <a:endParaRPr lang="en-US" dirty="0" smtClean="0">
              <a:cs typeface="Lucida Sans Unicode" pitchFamily="34" charset="0"/>
            </a:endParaRPr>
          </a:p>
          <a:p>
            <a:pPr algn="just"/>
            <a:r>
              <a:rPr lang="en-US" dirty="0" smtClean="0">
                <a:cs typeface="Lucida Sans Unicode" pitchFamily="34" charset="0"/>
              </a:rPr>
              <a:t>The light rays then pass through the </a:t>
            </a:r>
            <a:r>
              <a:rPr lang="en-US" b="1" dirty="0" smtClean="0">
                <a:solidFill>
                  <a:srgbClr val="0070C0"/>
                </a:solidFill>
                <a:cs typeface="Lucida Sans Unicode" pitchFamily="34" charset="0"/>
              </a:rPr>
              <a:t>lens</a:t>
            </a:r>
            <a:r>
              <a:rPr lang="en-US" dirty="0" smtClean="0">
                <a:cs typeface="Lucida Sans Unicode" pitchFamily="34" charset="0"/>
              </a:rPr>
              <a:t>, </a:t>
            </a:r>
            <a:r>
              <a:rPr lang="en-US" b="1" dirty="0" smtClean="0">
                <a:solidFill>
                  <a:srgbClr val="0070C0"/>
                </a:solidFill>
                <a:cs typeface="Lucida Sans Unicode" pitchFamily="34" charset="0"/>
              </a:rPr>
              <a:t>which</a:t>
            </a:r>
            <a:r>
              <a:rPr lang="en-US" dirty="0" smtClean="0">
                <a:cs typeface="Lucida Sans Unicode" pitchFamily="34" charset="0"/>
              </a:rPr>
              <a:t> actually </a:t>
            </a:r>
            <a:r>
              <a:rPr lang="en-US" b="1" dirty="0" smtClean="0">
                <a:solidFill>
                  <a:srgbClr val="0070C0"/>
                </a:solidFill>
                <a:cs typeface="Lucida Sans Unicode" pitchFamily="34" charset="0"/>
              </a:rPr>
              <a:t>changes shape so it can further bend the rays and focus them on the retina </a:t>
            </a:r>
            <a:r>
              <a:rPr lang="en-US" dirty="0" smtClean="0">
                <a:cs typeface="Lucida Sans Unicode" pitchFamily="34" charset="0"/>
              </a:rPr>
              <a:t>at the back of the eye.</a:t>
            </a:r>
          </a:p>
          <a:p>
            <a:endParaRPr lang="en-US" sz="16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 smtClean="0"/>
          </a:p>
        </p:txBody>
      </p:sp>
      <p:sp>
        <p:nvSpPr>
          <p:cNvPr id="3" name="Rectangle 2"/>
          <p:cNvSpPr/>
          <p:nvPr/>
        </p:nvSpPr>
        <p:spPr>
          <a:xfrm>
            <a:off x="324903" y="76200"/>
            <a:ext cx="363739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/>
              <a:t>How the Eye Works</a:t>
            </a:r>
          </a:p>
        </p:txBody>
      </p:sp>
      <p:pic>
        <p:nvPicPr>
          <p:cNvPr id="4" name="Picture 4" descr="http://light.physics.auth.gr/images/enc/ey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3000" y="4007442"/>
            <a:ext cx="4190999" cy="2850557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396240" y="4343400"/>
            <a:ext cx="43281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retina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is a thin layer of tissue at the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back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of the eye that contains millions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of tiny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light-sensing nerve cells called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rods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and cones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, which are named for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their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distinct shapes.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762000"/>
            <a:ext cx="4800600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There are about 120 million rods and about 6 to 7 million cones, in the human eye </a:t>
            </a:r>
          </a:p>
          <a:p>
            <a:endParaRPr lang="en-US" b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Cones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are concentrated in the center of the retina, in an area called the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macula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. 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Cones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are nerve cells that are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sensitive to light, detail, and colour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.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Cones contain three different pigments, which respond either to blue, red, or green wavelengths of light </a:t>
            </a:r>
            <a:r>
              <a:rPr lang="en-US" sz="14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(Primary colours).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Cones mix the colour signals to produce the variety of colours we see.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If a person is missing one or more of the pigments, or is deficient in them, that person is said to be ‘colour-blind’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and has difficulty distinguishing between certain colours, such as red from green.</a:t>
            </a:r>
          </a:p>
          <a:p>
            <a:pPr algn="just"/>
            <a:endParaRPr lang="en-US" sz="1600" dirty="0" smtClean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97994" y="152400"/>
            <a:ext cx="73177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How the Eye Works – Colour or </a:t>
            </a:r>
            <a:r>
              <a:rPr lang="en-US" sz="3200" b="1" dirty="0" err="1" smtClean="0"/>
              <a:t>Colourless</a:t>
            </a:r>
            <a:endParaRPr lang="en-US" sz="3200" b="1" dirty="0" smtClean="0"/>
          </a:p>
        </p:txBody>
      </p:sp>
      <p:pic>
        <p:nvPicPr>
          <p:cNvPr id="33794" name="Picture 2" descr="http://static.ddmcdn.com/gif/vision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0200" y="1676400"/>
            <a:ext cx="3564193" cy="2667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381000" y="6290012"/>
            <a:ext cx="384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Total Colour Blindness</a:t>
            </a:r>
            <a:endParaRPr lang="en-US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990600"/>
            <a:ext cx="731520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7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Rods</a:t>
            </a:r>
            <a:r>
              <a:rPr lang="en-US" sz="1700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17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extend all the way to the outer edge of the retina</a:t>
            </a:r>
            <a:r>
              <a:rPr lang="en-US" sz="1700" dirty="0" smtClean="0">
                <a:latin typeface="Lucida Sans Unicode" pitchFamily="34" charset="0"/>
                <a:cs typeface="Lucida Sans Unicode" pitchFamily="34" charset="0"/>
              </a:rPr>
              <a:t>. They provide peripheral or side vision. </a:t>
            </a:r>
          </a:p>
          <a:p>
            <a:endParaRPr lang="en-US" sz="1700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1700" dirty="0" smtClean="0">
                <a:latin typeface="Lucida Sans Unicode" pitchFamily="34" charset="0"/>
                <a:cs typeface="Lucida Sans Unicode" pitchFamily="34" charset="0"/>
              </a:rPr>
              <a:t>Rods are </a:t>
            </a:r>
            <a:r>
              <a:rPr lang="en-US" sz="17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designed for night vision and the detection of motion and objects</a:t>
            </a:r>
            <a:r>
              <a:rPr lang="en-US" sz="1700" dirty="0" smtClean="0">
                <a:latin typeface="Lucida Sans Unicode" pitchFamily="34" charset="0"/>
                <a:cs typeface="Lucida Sans Unicode" pitchFamily="34" charset="0"/>
              </a:rPr>
              <a:t>. They also provide peripheral vision, but they do not see as acutely as cones. </a:t>
            </a:r>
          </a:p>
          <a:p>
            <a:endParaRPr lang="en-US" sz="1700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17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Rods are insensitive to colour</a:t>
            </a:r>
            <a:r>
              <a:rPr lang="en-US" sz="1700" dirty="0" smtClean="0">
                <a:latin typeface="Lucida Sans Unicode" pitchFamily="34" charset="0"/>
                <a:cs typeface="Lucida Sans Unicode" pitchFamily="34" charset="0"/>
              </a:rPr>
              <a:t>. </a:t>
            </a:r>
          </a:p>
          <a:p>
            <a:pPr algn="just"/>
            <a:endParaRPr lang="en-US" sz="1700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20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Cinema example !</a:t>
            </a:r>
            <a:endParaRPr lang="en-US" sz="2000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algn="just"/>
            <a:endParaRPr lang="en-US" sz="1700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700" dirty="0" smtClean="0">
                <a:latin typeface="Lucida Sans Unicode" pitchFamily="34" charset="0"/>
                <a:cs typeface="Lucida Sans Unicode" pitchFamily="34" charset="0"/>
              </a:rPr>
              <a:t>In this period of adaptation to the dark the eye becomes almost entirely dependent on the rods for vision, which operate best at very low light levels. </a:t>
            </a:r>
            <a:r>
              <a:rPr lang="en-US" sz="17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Since the rods do not distinguish colour, vision in dim light is almost colourless.</a:t>
            </a:r>
          </a:p>
          <a:p>
            <a:endParaRPr lang="en-US" sz="1700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7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Rods also allow the eyes to detect motion and help us see in dim light and at night. </a:t>
            </a:r>
            <a:r>
              <a:rPr lang="en-US" sz="1700" dirty="0" smtClean="0">
                <a:latin typeface="Lucida Sans Unicode" pitchFamily="34" charset="0"/>
                <a:cs typeface="Lucida Sans Unicode" pitchFamily="34" charset="0"/>
              </a:rPr>
              <a:t>These cells in the retina convert the light into electrical impulses. The optic nerve sends these impulses to the brain where an image is produced.</a:t>
            </a:r>
            <a:endParaRPr lang="en-US" sz="17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09600" y="228600"/>
            <a:ext cx="348499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How the Eye Works</a:t>
            </a:r>
          </a:p>
        </p:txBody>
      </p:sp>
      <p:pic>
        <p:nvPicPr>
          <p:cNvPr id="4" name="Picture 2" descr="http://static.ddmcdn.com/gif/vision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53200" y="2438400"/>
            <a:ext cx="1811593" cy="13555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7200" y="1143000"/>
            <a:ext cx="44196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Colour originates in light.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Sunlight, as we perceive it, is colourless. </a:t>
            </a: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In reality, a rainbow is testimony to the fact that all the colours of the spectrum are present in white light. </a:t>
            </a: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81000" y="228600"/>
            <a:ext cx="436523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How the Eye sees Colour</a:t>
            </a:r>
          </a:p>
        </p:txBody>
      </p:sp>
      <p:pic>
        <p:nvPicPr>
          <p:cNvPr id="1026" name="Picture 2" descr="Diagram of how the eye sees colo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62600" y="685800"/>
            <a:ext cx="3581400" cy="1748812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5715000" y="2514600"/>
            <a:ext cx="32004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1. All the "invisible" colours of sunlight shine on the apple.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2. The surface of a red apple absorbs all the coloured light rays, except for those corresponding to red, and reflects this colour wavelength to the human eye.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3. The eye receives the reflected red light and sends a message to the brain telling us the colour of the apple is red.</a:t>
            </a:r>
            <a:br>
              <a:rPr lang="en-US" dirty="0" smtClean="0"/>
            </a:br>
            <a:r>
              <a:rPr lang="en-US" dirty="0" smtClean="0"/>
              <a:t> 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3124200"/>
            <a:ext cx="4419600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most technically accurate definition of colour is:</a:t>
            </a: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/>
            </a:r>
            <a:br>
              <a:rPr lang="en-US" dirty="0" smtClean="0">
                <a:latin typeface="Lucida Sans Unicode" pitchFamily="34" charset="0"/>
                <a:cs typeface="Lucida Sans Unicode" pitchFamily="34" charset="0"/>
              </a:rPr>
            </a:br>
            <a:r>
              <a:rPr lang="en-US" sz="24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"Colour is the visual effect that is caused by the spectral composition of the light emitted, transmitted, or reflected by objects."</a:t>
            </a:r>
            <a:endParaRPr lang="en-US" sz="2400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1066800"/>
            <a:ext cx="7924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Sir Isaac Newton developed the first circular diagram of colours in 1666. Since then, scientists and artists have studied and designed numerous variations of this concept. </a:t>
            </a: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09600" y="228600"/>
            <a:ext cx="32335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The Colour Wheel</a:t>
            </a:r>
          </a:p>
        </p:txBody>
      </p:sp>
      <p:pic>
        <p:nvPicPr>
          <p:cNvPr id="48130" name="Picture 2" descr="Three color wheels - Harris, Today, Goeth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2895600"/>
            <a:ext cx="6589056" cy="32004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47174" y="762000"/>
            <a:ext cx="455342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1. Additive Colour System</a:t>
            </a:r>
          </a:p>
        </p:txBody>
      </p:sp>
      <p:pic>
        <p:nvPicPr>
          <p:cNvPr id="7" name="Picture 10" descr="ch16resource_scn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3650" y="1524000"/>
            <a:ext cx="3492500" cy="318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 Box 3" descr="ICB_BulletedTxt_Content1"/>
          <p:cNvSpPr txBox="1">
            <a:spLocks noChangeArrowheads="1"/>
          </p:cNvSpPr>
          <p:nvPr/>
        </p:nvSpPr>
        <p:spPr bwMode="auto">
          <a:xfrm>
            <a:off x="0" y="2209800"/>
            <a:ext cx="4724400" cy="1089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61963" indent="-461963">
              <a:lnSpc>
                <a:spcPct val="90000"/>
              </a:lnSpc>
              <a:spcBef>
                <a:spcPct val="100000"/>
              </a:spcBef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     Red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, green, and blue light form white light when they are combined. This is called the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additive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colour process</a:t>
            </a:r>
            <a:r>
              <a:rPr lang="en-US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  <a:endParaRPr lang="en-US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11" name="Rectangle 2" descr="ICB_BulletedTxt_Content"/>
          <p:cNvSpPr txBox="1">
            <a:spLocks noChangeArrowheads="1"/>
          </p:cNvSpPr>
          <p:nvPr/>
        </p:nvSpPr>
        <p:spPr>
          <a:xfrm>
            <a:off x="8860" y="1403742"/>
            <a:ext cx="44958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61963" marR="0" lvl="0" indent="-461963" algn="l" defTabSz="914400" rtl="0" eaLnBrk="1" fontAlgn="auto" latinLnBrk="0" hangingPunct="1">
              <a:lnSpc>
                <a:spcPct val="100000"/>
              </a:lnSpc>
              <a:spcBef>
                <a:spcPct val="10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b="0" i="0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 pitchFamily="34" charset="0"/>
                <a:cs typeface="Lucida Sans Unicode" pitchFamily="34" charset="0"/>
              </a:rPr>
              <a:t>     </a:t>
            </a:r>
            <a:r>
              <a:rPr kumimoji="0" lang="en-US" b="0" i="0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Lucida Sans Unicode" pitchFamily="34" charset="0"/>
                <a:cs typeface="Lucida Sans Unicode" pitchFamily="34" charset="0"/>
              </a:rPr>
              <a:t>  </a:t>
            </a:r>
            <a:r>
              <a:rPr kumimoji="0" lang="en-US" b="0" i="0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 pitchFamily="34" charset="0"/>
                <a:cs typeface="Lucida Sans Unicode" pitchFamily="34" charset="0"/>
              </a:rPr>
              <a:t>White light can be formed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kumimoji="0" lang="en-US" b="0" i="0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Lucida Sans Unicode" pitchFamily="34" charset="0"/>
                <a:cs typeface="Lucida Sans Unicode" pitchFamily="34" charset="0"/>
              </a:rPr>
              <a:t>from coloured light in a variety of ways.</a:t>
            </a:r>
          </a:p>
        </p:txBody>
      </p:sp>
      <p:sp>
        <p:nvSpPr>
          <p:cNvPr id="12" name="Text Box 3" descr="ICB_BulletedTxt_Content1"/>
          <p:cNvSpPr txBox="1">
            <a:spLocks noChangeArrowheads="1"/>
          </p:cNvSpPr>
          <p:nvPr/>
        </p:nvSpPr>
        <p:spPr bwMode="auto">
          <a:xfrm>
            <a:off x="0" y="3331941"/>
            <a:ext cx="4876800" cy="3016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61963" indent="-461963">
              <a:spcBef>
                <a:spcPct val="100000"/>
              </a:spcBef>
            </a:pPr>
            <a:r>
              <a:rPr lang="en-US" sz="2000" dirty="0" smtClean="0">
                <a:latin typeface="Lucida Sans Unicode" pitchFamily="34" charset="0"/>
                <a:cs typeface="Lucida Sans Unicode" pitchFamily="34" charset="0"/>
              </a:rPr>
              <a:t>	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Red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, green, and blue are each called a </a:t>
            </a: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P</a:t>
            </a:r>
            <a:r>
              <a:rPr lang="en-US" sz="20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rimary colour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.	</a:t>
            </a:r>
          </a:p>
          <a:p>
            <a:pPr marL="461963" indent="-461963">
              <a:spcBef>
                <a:spcPct val="100000"/>
              </a:spcBef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	The primary </a:t>
            </a:r>
            <a:r>
              <a:rPr lang="en-US" dirty="0" smtClean="0">
                <a:solidFill>
                  <a:srgbClr val="000000"/>
                </a:solidFill>
                <a:latin typeface="Lucida Sans Unicode" pitchFamily="34" charset="0"/>
                <a:cs typeface="Lucida Sans Unicode" pitchFamily="34" charset="0"/>
              </a:rPr>
              <a:t>colours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can be mixed to form additional </a:t>
            </a: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</a:t>
            </a:r>
            <a:r>
              <a:rPr lang="en-US" sz="20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econdary colours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i.e. yellow, magenta and cyan.</a:t>
            </a:r>
          </a:p>
          <a:p>
            <a:pPr marL="461963" indent="-461963">
              <a:spcBef>
                <a:spcPct val="100000"/>
              </a:spcBef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marL="461963" indent="-461963">
              <a:spcBef>
                <a:spcPct val="100000"/>
              </a:spcBef>
            </a:pPr>
            <a:endParaRPr lang="en-US" sz="20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5249346"/>
            <a:ext cx="87630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4025" indent="-454025">
              <a:spcBef>
                <a:spcPct val="100000"/>
              </a:spcBef>
            </a:pPr>
            <a:r>
              <a:rPr lang="en-US" b="1" dirty="0" smtClean="0">
                <a:latin typeface="Lucida Sans Unicode" pitchFamily="34" charset="0"/>
                <a:cs typeface="Lucida Sans Unicode" pitchFamily="34" charset="0"/>
              </a:rPr>
              <a:t>	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Complementary colours</a:t>
            </a:r>
            <a:r>
              <a:rPr lang="en-US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are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two colours of light that can be combined to make white light. (e.g. yellow and blue are complementary colours; cyan and red; magenta and green)</a:t>
            </a:r>
          </a:p>
          <a:p>
            <a:pPr marL="454025" indent="-454025">
              <a:spcBef>
                <a:spcPct val="100000"/>
              </a:spcBef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47174" y="152400"/>
            <a:ext cx="5086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 smtClean="0"/>
              <a:t>The Two ‘Colour Systems’</a:t>
            </a:r>
            <a:endParaRPr lang="en-GB" sz="2800" b="1" u="sng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7200" y="1219200"/>
            <a:ext cx="57150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Stage lighting e.g. in theaters , concerts</a:t>
            </a:r>
          </a:p>
          <a:p>
            <a:pPr>
              <a:buFont typeface="Arial" pitchFamily="34" charset="0"/>
              <a:buChar char="•"/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Colour television / Computer monitor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(See the standard ‘More Colours’ in the font colour choice of your computer.</a:t>
            </a:r>
          </a:p>
          <a:p>
            <a:pPr>
              <a:buFont typeface="Arial" pitchFamily="34" charset="0"/>
              <a:buChar char="•"/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457200"/>
            <a:ext cx="54738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>
                <a:cs typeface="Lucida Sans Unicode" pitchFamily="34" charset="0"/>
              </a:rPr>
              <a:t>Applications of additive colour </a:t>
            </a:r>
          </a:p>
        </p:txBody>
      </p:sp>
      <p:pic>
        <p:nvPicPr>
          <p:cNvPr id="50188" name="Picture 12" descr="http://t1.gstatic.com/images?q=tbn:ANd9GcQY3Ws7SchTDWHt_YI5HLfoNJX59cvuijgTsQJ7GwZabIsJGw0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48400" y="685800"/>
            <a:ext cx="2114550" cy="2162176"/>
          </a:xfrm>
          <a:prstGeom prst="rect">
            <a:avLst/>
          </a:prstGeom>
          <a:noFill/>
        </p:spPr>
      </p:pic>
      <p:pic>
        <p:nvPicPr>
          <p:cNvPr id="50190" name="Picture 14" descr="http://storage.canoe.ca/v1/dynamic_resize/id/21430809/?size=400x400&amp;site=blogs&amp;authtoken=3ef318efc0d861959b4b4c43bdd7f1d6&amp;quality=9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72200" y="2895600"/>
            <a:ext cx="2438400" cy="36379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7200" y="228600"/>
            <a:ext cx="50493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2. Subtractive Colour System</a:t>
            </a:r>
          </a:p>
        </p:txBody>
      </p:sp>
      <p:pic>
        <p:nvPicPr>
          <p:cNvPr id="13314" name="Picture 2" descr="reflect all = whit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3600" y="2971800"/>
            <a:ext cx="3009900" cy="2209800"/>
          </a:xfrm>
          <a:prstGeom prst="rect">
            <a:avLst/>
          </a:prstGeom>
          <a:noFill/>
        </p:spPr>
      </p:pic>
      <p:pic>
        <p:nvPicPr>
          <p:cNvPr id="13315" name="Picture 3" descr="apple reflects re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609600"/>
            <a:ext cx="2387184" cy="1981200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563879" y="881598"/>
            <a:ext cx="4942651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Photographs, magazines and other objects of nature, such as the apple we considered, create colour by ‘subtracting’ or ‘absorbing’ certain wavelengths of colour while reflecting other wavelengths back to the viewer. 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This phenomenon is called a </a:t>
            </a:r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Subtractive 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</a:t>
            </a:r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olour process</a:t>
            </a:r>
            <a:r>
              <a:rPr lang="en-US" sz="1600" b="1" dirty="0" smtClean="0">
                <a:latin typeface="Lucida Sans Unicode" pitchFamily="34" charset="0"/>
                <a:cs typeface="Lucida Sans Unicode" pitchFamily="34" charset="0"/>
              </a:rPr>
              <a:t>.</a:t>
            </a:r>
            <a:endParaRPr lang="en-US" sz="1600" b="1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33400" y="2667000"/>
            <a:ext cx="50292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The subtractive colour system </a:t>
            </a:r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involves colourants and reflected light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. Subtractive colour starts with an object (often a substrate such as paper or canvas) that reflects light and uses </a:t>
            </a:r>
            <a:r>
              <a:rPr lang="en-US" sz="1600" dirty="0" err="1" smtClean="0">
                <a:latin typeface="Lucida Sans Unicode" pitchFamily="34" charset="0"/>
                <a:cs typeface="Lucida Sans Unicode" pitchFamily="34" charset="0"/>
              </a:rPr>
              <a:t>colourants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(such as pigments or dyes) to subtract portions of the white light illuminating an object to produce other colours. </a:t>
            </a:r>
          </a:p>
          <a:p>
            <a:pPr algn="just"/>
            <a:endParaRPr lang="en-US" sz="1600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If an object reflects all the white light (all wavelengths) back to the viewer, it appears white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. </a:t>
            </a:r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If an object absorbs (subtracts) all the light illuminating it, no light is reflected back to the viewer and it appears black. </a:t>
            </a:r>
          </a:p>
          <a:p>
            <a:pPr algn="just"/>
            <a:endParaRPr lang="en-US" sz="1600" b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7200" y="457200"/>
            <a:ext cx="59857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>
                <a:cs typeface="Lucida Sans Unicode" pitchFamily="34" charset="0"/>
              </a:rPr>
              <a:t>Applications of subtractive colour </a:t>
            </a:r>
          </a:p>
        </p:txBody>
      </p:sp>
      <p:sp>
        <p:nvSpPr>
          <p:cNvPr id="3" name="Rectangle 2"/>
          <p:cNvSpPr/>
          <p:nvPr/>
        </p:nvSpPr>
        <p:spPr>
          <a:xfrm>
            <a:off x="533400" y="1143000"/>
            <a:ext cx="8382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Colour paintings, colour photography and all colour printing processes </a:t>
            </a: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85800" y="1600200"/>
            <a:ext cx="7924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/>
              <a:t>The illustrations below show process inks printed on white paper. </a:t>
            </a:r>
            <a:r>
              <a:rPr lang="en-US" b="1" dirty="0" smtClean="0">
                <a:solidFill>
                  <a:srgbClr val="0070C0"/>
                </a:solidFill>
              </a:rPr>
              <a:t>Each process printing ink (cyan, magenta, yellow) absorbs or subtracts certain portions of white light and reflects other portions back to the viewer. </a:t>
            </a:r>
          </a:p>
          <a:p>
            <a:pPr algn="just"/>
            <a:r>
              <a:rPr lang="en-US" b="1" dirty="0" smtClean="0">
                <a:solidFill>
                  <a:srgbClr val="0070C0"/>
                </a:solidFill>
              </a:rPr>
              <a:t>It is the paper that reflects unabsorbed light back to the viewer.</a:t>
            </a:r>
            <a:endParaRPr lang="en-US" b="1" dirty="0">
              <a:solidFill>
                <a:srgbClr val="0070C0"/>
              </a:solidFill>
            </a:endParaRPr>
          </a:p>
        </p:txBody>
      </p:sp>
      <p:pic>
        <p:nvPicPr>
          <p:cNvPr id="1025" name="Picture 1" descr="reflecting inks diagra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2200" y="3124199"/>
            <a:ext cx="4419600" cy="1714011"/>
          </a:xfrm>
          <a:prstGeom prst="rect">
            <a:avLst/>
          </a:prstGeom>
          <a:noFill/>
        </p:spPr>
      </p:pic>
      <p:pic>
        <p:nvPicPr>
          <p:cNvPr id="1027" name="Picture 3" descr="ink reflection ch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81200" y="5105400"/>
            <a:ext cx="4897509" cy="152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5800" y="1295400"/>
            <a:ext cx="8001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Additive colour involves the use of coloured lights.</a:t>
            </a: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It mixes red, green and blue light together to produce other colours. </a:t>
            </a: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When combined, the additive primary colours produce the </a:t>
            </a: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appearance of white.</a:t>
            </a: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62000" y="3962400"/>
            <a:ext cx="79248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US" dirty="0" smtClean="0"/>
              <a:t>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Subtractive colour involves colourants and reflected light. </a:t>
            </a:r>
          </a:p>
          <a:p>
            <a:pPr algn="just">
              <a:buFont typeface="Arial" pitchFamily="34" charset="0"/>
              <a:buChar char="•"/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It uses cyan, magenta and yellow pigments or dyes to subtract</a:t>
            </a: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portions of white light illuminating an object to produce other</a:t>
            </a: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colours. </a:t>
            </a:r>
          </a:p>
          <a:p>
            <a:pPr algn="just">
              <a:buFont typeface="Arial" pitchFamily="34" charset="0"/>
              <a:buChar char="•"/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09600" y="228600"/>
            <a:ext cx="742767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Summary of additive &amp; subtractive colours</a:t>
            </a:r>
          </a:p>
        </p:txBody>
      </p:sp>
      <p:sp>
        <p:nvSpPr>
          <p:cNvPr id="5" name="Rectangle 4"/>
          <p:cNvSpPr/>
          <p:nvPr/>
        </p:nvSpPr>
        <p:spPr>
          <a:xfrm>
            <a:off x="762000" y="914400"/>
            <a:ext cx="20024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Additive Colour </a:t>
            </a:r>
          </a:p>
        </p:txBody>
      </p:sp>
      <p:sp>
        <p:nvSpPr>
          <p:cNvPr id="6" name="Rectangle 5"/>
          <p:cNvSpPr/>
          <p:nvPr/>
        </p:nvSpPr>
        <p:spPr>
          <a:xfrm>
            <a:off x="838200" y="3505200"/>
            <a:ext cx="2326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Subtractive Colour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5800" y="1371600"/>
            <a:ext cx="81534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Radiometry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is the study of optical radiation — light, ultraviolet radiation, and infrared radiation.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Radiometry is concerned with the total energy content of the radiation.</a:t>
            </a: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Photometry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, on the other hand, is concerned with humans’ visual response to light.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Photometry examines only the radiation that humans can see. </a:t>
            </a: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Thus, the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most common unit in radiometry is the watt (W),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which measures radiant flux power, while the most common unit in photometry is the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lumen (lm)</a:t>
            </a:r>
            <a:r>
              <a:rPr lang="en-US" b="1" dirty="0" smtClean="0">
                <a:latin typeface="Lucida Sans Unicode" pitchFamily="34" charset="0"/>
                <a:cs typeface="Lucida Sans Unicode" pitchFamily="34" charset="0"/>
              </a:rPr>
              <a:t>,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which measures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luminous flux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. </a:t>
            </a: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For monochromatic light of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555 nm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wavelength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, </a:t>
            </a:r>
          </a:p>
          <a:p>
            <a:pPr algn="just"/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1 watt  of energy produces 683 lumens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(flow of light)</a:t>
            </a:r>
          </a:p>
          <a:p>
            <a:pPr algn="just"/>
            <a:endParaRPr lang="en-US" b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For light at other wavelengths, the conversion between watts and lumens is slightly different, because the human eye responds differently to different wavelengths </a:t>
            </a: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85800" y="381000"/>
            <a:ext cx="476354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Radiometry </a:t>
            </a:r>
            <a:r>
              <a:rPr lang="en-US" sz="3200" b="1" dirty="0" err="1" smtClean="0"/>
              <a:t>vs</a:t>
            </a:r>
            <a:r>
              <a:rPr lang="en-US" sz="3200" b="1" dirty="0" smtClean="0"/>
              <a:t> Photometry</a:t>
            </a:r>
            <a:endParaRPr lang="en-US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1143000"/>
            <a:ext cx="8171234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2"/>
          <p:cNvSpPr/>
          <p:nvPr/>
        </p:nvSpPr>
        <p:spPr>
          <a:xfrm>
            <a:off x="205591" y="304800"/>
            <a:ext cx="89384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Radiometry and Photometry – Quantities and Units</a:t>
            </a:r>
            <a:endParaRPr lang="en-US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5800" y="1143000"/>
            <a:ext cx="784860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Even within the narrow spectrum of visible light, the human eye is more sensitive to some wavelengths than to others. </a:t>
            </a: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This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sensitivity depends on whether the eye is adapted for bright light or darkness because the human eye contains those two types of photoreceptors — the cones and rods. </a:t>
            </a: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When the eye is adapted for bright light, called </a:t>
            </a:r>
            <a:r>
              <a:rPr lang="en-US" sz="20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Photopic</a:t>
            </a:r>
            <a:r>
              <a:rPr lang="en-US" i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vision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in luminance levels generally greater than about 3.0 candela/m2, the cones dominate. </a:t>
            </a: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At luminance levels below approximately 0.001 candela/m2, the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rods dominate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in what is called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Scotopic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vision. </a:t>
            </a: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Between these two luminance levels, </a:t>
            </a:r>
            <a:r>
              <a:rPr lang="en-US" b="1" dirty="0" err="1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Mesopic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vision uses both rods and cones. </a:t>
            </a: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85800" y="304800"/>
            <a:ext cx="492590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The Eye’s Spectral Response</a:t>
            </a:r>
            <a:endParaRPr lang="en-US" sz="32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685800"/>
            <a:ext cx="8001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Figure below shows the relative sensitivity to various wavelengths for cones (photopic) and rods (scotopic). Standard luminous efficiency functions have not yet been defined for the </a:t>
            </a:r>
            <a:r>
              <a:rPr lang="en-US" dirty="0" err="1" smtClean="0">
                <a:latin typeface="Lucida Sans Unicode" pitchFamily="34" charset="0"/>
                <a:cs typeface="Lucida Sans Unicode" pitchFamily="34" charset="0"/>
              </a:rPr>
              <a:t>mesopic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region.</a:t>
            </a: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However, there is a gradual shift from a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peak spectral sensitivity at 555 nm for cone vision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to a peak spectral sensitivity at 507 nm for rod vision as light levels are reduced.</a:t>
            </a: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747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2971800"/>
            <a:ext cx="7239000" cy="33990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ectangle 3"/>
          <p:cNvSpPr/>
          <p:nvPr/>
        </p:nvSpPr>
        <p:spPr>
          <a:xfrm>
            <a:off x="609600" y="304800"/>
            <a:ext cx="490912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/>
              <a:t>The Eye’s Spectral Response</a:t>
            </a:r>
            <a:endParaRPr lang="en-US" sz="32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6781800" y="5715000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0070C0"/>
                </a:solidFill>
              </a:rPr>
              <a:t>For this reason...</a:t>
            </a:r>
            <a:endParaRPr lang="en-GB" b="1" dirty="0">
              <a:solidFill>
                <a:srgbClr val="0070C0"/>
              </a:solidFill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7696200" y="6096000"/>
            <a:ext cx="0" cy="533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5800" y="1219200"/>
            <a:ext cx="76200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CIE* selected the wavelength 555 nm,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peak of the photopic luminous efficiency function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,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as the reference wavelength for the lumen, the LUMEN being the standard photometric unit of light measurement. </a:t>
            </a: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By definition, we get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683 lm/W at 555 nm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and the lumens at all other wavelengths are scaled according to either the photopic or the scotopic luminous efficiency functions. </a:t>
            </a: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For example, at 507 nm there are 1700 lm/W when the scotopic luminous efficiency function is used, but only 304 lm/W when the photopic luminous efficiency function is used. </a:t>
            </a:r>
          </a:p>
          <a:p>
            <a:pPr algn="just"/>
            <a:endParaRPr lang="en-US" b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Light measurement uses the photopic luminous efficiency                            			function.</a:t>
            </a:r>
          </a:p>
          <a:p>
            <a:pPr algn="just"/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*CIE (Commission Internationale de L’Eclairage = International Commission on Illumination) </a:t>
            </a:r>
          </a:p>
        </p:txBody>
      </p:sp>
      <p:sp>
        <p:nvSpPr>
          <p:cNvPr id="3" name="Rectangle 2"/>
          <p:cNvSpPr/>
          <p:nvPr/>
        </p:nvSpPr>
        <p:spPr>
          <a:xfrm>
            <a:off x="685800" y="304800"/>
            <a:ext cx="32778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Spectral Response</a:t>
            </a:r>
            <a:endParaRPr lang="en-US" sz="32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odforce.net/wiki/images/9/9d/Mgm_brdf_17.jpg">
            <a:hlinkClick r:id="rId3" tooltip="Figure 17:  Planar and solid angles. Note that the shape of the area  A  subtended by the solid angle  ω  need not be a circle; it could be any arbitrary shape -- it is its area that we're interested in, not its shape.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28800" y="1219200"/>
            <a:ext cx="5619750" cy="2286000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228600" y="304800"/>
            <a:ext cx="86106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/>
              <a:t>DEFINE Planar Angle (2 dimensions) – The Radian</a:t>
            </a:r>
            <a:endParaRPr lang="en-US" sz="3200" b="1" dirty="0"/>
          </a:p>
        </p:txBody>
      </p:sp>
      <p:sp>
        <p:nvSpPr>
          <p:cNvPr id="5" name="Rectangle 4"/>
          <p:cNvSpPr/>
          <p:nvPr/>
        </p:nvSpPr>
        <p:spPr>
          <a:xfrm>
            <a:off x="533400" y="3657600"/>
            <a:ext cx="8153400" cy="21544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The </a:t>
            </a:r>
            <a:r>
              <a:rPr lang="en-US" b="1" dirty="0" smtClean="0">
                <a:solidFill>
                  <a:srgbClr val="0070C0"/>
                </a:solidFill>
              </a:rPr>
              <a:t>longest arc length </a:t>
            </a:r>
            <a:r>
              <a:rPr lang="en-US" dirty="0" smtClean="0"/>
              <a:t>of a circle is its </a:t>
            </a:r>
            <a:r>
              <a:rPr lang="en-US" b="1" dirty="0" smtClean="0">
                <a:solidFill>
                  <a:srgbClr val="0070C0"/>
                </a:solidFill>
              </a:rPr>
              <a:t>circumference</a:t>
            </a:r>
            <a:r>
              <a:rPr lang="en-US" dirty="0" smtClean="0"/>
              <a:t>.</a:t>
            </a:r>
          </a:p>
          <a:p>
            <a:r>
              <a:rPr lang="en-US" dirty="0" smtClean="0"/>
              <a:t>For an entire circle……..</a:t>
            </a:r>
            <a:r>
              <a:rPr lang="en-US" b="1" dirty="0" smtClean="0"/>
              <a:t> </a:t>
            </a:r>
            <a:r>
              <a:rPr lang="en-US" b="1" i="1" dirty="0" smtClean="0"/>
              <a:t>l </a:t>
            </a:r>
            <a:r>
              <a:rPr lang="en-US" i="1" dirty="0" smtClean="0"/>
              <a:t>(it’s circumference) </a:t>
            </a:r>
            <a:r>
              <a:rPr lang="en-US" dirty="0" smtClean="0"/>
              <a:t>= </a:t>
            </a:r>
            <a:r>
              <a:rPr lang="en-US" b="1" i="1" dirty="0" smtClean="0"/>
              <a:t>2 π r </a:t>
            </a:r>
          </a:p>
          <a:p>
            <a:r>
              <a:rPr lang="en-US" dirty="0" smtClean="0"/>
              <a:t>So substituting into our radian formula </a:t>
            </a:r>
            <a:r>
              <a:rPr lang="en-US" b="1" i="1" dirty="0" smtClean="0"/>
              <a:t> θ = l/r</a:t>
            </a:r>
            <a:endParaRPr lang="en-US" dirty="0" smtClean="0"/>
          </a:p>
          <a:p>
            <a:r>
              <a:rPr lang="en-US" sz="2000" b="1" dirty="0" smtClean="0">
                <a:solidFill>
                  <a:srgbClr val="0070C0"/>
                </a:solidFill>
              </a:rPr>
              <a:t>for the whole circle, </a:t>
            </a:r>
          </a:p>
          <a:p>
            <a:r>
              <a:rPr lang="en-US" dirty="0" smtClean="0"/>
              <a:t>there are:</a:t>
            </a:r>
          </a:p>
          <a:p>
            <a:r>
              <a:rPr lang="en-US" dirty="0" smtClean="0"/>
              <a:t>  </a:t>
            </a:r>
            <a:r>
              <a:rPr lang="en-US" b="1" i="1" dirty="0" smtClean="0"/>
              <a:t>θ = 2 π r / r </a:t>
            </a:r>
          </a:p>
          <a:p>
            <a:r>
              <a:rPr lang="en-US" b="1" i="1" dirty="0" smtClean="0"/>
              <a:t>     = </a:t>
            </a:r>
            <a:r>
              <a:rPr lang="en-US" sz="2400" b="1" i="1" dirty="0" smtClean="0">
                <a:solidFill>
                  <a:srgbClr val="0070C0"/>
                </a:solidFill>
              </a:rPr>
              <a:t>2 π</a:t>
            </a:r>
            <a:r>
              <a:rPr lang="en-US" sz="2400" dirty="0" smtClean="0">
                <a:solidFill>
                  <a:srgbClr val="0070C0"/>
                </a:solidFill>
              </a:rPr>
              <a:t>  radians </a:t>
            </a:r>
            <a:r>
              <a:rPr lang="en-US" dirty="0" smtClean="0"/>
              <a:t>in the central angle </a:t>
            </a:r>
            <a:r>
              <a:rPr lang="en-US" b="1" dirty="0" smtClean="0">
                <a:solidFill>
                  <a:srgbClr val="0070C0"/>
                </a:solidFill>
              </a:rPr>
              <a:t>representing the entire circle. </a:t>
            </a:r>
          </a:p>
        </p:txBody>
      </p:sp>
      <p:sp>
        <p:nvSpPr>
          <p:cNvPr id="6" name="Rectangle 5"/>
          <p:cNvSpPr/>
          <p:nvPr/>
        </p:nvSpPr>
        <p:spPr>
          <a:xfrm>
            <a:off x="4648200" y="1066800"/>
            <a:ext cx="2438400" cy="2514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 smtClean="0"/>
              <a:t>Radian</a:t>
            </a:r>
            <a:r>
              <a:rPr lang="en-GB" dirty="0" smtClean="0"/>
              <a:t> is the ratio between the length of an arc and its radius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572000" y="1295400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A ‘Radian’ </a:t>
            </a:r>
            <a:r>
              <a:rPr lang="en-GB" dirty="0" smtClean="0"/>
              <a:t>is the mathematical ratio between the length of an arc and its radius. </a:t>
            </a:r>
          </a:p>
          <a:p>
            <a:r>
              <a:rPr lang="en-GB" dirty="0" smtClean="0"/>
              <a:t>So…..</a:t>
            </a:r>
          </a:p>
          <a:p>
            <a:r>
              <a:rPr lang="en-GB" dirty="0" smtClean="0"/>
              <a:t>An </a:t>
            </a:r>
            <a:r>
              <a:rPr lang="en-GB" i="1" dirty="0" smtClean="0"/>
              <a:t>angle</a:t>
            </a:r>
            <a:r>
              <a:rPr lang="en-GB" dirty="0" smtClean="0"/>
              <a:t> of 1 radian results in an arc with a length equal to the radius of the circle.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4800" y="1295400"/>
            <a:ext cx="152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Firstly : </a:t>
            </a:r>
          </a:p>
          <a:p>
            <a:r>
              <a:rPr lang="en-GB" dirty="0" smtClean="0"/>
              <a:t>In 2 dimensions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>
            <a:off x="381000" y="2209800"/>
            <a:ext cx="16764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>
            <a:off x="3810000" y="2772728"/>
            <a:ext cx="1371600" cy="5038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04800" y="3886200"/>
            <a:ext cx="8382000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/>
              <a:t>If we </a:t>
            </a:r>
            <a:r>
              <a:rPr lang="en-US" b="1" dirty="0" smtClean="0">
                <a:solidFill>
                  <a:srgbClr val="0070C0"/>
                </a:solidFill>
              </a:rPr>
              <a:t>add another dimension to the concept of "length"</a:t>
            </a:r>
            <a:r>
              <a:rPr lang="en-US" dirty="0" smtClean="0"/>
              <a:t>, we end up with the concept of </a:t>
            </a:r>
            <a:r>
              <a:rPr lang="en-US" b="1" dirty="0" smtClean="0">
                <a:solidFill>
                  <a:srgbClr val="0070C0"/>
                </a:solidFill>
              </a:rPr>
              <a:t>"area". </a:t>
            </a:r>
            <a:r>
              <a:rPr lang="en-US" dirty="0" smtClean="0"/>
              <a:t>Similarly, if we add </a:t>
            </a:r>
            <a:r>
              <a:rPr lang="en-US" b="1" dirty="0" smtClean="0">
                <a:solidFill>
                  <a:srgbClr val="0070C0"/>
                </a:solidFill>
              </a:rPr>
              <a:t>another dimension to the circle, we end up with a sphere</a:t>
            </a:r>
            <a:r>
              <a:rPr lang="en-US" dirty="0" smtClean="0"/>
              <a:t>. </a:t>
            </a:r>
          </a:p>
          <a:p>
            <a:pPr algn="just"/>
            <a:endParaRPr lang="en-US" dirty="0"/>
          </a:p>
          <a:p>
            <a:pPr algn="just"/>
            <a:r>
              <a:rPr lang="en-US" dirty="0" smtClean="0"/>
              <a:t>So if we extend the definition of a planar (2D) angle as just described  to three dimensions, and call it a "</a:t>
            </a:r>
            <a:r>
              <a:rPr lang="en-US" sz="2000" b="1" dirty="0" smtClean="0">
                <a:solidFill>
                  <a:srgbClr val="0070C0"/>
                </a:solidFill>
              </a:rPr>
              <a:t>solid angle</a:t>
            </a:r>
            <a:r>
              <a:rPr lang="en-US" dirty="0" smtClean="0"/>
              <a:t>" to distinguish between the two…….</a:t>
            </a:r>
          </a:p>
          <a:p>
            <a:pPr algn="just"/>
            <a:endParaRPr lang="en-US" dirty="0"/>
          </a:p>
          <a:p>
            <a:pPr algn="just"/>
            <a:r>
              <a:rPr lang="en-US" dirty="0" smtClean="0"/>
              <a:t>we can say that the measure of a solid angle  </a:t>
            </a:r>
            <a:r>
              <a:rPr lang="en-US" b="1" i="1" dirty="0" smtClean="0"/>
              <a:t>ω (Omega)</a:t>
            </a:r>
            <a:r>
              <a:rPr lang="en-US" dirty="0" smtClean="0"/>
              <a:t>  corresponding to an area  </a:t>
            </a:r>
            <a:r>
              <a:rPr lang="en-US" b="1" i="1" dirty="0" smtClean="0"/>
              <a:t>A</a:t>
            </a:r>
            <a:r>
              <a:rPr lang="en-US" dirty="0" smtClean="0"/>
              <a:t>  on the surface of a sphere with radius  </a:t>
            </a:r>
            <a:r>
              <a:rPr lang="en-US" b="1" i="1" dirty="0" smtClean="0"/>
              <a:t>r</a:t>
            </a:r>
            <a:r>
              <a:rPr lang="en-US" dirty="0" smtClean="0"/>
              <a:t>  is given by:          </a:t>
            </a:r>
            <a:r>
              <a:rPr lang="en-US" sz="2000" dirty="0" smtClean="0"/>
              <a:t> </a:t>
            </a:r>
            <a:r>
              <a:rPr lang="en-US" sz="2000" b="1" i="1" dirty="0" smtClean="0"/>
              <a:t>ω  = A / r</a:t>
            </a:r>
            <a:r>
              <a:rPr lang="en-US" sz="2000" b="1" i="1" baseline="30000" dirty="0" smtClean="0"/>
              <a:t>2</a:t>
            </a:r>
            <a:r>
              <a:rPr lang="en-US" sz="2000" dirty="0" smtClean="0"/>
              <a:t>  (Cone)</a:t>
            </a:r>
          </a:p>
          <a:p>
            <a:pPr algn="just"/>
            <a:endParaRPr lang="en-US" dirty="0" smtClean="0"/>
          </a:p>
        </p:txBody>
      </p:sp>
      <p:pic>
        <p:nvPicPr>
          <p:cNvPr id="4" name="Picture 3" descr="http://odforce.net/wiki/images/9/9d/Mgm_brdf_17.jpg">
            <a:hlinkClick r:id="rId2" tooltip="Figure 17:  Planar and solid angles. Note that the shape of the area  A  subtended by the solid angle  ω  need not be a circle; it could be any arbitrary shape -- it is its area that we're interested in, not its shape.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12925" y="990600"/>
            <a:ext cx="6931025" cy="281940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152400" y="228600"/>
            <a:ext cx="2667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/>
              <a:t>Solid Angle</a:t>
            </a:r>
            <a:endParaRPr lang="en-US" sz="3200" b="1" dirty="0"/>
          </a:p>
        </p:txBody>
      </p:sp>
      <p:sp>
        <p:nvSpPr>
          <p:cNvPr id="6" name="Rectangle 5"/>
          <p:cNvSpPr/>
          <p:nvPr/>
        </p:nvSpPr>
        <p:spPr>
          <a:xfrm>
            <a:off x="228600" y="1066800"/>
            <a:ext cx="16764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A </a:t>
            </a:r>
            <a:r>
              <a:rPr lang="en-GB" b="1" dirty="0" smtClean="0">
                <a:solidFill>
                  <a:srgbClr val="0070C0"/>
                </a:solidFill>
              </a:rPr>
              <a:t>‘solid angle’ </a:t>
            </a:r>
            <a:r>
              <a:rPr lang="en-GB" dirty="0" smtClean="0"/>
              <a:t>is the </a:t>
            </a:r>
            <a:r>
              <a:rPr lang="en-GB" b="1" dirty="0" smtClean="0">
                <a:solidFill>
                  <a:srgbClr val="0070C0"/>
                </a:solidFill>
              </a:rPr>
              <a:t>3D</a:t>
            </a:r>
            <a:r>
              <a:rPr lang="en-GB" dirty="0" smtClean="0"/>
              <a:t> equivalent to a two dimensional angle.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133600" y="228600"/>
            <a:ext cx="50682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/>
              <a:t>- Definition of a ‘Steradian’ 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57200" y="258846"/>
            <a:ext cx="694190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Solid Angle -  Definition of a ‘Steradian’ </a:t>
            </a:r>
            <a:endParaRPr lang="en-US" sz="32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685800" y="3733800"/>
            <a:ext cx="7772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“One Steradian (</a:t>
            </a:r>
            <a:r>
              <a:rPr lang="en-US" b="1" i="1" dirty="0" smtClean="0">
                <a:solidFill>
                  <a:srgbClr val="0070C0"/>
                </a:solidFill>
              </a:rPr>
              <a:t>ω ) is that solid angle at the centre of a sphere which cuts an area on the surface of the sphere equal to the size of the radius squared”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In other words….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One steradian </a:t>
            </a:r>
            <a:r>
              <a:rPr lang="en-GB" b="1" dirty="0">
                <a:solidFill>
                  <a:srgbClr val="0070C0"/>
                </a:solidFill>
              </a:rPr>
              <a:t>has a projected area of </a:t>
            </a:r>
            <a:r>
              <a:rPr lang="en-GB" b="1" dirty="0" smtClean="0">
                <a:solidFill>
                  <a:srgbClr val="0070C0"/>
                </a:solidFill>
              </a:rPr>
              <a:t>1 </a:t>
            </a:r>
            <a:r>
              <a:rPr lang="en-GB" b="1" dirty="0">
                <a:solidFill>
                  <a:srgbClr val="0070C0"/>
                </a:solidFill>
              </a:rPr>
              <a:t>square </a:t>
            </a:r>
            <a:r>
              <a:rPr lang="en-GB" b="1" dirty="0" smtClean="0">
                <a:solidFill>
                  <a:srgbClr val="0070C0"/>
                </a:solidFill>
              </a:rPr>
              <a:t>metre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at a distance of 1 metre.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85800" y="5181600"/>
            <a:ext cx="52578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i="1" dirty="0" smtClean="0">
                <a:solidFill>
                  <a:srgbClr val="0070C0"/>
                </a:solidFill>
              </a:rPr>
              <a:t>A complete sphere contains</a:t>
            </a:r>
          </a:p>
          <a:p>
            <a:r>
              <a:rPr lang="en-US" sz="2400" b="1" i="1" dirty="0" smtClean="0">
                <a:solidFill>
                  <a:srgbClr val="0070C0"/>
                </a:solidFill>
              </a:rPr>
              <a:t>            4 π</a:t>
            </a:r>
            <a:r>
              <a:rPr lang="en-US" sz="2400" dirty="0" smtClean="0">
                <a:solidFill>
                  <a:srgbClr val="0070C0"/>
                </a:solidFill>
              </a:rPr>
              <a:t>  </a:t>
            </a:r>
            <a:r>
              <a:rPr lang="en-US" sz="2400" b="1" dirty="0" smtClean="0">
                <a:solidFill>
                  <a:srgbClr val="0070C0"/>
                </a:solidFill>
              </a:rPr>
              <a:t>steradians</a:t>
            </a:r>
            <a:endParaRPr lang="en-GB" sz="2400" dirty="0"/>
          </a:p>
        </p:txBody>
      </p:sp>
      <p:sp>
        <p:nvSpPr>
          <p:cNvPr id="6" name="Rectangle 5"/>
          <p:cNvSpPr/>
          <p:nvPr/>
        </p:nvSpPr>
        <p:spPr>
          <a:xfrm>
            <a:off x="533400" y="851221"/>
            <a:ext cx="7467600" cy="27084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>
                <a:solidFill>
                  <a:srgbClr val="0070C0"/>
                </a:solidFill>
              </a:rPr>
              <a:t>The unit of measure for a solid angle is called </a:t>
            </a:r>
            <a:r>
              <a:rPr lang="en-US" dirty="0" smtClean="0"/>
              <a:t>a </a:t>
            </a:r>
            <a:r>
              <a:rPr lang="en-US" sz="2400" b="1" i="1" dirty="0" smtClean="0">
                <a:solidFill>
                  <a:srgbClr val="0070C0"/>
                </a:solidFill>
              </a:rPr>
              <a:t>steradian</a:t>
            </a:r>
            <a:r>
              <a:rPr lang="en-US" b="1" dirty="0" smtClean="0">
                <a:solidFill>
                  <a:srgbClr val="0070C0"/>
                </a:solidFill>
              </a:rPr>
              <a:t>,</a:t>
            </a:r>
            <a:r>
              <a:rPr lang="en-US" dirty="0" smtClean="0"/>
              <a:t> </a:t>
            </a:r>
          </a:p>
          <a:p>
            <a:pPr algn="just"/>
            <a:r>
              <a:rPr lang="en-US" dirty="0" smtClean="0"/>
              <a:t>By direct comparison to the circumference of a circle in the planar (2D): </a:t>
            </a:r>
          </a:p>
          <a:p>
            <a:pPr algn="just"/>
            <a:endParaRPr lang="en-US" dirty="0" smtClean="0"/>
          </a:p>
          <a:p>
            <a:pPr algn="just"/>
            <a:r>
              <a:rPr lang="en-US" dirty="0" smtClean="0"/>
              <a:t>The </a:t>
            </a:r>
            <a:r>
              <a:rPr lang="en-US" b="1" dirty="0" smtClean="0">
                <a:solidFill>
                  <a:srgbClr val="0070C0"/>
                </a:solidFill>
              </a:rPr>
              <a:t>total surface area (A) of a sphere </a:t>
            </a:r>
            <a:r>
              <a:rPr lang="en-US" dirty="0" smtClean="0"/>
              <a:t>is equal to  </a:t>
            </a:r>
            <a:r>
              <a:rPr lang="en-US" b="1" i="1" dirty="0" smtClean="0"/>
              <a:t>4 π r</a:t>
            </a:r>
            <a:r>
              <a:rPr lang="en-US" b="1" i="1" baseline="30000" dirty="0" smtClean="0"/>
              <a:t>2</a:t>
            </a:r>
            <a:r>
              <a:rPr lang="en-US" dirty="0" smtClean="0"/>
              <a:t> , which means we can substitute into our equation from our definition above ….that there are:</a:t>
            </a:r>
          </a:p>
          <a:p>
            <a:pPr algn="just"/>
            <a:endParaRPr lang="en-US" dirty="0" smtClean="0"/>
          </a:p>
          <a:p>
            <a:pPr algn="just"/>
            <a:r>
              <a:rPr lang="en-US" dirty="0" smtClean="0"/>
              <a:t> </a:t>
            </a:r>
            <a:r>
              <a:rPr lang="en-US" dirty="0"/>
              <a:t> </a:t>
            </a:r>
            <a:r>
              <a:rPr lang="en-US" b="1" i="1" dirty="0"/>
              <a:t>ω </a:t>
            </a:r>
            <a:r>
              <a:rPr lang="en-US" b="1" i="1" dirty="0" smtClean="0"/>
              <a:t> = A / r</a:t>
            </a:r>
            <a:r>
              <a:rPr lang="en-US" b="1" i="1" baseline="30000" dirty="0" smtClean="0"/>
              <a:t>2</a:t>
            </a:r>
            <a:r>
              <a:rPr lang="en-US" b="1" i="1" dirty="0" smtClean="0"/>
              <a:t>    =                               4 π r</a:t>
            </a:r>
            <a:r>
              <a:rPr lang="en-US" b="1" i="1" baseline="30000" dirty="0" smtClean="0"/>
              <a:t>2</a:t>
            </a:r>
            <a:r>
              <a:rPr lang="en-US" b="1" i="1" dirty="0" smtClean="0"/>
              <a:t> / r</a:t>
            </a:r>
            <a:r>
              <a:rPr lang="en-US" b="1" i="1" baseline="30000" dirty="0" smtClean="0"/>
              <a:t>2</a:t>
            </a:r>
            <a:r>
              <a:rPr lang="en-US" b="1" i="1" dirty="0" smtClean="0"/>
              <a:t>   …………….(after substituting)</a:t>
            </a:r>
          </a:p>
          <a:p>
            <a:pPr algn="just"/>
            <a:endParaRPr lang="en-US" b="1" i="1" dirty="0" smtClean="0"/>
          </a:p>
          <a:p>
            <a:pPr algn="just"/>
            <a:r>
              <a:rPr lang="en-US" b="1" i="1" dirty="0" smtClean="0"/>
              <a:t>              = </a:t>
            </a:r>
            <a:r>
              <a:rPr lang="en-US" sz="2000" b="1" i="1" dirty="0" smtClean="0">
                <a:solidFill>
                  <a:srgbClr val="0070C0"/>
                </a:solidFill>
              </a:rPr>
              <a:t>4 π</a:t>
            </a:r>
            <a:r>
              <a:rPr lang="en-US" sz="2000" dirty="0" smtClean="0">
                <a:solidFill>
                  <a:srgbClr val="0070C0"/>
                </a:solidFill>
              </a:rPr>
              <a:t>  </a:t>
            </a:r>
            <a:r>
              <a:rPr lang="en-US" sz="2000" b="1" dirty="0" smtClean="0">
                <a:solidFill>
                  <a:srgbClr val="0070C0"/>
                </a:solidFill>
              </a:rPr>
              <a:t>steradians </a:t>
            </a:r>
            <a:r>
              <a:rPr lang="en-US" dirty="0" smtClean="0">
                <a:solidFill>
                  <a:srgbClr val="0070C0"/>
                </a:solidFill>
              </a:rPr>
              <a:t>in the solid angle </a:t>
            </a:r>
            <a:r>
              <a:rPr lang="en-US" b="1" dirty="0" smtClean="0">
                <a:solidFill>
                  <a:srgbClr val="0070C0"/>
                </a:solidFill>
              </a:rPr>
              <a:t>representing the entire sphere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7" name="Picture 6" descr="http://odforce.net/wiki/images/9/9d/Mgm_brdf_17.jpg">
            <a:hlinkClick r:id="rId2" tooltip="Figure 17:  Planar and solid angles. Note that the shape of the area  A  subtended by the solid angle  ω  need not be a circle; it could be any arbitrary shape -- it is its area that we're interested in, not its shape.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30224" y="4848635"/>
            <a:ext cx="4813775" cy="2009365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609600" y="6019800"/>
            <a:ext cx="4267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We now take this forward in consideration of Intensity and Flux</a:t>
            </a:r>
            <a:endParaRPr lang="en-GB" sz="1200" dirty="0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2514600" y="6324600"/>
            <a:ext cx="0" cy="3048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donkeyalane.co.uk/uploads/media/HiR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098021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chemeClr val="bg1"/>
                </a:solidFill>
              </a:rPr>
              <a:t>Principles of Light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057400"/>
          </a:xfrm>
        </p:spPr>
        <p:txBody>
          <a:bodyPr>
            <a:normAutofit/>
          </a:bodyPr>
          <a:lstStyle/>
          <a:p>
            <a:r>
              <a:rPr lang="en-US" sz="1800" b="1" dirty="0" smtClean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WISA – BUILT PORTFOLIO</a:t>
            </a:r>
            <a:endParaRPr lang="en-GB" sz="1800" dirty="0" smtClean="0">
              <a:solidFill>
                <a:schemeClr val="bg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1800" b="1" dirty="0" smtClean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Allan Nantel</a:t>
            </a:r>
          </a:p>
          <a:p>
            <a:r>
              <a:rPr lang="en-US" sz="1800" b="1" dirty="0" smtClean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January </a:t>
            </a:r>
            <a:r>
              <a:rPr lang="en-US" sz="1800" b="1" dirty="0" smtClean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2019</a:t>
            </a:r>
            <a:endParaRPr lang="en-US" sz="1800" dirty="0" smtClean="0">
              <a:solidFill>
                <a:schemeClr val="bg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810000" y="3276600"/>
            <a:ext cx="1219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Part 2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1143000"/>
            <a:ext cx="8171234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2"/>
          <p:cNvSpPr/>
          <p:nvPr/>
        </p:nvSpPr>
        <p:spPr>
          <a:xfrm>
            <a:off x="205591" y="304800"/>
            <a:ext cx="89384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Radiometry and Photometry – Quantities and Units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1510214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76200" y="1168597"/>
            <a:ext cx="541186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b="1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Luminous flux (</a:t>
            </a:r>
            <a:r>
              <a:rPr lang="en-US" b="1" i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F)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is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flow of light energy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unit of luminous flux is the</a:t>
            </a:r>
          </a:p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Lumen (lm) </a:t>
            </a:r>
          </a:p>
          <a:p>
            <a:endParaRPr lang="en-US" b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visible radiated power of a light source is not expressed in watts but in lumens</a:t>
            </a:r>
          </a:p>
          <a:p>
            <a:endParaRPr lang="en-US" b="1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A lumen is the luminous flux</a:t>
            </a:r>
          </a:p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( the rate of flow of light energy) </a:t>
            </a:r>
          </a:p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emitted by one steradian by a point </a:t>
            </a:r>
          </a:p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source of light of one candela.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candela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is the unit of 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luminous intensity.</a:t>
            </a:r>
            <a:endParaRPr lang="en-US" b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8194" name="Picture 2" descr="http://www.crystalblue-leds.com/files/3372751/uploaded/FAQ-3%20Bulb%20Lumen%20Compare%20Graph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0600" y="3764317"/>
            <a:ext cx="4233825" cy="2944257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2895600" y="5638800"/>
            <a:ext cx="1752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Power to the bulb</a:t>
            </a:r>
            <a:endParaRPr lang="en-GB" sz="1400" dirty="0"/>
          </a:p>
        </p:txBody>
      </p:sp>
      <p:sp>
        <p:nvSpPr>
          <p:cNvPr id="5" name="TextBox 4"/>
          <p:cNvSpPr txBox="1"/>
          <p:nvPr/>
        </p:nvSpPr>
        <p:spPr>
          <a:xfrm>
            <a:off x="2895600" y="5976423"/>
            <a:ext cx="17789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Luminous Flux</a:t>
            </a:r>
            <a:endParaRPr lang="en-GB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2640650" y="6400797"/>
            <a:ext cx="17789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Efficiency of the Bulb</a:t>
            </a:r>
            <a:endParaRPr lang="en-GB" sz="1400" dirty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306725" y="5792688"/>
            <a:ext cx="64627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267200" y="6165791"/>
            <a:ext cx="60960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267200" y="6554686"/>
            <a:ext cx="53340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53163" y="609600"/>
            <a:ext cx="541186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sz="3600" b="1" dirty="0">
                <a:cs typeface="Lucida Sans Unicode" pitchFamily="34" charset="0"/>
              </a:rPr>
              <a:t>1. Luminous flux </a:t>
            </a:r>
            <a:r>
              <a:rPr lang="en-US" sz="3600" b="1" dirty="0" smtClean="0">
                <a:cs typeface="Lucida Sans Unicode" pitchFamily="34" charset="0"/>
              </a:rPr>
              <a:t>definition</a:t>
            </a:r>
            <a:endParaRPr lang="en-US" sz="3600" b="1" dirty="0">
              <a:cs typeface="Lucida Sans Unicode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3742" y="104269"/>
            <a:ext cx="3962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 smtClean="0"/>
              <a:t>Definitions</a:t>
            </a:r>
            <a:endParaRPr lang="en-GB" sz="28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ww.nvc-lighting.com/system_dntb/upload/Photometry_Summar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0600" y="1524000"/>
            <a:ext cx="3591033" cy="31242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457200" y="914400"/>
            <a:ext cx="3962400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The concept of luminous intensity is used to compare different light sources and measure their ‘strength’.</a:t>
            </a:r>
          </a:p>
          <a:p>
            <a:endParaRPr lang="en-US" sz="1600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Luminous intensity ( </a:t>
            </a:r>
            <a:r>
              <a:rPr lang="en-US" b="1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en-US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is </a:t>
            </a:r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power of a light source, or illuminated surface, to emit light in a particular direction</a:t>
            </a:r>
          </a:p>
          <a:p>
            <a:endParaRPr lang="en-US" sz="1600" b="1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The unit of luminous intensity is the </a:t>
            </a:r>
          </a:p>
          <a:p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Candela</a:t>
            </a:r>
          </a:p>
          <a:p>
            <a:endParaRPr lang="en-US" sz="1600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One </a:t>
            </a:r>
            <a:r>
              <a:rPr lang="en-US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candela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is defined as the luminous intensity  in a given direction of a source that emits monochromatic radiation of frequency 540 x 10</a:t>
            </a:r>
            <a:r>
              <a:rPr lang="en-US" sz="1600" baseline="30000" dirty="0" smtClean="0">
                <a:latin typeface="Lucida Sans Unicode" pitchFamily="34" charset="0"/>
                <a:cs typeface="Lucida Sans Unicode" pitchFamily="34" charset="0"/>
              </a:rPr>
              <a:t>12 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Hz</a:t>
            </a:r>
            <a:endParaRPr lang="en-US" sz="1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81000" y="228600"/>
            <a:ext cx="558140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2. Luminous Intensity definition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5257800"/>
            <a:ext cx="8382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As a baseline comparison...</a:t>
            </a:r>
          </a:p>
          <a:p>
            <a:r>
              <a:rPr lang="en-GB" sz="16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 common candle emits light with a luminous intensity of roughly one candela.</a:t>
            </a:r>
            <a:endParaRPr lang="en-GB" sz="1600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295400" y="2362200"/>
            <a:ext cx="1447800" cy="533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457200" y="1371600"/>
            <a:ext cx="426720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Luminous flux and intensity are related by the following formula :-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i="1" dirty="0" smtClean="0">
                <a:latin typeface="Times New Roman" pitchFamily="18" charset="0"/>
                <a:cs typeface="Times New Roman" pitchFamily="18" charset="0"/>
              </a:rPr>
              <a:t>	I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= 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F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/</a:t>
            </a:r>
            <a:r>
              <a:rPr lang="en-US" b="1" i="1" dirty="0" smtClean="0">
                <a:latin typeface="Lucida Sans Unicode" pitchFamily="34" charset="0"/>
                <a:cs typeface="Lucida Sans Unicode" pitchFamily="34" charset="0"/>
              </a:rPr>
              <a:t>ω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where </a:t>
            </a:r>
            <a:r>
              <a:rPr lang="en-US" i="1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= intensity  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              of the source (candela)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          F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= luminous flux emitted by 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              the source (lumen)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i="1" dirty="0" smtClean="0">
                <a:latin typeface="Lucida Sans Unicode" pitchFamily="34" charset="0"/>
                <a:cs typeface="Lucida Sans Unicode" pitchFamily="34" charset="0"/>
              </a:rPr>
              <a:t>         ω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= solid angle containing the   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              flux (steradian) 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       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57200" y="457200"/>
            <a:ext cx="700589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Luminous flux and intensity relationship</a:t>
            </a:r>
            <a:endParaRPr lang="en-US" sz="32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715000" y="5791200"/>
            <a:ext cx="2819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solidFill>
                  <a:srgbClr val="0070C0"/>
                </a:solidFill>
              </a:rPr>
              <a:t>COPY DOWN</a:t>
            </a:r>
            <a:endParaRPr lang="en-US" sz="20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371600" y="5257800"/>
            <a:ext cx="7162800" cy="533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447800" y="1447800"/>
            <a:ext cx="12650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= 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F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/</a:t>
            </a:r>
            <a:r>
              <a:rPr lang="en-US" b="1" i="1" dirty="0" smtClean="0">
                <a:latin typeface="Lucida Sans Unicode" pitchFamily="34" charset="0"/>
                <a:cs typeface="Lucida Sans Unicode" pitchFamily="34" charset="0"/>
              </a:rPr>
              <a:t> ω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457200" y="533400"/>
            <a:ext cx="487748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/>
              <a:t>Luminous flux and intensity</a:t>
            </a:r>
            <a:endParaRPr lang="en-US" sz="3200" b="1" dirty="0"/>
          </a:p>
        </p:txBody>
      </p:sp>
      <p:sp>
        <p:nvSpPr>
          <p:cNvPr id="4" name="Rectangle 3"/>
          <p:cNvSpPr/>
          <p:nvPr/>
        </p:nvSpPr>
        <p:spPr>
          <a:xfrm>
            <a:off x="762000" y="2209800"/>
            <a:ext cx="7772400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In a common case of a point source emitting flux in all directions, the total solid angle around the point is 4</a:t>
            </a:r>
            <a:r>
              <a:rPr lang="en-US" b="1" i="1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2000" b="1" i="1" dirty="0" smtClean="0"/>
              <a:t>π</a:t>
            </a:r>
            <a:r>
              <a:rPr lang="en-US" b="1" i="1" dirty="0" smtClean="0"/>
              <a:t> 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steradians. 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Substituting 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ω </a:t>
            </a:r>
            <a:r>
              <a:rPr lang="en-US" b="1" i="1" dirty="0" smtClean="0">
                <a:latin typeface="Lucida Sans Unicode" pitchFamily="34" charset="0"/>
                <a:cs typeface="Lucida Sans Unicode" pitchFamily="34" charset="0"/>
              </a:rPr>
              <a:t>=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4</a:t>
            </a:r>
            <a:r>
              <a:rPr lang="en-US" b="1" i="1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2000" b="1" i="1" dirty="0" smtClean="0"/>
              <a:t>π</a:t>
            </a:r>
            <a:r>
              <a:rPr lang="en-US" b="1" i="1" dirty="0" smtClean="0"/>
              <a:t> 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into the formula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i="1" dirty="0" smtClean="0">
                <a:latin typeface="Times New Roman" pitchFamily="18" charset="0"/>
                <a:cs typeface="Times New Roman" pitchFamily="18" charset="0"/>
              </a:rPr>
              <a:t>          	 I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= 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F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/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ω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i="1" dirty="0" smtClean="0">
                <a:latin typeface="Times New Roman" pitchFamily="18" charset="0"/>
                <a:cs typeface="Times New Roman" pitchFamily="18" charset="0"/>
              </a:rPr>
              <a:t>	I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= 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F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/</a:t>
            </a:r>
            <a:r>
              <a:rPr lang="en-US" b="1" dirty="0" smtClean="0">
                <a:latin typeface="Lucida Sans Unicode" pitchFamily="34" charset="0"/>
                <a:cs typeface="Lucida Sans Unicode" pitchFamily="34" charset="0"/>
              </a:rPr>
              <a:t>4</a:t>
            </a:r>
            <a:r>
              <a:rPr lang="en-US" b="1" i="1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b="1" i="1" dirty="0" smtClean="0"/>
              <a:t>π </a:t>
            </a:r>
            <a:endParaRPr lang="en-US" i="1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b="1" i="1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Therefore : 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000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en-US" sz="2800" b="1" i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Flux </a:t>
            </a:r>
            <a:r>
              <a:rPr lang="en-US" sz="2000" b="1" i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(The rate of Flow in Lumens) =</a:t>
            </a:r>
            <a:r>
              <a:rPr lang="en-US" sz="20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Intensity</a:t>
            </a:r>
            <a:r>
              <a:rPr lang="en-US" sz="20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2000" b="1" i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x  </a:t>
            </a:r>
            <a:r>
              <a:rPr lang="en-US" sz="20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4 </a:t>
            </a:r>
            <a:r>
              <a:rPr lang="en-US" sz="2000" b="1" i="1" dirty="0" smtClean="0">
                <a:solidFill>
                  <a:srgbClr val="0070C0"/>
                </a:solidFill>
              </a:rPr>
              <a:t>π </a:t>
            </a:r>
            <a:r>
              <a:rPr lang="en-US" sz="2000" dirty="0" smtClean="0">
                <a:latin typeface="Lucida Sans Unicode" pitchFamily="34" charset="0"/>
                <a:cs typeface="Lucida Sans Unicode" pitchFamily="34" charset="0"/>
              </a:rPr>
              <a:t>        </a:t>
            </a:r>
            <a:endParaRPr lang="en-US" sz="2000" dirty="0" smtClean="0"/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  </a:t>
            </a: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066800" y="4495800"/>
            <a:ext cx="1828800" cy="6096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137160" y="394901"/>
            <a:ext cx="5257800" cy="6401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3200" b="1" i="0" u="none" strike="noStrike" cap="none" normalizeH="0" baseline="0" dirty="0" smtClean="0">
                <a:ln>
                  <a:noFill/>
                </a:ln>
                <a:effectLst/>
                <a:ea typeface="Times New Roman" pitchFamily="18" charset="0"/>
                <a:cs typeface="Lucida Sans Unicode" pitchFamily="34" charset="0"/>
              </a:rPr>
              <a:t>3. </a:t>
            </a:r>
            <a:r>
              <a:rPr kumimoji="0" lang="en-US" sz="3200" b="1" i="0" u="none" strike="noStrike" cap="none" normalizeH="0" baseline="0" dirty="0" err="1" smtClean="0">
                <a:ln>
                  <a:noFill/>
                </a:ln>
                <a:effectLst/>
                <a:ea typeface="Times New Roman" pitchFamily="18" charset="0"/>
                <a:cs typeface="Lucida Sans Unicode" pitchFamily="34" charset="0"/>
              </a:rPr>
              <a:t>Illuminance</a:t>
            </a:r>
            <a:r>
              <a:rPr kumimoji="0" lang="en-US" sz="3200" b="1" i="0" u="none" strike="noStrike" cap="none" normalizeH="0" baseline="0" dirty="0" smtClean="0">
                <a:ln>
                  <a:noFill/>
                </a:ln>
                <a:effectLst/>
                <a:ea typeface="Times New Roman" pitchFamily="18" charset="0"/>
                <a:cs typeface="Lucida Sans Unicode" pitchFamily="34" charset="0"/>
              </a:rPr>
              <a:t> definition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When luminous flux falls on a surface, it illuminates that surface. The lighting effect is termed </a:t>
            </a:r>
            <a:r>
              <a:rPr kumimoji="0" lang="en-US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illuminance</a:t>
            </a:r>
            <a:r>
              <a:rPr lang="en-US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.</a:t>
            </a:r>
            <a:endParaRPr kumimoji="0" lang="en-US" b="0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Illuminance ( </a:t>
            </a:r>
            <a:r>
              <a:rPr lang="en-US" b="1" i="1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E 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) </a:t>
            </a:r>
            <a:r>
              <a:rPr lang="en-US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is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density of luminous flux reaching a surface.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Unit: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lux (lx)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dirty="0" smtClean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Note: 1 lux = 1 lumen/metre</a:t>
            </a:r>
            <a:r>
              <a:rPr lang="en-US" b="1" baseline="30000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2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dirty="0" smtClean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b="0" i="1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i="1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	</a:t>
            </a:r>
            <a:r>
              <a:rPr kumimoji="0" lang="en-US" b="0" i="1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E = F / 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i="1" dirty="0" smtClean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b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b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Where </a:t>
            </a:r>
            <a:r>
              <a:rPr kumimoji="0" lang="en-US" b="0" i="1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E</a:t>
            </a:r>
            <a:r>
              <a:rPr kumimoji="0" lang="en-US" b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= illuminance on surface (lm/m</a:t>
            </a:r>
            <a:r>
              <a:rPr kumimoji="0" lang="en-US" b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2</a:t>
            </a:r>
            <a:r>
              <a:rPr kumimoji="0" lang="en-US" b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         </a:t>
            </a:r>
            <a:r>
              <a:rPr lang="en-US" i="1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F</a:t>
            </a:r>
            <a:r>
              <a:rPr lang="en-US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= total flux reaching surface (lumen)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b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        </a:t>
            </a:r>
            <a:r>
              <a:rPr kumimoji="0" lang="en-US" b="0" i="1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A </a:t>
            </a:r>
            <a:r>
              <a:rPr kumimoji="0" lang="en-US" b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= area of the surface (m</a:t>
            </a:r>
            <a:r>
              <a:rPr kumimoji="0" lang="en-US" b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2</a:t>
            </a:r>
            <a:r>
              <a:rPr kumimoji="0" lang="en-US" b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)</a:t>
            </a:r>
            <a:endParaRPr kumimoji="0" lang="en-US" b="0" i="0" u="none" strike="noStrike" cap="none" normalizeH="0" baseline="3000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baseline="30000" dirty="0" smtClean="0"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3000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3000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3" name="Picture 2" descr="http://knol.google.com/k/-/-/1hvmbypv7oiib/r5ru15/properties-of-light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1828800"/>
            <a:ext cx="342900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7833360" y="5486400"/>
            <a:ext cx="1066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Lumens / m</a:t>
            </a:r>
            <a:r>
              <a:rPr lang="en-GB" sz="700" dirty="0" smtClean="0"/>
              <a:t>2</a:t>
            </a:r>
            <a:endParaRPr lang="en-GB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://knol.google.com/k/-/-/1hvmbypv7oiib/r5ru15/properties-of-light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" y="228600"/>
            <a:ext cx="62484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5791200" y="6324600"/>
            <a:ext cx="29514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1 lux = 1 lumen/metre</a:t>
            </a:r>
            <a:r>
              <a:rPr lang="en-US" b="1" baseline="30000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2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553200" y="381000"/>
            <a:ext cx="25908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The Watts measure the rate at which electrical energy is being fed into the bulb.  It’s units are 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Joules / second</a:t>
            </a:r>
          </a:p>
          <a:p>
            <a:pPr algn="ctr"/>
            <a:endParaRPr lang="en-GB" b="1" dirty="0" smtClean="0">
              <a:solidFill>
                <a:srgbClr val="0070C0"/>
              </a:solidFill>
            </a:endParaRPr>
          </a:p>
          <a:p>
            <a:r>
              <a:rPr lang="en-GB" b="1" dirty="0" smtClean="0">
                <a:solidFill>
                  <a:srgbClr val="0070C0"/>
                </a:solidFill>
              </a:rPr>
              <a:t>The candela is a measure of luminous intensity - the rate at which the bulb is producing light. 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r>
              <a:rPr lang="en-GB" b="1" dirty="0" smtClean="0">
                <a:solidFill>
                  <a:srgbClr val="0070C0"/>
                </a:solidFill>
              </a:rPr>
              <a:t>The link between the two is the efficiency (efficacy) of the bulb.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553200" y="4343400"/>
            <a:ext cx="22098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i="1" dirty="0" smtClean="0">
                <a:solidFill>
                  <a:srgbClr val="0070C0"/>
                </a:solidFill>
              </a:rPr>
              <a:t>The candlepower (candela) distribution of  light from a luminaire is usually presented as a polar graph.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66800" y="6019800"/>
            <a:ext cx="381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</a:rPr>
              <a:t>Copy Down</a:t>
            </a:r>
            <a:endParaRPr lang="en-GB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381000"/>
            <a:ext cx="17780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 smtClean="0">
                <a:latin typeface="Lucida Sans Unicode" pitchFamily="34" charset="0"/>
                <a:cs typeface="Lucida Sans Unicode" pitchFamily="34" charset="0"/>
              </a:rPr>
              <a:t>Example </a:t>
            </a:r>
            <a:endParaRPr lang="en-US" sz="28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1143000"/>
            <a:ext cx="8305799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A small source of light has a mean spherical intensity of 100 candela. </a:t>
            </a:r>
          </a:p>
          <a:p>
            <a:pPr algn="just"/>
            <a:r>
              <a:rPr lang="en-US" b="1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One </a:t>
            </a:r>
            <a:r>
              <a:rPr lang="en-US" b="1" dirty="0" smtClean="0">
                <a:latin typeface="Lucida Sans Unicode" pitchFamily="34" charset="0"/>
                <a:cs typeface="Lucida Sans Unicode" pitchFamily="34" charset="0"/>
              </a:rPr>
              <a:t>Quarter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of the total flux emitted from the source falls at right angles onto a surface measuring 3m by 0.7 m. </a:t>
            </a:r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Calculate :-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marL="342900" indent="-342900">
              <a:buAutoNum type="alphaLcParenR"/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total luminous flux given out by the source in LUMENS.</a:t>
            </a:r>
          </a:p>
          <a:p>
            <a:pPr marL="342900" indent="-342900">
              <a:buAutoNum type="alphaLcParenR"/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illuminance produced on the surface in LUX.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371600" y="3429000"/>
            <a:ext cx="11432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= 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F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b="1" i="1" dirty="0" smtClean="0">
                <a:latin typeface="Lucida Sans Unicode" pitchFamily="34" charset="0"/>
                <a:cs typeface="Lucida Sans Unicode" pitchFamily="34" charset="0"/>
              </a:rPr>
              <a:t> ω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1371600" y="4114800"/>
            <a:ext cx="1191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E = F / A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953000" y="3505200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      Remember for a 3d sphere:  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5791200" y="3962400"/>
            <a:ext cx="4651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1" dirty="0" smtClean="0">
                <a:latin typeface="Lucida Sans Unicode" pitchFamily="34" charset="0"/>
                <a:cs typeface="Lucida Sans Unicode" pitchFamily="34" charset="0"/>
              </a:rPr>
              <a:t>ω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6400800" y="3657600"/>
            <a:ext cx="304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                =  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6705600" y="3962400"/>
            <a:ext cx="1779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4</a:t>
            </a:r>
            <a:r>
              <a:rPr lang="en-US" i="1" dirty="0" smtClean="0"/>
              <a:t> π   (steradians)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5029200" y="3886200"/>
            <a:ext cx="1066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Solid Angle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905000" y="3429000"/>
            <a:ext cx="3802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/ 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914400" y="5181600"/>
            <a:ext cx="6934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Step 1: Find the Flux ‘F’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Step 2: Calculate the Area....then find the Illuminance ‘E’.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486400" y="6172200"/>
            <a:ext cx="350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70C0"/>
                </a:solidFill>
              </a:rPr>
              <a:t>COPY DOWN</a:t>
            </a:r>
            <a:endParaRPr lang="en-GB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85800" y="3048000"/>
            <a:ext cx="7772400" cy="25908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685800" y="457200"/>
            <a:ext cx="15776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 smtClean="0">
                <a:latin typeface="Lucida Sans Unicode" pitchFamily="34" charset="0"/>
                <a:cs typeface="Lucida Sans Unicode" pitchFamily="34" charset="0"/>
              </a:rPr>
              <a:t>Answer </a:t>
            </a:r>
            <a:endParaRPr lang="en-US" sz="28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62000" y="1143000"/>
            <a:ext cx="7962436" cy="535531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A small source of light has a mean spherical intensity of 100cd. One 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Quarter of the total flux emitted from the source falls at right angles 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onto a surface measuring 3m by 0.7 m. Calculate :-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marL="342900" indent="-342900">
              <a:buAutoNum type="alphaLcParenR"/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total luminous flux given out by the source</a:t>
            </a:r>
          </a:p>
          <a:p>
            <a:pPr marL="342900" indent="-342900">
              <a:buAutoNum type="alphaLcParenR"/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illuminance produced on the surface</a:t>
            </a:r>
          </a:p>
          <a:p>
            <a:pPr marL="342900" indent="-342900">
              <a:buAutoNum type="alphaLcParenR"/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marL="342900" indent="-342900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a) </a:t>
            </a:r>
            <a:r>
              <a:rPr lang="en-US" i="1" dirty="0" smtClean="0">
                <a:latin typeface="Times New Roman" pitchFamily="18" charset="0"/>
                <a:cs typeface="Times New Roman" pitchFamily="18" charset="0"/>
              </a:rPr>
              <a:t>	I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= 100cd ; 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ω =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4</a:t>
            </a:r>
            <a:r>
              <a:rPr lang="en-US" i="1" dirty="0" smtClean="0"/>
              <a:t> π </a:t>
            </a:r>
            <a:r>
              <a:rPr lang="en-US" b="1" i="1" dirty="0" smtClean="0"/>
              <a:t>;  </a:t>
            </a:r>
            <a:r>
              <a:rPr lang="en-US" i="1" dirty="0" smtClean="0"/>
              <a:t>F</a:t>
            </a:r>
            <a:r>
              <a:rPr lang="en-US" b="1" i="1" dirty="0" smtClean="0"/>
              <a:t> </a:t>
            </a:r>
            <a:r>
              <a:rPr lang="en-US" dirty="0" smtClean="0"/>
              <a:t>= ?  </a:t>
            </a:r>
          </a:p>
          <a:p>
            <a:pPr marL="342900" indent="-342900">
              <a:buAutoNum type="alphaLcParenR"/>
            </a:pPr>
            <a:endParaRPr lang="en-US" dirty="0" smtClean="0"/>
          </a:p>
          <a:p>
            <a:pPr marL="342900" indent="-342900"/>
            <a:r>
              <a:rPr lang="en-US" i="1" dirty="0" smtClean="0">
                <a:latin typeface="Times New Roman" pitchFamily="18" charset="0"/>
                <a:cs typeface="Times New Roman" pitchFamily="18" charset="0"/>
              </a:rPr>
              <a:t>		I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= 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F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/</a:t>
            </a:r>
            <a:r>
              <a:rPr lang="en-US" b="1" i="1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ω</a:t>
            </a:r>
          </a:p>
          <a:p>
            <a:pPr marL="342900" indent="-342900"/>
            <a:r>
              <a:rPr lang="en-US" b="1" i="1" dirty="0" smtClean="0">
                <a:latin typeface="Lucida Sans Unicode" pitchFamily="34" charset="0"/>
                <a:cs typeface="Lucida Sans Unicode" pitchFamily="34" charset="0"/>
              </a:rPr>
              <a:t>	 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100  = 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F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/</a:t>
            </a:r>
            <a:r>
              <a:rPr lang="en-US" b="1" i="1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4</a:t>
            </a:r>
            <a:r>
              <a:rPr lang="en-US" i="1" dirty="0" smtClean="0"/>
              <a:t> π</a:t>
            </a:r>
          </a:p>
          <a:p>
            <a:pPr marL="342900" indent="-342900"/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           F 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= 100 x 4</a:t>
            </a:r>
            <a:r>
              <a:rPr lang="en-US" i="1" dirty="0" smtClean="0"/>
              <a:t> π</a:t>
            </a:r>
          </a:p>
          <a:p>
            <a:pPr marL="342900" indent="-342900"/>
            <a:r>
              <a:rPr lang="en-US" i="1" dirty="0" smtClean="0"/>
              <a:t>               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F 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= 1256.64</a:t>
            </a:r>
          </a:p>
          <a:p>
            <a:pPr marL="342900" indent="-342900"/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       </a:t>
            </a:r>
          </a:p>
          <a:p>
            <a:pPr marL="342900" indent="-342900"/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     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Therefore total luminous flux =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1256.64 lm</a:t>
            </a:r>
            <a:endParaRPr lang="en-US" b="1" dirty="0" smtClean="0">
              <a:solidFill>
                <a:srgbClr val="0070C0"/>
              </a:solidFill>
            </a:endParaRPr>
          </a:p>
          <a:p>
            <a:pPr marL="342900" indent="-342900"/>
            <a:endParaRPr lang="en-US" dirty="0" smtClean="0"/>
          </a:p>
          <a:p>
            <a:pPr marL="342900" indent="-342900"/>
            <a:r>
              <a:rPr lang="en-US" i="1" dirty="0" smtClean="0"/>
              <a:t>          </a:t>
            </a:r>
            <a:endParaRPr lang="en-US" dirty="0" smtClean="0"/>
          </a:p>
          <a:p>
            <a:pPr marL="342900" indent="-342900"/>
            <a:endParaRPr lang="en-US" dirty="0" smtClean="0"/>
          </a:p>
          <a:p>
            <a:pPr marL="342900" indent="-342900"/>
            <a:r>
              <a:rPr lang="en-US" dirty="0" smtClean="0"/>
              <a:t>    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38200" y="3048000"/>
            <a:ext cx="7772400" cy="29718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685800" y="457200"/>
            <a:ext cx="15776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 smtClean="0">
                <a:latin typeface="Lucida Sans Unicode" pitchFamily="34" charset="0"/>
                <a:cs typeface="Lucida Sans Unicode" pitchFamily="34" charset="0"/>
              </a:rPr>
              <a:t>Answer </a:t>
            </a:r>
            <a:endParaRPr lang="en-US" sz="28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62000" y="1143000"/>
            <a:ext cx="7962436" cy="56323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A small source of light has a mean spherical intensity of 100cd. One 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Quarter of the total flux emitted from the source falls at right angles 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onto a surface measuring 3m by 0.7 m. Calculate :-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marL="342900" indent="-342900">
              <a:buAutoNum type="alphaLcParenR"/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total luminous flux given out by the source</a:t>
            </a:r>
          </a:p>
          <a:p>
            <a:pPr marL="342900" indent="-342900">
              <a:buAutoNum type="alphaLcParenR"/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illuminance produced on the surface</a:t>
            </a:r>
          </a:p>
          <a:p>
            <a:pPr marL="342900" indent="-342900">
              <a:buAutoNum type="alphaLcParenR"/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marL="342900" indent="-342900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b) 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F</a:t>
            </a:r>
            <a:r>
              <a:rPr lang="en-US" b="1" i="1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= 1256.64 x 0.25 = 314.16 lm </a:t>
            </a:r>
          </a:p>
          <a:p>
            <a:pPr marL="342900" indent="-342900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  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A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= 3 m x 0.7m = 2.1 m</a:t>
            </a:r>
            <a:r>
              <a:rPr lang="en-US" baseline="30000" dirty="0" smtClean="0">
                <a:latin typeface="Lucida Sans Unicode" pitchFamily="34" charset="0"/>
                <a:cs typeface="Lucida Sans Unicode" pitchFamily="34" charset="0"/>
              </a:rPr>
              <a:t>2</a:t>
            </a:r>
          </a:p>
          <a:p>
            <a:pPr marL="342900" indent="-342900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  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E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= ?</a:t>
            </a:r>
          </a:p>
          <a:p>
            <a:pPr marL="342900" indent="-342900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</a:t>
            </a:r>
          </a:p>
          <a:p>
            <a:pPr marL="342900" indent="-342900"/>
            <a:r>
              <a:rPr lang="en-US" i="1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		E </a:t>
            </a:r>
            <a:r>
              <a:rPr lang="en-US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=</a:t>
            </a:r>
            <a:r>
              <a:rPr lang="en-US" i="1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F / A </a:t>
            </a:r>
          </a:p>
          <a:p>
            <a:pPr marL="342900" indent="-342900"/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            E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= 314.16 /2.1 </a:t>
            </a:r>
          </a:p>
          <a:p>
            <a:pPr marL="342900" indent="-342900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	       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E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= 149.6 lx</a:t>
            </a:r>
          </a:p>
          <a:p>
            <a:pPr marL="342900" indent="-342900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      </a:t>
            </a:r>
          </a:p>
          <a:p>
            <a:pPr marL="342900" indent="-342900"/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     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Therefore illuminance on the surface=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150 lux  or (Lumens/m2)</a:t>
            </a:r>
            <a:endParaRPr lang="en-US" b="1" dirty="0" smtClean="0">
              <a:solidFill>
                <a:srgbClr val="0070C0"/>
              </a:solidFill>
            </a:endParaRPr>
          </a:p>
          <a:p>
            <a:pPr marL="342900" indent="-342900"/>
            <a:endParaRPr lang="en-US" dirty="0" smtClean="0"/>
          </a:p>
          <a:p>
            <a:pPr marL="342900" indent="-342900"/>
            <a:r>
              <a:rPr lang="en-US" i="1" dirty="0" smtClean="0"/>
              <a:t>          </a:t>
            </a:r>
            <a:endParaRPr lang="en-US" dirty="0" smtClean="0"/>
          </a:p>
          <a:p>
            <a:pPr marL="342900" indent="-342900"/>
            <a:endParaRPr lang="en-US" dirty="0" smtClean="0"/>
          </a:p>
          <a:p>
            <a:pPr marL="342900" indent="-342900"/>
            <a:r>
              <a:rPr lang="en-US" dirty="0" smtClean="0"/>
              <a:t>    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304800" y="90101"/>
            <a:ext cx="8229600" cy="535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3200" b="1" i="0" u="none" strike="noStrike" cap="none" normalizeH="0" baseline="0" dirty="0" smtClean="0">
                <a:ln>
                  <a:noFill/>
                </a:ln>
                <a:effectLst/>
                <a:ea typeface="Times New Roman" pitchFamily="18" charset="0"/>
                <a:cs typeface="Lucida Sans Unicode" pitchFamily="34" charset="0"/>
              </a:rPr>
              <a:t>Effects of distance and angle</a:t>
            </a:r>
            <a:endParaRPr kumimoji="0" lang="en-US" sz="3200" b="0" i="0" u="none" strike="noStrike" cap="none" normalizeH="0" baseline="0" dirty="0" smtClean="0">
              <a:ln>
                <a:noFill/>
              </a:ln>
              <a:effectLst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amount of ‘lighting’ on a surface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(That is </a:t>
            </a: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illuminance measured in </a:t>
            </a:r>
            <a:r>
              <a:rPr kumimoji="0" lang="en-US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lux</a:t>
            </a: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is affected by both: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lang="en-US" sz="2000" b="1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he distance from the source of light</a:t>
            </a:r>
            <a:r>
              <a:rPr kumimoji="0" lang="en-US" sz="20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to the surface.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lang="en-US" sz="2000" b="1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he angle of that surface </a:t>
            </a:r>
            <a:r>
              <a:rPr lang="en-US" sz="2000" b="1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with respect to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the light flux.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main principles to note are that: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Lighting levels decrease rapidly as distance from the source increases </a:t>
            </a:r>
          </a:p>
          <a:p>
            <a:pPr>
              <a:buFont typeface="Arial" pitchFamily="34" charset="0"/>
              <a:buChar char="•"/>
            </a:pPr>
            <a:endParaRPr lang="en-US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b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Lighting levels decrease as the surface being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lit is tilted, </a:t>
            </a:r>
            <a:endParaRPr lang="en-US" b="1" dirty="0" smtClean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or the light source angle of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incidence is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tilted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3" name="Picture 10" descr="ch16resource_scn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4200" y="4712066"/>
            <a:ext cx="2209800" cy="21764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609600"/>
            <a:ext cx="7848600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/>
              <a:t>The Inverse Square Law – Distance effect</a:t>
            </a:r>
          </a:p>
          <a:p>
            <a:endParaRPr lang="en-US" b="1" dirty="0" smtClean="0"/>
          </a:p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inverse square law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states that the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illuminance produced by a point source of light decreases in inverse proportion to the square of the distance from the source.</a:t>
            </a:r>
          </a:p>
          <a:p>
            <a:endParaRPr lang="en-US" b="1" dirty="0" smtClean="0"/>
          </a:p>
          <a:p>
            <a:r>
              <a:rPr lang="en-US" b="1" dirty="0" smtClean="0"/>
              <a:t>			</a:t>
            </a:r>
            <a:r>
              <a:rPr lang="en-US" sz="2400" b="1" dirty="0" smtClean="0">
                <a:latin typeface="Lucida Sans Unicode" pitchFamily="34" charset="0"/>
                <a:cs typeface="Lucida Sans Unicode" pitchFamily="34" charset="0"/>
              </a:rPr>
              <a:t>E = </a:t>
            </a:r>
            <a:r>
              <a:rPr lang="en-US" sz="2400" b="1" i="1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en-US" sz="2400" b="1" dirty="0" smtClean="0">
                <a:latin typeface="Lucida Sans Unicode" pitchFamily="34" charset="0"/>
                <a:cs typeface="Lucida Sans Unicode" pitchFamily="34" charset="0"/>
              </a:rPr>
              <a:t>/ d</a:t>
            </a:r>
            <a:r>
              <a:rPr lang="en-US" sz="2400" b="1" baseline="30000" dirty="0" smtClean="0">
                <a:latin typeface="Lucida Sans Unicode" pitchFamily="34" charset="0"/>
                <a:cs typeface="Lucida Sans Unicode" pitchFamily="34" charset="0"/>
              </a:rPr>
              <a:t>2</a:t>
            </a:r>
          </a:p>
          <a:p>
            <a:endParaRPr lang="en-US" dirty="0" smtClean="0"/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Where E = illuminance of that surface (lm/m2)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         </a:t>
            </a:r>
            <a:r>
              <a:rPr lang="en-US" i="1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= intensity of a point source (cd)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         d = distance between source and surface (m)</a:t>
            </a:r>
          </a:p>
          <a:p>
            <a:r>
              <a:rPr lang="en-US" dirty="0" smtClean="0"/>
              <a:t>            </a:t>
            </a:r>
          </a:p>
          <a:p>
            <a:endParaRPr lang="en-US" b="1" baseline="30000" dirty="0" smtClean="0"/>
          </a:p>
          <a:p>
            <a:endParaRPr lang="en-US" sz="2400" b="1" baseline="30000" dirty="0" smtClean="0"/>
          </a:p>
          <a:p>
            <a:endParaRPr lang="en-US" sz="2400" b="1" baseline="30000" dirty="0" smtClean="0"/>
          </a:p>
          <a:p>
            <a:endParaRPr lang="en-US" b="1" baseline="30000" dirty="0" smtClean="0"/>
          </a:p>
          <a:p>
            <a:endParaRPr lang="en-US" baseline="30000" dirty="0"/>
          </a:p>
        </p:txBody>
      </p:sp>
      <p:pic>
        <p:nvPicPr>
          <p:cNvPr id="5" name="Picture 10" descr="ch16resource_scn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7000" y="1981200"/>
            <a:ext cx="2209800" cy="21764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http://www.sciencebuddies.org/mentoring/project_ideas/Photo_img03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4038600"/>
            <a:ext cx="3886200" cy="25908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6096000" y="4876800"/>
            <a:ext cx="2895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Note: This is exactly the same as the example of ‘sound intensity reduction’ with distance from the source.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1066800"/>
            <a:ext cx="7439025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ectangle 3"/>
          <p:cNvSpPr/>
          <p:nvPr/>
        </p:nvSpPr>
        <p:spPr>
          <a:xfrm>
            <a:off x="838200" y="3657600"/>
            <a:ext cx="76962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 smtClean="0">
                <a:solidFill>
                  <a:srgbClr val="0070C0"/>
                </a:solidFill>
              </a:rPr>
              <a:t>Example: </a:t>
            </a:r>
            <a:r>
              <a:rPr lang="en-US" sz="2800" dirty="0" smtClean="0"/>
              <a:t>You measure 10.0 lumen/m</a:t>
            </a:r>
            <a:r>
              <a:rPr lang="en-US" sz="2800" baseline="30000" dirty="0" smtClean="0"/>
              <a:t>2</a:t>
            </a:r>
            <a:r>
              <a:rPr lang="en-US" sz="2800" dirty="0" smtClean="0"/>
              <a:t> </a:t>
            </a:r>
            <a:r>
              <a:rPr lang="en-US" sz="2800" baseline="30000" dirty="0" smtClean="0"/>
              <a:t> at  </a:t>
            </a:r>
            <a:r>
              <a:rPr lang="en-US" sz="2800" dirty="0" smtClean="0"/>
              <a:t>1.0 metre distance from the point source. </a:t>
            </a:r>
          </a:p>
          <a:p>
            <a:endParaRPr lang="en-US" sz="2800" dirty="0" smtClean="0"/>
          </a:p>
          <a:p>
            <a:r>
              <a:rPr lang="en-US" sz="2800" dirty="0" smtClean="0"/>
              <a:t>What will the illuminance be at half the distance in lumens /         ?</a:t>
            </a:r>
            <a:endParaRPr lang="en-US" sz="2800" dirty="0"/>
          </a:p>
        </p:txBody>
      </p:sp>
      <p:sp>
        <p:nvSpPr>
          <p:cNvPr id="5" name="Rectangle 4"/>
          <p:cNvSpPr/>
          <p:nvPr/>
        </p:nvSpPr>
        <p:spPr>
          <a:xfrm>
            <a:off x="533400" y="381000"/>
            <a:ext cx="59009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 smtClean="0">
                <a:latin typeface="Lucida Sans Unicode" pitchFamily="34" charset="0"/>
                <a:cs typeface="Lucida Sans Unicode" pitchFamily="34" charset="0"/>
              </a:rPr>
              <a:t>Example : The effect of distance </a:t>
            </a:r>
            <a:endParaRPr lang="en-US" sz="28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733800" y="2743200"/>
            <a:ext cx="228600" cy="3048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?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91000" y="1143000"/>
            <a:ext cx="32766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2209800" y="5344897"/>
            <a:ext cx="5934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 smtClean="0">
                <a:cs typeface="Lucida Sans Unicode" pitchFamily="34" charset="0"/>
              </a:rPr>
              <a:t>m</a:t>
            </a:r>
            <a:r>
              <a:rPr lang="en-US" sz="2800" baseline="30000" dirty="0" smtClean="0">
                <a:cs typeface="Lucida Sans Unicode" pitchFamily="34" charset="0"/>
              </a:rPr>
              <a:t>2</a:t>
            </a:r>
            <a:endParaRPr lang="en-GB" sz="2800" dirty="0"/>
          </a:p>
        </p:txBody>
      </p:sp>
      <p:sp>
        <p:nvSpPr>
          <p:cNvPr id="2" name="TextBox 1"/>
          <p:cNvSpPr txBox="1"/>
          <p:nvPr/>
        </p:nvSpPr>
        <p:spPr>
          <a:xfrm>
            <a:off x="838200" y="6067722"/>
            <a:ext cx="5029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/>
              <a:t>Hint</a:t>
            </a:r>
            <a:r>
              <a:rPr lang="en-GB" sz="1400" dirty="0" smtClean="0"/>
              <a:t> : Intensity level is the same in both instances</a:t>
            </a:r>
            <a:endParaRPr lang="en-GB" sz="1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3375" y="457200"/>
            <a:ext cx="7439025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ectangle 3"/>
          <p:cNvSpPr/>
          <p:nvPr/>
        </p:nvSpPr>
        <p:spPr>
          <a:xfrm>
            <a:off x="762000" y="2514600"/>
            <a:ext cx="7162800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Example: You measure 10.0 lm/m</a:t>
            </a:r>
            <a:r>
              <a:rPr lang="en-US" baseline="30000" dirty="0" smtClean="0">
                <a:latin typeface="Lucida Sans Unicode" pitchFamily="34" charset="0"/>
                <a:cs typeface="Lucida Sans Unicode" pitchFamily="34" charset="0"/>
              </a:rPr>
              <a:t>2 at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1.0 metre distance from the point source. What will the illuminance be at half the distance?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Solution: E = </a:t>
            </a:r>
            <a:r>
              <a:rPr lang="en-US" sz="1600" b="1" i="1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/ d</a:t>
            </a:r>
            <a:r>
              <a:rPr lang="en-US" sz="1600" baseline="30000" dirty="0" smtClean="0">
                <a:latin typeface="Lucida Sans Unicode" pitchFamily="34" charset="0"/>
                <a:cs typeface="Lucida Sans Unicode" pitchFamily="34" charset="0"/>
              </a:rPr>
              <a:t>2</a:t>
            </a:r>
            <a:r>
              <a:rPr lang="en-US" sz="1600" dirty="0" smtClean="0">
                <a:latin typeface="Lucida Sans Unicode" pitchFamily="34" charset="0"/>
                <a:cs typeface="Lucida Sans Unicode" pitchFamily="34" charset="0"/>
              </a:rPr>
              <a:t> ,     so...  </a:t>
            </a:r>
            <a:r>
              <a:rPr lang="en-US" b="1" i="1" dirty="0" smtClean="0">
                <a:latin typeface="Times New Roman" pitchFamily="18" charset="0"/>
                <a:cs typeface="Times New Roman" pitchFamily="18" charset="0"/>
              </a:rPr>
              <a:t>I  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= E x d</a:t>
            </a:r>
            <a:r>
              <a:rPr lang="en-US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en-US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As the intensity is the same in both instances </a:t>
            </a:r>
          </a:p>
          <a:p>
            <a:r>
              <a:rPr lang="en-US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Then </a:t>
            </a:r>
            <a:r>
              <a:rPr lang="en-US" sz="2000" b="1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  </a:t>
            </a:r>
            <a:r>
              <a:rPr lang="en-US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= E</a:t>
            </a:r>
            <a:r>
              <a:rPr lang="en-US" sz="2000" b="1" baseline="-25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x d</a:t>
            </a:r>
            <a:r>
              <a:rPr lang="en-US" sz="2000" b="1" baseline="-25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2000" b="1" baseline="30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= E</a:t>
            </a:r>
            <a:r>
              <a:rPr lang="en-US" sz="2000" b="1" baseline="-25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x d</a:t>
            </a:r>
            <a:r>
              <a:rPr lang="en-US" sz="2000" b="1" baseline="-25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b="1" baseline="30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en-US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US" sz="16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aseline="300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endParaRPr lang="en-US" sz="1600" baseline="300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304800" y="152400"/>
            <a:ext cx="19191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 smtClean="0">
                <a:latin typeface="Lucida Sans Unicode" pitchFamily="34" charset="0"/>
                <a:cs typeface="Lucida Sans Unicode" pitchFamily="34" charset="0"/>
              </a:rPr>
              <a:t>Answer :  </a:t>
            </a:r>
            <a:endParaRPr lang="en-US" sz="28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62000" y="5011341"/>
            <a:ext cx="4572000" cy="184665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/>
              <a:t>Combine these two formulae to isolate E</a:t>
            </a:r>
            <a:r>
              <a:rPr lang="en-US" baseline="-25000" dirty="0" smtClean="0"/>
              <a:t>2</a:t>
            </a:r>
            <a:r>
              <a:rPr lang="en-US" dirty="0" smtClean="0"/>
              <a:t>  </a:t>
            </a:r>
          </a:p>
          <a:p>
            <a:r>
              <a:rPr lang="en-US" sz="2400" dirty="0" smtClean="0"/>
              <a:t>E</a:t>
            </a:r>
            <a:r>
              <a:rPr lang="en-US" sz="2400" baseline="-25000" dirty="0" smtClean="0"/>
              <a:t>2</a:t>
            </a:r>
            <a:r>
              <a:rPr lang="en-US" sz="2400" dirty="0" smtClean="0"/>
              <a:t> =  </a:t>
            </a:r>
            <a:r>
              <a:rPr lang="en-US" sz="2400" u="sng" dirty="0" smtClean="0"/>
              <a:t>E</a:t>
            </a:r>
            <a:r>
              <a:rPr lang="en-US" sz="2400" baseline="-25000" dirty="0" smtClean="0"/>
              <a:t>1</a:t>
            </a:r>
            <a:r>
              <a:rPr lang="en-US" sz="2400" u="sng" dirty="0" smtClean="0"/>
              <a:t> x </a:t>
            </a:r>
            <a:r>
              <a:rPr lang="en-US" sz="2400" u="sng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US" sz="2400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r>
              <a:rPr lang="en-US" sz="2400" baseline="30000" dirty="0" smtClean="0"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en-US" sz="2400" dirty="0" smtClean="0"/>
              <a:t>d</a:t>
            </a:r>
            <a:r>
              <a:rPr lang="en-US" dirty="0" smtClean="0"/>
              <a:t>2</a:t>
            </a:r>
            <a:r>
              <a:rPr lang="en-US" sz="2400" baseline="30000" dirty="0" smtClean="0"/>
              <a:t>2</a:t>
            </a:r>
          </a:p>
          <a:p>
            <a:r>
              <a:rPr lang="it-IT" sz="2400" dirty="0" smtClean="0"/>
              <a:t>E</a:t>
            </a:r>
            <a:r>
              <a:rPr lang="it-IT" sz="2400" baseline="-25000" dirty="0" smtClean="0"/>
              <a:t>2</a:t>
            </a:r>
            <a:r>
              <a:rPr lang="it-IT" sz="2400" dirty="0" smtClean="0"/>
              <a:t>= </a:t>
            </a:r>
            <a:r>
              <a:rPr lang="it-IT" sz="2400" u="sng" dirty="0" smtClean="0"/>
              <a:t>10 x 1.0 </a:t>
            </a:r>
            <a:r>
              <a:rPr lang="it-IT" sz="2400" u="sng" baseline="30000" dirty="0" smtClean="0"/>
              <a:t>2</a:t>
            </a:r>
            <a:r>
              <a:rPr lang="it-IT" sz="2400" dirty="0" smtClean="0"/>
              <a:t>= </a:t>
            </a:r>
            <a:r>
              <a:rPr lang="it-IT" sz="2400" b="1" dirty="0" smtClean="0">
                <a:solidFill>
                  <a:srgbClr val="0070C0"/>
                </a:solidFill>
              </a:rPr>
              <a:t>40 lm/m</a:t>
            </a:r>
            <a:r>
              <a:rPr lang="it-IT" sz="2400" b="1" baseline="30000" dirty="0" smtClean="0">
                <a:solidFill>
                  <a:srgbClr val="0070C0"/>
                </a:solidFill>
              </a:rPr>
              <a:t>2</a:t>
            </a:r>
          </a:p>
          <a:p>
            <a:r>
              <a:rPr lang="it-IT" sz="2400" dirty="0" smtClean="0"/>
              <a:t>             0.5</a:t>
            </a:r>
            <a:r>
              <a:rPr lang="it-IT" sz="2400" baseline="30000" dirty="0" smtClean="0"/>
              <a:t>2</a:t>
            </a:r>
            <a:endParaRPr lang="en-US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762000" y="3962400"/>
            <a:ext cx="76200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</a:t>
            </a:r>
            <a:r>
              <a:rPr lang="en-US" sz="1400" dirty="0" smtClean="0"/>
              <a:t>1</a:t>
            </a:r>
            <a:r>
              <a:rPr lang="en-US" dirty="0" smtClean="0"/>
              <a:t> = 10 lm/m</a:t>
            </a:r>
            <a:r>
              <a:rPr lang="en-US" baseline="30000" dirty="0" smtClean="0"/>
              <a:t>2</a:t>
            </a:r>
            <a:r>
              <a:rPr lang="en-US" dirty="0" smtClean="0"/>
              <a:t>   d</a:t>
            </a:r>
            <a:r>
              <a:rPr lang="en-US" sz="1600" dirty="0" smtClean="0"/>
              <a:t>1</a:t>
            </a:r>
            <a:r>
              <a:rPr lang="en-US" dirty="0" smtClean="0"/>
              <a:t> = 1m  E</a:t>
            </a:r>
            <a:r>
              <a:rPr lang="en-US" sz="1400" dirty="0" smtClean="0"/>
              <a:t>2</a:t>
            </a:r>
            <a:r>
              <a:rPr lang="en-US" dirty="0" smtClean="0"/>
              <a:t> = ?  d</a:t>
            </a:r>
            <a:r>
              <a:rPr lang="en-US" sz="1400" dirty="0" smtClean="0"/>
              <a:t>2 </a:t>
            </a:r>
            <a:r>
              <a:rPr lang="en-US" dirty="0" smtClean="0"/>
              <a:t>= 0.5m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4114800" y="457200"/>
            <a:ext cx="3886200" cy="3810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1"/>
          <p:cNvSpPr>
            <a:spLocks noChangeArrowheads="1"/>
          </p:cNvSpPr>
          <p:nvPr/>
        </p:nvSpPr>
        <p:spPr bwMode="auto">
          <a:xfrm>
            <a:off x="152400" y="304800"/>
            <a:ext cx="8763000" cy="3016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3200" b="1" i="0" u="none" strike="noStrike" cap="none" normalizeH="0" baseline="0" dirty="0" smtClean="0">
                <a:ln>
                  <a:noFill/>
                </a:ln>
                <a:effectLst/>
                <a:ea typeface="Times New Roman" pitchFamily="18" charset="0"/>
                <a:cs typeface="Lucida Sans Unicode" pitchFamily="34" charset="0"/>
              </a:rPr>
              <a:t>Lambert’s Cosine law of illumination –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3200" b="1" i="0" u="none" strike="noStrike" cap="none" normalizeH="0" baseline="0" dirty="0" smtClean="0">
                <a:ln>
                  <a:noFill/>
                </a:ln>
                <a:effectLst/>
                <a:ea typeface="Times New Roman" pitchFamily="18" charset="0"/>
                <a:cs typeface="Lucida Sans Unicode" pitchFamily="34" charset="0"/>
              </a:rPr>
              <a:t>The Effect of Tilted Angle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When the luminous flux from a point source reaches the surface of an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object</a:t>
            </a: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, the direction of the light is always at right angles to that surface.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dirty="0" smtClean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However, </a:t>
            </a:r>
            <a:r>
              <a:rPr kumimoji="0" lang="en-US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light strikes many surfaces at an inclined angle and therefore illuminates larger areas than when it strikes at a right angle. </a:t>
            </a: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geometrical effect is shown in the diagram. </a:t>
            </a: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3" name="Picture 2" descr="http://knol.google.com/k/-/-/1hvmbypv7oiib/r5ru15/cosinelawillum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3581400"/>
            <a:ext cx="51054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6248400" y="3581400"/>
            <a:ext cx="2438400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If the luminous flux is kept constant but spread over a larger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area, then the illuminance at any point on that area must decrease.</a:t>
            </a: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966791" y="6001434"/>
            <a:ext cx="30016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Where is this linked to our buildings ?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0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0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  <p:bldP spid="2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09600" y="3048000"/>
            <a:ext cx="2819400" cy="14478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609600" y="609600"/>
            <a:ext cx="63837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3200" b="1" dirty="0" smtClean="0">
                <a:ea typeface="Times New Roman" pitchFamily="18" charset="0"/>
                <a:cs typeface="Lucida Sans Unicode" pitchFamily="34" charset="0"/>
              </a:rPr>
              <a:t>Lambert’s Cosine law of illumination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1447800" y="3124200"/>
            <a:ext cx="1869423" cy="224676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US" sz="2000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000" dirty="0" smtClean="0">
                <a:latin typeface="Lucida Sans Unicode" pitchFamily="34" charset="0"/>
                <a:cs typeface="Lucida Sans Unicode" pitchFamily="34" charset="0"/>
              </a:rPr>
              <a:t>E</a:t>
            </a:r>
            <a:r>
              <a:rPr lang="el-GR" sz="1100" dirty="0" smtClean="0">
                <a:latin typeface="Lucida Sans Unicode" pitchFamily="34" charset="0"/>
                <a:cs typeface="Lucida Sans Unicode" pitchFamily="34" charset="0"/>
              </a:rPr>
              <a:t>θ </a:t>
            </a:r>
            <a:r>
              <a:rPr lang="el-GR" sz="2000" dirty="0" smtClean="0">
                <a:latin typeface="Lucida Sans Unicode" pitchFamily="34" charset="0"/>
                <a:cs typeface="Lucida Sans Unicode" pitchFamily="34" charset="0"/>
              </a:rPr>
              <a:t>=</a:t>
            </a:r>
            <a:r>
              <a:rPr lang="en-US" sz="2000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2000" i="1" dirty="0" smtClean="0">
                <a:latin typeface="Times New Roman" pitchFamily="18" charset="0"/>
                <a:cs typeface="Times New Roman" pitchFamily="18" charset="0"/>
              </a:rPr>
              <a:t>I  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x </a:t>
            </a:r>
            <a:r>
              <a:rPr lang="en-US" sz="2000" dirty="0" smtClean="0">
                <a:latin typeface="Lucida Sans Unicode" pitchFamily="34" charset="0"/>
                <a:cs typeface="Lucida Sans Unicode" pitchFamily="34" charset="0"/>
              </a:rPr>
              <a:t>cos </a:t>
            </a:r>
            <a:r>
              <a:rPr lang="el-GR" sz="2000" dirty="0" smtClean="0">
                <a:latin typeface="Lucida Sans Unicode" pitchFamily="34" charset="0"/>
                <a:cs typeface="Lucida Sans Unicode" pitchFamily="34" charset="0"/>
              </a:rPr>
              <a:t>θ</a:t>
            </a:r>
            <a:endParaRPr lang="en-US" sz="2000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000" b="1" dirty="0" smtClean="0">
                <a:latin typeface="Lucida Sans Unicode" pitchFamily="34" charset="0"/>
                <a:cs typeface="Lucida Sans Unicode" pitchFamily="34" charset="0"/>
              </a:rPr>
              <a:t>      </a:t>
            </a:r>
            <a:r>
              <a:rPr lang="en-US" sz="2000" dirty="0" smtClean="0">
                <a:latin typeface="Lucida Sans Unicode" pitchFamily="34" charset="0"/>
                <a:cs typeface="Lucida Sans Unicode" pitchFamily="34" charset="0"/>
              </a:rPr>
              <a:t>d</a:t>
            </a:r>
            <a:r>
              <a:rPr lang="en-US" sz="2000" baseline="30000" dirty="0" smtClean="0">
                <a:latin typeface="Lucida Sans Unicode" pitchFamily="34" charset="0"/>
                <a:cs typeface="Lucida Sans Unicode" pitchFamily="34" charset="0"/>
              </a:rPr>
              <a:t>2</a:t>
            </a:r>
            <a:endParaRPr lang="en-US" sz="20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sz="20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sz="20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sz="20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sz="20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09600" y="1422975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Lambert’s cosine law states that the illuminance falling on any surface depends on the cosine of the light’s angle of incidence, θ </a:t>
            </a:r>
            <a:endParaRPr lang="en-US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1024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0" y="1524000"/>
            <a:ext cx="3810000" cy="3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9" name="Straight Connector 8"/>
          <p:cNvCxnSpPr/>
          <p:nvPr/>
        </p:nvCxnSpPr>
        <p:spPr>
          <a:xfrm>
            <a:off x="1981200" y="3733800"/>
            <a:ext cx="30480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838200" y="4724400"/>
            <a:ext cx="67818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Where E</a:t>
            </a:r>
            <a:r>
              <a:rPr lang="el-GR" sz="1050" dirty="0" smtClean="0">
                <a:latin typeface="Lucida Sans Unicode" pitchFamily="34" charset="0"/>
                <a:cs typeface="Lucida Sans Unicode" pitchFamily="34" charset="0"/>
              </a:rPr>
              <a:t>θ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= illuminance at that surface (lm/m</a:t>
            </a:r>
            <a:r>
              <a:rPr lang="en-US" baseline="30000" dirty="0" smtClean="0">
                <a:latin typeface="Lucida Sans Unicode" pitchFamily="34" charset="0"/>
                <a:cs typeface="Lucida Sans Unicode" pitchFamily="34" charset="0"/>
              </a:rPr>
              <a:t>2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)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         </a:t>
            </a:r>
            <a:r>
              <a:rPr lang="en-US" i="1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US" i="1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= intensity of source (cd)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         d = distance between source and surface (m)</a:t>
            </a:r>
            <a:r>
              <a:rPr lang="el-GR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 </a:t>
            </a:r>
          </a:p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          </a:t>
            </a:r>
            <a:r>
              <a:rPr lang="el-GR" dirty="0" smtClean="0">
                <a:latin typeface="Lucida Sans Unicode" pitchFamily="34" charset="0"/>
                <a:cs typeface="Lucida Sans Unicode" pitchFamily="34" charset="0"/>
              </a:rPr>
              <a:t>θ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= angle between direction of flux and the normal</a:t>
            </a: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533400"/>
            <a:ext cx="19495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>
                <a:latin typeface="Lucida Sans Unicode" pitchFamily="34" charset="0"/>
                <a:cs typeface="Lucida Sans Unicode" pitchFamily="34" charset="0"/>
              </a:rPr>
              <a:t>Example</a:t>
            </a:r>
            <a:r>
              <a:rPr lang="en-US" b="1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33400" y="1295400"/>
            <a:ext cx="80772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dirty="0" smtClean="0"/>
              <a:t>Calculate the  illuminance that falls on a surface from a roof-light source 2m away from it. </a:t>
            </a:r>
          </a:p>
          <a:p>
            <a:pPr algn="just"/>
            <a:r>
              <a:rPr lang="en-GB" sz="2400" dirty="0" smtClean="0"/>
              <a:t>The intensity of the source light is measured at  120 candela and the lights angle of incidence is 28 degrees.</a:t>
            </a: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990600" y="3048000"/>
            <a:ext cx="4191000" cy="1676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E</a:t>
            </a:r>
            <a:r>
              <a:rPr lang="el-GR" sz="1050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θ </a:t>
            </a:r>
            <a:r>
              <a:rPr lang="el-GR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=</a:t>
            </a:r>
            <a:r>
              <a:rPr lang="en-US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     </a:t>
            </a:r>
            <a:r>
              <a:rPr lang="en-US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   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x </a:t>
            </a:r>
            <a:r>
              <a:rPr lang="en-US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cos </a:t>
            </a:r>
            <a:r>
              <a:rPr lang="el-GR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θ</a:t>
            </a:r>
            <a:endParaRPr lang="en-US" dirty="0" smtClean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algn="ctr"/>
            <a:r>
              <a:rPr lang="en-US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d</a:t>
            </a:r>
            <a:r>
              <a:rPr lang="en-US" baseline="30000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2</a:t>
            </a:r>
            <a:endParaRPr lang="en-US" dirty="0" smtClean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2895600" y="3861881"/>
            <a:ext cx="30480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>
          <a:xfrm>
            <a:off x="6593626" y="5791200"/>
            <a:ext cx="20973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70C0"/>
                </a:solidFill>
              </a:rPr>
              <a:t>COPY DOWN</a:t>
            </a:r>
            <a:endParaRPr lang="en-GB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09600" y="2438400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000" dirty="0" smtClean="0">
                <a:latin typeface="Lucida Sans Unicode" pitchFamily="34" charset="0"/>
                <a:cs typeface="Lucida Sans Unicode" pitchFamily="34" charset="0"/>
              </a:rPr>
              <a:t>E</a:t>
            </a:r>
            <a:r>
              <a:rPr lang="el-GR" sz="2000" dirty="0" smtClean="0">
                <a:latin typeface="Lucida Sans Unicode" pitchFamily="34" charset="0"/>
                <a:cs typeface="Lucida Sans Unicode" pitchFamily="34" charset="0"/>
              </a:rPr>
              <a:t>θ =</a:t>
            </a:r>
            <a:r>
              <a:rPr lang="en-US" sz="2000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2000" i="1" dirty="0" smtClean="0">
                <a:latin typeface="Times New Roman" pitchFamily="18" charset="0"/>
                <a:cs typeface="Times New Roman" pitchFamily="18" charset="0"/>
              </a:rPr>
              <a:t>I  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en-US" sz="20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smtClean="0">
                <a:latin typeface="Lucida Sans Unicode" pitchFamily="34" charset="0"/>
                <a:cs typeface="Lucida Sans Unicode" pitchFamily="34" charset="0"/>
              </a:rPr>
              <a:t>cos </a:t>
            </a:r>
            <a:r>
              <a:rPr lang="el-GR" sz="2000" dirty="0" smtClean="0">
                <a:latin typeface="Lucida Sans Unicode" pitchFamily="34" charset="0"/>
                <a:cs typeface="Lucida Sans Unicode" pitchFamily="34" charset="0"/>
              </a:rPr>
              <a:t>θ</a:t>
            </a:r>
            <a:endParaRPr lang="en-US" sz="2000" dirty="0" smtClean="0">
              <a:latin typeface="Lucida Sans Unicode" pitchFamily="34" charset="0"/>
              <a:cs typeface="Lucida Sans Unicode" pitchFamily="34" charset="0"/>
            </a:endParaRPr>
          </a:p>
          <a:p>
            <a:endParaRPr lang="en-US" sz="2000" dirty="0" smtClean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000" b="1" dirty="0" smtClean="0">
                <a:latin typeface="Lucida Sans Unicode" pitchFamily="34" charset="0"/>
                <a:cs typeface="Lucida Sans Unicode" pitchFamily="34" charset="0"/>
              </a:rPr>
              <a:t>      </a:t>
            </a:r>
            <a:r>
              <a:rPr lang="en-US" sz="2000" dirty="0" smtClean="0">
                <a:latin typeface="Lucida Sans Unicode" pitchFamily="34" charset="0"/>
                <a:cs typeface="Lucida Sans Unicode" pitchFamily="34" charset="0"/>
              </a:rPr>
              <a:t>d</a:t>
            </a:r>
            <a:r>
              <a:rPr lang="en-US" sz="2000" baseline="30000" dirty="0" smtClean="0">
                <a:latin typeface="Lucida Sans Unicode" pitchFamily="34" charset="0"/>
                <a:cs typeface="Lucida Sans Unicode" pitchFamily="34" charset="0"/>
              </a:rPr>
              <a:t>2</a:t>
            </a:r>
            <a:endParaRPr lang="en-US" sz="2000" dirty="0" smtClean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81000" y="304800"/>
            <a:ext cx="20056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>
                <a:latin typeface="Lucida Sans Unicode" pitchFamily="34" charset="0"/>
                <a:cs typeface="Lucida Sans Unicode" pitchFamily="34" charset="0"/>
              </a:rPr>
              <a:t>Example </a:t>
            </a:r>
            <a:endParaRPr lang="en-US" sz="3200" dirty="0">
              <a:latin typeface="Lucida Sans Unicode" pitchFamily="34" charset="0"/>
              <a:cs typeface="Lucida Sans Unicode" pitchFamily="34" charset="0"/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1143000" y="3429000"/>
            <a:ext cx="457200" cy="1588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533400" y="914400"/>
            <a:ext cx="7620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 smtClean="0"/>
              <a:t>Calculate the  illuminance that falls on a surface from a light source 2m away from it. The intensity of the source light is measured at  120 candela and the lights angle of incidence is 28 degrees.</a:t>
            </a:r>
            <a:endParaRPr lang="en-GB" sz="2400" dirty="0"/>
          </a:p>
        </p:txBody>
      </p:sp>
      <p:sp>
        <p:nvSpPr>
          <p:cNvPr id="14" name="Rectangle 13"/>
          <p:cNvSpPr/>
          <p:nvPr/>
        </p:nvSpPr>
        <p:spPr>
          <a:xfrm>
            <a:off x="685800" y="4191000"/>
            <a:ext cx="4507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E</a:t>
            </a:r>
            <a:r>
              <a:rPr lang="el-GR" dirty="0" smtClean="0">
                <a:latin typeface="Lucida Sans Unicode" pitchFamily="34" charset="0"/>
                <a:cs typeface="Lucida Sans Unicode" pitchFamily="34" charset="0"/>
              </a:rPr>
              <a:t>θ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66800" y="4114800"/>
            <a:ext cx="3674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dirty="0" smtClean="0">
                <a:latin typeface="Lucida Sans Unicode" pitchFamily="34" charset="0"/>
                <a:cs typeface="Lucida Sans Unicode" pitchFamily="34" charset="0"/>
              </a:rPr>
              <a:t>=</a:t>
            </a:r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1447800" y="4114800"/>
            <a:ext cx="16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120  X COS 28   </a:t>
            </a:r>
          </a:p>
          <a:p>
            <a:r>
              <a:rPr lang="en-US" dirty="0" smtClean="0"/>
              <a:t> </a:t>
            </a:r>
            <a:endParaRPr lang="en-US" dirty="0"/>
          </a:p>
        </p:txBody>
      </p:sp>
      <p:cxnSp>
        <p:nvCxnSpPr>
          <p:cNvPr id="19" name="Straight Connector 18"/>
          <p:cNvCxnSpPr/>
          <p:nvPr/>
        </p:nvCxnSpPr>
        <p:spPr>
          <a:xfrm>
            <a:off x="1524000" y="4495800"/>
            <a:ext cx="457200" cy="1588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1600200" y="4648200"/>
            <a:ext cx="5334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3581400" y="4191000"/>
            <a:ext cx="472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= 30 x COS 28  = </a:t>
            </a:r>
            <a:r>
              <a:rPr lang="en-US" b="1" dirty="0" smtClean="0"/>
              <a:t>26.48 lm/m</a:t>
            </a:r>
            <a:r>
              <a:rPr lang="en-US" b="1" baseline="30000" dirty="0" smtClean="0"/>
              <a:t>2</a:t>
            </a:r>
            <a:r>
              <a:rPr lang="en-US" b="1" dirty="0" smtClean="0"/>
              <a:t>  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0999" y="0"/>
            <a:ext cx="44374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b="1" dirty="0" smtClean="0"/>
              <a:t>Qualities of Lighting</a:t>
            </a:r>
          </a:p>
        </p:txBody>
      </p:sp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381000" y="671899"/>
            <a:ext cx="8153400" cy="61863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2800" b="1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Reflection factor – Reflectance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dirty="0" smtClean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Most practical surfaces give a mixture of </a:t>
            </a:r>
            <a:r>
              <a:rPr lang="en-US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s</a:t>
            </a:r>
            <a:r>
              <a:rPr lang="en-US" dirty="0" smtClean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pecular</a:t>
            </a: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and diffuse reflection properties. </a:t>
            </a:r>
            <a:r>
              <a:rPr kumimoji="0" lang="en-US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amount of reflection at a surface is measured by the </a:t>
            </a:r>
            <a:r>
              <a:rPr kumimoji="0" lang="en-US" b="1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reflection factor </a:t>
            </a: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or </a:t>
            </a:r>
            <a:r>
              <a:rPr kumimoji="0" lang="en-US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reflectance</a:t>
            </a: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.</a:t>
            </a:r>
            <a:r>
              <a:rPr lang="en-US" dirty="0" smtClean="0"/>
              <a:t>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dirty="0" smtClean="0"/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Reflectance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is the ratio of the luminous flux reflected from a surface to the flux incident upon the surface.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Maximum reflectance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has a value near 1, for light, shiny surfaces.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Minimum reflectance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has a value near 0, for dark, dull surfaces.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en-US" sz="2000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Reflected components of light, both internal and external are an important factor in illumination as they can add to internal lux levels. 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endParaRPr lang="en-US" sz="2000" b="1" dirty="0" smtClean="0">
              <a:latin typeface="Lucida Sans Unicode" pitchFamily="34" charset="0"/>
              <a:cs typeface="Lucida Sans Unicode" pitchFamily="34" charset="0"/>
            </a:endParaRP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cs typeface="Lucida Sans Unicode" pitchFamily="34" charset="0"/>
              </a:rPr>
              <a:t>This</a:t>
            </a:r>
            <a:r>
              <a:rPr kumimoji="0" lang="en-US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cs typeface="Lucida Sans Unicode" pitchFamily="34" charset="0"/>
              </a:rPr>
              <a:t> factor is used to great effect in building design.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en-US" b="1" baseline="0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It can also cause problems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- (Disney Music Hall, Los Angeles) 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80999" y="5410200"/>
            <a:ext cx="259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Striking the Balance !</a:t>
            </a:r>
            <a:endParaRPr lang="en-GB" sz="20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38200" y="1447800"/>
          <a:ext cx="7315200" cy="35052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030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21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0743">
                <a:tc>
                  <a:txBody>
                    <a:bodyPr/>
                    <a:lstStyle/>
                    <a:p>
                      <a:r>
                        <a:rPr lang="en-US" dirty="0" smtClean="0"/>
                        <a:t>Surface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Reflectance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0743">
                <a:tc>
                  <a:txBody>
                    <a:bodyPr/>
                    <a:lstStyle/>
                    <a:p>
                      <a:r>
                        <a:rPr lang="en-US" dirty="0" smtClean="0"/>
                        <a:t>1. White emulsion paint on plaster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0.8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0743">
                <a:tc>
                  <a:txBody>
                    <a:bodyPr/>
                    <a:lstStyle/>
                    <a:p>
                      <a:r>
                        <a:rPr lang="en-US" dirty="0" smtClean="0"/>
                        <a:t>2. White emulsion paint on concrete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0.6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0743">
                <a:tc>
                  <a:txBody>
                    <a:bodyPr/>
                    <a:lstStyle/>
                    <a:p>
                      <a:r>
                        <a:rPr lang="en-US" dirty="0" smtClean="0"/>
                        <a:t>3. Concrete: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dirty="0" smtClean="0"/>
                        <a:t>light grey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0.4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0743">
                <a:tc>
                  <a:txBody>
                    <a:bodyPr/>
                    <a:lstStyle/>
                    <a:p>
                      <a:r>
                        <a:rPr lang="en-US" dirty="0" smtClean="0"/>
                        <a:t>4. Timber: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dirty="0" smtClean="0"/>
                        <a:t> birch, beech or similar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0.3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0743">
                <a:tc>
                  <a:txBody>
                    <a:bodyPr/>
                    <a:lstStyle/>
                    <a:p>
                      <a:r>
                        <a:rPr lang="en-US" dirty="0" smtClean="0"/>
                        <a:t>5. Bricks: red fletton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0.35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0743">
                <a:tc>
                  <a:txBody>
                    <a:bodyPr/>
                    <a:lstStyle/>
                    <a:p>
                      <a:r>
                        <a:rPr lang="en-US" dirty="0" smtClean="0"/>
                        <a:t>6. Quarry tiles</a:t>
                      </a:r>
                      <a:r>
                        <a:rPr lang="en-US" baseline="0" dirty="0" smtClean="0"/>
                        <a:t> : red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0.1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914400" y="685800"/>
            <a:ext cx="48013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 smtClean="0">
                <a:latin typeface="Lucida Sans Unicode" pitchFamily="34" charset="0"/>
                <a:cs typeface="Lucida Sans Unicode" pitchFamily="34" charset="0"/>
              </a:rPr>
              <a:t>Reflectance of building surface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838200" y="5486400"/>
            <a:ext cx="723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0070C0"/>
                </a:solidFill>
              </a:rPr>
              <a:t>Why is the reflectance factor higher in surface 1 than surface 2 ?</a:t>
            </a:r>
            <a:endParaRPr lang="en-GB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81000" y="775901"/>
            <a:ext cx="4419600" cy="369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en-GB" dirty="0" smtClean="0">
                <a:latin typeface="Lucida Sans Unicode" pitchFamily="34" charset="0"/>
                <a:cs typeface="Lucida Sans Unicode" pitchFamily="34" charset="0"/>
              </a:rPr>
              <a:t>Luminance is the scientific term for </a:t>
            </a:r>
            <a:r>
              <a:rPr lang="en-GB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“Photopic Surface Brightness” </a:t>
            </a:r>
            <a:r>
              <a:rPr lang="en-GB" dirty="0" smtClean="0">
                <a:latin typeface="Lucida Sans Unicode" pitchFamily="34" charset="0"/>
                <a:cs typeface="Lucida Sans Unicode" pitchFamily="34" charset="0"/>
              </a:rPr>
              <a:t>which specifies the visual brightness of an object.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It </a:t>
            </a:r>
            <a:r>
              <a:rPr lang="en-US" b="1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is a measure of the ability of an area of light source, or reflecting surface, to produce the sensation of brightness.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endParaRPr lang="en-US" b="1" dirty="0" smtClean="0">
              <a:solidFill>
                <a:srgbClr val="0070C0"/>
              </a:solidFill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</a:t>
            </a:r>
            <a:r>
              <a:rPr kumimoji="0" lang="en-US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appearance of an object is affected by the amount of light it emits or reflects compared to the area of its surface.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228600"/>
            <a:ext cx="42162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 smtClean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What is Luminance ?</a:t>
            </a:r>
            <a:endParaRPr lang="en-US" sz="3200" dirty="0">
              <a:solidFill>
                <a:srgbClr val="0070C0"/>
              </a:solidFill>
            </a:endParaRPr>
          </a:p>
        </p:txBody>
      </p:sp>
      <p:pic>
        <p:nvPicPr>
          <p:cNvPr id="1027" name="Picture 3" descr="http://www.9engineer.com/post_files_editor/image/Article/EP/ILL/Luminance_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05400" y="457200"/>
            <a:ext cx="3853431" cy="403860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381000" y="4343400"/>
            <a:ext cx="8001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 smtClean="0">
              <a:latin typeface="Lucida Sans Unicode" pitchFamily="34" charset="0"/>
              <a:cs typeface="Lucida Sans Unicode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 smtClean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 </a:t>
            </a:r>
          </a:p>
        </p:txBody>
      </p:sp>
      <p:sp>
        <p:nvSpPr>
          <p:cNvPr id="6" name="Rectangle 5"/>
          <p:cNvSpPr/>
          <p:nvPr/>
        </p:nvSpPr>
        <p:spPr>
          <a:xfrm>
            <a:off x="381000" y="4191000"/>
            <a:ext cx="4572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 smtClean="0">
                <a:latin typeface="Lucida Sans Unicode" pitchFamily="34" charset="0"/>
                <a:cs typeface="Lucida Sans Unicode" pitchFamily="34" charset="0"/>
              </a:rPr>
              <a:t>The </a:t>
            </a:r>
            <a:r>
              <a:rPr lang="en-GB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importance of luminance for design is enhanced by the fact that the human mind will react more positively to brightly illuminated scenes and objects. </a:t>
            </a:r>
          </a:p>
          <a:p>
            <a:pPr algn="just"/>
            <a:r>
              <a:rPr lang="en-GB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Users are typically more drawn to brighter displays that are more pleasing to the eye and easier to read</a:t>
            </a:r>
            <a:r>
              <a:rPr lang="en-GB" dirty="0" smtClean="0">
                <a:latin typeface="Lucida Sans Unicode" pitchFamily="34" charset="0"/>
                <a:cs typeface="Lucida Sans Unicode" pitchFamily="34" charset="0"/>
              </a:rPr>
              <a:t>.</a:t>
            </a:r>
            <a:endParaRPr lang="en-GB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105400" y="4572000"/>
            <a:ext cx="3886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en-GB" sz="1200" dirty="0" smtClean="0">
                <a:latin typeface="Lucida Sans Unicode" pitchFamily="34" charset="0"/>
                <a:cs typeface="Lucida Sans Unicode" pitchFamily="34" charset="0"/>
              </a:rPr>
              <a:t>The luminance indicates how much luminous power will be detected by an eye looking at the surface from a particular angle of view.</a:t>
            </a:r>
            <a:endParaRPr lang="en-US" sz="1200" dirty="0" smtClean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" name="6-Point Star 1"/>
          <p:cNvSpPr/>
          <p:nvPr/>
        </p:nvSpPr>
        <p:spPr>
          <a:xfrm>
            <a:off x="152400" y="4191000"/>
            <a:ext cx="228600" cy="27822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1"/>
          <p:cNvSpPr>
            <a:spLocks noChangeArrowheads="1"/>
          </p:cNvSpPr>
          <p:nvPr/>
        </p:nvSpPr>
        <p:spPr bwMode="auto">
          <a:xfrm>
            <a:off x="381000" y="429399"/>
            <a:ext cx="4800600" cy="5847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3200" b="1" i="0" u="none" strike="noStrike" cap="none" normalizeH="0" baseline="0" dirty="0" smtClean="0">
                <a:ln>
                  <a:noFill/>
                </a:ln>
                <a:solidFill>
                  <a:srgbClr val="0B5394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What is Glare?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eye can detect a wide range of light levels, but vision is affected by the range of brightness visible at any one time.</a:t>
            </a:r>
            <a:r>
              <a:rPr lang="en-GB" dirty="0" smtClean="0"/>
              <a:t>  </a:t>
            </a: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Glare</a:t>
            </a: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is the discomfort or impairment of vision caused by an excessive range of brightness in the visual field.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smtClean="0"/>
              <a:t> </a:t>
            </a:r>
            <a:r>
              <a:rPr lang="en-GB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A</a:t>
            </a:r>
            <a:r>
              <a:rPr lang="en-GB" b="1" dirty="0" smtClean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bright spot throws off your eyes’ auto-brightness meter and the resulting glare can cause eye strain, discomfort, fatigue and temporary vision loss.</a:t>
            </a:r>
            <a:endParaRPr kumimoji="0" lang="en-US" b="1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Glare can be caused by lamps, windows and painted surfaces appearing too bright in comparison with the general background.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dirty="0" smtClean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</p:txBody>
      </p:sp>
      <p:pic>
        <p:nvPicPr>
          <p:cNvPr id="68611" name="Picture 3" descr="http://www.nightwise.org/lot046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0" y="685800"/>
            <a:ext cx="2941797" cy="2209800"/>
          </a:xfrm>
          <a:prstGeom prst="rect">
            <a:avLst/>
          </a:prstGeom>
          <a:noFill/>
        </p:spPr>
      </p:pic>
      <p:pic>
        <p:nvPicPr>
          <p:cNvPr id="68613" name="Picture 5" descr="http://t0.gstatic.com/images?q=tbn:ANd9GcRfDijn3JqpFjmqwWjBwLbBlmSMZczdxjpkEfUHChBz4sqKCi1cMfmB68J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9800" y="3048000"/>
            <a:ext cx="2395704" cy="23622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1"/>
          <p:cNvSpPr>
            <a:spLocks noChangeArrowheads="1"/>
          </p:cNvSpPr>
          <p:nvPr/>
        </p:nvSpPr>
        <p:spPr bwMode="auto">
          <a:xfrm>
            <a:off x="381000" y="503367"/>
            <a:ext cx="5257800" cy="6093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Disability glare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Disability glare is the glare that lessens the ability to see detail.</a:t>
            </a: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It does not necessarily cause visual discomfort. For example, excessive reflections from shiny white paper can cause disability glare while reading.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Discomfort glare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Discomfort glare is the glare that causes visual discomfort without necessarily lessening the ability to see detail. 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dirty="0" smtClean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An unshielded lamp (light bulb) is a common example of discomfort glare.</a:t>
            </a:r>
            <a:r>
              <a:rPr lang="en-US" dirty="0" smtClean="0"/>
              <a:t> </a:t>
            </a:r>
            <a:r>
              <a:rPr lang="en-US" dirty="0" smtClean="0">
                <a:latin typeface="Lucida Sans Unicode" pitchFamily="34" charset="0"/>
                <a:cs typeface="Lucida Sans Unicode" pitchFamily="34" charset="0"/>
              </a:rPr>
              <a:t>The amount of discomfort depends on the angle of view and the type of location. If the direction of view is fixed on a particular visual task, then glare caused by lighting conditions will be more noticeable</a:t>
            </a:r>
            <a:r>
              <a: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</a:t>
            </a:r>
            <a:endParaRPr kumimoji="0" 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69635" name="Picture 3" descr="http://www.fsec.ucf.edu/en/consumer/buildings/basics/windows/how/images/DisabilityGla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1200" y="457200"/>
            <a:ext cx="2957945" cy="2711450"/>
          </a:xfrm>
          <a:prstGeom prst="rect">
            <a:avLst/>
          </a:prstGeom>
          <a:noFill/>
        </p:spPr>
      </p:pic>
      <p:pic>
        <p:nvPicPr>
          <p:cNvPr id="69636" name="Picture 4" descr="Picture of Discomfort Glare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3581400"/>
            <a:ext cx="3051810" cy="254317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7019</TotalTime>
  <Words>5204</Words>
  <Application>Microsoft Office PowerPoint</Application>
  <PresentationFormat>On-screen Show (4:3)</PresentationFormat>
  <Paragraphs>675</Paragraphs>
  <Slides>62</Slides>
  <Notes>6</Notes>
  <HiddenSlides>11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67" baseType="lpstr">
      <vt:lpstr>Arial</vt:lpstr>
      <vt:lpstr>Calibri</vt:lpstr>
      <vt:lpstr>Lucida Sans Unicode</vt:lpstr>
      <vt:lpstr>Times New Roman</vt:lpstr>
      <vt:lpstr>Office Theme</vt:lpstr>
      <vt:lpstr>Principles of Light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Principles of Light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Light</dc:title>
  <dc:creator>Vista</dc:creator>
  <cp:lastModifiedBy>Alan Nantel</cp:lastModifiedBy>
  <cp:revision>527</cp:revision>
  <cp:lastPrinted>2020-01-28T16:14:49Z</cp:lastPrinted>
  <dcterms:created xsi:type="dcterms:W3CDTF">2012-02-20T11:27:42Z</dcterms:created>
  <dcterms:modified xsi:type="dcterms:W3CDTF">2020-01-28T16:20:19Z</dcterms:modified>
</cp:coreProperties>
</file>