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2ED51-0642-A512-2DC0-4507B26D9C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138986-73CB-8517-1E1D-3325FBF3BC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D09C3A-ACDE-A8FF-A6A2-879C168E4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267511-F02B-9696-3200-2720F39D3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86085-59FC-F1FC-4AC1-DF04E8B20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241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6BCFF-2DFF-5E0A-C31B-B6F83C23E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B5111-47D0-DB83-C954-7D182185B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D4C31-44C7-70D9-CC67-C074D1952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596A3-377E-0913-C9D0-D37AB1A6A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AA014-1C05-3D15-8BF4-37D3A88A2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794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6443B-5AAB-FB4F-558E-46FA50682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4AC28B-B369-CA6F-F2D8-60B669F692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2A12-62A8-D2DC-779C-1B73A8081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A10B4-E6E2-90E7-9751-B4AD5CB2D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AD346-48A7-A8A9-1729-DB5A35AE5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502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7AF28-F5D7-9C37-0ED8-A30003165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DD6C5-2E73-C9B6-A665-E8BFE3B9D4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4D920-2A60-C609-697A-748E916ABA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F996A8-BC14-5CCD-AA35-B4BFFC2EF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9FEE1C-7F1B-DFE1-43B0-4BF4BC92C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C2492A-3A92-CB9B-5079-9BF4D1B3B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738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70474-D746-8D3B-4C97-0CA92D543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76D0-678D-9FC3-1B7E-C588A26FF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B886B3-1C1D-1600-C850-D4C84C3ED0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5A057C-0E04-A271-830B-831DF7DC61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B2101B-2038-BAD7-395A-ABA4812851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5F5213-B3E5-E61A-7E52-12CF3ADA3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20EA55-C297-E5EB-B91B-6EE4DEB42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91BC88-1E05-0A2C-E57D-87BE77781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86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32EA6-3AB9-134A-38C1-0749C8159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A1AAF4-67B3-9BE5-AB11-D0A30C9E0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AF24AA-4BD2-F44D-FAEF-09BE6F0AB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9A83DD-501F-B933-E44A-5CA05AA50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436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2F3A98-D56E-DF4A-566D-45C572B6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DA950E-49C1-0569-328D-2A007F95F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969E66-A9B1-F898-2222-A0C48F78C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921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5FCD9-2F98-8FF0-C580-C35CEF8BC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33674-BFD5-93DF-7CB5-ECB7C6F793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651DE1-DE12-57F1-0E66-3D45404EA1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EEC841-8CF0-B674-B48A-18F5F8080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9075D4-6E6E-E9BA-1A10-FAFC88930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206A6-8A52-05B5-9380-4E4E56485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064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AB474-DA26-35DD-BCA0-0DB7ADAE7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118671-A0FD-9786-B9FF-1D5746F522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F6CCB3-57B7-F6BF-87E5-ED7AD7E146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B2D26B-E759-5912-A4F7-FFB9C52B9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D066C6-43F1-66B7-69FB-0137AC805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EB0627-DFCD-974F-AE17-0DE462C12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202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50D82-29A3-B4D3-4F25-3D7848055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2548BC-44A8-F401-01FA-0C6C6E455E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47DAF-2FCE-CE5B-362A-769FD69C0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8C97B-442A-8052-5856-825DC7A1E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9CC7F-18DB-C426-2024-3551619BF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347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B4A42E-8626-5F00-4DE0-C933DE58AF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FF4DB3-5743-8E29-DE32-A9897433C7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0266F-4122-A1AF-DA98-AA21E56F8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2286A4-E8D3-D465-4E20-170B1FF12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0A0ED1-867E-024E-2CC0-E8FE618B7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829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689764-6E20-F443-9B8C-4250C043F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DF4974-EC94-F4D2-DE04-BEC56A8A0E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AA24D-933C-4823-7549-536E0FB29F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717EB4-CEA8-CA44-BBB7-9200954393D5}" type="datetimeFigureOut">
              <a:rPr lang="en-US" smtClean="0"/>
              <a:t>2/11/26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506498-7292-9A15-8874-69D2FFDBC5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26A6F9-A099-2684-4294-59267221DC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E232BF-5917-CB49-AC24-0206A5C620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504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m/books?id=8y1HAAAAMAAJ" TargetMode="External"/><Relationship Id="rId2" Type="http://schemas.openxmlformats.org/officeDocument/2006/relationships/hyperlink" Target="https://psycnet.apa.org/record/1979-02325-0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outledge.com/A-Secure-Base/Bowlby/p/book/9780415351380" TargetMode="External"/><Relationship Id="rId5" Type="http://schemas.openxmlformats.org/officeDocument/2006/relationships/hyperlink" Target="https://psycnet.apa.org/record/1993-01006-001" TargetMode="External"/><Relationship Id="rId4" Type="http://schemas.openxmlformats.org/officeDocument/2006/relationships/hyperlink" Target="https://carers.org/resources/manual-measures-caring-activities-and-outcomes-young-car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60581-816E-9627-0D5E-7449241B88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 Scenario 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1142E7-E975-1E35-74A0-CE8A5D918A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 Psychology in health and social care </a:t>
            </a:r>
          </a:p>
          <a:p>
            <a:r>
              <a:rPr lang="en-GB" dirty="0"/>
              <a:t>Name:Keshia Colvin </a:t>
            </a:r>
          </a:p>
          <a:p>
            <a:r>
              <a:rPr lang="en-GB" dirty="0"/>
              <a:t>Module code :</a:t>
            </a:r>
            <a:r>
              <a:rPr lang="en-GB" b="0" i="0" dirty="0">
                <a:effectLst/>
                <a:latin typeface="Helvetica" pitchFamily="2" charset="0"/>
              </a:rPr>
              <a:t>LCHS4010</a:t>
            </a:r>
            <a:endParaRPr lang="en-GB" dirty="0">
              <a:effectLst/>
              <a:latin typeface="Helvetica" pitchFamily="2" charset="0"/>
            </a:endParaRPr>
          </a:p>
          <a:p>
            <a:r>
              <a:rPr lang="en-GB" dirty="0"/>
              <a:t>Lecture :</a:t>
            </a:r>
            <a:r>
              <a:rPr lang="en-GB" b="0" i="0" dirty="0">
                <a:effectLst/>
                <a:latin typeface="Helvetica" pitchFamily="2" charset="0"/>
              </a:rPr>
              <a:t>Neale Haddon</a:t>
            </a:r>
            <a:endParaRPr lang="en-GB" dirty="0">
              <a:effectLst/>
              <a:latin typeface="Helvetica" pitchFamily="2" charset="0"/>
            </a:endParaRP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41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8FBAE-4556-1E0F-F87B-39FE730B8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46877-6DD8-78B8-702B-F92CCA1AF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Jenny who is a 16 yr old girl has cared for her mother for the last 5 years due to her father the main care giver passing away. </a:t>
            </a:r>
            <a:r>
              <a:rPr lang="en-GB" dirty="0" err="1"/>
              <a:t>Jennys</a:t>
            </a:r>
            <a:r>
              <a:rPr lang="en-GB" dirty="0"/>
              <a:t> mother requires emotional and practical support as she struggles with mobility issues and administrative support due to memory issues .</a:t>
            </a:r>
          </a:p>
          <a:p>
            <a:r>
              <a:rPr lang="en-GB" dirty="0"/>
              <a:t>The psychological theory I will be using to explore the impact on </a:t>
            </a:r>
            <a:r>
              <a:rPr lang="en-GB" dirty="0" err="1"/>
              <a:t>jennys</a:t>
            </a:r>
            <a:r>
              <a:rPr lang="en-GB" dirty="0"/>
              <a:t> own development and needs in the last 5 years will be </a:t>
            </a:r>
            <a:r>
              <a:rPr lang="en-GB" dirty="0" err="1"/>
              <a:t>bowlbys</a:t>
            </a:r>
            <a:r>
              <a:rPr lang="en-GB" dirty="0"/>
              <a:t> attachment theory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283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9BB63-2BC1-7A97-05FA-1FA485112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Bowlbys</a:t>
            </a:r>
            <a:r>
              <a:rPr lang="en-GB" dirty="0"/>
              <a:t> attachment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0285D-2AD3-1721-38FA-BC9E721BB7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attachment theory  explains how the early </a:t>
            </a:r>
            <a:r>
              <a:rPr lang="en-GB" dirty="0" err="1"/>
              <a:t>emtional</a:t>
            </a:r>
            <a:r>
              <a:rPr lang="en-GB" dirty="0"/>
              <a:t> bonds formed  influences individuals development across their lifespan </a:t>
            </a:r>
          </a:p>
          <a:p>
            <a:r>
              <a:rPr lang="en-GB" dirty="0"/>
              <a:t>The theory by </a:t>
            </a:r>
            <a:r>
              <a:rPr lang="en-GB" dirty="0" err="1"/>
              <a:t>bowlbys</a:t>
            </a:r>
            <a:r>
              <a:rPr lang="en-GB" dirty="0"/>
              <a:t>  suggests that children have a innate need and sense to build a  close attachment to ensure emotional stability and survival </a:t>
            </a:r>
          </a:p>
          <a:p>
            <a:r>
              <a:rPr lang="en-GB" dirty="0"/>
              <a:t>Consistent and responsive caregiving  can also result  security which leads to emotional stability and healthy relationships </a:t>
            </a:r>
          </a:p>
          <a:p>
            <a:r>
              <a:rPr lang="en-GB" dirty="0"/>
              <a:t>Inconsistent and disruptive caregiving insecurity which will lead to increased vulnerability to stress and anxiety </a:t>
            </a:r>
          </a:p>
          <a:p>
            <a:r>
              <a:rPr lang="en-GB" dirty="0"/>
              <a:t>Attachment experiences shape an individual’s internal working model, which influences future relationships and coping strategies (</a:t>
            </a:r>
            <a:r>
              <a:rPr lang="en-GB" dirty="0" err="1"/>
              <a:t>Bowlby</a:t>
            </a:r>
            <a:r>
              <a:rPr lang="en-GB" dirty="0"/>
              <a:t>, 1969; Ainsworth et al., 1978)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458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12B30-EDFB-FFA5-F3C5-1930D80FE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concepts and strengths of the theory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C4846-C9A5-CDBA-C7FD-341BDD18E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/>
          <a:lstStyle/>
          <a:p>
            <a:r>
              <a:rPr lang="en-GB" dirty="0"/>
              <a:t> This theory shows the importance of an early emotional relationship </a:t>
            </a:r>
          </a:p>
          <a:p>
            <a:r>
              <a:rPr lang="en-GB" dirty="0"/>
              <a:t> Supports professional decision-making and interventions (Rutter, 1981)</a:t>
            </a:r>
          </a:p>
          <a:p>
            <a:r>
              <a:rPr lang="en-GB" dirty="0"/>
              <a:t>It is helpful and useful for understanding the effects of disruptive caregiving and loss </a:t>
            </a:r>
          </a:p>
          <a:p>
            <a:r>
              <a:rPr lang="en-GB" dirty="0"/>
              <a:t>Supports emotional security in relationships that may be formed and developed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206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AC2E9-357F-7D19-BB60-89655C6C7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</a:t>
            </a:r>
            <a:r>
              <a:rPr lang="en-GB" b="1" dirty="0"/>
              <a:t> </a:t>
            </a:r>
            <a:r>
              <a:rPr lang="en-GB" dirty="0"/>
              <a:t>to</a:t>
            </a:r>
            <a:r>
              <a:rPr lang="en-GB" b="1" dirty="0"/>
              <a:t> </a:t>
            </a:r>
            <a:r>
              <a:rPr lang="en-GB" dirty="0"/>
              <a:t>Jenny’s</a:t>
            </a:r>
            <a:r>
              <a:rPr lang="en-GB" b="1" dirty="0"/>
              <a:t> </a:t>
            </a:r>
            <a:r>
              <a:rPr lang="en-GB" dirty="0"/>
              <a:t>Experiences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171FE-476F-FF6D-CDFF-1724EB60B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The </a:t>
            </a:r>
            <a:r>
              <a:rPr lang="en-GB" dirty="0" err="1"/>
              <a:t>bowlbys</a:t>
            </a:r>
            <a:r>
              <a:rPr lang="en-GB" dirty="0"/>
              <a:t> attachment theory  links to </a:t>
            </a:r>
            <a:r>
              <a:rPr lang="en-GB" dirty="0" err="1"/>
              <a:t>jennys</a:t>
            </a:r>
            <a:r>
              <a:rPr lang="en-GB" dirty="0"/>
              <a:t> experiences because :</a:t>
            </a:r>
          </a:p>
          <a:p>
            <a:r>
              <a:rPr lang="en-GB" dirty="0"/>
              <a:t> the loss of </a:t>
            </a:r>
            <a:r>
              <a:rPr lang="en-GB" dirty="0" err="1"/>
              <a:t>jennys</a:t>
            </a:r>
            <a:r>
              <a:rPr lang="en-GB" dirty="0"/>
              <a:t> dad  may have disrupted her emotional stability </a:t>
            </a:r>
          </a:p>
          <a:p>
            <a:r>
              <a:rPr lang="en-GB" dirty="0"/>
              <a:t>Having to switch roles and become her mothers main care giver  may have placed a emotional strain on her adolescence </a:t>
            </a:r>
          </a:p>
          <a:p>
            <a:r>
              <a:rPr lang="en-GB" dirty="0"/>
              <a:t>Young carers often experience anxiety and reduced peer interaction (Aldridge and Becker, 1999)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124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50B69-5FDA-CD08-B4EA-2039C8190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</a:t>
            </a:r>
            <a:r>
              <a:rPr lang="en-GB" dirty="0" err="1"/>
              <a:t>jennys</a:t>
            </a:r>
            <a:r>
              <a:rPr lang="en-GB" dirty="0"/>
              <a:t>  development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5EE8E-1AC6-EAA6-CE5A-1509F1F3A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young carers develop resilience and independence (Joseph, Becker and Becker, 2009)</a:t>
            </a:r>
          </a:p>
          <a:p>
            <a:r>
              <a:rPr lang="en-GB" dirty="0"/>
              <a:t>  this will impact </a:t>
            </a:r>
            <a:r>
              <a:rPr lang="en-GB" dirty="0" err="1"/>
              <a:t>jennys</a:t>
            </a:r>
            <a:r>
              <a:rPr lang="en-GB" dirty="0"/>
              <a:t> social and educational development </a:t>
            </a:r>
          </a:p>
          <a:p>
            <a:r>
              <a:rPr lang="en-GB" dirty="0"/>
              <a:t>Increase her emotional responsibility and stress </a:t>
            </a:r>
          </a:p>
          <a:p>
            <a:r>
              <a:rPr lang="en-GB" dirty="0"/>
              <a:t>This may also  increase the risk of isolation from others and put a strain on the emotional support jenny may receive.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434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6720A-1AA5-FED7-596F-FAF9B5A78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 nurture 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A123C-54AB-C9BE-1FA7-277951BD3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892" y="1690688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Development is shaped by interaction between biology and environment (Berk, 2018)</a:t>
            </a:r>
          </a:p>
          <a:p>
            <a:r>
              <a:rPr lang="en-GB" dirty="0"/>
              <a:t> </a:t>
            </a:r>
            <a:r>
              <a:rPr lang="en-GB" b="1" u="sng" dirty="0"/>
              <a:t>nature</a:t>
            </a:r>
            <a:r>
              <a:rPr lang="en-GB" dirty="0"/>
              <a:t> is  the biological side of the influence which influences : </a:t>
            </a:r>
          </a:p>
          <a:p>
            <a:r>
              <a:rPr lang="en-GB" dirty="0"/>
              <a:t>   Recognition of adolescence as the key stage of cogs and emotional development </a:t>
            </a:r>
          </a:p>
          <a:p>
            <a:r>
              <a:rPr lang="en-GB" dirty="0"/>
              <a:t> It also impacts the biological stress that it creates on mental health </a:t>
            </a:r>
          </a:p>
          <a:p>
            <a:r>
              <a:rPr lang="en-GB" b="1" u="sng" dirty="0"/>
              <a:t>Nurture</a:t>
            </a:r>
            <a:r>
              <a:rPr lang="en-GB" dirty="0"/>
              <a:t> is the environmental side of the influence which influences:</a:t>
            </a:r>
          </a:p>
          <a:p>
            <a:r>
              <a:rPr lang="en-GB" dirty="0"/>
              <a:t>Suggests the role of caregiving and family circumstances </a:t>
            </a:r>
          </a:p>
          <a:p>
            <a:r>
              <a:rPr lang="en-GB" dirty="0"/>
              <a:t>Acknowledges the high importance of professional and social support system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8088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1EC4F-9768-30A2-A4B3-5C024908D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892" y="-2126029"/>
            <a:ext cx="10515600" cy="6717567"/>
          </a:xfrm>
        </p:spPr>
        <p:txBody>
          <a:bodyPr/>
          <a:lstStyle/>
          <a:p>
            <a:r>
              <a:rPr lang="en-GB" dirty="0"/>
              <a:t>Application of Theory to </a:t>
            </a:r>
            <a:r>
              <a:rPr lang="en-GB" dirty="0" err="1"/>
              <a:t>jennys</a:t>
            </a:r>
            <a:r>
              <a:rPr lang="en-GB" dirty="0"/>
              <a:t> story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9774A-DF24-6978-C174-1163BF4E11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attachment theory I have chosen  explains clearly the emotional distress  that jenny would of experienced following the death of her  father who was the man caregiver </a:t>
            </a:r>
          </a:p>
          <a:p>
            <a:r>
              <a:rPr lang="en-GB" dirty="0"/>
              <a:t> The role reversal that she experienced following the increased responsibility can also  contribute to the emotional trauma and distress</a:t>
            </a:r>
          </a:p>
          <a:p>
            <a:r>
              <a:rPr lang="en-GB" dirty="0"/>
              <a:t> The nature and nurture factors previously mentioned may influence coping and resilience skills </a:t>
            </a:r>
          </a:p>
          <a:p>
            <a:r>
              <a:rPr lang="en-GB" dirty="0"/>
              <a:t>Understanding these influences supports appropriate, person-centred support and intervention (</a:t>
            </a:r>
            <a:r>
              <a:rPr lang="en-GB" dirty="0" err="1"/>
              <a:t>Bretherton</a:t>
            </a:r>
            <a:r>
              <a:rPr lang="en-GB" dirty="0"/>
              <a:t>, 1992)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3963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CBF8B-FB28-C9B1-ABE1-30208830A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Implications for support and practice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B5359-F885-82E1-5683-F2D434E62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Bowlbys</a:t>
            </a:r>
            <a:r>
              <a:rPr lang="en-GB" dirty="0"/>
              <a:t> theory  shows the effectiveness and importance of consistent/ emotionally responsive support, while also understanding the attachment needs supports </a:t>
            </a:r>
            <a:r>
              <a:rPr lang="en-GB" dirty="0" err="1"/>
              <a:t>jennys</a:t>
            </a:r>
            <a:r>
              <a:rPr lang="en-GB" dirty="0"/>
              <a:t> stability </a:t>
            </a:r>
          </a:p>
          <a:p>
            <a:r>
              <a:rPr lang="en-GB" dirty="0"/>
              <a:t> Appropriate support can improve long-term emotional wellbeing (</a:t>
            </a:r>
            <a:r>
              <a:rPr lang="en-GB" dirty="0" err="1"/>
              <a:t>Bowlby</a:t>
            </a:r>
            <a:r>
              <a:rPr lang="en-GB" dirty="0"/>
              <a:t>, 1988)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499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3FEF9-99F2-9D0E-B72C-D848F8503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31D76-A254-76BF-F859-CD85AECA1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840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 The attachment theory I choose  suggests a clear understanding of framework for the emotional development that Jenny would have undergone. </a:t>
            </a:r>
          </a:p>
          <a:p>
            <a:r>
              <a:rPr lang="en-GB" dirty="0"/>
              <a:t>The early attachment that she experiences  may also have long term effects on both relationships and emotional wellbeing </a:t>
            </a:r>
          </a:p>
          <a:p>
            <a:r>
              <a:rPr lang="en-GB" dirty="0"/>
              <a:t>Applying this theory to </a:t>
            </a:r>
            <a:r>
              <a:rPr lang="en-GB" dirty="0" err="1"/>
              <a:t>jennys</a:t>
            </a:r>
            <a:r>
              <a:rPr lang="en-GB" dirty="0"/>
              <a:t> case study and practice will help support person centred care which is effective </a:t>
            </a:r>
          </a:p>
          <a:p>
            <a:r>
              <a:rPr lang="en-GB" dirty="0"/>
              <a:t>Overall, attachment theory is a valuable tool for understanding and supporting individuals experiencing loss (</a:t>
            </a:r>
            <a:r>
              <a:rPr lang="en-GB" dirty="0" err="1"/>
              <a:t>Bowlby</a:t>
            </a:r>
            <a:r>
              <a:rPr lang="en-GB" dirty="0"/>
              <a:t>, 1988)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9605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B1DD4-9DAD-BB49-6B3E-4225B2970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746E8-71AD-30AD-156C-FD23D581E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7" y="1690688"/>
            <a:ext cx="9152468" cy="435133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Ainsworth, M.D.S., </a:t>
            </a:r>
            <a:r>
              <a:rPr lang="en-GB" dirty="0" err="1"/>
              <a:t>Blehar</a:t>
            </a:r>
            <a:r>
              <a:rPr lang="en-GB" dirty="0"/>
              <a:t>, M.C., Waters, E. and Wall, S. (1978) Patterns of attachment: A psychological study of the strange situation. Hillsdale, NJ: Lawrence </a:t>
            </a:r>
            <a:r>
              <a:rPr lang="en-GB" dirty="0" err="1"/>
              <a:t>Erlbaum</a:t>
            </a:r>
            <a:r>
              <a:rPr lang="en-GB" dirty="0"/>
              <a:t> Associates.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psycnet.apa.org</a:t>
            </a:r>
            <a:r>
              <a:rPr lang="en-GB" dirty="0">
                <a:hlinkClick r:id="rId2"/>
              </a:rPr>
              <a:t>/record/1979-02325-000</a:t>
            </a:r>
            <a:r>
              <a:rPr lang="en-GB" dirty="0"/>
              <a:t> (Accessed: 6 February 2026).</a:t>
            </a:r>
          </a:p>
          <a:p>
            <a:r>
              <a:rPr lang="en-GB" dirty="0"/>
              <a:t>Rutter, M. (1981) Maternal deprivation reassessed. 2nd </a:t>
            </a:r>
            <a:r>
              <a:rPr lang="en-GB" dirty="0" err="1"/>
              <a:t>edn</a:t>
            </a:r>
            <a:r>
              <a:rPr lang="en-GB" dirty="0"/>
              <a:t>. London: Penguin Books.Available at: </a:t>
            </a:r>
            <a:r>
              <a:rPr lang="en-GB" dirty="0">
                <a:hlinkClick r:id="rId3"/>
              </a:rPr>
              <a:t>https://books.google.com/books?id=</a:t>
            </a:r>
            <a:r>
              <a:rPr lang="en-GB" dirty="0" err="1">
                <a:hlinkClick r:id="rId3"/>
              </a:rPr>
              <a:t>8y1HAAAAMAAJ</a:t>
            </a:r>
            <a:r>
              <a:rPr lang="en-GB" dirty="0"/>
              <a:t> (Accessed: 6 February 2026).</a:t>
            </a:r>
          </a:p>
          <a:p>
            <a:r>
              <a:rPr lang="en-GB" dirty="0"/>
              <a:t>Joseph, S., Becker, F. and Becker, S. (2009) Manual for measures of caring activities and outcomes for young carers. London: Carers Trust. Available at: </a:t>
            </a:r>
            <a:r>
              <a:rPr lang="en-GB" dirty="0">
                <a:hlinkClick r:id="rId4"/>
              </a:rPr>
              <a:t>https://carers.org/resources/manual-measures-caring-activities-and-outcomes-young-carers</a:t>
            </a:r>
            <a:r>
              <a:rPr lang="en-GB" dirty="0"/>
              <a:t> (Accessed: 6 February 2026).</a:t>
            </a:r>
          </a:p>
          <a:p>
            <a:r>
              <a:rPr lang="en-GB" dirty="0" err="1"/>
              <a:t>Bretherton</a:t>
            </a:r>
            <a:r>
              <a:rPr lang="en-GB" dirty="0"/>
              <a:t>, I. (1992) ‘The origins of attachment theory: John </a:t>
            </a:r>
            <a:r>
              <a:rPr lang="en-GB" dirty="0" err="1"/>
              <a:t>Bowlby</a:t>
            </a:r>
            <a:r>
              <a:rPr lang="en-GB" dirty="0"/>
              <a:t> and Mary Ainsworth’, Developmental Psychology, 28(5), pp. 759–775.Available at: </a:t>
            </a:r>
            <a:r>
              <a:rPr lang="en-GB" dirty="0">
                <a:hlinkClick r:id="rId5"/>
              </a:rPr>
              <a:t>https://</a:t>
            </a:r>
            <a:r>
              <a:rPr lang="en-GB" dirty="0" err="1">
                <a:hlinkClick r:id="rId5"/>
              </a:rPr>
              <a:t>psycnet.apa.org</a:t>
            </a:r>
            <a:r>
              <a:rPr lang="en-GB" dirty="0">
                <a:hlinkClick r:id="rId5"/>
              </a:rPr>
              <a:t>/record/1993-01006-001</a:t>
            </a:r>
            <a:r>
              <a:rPr lang="en-GB" dirty="0"/>
              <a:t> (Accessed: 6 February 2026).</a:t>
            </a:r>
          </a:p>
          <a:p>
            <a:r>
              <a:rPr lang="en-GB" dirty="0" err="1"/>
              <a:t>Bowlby</a:t>
            </a:r>
            <a:r>
              <a:rPr lang="en-GB" dirty="0"/>
              <a:t>, J. (1988) A secure base: Parent-child attachment and healthy human development. London: </a:t>
            </a:r>
            <a:r>
              <a:rPr lang="en-GB" dirty="0" err="1"/>
              <a:t>Routledge.Available</a:t>
            </a:r>
            <a:r>
              <a:rPr lang="en-GB" dirty="0"/>
              <a:t> at: </a:t>
            </a:r>
            <a:r>
              <a:rPr lang="en-GB" dirty="0">
                <a:hlinkClick r:id="rId6"/>
              </a:rPr>
              <a:t>https://</a:t>
            </a:r>
            <a:r>
              <a:rPr lang="en-GB" dirty="0" err="1">
                <a:hlinkClick r:id="rId6"/>
              </a:rPr>
              <a:t>www.routledge.com</a:t>
            </a:r>
            <a:r>
              <a:rPr lang="en-GB" dirty="0">
                <a:hlinkClick r:id="rId6"/>
              </a:rPr>
              <a:t>/A-Secure-Base/</a:t>
            </a:r>
            <a:r>
              <a:rPr lang="en-GB" dirty="0" err="1">
                <a:hlinkClick r:id="rId6"/>
              </a:rPr>
              <a:t>Bowlby</a:t>
            </a:r>
            <a:r>
              <a:rPr lang="en-GB" dirty="0">
                <a:hlinkClick r:id="rId6"/>
              </a:rPr>
              <a:t>/p/book/9780415351380</a:t>
            </a:r>
            <a:r>
              <a:rPr lang="en-GB" dirty="0"/>
              <a:t> (Accessed: 6 February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4207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 Scenario  </vt:lpstr>
      <vt:lpstr>Introduction </vt:lpstr>
      <vt:lpstr>Bowlbys attachment theory </vt:lpstr>
      <vt:lpstr>Key concepts and strengths of the theory </vt:lpstr>
      <vt:lpstr>Relevance to Jenny’s Experiences </vt:lpstr>
      <vt:lpstr>Impact on jennys  development </vt:lpstr>
      <vt:lpstr>Nature and  nurture   </vt:lpstr>
      <vt:lpstr>Application of Theory to jennys story  </vt:lpstr>
      <vt:lpstr> Implications for support and practice 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Scenario  </dc:title>
  <dc:creator>asharntay colvin</dc:creator>
  <cp:lastModifiedBy>asharntay colvin</cp:lastModifiedBy>
  <cp:revision>7</cp:revision>
  <dcterms:created xsi:type="dcterms:W3CDTF">2026-02-06T21:04:50Z</dcterms:created>
  <dcterms:modified xsi:type="dcterms:W3CDTF">2026-02-11T18:38:16Z</dcterms:modified>
</cp:coreProperties>
</file>