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3"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66F2BA-65B5-41A8-2A72-EA781DDD48FD}" v="532" dt="2025-05-09T22:17:37.161"/>
    <p1510:client id="{983AF00E-C3A2-2D2D-C328-768E60A14786}" v="135" dt="2025-05-08T22:05:27.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493424-136A-4356-8CC6-C40DA6ACDA7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2F777D1-50C9-44BE-8C30-E8243E6F38AE}">
      <dgm:prSet/>
      <dgm:spPr/>
      <dgm:t>
        <a:bodyPr/>
        <a:lstStyle/>
        <a:p>
          <a:pPr>
            <a:defRPr cap="all"/>
          </a:pPr>
          <a:r>
            <a:rPr lang="en-US"/>
            <a:t>Energy efficiency</a:t>
          </a:r>
        </a:p>
      </dgm:t>
    </dgm:pt>
    <dgm:pt modelId="{50829D9E-F1C2-4CF3-814B-CBE913CD6293}" type="parTrans" cxnId="{B01283CF-C484-414C-A8E0-59D95EFF29AC}">
      <dgm:prSet/>
      <dgm:spPr/>
      <dgm:t>
        <a:bodyPr/>
        <a:lstStyle/>
        <a:p>
          <a:endParaRPr lang="en-US"/>
        </a:p>
      </dgm:t>
    </dgm:pt>
    <dgm:pt modelId="{A73654EB-C58D-46D5-87B4-CCA76F486180}" type="sibTrans" cxnId="{B01283CF-C484-414C-A8E0-59D95EFF29AC}">
      <dgm:prSet/>
      <dgm:spPr/>
      <dgm:t>
        <a:bodyPr/>
        <a:lstStyle/>
        <a:p>
          <a:endParaRPr lang="en-US"/>
        </a:p>
      </dgm:t>
    </dgm:pt>
    <dgm:pt modelId="{9BB2BBA4-BF78-4C01-97BD-233958647D75}">
      <dgm:prSet/>
      <dgm:spPr/>
      <dgm:t>
        <a:bodyPr/>
        <a:lstStyle/>
        <a:p>
          <a:pPr>
            <a:defRPr cap="all"/>
          </a:pPr>
          <a:r>
            <a:rPr lang="en-US"/>
            <a:t>Waste reduction</a:t>
          </a:r>
        </a:p>
      </dgm:t>
    </dgm:pt>
    <dgm:pt modelId="{04FBA943-09F6-4E27-A1B0-7249E8D6182C}" type="parTrans" cxnId="{2743C6CE-5766-4568-81EB-7034DE64708C}">
      <dgm:prSet/>
      <dgm:spPr/>
      <dgm:t>
        <a:bodyPr/>
        <a:lstStyle/>
        <a:p>
          <a:endParaRPr lang="en-US"/>
        </a:p>
      </dgm:t>
    </dgm:pt>
    <dgm:pt modelId="{AF06D93A-E4CC-4866-BEA7-9A0A98B01C8D}" type="sibTrans" cxnId="{2743C6CE-5766-4568-81EB-7034DE64708C}">
      <dgm:prSet/>
      <dgm:spPr/>
      <dgm:t>
        <a:bodyPr/>
        <a:lstStyle/>
        <a:p>
          <a:endParaRPr lang="en-US"/>
        </a:p>
      </dgm:t>
    </dgm:pt>
    <dgm:pt modelId="{9D28C486-3500-4D32-90F8-928C27CA52D0}">
      <dgm:prSet/>
      <dgm:spPr/>
      <dgm:t>
        <a:bodyPr/>
        <a:lstStyle/>
        <a:p>
          <a:pPr>
            <a:defRPr cap="all"/>
          </a:pPr>
          <a:r>
            <a:rPr lang="en-US"/>
            <a:t>Building materials</a:t>
          </a:r>
        </a:p>
      </dgm:t>
    </dgm:pt>
    <dgm:pt modelId="{E415EC10-88A9-44AE-8ABD-ABDF7B34D96C}" type="parTrans" cxnId="{88D069D4-203C-400E-B14F-7B391AD1F529}">
      <dgm:prSet/>
      <dgm:spPr/>
      <dgm:t>
        <a:bodyPr/>
        <a:lstStyle/>
        <a:p>
          <a:endParaRPr lang="en-US"/>
        </a:p>
      </dgm:t>
    </dgm:pt>
    <dgm:pt modelId="{E7359E70-DE6D-48FF-AF8A-8CB27D174F48}" type="sibTrans" cxnId="{88D069D4-203C-400E-B14F-7B391AD1F529}">
      <dgm:prSet/>
      <dgm:spPr/>
      <dgm:t>
        <a:bodyPr/>
        <a:lstStyle/>
        <a:p>
          <a:endParaRPr lang="en-US"/>
        </a:p>
      </dgm:t>
    </dgm:pt>
    <dgm:pt modelId="{9BC60F96-E89B-4752-8D5A-9395AB89EAE5}">
      <dgm:prSet/>
      <dgm:spPr/>
      <dgm:t>
        <a:bodyPr/>
        <a:lstStyle/>
        <a:p>
          <a:pPr>
            <a:defRPr cap="all"/>
          </a:pPr>
          <a:r>
            <a:rPr lang="en-US"/>
            <a:t>Food and beverage</a:t>
          </a:r>
        </a:p>
      </dgm:t>
    </dgm:pt>
    <dgm:pt modelId="{47A8AD0C-3195-469E-B365-F42DC6D1956F}" type="parTrans" cxnId="{91691A04-3FCB-472C-B1A2-E805144ECDC8}">
      <dgm:prSet/>
      <dgm:spPr/>
      <dgm:t>
        <a:bodyPr/>
        <a:lstStyle/>
        <a:p>
          <a:endParaRPr lang="en-US"/>
        </a:p>
      </dgm:t>
    </dgm:pt>
    <dgm:pt modelId="{A9C106A3-E276-416F-84BB-5288CFB0C23B}" type="sibTrans" cxnId="{91691A04-3FCB-472C-B1A2-E805144ECDC8}">
      <dgm:prSet/>
      <dgm:spPr/>
      <dgm:t>
        <a:bodyPr/>
        <a:lstStyle/>
        <a:p>
          <a:endParaRPr lang="en-US"/>
        </a:p>
      </dgm:t>
    </dgm:pt>
    <dgm:pt modelId="{CD6A2654-16FB-443A-80AD-749BFD8CC98F}" type="pres">
      <dgm:prSet presAssocID="{C7493424-136A-4356-8CC6-C40DA6ACDA77}" presName="root" presStyleCnt="0">
        <dgm:presLayoutVars>
          <dgm:dir/>
          <dgm:resizeHandles val="exact"/>
        </dgm:presLayoutVars>
      </dgm:prSet>
      <dgm:spPr/>
    </dgm:pt>
    <dgm:pt modelId="{2349029D-0D3E-4FCF-A4CE-84260ED1EB46}" type="pres">
      <dgm:prSet presAssocID="{42F777D1-50C9-44BE-8C30-E8243E6F38AE}" presName="compNode" presStyleCnt="0"/>
      <dgm:spPr/>
    </dgm:pt>
    <dgm:pt modelId="{AC8A3BEE-D952-4098-8E83-8F983188972A}" type="pres">
      <dgm:prSet presAssocID="{42F777D1-50C9-44BE-8C30-E8243E6F38AE}" presName="iconBgRect" presStyleLbl="bgShp" presStyleIdx="0" presStyleCnt="4"/>
      <dgm:spPr/>
    </dgm:pt>
    <dgm:pt modelId="{FCA1C624-F0BC-4568-9493-1577184F87F4}" type="pres">
      <dgm:prSet presAssocID="{42F777D1-50C9-44BE-8C30-E8243E6F38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4BBB83BD-F06A-4E9E-AD56-5F19474C827E}" type="pres">
      <dgm:prSet presAssocID="{42F777D1-50C9-44BE-8C30-E8243E6F38AE}" presName="spaceRect" presStyleCnt="0"/>
      <dgm:spPr/>
    </dgm:pt>
    <dgm:pt modelId="{1E5096EA-D45B-4FFB-8FCE-8AB744E447F6}" type="pres">
      <dgm:prSet presAssocID="{42F777D1-50C9-44BE-8C30-E8243E6F38AE}" presName="textRect" presStyleLbl="revTx" presStyleIdx="0" presStyleCnt="4">
        <dgm:presLayoutVars>
          <dgm:chMax val="1"/>
          <dgm:chPref val="1"/>
        </dgm:presLayoutVars>
      </dgm:prSet>
      <dgm:spPr/>
    </dgm:pt>
    <dgm:pt modelId="{CB4322DE-7B9C-4310-A1F4-63F91B8B2108}" type="pres">
      <dgm:prSet presAssocID="{A73654EB-C58D-46D5-87B4-CCA76F486180}" presName="sibTrans" presStyleCnt="0"/>
      <dgm:spPr/>
    </dgm:pt>
    <dgm:pt modelId="{2C6E3FB1-2490-4A7D-B88F-946A020742A9}" type="pres">
      <dgm:prSet presAssocID="{9BB2BBA4-BF78-4C01-97BD-233958647D75}" presName="compNode" presStyleCnt="0"/>
      <dgm:spPr/>
    </dgm:pt>
    <dgm:pt modelId="{85B81620-BE4D-472F-91E9-08A605C952CC}" type="pres">
      <dgm:prSet presAssocID="{9BB2BBA4-BF78-4C01-97BD-233958647D75}" presName="iconBgRect" presStyleLbl="bgShp" presStyleIdx="1" presStyleCnt="4"/>
      <dgm:spPr/>
    </dgm:pt>
    <dgm:pt modelId="{11BA4146-17F6-4E4B-A019-0ACA51FE86C6}" type="pres">
      <dgm:prSet presAssocID="{9BB2BBA4-BF78-4C01-97BD-233958647D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DED376F7-F238-4CEC-BC66-770C41B11808}" type="pres">
      <dgm:prSet presAssocID="{9BB2BBA4-BF78-4C01-97BD-233958647D75}" presName="spaceRect" presStyleCnt="0"/>
      <dgm:spPr/>
    </dgm:pt>
    <dgm:pt modelId="{46BB48DB-5FDC-4DC0-AAE4-6B8E494ADDB6}" type="pres">
      <dgm:prSet presAssocID="{9BB2BBA4-BF78-4C01-97BD-233958647D75}" presName="textRect" presStyleLbl="revTx" presStyleIdx="1" presStyleCnt="4">
        <dgm:presLayoutVars>
          <dgm:chMax val="1"/>
          <dgm:chPref val="1"/>
        </dgm:presLayoutVars>
      </dgm:prSet>
      <dgm:spPr/>
    </dgm:pt>
    <dgm:pt modelId="{8FD69B24-0FB3-4852-8C6D-DCE1ACF367CE}" type="pres">
      <dgm:prSet presAssocID="{AF06D93A-E4CC-4866-BEA7-9A0A98B01C8D}" presName="sibTrans" presStyleCnt="0"/>
      <dgm:spPr/>
    </dgm:pt>
    <dgm:pt modelId="{0A799857-928C-4F53-8BD2-81243A710363}" type="pres">
      <dgm:prSet presAssocID="{9D28C486-3500-4D32-90F8-928C27CA52D0}" presName="compNode" presStyleCnt="0"/>
      <dgm:spPr/>
    </dgm:pt>
    <dgm:pt modelId="{D7AC9F7D-285E-409F-8A1D-998B371691F7}" type="pres">
      <dgm:prSet presAssocID="{9D28C486-3500-4D32-90F8-928C27CA52D0}" presName="iconBgRect" presStyleLbl="bgShp" presStyleIdx="2" presStyleCnt="4"/>
      <dgm:spPr/>
    </dgm:pt>
    <dgm:pt modelId="{33CE0F2E-9437-4ED2-8BE8-36C916500703}" type="pres">
      <dgm:prSet presAssocID="{9D28C486-3500-4D32-90F8-928C27CA52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2D03CFC8-2EA8-4907-A88E-FE37A5E0AE8E}" type="pres">
      <dgm:prSet presAssocID="{9D28C486-3500-4D32-90F8-928C27CA52D0}" presName="spaceRect" presStyleCnt="0"/>
      <dgm:spPr/>
    </dgm:pt>
    <dgm:pt modelId="{B75328B0-BD2C-48D0-AC72-0A54ECFAA2A6}" type="pres">
      <dgm:prSet presAssocID="{9D28C486-3500-4D32-90F8-928C27CA52D0}" presName="textRect" presStyleLbl="revTx" presStyleIdx="2" presStyleCnt="4">
        <dgm:presLayoutVars>
          <dgm:chMax val="1"/>
          <dgm:chPref val="1"/>
        </dgm:presLayoutVars>
      </dgm:prSet>
      <dgm:spPr/>
    </dgm:pt>
    <dgm:pt modelId="{D2CB93F4-00BF-40C7-B6CB-62E2639AAAED}" type="pres">
      <dgm:prSet presAssocID="{E7359E70-DE6D-48FF-AF8A-8CB27D174F48}" presName="sibTrans" presStyleCnt="0"/>
      <dgm:spPr/>
    </dgm:pt>
    <dgm:pt modelId="{16F9ED8A-AE8B-4A29-9532-8D60139F0B20}" type="pres">
      <dgm:prSet presAssocID="{9BC60F96-E89B-4752-8D5A-9395AB89EAE5}" presName="compNode" presStyleCnt="0"/>
      <dgm:spPr/>
    </dgm:pt>
    <dgm:pt modelId="{DB76F061-229E-4418-8871-19ED63A59C63}" type="pres">
      <dgm:prSet presAssocID="{9BC60F96-E89B-4752-8D5A-9395AB89EAE5}" presName="iconBgRect" presStyleLbl="bgShp" presStyleIdx="3" presStyleCnt="4"/>
      <dgm:spPr/>
    </dgm:pt>
    <dgm:pt modelId="{DC146381-ADCE-4A45-BFFC-E1A6FFC60276}" type="pres">
      <dgm:prSet presAssocID="{9BC60F96-E89B-4752-8D5A-9395AB89EA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5033CD0F-A2EA-4831-8D3A-E51465976B06}" type="pres">
      <dgm:prSet presAssocID="{9BC60F96-E89B-4752-8D5A-9395AB89EAE5}" presName="spaceRect" presStyleCnt="0"/>
      <dgm:spPr/>
    </dgm:pt>
    <dgm:pt modelId="{34AEE428-CD54-4756-991D-D420F82D8D56}" type="pres">
      <dgm:prSet presAssocID="{9BC60F96-E89B-4752-8D5A-9395AB89EAE5}" presName="textRect" presStyleLbl="revTx" presStyleIdx="3" presStyleCnt="4">
        <dgm:presLayoutVars>
          <dgm:chMax val="1"/>
          <dgm:chPref val="1"/>
        </dgm:presLayoutVars>
      </dgm:prSet>
      <dgm:spPr/>
    </dgm:pt>
  </dgm:ptLst>
  <dgm:cxnLst>
    <dgm:cxn modelId="{91691A04-3FCB-472C-B1A2-E805144ECDC8}" srcId="{C7493424-136A-4356-8CC6-C40DA6ACDA77}" destId="{9BC60F96-E89B-4752-8D5A-9395AB89EAE5}" srcOrd="3" destOrd="0" parTransId="{47A8AD0C-3195-469E-B365-F42DC6D1956F}" sibTransId="{A9C106A3-E276-416F-84BB-5288CFB0C23B}"/>
    <dgm:cxn modelId="{D82AE921-BC8E-4A4A-8232-098E20A07987}" type="presOf" srcId="{42F777D1-50C9-44BE-8C30-E8243E6F38AE}" destId="{1E5096EA-D45B-4FFB-8FCE-8AB744E447F6}" srcOrd="0" destOrd="0" presId="urn:microsoft.com/office/officeart/2018/5/layout/IconCircleLabelList"/>
    <dgm:cxn modelId="{77822B57-FAAF-43F1-8A0D-7A30CD05382C}" type="presOf" srcId="{9BC60F96-E89B-4752-8D5A-9395AB89EAE5}" destId="{34AEE428-CD54-4756-991D-D420F82D8D56}" srcOrd="0" destOrd="0" presId="urn:microsoft.com/office/officeart/2018/5/layout/IconCircleLabelList"/>
    <dgm:cxn modelId="{20262596-3436-4807-B531-CAD5AD4FB051}" type="presOf" srcId="{9D28C486-3500-4D32-90F8-928C27CA52D0}" destId="{B75328B0-BD2C-48D0-AC72-0A54ECFAA2A6}" srcOrd="0" destOrd="0" presId="urn:microsoft.com/office/officeart/2018/5/layout/IconCircleLabelList"/>
    <dgm:cxn modelId="{ACC593C1-980C-44CE-8B2B-088E9F417B66}" type="presOf" srcId="{C7493424-136A-4356-8CC6-C40DA6ACDA77}" destId="{CD6A2654-16FB-443A-80AD-749BFD8CC98F}" srcOrd="0" destOrd="0" presId="urn:microsoft.com/office/officeart/2018/5/layout/IconCircleLabelList"/>
    <dgm:cxn modelId="{2743C6CE-5766-4568-81EB-7034DE64708C}" srcId="{C7493424-136A-4356-8CC6-C40DA6ACDA77}" destId="{9BB2BBA4-BF78-4C01-97BD-233958647D75}" srcOrd="1" destOrd="0" parTransId="{04FBA943-09F6-4E27-A1B0-7249E8D6182C}" sibTransId="{AF06D93A-E4CC-4866-BEA7-9A0A98B01C8D}"/>
    <dgm:cxn modelId="{B01283CF-C484-414C-A8E0-59D95EFF29AC}" srcId="{C7493424-136A-4356-8CC6-C40DA6ACDA77}" destId="{42F777D1-50C9-44BE-8C30-E8243E6F38AE}" srcOrd="0" destOrd="0" parTransId="{50829D9E-F1C2-4CF3-814B-CBE913CD6293}" sibTransId="{A73654EB-C58D-46D5-87B4-CCA76F486180}"/>
    <dgm:cxn modelId="{88D069D4-203C-400E-B14F-7B391AD1F529}" srcId="{C7493424-136A-4356-8CC6-C40DA6ACDA77}" destId="{9D28C486-3500-4D32-90F8-928C27CA52D0}" srcOrd="2" destOrd="0" parTransId="{E415EC10-88A9-44AE-8ABD-ABDF7B34D96C}" sibTransId="{E7359E70-DE6D-48FF-AF8A-8CB27D174F48}"/>
    <dgm:cxn modelId="{FA4C41FE-91C5-4210-9581-03C4519ED617}" type="presOf" srcId="{9BB2BBA4-BF78-4C01-97BD-233958647D75}" destId="{46BB48DB-5FDC-4DC0-AAE4-6B8E494ADDB6}" srcOrd="0" destOrd="0" presId="urn:microsoft.com/office/officeart/2018/5/layout/IconCircleLabelList"/>
    <dgm:cxn modelId="{B825C1E7-7D19-47C2-90A0-EB6C64D62D51}" type="presParOf" srcId="{CD6A2654-16FB-443A-80AD-749BFD8CC98F}" destId="{2349029D-0D3E-4FCF-A4CE-84260ED1EB46}" srcOrd="0" destOrd="0" presId="urn:microsoft.com/office/officeart/2018/5/layout/IconCircleLabelList"/>
    <dgm:cxn modelId="{227E461D-4A39-410A-805D-9DC88E6083E2}" type="presParOf" srcId="{2349029D-0D3E-4FCF-A4CE-84260ED1EB46}" destId="{AC8A3BEE-D952-4098-8E83-8F983188972A}" srcOrd="0" destOrd="0" presId="urn:microsoft.com/office/officeart/2018/5/layout/IconCircleLabelList"/>
    <dgm:cxn modelId="{CAA0CDD6-6DE3-4605-B188-E50F05413CBB}" type="presParOf" srcId="{2349029D-0D3E-4FCF-A4CE-84260ED1EB46}" destId="{FCA1C624-F0BC-4568-9493-1577184F87F4}" srcOrd="1" destOrd="0" presId="urn:microsoft.com/office/officeart/2018/5/layout/IconCircleLabelList"/>
    <dgm:cxn modelId="{A66A6CD3-11FD-4EFC-A861-2A92753F064C}" type="presParOf" srcId="{2349029D-0D3E-4FCF-A4CE-84260ED1EB46}" destId="{4BBB83BD-F06A-4E9E-AD56-5F19474C827E}" srcOrd="2" destOrd="0" presId="urn:microsoft.com/office/officeart/2018/5/layout/IconCircleLabelList"/>
    <dgm:cxn modelId="{805032EC-2928-455A-84BD-C774FD9F3074}" type="presParOf" srcId="{2349029D-0D3E-4FCF-A4CE-84260ED1EB46}" destId="{1E5096EA-D45B-4FFB-8FCE-8AB744E447F6}" srcOrd="3" destOrd="0" presId="urn:microsoft.com/office/officeart/2018/5/layout/IconCircleLabelList"/>
    <dgm:cxn modelId="{2200C242-8925-4681-93FB-5B19D6AB9DF1}" type="presParOf" srcId="{CD6A2654-16FB-443A-80AD-749BFD8CC98F}" destId="{CB4322DE-7B9C-4310-A1F4-63F91B8B2108}" srcOrd="1" destOrd="0" presId="urn:microsoft.com/office/officeart/2018/5/layout/IconCircleLabelList"/>
    <dgm:cxn modelId="{EE67F63D-EF01-4218-8BD6-AABDB45C82CD}" type="presParOf" srcId="{CD6A2654-16FB-443A-80AD-749BFD8CC98F}" destId="{2C6E3FB1-2490-4A7D-B88F-946A020742A9}" srcOrd="2" destOrd="0" presId="urn:microsoft.com/office/officeart/2018/5/layout/IconCircleLabelList"/>
    <dgm:cxn modelId="{373DC3E2-7CBC-47F2-9C85-6AFD888B09AD}" type="presParOf" srcId="{2C6E3FB1-2490-4A7D-B88F-946A020742A9}" destId="{85B81620-BE4D-472F-91E9-08A605C952CC}" srcOrd="0" destOrd="0" presId="urn:microsoft.com/office/officeart/2018/5/layout/IconCircleLabelList"/>
    <dgm:cxn modelId="{03C9B03C-A7E2-4188-BC67-B761A93CDB7D}" type="presParOf" srcId="{2C6E3FB1-2490-4A7D-B88F-946A020742A9}" destId="{11BA4146-17F6-4E4B-A019-0ACA51FE86C6}" srcOrd="1" destOrd="0" presId="urn:microsoft.com/office/officeart/2018/5/layout/IconCircleLabelList"/>
    <dgm:cxn modelId="{A7EF8CB2-45A5-4862-9389-9CA151C1372C}" type="presParOf" srcId="{2C6E3FB1-2490-4A7D-B88F-946A020742A9}" destId="{DED376F7-F238-4CEC-BC66-770C41B11808}" srcOrd="2" destOrd="0" presId="urn:microsoft.com/office/officeart/2018/5/layout/IconCircleLabelList"/>
    <dgm:cxn modelId="{5644BC5D-6C59-457F-B479-108AA64F5435}" type="presParOf" srcId="{2C6E3FB1-2490-4A7D-B88F-946A020742A9}" destId="{46BB48DB-5FDC-4DC0-AAE4-6B8E494ADDB6}" srcOrd="3" destOrd="0" presId="urn:microsoft.com/office/officeart/2018/5/layout/IconCircleLabelList"/>
    <dgm:cxn modelId="{CB14EA3E-39D1-450F-928A-522CD5D6F764}" type="presParOf" srcId="{CD6A2654-16FB-443A-80AD-749BFD8CC98F}" destId="{8FD69B24-0FB3-4852-8C6D-DCE1ACF367CE}" srcOrd="3" destOrd="0" presId="urn:microsoft.com/office/officeart/2018/5/layout/IconCircleLabelList"/>
    <dgm:cxn modelId="{88E6E94D-522D-4EEA-9E87-41A10103D7AF}" type="presParOf" srcId="{CD6A2654-16FB-443A-80AD-749BFD8CC98F}" destId="{0A799857-928C-4F53-8BD2-81243A710363}" srcOrd="4" destOrd="0" presId="urn:microsoft.com/office/officeart/2018/5/layout/IconCircleLabelList"/>
    <dgm:cxn modelId="{02615C12-952F-417A-8EF7-802D9B3517C6}" type="presParOf" srcId="{0A799857-928C-4F53-8BD2-81243A710363}" destId="{D7AC9F7D-285E-409F-8A1D-998B371691F7}" srcOrd="0" destOrd="0" presId="urn:microsoft.com/office/officeart/2018/5/layout/IconCircleLabelList"/>
    <dgm:cxn modelId="{8282E7A0-C4B5-4766-850E-9D17559EB604}" type="presParOf" srcId="{0A799857-928C-4F53-8BD2-81243A710363}" destId="{33CE0F2E-9437-4ED2-8BE8-36C916500703}" srcOrd="1" destOrd="0" presId="urn:microsoft.com/office/officeart/2018/5/layout/IconCircleLabelList"/>
    <dgm:cxn modelId="{664245C8-ABAC-4EAF-893C-31646A85B467}" type="presParOf" srcId="{0A799857-928C-4F53-8BD2-81243A710363}" destId="{2D03CFC8-2EA8-4907-A88E-FE37A5E0AE8E}" srcOrd="2" destOrd="0" presId="urn:microsoft.com/office/officeart/2018/5/layout/IconCircleLabelList"/>
    <dgm:cxn modelId="{4186ED3B-3F93-41DD-BA0F-B1F9F250389B}" type="presParOf" srcId="{0A799857-928C-4F53-8BD2-81243A710363}" destId="{B75328B0-BD2C-48D0-AC72-0A54ECFAA2A6}" srcOrd="3" destOrd="0" presId="urn:microsoft.com/office/officeart/2018/5/layout/IconCircleLabelList"/>
    <dgm:cxn modelId="{8BBF20EA-382C-41E7-81DB-1C63F4173688}" type="presParOf" srcId="{CD6A2654-16FB-443A-80AD-749BFD8CC98F}" destId="{D2CB93F4-00BF-40C7-B6CB-62E2639AAAED}" srcOrd="5" destOrd="0" presId="urn:microsoft.com/office/officeart/2018/5/layout/IconCircleLabelList"/>
    <dgm:cxn modelId="{2DD095D8-AB13-4876-99EA-818625F54617}" type="presParOf" srcId="{CD6A2654-16FB-443A-80AD-749BFD8CC98F}" destId="{16F9ED8A-AE8B-4A29-9532-8D60139F0B20}" srcOrd="6" destOrd="0" presId="urn:microsoft.com/office/officeart/2018/5/layout/IconCircleLabelList"/>
    <dgm:cxn modelId="{14821C4A-FA8D-402C-91CF-784CF516AB79}" type="presParOf" srcId="{16F9ED8A-AE8B-4A29-9532-8D60139F0B20}" destId="{DB76F061-229E-4418-8871-19ED63A59C63}" srcOrd="0" destOrd="0" presId="urn:microsoft.com/office/officeart/2018/5/layout/IconCircleLabelList"/>
    <dgm:cxn modelId="{75601DF2-8060-4AD3-B3A5-B3765CC0482E}" type="presParOf" srcId="{16F9ED8A-AE8B-4A29-9532-8D60139F0B20}" destId="{DC146381-ADCE-4A45-BFFC-E1A6FFC60276}" srcOrd="1" destOrd="0" presId="urn:microsoft.com/office/officeart/2018/5/layout/IconCircleLabelList"/>
    <dgm:cxn modelId="{D8CB3368-3E8A-45D6-A483-5D3118ACD550}" type="presParOf" srcId="{16F9ED8A-AE8B-4A29-9532-8D60139F0B20}" destId="{5033CD0F-A2EA-4831-8D3A-E51465976B06}" srcOrd="2" destOrd="0" presId="urn:microsoft.com/office/officeart/2018/5/layout/IconCircleLabelList"/>
    <dgm:cxn modelId="{2D3E2811-8558-4DC6-87DC-710A84331B59}" type="presParOf" srcId="{16F9ED8A-AE8B-4A29-9532-8D60139F0B20}" destId="{34AEE428-CD54-4756-991D-D420F82D8D5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A3BEE-D952-4098-8E83-8F983188972A}">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1C624-F0BC-4568-9493-1577184F87F4}">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5096EA-D45B-4FFB-8FCE-8AB744E447F6}">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Energy efficiency</a:t>
          </a:r>
        </a:p>
      </dsp:txBody>
      <dsp:txXfrm>
        <a:off x="100682" y="2684598"/>
        <a:ext cx="2370489" cy="720000"/>
      </dsp:txXfrm>
    </dsp:sp>
    <dsp:sp modelId="{85B81620-BE4D-472F-91E9-08A605C952CC}">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A4146-17F6-4E4B-A019-0ACA51FE86C6}">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B48DB-5FDC-4DC0-AAE4-6B8E494ADDB6}">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Waste reduction</a:t>
          </a:r>
        </a:p>
      </dsp:txBody>
      <dsp:txXfrm>
        <a:off x="2886007" y="2684598"/>
        <a:ext cx="2370489" cy="720000"/>
      </dsp:txXfrm>
    </dsp:sp>
    <dsp:sp modelId="{D7AC9F7D-285E-409F-8A1D-998B371691F7}">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E0F2E-9437-4ED2-8BE8-36C916500703}">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5328B0-BD2C-48D0-AC72-0A54ECFAA2A6}">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Building materials</a:t>
          </a:r>
        </a:p>
      </dsp:txBody>
      <dsp:txXfrm>
        <a:off x="5671332" y="2684598"/>
        <a:ext cx="2370489" cy="720000"/>
      </dsp:txXfrm>
    </dsp:sp>
    <dsp:sp modelId="{DB76F061-229E-4418-8871-19ED63A59C63}">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146381-ADCE-4A45-BFFC-E1A6FFC60276}">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AEE428-CD54-4756-991D-D420F82D8D56}">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Food and beverage</a:t>
          </a:r>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hyperlink" Target="https://www.high.net/our-company/what-we-do/first-us-100-percent-solar-powered-marriott-hotel/" TargetMode="External"/><Relationship Id="rId13" Type="http://schemas.openxmlformats.org/officeDocument/2006/relationships/hyperlink" Target="https://www.easygoband.com/blog/food-and-beverage-in-the-hospitality-industry/" TargetMode="External"/><Relationship Id="rId3" Type="http://schemas.openxmlformats.org/officeDocument/2006/relationships/hyperlink" Target="https://www.permagard.co.uk/" TargetMode="External"/><Relationship Id="rId7" Type="http://schemas.openxmlformats.org/officeDocument/2006/relationships/hyperlink" Target="https://www.high.net/" TargetMode="External"/><Relationship Id="rId12" Type="http://schemas.openxmlformats.org/officeDocument/2006/relationships/hyperlink" Target="https://www.linkedin.com/advice/0/what-best-practices-fb-operations-hotels" TargetMode="External"/><Relationship Id="rId2" Type="http://schemas.openxmlformats.org/officeDocument/2006/relationships/hyperlink" Target="https://ecolodgesanywhere.com/sustainable-building-materials/#Reclaimed_and_recycled_steel" TargetMode="External"/><Relationship Id="rId1" Type="http://schemas.openxmlformats.org/officeDocument/2006/relationships/slideLayout" Target="../slideLayouts/slideLayout7.xml"/><Relationship Id="rId6" Type="http://schemas.openxmlformats.org/officeDocument/2006/relationships/hyperlink" Target="https://greensuites.com/sustainable-food-beverage-practices-in-hotel-dining-a-path-to-greener-hospitality" TargetMode="External"/><Relationship Id="rId11" Type="http://schemas.openxmlformats.org/officeDocument/2006/relationships/hyperlink" Target="https://www.linkedin.com/" TargetMode="External"/><Relationship Id="rId5" Type="http://schemas.openxmlformats.org/officeDocument/2006/relationships/hyperlink" Target="https://yoursustainableguide.com/sheep-wool/" TargetMode="External"/><Relationship Id="rId10" Type="http://schemas.openxmlformats.org/officeDocument/2006/relationships/hyperlink" Target="https://travellingforbusiness.co.uk/news/kings-hotels-munich-enhances-sustainability-with-energy-saving-air-heat-pumps/" TargetMode="External"/><Relationship Id="rId4" Type="http://schemas.openxmlformats.org/officeDocument/2006/relationships/hyperlink" Target="https://www.permagard.co.uk/advice/introducing-green-roofs-and-benefits" TargetMode="External"/><Relationship Id="rId9" Type="http://schemas.openxmlformats.org/officeDocument/2006/relationships/hyperlink" Target="https://www.ty-hotels.com/home/blog/sustainable-hotels-ty-newport-south-wal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carolinereid/2024/08/16/disneyland-paris-narrowly-beats-its-attendance-record/" TargetMode="External"/><Relationship Id="rId7" Type="http://schemas.openxmlformats.org/officeDocument/2006/relationships/hyperlink" Target="https://woodworkingadvisor.com/what-is-unfinished-wood/" TargetMode="External"/><Relationship Id="rId2" Type="http://schemas.openxmlformats.org/officeDocument/2006/relationships/hyperlink" Target="https://link.springer.com/collections/iffdjhcdai?gad_source=1&amp;gad_campaignid=21679134646&amp;gbraid=0AAAAA-MFOs7ckGWhdLbtApp5heivSBP4p&amp;gclid=EAIaIQobChMI-uaT_JGXjQMVPZtQBh3HiiPFEAAYBCAAEgLrOPD_BwE" TargetMode="External"/><Relationship Id="rId1" Type="http://schemas.openxmlformats.org/officeDocument/2006/relationships/slideLayout" Target="../slideLayouts/slideLayout7.xml"/><Relationship Id="rId6" Type="http://schemas.openxmlformats.org/officeDocument/2006/relationships/hyperlink" Target="https://ecolodgesanywhere.com/sustainable-building-materials/#Natural_stones" TargetMode="External"/><Relationship Id="rId5" Type="http://schemas.openxmlformats.org/officeDocument/2006/relationships/hyperlink" Target="https://thehospitalitydaily.com/sustainability-in-hospitality-industry/" TargetMode="External"/><Relationship Id="rId4" Type="http://schemas.openxmlformats.org/officeDocument/2006/relationships/hyperlink" Target="https://anesishotel.com/The-Mission-And-Vi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5600" dirty="0">
                <a:solidFill>
                  <a:srgbClr val="FFFFFF"/>
                </a:solidFill>
              </a:rPr>
              <a:t>Name: Dan Covaciu</a:t>
            </a:r>
            <a:br>
              <a:rPr lang="en-US" sz="5600">
                <a:solidFill>
                  <a:srgbClr val="FFFFFF"/>
                </a:solidFill>
              </a:rPr>
            </a:br>
            <a:r>
              <a:rPr lang="en-US" sz="5600" dirty="0">
                <a:solidFill>
                  <a:srgbClr val="FFFFFF"/>
                </a:solidFill>
              </a:rPr>
              <a:t>Student Number: 2317400</a:t>
            </a:r>
            <a:br>
              <a:rPr lang="en-US" sz="5600">
                <a:solidFill>
                  <a:srgbClr val="FFFFFF"/>
                </a:solidFill>
              </a:rPr>
            </a:br>
            <a:r>
              <a:rPr lang="en-US" sz="5600" dirty="0">
                <a:solidFill>
                  <a:srgbClr val="FFFFFF"/>
                </a:solidFill>
              </a:rPr>
              <a:t>Hotel Concept Presentation</a:t>
            </a:r>
          </a:p>
        </p:txBody>
      </p:sp>
      <p:sp>
        <p:nvSpPr>
          <p:cNvPr id="2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FBE3-4FD6-17B7-02E3-2B2C1F530D0A}"/>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6700">
                <a:solidFill>
                  <a:schemeClr val="bg1"/>
                </a:solidFill>
              </a:rPr>
              <a:t>Magic Dream Hotel</a:t>
            </a:r>
          </a:p>
        </p:txBody>
      </p:sp>
      <p:pic>
        <p:nvPicPr>
          <p:cNvPr id="7" name="Picture 6" descr="A white letter on a black background&#10;&#10;AI-generated content may be incorrect.">
            <a:extLst>
              <a:ext uri="{FF2B5EF4-FFF2-40B4-BE49-F238E27FC236}">
                <a16:creationId xmlns:a16="http://schemas.microsoft.com/office/drawing/2014/main" id="{63713281-622E-371E-F0EE-FEE95ECA5F3A}"/>
              </a:ext>
            </a:extLst>
          </p:cNvPr>
          <p:cNvPicPr>
            <a:picLocks noChangeAspect="1"/>
          </p:cNvPicPr>
          <p:nvPr/>
        </p:nvPicPr>
        <p:blipFill>
          <a:blip r:embed="rId2"/>
          <a:srcRect t="1895" r="-3" b="8621"/>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21" name="Freeform: Shape 2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7672266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Triangle 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B3B54-6D63-79FC-E4C9-B6F7435A3D85}"/>
              </a:ext>
            </a:extLst>
          </p:cNvPr>
          <p:cNvSpPr>
            <a:spLocks noGrp="1"/>
          </p:cNvSpPr>
          <p:nvPr>
            <p:ph type="title"/>
          </p:nvPr>
        </p:nvSpPr>
        <p:spPr>
          <a:xfrm>
            <a:off x="1285240" y="1050595"/>
            <a:ext cx="8074815" cy="1618489"/>
          </a:xfrm>
        </p:spPr>
        <p:txBody>
          <a:bodyPr anchor="ctr">
            <a:normAutofit/>
          </a:bodyPr>
          <a:lstStyle/>
          <a:p>
            <a:r>
              <a:rPr lang="en-US" sz="7200" u="sng" dirty="0">
                <a:ea typeface="+mj-lt"/>
                <a:cs typeface="+mj-lt"/>
              </a:rPr>
              <a:t>Introduction </a:t>
            </a:r>
            <a:endParaRPr lang="en-US" sz="7200" u="sng" dirty="0"/>
          </a:p>
        </p:txBody>
      </p:sp>
      <p:sp>
        <p:nvSpPr>
          <p:cNvPr id="3" name="Content Placeholder 2">
            <a:extLst>
              <a:ext uri="{FF2B5EF4-FFF2-40B4-BE49-F238E27FC236}">
                <a16:creationId xmlns:a16="http://schemas.microsoft.com/office/drawing/2014/main" id="{C4EDF79D-68B5-8176-FDF1-0A74702EBFBE}"/>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US" sz="1700">
                <a:ea typeface="+mn-lt"/>
                <a:cs typeface="+mn-lt"/>
              </a:rPr>
              <a:t>The name of my hotel is MAGIC DREAM HOTEL, the location is Val d’Europe France at Disneyland Paris, it's in a rural location, my target audience is eco-tourists and families, because  there are a lot of parks and forest to explore and some of the biggest attraction according to the Themed Entertainment Association's (TEA) most recent Global Attractions Attendance Report, 16.1 million guest visit every year. (Reid, 2024) </a:t>
            </a:r>
            <a:endParaRPr lang="en-US" sz="1700"/>
          </a:p>
          <a:p>
            <a:endParaRPr lang="en-US" sz="1700"/>
          </a:p>
          <a:p>
            <a:r>
              <a:rPr lang="en-US" sz="1700">
                <a:ea typeface="+mn-lt"/>
                <a:cs typeface="+mn-lt"/>
              </a:rPr>
              <a:t>My hotel is built with ecological materials like unfinished wood, bamboo and low-impact landscaping. Contain 500 rooms a spacious garden and parking with electric chargers' cars (AdminTHDM, 2023) </a:t>
            </a:r>
            <a:endParaRPr lang="en-US" sz="1700"/>
          </a:p>
        </p:txBody>
      </p:sp>
    </p:spTree>
    <p:extLst>
      <p:ext uri="{BB962C8B-B14F-4D97-AF65-F5344CB8AC3E}">
        <p14:creationId xmlns:p14="http://schemas.microsoft.com/office/powerpoint/2010/main" val="2240605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mon light bulbs and LED upgrades for hotels">
            <a:extLst>
              <a:ext uri="{FF2B5EF4-FFF2-40B4-BE49-F238E27FC236}">
                <a16:creationId xmlns:a16="http://schemas.microsoft.com/office/drawing/2014/main" id="{480D50CF-279D-04FB-C255-715FEE5241E7}"/>
              </a:ext>
            </a:extLst>
          </p:cNvPr>
          <p:cNvPicPr>
            <a:picLocks noChangeAspect="1"/>
          </p:cNvPicPr>
          <p:nvPr/>
        </p:nvPicPr>
        <p:blipFill>
          <a:blip r:embed="rId2">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2AC45CEE-DEBE-74FC-1AF3-04AC89E60B8F}"/>
              </a:ext>
            </a:extLst>
          </p:cNvPr>
          <p:cNvSpPr>
            <a:spLocks noGrp="1"/>
          </p:cNvSpPr>
          <p:nvPr>
            <p:ph type="title"/>
          </p:nvPr>
        </p:nvSpPr>
        <p:spPr>
          <a:xfrm>
            <a:off x="841249" y="941832"/>
            <a:ext cx="10506456" cy="2057400"/>
          </a:xfrm>
        </p:spPr>
        <p:txBody>
          <a:bodyPr anchor="b">
            <a:normAutofit/>
          </a:bodyPr>
          <a:lstStyle/>
          <a:p>
            <a:r>
              <a:rPr lang="en-US" sz="5000" u="sng">
                <a:solidFill>
                  <a:schemeClr val="bg1"/>
                </a:solidFill>
              </a:rPr>
              <a:t>Energy efficiency</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B875170-45FF-7F5F-EFD5-A3E01932121E}"/>
              </a:ext>
            </a:extLst>
          </p:cNvPr>
          <p:cNvSpPr>
            <a:spLocks noGrp="1"/>
          </p:cNvSpPr>
          <p:nvPr>
            <p:ph idx="1"/>
          </p:nvPr>
        </p:nvSpPr>
        <p:spPr>
          <a:xfrm>
            <a:off x="841248" y="3502152"/>
            <a:ext cx="10506456" cy="2670048"/>
          </a:xfrm>
        </p:spPr>
        <p:txBody>
          <a:bodyPr vert="horz" lIns="91440" tIns="45720" rIns="91440" bIns="45720" rtlCol="0">
            <a:normAutofit/>
          </a:bodyPr>
          <a:lstStyle/>
          <a:p>
            <a:r>
              <a:rPr lang="en-US" sz="2000">
                <a:solidFill>
                  <a:schemeClr val="bg1"/>
                </a:solidFill>
              </a:rPr>
              <a:t>Roof solar panels</a:t>
            </a:r>
          </a:p>
          <a:p>
            <a:r>
              <a:rPr lang="en-US" sz="2000">
                <a:solidFill>
                  <a:schemeClr val="bg1"/>
                </a:solidFill>
              </a:rPr>
              <a:t>Heat pump</a:t>
            </a:r>
          </a:p>
          <a:p>
            <a:r>
              <a:rPr lang="en-US" sz="2000">
                <a:solidFill>
                  <a:schemeClr val="bg1"/>
                </a:solidFill>
              </a:rPr>
              <a:t>Led lightning</a:t>
            </a:r>
          </a:p>
        </p:txBody>
      </p:sp>
      <p:sp>
        <p:nvSpPr>
          <p:cNvPr id="6" name="TextBox 5">
            <a:extLst>
              <a:ext uri="{FF2B5EF4-FFF2-40B4-BE49-F238E27FC236}">
                <a16:creationId xmlns:a16="http://schemas.microsoft.com/office/drawing/2014/main" id="{6BF29646-9444-488E-E8CA-CC63335784EF}"/>
              </a:ext>
            </a:extLst>
          </p:cNvPr>
          <p:cNvSpPr txBox="1"/>
          <p:nvPr/>
        </p:nvSpPr>
        <p:spPr>
          <a:xfrm>
            <a:off x="10348246" y="6504958"/>
            <a:ext cx="1839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ea typeface="+mn-lt"/>
                <a:cs typeface="+mn-lt"/>
              </a:rPr>
              <a:t>(</a:t>
            </a:r>
            <a:r>
              <a:rPr lang="en-US" err="1">
                <a:solidFill>
                  <a:schemeClr val="bg1"/>
                </a:solidFill>
                <a:ea typeface="+mn-lt"/>
                <a:cs typeface="+mn-lt"/>
              </a:rPr>
              <a:t>Tŷ</a:t>
            </a:r>
            <a:r>
              <a:rPr lang="en-US" dirty="0">
                <a:solidFill>
                  <a:schemeClr val="bg1"/>
                </a:solidFill>
                <a:ea typeface="+mn-lt"/>
                <a:cs typeface="+mn-lt"/>
              </a:rPr>
              <a:t> Hotels, 2025)</a:t>
            </a:r>
            <a:endParaRPr lang="en-US" dirty="0">
              <a:solidFill>
                <a:schemeClr val="bg1"/>
              </a:solidFill>
            </a:endParaRPr>
          </a:p>
        </p:txBody>
      </p:sp>
    </p:spTree>
    <p:extLst>
      <p:ext uri="{BB962C8B-B14F-4D97-AF65-F5344CB8AC3E}">
        <p14:creationId xmlns:p14="http://schemas.microsoft.com/office/powerpoint/2010/main" val="393949171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Reducing Food Waste In Schools - INFOGRAPHIC - Taher, Inc. Food Service">
            <a:extLst>
              <a:ext uri="{FF2B5EF4-FFF2-40B4-BE49-F238E27FC236}">
                <a16:creationId xmlns:a16="http://schemas.microsoft.com/office/drawing/2014/main" id="{339AF7F3-385E-86F5-7DCA-2515136516E7}"/>
              </a:ext>
            </a:extLst>
          </p:cNvPr>
          <p:cNvPicPr>
            <a:picLocks noChangeAspect="1"/>
          </p:cNvPicPr>
          <p:nvPr/>
        </p:nvPicPr>
        <p:blipFill>
          <a:blip r:embed="rId2">
            <a:alphaModFix amt="40000"/>
          </a:blip>
          <a:srcRect t="13793"/>
          <a:stretch/>
        </p:blipFill>
        <p:spPr>
          <a:xfrm>
            <a:off x="20" y="10"/>
            <a:ext cx="12191979" cy="6857990"/>
          </a:xfrm>
          <a:prstGeom prst="rect">
            <a:avLst/>
          </a:prstGeom>
        </p:spPr>
      </p:pic>
      <p:sp>
        <p:nvSpPr>
          <p:cNvPr id="2" name="Title 1">
            <a:extLst>
              <a:ext uri="{FF2B5EF4-FFF2-40B4-BE49-F238E27FC236}">
                <a16:creationId xmlns:a16="http://schemas.microsoft.com/office/drawing/2014/main" id="{1D8D0090-339D-6DEA-305E-8E94536BA012}"/>
              </a:ext>
            </a:extLst>
          </p:cNvPr>
          <p:cNvSpPr>
            <a:spLocks noGrp="1"/>
          </p:cNvSpPr>
          <p:nvPr>
            <p:ph type="title"/>
          </p:nvPr>
        </p:nvSpPr>
        <p:spPr>
          <a:xfrm>
            <a:off x="841249" y="941832"/>
            <a:ext cx="10506456" cy="2057400"/>
          </a:xfrm>
        </p:spPr>
        <p:txBody>
          <a:bodyPr anchor="b">
            <a:normAutofit/>
          </a:bodyPr>
          <a:lstStyle/>
          <a:p>
            <a:r>
              <a:rPr lang="en-US" sz="5000" u="sng">
                <a:solidFill>
                  <a:schemeClr val="bg1"/>
                </a:solidFill>
              </a:rPr>
              <a:t>Waste reduction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3AB1C1BF-32D5-B287-A709-0A7CF5BE32A4}"/>
              </a:ext>
            </a:extLst>
          </p:cNvPr>
          <p:cNvSpPr>
            <a:spLocks noGrp="1"/>
          </p:cNvSpPr>
          <p:nvPr>
            <p:ph idx="1"/>
          </p:nvPr>
        </p:nvSpPr>
        <p:spPr>
          <a:xfrm>
            <a:off x="841248" y="3502152"/>
            <a:ext cx="10506456" cy="2670048"/>
          </a:xfrm>
        </p:spPr>
        <p:txBody>
          <a:bodyPr vert="horz" lIns="91440" tIns="45720" rIns="91440" bIns="45720" rtlCol="0" anchor="t">
            <a:normAutofit/>
          </a:bodyPr>
          <a:lstStyle/>
          <a:p>
            <a:r>
              <a:rPr lang="en-US" sz="2000" dirty="0">
                <a:solidFill>
                  <a:schemeClr val="bg1"/>
                </a:solidFill>
              </a:rPr>
              <a:t>The waste will go back to the farmers.</a:t>
            </a:r>
          </a:p>
        </p:txBody>
      </p:sp>
      <p:sp>
        <p:nvSpPr>
          <p:cNvPr id="5" name="TextBox 4">
            <a:extLst>
              <a:ext uri="{FF2B5EF4-FFF2-40B4-BE49-F238E27FC236}">
                <a16:creationId xmlns:a16="http://schemas.microsoft.com/office/drawing/2014/main" id="{A7B9C3A4-2C59-C53C-D21E-D503D1C54934}"/>
              </a:ext>
            </a:extLst>
          </p:cNvPr>
          <p:cNvSpPr txBox="1"/>
          <p:nvPr/>
        </p:nvSpPr>
        <p:spPr>
          <a:xfrm>
            <a:off x="10004320" y="6491287"/>
            <a:ext cx="2186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ea typeface="+mn-lt"/>
                <a:cs typeface="+mn-lt"/>
              </a:rPr>
              <a:t>(SpringerLink, 2025)</a:t>
            </a:r>
            <a:endParaRPr lang="en-US">
              <a:solidFill>
                <a:schemeClr val="bg1"/>
              </a:solidFill>
            </a:endParaRPr>
          </a:p>
        </p:txBody>
      </p:sp>
    </p:spTree>
    <p:extLst>
      <p:ext uri="{BB962C8B-B14F-4D97-AF65-F5344CB8AC3E}">
        <p14:creationId xmlns:p14="http://schemas.microsoft.com/office/powerpoint/2010/main" val="41063339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4B9B6-5807-2EC1-C1D9-42ED6DC25F14}"/>
              </a:ext>
            </a:extLst>
          </p:cNvPr>
          <p:cNvSpPr>
            <a:spLocks noGrp="1"/>
          </p:cNvSpPr>
          <p:nvPr>
            <p:ph type="title"/>
          </p:nvPr>
        </p:nvSpPr>
        <p:spPr>
          <a:xfrm>
            <a:off x="640080" y="325369"/>
            <a:ext cx="4368602" cy="1956841"/>
          </a:xfrm>
        </p:spPr>
        <p:txBody>
          <a:bodyPr anchor="b">
            <a:normAutofit/>
          </a:bodyPr>
          <a:lstStyle/>
          <a:p>
            <a:r>
              <a:rPr lang="en-US" sz="5400">
                <a:ea typeface="+mj-lt"/>
                <a:cs typeface="+mj-lt"/>
              </a:rPr>
              <a:t>Building materials</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413A68-1C90-23B9-11A6-5CE12C174510}"/>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dirty="0">
                <a:ea typeface="+mn-lt"/>
                <a:cs typeface="+mn-lt"/>
              </a:rPr>
              <a:t>Bamboo</a:t>
            </a:r>
          </a:p>
          <a:p>
            <a:r>
              <a:rPr lang="en-US" sz="2200">
                <a:ea typeface="+mn-lt"/>
                <a:cs typeface="+mn-lt"/>
              </a:rPr>
              <a:t> Unfinished wood </a:t>
            </a:r>
          </a:p>
          <a:p>
            <a:r>
              <a:rPr lang="en-US" sz="2200">
                <a:ea typeface="+mn-lt"/>
                <a:cs typeface="+mn-lt"/>
              </a:rPr>
              <a:t>Reclaimed and recycled steel </a:t>
            </a:r>
          </a:p>
          <a:p>
            <a:r>
              <a:rPr lang="en-US" sz="2200" dirty="0">
                <a:ea typeface="+mn-lt"/>
                <a:cs typeface="+mn-lt"/>
              </a:rPr>
              <a:t>Green roof </a:t>
            </a:r>
          </a:p>
          <a:p>
            <a:r>
              <a:rPr lang="en-US" sz="2200">
                <a:ea typeface="+mn-lt"/>
                <a:cs typeface="+mn-lt"/>
              </a:rPr>
              <a:t>Sheep's Wool:</a:t>
            </a:r>
            <a:endParaRPr lang="en-US" sz="2200"/>
          </a:p>
        </p:txBody>
      </p:sp>
      <p:pic>
        <p:nvPicPr>
          <p:cNvPr id="4" name="Picture 3" descr="The 8 best Natural Building Materials for your Home | Natural building ...">
            <a:extLst>
              <a:ext uri="{FF2B5EF4-FFF2-40B4-BE49-F238E27FC236}">
                <a16:creationId xmlns:a16="http://schemas.microsoft.com/office/drawing/2014/main" id="{D10D99C7-49BD-6CFC-C2A9-A581F922AF53}"/>
              </a:ext>
            </a:extLst>
          </p:cNvPr>
          <p:cNvPicPr>
            <a:picLocks noChangeAspect="1"/>
          </p:cNvPicPr>
          <p:nvPr/>
        </p:nvPicPr>
        <p:blipFill>
          <a:blip r:embed="rId2"/>
          <a:srcRect t="27242" r="-1" b="620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187C704-831C-7A2E-01D4-CA6D4F56D10B}"/>
              </a:ext>
            </a:extLst>
          </p:cNvPr>
          <p:cNvSpPr txBox="1"/>
          <p:nvPr/>
        </p:nvSpPr>
        <p:spPr>
          <a:xfrm>
            <a:off x="1837" y="6462359"/>
            <a:ext cx="1853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(Md Meraj, 2025)</a:t>
            </a:r>
            <a:endParaRPr lang="en-US" dirty="0"/>
          </a:p>
        </p:txBody>
      </p:sp>
    </p:spTree>
    <p:extLst>
      <p:ext uri="{BB962C8B-B14F-4D97-AF65-F5344CB8AC3E}">
        <p14:creationId xmlns:p14="http://schemas.microsoft.com/office/powerpoint/2010/main" val="4849160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ood and Beverage Industry | Risansi Industries Ltd.">
            <a:extLst>
              <a:ext uri="{FF2B5EF4-FFF2-40B4-BE49-F238E27FC236}">
                <a16:creationId xmlns:a16="http://schemas.microsoft.com/office/drawing/2014/main" id="{A6AAFEE0-77C7-A4A0-926C-40994E18350F}"/>
              </a:ext>
            </a:extLst>
          </p:cNvPr>
          <p:cNvPicPr>
            <a:picLocks noChangeAspect="1"/>
          </p:cNvPicPr>
          <p:nvPr/>
        </p:nvPicPr>
        <p:blipFill>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84A54D5-D1EF-CFAE-3DBA-AE6FD71D975A}"/>
              </a:ext>
            </a:extLst>
          </p:cNvPr>
          <p:cNvSpPr>
            <a:spLocks noGrp="1"/>
          </p:cNvSpPr>
          <p:nvPr>
            <p:ph type="title"/>
          </p:nvPr>
        </p:nvSpPr>
        <p:spPr>
          <a:xfrm>
            <a:off x="838200" y="365125"/>
            <a:ext cx="10515600" cy="1325563"/>
          </a:xfrm>
        </p:spPr>
        <p:txBody>
          <a:bodyPr>
            <a:normAutofit/>
          </a:bodyPr>
          <a:lstStyle/>
          <a:p>
            <a:r>
              <a:rPr lang="en-US" u="sng" dirty="0">
                <a:solidFill>
                  <a:srgbClr val="FFFFFF"/>
                </a:solidFill>
              </a:rPr>
              <a:t>Food and Beverage</a:t>
            </a:r>
          </a:p>
        </p:txBody>
      </p:sp>
      <p:sp>
        <p:nvSpPr>
          <p:cNvPr id="22" name="Content Placeholder 7">
            <a:extLst>
              <a:ext uri="{FF2B5EF4-FFF2-40B4-BE49-F238E27FC236}">
                <a16:creationId xmlns:a16="http://schemas.microsoft.com/office/drawing/2014/main" id="{C84B681C-EA6F-9AE3-A808-9BCDD1B29AC0}"/>
              </a:ext>
            </a:extLst>
          </p:cNvPr>
          <p:cNvSpPr>
            <a:spLocks noGrp="1"/>
          </p:cNvSpPr>
          <p:nvPr>
            <p:ph idx="1"/>
          </p:nvPr>
        </p:nvSpPr>
        <p:spPr>
          <a:xfrm>
            <a:off x="838200" y="1825625"/>
            <a:ext cx="5678558" cy="4351338"/>
          </a:xfrm>
        </p:spPr>
        <p:txBody>
          <a:bodyPr vert="horz" lIns="91440" tIns="45720" rIns="91440" bIns="45720" rtlCol="0" anchor="t">
            <a:normAutofit/>
          </a:bodyPr>
          <a:lstStyle/>
          <a:p>
            <a:r>
              <a:rPr lang="en-US" dirty="0">
                <a:solidFill>
                  <a:srgbClr val="FFFFFF"/>
                </a:solidFill>
              </a:rPr>
              <a:t>Food and drinks local suppliers.</a:t>
            </a:r>
          </a:p>
          <a:p>
            <a:r>
              <a:rPr lang="en-US" dirty="0">
                <a:solidFill>
                  <a:srgbClr val="FFFFFF"/>
                </a:solidFill>
              </a:rPr>
              <a:t>We get provided with meats and vegetables by local farmers.</a:t>
            </a:r>
          </a:p>
          <a:p>
            <a:endParaRPr lang="en-US" dirty="0">
              <a:solidFill>
                <a:srgbClr val="FFFFFF"/>
              </a:solidFill>
            </a:endParaRPr>
          </a:p>
        </p:txBody>
      </p:sp>
      <p:sp>
        <p:nvSpPr>
          <p:cNvPr id="6" name="TextBox 5">
            <a:extLst>
              <a:ext uri="{FF2B5EF4-FFF2-40B4-BE49-F238E27FC236}">
                <a16:creationId xmlns:a16="http://schemas.microsoft.com/office/drawing/2014/main" id="{3F911C36-ECD1-82FA-9197-9071D7D793CA}"/>
              </a:ext>
            </a:extLst>
          </p:cNvPr>
          <p:cNvSpPr txBox="1"/>
          <p:nvPr/>
        </p:nvSpPr>
        <p:spPr>
          <a:xfrm>
            <a:off x="7416918" y="6490743"/>
            <a:ext cx="47710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(NewWeb_Admin and </a:t>
            </a:r>
            <a:r>
              <a:rPr lang="en-US" err="1">
                <a:ea typeface="+mn-lt"/>
                <a:cs typeface="+mn-lt"/>
              </a:rPr>
              <a:t>NewWeb_Admin</a:t>
            </a:r>
            <a:r>
              <a:rPr lang="en-US" dirty="0">
                <a:ea typeface="+mn-lt"/>
                <a:cs typeface="+mn-lt"/>
              </a:rPr>
              <a:t>, 2024) </a:t>
            </a:r>
            <a:endParaRPr lang="en-US" dirty="0"/>
          </a:p>
        </p:txBody>
      </p:sp>
    </p:spTree>
    <p:extLst>
      <p:ext uri="{BB962C8B-B14F-4D97-AF65-F5344CB8AC3E}">
        <p14:creationId xmlns:p14="http://schemas.microsoft.com/office/powerpoint/2010/main" val="139008782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007B001-1D8F-90AE-903C-5C08D3A4B1FC}"/>
              </a:ext>
            </a:extLst>
          </p:cNvPr>
          <p:cNvSpPr txBox="1"/>
          <p:nvPr/>
        </p:nvSpPr>
        <p:spPr>
          <a:xfrm>
            <a:off x="1371597" y="348865"/>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u="sng" kern="1200">
                <a:solidFill>
                  <a:srgbClr val="FFFFFF"/>
                </a:solidFill>
                <a:latin typeface="+mj-lt"/>
                <a:ea typeface="+mj-ea"/>
                <a:cs typeface="+mj-cs"/>
              </a:rPr>
              <a:t>Conclusion</a:t>
            </a:r>
          </a:p>
        </p:txBody>
      </p:sp>
      <p:graphicFrame>
        <p:nvGraphicFramePr>
          <p:cNvPr id="6" name="TextBox 1">
            <a:extLst>
              <a:ext uri="{FF2B5EF4-FFF2-40B4-BE49-F238E27FC236}">
                <a16:creationId xmlns:a16="http://schemas.microsoft.com/office/drawing/2014/main" id="{D9A5E143-B7BA-B49B-3156-8244054C3D96}"/>
              </a:ext>
            </a:extLst>
          </p:cNvPr>
          <p:cNvGraphicFramePr/>
          <p:nvPr>
            <p:extLst>
              <p:ext uri="{D42A27DB-BD31-4B8C-83A1-F6EECF244321}">
                <p14:modId xmlns:p14="http://schemas.microsoft.com/office/powerpoint/2010/main" val="308531380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9797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F2B186-6D23-BF53-B5A3-99EDC8854667}"/>
              </a:ext>
            </a:extLst>
          </p:cNvPr>
          <p:cNvSpPr txBox="1"/>
          <p:nvPr/>
        </p:nvSpPr>
        <p:spPr>
          <a:xfrm>
            <a:off x="422476" y="1261640"/>
            <a:ext cx="11462794" cy="55286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657"/>
              </a:lnSpc>
            </a:pPr>
            <a:r>
              <a:rPr lang="en-US" sz="1200">
                <a:latin typeface="Calibri"/>
                <a:cs typeface="Segoe UI"/>
              </a:rPr>
              <a:t>Maczko, E. and Maczko, E. (2024). </a:t>
            </a:r>
            <a:r>
              <a:rPr lang="en-US" sz="1200" i="1">
                <a:latin typeface="Calibri"/>
                <a:cs typeface="Segoe UI"/>
              </a:rPr>
              <a:t>14 Sustainable Building Materials Used by Eco-lodges - Eco Lodges Anywhere</a:t>
            </a:r>
            <a:r>
              <a:rPr lang="en-US" sz="1200">
                <a:latin typeface="Calibri"/>
                <a:cs typeface="Segoe UI"/>
              </a:rPr>
              <a:t>. [online] Eco Lodges Anywhere. Available at: </a:t>
            </a:r>
            <a:r>
              <a:rPr lang="en-US" sz="1200" u="sng">
                <a:solidFill>
                  <a:srgbClr val="467886"/>
                </a:solidFill>
                <a:latin typeface="Calibri"/>
                <a:cs typeface="Segoe UI"/>
                <a:hlinkClick r:id="rId2"/>
              </a:rPr>
              <a:t>https://ecolodgesanywhere.com/sustainable-building-materials/#Reclaimed_and_recycled_steel</a:t>
            </a:r>
            <a:r>
              <a:rPr lang="en-US" sz="1200">
                <a:latin typeface="Calibri"/>
                <a:cs typeface="Segoe UI"/>
              </a:rPr>
              <a:t> [Accessed 8 May 2025]. </a:t>
            </a:r>
          </a:p>
          <a:p>
            <a:pPr>
              <a:lnSpc>
                <a:spcPts val="1657"/>
              </a:lnSpc>
            </a:pPr>
            <a:r>
              <a:rPr lang="en-US" sz="1200">
                <a:latin typeface="Calibri"/>
                <a:cs typeface="Segoe UI"/>
              </a:rPr>
              <a:t>‌ </a:t>
            </a:r>
          </a:p>
          <a:p>
            <a:pPr>
              <a:lnSpc>
                <a:spcPts val="1657"/>
              </a:lnSpc>
            </a:pPr>
            <a:r>
              <a:rPr lang="en-US" sz="1200">
                <a:latin typeface="Calibri"/>
                <a:cs typeface="Segoe UI"/>
              </a:rPr>
              <a:t> Setherton, G. (n.d.). </a:t>
            </a:r>
            <a:r>
              <a:rPr lang="en-US" sz="1200" i="1">
                <a:latin typeface="Calibri"/>
                <a:cs typeface="Segoe UI"/>
              </a:rPr>
              <a:t>Introducing Green Roofs - Everything you need to know to get started</a:t>
            </a:r>
            <a:r>
              <a:rPr lang="en-US" sz="1200">
                <a:latin typeface="Calibri"/>
                <a:cs typeface="Segoe UI"/>
              </a:rPr>
              <a:t>. [online] </a:t>
            </a:r>
            <a:r>
              <a:rPr lang="en-US" sz="1200" u="sng">
                <a:solidFill>
                  <a:srgbClr val="467886"/>
                </a:solidFill>
                <a:latin typeface="Calibri"/>
                <a:cs typeface="Segoe UI"/>
                <a:hlinkClick r:id="rId3"/>
              </a:rPr>
              <a:t>https://www.permagard.co.uk/</a:t>
            </a:r>
            <a:r>
              <a:rPr lang="en-US" sz="1200">
                <a:latin typeface="Calibri"/>
                <a:cs typeface="Segoe UI"/>
              </a:rPr>
              <a:t>. Available at: </a:t>
            </a:r>
            <a:r>
              <a:rPr lang="en-US" sz="1200" u="sng">
                <a:solidFill>
                  <a:srgbClr val="467886"/>
                </a:solidFill>
                <a:latin typeface="Calibri"/>
                <a:cs typeface="Segoe UI"/>
                <a:hlinkClick r:id="rId4"/>
              </a:rPr>
              <a:t>https://www.permagard.co.uk/advice/introducing-green-roofs-and-benefits</a:t>
            </a:r>
            <a:r>
              <a:rPr lang="en-US" sz="1200">
                <a:latin typeface="Calibri"/>
                <a:cs typeface="Segoe UI"/>
              </a:rPr>
              <a:t>. </a:t>
            </a:r>
          </a:p>
          <a:p>
            <a:pPr>
              <a:lnSpc>
                <a:spcPts val="1657"/>
              </a:lnSpc>
            </a:pPr>
            <a:endParaRPr lang="en-US" sz="1200">
              <a:latin typeface="Calibri"/>
              <a:cs typeface="Segoe UI"/>
            </a:endParaRPr>
          </a:p>
          <a:p>
            <a:pPr>
              <a:lnSpc>
                <a:spcPts val="1657"/>
              </a:lnSpc>
            </a:pPr>
            <a:r>
              <a:rPr lang="en-US" sz="1200">
                <a:latin typeface="Calibri"/>
                <a:cs typeface="Segoe UI"/>
              </a:rPr>
              <a:t>Saha, N. (n.d.). </a:t>
            </a:r>
            <a:r>
              <a:rPr lang="en-US" sz="1200" i="1">
                <a:latin typeface="Calibri"/>
                <a:cs typeface="Segoe UI"/>
              </a:rPr>
              <a:t>What is Sheep Wool? Is it Really Sustainable?</a:t>
            </a:r>
            <a:r>
              <a:rPr lang="en-US" sz="1200">
                <a:latin typeface="Calibri"/>
                <a:cs typeface="Segoe UI"/>
              </a:rPr>
              <a:t> [online] Available at: </a:t>
            </a:r>
            <a:r>
              <a:rPr lang="en-US" sz="1200" u="sng">
                <a:solidFill>
                  <a:srgbClr val="467886"/>
                </a:solidFill>
                <a:latin typeface="Calibri"/>
                <a:cs typeface="Segoe UI"/>
                <a:hlinkClick r:id="rId5"/>
              </a:rPr>
              <a:t>https://yoursustainableguide.com/sheep-wool/</a:t>
            </a:r>
            <a:r>
              <a:rPr lang="en-US" sz="1200">
                <a:latin typeface="Calibri"/>
                <a:cs typeface="Segoe UI"/>
              </a:rPr>
              <a:t>. </a:t>
            </a:r>
          </a:p>
          <a:p>
            <a:pPr>
              <a:lnSpc>
                <a:spcPts val="1657"/>
              </a:lnSpc>
            </a:pPr>
            <a:r>
              <a:rPr lang="en-US" sz="1200">
                <a:latin typeface="Calibri"/>
                <a:cs typeface="Segoe UI"/>
              </a:rPr>
              <a:t>‌ </a:t>
            </a:r>
          </a:p>
          <a:p>
            <a:pPr>
              <a:lnSpc>
                <a:spcPts val="1657"/>
              </a:lnSpc>
            </a:pPr>
            <a:r>
              <a:rPr lang="en-US" sz="1200">
                <a:latin typeface="Calibri"/>
                <a:cs typeface="Segoe UI"/>
              </a:rPr>
              <a:t> NewWeb_Admin and NewWeb_Admin (2024). </a:t>
            </a:r>
            <a:r>
              <a:rPr lang="en-US" sz="1200" i="1">
                <a:latin typeface="Calibri"/>
                <a:cs typeface="Segoe UI"/>
              </a:rPr>
              <a:t>Sustainable Food &amp; Beverage Practices in Hotel Dining: A Path to Greener Hospitality - Greensuites</a:t>
            </a:r>
            <a:r>
              <a:rPr lang="en-US" sz="1200">
                <a:latin typeface="Calibri"/>
                <a:cs typeface="Segoe UI"/>
              </a:rPr>
              <a:t>. [online] Greensuites - Hotel Ameneties. Available at: </a:t>
            </a:r>
            <a:r>
              <a:rPr lang="en-US" sz="1200" u="sng">
                <a:solidFill>
                  <a:srgbClr val="467886"/>
                </a:solidFill>
                <a:latin typeface="Calibri"/>
                <a:cs typeface="Segoe UI"/>
                <a:hlinkClick r:id="rId6"/>
              </a:rPr>
              <a:t>https://greensuites.com/sustainable-food-beverage-practices-in-hotel-dining-a-path-to-greener-hospitality</a:t>
            </a:r>
            <a:r>
              <a:rPr lang="en-US" sz="1200">
                <a:latin typeface="Calibri"/>
                <a:cs typeface="Segoe UI"/>
              </a:rPr>
              <a:t>. </a:t>
            </a:r>
          </a:p>
          <a:p>
            <a:pPr>
              <a:lnSpc>
                <a:spcPts val="1657"/>
              </a:lnSpc>
            </a:pPr>
            <a:r>
              <a:rPr lang="en-US" sz="1200">
                <a:latin typeface="Calibri"/>
                <a:cs typeface="Segoe UI"/>
              </a:rPr>
              <a:t>‌ </a:t>
            </a:r>
          </a:p>
          <a:p>
            <a:pPr>
              <a:lnSpc>
                <a:spcPts val="1657"/>
              </a:lnSpc>
            </a:pPr>
            <a:r>
              <a:rPr lang="en-US" sz="1200" u="sng">
                <a:solidFill>
                  <a:srgbClr val="467886"/>
                </a:solidFill>
                <a:latin typeface="Calibri"/>
                <a:cs typeface="Segoe UI"/>
                <a:hlinkClick r:id="rId7"/>
              </a:rPr>
              <a:t>www.high.net</a:t>
            </a:r>
            <a:r>
              <a:rPr lang="en-US" sz="1200">
                <a:latin typeface="Calibri"/>
                <a:cs typeface="Segoe UI"/>
              </a:rPr>
              <a:t>. (n.d.). </a:t>
            </a:r>
            <a:r>
              <a:rPr lang="en-US" sz="1200" i="1">
                <a:latin typeface="Calibri"/>
                <a:cs typeface="Segoe UI"/>
              </a:rPr>
              <a:t>First US 100% solar-powered Marriott Hotel | High Companies</a:t>
            </a:r>
            <a:r>
              <a:rPr lang="en-US" sz="1200">
                <a:latin typeface="Calibri"/>
                <a:cs typeface="Segoe UI"/>
              </a:rPr>
              <a:t>. [online] Available at: </a:t>
            </a:r>
            <a:r>
              <a:rPr lang="en-US" sz="1200" u="sng">
                <a:solidFill>
                  <a:srgbClr val="467886"/>
                </a:solidFill>
                <a:latin typeface="Calibri"/>
                <a:cs typeface="Segoe UI"/>
                <a:hlinkClick r:id="rId8"/>
              </a:rPr>
              <a:t>https://www.high.net/our-company/what-we-do/first-us-100-percent-solar-powered-marriott-hotel/</a:t>
            </a:r>
            <a:r>
              <a:rPr lang="en-US" sz="1200">
                <a:latin typeface="Calibri"/>
                <a:cs typeface="Segoe UI"/>
              </a:rPr>
              <a:t>. </a:t>
            </a:r>
          </a:p>
          <a:p>
            <a:pPr>
              <a:lnSpc>
                <a:spcPts val="1657"/>
              </a:lnSpc>
            </a:pPr>
            <a:r>
              <a:rPr lang="en-US" sz="1200">
                <a:latin typeface="Calibri"/>
                <a:cs typeface="Segoe UI"/>
              </a:rPr>
              <a:t>‌ </a:t>
            </a:r>
          </a:p>
          <a:p>
            <a:pPr>
              <a:lnSpc>
                <a:spcPts val="1657"/>
              </a:lnSpc>
            </a:pPr>
            <a:r>
              <a:rPr lang="en-US" sz="1200">
                <a:latin typeface="Calibri"/>
                <a:cs typeface="Segoe UI"/>
              </a:rPr>
              <a:t> Tŷ Hotels. (2025). </a:t>
            </a:r>
            <a:r>
              <a:rPr lang="en-US" sz="1200" i="1">
                <a:latin typeface="Calibri"/>
                <a:cs typeface="Segoe UI"/>
              </a:rPr>
              <a:t>Tŷ Newport Hotel Pioneers Hotel Sustainability | Tŷ Hotels Blog</a:t>
            </a:r>
            <a:r>
              <a:rPr lang="en-US" sz="1200">
                <a:latin typeface="Calibri"/>
                <a:cs typeface="Segoe UI"/>
              </a:rPr>
              <a:t>. [online] Available at: </a:t>
            </a:r>
            <a:r>
              <a:rPr lang="en-US" sz="1200" u="sng">
                <a:solidFill>
                  <a:srgbClr val="467886"/>
                </a:solidFill>
                <a:latin typeface="Calibri"/>
                <a:cs typeface="Segoe UI"/>
                <a:hlinkClick r:id="rId9"/>
              </a:rPr>
              <a:t>https://www.ty-hotels.com/home/blog/sustainable-hotels-ty-newport-south-wales/</a:t>
            </a:r>
            <a:r>
              <a:rPr lang="en-US" sz="1200">
                <a:latin typeface="Calibri"/>
                <a:cs typeface="Segoe UI"/>
              </a:rPr>
              <a:t> [Accessed 9 May 2025]. </a:t>
            </a:r>
          </a:p>
          <a:p>
            <a:pPr>
              <a:lnSpc>
                <a:spcPts val="1657"/>
              </a:lnSpc>
            </a:pPr>
            <a:endParaRPr lang="en-US" sz="1200">
              <a:latin typeface="Calibri"/>
              <a:cs typeface="Segoe UI"/>
            </a:endParaRPr>
          </a:p>
          <a:p>
            <a:pPr>
              <a:lnSpc>
                <a:spcPts val="1657"/>
              </a:lnSpc>
            </a:pPr>
            <a:r>
              <a:rPr lang="en-US" sz="1200">
                <a:latin typeface="Calibri"/>
                <a:cs typeface="Segoe UI"/>
              </a:rPr>
              <a:t>Thompson, A. (2025). </a:t>
            </a:r>
            <a:r>
              <a:rPr lang="en-US" sz="1200" i="1">
                <a:latin typeface="Calibri"/>
                <a:cs typeface="Segoe UI"/>
              </a:rPr>
              <a:t>KING’s Hotels Munich Enhances Sustainability with Energy-Saving Air Heat Pumps</a:t>
            </a:r>
            <a:r>
              <a:rPr lang="en-US" sz="1200">
                <a:latin typeface="Calibri"/>
                <a:cs typeface="Segoe UI"/>
              </a:rPr>
              <a:t>. [online] Travelling for Business. Available at: </a:t>
            </a:r>
            <a:r>
              <a:rPr lang="en-US" sz="1200" u="sng">
                <a:solidFill>
                  <a:srgbClr val="467886"/>
                </a:solidFill>
                <a:latin typeface="Calibri"/>
                <a:cs typeface="Segoe UI"/>
                <a:hlinkClick r:id="rId10"/>
              </a:rPr>
              <a:t>https://travellingforbusiness.co.uk/news/kings-hotels-munich-enhances-sustainability-with-energy-saving-air-heat-pumps/</a:t>
            </a:r>
            <a:r>
              <a:rPr lang="en-US" sz="1200">
                <a:latin typeface="Calibri"/>
                <a:cs typeface="Segoe UI"/>
              </a:rPr>
              <a:t> [Accessed 9 May 2025]. </a:t>
            </a:r>
          </a:p>
          <a:p>
            <a:pPr>
              <a:lnSpc>
                <a:spcPts val="1657"/>
              </a:lnSpc>
            </a:pPr>
            <a:r>
              <a:rPr lang="en-US" sz="1200">
                <a:latin typeface="Calibri"/>
                <a:cs typeface="Segoe UI"/>
              </a:rPr>
              <a:t>‌ </a:t>
            </a:r>
          </a:p>
          <a:p>
            <a:pPr>
              <a:lnSpc>
                <a:spcPts val="1657"/>
              </a:lnSpc>
            </a:pPr>
            <a:r>
              <a:rPr lang="en-US" sz="1200" u="sng">
                <a:solidFill>
                  <a:srgbClr val="467886"/>
                </a:solidFill>
                <a:latin typeface="Calibri"/>
                <a:cs typeface="Segoe UI"/>
                <a:hlinkClick r:id="rId11"/>
              </a:rPr>
              <a:t>www.linkedin.com</a:t>
            </a:r>
            <a:r>
              <a:rPr lang="en-US" sz="1200">
                <a:latin typeface="Calibri"/>
                <a:cs typeface="Segoe UI"/>
              </a:rPr>
              <a:t>. (n.d.). </a:t>
            </a:r>
            <a:r>
              <a:rPr lang="en-US" sz="1200" i="1">
                <a:latin typeface="Calibri"/>
                <a:cs typeface="Segoe UI"/>
              </a:rPr>
              <a:t>What are the best practices for F&amp;B operations in hotels, resorts, restaurants, and catering?</a:t>
            </a:r>
            <a:r>
              <a:rPr lang="en-US" sz="1200">
                <a:latin typeface="Calibri"/>
                <a:cs typeface="Segoe UI"/>
              </a:rPr>
              <a:t> [online] Available at: </a:t>
            </a:r>
            <a:r>
              <a:rPr lang="en-US" sz="1200" u="sng">
                <a:solidFill>
                  <a:srgbClr val="467886"/>
                </a:solidFill>
                <a:latin typeface="Calibri"/>
                <a:cs typeface="Segoe UI"/>
                <a:hlinkClick r:id="rId12"/>
              </a:rPr>
              <a:t>https://www.linkedin.com/advice/0/what-best-practices-fb-operations-hotels</a:t>
            </a:r>
            <a:r>
              <a:rPr lang="en-US" sz="1200">
                <a:latin typeface="Calibri"/>
                <a:cs typeface="Segoe UI"/>
              </a:rPr>
              <a:t>. </a:t>
            </a:r>
          </a:p>
          <a:p>
            <a:pPr>
              <a:lnSpc>
                <a:spcPts val="1657"/>
              </a:lnSpc>
            </a:pPr>
            <a:endParaRPr lang="en-US" sz="1200">
              <a:latin typeface="Calibri"/>
              <a:cs typeface="Segoe UI"/>
            </a:endParaRPr>
          </a:p>
          <a:p>
            <a:pPr>
              <a:lnSpc>
                <a:spcPts val="1657"/>
              </a:lnSpc>
            </a:pPr>
            <a:r>
              <a:rPr lang="en-US" sz="1200">
                <a:latin typeface="Calibri"/>
                <a:cs typeface="Segoe UI"/>
              </a:rPr>
              <a:t>digitalmenta (2023). </a:t>
            </a:r>
            <a:r>
              <a:rPr lang="en-US" sz="1200" i="1">
                <a:latin typeface="Calibri"/>
                <a:cs typeface="Segoe UI"/>
              </a:rPr>
              <a:t>The importance of food and beverage in hotels</a:t>
            </a:r>
            <a:r>
              <a:rPr lang="en-US" sz="1200">
                <a:latin typeface="Calibri"/>
                <a:cs typeface="Segoe UI"/>
              </a:rPr>
              <a:t>. [online] Easygoband. Available at: </a:t>
            </a:r>
            <a:r>
              <a:rPr lang="en-US" sz="1200" u="sng">
                <a:solidFill>
                  <a:srgbClr val="467886"/>
                </a:solidFill>
                <a:latin typeface="Calibri"/>
                <a:cs typeface="Segoe UI"/>
                <a:hlinkClick r:id="rId13"/>
              </a:rPr>
              <a:t>https://www.easygoband.com/blog/food-and-beverage-in-the-hospitality-industry/</a:t>
            </a:r>
            <a:r>
              <a:rPr lang="en-US" sz="1200">
                <a:latin typeface="Calibri"/>
                <a:cs typeface="Segoe UI"/>
              </a:rPr>
              <a:t>. </a:t>
            </a:r>
          </a:p>
        </p:txBody>
      </p:sp>
      <p:sp>
        <p:nvSpPr>
          <p:cNvPr id="5" name="TextBox 4">
            <a:extLst>
              <a:ext uri="{FF2B5EF4-FFF2-40B4-BE49-F238E27FC236}">
                <a16:creationId xmlns:a16="http://schemas.microsoft.com/office/drawing/2014/main" id="{AC5B792E-1299-FD34-C88F-AD29F3235326}"/>
              </a:ext>
            </a:extLst>
          </p:cNvPr>
          <p:cNvSpPr txBox="1"/>
          <p:nvPr/>
        </p:nvSpPr>
        <p:spPr>
          <a:xfrm>
            <a:off x="916148" y="421910"/>
            <a:ext cx="28087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 list</a:t>
            </a:r>
          </a:p>
        </p:txBody>
      </p:sp>
    </p:spTree>
    <p:extLst>
      <p:ext uri="{BB962C8B-B14F-4D97-AF65-F5344CB8AC3E}">
        <p14:creationId xmlns:p14="http://schemas.microsoft.com/office/powerpoint/2010/main" val="3825031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69D022-3637-64F3-24C6-A1E60D9F5601}"/>
              </a:ext>
            </a:extLst>
          </p:cNvPr>
          <p:cNvSpPr txBox="1"/>
          <p:nvPr/>
        </p:nvSpPr>
        <p:spPr>
          <a:xfrm>
            <a:off x="538224" y="1551009"/>
            <a:ext cx="11125199" cy="34149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657"/>
              </a:lnSpc>
            </a:pPr>
            <a:r>
              <a:rPr lang="en-US" sz="1200">
                <a:latin typeface="Calibri"/>
                <a:cs typeface="Segoe UI"/>
              </a:rPr>
              <a:t>SpringerLink. (2025). </a:t>
            </a:r>
            <a:r>
              <a:rPr lang="en-US" sz="1200" i="1">
                <a:latin typeface="Calibri"/>
                <a:cs typeface="Segoe UI"/>
              </a:rPr>
              <a:t>Food Waste Utilization: A Circular Economy Approach</a:t>
            </a:r>
            <a:r>
              <a:rPr lang="en-US" sz="1200">
                <a:latin typeface="Calibri"/>
                <a:cs typeface="Segoe UI"/>
              </a:rPr>
              <a:t>. [online] Available at: </a:t>
            </a:r>
            <a:r>
              <a:rPr lang="en-US" sz="1200" u="sng">
                <a:solidFill>
                  <a:srgbClr val="467886"/>
                </a:solidFill>
                <a:latin typeface="Calibri"/>
                <a:cs typeface="Segoe UI"/>
                <a:hlinkClick r:id="rId2"/>
              </a:rPr>
              <a:t>https://link.springer.com/collections/iffdjhcdai?gad_source=1&amp;gad_campaignid=21679134646&amp;gbraid=0AAAAA-MFOs7ckGWhdLbtApp5heivSBP4p&amp;gclid=EAIaIQobChMI-uaT_JGXjQMVPZtQBh3HiiPFEAAYBCAAEgLrOPD_BwE</a:t>
            </a:r>
            <a:r>
              <a:rPr lang="en-US" sz="1200">
                <a:latin typeface="Calibri"/>
                <a:cs typeface="Segoe UI"/>
              </a:rPr>
              <a:t> [Accessed 9 May 2025] </a:t>
            </a:r>
          </a:p>
          <a:p>
            <a:pPr>
              <a:lnSpc>
                <a:spcPts val="1657"/>
              </a:lnSpc>
            </a:pPr>
            <a:r>
              <a:rPr lang="en-US" sz="1200">
                <a:latin typeface="Calibri"/>
                <a:cs typeface="Segoe UI"/>
              </a:rPr>
              <a:t>Reid, C. (2024). Disneyland Paris Narrowly Beats Its Attendance Record. </a:t>
            </a:r>
            <a:r>
              <a:rPr lang="en-US" sz="1200" i="1">
                <a:latin typeface="Calibri"/>
                <a:cs typeface="Segoe UI"/>
              </a:rPr>
              <a:t>Forbes</a:t>
            </a:r>
            <a:r>
              <a:rPr lang="en-US" sz="1200">
                <a:latin typeface="Calibri"/>
                <a:cs typeface="Segoe UI"/>
              </a:rPr>
              <a:t>. [online] 16 Aug. Available at: </a:t>
            </a:r>
            <a:r>
              <a:rPr lang="en-US" sz="1200" u="sng">
                <a:solidFill>
                  <a:srgbClr val="467886"/>
                </a:solidFill>
                <a:latin typeface="Calibri"/>
                <a:cs typeface="Segoe UI"/>
                <a:hlinkClick r:id="rId3"/>
              </a:rPr>
              <a:t>https://www.forbes.com/sites/carolinereid/2024/08/16/disneyland-paris-narrowly-beats-its-attendance-record/</a:t>
            </a:r>
            <a:r>
              <a:rPr lang="en-US" sz="1200">
                <a:latin typeface="Calibri"/>
                <a:cs typeface="Segoe UI"/>
              </a:rPr>
              <a:t>. </a:t>
            </a:r>
          </a:p>
          <a:p>
            <a:pPr>
              <a:lnSpc>
                <a:spcPts val="1657"/>
              </a:lnSpc>
            </a:pPr>
            <a:r>
              <a:rPr lang="en-US" sz="1200">
                <a:latin typeface="Calibri"/>
                <a:cs typeface="Segoe UI"/>
              </a:rPr>
              <a:t>‌ Anesishotel.com. (2025). </a:t>
            </a:r>
            <a:r>
              <a:rPr lang="en-US" sz="1200" i="1">
                <a:latin typeface="Calibri"/>
                <a:cs typeface="Segoe UI"/>
              </a:rPr>
              <a:t>The Mission and Vision</a:t>
            </a:r>
            <a:r>
              <a:rPr lang="en-US" sz="1200">
                <a:latin typeface="Calibri"/>
                <a:cs typeface="Segoe UI"/>
              </a:rPr>
              <a:t>. [online] Available at: </a:t>
            </a:r>
            <a:r>
              <a:rPr lang="en-US" sz="1200" u="sng">
                <a:solidFill>
                  <a:srgbClr val="467886"/>
                </a:solidFill>
                <a:latin typeface="Calibri"/>
                <a:cs typeface="Segoe UI"/>
                <a:hlinkClick r:id="rId4"/>
              </a:rPr>
              <a:t>https://anesishotel.com/The-Mission-And-Vision</a:t>
            </a:r>
            <a:r>
              <a:rPr lang="en-US" sz="1200">
                <a:latin typeface="Calibri"/>
                <a:cs typeface="Segoe UI"/>
              </a:rPr>
              <a:t> [Accessed 7 May 2025]. </a:t>
            </a:r>
          </a:p>
          <a:p>
            <a:pPr>
              <a:lnSpc>
                <a:spcPts val="1657"/>
              </a:lnSpc>
            </a:pPr>
            <a:r>
              <a:rPr lang="en-US" sz="1200">
                <a:latin typeface="Calibri"/>
                <a:cs typeface="Segoe UI"/>
              </a:rPr>
              <a:t>‌ </a:t>
            </a:r>
          </a:p>
          <a:p>
            <a:pPr>
              <a:lnSpc>
                <a:spcPts val="1657"/>
              </a:lnSpc>
            </a:pPr>
            <a:r>
              <a:rPr lang="en-US" sz="1200">
                <a:latin typeface="Calibri"/>
                <a:cs typeface="Segoe UI"/>
              </a:rPr>
              <a:t> AdminTHDM (2023). </a:t>
            </a:r>
            <a:r>
              <a:rPr lang="en-US" sz="1200" i="1">
                <a:latin typeface="Calibri"/>
                <a:cs typeface="Segoe UI"/>
              </a:rPr>
              <a:t>Sustainability in the Hospitality Industry: A Comprehensive Guide - The Hospitality Daily</a:t>
            </a:r>
            <a:r>
              <a:rPr lang="en-US" sz="1200">
                <a:latin typeface="Calibri"/>
                <a:cs typeface="Segoe UI"/>
              </a:rPr>
              <a:t>. [online] The Hospitality Daily. Available at: </a:t>
            </a:r>
            <a:r>
              <a:rPr lang="en-US" sz="1200" u="sng">
                <a:solidFill>
                  <a:srgbClr val="467886"/>
                </a:solidFill>
                <a:latin typeface="Calibri"/>
                <a:cs typeface="Segoe UI"/>
                <a:hlinkClick r:id="rId5"/>
              </a:rPr>
              <a:t>https://thehospitalitydaily.com/sustainability-in-hospitality-industry/</a:t>
            </a:r>
            <a:r>
              <a:rPr lang="en-US" sz="1200">
                <a:latin typeface="Calibri"/>
                <a:cs typeface="Segoe UI"/>
              </a:rPr>
              <a:t>. </a:t>
            </a:r>
          </a:p>
          <a:p>
            <a:pPr>
              <a:lnSpc>
                <a:spcPts val="1657"/>
              </a:lnSpc>
            </a:pPr>
            <a:r>
              <a:rPr lang="en-US" sz="1200">
                <a:latin typeface="Calibri"/>
                <a:cs typeface="Segoe UI"/>
              </a:rPr>
              <a:t>‌ </a:t>
            </a:r>
          </a:p>
          <a:p>
            <a:pPr>
              <a:lnSpc>
                <a:spcPts val="1657"/>
              </a:lnSpc>
            </a:pPr>
            <a:r>
              <a:rPr lang="en-US" sz="1200">
                <a:latin typeface="Calibri"/>
                <a:cs typeface="Segoe UI"/>
              </a:rPr>
              <a:t> Maczko, E. and Maczko, E. (2024). </a:t>
            </a:r>
            <a:r>
              <a:rPr lang="en-US" sz="1200" i="1">
                <a:latin typeface="Calibri"/>
                <a:cs typeface="Segoe UI"/>
              </a:rPr>
              <a:t>14 Sustainable Building Materials Used by Eco-lodges - Eco Lodges Anywhere</a:t>
            </a:r>
            <a:r>
              <a:rPr lang="en-US" sz="1200">
                <a:latin typeface="Calibri"/>
                <a:cs typeface="Segoe UI"/>
              </a:rPr>
              <a:t>. [online] Eco Lodges Anywhere. Available at: </a:t>
            </a:r>
            <a:r>
              <a:rPr lang="en-US" sz="1200" u="sng">
                <a:solidFill>
                  <a:srgbClr val="467886"/>
                </a:solidFill>
                <a:latin typeface="Calibri"/>
                <a:cs typeface="Segoe UI"/>
                <a:hlinkClick r:id="rId6"/>
              </a:rPr>
              <a:t>https://ecolodgesanywhere.com/sustainable-building-materials/#Natural_stones</a:t>
            </a:r>
            <a:r>
              <a:rPr lang="en-US" sz="1200">
                <a:latin typeface="Calibri"/>
                <a:cs typeface="Segoe UI"/>
              </a:rPr>
              <a:t> [Accessed 8 May 2025]. </a:t>
            </a:r>
          </a:p>
          <a:p>
            <a:pPr>
              <a:lnSpc>
                <a:spcPts val="1657"/>
              </a:lnSpc>
            </a:pPr>
            <a:r>
              <a:rPr lang="en-US" sz="1200">
                <a:latin typeface="Calibri"/>
                <a:cs typeface="Segoe UI"/>
              </a:rPr>
              <a:t> Md Meraj (2025). </a:t>
            </a:r>
            <a:r>
              <a:rPr lang="en-US" sz="1200" i="1">
                <a:latin typeface="Calibri"/>
                <a:cs typeface="Segoe UI"/>
              </a:rPr>
              <a:t>What is Unfinished Wood: Essential Guide</a:t>
            </a:r>
            <a:r>
              <a:rPr lang="en-US" sz="1200">
                <a:latin typeface="Calibri"/>
                <a:cs typeface="Segoe UI"/>
              </a:rPr>
              <a:t>. [online] Woodworking Advisor. Available at: </a:t>
            </a:r>
            <a:r>
              <a:rPr lang="en-US" sz="1200" u="sng">
                <a:solidFill>
                  <a:srgbClr val="467886"/>
                </a:solidFill>
                <a:latin typeface="Calibri"/>
                <a:cs typeface="Segoe UI"/>
                <a:hlinkClick r:id="rId7"/>
              </a:rPr>
              <a:t>https://woodworkingadvisor.com/what-is-unfinished-wood/</a:t>
            </a:r>
            <a:r>
              <a:rPr lang="en-US" sz="1200">
                <a:latin typeface="Calibri"/>
                <a:cs typeface="Segoe UI"/>
              </a:rPr>
              <a:t> [Accessed 8 May 2025]. </a:t>
            </a:r>
          </a:p>
          <a:p>
            <a:pPr>
              <a:lnSpc>
                <a:spcPts val="1657"/>
              </a:lnSpc>
            </a:pPr>
            <a:r>
              <a:rPr lang="en-US" sz="1200">
                <a:latin typeface="Calibri"/>
                <a:cs typeface="Segoe UI"/>
              </a:rPr>
              <a:t>‌  </a:t>
            </a:r>
          </a:p>
        </p:txBody>
      </p:sp>
    </p:spTree>
    <p:extLst>
      <p:ext uri="{BB962C8B-B14F-4D97-AF65-F5344CB8AC3E}">
        <p14:creationId xmlns:p14="http://schemas.microsoft.com/office/powerpoint/2010/main" val="3878260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Name: Dan Covaciu Student Number: 2317400 Hotel Concept Presentation</vt:lpstr>
      <vt:lpstr>Magic Dream Hotel</vt:lpstr>
      <vt:lpstr>Introduction </vt:lpstr>
      <vt:lpstr>Energy efficiency</vt:lpstr>
      <vt:lpstr>Waste reduction</vt:lpstr>
      <vt:lpstr>Building materials</vt:lpstr>
      <vt:lpstr>Food and Beverage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235</cp:revision>
  <dcterms:created xsi:type="dcterms:W3CDTF">2025-05-08T21:50:22Z</dcterms:created>
  <dcterms:modified xsi:type="dcterms:W3CDTF">2025-05-09T22:18:54Z</dcterms:modified>
</cp:coreProperties>
</file>