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76" r:id="rId3"/>
    <p:sldId id="260" r:id="rId4"/>
    <p:sldId id="266" r:id="rId5"/>
    <p:sldId id="263" r:id="rId6"/>
    <p:sldId id="264" r:id="rId7"/>
    <p:sldId id="270" r:id="rId8"/>
    <p:sldId id="273" r:id="rId9"/>
    <p:sldId id="279" r:id="rId10"/>
    <p:sldId id="265" r:id="rId11"/>
    <p:sldId id="268" r:id="rId12"/>
    <p:sldId id="272" r:id="rId13"/>
    <p:sldId id="275" r:id="rId14"/>
    <p:sldId id="269" r:id="rId15"/>
  </p:sldIdLst>
  <p:sldSz cx="12192000" cy="6858000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46" autoAdjust="0"/>
  </p:normalViewPr>
  <p:slideViewPr>
    <p:cSldViewPr snapToGrid="0">
      <p:cViewPr varScale="1">
        <p:scale>
          <a:sx n="80" d="100"/>
          <a:sy n="80" d="100"/>
        </p:scale>
        <p:origin x="3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2.png"/><Relationship Id="rId5" Type="http://schemas.openxmlformats.org/officeDocument/2006/relationships/image" Target="../media/image27.png"/><Relationship Id="rId10" Type="http://schemas.openxmlformats.org/officeDocument/2006/relationships/image" Target="../media/image13.svg"/><Relationship Id="rId4" Type="http://schemas.openxmlformats.org/officeDocument/2006/relationships/image" Target="../media/image26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2.png"/><Relationship Id="rId5" Type="http://schemas.openxmlformats.org/officeDocument/2006/relationships/image" Target="../media/image27.png"/><Relationship Id="rId10" Type="http://schemas.openxmlformats.org/officeDocument/2006/relationships/image" Target="../media/image13.svg"/><Relationship Id="rId4" Type="http://schemas.openxmlformats.org/officeDocument/2006/relationships/image" Target="../media/image26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1C473D-39CD-4045-BB45-D6F70CDB0FC5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ED65AFC-8DC5-4FA2-91C4-8826A3F2938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solidFill>
                <a:schemeClr val="accent1"/>
              </a:solidFill>
            </a:rPr>
            <a:t>Definitions</a:t>
          </a:r>
          <a:endParaRPr lang="en-US" sz="2800" dirty="0">
            <a:solidFill>
              <a:schemeClr val="accent1"/>
            </a:solidFill>
          </a:endParaRPr>
        </a:p>
      </dgm:t>
    </dgm:pt>
    <dgm:pt modelId="{5BA3F30A-B89F-4B33-9B2A-9E6C39748F12}" type="parTrans" cxnId="{1341F44D-68A8-41CA-802F-38B57BA4103B}">
      <dgm:prSet/>
      <dgm:spPr/>
      <dgm:t>
        <a:bodyPr/>
        <a:lstStyle/>
        <a:p>
          <a:endParaRPr lang="en-US"/>
        </a:p>
      </dgm:t>
    </dgm:pt>
    <dgm:pt modelId="{D8CAAA05-1E21-4B29-B418-C4BF64053C09}" type="sibTrans" cxnId="{1341F44D-68A8-41CA-802F-38B57BA4103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73BF50B-40F1-45EC-B2A7-77D9CE6E452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>
              <a:solidFill>
                <a:schemeClr val="accent1"/>
              </a:solidFill>
            </a:rPr>
            <a:t>Theory</a:t>
          </a:r>
          <a:endParaRPr lang="en-US" sz="2800" b="1" dirty="0">
            <a:solidFill>
              <a:schemeClr val="accent1"/>
            </a:solidFill>
          </a:endParaRPr>
        </a:p>
      </dgm:t>
    </dgm:pt>
    <dgm:pt modelId="{A8D5DBFF-648E-4E94-9CC8-583CE2FA870A}" type="parTrans" cxnId="{4F27244F-8C6C-4B35-80AB-F464347552EE}">
      <dgm:prSet/>
      <dgm:spPr/>
      <dgm:t>
        <a:bodyPr/>
        <a:lstStyle/>
        <a:p>
          <a:endParaRPr lang="en-US"/>
        </a:p>
      </dgm:t>
    </dgm:pt>
    <dgm:pt modelId="{11BE17B8-1CB3-4278-96B1-AB63F2226952}" type="sibTrans" cxnId="{4F27244F-8C6C-4B35-80AB-F464347552E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F21133-D6EB-462C-A311-36D3324AD58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>
              <a:solidFill>
                <a:schemeClr val="accent1"/>
              </a:solidFill>
            </a:rPr>
            <a:t>Vision</a:t>
          </a:r>
          <a:endParaRPr lang="en-US" sz="2800" b="1" dirty="0">
            <a:solidFill>
              <a:schemeClr val="accent1"/>
            </a:solidFill>
          </a:endParaRPr>
        </a:p>
      </dgm:t>
    </dgm:pt>
    <dgm:pt modelId="{E6518F8E-60D4-4AAA-B842-6CE852F784A3}" type="parTrans" cxnId="{C18BFFA5-A083-4F64-87F5-A0286ADF56D5}">
      <dgm:prSet/>
      <dgm:spPr/>
      <dgm:t>
        <a:bodyPr/>
        <a:lstStyle/>
        <a:p>
          <a:endParaRPr lang="en-US"/>
        </a:p>
      </dgm:t>
    </dgm:pt>
    <dgm:pt modelId="{F6E70D98-27F0-4877-89D5-F472E8C45954}" type="sibTrans" cxnId="{C18BFFA5-A083-4F64-87F5-A0286ADF56D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CE3406E-AEFE-4690-AB9A-16DE99135E3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>
              <a:solidFill>
                <a:schemeClr val="accent1"/>
              </a:solidFill>
            </a:rPr>
            <a:t>Gambella Refugee Camp</a:t>
          </a:r>
          <a:endParaRPr lang="en-US" sz="2800" b="1" dirty="0">
            <a:solidFill>
              <a:schemeClr val="accent1"/>
            </a:solidFill>
          </a:endParaRPr>
        </a:p>
      </dgm:t>
    </dgm:pt>
    <dgm:pt modelId="{F7082752-A762-4CE6-9AF6-E40AFF669FD9}" type="parTrans" cxnId="{7852D8AA-717C-4C5B-9975-061EFC5021F6}">
      <dgm:prSet/>
      <dgm:spPr/>
      <dgm:t>
        <a:bodyPr/>
        <a:lstStyle/>
        <a:p>
          <a:endParaRPr lang="en-US"/>
        </a:p>
      </dgm:t>
    </dgm:pt>
    <dgm:pt modelId="{BE407CAE-778F-4A20-A263-3D2B6A2F2E38}" type="sibTrans" cxnId="{7852D8AA-717C-4C5B-9975-061EFC5021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F5D466-4E8C-47CC-B45A-C5763333B9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>
              <a:solidFill>
                <a:schemeClr val="accent1"/>
              </a:solidFill>
            </a:rPr>
            <a:t>Failings of Action Against Hunger in Gambella Refugee Camp</a:t>
          </a:r>
          <a:endParaRPr lang="en-US" sz="2800" b="1" dirty="0">
            <a:solidFill>
              <a:schemeClr val="accent1"/>
            </a:solidFill>
          </a:endParaRPr>
        </a:p>
      </dgm:t>
    </dgm:pt>
    <dgm:pt modelId="{1A86F188-3C06-4026-972A-F89650EE644B}" type="parTrans" cxnId="{2C87B66D-3D29-410B-94B1-999439AA8EB8}">
      <dgm:prSet/>
      <dgm:spPr/>
      <dgm:t>
        <a:bodyPr/>
        <a:lstStyle/>
        <a:p>
          <a:endParaRPr lang="en-US"/>
        </a:p>
      </dgm:t>
    </dgm:pt>
    <dgm:pt modelId="{02F6228A-DDDC-4EC7-9042-DD9BEB694197}" type="sibTrans" cxnId="{2C87B66D-3D29-410B-94B1-999439AA8EB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28346CA-7BF8-4ED0-87E6-262F1049ADC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>
              <a:solidFill>
                <a:schemeClr val="accent1"/>
              </a:solidFill>
            </a:rPr>
            <a:t>Mental Health</a:t>
          </a:r>
          <a:endParaRPr lang="en-US" sz="2800" b="1" dirty="0">
            <a:solidFill>
              <a:schemeClr val="accent1"/>
            </a:solidFill>
          </a:endParaRPr>
        </a:p>
      </dgm:t>
    </dgm:pt>
    <dgm:pt modelId="{A429EC94-14C3-4C8B-88F7-E99F3C94ECA5}" type="parTrans" cxnId="{CB0E703A-464B-4F9C-A50B-D6BF78B3FCC9}">
      <dgm:prSet/>
      <dgm:spPr/>
      <dgm:t>
        <a:bodyPr/>
        <a:lstStyle/>
        <a:p>
          <a:endParaRPr lang="en-US"/>
        </a:p>
      </dgm:t>
    </dgm:pt>
    <dgm:pt modelId="{EC8CBEE9-36FF-4686-B8CA-A576D28E6D9B}" type="sibTrans" cxnId="{CB0E703A-464B-4F9C-A50B-D6BF78B3FCC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FD42E3-6922-43D8-80C5-C9613A6D130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>
              <a:solidFill>
                <a:schemeClr val="accent1"/>
              </a:solidFill>
            </a:rPr>
            <a:t>Working Hard to Achieve A World Free From Hunger</a:t>
          </a:r>
          <a:endParaRPr lang="en-US" sz="2800" b="1" dirty="0">
            <a:solidFill>
              <a:schemeClr val="accent1"/>
            </a:solidFill>
          </a:endParaRPr>
        </a:p>
      </dgm:t>
    </dgm:pt>
    <dgm:pt modelId="{15F815DB-D1EF-474A-BB81-1766F6F8C78E}" type="parTrans" cxnId="{090C13CE-EE8D-4026-AB64-FA72FB986301}">
      <dgm:prSet/>
      <dgm:spPr/>
      <dgm:t>
        <a:bodyPr/>
        <a:lstStyle/>
        <a:p>
          <a:endParaRPr lang="en-US"/>
        </a:p>
      </dgm:t>
    </dgm:pt>
    <dgm:pt modelId="{764B07B6-402A-44F4-B59B-47389685E9E8}" type="sibTrans" cxnId="{090C13CE-EE8D-4026-AB64-FA72FB986301}">
      <dgm:prSet/>
      <dgm:spPr/>
      <dgm:t>
        <a:bodyPr/>
        <a:lstStyle/>
        <a:p>
          <a:endParaRPr lang="en-US"/>
        </a:p>
      </dgm:t>
    </dgm:pt>
    <dgm:pt modelId="{66B0C846-E30E-4D50-963D-4A004CEBD793}" type="pres">
      <dgm:prSet presAssocID="{921C473D-39CD-4045-BB45-D6F70CDB0FC5}" presName="root" presStyleCnt="0">
        <dgm:presLayoutVars>
          <dgm:dir/>
          <dgm:resizeHandles val="exact"/>
        </dgm:presLayoutVars>
      </dgm:prSet>
      <dgm:spPr/>
    </dgm:pt>
    <dgm:pt modelId="{44795D2A-C9A2-4FDB-94B2-C287F1BFDA18}" type="pres">
      <dgm:prSet presAssocID="{0ED65AFC-8DC5-4FA2-91C4-8826A3F29384}" presName="compNode" presStyleCnt="0"/>
      <dgm:spPr/>
    </dgm:pt>
    <dgm:pt modelId="{015F5DA1-DA6A-4F89-B223-7D536AA57EB5}" type="pres">
      <dgm:prSet presAssocID="{0ED65AFC-8DC5-4FA2-91C4-8826A3F29384}" presName="bgRect" presStyleLbl="bgShp" presStyleIdx="0" presStyleCnt="7"/>
      <dgm:spPr/>
    </dgm:pt>
    <dgm:pt modelId="{10365C99-7D15-455D-84AA-A143E2AF4BBA}" type="pres">
      <dgm:prSet presAssocID="{0ED65AFC-8DC5-4FA2-91C4-8826A3F29384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114A4CC-CE1D-4C9A-B8A7-A26373182909}" type="pres">
      <dgm:prSet presAssocID="{0ED65AFC-8DC5-4FA2-91C4-8826A3F29384}" presName="spaceRect" presStyleCnt="0"/>
      <dgm:spPr/>
    </dgm:pt>
    <dgm:pt modelId="{D37F32B7-228A-4A36-95EB-6B7545261779}" type="pres">
      <dgm:prSet presAssocID="{0ED65AFC-8DC5-4FA2-91C4-8826A3F29384}" presName="parTx" presStyleLbl="revTx" presStyleIdx="0" presStyleCnt="7">
        <dgm:presLayoutVars>
          <dgm:chMax val="0"/>
          <dgm:chPref val="0"/>
        </dgm:presLayoutVars>
      </dgm:prSet>
      <dgm:spPr/>
    </dgm:pt>
    <dgm:pt modelId="{40E2DD1B-0307-473B-A5BC-1A0F219ADF7A}" type="pres">
      <dgm:prSet presAssocID="{D8CAAA05-1E21-4B29-B418-C4BF64053C09}" presName="sibTrans" presStyleCnt="0"/>
      <dgm:spPr/>
    </dgm:pt>
    <dgm:pt modelId="{BCEE142F-F2A9-4DB2-B7F0-27CB635A3B10}" type="pres">
      <dgm:prSet presAssocID="{B73BF50B-40F1-45EC-B2A7-77D9CE6E452F}" presName="compNode" presStyleCnt="0"/>
      <dgm:spPr/>
    </dgm:pt>
    <dgm:pt modelId="{096C6AC2-0792-4859-9F7D-5DB7588F0B95}" type="pres">
      <dgm:prSet presAssocID="{B73BF50B-40F1-45EC-B2A7-77D9CE6E452F}" presName="bgRect" presStyleLbl="bgShp" presStyleIdx="1" presStyleCnt="7"/>
      <dgm:spPr/>
    </dgm:pt>
    <dgm:pt modelId="{5F7BA5D2-4EC6-41D6-A12A-92569C6A1651}" type="pres">
      <dgm:prSet presAssocID="{B73BF50B-40F1-45EC-B2A7-77D9CE6E452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BEDC744D-475B-48D3-B516-C47EC1C56A4C}" type="pres">
      <dgm:prSet presAssocID="{B73BF50B-40F1-45EC-B2A7-77D9CE6E452F}" presName="spaceRect" presStyleCnt="0"/>
      <dgm:spPr/>
    </dgm:pt>
    <dgm:pt modelId="{4E66F4E5-44C5-4915-9EB3-700C84969A92}" type="pres">
      <dgm:prSet presAssocID="{B73BF50B-40F1-45EC-B2A7-77D9CE6E452F}" presName="parTx" presStyleLbl="revTx" presStyleIdx="1" presStyleCnt="7">
        <dgm:presLayoutVars>
          <dgm:chMax val="0"/>
          <dgm:chPref val="0"/>
        </dgm:presLayoutVars>
      </dgm:prSet>
      <dgm:spPr/>
    </dgm:pt>
    <dgm:pt modelId="{C60D3752-7C1D-47BB-92FA-D3C8FC42BD56}" type="pres">
      <dgm:prSet presAssocID="{11BE17B8-1CB3-4278-96B1-AB63F2226952}" presName="sibTrans" presStyleCnt="0"/>
      <dgm:spPr/>
    </dgm:pt>
    <dgm:pt modelId="{90DB9597-7FD7-4A62-A0EA-46346A127B6C}" type="pres">
      <dgm:prSet presAssocID="{6BF21133-D6EB-462C-A311-36D3324AD58F}" presName="compNode" presStyleCnt="0"/>
      <dgm:spPr/>
    </dgm:pt>
    <dgm:pt modelId="{5504EB6A-D952-4247-9738-686675B8CB39}" type="pres">
      <dgm:prSet presAssocID="{6BF21133-D6EB-462C-A311-36D3324AD58F}" presName="bgRect" presStyleLbl="bgShp" presStyleIdx="2" presStyleCnt="7"/>
      <dgm:spPr/>
    </dgm:pt>
    <dgm:pt modelId="{B33EDDD7-E4C8-4DE7-9C06-6424474E791D}" type="pres">
      <dgm:prSet presAssocID="{6BF21133-D6EB-462C-A311-36D3324AD58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7173CD1B-9F4A-4AAB-A580-26540FE19F5E}" type="pres">
      <dgm:prSet presAssocID="{6BF21133-D6EB-462C-A311-36D3324AD58F}" presName="spaceRect" presStyleCnt="0"/>
      <dgm:spPr/>
    </dgm:pt>
    <dgm:pt modelId="{E83016F5-CDF6-4DFF-A78A-8CC9AC7445CE}" type="pres">
      <dgm:prSet presAssocID="{6BF21133-D6EB-462C-A311-36D3324AD58F}" presName="parTx" presStyleLbl="revTx" presStyleIdx="2" presStyleCnt="7">
        <dgm:presLayoutVars>
          <dgm:chMax val="0"/>
          <dgm:chPref val="0"/>
        </dgm:presLayoutVars>
      </dgm:prSet>
      <dgm:spPr/>
    </dgm:pt>
    <dgm:pt modelId="{3C51D47B-AE53-4B07-8ECD-2BFEEED09F68}" type="pres">
      <dgm:prSet presAssocID="{F6E70D98-27F0-4877-89D5-F472E8C45954}" presName="sibTrans" presStyleCnt="0"/>
      <dgm:spPr/>
    </dgm:pt>
    <dgm:pt modelId="{2FC9CE00-3021-49D3-AA39-80BE93544946}" type="pres">
      <dgm:prSet presAssocID="{0CE3406E-AEFE-4690-AB9A-16DE99135E33}" presName="compNode" presStyleCnt="0"/>
      <dgm:spPr/>
    </dgm:pt>
    <dgm:pt modelId="{876E00AA-9372-4EE6-A51F-BD361215D156}" type="pres">
      <dgm:prSet presAssocID="{0CE3406E-AEFE-4690-AB9A-16DE99135E33}" presName="bgRect" presStyleLbl="bgShp" presStyleIdx="3" presStyleCnt="7"/>
      <dgm:spPr/>
    </dgm:pt>
    <dgm:pt modelId="{FD1C27DA-B9DA-4944-9BBE-393D72F4B6BA}" type="pres">
      <dgm:prSet presAssocID="{0CE3406E-AEFE-4690-AB9A-16DE99135E3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ke"/>
        </a:ext>
      </dgm:extLst>
    </dgm:pt>
    <dgm:pt modelId="{5196EF05-48AA-4BAD-99CC-DB12DCDCE4BA}" type="pres">
      <dgm:prSet presAssocID="{0CE3406E-AEFE-4690-AB9A-16DE99135E33}" presName="spaceRect" presStyleCnt="0"/>
      <dgm:spPr/>
    </dgm:pt>
    <dgm:pt modelId="{B50D599C-ACEF-472D-9CD3-09AF7454C41D}" type="pres">
      <dgm:prSet presAssocID="{0CE3406E-AEFE-4690-AB9A-16DE99135E33}" presName="parTx" presStyleLbl="revTx" presStyleIdx="3" presStyleCnt="7">
        <dgm:presLayoutVars>
          <dgm:chMax val="0"/>
          <dgm:chPref val="0"/>
        </dgm:presLayoutVars>
      </dgm:prSet>
      <dgm:spPr/>
    </dgm:pt>
    <dgm:pt modelId="{9A1B6A5A-C840-4374-966C-105F308EC840}" type="pres">
      <dgm:prSet presAssocID="{BE407CAE-778F-4A20-A263-3D2B6A2F2E38}" presName="sibTrans" presStyleCnt="0"/>
      <dgm:spPr/>
    </dgm:pt>
    <dgm:pt modelId="{01A07F3D-69DA-4490-84CF-E5D408D5BA0E}" type="pres">
      <dgm:prSet presAssocID="{39F5D466-4E8C-47CC-B45A-C5763333B9B9}" presName="compNode" presStyleCnt="0"/>
      <dgm:spPr/>
    </dgm:pt>
    <dgm:pt modelId="{B40E746A-A9E1-41B5-9092-75DEB70E575F}" type="pres">
      <dgm:prSet presAssocID="{39F5D466-4E8C-47CC-B45A-C5763333B9B9}" presName="bgRect" presStyleLbl="bgShp" presStyleIdx="4" presStyleCnt="7" custLinFactNeighborX="80" custLinFactNeighborY="-1924"/>
      <dgm:spPr/>
    </dgm:pt>
    <dgm:pt modelId="{335969C2-2B35-4794-BCEB-FA1D2DC1BD44}" type="pres">
      <dgm:prSet presAssocID="{39F5D466-4E8C-47CC-B45A-C5763333B9B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6054358-CB4C-4AAD-86AF-B947AAC88EDA}" type="pres">
      <dgm:prSet presAssocID="{39F5D466-4E8C-47CC-B45A-C5763333B9B9}" presName="spaceRect" presStyleCnt="0"/>
      <dgm:spPr/>
    </dgm:pt>
    <dgm:pt modelId="{D8945A52-0BBE-4B86-B307-96B315A7DA00}" type="pres">
      <dgm:prSet presAssocID="{39F5D466-4E8C-47CC-B45A-C5763333B9B9}" presName="parTx" presStyleLbl="revTx" presStyleIdx="4" presStyleCnt="7">
        <dgm:presLayoutVars>
          <dgm:chMax val="0"/>
          <dgm:chPref val="0"/>
        </dgm:presLayoutVars>
      </dgm:prSet>
      <dgm:spPr/>
    </dgm:pt>
    <dgm:pt modelId="{921A16B7-1C80-4487-88CA-3A5A8AD99ECC}" type="pres">
      <dgm:prSet presAssocID="{02F6228A-DDDC-4EC7-9042-DD9BEB694197}" presName="sibTrans" presStyleCnt="0"/>
      <dgm:spPr/>
    </dgm:pt>
    <dgm:pt modelId="{19327F7C-A823-4DB4-A849-F1B2CAB85C44}" type="pres">
      <dgm:prSet presAssocID="{728346CA-7BF8-4ED0-87E6-262F1049ADC2}" presName="compNode" presStyleCnt="0"/>
      <dgm:spPr/>
    </dgm:pt>
    <dgm:pt modelId="{37BEF343-B3B0-42CB-969D-FC7779C68052}" type="pres">
      <dgm:prSet presAssocID="{728346CA-7BF8-4ED0-87E6-262F1049ADC2}" presName="bgRect" presStyleLbl="bgShp" presStyleIdx="5" presStyleCnt="7"/>
      <dgm:spPr/>
    </dgm:pt>
    <dgm:pt modelId="{7A82AD66-08D4-4E92-BB48-5FF1E22505BB}" type="pres">
      <dgm:prSet presAssocID="{728346CA-7BF8-4ED0-87E6-262F1049ADC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EB0A3388-DE2F-42FF-9113-2424990546B8}" type="pres">
      <dgm:prSet presAssocID="{728346CA-7BF8-4ED0-87E6-262F1049ADC2}" presName="spaceRect" presStyleCnt="0"/>
      <dgm:spPr/>
    </dgm:pt>
    <dgm:pt modelId="{AEDC3A58-7E1E-4CCC-9F51-914532449B4C}" type="pres">
      <dgm:prSet presAssocID="{728346CA-7BF8-4ED0-87E6-262F1049ADC2}" presName="parTx" presStyleLbl="revTx" presStyleIdx="5" presStyleCnt="7">
        <dgm:presLayoutVars>
          <dgm:chMax val="0"/>
          <dgm:chPref val="0"/>
        </dgm:presLayoutVars>
      </dgm:prSet>
      <dgm:spPr/>
    </dgm:pt>
    <dgm:pt modelId="{D9EDA68C-2139-44EB-B5EA-A3FB44D58A2B}" type="pres">
      <dgm:prSet presAssocID="{EC8CBEE9-36FF-4686-B8CA-A576D28E6D9B}" presName="sibTrans" presStyleCnt="0"/>
      <dgm:spPr/>
    </dgm:pt>
    <dgm:pt modelId="{42524BF2-D381-493F-9363-D14D1F8838CC}" type="pres">
      <dgm:prSet presAssocID="{6BFD42E3-6922-43D8-80C5-C9613A6D1304}" presName="compNode" presStyleCnt="0"/>
      <dgm:spPr/>
    </dgm:pt>
    <dgm:pt modelId="{74B61FA8-A891-4FCD-932E-76DCBE6EF882}" type="pres">
      <dgm:prSet presAssocID="{6BFD42E3-6922-43D8-80C5-C9613A6D1304}" presName="bgRect" presStyleLbl="bgShp" presStyleIdx="6" presStyleCnt="7" custLinFactNeighborX="-30" custLinFactNeighborY="44318"/>
      <dgm:spPr/>
    </dgm:pt>
    <dgm:pt modelId="{52A3D76D-384C-42BA-9D78-EA291CCA4660}" type="pres">
      <dgm:prSet presAssocID="{6BFD42E3-6922-43D8-80C5-C9613A6D130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EF16190-0421-4695-AB01-14FCECFCF7DE}" type="pres">
      <dgm:prSet presAssocID="{6BFD42E3-6922-43D8-80C5-C9613A6D1304}" presName="spaceRect" presStyleCnt="0"/>
      <dgm:spPr/>
    </dgm:pt>
    <dgm:pt modelId="{B54DC9C1-F313-4D0F-8DEA-098E51D468C8}" type="pres">
      <dgm:prSet presAssocID="{6BFD42E3-6922-43D8-80C5-C9613A6D130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9EEB3607-83B5-497E-96FE-72509CA705E6}" type="presOf" srcId="{B73BF50B-40F1-45EC-B2A7-77D9CE6E452F}" destId="{4E66F4E5-44C5-4915-9EB3-700C84969A92}" srcOrd="0" destOrd="0" presId="urn:microsoft.com/office/officeart/2018/2/layout/IconVerticalSolidList"/>
    <dgm:cxn modelId="{8CCCF808-4B13-4D6B-9739-3D7FB56482D2}" type="presOf" srcId="{0ED65AFC-8DC5-4FA2-91C4-8826A3F29384}" destId="{D37F32B7-228A-4A36-95EB-6B7545261779}" srcOrd="0" destOrd="0" presId="urn:microsoft.com/office/officeart/2018/2/layout/IconVerticalSolidList"/>
    <dgm:cxn modelId="{CB0E703A-464B-4F9C-A50B-D6BF78B3FCC9}" srcId="{921C473D-39CD-4045-BB45-D6F70CDB0FC5}" destId="{728346CA-7BF8-4ED0-87E6-262F1049ADC2}" srcOrd="5" destOrd="0" parTransId="{A429EC94-14C3-4C8B-88F7-E99F3C94ECA5}" sibTransId="{EC8CBEE9-36FF-4686-B8CA-A576D28E6D9B}"/>
    <dgm:cxn modelId="{2C87B66D-3D29-410B-94B1-999439AA8EB8}" srcId="{921C473D-39CD-4045-BB45-D6F70CDB0FC5}" destId="{39F5D466-4E8C-47CC-B45A-C5763333B9B9}" srcOrd="4" destOrd="0" parTransId="{1A86F188-3C06-4026-972A-F89650EE644B}" sibTransId="{02F6228A-DDDC-4EC7-9042-DD9BEB694197}"/>
    <dgm:cxn modelId="{1341F44D-68A8-41CA-802F-38B57BA4103B}" srcId="{921C473D-39CD-4045-BB45-D6F70CDB0FC5}" destId="{0ED65AFC-8DC5-4FA2-91C4-8826A3F29384}" srcOrd="0" destOrd="0" parTransId="{5BA3F30A-B89F-4B33-9B2A-9E6C39748F12}" sibTransId="{D8CAAA05-1E21-4B29-B418-C4BF64053C09}"/>
    <dgm:cxn modelId="{4F27244F-8C6C-4B35-80AB-F464347552EE}" srcId="{921C473D-39CD-4045-BB45-D6F70CDB0FC5}" destId="{B73BF50B-40F1-45EC-B2A7-77D9CE6E452F}" srcOrd="1" destOrd="0" parTransId="{A8D5DBFF-648E-4E94-9CC8-583CE2FA870A}" sibTransId="{11BE17B8-1CB3-4278-96B1-AB63F2226952}"/>
    <dgm:cxn modelId="{1883BE7F-CF37-4FF4-8F38-7A3E8F598451}" type="presOf" srcId="{728346CA-7BF8-4ED0-87E6-262F1049ADC2}" destId="{AEDC3A58-7E1E-4CCC-9F51-914532449B4C}" srcOrd="0" destOrd="0" presId="urn:microsoft.com/office/officeart/2018/2/layout/IconVerticalSolidList"/>
    <dgm:cxn modelId="{F14EC09B-A0E2-4368-8FAC-0DC21F9B91CC}" type="presOf" srcId="{921C473D-39CD-4045-BB45-D6F70CDB0FC5}" destId="{66B0C846-E30E-4D50-963D-4A004CEBD793}" srcOrd="0" destOrd="0" presId="urn:microsoft.com/office/officeart/2018/2/layout/IconVerticalSolidList"/>
    <dgm:cxn modelId="{C18BFFA5-A083-4F64-87F5-A0286ADF56D5}" srcId="{921C473D-39CD-4045-BB45-D6F70CDB0FC5}" destId="{6BF21133-D6EB-462C-A311-36D3324AD58F}" srcOrd="2" destOrd="0" parTransId="{E6518F8E-60D4-4AAA-B842-6CE852F784A3}" sibTransId="{F6E70D98-27F0-4877-89D5-F472E8C45954}"/>
    <dgm:cxn modelId="{7852D8AA-717C-4C5B-9975-061EFC5021F6}" srcId="{921C473D-39CD-4045-BB45-D6F70CDB0FC5}" destId="{0CE3406E-AEFE-4690-AB9A-16DE99135E33}" srcOrd="3" destOrd="0" parTransId="{F7082752-A762-4CE6-9AF6-E40AFF669FD9}" sibTransId="{BE407CAE-778F-4A20-A263-3D2B6A2F2E38}"/>
    <dgm:cxn modelId="{DF27D7CB-86B0-4F95-BB88-A2BA1E7788C5}" type="presOf" srcId="{6BF21133-D6EB-462C-A311-36D3324AD58F}" destId="{E83016F5-CDF6-4DFF-A78A-8CC9AC7445CE}" srcOrd="0" destOrd="0" presId="urn:microsoft.com/office/officeart/2018/2/layout/IconVerticalSolidList"/>
    <dgm:cxn modelId="{090C13CE-EE8D-4026-AB64-FA72FB986301}" srcId="{921C473D-39CD-4045-BB45-D6F70CDB0FC5}" destId="{6BFD42E3-6922-43D8-80C5-C9613A6D1304}" srcOrd="6" destOrd="0" parTransId="{15F815DB-D1EF-474A-BB81-1766F6F8C78E}" sibTransId="{764B07B6-402A-44F4-B59B-47389685E9E8}"/>
    <dgm:cxn modelId="{C4D3C6CF-BD3D-4585-AA6B-C6725A5A6525}" type="presOf" srcId="{0CE3406E-AEFE-4690-AB9A-16DE99135E33}" destId="{B50D599C-ACEF-472D-9CD3-09AF7454C41D}" srcOrd="0" destOrd="0" presId="urn:microsoft.com/office/officeart/2018/2/layout/IconVerticalSolidList"/>
    <dgm:cxn modelId="{A97DCEE0-9AB2-4FBA-A57D-3A36EDA8BAA2}" type="presOf" srcId="{39F5D466-4E8C-47CC-B45A-C5763333B9B9}" destId="{D8945A52-0BBE-4B86-B307-96B315A7DA00}" srcOrd="0" destOrd="0" presId="urn:microsoft.com/office/officeart/2018/2/layout/IconVerticalSolidList"/>
    <dgm:cxn modelId="{3F0F14F4-9577-4AD2-A41C-5E78FEEAB750}" type="presOf" srcId="{6BFD42E3-6922-43D8-80C5-C9613A6D1304}" destId="{B54DC9C1-F313-4D0F-8DEA-098E51D468C8}" srcOrd="0" destOrd="0" presId="urn:microsoft.com/office/officeart/2018/2/layout/IconVerticalSolidList"/>
    <dgm:cxn modelId="{ACEAC25D-0A3C-4932-9C8E-3271D6582729}" type="presParOf" srcId="{66B0C846-E30E-4D50-963D-4A004CEBD793}" destId="{44795D2A-C9A2-4FDB-94B2-C287F1BFDA18}" srcOrd="0" destOrd="0" presId="urn:microsoft.com/office/officeart/2018/2/layout/IconVerticalSolidList"/>
    <dgm:cxn modelId="{1689700A-C770-4F4C-B64A-D1760A068F2E}" type="presParOf" srcId="{44795D2A-C9A2-4FDB-94B2-C287F1BFDA18}" destId="{015F5DA1-DA6A-4F89-B223-7D536AA57EB5}" srcOrd="0" destOrd="0" presId="urn:microsoft.com/office/officeart/2018/2/layout/IconVerticalSolidList"/>
    <dgm:cxn modelId="{DCCBD273-ED8B-4F13-876D-BC015B482DE7}" type="presParOf" srcId="{44795D2A-C9A2-4FDB-94B2-C287F1BFDA18}" destId="{10365C99-7D15-455D-84AA-A143E2AF4BBA}" srcOrd="1" destOrd="0" presId="urn:microsoft.com/office/officeart/2018/2/layout/IconVerticalSolidList"/>
    <dgm:cxn modelId="{4F1F6A0A-9241-4102-BD7B-0FCAE971C83E}" type="presParOf" srcId="{44795D2A-C9A2-4FDB-94B2-C287F1BFDA18}" destId="{0114A4CC-CE1D-4C9A-B8A7-A26373182909}" srcOrd="2" destOrd="0" presId="urn:microsoft.com/office/officeart/2018/2/layout/IconVerticalSolidList"/>
    <dgm:cxn modelId="{79D916A9-3934-495E-9DF7-9C47DF874C8F}" type="presParOf" srcId="{44795D2A-C9A2-4FDB-94B2-C287F1BFDA18}" destId="{D37F32B7-228A-4A36-95EB-6B7545261779}" srcOrd="3" destOrd="0" presId="urn:microsoft.com/office/officeart/2018/2/layout/IconVerticalSolidList"/>
    <dgm:cxn modelId="{76105190-5F71-4DC7-AF58-F38C3BF972D4}" type="presParOf" srcId="{66B0C846-E30E-4D50-963D-4A004CEBD793}" destId="{40E2DD1B-0307-473B-A5BC-1A0F219ADF7A}" srcOrd="1" destOrd="0" presId="urn:microsoft.com/office/officeart/2018/2/layout/IconVerticalSolidList"/>
    <dgm:cxn modelId="{F0F30E72-5B3C-404A-9D0B-78A996364CC3}" type="presParOf" srcId="{66B0C846-E30E-4D50-963D-4A004CEBD793}" destId="{BCEE142F-F2A9-4DB2-B7F0-27CB635A3B10}" srcOrd="2" destOrd="0" presId="urn:microsoft.com/office/officeart/2018/2/layout/IconVerticalSolidList"/>
    <dgm:cxn modelId="{97FF01FC-A732-45F2-866C-9B119CDF394F}" type="presParOf" srcId="{BCEE142F-F2A9-4DB2-B7F0-27CB635A3B10}" destId="{096C6AC2-0792-4859-9F7D-5DB7588F0B95}" srcOrd="0" destOrd="0" presId="urn:microsoft.com/office/officeart/2018/2/layout/IconVerticalSolidList"/>
    <dgm:cxn modelId="{A49F969A-000D-4D57-9477-798E46C1531B}" type="presParOf" srcId="{BCEE142F-F2A9-4DB2-B7F0-27CB635A3B10}" destId="{5F7BA5D2-4EC6-41D6-A12A-92569C6A1651}" srcOrd="1" destOrd="0" presId="urn:microsoft.com/office/officeart/2018/2/layout/IconVerticalSolidList"/>
    <dgm:cxn modelId="{B86960DD-24D0-4E9F-BA7E-0C579A2AB839}" type="presParOf" srcId="{BCEE142F-F2A9-4DB2-B7F0-27CB635A3B10}" destId="{BEDC744D-475B-48D3-B516-C47EC1C56A4C}" srcOrd="2" destOrd="0" presId="urn:microsoft.com/office/officeart/2018/2/layout/IconVerticalSolidList"/>
    <dgm:cxn modelId="{E9010F5B-5A99-4CD8-A7C3-4637D8ADC06B}" type="presParOf" srcId="{BCEE142F-F2A9-4DB2-B7F0-27CB635A3B10}" destId="{4E66F4E5-44C5-4915-9EB3-700C84969A92}" srcOrd="3" destOrd="0" presId="urn:microsoft.com/office/officeart/2018/2/layout/IconVerticalSolidList"/>
    <dgm:cxn modelId="{85E44DD1-96AB-4B74-A2FE-B24B4AACFA62}" type="presParOf" srcId="{66B0C846-E30E-4D50-963D-4A004CEBD793}" destId="{C60D3752-7C1D-47BB-92FA-D3C8FC42BD56}" srcOrd="3" destOrd="0" presId="urn:microsoft.com/office/officeart/2018/2/layout/IconVerticalSolidList"/>
    <dgm:cxn modelId="{EFBD1108-8D18-4FF6-A263-579E6CA430DE}" type="presParOf" srcId="{66B0C846-E30E-4D50-963D-4A004CEBD793}" destId="{90DB9597-7FD7-4A62-A0EA-46346A127B6C}" srcOrd="4" destOrd="0" presId="urn:microsoft.com/office/officeart/2018/2/layout/IconVerticalSolidList"/>
    <dgm:cxn modelId="{F4909BC5-131A-4257-9FF0-87E1F93FA587}" type="presParOf" srcId="{90DB9597-7FD7-4A62-A0EA-46346A127B6C}" destId="{5504EB6A-D952-4247-9738-686675B8CB39}" srcOrd="0" destOrd="0" presId="urn:microsoft.com/office/officeart/2018/2/layout/IconVerticalSolidList"/>
    <dgm:cxn modelId="{EAC5921D-6010-4E4A-A8D4-D4F4091CD719}" type="presParOf" srcId="{90DB9597-7FD7-4A62-A0EA-46346A127B6C}" destId="{B33EDDD7-E4C8-4DE7-9C06-6424474E791D}" srcOrd="1" destOrd="0" presId="urn:microsoft.com/office/officeart/2018/2/layout/IconVerticalSolidList"/>
    <dgm:cxn modelId="{D4F528F4-904F-4416-A945-D0EAECA98041}" type="presParOf" srcId="{90DB9597-7FD7-4A62-A0EA-46346A127B6C}" destId="{7173CD1B-9F4A-4AAB-A580-26540FE19F5E}" srcOrd="2" destOrd="0" presId="urn:microsoft.com/office/officeart/2018/2/layout/IconVerticalSolidList"/>
    <dgm:cxn modelId="{C281B71E-324E-4E43-842B-22DA886E2CF2}" type="presParOf" srcId="{90DB9597-7FD7-4A62-A0EA-46346A127B6C}" destId="{E83016F5-CDF6-4DFF-A78A-8CC9AC7445CE}" srcOrd="3" destOrd="0" presId="urn:microsoft.com/office/officeart/2018/2/layout/IconVerticalSolidList"/>
    <dgm:cxn modelId="{082C95CB-043E-4DD8-9C6C-851DBD15D3B4}" type="presParOf" srcId="{66B0C846-E30E-4D50-963D-4A004CEBD793}" destId="{3C51D47B-AE53-4B07-8ECD-2BFEEED09F68}" srcOrd="5" destOrd="0" presId="urn:microsoft.com/office/officeart/2018/2/layout/IconVerticalSolidList"/>
    <dgm:cxn modelId="{DE80C92F-0518-4E55-B69E-4D55C045902C}" type="presParOf" srcId="{66B0C846-E30E-4D50-963D-4A004CEBD793}" destId="{2FC9CE00-3021-49D3-AA39-80BE93544946}" srcOrd="6" destOrd="0" presId="urn:microsoft.com/office/officeart/2018/2/layout/IconVerticalSolidList"/>
    <dgm:cxn modelId="{DC2710F8-1433-4FD2-89CE-8647B0EB6CFB}" type="presParOf" srcId="{2FC9CE00-3021-49D3-AA39-80BE93544946}" destId="{876E00AA-9372-4EE6-A51F-BD361215D156}" srcOrd="0" destOrd="0" presId="urn:microsoft.com/office/officeart/2018/2/layout/IconVerticalSolidList"/>
    <dgm:cxn modelId="{13B6690E-84E5-4D26-BB29-343B32AE1A5A}" type="presParOf" srcId="{2FC9CE00-3021-49D3-AA39-80BE93544946}" destId="{FD1C27DA-B9DA-4944-9BBE-393D72F4B6BA}" srcOrd="1" destOrd="0" presId="urn:microsoft.com/office/officeart/2018/2/layout/IconVerticalSolidList"/>
    <dgm:cxn modelId="{81BD7102-75D4-41E8-92A3-2FDBE5589B3C}" type="presParOf" srcId="{2FC9CE00-3021-49D3-AA39-80BE93544946}" destId="{5196EF05-48AA-4BAD-99CC-DB12DCDCE4BA}" srcOrd="2" destOrd="0" presId="urn:microsoft.com/office/officeart/2018/2/layout/IconVerticalSolidList"/>
    <dgm:cxn modelId="{5CA0E00A-1045-49D3-9C88-DEC8288B7B4A}" type="presParOf" srcId="{2FC9CE00-3021-49D3-AA39-80BE93544946}" destId="{B50D599C-ACEF-472D-9CD3-09AF7454C41D}" srcOrd="3" destOrd="0" presId="urn:microsoft.com/office/officeart/2018/2/layout/IconVerticalSolidList"/>
    <dgm:cxn modelId="{62FC25C0-3990-45F9-BDCB-353A4C68B55F}" type="presParOf" srcId="{66B0C846-E30E-4D50-963D-4A004CEBD793}" destId="{9A1B6A5A-C840-4374-966C-105F308EC840}" srcOrd="7" destOrd="0" presId="urn:microsoft.com/office/officeart/2018/2/layout/IconVerticalSolidList"/>
    <dgm:cxn modelId="{5C31F9FB-F8E9-44BA-836E-1DC29C6C0125}" type="presParOf" srcId="{66B0C846-E30E-4D50-963D-4A004CEBD793}" destId="{01A07F3D-69DA-4490-84CF-E5D408D5BA0E}" srcOrd="8" destOrd="0" presId="urn:microsoft.com/office/officeart/2018/2/layout/IconVerticalSolidList"/>
    <dgm:cxn modelId="{CD4F6B93-276C-49E3-A805-CB6553EBD89A}" type="presParOf" srcId="{01A07F3D-69DA-4490-84CF-E5D408D5BA0E}" destId="{B40E746A-A9E1-41B5-9092-75DEB70E575F}" srcOrd="0" destOrd="0" presId="urn:microsoft.com/office/officeart/2018/2/layout/IconVerticalSolidList"/>
    <dgm:cxn modelId="{7C13B0C4-C785-404C-9031-1C0C940C28D9}" type="presParOf" srcId="{01A07F3D-69DA-4490-84CF-E5D408D5BA0E}" destId="{335969C2-2B35-4794-BCEB-FA1D2DC1BD44}" srcOrd="1" destOrd="0" presId="urn:microsoft.com/office/officeart/2018/2/layout/IconVerticalSolidList"/>
    <dgm:cxn modelId="{D85E10FD-2E5D-4B70-83B9-86D8AC0CA986}" type="presParOf" srcId="{01A07F3D-69DA-4490-84CF-E5D408D5BA0E}" destId="{66054358-CB4C-4AAD-86AF-B947AAC88EDA}" srcOrd="2" destOrd="0" presId="urn:microsoft.com/office/officeart/2018/2/layout/IconVerticalSolidList"/>
    <dgm:cxn modelId="{96952033-5EFF-484B-91D8-38232EE9088C}" type="presParOf" srcId="{01A07F3D-69DA-4490-84CF-E5D408D5BA0E}" destId="{D8945A52-0BBE-4B86-B307-96B315A7DA00}" srcOrd="3" destOrd="0" presId="urn:microsoft.com/office/officeart/2018/2/layout/IconVerticalSolidList"/>
    <dgm:cxn modelId="{DA66ED55-CE2F-44A0-9016-A7C41266EC95}" type="presParOf" srcId="{66B0C846-E30E-4D50-963D-4A004CEBD793}" destId="{921A16B7-1C80-4487-88CA-3A5A8AD99ECC}" srcOrd="9" destOrd="0" presId="urn:microsoft.com/office/officeart/2018/2/layout/IconVerticalSolidList"/>
    <dgm:cxn modelId="{B593C7A5-610B-4EA8-8B83-1E1DDDD0D8C1}" type="presParOf" srcId="{66B0C846-E30E-4D50-963D-4A004CEBD793}" destId="{19327F7C-A823-4DB4-A849-F1B2CAB85C44}" srcOrd="10" destOrd="0" presId="urn:microsoft.com/office/officeart/2018/2/layout/IconVerticalSolidList"/>
    <dgm:cxn modelId="{9DB1E893-B832-4896-8B1D-7923E9BA3CE6}" type="presParOf" srcId="{19327F7C-A823-4DB4-A849-F1B2CAB85C44}" destId="{37BEF343-B3B0-42CB-969D-FC7779C68052}" srcOrd="0" destOrd="0" presId="urn:microsoft.com/office/officeart/2018/2/layout/IconVerticalSolidList"/>
    <dgm:cxn modelId="{B8020F9B-8675-4E84-964F-8BE8AD640FA6}" type="presParOf" srcId="{19327F7C-A823-4DB4-A849-F1B2CAB85C44}" destId="{7A82AD66-08D4-4E92-BB48-5FF1E22505BB}" srcOrd="1" destOrd="0" presId="urn:microsoft.com/office/officeart/2018/2/layout/IconVerticalSolidList"/>
    <dgm:cxn modelId="{CE013F9E-B2AF-4C16-9E9B-FD1BA856C549}" type="presParOf" srcId="{19327F7C-A823-4DB4-A849-F1B2CAB85C44}" destId="{EB0A3388-DE2F-42FF-9113-2424990546B8}" srcOrd="2" destOrd="0" presId="urn:microsoft.com/office/officeart/2018/2/layout/IconVerticalSolidList"/>
    <dgm:cxn modelId="{E4601794-3624-4855-8768-691BA0C58316}" type="presParOf" srcId="{19327F7C-A823-4DB4-A849-F1B2CAB85C44}" destId="{AEDC3A58-7E1E-4CCC-9F51-914532449B4C}" srcOrd="3" destOrd="0" presId="urn:microsoft.com/office/officeart/2018/2/layout/IconVerticalSolidList"/>
    <dgm:cxn modelId="{07CA5706-12F6-4EFC-9D49-AE4ADA77A97F}" type="presParOf" srcId="{66B0C846-E30E-4D50-963D-4A004CEBD793}" destId="{D9EDA68C-2139-44EB-B5EA-A3FB44D58A2B}" srcOrd="11" destOrd="0" presId="urn:microsoft.com/office/officeart/2018/2/layout/IconVerticalSolidList"/>
    <dgm:cxn modelId="{3D84EE34-B35D-41F2-8D21-D6F7F9166D57}" type="presParOf" srcId="{66B0C846-E30E-4D50-963D-4A004CEBD793}" destId="{42524BF2-D381-493F-9363-D14D1F8838CC}" srcOrd="12" destOrd="0" presId="urn:microsoft.com/office/officeart/2018/2/layout/IconVerticalSolidList"/>
    <dgm:cxn modelId="{4EE8A1BD-B57B-468D-85E9-50BB7D3C4526}" type="presParOf" srcId="{42524BF2-D381-493F-9363-D14D1F8838CC}" destId="{74B61FA8-A891-4FCD-932E-76DCBE6EF882}" srcOrd="0" destOrd="0" presId="urn:microsoft.com/office/officeart/2018/2/layout/IconVerticalSolidList"/>
    <dgm:cxn modelId="{5458332C-0E7E-4BBB-8858-7989A4B4C991}" type="presParOf" srcId="{42524BF2-D381-493F-9363-D14D1F8838CC}" destId="{52A3D76D-384C-42BA-9D78-EA291CCA4660}" srcOrd="1" destOrd="0" presId="urn:microsoft.com/office/officeart/2018/2/layout/IconVerticalSolidList"/>
    <dgm:cxn modelId="{21655F45-2110-452A-86BD-4461AC8CA194}" type="presParOf" srcId="{42524BF2-D381-493F-9363-D14D1F8838CC}" destId="{FEF16190-0421-4695-AB01-14FCECFCF7DE}" srcOrd="2" destOrd="0" presId="urn:microsoft.com/office/officeart/2018/2/layout/IconVerticalSolidList"/>
    <dgm:cxn modelId="{CC094E11-58F7-4DA3-BE23-F3741C6E131C}" type="presParOf" srcId="{42524BF2-D381-493F-9363-D14D1F8838CC}" destId="{B54DC9C1-F313-4D0F-8DEA-098E51D468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E29421-E5B8-4A57-8BE7-C2465D1EC315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CD382E1-A275-4FD5-9780-154477D35B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Definitions: humanitarian and hunger</a:t>
          </a:r>
          <a:endParaRPr lang="en-US"/>
        </a:p>
      </dgm:t>
    </dgm:pt>
    <dgm:pt modelId="{F3068311-EDF6-4572-A22F-F589213670D0}" type="parTrans" cxnId="{ED8C5440-0513-432F-A6DA-E8441284F3F2}">
      <dgm:prSet/>
      <dgm:spPr/>
      <dgm:t>
        <a:bodyPr/>
        <a:lstStyle/>
        <a:p>
          <a:endParaRPr lang="en-US"/>
        </a:p>
      </dgm:t>
    </dgm:pt>
    <dgm:pt modelId="{BA9B4E5C-3262-4F0A-9403-1DEDE838B90C}" type="sibTrans" cxnId="{ED8C5440-0513-432F-A6DA-E8441284F3F2}">
      <dgm:prSet/>
      <dgm:spPr/>
      <dgm:t>
        <a:bodyPr/>
        <a:lstStyle/>
        <a:p>
          <a:endParaRPr lang="en-US"/>
        </a:p>
      </dgm:t>
    </dgm:pt>
    <dgm:pt modelId="{41AD49BA-88C0-482B-85D3-86C5F8D8BE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Theories discussed</a:t>
          </a:r>
          <a:endParaRPr lang="en-US"/>
        </a:p>
      </dgm:t>
    </dgm:pt>
    <dgm:pt modelId="{80F7047D-7FBE-4163-9CC1-9A82E1DE066E}" type="parTrans" cxnId="{CD758CBB-505C-43B6-8A9B-616553F7AD4F}">
      <dgm:prSet/>
      <dgm:spPr/>
      <dgm:t>
        <a:bodyPr/>
        <a:lstStyle/>
        <a:p>
          <a:endParaRPr lang="en-US"/>
        </a:p>
      </dgm:t>
    </dgm:pt>
    <dgm:pt modelId="{54BA93C8-A98C-4B01-AF3C-B87F12CA09A6}" type="sibTrans" cxnId="{CD758CBB-505C-43B6-8A9B-616553F7AD4F}">
      <dgm:prSet/>
      <dgm:spPr/>
      <dgm:t>
        <a:bodyPr/>
        <a:lstStyle/>
        <a:p>
          <a:endParaRPr lang="en-US"/>
        </a:p>
      </dgm:t>
    </dgm:pt>
    <dgm:pt modelId="{889CBEC0-9E7F-4CE9-BA69-7182931741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Action Against Hunger: policies, practices and strategies</a:t>
          </a:r>
          <a:endParaRPr lang="en-US"/>
        </a:p>
      </dgm:t>
    </dgm:pt>
    <dgm:pt modelId="{0A35BD76-C987-42F0-803F-F78CCDE5CEE6}" type="parTrans" cxnId="{8CAA678F-7CD4-44FA-A297-13982BB77DFB}">
      <dgm:prSet/>
      <dgm:spPr/>
      <dgm:t>
        <a:bodyPr/>
        <a:lstStyle/>
        <a:p>
          <a:endParaRPr lang="en-US"/>
        </a:p>
      </dgm:t>
    </dgm:pt>
    <dgm:pt modelId="{3EBA9391-B4DA-47A4-B490-24F64E419B83}" type="sibTrans" cxnId="{8CAA678F-7CD4-44FA-A297-13982BB77DFB}">
      <dgm:prSet/>
      <dgm:spPr/>
      <dgm:t>
        <a:bodyPr/>
        <a:lstStyle/>
        <a:p>
          <a:endParaRPr lang="en-US"/>
        </a:p>
      </dgm:t>
    </dgm:pt>
    <dgm:pt modelId="{E4C1A3C2-253A-44C7-91BE-D73DC84606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Failings of Gambella Refugee Camp</a:t>
          </a:r>
          <a:endParaRPr lang="en-US"/>
        </a:p>
      </dgm:t>
    </dgm:pt>
    <dgm:pt modelId="{9179B2DA-3FAA-4B18-A6FF-EF30D80FFEB6}" type="parTrans" cxnId="{1950F4A5-C608-4B10-891C-16A26FEE5A1D}">
      <dgm:prSet/>
      <dgm:spPr/>
      <dgm:t>
        <a:bodyPr/>
        <a:lstStyle/>
        <a:p>
          <a:endParaRPr lang="en-US"/>
        </a:p>
      </dgm:t>
    </dgm:pt>
    <dgm:pt modelId="{09B01B27-62DE-42E3-9C17-79A6B20FD546}" type="sibTrans" cxnId="{1950F4A5-C608-4B10-891C-16A26FEE5A1D}">
      <dgm:prSet/>
      <dgm:spPr/>
      <dgm:t>
        <a:bodyPr/>
        <a:lstStyle/>
        <a:p>
          <a:endParaRPr lang="en-US"/>
        </a:p>
      </dgm:t>
    </dgm:pt>
    <dgm:pt modelId="{39FDB6E9-4002-4EC7-9B35-4201DB41D9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Mental Health</a:t>
          </a:r>
          <a:endParaRPr lang="en-US"/>
        </a:p>
      </dgm:t>
    </dgm:pt>
    <dgm:pt modelId="{8F89390A-CD0D-4659-BCD3-6F367E69BF97}" type="parTrans" cxnId="{ED647CC8-268B-415F-9234-75E085E4634F}">
      <dgm:prSet/>
      <dgm:spPr/>
      <dgm:t>
        <a:bodyPr/>
        <a:lstStyle/>
        <a:p>
          <a:endParaRPr lang="en-US"/>
        </a:p>
      </dgm:t>
    </dgm:pt>
    <dgm:pt modelId="{6F3AC2BF-D68B-4B20-ACF7-CFC6DE05C6CA}" type="sibTrans" cxnId="{ED647CC8-268B-415F-9234-75E085E4634F}">
      <dgm:prSet/>
      <dgm:spPr/>
      <dgm:t>
        <a:bodyPr/>
        <a:lstStyle/>
        <a:p>
          <a:endParaRPr lang="en-US"/>
        </a:p>
      </dgm:t>
    </dgm:pt>
    <dgm:pt modelId="{5ED42A74-52CC-4B07-BC24-EB4D704F15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Future proposals </a:t>
          </a:r>
          <a:endParaRPr lang="en-US"/>
        </a:p>
      </dgm:t>
    </dgm:pt>
    <dgm:pt modelId="{8098D5A2-3265-433F-9AB9-AF26A86B2B8D}" type="parTrans" cxnId="{0DD48CB0-D984-4006-97CC-BDED16F2CAA1}">
      <dgm:prSet/>
      <dgm:spPr/>
      <dgm:t>
        <a:bodyPr/>
        <a:lstStyle/>
        <a:p>
          <a:endParaRPr lang="en-US"/>
        </a:p>
      </dgm:t>
    </dgm:pt>
    <dgm:pt modelId="{79F744DC-E23E-4B04-87A2-E7F87C35CFA4}" type="sibTrans" cxnId="{0DD48CB0-D984-4006-97CC-BDED16F2CAA1}">
      <dgm:prSet/>
      <dgm:spPr/>
      <dgm:t>
        <a:bodyPr/>
        <a:lstStyle/>
        <a:p>
          <a:endParaRPr lang="en-US"/>
        </a:p>
      </dgm:t>
    </dgm:pt>
    <dgm:pt modelId="{D1E99F83-3060-425D-988C-9A9282F5FA25}" type="pres">
      <dgm:prSet presAssocID="{DDE29421-E5B8-4A57-8BE7-C2465D1EC315}" presName="root" presStyleCnt="0">
        <dgm:presLayoutVars>
          <dgm:dir/>
          <dgm:resizeHandles val="exact"/>
        </dgm:presLayoutVars>
      </dgm:prSet>
      <dgm:spPr/>
    </dgm:pt>
    <dgm:pt modelId="{AED57E5C-385E-4967-9B53-2214C95FC3E4}" type="pres">
      <dgm:prSet presAssocID="{ECD382E1-A275-4FD5-9780-154477D35B86}" presName="compNode" presStyleCnt="0"/>
      <dgm:spPr/>
    </dgm:pt>
    <dgm:pt modelId="{748A3AFE-7D45-4AEB-86FD-365B491E4C27}" type="pres">
      <dgm:prSet presAssocID="{ECD382E1-A275-4FD5-9780-154477D35B86}" presName="bgRect" presStyleLbl="bgShp" presStyleIdx="0" presStyleCnt="6"/>
      <dgm:spPr/>
    </dgm:pt>
    <dgm:pt modelId="{52EA160C-8E97-42D5-B978-A0F907B84847}" type="pres">
      <dgm:prSet presAssocID="{ECD382E1-A275-4FD5-9780-154477D35B8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E94CD80B-DFB6-4931-B813-8FC7A4ABCFC7}" type="pres">
      <dgm:prSet presAssocID="{ECD382E1-A275-4FD5-9780-154477D35B86}" presName="spaceRect" presStyleCnt="0"/>
      <dgm:spPr/>
    </dgm:pt>
    <dgm:pt modelId="{6C4B077C-F926-4683-AA63-1F15AB25CFF4}" type="pres">
      <dgm:prSet presAssocID="{ECD382E1-A275-4FD5-9780-154477D35B86}" presName="parTx" presStyleLbl="revTx" presStyleIdx="0" presStyleCnt="6">
        <dgm:presLayoutVars>
          <dgm:chMax val="0"/>
          <dgm:chPref val="0"/>
        </dgm:presLayoutVars>
      </dgm:prSet>
      <dgm:spPr/>
    </dgm:pt>
    <dgm:pt modelId="{48C9A789-EBD6-425B-A35A-D21548BA5D17}" type="pres">
      <dgm:prSet presAssocID="{BA9B4E5C-3262-4F0A-9403-1DEDE838B90C}" presName="sibTrans" presStyleCnt="0"/>
      <dgm:spPr/>
    </dgm:pt>
    <dgm:pt modelId="{EF19AD50-796E-4315-959A-8A82B2D9B6B3}" type="pres">
      <dgm:prSet presAssocID="{41AD49BA-88C0-482B-85D3-86C5F8D8BE47}" presName="compNode" presStyleCnt="0"/>
      <dgm:spPr/>
    </dgm:pt>
    <dgm:pt modelId="{DB466D54-58E0-41B8-A522-6DE28077168B}" type="pres">
      <dgm:prSet presAssocID="{41AD49BA-88C0-482B-85D3-86C5F8D8BE47}" presName="bgRect" presStyleLbl="bgShp" presStyleIdx="1" presStyleCnt="6"/>
      <dgm:spPr/>
    </dgm:pt>
    <dgm:pt modelId="{1152C39E-F615-456B-91F4-3404DEBA7DF0}" type="pres">
      <dgm:prSet presAssocID="{41AD49BA-88C0-482B-85D3-86C5F8D8BE4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A812C4D0-53A9-4F74-9E40-9E3C24F1FCA4}" type="pres">
      <dgm:prSet presAssocID="{41AD49BA-88C0-482B-85D3-86C5F8D8BE47}" presName="spaceRect" presStyleCnt="0"/>
      <dgm:spPr/>
    </dgm:pt>
    <dgm:pt modelId="{3A92450B-550D-4F02-B0F3-33B4CD84698B}" type="pres">
      <dgm:prSet presAssocID="{41AD49BA-88C0-482B-85D3-86C5F8D8BE47}" presName="parTx" presStyleLbl="revTx" presStyleIdx="1" presStyleCnt="6">
        <dgm:presLayoutVars>
          <dgm:chMax val="0"/>
          <dgm:chPref val="0"/>
        </dgm:presLayoutVars>
      </dgm:prSet>
      <dgm:spPr/>
    </dgm:pt>
    <dgm:pt modelId="{7662A75D-1270-4809-A41B-634679EA91C2}" type="pres">
      <dgm:prSet presAssocID="{54BA93C8-A98C-4B01-AF3C-B87F12CA09A6}" presName="sibTrans" presStyleCnt="0"/>
      <dgm:spPr/>
    </dgm:pt>
    <dgm:pt modelId="{B62E72AB-BB64-407E-A1E9-301E0C43188E}" type="pres">
      <dgm:prSet presAssocID="{889CBEC0-9E7F-4CE9-BA69-71829317416B}" presName="compNode" presStyleCnt="0"/>
      <dgm:spPr/>
    </dgm:pt>
    <dgm:pt modelId="{A898AF14-3D5D-470E-AD77-9E8C8C8F7334}" type="pres">
      <dgm:prSet presAssocID="{889CBEC0-9E7F-4CE9-BA69-71829317416B}" presName="bgRect" presStyleLbl="bgShp" presStyleIdx="2" presStyleCnt="6"/>
      <dgm:spPr/>
    </dgm:pt>
    <dgm:pt modelId="{4F02EEF9-2024-4D4F-BD57-93149767E037}" type="pres">
      <dgm:prSet presAssocID="{889CBEC0-9E7F-4CE9-BA69-71829317416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C024A470-916C-4196-A6A4-FB93ED1F5FBD}" type="pres">
      <dgm:prSet presAssocID="{889CBEC0-9E7F-4CE9-BA69-71829317416B}" presName="spaceRect" presStyleCnt="0"/>
      <dgm:spPr/>
    </dgm:pt>
    <dgm:pt modelId="{704F6F4F-B60E-44A2-A1D5-283A628F9B88}" type="pres">
      <dgm:prSet presAssocID="{889CBEC0-9E7F-4CE9-BA69-71829317416B}" presName="parTx" presStyleLbl="revTx" presStyleIdx="2" presStyleCnt="6">
        <dgm:presLayoutVars>
          <dgm:chMax val="0"/>
          <dgm:chPref val="0"/>
        </dgm:presLayoutVars>
      </dgm:prSet>
      <dgm:spPr/>
    </dgm:pt>
    <dgm:pt modelId="{B19621E2-6804-48FB-A907-6A22C047CC53}" type="pres">
      <dgm:prSet presAssocID="{3EBA9391-B4DA-47A4-B490-24F64E419B83}" presName="sibTrans" presStyleCnt="0"/>
      <dgm:spPr/>
    </dgm:pt>
    <dgm:pt modelId="{34CC8F5A-89EF-472C-839D-130B73A3ABD9}" type="pres">
      <dgm:prSet presAssocID="{E4C1A3C2-253A-44C7-91BE-D73DC8460646}" presName="compNode" presStyleCnt="0"/>
      <dgm:spPr/>
    </dgm:pt>
    <dgm:pt modelId="{A521ECDE-56E2-4297-987D-FE1311DE2617}" type="pres">
      <dgm:prSet presAssocID="{E4C1A3C2-253A-44C7-91BE-D73DC8460646}" presName="bgRect" presStyleLbl="bgShp" presStyleIdx="3" presStyleCnt="6"/>
      <dgm:spPr/>
    </dgm:pt>
    <dgm:pt modelId="{55FE6D35-7F4C-4D1F-9660-5EE4ADE855C0}" type="pres">
      <dgm:prSet presAssocID="{E4C1A3C2-253A-44C7-91BE-D73DC846064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4A6FAA84-A87D-493D-AEA1-A60D26398217}" type="pres">
      <dgm:prSet presAssocID="{E4C1A3C2-253A-44C7-91BE-D73DC8460646}" presName="spaceRect" presStyleCnt="0"/>
      <dgm:spPr/>
    </dgm:pt>
    <dgm:pt modelId="{3922F496-4E34-4DC4-B9A5-1040089FDDB0}" type="pres">
      <dgm:prSet presAssocID="{E4C1A3C2-253A-44C7-91BE-D73DC8460646}" presName="parTx" presStyleLbl="revTx" presStyleIdx="3" presStyleCnt="6">
        <dgm:presLayoutVars>
          <dgm:chMax val="0"/>
          <dgm:chPref val="0"/>
        </dgm:presLayoutVars>
      </dgm:prSet>
      <dgm:spPr/>
    </dgm:pt>
    <dgm:pt modelId="{0752DD29-9E13-468F-9B79-A55EC71BE00C}" type="pres">
      <dgm:prSet presAssocID="{09B01B27-62DE-42E3-9C17-79A6B20FD546}" presName="sibTrans" presStyleCnt="0"/>
      <dgm:spPr/>
    </dgm:pt>
    <dgm:pt modelId="{D8EC1AC4-2324-4DF6-881D-F09F1C4C310F}" type="pres">
      <dgm:prSet presAssocID="{39FDB6E9-4002-4EC7-9B35-4201DB41D9C1}" presName="compNode" presStyleCnt="0"/>
      <dgm:spPr/>
    </dgm:pt>
    <dgm:pt modelId="{FA9627BA-18CE-4E6A-8FC6-3F47DBC102A1}" type="pres">
      <dgm:prSet presAssocID="{39FDB6E9-4002-4EC7-9B35-4201DB41D9C1}" presName="bgRect" presStyleLbl="bgShp" presStyleIdx="4" presStyleCnt="6"/>
      <dgm:spPr/>
    </dgm:pt>
    <dgm:pt modelId="{38198863-9596-46CC-B222-B18A8B757FDF}" type="pres">
      <dgm:prSet presAssocID="{39FDB6E9-4002-4EC7-9B35-4201DB41D9C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43BAEBF0-5B49-400B-9F1C-A3D60D2B4992}" type="pres">
      <dgm:prSet presAssocID="{39FDB6E9-4002-4EC7-9B35-4201DB41D9C1}" presName="spaceRect" presStyleCnt="0"/>
      <dgm:spPr/>
    </dgm:pt>
    <dgm:pt modelId="{48F895C8-E954-4A5C-A3DB-CFAF9F7FD397}" type="pres">
      <dgm:prSet presAssocID="{39FDB6E9-4002-4EC7-9B35-4201DB41D9C1}" presName="parTx" presStyleLbl="revTx" presStyleIdx="4" presStyleCnt="6">
        <dgm:presLayoutVars>
          <dgm:chMax val="0"/>
          <dgm:chPref val="0"/>
        </dgm:presLayoutVars>
      </dgm:prSet>
      <dgm:spPr/>
    </dgm:pt>
    <dgm:pt modelId="{CC025F06-FAB7-4A4D-B9DD-799C4168CDAA}" type="pres">
      <dgm:prSet presAssocID="{6F3AC2BF-D68B-4B20-ACF7-CFC6DE05C6CA}" presName="sibTrans" presStyleCnt="0"/>
      <dgm:spPr/>
    </dgm:pt>
    <dgm:pt modelId="{84595322-77CA-41DF-B7D7-B50F3395A855}" type="pres">
      <dgm:prSet presAssocID="{5ED42A74-52CC-4B07-BC24-EB4D704F1521}" presName="compNode" presStyleCnt="0"/>
      <dgm:spPr/>
    </dgm:pt>
    <dgm:pt modelId="{B642A4B6-37AD-4E84-B257-F7E1F3B606C3}" type="pres">
      <dgm:prSet presAssocID="{5ED42A74-52CC-4B07-BC24-EB4D704F1521}" presName="bgRect" presStyleLbl="bgShp" presStyleIdx="5" presStyleCnt="6"/>
      <dgm:spPr/>
    </dgm:pt>
    <dgm:pt modelId="{05375376-DAA8-4B8B-B545-0E89AE4F1FFA}" type="pres">
      <dgm:prSet presAssocID="{5ED42A74-52CC-4B07-BC24-EB4D704F152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77ADE71-295C-4777-800F-C3C3E690CB7E}" type="pres">
      <dgm:prSet presAssocID="{5ED42A74-52CC-4B07-BC24-EB4D704F1521}" presName="spaceRect" presStyleCnt="0"/>
      <dgm:spPr/>
    </dgm:pt>
    <dgm:pt modelId="{86FB6D1C-A9A8-4D23-ACA7-96DBFED559C6}" type="pres">
      <dgm:prSet presAssocID="{5ED42A74-52CC-4B07-BC24-EB4D704F152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D79EF10-7C21-40C6-AE14-8D5930957B97}" type="presOf" srcId="{41AD49BA-88C0-482B-85D3-86C5F8D8BE47}" destId="{3A92450B-550D-4F02-B0F3-33B4CD84698B}" srcOrd="0" destOrd="0" presId="urn:microsoft.com/office/officeart/2018/2/layout/IconVerticalSolidList"/>
    <dgm:cxn modelId="{0247CB36-DB22-4E43-8B29-D4254C8B2C58}" type="presOf" srcId="{39FDB6E9-4002-4EC7-9B35-4201DB41D9C1}" destId="{48F895C8-E954-4A5C-A3DB-CFAF9F7FD397}" srcOrd="0" destOrd="0" presId="urn:microsoft.com/office/officeart/2018/2/layout/IconVerticalSolidList"/>
    <dgm:cxn modelId="{ED8C5440-0513-432F-A6DA-E8441284F3F2}" srcId="{DDE29421-E5B8-4A57-8BE7-C2465D1EC315}" destId="{ECD382E1-A275-4FD5-9780-154477D35B86}" srcOrd="0" destOrd="0" parTransId="{F3068311-EDF6-4572-A22F-F589213670D0}" sibTransId="{BA9B4E5C-3262-4F0A-9403-1DEDE838B90C}"/>
    <dgm:cxn modelId="{2DDD756A-1BC8-4D9A-AA78-3704AF047DEC}" type="presOf" srcId="{5ED42A74-52CC-4B07-BC24-EB4D704F1521}" destId="{86FB6D1C-A9A8-4D23-ACA7-96DBFED559C6}" srcOrd="0" destOrd="0" presId="urn:microsoft.com/office/officeart/2018/2/layout/IconVerticalSolidList"/>
    <dgm:cxn modelId="{EE85E26B-F9A3-4DD5-A35B-12D569A6ABEE}" type="presOf" srcId="{E4C1A3C2-253A-44C7-91BE-D73DC8460646}" destId="{3922F496-4E34-4DC4-B9A5-1040089FDDB0}" srcOrd="0" destOrd="0" presId="urn:microsoft.com/office/officeart/2018/2/layout/IconVerticalSolidList"/>
    <dgm:cxn modelId="{C885ED6D-453D-49B5-910E-2409A9444E72}" type="presOf" srcId="{ECD382E1-A275-4FD5-9780-154477D35B86}" destId="{6C4B077C-F926-4683-AA63-1F15AB25CFF4}" srcOrd="0" destOrd="0" presId="urn:microsoft.com/office/officeart/2018/2/layout/IconVerticalSolidList"/>
    <dgm:cxn modelId="{8CAA678F-7CD4-44FA-A297-13982BB77DFB}" srcId="{DDE29421-E5B8-4A57-8BE7-C2465D1EC315}" destId="{889CBEC0-9E7F-4CE9-BA69-71829317416B}" srcOrd="2" destOrd="0" parTransId="{0A35BD76-C987-42F0-803F-F78CCDE5CEE6}" sibTransId="{3EBA9391-B4DA-47A4-B490-24F64E419B83}"/>
    <dgm:cxn modelId="{537F1E94-E9A8-4BDF-9E2E-15CA96E31D93}" type="presOf" srcId="{DDE29421-E5B8-4A57-8BE7-C2465D1EC315}" destId="{D1E99F83-3060-425D-988C-9A9282F5FA25}" srcOrd="0" destOrd="0" presId="urn:microsoft.com/office/officeart/2018/2/layout/IconVerticalSolidList"/>
    <dgm:cxn modelId="{1950F4A5-C608-4B10-891C-16A26FEE5A1D}" srcId="{DDE29421-E5B8-4A57-8BE7-C2465D1EC315}" destId="{E4C1A3C2-253A-44C7-91BE-D73DC8460646}" srcOrd="3" destOrd="0" parTransId="{9179B2DA-3FAA-4B18-A6FF-EF30D80FFEB6}" sibTransId="{09B01B27-62DE-42E3-9C17-79A6B20FD546}"/>
    <dgm:cxn modelId="{0DD48CB0-D984-4006-97CC-BDED16F2CAA1}" srcId="{DDE29421-E5B8-4A57-8BE7-C2465D1EC315}" destId="{5ED42A74-52CC-4B07-BC24-EB4D704F1521}" srcOrd="5" destOrd="0" parTransId="{8098D5A2-3265-433F-9AB9-AF26A86B2B8D}" sibTransId="{79F744DC-E23E-4B04-87A2-E7F87C35CFA4}"/>
    <dgm:cxn modelId="{CD758CBB-505C-43B6-8A9B-616553F7AD4F}" srcId="{DDE29421-E5B8-4A57-8BE7-C2465D1EC315}" destId="{41AD49BA-88C0-482B-85D3-86C5F8D8BE47}" srcOrd="1" destOrd="0" parTransId="{80F7047D-7FBE-4163-9CC1-9A82E1DE066E}" sibTransId="{54BA93C8-A98C-4B01-AF3C-B87F12CA09A6}"/>
    <dgm:cxn modelId="{B1BF47BC-4E86-4F64-8CD9-26B5C3CE6804}" type="presOf" srcId="{889CBEC0-9E7F-4CE9-BA69-71829317416B}" destId="{704F6F4F-B60E-44A2-A1D5-283A628F9B88}" srcOrd="0" destOrd="0" presId="urn:microsoft.com/office/officeart/2018/2/layout/IconVerticalSolidList"/>
    <dgm:cxn modelId="{ED647CC8-268B-415F-9234-75E085E4634F}" srcId="{DDE29421-E5B8-4A57-8BE7-C2465D1EC315}" destId="{39FDB6E9-4002-4EC7-9B35-4201DB41D9C1}" srcOrd="4" destOrd="0" parTransId="{8F89390A-CD0D-4659-BCD3-6F367E69BF97}" sibTransId="{6F3AC2BF-D68B-4B20-ACF7-CFC6DE05C6CA}"/>
    <dgm:cxn modelId="{78B4B154-B50E-404E-A0FB-9E63BED45B26}" type="presParOf" srcId="{D1E99F83-3060-425D-988C-9A9282F5FA25}" destId="{AED57E5C-385E-4967-9B53-2214C95FC3E4}" srcOrd="0" destOrd="0" presId="urn:microsoft.com/office/officeart/2018/2/layout/IconVerticalSolidList"/>
    <dgm:cxn modelId="{03561C9E-3225-4ACB-A5A4-07D9122573B1}" type="presParOf" srcId="{AED57E5C-385E-4967-9B53-2214C95FC3E4}" destId="{748A3AFE-7D45-4AEB-86FD-365B491E4C27}" srcOrd="0" destOrd="0" presId="urn:microsoft.com/office/officeart/2018/2/layout/IconVerticalSolidList"/>
    <dgm:cxn modelId="{BB722A45-260C-47C3-96EC-EFB7E9B2B267}" type="presParOf" srcId="{AED57E5C-385E-4967-9B53-2214C95FC3E4}" destId="{52EA160C-8E97-42D5-B978-A0F907B84847}" srcOrd="1" destOrd="0" presId="urn:microsoft.com/office/officeart/2018/2/layout/IconVerticalSolidList"/>
    <dgm:cxn modelId="{8DCB918D-FC2C-48A5-9E34-F3DA3907E0FC}" type="presParOf" srcId="{AED57E5C-385E-4967-9B53-2214C95FC3E4}" destId="{E94CD80B-DFB6-4931-B813-8FC7A4ABCFC7}" srcOrd="2" destOrd="0" presId="urn:microsoft.com/office/officeart/2018/2/layout/IconVerticalSolidList"/>
    <dgm:cxn modelId="{CA9281EE-AA14-49BF-AE50-C4A20B34E2C0}" type="presParOf" srcId="{AED57E5C-385E-4967-9B53-2214C95FC3E4}" destId="{6C4B077C-F926-4683-AA63-1F15AB25CFF4}" srcOrd="3" destOrd="0" presId="urn:microsoft.com/office/officeart/2018/2/layout/IconVerticalSolidList"/>
    <dgm:cxn modelId="{596B5C50-3988-40F7-9D03-C10876793094}" type="presParOf" srcId="{D1E99F83-3060-425D-988C-9A9282F5FA25}" destId="{48C9A789-EBD6-425B-A35A-D21548BA5D17}" srcOrd="1" destOrd="0" presId="urn:microsoft.com/office/officeart/2018/2/layout/IconVerticalSolidList"/>
    <dgm:cxn modelId="{6D12CE32-05BF-456F-97C0-73B3B3EEEC72}" type="presParOf" srcId="{D1E99F83-3060-425D-988C-9A9282F5FA25}" destId="{EF19AD50-796E-4315-959A-8A82B2D9B6B3}" srcOrd="2" destOrd="0" presId="urn:microsoft.com/office/officeart/2018/2/layout/IconVerticalSolidList"/>
    <dgm:cxn modelId="{F10EDCB6-E526-41D2-B4BF-4C5EDD5046CF}" type="presParOf" srcId="{EF19AD50-796E-4315-959A-8A82B2D9B6B3}" destId="{DB466D54-58E0-41B8-A522-6DE28077168B}" srcOrd="0" destOrd="0" presId="urn:microsoft.com/office/officeart/2018/2/layout/IconVerticalSolidList"/>
    <dgm:cxn modelId="{CB573BBB-3731-40D3-B314-62029516396B}" type="presParOf" srcId="{EF19AD50-796E-4315-959A-8A82B2D9B6B3}" destId="{1152C39E-F615-456B-91F4-3404DEBA7DF0}" srcOrd="1" destOrd="0" presId="urn:microsoft.com/office/officeart/2018/2/layout/IconVerticalSolidList"/>
    <dgm:cxn modelId="{F8BB4FC8-F544-4820-B166-4EDA5D7F32A9}" type="presParOf" srcId="{EF19AD50-796E-4315-959A-8A82B2D9B6B3}" destId="{A812C4D0-53A9-4F74-9E40-9E3C24F1FCA4}" srcOrd="2" destOrd="0" presId="urn:microsoft.com/office/officeart/2018/2/layout/IconVerticalSolidList"/>
    <dgm:cxn modelId="{73066FDA-023A-42E9-82B5-38562DCD0851}" type="presParOf" srcId="{EF19AD50-796E-4315-959A-8A82B2D9B6B3}" destId="{3A92450B-550D-4F02-B0F3-33B4CD84698B}" srcOrd="3" destOrd="0" presId="urn:microsoft.com/office/officeart/2018/2/layout/IconVerticalSolidList"/>
    <dgm:cxn modelId="{E3B9637F-E835-44DC-A1F7-BC86D729AAD1}" type="presParOf" srcId="{D1E99F83-3060-425D-988C-9A9282F5FA25}" destId="{7662A75D-1270-4809-A41B-634679EA91C2}" srcOrd="3" destOrd="0" presId="urn:microsoft.com/office/officeart/2018/2/layout/IconVerticalSolidList"/>
    <dgm:cxn modelId="{F1FAB6A7-DB09-4B2E-93AC-C23060747254}" type="presParOf" srcId="{D1E99F83-3060-425D-988C-9A9282F5FA25}" destId="{B62E72AB-BB64-407E-A1E9-301E0C43188E}" srcOrd="4" destOrd="0" presId="urn:microsoft.com/office/officeart/2018/2/layout/IconVerticalSolidList"/>
    <dgm:cxn modelId="{9B5187D6-2040-4A07-AC8A-DF92CD1C4631}" type="presParOf" srcId="{B62E72AB-BB64-407E-A1E9-301E0C43188E}" destId="{A898AF14-3D5D-470E-AD77-9E8C8C8F7334}" srcOrd="0" destOrd="0" presId="urn:microsoft.com/office/officeart/2018/2/layout/IconVerticalSolidList"/>
    <dgm:cxn modelId="{162EE2B4-9F16-4CBC-8209-A3D6A9BDC45C}" type="presParOf" srcId="{B62E72AB-BB64-407E-A1E9-301E0C43188E}" destId="{4F02EEF9-2024-4D4F-BD57-93149767E037}" srcOrd="1" destOrd="0" presId="urn:microsoft.com/office/officeart/2018/2/layout/IconVerticalSolidList"/>
    <dgm:cxn modelId="{77112CDA-BE2C-4F8A-9F3A-1C70F21C63BF}" type="presParOf" srcId="{B62E72AB-BB64-407E-A1E9-301E0C43188E}" destId="{C024A470-916C-4196-A6A4-FB93ED1F5FBD}" srcOrd="2" destOrd="0" presId="urn:microsoft.com/office/officeart/2018/2/layout/IconVerticalSolidList"/>
    <dgm:cxn modelId="{6D3834C1-C56A-4501-98AD-2FE5DC35BE4E}" type="presParOf" srcId="{B62E72AB-BB64-407E-A1E9-301E0C43188E}" destId="{704F6F4F-B60E-44A2-A1D5-283A628F9B88}" srcOrd="3" destOrd="0" presId="urn:microsoft.com/office/officeart/2018/2/layout/IconVerticalSolidList"/>
    <dgm:cxn modelId="{F4E07D14-E69F-4923-82D8-B127F8BE9964}" type="presParOf" srcId="{D1E99F83-3060-425D-988C-9A9282F5FA25}" destId="{B19621E2-6804-48FB-A907-6A22C047CC53}" srcOrd="5" destOrd="0" presId="urn:microsoft.com/office/officeart/2018/2/layout/IconVerticalSolidList"/>
    <dgm:cxn modelId="{4653D1A9-E033-45B1-9BD9-52DC90A03B9A}" type="presParOf" srcId="{D1E99F83-3060-425D-988C-9A9282F5FA25}" destId="{34CC8F5A-89EF-472C-839D-130B73A3ABD9}" srcOrd="6" destOrd="0" presId="urn:microsoft.com/office/officeart/2018/2/layout/IconVerticalSolidList"/>
    <dgm:cxn modelId="{28D2E98B-C533-4954-9649-023E19E092D5}" type="presParOf" srcId="{34CC8F5A-89EF-472C-839D-130B73A3ABD9}" destId="{A521ECDE-56E2-4297-987D-FE1311DE2617}" srcOrd="0" destOrd="0" presId="urn:microsoft.com/office/officeart/2018/2/layout/IconVerticalSolidList"/>
    <dgm:cxn modelId="{CED4B92E-6866-4FF7-ABEB-4E051572D1FD}" type="presParOf" srcId="{34CC8F5A-89EF-472C-839D-130B73A3ABD9}" destId="{55FE6D35-7F4C-4D1F-9660-5EE4ADE855C0}" srcOrd="1" destOrd="0" presId="urn:microsoft.com/office/officeart/2018/2/layout/IconVerticalSolidList"/>
    <dgm:cxn modelId="{50D387FA-B9B7-44DF-8893-E4DD4FE5BE96}" type="presParOf" srcId="{34CC8F5A-89EF-472C-839D-130B73A3ABD9}" destId="{4A6FAA84-A87D-493D-AEA1-A60D26398217}" srcOrd="2" destOrd="0" presId="urn:microsoft.com/office/officeart/2018/2/layout/IconVerticalSolidList"/>
    <dgm:cxn modelId="{97993E8E-1CD1-4DF8-AFB5-33E847263841}" type="presParOf" srcId="{34CC8F5A-89EF-472C-839D-130B73A3ABD9}" destId="{3922F496-4E34-4DC4-B9A5-1040089FDDB0}" srcOrd="3" destOrd="0" presId="urn:microsoft.com/office/officeart/2018/2/layout/IconVerticalSolidList"/>
    <dgm:cxn modelId="{C3890446-CE5E-48AF-9D4B-928978AB15F6}" type="presParOf" srcId="{D1E99F83-3060-425D-988C-9A9282F5FA25}" destId="{0752DD29-9E13-468F-9B79-A55EC71BE00C}" srcOrd="7" destOrd="0" presId="urn:microsoft.com/office/officeart/2018/2/layout/IconVerticalSolidList"/>
    <dgm:cxn modelId="{F6F11209-8643-49FC-B4F3-BEF661BE20F9}" type="presParOf" srcId="{D1E99F83-3060-425D-988C-9A9282F5FA25}" destId="{D8EC1AC4-2324-4DF6-881D-F09F1C4C310F}" srcOrd="8" destOrd="0" presId="urn:microsoft.com/office/officeart/2018/2/layout/IconVerticalSolidList"/>
    <dgm:cxn modelId="{4BCE37BF-4906-459C-A9FC-733744B2D75B}" type="presParOf" srcId="{D8EC1AC4-2324-4DF6-881D-F09F1C4C310F}" destId="{FA9627BA-18CE-4E6A-8FC6-3F47DBC102A1}" srcOrd="0" destOrd="0" presId="urn:microsoft.com/office/officeart/2018/2/layout/IconVerticalSolidList"/>
    <dgm:cxn modelId="{E6B8D999-500C-4F1F-BB5E-1384A36E4172}" type="presParOf" srcId="{D8EC1AC4-2324-4DF6-881D-F09F1C4C310F}" destId="{38198863-9596-46CC-B222-B18A8B757FDF}" srcOrd="1" destOrd="0" presId="urn:microsoft.com/office/officeart/2018/2/layout/IconVerticalSolidList"/>
    <dgm:cxn modelId="{57CBE22B-DED7-4975-B9B5-797076430B80}" type="presParOf" srcId="{D8EC1AC4-2324-4DF6-881D-F09F1C4C310F}" destId="{43BAEBF0-5B49-400B-9F1C-A3D60D2B4992}" srcOrd="2" destOrd="0" presId="urn:microsoft.com/office/officeart/2018/2/layout/IconVerticalSolidList"/>
    <dgm:cxn modelId="{D359ED13-C708-4F60-A8AD-A9FB08FD3094}" type="presParOf" srcId="{D8EC1AC4-2324-4DF6-881D-F09F1C4C310F}" destId="{48F895C8-E954-4A5C-A3DB-CFAF9F7FD397}" srcOrd="3" destOrd="0" presId="urn:microsoft.com/office/officeart/2018/2/layout/IconVerticalSolidList"/>
    <dgm:cxn modelId="{C58520C2-13A9-4E07-96DF-B55E1E14AC5D}" type="presParOf" srcId="{D1E99F83-3060-425D-988C-9A9282F5FA25}" destId="{CC025F06-FAB7-4A4D-B9DD-799C4168CDAA}" srcOrd="9" destOrd="0" presId="urn:microsoft.com/office/officeart/2018/2/layout/IconVerticalSolidList"/>
    <dgm:cxn modelId="{A9E4B82B-559E-4D89-840F-5091936AE3CB}" type="presParOf" srcId="{D1E99F83-3060-425D-988C-9A9282F5FA25}" destId="{84595322-77CA-41DF-B7D7-B50F3395A855}" srcOrd="10" destOrd="0" presId="urn:microsoft.com/office/officeart/2018/2/layout/IconVerticalSolidList"/>
    <dgm:cxn modelId="{7B29C1B9-B0FC-40F8-AA0C-19A0CF12E5D7}" type="presParOf" srcId="{84595322-77CA-41DF-B7D7-B50F3395A855}" destId="{B642A4B6-37AD-4E84-B257-F7E1F3B606C3}" srcOrd="0" destOrd="0" presId="urn:microsoft.com/office/officeart/2018/2/layout/IconVerticalSolidList"/>
    <dgm:cxn modelId="{E80E3B96-8DD3-4BB5-9954-D91501450E75}" type="presParOf" srcId="{84595322-77CA-41DF-B7D7-B50F3395A855}" destId="{05375376-DAA8-4B8B-B545-0E89AE4F1FFA}" srcOrd="1" destOrd="0" presId="urn:microsoft.com/office/officeart/2018/2/layout/IconVerticalSolidList"/>
    <dgm:cxn modelId="{BB9A30D1-AE7C-4AB3-A0E8-557A14B2BF2E}" type="presParOf" srcId="{84595322-77CA-41DF-B7D7-B50F3395A855}" destId="{577ADE71-295C-4777-800F-C3C3E690CB7E}" srcOrd="2" destOrd="0" presId="urn:microsoft.com/office/officeart/2018/2/layout/IconVerticalSolidList"/>
    <dgm:cxn modelId="{47FD1266-685C-47E8-983B-85B0C37BC0FB}" type="presParOf" srcId="{84595322-77CA-41DF-B7D7-B50F3395A855}" destId="{86FB6D1C-A9A8-4D23-ACA7-96DBFED559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5F5DA1-DA6A-4F89-B223-7D536AA57EB5}">
      <dsp:nvSpPr>
        <dsp:cNvPr id="0" name=""/>
        <dsp:cNvSpPr/>
      </dsp:nvSpPr>
      <dsp:spPr>
        <a:xfrm>
          <a:off x="0" y="454"/>
          <a:ext cx="10515600" cy="6254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0365C99-7D15-455D-84AA-A143E2AF4BBA}">
      <dsp:nvSpPr>
        <dsp:cNvPr id="0" name=""/>
        <dsp:cNvSpPr/>
      </dsp:nvSpPr>
      <dsp:spPr>
        <a:xfrm>
          <a:off x="189194" y="141177"/>
          <a:ext cx="343990" cy="343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7F32B7-228A-4A36-95EB-6B7545261779}">
      <dsp:nvSpPr>
        <dsp:cNvPr id="0" name=""/>
        <dsp:cNvSpPr/>
      </dsp:nvSpPr>
      <dsp:spPr>
        <a:xfrm>
          <a:off x="722379" y="454"/>
          <a:ext cx="9793220" cy="62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92" tIns="66192" rIns="66192" bIns="66192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accent1"/>
              </a:solidFill>
            </a:rPr>
            <a:t>Definitions</a:t>
          </a:r>
          <a:endParaRPr lang="en-US" sz="2800" kern="1200" dirty="0">
            <a:solidFill>
              <a:schemeClr val="accent1"/>
            </a:solidFill>
          </a:endParaRPr>
        </a:p>
      </dsp:txBody>
      <dsp:txXfrm>
        <a:off x="722379" y="454"/>
        <a:ext cx="9793220" cy="625436"/>
      </dsp:txXfrm>
    </dsp:sp>
    <dsp:sp modelId="{096C6AC2-0792-4859-9F7D-5DB7588F0B95}">
      <dsp:nvSpPr>
        <dsp:cNvPr id="0" name=""/>
        <dsp:cNvSpPr/>
      </dsp:nvSpPr>
      <dsp:spPr>
        <a:xfrm>
          <a:off x="0" y="782250"/>
          <a:ext cx="10515600" cy="6254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F7BA5D2-4EC6-41D6-A12A-92569C6A1651}">
      <dsp:nvSpPr>
        <dsp:cNvPr id="0" name=""/>
        <dsp:cNvSpPr/>
      </dsp:nvSpPr>
      <dsp:spPr>
        <a:xfrm>
          <a:off x="189194" y="922973"/>
          <a:ext cx="343990" cy="343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66F4E5-44C5-4915-9EB3-700C84969A92}">
      <dsp:nvSpPr>
        <dsp:cNvPr id="0" name=""/>
        <dsp:cNvSpPr/>
      </dsp:nvSpPr>
      <dsp:spPr>
        <a:xfrm>
          <a:off x="722379" y="782250"/>
          <a:ext cx="9793220" cy="62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92" tIns="66192" rIns="66192" bIns="66192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accent1"/>
              </a:solidFill>
            </a:rPr>
            <a:t>Theory</a:t>
          </a:r>
          <a:endParaRPr lang="en-US" sz="2800" b="1" kern="1200" dirty="0">
            <a:solidFill>
              <a:schemeClr val="accent1"/>
            </a:solidFill>
          </a:endParaRPr>
        </a:p>
      </dsp:txBody>
      <dsp:txXfrm>
        <a:off x="722379" y="782250"/>
        <a:ext cx="9793220" cy="625436"/>
      </dsp:txXfrm>
    </dsp:sp>
    <dsp:sp modelId="{5504EB6A-D952-4247-9738-686675B8CB39}">
      <dsp:nvSpPr>
        <dsp:cNvPr id="0" name=""/>
        <dsp:cNvSpPr/>
      </dsp:nvSpPr>
      <dsp:spPr>
        <a:xfrm>
          <a:off x="0" y="1564046"/>
          <a:ext cx="10515600" cy="6254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33EDDD7-E4C8-4DE7-9C06-6424474E791D}">
      <dsp:nvSpPr>
        <dsp:cNvPr id="0" name=""/>
        <dsp:cNvSpPr/>
      </dsp:nvSpPr>
      <dsp:spPr>
        <a:xfrm>
          <a:off x="189194" y="1704769"/>
          <a:ext cx="343990" cy="343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3016F5-CDF6-4DFF-A78A-8CC9AC7445CE}">
      <dsp:nvSpPr>
        <dsp:cNvPr id="0" name=""/>
        <dsp:cNvSpPr/>
      </dsp:nvSpPr>
      <dsp:spPr>
        <a:xfrm>
          <a:off x="722379" y="1564046"/>
          <a:ext cx="9793220" cy="62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92" tIns="66192" rIns="66192" bIns="66192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accent1"/>
              </a:solidFill>
            </a:rPr>
            <a:t>Vision</a:t>
          </a:r>
          <a:endParaRPr lang="en-US" sz="2800" b="1" kern="1200" dirty="0">
            <a:solidFill>
              <a:schemeClr val="accent1"/>
            </a:solidFill>
          </a:endParaRPr>
        </a:p>
      </dsp:txBody>
      <dsp:txXfrm>
        <a:off x="722379" y="1564046"/>
        <a:ext cx="9793220" cy="625436"/>
      </dsp:txXfrm>
    </dsp:sp>
    <dsp:sp modelId="{876E00AA-9372-4EE6-A51F-BD361215D156}">
      <dsp:nvSpPr>
        <dsp:cNvPr id="0" name=""/>
        <dsp:cNvSpPr/>
      </dsp:nvSpPr>
      <dsp:spPr>
        <a:xfrm>
          <a:off x="0" y="2345842"/>
          <a:ext cx="10515600" cy="6254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D1C27DA-B9DA-4944-9BBE-393D72F4B6BA}">
      <dsp:nvSpPr>
        <dsp:cNvPr id="0" name=""/>
        <dsp:cNvSpPr/>
      </dsp:nvSpPr>
      <dsp:spPr>
        <a:xfrm>
          <a:off x="189194" y="2486565"/>
          <a:ext cx="343990" cy="343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0D599C-ACEF-472D-9CD3-09AF7454C41D}">
      <dsp:nvSpPr>
        <dsp:cNvPr id="0" name=""/>
        <dsp:cNvSpPr/>
      </dsp:nvSpPr>
      <dsp:spPr>
        <a:xfrm>
          <a:off x="722379" y="2345842"/>
          <a:ext cx="9793220" cy="62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92" tIns="66192" rIns="66192" bIns="66192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accent1"/>
              </a:solidFill>
            </a:rPr>
            <a:t>Gambella Refugee Camp</a:t>
          </a:r>
          <a:endParaRPr lang="en-US" sz="2800" b="1" kern="1200" dirty="0">
            <a:solidFill>
              <a:schemeClr val="accent1"/>
            </a:solidFill>
          </a:endParaRPr>
        </a:p>
      </dsp:txBody>
      <dsp:txXfrm>
        <a:off x="722379" y="2345842"/>
        <a:ext cx="9793220" cy="625436"/>
      </dsp:txXfrm>
    </dsp:sp>
    <dsp:sp modelId="{B40E746A-A9E1-41B5-9092-75DEB70E575F}">
      <dsp:nvSpPr>
        <dsp:cNvPr id="0" name=""/>
        <dsp:cNvSpPr/>
      </dsp:nvSpPr>
      <dsp:spPr>
        <a:xfrm>
          <a:off x="0" y="3115605"/>
          <a:ext cx="10515600" cy="6254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35969C2-2B35-4794-BCEB-FA1D2DC1BD44}">
      <dsp:nvSpPr>
        <dsp:cNvPr id="0" name=""/>
        <dsp:cNvSpPr/>
      </dsp:nvSpPr>
      <dsp:spPr>
        <a:xfrm>
          <a:off x="189194" y="3268361"/>
          <a:ext cx="343990" cy="3439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945A52-0BBE-4B86-B307-96B315A7DA00}">
      <dsp:nvSpPr>
        <dsp:cNvPr id="0" name=""/>
        <dsp:cNvSpPr/>
      </dsp:nvSpPr>
      <dsp:spPr>
        <a:xfrm>
          <a:off x="722379" y="3127638"/>
          <a:ext cx="9793220" cy="62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92" tIns="66192" rIns="66192" bIns="66192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accent1"/>
              </a:solidFill>
            </a:rPr>
            <a:t>Failings of Action Against Hunger in Gambella Refugee Camp</a:t>
          </a:r>
          <a:endParaRPr lang="en-US" sz="2800" b="1" kern="1200" dirty="0">
            <a:solidFill>
              <a:schemeClr val="accent1"/>
            </a:solidFill>
          </a:endParaRPr>
        </a:p>
      </dsp:txBody>
      <dsp:txXfrm>
        <a:off x="722379" y="3127638"/>
        <a:ext cx="9793220" cy="625436"/>
      </dsp:txXfrm>
    </dsp:sp>
    <dsp:sp modelId="{37BEF343-B3B0-42CB-969D-FC7779C68052}">
      <dsp:nvSpPr>
        <dsp:cNvPr id="0" name=""/>
        <dsp:cNvSpPr/>
      </dsp:nvSpPr>
      <dsp:spPr>
        <a:xfrm>
          <a:off x="0" y="3909434"/>
          <a:ext cx="10515600" cy="6254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A82AD66-08D4-4E92-BB48-5FF1E22505BB}">
      <dsp:nvSpPr>
        <dsp:cNvPr id="0" name=""/>
        <dsp:cNvSpPr/>
      </dsp:nvSpPr>
      <dsp:spPr>
        <a:xfrm>
          <a:off x="189194" y="4050158"/>
          <a:ext cx="343990" cy="3439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EDC3A58-7E1E-4CCC-9F51-914532449B4C}">
      <dsp:nvSpPr>
        <dsp:cNvPr id="0" name=""/>
        <dsp:cNvSpPr/>
      </dsp:nvSpPr>
      <dsp:spPr>
        <a:xfrm>
          <a:off x="722379" y="3909434"/>
          <a:ext cx="9793220" cy="62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92" tIns="66192" rIns="66192" bIns="66192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accent1"/>
              </a:solidFill>
            </a:rPr>
            <a:t>Mental Health</a:t>
          </a:r>
          <a:endParaRPr lang="en-US" sz="2800" b="1" kern="1200" dirty="0">
            <a:solidFill>
              <a:schemeClr val="accent1"/>
            </a:solidFill>
          </a:endParaRPr>
        </a:p>
      </dsp:txBody>
      <dsp:txXfrm>
        <a:off x="722379" y="3909434"/>
        <a:ext cx="9793220" cy="625436"/>
      </dsp:txXfrm>
    </dsp:sp>
    <dsp:sp modelId="{74B61FA8-A891-4FCD-932E-76DCBE6EF882}">
      <dsp:nvSpPr>
        <dsp:cNvPr id="0" name=""/>
        <dsp:cNvSpPr/>
      </dsp:nvSpPr>
      <dsp:spPr>
        <a:xfrm>
          <a:off x="0" y="4691685"/>
          <a:ext cx="10515600" cy="6254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2A3D76D-384C-42BA-9D78-EA291CCA4660}">
      <dsp:nvSpPr>
        <dsp:cNvPr id="0" name=""/>
        <dsp:cNvSpPr/>
      </dsp:nvSpPr>
      <dsp:spPr>
        <a:xfrm>
          <a:off x="189194" y="4831954"/>
          <a:ext cx="343990" cy="34399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4DC9C1-F313-4D0F-8DEA-098E51D468C8}">
      <dsp:nvSpPr>
        <dsp:cNvPr id="0" name=""/>
        <dsp:cNvSpPr/>
      </dsp:nvSpPr>
      <dsp:spPr>
        <a:xfrm>
          <a:off x="722379" y="4691230"/>
          <a:ext cx="9793220" cy="625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92" tIns="66192" rIns="66192" bIns="66192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accent1"/>
              </a:solidFill>
            </a:rPr>
            <a:t>Working Hard to Achieve A World Free From Hunger</a:t>
          </a:r>
          <a:endParaRPr lang="en-US" sz="2800" b="1" kern="1200" dirty="0">
            <a:solidFill>
              <a:schemeClr val="accent1"/>
            </a:solidFill>
          </a:endParaRPr>
        </a:p>
      </dsp:txBody>
      <dsp:txXfrm>
        <a:off x="722379" y="4691230"/>
        <a:ext cx="9793220" cy="6254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8A3AFE-7D45-4AEB-86FD-365B491E4C27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2EA160C-8E97-42D5-B978-A0F907B84847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4B077C-F926-4683-AA63-1F15AB25CFF4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Definitions: humanitarian and hunger</a:t>
          </a:r>
          <a:endParaRPr lang="en-US" sz="1900" kern="1200"/>
        </a:p>
      </dsp:txBody>
      <dsp:txXfrm>
        <a:off x="692764" y="1407"/>
        <a:ext cx="9822835" cy="599796"/>
      </dsp:txXfrm>
    </dsp:sp>
    <dsp:sp modelId="{DB466D54-58E0-41B8-A522-6DE28077168B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152C39E-F615-456B-91F4-3404DEBA7DF0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92450B-550D-4F02-B0F3-33B4CD84698B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Theories discussed</a:t>
          </a:r>
          <a:endParaRPr lang="en-US" sz="1900" kern="1200"/>
        </a:p>
      </dsp:txBody>
      <dsp:txXfrm>
        <a:off x="692764" y="751152"/>
        <a:ext cx="9822835" cy="599796"/>
      </dsp:txXfrm>
    </dsp:sp>
    <dsp:sp modelId="{A898AF14-3D5D-470E-AD77-9E8C8C8F7334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F02EEF9-2024-4D4F-BD57-93149767E037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4F6F4F-B60E-44A2-A1D5-283A628F9B88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Action Against Hunger: policies, practices and strategies</a:t>
          </a:r>
          <a:endParaRPr lang="en-US" sz="1900" kern="1200"/>
        </a:p>
      </dsp:txBody>
      <dsp:txXfrm>
        <a:off x="692764" y="1500898"/>
        <a:ext cx="9822835" cy="599796"/>
      </dsp:txXfrm>
    </dsp:sp>
    <dsp:sp modelId="{A521ECDE-56E2-4297-987D-FE1311DE2617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5FE6D35-7F4C-4D1F-9660-5EE4ADE855C0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922F496-4E34-4DC4-B9A5-1040089FDDB0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Failings of Gambella Refugee Camp</a:t>
          </a:r>
          <a:endParaRPr lang="en-US" sz="1900" kern="1200"/>
        </a:p>
      </dsp:txBody>
      <dsp:txXfrm>
        <a:off x="692764" y="2250643"/>
        <a:ext cx="9822835" cy="599796"/>
      </dsp:txXfrm>
    </dsp:sp>
    <dsp:sp modelId="{FA9627BA-18CE-4E6A-8FC6-3F47DBC102A1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8198863-9596-46CC-B222-B18A8B757FDF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F895C8-E954-4A5C-A3DB-CFAF9F7FD397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Mental Health</a:t>
          </a:r>
          <a:endParaRPr lang="en-US" sz="1900" kern="1200"/>
        </a:p>
      </dsp:txBody>
      <dsp:txXfrm>
        <a:off x="692764" y="3000388"/>
        <a:ext cx="9822835" cy="599796"/>
      </dsp:txXfrm>
    </dsp:sp>
    <dsp:sp modelId="{B642A4B6-37AD-4E84-B257-F7E1F3B606C3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5375376-DAA8-4B8B-B545-0E89AE4F1FFA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FB6D1C-A9A8-4D23-ACA7-96DBFED559C6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Future proposals </a:t>
          </a:r>
          <a:endParaRPr lang="en-US" sz="1900" kern="1200"/>
        </a:p>
      </dsp:txBody>
      <dsp:txXfrm>
        <a:off x="692764" y="3750134"/>
        <a:ext cx="9822835" cy="5997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00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36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299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4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92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765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333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794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521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321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598853-CAA2-4340-AC7E-38C6E027375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94F17-AD49-4F1D-B889-E39D4BE43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931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6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8389D74-9366-464B-BBB8-6D3C699D1F7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9351132" y="200817"/>
            <a:ext cx="2658784" cy="44132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800" dirty="0">
                <a:solidFill>
                  <a:srgbClr val="41583B"/>
                </a:solidFill>
              </a:rPr>
              <a:t>Belinda Thomas p148333</a:t>
            </a:r>
          </a:p>
        </p:txBody>
      </p:sp>
      <p:pic>
        <p:nvPicPr>
          <p:cNvPr id="3074" name="Picture 2" descr="Image result for is action against hunger effective">
            <a:extLst>
              <a:ext uri="{FF2B5EF4-FFF2-40B4-BE49-F238E27FC236}">
                <a16:creationId xmlns:a16="http://schemas.microsoft.com/office/drawing/2014/main" id="{C385C80B-CDE6-45C4-B47E-FB25557F84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12" r="1" b="11127"/>
          <a:stretch/>
        </p:blipFill>
        <p:spPr bwMode="auto">
          <a:xfrm>
            <a:off x="1334092" y="642143"/>
            <a:ext cx="9523815" cy="418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66BA901-EB8A-4A0C-AD34-FD9FD8AC2DA7}"/>
              </a:ext>
            </a:extLst>
          </p:cNvPr>
          <p:cNvCxnSpPr/>
          <p:nvPr/>
        </p:nvCxnSpPr>
        <p:spPr>
          <a:xfrm>
            <a:off x="0" y="0"/>
            <a:ext cx="12192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9994407-C0DC-48DB-BD33-2CC0DA1C56FD}"/>
              </a:ext>
            </a:extLst>
          </p:cNvPr>
          <p:cNvCxnSpPr/>
          <p:nvPr/>
        </p:nvCxnSpPr>
        <p:spPr>
          <a:xfrm>
            <a:off x="0" y="0"/>
            <a:ext cx="0" cy="685800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AC6E0F7-9E91-42F3-B67E-5C7CA8C81483}"/>
              </a:ext>
            </a:extLst>
          </p:cNvPr>
          <p:cNvCxnSpPr/>
          <p:nvPr/>
        </p:nvCxnSpPr>
        <p:spPr>
          <a:xfrm>
            <a:off x="12192000" y="0"/>
            <a:ext cx="0" cy="685800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AEFAAA8-3D53-4211-BC10-0480761B9554}"/>
              </a:ext>
            </a:extLst>
          </p:cNvPr>
          <p:cNvCxnSpPr/>
          <p:nvPr/>
        </p:nvCxnSpPr>
        <p:spPr>
          <a:xfrm>
            <a:off x="0" y="6858000"/>
            <a:ext cx="12192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0E91F5AF-9A97-48BD-B6E5-0937568CB19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254000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F215DE-EF90-423F-953D-3DB74BEBCB19}"/>
              </a:ext>
            </a:extLst>
          </p:cNvPr>
          <p:cNvSpPr txBox="1"/>
          <p:nvPr/>
        </p:nvSpPr>
        <p:spPr>
          <a:xfrm flipH="1">
            <a:off x="5654842" y="4890201"/>
            <a:ext cx="5684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www.actionagainstaahungerinternational.org (2018a) </a:t>
            </a:r>
            <a:r>
              <a:rPr lang="en-GB" i="1" dirty="0"/>
              <a:t>Action Against Hunger International Logo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2E962B-6B6C-4072-B683-0B9A5739DFE9}"/>
              </a:ext>
            </a:extLst>
          </p:cNvPr>
          <p:cNvSpPr txBox="1"/>
          <p:nvPr/>
        </p:nvSpPr>
        <p:spPr>
          <a:xfrm>
            <a:off x="818147" y="6087979"/>
            <a:ext cx="9889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(www.actionagainsthunger.org: www.charitynavigator.org: Coleman (2019)</a:t>
            </a:r>
          </a:p>
        </p:txBody>
      </p:sp>
    </p:spTree>
    <p:extLst>
      <p:ext uri="{BB962C8B-B14F-4D97-AF65-F5344CB8AC3E}">
        <p14:creationId xmlns:p14="http://schemas.microsoft.com/office/powerpoint/2010/main" val="3406663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6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F8E68-6B95-4E85-BAA5-F7DC31E4A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</a:rPr>
              <a:t>Contents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154FCC54-3117-472B-A0C9-3700C7935274}"/>
              </a:ext>
            </a:extLst>
          </p:cNvPr>
          <p:cNvGraphicFramePr>
            <a:graphicFrameLocks noGrp="1"/>
          </p:cNvGraphicFramePr>
          <p:nvPr>
            <p:ph type="pic" idx="1"/>
            <p:extLst>
              <p:ext uri="{D42A27DB-BD31-4B8C-83A1-F6EECF244321}">
                <p14:modId xmlns:p14="http://schemas.microsoft.com/office/powerpoint/2010/main" val="903689374"/>
              </p:ext>
            </p:extLst>
          </p:nvPr>
        </p:nvGraphicFramePr>
        <p:xfrm>
          <a:off x="839788" y="1226641"/>
          <a:ext cx="10515600" cy="53171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F0E32C2D-CC34-4353-935E-5006370615F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2540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21BB4254-F02E-46B3-99AD-7F3EB5BA3598}"/>
              </a:ext>
            </a:extLst>
          </p:cNvPr>
          <p:cNvSpPr txBox="1"/>
          <p:nvPr/>
        </p:nvSpPr>
        <p:spPr>
          <a:xfrm>
            <a:off x="3200400" y="252663"/>
            <a:ext cx="58112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>
                <a:solidFill>
                  <a:schemeClr val="accent1"/>
                </a:solidFill>
              </a:rPr>
              <a:t>Contents</a:t>
            </a:r>
          </a:p>
        </p:txBody>
      </p:sp>
    </p:spTree>
    <p:extLst>
      <p:ext uri="{BB962C8B-B14F-4D97-AF65-F5344CB8AC3E}">
        <p14:creationId xmlns:p14="http://schemas.microsoft.com/office/powerpoint/2010/main" val="2591700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6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98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is action against hunger effective">
            <a:extLst>
              <a:ext uri="{FF2B5EF4-FFF2-40B4-BE49-F238E27FC236}">
                <a16:creationId xmlns:a16="http://schemas.microsoft.com/office/drawing/2014/main" id="{CED4BA4F-5847-40A5-85F1-F000D4112B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6175" y="1690688"/>
            <a:ext cx="3157625" cy="3169689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B2021C1-A318-4A3D-AAEB-B3985AFDB56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3BFF33D-6CAB-4E5B-B120-1281543174AB}"/>
              </a:ext>
            </a:extLst>
          </p:cNvPr>
          <p:cNvSpPr/>
          <p:nvPr/>
        </p:nvSpPr>
        <p:spPr>
          <a:xfrm>
            <a:off x="44116" y="0"/>
            <a:ext cx="12192000" cy="6858000"/>
          </a:xfrm>
          <a:prstGeom prst="rect">
            <a:avLst/>
          </a:prstGeom>
          <a:noFill/>
          <a:ln w="263525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2A31ACC-E8EA-4575-946A-85C87C094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accent1"/>
                </a:solidFill>
                <a:latin typeface="+mn-lt"/>
              </a:rPr>
              <a:t>Definitions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8780A25-95DE-47D7-B76D-2A0CE5859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364" y="1690688"/>
            <a:ext cx="7259174" cy="379952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000" b="1" dirty="0"/>
              <a:t>Humanitarianism</a:t>
            </a:r>
          </a:p>
          <a:p>
            <a:pPr marL="0" indent="0">
              <a:buNone/>
            </a:pPr>
            <a:r>
              <a:rPr lang="en-GB" sz="4000" b="1" dirty="0"/>
              <a:t>“impartial, neutral and independent provision of relief to victims of conflict and natural disasters” </a:t>
            </a:r>
            <a:r>
              <a:rPr lang="en-GB" sz="2600" dirty="0"/>
              <a:t>Gabiam (2016) p382</a:t>
            </a:r>
          </a:p>
          <a:p>
            <a:pPr marL="0" indent="0">
              <a:buNone/>
            </a:pPr>
            <a:endParaRPr lang="en-GB" sz="4000" b="1" dirty="0"/>
          </a:p>
          <a:p>
            <a:pPr marL="0" indent="0">
              <a:buNone/>
            </a:pPr>
            <a:r>
              <a:rPr lang="en-GB" sz="4000" b="1" dirty="0"/>
              <a:t>Hunger</a:t>
            </a:r>
          </a:p>
          <a:p>
            <a:pPr marL="0" indent="0">
              <a:buNone/>
            </a:pPr>
            <a:r>
              <a:rPr lang="en-GB" sz="4000" b="1" dirty="0"/>
              <a:t>“when populations are experiencing severe food insecurity…lack of money, …access to food” </a:t>
            </a:r>
            <a:r>
              <a:rPr lang="en-GB" sz="2600" dirty="0"/>
              <a:t>(www.fao.org) 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19F7DF-30E3-430B-8C37-E47FE45B5B2E}"/>
              </a:ext>
            </a:extLst>
          </p:cNvPr>
          <p:cNvSpPr txBox="1"/>
          <p:nvPr/>
        </p:nvSpPr>
        <p:spPr>
          <a:xfrm>
            <a:off x="8196176" y="4860377"/>
            <a:ext cx="33276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www.actionagainsthunger.org (2017a) </a:t>
            </a:r>
            <a:r>
              <a:rPr lang="en-GB" i="1" dirty="0"/>
              <a:t>Nutrition</a:t>
            </a:r>
            <a:r>
              <a:rPr lang="en-GB" dirty="0"/>
              <a:t>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9246BD-0EB4-46FB-AB84-7AE318D695B6}"/>
              </a:ext>
            </a:extLst>
          </p:cNvPr>
          <p:cNvSpPr txBox="1"/>
          <p:nvPr/>
        </p:nvSpPr>
        <p:spPr>
          <a:xfrm>
            <a:off x="668202" y="5967663"/>
            <a:ext cx="10855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(Carbonnier (2015): Koops and Biermann (2016): Monico (2014) : Seabrook (2014)</a:t>
            </a:r>
          </a:p>
        </p:txBody>
      </p:sp>
    </p:spTree>
    <p:extLst>
      <p:ext uri="{BB962C8B-B14F-4D97-AF65-F5344CB8AC3E}">
        <p14:creationId xmlns:p14="http://schemas.microsoft.com/office/powerpoint/2010/main" val="801070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6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2351BB-270A-4D6B-9D9A-821ED6998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71650-FE6A-4DA5-B500-091E225D7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825625"/>
            <a:ext cx="109347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chemeClr val="accent1">
                    <a:lumMod val="75000"/>
                  </a:schemeClr>
                </a:solidFill>
              </a:rPr>
              <a:t>Maslow (1943)</a:t>
            </a:r>
          </a:p>
          <a:p>
            <a:r>
              <a:rPr lang="en-GB" b="1" dirty="0"/>
              <a:t>Hierarchy of Needs</a:t>
            </a:r>
          </a:p>
          <a:p>
            <a:pPr marL="0" indent="0">
              <a:buNone/>
            </a:pPr>
            <a:r>
              <a:rPr lang="en-GB" sz="1900" dirty="0"/>
              <a:t>(Cooper,2013: www.simplypsychology.org)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u="sng" dirty="0">
                <a:solidFill>
                  <a:schemeClr val="accent1">
                    <a:lumMod val="75000"/>
                  </a:schemeClr>
                </a:solidFill>
              </a:rPr>
              <a:t>Carl Rogers (1940s-1960s)</a:t>
            </a:r>
          </a:p>
          <a:p>
            <a:r>
              <a:rPr lang="en-GB" b="1" dirty="0"/>
              <a:t>Humanism </a:t>
            </a:r>
            <a:r>
              <a:rPr lang="en-GB" sz="1900" dirty="0"/>
              <a:t>(Cooper, 2013)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u="sng" dirty="0">
                <a:solidFill>
                  <a:schemeClr val="accent1">
                    <a:lumMod val="75000"/>
                  </a:schemeClr>
                </a:solidFill>
              </a:rPr>
              <a:t>Andreoni (1989, 1990)</a:t>
            </a:r>
          </a:p>
          <a:p>
            <a:r>
              <a:rPr lang="en-GB" b="1" dirty="0"/>
              <a:t>Theory of Warm Glow  </a:t>
            </a:r>
            <a:r>
              <a:rPr lang="en-GB" sz="1900" dirty="0"/>
              <a:t>(Huseyin, 2014</a:t>
            </a:r>
            <a:r>
              <a:rPr lang="en-GB" sz="1900" b="1" dirty="0"/>
              <a:t>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5FB36E-42E6-4C9E-B158-D7CA012C4B6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254000">
            <a:solidFill>
              <a:schemeClr val="accent1">
                <a:shade val="50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Image result for maslow humanism">
            <a:extLst>
              <a:ext uri="{FF2B5EF4-FFF2-40B4-BE49-F238E27FC236}">
                <a16:creationId xmlns:a16="http://schemas.microsoft.com/office/drawing/2014/main" id="{DB0DF247-1999-4FE2-81FF-42DE1F71EB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9238" y="1825625"/>
            <a:ext cx="5603996" cy="3984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24F800-562F-4735-9E05-615B7EDB350D}"/>
              </a:ext>
            </a:extLst>
          </p:cNvPr>
          <p:cNvSpPr txBox="1"/>
          <p:nvPr/>
        </p:nvSpPr>
        <p:spPr>
          <a:xfrm>
            <a:off x="7499685" y="5730406"/>
            <a:ext cx="41869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www.simplypsychology.org </a:t>
            </a:r>
          </a:p>
          <a:p>
            <a:r>
              <a:rPr lang="en-GB" dirty="0"/>
              <a:t> </a:t>
            </a:r>
            <a:r>
              <a:rPr lang="en-GB" i="1" dirty="0"/>
              <a:t>Maslow’s Hierarchy of Needs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B2423B-E19E-4A3E-927D-31BAECAAB60F}"/>
              </a:ext>
            </a:extLst>
          </p:cNvPr>
          <p:cNvSpPr txBox="1"/>
          <p:nvPr/>
        </p:nvSpPr>
        <p:spPr>
          <a:xfrm>
            <a:off x="505326" y="6376737"/>
            <a:ext cx="579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(Berman, Barasch and Levine, 2018)</a:t>
            </a:r>
          </a:p>
        </p:txBody>
      </p:sp>
    </p:spTree>
    <p:extLst>
      <p:ext uri="{BB962C8B-B14F-4D97-AF65-F5344CB8AC3E}">
        <p14:creationId xmlns:p14="http://schemas.microsoft.com/office/powerpoint/2010/main" val="2000247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6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99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D8365-428B-4A84-98F8-E5B17E591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792" y="9820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rgbClr val="00B050"/>
                </a:solidFill>
                <a:latin typeface="+mn-lt"/>
              </a:rPr>
              <a:t>Vision:</a:t>
            </a:r>
            <a:r>
              <a:rPr lang="en-GB" b="1" u="sng" dirty="0">
                <a:latin typeface="+mn-lt"/>
              </a:rPr>
              <a:t>  </a:t>
            </a:r>
            <a:r>
              <a:rPr lang="en-GB" b="1" u="sng" dirty="0">
                <a:solidFill>
                  <a:schemeClr val="accent1"/>
                </a:solidFill>
                <a:latin typeface="+mn-lt"/>
              </a:rPr>
              <a:t>For a World Free From Hunger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15F40B8-D294-4CD4-8907-7E590FBFB769}"/>
              </a:ext>
            </a:extLst>
          </p:cNvPr>
          <p:cNvCxnSpPr>
            <a:cxnSpLocks/>
          </p:cNvCxnSpPr>
          <p:nvPr/>
        </p:nvCxnSpPr>
        <p:spPr>
          <a:xfrm>
            <a:off x="0" y="0"/>
            <a:ext cx="12192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701D850-F18E-4315-8E89-93591976FD63}"/>
              </a:ext>
            </a:extLst>
          </p:cNvPr>
          <p:cNvCxnSpPr/>
          <p:nvPr/>
        </p:nvCxnSpPr>
        <p:spPr>
          <a:xfrm>
            <a:off x="0" y="0"/>
            <a:ext cx="0" cy="685800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BFC692A-AE81-4300-928A-A7398BFE2D5F}"/>
              </a:ext>
            </a:extLst>
          </p:cNvPr>
          <p:cNvCxnSpPr>
            <a:cxnSpLocks/>
          </p:cNvCxnSpPr>
          <p:nvPr/>
        </p:nvCxnSpPr>
        <p:spPr>
          <a:xfrm>
            <a:off x="12192000" y="0"/>
            <a:ext cx="0" cy="685800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2BDC9F2-A3A7-4F7F-A530-DBAADDE580AB}"/>
              </a:ext>
            </a:extLst>
          </p:cNvPr>
          <p:cNvCxnSpPr/>
          <p:nvPr/>
        </p:nvCxnSpPr>
        <p:spPr>
          <a:xfrm>
            <a:off x="0" y="6858000"/>
            <a:ext cx="12192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422C535A-9860-49C0-BAB6-39139528FBA5}"/>
              </a:ext>
            </a:extLst>
          </p:cNvPr>
          <p:cNvSpPr/>
          <p:nvPr/>
        </p:nvSpPr>
        <p:spPr>
          <a:xfrm>
            <a:off x="0" y="0"/>
            <a:ext cx="12191995" cy="6857997"/>
          </a:xfrm>
          <a:prstGeom prst="rect">
            <a:avLst/>
          </a:prstGeom>
          <a:noFill/>
          <a:ln w="254000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098" name="Picture 2" descr="preview">
            <a:extLst>
              <a:ext uri="{FF2B5EF4-FFF2-40B4-BE49-F238E27FC236}">
                <a16:creationId xmlns:a16="http://schemas.microsoft.com/office/drawing/2014/main" id="{CA72D405-2E8F-4B66-A4C0-06444556B7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4068" y="1313638"/>
            <a:ext cx="6119470" cy="428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3F4FFE-D006-4BE5-B8AD-F8ED96B63C46}"/>
              </a:ext>
            </a:extLst>
          </p:cNvPr>
          <p:cNvSpPr txBox="1"/>
          <p:nvPr/>
        </p:nvSpPr>
        <p:spPr>
          <a:xfrm>
            <a:off x="6781358" y="5534814"/>
            <a:ext cx="6129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World Food Programme(2019) </a:t>
            </a:r>
            <a:r>
              <a:rPr lang="en-GB" i="1" dirty="0"/>
              <a:t>Hunger Map 2018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DF3625-7ACB-45D0-AAF9-1E8A0079708B}"/>
              </a:ext>
            </a:extLst>
          </p:cNvPr>
          <p:cNvSpPr txBox="1"/>
          <p:nvPr/>
        </p:nvSpPr>
        <p:spPr>
          <a:xfrm>
            <a:off x="411854" y="1540284"/>
            <a:ext cx="5128499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/>
          </a:p>
          <a:p>
            <a:endParaRPr lang="en-GB" sz="2800" b="1" dirty="0"/>
          </a:p>
          <a:p>
            <a:endParaRPr lang="en-GB" dirty="0"/>
          </a:p>
        </p:txBody>
      </p:sp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2ECCB246-6B02-4ECD-BA61-71160AF3A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49" y="1922586"/>
            <a:ext cx="4656493" cy="2389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DD23F20-1F96-458A-BA4B-2DC733C4503B}"/>
              </a:ext>
            </a:extLst>
          </p:cNvPr>
          <p:cNvSpPr txBox="1"/>
          <p:nvPr/>
        </p:nvSpPr>
        <p:spPr>
          <a:xfrm>
            <a:off x="517944" y="4258582"/>
            <a:ext cx="46564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www.actionagainsthunger.org (2017d) </a:t>
            </a:r>
            <a:r>
              <a:rPr lang="en-GB" i="1" dirty="0"/>
              <a:t>Every person counts whether they donate or help out in the field.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3B456D-79D2-4EC5-8410-EB292065EF0D}"/>
              </a:ext>
            </a:extLst>
          </p:cNvPr>
          <p:cNvSpPr txBox="1"/>
          <p:nvPr/>
        </p:nvSpPr>
        <p:spPr>
          <a:xfrm>
            <a:off x="196646" y="6206799"/>
            <a:ext cx="10434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(www.actionagainsthunger.org (2016,2017b,2017c, 2019: www.give.org, 2015)</a:t>
            </a:r>
          </a:p>
        </p:txBody>
      </p:sp>
    </p:spTree>
    <p:extLst>
      <p:ext uri="{BB962C8B-B14F-4D97-AF65-F5344CB8AC3E}">
        <p14:creationId xmlns:p14="http://schemas.microsoft.com/office/powerpoint/2010/main" val="105381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6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A7159-5E75-47F7-8911-CD9282C66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68545"/>
          </a:xfrm>
        </p:spPr>
        <p:txBody>
          <a:bodyPr>
            <a:noAutofit/>
          </a:bodyPr>
          <a:lstStyle/>
          <a:p>
            <a:pPr algn="ctr"/>
            <a:r>
              <a:rPr lang="en-GB" b="1" u="sng" dirty="0">
                <a:solidFill>
                  <a:schemeClr val="accent1"/>
                </a:solidFill>
                <a:latin typeface="+mn-lt"/>
              </a:rPr>
              <a:t>Gambella Refugee Camp, Ethiopia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E3D66C4-83A3-444C-AA38-6DBE7A96834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254000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AAB62A-DB47-466A-A183-9C263A36EA62}"/>
              </a:ext>
            </a:extLst>
          </p:cNvPr>
          <p:cNvSpPr txBox="1"/>
          <p:nvPr/>
        </p:nvSpPr>
        <p:spPr>
          <a:xfrm>
            <a:off x="338668" y="1727200"/>
            <a:ext cx="518159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Camp opened in October 2016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South Sudanese Refugees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Phase: Emergency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83,658 refugees </a:t>
            </a: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52,251 children </a:t>
            </a: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62% under 18 years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Schools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Baby Friendly Service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Partner 17 charities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29544A-C169-4B6A-9B37-00F2B2C70DAB}"/>
              </a:ext>
            </a:extLst>
          </p:cNvPr>
          <p:cNvSpPr txBox="1"/>
          <p:nvPr/>
        </p:nvSpPr>
        <p:spPr>
          <a:xfrm>
            <a:off x="5858935" y="5720417"/>
            <a:ext cx="5983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www.actionagainsthunger.org (2018b) </a:t>
            </a:r>
            <a:r>
              <a:rPr lang="en-GB" i="1" dirty="0"/>
              <a:t>Gardening in refugee camp</a:t>
            </a:r>
          </a:p>
        </p:txBody>
      </p:sp>
      <p:pic>
        <p:nvPicPr>
          <p:cNvPr id="3076" name="Picture 4" descr="Image result for gambella refugee camp, ethiopia+action against hunger">
            <a:extLst>
              <a:ext uri="{FF2B5EF4-FFF2-40B4-BE49-F238E27FC236}">
                <a16:creationId xmlns:a16="http://schemas.microsoft.com/office/drawing/2014/main" id="{D76EC69F-B883-4345-8F2A-B18D2A2513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8935" y="1731678"/>
            <a:ext cx="5983109" cy="3988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DF6CF6-7347-412A-B028-4BCC8DCE90FB}"/>
              </a:ext>
            </a:extLst>
          </p:cNvPr>
          <p:cNvSpPr txBox="1"/>
          <p:nvPr/>
        </p:nvSpPr>
        <p:spPr>
          <a:xfrm>
            <a:off x="517357" y="6313953"/>
            <a:ext cx="10070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(www.actionagainsthunger.org (2016,2019): Getachew, Bizatu and Worku, (2019): Tadesse et al, 2017)</a:t>
            </a:r>
          </a:p>
        </p:txBody>
      </p:sp>
    </p:spTree>
    <p:extLst>
      <p:ext uri="{BB962C8B-B14F-4D97-AF65-F5344CB8AC3E}">
        <p14:creationId xmlns:p14="http://schemas.microsoft.com/office/powerpoint/2010/main" val="25713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6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65B76-A149-440C-AD8B-3AD57713B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b="1" u="sng" dirty="0">
                <a:solidFill>
                  <a:srgbClr val="0070C0"/>
                </a:solidFill>
                <a:latin typeface="+mn-lt"/>
              </a:rPr>
              <a:t>Failings </a:t>
            </a:r>
            <a:r>
              <a:rPr lang="en-GB" b="1" u="sng" dirty="0">
                <a:solidFill>
                  <a:srgbClr val="0070C0"/>
                </a:solidFill>
                <a:latin typeface="+mn-lt"/>
              </a:rPr>
              <a:t>of Action Against Hunger in Gambella Refugee Camp</a:t>
            </a:r>
            <a:endParaRPr lang="en-GB" sz="4400" b="1" u="sng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BA8E433-2E03-4998-91FA-8D510F3F97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166672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Health Workers lack motivation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Inaccurate measuring of mid-upper arm circumference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Lack of engagement with Baby Friendly Services</a:t>
            </a:r>
            <a:endParaRPr lang="en-GB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Inconsistency of water provision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Poor sanitation and personal hygiene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Voucher Scheme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D1F6304-00F9-4265-9843-EF852DF5D30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254000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Image result for uncrc article 24">
            <a:extLst>
              <a:ext uri="{FF2B5EF4-FFF2-40B4-BE49-F238E27FC236}">
                <a16:creationId xmlns:a16="http://schemas.microsoft.com/office/drawing/2014/main" id="{A94EB560-3B61-4C12-8AAB-C192FE80DF8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1269763"/>
            <a:ext cx="4648204" cy="3489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0F5BE7A-3CE0-4771-A145-F9DC433D6A0D}"/>
              </a:ext>
            </a:extLst>
          </p:cNvPr>
          <p:cNvSpPr txBox="1"/>
          <p:nvPr/>
        </p:nvSpPr>
        <p:spPr>
          <a:xfrm>
            <a:off x="6709614" y="4759558"/>
            <a:ext cx="5181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www.unicef.org (2017) </a:t>
            </a:r>
          </a:p>
          <a:p>
            <a:r>
              <a:rPr lang="en-GB" i="1" dirty="0"/>
              <a:t>Article 24 (Health and Health Services)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CD50B0-C1A6-4F8D-9665-7363D00EF17A}"/>
              </a:ext>
            </a:extLst>
          </p:cNvPr>
          <p:cNvSpPr txBox="1"/>
          <p:nvPr/>
        </p:nvSpPr>
        <p:spPr>
          <a:xfrm>
            <a:off x="180473" y="6029320"/>
            <a:ext cx="118631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(www.actionagainsthunger.org (2019): Getachew, Bizatu and Worku (2019): Rogers (2018): Tadesse et al (2017): www.unicef.org (2017)</a:t>
            </a:r>
          </a:p>
        </p:txBody>
      </p:sp>
    </p:spTree>
    <p:extLst>
      <p:ext uri="{BB962C8B-B14F-4D97-AF65-F5344CB8AC3E}">
        <p14:creationId xmlns:p14="http://schemas.microsoft.com/office/powerpoint/2010/main" val="1152716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6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99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594B-56CF-4F45-B6DD-76D6CEC58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2274" y="403005"/>
            <a:ext cx="4563855" cy="602465"/>
          </a:xfrm>
        </p:spPr>
        <p:txBody>
          <a:bodyPr>
            <a:noAutofit/>
          </a:bodyPr>
          <a:lstStyle/>
          <a:p>
            <a:pPr algn="ctr"/>
            <a:r>
              <a:rPr lang="en-GB" b="1" u="sng" dirty="0">
                <a:solidFill>
                  <a:schemeClr val="accent1"/>
                </a:solidFill>
                <a:latin typeface="+mn-lt"/>
              </a:rPr>
              <a:t>Mental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D4E52-5E17-4676-BDF8-12D341BFE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707" y="1167619"/>
            <a:ext cx="4907453" cy="488426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chemeClr val="accent1"/>
                </a:solidFill>
              </a:rPr>
              <a:t>Refugees</a:t>
            </a:r>
          </a:p>
          <a:p>
            <a:r>
              <a:rPr lang="en-GB" b="1" dirty="0"/>
              <a:t>Depression, PTSD, Adverse experiences </a:t>
            </a:r>
          </a:p>
          <a:p>
            <a:r>
              <a:rPr lang="en-GB" b="1" dirty="0"/>
              <a:t>Prevalent in 65.5% refugees</a:t>
            </a:r>
          </a:p>
          <a:p>
            <a:r>
              <a:rPr lang="en-GB" b="1" dirty="0"/>
              <a:t>Impacts on physical health</a:t>
            </a:r>
          </a:p>
          <a:p>
            <a:r>
              <a:rPr lang="en-GB" b="1" dirty="0"/>
              <a:t>Affects can last for decades</a:t>
            </a:r>
            <a:endParaRPr lang="en-GB" dirty="0"/>
          </a:p>
          <a:p>
            <a:pPr marL="0" indent="0">
              <a:buNone/>
            </a:pPr>
            <a:r>
              <a:rPr lang="en-GB" b="1" u="sng" dirty="0">
                <a:solidFill>
                  <a:schemeClr val="accent1"/>
                </a:solidFill>
              </a:rPr>
              <a:t>Aid workers</a:t>
            </a:r>
          </a:p>
          <a:p>
            <a:r>
              <a:rPr lang="en-GB" b="1" dirty="0"/>
              <a:t>Depression, PTSD, Adverse experiences</a:t>
            </a:r>
          </a:p>
          <a:p>
            <a:r>
              <a:rPr lang="en-GB" b="1" dirty="0"/>
              <a:t>80% experience distress symptoms</a:t>
            </a:r>
          </a:p>
          <a:p>
            <a:r>
              <a:rPr lang="en-GB" b="1" dirty="0"/>
              <a:t>7% affects their work efficacy</a:t>
            </a:r>
          </a:p>
        </p:txBody>
      </p:sp>
      <p:pic>
        <p:nvPicPr>
          <p:cNvPr id="1026" name="Picture 2" descr="Image result for humanitarian aid worker and mental health">
            <a:extLst>
              <a:ext uri="{FF2B5EF4-FFF2-40B4-BE49-F238E27FC236}">
                <a16:creationId xmlns:a16="http://schemas.microsoft.com/office/drawing/2014/main" id="{053F1B34-6D9D-48E2-BCDE-BA43D7A708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160" y="1290971"/>
            <a:ext cx="5984566" cy="421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2EEFB55-AB37-41D4-A83B-55788A030124}"/>
              </a:ext>
            </a:extLst>
          </p:cNvPr>
          <p:cNvSpPr txBox="1"/>
          <p:nvPr/>
        </p:nvSpPr>
        <p:spPr>
          <a:xfrm>
            <a:off x="6277566" y="5504799"/>
            <a:ext cx="56717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Ramirez, P. (2019) </a:t>
            </a:r>
            <a:r>
              <a:rPr lang="en-GB" i="1" dirty="0"/>
              <a:t>The power of mindfulness in a war zone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9425FFC-EA11-4EE0-A0D0-C1F87DF3F85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254000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AA2CA3-6675-4DF8-8812-A975D4CADF44}"/>
              </a:ext>
            </a:extLst>
          </p:cNvPr>
          <p:cNvSpPr txBox="1"/>
          <p:nvPr/>
        </p:nvSpPr>
        <p:spPr>
          <a:xfrm>
            <a:off x="216567" y="6337385"/>
            <a:ext cx="11213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(www.actionagainsthunger.org (2016): Monico (2014): Muller (2013): www.uniteforsight.org (2015)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872817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86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865D-99D6-4EDC-9512-E59253151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chemeClr val="accent1"/>
                </a:solidFill>
                <a:latin typeface="+mn-lt"/>
              </a:rPr>
              <a:t>Summary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CE5167E7-3DDD-457D-BE2B-60B4E9B48D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536834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F17A458C-AE5B-4AD7-A26D-32DAE950902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254000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818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6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E65B9-BD7A-4E92-ACB4-388913D0A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2937" y="319087"/>
            <a:ext cx="6116053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solidFill>
                  <a:srgbClr val="00B050"/>
                </a:solidFill>
                <a:latin typeface="+mn-lt"/>
              </a:rPr>
              <a:t>Working hard to achieve </a:t>
            </a:r>
            <a:br>
              <a:rPr lang="en-GB" b="1" u="sng" dirty="0">
                <a:solidFill>
                  <a:srgbClr val="00B050"/>
                </a:solidFill>
                <a:latin typeface="+mn-lt"/>
              </a:rPr>
            </a:br>
            <a:r>
              <a:rPr lang="en-GB" b="1" u="sng" dirty="0">
                <a:solidFill>
                  <a:schemeClr val="accent1"/>
                </a:solidFill>
                <a:latin typeface="+mn-lt"/>
              </a:rPr>
              <a:t>A World Free From Hunger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120F27-739E-4168-AB8D-0B95CCF6F7C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254000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098" name="Picture 2" descr="Image result for action against hunger">
            <a:extLst>
              <a:ext uri="{FF2B5EF4-FFF2-40B4-BE49-F238E27FC236}">
                <a16:creationId xmlns:a16="http://schemas.microsoft.com/office/drawing/2014/main" id="{D262B423-72AC-4B3E-80EA-75DC4FC8FA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121" y="1644650"/>
            <a:ext cx="8289758" cy="3953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F34458-63D5-49EF-827A-BCC5BFF92F42}"/>
              </a:ext>
            </a:extLst>
          </p:cNvPr>
          <p:cNvSpPr txBox="1"/>
          <p:nvPr/>
        </p:nvSpPr>
        <p:spPr>
          <a:xfrm>
            <a:off x="5480645" y="5561255"/>
            <a:ext cx="4982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www.actionagainsthunger.org (2016) </a:t>
            </a:r>
            <a:r>
              <a:rPr lang="en-GB" i="1" dirty="0"/>
              <a:t>Fundraising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810561-CB17-4BE5-91D2-450257EA685D}"/>
              </a:ext>
            </a:extLst>
          </p:cNvPr>
          <p:cNvSpPr txBox="1"/>
          <p:nvPr/>
        </p:nvSpPr>
        <p:spPr>
          <a:xfrm>
            <a:off x="613611" y="6151784"/>
            <a:ext cx="6124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(www.actionagainsthunger.org (2019)</a:t>
            </a:r>
          </a:p>
        </p:txBody>
      </p:sp>
    </p:spTree>
    <p:extLst>
      <p:ext uri="{BB962C8B-B14F-4D97-AF65-F5344CB8AC3E}">
        <p14:creationId xmlns:p14="http://schemas.microsoft.com/office/powerpoint/2010/main" val="5536534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8F5D3C6-C110-4C71-860C-0C1442984DCA}"/>
              </a:ext>
            </a:extLst>
          </p:cNvPr>
          <p:cNvSpPr/>
          <p:nvPr/>
        </p:nvSpPr>
        <p:spPr>
          <a:xfrm>
            <a:off x="159434" y="0"/>
            <a:ext cx="11873132" cy="685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Action Against Hunger (2016) </a:t>
            </a:r>
            <a:r>
              <a:rPr lang="en-GB" sz="1400" i="1" dirty="0"/>
              <a:t>International Strategic Plan 2016-2020.</a:t>
            </a:r>
            <a:r>
              <a:rPr lang="en-GB" sz="1400" dirty="0"/>
              <a:t> Available at: https://www.actionagainsthunger.org.uk/sites/default/files/publications/201611_internationalstrategicplan_en_final.pdf (Accessed: 3 February 2019)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A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ction Against Hunger (2017a)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Nutrition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 photograph] Available at: https://www.actionagainsthunger.org.uk/our-work/nutrition. (Accessed: 12 February 2019)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Action Against Hunger (2017b) </a:t>
            </a:r>
            <a:r>
              <a:rPr lang="en-GB" sz="1400" i="1" dirty="0"/>
              <a:t>About Action Against Hunger in Canada. </a:t>
            </a:r>
            <a:r>
              <a:rPr lang="en-GB" sz="1400" dirty="0"/>
              <a:t>Available at: https://actionagainsthunger.ca/about-acf-canada/ (Accessed: 3 February 2019)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Action Against Hunger (2017c) </a:t>
            </a:r>
            <a:r>
              <a:rPr lang="en-GB" sz="1400" i="1" dirty="0"/>
              <a:t>Countries</a:t>
            </a:r>
            <a:r>
              <a:rPr lang="en-GB" sz="1400" dirty="0"/>
              <a:t>. Available at: https://www.actionagainsthunger.org/countries (Accessed: 3 February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Action Against Hunger (2017d) </a:t>
            </a:r>
            <a:r>
              <a:rPr lang="en-GB" sz="1400" i="1" dirty="0"/>
              <a:t>This is a humanitarian organisation, every person counts whether they donate or help out in the fields </a:t>
            </a:r>
            <a:r>
              <a:rPr lang="en-GB" sz="1400" dirty="0"/>
              <a:t>[online image] Available at: https://www.google.com/</a:t>
            </a:r>
            <a:r>
              <a:rPr lang="en-GB" sz="1400" dirty="0" err="1"/>
              <a:t>search?client</a:t>
            </a:r>
            <a:r>
              <a:rPr lang="en-GB" sz="1400" dirty="0"/>
              <a:t>=</a:t>
            </a:r>
            <a:r>
              <a:rPr lang="en-GB" sz="1400" dirty="0" err="1"/>
              <a:t>avast&amp;biw</a:t>
            </a:r>
            <a:r>
              <a:rPr lang="en-GB" sz="1400" dirty="0"/>
              <a:t>=1093&amp;bih=500&amp;tbm=</a:t>
            </a:r>
            <a:r>
              <a:rPr lang="en-GB" sz="1400" dirty="0" err="1"/>
              <a:t>isch&amp;sa</a:t>
            </a:r>
            <a:r>
              <a:rPr lang="en-GB" sz="1400" dirty="0"/>
              <a:t>=1&amp;ei=21COXOnTIaiI1fAPhr6ZYA&amp;q=action+against+hunger+graphs+2017&amp;oq=action+against+hunger+graphs+2017&amp;gs_l=img.3...22128.23023..23594...0.0..0.65.130.2......1....1..gws-wiz-img.wOdx83n_4Mk#imgrc=QD_md8cKZQEFQM: (Accessed:3 March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Action Against Hunger International (2018a)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Action Against Hunger International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 logo] Available at: https://actionagainsthunger.ca/acf-international/ (Accessed: 1 February 2019) 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Action Against Hunger (2018b) </a:t>
            </a:r>
            <a:r>
              <a:rPr lang="en-GB" sz="1400" i="1" dirty="0"/>
              <a:t>Gardening in refugee camp </a:t>
            </a:r>
            <a:r>
              <a:rPr lang="en-GB" sz="1400" dirty="0"/>
              <a:t>[online photograph]. Available at: https://www.google.com/</a:t>
            </a:r>
            <a:r>
              <a:rPr lang="en-GB" sz="1400" dirty="0" err="1"/>
              <a:t>search?client</a:t>
            </a:r>
            <a:r>
              <a:rPr lang="en-GB" sz="1400" dirty="0"/>
              <a:t>=</a:t>
            </a:r>
            <a:r>
              <a:rPr lang="en-GB" sz="1400" dirty="0" err="1"/>
              <a:t>avast&amp;biw</a:t>
            </a:r>
            <a:r>
              <a:rPr lang="en-GB" sz="1400" dirty="0"/>
              <a:t>=1093&amp;bih=500&amp;tbm=</a:t>
            </a:r>
            <a:r>
              <a:rPr lang="en-GB" sz="1400" dirty="0" err="1"/>
              <a:t>isch&amp;sa</a:t>
            </a:r>
            <a:r>
              <a:rPr lang="en-GB" sz="1400" dirty="0"/>
              <a:t>=1&amp;ei=Gk-NXIXdHbeW1fAPs86UqA8&amp;q=gambella+refugee+camp%2C+ethiopia%2Baction+against+hunger&amp;oq=gambella+refugee+camp%2C+ethiopia%2Baction+against+hunger&amp;gs_l=img.3...21280.28637..28883...0.0..0.178.1679.20j2......1....1..gws-wiz-img.6zZdM-tfOy4#imgrc=gMB7OgNUeBeBuM: (Accessed: 3 February 2019)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Action Against Hunger (2019)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Review 2017.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https://www.actionagainsthunger.org.uk/sites/default/files/publications/learningreview_2017.pdf (Accessed: 3 February 2019)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5BD0653-E7FD-40FA-91C5-FFDF1118EAD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63500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332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AC55B5B-68DB-4424-B441-47CF1B892D68}"/>
              </a:ext>
            </a:extLst>
          </p:cNvPr>
          <p:cNvSpPr txBox="1"/>
          <p:nvPr/>
        </p:nvSpPr>
        <p:spPr>
          <a:xfrm>
            <a:off x="201637" y="140676"/>
            <a:ext cx="11788726" cy="77591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BBB Wise Giving Alliance (WGA) (2015)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Give.org Action Against Hunger.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from http://www.give.org/charity-reviews/national/human-services/action-against-hunger-in-new-york-ny-636 (Accessed: 3 February 2019)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Berman, J., Barasch, A. and Levine, E. (2018) Impediments to Effective Altruism: The Role of Subjective Preferences in Charitable Giving. </a:t>
            </a:r>
            <a:r>
              <a:rPr lang="en-GB" sz="1400" i="1" dirty="0"/>
              <a:t>Psychological Science. </a:t>
            </a:r>
            <a:r>
              <a:rPr lang="en-GB" sz="1400" dirty="0"/>
              <a:t>29 (5) Available at: https://journals-sagepub-com.ezproxy.uwtsd.ac.uk/doi/full/10.1177/0956797617747648 (Accessed: 3 March 2019)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Carbonnier, G. (2015)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Humanitarian Economics: War, Disaster and the Global Aid Market.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Oxford: Oxford University Press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Charity Navigator (2019)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Give Smarter.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https://www.charitynavigator.org/ (Accessed: 5 February 2019) </a:t>
            </a:r>
            <a:endParaRPr lang="en-GB" sz="1400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Coleman, D. (2019)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Rating the rater: How accurate is Charity Navigator?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National Council of Nonprofits https://www.councilofnonprofits.org/article/rating-the-rater-how-accurate-charity-navigator (Accessed: 5 February 2019)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Cooper, M. (2013) The Intrinsic Foundations of Extrinsic Motivations and Goals: Towards a Unified Humanistic Theory of Well-being and Change.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Journal of Humanistic Psychology.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53 (2) pp153-171. Available at: https://journals-sagepub-com.ezproxy.uwtsd.ac.uk/doi/abs/10.1177/0022167812453768 (Accessed 3 February 2019) 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Food and Agriculture Organization of the United Nations (2018)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State of Food Insecurity and Nutrition in the World 2018.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http://www.fao.org/state-of-food-security-nutrition/en/ (Accessed: 13 February 2019)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Gabiam, N. (2016) Humanitarianism, Development, and Syria, in the 21</a:t>
            </a:r>
            <a:r>
              <a:rPr lang="en-GB" sz="14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Century: lessons from the Syrian Refugee Crisis.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Middle East Studies: Cambridge.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48 (2) pp382-386. Available at: https://search-proquest-com.ezproxy.uwtsd.ac.uk/docview/1778961368?accountid=130472&amp;rfr_id=info%3Axri%2Fsid%3Aprimo (Accessed: 5 February 2019) 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Getachew, K., Bizatu, M. and Worku, M. (2019) Risk factors for acute childhood diarrhea: A cross-sectional study comparing refugee camps and host communities in Gambella Region, Ethiopia.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Travel Medicine and Infectious Disease.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https://doi.org/10.1016/j.tmaid.2019.02.003 (Accessed: 3 March 2019)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Google.com (2019) </a:t>
            </a:r>
            <a:r>
              <a:rPr lang="en-GB" sz="1400" i="1" dirty="0"/>
              <a:t>Maslow’s Hierarchy of Need</a:t>
            </a:r>
            <a:r>
              <a:rPr lang="en-GB" sz="1400" dirty="0"/>
              <a:t>. [online image] Available at: https://www.google.com/search?client=avast&amp;tbm=isch&amp;q=maslow+humanism&amp;spell=1&amp;sa=X&amp;ved=0ahUKEwi9zITRqofhAhXJXhUIHSQnAAEQBQg9KAA&amp;biw=1093&amp;bih=500&amp;dpr=1.25#imgdii=0E85V2Hx9cd8LM:&amp;imgrc=3x9BSbbZiN2hUM: (Accessed: 2 March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Huseyin, Y. (2014) Andreoni-McGuire algorithm and the limits of warm-glow giving. </a:t>
            </a:r>
            <a:r>
              <a:rPr lang="en-GB" sz="1400" i="1" dirty="0"/>
              <a:t>Journal of Public Economics. </a:t>
            </a:r>
            <a:r>
              <a:rPr lang="en-GB" sz="1400" dirty="0"/>
              <a:t>114. pp101-107. Available at: https://www.sciencedirect.com/science/article/abs/pii/S0047272713001758 (Accessed: 4 March 2019)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A36618-4911-4F67-B45D-09253C60EBB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63500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3530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ACCF97A-2F5A-4B2C-A1A2-50A1430E09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63500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82F0EA-1F28-4343-9F63-45210E03392E}"/>
              </a:ext>
            </a:extLst>
          </p:cNvPr>
          <p:cNvSpPr txBox="1"/>
          <p:nvPr/>
        </p:nvSpPr>
        <p:spPr>
          <a:xfrm>
            <a:off x="216568" y="142715"/>
            <a:ext cx="11815011" cy="79406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Koops, J. and Biermann, R. (2016) </a:t>
            </a:r>
            <a:r>
              <a:rPr lang="en-GB" sz="1400" i="1" dirty="0"/>
              <a:t>The Palgrave Handbook of Inter-Organizational Relations in World Politics. </a:t>
            </a:r>
            <a:r>
              <a:rPr lang="en-GB" sz="1400" dirty="0"/>
              <a:t>London. Palgrave Macmillan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Monico, C. (2014) International Aid, Relief, and Humanitarian Assistance. </a:t>
            </a:r>
            <a:r>
              <a:rPr lang="en-GB" sz="1400" i="1" dirty="0"/>
              <a:t>Encyclopedia of Social Work. </a:t>
            </a:r>
            <a:r>
              <a:rPr lang="en-GB" sz="1400" dirty="0"/>
              <a:t>Available: http://oxfordre.com/socialwork/view/10.1093/acrefore/9780199975839.001.0001/acrefore-9780199975839-e-957 (Accessed: 3 March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Muller, R. (2013) Trauma and the Humanitarian Aid Worker. </a:t>
            </a:r>
            <a:r>
              <a:rPr lang="en-GB" sz="1400" i="1" dirty="0"/>
              <a:t>Psychology Today. </a:t>
            </a:r>
            <a:r>
              <a:rPr lang="en-GB" sz="1400" dirty="0"/>
              <a:t>Available at: https://www.psychologytoday.com/gb/blog/talking-about-trauma/201309/trauma-and-the-humanitarian-aid-worker (Accessed: 5 March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Ramirez, P. (2019) The Power of Mindfulness in a war zone [online photograph]. Available at: https://www.devex.com/news/the-power-of-mindfulness-in-a-war-zone-93958 (Accessed: 12 February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Rogers, E., Ali, M. and Fazal, S. (2018) Quality of care of treatment for uncomplicated severe acute malnutrition provided by lady health workers in Ethiopia.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Nutrition.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21 (2) pp385-390. Available at: https://search-proquest-com.ezproxy.uwtsd.ac.uk/docview/2050570395?accountid=130472&amp;rfr_id=info%3Axri%2Fsid%3Aprimo (Accessed: 12 February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Seabrook (2014) The doctrine of ‘humanitarianism’ is not as benign as you may think. </a:t>
            </a:r>
            <a:r>
              <a:rPr lang="en-GB" sz="1400" i="1" dirty="0"/>
              <a:t>The Guardian. </a:t>
            </a:r>
            <a:r>
              <a:rPr lang="en-GB" sz="1400" dirty="0"/>
              <a:t>Available at: https://www.theguardian.com/commentisfree/2014/sep/08/doctrine-humanitarianism-not-benign  (Accessed: 12 February 2019)</a:t>
            </a:r>
          </a:p>
          <a:p>
            <a:r>
              <a:rPr lang="en-GB" sz="1400" dirty="0"/>
              <a:t>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Simply Psychology (2018) </a:t>
            </a:r>
            <a:r>
              <a:rPr lang="en-GB" sz="1400" i="1" dirty="0"/>
              <a:t>Maslow’s Hierarchy of Needs</a:t>
            </a:r>
            <a:r>
              <a:rPr lang="en-GB" sz="1400" dirty="0"/>
              <a:t>. [online image] Available at: https://www.simplypsychology.org/maslow.html (Accessed: 3 March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Tadesse, A., et al (2017) Comparison of Mid-Upper Arm Circumference and Weight for Height to Diagnose Severe Acute Malnutrition: A Study in Southern Ethiopia. </a:t>
            </a:r>
            <a:r>
              <a:rPr lang="en-GB" sz="1400" i="1" dirty="0"/>
              <a:t>US National Library of Medicine National Institute of Health.</a:t>
            </a:r>
            <a:r>
              <a:rPr lang="en-GB" sz="1400" dirty="0"/>
              <a:t> 9 (3) Available at: https://www.ncbi.nlm.nih.gov/pubmed/28287482 (Accessed: 12 February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UNCRC (2017) </a:t>
            </a:r>
            <a:r>
              <a:rPr lang="en-GB" sz="1400" i="1" dirty="0"/>
              <a:t>Article 24 (Health and Health Services) </a:t>
            </a:r>
            <a:r>
              <a:rPr lang="en-GB" sz="1400" dirty="0"/>
              <a:t>[online image] Available at: https://www.unicef.org.uk/what-we-do/un-convention-child-rights/ (Accessed: 3 March 2019)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UNICEF UK (2017)  </a:t>
            </a:r>
            <a:r>
              <a:rPr lang="en-GB" sz="1400" i="1" dirty="0"/>
              <a:t>A Summary of the UN Convention on the Rights of the Child. </a:t>
            </a:r>
            <a:r>
              <a:rPr lang="en-GB" sz="1400" dirty="0"/>
              <a:t>Available at: https://www.unicef.org.uk/wp-content/uploads/2010/05/UNCRC_summary-1.pdf (Accessed: 3 March 2019)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53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3219252-FC70-4022-B4D3-D7C99FA847C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63500"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63CFD6-515C-41A3-B313-4AABFE74282F}"/>
              </a:ext>
            </a:extLst>
          </p:cNvPr>
          <p:cNvSpPr/>
          <p:nvPr/>
        </p:nvSpPr>
        <p:spPr>
          <a:xfrm>
            <a:off x="234461" y="335674"/>
            <a:ext cx="11807483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UNITE for Sight (2015) </a:t>
            </a:r>
            <a:r>
              <a:rPr lang="en-GB" sz="1400" i="1" dirty="0"/>
              <a:t>Mental Health in Refugee Camps and Settlements. </a:t>
            </a:r>
            <a:r>
              <a:rPr lang="en-GB" sz="1400" dirty="0"/>
              <a:t>Available at: https://www.uniteforsight.org/refugee-health/module2 (Accessed: 12 February 2019)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World Food Programme (2019) </a:t>
            </a:r>
            <a:r>
              <a:rPr lang="en-GB" sz="1400" i="1" dirty="0"/>
              <a:t>Hunger Map 2018. </a:t>
            </a:r>
            <a:r>
              <a:rPr lang="en-GB" sz="1400" dirty="0"/>
              <a:t>[online image]. Available at: https://www.wfp.org/content/2018-hunger-map (Accessed: 12 February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26231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2160</Words>
  <Application>Microsoft Office PowerPoint</Application>
  <PresentationFormat>Widescreen</PresentationFormat>
  <Paragraphs>140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Contents</vt:lpstr>
      <vt:lpstr>Definitions</vt:lpstr>
      <vt:lpstr>Theory</vt:lpstr>
      <vt:lpstr>Vision:  For a World Free From Hunger</vt:lpstr>
      <vt:lpstr>Gambella Refugee Camp, Ethiopia</vt:lpstr>
      <vt:lpstr>Failings of Action Against Hunger in Gambella Refugee Camp</vt:lpstr>
      <vt:lpstr>Mental Health</vt:lpstr>
      <vt:lpstr>Summary</vt:lpstr>
      <vt:lpstr>Working hard to achieve  A World Free From Hunger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Belinda Thomas</dc:creator>
  <cp:lastModifiedBy>Belinda Thomas</cp:lastModifiedBy>
  <cp:revision>37</cp:revision>
  <cp:lastPrinted>2019-03-17T21:03:08Z</cp:lastPrinted>
  <dcterms:created xsi:type="dcterms:W3CDTF">2019-03-17T20:23:04Z</dcterms:created>
  <dcterms:modified xsi:type="dcterms:W3CDTF">2019-03-18T20:58:48Z</dcterms:modified>
</cp:coreProperties>
</file>