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96"/>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orica Lacatas" userId="b74da65c8d53ddd3" providerId="LiveId" clId="{22C6E90F-E3AB-49B1-8D02-B4D2EED163E3}"/>
    <pc:docChg chg="modSld">
      <pc:chgData name="Viorica Lacatas" userId="b74da65c8d53ddd3" providerId="LiveId" clId="{22C6E90F-E3AB-49B1-8D02-B4D2EED163E3}" dt="2024-02-19T21:40:31.635" v="31" actId="20577"/>
      <pc:docMkLst>
        <pc:docMk/>
      </pc:docMkLst>
      <pc:sldChg chg="modNotesTx">
        <pc:chgData name="Viorica Lacatas" userId="b74da65c8d53ddd3" providerId="LiveId" clId="{22C6E90F-E3AB-49B1-8D02-B4D2EED163E3}" dt="2024-02-19T21:40:31.635" v="31" actId="20577"/>
        <pc:sldMkLst>
          <pc:docMk/>
          <pc:sldMk cId="0" sldId="256"/>
        </pc:sldMkLst>
      </pc:sldChg>
      <pc:sldChg chg="modSp mod">
        <pc:chgData name="Viorica Lacatas" userId="b74da65c8d53ddd3" providerId="LiveId" clId="{22C6E90F-E3AB-49B1-8D02-B4D2EED163E3}" dt="2024-02-07T12:21:10.806" v="0" actId="14100"/>
        <pc:sldMkLst>
          <pc:docMk/>
          <pc:sldMk cId="0" sldId="267"/>
        </pc:sldMkLst>
        <pc:spChg chg="mod">
          <ac:chgData name="Viorica Lacatas" userId="b74da65c8d53ddd3" providerId="LiveId" clId="{22C6E90F-E3AB-49B1-8D02-B4D2EED163E3}" dt="2024-02-07T12:21:10.806" v="0" actId="14100"/>
          <ac:spMkLst>
            <pc:docMk/>
            <pc:sldMk cId="0" sldId="26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2b6dd03e40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2b6dd03e40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2b6dd03e404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2b6dd03e40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dirty="0">
                <a:solidFill>
                  <a:schemeClr val="dk1"/>
                </a:solidFill>
              </a:rPr>
              <a:t>The presentation will develop in-depth knowledge regarding the significant role of “health and safety training” in improving the engagement and performance of housekeeping team members. In this presentation, different aspects of training specifications will be discussed along with some examples of “best industry practices”.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b6dd03e404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b6dd03e404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dirty="0">
                <a:solidFill>
                  <a:schemeClr val="dk1"/>
                </a:solidFill>
              </a:rPr>
              <a:t>Providing proper training allows the newly entered employees to understand their job roles and responsibilities throughout their employment which is essential for assuring the required performance of the employees. Hence, it can be stated that the lack of training can affect the work performance of the employees which is not suitable for the achievement of organisational success. </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b6dd03e404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b6dd03e404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dirty="0">
                <a:solidFill>
                  <a:schemeClr val="dk1"/>
                </a:solidFill>
              </a:rPr>
              <a:t>Employees can be introduced to their job roles and responsibilities through training which can inspire them to be engaged with the workplace. Employee engagement can be decreased due to poor training management as it can create internal conflicts which can demotivate them. The presence of effective training can inspire the employees to be engaged due to the presence of a proper understanding of their job roles and responsibilities along with required guidance.</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2b6dd03e404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2b6dd03e404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GB" sz="1200" dirty="0">
                <a:solidFill>
                  <a:schemeClr val="dk1"/>
                </a:solidFill>
              </a:rPr>
              <a:t>The Health and Safety guidance are also communicated through training sessions which can increase employees’ awareness towards their job roles and responsibilities with maximum transparency. Therefore, it can be understood that employee training can increase employee engagement and productivity which is required to achieve business success by the organisation. </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2b6dd03e404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2b6dd03e404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dirty="0">
                <a:solidFill>
                  <a:schemeClr val="dk1"/>
                </a:solidFill>
              </a:rPr>
              <a:t>It is found that injuries are immediate health hazards mostly reported by housekeeping staff. Therefore, this training program will take it seriously and include specific training elements to keep people knowledgeable about how they can avoid injuries and pains while working at height. Housekeepers will be trained regarding the process of reporting safety issues and injuries promptly.</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b6dd03e404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b6dd03e404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Trained housekeeping staff can get rid of potential health hazards and for this, in this program, training will be provided on the safe use of chemicals and liquids often used for cleaning guest rooms. This is because chemical hazards and related contamination can lead to potential long-term negative health consequences.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b6dd03e404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b6dd03e404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It is found that biological health hazards and long-term exposure to related risks can be critical for housekeeping staff in terms of holistic safety, security and well-being of employees. Thus, training will be necessary to educate staff on specific measures and actions based on which they can early identify similar risks.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2b6dd03e404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2b6dd03e404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The training program needs to be developed based on industry best practices. Various international hotel brands have developed respective strategies to maintain the health, safety, security and well-being of housekeeping staff.  Hyatt, Accor and Hilton are specific hoteliers known for their valuable efforts in keeping employees safe from health hazards.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2b6dd03e404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2b6dd03e404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rPr>
              <a:t>It is concluded that keeping housekeeping staff safe and secure from health hazards is crucial. In this regard, a training program can be of great use that needs to include training elements to keep employees educated on how to avoid biological, chemical and physical hazards.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a:t>Thanks</a:t>
            </a:r>
            <a:endParaRPr lang="en-GB" dirty="0"/>
          </a:p>
        </p:txBody>
      </p:sp>
    </p:spTree>
    <p:extLst>
      <p:ext uri="{BB962C8B-B14F-4D97-AF65-F5344CB8AC3E}">
        <p14:creationId xmlns:p14="http://schemas.microsoft.com/office/powerpoint/2010/main" val="3494308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028700"/>
            <a:ext cx="7851648" cy="13716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2421402"/>
            <a:ext cx="7854696" cy="131445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47C9B81F-C347-4BEF-BFDF-29C42F48304A}" type="datetimeFigureOut">
              <a:rPr lang="en-US" smtClean="0"/>
              <a:pPr/>
              <a:t>2/19/2024</a:t>
            </a:fld>
            <a:endParaRPr lang="en-US"/>
          </a:p>
        </p:txBody>
      </p:sp>
      <p:sp>
        <p:nvSpPr>
          <p:cNvPr id="19" name="Footer Placeholder 18"/>
          <p:cNvSpPr>
            <a:spLocks noGrp="1"/>
          </p:cNvSpPr>
          <p:nvPr>
            <p:ph type="ftr" sz="quarter" idx="11"/>
          </p:nvPr>
        </p:nvSpPr>
        <p:spPr/>
        <p:txBody>
          <a:bodyPr/>
          <a:lstStyle/>
          <a:p>
            <a:endParaRPr kumimoji="0" lang="en-US"/>
          </a:p>
        </p:txBody>
      </p:sp>
      <p:sp>
        <p:nvSpPr>
          <p:cNvPr id="27" name="Slide Number Placeholder 2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2/19/2024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987552"/>
            <a:ext cx="7772400" cy="1021842"/>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028498"/>
            <a:ext cx="7772400" cy="1132284"/>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7C9B81F-C347-4BEF-BFDF-29C42F48304A}" type="datetimeFigureOut">
              <a:rPr lang="en-US" smtClean="0"/>
              <a:pPr/>
              <a:t>2/19/2024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8066"/>
            <a:ext cx="8229600" cy="857250"/>
          </a:xfrm>
        </p:spPr>
        <p:txBody>
          <a:bodyPr/>
          <a:lstStyle/>
          <a:p>
            <a:r>
              <a:rPr kumimoji="0" lang="en-US"/>
              <a:t>Click to edit Master title style</a:t>
            </a:r>
          </a:p>
        </p:txBody>
      </p:sp>
      <p:sp>
        <p:nvSpPr>
          <p:cNvPr id="3" name="Content Placeholder 2"/>
          <p:cNvSpPr>
            <a:spLocks noGrp="1"/>
          </p:cNvSpPr>
          <p:nvPr>
            <p:ph sz="half" idx="1"/>
          </p:nvPr>
        </p:nvSpPr>
        <p:spPr>
          <a:xfrm>
            <a:off x="457200" y="1440064"/>
            <a:ext cx="4038600" cy="332613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40064"/>
            <a:ext cx="4038600" cy="332613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7C9B81F-C347-4BEF-BFDF-29C42F48304A}" type="datetimeFigureOut">
              <a:rPr lang="en-US" smtClean="0"/>
              <a:pPr/>
              <a:t>2/19/2024</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28066"/>
            <a:ext cx="8229600" cy="85725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391436"/>
            <a:ext cx="4040188" cy="494514"/>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1394818"/>
            <a:ext cx="4041775" cy="491132"/>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885950"/>
            <a:ext cx="4040188" cy="288429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6" y="1885950"/>
            <a:ext cx="4041775" cy="288429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7C9B81F-C347-4BEF-BFDF-29C42F48304A}" type="datetimeFigureOut">
              <a:rPr lang="en-US" smtClean="0"/>
              <a:pPr/>
              <a:t>2/19/2024</a:t>
            </a:fld>
            <a:endParaRPr lang="en-US"/>
          </a:p>
        </p:txBody>
      </p:sp>
      <p:sp>
        <p:nvSpPr>
          <p:cNvPr id="8" name="Footer Placeholder 7"/>
          <p:cNvSpPr>
            <a:spLocks noGrp="1"/>
          </p:cNvSpPr>
          <p:nvPr>
            <p:ph type="ftr" sz="quarter" idx="11"/>
          </p:nvPr>
        </p:nvSpPr>
        <p:spPr/>
        <p:txBody>
          <a:bodyPr/>
          <a:lstStyle/>
          <a:p>
            <a:endParaRPr kumimoji="0"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528066"/>
            <a:ext cx="8305800" cy="85725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47C9B81F-C347-4BEF-BFDF-29C42F48304A}" type="datetimeFigureOut">
              <a:rPr lang="en-US" smtClean="0"/>
              <a:pPr/>
              <a:t>2/19/2024</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C9B81F-C347-4BEF-BFDF-29C42F48304A}" type="datetimeFigureOut">
              <a:rPr lang="en-US" smtClean="0"/>
              <a:pPr/>
              <a:t>2/19/2024</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385764"/>
            <a:ext cx="2743200" cy="871538"/>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257300"/>
            <a:ext cx="2743200" cy="3429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257300"/>
            <a:ext cx="5111750" cy="3429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7C9B81F-C347-4BEF-BFDF-29C42F48304A}" type="datetimeFigureOut">
              <a:rPr lang="en-US" smtClean="0"/>
              <a:pPr/>
              <a:t>2/19/2024</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831058"/>
            <a:ext cx="5257800" cy="30861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4019827"/>
            <a:ext cx="155448" cy="116586"/>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882747"/>
            <a:ext cx="2212848" cy="1186966"/>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121589"/>
            <a:ext cx="2209800" cy="163449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7C9B81F-C347-4BEF-BFDF-29C42F48304A}" type="datetimeFigureOut">
              <a:rPr lang="en-US" smtClean="0"/>
              <a:pPr/>
              <a:t>2/19/2024</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a:xfrm>
            <a:off x="8077200" y="4767263"/>
            <a:ext cx="609600" cy="273844"/>
          </a:xfrm>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
        <p:nvSpPr>
          <p:cNvPr id="3" name="Picture Placeholder 2"/>
          <p:cNvSpPr>
            <a:spLocks noGrp="1"/>
          </p:cNvSpPr>
          <p:nvPr>
            <p:ph type="pic" idx="1"/>
          </p:nvPr>
        </p:nvSpPr>
        <p:spPr>
          <a:xfrm rot="420000">
            <a:off x="3485793" y="899638"/>
            <a:ext cx="4617720" cy="294894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4362450"/>
            <a:ext cx="9163050" cy="78105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4664869"/>
            <a:ext cx="4762500" cy="478631"/>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2/19/2024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85801"/>
            <a:ext cx="2057400" cy="390882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85801"/>
            <a:ext cx="6019800" cy="390882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2/19/2024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5358"/>
            <a:ext cx="9163050" cy="78105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5358"/>
            <a:ext cx="4762500" cy="478631"/>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528066"/>
            <a:ext cx="8229600" cy="85725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451610"/>
            <a:ext cx="8229600" cy="329184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4767263"/>
            <a:ext cx="2133600" cy="273844"/>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7C9B81F-C347-4BEF-BFDF-29C42F48304A}" type="datetimeFigureOut">
              <a:rPr lang="en-US" smtClean="0"/>
              <a:pPr/>
              <a:t>2/19/2024</a:t>
            </a:fld>
            <a:endParaRPr lang="en-US" dirty="0">
              <a:solidFill>
                <a:schemeClr val="tx2">
                  <a:shade val="90000"/>
                </a:schemeClr>
              </a:solidFill>
            </a:endParaRPr>
          </a:p>
        </p:txBody>
      </p:sp>
      <p:sp>
        <p:nvSpPr>
          <p:cNvPr id="22" name="Footer Placeholder 21"/>
          <p:cNvSpPr>
            <a:spLocks noGrp="1"/>
          </p:cNvSpPr>
          <p:nvPr>
            <p:ph type="ftr" sz="quarter" idx="3"/>
          </p:nvPr>
        </p:nvSpPr>
        <p:spPr>
          <a:xfrm>
            <a:off x="2667000" y="4767263"/>
            <a:ext cx="3352800" cy="273844"/>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lgn="l" eaLnBrk="1" latinLnBrk="0" hangingPunct="1"/>
            <a:endParaRPr kumimoji="0" lang="en-US" dirty="0">
              <a:solidFill>
                <a:schemeClr val="tx2">
                  <a:shade val="90000"/>
                </a:schemeClr>
              </a:solidFill>
            </a:endParaRPr>
          </a:p>
        </p:txBody>
      </p:sp>
      <p:sp>
        <p:nvSpPr>
          <p:cNvPr id="18" name="Slide Number Placeholder 17"/>
          <p:cNvSpPr>
            <a:spLocks noGrp="1"/>
          </p:cNvSpPr>
          <p:nvPr>
            <p:ph type="sldNum" sz="quarter" idx="4"/>
          </p:nvPr>
        </p:nvSpPr>
        <p:spPr>
          <a:xfrm>
            <a:off x="7924800" y="4767263"/>
            <a:ext cx="762000" cy="273844"/>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a:t>
            </a:fld>
            <a:endParaRPr lang="en-GB"/>
          </a:p>
        </p:txBody>
      </p:sp>
      <p:grpSp>
        <p:nvGrpSpPr>
          <p:cNvPr id="2" name="Group 1"/>
          <p:cNvGrpSpPr/>
          <p:nvPr/>
        </p:nvGrpSpPr>
        <p:grpSpPr>
          <a:xfrm>
            <a:off x="-19017" y="151806"/>
            <a:ext cx="9180548" cy="486918"/>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0" y="744575"/>
            <a:ext cx="8520600" cy="2532900"/>
          </a:xfrm>
          <a:prstGeom prst="rect">
            <a:avLst/>
          </a:prstGeom>
        </p:spPr>
        <p:txBody>
          <a:bodyPr spcFirstLastPara="1" wrap="square" lIns="91425" tIns="91425" rIns="91425" bIns="91425" anchor="b" anchorCtr="0">
            <a:noAutofit/>
          </a:bodyPr>
          <a:lstStyle/>
          <a:p>
            <a:pPr marL="0" lvl="0" indent="0" algn="ctr" rtl="0">
              <a:lnSpc>
                <a:spcPct val="150000"/>
              </a:lnSpc>
              <a:spcBef>
                <a:spcPts val="1000"/>
              </a:spcBef>
              <a:spcAft>
                <a:spcPts val="0"/>
              </a:spcAft>
              <a:buClr>
                <a:schemeClr val="dk1"/>
              </a:buClr>
              <a:buSzPts val="1100"/>
              <a:buFont typeface="Arial"/>
              <a:buNone/>
            </a:pPr>
            <a:r>
              <a:rPr lang="en-IN" sz="3000" b="1" dirty="0">
                <a:solidFill>
                  <a:schemeClr val="bg1"/>
                </a:solidFill>
                <a:latin typeface="Times New Roman" pitchFamily="18" charset="0"/>
                <a:cs typeface="Times New Roman" pitchFamily="18" charset="0"/>
              </a:rPr>
              <a:t>BMIH4006</a:t>
            </a:r>
            <a:br>
              <a:rPr lang="en-IN" sz="3000" b="1" dirty="0">
                <a:solidFill>
                  <a:schemeClr val="bg1"/>
                </a:solidFill>
                <a:latin typeface="Times New Roman" pitchFamily="18" charset="0"/>
                <a:cs typeface="Times New Roman" pitchFamily="18" charset="0"/>
              </a:rPr>
            </a:br>
            <a:r>
              <a:rPr lang="en-IN" sz="3000" b="1" dirty="0">
                <a:solidFill>
                  <a:schemeClr val="bg1"/>
                </a:solidFill>
                <a:latin typeface="Times New Roman" pitchFamily="18" charset="0"/>
                <a:cs typeface="Times New Roman" pitchFamily="18" charset="0"/>
              </a:rPr>
              <a:t>HOTEL PLACEMENT – OPERATING HOTEL FACILITIES</a:t>
            </a:r>
            <a:endParaRPr lang="en-IN" sz="3000" dirty="0">
              <a:solidFill>
                <a:schemeClr val="bg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Clr>
                <a:schemeClr val="dk1"/>
              </a:buClr>
              <a:buSzPts val="1100"/>
              <a:buFont typeface="Arial"/>
              <a:buNone/>
            </a:pPr>
            <a:r>
              <a:rPr lang="en-GB" sz="2400" b="1" dirty="0">
                <a:latin typeface="Times New Roman" pitchFamily="18" charset="0"/>
                <a:cs typeface="Times New Roman" pitchFamily="18" charset="0"/>
              </a:rPr>
              <a:t>Table of Contents</a:t>
            </a:r>
            <a:endParaRPr sz="2400" b="1">
              <a:latin typeface="Times New Roman" pitchFamily="18" charset="0"/>
              <a:cs typeface="Times New Roman" pitchFamily="18" charset="0"/>
            </a:endParaRPr>
          </a:p>
        </p:txBody>
      </p:sp>
      <p:sp>
        <p:nvSpPr>
          <p:cNvPr id="60" name="Google Shape;60;p14"/>
          <p:cNvSpPr txBox="1">
            <a:spLocks noGrp="1"/>
          </p:cNvSpPr>
          <p:nvPr>
            <p:ph type="body" idx="1"/>
          </p:nvPr>
        </p:nvSpPr>
        <p:spPr>
          <a:xfrm>
            <a:off x="782475" y="1125300"/>
            <a:ext cx="7709700" cy="3416400"/>
          </a:xfrm>
          <a:prstGeom prst="rect">
            <a:avLst/>
          </a:prstGeom>
        </p:spPr>
        <p:txBody>
          <a:bodyPr spcFirstLastPara="1" wrap="square" lIns="91425" tIns="91425" rIns="91425" bIns="91425" anchor="t" anchorCtr="0">
            <a:noAutofit/>
          </a:bodyPr>
          <a:lstStyle/>
          <a:p>
            <a:pPr marL="0" lvl="0" indent="0" algn="just" rtl="0">
              <a:spcBef>
                <a:spcPts val="0"/>
              </a:spcBef>
              <a:spcAft>
                <a:spcPts val="1200"/>
              </a:spcAft>
              <a:buNone/>
            </a:pPr>
            <a:r>
              <a:rPr lang="en-US" sz="1000" dirty="0">
                <a:latin typeface="Times New Roman" pitchFamily="18" charset="0"/>
                <a:cs typeface="Times New Roman" pitchFamily="18" charset="0"/>
              </a:rPr>
              <a:t>Introduction……………………………………………………………………………………………………………………………………….Slide 3</a:t>
            </a:r>
          </a:p>
          <a:p>
            <a:pPr marL="0" lvl="0" indent="0" algn="just" rtl="0">
              <a:spcBef>
                <a:spcPts val="0"/>
              </a:spcBef>
              <a:spcAft>
                <a:spcPts val="1200"/>
              </a:spcAft>
              <a:buNone/>
            </a:pPr>
            <a:r>
              <a:rPr lang="en-US" sz="1000" dirty="0">
                <a:latin typeface="Times New Roman" pitchFamily="18" charset="0"/>
                <a:cs typeface="Times New Roman" pitchFamily="18" charset="0"/>
              </a:rPr>
              <a:t>Purpose of the Training………………………………………………………………………………………………………………………...…Slide 4</a:t>
            </a:r>
          </a:p>
          <a:p>
            <a:pPr marL="0" indent="0" algn="just">
              <a:spcAft>
                <a:spcPts val="1200"/>
              </a:spcAft>
              <a:buNone/>
            </a:pPr>
            <a:r>
              <a:rPr lang="en-IN" sz="1000" dirty="0">
                <a:latin typeface="Times New Roman" pitchFamily="18" charset="0"/>
                <a:cs typeface="Times New Roman" pitchFamily="18" charset="0"/>
              </a:rPr>
              <a:t>Importance of Health and Safety Training to Drive Employee Engagement…………………………………….………………………………Slide 5</a:t>
            </a:r>
          </a:p>
          <a:p>
            <a:pPr marL="0" indent="0" algn="just">
              <a:spcAft>
                <a:spcPts val="1200"/>
              </a:spcAft>
              <a:buNone/>
            </a:pPr>
            <a:r>
              <a:rPr lang="en-IN" sz="1000" dirty="0">
                <a:latin typeface="Times New Roman" pitchFamily="18" charset="0"/>
                <a:cs typeface="Times New Roman" pitchFamily="18" charset="0"/>
              </a:rPr>
              <a:t>Importance of Health and Safety Training to Drive Employee Engagement……………………………………………………………….……Slide 6</a:t>
            </a:r>
          </a:p>
          <a:p>
            <a:pPr marL="0" indent="0" algn="just">
              <a:spcAft>
                <a:spcPts val="1200"/>
              </a:spcAft>
              <a:buNone/>
            </a:pPr>
            <a:r>
              <a:rPr lang="en-IN" sz="1000" dirty="0">
                <a:latin typeface="Times New Roman" pitchFamily="18" charset="0"/>
                <a:cs typeface="Times New Roman" pitchFamily="18" charset="0"/>
              </a:rPr>
              <a:t>Training Specifications……………………………………………………………………………………………………………………...…….Slide 7</a:t>
            </a:r>
          </a:p>
          <a:p>
            <a:pPr marL="0" indent="0" algn="just">
              <a:spcAft>
                <a:spcPts val="1200"/>
              </a:spcAft>
              <a:buNone/>
            </a:pPr>
            <a:r>
              <a:rPr lang="en-IN" sz="1000" dirty="0">
                <a:latin typeface="Times New Roman" pitchFamily="18" charset="0"/>
                <a:cs typeface="Times New Roman" pitchFamily="18" charset="0"/>
              </a:rPr>
              <a:t>Training Specifications…………………………………………………………………………………………………………………...……….Slide 8</a:t>
            </a:r>
          </a:p>
          <a:p>
            <a:pPr marL="0" indent="0" algn="just">
              <a:spcAft>
                <a:spcPts val="1200"/>
              </a:spcAft>
              <a:buNone/>
            </a:pPr>
            <a:r>
              <a:rPr lang="en-IN" sz="1000" dirty="0">
                <a:latin typeface="Times New Roman" pitchFamily="18" charset="0"/>
                <a:cs typeface="Times New Roman" pitchFamily="18" charset="0"/>
              </a:rPr>
              <a:t>Training Specifications…………………………………………………………………………………………………………………...……….Slide 9</a:t>
            </a:r>
          </a:p>
          <a:p>
            <a:pPr marL="0" indent="0" algn="just">
              <a:spcAft>
                <a:spcPts val="1200"/>
              </a:spcAft>
              <a:buNone/>
            </a:pPr>
            <a:r>
              <a:rPr lang="en-IN" sz="1000" dirty="0">
                <a:latin typeface="Times New Roman" pitchFamily="18" charset="0"/>
                <a:cs typeface="Times New Roman" pitchFamily="18" charset="0"/>
              </a:rPr>
              <a:t>Examples of Best Industry Practices…………………………………………………………………………………………………………….Slide 10</a:t>
            </a:r>
          </a:p>
          <a:p>
            <a:pPr marL="0" indent="0" algn="just">
              <a:spcAft>
                <a:spcPts val="1200"/>
              </a:spcAft>
              <a:buNone/>
            </a:pPr>
            <a:r>
              <a:rPr lang="en-US" sz="1000" dirty="0">
                <a:latin typeface="Times New Roman" pitchFamily="18" charset="0"/>
                <a:cs typeface="Times New Roman" pitchFamily="18" charset="0"/>
              </a:rPr>
              <a:t>Conclusion…………………………………………………………………………………………………………………………………..…...Slide 11</a:t>
            </a:r>
          </a:p>
          <a:p>
            <a:pPr marL="0" indent="0" algn="just">
              <a:spcAft>
                <a:spcPts val="1200"/>
              </a:spcAft>
              <a:buNone/>
            </a:pPr>
            <a:r>
              <a:rPr lang="en-US" sz="1000" dirty="0">
                <a:latin typeface="Times New Roman" pitchFamily="18" charset="0"/>
                <a:cs typeface="Times New Roman" pitchFamily="18" charset="0"/>
              </a:rPr>
              <a:t>References……………………………………………………………………………………………………………………………………….Slide 12</a:t>
            </a:r>
            <a:endParaRPr lang="en-IN" sz="1000" dirty="0">
              <a:latin typeface="Times New Roman" pitchFamily="18" charset="0"/>
              <a:cs typeface="Times New Roman" pitchFamily="18" charset="0"/>
            </a:endParaRPr>
          </a:p>
          <a:p>
            <a:pPr marL="0" indent="0" algn="just">
              <a:spcAft>
                <a:spcPts val="1200"/>
              </a:spcAft>
              <a:buNone/>
            </a:pPr>
            <a:endParaRPr lang="en-IN" sz="1000" dirty="0">
              <a:latin typeface="Times New Roman" pitchFamily="18" charset="0"/>
              <a:cs typeface="Times New Roman" pitchFamily="18" charset="0"/>
            </a:endParaRPr>
          </a:p>
          <a:p>
            <a:pPr marL="0" indent="0">
              <a:spcAft>
                <a:spcPts val="1200"/>
              </a:spcAft>
              <a:buNone/>
            </a:pPr>
            <a:endParaRPr sz="100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5"/>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Introduction</a:t>
            </a:r>
            <a:endParaRPr sz="2400" b="1">
              <a:latin typeface="Times New Roman" pitchFamily="18" charset="0"/>
              <a:cs typeface="Times New Roman" pitchFamily="18" charset="0"/>
            </a:endParaRPr>
          </a:p>
        </p:txBody>
      </p:sp>
      <p:sp>
        <p:nvSpPr>
          <p:cNvPr id="66" name="Google Shape;66;p15"/>
          <p:cNvSpPr txBox="1">
            <a:spLocks noGrp="1"/>
          </p:cNvSpPr>
          <p:nvPr>
            <p:ph type="body" idx="1"/>
          </p:nvPr>
        </p:nvSpPr>
        <p:spPr>
          <a:xfrm>
            <a:off x="497950" y="1487450"/>
            <a:ext cx="4191600" cy="31209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The presentation is all about the “health and safety” guidance that will be demonstrated.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The presentation will highlight basic training-related concepts for housekeeping team members.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The purpose and importance of “health and safety training” will be discussed in this presentation. </a:t>
            </a:r>
            <a:endParaRPr sz="1400">
              <a:solidFill>
                <a:schemeClr val="dk1"/>
              </a:solidFill>
            </a:endParaRPr>
          </a:p>
        </p:txBody>
      </p:sp>
      <p:pic>
        <p:nvPicPr>
          <p:cNvPr id="67" name="Google Shape;67;p15"/>
          <p:cNvPicPr preferRelativeResize="0"/>
          <p:nvPr/>
        </p:nvPicPr>
        <p:blipFill>
          <a:blip r:embed="rId3">
            <a:alphaModFix/>
          </a:blip>
          <a:stretch>
            <a:fillRect/>
          </a:stretch>
        </p:blipFill>
        <p:spPr>
          <a:xfrm>
            <a:off x="5407525" y="1437034"/>
            <a:ext cx="2990625" cy="2949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Purpose of the Training</a:t>
            </a:r>
            <a:endParaRPr sz="2400" b="1">
              <a:latin typeface="Times New Roman" pitchFamily="18" charset="0"/>
              <a:cs typeface="Times New Roman" pitchFamily="18" charset="0"/>
            </a:endParaRPr>
          </a:p>
        </p:txBody>
      </p:sp>
      <p:sp>
        <p:nvSpPr>
          <p:cNvPr id="73" name="Google Shape;73;p16"/>
          <p:cNvSpPr txBox="1">
            <a:spLocks noGrp="1"/>
          </p:cNvSpPr>
          <p:nvPr>
            <p:ph type="body" idx="1"/>
          </p:nvPr>
        </p:nvSpPr>
        <p:spPr>
          <a:xfrm>
            <a:off x="534150" y="1514600"/>
            <a:ext cx="4481400" cy="2803800"/>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Training is required for skill development and professional growth (Medium, 2023).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Employee Onboarding process can be completed with the presence of an effective training and support system.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In the hospitality industry, training can shape the worker’s productivity and efficiency for better customer service. </a:t>
            </a:r>
            <a:endParaRPr sz="1400">
              <a:solidFill>
                <a:schemeClr val="dk1"/>
              </a:solidFill>
            </a:endParaRPr>
          </a:p>
        </p:txBody>
      </p:sp>
      <p:pic>
        <p:nvPicPr>
          <p:cNvPr id="74" name="Google Shape;74;p16"/>
          <p:cNvPicPr preferRelativeResize="0"/>
          <p:nvPr/>
        </p:nvPicPr>
        <p:blipFill>
          <a:blip r:embed="rId3">
            <a:alphaModFix/>
          </a:blip>
          <a:stretch>
            <a:fillRect/>
          </a:stretch>
        </p:blipFill>
        <p:spPr>
          <a:xfrm>
            <a:off x="5508175" y="2034108"/>
            <a:ext cx="3324125" cy="1668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7"/>
          <p:cNvSpPr txBox="1">
            <a:spLocks noGrp="1"/>
          </p:cNvSpPr>
          <p:nvPr>
            <p:ph type="title"/>
          </p:nvPr>
        </p:nvSpPr>
        <p:spPr>
          <a:xfrm>
            <a:off x="199175" y="282075"/>
            <a:ext cx="8745600" cy="10308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Importance of Health and Safety Training to Drive Employee Engagement</a:t>
            </a:r>
            <a:endParaRPr sz="2400" b="1">
              <a:latin typeface="Times New Roman" pitchFamily="18" charset="0"/>
              <a:cs typeface="Times New Roman" pitchFamily="18" charset="0"/>
            </a:endParaRPr>
          </a:p>
        </p:txBody>
      </p:sp>
      <p:sp>
        <p:nvSpPr>
          <p:cNvPr id="80" name="Google Shape;80;p17"/>
          <p:cNvSpPr txBox="1">
            <a:spLocks noGrp="1"/>
          </p:cNvSpPr>
          <p:nvPr>
            <p:ph type="body" idx="1"/>
          </p:nvPr>
        </p:nvSpPr>
        <p:spPr>
          <a:xfrm>
            <a:off x="362150" y="1912950"/>
            <a:ext cx="4490400" cy="28038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1000"/>
              </a:spcBef>
              <a:spcAft>
                <a:spcPts val="0"/>
              </a:spcAft>
              <a:buClr>
                <a:schemeClr val="dk1"/>
              </a:buClr>
              <a:buSzPts val="1400"/>
              <a:buChar char="●"/>
            </a:pPr>
            <a:r>
              <a:rPr lang="en-GB" sz="1400" dirty="0">
                <a:solidFill>
                  <a:schemeClr val="dk1"/>
                </a:solidFill>
              </a:rPr>
              <a:t>Training describes helping people learn about “what they should or should not do” (GOV, 2024).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dirty="0">
                <a:solidFill>
                  <a:schemeClr val="dk1"/>
                </a:solidFill>
              </a:rPr>
              <a:t>Safety training consists of studying incidents that help in building a dynamic organisation (</a:t>
            </a:r>
            <a:r>
              <a:rPr lang="en-GB" sz="1400" dirty="0" err="1">
                <a:solidFill>
                  <a:schemeClr val="dk1"/>
                </a:solidFill>
              </a:rPr>
              <a:t>Chron</a:t>
            </a:r>
            <a:r>
              <a:rPr lang="en-GB" sz="1400" dirty="0">
                <a:solidFill>
                  <a:schemeClr val="dk1"/>
                </a:solidFill>
              </a:rPr>
              <a:t>, 2024).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dirty="0">
                <a:solidFill>
                  <a:schemeClr val="dk1"/>
                </a:solidFill>
              </a:rPr>
              <a:t>Health and safety training can drive employee engagement by providing proper instruction. </a:t>
            </a:r>
            <a:endParaRPr sz="1400">
              <a:solidFill>
                <a:schemeClr val="dk1"/>
              </a:solidFill>
            </a:endParaRPr>
          </a:p>
        </p:txBody>
      </p:sp>
      <p:pic>
        <p:nvPicPr>
          <p:cNvPr id="81" name="Google Shape;81;p17"/>
          <p:cNvPicPr preferRelativeResize="0"/>
          <p:nvPr/>
        </p:nvPicPr>
        <p:blipFill>
          <a:blip r:embed="rId3">
            <a:alphaModFix/>
          </a:blip>
          <a:stretch>
            <a:fillRect/>
          </a:stretch>
        </p:blipFill>
        <p:spPr>
          <a:xfrm>
            <a:off x="5792600" y="1951485"/>
            <a:ext cx="2581850" cy="2635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8"/>
          <p:cNvSpPr txBox="1">
            <a:spLocks noGrp="1"/>
          </p:cNvSpPr>
          <p:nvPr>
            <p:ph type="title"/>
          </p:nvPr>
        </p:nvSpPr>
        <p:spPr>
          <a:xfrm>
            <a:off x="199175" y="282075"/>
            <a:ext cx="8745600" cy="10308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Importance of Health and Safety Training to Drive Employee Engagement</a:t>
            </a:r>
            <a:endParaRPr sz="2400" b="1">
              <a:latin typeface="Times New Roman" pitchFamily="18" charset="0"/>
              <a:cs typeface="Times New Roman" pitchFamily="18" charset="0"/>
            </a:endParaRPr>
          </a:p>
        </p:txBody>
      </p:sp>
      <p:sp>
        <p:nvSpPr>
          <p:cNvPr id="87" name="Google Shape;87;p18"/>
          <p:cNvSpPr txBox="1">
            <a:spLocks noGrp="1"/>
          </p:cNvSpPr>
          <p:nvPr>
            <p:ph type="body" idx="1"/>
          </p:nvPr>
        </p:nvSpPr>
        <p:spPr>
          <a:xfrm>
            <a:off x="398350" y="191295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Training as well as employee engagement can influence employee performance (Sendawula </a:t>
            </a:r>
            <a:r>
              <a:rPr lang="en-GB" sz="1400" i="1">
                <a:solidFill>
                  <a:schemeClr val="dk1"/>
                </a:solidFill>
              </a:rPr>
              <a:t>et al. </a:t>
            </a:r>
            <a:r>
              <a:rPr lang="en-GB" sz="1400">
                <a:solidFill>
                  <a:schemeClr val="dk1"/>
                </a:solidFill>
              </a:rPr>
              <a:t>2018).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Better care with training and development offers “greater loyalty, productivity, and engagement to their organization” (Forbes, 2023).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Employee training and development offer better work performance that can drive organisational growth. </a:t>
            </a:r>
            <a:endParaRPr sz="1400">
              <a:solidFill>
                <a:schemeClr val="dk1"/>
              </a:solidFill>
            </a:endParaRPr>
          </a:p>
        </p:txBody>
      </p:sp>
      <p:pic>
        <p:nvPicPr>
          <p:cNvPr id="88" name="Google Shape;88;p18"/>
          <p:cNvPicPr preferRelativeResize="0"/>
          <p:nvPr/>
        </p:nvPicPr>
        <p:blipFill>
          <a:blip r:embed="rId3">
            <a:alphaModFix/>
          </a:blip>
          <a:stretch>
            <a:fillRect/>
          </a:stretch>
        </p:blipFill>
        <p:spPr>
          <a:xfrm>
            <a:off x="5513550" y="2189550"/>
            <a:ext cx="3306026" cy="18624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9"/>
          <p:cNvSpPr txBox="1">
            <a:spLocks noGrp="1"/>
          </p:cNvSpPr>
          <p:nvPr>
            <p:ph type="title"/>
          </p:nvPr>
        </p:nvSpPr>
        <p:spPr>
          <a:xfrm>
            <a:off x="199175" y="282075"/>
            <a:ext cx="8745600" cy="804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Training Specifications</a:t>
            </a:r>
            <a:endParaRPr sz="2400" b="1">
              <a:latin typeface="Times New Roman" pitchFamily="18" charset="0"/>
              <a:cs typeface="Times New Roman" pitchFamily="18" charset="0"/>
            </a:endParaRPr>
          </a:p>
        </p:txBody>
      </p:sp>
      <p:sp>
        <p:nvSpPr>
          <p:cNvPr id="94" name="Google Shape;94;p19"/>
          <p:cNvSpPr txBox="1">
            <a:spLocks noGrp="1"/>
          </p:cNvSpPr>
          <p:nvPr>
            <p:ph type="body" idx="1"/>
          </p:nvPr>
        </p:nvSpPr>
        <p:spPr>
          <a:xfrm>
            <a:off x="398350" y="191295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Training will be provided on how to avoid physical hazards while cleaning guest rooms.</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The musculoskeletal injury rate is highest among hotel staff (The Simple Scrub, 2018).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Training will be given on how to avoid musculoskeletal injuries while working at height.</a:t>
            </a:r>
            <a:endParaRPr sz="1400">
              <a:solidFill>
                <a:schemeClr val="dk1"/>
              </a:solidFill>
            </a:endParaRPr>
          </a:p>
        </p:txBody>
      </p:sp>
      <p:pic>
        <p:nvPicPr>
          <p:cNvPr id="95" name="Google Shape;95;p19"/>
          <p:cNvPicPr preferRelativeResize="0"/>
          <p:nvPr/>
        </p:nvPicPr>
        <p:blipFill>
          <a:blip r:embed="rId3">
            <a:alphaModFix/>
          </a:blip>
          <a:stretch>
            <a:fillRect/>
          </a:stretch>
        </p:blipFill>
        <p:spPr>
          <a:xfrm>
            <a:off x="5554175" y="2110125"/>
            <a:ext cx="2810900" cy="211455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20"/>
          <p:cNvSpPr txBox="1">
            <a:spLocks noGrp="1"/>
          </p:cNvSpPr>
          <p:nvPr>
            <p:ph type="title"/>
          </p:nvPr>
        </p:nvSpPr>
        <p:spPr>
          <a:xfrm>
            <a:off x="199175" y="282075"/>
            <a:ext cx="8745600" cy="804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Training Specifications</a:t>
            </a:r>
            <a:endParaRPr sz="2400" b="1">
              <a:latin typeface="Times New Roman" pitchFamily="18" charset="0"/>
              <a:cs typeface="Times New Roman" pitchFamily="18" charset="0"/>
            </a:endParaRPr>
          </a:p>
        </p:txBody>
      </p:sp>
      <p:sp>
        <p:nvSpPr>
          <p:cNvPr id="101" name="Google Shape;101;p20"/>
          <p:cNvSpPr txBox="1">
            <a:spLocks noGrp="1"/>
          </p:cNvSpPr>
          <p:nvPr>
            <p:ph type="body" idx="1"/>
          </p:nvPr>
        </p:nvSpPr>
        <p:spPr>
          <a:xfrm>
            <a:off x="386575" y="124205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Health hazards due to exposure to hazardous chemical substances are common in hotels’ housekeeping departments (LinkedIn, 2023).</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Common risks include contact with chemicals in the eyes or skin as well as swallowing or breathing in chemicals (GOV, 2024b).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The housekeeping staff will get training regarding the safe use of hazardous cleaning materials while cleaning guest rooms. </a:t>
            </a:r>
            <a:endParaRPr sz="1400">
              <a:solidFill>
                <a:schemeClr val="dk1"/>
              </a:solidFill>
            </a:endParaRPr>
          </a:p>
        </p:txBody>
      </p:sp>
      <p:pic>
        <p:nvPicPr>
          <p:cNvPr id="102" name="Google Shape;102;p20"/>
          <p:cNvPicPr preferRelativeResize="0"/>
          <p:nvPr/>
        </p:nvPicPr>
        <p:blipFill>
          <a:blip r:embed="rId3">
            <a:alphaModFix/>
          </a:blip>
          <a:stretch>
            <a:fillRect/>
          </a:stretch>
        </p:blipFill>
        <p:spPr>
          <a:xfrm>
            <a:off x="5446075" y="1693155"/>
            <a:ext cx="3545524" cy="2363683"/>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199175" y="282075"/>
            <a:ext cx="8745600" cy="804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Training Specifications</a:t>
            </a:r>
            <a:endParaRPr sz="2400" b="1">
              <a:latin typeface="Times New Roman" pitchFamily="18" charset="0"/>
              <a:cs typeface="Times New Roman" pitchFamily="18" charset="0"/>
            </a:endParaRPr>
          </a:p>
        </p:txBody>
      </p:sp>
      <p:sp>
        <p:nvSpPr>
          <p:cNvPr id="108" name="Google Shape;108;p21"/>
          <p:cNvSpPr txBox="1">
            <a:spLocks noGrp="1"/>
          </p:cNvSpPr>
          <p:nvPr>
            <p:ph type="body" idx="1"/>
          </p:nvPr>
        </p:nvSpPr>
        <p:spPr>
          <a:xfrm>
            <a:off x="421900" y="173640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For housekeeping staff, biological health hazards are caused by contact with human waste further increasing the risk of infection (Chela-Alvarez </a:t>
            </a:r>
            <a:r>
              <a:rPr lang="en-GB" sz="1400" i="1">
                <a:solidFill>
                  <a:schemeClr val="dk1"/>
                </a:solidFill>
              </a:rPr>
              <a:t>et al. </a:t>
            </a:r>
            <a:r>
              <a:rPr lang="en-GB" sz="1400">
                <a:solidFill>
                  <a:schemeClr val="dk1"/>
                </a:solidFill>
              </a:rPr>
              <a:t>2022).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In this training program, staff will be trained on how to keep themselves aloof from biological health hazards.</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Training will be given on how to utilise PPEs at the time of cleaning guest rooms. </a:t>
            </a:r>
            <a:endParaRPr sz="1400">
              <a:solidFill>
                <a:schemeClr val="dk1"/>
              </a:solidFill>
            </a:endParaRPr>
          </a:p>
        </p:txBody>
      </p:sp>
      <p:pic>
        <p:nvPicPr>
          <p:cNvPr id="109" name="Google Shape;109;p21"/>
          <p:cNvPicPr preferRelativeResize="0"/>
          <p:nvPr/>
        </p:nvPicPr>
        <p:blipFill>
          <a:blip r:embed="rId3">
            <a:alphaModFix/>
          </a:blip>
          <a:stretch>
            <a:fillRect/>
          </a:stretch>
        </p:blipFill>
        <p:spPr>
          <a:xfrm>
            <a:off x="5469625" y="1888800"/>
            <a:ext cx="3533749" cy="2355833"/>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2"/>
          <p:cNvSpPr txBox="1">
            <a:spLocks noGrp="1"/>
          </p:cNvSpPr>
          <p:nvPr>
            <p:ph type="title"/>
          </p:nvPr>
        </p:nvSpPr>
        <p:spPr>
          <a:xfrm>
            <a:off x="199175" y="282075"/>
            <a:ext cx="8745600" cy="804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Examples of Best Industry Practices</a:t>
            </a:r>
            <a:endParaRPr sz="2400" b="1">
              <a:latin typeface="Times New Roman" pitchFamily="18" charset="0"/>
              <a:cs typeface="Times New Roman" pitchFamily="18" charset="0"/>
            </a:endParaRPr>
          </a:p>
        </p:txBody>
      </p:sp>
      <p:sp>
        <p:nvSpPr>
          <p:cNvPr id="115" name="Google Shape;115;p22"/>
          <p:cNvSpPr txBox="1">
            <a:spLocks noGrp="1"/>
          </p:cNvSpPr>
          <p:nvPr>
            <p:ph type="body" idx="1"/>
          </p:nvPr>
        </p:nvSpPr>
        <p:spPr>
          <a:xfrm>
            <a:off x="363050" y="141860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a:solidFill>
                  <a:schemeClr val="dk1"/>
                </a:solidFill>
              </a:rPr>
              <a:t>Hilton Hotel has acquired a culture of risk management to reduce incidences of ill health and occupational accidents (Hilton, 2023).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Accor Group has launched the ALLSAFE program to optimise workplace cleanliness and prevention of health hazards for its frontline staff (Accor, 2020).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a:solidFill>
                  <a:schemeClr val="dk1"/>
                </a:solidFill>
              </a:rPr>
              <a:t>At Hyatt, staff are regularly trained on “comprehensive emergency response plans” to keep them more accustomed to the staff's health and safety culture (Hyatt, 2024).</a:t>
            </a:r>
            <a:endParaRPr sz="1600">
              <a:solidFill>
                <a:schemeClr val="dk1"/>
              </a:solidFill>
            </a:endParaRPr>
          </a:p>
        </p:txBody>
      </p:sp>
      <p:pic>
        <p:nvPicPr>
          <p:cNvPr id="116" name="Google Shape;116;p22"/>
          <p:cNvPicPr preferRelativeResize="0"/>
          <p:nvPr/>
        </p:nvPicPr>
        <p:blipFill>
          <a:blip r:embed="rId3">
            <a:alphaModFix/>
          </a:blip>
          <a:stretch>
            <a:fillRect/>
          </a:stretch>
        </p:blipFill>
        <p:spPr>
          <a:xfrm>
            <a:off x="5422550" y="1746780"/>
            <a:ext cx="3569051" cy="2974209"/>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3"/>
          <p:cNvSpPr txBox="1">
            <a:spLocks noGrp="1"/>
          </p:cNvSpPr>
          <p:nvPr>
            <p:ph type="title"/>
          </p:nvPr>
        </p:nvSpPr>
        <p:spPr>
          <a:xfrm>
            <a:off x="199175" y="282075"/>
            <a:ext cx="8745600" cy="8043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GB" sz="2400" b="1" dirty="0">
                <a:latin typeface="Times New Roman" pitchFamily="18" charset="0"/>
                <a:cs typeface="Times New Roman" pitchFamily="18" charset="0"/>
              </a:rPr>
              <a:t>Conclusion</a:t>
            </a:r>
            <a:endParaRPr sz="2400" b="1">
              <a:latin typeface="Times New Roman" pitchFamily="18" charset="0"/>
              <a:cs typeface="Times New Roman" pitchFamily="18" charset="0"/>
            </a:endParaRPr>
          </a:p>
        </p:txBody>
      </p:sp>
      <p:sp>
        <p:nvSpPr>
          <p:cNvPr id="122" name="Google Shape;122;p23"/>
          <p:cNvSpPr txBox="1">
            <a:spLocks noGrp="1"/>
          </p:cNvSpPr>
          <p:nvPr>
            <p:ph type="body" idx="1"/>
          </p:nvPr>
        </p:nvSpPr>
        <p:spPr>
          <a:xfrm>
            <a:off x="410125" y="1230300"/>
            <a:ext cx="4907100" cy="2803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1000"/>
              </a:spcBef>
              <a:spcAft>
                <a:spcPts val="0"/>
              </a:spcAft>
              <a:buClr>
                <a:schemeClr val="dk1"/>
              </a:buClr>
              <a:buSzPts val="1400"/>
              <a:buChar char="●"/>
            </a:pPr>
            <a:r>
              <a:rPr lang="en-GB" sz="1400" dirty="0">
                <a:solidFill>
                  <a:schemeClr val="dk1"/>
                </a:solidFill>
              </a:rPr>
              <a:t>Employee training can improve employee engagement by providing transparent guidance in job roles and responsibilities. </a:t>
            </a:r>
            <a:endParaRPr sz="1400">
              <a:solidFill>
                <a:schemeClr val="dk1"/>
              </a:solidFill>
            </a:endParaRPr>
          </a:p>
          <a:p>
            <a:pPr marL="457200" lvl="0" indent="-317500" algn="just" rtl="0">
              <a:lnSpc>
                <a:spcPct val="150000"/>
              </a:lnSpc>
              <a:spcBef>
                <a:spcPts val="0"/>
              </a:spcBef>
              <a:spcAft>
                <a:spcPts val="0"/>
              </a:spcAft>
              <a:buClr>
                <a:schemeClr val="dk1"/>
              </a:buClr>
              <a:buSzPts val="1400"/>
              <a:buChar char="●"/>
            </a:pPr>
            <a:r>
              <a:rPr lang="en-GB" sz="1400" dirty="0">
                <a:solidFill>
                  <a:schemeClr val="dk1"/>
                </a:solidFill>
              </a:rPr>
              <a:t>Employee training increases knowledge regarding health and safety guidance that is required to drive business growth.</a:t>
            </a:r>
            <a:endParaRPr sz="1400">
              <a:solidFill>
                <a:schemeClr val="dk1"/>
              </a:solidFill>
            </a:endParaRPr>
          </a:p>
          <a:p>
            <a:pPr marL="457200" lvl="0" indent="-330200" algn="just" rtl="0">
              <a:lnSpc>
                <a:spcPct val="150000"/>
              </a:lnSpc>
              <a:spcBef>
                <a:spcPts val="0"/>
              </a:spcBef>
              <a:spcAft>
                <a:spcPts val="0"/>
              </a:spcAft>
              <a:buClr>
                <a:schemeClr val="dk1"/>
              </a:buClr>
              <a:buSzPts val="1600"/>
              <a:buChar char="●"/>
            </a:pPr>
            <a:r>
              <a:rPr lang="en-GB" sz="1400" dirty="0">
                <a:solidFill>
                  <a:schemeClr val="dk1"/>
                </a:solidFill>
              </a:rPr>
              <a:t>In developing training programs, considering industry-level best practices are crucial. </a:t>
            </a:r>
            <a:endParaRPr sz="1600">
              <a:solidFill>
                <a:schemeClr val="dk1"/>
              </a:solidFill>
            </a:endParaRPr>
          </a:p>
        </p:txBody>
      </p:sp>
      <p:pic>
        <p:nvPicPr>
          <p:cNvPr id="123" name="Google Shape;123;p23"/>
          <p:cNvPicPr preferRelativeResize="0"/>
          <p:nvPr/>
        </p:nvPicPr>
        <p:blipFill>
          <a:blip r:embed="rId3">
            <a:alphaModFix/>
          </a:blip>
          <a:stretch>
            <a:fillRect/>
          </a:stretch>
        </p:blipFill>
        <p:spPr>
          <a:xfrm>
            <a:off x="5469625" y="1662111"/>
            <a:ext cx="3521975" cy="2350159"/>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Times New Roman" pitchFamily="18" charset="0"/>
                <a:cs typeface="Times New Roman" pitchFamily="18" charset="0"/>
              </a:rPr>
              <a:t>References</a:t>
            </a:r>
            <a:endParaRPr lang="en-IN" sz="2400" b="1" dirty="0">
              <a:latin typeface="Times New Roman" pitchFamily="18" charset="0"/>
              <a:cs typeface="Times New Roman" pitchFamily="18" charset="0"/>
            </a:endParaRPr>
          </a:p>
        </p:txBody>
      </p:sp>
      <p:sp>
        <p:nvSpPr>
          <p:cNvPr id="3" name="Text Placeholder 2"/>
          <p:cNvSpPr>
            <a:spLocks noGrp="1"/>
          </p:cNvSpPr>
          <p:nvPr>
            <p:ph type="body" idx="1"/>
          </p:nvPr>
        </p:nvSpPr>
        <p:spPr>
          <a:xfrm>
            <a:off x="133815" y="1017726"/>
            <a:ext cx="8698485" cy="3904230"/>
          </a:xfrm>
        </p:spPr>
        <p:txBody>
          <a:bodyPr>
            <a:normAutofit fontScale="32500" lnSpcReduction="20000"/>
          </a:bodyPr>
          <a:lstStyle/>
          <a:p>
            <a:pPr algn="just"/>
            <a:r>
              <a:rPr lang="en-IN" sz="3700" dirty="0">
                <a:latin typeface="Times New Roman" pitchFamily="18" charset="0"/>
                <a:cs typeface="Times New Roman" pitchFamily="18" charset="0"/>
              </a:rPr>
              <a:t>Accor, 2020. </a:t>
            </a:r>
            <a:r>
              <a:rPr lang="en-IN" sz="3700" i="1" dirty="0">
                <a:latin typeface="Times New Roman" pitchFamily="18" charset="0"/>
                <a:cs typeface="Times New Roman" pitchFamily="18" charset="0"/>
              </a:rPr>
              <a:t>Accor launches the Cleanliness &amp; Prevention ALLSAFE label. </a:t>
            </a:r>
            <a:r>
              <a:rPr lang="en-IN" sz="3700" dirty="0">
                <a:latin typeface="Times New Roman" pitchFamily="18" charset="0"/>
                <a:cs typeface="Times New Roman" pitchFamily="18" charset="0"/>
              </a:rPr>
              <a:t>Available at: https://group.accor.com/en/Actualites/2020/05/allsafe-cleanliness-prevention-label [Accessed: 27 January 2024]</a:t>
            </a:r>
          </a:p>
          <a:p>
            <a:pPr algn="just"/>
            <a:r>
              <a:rPr lang="en-IN" sz="3700" dirty="0" err="1">
                <a:latin typeface="Times New Roman" pitchFamily="18" charset="0"/>
                <a:cs typeface="Times New Roman" pitchFamily="18" charset="0"/>
              </a:rPr>
              <a:t>Chela</a:t>
            </a:r>
            <a:r>
              <a:rPr lang="en-IN" sz="3700" dirty="0">
                <a:latin typeface="Times New Roman" pitchFamily="18" charset="0"/>
                <a:cs typeface="Times New Roman" pitchFamily="18" charset="0"/>
              </a:rPr>
              <a:t>-Alvarez, X., </a:t>
            </a:r>
            <a:r>
              <a:rPr lang="en-IN" sz="3700" dirty="0" err="1">
                <a:latin typeface="Times New Roman" pitchFamily="18" charset="0"/>
                <a:cs typeface="Times New Roman" pitchFamily="18" charset="0"/>
              </a:rPr>
              <a:t>Bulilete</a:t>
            </a:r>
            <a:r>
              <a:rPr lang="en-IN" sz="3700" dirty="0">
                <a:latin typeface="Times New Roman" pitchFamily="18" charset="0"/>
                <a:cs typeface="Times New Roman" pitchFamily="18" charset="0"/>
              </a:rPr>
              <a:t>, O., Garcia-</a:t>
            </a:r>
            <a:r>
              <a:rPr lang="en-IN" sz="3700" dirty="0" err="1">
                <a:latin typeface="Times New Roman" pitchFamily="18" charset="0"/>
                <a:cs typeface="Times New Roman" pitchFamily="18" charset="0"/>
              </a:rPr>
              <a:t>Illan</a:t>
            </a:r>
            <a:r>
              <a:rPr lang="en-IN" sz="3700" dirty="0">
                <a:latin typeface="Times New Roman" pitchFamily="18" charset="0"/>
                <a:cs typeface="Times New Roman" pitchFamily="18" charset="0"/>
              </a:rPr>
              <a:t>, E., Vidal-</a:t>
            </a:r>
            <a:r>
              <a:rPr lang="en-IN" sz="3700" dirty="0" err="1">
                <a:latin typeface="Times New Roman" pitchFamily="18" charset="0"/>
                <a:cs typeface="Times New Roman" pitchFamily="18" charset="0"/>
              </a:rPr>
              <a:t>Thomàs</a:t>
            </a:r>
            <a:r>
              <a:rPr lang="en-IN" sz="3700" dirty="0">
                <a:latin typeface="Times New Roman" pitchFamily="18" charset="0"/>
                <a:cs typeface="Times New Roman" pitchFamily="18" charset="0"/>
              </a:rPr>
              <a:t>, M. and </a:t>
            </a:r>
            <a:r>
              <a:rPr lang="en-IN" sz="3700" dirty="0" err="1">
                <a:latin typeface="Times New Roman" pitchFamily="18" charset="0"/>
                <a:cs typeface="Times New Roman" pitchFamily="18" charset="0"/>
              </a:rPr>
              <a:t>Llobera</a:t>
            </a:r>
            <a:r>
              <a:rPr lang="en-IN" sz="3700" dirty="0">
                <a:latin typeface="Times New Roman" pitchFamily="18" charset="0"/>
                <a:cs typeface="Times New Roman" pitchFamily="18" charset="0"/>
              </a:rPr>
              <a:t>, J., 2022. Hotel housekeepers and occupational health: experiences and perceived risks. </a:t>
            </a:r>
            <a:r>
              <a:rPr lang="en-IN" sz="3700" i="1" dirty="0">
                <a:latin typeface="Times New Roman" pitchFamily="18" charset="0"/>
                <a:cs typeface="Times New Roman" pitchFamily="18" charset="0"/>
              </a:rPr>
              <a:t>Annals of occupational and environmental medicine, 34</a:t>
            </a:r>
            <a:r>
              <a:rPr lang="en-IN" sz="3700" dirty="0">
                <a:latin typeface="Times New Roman" pitchFamily="18" charset="0"/>
                <a:cs typeface="Times New Roman" pitchFamily="18" charset="0"/>
              </a:rPr>
              <a:t>.</a:t>
            </a:r>
          </a:p>
          <a:p>
            <a:pPr algn="just"/>
            <a:r>
              <a:rPr lang="en-IN" sz="3700" dirty="0" err="1">
                <a:latin typeface="Times New Roman" pitchFamily="18" charset="0"/>
                <a:cs typeface="Times New Roman" pitchFamily="18" charset="0"/>
              </a:rPr>
              <a:t>Chron</a:t>
            </a:r>
            <a:r>
              <a:rPr lang="en-IN" sz="3700" dirty="0">
                <a:latin typeface="Times New Roman" pitchFamily="18" charset="0"/>
                <a:cs typeface="Times New Roman" pitchFamily="18" charset="0"/>
              </a:rPr>
              <a:t>, 2024. </a:t>
            </a:r>
            <a:r>
              <a:rPr lang="en-IN" sz="3700" i="1" dirty="0">
                <a:latin typeface="Times New Roman" pitchFamily="18" charset="0"/>
                <a:cs typeface="Times New Roman" pitchFamily="18" charset="0"/>
              </a:rPr>
              <a:t>Importance of Safety Training. </a:t>
            </a:r>
            <a:r>
              <a:rPr lang="en-IN" sz="3700" dirty="0">
                <a:latin typeface="Times New Roman" pitchFamily="18" charset="0"/>
                <a:cs typeface="Times New Roman" pitchFamily="18" charset="0"/>
              </a:rPr>
              <a:t>Available at: https://smallbusiness.chron.com/important-objectives-conducting-safety-briefings-31608.html [Accessed: 21 January 2024]</a:t>
            </a:r>
          </a:p>
          <a:p>
            <a:pPr algn="just"/>
            <a:r>
              <a:rPr lang="en-IN" sz="3700" dirty="0">
                <a:latin typeface="Times New Roman" pitchFamily="18" charset="0"/>
                <a:cs typeface="Times New Roman" pitchFamily="18" charset="0"/>
              </a:rPr>
              <a:t>Forbes, 2023. </a:t>
            </a:r>
            <a:r>
              <a:rPr lang="en-IN" sz="3700" i="1" dirty="0">
                <a:latin typeface="Times New Roman" pitchFamily="18" charset="0"/>
                <a:cs typeface="Times New Roman" pitchFamily="18" charset="0"/>
              </a:rPr>
              <a:t>Professional Development &amp; Training: The Heart Of Engagement At Work. </a:t>
            </a:r>
            <a:r>
              <a:rPr lang="en-IN" sz="3700" dirty="0">
                <a:latin typeface="Times New Roman" pitchFamily="18" charset="0"/>
                <a:cs typeface="Times New Roman" pitchFamily="18" charset="0"/>
              </a:rPr>
              <a:t>Available at: https://www.forbes.com/sites/rebeccafraserthill/2023/10/11/professional-development--training--the-heart-of-engagement-at-work/?sh=147a45db564f [Accessed: 22 January 2024] </a:t>
            </a:r>
          </a:p>
          <a:p>
            <a:pPr algn="just"/>
            <a:r>
              <a:rPr lang="en-IN" sz="3700" dirty="0">
                <a:latin typeface="Times New Roman" pitchFamily="18" charset="0"/>
                <a:cs typeface="Times New Roman" pitchFamily="18" charset="0"/>
              </a:rPr>
              <a:t>GOV, 2024. </a:t>
            </a:r>
            <a:r>
              <a:rPr lang="en-IN" sz="3700" i="1" dirty="0">
                <a:latin typeface="Times New Roman" pitchFamily="18" charset="0"/>
                <a:cs typeface="Times New Roman" pitchFamily="18" charset="0"/>
              </a:rPr>
              <a:t>Why is health and safety training important?</a:t>
            </a:r>
            <a:r>
              <a:rPr lang="en-IN" sz="3700" dirty="0">
                <a:latin typeface="Times New Roman" pitchFamily="18" charset="0"/>
                <a:cs typeface="Times New Roman" pitchFamily="18" charset="0"/>
              </a:rPr>
              <a:t> Available at: https://www.hse.gov.uk/treework/training-is-important.htm [Accessed: 28 January 2024]</a:t>
            </a:r>
          </a:p>
          <a:p>
            <a:pPr algn="just"/>
            <a:r>
              <a:rPr lang="en-IN" sz="3700" dirty="0">
                <a:latin typeface="Times New Roman" pitchFamily="18" charset="0"/>
                <a:cs typeface="Times New Roman" pitchFamily="18" charset="0"/>
              </a:rPr>
              <a:t>GOV, 2024b. </a:t>
            </a:r>
            <a:r>
              <a:rPr lang="en-IN" sz="3700" i="1" dirty="0">
                <a:latin typeface="Times New Roman" pitchFamily="18" charset="0"/>
                <a:cs typeface="Times New Roman" pitchFamily="18" charset="0"/>
              </a:rPr>
              <a:t>Safe use of cleaning chemicals in the hospitality industry. </a:t>
            </a:r>
            <a:r>
              <a:rPr lang="en-IN" sz="3700" dirty="0">
                <a:latin typeface="Times New Roman" pitchFamily="18" charset="0"/>
                <a:cs typeface="Times New Roman" pitchFamily="18" charset="0"/>
              </a:rPr>
              <a:t>Available at: https://www.midlothian.gov.uk/download/downloads/id/272/safe_use_of_cleaning_chemicals.pdf [Accessed: 23 January 2024]</a:t>
            </a:r>
          </a:p>
          <a:p>
            <a:pPr algn="just"/>
            <a:r>
              <a:rPr lang="en-IN" sz="3700" dirty="0">
                <a:latin typeface="Times New Roman" pitchFamily="18" charset="0"/>
                <a:cs typeface="Times New Roman" pitchFamily="18" charset="0"/>
              </a:rPr>
              <a:t>Hyatt, 2024.</a:t>
            </a:r>
            <a:r>
              <a:rPr lang="en-IN" sz="3700" i="1" dirty="0">
                <a:latin typeface="Times New Roman" pitchFamily="18" charset="0"/>
                <a:cs typeface="Times New Roman" pitchFamily="18" charset="0"/>
              </a:rPr>
              <a:t> Security &amp; Safety. </a:t>
            </a:r>
            <a:r>
              <a:rPr lang="en-IN" sz="3700" dirty="0">
                <a:latin typeface="Times New Roman" pitchFamily="18" charset="0"/>
                <a:cs typeface="Times New Roman" pitchFamily="18" charset="0"/>
              </a:rPr>
              <a:t>Available at: https://about.hyatt.com/en/security-safety.html [Accessed: 28 January 2024]</a:t>
            </a:r>
          </a:p>
          <a:p>
            <a:pPr algn="just"/>
            <a:r>
              <a:rPr lang="en-IN" sz="3700" dirty="0">
                <a:latin typeface="Times New Roman" pitchFamily="18" charset="0"/>
                <a:cs typeface="Times New Roman" pitchFamily="18" charset="0"/>
              </a:rPr>
              <a:t>LinkedIn, 2023. </a:t>
            </a:r>
            <a:r>
              <a:rPr lang="en-IN" sz="3700" i="1" dirty="0">
                <a:latin typeface="Times New Roman" pitchFamily="18" charset="0"/>
                <a:cs typeface="Times New Roman" pitchFamily="18" charset="0"/>
              </a:rPr>
              <a:t>Hidden Dangers and Risks: The Dark Side of Hotel Housekeeping. </a:t>
            </a:r>
            <a:r>
              <a:rPr lang="en-IN" sz="3700" dirty="0">
                <a:latin typeface="Times New Roman" pitchFamily="18" charset="0"/>
                <a:cs typeface="Times New Roman" pitchFamily="18" charset="0"/>
              </a:rPr>
              <a:t>Available at: https://www.linkedin.com/pulse/hidden-dangers-risks-dark-side-hotel-housekeeping-richardson-ceh/ [Accessed: 28 January 2024]</a:t>
            </a:r>
          </a:p>
          <a:p>
            <a:pPr algn="just"/>
            <a:r>
              <a:rPr lang="en-IN" sz="3700" dirty="0">
                <a:latin typeface="Times New Roman" pitchFamily="18" charset="0"/>
                <a:cs typeface="Times New Roman" pitchFamily="18" charset="0"/>
              </a:rPr>
              <a:t>Medium, 2023. </a:t>
            </a:r>
            <a:r>
              <a:rPr lang="en-IN" sz="3700" i="1" dirty="0">
                <a:latin typeface="Times New Roman" pitchFamily="18" charset="0"/>
                <a:cs typeface="Times New Roman" pitchFamily="18" charset="0"/>
              </a:rPr>
              <a:t>Purpose of training and support. </a:t>
            </a:r>
            <a:r>
              <a:rPr lang="en-IN" sz="3700" dirty="0">
                <a:latin typeface="Times New Roman" pitchFamily="18" charset="0"/>
                <a:cs typeface="Times New Roman" pitchFamily="18" charset="0"/>
              </a:rPr>
              <a:t>Available at: https://medium.com/@progensiscom/purpose-of-training-and-support-1dbbd155304d [Accessed: 30 January 2024]</a:t>
            </a:r>
          </a:p>
          <a:p>
            <a:pPr algn="just"/>
            <a:r>
              <a:rPr lang="en-IN" sz="3700" dirty="0" err="1">
                <a:latin typeface="Times New Roman" pitchFamily="18" charset="0"/>
                <a:cs typeface="Times New Roman" pitchFamily="18" charset="0"/>
              </a:rPr>
              <a:t>Sendawula</a:t>
            </a:r>
            <a:r>
              <a:rPr lang="en-IN" sz="3700" dirty="0">
                <a:latin typeface="Times New Roman" pitchFamily="18" charset="0"/>
                <a:cs typeface="Times New Roman" pitchFamily="18" charset="0"/>
              </a:rPr>
              <a:t>, K., </a:t>
            </a:r>
            <a:r>
              <a:rPr lang="en-IN" sz="3700" dirty="0" err="1">
                <a:latin typeface="Times New Roman" pitchFamily="18" charset="0"/>
                <a:cs typeface="Times New Roman" pitchFamily="18" charset="0"/>
              </a:rPr>
              <a:t>Nakyejwe</a:t>
            </a:r>
            <a:r>
              <a:rPr lang="en-IN" sz="3700" dirty="0">
                <a:latin typeface="Times New Roman" pitchFamily="18" charset="0"/>
                <a:cs typeface="Times New Roman" pitchFamily="18" charset="0"/>
              </a:rPr>
              <a:t> </a:t>
            </a:r>
            <a:r>
              <a:rPr lang="en-IN" sz="3700" dirty="0" err="1">
                <a:latin typeface="Times New Roman" pitchFamily="18" charset="0"/>
                <a:cs typeface="Times New Roman" pitchFamily="18" charset="0"/>
              </a:rPr>
              <a:t>Kimuli</a:t>
            </a:r>
            <a:r>
              <a:rPr lang="en-IN" sz="3700" dirty="0">
                <a:latin typeface="Times New Roman" pitchFamily="18" charset="0"/>
                <a:cs typeface="Times New Roman" pitchFamily="18" charset="0"/>
              </a:rPr>
              <a:t>, S., </a:t>
            </a:r>
            <a:r>
              <a:rPr lang="en-IN" sz="3700" dirty="0" err="1">
                <a:latin typeface="Times New Roman" pitchFamily="18" charset="0"/>
                <a:cs typeface="Times New Roman" pitchFamily="18" charset="0"/>
              </a:rPr>
              <a:t>Bananuka</a:t>
            </a:r>
            <a:r>
              <a:rPr lang="en-IN" sz="3700" dirty="0">
                <a:latin typeface="Times New Roman" pitchFamily="18" charset="0"/>
                <a:cs typeface="Times New Roman" pitchFamily="18" charset="0"/>
              </a:rPr>
              <a:t>, J. and </a:t>
            </a:r>
            <a:r>
              <a:rPr lang="en-IN" sz="3700" dirty="0" err="1">
                <a:latin typeface="Times New Roman" pitchFamily="18" charset="0"/>
                <a:cs typeface="Times New Roman" pitchFamily="18" charset="0"/>
              </a:rPr>
              <a:t>Najjemba</a:t>
            </a:r>
            <a:r>
              <a:rPr lang="en-IN" sz="3700" dirty="0">
                <a:latin typeface="Times New Roman" pitchFamily="18" charset="0"/>
                <a:cs typeface="Times New Roman" pitchFamily="18" charset="0"/>
              </a:rPr>
              <a:t> </a:t>
            </a:r>
            <a:r>
              <a:rPr lang="en-IN" sz="3700" dirty="0" err="1">
                <a:latin typeface="Times New Roman" pitchFamily="18" charset="0"/>
                <a:cs typeface="Times New Roman" pitchFamily="18" charset="0"/>
              </a:rPr>
              <a:t>Muganga</a:t>
            </a:r>
            <a:r>
              <a:rPr lang="en-IN" sz="3700" dirty="0">
                <a:latin typeface="Times New Roman" pitchFamily="18" charset="0"/>
                <a:cs typeface="Times New Roman" pitchFamily="18" charset="0"/>
              </a:rPr>
              <a:t>, G., 2018. Training, employee engagement and employee performance: Evidence from Uganda’s health sector. </a:t>
            </a:r>
            <a:r>
              <a:rPr lang="en-IN" sz="3700" i="1" dirty="0">
                <a:latin typeface="Times New Roman" pitchFamily="18" charset="0"/>
                <a:cs typeface="Times New Roman" pitchFamily="18" charset="0"/>
              </a:rPr>
              <a:t>Cogent Business &amp; Management</a:t>
            </a:r>
            <a:r>
              <a:rPr lang="en-IN" sz="3700" dirty="0">
                <a:latin typeface="Times New Roman" pitchFamily="18" charset="0"/>
                <a:cs typeface="Times New Roman" pitchFamily="18" charset="0"/>
              </a:rPr>
              <a:t>, </a:t>
            </a:r>
            <a:r>
              <a:rPr lang="en-IN" sz="3700" i="1" dirty="0">
                <a:latin typeface="Times New Roman" pitchFamily="18" charset="0"/>
                <a:cs typeface="Times New Roman" pitchFamily="18" charset="0"/>
              </a:rPr>
              <a:t>5</a:t>
            </a:r>
            <a:r>
              <a:rPr lang="en-IN" sz="3700" dirty="0">
                <a:latin typeface="Times New Roman" pitchFamily="18" charset="0"/>
                <a:cs typeface="Times New Roman" pitchFamily="18" charset="0"/>
              </a:rPr>
              <a:t>(1), p.1470891.</a:t>
            </a:r>
          </a:p>
          <a:p>
            <a:pPr algn="just"/>
            <a:r>
              <a:rPr lang="en-IN" sz="3700" dirty="0">
                <a:latin typeface="Times New Roman" pitchFamily="18" charset="0"/>
                <a:cs typeface="Times New Roman" pitchFamily="18" charset="0"/>
              </a:rPr>
              <a:t>The Simple Scrub, 2018. </a:t>
            </a:r>
            <a:r>
              <a:rPr lang="en-IN" sz="3700" i="1" dirty="0">
                <a:latin typeface="Times New Roman" pitchFamily="18" charset="0"/>
                <a:cs typeface="Times New Roman" pitchFamily="18" charset="0"/>
              </a:rPr>
              <a:t>PREVENTING HOTEL HOUSEKEEPER INJURIES. </a:t>
            </a:r>
            <a:r>
              <a:rPr lang="en-IN" sz="3700" dirty="0">
                <a:latin typeface="Times New Roman" pitchFamily="18" charset="0"/>
                <a:cs typeface="Times New Roman" pitchFamily="18" charset="0"/>
              </a:rPr>
              <a:t>Available at: https://thesimplescrub.com/workplace/preventing-hotel-housekeeper-injuries/ [Accessed: 24 January 2024] </a:t>
            </a:r>
          </a:p>
          <a:p>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normAutofit/>
          </a:bodyPr>
          <a:lstStyle/>
          <a:p>
            <a:pPr algn="ctr">
              <a:buNone/>
            </a:pPr>
            <a:r>
              <a:rPr lang="en-US" sz="4800" b="1" i="1" dirty="0"/>
              <a:t>THANK YOU</a:t>
            </a:r>
            <a:endParaRPr lang="en-IN" sz="4800" b="1" i="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24</TotalTime>
  <Words>1558</Words>
  <Application>Microsoft Office PowerPoint</Application>
  <PresentationFormat>On-screen Show (16:9)</PresentationFormat>
  <Paragraphs>71</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Constantia</vt:lpstr>
      <vt:lpstr>Times New Roman</vt:lpstr>
      <vt:lpstr>Wingdings 2</vt:lpstr>
      <vt:lpstr>Flow</vt:lpstr>
      <vt:lpstr>BMIH4006 HOTEL PLACEMENT – OPERATING HOTEL FACILITIES</vt:lpstr>
      <vt:lpstr>Table of Contents</vt:lpstr>
      <vt:lpstr>Introduction</vt:lpstr>
      <vt:lpstr>Purpose of the Training</vt:lpstr>
      <vt:lpstr>Importance of Health and Safety Training to Drive Employee Engagement</vt:lpstr>
      <vt:lpstr>Importance of Health and Safety Training to Drive Employee Engagement</vt:lpstr>
      <vt:lpstr>Training Specifications</vt:lpstr>
      <vt:lpstr>Training Specifications</vt:lpstr>
      <vt:lpstr>Training Specifications</vt:lpstr>
      <vt:lpstr>Examples of Best Industry Practices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HOTEL PLACEMENT – OPERATING HOTEL FACILITIES</dc:title>
  <cp:lastModifiedBy>Viorica Lacatas</cp:lastModifiedBy>
  <cp:revision>10</cp:revision>
  <dcterms:modified xsi:type="dcterms:W3CDTF">2024-02-19T21:40:35Z</dcterms:modified>
</cp:coreProperties>
</file>