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6" r:id="rId3"/>
    <p:sldId id="257"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4B9211-2DF0-7B96-425A-866A0BCBEE36}" v="57" dt="2026-07-16T08:12:34.5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216458_student_uwtsd_ac_uk/Documents/Book%203.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ADHD Traits vs Formal Diagnosis in UK Adults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Sheet1!$A$1:$A$2</c:f>
              <c:strCache>
                <c:ptCount val="2"/>
                <c:pt idx="0">
                  <c:v>Adults screening positive for ADHD traits</c:v>
                </c:pt>
                <c:pt idx="1">
                  <c:v>Adults with formal ADHD diagnosis</c:v>
                </c:pt>
              </c:strCache>
            </c:strRef>
          </c:cat>
          <c:val>
            <c:numRef>
              <c:f>Sheet1!$B$1:$B$2</c:f>
              <c:numCache>
                <c:formatCode>0.00%</c:formatCode>
                <c:ptCount val="2"/>
                <c:pt idx="0">
                  <c:v>0.13900000000000001</c:v>
                </c:pt>
                <c:pt idx="1">
                  <c:v>1.7999999999999999E-2</c:v>
                </c:pt>
              </c:numCache>
            </c:numRef>
          </c:val>
          <c:extLst>
            <c:ext xmlns:c16="http://schemas.microsoft.com/office/drawing/2014/chart" uri="{C3380CC4-5D6E-409C-BE32-E72D297353CC}">
              <c16:uniqueId val="{00000000-A51D-4081-82DF-350B10D4477B}"/>
            </c:ext>
          </c:extLst>
        </c:ser>
        <c:dLbls>
          <c:showLegendKey val="0"/>
          <c:showVal val="0"/>
          <c:showCatName val="0"/>
          <c:showSerName val="0"/>
          <c:showPercent val="0"/>
          <c:showBubbleSize val="0"/>
        </c:dLbls>
        <c:gapWidth val="219"/>
        <c:axId val="1250256903"/>
        <c:axId val="1250258951"/>
      </c:barChart>
      <c:catAx>
        <c:axId val="125025690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50258951"/>
        <c:crosses val="autoZero"/>
        <c:auto val="1"/>
        <c:lblAlgn val="ctr"/>
        <c:lblOffset val="100"/>
        <c:noMultiLvlLbl val="0"/>
      </c:catAx>
      <c:valAx>
        <c:axId val="1250258951"/>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5025690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hyperlink" Target="https://digital.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9"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black background with white text&#10;&#10;AI-generated content may be incorrect.">
            <a:extLst>
              <a:ext uri="{FF2B5EF4-FFF2-40B4-BE49-F238E27FC236}">
                <a16:creationId xmlns:a16="http://schemas.microsoft.com/office/drawing/2014/main" id="{D30E7041-31F3-63E3-02F9-1306634350C5}"/>
              </a:ext>
            </a:extLst>
          </p:cNvPr>
          <p:cNvPicPr>
            <a:picLocks noChangeAspect="1"/>
          </p:cNvPicPr>
          <p:nvPr/>
        </p:nvPicPr>
        <p:blipFill>
          <a:blip r:embed="rId2"/>
          <a:stretch>
            <a:fillRect/>
          </a:stretch>
        </p:blipFill>
        <p:spPr>
          <a:xfrm>
            <a:off x="2584370" y="186591"/>
            <a:ext cx="4777381" cy="15287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TextBox 5">
            <a:extLst>
              <a:ext uri="{FF2B5EF4-FFF2-40B4-BE49-F238E27FC236}">
                <a16:creationId xmlns:a16="http://schemas.microsoft.com/office/drawing/2014/main" id="{79B9ADF4-38E2-4C46-ACB2-F8F7395C66AD}"/>
              </a:ext>
            </a:extLst>
          </p:cNvPr>
          <p:cNvSpPr txBox="1"/>
          <p:nvPr/>
        </p:nvSpPr>
        <p:spPr>
          <a:xfrm>
            <a:off x="3132712" y="1865381"/>
            <a:ext cx="5458838" cy="4192520"/>
          </a:xfrm>
          <a:prstGeom prst="rect">
            <a:avLst/>
          </a:prstGeom>
          <a:solidFill>
            <a:schemeClr val="tx2">
              <a:lumMod val="50000"/>
              <a:lumOff val="50000"/>
            </a:schemeClr>
          </a:solid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b="1" dirty="0">
              <a:solidFill>
                <a:schemeClr val="bg1"/>
              </a:solidFill>
            </a:endParaRPr>
          </a:p>
          <a:p>
            <a:pPr>
              <a:lnSpc>
                <a:spcPct val="90000"/>
              </a:lnSpc>
              <a:spcAft>
                <a:spcPts val="600"/>
              </a:spcAft>
            </a:pPr>
            <a:endParaRPr lang="en-US" b="1" dirty="0">
              <a:solidFill>
                <a:schemeClr val="bg1"/>
              </a:solidFill>
            </a:endParaRPr>
          </a:p>
          <a:p>
            <a:pPr>
              <a:lnSpc>
                <a:spcPct val="90000"/>
              </a:lnSpc>
              <a:spcAft>
                <a:spcPts val="600"/>
              </a:spcAft>
            </a:pPr>
            <a:r>
              <a:rPr lang="en-US" b="1">
                <a:solidFill>
                  <a:schemeClr val="bg1"/>
                </a:solidFill>
                <a:latin typeface="Arial"/>
                <a:cs typeface="Arial"/>
              </a:rPr>
              <a:t>Methods and Search Strategy Academic Poster </a:t>
            </a:r>
            <a:endParaRPr lang="en-US">
              <a:solidFill>
                <a:schemeClr val="bg1"/>
              </a:solidFill>
              <a:latin typeface="Arial"/>
              <a:cs typeface="Arial"/>
            </a:endParaRPr>
          </a:p>
          <a:p>
            <a:pPr indent="-228600">
              <a:lnSpc>
                <a:spcPct val="90000"/>
              </a:lnSpc>
              <a:spcAft>
                <a:spcPts val="600"/>
              </a:spcAft>
              <a:buFont typeface="Arial" panose="020B0604020202020204" pitchFamily="34" charset="0"/>
              <a:buChar char="•"/>
            </a:pPr>
            <a:endParaRPr lang="en-US" dirty="0">
              <a:solidFill>
                <a:schemeClr val="bg1"/>
              </a:solidFill>
              <a:latin typeface="Arial"/>
              <a:cs typeface="Arial"/>
            </a:endParaRPr>
          </a:p>
          <a:p>
            <a:pPr indent="-228600">
              <a:lnSpc>
                <a:spcPct val="90000"/>
              </a:lnSpc>
              <a:spcAft>
                <a:spcPts val="600"/>
              </a:spcAft>
              <a:buFont typeface="Arial" panose="020B0604020202020204" pitchFamily="34" charset="0"/>
              <a:buChar char="•"/>
            </a:pPr>
            <a:endParaRPr lang="en-US" dirty="0">
              <a:solidFill>
                <a:schemeClr val="bg1"/>
              </a:solidFill>
              <a:latin typeface="Arial"/>
              <a:cs typeface="Arial"/>
            </a:endParaRPr>
          </a:p>
          <a:p>
            <a:pPr indent="-228600">
              <a:lnSpc>
                <a:spcPct val="90000"/>
              </a:lnSpc>
              <a:spcAft>
                <a:spcPts val="600"/>
              </a:spcAft>
              <a:buFont typeface="Arial" panose="020B0604020202020204" pitchFamily="34" charset="0"/>
              <a:buChar char="•"/>
            </a:pPr>
            <a:endParaRPr lang="en-US" dirty="0">
              <a:solidFill>
                <a:schemeClr val="bg1"/>
              </a:solidFill>
              <a:latin typeface="Arial"/>
              <a:cs typeface="Arial"/>
            </a:endParaRPr>
          </a:p>
          <a:p>
            <a:pPr>
              <a:lnSpc>
                <a:spcPct val="90000"/>
              </a:lnSpc>
              <a:spcAft>
                <a:spcPts val="600"/>
              </a:spcAft>
            </a:pPr>
            <a:r>
              <a:rPr lang="en-US" b="1" dirty="0">
                <a:solidFill>
                  <a:schemeClr val="bg1"/>
                </a:solidFill>
                <a:latin typeface="Arial"/>
                <a:cs typeface="Arial"/>
              </a:rPr>
              <a:t>Student </a:t>
            </a:r>
            <a:r>
              <a:rPr lang="en-US" b="1" dirty="0" err="1">
                <a:solidFill>
                  <a:schemeClr val="bg1"/>
                </a:solidFill>
                <a:latin typeface="Arial"/>
                <a:cs typeface="Arial"/>
              </a:rPr>
              <a:t>name:Tahira</a:t>
            </a:r>
            <a:r>
              <a:rPr lang="en-US" b="1" dirty="0">
                <a:solidFill>
                  <a:schemeClr val="bg1"/>
                </a:solidFill>
                <a:latin typeface="Arial"/>
                <a:cs typeface="Arial"/>
              </a:rPr>
              <a:t> Aziz</a:t>
            </a:r>
          </a:p>
          <a:p>
            <a:pPr>
              <a:lnSpc>
                <a:spcPct val="90000"/>
              </a:lnSpc>
              <a:spcAft>
                <a:spcPts val="600"/>
              </a:spcAft>
            </a:pPr>
            <a:r>
              <a:rPr lang="en-US" b="1">
                <a:solidFill>
                  <a:schemeClr val="bg1"/>
                </a:solidFill>
                <a:latin typeface="Arial"/>
                <a:cs typeface="Arial"/>
              </a:rPr>
              <a:t>Student ID:2216458</a:t>
            </a:r>
          </a:p>
          <a:p>
            <a:pPr>
              <a:lnSpc>
                <a:spcPct val="90000"/>
              </a:lnSpc>
              <a:spcAft>
                <a:spcPts val="600"/>
              </a:spcAft>
            </a:pPr>
            <a:r>
              <a:rPr lang="en-US" b="1">
                <a:solidFill>
                  <a:schemeClr val="bg1"/>
                </a:solidFill>
                <a:latin typeface="Arial"/>
                <a:cs typeface="Arial"/>
              </a:rPr>
              <a:t>Module code</a:t>
            </a:r>
            <a:r>
              <a:rPr lang="en-US">
                <a:solidFill>
                  <a:schemeClr val="bg1"/>
                </a:solidFill>
                <a:latin typeface="Arial"/>
                <a:cs typeface="Arial"/>
              </a:rPr>
              <a:t>:</a:t>
            </a:r>
            <a:r>
              <a:rPr lang="en-US" b="1">
                <a:solidFill>
                  <a:schemeClr val="bg1"/>
                </a:solidFill>
                <a:latin typeface="Arial"/>
                <a:cs typeface="Arial"/>
              </a:rPr>
              <a:t>(BMHP6020_BIRM)</a:t>
            </a:r>
            <a:endParaRPr lang="en-US">
              <a:solidFill>
                <a:schemeClr val="bg1"/>
              </a:solidFill>
              <a:latin typeface="Arial"/>
              <a:cs typeface="Arial"/>
            </a:endParaRPr>
          </a:p>
          <a:p>
            <a:r>
              <a:rPr lang="en-US" b="1" dirty="0">
                <a:solidFill>
                  <a:schemeClr val="bg1"/>
                </a:solidFill>
                <a:latin typeface="Arial"/>
                <a:cs typeface="Arial"/>
              </a:rPr>
              <a:t>Lecturer </a:t>
            </a:r>
            <a:r>
              <a:rPr lang="en-US" b="1">
                <a:solidFill>
                  <a:schemeClr val="bg1"/>
                </a:solidFill>
                <a:latin typeface="Arial"/>
                <a:cs typeface="Arial"/>
              </a:rPr>
              <a:t>Name</a:t>
            </a:r>
            <a:r>
              <a:rPr lang="en-US">
                <a:solidFill>
                  <a:schemeClr val="bg1"/>
                </a:solidFill>
                <a:latin typeface="Arial"/>
                <a:cs typeface="Arial"/>
              </a:rPr>
              <a:t>: </a:t>
            </a:r>
            <a:r>
              <a:rPr lang="en-US" b="1">
                <a:solidFill>
                  <a:schemeClr val="bg1"/>
                </a:solidFill>
                <a:latin typeface="Arial"/>
                <a:cs typeface="Arial"/>
              </a:rPr>
              <a:t>Chloe Harries</a:t>
            </a:r>
            <a:endParaRPr lang="en-US" b="1" dirty="0">
              <a:solidFill>
                <a:schemeClr val="bg1"/>
              </a:solidFill>
              <a:latin typeface="Arial"/>
              <a:cs typeface="Arial"/>
            </a:endParaRPr>
          </a:p>
          <a:p>
            <a:pPr indent="-228600">
              <a:lnSpc>
                <a:spcPct val="90000"/>
              </a:lnSpc>
              <a:spcAft>
                <a:spcPts val="600"/>
              </a:spcAft>
              <a:buFont typeface="Arial" panose="020B0604020202020204" pitchFamily="34" charset="0"/>
              <a:buChar char="•"/>
            </a:pPr>
            <a:endParaRPr lang="en-US" b="1" dirty="0">
              <a:solidFill>
                <a:schemeClr val="bg1"/>
              </a:solidFill>
              <a:latin typeface="Arial"/>
              <a:cs typeface="Arial"/>
            </a:endParaRPr>
          </a:p>
        </p:txBody>
      </p:sp>
    </p:spTree>
    <p:extLst>
      <p:ext uri="{BB962C8B-B14F-4D97-AF65-F5344CB8AC3E}">
        <p14:creationId xmlns:p14="http://schemas.microsoft.com/office/powerpoint/2010/main" val="512477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421" y="78373"/>
            <a:ext cx="11871158" cy="552784"/>
          </a:xfrm>
          <a:solidFill>
            <a:schemeClr val="tx2">
              <a:lumMod val="10000"/>
              <a:lumOff val="90000"/>
            </a:schemeClr>
          </a:solidFill>
        </p:spPr>
        <p:style>
          <a:lnRef idx="2">
            <a:schemeClr val="accent2"/>
          </a:lnRef>
          <a:fillRef idx="1">
            <a:schemeClr val="lt1"/>
          </a:fillRef>
          <a:effectRef idx="0">
            <a:schemeClr val="accent2"/>
          </a:effectRef>
          <a:fontRef idx="minor">
            <a:schemeClr val="dk1"/>
          </a:fontRef>
        </p:style>
        <p:txBody>
          <a:bodyPr>
            <a:noAutofit/>
          </a:bodyPr>
          <a:lstStyle/>
          <a:p>
            <a:br>
              <a:rPr lang="en-GB" sz="1800" b="1" dirty="0">
                <a:latin typeface="Arial"/>
                <a:ea typeface="+mn-lt"/>
                <a:cs typeface="Arial"/>
              </a:rPr>
            </a:br>
            <a:br>
              <a:rPr lang="en-GB" sz="1800" b="1" dirty="0">
                <a:latin typeface="Arial"/>
                <a:ea typeface="+mn-lt"/>
                <a:cs typeface="Arial"/>
              </a:rPr>
            </a:br>
            <a:r>
              <a:rPr lang="en-GB" sz="1800" b="1">
                <a:solidFill>
                  <a:schemeClr val="accent1"/>
                </a:solidFill>
                <a:latin typeface="Arial"/>
                <a:ea typeface="+mn-lt"/>
                <a:cs typeface="Arial"/>
              </a:rPr>
              <a:t>Women Diagnosed with ADHD After the Age of 30 in the UK: Experiences, Diagnostic Barriers and Service </a:t>
            </a:r>
            <a:r>
              <a:rPr lang="en-GB" sz="1800" b="1" dirty="0">
                <a:solidFill>
                  <a:schemeClr val="accent1"/>
                </a:solidFill>
                <a:latin typeface="Arial"/>
                <a:ea typeface="+mn-lt"/>
                <a:cs typeface="Arial"/>
              </a:rPr>
              <a:t>Provision</a:t>
            </a:r>
            <a:endParaRPr lang="en-US" sz="1800" b="1">
              <a:solidFill>
                <a:schemeClr val="accent1"/>
              </a:solidFill>
              <a:latin typeface="Arial"/>
              <a:cs typeface="Arial"/>
            </a:endParaRPr>
          </a:p>
        </p:txBody>
      </p:sp>
      <p:sp>
        <p:nvSpPr>
          <p:cNvPr id="3" name="Subtitle 2"/>
          <p:cNvSpPr>
            <a:spLocks noGrp="1"/>
          </p:cNvSpPr>
          <p:nvPr>
            <p:ph type="subTitle" idx="1"/>
          </p:nvPr>
        </p:nvSpPr>
        <p:spPr>
          <a:xfrm>
            <a:off x="444406" y="719043"/>
            <a:ext cx="4726405" cy="3004157"/>
          </a:xfrm>
          <a:solidFill>
            <a:schemeClr val="accent1">
              <a:lumMod val="20000"/>
              <a:lumOff val="80000"/>
            </a:schemeClr>
          </a:solidFill>
          <a:ln>
            <a:solidFill>
              <a:schemeClr val="accent1">
                <a:lumMod val="40000"/>
                <a:lumOff val="60000"/>
              </a:schemeClr>
            </a:solidFill>
          </a:ln>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pPr algn="l"/>
            <a:r>
              <a:rPr lang="en-GB" sz="1300" b="1">
                <a:solidFill>
                  <a:schemeClr val="tx1"/>
                </a:solidFill>
                <a:latin typeface="Arial"/>
                <a:cs typeface="Arial"/>
              </a:rPr>
              <a:t>01 Introduction and Research Aim</a:t>
            </a:r>
            <a:endParaRPr lang="en-US" sz="1300" b="1">
              <a:solidFill>
                <a:schemeClr val="tx1"/>
              </a:solidFill>
              <a:latin typeface="Arial"/>
              <a:cs typeface="Arial"/>
            </a:endParaRPr>
          </a:p>
          <a:p>
            <a:pPr algn="l"/>
            <a:r>
              <a:rPr lang="en-GB" sz="1300" dirty="0">
                <a:solidFill>
                  <a:schemeClr val="tx1"/>
                </a:solidFill>
                <a:latin typeface="Arial"/>
                <a:cs typeface="Arial"/>
              </a:rPr>
              <a:t>This chapter outlines the methodology used to investigate the experiences </a:t>
            </a:r>
            <a:r>
              <a:rPr lang="en-GB" sz="1300">
                <a:solidFill>
                  <a:schemeClr val="tx1"/>
                </a:solidFill>
                <a:latin typeface="Arial"/>
                <a:cs typeface="Arial"/>
              </a:rPr>
              <a:t>of women</a:t>
            </a:r>
            <a:r>
              <a:rPr lang="en-GB" sz="1300" dirty="0">
                <a:solidFill>
                  <a:schemeClr val="tx1"/>
                </a:solidFill>
                <a:latin typeface="Arial"/>
                <a:cs typeface="Arial"/>
              </a:rPr>
              <a:t> diagnosed with ADHD after the age of 30 in the UK. A secondary research approach was adopted to critically evaluate and synthesise existing literature. Secondary research enables researchers to examine a broad evidence base while avoiding the ethical and practical constraints associated with primary data collection (Booth, Sutton and Papaioannou, 2016).</a:t>
            </a:r>
          </a:p>
          <a:p>
            <a:pPr algn="l"/>
            <a:r>
              <a:rPr lang="en-GB" sz="1300" b="1" dirty="0">
                <a:solidFill>
                  <a:schemeClr val="tx1"/>
                </a:solidFill>
                <a:latin typeface="Arial"/>
                <a:cs typeface="Arial"/>
              </a:rPr>
              <a:t>Research Aim:</a:t>
            </a:r>
            <a:r>
              <a:rPr lang="en-GB" sz="1300" dirty="0">
                <a:solidFill>
                  <a:schemeClr val="tx1"/>
                </a:solidFill>
                <a:latin typeface="Arial"/>
                <a:cs typeface="Arial"/>
              </a:rPr>
              <a:t> To critically explore the experiences of women in the United Kingdom diagnosed with ADHD after the age of 30, examining diagnostic barriers, psychosocial impacts, and the effectiveness of UK health and social </a:t>
            </a:r>
            <a:r>
              <a:rPr lang="en-GB" sz="1300">
                <a:solidFill>
                  <a:schemeClr val="tx1"/>
                </a:solidFill>
                <a:latin typeface="Arial"/>
                <a:cs typeface="Arial"/>
              </a:rPr>
              <a:t>care services</a:t>
            </a:r>
            <a:r>
              <a:rPr lang="en-GB" sz="1300" dirty="0">
                <a:solidFill>
                  <a:schemeClr val="tx1"/>
                </a:solidFill>
                <a:latin typeface="Arial"/>
                <a:cs typeface="Arial"/>
              </a:rPr>
              <a:t>.</a:t>
            </a:r>
          </a:p>
          <a:p>
            <a:endParaRPr lang="en-GB" sz="1200" b="1" dirty="0">
              <a:latin typeface="Arial"/>
              <a:cs typeface="Arial"/>
            </a:endParaRPr>
          </a:p>
        </p:txBody>
      </p:sp>
      <p:sp>
        <p:nvSpPr>
          <p:cNvPr id="7" name="TextBox 6">
            <a:extLst>
              <a:ext uri="{FF2B5EF4-FFF2-40B4-BE49-F238E27FC236}">
                <a16:creationId xmlns:a16="http://schemas.microsoft.com/office/drawing/2014/main" id="{87B56927-AF99-AE27-038D-A7C61DEB577B}"/>
              </a:ext>
            </a:extLst>
          </p:cNvPr>
          <p:cNvSpPr txBox="1"/>
          <p:nvPr/>
        </p:nvSpPr>
        <p:spPr>
          <a:xfrm>
            <a:off x="6924913" y="632448"/>
            <a:ext cx="5192001" cy="2169825"/>
          </a:xfrm>
          <a:prstGeom prst="rect">
            <a:avLst/>
          </a:prstGeom>
          <a:solidFill>
            <a:schemeClr val="accent3">
              <a:lumMod val="20000"/>
              <a:lumOff val="80000"/>
            </a:schemeClr>
          </a:solidFill>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b="1">
                <a:latin typeface="Arial"/>
                <a:cs typeface="Arial"/>
              </a:rPr>
              <a:t>02 Search Strategy</a:t>
            </a:r>
            <a:endParaRPr lang="en-US" sz="1300" b="1">
              <a:latin typeface="Arial"/>
              <a:cs typeface="Arial"/>
            </a:endParaRPr>
          </a:p>
          <a:p>
            <a:r>
              <a:rPr lang="en-GB" sz="1300">
                <a:latin typeface="Arial"/>
                <a:ea typeface="+mn-lt"/>
                <a:cs typeface="Arial"/>
              </a:rPr>
              <a:t>A search strategy is a structured and systematic process used to identify relevant literature and minimise bias (Booth, Sutton and Papaioannou, 2016). Electronic databases including Google Scholar, PubMed, PsycINFO and CINAHL were searched using terms such as </a:t>
            </a:r>
            <a:r>
              <a:rPr lang="en-GB" sz="1300" i="1">
                <a:latin typeface="Arial"/>
                <a:ea typeface="+mn-lt"/>
                <a:cs typeface="Arial"/>
              </a:rPr>
              <a:t>“ADHD AND women”</a:t>
            </a:r>
            <a:r>
              <a:rPr lang="en-GB" sz="1300">
                <a:latin typeface="Arial"/>
                <a:ea typeface="+mn-lt"/>
                <a:cs typeface="Arial"/>
              </a:rPr>
              <a:t>, </a:t>
            </a:r>
            <a:r>
              <a:rPr lang="en-GB" sz="1300" i="1">
                <a:latin typeface="Arial"/>
                <a:ea typeface="+mn-lt"/>
                <a:cs typeface="Arial"/>
              </a:rPr>
              <a:t>“late diagnosis AND ADHD”</a:t>
            </a:r>
            <a:r>
              <a:rPr lang="en-GB" sz="1300">
                <a:latin typeface="Arial"/>
                <a:ea typeface="+mn-lt"/>
                <a:cs typeface="Arial"/>
              </a:rPr>
              <a:t>, </a:t>
            </a:r>
            <a:r>
              <a:rPr lang="en-GB" sz="1300" i="1">
                <a:latin typeface="Arial"/>
                <a:ea typeface="+mn-lt"/>
                <a:cs typeface="Arial"/>
              </a:rPr>
              <a:t>“ADHD AND masking”</a:t>
            </a:r>
            <a:r>
              <a:rPr lang="en-GB" sz="1300" dirty="0">
                <a:latin typeface="Arial"/>
                <a:ea typeface="+mn-lt"/>
                <a:cs typeface="Arial"/>
              </a:rPr>
              <a:t> </a:t>
            </a:r>
            <a:r>
              <a:rPr lang="en-GB" sz="1300">
                <a:latin typeface="Arial"/>
                <a:ea typeface="+mn-lt"/>
                <a:cs typeface="Arial"/>
              </a:rPr>
              <a:t>and </a:t>
            </a:r>
            <a:r>
              <a:rPr lang="en-GB" sz="1300" i="1">
                <a:latin typeface="Arial"/>
                <a:ea typeface="+mn-lt"/>
                <a:cs typeface="Arial"/>
              </a:rPr>
              <a:t>“adult women ADHD UK”</a:t>
            </a:r>
            <a:r>
              <a:rPr lang="en-GB" sz="1300">
                <a:latin typeface="Arial"/>
                <a:ea typeface="+mn-lt"/>
                <a:cs typeface="Arial"/>
              </a:rPr>
              <a:t>. Boolean operators (AND/OR) were used to refine searches and increase relevance (Page </a:t>
            </a:r>
            <a:r>
              <a:rPr lang="en-GB" sz="1300" i="1">
                <a:latin typeface="Arial"/>
                <a:ea typeface="+mn-lt"/>
                <a:cs typeface="Arial"/>
              </a:rPr>
              <a:t>et al.</a:t>
            </a:r>
            <a:r>
              <a:rPr lang="en-GB" sz="1300">
                <a:latin typeface="Arial"/>
                <a:ea typeface="+mn-lt"/>
                <a:cs typeface="Arial"/>
              </a:rPr>
              <a:t>, 2021).</a:t>
            </a:r>
            <a:endParaRPr lang="en-GB" sz="1300">
              <a:latin typeface="Arial"/>
              <a:cs typeface="Arial"/>
            </a:endParaRPr>
          </a:p>
          <a:p>
            <a:endParaRPr lang="en-GB" dirty="0"/>
          </a:p>
        </p:txBody>
      </p:sp>
      <p:sp>
        <p:nvSpPr>
          <p:cNvPr id="8" name="TextBox 7">
            <a:extLst>
              <a:ext uri="{FF2B5EF4-FFF2-40B4-BE49-F238E27FC236}">
                <a16:creationId xmlns:a16="http://schemas.microsoft.com/office/drawing/2014/main" id="{328B6644-45A7-9661-49DD-850C8A3A254F}"/>
              </a:ext>
            </a:extLst>
          </p:cNvPr>
          <p:cNvSpPr txBox="1"/>
          <p:nvPr/>
        </p:nvSpPr>
        <p:spPr>
          <a:xfrm>
            <a:off x="528748" y="4258729"/>
            <a:ext cx="4725025" cy="1877437"/>
          </a:xfrm>
          <a:prstGeom prst="rect">
            <a:avLst/>
          </a:prstGeom>
          <a:solidFill>
            <a:schemeClr val="bg1">
              <a:lumMod val="95000"/>
            </a:schemeClr>
          </a:solidFill>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b="1">
                <a:latin typeface="Arial"/>
                <a:cs typeface="Arial"/>
              </a:rPr>
              <a:t>03 Searching for Information</a:t>
            </a:r>
            <a:endParaRPr lang="en-US" sz="1300" b="1">
              <a:latin typeface="Arial"/>
              <a:cs typeface="Arial"/>
            </a:endParaRPr>
          </a:p>
          <a:p>
            <a:r>
              <a:rPr lang="en-GB" sz="1300" dirty="0">
                <a:latin typeface="Arial"/>
                <a:ea typeface="+mn-lt"/>
                <a:cs typeface="Arial"/>
              </a:rPr>
              <a:t>The search process involved identifying key concepts, selecting databases, applying keywords, screening titles and abstracts, and reviewing full texts against inclusion criteria. PRISMA guidelines informed the search process to ensure </a:t>
            </a:r>
            <a:r>
              <a:rPr lang="en-GB" sz="1300">
                <a:latin typeface="Arial"/>
                <a:ea typeface="+mn-lt"/>
                <a:cs typeface="Arial"/>
              </a:rPr>
              <a:t>transparency and reproducibility. </a:t>
            </a:r>
            <a:r>
              <a:rPr lang="en-GB" sz="1300" dirty="0">
                <a:latin typeface="Arial"/>
                <a:ea typeface="+mn-lt"/>
                <a:cs typeface="Arial"/>
              </a:rPr>
              <a:t>Following screening, ten studies were identified, with five core studies selected for detailed thematic analysis.</a:t>
            </a:r>
            <a:endParaRPr lang="en-GB" sz="1300" dirty="0">
              <a:latin typeface="Arial"/>
              <a:cs typeface="Arial"/>
            </a:endParaRPr>
          </a:p>
          <a:p>
            <a:endParaRPr lang="en-GB" sz="1200" b="1" dirty="0">
              <a:latin typeface="Arial"/>
              <a:cs typeface="Arial"/>
            </a:endParaRPr>
          </a:p>
        </p:txBody>
      </p:sp>
      <p:sp>
        <p:nvSpPr>
          <p:cNvPr id="10" name="TextBox 9">
            <a:extLst>
              <a:ext uri="{FF2B5EF4-FFF2-40B4-BE49-F238E27FC236}">
                <a16:creationId xmlns:a16="http://schemas.microsoft.com/office/drawing/2014/main" id="{AEF7793C-0B8E-16A7-1000-89F5D43606EC}"/>
              </a:ext>
            </a:extLst>
          </p:cNvPr>
          <p:cNvSpPr txBox="1"/>
          <p:nvPr/>
        </p:nvSpPr>
        <p:spPr>
          <a:xfrm>
            <a:off x="5179218" y="2892592"/>
            <a:ext cx="6643687" cy="1492716"/>
          </a:xfrm>
          <a:prstGeom prst="rect">
            <a:avLst/>
          </a:prstGeom>
          <a:solidFill>
            <a:srgbClr val="92D050"/>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b="1" dirty="0">
                <a:latin typeface="Arial"/>
                <a:cs typeface="Arial"/>
              </a:rPr>
              <a:t>04</a:t>
            </a:r>
            <a:r>
              <a:rPr lang="en-GB" sz="1300" b="1" dirty="0">
                <a:latin typeface="Arial"/>
                <a:ea typeface="+mn-lt"/>
                <a:cs typeface="Arial"/>
              </a:rPr>
              <a:t> Bar Chart on ADHD Traits vs Formal </a:t>
            </a:r>
            <a:r>
              <a:rPr lang="en-GB" sz="1300" b="1">
                <a:latin typeface="Arial"/>
                <a:ea typeface="+mn-lt"/>
                <a:cs typeface="Arial"/>
              </a:rPr>
              <a:t>Diagnosis in UK Adults </a:t>
            </a:r>
            <a:endParaRPr lang="en-GB" sz="1300" dirty="0">
              <a:latin typeface="Arial"/>
              <a:ea typeface="+mn-lt"/>
              <a:cs typeface="Arial"/>
            </a:endParaRPr>
          </a:p>
          <a:p>
            <a:r>
              <a:rPr lang="en-GB" sz="1300">
                <a:latin typeface="Arial"/>
                <a:ea typeface="+mn-lt"/>
                <a:cs typeface="Arial"/>
              </a:rPr>
              <a:t>National data </a:t>
            </a:r>
            <a:r>
              <a:rPr lang="en-GB" sz="1300" dirty="0">
                <a:latin typeface="Arial"/>
                <a:ea typeface="+mn-lt"/>
                <a:cs typeface="Arial"/>
              </a:rPr>
              <a:t>indicate that approximately 13.9% of UK adults screen positive for ADHD traits, yet only 1.8% report receiving a formal diagnosis, highlighting significant underdiagnosis (NHS Digital, 2023). Women are particularly vulnerable due to internalised symptoms and masking behaviours that reduce symptom visibility (Attoe and Climie, 2023; Wurth </a:t>
            </a:r>
            <a:r>
              <a:rPr lang="en-GB" sz="1300" i="1" dirty="0">
                <a:latin typeface="Arial"/>
                <a:ea typeface="+mn-lt"/>
                <a:cs typeface="Arial"/>
              </a:rPr>
              <a:t>et al</a:t>
            </a:r>
            <a:r>
              <a:rPr lang="en-GB" sz="1300" dirty="0">
                <a:latin typeface="Arial"/>
                <a:ea typeface="+mn-lt"/>
                <a:cs typeface="Arial"/>
              </a:rPr>
              <a:t>., 2025).</a:t>
            </a:r>
            <a:endParaRPr lang="en-GB" sz="1300">
              <a:latin typeface="Arial"/>
              <a:cs typeface="Arial"/>
            </a:endParaRPr>
          </a:p>
          <a:p>
            <a:pPr algn="l"/>
            <a:endParaRPr lang="en-GB" sz="1300" dirty="0">
              <a:latin typeface="Arial"/>
              <a:cs typeface="Arial"/>
            </a:endParaRPr>
          </a:p>
        </p:txBody>
      </p:sp>
      <p:pic>
        <p:nvPicPr>
          <p:cNvPr id="16" name="Picture 15" descr="A group of women posing for a picture&#10;&#10;AI-generated content may be incorrect.">
            <a:extLst>
              <a:ext uri="{FF2B5EF4-FFF2-40B4-BE49-F238E27FC236}">
                <a16:creationId xmlns:a16="http://schemas.microsoft.com/office/drawing/2014/main" id="{C54325E2-8782-6627-ED18-E83AF4110359}"/>
              </a:ext>
            </a:extLst>
          </p:cNvPr>
          <p:cNvPicPr>
            <a:picLocks noChangeAspect="1"/>
          </p:cNvPicPr>
          <p:nvPr/>
        </p:nvPicPr>
        <p:blipFill>
          <a:blip r:embed="rId2"/>
          <a:stretch>
            <a:fillRect/>
          </a:stretch>
        </p:blipFill>
        <p:spPr>
          <a:xfrm>
            <a:off x="5325268" y="1005734"/>
            <a:ext cx="1380180" cy="1424573"/>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graphicFrame>
        <p:nvGraphicFramePr>
          <p:cNvPr id="4" name="Chart 3">
            <a:extLst>
              <a:ext uri="{FF2B5EF4-FFF2-40B4-BE49-F238E27FC236}">
                <a16:creationId xmlns:a16="http://schemas.microsoft.com/office/drawing/2014/main" id="{183B1B0D-42DA-9CA0-3EF8-BD1DDEB4A7B5}"/>
              </a:ext>
            </a:extLst>
          </p:cNvPr>
          <p:cNvGraphicFramePr>
            <a:graphicFrameLocks/>
          </p:cNvGraphicFramePr>
          <p:nvPr>
            <p:extLst>
              <p:ext uri="{D42A27DB-BD31-4B8C-83A1-F6EECF244321}">
                <p14:modId xmlns:p14="http://schemas.microsoft.com/office/powerpoint/2010/main" val="3173715280"/>
              </p:ext>
            </p:extLst>
          </p:nvPr>
        </p:nvGraphicFramePr>
        <p:xfrm>
          <a:off x="5526601" y="4499672"/>
          <a:ext cx="5963769" cy="187076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8A3D56-A497-D044-35B7-B875896D2CF5}"/>
              </a:ext>
            </a:extLst>
          </p:cNvPr>
          <p:cNvSpPr txBox="1"/>
          <p:nvPr/>
        </p:nvSpPr>
        <p:spPr>
          <a:xfrm>
            <a:off x="-1226" y="2100423"/>
            <a:ext cx="5619876" cy="1492716"/>
          </a:xfrm>
          <a:prstGeom prst="rect">
            <a:avLst/>
          </a:prstGeom>
          <a:solidFill>
            <a:schemeClr val="accent1">
              <a:lumMod val="40000"/>
              <a:lumOff val="60000"/>
            </a:schemeClr>
          </a:solid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b="1">
                <a:solidFill>
                  <a:schemeClr val="bg1"/>
                </a:solidFill>
                <a:latin typeface="Arial"/>
                <a:cs typeface="Arial"/>
              </a:rPr>
              <a:t>06 Inclusion Criteria</a:t>
            </a:r>
            <a:endParaRPr lang="en-US" sz="1300" b="1">
              <a:solidFill>
                <a:schemeClr val="bg1"/>
              </a:solidFill>
              <a:latin typeface="Arial"/>
              <a:cs typeface="Arial"/>
            </a:endParaRPr>
          </a:p>
          <a:p>
            <a:pPr marL="285750" indent="-285750">
              <a:buFont typeface="Arial"/>
              <a:buChar char="•"/>
            </a:pPr>
            <a:r>
              <a:rPr lang="en-GB" sz="1300">
                <a:solidFill>
                  <a:schemeClr val="tx1"/>
                </a:solidFill>
                <a:latin typeface="Arial"/>
                <a:ea typeface="+mn-lt"/>
                <a:cs typeface="Arial"/>
              </a:rPr>
              <a:t>Peer-reviewed journal articles</a:t>
            </a:r>
            <a:endParaRPr lang="en-GB" sz="1300" dirty="0">
              <a:solidFill>
                <a:schemeClr val="tx1"/>
              </a:solidFill>
              <a:latin typeface="Arial"/>
              <a:cs typeface="Arial"/>
            </a:endParaRPr>
          </a:p>
          <a:p>
            <a:pPr marL="285750" indent="-285750">
              <a:buFont typeface="Arial"/>
              <a:buChar char="•"/>
            </a:pPr>
            <a:r>
              <a:rPr lang="en-GB" sz="1300">
                <a:solidFill>
                  <a:schemeClr val="tx1"/>
                </a:solidFill>
                <a:latin typeface="Arial"/>
                <a:ea typeface="+mn-lt"/>
                <a:cs typeface="Arial"/>
              </a:rPr>
              <a:t>English-language studies</a:t>
            </a:r>
            <a:endParaRPr lang="en-GB" sz="1300" dirty="0">
              <a:solidFill>
                <a:schemeClr val="tx1"/>
              </a:solidFill>
              <a:latin typeface="Arial"/>
              <a:cs typeface="Arial"/>
            </a:endParaRPr>
          </a:p>
          <a:p>
            <a:pPr marL="285750" indent="-285750">
              <a:buFont typeface="Arial"/>
              <a:buChar char="•"/>
            </a:pPr>
            <a:r>
              <a:rPr lang="en-GB" sz="1300">
                <a:solidFill>
                  <a:schemeClr val="tx1"/>
                </a:solidFill>
                <a:latin typeface="Arial"/>
                <a:ea typeface="+mn-lt"/>
                <a:cs typeface="Arial"/>
              </a:rPr>
              <a:t>Adult women diagnosed with ADHD</a:t>
            </a:r>
            <a:endParaRPr lang="en-GB" sz="1300" dirty="0">
              <a:solidFill>
                <a:schemeClr val="tx1"/>
              </a:solidFill>
              <a:latin typeface="Arial"/>
              <a:cs typeface="Arial"/>
            </a:endParaRPr>
          </a:p>
          <a:p>
            <a:pPr marL="285750" indent="-285750">
              <a:buFont typeface="Arial"/>
              <a:buChar char="•"/>
            </a:pPr>
            <a:r>
              <a:rPr lang="en-GB" sz="1300">
                <a:solidFill>
                  <a:schemeClr val="tx1"/>
                </a:solidFill>
                <a:latin typeface="Arial"/>
                <a:ea typeface="+mn-lt"/>
                <a:cs typeface="Arial"/>
              </a:rPr>
              <a:t>UK or comparable healthcare contexts</a:t>
            </a:r>
            <a:endParaRPr lang="en-GB" sz="1300" dirty="0">
              <a:solidFill>
                <a:schemeClr val="tx1"/>
              </a:solidFill>
              <a:latin typeface="Arial"/>
              <a:cs typeface="Arial"/>
            </a:endParaRPr>
          </a:p>
          <a:p>
            <a:pPr marL="285750" indent="-285750">
              <a:buFont typeface="Arial"/>
              <a:buChar char="•"/>
            </a:pPr>
            <a:r>
              <a:rPr lang="en-GB" sz="1300">
                <a:solidFill>
                  <a:schemeClr val="tx1"/>
                </a:solidFill>
                <a:latin typeface="Arial"/>
                <a:ea typeface="+mn-lt"/>
                <a:cs typeface="Arial"/>
              </a:rPr>
              <a:t>Studies published within the last 10 years where possible</a:t>
            </a:r>
            <a:endParaRPr lang="en-GB" sz="1300" dirty="0">
              <a:solidFill>
                <a:schemeClr val="tx1"/>
              </a:solidFill>
              <a:latin typeface="Arial"/>
              <a:cs typeface="Arial"/>
            </a:endParaRPr>
          </a:p>
          <a:p>
            <a:endParaRPr lang="en-GB" sz="1300" dirty="0">
              <a:solidFill>
                <a:schemeClr val="tx1"/>
              </a:solidFill>
              <a:latin typeface="Arial"/>
              <a:cs typeface="Arial"/>
            </a:endParaRPr>
          </a:p>
        </p:txBody>
      </p:sp>
      <p:sp>
        <p:nvSpPr>
          <p:cNvPr id="7" name="TextBox 6">
            <a:extLst>
              <a:ext uri="{FF2B5EF4-FFF2-40B4-BE49-F238E27FC236}">
                <a16:creationId xmlns:a16="http://schemas.microsoft.com/office/drawing/2014/main" id="{37D4A3B7-A5FD-B21D-6FDB-FF5995AE23FC}"/>
              </a:ext>
            </a:extLst>
          </p:cNvPr>
          <p:cNvSpPr txBox="1"/>
          <p:nvPr/>
        </p:nvSpPr>
        <p:spPr>
          <a:xfrm>
            <a:off x="5617203" y="2104093"/>
            <a:ext cx="3610429" cy="1299919"/>
          </a:xfrm>
          <a:prstGeom prst="rect">
            <a:avLst/>
          </a:prstGeom>
          <a:solidFill>
            <a:srgbClr val="FFFF00"/>
          </a:solidFill>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b="1">
                <a:solidFill>
                  <a:srgbClr val="0070C0"/>
                </a:solidFill>
                <a:latin typeface="Arial"/>
                <a:cs typeface="Arial"/>
              </a:rPr>
              <a:t>07 Exclusion Criteria</a:t>
            </a:r>
            <a:endParaRPr lang="en-US" sz="1300" b="1">
              <a:solidFill>
                <a:srgbClr val="0070C0"/>
              </a:solidFill>
              <a:latin typeface="Arial"/>
              <a:cs typeface="Arial"/>
            </a:endParaRPr>
          </a:p>
          <a:p>
            <a:pPr marL="285750" indent="-285750">
              <a:buFont typeface="Arial"/>
              <a:buChar char="•"/>
            </a:pPr>
            <a:r>
              <a:rPr lang="en-GB" sz="1300">
                <a:latin typeface="Arial"/>
                <a:ea typeface="+mn-lt"/>
                <a:cs typeface="Arial"/>
              </a:rPr>
              <a:t>Child-only populations</a:t>
            </a:r>
            <a:endParaRPr lang="en-GB" sz="1300">
              <a:latin typeface="Arial"/>
              <a:cs typeface="Arial"/>
            </a:endParaRPr>
          </a:p>
          <a:p>
            <a:pPr marL="285750" indent="-285750">
              <a:buFont typeface="Arial"/>
              <a:buChar char="•"/>
            </a:pPr>
            <a:r>
              <a:rPr lang="en-GB" sz="1300">
                <a:latin typeface="Arial"/>
                <a:ea typeface="+mn-lt"/>
                <a:cs typeface="Arial"/>
              </a:rPr>
              <a:t>Non-peer-reviewed literature</a:t>
            </a:r>
            <a:endParaRPr lang="en-GB" sz="1300">
              <a:latin typeface="Arial"/>
              <a:cs typeface="Arial"/>
            </a:endParaRPr>
          </a:p>
          <a:p>
            <a:pPr marL="285750" indent="-285750">
              <a:buFont typeface="Arial"/>
              <a:buChar char="•"/>
            </a:pPr>
            <a:r>
              <a:rPr lang="en-GB" sz="1300">
                <a:latin typeface="Arial"/>
                <a:ea typeface="+mn-lt"/>
                <a:cs typeface="Arial"/>
              </a:rPr>
              <a:t>Articles not fully accessible</a:t>
            </a:r>
            <a:endParaRPr lang="en-GB" sz="1300">
              <a:latin typeface="Arial"/>
              <a:cs typeface="Arial"/>
            </a:endParaRPr>
          </a:p>
          <a:p>
            <a:pPr marL="285750" indent="-285750">
              <a:buFont typeface="Arial"/>
              <a:buChar char="•"/>
            </a:pPr>
            <a:r>
              <a:rPr lang="en-GB" sz="1300">
                <a:latin typeface="Arial"/>
                <a:ea typeface="+mn-lt"/>
                <a:cs typeface="Arial"/>
              </a:rPr>
              <a:t>Studies unrelated to adult ADHD in women</a:t>
            </a:r>
            <a:endParaRPr lang="en-GB" sz="1300">
              <a:latin typeface="Arial"/>
              <a:cs typeface="Arial"/>
            </a:endParaRPr>
          </a:p>
          <a:p>
            <a:endParaRPr lang="en-GB" sz="1200" b="1" dirty="0">
              <a:latin typeface="Arial"/>
              <a:cs typeface="Arial"/>
            </a:endParaRPr>
          </a:p>
        </p:txBody>
      </p:sp>
      <p:sp>
        <p:nvSpPr>
          <p:cNvPr id="2" name="TextBox 1">
            <a:extLst>
              <a:ext uri="{FF2B5EF4-FFF2-40B4-BE49-F238E27FC236}">
                <a16:creationId xmlns:a16="http://schemas.microsoft.com/office/drawing/2014/main" id="{E9442B71-6A72-C7CF-F370-18264FCADA6F}"/>
              </a:ext>
            </a:extLst>
          </p:cNvPr>
          <p:cNvSpPr txBox="1"/>
          <p:nvPr/>
        </p:nvSpPr>
        <p:spPr>
          <a:xfrm>
            <a:off x="-3553" y="3402302"/>
            <a:ext cx="12195552" cy="692497"/>
          </a:xfrm>
          <a:prstGeom prst="rect">
            <a:avLst/>
          </a:prstGeom>
          <a:solidFill>
            <a:srgbClr val="00B050"/>
          </a:solidFill>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b="1">
                <a:latin typeface="Arial"/>
                <a:cs typeface="Arial"/>
              </a:rPr>
              <a:t>08 Ethical Considerations</a:t>
            </a:r>
            <a:endParaRPr lang="en-US" sz="1300" b="1">
              <a:latin typeface="Arial"/>
              <a:cs typeface="Arial"/>
            </a:endParaRPr>
          </a:p>
          <a:p>
            <a:r>
              <a:rPr lang="en-GB" sz="1300">
                <a:solidFill>
                  <a:srgbClr val="000000"/>
                </a:solidFill>
                <a:latin typeface="Arial"/>
                <a:ea typeface="+mn-lt"/>
                <a:cs typeface="Arial"/>
              </a:rPr>
              <a:t>Ethics in secondary research refers to the responsible use and analysis of existing data while maintaining academic integrity and transparency (Aveyard, 2019).</a:t>
            </a:r>
            <a:endParaRPr lang="en-GB" sz="1300">
              <a:latin typeface="Arial"/>
              <a:cs typeface="Arial"/>
            </a:endParaRPr>
          </a:p>
          <a:p>
            <a:endParaRPr lang="en-GB" sz="1300" dirty="0">
              <a:solidFill>
                <a:srgbClr val="000000"/>
              </a:solidFill>
              <a:latin typeface="Arial"/>
              <a:cs typeface="Arial"/>
            </a:endParaRPr>
          </a:p>
        </p:txBody>
      </p:sp>
      <p:sp>
        <p:nvSpPr>
          <p:cNvPr id="8" name="TextBox 7">
            <a:extLst>
              <a:ext uri="{FF2B5EF4-FFF2-40B4-BE49-F238E27FC236}">
                <a16:creationId xmlns:a16="http://schemas.microsoft.com/office/drawing/2014/main" id="{2CF4B4CD-E50B-6AC9-7257-93226B2B87E8}"/>
              </a:ext>
            </a:extLst>
          </p:cNvPr>
          <p:cNvSpPr txBox="1"/>
          <p:nvPr/>
        </p:nvSpPr>
        <p:spPr>
          <a:xfrm>
            <a:off x="-668" y="4503"/>
            <a:ext cx="8397044" cy="2292935"/>
          </a:xfrm>
          <a:prstGeom prst="rect">
            <a:avLst/>
          </a:prstGeom>
          <a:solidFill>
            <a:srgbClr val="0070C0"/>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b="1">
                <a:solidFill>
                  <a:srgbClr val="FFC000"/>
                </a:solidFill>
                <a:latin typeface="ARFIAL"/>
              </a:rPr>
              <a:t>05 Research Validation and Analysis</a:t>
            </a:r>
            <a:endParaRPr lang="en-US" sz="1300" b="1">
              <a:solidFill>
                <a:srgbClr val="FFC000"/>
              </a:solidFill>
              <a:latin typeface="ARFIAL"/>
            </a:endParaRPr>
          </a:p>
          <a:p>
            <a:r>
              <a:rPr lang="en-GB" sz="1300">
                <a:solidFill>
                  <a:schemeClr val="bg1"/>
                </a:solidFill>
                <a:latin typeface="ARFIAL"/>
                <a:ea typeface="+mn-lt"/>
                <a:cs typeface="+mn-lt"/>
              </a:rPr>
              <a:t>Research validation refers to ensuring that evidence is credible, reliable and appropriate for the study (Saunders, Lewis and Thornhill, 2019). The CRAAP framework was used to assess Currency, Relevance, Authority, Accuracy and Purpose of selected sources. Although secondary research provides access to extensive evidence, findings remain dependent on the quality of existing studies (Aveyard, 2019).</a:t>
            </a:r>
            <a:endParaRPr lang="en-GB" sz="1300">
              <a:solidFill>
                <a:schemeClr val="bg1"/>
              </a:solidFill>
              <a:latin typeface="ARFIAL"/>
            </a:endParaRPr>
          </a:p>
          <a:p>
            <a:r>
              <a:rPr lang="en-GB" sz="1300">
                <a:solidFill>
                  <a:schemeClr val="bg1"/>
                </a:solidFill>
                <a:latin typeface="ARFIAL"/>
                <a:ea typeface="+mn-lt"/>
                <a:cs typeface="+mn-lt"/>
              </a:rPr>
              <a:t>Thematic analysis was conducted using Braun and Clarke’s (2006) six-step framework. Three themes emerged: </a:t>
            </a:r>
            <a:r>
              <a:rPr lang="en-GB" sz="1300" b="1">
                <a:solidFill>
                  <a:schemeClr val="bg1"/>
                </a:solidFill>
                <a:latin typeface="ARFIAL"/>
                <a:ea typeface="+mn-lt"/>
                <a:cs typeface="+mn-lt"/>
              </a:rPr>
              <a:t>diagnostic barriers and gender bias</a:t>
            </a:r>
            <a:r>
              <a:rPr lang="en-GB" sz="1300">
                <a:solidFill>
                  <a:schemeClr val="bg1"/>
                </a:solidFill>
                <a:latin typeface="ARFIAL"/>
                <a:ea typeface="+mn-lt"/>
                <a:cs typeface="+mn-lt"/>
              </a:rPr>
              <a:t>, </a:t>
            </a:r>
            <a:r>
              <a:rPr lang="en-GB" sz="1300" b="1">
                <a:solidFill>
                  <a:schemeClr val="bg1"/>
                </a:solidFill>
                <a:latin typeface="ARFIAL"/>
                <a:ea typeface="+mn-lt"/>
                <a:cs typeface="+mn-lt"/>
              </a:rPr>
              <a:t>psychological and social impact</a:t>
            </a:r>
            <a:r>
              <a:rPr lang="en-GB" sz="1300">
                <a:solidFill>
                  <a:schemeClr val="bg1"/>
                </a:solidFill>
                <a:latin typeface="ARFIAL"/>
                <a:ea typeface="+mn-lt"/>
                <a:cs typeface="+mn-lt"/>
              </a:rPr>
              <a:t>, and </a:t>
            </a:r>
            <a:r>
              <a:rPr lang="en-GB" sz="1300" b="1">
                <a:solidFill>
                  <a:schemeClr val="bg1"/>
                </a:solidFill>
                <a:latin typeface="ARFIAL"/>
                <a:ea typeface="+mn-lt"/>
                <a:cs typeface="+mn-lt"/>
              </a:rPr>
              <a:t>healthcare provision and service access</a:t>
            </a:r>
            <a:r>
              <a:rPr lang="en-GB" sz="1300">
                <a:solidFill>
                  <a:schemeClr val="bg1"/>
                </a:solidFill>
                <a:latin typeface="ARFIAL"/>
                <a:ea typeface="+mn-lt"/>
                <a:cs typeface="+mn-lt"/>
              </a:rPr>
              <a:t>. These themes were consistently reported across studies examining women diagnosed later in life (Baig and Kahya, 2025; Young </a:t>
            </a:r>
            <a:r>
              <a:rPr lang="en-GB" sz="1300" i="1">
                <a:solidFill>
                  <a:schemeClr val="bg1"/>
                </a:solidFill>
                <a:latin typeface="ARFIAL"/>
                <a:ea typeface="+mn-lt"/>
                <a:cs typeface="+mn-lt"/>
              </a:rPr>
              <a:t>et al.</a:t>
            </a:r>
            <a:r>
              <a:rPr lang="en-GB" sz="1300">
                <a:solidFill>
                  <a:schemeClr val="bg1"/>
                </a:solidFill>
                <a:latin typeface="ARFIAL"/>
                <a:ea typeface="+mn-lt"/>
                <a:cs typeface="+mn-lt"/>
              </a:rPr>
              <a:t>, 2021).</a:t>
            </a:r>
            <a:endParaRPr lang="en-GB" sz="1300">
              <a:solidFill>
                <a:schemeClr val="bg1"/>
              </a:solidFill>
              <a:latin typeface="ARFIAL"/>
            </a:endParaRPr>
          </a:p>
          <a:p>
            <a:endParaRPr lang="en-GB" sz="1300" dirty="0">
              <a:latin typeface="ARFIAL"/>
              <a:cs typeface="Arial"/>
            </a:endParaRPr>
          </a:p>
          <a:p>
            <a:pPr algn="l"/>
            <a:endParaRPr lang="en-GB" sz="1300" dirty="0">
              <a:latin typeface="ARFIAL"/>
            </a:endParaRPr>
          </a:p>
        </p:txBody>
      </p:sp>
      <p:pic>
        <p:nvPicPr>
          <p:cNvPr id="10" name="Graphic 9" descr="Pen with solid fill">
            <a:extLst>
              <a:ext uri="{FF2B5EF4-FFF2-40B4-BE49-F238E27FC236}">
                <a16:creationId xmlns:a16="http://schemas.microsoft.com/office/drawing/2014/main" id="{13A4A88F-14E1-F57E-9C17-24D627B4068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320941" y="3433726"/>
            <a:ext cx="878845" cy="909952"/>
          </a:xfrm>
          <a:prstGeom prst="rect">
            <a:avLst/>
          </a:prstGeom>
        </p:spPr>
      </p:pic>
      <p:pic>
        <p:nvPicPr>
          <p:cNvPr id="11" name="Graphic 10" descr="Books with solid fill">
            <a:extLst>
              <a:ext uri="{FF2B5EF4-FFF2-40B4-BE49-F238E27FC236}">
                <a16:creationId xmlns:a16="http://schemas.microsoft.com/office/drawing/2014/main" id="{80FF873D-1A10-E5DA-76F9-22F1DAAC0BA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61698" y="2100383"/>
            <a:ext cx="1146313" cy="1113182"/>
          </a:xfrm>
          <a:prstGeom prst="rect">
            <a:avLst/>
          </a:prstGeom>
        </p:spPr>
      </p:pic>
      <p:pic>
        <p:nvPicPr>
          <p:cNvPr id="4" name="Picture 3" descr="CRAAP Test - Evaluating Resources and Misinformation - Library Guides at  UChicago">
            <a:extLst>
              <a:ext uri="{FF2B5EF4-FFF2-40B4-BE49-F238E27FC236}">
                <a16:creationId xmlns:a16="http://schemas.microsoft.com/office/drawing/2014/main" id="{B8E1C16A-6C01-5C7B-F2CD-A256181669C3}"/>
              </a:ext>
            </a:extLst>
          </p:cNvPr>
          <p:cNvPicPr>
            <a:picLocks noChangeAspect="1"/>
          </p:cNvPicPr>
          <p:nvPr/>
        </p:nvPicPr>
        <p:blipFill>
          <a:blip r:embed="rId4"/>
          <a:stretch>
            <a:fillRect/>
          </a:stretch>
        </p:blipFill>
        <p:spPr>
          <a:xfrm>
            <a:off x="9370263" y="2466985"/>
            <a:ext cx="1968403" cy="761932"/>
          </a:xfrm>
          <a:prstGeom prst="rect">
            <a:avLst/>
          </a:prstGeom>
        </p:spPr>
      </p:pic>
      <p:sp>
        <p:nvSpPr>
          <p:cNvPr id="6" name="Oval 5">
            <a:extLst>
              <a:ext uri="{FF2B5EF4-FFF2-40B4-BE49-F238E27FC236}">
                <a16:creationId xmlns:a16="http://schemas.microsoft.com/office/drawing/2014/main" id="{7411CCB9-4215-84AA-FD6B-25B68D810BFE}"/>
              </a:ext>
            </a:extLst>
          </p:cNvPr>
          <p:cNvSpPr/>
          <p:nvPr/>
        </p:nvSpPr>
        <p:spPr>
          <a:xfrm>
            <a:off x="5229958" y="4543664"/>
            <a:ext cx="2484201" cy="18957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300" b="1" dirty="0">
                <a:solidFill>
                  <a:schemeClr val="bg1"/>
                </a:solidFill>
                <a:latin typeface="Arial"/>
                <a:cs typeface="Arial"/>
              </a:rPr>
              <a:t>    Respect </a:t>
            </a:r>
            <a:r>
              <a:rPr lang="en-GB" sz="1300" b="1">
                <a:solidFill>
                  <a:schemeClr val="bg1"/>
                </a:solidFill>
                <a:latin typeface="Arial"/>
                <a:cs typeface="Arial"/>
              </a:rPr>
              <a:t>for  Intellectual </a:t>
            </a:r>
            <a:r>
              <a:rPr lang="en-GB" sz="1300" b="1" dirty="0">
                <a:solidFill>
                  <a:schemeClr val="bg1"/>
                </a:solidFill>
                <a:latin typeface="Arial"/>
                <a:cs typeface="Arial"/>
              </a:rPr>
              <a:t>Property</a:t>
            </a:r>
            <a:endParaRPr lang="en-GB" sz="1300">
              <a:solidFill>
                <a:schemeClr val="bg1"/>
              </a:solidFill>
              <a:latin typeface="Arial"/>
              <a:cs typeface="Arial"/>
            </a:endParaRPr>
          </a:p>
          <a:p>
            <a:pPr marL="285750" indent="-285750">
              <a:buFont typeface="Arial,Sans-Serif"/>
              <a:buChar char="•"/>
            </a:pPr>
            <a:r>
              <a:rPr lang="en-GB" sz="1300">
                <a:solidFill>
                  <a:schemeClr val="bg1"/>
                </a:solidFill>
                <a:latin typeface="Arial"/>
                <a:cs typeface="Arial"/>
              </a:rPr>
              <a:t>All sources were correctly cited and referenced. </a:t>
            </a:r>
            <a:endParaRPr lang="en-GB">
              <a:solidFill>
                <a:schemeClr val="bg1"/>
              </a:solidFill>
              <a:latin typeface="Arial"/>
              <a:cs typeface="Arial"/>
            </a:endParaRPr>
          </a:p>
          <a:p>
            <a:pPr marL="285750" indent="-285750">
              <a:buFont typeface="Arial,Sans-Serif"/>
              <a:buChar char="•"/>
            </a:pPr>
            <a:r>
              <a:rPr lang="en-GB" sz="1300">
                <a:solidFill>
                  <a:schemeClr val="bg1"/>
                </a:solidFill>
                <a:latin typeface="Arial"/>
                <a:cs typeface="Arial"/>
              </a:rPr>
              <a:t>Plagiarism was avoided. </a:t>
            </a:r>
            <a:endParaRPr lang="en-GB">
              <a:solidFill>
                <a:schemeClr val="bg1"/>
              </a:solidFill>
              <a:latin typeface="Arial"/>
              <a:cs typeface="Arial"/>
            </a:endParaRPr>
          </a:p>
          <a:p>
            <a:pPr algn="ctr"/>
            <a:endParaRPr lang="en-GB" sz="1300" dirty="0">
              <a:solidFill>
                <a:schemeClr val="bg1"/>
              </a:solidFill>
              <a:latin typeface="Arial"/>
              <a:cs typeface="Arial"/>
            </a:endParaRPr>
          </a:p>
        </p:txBody>
      </p:sp>
      <p:sp>
        <p:nvSpPr>
          <p:cNvPr id="12" name="Oval 11">
            <a:extLst>
              <a:ext uri="{FF2B5EF4-FFF2-40B4-BE49-F238E27FC236}">
                <a16:creationId xmlns:a16="http://schemas.microsoft.com/office/drawing/2014/main" id="{9109FC8F-2FFE-051F-7D84-F3F1DCD1DF1F}"/>
              </a:ext>
            </a:extLst>
          </p:cNvPr>
          <p:cNvSpPr/>
          <p:nvPr/>
        </p:nvSpPr>
        <p:spPr>
          <a:xfrm>
            <a:off x="7487187" y="4366823"/>
            <a:ext cx="2487398" cy="223659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rtl="0"/>
            <a:r>
              <a:rPr lang="en-GB" sz="1300" b="1" i="0" u="none" strike="noStrike" baseline="0">
                <a:solidFill>
                  <a:schemeClr val="bg1"/>
                </a:solidFill>
                <a:latin typeface="Arial"/>
                <a:ea typeface="Arial"/>
                <a:cs typeface="Arial"/>
              </a:rPr>
              <a:t>Objectivity</a:t>
            </a:r>
            <a:r>
              <a:rPr lang="en-GB" sz="1300" b="0" i="0">
                <a:solidFill>
                  <a:schemeClr val="bg1"/>
                </a:solidFill>
                <a:latin typeface="Arial"/>
                <a:ea typeface="Arial"/>
                <a:cs typeface="Arial"/>
              </a:rPr>
              <a:t>​</a:t>
            </a:r>
          </a:p>
          <a:p>
            <a:pPr marL="285750" lvl="0" indent="-285750" algn="l" rtl="0">
              <a:buFont typeface="Arial,Sans-Serif"/>
              <a:buChar char="•"/>
            </a:pPr>
            <a:r>
              <a:rPr lang="en-GB" sz="1300" b="0" i="0" u="none" strike="noStrike" baseline="0">
                <a:solidFill>
                  <a:schemeClr val="bg1"/>
                </a:solidFill>
                <a:latin typeface="Arial"/>
                <a:ea typeface="Arial"/>
                <a:cs typeface="Arial"/>
              </a:rPr>
              <a:t>Findings were reported accurately and without bias. </a:t>
            </a:r>
            <a:r>
              <a:rPr lang="en-GB" sz="1300" b="0" i="0">
                <a:solidFill>
                  <a:schemeClr val="bg1"/>
                </a:solidFill>
                <a:latin typeface="Arial"/>
                <a:ea typeface="Arial"/>
                <a:cs typeface="Arial"/>
              </a:rPr>
              <a:t>​</a:t>
            </a:r>
          </a:p>
          <a:p>
            <a:pPr marL="285750" lvl="0" indent="-285750" algn="l" rtl="0">
              <a:buFont typeface="Arial,Sans-Serif"/>
              <a:buChar char="•"/>
            </a:pPr>
            <a:r>
              <a:rPr lang="en-GB" sz="1300" b="0" i="0" u="none" strike="noStrike" baseline="0">
                <a:solidFill>
                  <a:schemeClr val="bg1"/>
                </a:solidFill>
                <a:latin typeface="Arial"/>
                <a:ea typeface="Arial"/>
                <a:cs typeface="Arial"/>
              </a:rPr>
              <a:t>Different perspectives were considered. </a:t>
            </a:r>
            <a:r>
              <a:rPr lang="en-GB" sz="1300" b="0" i="0">
                <a:solidFill>
                  <a:schemeClr val="bg1"/>
                </a:solidFill>
                <a:latin typeface="Arial"/>
                <a:ea typeface="Arial"/>
                <a:cs typeface="Arial"/>
              </a:rPr>
              <a:t>​</a:t>
            </a:r>
            <a:endParaRPr lang="en-GB">
              <a:solidFill>
                <a:schemeClr val="bg1"/>
              </a:solidFill>
            </a:endParaRPr>
          </a:p>
        </p:txBody>
      </p:sp>
      <p:sp>
        <p:nvSpPr>
          <p:cNvPr id="13" name="Oval 12">
            <a:extLst>
              <a:ext uri="{FF2B5EF4-FFF2-40B4-BE49-F238E27FC236}">
                <a16:creationId xmlns:a16="http://schemas.microsoft.com/office/drawing/2014/main" id="{F3614835-2CA5-8F61-92DD-3D4AE381BA39}"/>
              </a:ext>
            </a:extLst>
          </p:cNvPr>
          <p:cNvSpPr/>
          <p:nvPr/>
        </p:nvSpPr>
        <p:spPr>
          <a:xfrm>
            <a:off x="9705037" y="4364789"/>
            <a:ext cx="2491321" cy="206832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100" b="1">
                <a:solidFill>
                  <a:schemeClr val="bg1"/>
                </a:solidFill>
                <a:latin typeface="Arial"/>
                <a:cs typeface="Arial"/>
              </a:rPr>
              <a:t>    Data Integrity and Reliability</a:t>
            </a:r>
            <a:endParaRPr lang="en-GB" sz="1100">
              <a:solidFill>
                <a:schemeClr val="bg1"/>
              </a:solidFill>
              <a:latin typeface="Arial"/>
              <a:cs typeface="Arial"/>
            </a:endParaRPr>
          </a:p>
          <a:p>
            <a:pPr marL="285750" indent="-285750">
              <a:buFont typeface="Arial,Sans-Serif"/>
              <a:buChar char="•"/>
            </a:pPr>
            <a:r>
              <a:rPr lang="en-GB" sz="1100">
                <a:solidFill>
                  <a:schemeClr val="bg1"/>
                </a:solidFill>
                <a:latin typeface="Arial"/>
                <a:cs typeface="Arial"/>
              </a:rPr>
              <a:t>Only credible and peer-reviewed sources were used. </a:t>
            </a:r>
          </a:p>
          <a:p>
            <a:pPr marL="285750" indent="-285750">
              <a:buFont typeface="Arial,Sans-Serif"/>
              <a:buChar char="•"/>
            </a:pPr>
            <a:r>
              <a:rPr lang="en-GB" sz="1100">
                <a:solidFill>
                  <a:schemeClr val="bg1"/>
                </a:solidFill>
                <a:latin typeface="Arial"/>
                <a:cs typeface="Arial"/>
              </a:rPr>
              <a:t>The CRAAP framework was applied to assess quality. </a:t>
            </a:r>
          </a:p>
          <a:p>
            <a:pPr algn="ctr"/>
            <a:endParaRPr lang="en-GB" dirty="0"/>
          </a:p>
        </p:txBody>
      </p:sp>
      <p:sp>
        <p:nvSpPr>
          <p:cNvPr id="15" name="Oval 14">
            <a:extLst>
              <a:ext uri="{FF2B5EF4-FFF2-40B4-BE49-F238E27FC236}">
                <a16:creationId xmlns:a16="http://schemas.microsoft.com/office/drawing/2014/main" id="{3315C273-49DB-AD98-EB16-6658095FCB86}"/>
              </a:ext>
            </a:extLst>
          </p:cNvPr>
          <p:cNvSpPr/>
          <p:nvPr/>
        </p:nvSpPr>
        <p:spPr>
          <a:xfrm>
            <a:off x="2655811" y="4367069"/>
            <a:ext cx="2849217" cy="206977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300" b="1">
                <a:solidFill>
                  <a:schemeClr val="bg1"/>
                </a:solidFill>
                <a:latin typeface="Arial"/>
                <a:cs typeface="Arial"/>
              </a:rPr>
              <a:t>Privacy and Confidentiality</a:t>
            </a:r>
            <a:endParaRPr lang="en-GB" sz="1300">
              <a:solidFill>
                <a:schemeClr val="bg1"/>
              </a:solidFill>
              <a:latin typeface="Arial"/>
              <a:cs typeface="Arial"/>
            </a:endParaRPr>
          </a:p>
          <a:p>
            <a:pPr marL="285750" indent="-285750">
              <a:buFont typeface="Arial,Sans-Serif"/>
              <a:buChar char="•"/>
            </a:pPr>
            <a:r>
              <a:rPr lang="en-GB" sz="1300">
                <a:solidFill>
                  <a:schemeClr val="bg1"/>
                </a:solidFill>
                <a:latin typeface="Arial"/>
                <a:cs typeface="Arial"/>
              </a:rPr>
              <a:t>No personal or identifiable data were collected. </a:t>
            </a:r>
          </a:p>
          <a:p>
            <a:pPr marL="285750" indent="-285750">
              <a:buFont typeface="Arial,Sans-Serif"/>
              <a:buChar char="•"/>
            </a:pPr>
            <a:r>
              <a:rPr lang="en-GB" sz="1300">
                <a:solidFill>
                  <a:schemeClr val="bg1"/>
                </a:solidFill>
                <a:latin typeface="Arial"/>
                <a:cs typeface="Arial"/>
              </a:rPr>
              <a:t>All information came from published sources. </a:t>
            </a:r>
          </a:p>
          <a:p>
            <a:pPr algn="ctr"/>
            <a:endParaRPr lang="en-GB" dirty="0"/>
          </a:p>
        </p:txBody>
      </p:sp>
      <p:sp>
        <p:nvSpPr>
          <p:cNvPr id="16" name="Oval 15">
            <a:extLst>
              <a:ext uri="{FF2B5EF4-FFF2-40B4-BE49-F238E27FC236}">
                <a16:creationId xmlns:a16="http://schemas.microsoft.com/office/drawing/2014/main" id="{8ECFF427-8977-0358-6AC4-9D95995E7E8C}"/>
              </a:ext>
            </a:extLst>
          </p:cNvPr>
          <p:cNvSpPr/>
          <p:nvPr/>
        </p:nvSpPr>
        <p:spPr>
          <a:xfrm>
            <a:off x="2179" y="4342556"/>
            <a:ext cx="2901527" cy="225722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300" b="1">
                <a:solidFill>
                  <a:schemeClr val="bg1"/>
                </a:solidFill>
                <a:latin typeface="Arial"/>
                <a:cs typeface="Arial"/>
              </a:rPr>
              <a:t>Research Standards</a:t>
            </a:r>
            <a:endParaRPr lang="en-GB" sz="1300">
              <a:solidFill>
                <a:schemeClr val="bg1"/>
              </a:solidFill>
              <a:latin typeface="Arial"/>
              <a:cs typeface="Arial"/>
            </a:endParaRPr>
          </a:p>
          <a:p>
            <a:pPr marL="285750" indent="-285750">
              <a:buFont typeface="Arial,Sans-Serif"/>
              <a:buChar char="•"/>
            </a:pPr>
            <a:r>
              <a:rPr lang="en-GB" sz="1300">
                <a:solidFill>
                  <a:schemeClr val="bg1"/>
                </a:solidFill>
                <a:latin typeface="Arial"/>
                <a:cs typeface="Arial"/>
              </a:rPr>
              <a:t>University ethical guidelines were followed. </a:t>
            </a:r>
          </a:p>
          <a:p>
            <a:pPr marL="285750" indent="-285750">
              <a:buFont typeface="Arial,Sans-Serif"/>
              <a:buChar char="•"/>
            </a:pPr>
            <a:r>
              <a:rPr lang="en-GB" sz="1300">
                <a:solidFill>
                  <a:schemeClr val="bg1"/>
                </a:solidFill>
                <a:latin typeface="Arial"/>
                <a:cs typeface="Arial"/>
              </a:rPr>
              <a:t>Ethical approval was not required as no participants were involved.</a:t>
            </a:r>
          </a:p>
          <a:p>
            <a:pPr algn="ctr"/>
            <a:endParaRPr lang="en-GB" dirty="0"/>
          </a:p>
        </p:txBody>
      </p:sp>
      <p:pic>
        <p:nvPicPr>
          <p:cNvPr id="3" name="Picture 2">
            <a:extLst>
              <a:ext uri="{FF2B5EF4-FFF2-40B4-BE49-F238E27FC236}">
                <a16:creationId xmlns:a16="http://schemas.microsoft.com/office/drawing/2014/main" id="{B9854D78-A522-5CCC-97AE-19B3EC2BE499}"/>
              </a:ext>
            </a:extLst>
          </p:cNvPr>
          <p:cNvPicPr>
            <a:picLocks noChangeAspect="1"/>
          </p:cNvPicPr>
          <p:nvPr/>
        </p:nvPicPr>
        <p:blipFill>
          <a:blip r:embed="rId5"/>
          <a:stretch>
            <a:fillRect/>
          </a:stretch>
        </p:blipFill>
        <p:spPr>
          <a:xfrm>
            <a:off x="8310566" y="7709"/>
            <a:ext cx="2044245" cy="2299607"/>
          </a:xfrm>
          <a:prstGeom prst="rect">
            <a:avLst/>
          </a:prstGeom>
        </p:spPr>
      </p:pic>
      <p:pic>
        <p:nvPicPr>
          <p:cNvPr id="14" name="Picture 13">
            <a:extLst>
              <a:ext uri="{FF2B5EF4-FFF2-40B4-BE49-F238E27FC236}">
                <a16:creationId xmlns:a16="http://schemas.microsoft.com/office/drawing/2014/main" id="{A86A0BC3-96B2-99FB-55FF-B1D682F73265}"/>
              </a:ext>
            </a:extLst>
          </p:cNvPr>
          <p:cNvPicPr>
            <a:picLocks noChangeAspect="1"/>
          </p:cNvPicPr>
          <p:nvPr/>
        </p:nvPicPr>
        <p:blipFill>
          <a:blip r:embed="rId6"/>
          <a:stretch>
            <a:fillRect/>
          </a:stretch>
        </p:blipFill>
        <p:spPr>
          <a:xfrm>
            <a:off x="10353345" y="-3300"/>
            <a:ext cx="1971551" cy="2314697"/>
          </a:xfrm>
          <a:prstGeom prst="rect">
            <a:avLst/>
          </a:prstGeom>
        </p:spPr>
      </p:pic>
    </p:spTree>
    <p:extLst>
      <p:ext uri="{BB962C8B-B14F-4D97-AF65-F5344CB8AC3E}">
        <p14:creationId xmlns:p14="http://schemas.microsoft.com/office/powerpoint/2010/main" val="3500843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4DE7D4-E93E-FEC6-5146-5B3259ED058F}"/>
              </a:ext>
            </a:extLst>
          </p:cNvPr>
          <p:cNvSpPr>
            <a:spLocks noGrp="1"/>
          </p:cNvSpPr>
          <p:nvPr>
            <p:ph idx="1"/>
          </p:nvPr>
        </p:nvSpPr>
        <p:spPr>
          <a:xfrm>
            <a:off x="627647" y="381835"/>
            <a:ext cx="10515600" cy="5454232"/>
          </a:xfrm>
        </p:spPr>
        <p:txBody>
          <a:bodyPr vert="horz" lIns="91440" tIns="45720" rIns="91440" bIns="45720" rtlCol="0" anchor="t">
            <a:noAutofit/>
          </a:bodyPr>
          <a:lstStyle/>
          <a:p>
            <a:pPr marL="0" indent="0">
              <a:buNone/>
            </a:pPr>
            <a:r>
              <a:rPr lang="en-GB" sz="1300" b="1">
                <a:latin typeface="Arial"/>
                <a:cs typeface="Arial"/>
              </a:rPr>
              <a:t>Reference List:</a:t>
            </a:r>
            <a:endParaRPr lang="en-US" sz="1300" b="1">
              <a:latin typeface="Arial"/>
              <a:cs typeface="Arial"/>
            </a:endParaRPr>
          </a:p>
          <a:p>
            <a:pPr marL="0" indent="0">
              <a:buNone/>
            </a:pPr>
            <a:r>
              <a:rPr lang="en-GB" sz="1300" dirty="0">
                <a:latin typeface="Arial"/>
                <a:ea typeface="+mn-lt"/>
                <a:cs typeface="Arial"/>
              </a:rPr>
              <a:t>Aveyard, H. (2019) </a:t>
            </a:r>
            <a:r>
              <a:rPr lang="en-GB" sz="1300" i="1" dirty="0">
                <a:latin typeface="Arial"/>
                <a:ea typeface="+mn-lt"/>
                <a:cs typeface="Arial"/>
              </a:rPr>
              <a:t>Doing a Literature Review in Health and Social Care</a:t>
            </a:r>
            <a:r>
              <a:rPr lang="en-GB" sz="1300" dirty="0">
                <a:latin typeface="Arial"/>
                <a:ea typeface="+mn-lt"/>
                <a:cs typeface="Arial"/>
              </a:rPr>
              <a:t>. 4th </a:t>
            </a:r>
            <a:r>
              <a:rPr lang="en-GB" sz="1300" dirty="0" err="1">
                <a:latin typeface="Arial"/>
                <a:ea typeface="+mn-lt"/>
                <a:cs typeface="Arial"/>
              </a:rPr>
              <a:t>edn</a:t>
            </a:r>
            <a:r>
              <a:rPr lang="en-GB" sz="1300" dirty="0">
                <a:latin typeface="Arial"/>
                <a:ea typeface="+mn-lt"/>
                <a:cs typeface="Arial"/>
              </a:rPr>
              <a:t>. London: Open University Press.</a:t>
            </a:r>
            <a:endParaRPr lang="en-GB" sz="1300" dirty="0">
              <a:latin typeface="Arial"/>
              <a:cs typeface="Arial"/>
            </a:endParaRPr>
          </a:p>
          <a:p>
            <a:pPr marL="0" indent="0">
              <a:buNone/>
            </a:pPr>
            <a:r>
              <a:rPr lang="en-GB" sz="1300" dirty="0">
                <a:latin typeface="Arial"/>
                <a:ea typeface="+mn-lt"/>
                <a:cs typeface="Arial"/>
              </a:rPr>
              <a:t>Attoe, D.E. and Climie, E.A. (2023) ‘Miss. Diagnosis: A systematic review of ADHD in adult women’, </a:t>
            </a:r>
            <a:r>
              <a:rPr lang="en-GB" sz="1300" i="1" dirty="0">
                <a:latin typeface="Arial"/>
                <a:ea typeface="+mn-lt"/>
                <a:cs typeface="Arial"/>
              </a:rPr>
              <a:t>Journal of Attention Disorders</a:t>
            </a:r>
            <a:r>
              <a:rPr lang="en-GB" sz="1300" dirty="0">
                <a:latin typeface="Arial"/>
                <a:ea typeface="+mn-lt"/>
                <a:cs typeface="Arial"/>
              </a:rPr>
              <a:t>, 27(7), pp. 645–657. </a:t>
            </a:r>
            <a:r>
              <a:rPr lang="en-GB" sz="1300" dirty="0" err="1">
                <a:latin typeface="Arial"/>
                <a:ea typeface="+mn-lt"/>
                <a:cs typeface="Arial"/>
              </a:rPr>
              <a:t>doi</a:t>
            </a:r>
            <a:r>
              <a:rPr lang="en-GB" sz="1300" dirty="0">
                <a:latin typeface="Arial"/>
                <a:ea typeface="+mn-lt"/>
                <a:cs typeface="Arial"/>
              </a:rPr>
              <a:t>: 10.1177/10870547231161533.</a:t>
            </a:r>
            <a:endParaRPr lang="en-GB" sz="1300" dirty="0">
              <a:latin typeface="Arial"/>
              <a:cs typeface="Arial"/>
            </a:endParaRPr>
          </a:p>
          <a:p>
            <a:pPr marL="0" indent="0">
              <a:buNone/>
            </a:pPr>
            <a:r>
              <a:rPr lang="en-GB" sz="1300" dirty="0">
                <a:latin typeface="Arial"/>
                <a:ea typeface="+mn-lt"/>
                <a:cs typeface="Arial"/>
              </a:rPr>
              <a:t>Baig, S.K. and Kahya, H.H. (2025) ‘The experiences of women navigating a late ADHD diagnosis in the UK’, </a:t>
            </a:r>
            <a:r>
              <a:rPr lang="en-GB" sz="1300" i="1" dirty="0">
                <a:latin typeface="Arial"/>
                <a:ea typeface="+mn-lt"/>
                <a:cs typeface="Arial"/>
              </a:rPr>
              <a:t>Advances in Mental Health</a:t>
            </a:r>
            <a:r>
              <a:rPr lang="en-GB" sz="1300" dirty="0">
                <a:latin typeface="Arial"/>
                <a:ea typeface="+mn-lt"/>
                <a:cs typeface="Arial"/>
              </a:rPr>
              <a:t>, pp. 1–25. </a:t>
            </a:r>
            <a:r>
              <a:rPr lang="en-GB" sz="1300" dirty="0" err="1">
                <a:latin typeface="Arial"/>
                <a:ea typeface="+mn-lt"/>
                <a:cs typeface="Arial"/>
              </a:rPr>
              <a:t>doi</a:t>
            </a:r>
            <a:r>
              <a:rPr lang="en-GB" sz="1300" dirty="0">
                <a:latin typeface="Arial"/>
                <a:ea typeface="+mn-lt"/>
                <a:cs typeface="Arial"/>
              </a:rPr>
              <a:t>: 10.1080/18387357.2025.2524513.</a:t>
            </a:r>
            <a:endParaRPr lang="en-GB" sz="1300" dirty="0">
              <a:latin typeface="Arial"/>
              <a:cs typeface="Arial"/>
            </a:endParaRPr>
          </a:p>
          <a:p>
            <a:pPr marL="0" indent="0">
              <a:buNone/>
            </a:pPr>
            <a:r>
              <a:rPr lang="en-GB" sz="1300" dirty="0">
                <a:latin typeface="Arial"/>
                <a:ea typeface="+mn-lt"/>
                <a:cs typeface="Arial"/>
              </a:rPr>
              <a:t>Booth, A., Sutton, A. and Papaioannou, D. (2016) </a:t>
            </a:r>
            <a:r>
              <a:rPr lang="en-GB" sz="1300" i="1" dirty="0">
                <a:latin typeface="Arial"/>
                <a:ea typeface="+mn-lt"/>
                <a:cs typeface="Arial"/>
              </a:rPr>
              <a:t>Systematic Approaches to a Successful Literature Review</a:t>
            </a:r>
            <a:r>
              <a:rPr lang="en-GB" sz="1300" dirty="0">
                <a:latin typeface="Arial"/>
                <a:ea typeface="+mn-lt"/>
                <a:cs typeface="Arial"/>
              </a:rPr>
              <a:t>. 2nd </a:t>
            </a:r>
            <a:r>
              <a:rPr lang="en-GB" sz="1300" dirty="0" err="1">
                <a:latin typeface="Arial"/>
                <a:ea typeface="+mn-lt"/>
                <a:cs typeface="Arial"/>
              </a:rPr>
              <a:t>edn</a:t>
            </a:r>
            <a:r>
              <a:rPr lang="en-GB" sz="1300" dirty="0">
                <a:latin typeface="Arial"/>
                <a:ea typeface="+mn-lt"/>
                <a:cs typeface="Arial"/>
              </a:rPr>
              <a:t>. London: Sage.</a:t>
            </a:r>
            <a:endParaRPr lang="en-GB" sz="1300" dirty="0">
              <a:latin typeface="Arial"/>
              <a:cs typeface="Arial"/>
            </a:endParaRPr>
          </a:p>
          <a:p>
            <a:pPr marL="0" indent="0">
              <a:buNone/>
            </a:pPr>
            <a:r>
              <a:rPr lang="en-GB" sz="1300" dirty="0">
                <a:latin typeface="Arial"/>
                <a:ea typeface="+mn-lt"/>
                <a:cs typeface="Arial"/>
              </a:rPr>
              <a:t>Braun, V. and Clarke, V. (2006) ‘Using thematic analysis in psychology’, </a:t>
            </a:r>
            <a:r>
              <a:rPr lang="en-GB" sz="1300" i="1" dirty="0">
                <a:latin typeface="Arial"/>
                <a:ea typeface="+mn-lt"/>
                <a:cs typeface="Arial"/>
              </a:rPr>
              <a:t>Qualitative Research in Psychology</a:t>
            </a:r>
            <a:r>
              <a:rPr lang="en-GB" sz="1300" dirty="0">
                <a:latin typeface="Arial"/>
                <a:ea typeface="+mn-lt"/>
                <a:cs typeface="Arial"/>
              </a:rPr>
              <a:t>, 3(2), pp. 77–101. </a:t>
            </a:r>
            <a:r>
              <a:rPr lang="en-GB" sz="1300" dirty="0" err="1">
                <a:latin typeface="Arial"/>
                <a:ea typeface="+mn-lt"/>
                <a:cs typeface="Arial"/>
              </a:rPr>
              <a:t>doi</a:t>
            </a:r>
            <a:r>
              <a:rPr lang="en-GB" sz="1300" dirty="0">
                <a:latin typeface="Arial"/>
                <a:ea typeface="+mn-lt"/>
                <a:cs typeface="Arial"/>
              </a:rPr>
              <a:t>: 10.1191/1478088706qp063oa.</a:t>
            </a:r>
            <a:endParaRPr lang="en-GB" sz="1300" dirty="0">
              <a:latin typeface="Arial"/>
              <a:cs typeface="Arial"/>
            </a:endParaRPr>
          </a:p>
          <a:p>
            <a:pPr marL="0" indent="0">
              <a:buNone/>
            </a:pPr>
            <a:r>
              <a:rPr lang="en-GB" sz="1300">
                <a:latin typeface="Arial"/>
                <a:ea typeface="+mn-lt"/>
                <a:cs typeface="Arial"/>
              </a:rPr>
              <a:t>NHS Digital (2023) </a:t>
            </a:r>
            <a:r>
              <a:rPr lang="en-GB" sz="1300" i="1">
                <a:latin typeface="Arial"/>
                <a:ea typeface="+mn-lt"/>
                <a:cs typeface="Arial"/>
              </a:rPr>
              <a:t>Adult Psychiatric Morbidity Survey: Attention Deficit Hyperactivity Disorder</a:t>
            </a:r>
            <a:r>
              <a:rPr lang="en-GB" sz="1300">
                <a:latin typeface="Arial"/>
                <a:ea typeface="+mn-lt"/>
                <a:cs typeface="Arial"/>
              </a:rPr>
              <a:t>. Available at: </a:t>
            </a:r>
            <a:r>
              <a:rPr lang="en-GB" sz="1300" dirty="0">
                <a:latin typeface="Arial"/>
                <a:ea typeface="+mn-lt"/>
                <a:cs typeface="Arial"/>
                <a:hlinkClick r:id="rId2"/>
              </a:rPr>
              <a:t>https://digital.nhs.uk</a:t>
            </a:r>
            <a:r>
              <a:rPr lang="en-GB" sz="1300" dirty="0">
                <a:latin typeface="Arial"/>
                <a:ea typeface="+mn-lt"/>
                <a:cs typeface="Arial"/>
              </a:rPr>
              <a:t> </a:t>
            </a:r>
            <a:r>
              <a:rPr lang="en-GB" sz="1300">
                <a:latin typeface="Arial"/>
                <a:ea typeface="+mn-lt"/>
                <a:cs typeface="Arial"/>
              </a:rPr>
              <a:t>(Accessed: 18 June 2026).</a:t>
            </a:r>
            <a:endParaRPr lang="en-GB" sz="1300" dirty="0">
              <a:latin typeface="Arial"/>
              <a:cs typeface="Arial"/>
            </a:endParaRPr>
          </a:p>
          <a:p>
            <a:pPr marL="0" indent="0">
              <a:buNone/>
            </a:pPr>
            <a:r>
              <a:rPr lang="en-GB" sz="1300" dirty="0">
                <a:latin typeface="Arial"/>
                <a:ea typeface="+mn-lt"/>
                <a:cs typeface="Arial"/>
              </a:rPr>
              <a:t>Page, M.J., McKenzie, J.E., Bossuyt, P.M., </a:t>
            </a:r>
            <a:r>
              <a:rPr lang="en-GB" sz="1300" dirty="0" err="1">
                <a:latin typeface="Arial"/>
                <a:ea typeface="+mn-lt"/>
                <a:cs typeface="Arial"/>
              </a:rPr>
              <a:t>Boutron</a:t>
            </a:r>
            <a:r>
              <a:rPr lang="en-GB" sz="1300" dirty="0">
                <a:latin typeface="Arial"/>
                <a:ea typeface="+mn-lt"/>
                <a:cs typeface="Arial"/>
              </a:rPr>
              <a:t>, I., Hoffmann, T.C., Mulrow, C.D., </a:t>
            </a:r>
            <a:r>
              <a:rPr lang="en-GB" sz="1300" dirty="0" err="1">
                <a:latin typeface="Arial"/>
                <a:ea typeface="+mn-lt"/>
                <a:cs typeface="Arial"/>
              </a:rPr>
              <a:t>Shamseer</a:t>
            </a:r>
            <a:r>
              <a:rPr lang="en-GB" sz="1300" dirty="0">
                <a:latin typeface="Arial"/>
                <a:ea typeface="+mn-lt"/>
                <a:cs typeface="Arial"/>
              </a:rPr>
              <a:t>, L., Tetzlaff, J.M., Akl, E.A., Brennan, S.E., Chou, R., Glanville, J., Grimshaw, J.M., Hróbjartsson, A., Lalu, M.M., Li, T., Loder, E.W., Mayo-Wilson, E., McDonald, S., McGuinness, L.A., Stewart, L.A., Thomas, J., </a:t>
            </a:r>
            <a:r>
              <a:rPr lang="en-GB" sz="1300" dirty="0" err="1">
                <a:latin typeface="Arial"/>
                <a:ea typeface="+mn-lt"/>
                <a:cs typeface="Arial"/>
              </a:rPr>
              <a:t>Tricco</a:t>
            </a:r>
            <a:r>
              <a:rPr lang="en-GB" sz="1300" dirty="0">
                <a:latin typeface="Arial"/>
                <a:ea typeface="+mn-lt"/>
                <a:cs typeface="Arial"/>
              </a:rPr>
              <a:t>, A.C., Welch, V.A., Whiting, P. and Moher, D. (2021) ‘The PRISMA 2020 statement: an updated guideline for reporting systematic reviews’, </a:t>
            </a:r>
            <a:r>
              <a:rPr lang="en-GB" sz="1300" i="1" dirty="0">
                <a:latin typeface="Arial"/>
                <a:ea typeface="+mn-lt"/>
                <a:cs typeface="Arial"/>
              </a:rPr>
              <a:t>BMJ</a:t>
            </a:r>
            <a:r>
              <a:rPr lang="en-GB" sz="1300" dirty="0">
                <a:latin typeface="Arial"/>
                <a:ea typeface="+mn-lt"/>
                <a:cs typeface="Arial"/>
              </a:rPr>
              <a:t>, 372, n71. </a:t>
            </a:r>
            <a:r>
              <a:rPr lang="en-GB" sz="1300" dirty="0" err="1">
                <a:latin typeface="Arial"/>
                <a:ea typeface="+mn-lt"/>
                <a:cs typeface="Arial"/>
              </a:rPr>
              <a:t>doi</a:t>
            </a:r>
            <a:r>
              <a:rPr lang="en-GB" sz="1300" dirty="0">
                <a:latin typeface="Arial"/>
                <a:ea typeface="+mn-lt"/>
                <a:cs typeface="Arial"/>
              </a:rPr>
              <a:t>: 10.1136/bmj.n71.</a:t>
            </a:r>
            <a:endParaRPr lang="en-GB" sz="1300" dirty="0">
              <a:latin typeface="Arial"/>
              <a:cs typeface="Arial"/>
            </a:endParaRPr>
          </a:p>
          <a:p>
            <a:pPr marL="0" indent="0">
              <a:buNone/>
            </a:pPr>
            <a:r>
              <a:rPr lang="en-GB" sz="1300" dirty="0">
                <a:latin typeface="Arial"/>
                <a:ea typeface="+mn-lt"/>
                <a:cs typeface="Arial"/>
              </a:rPr>
              <a:t>Saunders, M., Lewis, P. and Thornhill, A. (2019) </a:t>
            </a:r>
            <a:r>
              <a:rPr lang="en-GB" sz="1300" i="1" dirty="0">
                <a:latin typeface="Arial"/>
                <a:ea typeface="+mn-lt"/>
                <a:cs typeface="Arial"/>
              </a:rPr>
              <a:t>Research Methods for Business Students</a:t>
            </a:r>
            <a:r>
              <a:rPr lang="en-GB" sz="1300" dirty="0">
                <a:latin typeface="Arial"/>
                <a:ea typeface="+mn-lt"/>
                <a:cs typeface="Arial"/>
              </a:rPr>
              <a:t>. 8th </a:t>
            </a:r>
            <a:r>
              <a:rPr lang="en-GB" sz="1300" dirty="0" err="1">
                <a:latin typeface="Arial"/>
                <a:ea typeface="+mn-lt"/>
                <a:cs typeface="Arial"/>
              </a:rPr>
              <a:t>edn</a:t>
            </a:r>
            <a:r>
              <a:rPr lang="en-GB" sz="1300" dirty="0">
                <a:latin typeface="Arial"/>
                <a:ea typeface="+mn-lt"/>
                <a:cs typeface="Arial"/>
              </a:rPr>
              <a:t>. Harlow: Pearson.</a:t>
            </a:r>
            <a:endParaRPr lang="en-GB" sz="1300" dirty="0">
              <a:latin typeface="Arial"/>
              <a:cs typeface="Arial"/>
            </a:endParaRPr>
          </a:p>
          <a:p>
            <a:pPr marL="0" indent="0">
              <a:buNone/>
            </a:pPr>
            <a:r>
              <a:rPr lang="en-GB" sz="1300" dirty="0">
                <a:latin typeface="Arial"/>
                <a:ea typeface="+mn-lt"/>
                <a:cs typeface="Arial"/>
              </a:rPr>
              <a:t>Wurth, P., </a:t>
            </a:r>
            <a:r>
              <a:rPr lang="en-GB" sz="1300" dirty="0" err="1">
                <a:latin typeface="Arial"/>
                <a:ea typeface="+mn-lt"/>
                <a:cs typeface="Arial"/>
              </a:rPr>
              <a:t>Fuermaier</a:t>
            </a:r>
            <a:r>
              <a:rPr lang="en-GB" sz="1300" dirty="0">
                <a:latin typeface="Arial"/>
                <a:ea typeface="+mn-lt"/>
                <a:cs typeface="Arial"/>
              </a:rPr>
              <a:t>, A.B.M., Strand, A.H. and Thorell, L.B. (2025) ‘Diagnosis acceptance, masking and perceived benefits and challenges in adults with ADHD and ASD: Associations with quality of life’, </a:t>
            </a:r>
            <a:r>
              <a:rPr lang="en-GB" sz="1300" i="1" dirty="0">
                <a:latin typeface="Arial"/>
                <a:ea typeface="+mn-lt"/>
                <a:cs typeface="Arial"/>
              </a:rPr>
              <a:t>Frontiers in Psychiatry</a:t>
            </a:r>
            <a:r>
              <a:rPr lang="en-GB" sz="1300" dirty="0">
                <a:latin typeface="Arial"/>
                <a:ea typeface="+mn-lt"/>
                <a:cs typeface="Arial"/>
              </a:rPr>
              <a:t>, 16. </a:t>
            </a:r>
            <a:r>
              <a:rPr lang="en-GB" sz="1300" dirty="0" err="1">
                <a:latin typeface="Arial"/>
                <a:ea typeface="+mn-lt"/>
                <a:cs typeface="Arial"/>
              </a:rPr>
              <a:t>doi</a:t>
            </a:r>
            <a:r>
              <a:rPr lang="en-GB" sz="1300" dirty="0">
                <a:latin typeface="Arial"/>
                <a:ea typeface="+mn-lt"/>
                <a:cs typeface="Arial"/>
              </a:rPr>
              <a:t>: 10.3389/fpsyt.2025.1668780.</a:t>
            </a:r>
            <a:endParaRPr lang="en-GB" sz="1300" dirty="0">
              <a:latin typeface="Arial"/>
              <a:cs typeface="Arial"/>
            </a:endParaRPr>
          </a:p>
          <a:p>
            <a:pPr marL="0" indent="0">
              <a:buNone/>
            </a:pPr>
            <a:r>
              <a:rPr lang="en-GB" sz="1300" dirty="0">
                <a:latin typeface="Arial"/>
                <a:ea typeface="+mn-lt"/>
                <a:cs typeface="Arial"/>
              </a:rPr>
              <a:t>Young, S., Asherson, P., Lloyd, T., </a:t>
            </a:r>
            <a:r>
              <a:rPr lang="en-GB" sz="1300" dirty="0" err="1">
                <a:latin typeface="Arial"/>
                <a:ea typeface="+mn-lt"/>
                <a:cs typeface="Arial"/>
              </a:rPr>
              <a:t>Absoud</a:t>
            </a:r>
            <a:r>
              <a:rPr lang="en-GB" sz="1300" dirty="0">
                <a:latin typeface="Arial"/>
                <a:ea typeface="+mn-lt"/>
                <a:cs typeface="Arial"/>
              </a:rPr>
              <a:t>, M., Arif, M., Colley, W.A., Cortese, S., Cubbin, S., Doyle, N., Morua, S.D., Ferreira-Lay, P., Gudjonsson, G., Ivens, V., Jarvis, C., Lewis, A., Mason, P., Newlove-Delgado, T., Pitts, M., Read, H. and van Rensburg, K. (2021) ‘Failure of healthcare provision for attention-deficit/hyperactivity disorder in the United Kingdom: A consensus statement’, </a:t>
            </a:r>
            <a:r>
              <a:rPr lang="en-GB" sz="1300" i="1" dirty="0">
                <a:latin typeface="Arial"/>
                <a:ea typeface="+mn-lt"/>
                <a:cs typeface="Arial"/>
              </a:rPr>
              <a:t>Frontiers in Psychiatry</a:t>
            </a:r>
            <a:r>
              <a:rPr lang="en-GB" sz="1300" dirty="0">
                <a:latin typeface="Arial"/>
                <a:ea typeface="+mn-lt"/>
                <a:cs typeface="Arial"/>
              </a:rPr>
              <a:t>, 12, p. 649399. </a:t>
            </a:r>
            <a:r>
              <a:rPr lang="en-GB" sz="1300" dirty="0" err="1">
                <a:latin typeface="Arial"/>
                <a:ea typeface="+mn-lt"/>
                <a:cs typeface="Arial"/>
              </a:rPr>
              <a:t>doi</a:t>
            </a:r>
            <a:r>
              <a:rPr lang="en-GB" sz="1300" dirty="0">
                <a:latin typeface="Arial"/>
                <a:ea typeface="+mn-lt"/>
                <a:cs typeface="Arial"/>
              </a:rPr>
              <a:t>: 10.3389/fpsyt.2021.649399.</a:t>
            </a:r>
            <a:endParaRPr lang="en-GB" sz="1300" dirty="0">
              <a:latin typeface="Arial"/>
              <a:cs typeface="Arial"/>
            </a:endParaRPr>
          </a:p>
          <a:p>
            <a:endParaRPr lang="en-GB" sz="1300" dirty="0">
              <a:latin typeface="Arial"/>
              <a:cs typeface="Arial"/>
            </a:endParaRPr>
          </a:p>
        </p:txBody>
      </p:sp>
    </p:spTree>
    <p:extLst>
      <p:ext uri="{BB962C8B-B14F-4D97-AF65-F5344CB8AC3E}">
        <p14:creationId xmlns:p14="http://schemas.microsoft.com/office/powerpoint/2010/main" val="31348522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  Women Diagnosed with ADHD After the Age of 30 in the UK: Experiences, Diagnostic Barriers and Service Provision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1175</cp:revision>
  <dcterms:created xsi:type="dcterms:W3CDTF">2026-06-14T14:37:15Z</dcterms:created>
  <dcterms:modified xsi:type="dcterms:W3CDTF">2026-07-16T08:13:18Z</dcterms:modified>
</cp:coreProperties>
</file>