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4" r:id="rId13"/>
    <p:sldId id="265" r:id="rId14"/>
    <p:sldId id="266" r:id="rId15"/>
    <p:sldId id="268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D22E10-51BF-4306-AFC5-468B7F0998BD}" v="179" dt="2026-06-20T19:12:40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B3647C-618C-46BD-8EEC-BD7A0E44111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CBBB082-5841-49B0-845F-AC64D63EEF0B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Good morning, my name is Oluwatoyin Salu a student at the UWTSD with the student No 2508698 and I am studying Certificate in Higher Education Skills for Workplace-Health and Social Care.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10243D-7E6D-43B5-B032-48FFA648F5CE}" type="parTrans" cxnId="{EA5BFE8C-25BC-4C5C-9157-B2BC7DD70F9C}">
      <dgm:prSet/>
      <dgm:spPr/>
      <dgm:t>
        <a:bodyPr/>
        <a:lstStyle/>
        <a:p>
          <a:endParaRPr lang="en-US"/>
        </a:p>
      </dgm:t>
    </dgm:pt>
    <dgm:pt modelId="{91090BE9-A4A9-4900-A4C9-6F7BF543DCD0}" type="sibTrans" cxnId="{EA5BFE8C-25BC-4C5C-9157-B2BC7DD70F9C}">
      <dgm:prSet/>
      <dgm:spPr/>
      <dgm:t>
        <a:bodyPr/>
        <a:lstStyle/>
        <a:p>
          <a:endParaRPr lang="en-US"/>
        </a:p>
      </dgm:t>
    </dgm:pt>
    <dgm:pt modelId="{D0356FDB-73BB-42C1-AD40-761A395023C9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Today, as a Trainee Early Years Support Worker, I am presenting a psychological analysis and early help plan for 4 years old Issac, who recently relocated to London but experiencing severe separation anxiety, language delays, and social withdrawal.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8F52F8-6A18-4B6F-B8E3-CBD01D472A14}" type="parTrans" cxnId="{8DFFF3F0-17EA-4D27-8C39-93AA41F8FBE6}">
      <dgm:prSet/>
      <dgm:spPr/>
      <dgm:t>
        <a:bodyPr/>
        <a:lstStyle/>
        <a:p>
          <a:endParaRPr lang="en-US"/>
        </a:p>
      </dgm:t>
    </dgm:pt>
    <dgm:pt modelId="{280F6D61-3D3D-4CE9-AB0E-4B0601DFE5E0}" type="sibTrans" cxnId="{8DFFF3F0-17EA-4D27-8C39-93AA41F8FBE6}">
      <dgm:prSet/>
      <dgm:spPr/>
      <dgm:t>
        <a:bodyPr/>
        <a:lstStyle/>
        <a:p>
          <a:endParaRPr lang="en-US"/>
        </a:p>
      </dgm:t>
    </dgm:pt>
    <dgm:pt modelId="{2EECA5F2-21F4-4F3D-A76B-928A5F32DAE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To understand Isaac’s holistic development, this presentation I will apply John Bowlby’s Attachment Theory. I will explore how his disrupted caregiving environment has shaped his current emotion and cognitive  profile, evaluate the theory’s strengths and limitations, also propose a practical multi-agency support plans for him and his mother.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C7CF8E-7631-4A7D-9A77-45DED7CBC243}" type="parTrans" cxnId="{01055A76-C9E5-4882-BAE5-AB2CE795FA1D}">
      <dgm:prSet/>
      <dgm:spPr/>
      <dgm:t>
        <a:bodyPr/>
        <a:lstStyle/>
        <a:p>
          <a:endParaRPr lang="en-US"/>
        </a:p>
      </dgm:t>
    </dgm:pt>
    <dgm:pt modelId="{252EA2B3-DC0B-4EB2-9418-B347537EBBB6}" type="sibTrans" cxnId="{01055A76-C9E5-4882-BAE5-AB2CE795FA1D}">
      <dgm:prSet/>
      <dgm:spPr/>
      <dgm:t>
        <a:bodyPr/>
        <a:lstStyle/>
        <a:p>
          <a:endParaRPr lang="en-US"/>
        </a:p>
      </dgm:t>
    </dgm:pt>
    <dgm:pt modelId="{E0B9D3CE-7093-4EB6-A15C-736CD517313A}" type="pres">
      <dgm:prSet presAssocID="{8FB3647C-618C-46BD-8EEC-BD7A0E44111A}" presName="linear" presStyleCnt="0">
        <dgm:presLayoutVars>
          <dgm:animLvl val="lvl"/>
          <dgm:resizeHandles val="exact"/>
        </dgm:presLayoutVars>
      </dgm:prSet>
      <dgm:spPr/>
    </dgm:pt>
    <dgm:pt modelId="{009DD9D6-5C57-4C2E-8191-4DF749B6273A}" type="pres">
      <dgm:prSet presAssocID="{CCBBB082-5841-49B0-845F-AC64D63EEF0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3B5BC9B-8545-46B6-AAD6-782BFC4591A3}" type="pres">
      <dgm:prSet presAssocID="{91090BE9-A4A9-4900-A4C9-6F7BF543DCD0}" presName="spacer" presStyleCnt="0"/>
      <dgm:spPr/>
    </dgm:pt>
    <dgm:pt modelId="{E89D1B61-C28C-46BE-B5C0-A8FB85EDEDD5}" type="pres">
      <dgm:prSet presAssocID="{D0356FDB-73BB-42C1-AD40-761A395023C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31FA41-C799-45F3-B316-340C9F220526}" type="pres">
      <dgm:prSet presAssocID="{280F6D61-3D3D-4CE9-AB0E-4B0601DFE5E0}" presName="spacer" presStyleCnt="0"/>
      <dgm:spPr/>
    </dgm:pt>
    <dgm:pt modelId="{56943B70-9514-4CE5-A1C6-877B71423C05}" type="pres">
      <dgm:prSet presAssocID="{2EECA5F2-21F4-4F3D-A76B-928A5F32DAE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3C4EE0D-92DC-4C2B-8C75-B31EB9BEE257}" type="presOf" srcId="{CCBBB082-5841-49B0-845F-AC64D63EEF0B}" destId="{009DD9D6-5C57-4C2E-8191-4DF749B6273A}" srcOrd="0" destOrd="0" presId="urn:microsoft.com/office/officeart/2005/8/layout/vList2"/>
    <dgm:cxn modelId="{01055A76-C9E5-4882-BAE5-AB2CE795FA1D}" srcId="{8FB3647C-618C-46BD-8EEC-BD7A0E44111A}" destId="{2EECA5F2-21F4-4F3D-A76B-928A5F32DAE6}" srcOrd="2" destOrd="0" parTransId="{6CC7CF8E-7631-4A7D-9A77-45DED7CBC243}" sibTransId="{252EA2B3-DC0B-4EB2-9418-B347537EBBB6}"/>
    <dgm:cxn modelId="{EA5BFE8C-25BC-4C5C-9157-B2BC7DD70F9C}" srcId="{8FB3647C-618C-46BD-8EEC-BD7A0E44111A}" destId="{CCBBB082-5841-49B0-845F-AC64D63EEF0B}" srcOrd="0" destOrd="0" parTransId="{A810243D-7E6D-43B5-B032-48FFA648F5CE}" sibTransId="{91090BE9-A4A9-4900-A4C9-6F7BF543DCD0}"/>
    <dgm:cxn modelId="{3EDB58C3-E91F-4F07-9317-A472FBA05ACC}" type="presOf" srcId="{8FB3647C-618C-46BD-8EEC-BD7A0E44111A}" destId="{E0B9D3CE-7093-4EB6-A15C-736CD517313A}" srcOrd="0" destOrd="0" presId="urn:microsoft.com/office/officeart/2005/8/layout/vList2"/>
    <dgm:cxn modelId="{88D3C5D2-FE98-41C4-8396-2C3F5E103163}" type="presOf" srcId="{D0356FDB-73BB-42C1-AD40-761A395023C9}" destId="{E89D1B61-C28C-46BE-B5C0-A8FB85EDEDD5}" srcOrd="0" destOrd="0" presId="urn:microsoft.com/office/officeart/2005/8/layout/vList2"/>
    <dgm:cxn modelId="{8DFFF3F0-17EA-4D27-8C39-93AA41F8FBE6}" srcId="{8FB3647C-618C-46BD-8EEC-BD7A0E44111A}" destId="{D0356FDB-73BB-42C1-AD40-761A395023C9}" srcOrd="1" destOrd="0" parTransId="{308F52F8-6A18-4B6F-B8E3-CBD01D472A14}" sibTransId="{280F6D61-3D3D-4CE9-AB0E-4B0601DFE5E0}"/>
    <dgm:cxn modelId="{F7855DF6-5ACB-4546-910D-5DD875EA398F}" type="presOf" srcId="{2EECA5F2-21F4-4F3D-A76B-928A5F32DAE6}" destId="{56943B70-9514-4CE5-A1C6-877B71423C05}" srcOrd="0" destOrd="0" presId="urn:microsoft.com/office/officeart/2005/8/layout/vList2"/>
    <dgm:cxn modelId="{6AC2DD7E-D4C9-48AC-8DEF-4C61C0A526A8}" type="presParOf" srcId="{E0B9D3CE-7093-4EB6-A15C-736CD517313A}" destId="{009DD9D6-5C57-4C2E-8191-4DF749B6273A}" srcOrd="0" destOrd="0" presId="urn:microsoft.com/office/officeart/2005/8/layout/vList2"/>
    <dgm:cxn modelId="{7E4465D1-58A2-4C72-9A01-F1EFADE3CBD0}" type="presParOf" srcId="{E0B9D3CE-7093-4EB6-A15C-736CD517313A}" destId="{E3B5BC9B-8545-46B6-AAD6-782BFC4591A3}" srcOrd="1" destOrd="0" presId="urn:microsoft.com/office/officeart/2005/8/layout/vList2"/>
    <dgm:cxn modelId="{5D4BA158-A29A-484D-A2C4-C0B10890A87C}" type="presParOf" srcId="{E0B9D3CE-7093-4EB6-A15C-736CD517313A}" destId="{E89D1B61-C28C-46BE-B5C0-A8FB85EDEDD5}" srcOrd="2" destOrd="0" presId="urn:microsoft.com/office/officeart/2005/8/layout/vList2"/>
    <dgm:cxn modelId="{FDFBBB8D-1F25-4004-A133-6B5FB949963F}" type="presParOf" srcId="{E0B9D3CE-7093-4EB6-A15C-736CD517313A}" destId="{C131FA41-C799-45F3-B316-340C9F220526}" srcOrd="3" destOrd="0" presId="urn:microsoft.com/office/officeart/2005/8/layout/vList2"/>
    <dgm:cxn modelId="{0F275C0B-39AC-4B71-A2CF-324A9D478D23}" type="presParOf" srcId="{E0B9D3CE-7093-4EB6-A15C-736CD517313A}" destId="{56943B70-9514-4CE5-A1C6-877B71423C0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A49F51-3358-4485-A347-1D82AE9F15C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FD97491-E389-4A62-82B8-E6594C06CA75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Background: Isaac’s Case: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Setting the scene and key observations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DC61D7-E773-4B5C-8D9E-48B9A6D3E020}" type="parTrans" cxnId="{BE921A87-0F23-46FD-B5D1-684418CA87ED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D3EC3F-4413-4A0D-AD3E-4EBCDFA64211}" type="sibTrans" cxnId="{BE921A87-0F23-46FD-B5D1-684418CA87E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6A1B18-6925-4939-92F6-400DBC6E7B94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Lifespan Development Theory and Justification: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Why Bowlby’s Attachment Theory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BCAE59-CBA7-47F5-85AF-381AB0645289}" type="parTrans" cxnId="{A8B3A80F-9171-4040-9A27-AC3B8DAD249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E8B74D-4F6C-47AA-9283-7355E660757B}" type="sibTrans" cxnId="{A8B3A80F-9171-4040-9A27-AC3B8DAD249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E061EE-915B-4CA6-9B22-620C7349B28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Theory Explained: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Key concepts, stages and attachment types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554CD8-ECAB-4D41-9113-F654EACFEC4E}" type="parTrans" cxnId="{94BCE048-042F-4900-82AD-DEE6725E05E6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78B4C2-FF7A-4376-BBF2-19E1B59A8B18}" type="sibTrans" cxnId="{94BCE048-042F-4900-82AD-DEE6725E05E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8B4F5D-ABB6-4E9F-9F5B-F378A8B3806C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Application to Isaac: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Linking theory to his behaviour and needs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575D46-C7D8-4E92-B3EC-5EAD64887D00}" type="parTrans" cxnId="{F0BD3B9A-EBB9-473C-8809-0A9C197C341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6E147C-19C6-473F-B587-2F864715617D}" type="sibTrans" cxnId="{F0BD3B9A-EBB9-473C-8809-0A9C197C341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85C8E0-361C-4489-AF52-281635F7FFDF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Nature and Nurture: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Biological and Environmental influences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E933CE-85B2-4BAC-9268-86E09368BE3F}" type="parTrans" cxnId="{F964163B-A5B3-4E7A-9D27-EB322DD0C6C1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7E503C-A801-4E62-BFA0-989C722998F0}" type="sibTrans" cxnId="{F964163B-A5B3-4E7A-9D27-EB322DD0C6C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2B999C-D660-4DCF-9DC5-3FE8C2E14188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Support Plan: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 Practical theory-informed interventions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8DD24D-A369-4191-AA33-8738C0256CD4}" type="parTrans" cxnId="{BA9147CC-A45F-49D6-86FD-92ACD9872CC1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B973BD-9298-4FC4-9116-57D9FAEC2591}" type="sibTrans" cxnId="{BA9147CC-A45F-49D6-86FD-92ACD9872CC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1A2C7E-E548-4062-9316-77C59A84AF33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Critical Evaluation: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Strengths, limitations, cultural considerations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28BFAE-DCE6-46D3-9A21-27B5328559ED}" type="parTrans" cxnId="{DB0102B4-2DB1-4FAF-858E-9634C9C3FC9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0E53FE-B9C3-411F-93C3-98ABA28BB148}" type="sibTrans" cxnId="{DB0102B4-2DB1-4FAF-858E-9634C9C3FC9C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6F2C7A-A1F3-4B60-9D21-4DF459980911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Reference: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Harvard-style academic source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EAF790-F945-412C-BF48-B3E589FFA43A}" type="parTrans" cxnId="{D35DB094-56BA-4664-A534-1C3EDBDD04A7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9988F6-C12A-4CB1-AEB1-9A78B2440E0C}" type="sibTrans" cxnId="{D35DB094-56BA-4664-A534-1C3EDBDD04A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DAB6DF-D57C-47BA-A488-F5F3487DE3C7}">
      <dgm:prSet phldrT="[Text]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Ainsworth’s Attachment (1978): </a:t>
          </a: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Types and Relevance to Issac</a:t>
          </a:r>
        </a:p>
      </dgm:t>
    </dgm:pt>
    <dgm:pt modelId="{8FDDE7E0-89C4-406F-A59B-2F33E7A3F5A8}" type="parTrans" cxnId="{C3248C84-71B9-4BB8-91B7-449754B21B61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71FA99-9C0F-4016-AC4A-B5FB1E6DA07E}" type="sibTrans" cxnId="{C3248C84-71B9-4BB8-91B7-449754B21B6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ECE755-4415-4E73-9765-E3BEFA549569}">
      <dgm:prSet phldrT="[Text]"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: Key Takeaway for Issac’s Early Help Plan</a:t>
          </a:r>
        </a:p>
      </dgm:t>
    </dgm:pt>
    <dgm:pt modelId="{56546F07-F264-4D9F-AA66-B5F36E466A45}" type="parTrans" cxnId="{95738CD1-70E9-4E87-885B-C5FE5D4379B9}">
      <dgm:prSet/>
      <dgm:spPr/>
      <dgm:t>
        <a:bodyPr/>
        <a:lstStyle/>
        <a:p>
          <a:endParaRPr lang="en-GB"/>
        </a:p>
      </dgm:t>
    </dgm:pt>
    <dgm:pt modelId="{1313B232-F553-40C5-9F0A-F00165C858EC}" type="sibTrans" cxnId="{95738CD1-70E9-4E87-885B-C5FE5D4379B9}">
      <dgm:prSet/>
      <dgm:spPr/>
      <dgm:t>
        <a:bodyPr/>
        <a:lstStyle/>
        <a:p>
          <a:endParaRPr lang="en-GB"/>
        </a:p>
      </dgm:t>
    </dgm:pt>
    <dgm:pt modelId="{2D88C2AF-ECED-4A7D-A328-51ACB4A02BF7}" type="pres">
      <dgm:prSet presAssocID="{74A49F51-3358-4485-A347-1D82AE9F15C3}" presName="diagram" presStyleCnt="0">
        <dgm:presLayoutVars>
          <dgm:dir/>
          <dgm:resizeHandles val="exact"/>
        </dgm:presLayoutVars>
      </dgm:prSet>
      <dgm:spPr/>
    </dgm:pt>
    <dgm:pt modelId="{F2F9BE22-4E48-4FF9-996F-4F8E85D37551}" type="pres">
      <dgm:prSet presAssocID="{AFD97491-E389-4A62-82B8-E6594C06CA75}" presName="node" presStyleLbl="node1" presStyleIdx="0" presStyleCnt="10">
        <dgm:presLayoutVars>
          <dgm:bulletEnabled val="1"/>
        </dgm:presLayoutVars>
      </dgm:prSet>
      <dgm:spPr/>
    </dgm:pt>
    <dgm:pt modelId="{F14DEAEF-CB7D-4A10-8DD1-A733AED0F9BC}" type="pres">
      <dgm:prSet presAssocID="{4ED3EC3F-4413-4A0D-AD3E-4EBCDFA64211}" presName="sibTrans" presStyleCnt="0"/>
      <dgm:spPr/>
    </dgm:pt>
    <dgm:pt modelId="{C65B7078-5885-4BCD-9FB4-ACBE7E398B74}" type="pres">
      <dgm:prSet presAssocID="{F06A1B18-6925-4939-92F6-400DBC6E7B94}" presName="node" presStyleLbl="node1" presStyleIdx="1" presStyleCnt="10">
        <dgm:presLayoutVars>
          <dgm:bulletEnabled val="1"/>
        </dgm:presLayoutVars>
      </dgm:prSet>
      <dgm:spPr/>
    </dgm:pt>
    <dgm:pt modelId="{7B134A91-4DA5-4B71-AD3C-4EA45FA24EA6}" type="pres">
      <dgm:prSet presAssocID="{21E8B74D-4F6C-47AA-9283-7355E660757B}" presName="sibTrans" presStyleCnt="0"/>
      <dgm:spPr/>
    </dgm:pt>
    <dgm:pt modelId="{DEEAB5F8-4DCD-48FE-A0CC-6B921585CBC1}" type="pres">
      <dgm:prSet presAssocID="{61E061EE-915B-4CA6-9B22-620C7349B283}" presName="node" presStyleLbl="node1" presStyleIdx="2" presStyleCnt="10">
        <dgm:presLayoutVars>
          <dgm:bulletEnabled val="1"/>
        </dgm:presLayoutVars>
      </dgm:prSet>
      <dgm:spPr/>
    </dgm:pt>
    <dgm:pt modelId="{CB268830-A37E-43B2-9449-6BC93C76DD8E}" type="pres">
      <dgm:prSet presAssocID="{5F78B4C2-FF7A-4376-BBF2-19E1B59A8B18}" presName="sibTrans" presStyleCnt="0"/>
      <dgm:spPr/>
    </dgm:pt>
    <dgm:pt modelId="{200067FB-8AE0-49F3-B690-F9963B6B5432}" type="pres">
      <dgm:prSet presAssocID="{BFDAB6DF-D57C-47BA-A488-F5F3487DE3C7}" presName="node" presStyleLbl="node1" presStyleIdx="3" presStyleCnt="10">
        <dgm:presLayoutVars>
          <dgm:bulletEnabled val="1"/>
        </dgm:presLayoutVars>
      </dgm:prSet>
      <dgm:spPr/>
    </dgm:pt>
    <dgm:pt modelId="{1AC97795-E77D-4944-87EE-885A828B23E6}" type="pres">
      <dgm:prSet presAssocID="{BF71FA99-9C0F-4016-AC4A-B5FB1E6DA07E}" presName="sibTrans" presStyleCnt="0"/>
      <dgm:spPr/>
    </dgm:pt>
    <dgm:pt modelId="{8271795C-22D7-42F9-BABB-F6584825A45E}" type="pres">
      <dgm:prSet presAssocID="{758B4F5D-ABB6-4E9F-9F5B-F378A8B3806C}" presName="node" presStyleLbl="node1" presStyleIdx="4" presStyleCnt="10">
        <dgm:presLayoutVars>
          <dgm:bulletEnabled val="1"/>
        </dgm:presLayoutVars>
      </dgm:prSet>
      <dgm:spPr/>
    </dgm:pt>
    <dgm:pt modelId="{3B9C3F78-AA72-4355-82AE-AEFCE06C0A65}" type="pres">
      <dgm:prSet presAssocID="{EA6E147C-19C6-473F-B587-2F864715617D}" presName="sibTrans" presStyleCnt="0"/>
      <dgm:spPr/>
    </dgm:pt>
    <dgm:pt modelId="{AEB5272B-9547-49BB-8613-5EC9539EB0DA}" type="pres">
      <dgm:prSet presAssocID="{BA85C8E0-361C-4489-AF52-281635F7FFDF}" presName="node" presStyleLbl="node1" presStyleIdx="5" presStyleCnt="10">
        <dgm:presLayoutVars>
          <dgm:bulletEnabled val="1"/>
        </dgm:presLayoutVars>
      </dgm:prSet>
      <dgm:spPr/>
    </dgm:pt>
    <dgm:pt modelId="{5D281911-45CE-4763-A717-76627600451E}" type="pres">
      <dgm:prSet presAssocID="{617E503C-A801-4E62-BFA0-989C722998F0}" presName="sibTrans" presStyleCnt="0"/>
      <dgm:spPr/>
    </dgm:pt>
    <dgm:pt modelId="{C956FEF2-0ECA-4727-8CB3-A1F4D8619E39}" type="pres">
      <dgm:prSet presAssocID="{FD2B999C-D660-4DCF-9DC5-3FE8C2E14188}" presName="node" presStyleLbl="node1" presStyleIdx="6" presStyleCnt="10">
        <dgm:presLayoutVars>
          <dgm:bulletEnabled val="1"/>
        </dgm:presLayoutVars>
      </dgm:prSet>
      <dgm:spPr/>
    </dgm:pt>
    <dgm:pt modelId="{F913E6EE-0BE4-41B9-AFB0-AC343842E92C}" type="pres">
      <dgm:prSet presAssocID="{C9B973BD-9298-4FC4-9116-57D9FAEC2591}" presName="sibTrans" presStyleCnt="0"/>
      <dgm:spPr/>
    </dgm:pt>
    <dgm:pt modelId="{2F93806B-C883-4432-B083-1D6C59DED37D}" type="pres">
      <dgm:prSet presAssocID="{691A2C7E-E548-4062-9316-77C59A84AF33}" presName="node" presStyleLbl="node1" presStyleIdx="7" presStyleCnt="10">
        <dgm:presLayoutVars>
          <dgm:bulletEnabled val="1"/>
        </dgm:presLayoutVars>
      </dgm:prSet>
      <dgm:spPr/>
    </dgm:pt>
    <dgm:pt modelId="{C4E6B69C-6B08-4962-A8F7-AA641BDC1D93}" type="pres">
      <dgm:prSet presAssocID="{FF0E53FE-B9C3-411F-93C3-98ABA28BB148}" presName="sibTrans" presStyleCnt="0"/>
      <dgm:spPr/>
    </dgm:pt>
    <dgm:pt modelId="{7F116154-CBE3-402B-B3D5-BECD47FE9C81}" type="pres">
      <dgm:prSet presAssocID="{FCECE755-4415-4E73-9765-E3BEFA549569}" presName="node" presStyleLbl="node1" presStyleIdx="8" presStyleCnt="10">
        <dgm:presLayoutVars>
          <dgm:bulletEnabled val="1"/>
        </dgm:presLayoutVars>
      </dgm:prSet>
      <dgm:spPr/>
    </dgm:pt>
    <dgm:pt modelId="{47D0B7CA-FBCB-4FB1-A134-C36665446A20}" type="pres">
      <dgm:prSet presAssocID="{1313B232-F553-40C5-9F0A-F00165C858EC}" presName="sibTrans" presStyleCnt="0"/>
      <dgm:spPr/>
    </dgm:pt>
    <dgm:pt modelId="{34A1B610-BB3D-43F1-91A7-E748ECC53A9E}" type="pres">
      <dgm:prSet presAssocID="{E86F2C7A-A1F3-4B60-9D21-4DF459980911}" presName="node" presStyleLbl="node1" presStyleIdx="9" presStyleCnt="10">
        <dgm:presLayoutVars>
          <dgm:bulletEnabled val="1"/>
        </dgm:presLayoutVars>
      </dgm:prSet>
      <dgm:spPr/>
    </dgm:pt>
  </dgm:ptLst>
  <dgm:cxnLst>
    <dgm:cxn modelId="{D1519406-9975-430C-B3DA-596084447424}" type="presOf" srcId="{AFD97491-E389-4A62-82B8-E6594C06CA75}" destId="{F2F9BE22-4E48-4FF9-996F-4F8E85D37551}" srcOrd="0" destOrd="0" presId="urn:microsoft.com/office/officeart/2005/8/layout/default"/>
    <dgm:cxn modelId="{9B02ED08-0243-438C-8A05-DF64005740BF}" type="presOf" srcId="{61E061EE-915B-4CA6-9B22-620C7349B283}" destId="{DEEAB5F8-4DCD-48FE-A0CC-6B921585CBC1}" srcOrd="0" destOrd="0" presId="urn:microsoft.com/office/officeart/2005/8/layout/default"/>
    <dgm:cxn modelId="{A8B3A80F-9171-4040-9A27-AC3B8DAD2494}" srcId="{74A49F51-3358-4485-A347-1D82AE9F15C3}" destId="{F06A1B18-6925-4939-92F6-400DBC6E7B94}" srcOrd="1" destOrd="0" parTransId="{8FBCAE59-CBA7-47F5-85AF-381AB0645289}" sibTransId="{21E8B74D-4F6C-47AA-9283-7355E660757B}"/>
    <dgm:cxn modelId="{0767E216-3DA4-425C-9C0B-BB75AEC0F263}" type="presOf" srcId="{BA85C8E0-361C-4489-AF52-281635F7FFDF}" destId="{AEB5272B-9547-49BB-8613-5EC9539EB0DA}" srcOrd="0" destOrd="0" presId="urn:microsoft.com/office/officeart/2005/8/layout/default"/>
    <dgm:cxn modelId="{F5E5832E-48EF-4A89-B867-4A772AE52CA0}" type="presOf" srcId="{FCECE755-4415-4E73-9765-E3BEFA549569}" destId="{7F116154-CBE3-402B-B3D5-BECD47FE9C81}" srcOrd="0" destOrd="0" presId="urn:microsoft.com/office/officeart/2005/8/layout/default"/>
    <dgm:cxn modelId="{F964163B-A5B3-4E7A-9D27-EB322DD0C6C1}" srcId="{74A49F51-3358-4485-A347-1D82AE9F15C3}" destId="{BA85C8E0-361C-4489-AF52-281635F7FFDF}" srcOrd="5" destOrd="0" parTransId="{D6E933CE-85B2-4BAC-9268-86E09368BE3F}" sibTransId="{617E503C-A801-4E62-BFA0-989C722998F0}"/>
    <dgm:cxn modelId="{2FBAC762-0BCF-4841-A593-2D1C610A4E62}" type="presOf" srcId="{FD2B999C-D660-4DCF-9DC5-3FE8C2E14188}" destId="{C956FEF2-0ECA-4727-8CB3-A1F4D8619E39}" srcOrd="0" destOrd="0" presId="urn:microsoft.com/office/officeart/2005/8/layout/default"/>
    <dgm:cxn modelId="{94BCE048-042F-4900-82AD-DEE6725E05E6}" srcId="{74A49F51-3358-4485-A347-1D82AE9F15C3}" destId="{61E061EE-915B-4CA6-9B22-620C7349B283}" srcOrd="2" destOrd="0" parTransId="{DB554CD8-ECAB-4D41-9113-F654EACFEC4E}" sibTransId="{5F78B4C2-FF7A-4376-BBF2-19E1B59A8B18}"/>
    <dgm:cxn modelId="{771EBE6E-4181-4584-A59A-9FADC4A9E63E}" type="presOf" srcId="{691A2C7E-E548-4062-9316-77C59A84AF33}" destId="{2F93806B-C883-4432-B083-1D6C59DED37D}" srcOrd="0" destOrd="0" presId="urn:microsoft.com/office/officeart/2005/8/layout/default"/>
    <dgm:cxn modelId="{C3248C84-71B9-4BB8-91B7-449754B21B61}" srcId="{74A49F51-3358-4485-A347-1D82AE9F15C3}" destId="{BFDAB6DF-D57C-47BA-A488-F5F3487DE3C7}" srcOrd="3" destOrd="0" parTransId="{8FDDE7E0-89C4-406F-A59B-2F33E7A3F5A8}" sibTransId="{BF71FA99-9C0F-4016-AC4A-B5FB1E6DA07E}"/>
    <dgm:cxn modelId="{BE921A87-0F23-46FD-B5D1-684418CA87ED}" srcId="{74A49F51-3358-4485-A347-1D82AE9F15C3}" destId="{AFD97491-E389-4A62-82B8-E6594C06CA75}" srcOrd="0" destOrd="0" parTransId="{36DC61D7-E773-4B5C-8D9E-48B9A6D3E020}" sibTransId="{4ED3EC3F-4413-4A0D-AD3E-4EBCDFA64211}"/>
    <dgm:cxn modelId="{6278F290-16B5-4ED7-8291-33044EA46D46}" type="presOf" srcId="{BFDAB6DF-D57C-47BA-A488-F5F3487DE3C7}" destId="{200067FB-8AE0-49F3-B690-F9963B6B5432}" srcOrd="0" destOrd="0" presId="urn:microsoft.com/office/officeart/2005/8/layout/default"/>
    <dgm:cxn modelId="{D35DB094-56BA-4664-A534-1C3EDBDD04A7}" srcId="{74A49F51-3358-4485-A347-1D82AE9F15C3}" destId="{E86F2C7A-A1F3-4B60-9D21-4DF459980911}" srcOrd="9" destOrd="0" parTransId="{A3EAF790-F945-412C-BF48-B3E589FFA43A}" sibTransId="{479988F6-C12A-4CB1-AEB1-9A78B2440E0C}"/>
    <dgm:cxn modelId="{486C5C96-9741-44D8-8A93-A476CF0FF87D}" type="presOf" srcId="{758B4F5D-ABB6-4E9F-9F5B-F378A8B3806C}" destId="{8271795C-22D7-42F9-BABB-F6584825A45E}" srcOrd="0" destOrd="0" presId="urn:microsoft.com/office/officeart/2005/8/layout/default"/>
    <dgm:cxn modelId="{F0BD3B9A-EBB9-473C-8809-0A9C197C3419}" srcId="{74A49F51-3358-4485-A347-1D82AE9F15C3}" destId="{758B4F5D-ABB6-4E9F-9F5B-F378A8B3806C}" srcOrd="4" destOrd="0" parTransId="{FD575D46-C7D8-4E92-B3EC-5EAD64887D00}" sibTransId="{EA6E147C-19C6-473F-B587-2F864715617D}"/>
    <dgm:cxn modelId="{F4B714AF-9D05-4333-94FE-AB9A9C8C8A4D}" type="presOf" srcId="{F06A1B18-6925-4939-92F6-400DBC6E7B94}" destId="{C65B7078-5885-4BCD-9FB4-ACBE7E398B74}" srcOrd="0" destOrd="0" presId="urn:microsoft.com/office/officeart/2005/8/layout/default"/>
    <dgm:cxn modelId="{DB0102B4-2DB1-4FAF-858E-9634C9C3FC9C}" srcId="{74A49F51-3358-4485-A347-1D82AE9F15C3}" destId="{691A2C7E-E548-4062-9316-77C59A84AF33}" srcOrd="7" destOrd="0" parTransId="{6C28BFAE-DCE6-46D3-9A21-27B5328559ED}" sibTransId="{FF0E53FE-B9C3-411F-93C3-98ABA28BB148}"/>
    <dgm:cxn modelId="{BA9147CC-A45F-49D6-86FD-92ACD9872CC1}" srcId="{74A49F51-3358-4485-A347-1D82AE9F15C3}" destId="{FD2B999C-D660-4DCF-9DC5-3FE8C2E14188}" srcOrd="6" destOrd="0" parTransId="{B58DD24D-A369-4191-AA33-8738C0256CD4}" sibTransId="{C9B973BD-9298-4FC4-9116-57D9FAEC2591}"/>
    <dgm:cxn modelId="{95738CD1-70E9-4E87-885B-C5FE5D4379B9}" srcId="{74A49F51-3358-4485-A347-1D82AE9F15C3}" destId="{FCECE755-4415-4E73-9765-E3BEFA549569}" srcOrd="8" destOrd="0" parTransId="{56546F07-F264-4D9F-AA66-B5F36E466A45}" sibTransId="{1313B232-F553-40C5-9F0A-F00165C858EC}"/>
    <dgm:cxn modelId="{81EC58F4-5445-4BD5-8D39-263381495CE1}" type="presOf" srcId="{E86F2C7A-A1F3-4B60-9D21-4DF459980911}" destId="{34A1B610-BB3D-43F1-91A7-E748ECC53A9E}" srcOrd="0" destOrd="0" presId="urn:microsoft.com/office/officeart/2005/8/layout/default"/>
    <dgm:cxn modelId="{1670C3FA-CD63-4E09-A359-A116B3E77FF1}" type="presOf" srcId="{74A49F51-3358-4485-A347-1D82AE9F15C3}" destId="{2D88C2AF-ECED-4A7D-A328-51ACB4A02BF7}" srcOrd="0" destOrd="0" presId="urn:microsoft.com/office/officeart/2005/8/layout/default"/>
    <dgm:cxn modelId="{E56361AE-BE2A-4FDD-BA92-C556DA516C35}" type="presParOf" srcId="{2D88C2AF-ECED-4A7D-A328-51ACB4A02BF7}" destId="{F2F9BE22-4E48-4FF9-996F-4F8E85D37551}" srcOrd="0" destOrd="0" presId="urn:microsoft.com/office/officeart/2005/8/layout/default"/>
    <dgm:cxn modelId="{C5A2E240-FBC2-4350-B11B-5B1012A9C05B}" type="presParOf" srcId="{2D88C2AF-ECED-4A7D-A328-51ACB4A02BF7}" destId="{F14DEAEF-CB7D-4A10-8DD1-A733AED0F9BC}" srcOrd="1" destOrd="0" presId="urn:microsoft.com/office/officeart/2005/8/layout/default"/>
    <dgm:cxn modelId="{2D44C38B-9508-4E45-9649-93267109A086}" type="presParOf" srcId="{2D88C2AF-ECED-4A7D-A328-51ACB4A02BF7}" destId="{C65B7078-5885-4BCD-9FB4-ACBE7E398B74}" srcOrd="2" destOrd="0" presId="urn:microsoft.com/office/officeart/2005/8/layout/default"/>
    <dgm:cxn modelId="{A754B80E-316C-42EE-8F12-2315D0290ADE}" type="presParOf" srcId="{2D88C2AF-ECED-4A7D-A328-51ACB4A02BF7}" destId="{7B134A91-4DA5-4B71-AD3C-4EA45FA24EA6}" srcOrd="3" destOrd="0" presId="urn:microsoft.com/office/officeart/2005/8/layout/default"/>
    <dgm:cxn modelId="{9E3E9445-97F2-4589-82D6-0E8451D808A7}" type="presParOf" srcId="{2D88C2AF-ECED-4A7D-A328-51ACB4A02BF7}" destId="{DEEAB5F8-4DCD-48FE-A0CC-6B921585CBC1}" srcOrd="4" destOrd="0" presId="urn:microsoft.com/office/officeart/2005/8/layout/default"/>
    <dgm:cxn modelId="{78FC0A58-AFA3-495E-BE50-2ECE62AA8F79}" type="presParOf" srcId="{2D88C2AF-ECED-4A7D-A328-51ACB4A02BF7}" destId="{CB268830-A37E-43B2-9449-6BC93C76DD8E}" srcOrd="5" destOrd="0" presId="urn:microsoft.com/office/officeart/2005/8/layout/default"/>
    <dgm:cxn modelId="{C4CF20D4-4F6D-4D28-A613-113A5371BA05}" type="presParOf" srcId="{2D88C2AF-ECED-4A7D-A328-51ACB4A02BF7}" destId="{200067FB-8AE0-49F3-B690-F9963B6B5432}" srcOrd="6" destOrd="0" presId="urn:microsoft.com/office/officeart/2005/8/layout/default"/>
    <dgm:cxn modelId="{03F271E5-7A53-46E6-8E18-D04B0EE55598}" type="presParOf" srcId="{2D88C2AF-ECED-4A7D-A328-51ACB4A02BF7}" destId="{1AC97795-E77D-4944-87EE-885A828B23E6}" srcOrd="7" destOrd="0" presId="urn:microsoft.com/office/officeart/2005/8/layout/default"/>
    <dgm:cxn modelId="{9B0C8D87-1714-4125-B0F1-0A4BFF79E273}" type="presParOf" srcId="{2D88C2AF-ECED-4A7D-A328-51ACB4A02BF7}" destId="{8271795C-22D7-42F9-BABB-F6584825A45E}" srcOrd="8" destOrd="0" presId="urn:microsoft.com/office/officeart/2005/8/layout/default"/>
    <dgm:cxn modelId="{F58F3561-B1BE-48BF-92CD-CB06286707E3}" type="presParOf" srcId="{2D88C2AF-ECED-4A7D-A328-51ACB4A02BF7}" destId="{3B9C3F78-AA72-4355-82AE-AEFCE06C0A65}" srcOrd="9" destOrd="0" presId="urn:microsoft.com/office/officeart/2005/8/layout/default"/>
    <dgm:cxn modelId="{500F6630-6059-4D0B-AF72-BA69C98BBB27}" type="presParOf" srcId="{2D88C2AF-ECED-4A7D-A328-51ACB4A02BF7}" destId="{AEB5272B-9547-49BB-8613-5EC9539EB0DA}" srcOrd="10" destOrd="0" presId="urn:microsoft.com/office/officeart/2005/8/layout/default"/>
    <dgm:cxn modelId="{FD778EE4-DD54-4BE3-A9AD-CE00D9BBB3F0}" type="presParOf" srcId="{2D88C2AF-ECED-4A7D-A328-51ACB4A02BF7}" destId="{5D281911-45CE-4763-A717-76627600451E}" srcOrd="11" destOrd="0" presId="urn:microsoft.com/office/officeart/2005/8/layout/default"/>
    <dgm:cxn modelId="{7819B6F7-2DCB-448E-93F8-85E89C1EBA47}" type="presParOf" srcId="{2D88C2AF-ECED-4A7D-A328-51ACB4A02BF7}" destId="{C956FEF2-0ECA-4727-8CB3-A1F4D8619E39}" srcOrd="12" destOrd="0" presId="urn:microsoft.com/office/officeart/2005/8/layout/default"/>
    <dgm:cxn modelId="{2B42719C-14A6-4ACD-BD3A-E02D8F76FC87}" type="presParOf" srcId="{2D88C2AF-ECED-4A7D-A328-51ACB4A02BF7}" destId="{F913E6EE-0BE4-41B9-AFB0-AC343842E92C}" srcOrd="13" destOrd="0" presId="urn:microsoft.com/office/officeart/2005/8/layout/default"/>
    <dgm:cxn modelId="{AA9A01B8-F996-4CCF-A99A-846E6CD8A0E4}" type="presParOf" srcId="{2D88C2AF-ECED-4A7D-A328-51ACB4A02BF7}" destId="{2F93806B-C883-4432-B083-1D6C59DED37D}" srcOrd="14" destOrd="0" presId="urn:microsoft.com/office/officeart/2005/8/layout/default"/>
    <dgm:cxn modelId="{84236EC5-2E87-4185-A731-945CFFCB0BFA}" type="presParOf" srcId="{2D88C2AF-ECED-4A7D-A328-51ACB4A02BF7}" destId="{C4E6B69C-6B08-4962-A8F7-AA641BDC1D93}" srcOrd="15" destOrd="0" presId="urn:microsoft.com/office/officeart/2005/8/layout/default"/>
    <dgm:cxn modelId="{E2D4B9A1-5B46-4C90-A5A6-87DAFDE9133E}" type="presParOf" srcId="{2D88C2AF-ECED-4A7D-A328-51ACB4A02BF7}" destId="{7F116154-CBE3-402B-B3D5-BECD47FE9C81}" srcOrd="16" destOrd="0" presId="urn:microsoft.com/office/officeart/2005/8/layout/default"/>
    <dgm:cxn modelId="{49EBFA77-3ACD-499E-AC9F-20A059F74433}" type="presParOf" srcId="{2D88C2AF-ECED-4A7D-A328-51ACB4A02BF7}" destId="{47D0B7CA-FBCB-4FB1-A134-C36665446A20}" srcOrd="17" destOrd="0" presId="urn:microsoft.com/office/officeart/2005/8/layout/default"/>
    <dgm:cxn modelId="{0D483411-6A61-4A24-AA39-2314B1AE01D4}" type="presParOf" srcId="{2D88C2AF-ECED-4A7D-A328-51ACB4A02BF7}" destId="{34A1B610-BB3D-43F1-91A7-E748ECC53A9E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7519332-CFDB-4353-89DE-B0FD9A1C60A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32039A1-59DD-47F9-91D7-EE8B51121B4A}">
      <dgm:prSet/>
      <dgm:spPr/>
      <dgm:t>
        <a:bodyPr/>
        <a:lstStyle/>
        <a:p>
          <a:r>
            <a:rPr lang="en-GB" dirty="0"/>
            <a:t>Isaac is 4 years old attending a Children’s Centre in a district of London.</a:t>
          </a:r>
          <a:endParaRPr lang="en-US" dirty="0"/>
        </a:p>
      </dgm:t>
    </dgm:pt>
    <dgm:pt modelId="{87CC6789-0C75-432E-B897-BF5A0828806C}" type="parTrans" cxnId="{085E7DD2-7013-40A1-9663-359E8B780C51}">
      <dgm:prSet/>
      <dgm:spPr/>
      <dgm:t>
        <a:bodyPr/>
        <a:lstStyle/>
        <a:p>
          <a:endParaRPr lang="en-US"/>
        </a:p>
      </dgm:t>
    </dgm:pt>
    <dgm:pt modelId="{0A654FD4-FBED-4A49-AA40-E9280A468A04}" type="sibTrans" cxnId="{085E7DD2-7013-40A1-9663-359E8B780C51}">
      <dgm:prSet/>
      <dgm:spPr/>
      <dgm:t>
        <a:bodyPr/>
        <a:lstStyle/>
        <a:p>
          <a:endParaRPr lang="en-US"/>
        </a:p>
      </dgm:t>
    </dgm:pt>
    <dgm:pt modelId="{27E284F5-8A13-416A-97FD-6860978BBAE0}">
      <dgm:prSet/>
      <dgm:spPr/>
      <dgm:t>
        <a:bodyPr/>
        <a:lstStyle/>
        <a:p>
          <a:r>
            <a:rPr lang="en-GB"/>
            <a:t>He lives with his mother, a single parent experiencing post-natal depression.</a:t>
          </a:r>
          <a:endParaRPr lang="en-US"/>
        </a:p>
      </dgm:t>
    </dgm:pt>
    <dgm:pt modelId="{04703C68-D55D-4C06-891D-9AD0E1ECA5CF}" type="parTrans" cxnId="{4287B826-2B53-4144-AD85-53847B597432}">
      <dgm:prSet/>
      <dgm:spPr/>
      <dgm:t>
        <a:bodyPr/>
        <a:lstStyle/>
        <a:p>
          <a:endParaRPr lang="en-US"/>
        </a:p>
      </dgm:t>
    </dgm:pt>
    <dgm:pt modelId="{298810CC-39E8-4818-B43F-C7EDD842CC44}" type="sibTrans" cxnId="{4287B826-2B53-4144-AD85-53847B597432}">
      <dgm:prSet/>
      <dgm:spPr/>
      <dgm:t>
        <a:bodyPr/>
        <a:lstStyle/>
        <a:p>
          <a:endParaRPr lang="en-US"/>
        </a:p>
      </dgm:t>
    </dgm:pt>
    <dgm:pt modelId="{72C85633-DBCF-451F-A392-5AE1B853613F}">
      <dgm:prSet/>
      <dgm:spPr/>
      <dgm:t>
        <a:bodyPr/>
        <a:lstStyle/>
        <a:p>
          <a:r>
            <a:rPr lang="en-GB"/>
            <a:t>Of limited social support and low confidence indicated by his mother.</a:t>
          </a:r>
          <a:endParaRPr lang="en-US"/>
        </a:p>
      </dgm:t>
    </dgm:pt>
    <dgm:pt modelId="{3834370A-F982-4FC0-8EF8-FAD15EE8F435}" type="parTrans" cxnId="{37B6310E-80DF-4F78-AC95-4830D405B2C5}">
      <dgm:prSet/>
      <dgm:spPr/>
      <dgm:t>
        <a:bodyPr/>
        <a:lstStyle/>
        <a:p>
          <a:endParaRPr lang="en-US"/>
        </a:p>
      </dgm:t>
    </dgm:pt>
    <dgm:pt modelId="{32244101-AB53-4223-A56E-078779E674AE}" type="sibTrans" cxnId="{37B6310E-80DF-4F78-AC95-4830D405B2C5}">
      <dgm:prSet/>
      <dgm:spPr/>
      <dgm:t>
        <a:bodyPr/>
        <a:lstStyle/>
        <a:p>
          <a:endParaRPr lang="en-US"/>
        </a:p>
      </dgm:t>
    </dgm:pt>
    <dgm:pt modelId="{E81A4A14-F134-498D-A8A9-54DB78907DDA}">
      <dgm:prSet/>
      <dgm:spPr/>
      <dgm:t>
        <a:bodyPr/>
        <a:lstStyle/>
        <a:p>
          <a:r>
            <a:rPr lang="en-GB"/>
            <a:t>Family recently relocated from another part of the UK</a:t>
          </a:r>
          <a:endParaRPr lang="en-US"/>
        </a:p>
      </dgm:t>
    </dgm:pt>
    <dgm:pt modelId="{41A6BFCA-105E-4BFE-8B0A-449CFD51490F}" type="parTrans" cxnId="{B880C453-A813-4850-ADEB-1BEA57D749F8}">
      <dgm:prSet/>
      <dgm:spPr/>
      <dgm:t>
        <a:bodyPr/>
        <a:lstStyle/>
        <a:p>
          <a:endParaRPr lang="en-US"/>
        </a:p>
      </dgm:t>
    </dgm:pt>
    <dgm:pt modelId="{4349555C-EF32-4826-A4A6-EDBC05FF4292}" type="sibTrans" cxnId="{B880C453-A813-4850-ADEB-1BEA57D749F8}">
      <dgm:prSet/>
      <dgm:spPr/>
      <dgm:t>
        <a:bodyPr/>
        <a:lstStyle/>
        <a:p>
          <a:endParaRPr lang="en-US"/>
        </a:p>
      </dgm:t>
    </dgm:pt>
    <dgm:pt modelId="{FF3E2359-90AB-481B-A2F8-9639E4D60A41}">
      <dgm:prSet/>
      <dgm:spPr/>
      <dgm:t>
        <a:bodyPr/>
        <a:lstStyle/>
        <a:p>
          <a:r>
            <a:rPr lang="en-GB" dirty="0"/>
            <a:t>Disrupted Childcare Arrangements over the past two years.</a:t>
          </a:r>
          <a:endParaRPr lang="en-US" dirty="0"/>
        </a:p>
      </dgm:t>
    </dgm:pt>
    <dgm:pt modelId="{9CE67B53-D525-40D7-AE28-2B37C339FBB0}" type="parTrans" cxnId="{8734CE6D-CDEB-490B-BE74-607F85C75A35}">
      <dgm:prSet/>
      <dgm:spPr/>
      <dgm:t>
        <a:bodyPr/>
        <a:lstStyle/>
        <a:p>
          <a:endParaRPr lang="en-US"/>
        </a:p>
      </dgm:t>
    </dgm:pt>
    <dgm:pt modelId="{16920A80-6FA7-459D-8580-FF03AFBFF454}" type="sibTrans" cxnId="{8734CE6D-CDEB-490B-BE74-607F85C75A35}">
      <dgm:prSet/>
      <dgm:spPr/>
      <dgm:t>
        <a:bodyPr/>
        <a:lstStyle/>
        <a:p>
          <a:endParaRPr lang="en-US"/>
        </a:p>
      </dgm:t>
    </dgm:pt>
    <dgm:pt modelId="{EA3196B8-946A-4B9D-B827-4101B1450FEF}" type="pres">
      <dgm:prSet presAssocID="{E7519332-CFDB-4353-89DE-B0FD9A1C60A7}" presName="linear" presStyleCnt="0">
        <dgm:presLayoutVars>
          <dgm:animLvl val="lvl"/>
          <dgm:resizeHandles val="exact"/>
        </dgm:presLayoutVars>
      </dgm:prSet>
      <dgm:spPr/>
    </dgm:pt>
    <dgm:pt modelId="{A1D288BE-AB5E-4B97-8892-074B8A5709A7}" type="pres">
      <dgm:prSet presAssocID="{27E284F5-8A13-416A-97FD-6860978BBAE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C83EFA3-6651-4B8B-AD67-B6B1503874C4}" type="pres">
      <dgm:prSet presAssocID="{298810CC-39E8-4818-B43F-C7EDD842CC44}" presName="spacer" presStyleCnt="0"/>
      <dgm:spPr/>
    </dgm:pt>
    <dgm:pt modelId="{933F33E1-1BEE-4A6D-82A0-ECF43D695C87}" type="pres">
      <dgm:prSet presAssocID="{732039A1-59DD-47F9-91D7-EE8B51121B4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0CC16AD-1A98-44F0-9954-A7CF303F5262}" type="pres">
      <dgm:prSet presAssocID="{0A654FD4-FBED-4A49-AA40-E9280A468A04}" presName="spacer" presStyleCnt="0"/>
      <dgm:spPr/>
    </dgm:pt>
    <dgm:pt modelId="{C83C9873-C4FB-4D8D-AEBE-F2EFD9234ABF}" type="pres">
      <dgm:prSet presAssocID="{72C85633-DBCF-451F-A392-5AE1B853613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740B0C-11A1-40BE-857D-B0B490623E72}" type="pres">
      <dgm:prSet presAssocID="{32244101-AB53-4223-A56E-078779E674AE}" presName="spacer" presStyleCnt="0"/>
      <dgm:spPr/>
    </dgm:pt>
    <dgm:pt modelId="{3AC14F1D-348C-4AEE-A01F-D9E5A1929016}" type="pres">
      <dgm:prSet presAssocID="{E81A4A14-F134-498D-A8A9-54DB78907D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7720A59-73A5-4359-93EE-C8FEACD21C05}" type="pres">
      <dgm:prSet presAssocID="{4349555C-EF32-4826-A4A6-EDBC05FF4292}" presName="spacer" presStyleCnt="0"/>
      <dgm:spPr/>
    </dgm:pt>
    <dgm:pt modelId="{9ECC4823-01D9-411C-9F5D-21564EABF38C}" type="pres">
      <dgm:prSet presAssocID="{FF3E2359-90AB-481B-A2F8-9639E4D60A4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7B6310E-80DF-4F78-AC95-4830D405B2C5}" srcId="{E7519332-CFDB-4353-89DE-B0FD9A1C60A7}" destId="{72C85633-DBCF-451F-A392-5AE1B853613F}" srcOrd="2" destOrd="0" parTransId="{3834370A-F982-4FC0-8EF8-FAD15EE8F435}" sibTransId="{32244101-AB53-4223-A56E-078779E674AE}"/>
    <dgm:cxn modelId="{4287B826-2B53-4144-AD85-53847B597432}" srcId="{E7519332-CFDB-4353-89DE-B0FD9A1C60A7}" destId="{27E284F5-8A13-416A-97FD-6860978BBAE0}" srcOrd="0" destOrd="0" parTransId="{04703C68-D55D-4C06-891D-9AD0E1ECA5CF}" sibTransId="{298810CC-39E8-4818-B43F-C7EDD842CC44}"/>
    <dgm:cxn modelId="{A6E60041-8EA1-4308-9028-ACE51A0626C6}" type="presOf" srcId="{E81A4A14-F134-498D-A8A9-54DB78907DDA}" destId="{3AC14F1D-348C-4AEE-A01F-D9E5A1929016}" srcOrd="0" destOrd="0" presId="urn:microsoft.com/office/officeart/2005/8/layout/vList2"/>
    <dgm:cxn modelId="{FFC4E363-E1E3-41FF-9C39-853454562346}" type="presOf" srcId="{FF3E2359-90AB-481B-A2F8-9639E4D60A41}" destId="{9ECC4823-01D9-411C-9F5D-21564EABF38C}" srcOrd="0" destOrd="0" presId="urn:microsoft.com/office/officeart/2005/8/layout/vList2"/>
    <dgm:cxn modelId="{8734CE6D-CDEB-490B-BE74-607F85C75A35}" srcId="{E7519332-CFDB-4353-89DE-B0FD9A1C60A7}" destId="{FF3E2359-90AB-481B-A2F8-9639E4D60A41}" srcOrd="4" destOrd="0" parTransId="{9CE67B53-D525-40D7-AE28-2B37C339FBB0}" sibTransId="{16920A80-6FA7-459D-8580-FF03AFBFF454}"/>
    <dgm:cxn modelId="{B880C453-A813-4850-ADEB-1BEA57D749F8}" srcId="{E7519332-CFDB-4353-89DE-B0FD9A1C60A7}" destId="{E81A4A14-F134-498D-A8A9-54DB78907DDA}" srcOrd="3" destOrd="0" parTransId="{41A6BFCA-105E-4BFE-8B0A-449CFD51490F}" sibTransId="{4349555C-EF32-4826-A4A6-EDBC05FF4292}"/>
    <dgm:cxn modelId="{40E9EE80-A83F-49D0-838D-E746DE4A0E10}" type="presOf" srcId="{E7519332-CFDB-4353-89DE-B0FD9A1C60A7}" destId="{EA3196B8-946A-4B9D-B827-4101B1450FEF}" srcOrd="0" destOrd="0" presId="urn:microsoft.com/office/officeart/2005/8/layout/vList2"/>
    <dgm:cxn modelId="{EFBA90A0-2C6C-47F7-B5DA-1238969E3FE4}" type="presOf" srcId="{732039A1-59DD-47F9-91D7-EE8B51121B4A}" destId="{933F33E1-1BEE-4A6D-82A0-ECF43D695C87}" srcOrd="0" destOrd="0" presId="urn:microsoft.com/office/officeart/2005/8/layout/vList2"/>
    <dgm:cxn modelId="{662A7AAF-78BA-473A-83BC-82874715CF71}" type="presOf" srcId="{27E284F5-8A13-416A-97FD-6860978BBAE0}" destId="{A1D288BE-AB5E-4B97-8892-074B8A5709A7}" srcOrd="0" destOrd="0" presId="urn:microsoft.com/office/officeart/2005/8/layout/vList2"/>
    <dgm:cxn modelId="{085E7DD2-7013-40A1-9663-359E8B780C51}" srcId="{E7519332-CFDB-4353-89DE-B0FD9A1C60A7}" destId="{732039A1-59DD-47F9-91D7-EE8B51121B4A}" srcOrd="1" destOrd="0" parTransId="{87CC6789-0C75-432E-B897-BF5A0828806C}" sibTransId="{0A654FD4-FBED-4A49-AA40-E9280A468A04}"/>
    <dgm:cxn modelId="{BF96F2E2-ED8D-44F8-944C-CCD9259C9106}" type="presOf" srcId="{72C85633-DBCF-451F-A392-5AE1B853613F}" destId="{C83C9873-C4FB-4D8D-AEBE-F2EFD9234ABF}" srcOrd="0" destOrd="0" presId="urn:microsoft.com/office/officeart/2005/8/layout/vList2"/>
    <dgm:cxn modelId="{BE97E25C-C9CC-4D8A-A937-A66F7F106595}" type="presParOf" srcId="{EA3196B8-946A-4B9D-B827-4101B1450FEF}" destId="{A1D288BE-AB5E-4B97-8892-074B8A5709A7}" srcOrd="0" destOrd="0" presId="urn:microsoft.com/office/officeart/2005/8/layout/vList2"/>
    <dgm:cxn modelId="{43D14394-3FDF-4317-BB7D-CB467D44FD0B}" type="presParOf" srcId="{EA3196B8-946A-4B9D-B827-4101B1450FEF}" destId="{4C83EFA3-6651-4B8B-AD67-B6B1503874C4}" srcOrd="1" destOrd="0" presId="urn:microsoft.com/office/officeart/2005/8/layout/vList2"/>
    <dgm:cxn modelId="{60EDE643-0C20-4EBA-B186-2CAFF5546D08}" type="presParOf" srcId="{EA3196B8-946A-4B9D-B827-4101B1450FEF}" destId="{933F33E1-1BEE-4A6D-82A0-ECF43D695C87}" srcOrd="2" destOrd="0" presId="urn:microsoft.com/office/officeart/2005/8/layout/vList2"/>
    <dgm:cxn modelId="{94C00D70-9892-4A81-A23B-DA23C695FE35}" type="presParOf" srcId="{EA3196B8-946A-4B9D-B827-4101B1450FEF}" destId="{00CC16AD-1A98-44F0-9954-A7CF303F5262}" srcOrd="3" destOrd="0" presId="urn:microsoft.com/office/officeart/2005/8/layout/vList2"/>
    <dgm:cxn modelId="{828F2473-77F7-4242-B6CB-C0A885450DBA}" type="presParOf" srcId="{EA3196B8-946A-4B9D-B827-4101B1450FEF}" destId="{C83C9873-C4FB-4D8D-AEBE-F2EFD9234ABF}" srcOrd="4" destOrd="0" presId="urn:microsoft.com/office/officeart/2005/8/layout/vList2"/>
    <dgm:cxn modelId="{C5A8CA3E-31E6-4080-91C4-3C5CB949D206}" type="presParOf" srcId="{EA3196B8-946A-4B9D-B827-4101B1450FEF}" destId="{A4740B0C-11A1-40BE-857D-B0B490623E72}" srcOrd="5" destOrd="0" presId="urn:microsoft.com/office/officeart/2005/8/layout/vList2"/>
    <dgm:cxn modelId="{909F851D-92D2-4663-AA09-D82174B273E9}" type="presParOf" srcId="{EA3196B8-946A-4B9D-B827-4101B1450FEF}" destId="{3AC14F1D-348C-4AEE-A01F-D9E5A1929016}" srcOrd="6" destOrd="0" presId="urn:microsoft.com/office/officeart/2005/8/layout/vList2"/>
    <dgm:cxn modelId="{2E3BB071-1463-419F-B101-2337EAA2BC4F}" type="presParOf" srcId="{EA3196B8-946A-4B9D-B827-4101B1450FEF}" destId="{B7720A59-73A5-4359-93EE-C8FEACD21C05}" srcOrd="7" destOrd="0" presId="urn:microsoft.com/office/officeart/2005/8/layout/vList2"/>
    <dgm:cxn modelId="{D2C63217-E543-495B-8DCF-5B8E94491C06}" type="presParOf" srcId="{EA3196B8-946A-4B9D-B827-4101B1450FEF}" destId="{9ECC4823-01D9-411C-9F5D-21564EABF38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1593EE-596C-4CF9-9FAB-D1C3873DEC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73C734E-1C1A-4920-BF25-94D0DC438A2F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Attachment as a Biological Drive: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Human infants are biologically driven to seek proximity to a primary caregiver as attachment figure for survival and emotional regulation.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64932C-EC5B-40FA-B7FB-E8C250246A10}" type="parTrans" cxnId="{1BDC4B2D-09AE-42A3-9F50-6C848A6B52CA}">
      <dgm:prSet/>
      <dgm:spPr/>
      <dgm:t>
        <a:bodyPr/>
        <a:lstStyle/>
        <a:p>
          <a:endParaRPr lang="en-US"/>
        </a:p>
      </dgm:t>
    </dgm:pt>
    <dgm:pt modelId="{E708F4F0-65F5-408E-8370-CBEB98FAA13B}" type="sibTrans" cxnId="{1BDC4B2D-09AE-42A3-9F50-6C848A6B52CA}">
      <dgm:prSet/>
      <dgm:spPr/>
      <dgm:t>
        <a:bodyPr/>
        <a:lstStyle/>
        <a:p>
          <a:endParaRPr lang="en-US"/>
        </a:p>
      </dgm:t>
    </dgm:pt>
    <dgm:pt modelId="{F29251FC-C56A-410B-9022-FA1A49CDD2D8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Internal Working Model: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Children develop a mental representations for understanding themselves, others and the world</a:t>
          </a:r>
          <a:r>
            <a:rPr lang="en-GB" dirty="0"/>
            <a:t>.</a:t>
          </a:r>
          <a:endParaRPr lang="en-US" dirty="0"/>
        </a:p>
      </dgm:t>
    </dgm:pt>
    <dgm:pt modelId="{93707CA5-1FB4-47E6-BBCC-3D6FEAE58327}" type="parTrans" cxnId="{7CEB300B-C371-4C86-AD65-1930DB8A9DCF}">
      <dgm:prSet/>
      <dgm:spPr/>
      <dgm:t>
        <a:bodyPr/>
        <a:lstStyle/>
        <a:p>
          <a:endParaRPr lang="en-US"/>
        </a:p>
      </dgm:t>
    </dgm:pt>
    <dgm:pt modelId="{7A093C95-7B1D-4507-ABC5-98AB2F836A98}" type="sibTrans" cxnId="{7CEB300B-C371-4C86-AD65-1930DB8A9DCF}">
      <dgm:prSet/>
      <dgm:spPr/>
      <dgm:t>
        <a:bodyPr/>
        <a:lstStyle/>
        <a:p>
          <a:endParaRPr lang="en-US"/>
        </a:p>
      </dgm:t>
    </dgm:pt>
    <dgm:pt modelId="{68153E15-9C42-449A-B6B9-8AD6C6DA5074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Monotropy: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Strong attachment to one primary caregiver (usually the mother), which forms the foundation for all the future relationships</a:t>
          </a:r>
          <a:r>
            <a:rPr lang="en-GB" dirty="0"/>
            <a:t>.</a:t>
          </a:r>
          <a:endParaRPr lang="en-US" dirty="0"/>
        </a:p>
      </dgm:t>
    </dgm:pt>
    <dgm:pt modelId="{539409F7-F1A7-4AEE-8560-2347929D0477}" type="parTrans" cxnId="{46CFC732-ADA9-4665-A0DE-99E503126F89}">
      <dgm:prSet/>
      <dgm:spPr/>
      <dgm:t>
        <a:bodyPr/>
        <a:lstStyle/>
        <a:p>
          <a:endParaRPr lang="en-US"/>
        </a:p>
      </dgm:t>
    </dgm:pt>
    <dgm:pt modelId="{EB517A2F-3D4A-4CE0-9A30-EB9A705D699E}" type="sibTrans" cxnId="{46CFC732-ADA9-4665-A0DE-99E503126F89}">
      <dgm:prSet/>
      <dgm:spPr/>
      <dgm:t>
        <a:bodyPr/>
        <a:lstStyle/>
        <a:p>
          <a:endParaRPr lang="en-US"/>
        </a:p>
      </dgm:t>
    </dgm:pt>
    <dgm:pt modelId="{EE60EF59-4F9F-424E-BC03-0F5E5CFDDF0B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The Critical Period: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 very strong secure attachment is form within the first 2 to 3 year of a child. As Bee and Boyd (2010) observed, disruption during this sensitive period can lead to a lasting emotional distress.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8DFDA9-DDCA-4C89-B802-E1147AF25CE5}" type="parTrans" cxnId="{E53A4794-EC84-4CA1-B251-4F396C4C76BC}">
      <dgm:prSet/>
      <dgm:spPr/>
      <dgm:t>
        <a:bodyPr/>
        <a:lstStyle/>
        <a:p>
          <a:endParaRPr lang="en-US"/>
        </a:p>
      </dgm:t>
    </dgm:pt>
    <dgm:pt modelId="{02C06CCD-401B-4B39-9363-244BE444A5E6}" type="sibTrans" cxnId="{E53A4794-EC84-4CA1-B251-4F396C4C76BC}">
      <dgm:prSet/>
      <dgm:spPr/>
      <dgm:t>
        <a:bodyPr/>
        <a:lstStyle/>
        <a:p>
          <a:endParaRPr lang="en-US"/>
        </a:p>
      </dgm:t>
    </dgm:pt>
    <dgm:pt modelId="{1FFD472F-15F1-4880-BF56-A0E625A5E92B}" type="pres">
      <dgm:prSet presAssocID="{B01593EE-596C-4CF9-9FAB-D1C3873DECC7}" presName="linear" presStyleCnt="0">
        <dgm:presLayoutVars>
          <dgm:animLvl val="lvl"/>
          <dgm:resizeHandles val="exact"/>
        </dgm:presLayoutVars>
      </dgm:prSet>
      <dgm:spPr/>
    </dgm:pt>
    <dgm:pt modelId="{BBE0CABE-C599-4CF0-8FFD-7268B682AD49}" type="pres">
      <dgm:prSet presAssocID="{673C734E-1C1A-4920-BF25-94D0DC438A2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97B3245-47AA-4110-B6A8-88F353BA2F49}" type="pres">
      <dgm:prSet presAssocID="{E708F4F0-65F5-408E-8370-CBEB98FAA13B}" presName="spacer" presStyleCnt="0"/>
      <dgm:spPr/>
    </dgm:pt>
    <dgm:pt modelId="{34AE1269-A44E-4863-9A28-F367720E7565}" type="pres">
      <dgm:prSet presAssocID="{F29251FC-C56A-410B-9022-FA1A49CDD2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F386632-D749-44B9-907F-7E45379BE451}" type="pres">
      <dgm:prSet presAssocID="{7A093C95-7B1D-4507-ABC5-98AB2F836A98}" presName="spacer" presStyleCnt="0"/>
      <dgm:spPr/>
    </dgm:pt>
    <dgm:pt modelId="{381D9380-009E-4634-9E90-D203B00A998E}" type="pres">
      <dgm:prSet presAssocID="{68153E15-9C42-449A-B6B9-8AD6C6DA50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880EFEA-3938-4FD9-B28D-9D746F063A9D}" type="pres">
      <dgm:prSet presAssocID="{EB517A2F-3D4A-4CE0-9A30-EB9A705D699E}" presName="spacer" presStyleCnt="0"/>
      <dgm:spPr/>
    </dgm:pt>
    <dgm:pt modelId="{EEF79EDC-ECE8-43E6-BA2F-F7DCEA348011}" type="pres">
      <dgm:prSet presAssocID="{EE60EF59-4F9F-424E-BC03-0F5E5CFDDF0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67C404-EF9A-4C26-8174-0F49D7FF48E0}" type="presOf" srcId="{B01593EE-596C-4CF9-9FAB-D1C3873DECC7}" destId="{1FFD472F-15F1-4880-BF56-A0E625A5E92B}" srcOrd="0" destOrd="0" presId="urn:microsoft.com/office/officeart/2005/8/layout/vList2"/>
    <dgm:cxn modelId="{7CEB300B-C371-4C86-AD65-1930DB8A9DCF}" srcId="{B01593EE-596C-4CF9-9FAB-D1C3873DECC7}" destId="{F29251FC-C56A-410B-9022-FA1A49CDD2D8}" srcOrd="1" destOrd="0" parTransId="{93707CA5-1FB4-47E6-BBCC-3D6FEAE58327}" sibTransId="{7A093C95-7B1D-4507-ABC5-98AB2F836A98}"/>
    <dgm:cxn modelId="{3C284713-E67B-44A3-8DE7-FB2A683E3B94}" type="presOf" srcId="{EE60EF59-4F9F-424E-BC03-0F5E5CFDDF0B}" destId="{EEF79EDC-ECE8-43E6-BA2F-F7DCEA348011}" srcOrd="0" destOrd="0" presId="urn:microsoft.com/office/officeart/2005/8/layout/vList2"/>
    <dgm:cxn modelId="{D5AFE326-4982-4E6A-981C-0F812D8421F9}" type="presOf" srcId="{F29251FC-C56A-410B-9022-FA1A49CDD2D8}" destId="{34AE1269-A44E-4863-9A28-F367720E7565}" srcOrd="0" destOrd="0" presId="urn:microsoft.com/office/officeart/2005/8/layout/vList2"/>
    <dgm:cxn modelId="{7828DF2C-E4D5-4183-898F-A107981E5CF3}" type="presOf" srcId="{673C734E-1C1A-4920-BF25-94D0DC438A2F}" destId="{BBE0CABE-C599-4CF0-8FFD-7268B682AD49}" srcOrd="0" destOrd="0" presId="urn:microsoft.com/office/officeart/2005/8/layout/vList2"/>
    <dgm:cxn modelId="{1BDC4B2D-09AE-42A3-9F50-6C848A6B52CA}" srcId="{B01593EE-596C-4CF9-9FAB-D1C3873DECC7}" destId="{673C734E-1C1A-4920-BF25-94D0DC438A2F}" srcOrd="0" destOrd="0" parTransId="{C864932C-EC5B-40FA-B7FB-E8C250246A10}" sibTransId="{E708F4F0-65F5-408E-8370-CBEB98FAA13B}"/>
    <dgm:cxn modelId="{46CFC732-ADA9-4665-A0DE-99E503126F89}" srcId="{B01593EE-596C-4CF9-9FAB-D1C3873DECC7}" destId="{68153E15-9C42-449A-B6B9-8AD6C6DA5074}" srcOrd="2" destOrd="0" parTransId="{539409F7-F1A7-4AEE-8560-2347929D0477}" sibTransId="{EB517A2F-3D4A-4CE0-9A30-EB9A705D699E}"/>
    <dgm:cxn modelId="{B49FEB75-8932-48BF-845E-D3A07B8BB5E3}" type="presOf" srcId="{68153E15-9C42-449A-B6B9-8AD6C6DA5074}" destId="{381D9380-009E-4634-9E90-D203B00A998E}" srcOrd="0" destOrd="0" presId="urn:microsoft.com/office/officeart/2005/8/layout/vList2"/>
    <dgm:cxn modelId="{E53A4794-EC84-4CA1-B251-4F396C4C76BC}" srcId="{B01593EE-596C-4CF9-9FAB-D1C3873DECC7}" destId="{EE60EF59-4F9F-424E-BC03-0F5E5CFDDF0B}" srcOrd="3" destOrd="0" parTransId="{0D8DFDA9-DDCA-4C89-B802-E1147AF25CE5}" sibTransId="{02C06CCD-401B-4B39-9363-244BE444A5E6}"/>
    <dgm:cxn modelId="{15381B17-BC01-41AD-9235-73490C1F413F}" type="presParOf" srcId="{1FFD472F-15F1-4880-BF56-A0E625A5E92B}" destId="{BBE0CABE-C599-4CF0-8FFD-7268B682AD49}" srcOrd="0" destOrd="0" presId="urn:microsoft.com/office/officeart/2005/8/layout/vList2"/>
    <dgm:cxn modelId="{0BE89E62-DB1C-4A3F-ADCB-20A571A19B9C}" type="presParOf" srcId="{1FFD472F-15F1-4880-BF56-A0E625A5E92B}" destId="{E97B3245-47AA-4110-B6A8-88F353BA2F49}" srcOrd="1" destOrd="0" presId="urn:microsoft.com/office/officeart/2005/8/layout/vList2"/>
    <dgm:cxn modelId="{E9778517-1D3C-4F91-955E-AC1C406CEDEA}" type="presParOf" srcId="{1FFD472F-15F1-4880-BF56-A0E625A5E92B}" destId="{34AE1269-A44E-4863-9A28-F367720E7565}" srcOrd="2" destOrd="0" presId="urn:microsoft.com/office/officeart/2005/8/layout/vList2"/>
    <dgm:cxn modelId="{C92C30E3-A55D-4C23-9164-02D79F866227}" type="presParOf" srcId="{1FFD472F-15F1-4880-BF56-A0E625A5E92B}" destId="{3F386632-D749-44B9-907F-7E45379BE451}" srcOrd="3" destOrd="0" presId="urn:microsoft.com/office/officeart/2005/8/layout/vList2"/>
    <dgm:cxn modelId="{D1D971F3-E013-4CAB-91EB-352EDFBCE7FF}" type="presParOf" srcId="{1FFD472F-15F1-4880-BF56-A0E625A5E92B}" destId="{381D9380-009E-4634-9E90-D203B00A998E}" srcOrd="4" destOrd="0" presId="urn:microsoft.com/office/officeart/2005/8/layout/vList2"/>
    <dgm:cxn modelId="{A96AF7A4-52FD-41F4-9F90-C29CAF9CD6AF}" type="presParOf" srcId="{1FFD472F-15F1-4880-BF56-A0E625A5E92B}" destId="{9880EFEA-3938-4FD9-B28D-9D746F063A9D}" srcOrd="5" destOrd="0" presId="urn:microsoft.com/office/officeart/2005/8/layout/vList2"/>
    <dgm:cxn modelId="{02C320EF-C916-4F8A-960C-2F2A6A23377C}" type="presParOf" srcId="{1FFD472F-15F1-4880-BF56-A0E625A5E92B}" destId="{EEF79EDC-ECE8-43E6-BA2F-F7DCEA34801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F61522F-FD4C-41C0-8268-31892D88C36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A3A1F5-8D3F-4A7F-A746-E38F1A215496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Secure Attachment: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Child uses caregiver as a secure base, explore confidently.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64BBE8-5466-4EE4-8A4B-2924E0583B20}" type="parTrans" cxnId="{53E7384E-FF9F-4C51-9194-E775374A0113}">
      <dgm:prSet/>
      <dgm:spPr/>
      <dgm:t>
        <a:bodyPr/>
        <a:lstStyle/>
        <a:p>
          <a:endParaRPr lang="en-US"/>
        </a:p>
      </dgm:t>
    </dgm:pt>
    <dgm:pt modelId="{5E9B1E35-B6AB-41E4-B738-965E28FCBC8F}" type="sibTrans" cxnId="{53E7384E-FF9F-4C51-9194-E775374A0113}">
      <dgm:prSet/>
      <dgm:spPr/>
      <dgm:t>
        <a:bodyPr/>
        <a:lstStyle/>
        <a:p>
          <a:endParaRPr lang="en-US"/>
        </a:p>
      </dgm:t>
    </dgm:pt>
    <dgm:pt modelId="{5656F91D-DDCD-4168-BD0B-52B3466EAB5D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Insecure-Avoidant: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Child shows little distress at separation and avoid caregiver on return.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E460E0-F49D-49DA-BB0A-66C895A13AE3}" type="parTrans" cxnId="{37B2724B-EA62-416F-AB9E-74E1E74BB202}">
      <dgm:prSet/>
      <dgm:spPr/>
      <dgm:t>
        <a:bodyPr/>
        <a:lstStyle/>
        <a:p>
          <a:endParaRPr lang="en-US"/>
        </a:p>
      </dgm:t>
    </dgm:pt>
    <dgm:pt modelId="{C29A97CF-52C5-43B1-A3B8-166027D88946}" type="sibTrans" cxnId="{37B2724B-EA62-416F-AB9E-74E1E74BB202}">
      <dgm:prSet/>
      <dgm:spPr/>
      <dgm:t>
        <a:bodyPr/>
        <a:lstStyle/>
        <a:p>
          <a:endParaRPr lang="en-US"/>
        </a:p>
      </dgm:t>
    </dgm:pt>
    <dgm:pt modelId="{8D74B7BB-EA35-40AF-82FA-0375EB276D9D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Insecure-Resistant: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Child becomes highly distressed and difficult to comfort</a:t>
          </a:r>
          <a:r>
            <a:rPr lang="en-GB" sz="1600" dirty="0"/>
            <a:t>.</a:t>
          </a:r>
          <a:endParaRPr lang="en-US" sz="1600" dirty="0"/>
        </a:p>
      </dgm:t>
    </dgm:pt>
    <dgm:pt modelId="{2372B05D-8A08-4F82-A0EC-5A4934EA54ED}" type="parTrans" cxnId="{24C2135C-C0E1-4DB0-B532-E88906EE1CDB}">
      <dgm:prSet/>
      <dgm:spPr/>
      <dgm:t>
        <a:bodyPr/>
        <a:lstStyle/>
        <a:p>
          <a:endParaRPr lang="en-US"/>
        </a:p>
      </dgm:t>
    </dgm:pt>
    <dgm:pt modelId="{F9AB5631-F68C-4F11-813B-E70260C2C2B2}" type="sibTrans" cxnId="{24C2135C-C0E1-4DB0-B532-E88906EE1CDB}">
      <dgm:prSet/>
      <dgm:spPr/>
      <dgm:t>
        <a:bodyPr/>
        <a:lstStyle/>
        <a:p>
          <a:endParaRPr lang="en-US"/>
        </a:p>
      </dgm:t>
    </dgm:pt>
    <dgm:pt modelId="{9DE01797-3536-4DCE-8B1F-D4FB16153DD3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Disorganised: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Child shows confused or fearful behaviour.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CEBCC3-EE78-410D-9440-12879913756F}" type="parTrans" cxnId="{FC261119-7FCA-40FF-8B2F-4EA864C39B5E}">
      <dgm:prSet/>
      <dgm:spPr/>
      <dgm:t>
        <a:bodyPr/>
        <a:lstStyle/>
        <a:p>
          <a:endParaRPr lang="en-US"/>
        </a:p>
      </dgm:t>
    </dgm:pt>
    <dgm:pt modelId="{13403200-E706-42D7-BF9C-10D377A4CBA3}" type="sibTrans" cxnId="{FC261119-7FCA-40FF-8B2F-4EA864C39B5E}">
      <dgm:prSet/>
      <dgm:spPr/>
      <dgm:t>
        <a:bodyPr/>
        <a:lstStyle/>
        <a:p>
          <a:endParaRPr lang="en-US"/>
        </a:p>
      </dgm:t>
    </dgm:pt>
    <dgm:pt modelId="{F183520D-C541-4465-9D43-3FEC6C1F270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(Ainsworth et al.,1978).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B32B5A-1F0C-442C-B0AE-1F366CFABED8}" type="parTrans" cxnId="{482FB9E8-0E02-4647-9900-5304B4B324E1}">
      <dgm:prSet/>
      <dgm:spPr/>
      <dgm:t>
        <a:bodyPr/>
        <a:lstStyle/>
        <a:p>
          <a:endParaRPr lang="en-US"/>
        </a:p>
      </dgm:t>
    </dgm:pt>
    <dgm:pt modelId="{12C19FD3-1E21-4D82-9193-C975BF237600}" type="sibTrans" cxnId="{482FB9E8-0E02-4647-9900-5304B4B324E1}">
      <dgm:prSet/>
      <dgm:spPr/>
      <dgm:t>
        <a:bodyPr/>
        <a:lstStyle/>
        <a:p>
          <a:endParaRPr lang="en-US"/>
        </a:p>
      </dgm:t>
    </dgm:pt>
    <dgm:pt modelId="{6D9D83B5-59CE-4296-A04A-EEDABCCBAE78}" type="pres">
      <dgm:prSet presAssocID="{4F61522F-FD4C-41C0-8268-31892D88C363}" presName="vert0" presStyleCnt="0">
        <dgm:presLayoutVars>
          <dgm:dir/>
          <dgm:animOne val="branch"/>
          <dgm:animLvl val="lvl"/>
        </dgm:presLayoutVars>
      </dgm:prSet>
      <dgm:spPr/>
    </dgm:pt>
    <dgm:pt modelId="{39604285-B109-4301-81F3-E09D06682D92}" type="pres">
      <dgm:prSet presAssocID="{19A3A1F5-8D3F-4A7F-A746-E38F1A215496}" presName="thickLine" presStyleLbl="alignNode1" presStyleIdx="0" presStyleCnt="5"/>
      <dgm:spPr/>
    </dgm:pt>
    <dgm:pt modelId="{0B1A4AC7-01F7-4E55-975E-653BE6D2D494}" type="pres">
      <dgm:prSet presAssocID="{19A3A1F5-8D3F-4A7F-A746-E38F1A215496}" presName="horz1" presStyleCnt="0"/>
      <dgm:spPr/>
    </dgm:pt>
    <dgm:pt modelId="{78616BB0-7E34-426F-AF1E-262C16196FE1}" type="pres">
      <dgm:prSet presAssocID="{19A3A1F5-8D3F-4A7F-A746-E38F1A215496}" presName="tx1" presStyleLbl="revTx" presStyleIdx="0" presStyleCnt="5"/>
      <dgm:spPr/>
    </dgm:pt>
    <dgm:pt modelId="{6227F19F-2DB2-4832-A31A-F752A5BF3F56}" type="pres">
      <dgm:prSet presAssocID="{19A3A1F5-8D3F-4A7F-A746-E38F1A215496}" presName="vert1" presStyleCnt="0"/>
      <dgm:spPr/>
    </dgm:pt>
    <dgm:pt modelId="{D88B1486-42C1-47E7-9A63-EFD63A41A216}" type="pres">
      <dgm:prSet presAssocID="{5656F91D-DDCD-4168-BD0B-52B3466EAB5D}" presName="thickLine" presStyleLbl="alignNode1" presStyleIdx="1" presStyleCnt="5"/>
      <dgm:spPr/>
    </dgm:pt>
    <dgm:pt modelId="{98972CFC-C6AE-4269-A3A1-7CBB7DACF257}" type="pres">
      <dgm:prSet presAssocID="{5656F91D-DDCD-4168-BD0B-52B3466EAB5D}" presName="horz1" presStyleCnt="0"/>
      <dgm:spPr/>
    </dgm:pt>
    <dgm:pt modelId="{2241497F-06C7-4C56-922D-5AD782998FBB}" type="pres">
      <dgm:prSet presAssocID="{5656F91D-DDCD-4168-BD0B-52B3466EAB5D}" presName="tx1" presStyleLbl="revTx" presStyleIdx="1" presStyleCnt="5"/>
      <dgm:spPr/>
    </dgm:pt>
    <dgm:pt modelId="{94BAE1D1-2108-4D4F-9E1C-E2338C900469}" type="pres">
      <dgm:prSet presAssocID="{5656F91D-DDCD-4168-BD0B-52B3466EAB5D}" presName="vert1" presStyleCnt="0"/>
      <dgm:spPr/>
    </dgm:pt>
    <dgm:pt modelId="{AF77D28A-B834-4ACA-A9B9-476B1F69582C}" type="pres">
      <dgm:prSet presAssocID="{8D74B7BB-EA35-40AF-82FA-0375EB276D9D}" presName="thickLine" presStyleLbl="alignNode1" presStyleIdx="2" presStyleCnt="5"/>
      <dgm:spPr/>
    </dgm:pt>
    <dgm:pt modelId="{53E6344B-1F2C-4077-A425-93822D57FB4E}" type="pres">
      <dgm:prSet presAssocID="{8D74B7BB-EA35-40AF-82FA-0375EB276D9D}" presName="horz1" presStyleCnt="0"/>
      <dgm:spPr/>
    </dgm:pt>
    <dgm:pt modelId="{B41D8805-C334-4277-BED4-012587534041}" type="pres">
      <dgm:prSet presAssocID="{8D74B7BB-EA35-40AF-82FA-0375EB276D9D}" presName="tx1" presStyleLbl="revTx" presStyleIdx="2" presStyleCnt="5"/>
      <dgm:spPr/>
    </dgm:pt>
    <dgm:pt modelId="{04AC0D15-1BAF-419F-9A4E-F21F20636C1A}" type="pres">
      <dgm:prSet presAssocID="{8D74B7BB-EA35-40AF-82FA-0375EB276D9D}" presName="vert1" presStyleCnt="0"/>
      <dgm:spPr/>
    </dgm:pt>
    <dgm:pt modelId="{2D68394C-739B-4870-A127-16E2EA4C49BD}" type="pres">
      <dgm:prSet presAssocID="{9DE01797-3536-4DCE-8B1F-D4FB16153DD3}" presName="thickLine" presStyleLbl="alignNode1" presStyleIdx="3" presStyleCnt="5"/>
      <dgm:spPr/>
    </dgm:pt>
    <dgm:pt modelId="{58A15D06-0BE4-4CDF-B4B1-046D457DC1D2}" type="pres">
      <dgm:prSet presAssocID="{9DE01797-3536-4DCE-8B1F-D4FB16153DD3}" presName="horz1" presStyleCnt="0"/>
      <dgm:spPr/>
    </dgm:pt>
    <dgm:pt modelId="{8A5AC823-DD66-4B05-A5BF-A903725124B6}" type="pres">
      <dgm:prSet presAssocID="{9DE01797-3536-4DCE-8B1F-D4FB16153DD3}" presName="tx1" presStyleLbl="revTx" presStyleIdx="3" presStyleCnt="5" custLinFactNeighborX="38" custLinFactNeighborY="4551"/>
      <dgm:spPr/>
    </dgm:pt>
    <dgm:pt modelId="{F1529F95-1FDE-4907-97A1-8873ACBA0B21}" type="pres">
      <dgm:prSet presAssocID="{9DE01797-3536-4DCE-8B1F-D4FB16153DD3}" presName="vert1" presStyleCnt="0"/>
      <dgm:spPr/>
    </dgm:pt>
    <dgm:pt modelId="{EC412E1E-A6E1-4402-93A8-9971523F5C15}" type="pres">
      <dgm:prSet presAssocID="{F183520D-C541-4465-9D43-3FEC6C1F2703}" presName="thickLine" presStyleLbl="alignNode1" presStyleIdx="4" presStyleCnt="5"/>
      <dgm:spPr/>
    </dgm:pt>
    <dgm:pt modelId="{E6044FF2-88D5-453A-8644-B76F27DD725C}" type="pres">
      <dgm:prSet presAssocID="{F183520D-C541-4465-9D43-3FEC6C1F2703}" presName="horz1" presStyleCnt="0"/>
      <dgm:spPr/>
    </dgm:pt>
    <dgm:pt modelId="{26B5C648-0FB9-4EE8-93CC-EAA25119FC79}" type="pres">
      <dgm:prSet presAssocID="{F183520D-C541-4465-9D43-3FEC6C1F2703}" presName="tx1" presStyleLbl="revTx" presStyleIdx="4" presStyleCnt="5"/>
      <dgm:spPr/>
    </dgm:pt>
    <dgm:pt modelId="{DE14225E-9410-460C-96C6-94FD82E3EF3C}" type="pres">
      <dgm:prSet presAssocID="{F183520D-C541-4465-9D43-3FEC6C1F2703}" presName="vert1" presStyleCnt="0"/>
      <dgm:spPr/>
    </dgm:pt>
  </dgm:ptLst>
  <dgm:cxnLst>
    <dgm:cxn modelId="{3A254F05-CA84-4AB8-80F5-E88328B4892C}" type="presOf" srcId="{8D74B7BB-EA35-40AF-82FA-0375EB276D9D}" destId="{B41D8805-C334-4277-BED4-012587534041}" srcOrd="0" destOrd="0" presId="urn:microsoft.com/office/officeart/2008/layout/LinedList"/>
    <dgm:cxn modelId="{FC261119-7FCA-40FF-8B2F-4EA864C39B5E}" srcId="{4F61522F-FD4C-41C0-8268-31892D88C363}" destId="{9DE01797-3536-4DCE-8B1F-D4FB16153DD3}" srcOrd="3" destOrd="0" parTransId="{F3CEBCC3-EE78-410D-9440-12879913756F}" sibTransId="{13403200-E706-42D7-BF9C-10D377A4CBA3}"/>
    <dgm:cxn modelId="{6A368D1D-F489-4C83-BCF5-6FCB09B3FAF5}" type="presOf" srcId="{F183520D-C541-4465-9D43-3FEC6C1F2703}" destId="{26B5C648-0FB9-4EE8-93CC-EAA25119FC79}" srcOrd="0" destOrd="0" presId="urn:microsoft.com/office/officeart/2008/layout/LinedList"/>
    <dgm:cxn modelId="{24C2135C-C0E1-4DB0-B532-E88906EE1CDB}" srcId="{4F61522F-FD4C-41C0-8268-31892D88C363}" destId="{8D74B7BB-EA35-40AF-82FA-0375EB276D9D}" srcOrd="2" destOrd="0" parTransId="{2372B05D-8A08-4F82-A0EC-5A4934EA54ED}" sibTransId="{F9AB5631-F68C-4F11-813B-E70260C2C2B2}"/>
    <dgm:cxn modelId="{37B2724B-EA62-416F-AB9E-74E1E74BB202}" srcId="{4F61522F-FD4C-41C0-8268-31892D88C363}" destId="{5656F91D-DDCD-4168-BD0B-52B3466EAB5D}" srcOrd="1" destOrd="0" parTransId="{C6E460E0-F49D-49DA-BB0A-66C895A13AE3}" sibTransId="{C29A97CF-52C5-43B1-A3B8-166027D88946}"/>
    <dgm:cxn modelId="{53E7384E-FF9F-4C51-9194-E775374A0113}" srcId="{4F61522F-FD4C-41C0-8268-31892D88C363}" destId="{19A3A1F5-8D3F-4A7F-A746-E38F1A215496}" srcOrd="0" destOrd="0" parTransId="{6164BBE8-5466-4EE4-8A4B-2924E0583B20}" sibTransId="{5E9B1E35-B6AB-41E4-B738-965E28FCBC8F}"/>
    <dgm:cxn modelId="{43C492AE-88D1-4D6F-9E1D-16E59E2B1D62}" type="presOf" srcId="{5656F91D-DDCD-4168-BD0B-52B3466EAB5D}" destId="{2241497F-06C7-4C56-922D-5AD782998FBB}" srcOrd="0" destOrd="0" presId="urn:microsoft.com/office/officeart/2008/layout/LinedList"/>
    <dgm:cxn modelId="{101214C7-DEE7-4F82-93AF-C9BD055F273D}" type="presOf" srcId="{9DE01797-3536-4DCE-8B1F-D4FB16153DD3}" destId="{8A5AC823-DD66-4B05-A5BF-A903725124B6}" srcOrd="0" destOrd="0" presId="urn:microsoft.com/office/officeart/2008/layout/LinedList"/>
    <dgm:cxn modelId="{482FB9E8-0E02-4647-9900-5304B4B324E1}" srcId="{4F61522F-FD4C-41C0-8268-31892D88C363}" destId="{F183520D-C541-4465-9D43-3FEC6C1F2703}" srcOrd="4" destOrd="0" parTransId="{29B32B5A-1F0C-442C-B0AE-1F366CFABED8}" sibTransId="{12C19FD3-1E21-4D82-9193-C975BF237600}"/>
    <dgm:cxn modelId="{529DE2ED-1E00-43F4-ABC4-A07D807113B3}" type="presOf" srcId="{19A3A1F5-8D3F-4A7F-A746-E38F1A215496}" destId="{78616BB0-7E34-426F-AF1E-262C16196FE1}" srcOrd="0" destOrd="0" presId="urn:microsoft.com/office/officeart/2008/layout/LinedList"/>
    <dgm:cxn modelId="{8B4B4EFA-F56B-4E46-BF03-D426EAC632FB}" type="presOf" srcId="{4F61522F-FD4C-41C0-8268-31892D88C363}" destId="{6D9D83B5-59CE-4296-A04A-EEDABCCBAE78}" srcOrd="0" destOrd="0" presId="urn:microsoft.com/office/officeart/2008/layout/LinedList"/>
    <dgm:cxn modelId="{80EA508D-62B6-4CE2-9FAB-6CD60EE9B8A3}" type="presParOf" srcId="{6D9D83B5-59CE-4296-A04A-EEDABCCBAE78}" destId="{39604285-B109-4301-81F3-E09D06682D92}" srcOrd="0" destOrd="0" presId="urn:microsoft.com/office/officeart/2008/layout/LinedList"/>
    <dgm:cxn modelId="{44992CDE-8286-4681-9795-EF592C8895E6}" type="presParOf" srcId="{6D9D83B5-59CE-4296-A04A-EEDABCCBAE78}" destId="{0B1A4AC7-01F7-4E55-975E-653BE6D2D494}" srcOrd="1" destOrd="0" presId="urn:microsoft.com/office/officeart/2008/layout/LinedList"/>
    <dgm:cxn modelId="{89AAD8AE-1BD3-42A4-9357-1B917AAEBC9A}" type="presParOf" srcId="{0B1A4AC7-01F7-4E55-975E-653BE6D2D494}" destId="{78616BB0-7E34-426F-AF1E-262C16196FE1}" srcOrd="0" destOrd="0" presId="urn:microsoft.com/office/officeart/2008/layout/LinedList"/>
    <dgm:cxn modelId="{C88AB938-8850-401B-9670-7D33552DFA79}" type="presParOf" srcId="{0B1A4AC7-01F7-4E55-975E-653BE6D2D494}" destId="{6227F19F-2DB2-4832-A31A-F752A5BF3F56}" srcOrd="1" destOrd="0" presId="urn:microsoft.com/office/officeart/2008/layout/LinedList"/>
    <dgm:cxn modelId="{81A05BBF-DD67-40A6-BBDF-43CDD73DB841}" type="presParOf" srcId="{6D9D83B5-59CE-4296-A04A-EEDABCCBAE78}" destId="{D88B1486-42C1-47E7-9A63-EFD63A41A216}" srcOrd="2" destOrd="0" presId="urn:microsoft.com/office/officeart/2008/layout/LinedList"/>
    <dgm:cxn modelId="{C31B8326-1FD5-47E9-B808-FEF4FC6AD708}" type="presParOf" srcId="{6D9D83B5-59CE-4296-A04A-EEDABCCBAE78}" destId="{98972CFC-C6AE-4269-A3A1-7CBB7DACF257}" srcOrd="3" destOrd="0" presId="urn:microsoft.com/office/officeart/2008/layout/LinedList"/>
    <dgm:cxn modelId="{265B9DD4-24BE-4B8C-AC94-251A783BE1DB}" type="presParOf" srcId="{98972CFC-C6AE-4269-A3A1-7CBB7DACF257}" destId="{2241497F-06C7-4C56-922D-5AD782998FBB}" srcOrd="0" destOrd="0" presId="urn:microsoft.com/office/officeart/2008/layout/LinedList"/>
    <dgm:cxn modelId="{0B9CC7E9-2581-4BC3-AC3C-7FDD7462212E}" type="presParOf" srcId="{98972CFC-C6AE-4269-A3A1-7CBB7DACF257}" destId="{94BAE1D1-2108-4D4F-9E1C-E2338C900469}" srcOrd="1" destOrd="0" presId="urn:microsoft.com/office/officeart/2008/layout/LinedList"/>
    <dgm:cxn modelId="{6B9A0A01-DCBA-44A9-AD29-5A09F08C2D85}" type="presParOf" srcId="{6D9D83B5-59CE-4296-A04A-EEDABCCBAE78}" destId="{AF77D28A-B834-4ACA-A9B9-476B1F69582C}" srcOrd="4" destOrd="0" presId="urn:microsoft.com/office/officeart/2008/layout/LinedList"/>
    <dgm:cxn modelId="{F961AF66-1F0D-4409-8113-F3A022180C1C}" type="presParOf" srcId="{6D9D83B5-59CE-4296-A04A-EEDABCCBAE78}" destId="{53E6344B-1F2C-4077-A425-93822D57FB4E}" srcOrd="5" destOrd="0" presId="urn:microsoft.com/office/officeart/2008/layout/LinedList"/>
    <dgm:cxn modelId="{DAC5F51B-5FD1-4F45-A68C-FE7BBF29CAE8}" type="presParOf" srcId="{53E6344B-1F2C-4077-A425-93822D57FB4E}" destId="{B41D8805-C334-4277-BED4-012587534041}" srcOrd="0" destOrd="0" presId="urn:microsoft.com/office/officeart/2008/layout/LinedList"/>
    <dgm:cxn modelId="{497072E9-A95D-4346-92C4-0BD17D4EA721}" type="presParOf" srcId="{53E6344B-1F2C-4077-A425-93822D57FB4E}" destId="{04AC0D15-1BAF-419F-9A4E-F21F20636C1A}" srcOrd="1" destOrd="0" presId="urn:microsoft.com/office/officeart/2008/layout/LinedList"/>
    <dgm:cxn modelId="{B61FEC8F-49DB-48CB-9270-B07EE4FA2EA0}" type="presParOf" srcId="{6D9D83B5-59CE-4296-A04A-EEDABCCBAE78}" destId="{2D68394C-739B-4870-A127-16E2EA4C49BD}" srcOrd="6" destOrd="0" presId="urn:microsoft.com/office/officeart/2008/layout/LinedList"/>
    <dgm:cxn modelId="{1021BACE-66FF-4963-96C8-3EF1F0D4E29A}" type="presParOf" srcId="{6D9D83B5-59CE-4296-A04A-EEDABCCBAE78}" destId="{58A15D06-0BE4-4CDF-B4B1-046D457DC1D2}" srcOrd="7" destOrd="0" presId="urn:microsoft.com/office/officeart/2008/layout/LinedList"/>
    <dgm:cxn modelId="{BFD56206-FDB9-4EC8-A8A7-684C60806D18}" type="presParOf" srcId="{58A15D06-0BE4-4CDF-B4B1-046D457DC1D2}" destId="{8A5AC823-DD66-4B05-A5BF-A903725124B6}" srcOrd="0" destOrd="0" presId="urn:microsoft.com/office/officeart/2008/layout/LinedList"/>
    <dgm:cxn modelId="{F137A131-6422-48CA-ABD5-8A613ECB4D54}" type="presParOf" srcId="{58A15D06-0BE4-4CDF-B4B1-046D457DC1D2}" destId="{F1529F95-1FDE-4907-97A1-8873ACBA0B21}" srcOrd="1" destOrd="0" presId="urn:microsoft.com/office/officeart/2008/layout/LinedList"/>
    <dgm:cxn modelId="{3E479D2D-B652-4B8C-B95E-0E69A0BDFB17}" type="presParOf" srcId="{6D9D83B5-59CE-4296-A04A-EEDABCCBAE78}" destId="{EC412E1E-A6E1-4402-93A8-9971523F5C15}" srcOrd="8" destOrd="0" presId="urn:microsoft.com/office/officeart/2008/layout/LinedList"/>
    <dgm:cxn modelId="{461CB63D-4799-42DB-A83F-CD7786BEE86E}" type="presParOf" srcId="{6D9D83B5-59CE-4296-A04A-EEDABCCBAE78}" destId="{E6044FF2-88D5-453A-8644-B76F27DD725C}" srcOrd="9" destOrd="0" presId="urn:microsoft.com/office/officeart/2008/layout/LinedList"/>
    <dgm:cxn modelId="{845051F8-6742-48E9-85AB-A6B30A2ABC39}" type="presParOf" srcId="{E6044FF2-88D5-453A-8644-B76F27DD725C}" destId="{26B5C648-0FB9-4EE8-93CC-EAA25119FC79}" srcOrd="0" destOrd="0" presId="urn:microsoft.com/office/officeart/2008/layout/LinedList"/>
    <dgm:cxn modelId="{E045D0DD-9795-4799-948A-6572072221C5}" type="presParOf" srcId="{E6044FF2-88D5-453A-8644-B76F27DD725C}" destId="{DE14225E-9410-460C-96C6-94FD82E3EF3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2091826-4C2C-4936-ABD9-A2C346E156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A2F9F9B-52DD-4202-9FD6-5EF3BC14B0D8}">
      <dgm:prSet/>
      <dgm:spPr/>
      <dgm:t>
        <a:bodyPr/>
        <a:lstStyle/>
        <a:p>
          <a:r>
            <a:rPr lang="en-GB" b="1"/>
            <a:t>Separation Distress</a:t>
          </a:r>
          <a:r>
            <a:rPr lang="en-GB"/>
            <a:t>: Issac becomes upset when separated from his mother. He lacks secure base due to inconsistent of availability and fear of abandonment.</a:t>
          </a:r>
          <a:endParaRPr lang="en-US"/>
        </a:p>
      </dgm:t>
    </dgm:pt>
    <dgm:pt modelId="{DDBD7352-A20D-4762-B039-E9868298185A}" type="parTrans" cxnId="{EF5498EF-45F8-4849-AA05-2553BB919CD4}">
      <dgm:prSet/>
      <dgm:spPr/>
      <dgm:t>
        <a:bodyPr/>
        <a:lstStyle/>
        <a:p>
          <a:endParaRPr lang="en-US"/>
        </a:p>
      </dgm:t>
    </dgm:pt>
    <dgm:pt modelId="{B2D26579-C568-4AF3-B592-FB9F7F7DBE0B}" type="sibTrans" cxnId="{EF5498EF-45F8-4849-AA05-2553BB919CD4}">
      <dgm:prSet/>
      <dgm:spPr/>
      <dgm:t>
        <a:bodyPr/>
        <a:lstStyle/>
        <a:p>
          <a:endParaRPr lang="en-US"/>
        </a:p>
      </dgm:t>
    </dgm:pt>
    <dgm:pt modelId="{5B9A4901-21E8-4835-9534-D0429A3FB9B8}">
      <dgm:prSet/>
      <dgm:spPr/>
      <dgm:t>
        <a:bodyPr/>
        <a:lstStyle/>
        <a:p>
          <a:r>
            <a:rPr lang="en-GB" b="1"/>
            <a:t>Withdrawal during free play: </a:t>
          </a:r>
          <a:r>
            <a:rPr lang="en-GB"/>
            <a:t>An insecure Internal Working Model cause Issac to view the social world as unsafe. Without a sense of security, he cannot confidently explore his environment. (Bowlby, 1988)</a:t>
          </a:r>
          <a:endParaRPr lang="en-US"/>
        </a:p>
      </dgm:t>
    </dgm:pt>
    <dgm:pt modelId="{A661BB66-25BD-42FA-A16D-F8FC35EA2E01}" type="parTrans" cxnId="{946A4C22-0C6B-45A5-82E4-65D373E06872}">
      <dgm:prSet/>
      <dgm:spPr/>
      <dgm:t>
        <a:bodyPr/>
        <a:lstStyle/>
        <a:p>
          <a:endParaRPr lang="en-US"/>
        </a:p>
      </dgm:t>
    </dgm:pt>
    <dgm:pt modelId="{5ADD0AF8-D531-4A7E-BF32-4CA1B4F8F4C6}" type="sibTrans" cxnId="{946A4C22-0C6B-45A5-82E4-65D373E06872}">
      <dgm:prSet/>
      <dgm:spPr/>
      <dgm:t>
        <a:bodyPr/>
        <a:lstStyle/>
        <a:p>
          <a:endParaRPr lang="en-US"/>
        </a:p>
      </dgm:t>
    </dgm:pt>
    <dgm:pt modelId="{EFFD135E-B195-40BE-BF38-7567F8A0FE0D}">
      <dgm:prSet/>
      <dgm:spPr/>
      <dgm:t>
        <a:bodyPr/>
        <a:lstStyle/>
        <a:p>
          <a:r>
            <a:rPr lang="en-GB" b="1"/>
            <a:t>Language development delay: </a:t>
          </a:r>
          <a:r>
            <a:rPr lang="en-GB"/>
            <a:t>Emotional anxiety consumes cognitive energy. Insecurity reduces his interactions. </a:t>
          </a:r>
          <a:endParaRPr lang="en-US"/>
        </a:p>
      </dgm:t>
    </dgm:pt>
    <dgm:pt modelId="{C82C76CF-497E-4084-85A4-B7A6D1997B65}" type="parTrans" cxnId="{C347D97F-F901-4B42-87F0-26CC39C986BB}">
      <dgm:prSet/>
      <dgm:spPr/>
      <dgm:t>
        <a:bodyPr/>
        <a:lstStyle/>
        <a:p>
          <a:endParaRPr lang="en-US"/>
        </a:p>
      </dgm:t>
    </dgm:pt>
    <dgm:pt modelId="{340BFB6F-1C86-4C26-B7E0-ADC12B1F665A}" type="sibTrans" cxnId="{C347D97F-F901-4B42-87F0-26CC39C986BB}">
      <dgm:prSet/>
      <dgm:spPr/>
      <dgm:t>
        <a:bodyPr/>
        <a:lstStyle/>
        <a:p>
          <a:endParaRPr lang="en-US"/>
        </a:p>
      </dgm:t>
    </dgm:pt>
    <dgm:pt modelId="{9786829A-8CDD-4EBF-AEB2-C884F5005423}">
      <dgm:prSet/>
      <dgm:spPr/>
      <dgm:t>
        <a:bodyPr/>
        <a:lstStyle/>
        <a:p>
          <a:r>
            <a:rPr lang="en-GB" b="1"/>
            <a:t>Difficulty joining group: </a:t>
          </a:r>
          <a:r>
            <a:rPr lang="en-GB"/>
            <a:t>Disrupted early attachment is linked to Issac’s poor peer relationship and social skills</a:t>
          </a:r>
          <a:endParaRPr lang="en-US"/>
        </a:p>
      </dgm:t>
    </dgm:pt>
    <dgm:pt modelId="{98EE2371-6895-4FC0-BDF5-19FAA0794305}" type="parTrans" cxnId="{9F543C22-23FC-4008-A3BC-F2BDF1485BB7}">
      <dgm:prSet/>
      <dgm:spPr/>
      <dgm:t>
        <a:bodyPr/>
        <a:lstStyle/>
        <a:p>
          <a:endParaRPr lang="en-US"/>
        </a:p>
      </dgm:t>
    </dgm:pt>
    <dgm:pt modelId="{6D64E8CF-6255-47EB-AEC8-B8E230D92F76}" type="sibTrans" cxnId="{9F543C22-23FC-4008-A3BC-F2BDF1485BB7}">
      <dgm:prSet/>
      <dgm:spPr/>
      <dgm:t>
        <a:bodyPr/>
        <a:lstStyle/>
        <a:p>
          <a:endParaRPr lang="en-US"/>
        </a:p>
      </dgm:t>
    </dgm:pt>
    <dgm:pt modelId="{93353571-1269-4E61-BFB9-7D1EB198D2CE}" type="pres">
      <dgm:prSet presAssocID="{62091826-4C2C-4936-ABD9-A2C346E156D4}" presName="root" presStyleCnt="0">
        <dgm:presLayoutVars>
          <dgm:dir/>
          <dgm:resizeHandles val="exact"/>
        </dgm:presLayoutVars>
      </dgm:prSet>
      <dgm:spPr/>
    </dgm:pt>
    <dgm:pt modelId="{158817B0-E2C4-44F5-ADB4-1DEC3DC59266}" type="pres">
      <dgm:prSet presAssocID="{1A2F9F9B-52DD-4202-9FD6-5EF3BC14B0D8}" presName="compNode" presStyleCnt="0"/>
      <dgm:spPr/>
    </dgm:pt>
    <dgm:pt modelId="{34EF24FB-6036-4DBC-A1DC-AFDF4ED0972A}" type="pres">
      <dgm:prSet presAssocID="{1A2F9F9B-52DD-4202-9FD6-5EF3BC14B0D8}" presName="bgRect" presStyleLbl="bgShp" presStyleIdx="0" presStyleCnt="4"/>
      <dgm:spPr/>
    </dgm:pt>
    <dgm:pt modelId="{4F64D5A9-7DAA-44DB-90DD-911AD8EF181D}" type="pres">
      <dgm:prSet presAssocID="{1A2F9F9B-52DD-4202-9FD6-5EF3BC14B0D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D574596A-034A-45FE-921A-3A214575826D}" type="pres">
      <dgm:prSet presAssocID="{1A2F9F9B-52DD-4202-9FD6-5EF3BC14B0D8}" presName="spaceRect" presStyleCnt="0"/>
      <dgm:spPr/>
    </dgm:pt>
    <dgm:pt modelId="{432FCC60-DDAE-46AE-AC1A-2A0C003EEB5D}" type="pres">
      <dgm:prSet presAssocID="{1A2F9F9B-52DD-4202-9FD6-5EF3BC14B0D8}" presName="parTx" presStyleLbl="revTx" presStyleIdx="0" presStyleCnt="4">
        <dgm:presLayoutVars>
          <dgm:chMax val="0"/>
          <dgm:chPref val="0"/>
        </dgm:presLayoutVars>
      </dgm:prSet>
      <dgm:spPr/>
    </dgm:pt>
    <dgm:pt modelId="{0DB00056-1244-4313-9B29-530975A6D14F}" type="pres">
      <dgm:prSet presAssocID="{B2D26579-C568-4AF3-B592-FB9F7F7DBE0B}" presName="sibTrans" presStyleCnt="0"/>
      <dgm:spPr/>
    </dgm:pt>
    <dgm:pt modelId="{17452B8A-F03D-4F74-A7BE-CAD9EE8F243B}" type="pres">
      <dgm:prSet presAssocID="{5B9A4901-21E8-4835-9534-D0429A3FB9B8}" presName="compNode" presStyleCnt="0"/>
      <dgm:spPr/>
    </dgm:pt>
    <dgm:pt modelId="{9E957231-5C6A-453B-AD8C-3AC306DA5D36}" type="pres">
      <dgm:prSet presAssocID="{5B9A4901-21E8-4835-9534-D0429A3FB9B8}" presName="bgRect" presStyleLbl="bgShp" presStyleIdx="1" presStyleCnt="4"/>
      <dgm:spPr/>
    </dgm:pt>
    <dgm:pt modelId="{9C467D00-156A-4374-BAAE-F9BC55E8E2E8}" type="pres">
      <dgm:prSet presAssocID="{5B9A4901-21E8-4835-9534-D0429A3FB9B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AE75DFA7-BEA8-4959-AEAE-62A96BEB90DA}" type="pres">
      <dgm:prSet presAssocID="{5B9A4901-21E8-4835-9534-D0429A3FB9B8}" presName="spaceRect" presStyleCnt="0"/>
      <dgm:spPr/>
    </dgm:pt>
    <dgm:pt modelId="{967C79C5-A087-4F2D-A9D2-2AB95831F25F}" type="pres">
      <dgm:prSet presAssocID="{5B9A4901-21E8-4835-9534-D0429A3FB9B8}" presName="parTx" presStyleLbl="revTx" presStyleIdx="1" presStyleCnt="4">
        <dgm:presLayoutVars>
          <dgm:chMax val="0"/>
          <dgm:chPref val="0"/>
        </dgm:presLayoutVars>
      </dgm:prSet>
      <dgm:spPr/>
    </dgm:pt>
    <dgm:pt modelId="{287FB2B0-EFD8-4BA1-A10A-1CE2921D1A38}" type="pres">
      <dgm:prSet presAssocID="{5ADD0AF8-D531-4A7E-BF32-4CA1B4F8F4C6}" presName="sibTrans" presStyleCnt="0"/>
      <dgm:spPr/>
    </dgm:pt>
    <dgm:pt modelId="{BDF9D554-564F-41B8-AABE-3AA5DB5AF705}" type="pres">
      <dgm:prSet presAssocID="{EFFD135E-B195-40BE-BF38-7567F8A0FE0D}" presName="compNode" presStyleCnt="0"/>
      <dgm:spPr/>
    </dgm:pt>
    <dgm:pt modelId="{C449DAD3-A7A7-48A5-B781-EFD96C5DDF5E}" type="pres">
      <dgm:prSet presAssocID="{EFFD135E-B195-40BE-BF38-7567F8A0FE0D}" presName="bgRect" presStyleLbl="bgShp" presStyleIdx="2" presStyleCnt="4"/>
      <dgm:spPr/>
    </dgm:pt>
    <dgm:pt modelId="{94C5CFF2-2B91-4416-9BEA-A3C42C527A38}" type="pres">
      <dgm:prSet presAssocID="{EFFD135E-B195-40BE-BF38-7567F8A0FE0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54B4C7A-B4C6-4743-8E5A-5AEC79F31B74}" type="pres">
      <dgm:prSet presAssocID="{EFFD135E-B195-40BE-BF38-7567F8A0FE0D}" presName="spaceRect" presStyleCnt="0"/>
      <dgm:spPr/>
    </dgm:pt>
    <dgm:pt modelId="{CE32F892-2A63-4EE9-8CC5-631A88DE16DD}" type="pres">
      <dgm:prSet presAssocID="{EFFD135E-B195-40BE-BF38-7567F8A0FE0D}" presName="parTx" presStyleLbl="revTx" presStyleIdx="2" presStyleCnt="4">
        <dgm:presLayoutVars>
          <dgm:chMax val="0"/>
          <dgm:chPref val="0"/>
        </dgm:presLayoutVars>
      </dgm:prSet>
      <dgm:spPr/>
    </dgm:pt>
    <dgm:pt modelId="{FD431817-19A0-4F15-8D51-0A8FD685CB94}" type="pres">
      <dgm:prSet presAssocID="{340BFB6F-1C86-4C26-B7E0-ADC12B1F665A}" presName="sibTrans" presStyleCnt="0"/>
      <dgm:spPr/>
    </dgm:pt>
    <dgm:pt modelId="{BFFD65AA-341C-43D3-9FB2-7B8A358D0217}" type="pres">
      <dgm:prSet presAssocID="{9786829A-8CDD-4EBF-AEB2-C884F5005423}" presName="compNode" presStyleCnt="0"/>
      <dgm:spPr/>
    </dgm:pt>
    <dgm:pt modelId="{52C3EE4C-2459-4C56-9053-915E57C03821}" type="pres">
      <dgm:prSet presAssocID="{9786829A-8CDD-4EBF-AEB2-C884F5005423}" presName="bgRect" presStyleLbl="bgShp" presStyleIdx="3" presStyleCnt="4"/>
      <dgm:spPr/>
    </dgm:pt>
    <dgm:pt modelId="{0BEF0299-C41D-4530-A1A9-9D95845EB3AB}" type="pres">
      <dgm:prSet presAssocID="{9786829A-8CDD-4EBF-AEB2-C884F500542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C90D8B8-C1D3-4785-8404-0EA22D7F15A6}" type="pres">
      <dgm:prSet presAssocID="{9786829A-8CDD-4EBF-AEB2-C884F5005423}" presName="spaceRect" presStyleCnt="0"/>
      <dgm:spPr/>
    </dgm:pt>
    <dgm:pt modelId="{A7E50D89-5CD7-4086-AE9C-3D2F6FC09E3B}" type="pres">
      <dgm:prSet presAssocID="{9786829A-8CDD-4EBF-AEB2-C884F50054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158AF03-D60F-4058-AC39-F27E5D41AF3C}" type="presOf" srcId="{EFFD135E-B195-40BE-BF38-7567F8A0FE0D}" destId="{CE32F892-2A63-4EE9-8CC5-631A88DE16DD}" srcOrd="0" destOrd="0" presId="urn:microsoft.com/office/officeart/2018/2/layout/IconVerticalSolidList"/>
    <dgm:cxn modelId="{BD7F1614-8D5A-4C3C-AEF0-383C7C4455CA}" type="presOf" srcId="{9786829A-8CDD-4EBF-AEB2-C884F5005423}" destId="{A7E50D89-5CD7-4086-AE9C-3D2F6FC09E3B}" srcOrd="0" destOrd="0" presId="urn:microsoft.com/office/officeart/2018/2/layout/IconVerticalSolidList"/>
    <dgm:cxn modelId="{9F543C22-23FC-4008-A3BC-F2BDF1485BB7}" srcId="{62091826-4C2C-4936-ABD9-A2C346E156D4}" destId="{9786829A-8CDD-4EBF-AEB2-C884F5005423}" srcOrd="3" destOrd="0" parTransId="{98EE2371-6895-4FC0-BDF5-19FAA0794305}" sibTransId="{6D64E8CF-6255-47EB-AEC8-B8E230D92F76}"/>
    <dgm:cxn modelId="{946A4C22-0C6B-45A5-82E4-65D373E06872}" srcId="{62091826-4C2C-4936-ABD9-A2C346E156D4}" destId="{5B9A4901-21E8-4835-9534-D0429A3FB9B8}" srcOrd="1" destOrd="0" parTransId="{A661BB66-25BD-42FA-A16D-F8FC35EA2E01}" sibTransId="{5ADD0AF8-D531-4A7E-BF32-4CA1B4F8F4C6}"/>
    <dgm:cxn modelId="{9373B248-3858-4A2F-B436-EACFFE9942F8}" type="presOf" srcId="{5B9A4901-21E8-4835-9534-D0429A3FB9B8}" destId="{967C79C5-A087-4F2D-A9D2-2AB95831F25F}" srcOrd="0" destOrd="0" presId="urn:microsoft.com/office/officeart/2018/2/layout/IconVerticalSolidList"/>
    <dgm:cxn modelId="{C347D97F-F901-4B42-87F0-26CC39C986BB}" srcId="{62091826-4C2C-4936-ABD9-A2C346E156D4}" destId="{EFFD135E-B195-40BE-BF38-7567F8A0FE0D}" srcOrd="2" destOrd="0" parTransId="{C82C76CF-497E-4084-85A4-B7A6D1997B65}" sibTransId="{340BFB6F-1C86-4C26-B7E0-ADC12B1F665A}"/>
    <dgm:cxn modelId="{533AEFD7-1945-4342-A6E3-F440D9C1F0A7}" type="presOf" srcId="{62091826-4C2C-4936-ABD9-A2C346E156D4}" destId="{93353571-1269-4E61-BFB9-7D1EB198D2CE}" srcOrd="0" destOrd="0" presId="urn:microsoft.com/office/officeart/2018/2/layout/IconVerticalSolidList"/>
    <dgm:cxn modelId="{EF5498EF-45F8-4849-AA05-2553BB919CD4}" srcId="{62091826-4C2C-4936-ABD9-A2C346E156D4}" destId="{1A2F9F9B-52DD-4202-9FD6-5EF3BC14B0D8}" srcOrd="0" destOrd="0" parTransId="{DDBD7352-A20D-4762-B039-E9868298185A}" sibTransId="{B2D26579-C568-4AF3-B592-FB9F7F7DBE0B}"/>
    <dgm:cxn modelId="{23DD9CFA-8F36-4547-B747-4068524B881E}" type="presOf" srcId="{1A2F9F9B-52DD-4202-9FD6-5EF3BC14B0D8}" destId="{432FCC60-DDAE-46AE-AC1A-2A0C003EEB5D}" srcOrd="0" destOrd="0" presId="urn:microsoft.com/office/officeart/2018/2/layout/IconVerticalSolidList"/>
    <dgm:cxn modelId="{611E07F0-5AE6-4CC2-AA6F-B0100B9D7A27}" type="presParOf" srcId="{93353571-1269-4E61-BFB9-7D1EB198D2CE}" destId="{158817B0-E2C4-44F5-ADB4-1DEC3DC59266}" srcOrd="0" destOrd="0" presId="urn:microsoft.com/office/officeart/2018/2/layout/IconVerticalSolidList"/>
    <dgm:cxn modelId="{AA665B3F-4A0E-4A64-A01A-BF4ACFEF5F96}" type="presParOf" srcId="{158817B0-E2C4-44F5-ADB4-1DEC3DC59266}" destId="{34EF24FB-6036-4DBC-A1DC-AFDF4ED0972A}" srcOrd="0" destOrd="0" presId="urn:microsoft.com/office/officeart/2018/2/layout/IconVerticalSolidList"/>
    <dgm:cxn modelId="{7CDB85EB-0A23-4192-BEEA-B6437A5AA14C}" type="presParOf" srcId="{158817B0-E2C4-44F5-ADB4-1DEC3DC59266}" destId="{4F64D5A9-7DAA-44DB-90DD-911AD8EF181D}" srcOrd="1" destOrd="0" presId="urn:microsoft.com/office/officeart/2018/2/layout/IconVerticalSolidList"/>
    <dgm:cxn modelId="{47574F48-F354-43DD-9CA5-ACCC813F5296}" type="presParOf" srcId="{158817B0-E2C4-44F5-ADB4-1DEC3DC59266}" destId="{D574596A-034A-45FE-921A-3A214575826D}" srcOrd="2" destOrd="0" presId="urn:microsoft.com/office/officeart/2018/2/layout/IconVerticalSolidList"/>
    <dgm:cxn modelId="{620F4AD9-F9B0-4E7F-B2E7-445B3039E639}" type="presParOf" srcId="{158817B0-E2C4-44F5-ADB4-1DEC3DC59266}" destId="{432FCC60-DDAE-46AE-AC1A-2A0C003EEB5D}" srcOrd="3" destOrd="0" presId="urn:microsoft.com/office/officeart/2018/2/layout/IconVerticalSolidList"/>
    <dgm:cxn modelId="{E3FAE906-2179-4C98-911A-D3B22B25C96C}" type="presParOf" srcId="{93353571-1269-4E61-BFB9-7D1EB198D2CE}" destId="{0DB00056-1244-4313-9B29-530975A6D14F}" srcOrd="1" destOrd="0" presId="urn:microsoft.com/office/officeart/2018/2/layout/IconVerticalSolidList"/>
    <dgm:cxn modelId="{F5FF7DC2-DAB7-4F2F-A16E-9DDB0F753E57}" type="presParOf" srcId="{93353571-1269-4E61-BFB9-7D1EB198D2CE}" destId="{17452B8A-F03D-4F74-A7BE-CAD9EE8F243B}" srcOrd="2" destOrd="0" presId="urn:microsoft.com/office/officeart/2018/2/layout/IconVerticalSolidList"/>
    <dgm:cxn modelId="{307D607F-586E-4979-845B-AE91594821B1}" type="presParOf" srcId="{17452B8A-F03D-4F74-A7BE-CAD9EE8F243B}" destId="{9E957231-5C6A-453B-AD8C-3AC306DA5D36}" srcOrd="0" destOrd="0" presId="urn:microsoft.com/office/officeart/2018/2/layout/IconVerticalSolidList"/>
    <dgm:cxn modelId="{69180D01-68CF-42A0-B2E2-5A951D523BC6}" type="presParOf" srcId="{17452B8A-F03D-4F74-A7BE-CAD9EE8F243B}" destId="{9C467D00-156A-4374-BAAE-F9BC55E8E2E8}" srcOrd="1" destOrd="0" presId="urn:microsoft.com/office/officeart/2018/2/layout/IconVerticalSolidList"/>
    <dgm:cxn modelId="{6BCAEB2B-0BFD-405D-B6D0-2CBCB4DE8E54}" type="presParOf" srcId="{17452B8A-F03D-4F74-A7BE-CAD9EE8F243B}" destId="{AE75DFA7-BEA8-4959-AEAE-62A96BEB90DA}" srcOrd="2" destOrd="0" presId="urn:microsoft.com/office/officeart/2018/2/layout/IconVerticalSolidList"/>
    <dgm:cxn modelId="{3D3BF94B-401E-43DE-8812-2E803F24D8DB}" type="presParOf" srcId="{17452B8A-F03D-4F74-A7BE-CAD9EE8F243B}" destId="{967C79C5-A087-4F2D-A9D2-2AB95831F25F}" srcOrd="3" destOrd="0" presId="urn:microsoft.com/office/officeart/2018/2/layout/IconVerticalSolidList"/>
    <dgm:cxn modelId="{D0C7D8BA-12CC-461E-9226-7B34032C42D4}" type="presParOf" srcId="{93353571-1269-4E61-BFB9-7D1EB198D2CE}" destId="{287FB2B0-EFD8-4BA1-A10A-1CE2921D1A38}" srcOrd="3" destOrd="0" presId="urn:microsoft.com/office/officeart/2018/2/layout/IconVerticalSolidList"/>
    <dgm:cxn modelId="{6E8400C8-FE1D-4ED5-BA2D-773F6265E9D8}" type="presParOf" srcId="{93353571-1269-4E61-BFB9-7D1EB198D2CE}" destId="{BDF9D554-564F-41B8-AABE-3AA5DB5AF705}" srcOrd="4" destOrd="0" presId="urn:microsoft.com/office/officeart/2018/2/layout/IconVerticalSolidList"/>
    <dgm:cxn modelId="{31BD8814-A78D-4CCC-97E4-DD52471D427C}" type="presParOf" srcId="{BDF9D554-564F-41B8-AABE-3AA5DB5AF705}" destId="{C449DAD3-A7A7-48A5-B781-EFD96C5DDF5E}" srcOrd="0" destOrd="0" presId="urn:microsoft.com/office/officeart/2018/2/layout/IconVerticalSolidList"/>
    <dgm:cxn modelId="{4A81E894-CD05-49DE-B279-D9484F2049D6}" type="presParOf" srcId="{BDF9D554-564F-41B8-AABE-3AA5DB5AF705}" destId="{94C5CFF2-2B91-4416-9BEA-A3C42C527A38}" srcOrd="1" destOrd="0" presId="urn:microsoft.com/office/officeart/2018/2/layout/IconVerticalSolidList"/>
    <dgm:cxn modelId="{A3B935FC-0131-4CE8-AA18-8A8DA6497048}" type="presParOf" srcId="{BDF9D554-564F-41B8-AABE-3AA5DB5AF705}" destId="{C54B4C7A-B4C6-4743-8E5A-5AEC79F31B74}" srcOrd="2" destOrd="0" presId="urn:microsoft.com/office/officeart/2018/2/layout/IconVerticalSolidList"/>
    <dgm:cxn modelId="{7A8ACE5B-FF0B-4C19-BAED-40414EE216FE}" type="presParOf" srcId="{BDF9D554-564F-41B8-AABE-3AA5DB5AF705}" destId="{CE32F892-2A63-4EE9-8CC5-631A88DE16DD}" srcOrd="3" destOrd="0" presId="urn:microsoft.com/office/officeart/2018/2/layout/IconVerticalSolidList"/>
    <dgm:cxn modelId="{50087F02-498A-4B06-8CD1-BC8CBB50AE72}" type="presParOf" srcId="{93353571-1269-4E61-BFB9-7D1EB198D2CE}" destId="{FD431817-19A0-4F15-8D51-0A8FD685CB94}" srcOrd="5" destOrd="0" presId="urn:microsoft.com/office/officeart/2018/2/layout/IconVerticalSolidList"/>
    <dgm:cxn modelId="{01F32512-2381-408F-A4F7-FE70F7BB9E74}" type="presParOf" srcId="{93353571-1269-4E61-BFB9-7D1EB198D2CE}" destId="{BFFD65AA-341C-43D3-9FB2-7B8A358D0217}" srcOrd="6" destOrd="0" presId="urn:microsoft.com/office/officeart/2018/2/layout/IconVerticalSolidList"/>
    <dgm:cxn modelId="{F0C8789C-2A91-4E55-8178-EF7CF566A696}" type="presParOf" srcId="{BFFD65AA-341C-43D3-9FB2-7B8A358D0217}" destId="{52C3EE4C-2459-4C56-9053-915E57C03821}" srcOrd="0" destOrd="0" presId="urn:microsoft.com/office/officeart/2018/2/layout/IconVerticalSolidList"/>
    <dgm:cxn modelId="{4C4139B8-B902-4991-9768-00A7AEC51BCE}" type="presParOf" srcId="{BFFD65AA-341C-43D3-9FB2-7B8A358D0217}" destId="{0BEF0299-C41D-4530-A1A9-9D95845EB3AB}" srcOrd="1" destOrd="0" presId="urn:microsoft.com/office/officeart/2018/2/layout/IconVerticalSolidList"/>
    <dgm:cxn modelId="{7445552D-D22B-48AB-B46E-BF3A2690707D}" type="presParOf" srcId="{BFFD65AA-341C-43D3-9FB2-7B8A358D0217}" destId="{9C90D8B8-C1D3-4785-8404-0EA22D7F15A6}" srcOrd="2" destOrd="0" presId="urn:microsoft.com/office/officeart/2018/2/layout/IconVerticalSolidList"/>
    <dgm:cxn modelId="{D956D332-E739-4932-9611-FE391F63A443}" type="presParOf" srcId="{BFFD65AA-341C-43D3-9FB2-7B8A358D0217}" destId="{A7E50D89-5CD7-4086-AE9C-3D2F6FC09E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318CF62-B560-4149-A0B7-9BE6BCCD3D0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969C622-F1B9-4C1C-AB78-C79E87BE7C65}">
      <dgm:prSet/>
      <dgm:spPr/>
      <dgm:t>
        <a:bodyPr/>
        <a:lstStyle/>
        <a:p>
          <a:r>
            <a:rPr lang="en-GB" b="1" dirty="0"/>
            <a:t>Key Person Approach: </a:t>
          </a:r>
          <a:r>
            <a:rPr lang="en-GB" dirty="0"/>
            <a:t>Assign a consistent key worker for Issac to provide a ‘secure base’ within the Children’s Centre. </a:t>
          </a:r>
          <a:endParaRPr lang="en-US" dirty="0"/>
        </a:p>
      </dgm:t>
    </dgm:pt>
    <dgm:pt modelId="{D887A2C9-2F7C-4AFE-87D1-06162FAD4C01}" type="parTrans" cxnId="{E294D5BA-F933-40F3-BD30-01EC5614A937}">
      <dgm:prSet/>
      <dgm:spPr/>
      <dgm:t>
        <a:bodyPr/>
        <a:lstStyle/>
        <a:p>
          <a:endParaRPr lang="en-US"/>
        </a:p>
      </dgm:t>
    </dgm:pt>
    <dgm:pt modelId="{2AAA7109-5489-482B-8367-B1FCC960F832}" type="sibTrans" cxnId="{E294D5BA-F933-40F3-BD30-01EC5614A937}">
      <dgm:prSet/>
      <dgm:spPr/>
      <dgm:t>
        <a:bodyPr/>
        <a:lstStyle/>
        <a:p>
          <a:endParaRPr lang="en-US"/>
        </a:p>
      </dgm:t>
    </dgm:pt>
    <dgm:pt modelId="{CF87A6CA-30AA-4B56-82AB-1C89B744992E}">
      <dgm:prSet/>
      <dgm:spPr/>
      <dgm:t>
        <a:bodyPr/>
        <a:lstStyle/>
        <a:p>
          <a:r>
            <a:rPr lang="en-GB" b="1"/>
            <a:t>Attachment-based approach: </a:t>
          </a:r>
          <a:r>
            <a:rPr lang="en-GB"/>
            <a:t>A regular and warmly interaction can build a secondary attachment for Issac’s emotional needs</a:t>
          </a:r>
          <a:endParaRPr lang="en-US"/>
        </a:p>
      </dgm:t>
    </dgm:pt>
    <dgm:pt modelId="{C50B3B0A-7D1A-4D52-B923-9B6F7BEC16AB}" type="parTrans" cxnId="{061E3B55-AFA9-44D6-A59D-C1B4A97D4248}">
      <dgm:prSet/>
      <dgm:spPr/>
      <dgm:t>
        <a:bodyPr/>
        <a:lstStyle/>
        <a:p>
          <a:endParaRPr lang="en-US"/>
        </a:p>
      </dgm:t>
    </dgm:pt>
    <dgm:pt modelId="{FDA2815E-27BA-4922-8F46-1609BF4AB71F}" type="sibTrans" cxnId="{061E3B55-AFA9-44D6-A59D-C1B4A97D4248}">
      <dgm:prSet/>
      <dgm:spPr/>
      <dgm:t>
        <a:bodyPr/>
        <a:lstStyle/>
        <a:p>
          <a:endParaRPr lang="en-US"/>
        </a:p>
      </dgm:t>
    </dgm:pt>
    <dgm:pt modelId="{B2A2D385-D31B-4AFA-9200-C63E42ADE855}">
      <dgm:prSet/>
      <dgm:spPr/>
      <dgm:t>
        <a:bodyPr/>
        <a:lstStyle/>
        <a:p>
          <a:r>
            <a:rPr lang="en-GB" b="1"/>
            <a:t>Language-Rich Environment: </a:t>
          </a:r>
          <a:r>
            <a:rPr lang="en-GB"/>
            <a:t>Implement adult-child interaction time, like storytelling, song, role play and picture books sessions for Issac to improve speech and language.</a:t>
          </a:r>
          <a:endParaRPr lang="en-US"/>
        </a:p>
      </dgm:t>
    </dgm:pt>
    <dgm:pt modelId="{45DBAE01-F895-4440-AFAF-21DC33D9CB07}" type="parTrans" cxnId="{6AEE02CF-7CF1-434F-891A-BA7763B205FB}">
      <dgm:prSet/>
      <dgm:spPr/>
      <dgm:t>
        <a:bodyPr/>
        <a:lstStyle/>
        <a:p>
          <a:endParaRPr lang="en-US"/>
        </a:p>
      </dgm:t>
    </dgm:pt>
    <dgm:pt modelId="{78A6A113-4D24-4316-95B3-B09D504D4169}" type="sibTrans" cxnId="{6AEE02CF-7CF1-434F-891A-BA7763B205FB}">
      <dgm:prSet/>
      <dgm:spPr/>
      <dgm:t>
        <a:bodyPr/>
        <a:lstStyle/>
        <a:p>
          <a:endParaRPr lang="en-US"/>
        </a:p>
      </dgm:t>
    </dgm:pt>
    <dgm:pt modelId="{8FE4AC13-05D6-41B7-BE8A-EF94BA685854}">
      <dgm:prSet/>
      <dgm:spPr/>
      <dgm:t>
        <a:bodyPr/>
        <a:lstStyle/>
        <a:p>
          <a:r>
            <a:rPr lang="en-GB" b="1"/>
            <a:t>Parental Support and Modelling</a:t>
          </a:r>
          <a:r>
            <a:rPr lang="en-GB"/>
            <a:t>: Refer Issac’s mother to local IAPT/mental health service. She needs emotional wellbeing support.</a:t>
          </a:r>
          <a:endParaRPr lang="en-US"/>
        </a:p>
      </dgm:t>
    </dgm:pt>
    <dgm:pt modelId="{B140649C-8779-4FEC-9CE6-6C70D4933E91}" type="parTrans" cxnId="{02529057-D0C8-49C8-B6FC-126C264989AF}">
      <dgm:prSet/>
      <dgm:spPr/>
      <dgm:t>
        <a:bodyPr/>
        <a:lstStyle/>
        <a:p>
          <a:endParaRPr lang="en-US"/>
        </a:p>
      </dgm:t>
    </dgm:pt>
    <dgm:pt modelId="{2F6B9176-9ED6-48CB-964A-0DE78E8FCD38}" type="sibTrans" cxnId="{02529057-D0C8-49C8-B6FC-126C264989AF}">
      <dgm:prSet/>
      <dgm:spPr/>
      <dgm:t>
        <a:bodyPr/>
        <a:lstStyle/>
        <a:p>
          <a:endParaRPr lang="en-US"/>
        </a:p>
      </dgm:t>
    </dgm:pt>
    <dgm:pt modelId="{73867D63-5EDA-47DE-9131-0E3352AA59EF}">
      <dgm:prSet/>
      <dgm:spPr/>
      <dgm:t>
        <a:bodyPr/>
        <a:lstStyle/>
        <a:p>
          <a:r>
            <a:rPr lang="en-GB" b="1"/>
            <a:t>Play-based learning: </a:t>
          </a:r>
          <a:r>
            <a:rPr lang="en-GB"/>
            <a:t>Provide opportunities for structured and free play activities in small group for Issac.</a:t>
          </a:r>
          <a:endParaRPr lang="en-US"/>
        </a:p>
      </dgm:t>
    </dgm:pt>
    <dgm:pt modelId="{2B36B905-0005-40E3-B17B-5EEF4F7323E7}" type="parTrans" cxnId="{C5DC359F-4CF5-4750-9208-AF6397B3E364}">
      <dgm:prSet/>
      <dgm:spPr/>
      <dgm:t>
        <a:bodyPr/>
        <a:lstStyle/>
        <a:p>
          <a:endParaRPr lang="en-US"/>
        </a:p>
      </dgm:t>
    </dgm:pt>
    <dgm:pt modelId="{18216409-A541-4EE0-83ED-51C9A08215A7}" type="sibTrans" cxnId="{C5DC359F-4CF5-4750-9208-AF6397B3E364}">
      <dgm:prSet/>
      <dgm:spPr/>
      <dgm:t>
        <a:bodyPr/>
        <a:lstStyle/>
        <a:p>
          <a:endParaRPr lang="en-US"/>
        </a:p>
      </dgm:t>
    </dgm:pt>
    <dgm:pt modelId="{0A5FDAF2-05B7-40BE-AEF0-41ECDA432CCD}">
      <dgm:prSet/>
      <dgm:spPr/>
      <dgm:t>
        <a:bodyPr/>
        <a:lstStyle/>
        <a:p>
          <a:r>
            <a:rPr lang="en-GB" b="1"/>
            <a:t>Multi-Agency Collaboration: </a:t>
          </a:r>
          <a:r>
            <a:rPr lang="en-GB"/>
            <a:t>Other health professionals should work together to support Issac and his mother, such as health visitor, SLT, family support worker and GP DfE (2026) </a:t>
          </a:r>
          <a:endParaRPr lang="en-US"/>
        </a:p>
      </dgm:t>
    </dgm:pt>
    <dgm:pt modelId="{BC57F20A-E348-4D5A-8824-89083E8C0E61}" type="parTrans" cxnId="{5F470CF3-CF2C-46EF-B2DE-F9A15D999F64}">
      <dgm:prSet/>
      <dgm:spPr/>
      <dgm:t>
        <a:bodyPr/>
        <a:lstStyle/>
        <a:p>
          <a:endParaRPr lang="en-US"/>
        </a:p>
      </dgm:t>
    </dgm:pt>
    <dgm:pt modelId="{6DA49EF2-2FCE-47DE-B82C-70007BA21458}" type="sibTrans" cxnId="{5F470CF3-CF2C-46EF-B2DE-F9A15D999F64}">
      <dgm:prSet/>
      <dgm:spPr/>
      <dgm:t>
        <a:bodyPr/>
        <a:lstStyle/>
        <a:p>
          <a:endParaRPr lang="en-US"/>
        </a:p>
      </dgm:t>
    </dgm:pt>
    <dgm:pt modelId="{C3CEC02D-4582-46BA-BD20-ABC35F92CA45}">
      <dgm:prSet/>
      <dgm:spPr/>
      <dgm:t>
        <a:bodyPr/>
        <a:lstStyle/>
        <a:p>
          <a:r>
            <a:rPr lang="en-GB" b="1"/>
            <a:t>Emotional Regulation Strategies: </a:t>
          </a:r>
          <a:r>
            <a:rPr lang="en-GB"/>
            <a:t>As Issac struggles with separation and emotional distress, use visual emotions cards, feeling charts and calming activities to manage distress.</a:t>
          </a:r>
          <a:endParaRPr lang="en-US"/>
        </a:p>
      </dgm:t>
    </dgm:pt>
    <dgm:pt modelId="{29519D7B-6F41-4AAD-8856-0A3B33D78F4E}" type="parTrans" cxnId="{30648B9B-FA20-48D8-AF17-E049307051B3}">
      <dgm:prSet/>
      <dgm:spPr/>
      <dgm:t>
        <a:bodyPr/>
        <a:lstStyle/>
        <a:p>
          <a:endParaRPr lang="en-US"/>
        </a:p>
      </dgm:t>
    </dgm:pt>
    <dgm:pt modelId="{A24B5910-9C71-4D2F-AF99-52013C33BECD}" type="sibTrans" cxnId="{30648B9B-FA20-48D8-AF17-E049307051B3}">
      <dgm:prSet/>
      <dgm:spPr/>
      <dgm:t>
        <a:bodyPr/>
        <a:lstStyle/>
        <a:p>
          <a:endParaRPr lang="en-US"/>
        </a:p>
      </dgm:t>
    </dgm:pt>
    <dgm:pt modelId="{03340B12-2FC4-4B8D-9815-B2B9D9F360B2}" type="pres">
      <dgm:prSet presAssocID="{F318CF62-B560-4149-A0B7-9BE6BCCD3D01}" presName="vert0" presStyleCnt="0">
        <dgm:presLayoutVars>
          <dgm:dir/>
          <dgm:animOne val="branch"/>
          <dgm:animLvl val="lvl"/>
        </dgm:presLayoutVars>
      </dgm:prSet>
      <dgm:spPr/>
    </dgm:pt>
    <dgm:pt modelId="{E7F01DAE-D1A0-4090-BC6E-36451403B143}" type="pres">
      <dgm:prSet presAssocID="{E969C622-F1B9-4C1C-AB78-C79E87BE7C65}" presName="thickLine" presStyleLbl="alignNode1" presStyleIdx="0" presStyleCnt="7"/>
      <dgm:spPr/>
    </dgm:pt>
    <dgm:pt modelId="{7B51877F-B544-4AF7-8366-78538EC8A006}" type="pres">
      <dgm:prSet presAssocID="{E969C622-F1B9-4C1C-AB78-C79E87BE7C65}" presName="horz1" presStyleCnt="0"/>
      <dgm:spPr/>
    </dgm:pt>
    <dgm:pt modelId="{C6991079-CEEE-43EC-B6DE-8FDB4212212D}" type="pres">
      <dgm:prSet presAssocID="{E969C622-F1B9-4C1C-AB78-C79E87BE7C65}" presName="tx1" presStyleLbl="revTx" presStyleIdx="0" presStyleCnt="7"/>
      <dgm:spPr/>
    </dgm:pt>
    <dgm:pt modelId="{8EAB2C6D-48C5-4609-96F8-ED3F147D5749}" type="pres">
      <dgm:prSet presAssocID="{E969C622-F1B9-4C1C-AB78-C79E87BE7C65}" presName="vert1" presStyleCnt="0"/>
      <dgm:spPr/>
    </dgm:pt>
    <dgm:pt modelId="{19D9940C-5408-4E1B-B6FE-A4E4BA3AA4FC}" type="pres">
      <dgm:prSet presAssocID="{CF87A6CA-30AA-4B56-82AB-1C89B744992E}" presName="thickLine" presStyleLbl="alignNode1" presStyleIdx="1" presStyleCnt="7"/>
      <dgm:spPr/>
    </dgm:pt>
    <dgm:pt modelId="{9041FF83-C167-4211-BA67-0449D0793B3E}" type="pres">
      <dgm:prSet presAssocID="{CF87A6CA-30AA-4B56-82AB-1C89B744992E}" presName="horz1" presStyleCnt="0"/>
      <dgm:spPr/>
    </dgm:pt>
    <dgm:pt modelId="{B085139B-CBCB-42CE-B5C4-AD0913E8C0F8}" type="pres">
      <dgm:prSet presAssocID="{CF87A6CA-30AA-4B56-82AB-1C89B744992E}" presName="tx1" presStyleLbl="revTx" presStyleIdx="1" presStyleCnt="7"/>
      <dgm:spPr/>
    </dgm:pt>
    <dgm:pt modelId="{C83BCFD3-2F43-4885-A9F3-CDAED2C9CE8D}" type="pres">
      <dgm:prSet presAssocID="{CF87A6CA-30AA-4B56-82AB-1C89B744992E}" presName="vert1" presStyleCnt="0"/>
      <dgm:spPr/>
    </dgm:pt>
    <dgm:pt modelId="{BA419B77-D4D1-4EB8-98D0-F6E9D1CB4FE3}" type="pres">
      <dgm:prSet presAssocID="{B2A2D385-D31B-4AFA-9200-C63E42ADE855}" presName="thickLine" presStyleLbl="alignNode1" presStyleIdx="2" presStyleCnt="7"/>
      <dgm:spPr/>
    </dgm:pt>
    <dgm:pt modelId="{028F7BC8-A607-4285-AA77-6C223FC3EBD5}" type="pres">
      <dgm:prSet presAssocID="{B2A2D385-D31B-4AFA-9200-C63E42ADE855}" presName="horz1" presStyleCnt="0"/>
      <dgm:spPr/>
    </dgm:pt>
    <dgm:pt modelId="{F00EDB30-6938-40FA-B3E7-006DDCCA2A7E}" type="pres">
      <dgm:prSet presAssocID="{B2A2D385-D31B-4AFA-9200-C63E42ADE855}" presName="tx1" presStyleLbl="revTx" presStyleIdx="2" presStyleCnt="7"/>
      <dgm:spPr/>
    </dgm:pt>
    <dgm:pt modelId="{5A298345-D637-4F41-8368-5515EE5E0011}" type="pres">
      <dgm:prSet presAssocID="{B2A2D385-D31B-4AFA-9200-C63E42ADE855}" presName="vert1" presStyleCnt="0"/>
      <dgm:spPr/>
    </dgm:pt>
    <dgm:pt modelId="{59C93995-DF35-4D63-AD83-538CF138E70E}" type="pres">
      <dgm:prSet presAssocID="{8FE4AC13-05D6-41B7-BE8A-EF94BA685854}" presName="thickLine" presStyleLbl="alignNode1" presStyleIdx="3" presStyleCnt="7"/>
      <dgm:spPr/>
    </dgm:pt>
    <dgm:pt modelId="{57C1E03E-53CA-4892-AAFD-945BEFC660A1}" type="pres">
      <dgm:prSet presAssocID="{8FE4AC13-05D6-41B7-BE8A-EF94BA685854}" presName="horz1" presStyleCnt="0"/>
      <dgm:spPr/>
    </dgm:pt>
    <dgm:pt modelId="{E12D26D0-7129-4FAE-9A02-085A1548A2DE}" type="pres">
      <dgm:prSet presAssocID="{8FE4AC13-05D6-41B7-BE8A-EF94BA685854}" presName="tx1" presStyleLbl="revTx" presStyleIdx="3" presStyleCnt="7"/>
      <dgm:spPr/>
    </dgm:pt>
    <dgm:pt modelId="{27613B85-5807-4998-9F04-DA2FDEE3BB7E}" type="pres">
      <dgm:prSet presAssocID="{8FE4AC13-05D6-41B7-BE8A-EF94BA685854}" presName="vert1" presStyleCnt="0"/>
      <dgm:spPr/>
    </dgm:pt>
    <dgm:pt modelId="{2B2B183B-1FC3-452A-A451-93FB045CE8A5}" type="pres">
      <dgm:prSet presAssocID="{73867D63-5EDA-47DE-9131-0E3352AA59EF}" presName="thickLine" presStyleLbl="alignNode1" presStyleIdx="4" presStyleCnt="7"/>
      <dgm:spPr/>
    </dgm:pt>
    <dgm:pt modelId="{0FFF45FC-9E55-49AF-88BE-E9E8866E6CBB}" type="pres">
      <dgm:prSet presAssocID="{73867D63-5EDA-47DE-9131-0E3352AA59EF}" presName="horz1" presStyleCnt="0"/>
      <dgm:spPr/>
    </dgm:pt>
    <dgm:pt modelId="{65D3807F-88C6-4C74-8362-FCB31D115ED3}" type="pres">
      <dgm:prSet presAssocID="{73867D63-5EDA-47DE-9131-0E3352AA59EF}" presName="tx1" presStyleLbl="revTx" presStyleIdx="4" presStyleCnt="7"/>
      <dgm:spPr/>
    </dgm:pt>
    <dgm:pt modelId="{B3E5597B-665D-46D4-A828-6E39B1C2A002}" type="pres">
      <dgm:prSet presAssocID="{73867D63-5EDA-47DE-9131-0E3352AA59EF}" presName="vert1" presStyleCnt="0"/>
      <dgm:spPr/>
    </dgm:pt>
    <dgm:pt modelId="{47B537A3-5A1D-4700-9D1C-043ED4F149F9}" type="pres">
      <dgm:prSet presAssocID="{0A5FDAF2-05B7-40BE-AEF0-41ECDA432CCD}" presName="thickLine" presStyleLbl="alignNode1" presStyleIdx="5" presStyleCnt="7"/>
      <dgm:spPr/>
    </dgm:pt>
    <dgm:pt modelId="{35D253E2-849C-4D2A-8D9C-C463890C3172}" type="pres">
      <dgm:prSet presAssocID="{0A5FDAF2-05B7-40BE-AEF0-41ECDA432CCD}" presName="horz1" presStyleCnt="0"/>
      <dgm:spPr/>
    </dgm:pt>
    <dgm:pt modelId="{CB3A9EF3-1381-43C9-ABB1-C3C14BD8EB37}" type="pres">
      <dgm:prSet presAssocID="{0A5FDAF2-05B7-40BE-AEF0-41ECDA432CCD}" presName="tx1" presStyleLbl="revTx" presStyleIdx="5" presStyleCnt="7"/>
      <dgm:spPr/>
    </dgm:pt>
    <dgm:pt modelId="{680F95E0-BF50-43E3-B777-FDE4EA638DF4}" type="pres">
      <dgm:prSet presAssocID="{0A5FDAF2-05B7-40BE-AEF0-41ECDA432CCD}" presName="vert1" presStyleCnt="0"/>
      <dgm:spPr/>
    </dgm:pt>
    <dgm:pt modelId="{E592F7BF-0F7B-4586-8380-727D66D08BBF}" type="pres">
      <dgm:prSet presAssocID="{C3CEC02D-4582-46BA-BD20-ABC35F92CA45}" presName="thickLine" presStyleLbl="alignNode1" presStyleIdx="6" presStyleCnt="7"/>
      <dgm:spPr/>
    </dgm:pt>
    <dgm:pt modelId="{25C73B87-1D46-48BC-B1F7-6631BF5AFA15}" type="pres">
      <dgm:prSet presAssocID="{C3CEC02D-4582-46BA-BD20-ABC35F92CA45}" presName="horz1" presStyleCnt="0"/>
      <dgm:spPr/>
    </dgm:pt>
    <dgm:pt modelId="{DFE466F2-AB1A-4708-8145-9F7352E9B41A}" type="pres">
      <dgm:prSet presAssocID="{C3CEC02D-4582-46BA-BD20-ABC35F92CA45}" presName="tx1" presStyleLbl="revTx" presStyleIdx="6" presStyleCnt="7"/>
      <dgm:spPr/>
    </dgm:pt>
    <dgm:pt modelId="{1DC76C9B-D889-4AC7-954C-C57A53EF18DB}" type="pres">
      <dgm:prSet presAssocID="{C3CEC02D-4582-46BA-BD20-ABC35F92CA45}" presName="vert1" presStyleCnt="0"/>
      <dgm:spPr/>
    </dgm:pt>
  </dgm:ptLst>
  <dgm:cxnLst>
    <dgm:cxn modelId="{D8CC5017-FF1C-4700-80ED-9CAB510226AC}" type="presOf" srcId="{8FE4AC13-05D6-41B7-BE8A-EF94BA685854}" destId="{E12D26D0-7129-4FAE-9A02-085A1548A2DE}" srcOrd="0" destOrd="0" presId="urn:microsoft.com/office/officeart/2008/layout/LinedList"/>
    <dgm:cxn modelId="{26CDA61F-FAD6-4FB9-B198-BBF18E017496}" type="presOf" srcId="{E969C622-F1B9-4C1C-AB78-C79E87BE7C65}" destId="{C6991079-CEEE-43EC-B6DE-8FDB4212212D}" srcOrd="0" destOrd="0" presId="urn:microsoft.com/office/officeart/2008/layout/LinedList"/>
    <dgm:cxn modelId="{363F8D38-68B3-447B-8722-889CDAE31C8E}" type="presOf" srcId="{CF87A6CA-30AA-4B56-82AB-1C89B744992E}" destId="{B085139B-CBCB-42CE-B5C4-AD0913E8C0F8}" srcOrd="0" destOrd="0" presId="urn:microsoft.com/office/officeart/2008/layout/LinedList"/>
    <dgm:cxn modelId="{7C93E24C-C651-4681-9077-FCF4F14CFEC5}" type="presOf" srcId="{73867D63-5EDA-47DE-9131-0E3352AA59EF}" destId="{65D3807F-88C6-4C74-8362-FCB31D115ED3}" srcOrd="0" destOrd="0" presId="urn:microsoft.com/office/officeart/2008/layout/LinedList"/>
    <dgm:cxn modelId="{83CCFD4F-C7FA-4F18-977D-D8189F739B9B}" type="presOf" srcId="{F318CF62-B560-4149-A0B7-9BE6BCCD3D01}" destId="{03340B12-2FC4-4B8D-9815-B2B9D9F360B2}" srcOrd="0" destOrd="0" presId="urn:microsoft.com/office/officeart/2008/layout/LinedList"/>
    <dgm:cxn modelId="{061E3B55-AFA9-44D6-A59D-C1B4A97D4248}" srcId="{F318CF62-B560-4149-A0B7-9BE6BCCD3D01}" destId="{CF87A6CA-30AA-4B56-82AB-1C89B744992E}" srcOrd="1" destOrd="0" parTransId="{C50B3B0A-7D1A-4D52-B923-9B6F7BEC16AB}" sibTransId="{FDA2815E-27BA-4922-8F46-1609BF4AB71F}"/>
    <dgm:cxn modelId="{02529057-D0C8-49C8-B6FC-126C264989AF}" srcId="{F318CF62-B560-4149-A0B7-9BE6BCCD3D01}" destId="{8FE4AC13-05D6-41B7-BE8A-EF94BA685854}" srcOrd="3" destOrd="0" parTransId="{B140649C-8779-4FEC-9CE6-6C70D4933E91}" sibTransId="{2F6B9176-9ED6-48CB-964A-0DE78E8FCD38}"/>
    <dgm:cxn modelId="{95A09E89-9912-41C5-9ED3-640E20414FB9}" type="presOf" srcId="{B2A2D385-D31B-4AFA-9200-C63E42ADE855}" destId="{F00EDB30-6938-40FA-B3E7-006DDCCA2A7E}" srcOrd="0" destOrd="0" presId="urn:microsoft.com/office/officeart/2008/layout/LinedList"/>
    <dgm:cxn modelId="{30648B9B-FA20-48D8-AF17-E049307051B3}" srcId="{F318CF62-B560-4149-A0B7-9BE6BCCD3D01}" destId="{C3CEC02D-4582-46BA-BD20-ABC35F92CA45}" srcOrd="6" destOrd="0" parTransId="{29519D7B-6F41-4AAD-8856-0A3B33D78F4E}" sibTransId="{A24B5910-9C71-4D2F-AF99-52013C33BECD}"/>
    <dgm:cxn modelId="{C5DC359F-4CF5-4750-9208-AF6397B3E364}" srcId="{F318CF62-B560-4149-A0B7-9BE6BCCD3D01}" destId="{73867D63-5EDA-47DE-9131-0E3352AA59EF}" srcOrd="4" destOrd="0" parTransId="{2B36B905-0005-40E3-B17B-5EEF4F7323E7}" sibTransId="{18216409-A541-4EE0-83ED-51C9A08215A7}"/>
    <dgm:cxn modelId="{E294D5BA-F933-40F3-BD30-01EC5614A937}" srcId="{F318CF62-B560-4149-A0B7-9BE6BCCD3D01}" destId="{E969C622-F1B9-4C1C-AB78-C79E87BE7C65}" srcOrd="0" destOrd="0" parTransId="{D887A2C9-2F7C-4AFE-87D1-06162FAD4C01}" sibTransId="{2AAA7109-5489-482B-8367-B1FCC960F832}"/>
    <dgm:cxn modelId="{A034BBC1-59AE-4B39-95EC-C7CCF9FF3F7D}" type="presOf" srcId="{0A5FDAF2-05B7-40BE-AEF0-41ECDA432CCD}" destId="{CB3A9EF3-1381-43C9-ABB1-C3C14BD8EB37}" srcOrd="0" destOrd="0" presId="urn:microsoft.com/office/officeart/2008/layout/LinedList"/>
    <dgm:cxn modelId="{6AEE02CF-7CF1-434F-891A-BA7763B205FB}" srcId="{F318CF62-B560-4149-A0B7-9BE6BCCD3D01}" destId="{B2A2D385-D31B-4AFA-9200-C63E42ADE855}" srcOrd="2" destOrd="0" parTransId="{45DBAE01-F895-4440-AFAF-21DC33D9CB07}" sibTransId="{78A6A113-4D24-4316-95B3-B09D504D4169}"/>
    <dgm:cxn modelId="{5F470CF3-CF2C-46EF-B2DE-F9A15D999F64}" srcId="{F318CF62-B560-4149-A0B7-9BE6BCCD3D01}" destId="{0A5FDAF2-05B7-40BE-AEF0-41ECDA432CCD}" srcOrd="5" destOrd="0" parTransId="{BC57F20A-E348-4D5A-8824-89083E8C0E61}" sibTransId="{6DA49EF2-2FCE-47DE-B82C-70007BA21458}"/>
    <dgm:cxn modelId="{6E76B2F7-A37B-4E31-8D7C-EA9048E2BE72}" type="presOf" srcId="{C3CEC02D-4582-46BA-BD20-ABC35F92CA45}" destId="{DFE466F2-AB1A-4708-8145-9F7352E9B41A}" srcOrd="0" destOrd="0" presId="urn:microsoft.com/office/officeart/2008/layout/LinedList"/>
    <dgm:cxn modelId="{47E9512D-5621-4B82-8477-5B0B950F6B05}" type="presParOf" srcId="{03340B12-2FC4-4B8D-9815-B2B9D9F360B2}" destId="{E7F01DAE-D1A0-4090-BC6E-36451403B143}" srcOrd="0" destOrd="0" presId="urn:microsoft.com/office/officeart/2008/layout/LinedList"/>
    <dgm:cxn modelId="{FD079DF4-C4F6-4186-8B7A-6C80337814AF}" type="presParOf" srcId="{03340B12-2FC4-4B8D-9815-B2B9D9F360B2}" destId="{7B51877F-B544-4AF7-8366-78538EC8A006}" srcOrd="1" destOrd="0" presId="urn:microsoft.com/office/officeart/2008/layout/LinedList"/>
    <dgm:cxn modelId="{D7B69822-3C89-4D3B-80A3-358F29857459}" type="presParOf" srcId="{7B51877F-B544-4AF7-8366-78538EC8A006}" destId="{C6991079-CEEE-43EC-B6DE-8FDB4212212D}" srcOrd="0" destOrd="0" presId="urn:microsoft.com/office/officeart/2008/layout/LinedList"/>
    <dgm:cxn modelId="{D70E9B0F-5996-4C93-AAF0-F9CEFA611216}" type="presParOf" srcId="{7B51877F-B544-4AF7-8366-78538EC8A006}" destId="{8EAB2C6D-48C5-4609-96F8-ED3F147D5749}" srcOrd="1" destOrd="0" presId="urn:microsoft.com/office/officeart/2008/layout/LinedList"/>
    <dgm:cxn modelId="{F00EF806-7A38-4F84-B1A3-CD57210D9417}" type="presParOf" srcId="{03340B12-2FC4-4B8D-9815-B2B9D9F360B2}" destId="{19D9940C-5408-4E1B-B6FE-A4E4BA3AA4FC}" srcOrd="2" destOrd="0" presId="urn:microsoft.com/office/officeart/2008/layout/LinedList"/>
    <dgm:cxn modelId="{C15E91F3-D711-4D08-B98D-E8D1D0F1ED01}" type="presParOf" srcId="{03340B12-2FC4-4B8D-9815-B2B9D9F360B2}" destId="{9041FF83-C167-4211-BA67-0449D0793B3E}" srcOrd="3" destOrd="0" presId="urn:microsoft.com/office/officeart/2008/layout/LinedList"/>
    <dgm:cxn modelId="{B683FC40-BE2C-4C0E-BAB1-9BACDBD04951}" type="presParOf" srcId="{9041FF83-C167-4211-BA67-0449D0793B3E}" destId="{B085139B-CBCB-42CE-B5C4-AD0913E8C0F8}" srcOrd="0" destOrd="0" presId="urn:microsoft.com/office/officeart/2008/layout/LinedList"/>
    <dgm:cxn modelId="{19F57DEF-4EA5-4148-92A6-E78CE9382323}" type="presParOf" srcId="{9041FF83-C167-4211-BA67-0449D0793B3E}" destId="{C83BCFD3-2F43-4885-A9F3-CDAED2C9CE8D}" srcOrd="1" destOrd="0" presId="urn:microsoft.com/office/officeart/2008/layout/LinedList"/>
    <dgm:cxn modelId="{EF49B120-0091-4487-ABFB-A9149D3A714A}" type="presParOf" srcId="{03340B12-2FC4-4B8D-9815-B2B9D9F360B2}" destId="{BA419B77-D4D1-4EB8-98D0-F6E9D1CB4FE3}" srcOrd="4" destOrd="0" presId="urn:microsoft.com/office/officeart/2008/layout/LinedList"/>
    <dgm:cxn modelId="{7BF192BB-0939-4672-BF51-24942A051B9E}" type="presParOf" srcId="{03340B12-2FC4-4B8D-9815-B2B9D9F360B2}" destId="{028F7BC8-A607-4285-AA77-6C223FC3EBD5}" srcOrd="5" destOrd="0" presId="urn:microsoft.com/office/officeart/2008/layout/LinedList"/>
    <dgm:cxn modelId="{F5A43524-CD25-4D9F-83D7-166B53B29A4D}" type="presParOf" srcId="{028F7BC8-A607-4285-AA77-6C223FC3EBD5}" destId="{F00EDB30-6938-40FA-B3E7-006DDCCA2A7E}" srcOrd="0" destOrd="0" presId="urn:microsoft.com/office/officeart/2008/layout/LinedList"/>
    <dgm:cxn modelId="{B98D8DE0-4026-4F88-AAD2-B756CC70163F}" type="presParOf" srcId="{028F7BC8-A607-4285-AA77-6C223FC3EBD5}" destId="{5A298345-D637-4F41-8368-5515EE5E0011}" srcOrd="1" destOrd="0" presId="urn:microsoft.com/office/officeart/2008/layout/LinedList"/>
    <dgm:cxn modelId="{4E411BB6-1297-44CD-8120-22642DC85D84}" type="presParOf" srcId="{03340B12-2FC4-4B8D-9815-B2B9D9F360B2}" destId="{59C93995-DF35-4D63-AD83-538CF138E70E}" srcOrd="6" destOrd="0" presId="urn:microsoft.com/office/officeart/2008/layout/LinedList"/>
    <dgm:cxn modelId="{AFD887DD-4741-48AB-914C-3A6C96EB0F5D}" type="presParOf" srcId="{03340B12-2FC4-4B8D-9815-B2B9D9F360B2}" destId="{57C1E03E-53CA-4892-AAFD-945BEFC660A1}" srcOrd="7" destOrd="0" presId="urn:microsoft.com/office/officeart/2008/layout/LinedList"/>
    <dgm:cxn modelId="{4A4D9DEB-88D8-4360-A9E7-B8201BA3C064}" type="presParOf" srcId="{57C1E03E-53CA-4892-AAFD-945BEFC660A1}" destId="{E12D26D0-7129-4FAE-9A02-085A1548A2DE}" srcOrd="0" destOrd="0" presId="urn:microsoft.com/office/officeart/2008/layout/LinedList"/>
    <dgm:cxn modelId="{18456F16-DA76-4A9E-8530-12847F801381}" type="presParOf" srcId="{57C1E03E-53CA-4892-AAFD-945BEFC660A1}" destId="{27613B85-5807-4998-9F04-DA2FDEE3BB7E}" srcOrd="1" destOrd="0" presId="urn:microsoft.com/office/officeart/2008/layout/LinedList"/>
    <dgm:cxn modelId="{D0E69879-75E1-4133-88DE-D0B6F047D68B}" type="presParOf" srcId="{03340B12-2FC4-4B8D-9815-B2B9D9F360B2}" destId="{2B2B183B-1FC3-452A-A451-93FB045CE8A5}" srcOrd="8" destOrd="0" presId="urn:microsoft.com/office/officeart/2008/layout/LinedList"/>
    <dgm:cxn modelId="{D42E1E6D-F621-4453-A76A-E78338355C26}" type="presParOf" srcId="{03340B12-2FC4-4B8D-9815-B2B9D9F360B2}" destId="{0FFF45FC-9E55-49AF-88BE-E9E8866E6CBB}" srcOrd="9" destOrd="0" presId="urn:microsoft.com/office/officeart/2008/layout/LinedList"/>
    <dgm:cxn modelId="{96134F6A-7D1D-487D-95FE-E4B68AB4019A}" type="presParOf" srcId="{0FFF45FC-9E55-49AF-88BE-E9E8866E6CBB}" destId="{65D3807F-88C6-4C74-8362-FCB31D115ED3}" srcOrd="0" destOrd="0" presId="urn:microsoft.com/office/officeart/2008/layout/LinedList"/>
    <dgm:cxn modelId="{5248B5A1-B2C9-42E4-A717-390649E70B50}" type="presParOf" srcId="{0FFF45FC-9E55-49AF-88BE-E9E8866E6CBB}" destId="{B3E5597B-665D-46D4-A828-6E39B1C2A002}" srcOrd="1" destOrd="0" presId="urn:microsoft.com/office/officeart/2008/layout/LinedList"/>
    <dgm:cxn modelId="{A5B7BD92-2DE3-4718-8408-B7078B29BFC4}" type="presParOf" srcId="{03340B12-2FC4-4B8D-9815-B2B9D9F360B2}" destId="{47B537A3-5A1D-4700-9D1C-043ED4F149F9}" srcOrd="10" destOrd="0" presId="urn:microsoft.com/office/officeart/2008/layout/LinedList"/>
    <dgm:cxn modelId="{5E86C87E-CA42-43FE-830E-CA43B8CF9944}" type="presParOf" srcId="{03340B12-2FC4-4B8D-9815-B2B9D9F360B2}" destId="{35D253E2-849C-4D2A-8D9C-C463890C3172}" srcOrd="11" destOrd="0" presId="urn:microsoft.com/office/officeart/2008/layout/LinedList"/>
    <dgm:cxn modelId="{06C34CCD-16BF-49F6-8621-76EAC96F7056}" type="presParOf" srcId="{35D253E2-849C-4D2A-8D9C-C463890C3172}" destId="{CB3A9EF3-1381-43C9-ABB1-C3C14BD8EB37}" srcOrd="0" destOrd="0" presId="urn:microsoft.com/office/officeart/2008/layout/LinedList"/>
    <dgm:cxn modelId="{5B96A54B-11FD-424D-B0F1-A5E42AA2DDC4}" type="presParOf" srcId="{35D253E2-849C-4D2A-8D9C-C463890C3172}" destId="{680F95E0-BF50-43E3-B777-FDE4EA638DF4}" srcOrd="1" destOrd="0" presId="urn:microsoft.com/office/officeart/2008/layout/LinedList"/>
    <dgm:cxn modelId="{D211528D-438B-4F1E-BEF8-DF06B4720629}" type="presParOf" srcId="{03340B12-2FC4-4B8D-9815-B2B9D9F360B2}" destId="{E592F7BF-0F7B-4586-8380-727D66D08BBF}" srcOrd="12" destOrd="0" presId="urn:microsoft.com/office/officeart/2008/layout/LinedList"/>
    <dgm:cxn modelId="{971B300F-F2B0-4B1F-9FF6-828FECF7119B}" type="presParOf" srcId="{03340B12-2FC4-4B8D-9815-B2B9D9F360B2}" destId="{25C73B87-1D46-48BC-B1F7-6631BF5AFA15}" srcOrd="13" destOrd="0" presId="urn:microsoft.com/office/officeart/2008/layout/LinedList"/>
    <dgm:cxn modelId="{6630D6B7-FF6E-47DD-84F4-EF26CCB2982A}" type="presParOf" srcId="{25C73B87-1D46-48BC-B1F7-6631BF5AFA15}" destId="{DFE466F2-AB1A-4708-8145-9F7352E9B41A}" srcOrd="0" destOrd="0" presId="urn:microsoft.com/office/officeart/2008/layout/LinedList"/>
    <dgm:cxn modelId="{151DF15D-E615-4D52-B70C-FB6B7F0ACAA9}" type="presParOf" srcId="{25C73B87-1D46-48BC-B1F7-6631BF5AFA15}" destId="{1DC76C9B-D889-4AC7-954C-C57A53EF18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8D94C1E-E9AC-44CA-BF5B-62B71D01C073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F3E0C8B-BBAA-464E-970E-0DC7CA540C23}">
      <dgm:prSet/>
      <dgm:spPr/>
      <dgm:t>
        <a:bodyPr/>
        <a:lstStyle/>
        <a:p>
          <a:r>
            <a:rPr lang="en-GB"/>
            <a:t>Bowlby’s Attachment Theory provides a powerful explanatory framework for understanding Issac’s separation, anxiety, social withdrawal, language delays and emotional challenges.</a:t>
          </a:r>
          <a:endParaRPr lang="en-US"/>
        </a:p>
      </dgm:t>
    </dgm:pt>
    <dgm:pt modelId="{427DD4F1-135C-4C9D-9ED6-B57143B73D5E}" type="parTrans" cxnId="{175E0757-5F4D-4025-919F-151F7B2D5C4D}">
      <dgm:prSet/>
      <dgm:spPr/>
      <dgm:t>
        <a:bodyPr/>
        <a:lstStyle/>
        <a:p>
          <a:endParaRPr lang="en-US"/>
        </a:p>
      </dgm:t>
    </dgm:pt>
    <dgm:pt modelId="{35763195-25CE-4C5C-A532-49BA9672A208}" type="sibTrans" cxnId="{175E0757-5F4D-4025-919F-151F7B2D5C4D}">
      <dgm:prSet/>
      <dgm:spPr/>
      <dgm:t>
        <a:bodyPr/>
        <a:lstStyle/>
        <a:p>
          <a:endParaRPr lang="en-US"/>
        </a:p>
      </dgm:t>
    </dgm:pt>
    <dgm:pt modelId="{479E1DCD-80AC-4080-B780-D9E1052FBD85}">
      <dgm:prSet/>
      <dgm:spPr/>
      <dgm:t>
        <a:bodyPr/>
        <a:lstStyle/>
        <a:p>
          <a:r>
            <a:rPr lang="en-GB"/>
            <a:t>Issac’s experiences are consistent with insecure-ambivalent attachment, shaped by maternal mental health, disrupted childcare, limited social interaction  and transitions, all this influence his development and wellbeing.</a:t>
          </a:r>
          <a:endParaRPr lang="en-US"/>
        </a:p>
      </dgm:t>
    </dgm:pt>
    <dgm:pt modelId="{DCECB69F-556B-41AB-A577-9C93CB63F620}" type="parTrans" cxnId="{7F2B2155-DC7A-4F39-928D-2AA0E5767317}">
      <dgm:prSet/>
      <dgm:spPr/>
      <dgm:t>
        <a:bodyPr/>
        <a:lstStyle/>
        <a:p>
          <a:endParaRPr lang="en-US"/>
        </a:p>
      </dgm:t>
    </dgm:pt>
    <dgm:pt modelId="{E289D84E-FCC5-4245-A769-E4EF48F33274}" type="sibTrans" cxnId="{7F2B2155-DC7A-4F39-928D-2AA0E5767317}">
      <dgm:prSet/>
      <dgm:spPr/>
      <dgm:t>
        <a:bodyPr/>
        <a:lstStyle/>
        <a:p>
          <a:endParaRPr lang="en-US"/>
        </a:p>
      </dgm:t>
    </dgm:pt>
    <dgm:pt modelId="{21A4E01C-A97F-4EF2-A150-448A2B372C6B}">
      <dgm:prSet/>
      <dgm:spPr/>
      <dgm:t>
        <a:bodyPr/>
        <a:lstStyle/>
        <a:p>
          <a:r>
            <a:rPr lang="en-GB"/>
            <a:t>Both influences, biological (temperament, stress response) and environmental (maternal depression, isolation, transitions) affected his growth and confident.</a:t>
          </a:r>
          <a:endParaRPr lang="en-US"/>
        </a:p>
      </dgm:t>
    </dgm:pt>
    <dgm:pt modelId="{5632E795-D8E6-4AE8-BE1E-ED7C20A0729E}" type="parTrans" cxnId="{6AF4514C-5154-4B37-8236-19936F9B2B9C}">
      <dgm:prSet/>
      <dgm:spPr/>
      <dgm:t>
        <a:bodyPr/>
        <a:lstStyle/>
        <a:p>
          <a:endParaRPr lang="en-US"/>
        </a:p>
      </dgm:t>
    </dgm:pt>
    <dgm:pt modelId="{A7E3B38A-B5F1-4773-9B08-2E34A31B3AA9}" type="sibTrans" cxnId="{6AF4514C-5154-4B37-8236-19936F9B2B9C}">
      <dgm:prSet/>
      <dgm:spPr/>
      <dgm:t>
        <a:bodyPr/>
        <a:lstStyle/>
        <a:p>
          <a:endParaRPr lang="en-US"/>
        </a:p>
      </dgm:t>
    </dgm:pt>
    <dgm:pt modelId="{9090F1ED-C365-4B5F-A188-0E9B6B5C828A}">
      <dgm:prSet/>
      <dgm:spPr/>
      <dgm:t>
        <a:bodyPr/>
        <a:lstStyle/>
        <a:p>
          <a:r>
            <a:rPr lang="en-GB"/>
            <a:t>The proposed six pathway support plans, including the key person approach offer a realistic intervention to assist Issac and his family.</a:t>
          </a:r>
          <a:endParaRPr lang="en-US"/>
        </a:p>
      </dgm:t>
    </dgm:pt>
    <dgm:pt modelId="{595C25B5-BDE1-4478-8EE3-716B506F1F56}" type="parTrans" cxnId="{D67D88F7-C8BA-453D-9C19-0E3D2FDB3D62}">
      <dgm:prSet/>
      <dgm:spPr/>
      <dgm:t>
        <a:bodyPr/>
        <a:lstStyle/>
        <a:p>
          <a:endParaRPr lang="en-US"/>
        </a:p>
      </dgm:t>
    </dgm:pt>
    <dgm:pt modelId="{2D09E0C8-190C-4163-B1A3-D62E569667D7}" type="sibTrans" cxnId="{D67D88F7-C8BA-453D-9C19-0E3D2FDB3D62}">
      <dgm:prSet/>
      <dgm:spPr/>
      <dgm:t>
        <a:bodyPr/>
        <a:lstStyle/>
        <a:p>
          <a:endParaRPr lang="en-US"/>
        </a:p>
      </dgm:t>
    </dgm:pt>
    <dgm:pt modelId="{4FEE5BB9-B599-455D-8757-A2FAA4D9D379}">
      <dgm:prSet/>
      <dgm:spPr/>
      <dgm:t>
        <a:bodyPr/>
        <a:lstStyle/>
        <a:p>
          <a:r>
            <a:rPr lang="en-GB"/>
            <a:t>While Bowlby’s theory has limitations, including cultural bias and maternal overemphasis, it remains a cornerstone of early years policy in England and offers valuable guidance for multi-agency practice. </a:t>
          </a:r>
          <a:endParaRPr lang="en-US"/>
        </a:p>
      </dgm:t>
    </dgm:pt>
    <dgm:pt modelId="{75BA87F7-29C0-4707-A96D-2ADD0CA7DE48}" type="parTrans" cxnId="{C17D3680-2A1C-4810-BAAB-2AAD950D100E}">
      <dgm:prSet/>
      <dgm:spPr/>
      <dgm:t>
        <a:bodyPr/>
        <a:lstStyle/>
        <a:p>
          <a:endParaRPr lang="en-US"/>
        </a:p>
      </dgm:t>
    </dgm:pt>
    <dgm:pt modelId="{48DB0601-B3A1-467B-ADA9-EA2A715359A0}" type="sibTrans" cxnId="{C17D3680-2A1C-4810-BAAB-2AAD950D100E}">
      <dgm:prSet/>
      <dgm:spPr/>
      <dgm:t>
        <a:bodyPr/>
        <a:lstStyle/>
        <a:p>
          <a:endParaRPr lang="en-US"/>
        </a:p>
      </dgm:t>
    </dgm:pt>
    <dgm:pt modelId="{DAAA08F1-C207-4A9F-BE4C-A0D5DCB91B74}" type="pres">
      <dgm:prSet presAssocID="{28D94C1E-E9AC-44CA-BF5B-62B71D01C073}" presName="outerComposite" presStyleCnt="0">
        <dgm:presLayoutVars>
          <dgm:chMax val="5"/>
          <dgm:dir/>
          <dgm:resizeHandles val="exact"/>
        </dgm:presLayoutVars>
      </dgm:prSet>
      <dgm:spPr/>
    </dgm:pt>
    <dgm:pt modelId="{349D9A49-195D-4959-9F1D-C3903374D595}" type="pres">
      <dgm:prSet presAssocID="{28D94C1E-E9AC-44CA-BF5B-62B71D01C073}" presName="dummyMaxCanvas" presStyleCnt="0">
        <dgm:presLayoutVars/>
      </dgm:prSet>
      <dgm:spPr/>
    </dgm:pt>
    <dgm:pt modelId="{81505F46-8820-47AB-9931-31DA28D35D09}" type="pres">
      <dgm:prSet presAssocID="{28D94C1E-E9AC-44CA-BF5B-62B71D01C073}" presName="FiveNodes_1" presStyleLbl="node1" presStyleIdx="0" presStyleCnt="5">
        <dgm:presLayoutVars>
          <dgm:bulletEnabled val="1"/>
        </dgm:presLayoutVars>
      </dgm:prSet>
      <dgm:spPr/>
    </dgm:pt>
    <dgm:pt modelId="{474641DD-F584-4CA7-9706-4E29F109E103}" type="pres">
      <dgm:prSet presAssocID="{28D94C1E-E9AC-44CA-BF5B-62B71D01C073}" presName="FiveNodes_2" presStyleLbl="node1" presStyleIdx="1" presStyleCnt="5">
        <dgm:presLayoutVars>
          <dgm:bulletEnabled val="1"/>
        </dgm:presLayoutVars>
      </dgm:prSet>
      <dgm:spPr/>
    </dgm:pt>
    <dgm:pt modelId="{7BD05C07-EC88-411D-BA9D-24BD7AD58DAE}" type="pres">
      <dgm:prSet presAssocID="{28D94C1E-E9AC-44CA-BF5B-62B71D01C073}" presName="FiveNodes_3" presStyleLbl="node1" presStyleIdx="2" presStyleCnt="5">
        <dgm:presLayoutVars>
          <dgm:bulletEnabled val="1"/>
        </dgm:presLayoutVars>
      </dgm:prSet>
      <dgm:spPr/>
    </dgm:pt>
    <dgm:pt modelId="{961EEFF9-D252-432C-AB7F-6ED8B1BA5598}" type="pres">
      <dgm:prSet presAssocID="{28D94C1E-E9AC-44CA-BF5B-62B71D01C073}" presName="FiveNodes_4" presStyleLbl="node1" presStyleIdx="3" presStyleCnt="5">
        <dgm:presLayoutVars>
          <dgm:bulletEnabled val="1"/>
        </dgm:presLayoutVars>
      </dgm:prSet>
      <dgm:spPr/>
    </dgm:pt>
    <dgm:pt modelId="{3859279E-D6A3-450F-8B2A-6B9817472A7E}" type="pres">
      <dgm:prSet presAssocID="{28D94C1E-E9AC-44CA-BF5B-62B71D01C073}" presName="FiveNodes_5" presStyleLbl="node1" presStyleIdx="4" presStyleCnt="5">
        <dgm:presLayoutVars>
          <dgm:bulletEnabled val="1"/>
        </dgm:presLayoutVars>
      </dgm:prSet>
      <dgm:spPr/>
    </dgm:pt>
    <dgm:pt modelId="{AF37EAFD-38A8-4B1D-B87C-4AD529E9574A}" type="pres">
      <dgm:prSet presAssocID="{28D94C1E-E9AC-44CA-BF5B-62B71D01C073}" presName="FiveConn_1-2" presStyleLbl="fgAccFollowNode1" presStyleIdx="0" presStyleCnt="4">
        <dgm:presLayoutVars>
          <dgm:bulletEnabled val="1"/>
        </dgm:presLayoutVars>
      </dgm:prSet>
      <dgm:spPr/>
    </dgm:pt>
    <dgm:pt modelId="{896D286D-DAFC-4DFF-9BAC-DB4D91651413}" type="pres">
      <dgm:prSet presAssocID="{28D94C1E-E9AC-44CA-BF5B-62B71D01C073}" presName="FiveConn_2-3" presStyleLbl="fgAccFollowNode1" presStyleIdx="1" presStyleCnt="4">
        <dgm:presLayoutVars>
          <dgm:bulletEnabled val="1"/>
        </dgm:presLayoutVars>
      </dgm:prSet>
      <dgm:spPr/>
    </dgm:pt>
    <dgm:pt modelId="{F2DE7FA5-D04F-435C-9443-74F3CA19D941}" type="pres">
      <dgm:prSet presAssocID="{28D94C1E-E9AC-44CA-BF5B-62B71D01C073}" presName="FiveConn_3-4" presStyleLbl="fgAccFollowNode1" presStyleIdx="2" presStyleCnt="4">
        <dgm:presLayoutVars>
          <dgm:bulletEnabled val="1"/>
        </dgm:presLayoutVars>
      </dgm:prSet>
      <dgm:spPr/>
    </dgm:pt>
    <dgm:pt modelId="{59082880-9894-4841-9B08-DC1C9395FB6C}" type="pres">
      <dgm:prSet presAssocID="{28D94C1E-E9AC-44CA-BF5B-62B71D01C073}" presName="FiveConn_4-5" presStyleLbl="fgAccFollowNode1" presStyleIdx="3" presStyleCnt="4">
        <dgm:presLayoutVars>
          <dgm:bulletEnabled val="1"/>
        </dgm:presLayoutVars>
      </dgm:prSet>
      <dgm:spPr/>
    </dgm:pt>
    <dgm:pt modelId="{C226602C-A67A-4093-9472-EADD7B4249FF}" type="pres">
      <dgm:prSet presAssocID="{28D94C1E-E9AC-44CA-BF5B-62B71D01C073}" presName="FiveNodes_1_text" presStyleLbl="node1" presStyleIdx="4" presStyleCnt="5">
        <dgm:presLayoutVars>
          <dgm:bulletEnabled val="1"/>
        </dgm:presLayoutVars>
      </dgm:prSet>
      <dgm:spPr/>
    </dgm:pt>
    <dgm:pt modelId="{21BF8B31-E833-4D33-9375-8892BC6F3309}" type="pres">
      <dgm:prSet presAssocID="{28D94C1E-E9AC-44CA-BF5B-62B71D01C073}" presName="FiveNodes_2_text" presStyleLbl="node1" presStyleIdx="4" presStyleCnt="5">
        <dgm:presLayoutVars>
          <dgm:bulletEnabled val="1"/>
        </dgm:presLayoutVars>
      </dgm:prSet>
      <dgm:spPr/>
    </dgm:pt>
    <dgm:pt modelId="{17E203D0-50FA-4A28-BA20-A759C69D132F}" type="pres">
      <dgm:prSet presAssocID="{28D94C1E-E9AC-44CA-BF5B-62B71D01C073}" presName="FiveNodes_3_text" presStyleLbl="node1" presStyleIdx="4" presStyleCnt="5">
        <dgm:presLayoutVars>
          <dgm:bulletEnabled val="1"/>
        </dgm:presLayoutVars>
      </dgm:prSet>
      <dgm:spPr/>
    </dgm:pt>
    <dgm:pt modelId="{85E8D6ED-1A0B-44F0-836E-130575B6F752}" type="pres">
      <dgm:prSet presAssocID="{28D94C1E-E9AC-44CA-BF5B-62B71D01C073}" presName="FiveNodes_4_text" presStyleLbl="node1" presStyleIdx="4" presStyleCnt="5">
        <dgm:presLayoutVars>
          <dgm:bulletEnabled val="1"/>
        </dgm:presLayoutVars>
      </dgm:prSet>
      <dgm:spPr/>
    </dgm:pt>
    <dgm:pt modelId="{22E3FA96-13E4-466A-A5A4-CA1788AAFD92}" type="pres">
      <dgm:prSet presAssocID="{28D94C1E-E9AC-44CA-BF5B-62B71D01C07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B8D150E-39AF-4A35-956A-29902709148A}" type="presOf" srcId="{A7E3B38A-B5F1-4773-9B08-2E34A31B3AA9}" destId="{F2DE7FA5-D04F-435C-9443-74F3CA19D941}" srcOrd="0" destOrd="0" presId="urn:microsoft.com/office/officeart/2005/8/layout/vProcess5"/>
    <dgm:cxn modelId="{AF201C16-9279-4E8B-AFEB-191B35486131}" type="presOf" srcId="{479E1DCD-80AC-4080-B780-D9E1052FBD85}" destId="{21BF8B31-E833-4D33-9375-8892BC6F3309}" srcOrd="1" destOrd="0" presId="urn:microsoft.com/office/officeart/2005/8/layout/vProcess5"/>
    <dgm:cxn modelId="{2518A222-6B9E-4255-9264-6E00A7B00D64}" type="presOf" srcId="{4FEE5BB9-B599-455D-8757-A2FAA4D9D379}" destId="{22E3FA96-13E4-466A-A5A4-CA1788AAFD92}" srcOrd="1" destOrd="0" presId="urn:microsoft.com/office/officeart/2005/8/layout/vProcess5"/>
    <dgm:cxn modelId="{4DAB8341-78CB-4B18-96A4-671AFCFD05B3}" type="presOf" srcId="{21A4E01C-A97F-4EF2-A150-448A2B372C6B}" destId="{7BD05C07-EC88-411D-BA9D-24BD7AD58DAE}" srcOrd="0" destOrd="0" presId="urn:microsoft.com/office/officeart/2005/8/layout/vProcess5"/>
    <dgm:cxn modelId="{89295F45-2FBF-4766-84A8-063F9611205F}" type="presOf" srcId="{4FEE5BB9-B599-455D-8757-A2FAA4D9D379}" destId="{3859279E-D6A3-450F-8B2A-6B9817472A7E}" srcOrd="0" destOrd="0" presId="urn:microsoft.com/office/officeart/2005/8/layout/vProcess5"/>
    <dgm:cxn modelId="{6AF4514C-5154-4B37-8236-19936F9B2B9C}" srcId="{28D94C1E-E9AC-44CA-BF5B-62B71D01C073}" destId="{21A4E01C-A97F-4EF2-A150-448A2B372C6B}" srcOrd="2" destOrd="0" parTransId="{5632E795-D8E6-4AE8-BE1E-ED7C20A0729E}" sibTransId="{A7E3B38A-B5F1-4773-9B08-2E34A31B3AA9}"/>
    <dgm:cxn modelId="{DA201572-B001-4606-BC73-B7D67923653E}" type="presOf" srcId="{479E1DCD-80AC-4080-B780-D9E1052FBD85}" destId="{474641DD-F584-4CA7-9706-4E29F109E103}" srcOrd="0" destOrd="0" presId="urn:microsoft.com/office/officeart/2005/8/layout/vProcess5"/>
    <dgm:cxn modelId="{2A816B72-0B33-47A6-859C-800A877F7F50}" type="presOf" srcId="{EF3E0C8B-BBAA-464E-970E-0DC7CA540C23}" destId="{C226602C-A67A-4093-9472-EADD7B4249FF}" srcOrd="1" destOrd="0" presId="urn:microsoft.com/office/officeart/2005/8/layout/vProcess5"/>
    <dgm:cxn modelId="{7F2B2155-DC7A-4F39-928D-2AA0E5767317}" srcId="{28D94C1E-E9AC-44CA-BF5B-62B71D01C073}" destId="{479E1DCD-80AC-4080-B780-D9E1052FBD85}" srcOrd="1" destOrd="0" parTransId="{DCECB69F-556B-41AB-A577-9C93CB63F620}" sibTransId="{E289D84E-FCC5-4245-A769-E4EF48F33274}"/>
    <dgm:cxn modelId="{175E0757-5F4D-4025-919F-151F7B2D5C4D}" srcId="{28D94C1E-E9AC-44CA-BF5B-62B71D01C073}" destId="{EF3E0C8B-BBAA-464E-970E-0DC7CA540C23}" srcOrd="0" destOrd="0" parTransId="{427DD4F1-135C-4C9D-9ED6-B57143B73D5E}" sibTransId="{35763195-25CE-4C5C-A532-49BA9672A208}"/>
    <dgm:cxn modelId="{AE820858-E0D3-47F9-A097-6C4FBC775ADC}" type="presOf" srcId="{28D94C1E-E9AC-44CA-BF5B-62B71D01C073}" destId="{DAAA08F1-C207-4A9F-BE4C-A0D5DCB91B74}" srcOrd="0" destOrd="0" presId="urn:microsoft.com/office/officeart/2005/8/layout/vProcess5"/>
    <dgm:cxn modelId="{C17D3680-2A1C-4810-BAAB-2AAD950D100E}" srcId="{28D94C1E-E9AC-44CA-BF5B-62B71D01C073}" destId="{4FEE5BB9-B599-455D-8757-A2FAA4D9D379}" srcOrd="4" destOrd="0" parTransId="{75BA87F7-29C0-4707-A96D-2ADD0CA7DE48}" sibTransId="{48DB0601-B3A1-467B-ADA9-EA2A715359A0}"/>
    <dgm:cxn modelId="{3F91FA99-637C-46AC-944F-2506541F623D}" type="presOf" srcId="{9090F1ED-C365-4B5F-A188-0E9B6B5C828A}" destId="{85E8D6ED-1A0B-44F0-836E-130575B6F752}" srcOrd="1" destOrd="0" presId="urn:microsoft.com/office/officeart/2005/8/layout/vProcess5"/>
    <dgm:cxn modelId="{C6F3C8A2-9C7E-4C70-9607-CCB3F52EAFED}" type="presOf" srcId="{9090F1ED-C365-4B5F-A188-0E9B6B5C828A}" destId="{961EEFF9-D252-432C-AB7F-6ED8B1BA5598}" srcOrd="0" destOrd="0" presId="urn:microsoft.com/office/officeart/2005/8/layout/vProcess5"/>
    <dgm:cxn modelId="{CC6089A6-85C9-4763-BAA2-8399011AB6EB}" type="presOf" srcId="{EF3E0C8B-BBAA-464E-970E-0DC7CA540C23}" destId="{81505F46-8820-47AB-9931-31DA28D35D09}" srcOrd="0" destOrd="0" presId="urn:microsoft.com/office/officeart/2005/8/layout/vProcess5"/>
    <dgm:cxn modelId="{4F0D77A7-41E0-454B-87D0-5B0EE5B04A05}" type="presOf" srcId="{35763195-25CE-4C5C-A532-49BA9672A208}" destId="{AF37EAFD-38A8-4B1D-B87C-4AD529E9574A}" srcOrd="0" destOrd="0" presId="urn:microsoft.com/office/officeart/2005/8/layout/vProcess5"/>
    <dgm:cxn modelId="{56C047B9-1447-4D0B-B5A5-9DB81D55CD10}" type="presOf" srcId="{2D09E0C8-190C-4163-B1A3-D62E569667D7}" destId="{59082880-9894-4841-9B08-DC1C9395FB6C}" srcOrd="0" destOrd="0" presId="urn:microsoft.com/office/officeart/2005/8/layout/vProcess5"/>
    <dgm:cxn modelId="{554DFAEF-68E5-4985-BEEC-71BDA8FD0C4F}" type="presOf" srcId="{21A4E01C-A97F-4EF2-A150-448A2B372C6B}" destId="{17E203D0-50FA-4A28-BA20-A759C69D132F}" srcOrd="1" destOrd="0" presId="urn:microsoft.com/office/officeart/2005/8/layout/vProcess5"/>
    <dgm:cxn modelId="{6C7A92F2-4B2D-4023-AA38-11AFFAF1DEED}" type="presOf" srcId="{E289D84E-FCC5-4245-A769-E4EF48F33274}" destId="{896D286D-DAFC-4DFF-9BAC-DB4D91651413}" srcOrd="0" destOrd="0" presId="urn:microsoft.com/office/officeart/2005/8/layout/vProcess5"/>
    <dgm:cxn modelId="{D67D88F7-C8BA-453D-9C19-0E3D2FDB3D62}" srcId="{28D94C1E-E9AC-44CA-BF5B-62B71D01C073}" destId="{9090F1ED-C365-4B5F-A188-0E9B6B5C828A}" srcOrd="3" destOrd="0" parTransId="{595C25B5-BDE1-4478-8EE3-716B506F1F56}" sibTransId="{2D09E0C8-190C-4163-B1A3-D62E569667D7}"/>
    <dgm:cxn modelId="{E3A3D9BF-5592-48EF-B49A-7A40399AED2F}" type="presParOf" srcId="{DAAA08F1-C207-4A9F-BE4C-A0D5DCB91B74}" destId="{349D9A49-195D-4959-9F1D-C3903374D595}" srcOrd="0" destOrd="0" presId="urn:microsoft.com/office/officeart/2005/8/layout/vProcess5"/>
    <dgm:cxn modelId="{47A3B6CA-3EB7-4931-9791-1099573CFFA2}" type="presParOf" srcId="{DAAA08F1-C207-4A9F-BE4C-A0D5DCB91B74}" destId="{81505F46-8820-47AB-9931-31DA28D35D09}" srcOrd="1" destOrd="0" presId="urn:microsoft.com/office/officeart/2005/8/layout/vProcess5"/>
    <dgm:cxn modelId="{9ED19B59-3783-47C5-82A5-CB40CA480D9B}" type="presParOf" srcId="{DAAA08F1-C207-4A9F-BE4C-A0D5DCB91B74}" destId="{474641DD-F584-4CA7-9706-4E29F109E103}" srcOrd="2" destOrd="0" presId="urn:microsoft.com/office/officeart/2005/8/layout/vProcess5"/>
    <dgm:cxn modelId="{58B61A2B-C78A-471D-8FE4-C903641B33FA}" type="presParOf" srcId="{DAAA08F1-C207-4A9F-BE4C-A0D5DCB91B74}" destId="{7BD05C07-EC88-411D-BA9D-24BD7AD58DAE}" srcOrd="3" destOrd="0" presId="urn:microsoft.com/office/officeart/2005/8/layout/vProcess5"/>
    <dgm:cxn modelId="{B404D486-E9A2-4249-A49E-7312D76ED586}" type="presParOf" srcId="{DAAA08F1-C207-4A9F-BE4C-A0D5DCB91B74}" destId="{961EEFF9-D252-432C-AB7F-6ED8B1BA5598}" srcOrd="4" destOrd="0" presId="urn:microsoft.com/office/officeart/2005/8/layout/vProcess5"/>
    <dgm:cxn modelId="{DBA0724F-2650-4154-BC80-9B04CE4EA1C9}" type="presParOf" srcId="{DAAA08F1-C207-4A9F-BE4C-A0D5DCB91B74}" destId="{3859279E-D6A3-450F-8B2A-6B9817472A7E}" srcOrd="5" destOrd="0" presId="urn:microsoft.com/office/officeart/2005/8/layout/vProcess5"/>
    <dgm:cxn modelId="{9C72E6ED-09DA-4B84-9442-0CA21D154CE0}" type="presParOf" srcId="{DAAA08F1-C207-4A9F-BE4C-A0D5DCB91B74}" destId="{AF37EAFD-38A8-4B1D-B87C-4AD529E9574A}" srcOrd="6" destOrd="0" presId="urn:microsoft.com/office/officeart/2005/8/layout/vProcess5"/>
    <dgm:cxn modelId="{00B48702-B1B5-4B82-AE5B-654A0E926279}" type="presParOf" srcId="{DAAA08F1-C207-4A9F-BE4C-A0D5DCB91B74}" destId="{896D286D-DAFC-4DFF-9BAC-DB4D91651413}" srcOrd="7" destOrd="0" presId="urn:microsoft.com/office/officeart/2005/8/layout/vProcess5"/>
    <dgm:cxn modelId="{55D65017-5014-4693-87EB-76BA8E9D47D7}" type="presParOf" srcId="{DAAA08F1-C207-4A9F-BE4C-A0D5DCB91B74}" destId="{F2DE7FA5-D04F-435C-9443-74F3CA19D941}" srcOrd="8" destOrd="0" presId="urn:microsoft.com/office/officeart/2005/8/layout/vProcess5"/>
    <dgm:cxn modelId="{1770A317-1907-4C76-ADDA-B158DB67D80F}" type="presParOf" srcId="{DAAA08F1-C207-4A9F-BE4C-A0D5DCB91B74}" destId="{59082880-9894-4841-9B08-DC1C9395FB6C}" srcOrd="9" destOrd="0" presId="urn:microsoft.com/office/officeart/2005/8/layout/vProcess5"/>
    <dgm:cxn modelId="{3E4F7E94-8201-4BD5-9B93-78EB57392E90}" type="presParOf" srcId="{DAAA08F1-C207-4A9F-BE4C-A0D5DCB91B74}" destId="{C226602C-A67A-4093-9472-EADD7B4249FF}" srcOrd="10" destOrd="0" presId="urn:microsoft.com/office/officeart/2005/8/layout/vProcess5"/>
    <dgm:cxn modelId="{54AE5E68-4222-4FF0-994B-FEBB2109E51D}" type="presParOf" srcId="{DAAA08F1-C207-4A9F-BE4C-A0D5DCB91B74}" destId="{21BF8B31-E833-4D33-9375-8892BC6F3309}" srcOrd="11" destOrd="0" presId="urn:microsoft.com/office/officeart/2005/8/layout/vProcess5"/>
    <dgm:cxn modelId="{52601F6B-033E-4015-91BF-E3918985F27C}" type="presParOf" srcId="{DAAA08F1-C207-4A9F-BE4C-A0D5DCB91B74}" destId="{17E203D0-50FA-4A28-BA20-A759C69D132F}" srcOrd="12" destOrd="0" presId="urn:microsoft.com/office/officeart/2005/8/layout/vProcess5"/>
    <dgm:cxn modelId="{52A53F76-B3AA-4650-9162-E2D24DB95836}" type="presParOf" srcId="{DAAA08F1-C207-4A9F-BE4C-A0D5DCB91B74}" destId="{85E8D6ED-1A0B-44F0-836E-130575B6F752}" srcOrd="13" destOrd="0" presId="urn:microsoft.com/office/officeart/2005/8/layout/vProcess5"/>
    <dgm:cxn modelId="{339A9147-0EBE-4B09-B133-C0CBB4D5FB55}" type="presParOf" srcId="{DAAA08F1-C207-4A9F-BE4C-A0D5DCB91B74}" destId="{22E3FA96-13E4-466A-A5A4-CA1788AAFD9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DD9D6-5C57-4C2E-8191-4DF749B6273A}">
      <dsp:nvSpPr>
        <dsp:cNvPr id="0" name=""/>
        <dsp:cNvSpPr/>
      </dsp:nvSpPr>
      <dsp:spPr>
        <a:xfrm>
          <a:off x="0" y="171584"/>
          <a:ext cx="8596312" cy="11467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Good morning, my name is Oluwatoyin Salu a student at the UWTSD with the student No 2508698 and I am studying Certificate in Higher Education Skills for Workplace-Health and Social Care.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981" y="227565"/>
        <a:ext cx="8484350" cy="1034820"/>
      </dsp:txXfrm>
    </dsp:sp>
    <dsp:sp modelId="{E89D1B61-C28C-46BE-B5C0-A8FB85EDEDD5}">
      <dsp:nvSpPr>
        <dsp:cNvPr id="0" name=""/>
        <dsp:cNvSpPr/>
      </dsp:nvSpPr>
      <dsp:spPr>
        <a:xfrm>
          <a:off x="0" y="1367327"/>
          <a:ext cx="8596312" cy="1146782"/>
        </a:xfrm>
        <a:prstGeom prst="roundRect">
          <a:avLst/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Today, as a Trainee Early Years Support Worker, I am presenting a psychological analysis and early help plan for 4 years old Issac, who recently relocated to London but experiencing severe separation anxiety, language delays, and social withdrawal.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981" y="1423308"/>
        <a:ext cx="8484350" cy="1034820"/>
      </dsp:txXfrm>
    </dsp:sp>
    <dsp:sp modelId="{56943B70-9514-4CE5-A1C6-877B71423C05}">
      <dsp:nvSpPr>
        <dsp:cNvPr id="0" name=""/>
        <dsp:cNvSpPr/>
      </dsp:nvSpPr>
      <dsp:spPr>
        <a:xfrm>
          <a:off x="0" y="2563069"/>
          <a:ext cx="8596312" cy="1146782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To understand Isaac’s holistic development, this presentation I will apply John Bowlby’s Attachment Theory. I will explore how his disrupted caregiving environment has shaped his current emotion and cognitive  profile, evaluate the theory’s strengths and limitations, also propose a practical multi-agency support plans for him and his mother. 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981" y="2619050"/>
        <a:ext cx="8484350" cy="10348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F9BE22-4E48-4FF9-996F-4F8E85D37551}">
      <dsp:nvSpPr>
        <dsp:cNvPr id="0" name=""/>
        <dsp:cNvSpPr/>
      </dsp:nvSpPr>
      <dsp:spPr>
        <a:xfrm>
          <a:off x="411752" y="1478"/>
          <a:ext cx="2045262" cy="122715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Background: Isaac’s Case: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Setting the scene and key observations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752" y="1478"/>
        <a:ext cx="2045262" cy="1227157"/>
      </dsp:txXfrm>
    </dsp:sp>
    <dsp:sp modelId="{C65B7078-5885-4BCD-9FB4-ACBE7E398B74}">
      <dsp:nvSpPr>
        <dsp:cNvPr id="0" name=""/>
        <dsp:cNvSpPr/>
      </dsp:nvSpPr>
      <dsp:spPr>
        <a:xfrm>
          <a:off x="2661541" y="1478"/>
          <a:ext cx="2045262" cy="1227157"/>
        </a:xfrm>
        <a:prstGeom prst="rect">
          <a:avLst/>
        </a:prstGeom>
        <a:solidFill>
          <a:schemeClr val="accent2">
            <a:hueOff val="-329365"/>
            <a:satOff val="1578"/>
            <a:lumOff val="146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Lifespan Development Theory and Justification: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Why Bowlby’s Attachment Theory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1541" y="1478"/>
        <a:ext cx="2045262" cy="1227157"/>
      </dsp:txXfrm>
    </dsp:sp>
    <dsp:sp modelId="{DEEAB5F8-4DCD-48FE-A0CC-6B921585CBC1}">
      <dsp:nvSpPr>
        <dsp:cNvPr id="0" name=""/>
        <dsp:cNvSpPr/>
      </dsp:nvSpPr>
      <dsp:spPr>
        <a:xfrm>
          <a:off x="4911329" y="1478"/>
          <a:ext cx="2045262" cy="1227157"/>
        </a:xfrm>
        <a:prstGeom prst="rect">
          <a:avLst/>
        </a:prstGeom>
        <a:solidFill>
          <a:schemeClr val="accent2">
            <a:hueOff val="-658730"/>
            <a:satOff val="3156"/>
            <a:lumOff val="291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Theory Explained: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 Key concepts, stages and attachment types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11329" y="1478"/>
        <a:ext cx="2045262" cy="1227157"/>
      </dsp:txXfrm>
    </dsp:sp>
    <dsp:sp modelId="{200067FB-8AE0-49F3-B690-F9963B6B5432}">
      <dsp:nvSpPr>
        <dsp:cNvPr id="0" name=""/>
        <dsp:cNvSpPr/>
      </dsp:nvSpPr>
      <dsp:spPr>
        <a:xfrm>
          <a:off x="7161117" y="1478"/>
          <a:ext cx="2045262" cy="1227157"/>
        </a:xfrm>
        <a:prstGeom prst="rect">
          <a:avLst/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Ainsworth’s Attachment (1978):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Types and Relevance to Issac</a:t>
          </a:r>
        </a:p>
      </dsp:txBody>
      <dsp:txXfrm>
        <a:off x="7161117" y="1478"/>
        <a:ext cx="2045262" cy="1227157"/>
      </dsp:txXfrm>
    </dsp:sp>
    <dsp:sp modelId="{8271795C-22D7-42F9-BABB-F6584825A45E}">
      <dsp:nvSpPr>
        <dsp:cNvPr id="0" name=""/>
        <dsp:cNvSpPr/>
      </dsp:nvSpPr>
      <dsp:spPr>
        <a:xfrm>
          <a:off x="411752" y="1433162"/>
          <a:ext cx="2045262" cy="1227157"/>
        </a:xfrm>
        <a:prstGeom prst="rect">
          <a:avLst/>
        </a:prstGeom>
        <a:solidFill>
          <a:schemeClr val="accent2">
            <a:hueOff val="-1317460"/>
            <a:satOff val="6311"/>
            <a:lumOff val="583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Application to Isaac: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 Linking theory to his behaviour and needs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752" y="1433162"/>
        <a:ext cx="2045262" cy="1227157"/>
      </dsp:txXfrm>
    </dsp:sp>
    <dsp:sp modelId="{AEB5272B-9547-49BB-8613-5EC9539EB0DA}">
      <dsp:nvSpPr>
        <dsp:cNvPr id="0" name=""/>
        <dsp:cNvSpPr/>
      </dsp:nvSpPr>
      <dsp:spPr>
        <a:xfrm>
          <a:off x="2661541" y="1433162"/>
          <a:ext cx="2045262" cy="1227157"/>
        </a:xfrm>
        <a:prstGeom prst="rect">
          <a:avLst/>
        </a:prstGeom>
        <a:solidFill>
          <a:schemeClr val="accent2">
            <a:hueOff val="-1646826"/>
            <a:satOff val="7889"/>
            <a:lumOff val="729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Nature and Nurture: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Biological and Environmental influences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1541" y="1433162"/>
        <a:ext cx="2045262" cy="1227157"/>
      </dsp:txXfrm>
    </dsp:sp>
    <dsp:sp modelId="{C956FEF2-0ECA-4727-8CB3-A1F4D8619E39}">
      <dsp:nvSpPr>
        <dsp:cNvPr id="0" name=""/>
        <dsp:cNvSpPr/>
      </dsp:nvSpPr>
      <dsp:spPr>
        <a:xfrm>
          <a:off x="4911329" y="1433162"/>
          <a:ext cx="2045262" cy="1227157"/>
        </a:xfrm>
        <a:prstGeom prst="rect">
          <a:avLst/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Support Plan: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 Practical theory-informed interventions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11329" y="1433162"/>
        <a:ext cx="2045262" cy="1227157"/>
      </dsp:txXfrm>
    </dsp:sp>
    <dsp:sp modelId="{2F93806B-C883-4432-B083-1D6C59DED37D}">
      <dsp:nvSpPr>
        <dsp:cNvPr id="0" name=""/>
        <dsp:cNvSpPr/>
      </dsp:nvSpPr>
      <dsp:spPr>
        <a:xfrm>
          <a:off x="7161117" y="1433162"/>
          <a:ext cx="2045262" cy="1227157"/>
        </a:xfrm>
        <a:prstGeom prst="rect">
          <a:avLst/>
        </a:prstGeom>
        <a:solidFill>
          <a:schemeClr val="accent2">
            <a:hueOff val="-2305556"/>
            <a:satOff val="11044"/>
            <a:lumOff val="1021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Critical Evaluation: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Strengths, limitations, cultural considerations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61117" y="1433162"/>
        <a:ext cx="2045262" cy="1227157"/>
      </dsp:txXfrm>
    </dsp:sp>
    <dsp:sp modelId="{7F116154-CBE3-402B-B3D5-BECD47FE9C81}">
      <dsp:nvSpPr>
        <dsp:cNvPr id="0" name=""/>
        <dsp:cNvSpPr/>
      </dsp:nvSpPr>
      <dsp:spPr>
        <a:xfrm>
          <a:off x="2661541" y="2864845"/>
          <a:ext cx="2045262" cy="1227157"/>
        </a:xfrm>
        <a:prstGeom prst="rect">
          <a:avLst/>
        </a:prstGeom>
        <a:solidFill>
          <a:schemeClr val="accent2">
            <a:hueOff val="-2634921"/>
            <a:satOff val="12622"/>
            <a:lumOff val="1167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: Key Takeaway for Issac’s Early Help Plan</a:t>
          </a:r>
        </a:p>
      </dsp:txBody>
      <dsp:txXfrm>
        <a:off x="2661541" y="2864845"/>
        <a:ext cx="2045262" cy="1227157"/>
      </dsp:txXfrm>
    </dsp:sp>
    <dsp:sp modelId="{34A1B610-BB3D-43F1-91A7-E748ECC53A9E}">
      <dsp:nvSpPr>
        <dsp:cNvPr id="0" name=""/>
        <dsp:cNvSpPr/>
      </dsp:nvSpPr>
      <dsp:spPr>
        <a:xfrm>
          <a:off x="4911329" y="2864845"/>
          <a:ext cx="2045262" cy="1227157"/>
        </a:xfrm>
        <a:prstGeom prst="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Reference: </a:t>
          </a: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Harvard-style academic source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11329" y="2864845"/>
        <a:ext cx="2045262" cy="12271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D288BE-AB5E-4B97-8892-074B8A5709A7}">
      <dsp:nvSpPr>
        <dsp:cNvPr id="0" name=""/>
        <dsp:cNvSpPr/>
      </dsp:nvSpPr>
      <dsp:spPr>
        <a:xfrm>
          <a:off x="0" y="262037"/>
          <a:ext cx="5157787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 lives with his mother, a single parent experiencing post-natal depression.</a:t>
          </a:r>
          <a:endParaRPr lang="en-US" sz="2100" kern="1200"/>
        </a:p>
      </dsp:txBody>
      <dsp:txXfrm>
        <a:off x="39580" y="301617"/>
        <a:ext cx="5078627" cy="731649"/>
      </dsp:txXfrm>
    </dsp:sp>
    <dsp:sp modelId="{933F33E1-1BEE-4A6D-82A0-ECF43D695C87}">
      <dsp:nvSpPr>
        <dsp:cNvPr id="0" name=""/>
        <dsp:cNvSpPr/>
      </dsp:nvSpPr>
      <dsp:spPr>
        <a:xfrm>
          <a:off x="0" y="1133327"/>
          <a:ext cx="5157787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Isaac is 4 years old attending a Children’s Centre in a district of London.</a:t>
          </a:r>
          <a:endParaRPr lang="en-US" sz="2100" kern="1200" dirty="0"/>
        </a:p>
      </dsp:txBody>
      <dsp:txXfrm>
        <a:off x="39580" y="1172907"/>
        <a:ext cx="5078627" cy="731649"/>
      </dsp:txXfrm>
    </dsp:sp>
    <dsp:sp modelId="{C83C9873-C4FB-4D8D-AEBE-F2EFD9234ABF}">
      <dsp:nvSpPr>
        <dsp:cNvPr id="0" name=""/>
        <dsp:cNvSpPr/>
      </dsp:nvSpPr>
      <dsp:spPr>
        <a:xfrm>
          <a:off x="0" y="2004617"/>
          <a:ext cx="5157787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Of limited social support and low confidence indicated by his mother.</a:t>
          </a:r>
          <a:endParaRPr lang="en-US" sz="2100" kern="1200"/>
        </a:p>
      </dsp:txBody>
      <dsp:txXfrm>
        <a:off x="39580" y="2044197"/>
        <a:ext cx="5078627" cy="731649"/>
      </dsp:txXfrm>
    </dsp:sp>
    <dsp:sp modelId="{3AC14F1D-348C-4AEE-A01F-D9E5A1929016}">
      <dsp:nvSpPr>
        <dsp:cNvPr id="0" name=""/>
        <dsp:cNvSpPr/>
      </dsp:nvSpPr>
      <dsp:spPr>
        <a:xfrm>
          <a:off x="0" y="2875907"/>
          <a:ext cx="5157787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Family recently relocated from another part of the UK</a:t>
          </a:r>
          <a:endParaRPr lang="en-US" sz="2100" kern="1200"/>
        </a:p>
      </dsp:txBody>
      <dsp:txXfrm>
        <a:off x="39580" y="2915487"/>
        <a:ext cx="5078627" cy="731649"/>
      </dsp:txXfrm>
    </dsp:sp>
    <dsp:sp modelId="{9ECC4823-01D9-411C-9F5D-21564EABF38C}">
      <dsp:nvSpPr>
        <dsp:cNvPr id="0" name=""/>
        <dsp:cNvSpPr/>
      </dsp:nvSpPr>
      <dsp:spPr>
        <a:xfrm>
          <a:off x="0" y="3747197"/>
          <a:ext cx="5157787" cy="810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Disrupted Childcare Arrangements over the past two years.</a:t>
          </a:r>
          <a:endParaRPr lang="en-US" sz="2100" kern="1200" dirty="0"/>
        </a:p>
      </dsp:txBody>
      <dsp:txXfrm>
        <a:off x="39580" y="3786777"/>
        <a:ext cx="5078627" cy="7316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0CABE-C599-4CF0-8FFD-7268B682AD49}">
      <dsp:nvSpPr>
        <dsp:cNvPr id="0" name=""/>
        <dsp:cNvSpPr/>
      </dsp:nvSpPr>
      <dsp:spPr>
        <a:xfrm>
          <a:off x="0" y="133039"/>
          <a:ext cx="6651240" cy="1357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Attachment as a Biological Drive: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Human infants are biologically driven to seek proximity to a primary caregiver as attachment figure for survival and emotional regulation.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253" y="199292"/>
        <a:ext cx="6518734" cy="1224694"/>
      </dsp:txXfrm>
    </dsp:sp>
    <dsp:sp modelId="{34AE1269-A44E-4863-9A28-F367720E7565}">
      <dsp:nvSpPr>
        <dsp:cNvPr id="0" name=""/>
        <dsp:cNvSpPr/>
      </dsp:nvSpPr>
      <dsp:spPr>
        <a:xfrm>
          <a:off x="0" y="1547839"/>
          <a:ext cx="6651240" cy="1357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Internal Working Model: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Children develop a mental representations for understanding themselves, others and the world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66253" y="1614092"/>
        <a:ext cx="6518734" cy="1224694"/>
      </dsp:txXfrm>
    </dsp:sp>
    <dsp:sp modelId="{381D9380-009E-4634-9E90-D203B00A998E}">
      <dsp:nvSpPr>
        <dsp:cNvPr id="0" name=""/>
        <dsp:cNvSpPr/>
      </dsp:nvSpPr>
      <dsp:spPr>
        <a:xfrm>
          <a:off x="0" y="2962640"/>
          <a:ext cx="6651240" cy="1357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Monotropy: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Strong attachment to one primary caregiver (usually the mother), which forms the foundation for all the future relationships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66253" y="3028893"/>
        <a:ext cx="6518734" cy="1224694"/>
      </dsp:txXfrm>
    </dsp:sp>
    <dsp:sp modelId="{EEF79EDC-ECE8-43E6-BA2F-F7DCEA348011}">
      <dsp:nvSpPr>
        <dsp:cNvPr id="0" name=""/>
        <dsp:cNvSpPr/>
      </dsp:nvSpPr>
      <dsp:spPr>
        <a:xfrm>
          <a:off x="0" y="4377440"/>
          <a:ext cx="6651240" cy="1357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 panose="020B0604020202020204" pitchFamily="34" charset="0"/>
              <a:cs typeface="Arial" panose="020B0604020202020204" pitchFamily="34" charset="0"/>
            </a:rPr>
            <a:t>The Critical Period: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 very strong secure attachment is form within the first 2 to 3 year of a child. As Bee and Boyd (2010) observed, disruption during this sensitive period can lead to a lasting emotional distress.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253" y="4443693"/>
        <a:ext cx="6518734" cy="12246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604285-B109-4301-81F3-E09D06682D92}">
      <dsp:nvSpPr>
        <dsp:cNvPr id="0" name=""/>
        <dsp:cNvSpPr/>
      </dsp:nvSpPr>
      <dsp:spPr>
        <a:xfrm>
          <a:off x="0" y="588"/>
          <a:ext cx="41856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616BB0-7E34-426F-AF1E-262C16196FE1}">
      <dsp:nvSpPr>
        <dsp:cNvPr id="0" name=""/>
        <dsp:cNvSpPr/>
      </dsp:nvSpPr>
      <dsp:spPr>
        <a:xfrm>
          <a:off x="0" y="588"/>
          <a:ext cx="4185623" cy="964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Secure Attachment: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Child uses caregiver as a secure base, explore confidently.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88"/>
        <a:ext cx="4185623" cy="964456"/>
      </dsp:txXfrm>
    </dsp:sp>
    <dsp:sp modelId="{D88B1486-42C1-47E7-9A63-EFD63A41A216}">
      <dsp:nvSpPr>
        <dsp:cNvPr id="0" name=""/>
        <dsp:cNvSpPr/>
      </dsp:nvSpPr>
      <dsp:spPr>
        <a:xfrm>
          <a:off x="0" y="965045"/>
          <a:ext cx="41856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1497F-06C7-4C56-922D-5AD782998FBB}">
      <dsp:nvSpPr>
        <dsp:cNvPr id="0" name=""/>
        <dsp:cNvSpPr/>
      </dsp:nvSpPr>
      <dsp:spPr>
        <a:xfrm>
          <a:off x="0" y="965045"/>
          <a:ext cx="4185623" cy="964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Insecure-Avoidant: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Child shows little distress at separation and avoid caregiver on return.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65045"/>
        <a:ext cx="4185623" cy="964456"/>
      </dsp:txXfrm>
    </dsp:sp>
    <dsp:sp modelId="{AF77D28A-B834-4ACA-A9B9-476B1F69582C}">
      <dsp:nvSpPr>
        <dsp:cNvPr id="0" name=""/>
        <dsp:cNvSpPr/>
      </dsp:nvSpPr>
      <dsp:spPr>
        <a:xfrm>
          <a:off x="0" y="1929502"/>
          <a:ext cx="41856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D8805-C334-4277-BED4-012587534041}">
      <dsp:nvSpPr>
        <dsp:cNvPr id="0" name=""/>
        <dsp:cNvSpPr/>
      </dsp:nvSpPr>
      <dsp:spPr>
        <a:xfrm>
          <a:off x="0" y="1929502"/>
          <a:ext cx="4185623" cy="964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Insecure-Resistant: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Child becomes highly distressed and difficult to comfort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0" y="1929502"/>
        <a:ext cx="4185623" cy="964456"/>
      </dsp:txXfrm>
    </dsp:sp>
    <dsp:sp modelId="{2D68394C-739B-4870-A127-16E2EA4C49BD}">
      <dsp:nvSpPr>
        <dsp:cNvPr id="0" name=""/>
        <dsp:cNvSpPr/>
      </dsp:nvSpPr>
      <dsp:spPr>
        <a:xfrm>
          <a:off x="0" y="2893958"/>
          <a:ext cx="41856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AC823-DD66-4B05-A5BF-A903725124B6}">
      <dsp:nvSpPr>
        <dsp:cNvPr id="0" name=""/>
        <dsp:cNvSpPr/>
      </dsp:nvSpPr>
      <dsp:spPr>
        <a:xfrm>
          <a:off x="0" y="2937851"/>
          <a:ext cx="4185623" cy="964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Disorganised: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Child shows confused or fearful behaviour.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37851"/>
        <a:ext cx="4185623" cy="964456"/>
      </dsp:txXfrm>
    </dsp:sp>
    <dsp:sp modelId="{EC412E1E-A6E1-4402-93A8-9971523F5C15}">
      <dsp:nvSpPr>
        <dsp:cNvPr id="0" name=""/>
        <dsp:cNvSpPr/>
      </dsp:nvSpPr>
      <dsp:spPr>
        <a:xfrm>
          <a:off x="0" y="3858415"/>
          <a:ext cx="418562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5C648-0FB9-4EE8-93CC-EAA25119FC79}">
      <dsp:nvSpPr>
        <dsp:cNvPr id="0" name=""/>
        <dsp:cNvSpPr/>
      </dsp:nvSpPr>
      <dsp:spPr>
        <a:xfrm>
          <a:off x="0" y="3858415"/>
          <a:ext cx="4185623" cy="9644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(Ainsworth et al.,1978).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58415"/>
        <a:ext cx="4185623" cy="9644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F24FB-6036-4DBC-A1DC-AFDF4ED0972A}">
      <dsp:nvSpPr>
        <dsp:cNvPr id="0" name=""/>
        <dsp:cNvSpPr/>
      </dsp:nvSpPr>
      <dsp:spPr>
        <a:xfrm>
          <a:off x="0" y="1698"/>
          <a:ext cx="9618133" cy="8610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64D5A9-7DAA-44DB-90DD-911AD8EF181D}">
      <dsp:nvSpPr>
        <dsp:cNvPr id="0" name=""/>
        <dsp:cNvSpPr/>
      </dsp:nvSpPr>
      <dsp:spPr>
        <a:xfrm>
          <a:off x="260473" y="195439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FCC60-DDAE-46AE-AC1A-2A0C003EEB5D}">
      <dsp:nvSpPr>
        <dsp:cNvPr id="0" name=""/>
        <dsp:cNvSpPr/>
      </dsp:nvSpPr>
      <dsp:spPr>
        <a:xfrm>
          <a:off x="994536" y="1698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Separation Distress</a:t>
          </a:r>
          <a:r>
            <a:rPr lang="en-GB" sz="1700" kern="1200"/>
            <a:t>: Issac becomes upset when separated from his mother. He lacks secure base due to inconsistent of availability and fear of abandonment.</a:t>
          </a:r>
          <a:endParaRPr lang="en-US" sz="1700" kern="1200"/>
        </a:p>
      </dsp:txBody>
      <dsp:txXfrm>
        <a:off x="994536" y="1698"/>
        <a:ext cx="8623596" cy="861070"/>
      </dsp:txXfrm>
    </dsp:sp>
    <dsp:sp modelId="{9E957231-5C6A-453B-AD8C-3AC306DA5D36}">
      <dsp:nvSpPr>
        <dsp:cNvPr id="0" name=""/>
        <dsp:cNvSpPr/>
      </dsp:nvSpPr>
      <dsp:spPr>
        <a:xfrm>
          <a:off x="0" y="1078036"/>
          <a:ext cx="9618133" cy="8610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67D00-156A-4374-BAAE-F9BC55E8E2E8}">
      <dsp:nvSpPr>
        <dsp:cNvPr id="0" name=""/>
        <dsp:cNvSpPr/>
      </dsp:nvSpPr>
      <dsp:spPr>
        <a:xfrm>
          <a:off x="260473" y="1271777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C79C5-A087-4F2D-A9D2-2AB95831F25F}">
      <dsp:nvSpPr>
        <dsp:cNvPr id="0" name=""/>
        <dsp:cNvSpPr/>
      </dsp:nvSpPr>
      <dsp:spPr>
        <a:xfrm>
          <a:off x="994536" y="1078036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Withdrawal during free play: </a:t>
          </a:r>
          <a:r>
            <a:rPr lang="en-GB" sz="1700" kern="1200"/>
            <a:t>An insecure Internal Working Model cause Issac to view the social world as unsafe. Without a sense of security, he cannot confidently explore his environment. (Bowlby, 1988)</a:t>
          </a:r>
          <a:endParaRPr lang="en-US" sz="1700" kern="1200"/>
        </a:p>
      </dsp:txBody>
      <dsp:txXfrm>
        <a:off x="994536" y="1078036"/>
        <a:ext cx="8623596" cy="861070"/>
      </dsp:txXfrm>
    </dsp:sp>
    <dsp:sp modelId="{C449DAD3-A7A7-48A5-B781-EFD96C5DDF5E}">
      <dsp:nvSpPr>
        <dsp:cNvPr id="0" name=""/>
        <dsp:cNvSpPr/>
      </dsp:nvSpPr>
      <dsp:spPr>
        <a:xfrm>
          <a:off x="0" y="2154374"/>
          <a:ext cx="9618133" cy="8610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C5CFF2-2B91-4416-9BEA-A3C42C527A38}">
      <dsp:nvSpPr>
        <dsp:cNvPr id="0" name=""/>
        <dsp:cNvSpPr/>
      </dsp:nvSpPr>
      <dsp:spPr>
        <a:xfrm>
          <a:off x="260473" y="2348115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2F892-2A63-4EE9-8CC5-631A88DE16DD}">
      <dsp:nvSpPr>
        <dsp:cNvPr id="0" name=""/>
        <dsp:cNvSpPr/>
      </dsp:nvSpPr>
      <dsp:spPr>
        <a:xfrm>
          <a:off x="994536" y="2154374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Language development delay: </a:t>
          </a:r>
          <a:r>
            <a:rPr lang="en-GB" sz="1700" kern="1200"/>
            <a:t>Emotional anxiety consumes cognitive energy. Insecurity reduces his interactions. </a:t>
          </a:r>
          <a:endParaRPr lang="en-US" sz="1700" kern="1200"/>
        </a:p>
      </dsp:txBody>
      <dsp:txXfrm>
        <a:off x="994536" y="2154374"/>
        <a:ext cx="8623596" cy="861070"/>
      </dsp:txXfrm>
    </dsp:sp>
    <dsp:sp modelId="{52C3EE4C-2459-4C56-9053-915E57C03821}">
      <dsp:nvSpPr>
        <dsp:cNvPr id="0" name=""/>
        <dsp:cNvSpPr/>
      </dsp:nvSpPr>
      <dsp:spPr>
        <a:xfrm>
          <a:off x="0" y="3230712"/>
          <a:ext cx="9618133" cy="8610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F0299-C41D-4530-A1A9-9D95845EB3AB}">
      <dsp:nvSpPr>
        <dsp:cNvPr id="0" name=""/>
        <dsp:cNvSpPr/>
      </dsp:nvSpPr>
      <dsp:spPr>
        <a:xfrm>
          <a:off x="260473" y="3424453"/>
          <a:ext cx="473588" cy="4735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50D89-5CD7-4086-AE9C-3D2F6FC09E3B}">
      <dsp:nvSpPr>
        <dsp:cNvPr id="0" name=""/>
        <dsp:cNvSpPr/>
      </dsp:nvSpPr>
      <dsp:spPr>
        <a:xfrm>
          <a:off x="994536" y="3230712"/>
          <a:ext cx="8623596" cy="861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130" tIns="91130" rIns="91130" bIns="9113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Difficulty joining group: </a:t>
          </a:r>
          <a:r>
            <a:rPr lang="en-GB" sz="1700" kern="1200"/>
            <a:t>Disrupted early attachment is linked to Issac’s poor peer relationship and social skills</a:t>
          </a:r>
          <a:endParaRPr lang="en-US" sz="1700" kern="1200"/>
        </a:p>
      </dsp:txBody>
      <dsp:txXfrm>
        <a:off x="994536" y="3230712"/>
        <a:ext cx="8623596" cy="8610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F01DAE-D1A0-4090-BC6E-36451403B143}">
      <dsp:nvSpPr>
        <dsp:cNvPr id="0" name=""/>
        <dsp:cNvSpPr/>
      </dsp:nvSpPr>
      <dsp:spPr>
        <a:xfrm>
          <a:off x="0" y="473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91079-CEEE-43EC-B6DE-8FDB4212212D}">
      <dsp:nvSpPr>
        <dsp:cNvPr id="0" name=""/>
        <dsp:cNvSpPr/>
      </dsp:nvSpPr>
      <dsp:spPr>
        <a:xfrm>
          <a:off x="0" y="473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Key Person Approach: </a:t>
          </a:r>
          <a:r>
            <a:rPr lang="en-GB" sz="1600" kern="1200" dirty="0"/>
            <a:t>Assign a consistent key worker for Issac to provide a ‘secure base’ within the Children’s Centre. </a:t>
          </a:r>
          <a:endParaRPr lang="en-US" sz="1600" kern="1200" dirty="0"/>
        </a:p>
      </dsp:txBody>
      <dsp:txXfrm>
        <a:off x="0" y="473"/>
        <a:ext cx="8596312" cy="554355"/>
      </dsp:txXfrm>
    </dsp:sp>
    <dsp:sp modelId="{19D9940C-5408-4E1B-B6FE-A4E4BA3AA4FC}">
      <dsp:nvSpPr>
        <dsp:cNvPr id="0" name=""/>
        <dsp:cNvSpPr/>
      </dsp:nvSpPr>
      <dsp:spPr>
        <a:xfrm>
          <a:off x="0" y="554829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5139B-CBCB-42CE-B5C4-AD0913E8C0F8}">
      <dsp:nvSpPr>
        <dsp:cNvPr id="0" name=""/>
        <dsp:cNvSpPr/>
      </dsp:nvSpPr>
      <dsp:spPr>
        <a:xfrm>
          <a:off x="0" y="554829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Attachment-based approach: </a:t>
          </a:r>
          <a:r>
            <a:rPr lang="en-GB" sz="1600" kern="1200"/>
            <a:t>A regular and warmly interaction can build a secondary attachment for Issac’s emotional needs</a:t>
          </a:r>
          <a:endParaRPr lang="en-US" sz="1600" kern="1200"/>
        </a:p>
      </dsp:txBody>
      <dsp:txXfrm>
        <a:off x="0" y="554829"/>
        <a:ext cx="8596312" cy="554355"/>
      </dsp:txXfrm>
    </dsp:sp>
    <dsp:sp modelId="{BA419B77-D4D1-4EB8-98D0-F6E9D1CB4FE3}">
      <dsp:nvSpPr>
        <dsp:cNvPr id="0" name=""/>
        <dsp:cNvSpPr/>
      </dsp:nvSpPr>
      <dsp:spPr>
        <a:xfrm>
          <a:off x="0" y="1109185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EDB30-6938-40FA-B3E7-006DDCCA2A7E}">
      <dsp:nvSpPr>
        <dsp:cNvPr id="0" name=""/>
        <dsp:cNvSpPr/>
      </dsp:nvSpPr>
      <dsp:spPr>
        <a:xfrm>
          <a:off x="0" y="1109185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Language-Rich Environment: </a:t>
          </a:r>
          <a:r>
            <a:rPr lang="en-GB" sz="1600" kern="1200"/>
            <a:t>Implement adult-child interaction time, like storytelling, song, role play and picture books sessions for Issac to improve speech and language.</a:t>
          </a:r>
          <a:endParaRPr lang="en-US" sz="1600" kern="1200"/>
        </a:p>
      </dsp:txBody>
      <dsp:txXfrm>
        <a:off x="0" y="1109185"/>
        <a:ext cx="8596312" cy="554355"/>
      </dsp:txXfrm>
    </dsp:sp>
    <dsp:sp modelId="{59C93995-DF35-4D63-AD83-538CF138E70E}">
      <dsp:nvSpPr>
        <dsp:cNvPr id="0" name=""/>
        <dsp:cNvSpPr/>
      </dsp:nvSpPr>
      <dsp:spPr>
        <a:xfrm>
          <a:off x="0" y="1663540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D26D0-7129-4FAE-9A02-085A1548A2DE}">
      <dsp:nvSpPr>
        <dsp:cNvPr id="0" name=""/>
        <dsp:cNvSpPr/>
      </dsp:nvSpPr>
      <dsp:spPr>
        <a:xfrm>
          <a:off x="0" y="1663540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Parental Support and Modelling</a:t>
          </a:r>
          <a:r>
            <a:rPr lang="en-GB" sz="1600" kern="1200"/>
            <a:t>: Refer Issac’s mother to local IAPT/mental health service. She needs emotional wellbeing support.</a:t>
          </a:r>
          <a:endParaRPr lang="en-US" sz="1600" kern="1200"/>
        </a:p>
      </dsp:txBody>
      <dsp:txXfrm>
        <a:off x="0" y="1663540"/>
        <a:ext cx="8596312" cy="554355"/>
      </dsp:txXfrm>
    </dsp:sp>
    <dsp:sp modelId="{2B2B183B-1FC3-452A-A451-93FB045CE8A5}">
      <dsp:nvSpPr>
        <dsp:cNvPr id="0" name=""/>
        <dsp:cNvSpPr/>
      </dsp:nvSpPr>
      <dsp:spPr>
        <a:xfrm>
          <a:off x="0" y="2217896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3807F-88C6-4C74-8362-FCB31D115ED3}">
      <dsp:nvSpPr>
        <dsp:cNvPr id="0" name=""/>
        <dsp:cNvSpPr/>
      </dsp:nvSpPr>
      <dsp:spPr>
        <a:xfrm>
          <a:off x="0" y="2217896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Play-based learning: </a:t>
          </a:r>
          <a:r>
            <a:rPr lang="en-GB" sz="1600" kern="1200"/>
            <a:t>Provide opportunities for structured and free play activities in small group for Issac.</a:t>
          </a:r>
          <a:endParaRPr lang="en-US" sz="1600" kern="1200"/>
        </a:p>
      </dsp:txBody>
      <dsp:txXfrm>
        <a:off x="0" y="2217896"/>
        <a:ext cx="8596312" cy="554355"/>
      </dsp:txXfrm>
    </dsp:sp>
    <dsp:sp modelId="{47B537A3-5A1D-4700-9D1C-043ED4F149F9}">
      <dsp:nvSpPr>
        <dsp:cNvPr id="0" name=""/>
        <dsp:cNvSpPr/>
      </dsp:nvSpPr>
      <dsp:spPr>
        <a:xfrm>
          <a:off x="0" y="2772251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A9EF3-1381-43C9-ABB1-C3C14BD8EB37}">
      <dsp:nvSpPr>
        <dsp:cNvPr id="0" name=""/>
        <dsp:cNvSpPr/>
      </dsp:nvSpPr>
      <dsp:spPr>
        <a:xfrm>
          <a:off x="0" y="2772251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Multi-Agency Collaboration: </a:t>
          </a:r>
          <a:r>
            <a:rPr lang="en-GB" sz="1600" kern="1200"/>
            <a:t>Other health professionals should work together to support Issac and his mother, such as health visitor, SLT, family support worker and GP DfE (2026) </a:t>
          </a:r>
          <a:endParaRPr lang="en-US" sz="1600" kern="1200"/>
        </a:p>
      </dsp:txBody>
      <dsp:txXfrm>
        <a:off x="0" y="2772251"/>
        <a:ext cx="8596312" cy="554355"/>
      </dsp:txXfrm>
    </dsp:sp>
    <dsp:sp modelId="{E592F7BF-0F7B-4586-8380-727D66D08BBF}">
      <dsp:nvSpPr>
        <dsp:cNvPr id="0" name=""/>
        <dsp:cNvSpPr/>
      </dsp:nvSpPr>
      <dsp:spPr>
        <a:xfrm>
          <a:off x="0" y="3326607"/>
          <a:ext cx="85963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466F2-AB1A-4708-8145-9F7352E9B41A}">
      <dsp:nvSpPr>
        <dsp:cNvPr id="0" name=""/>
        <dsp:cNvSpPr/>
      </dsp:nvSpPr>
      <dsp:spPr>
        <a:xfrm>
          <a:off x="0" y="3326607"/>
          <a:ext cx="8596312" cy="554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Emotional Regulation Strategies: </a:t>
          </a:r>
          <a:r>
            <a:rPr lang="en-GB" sz="1600" kern="1200"/>
            <a:t>As Issac struggles with separation and emotional distress, use visual emotions cards, feeling charts and calming activities to manage distress.</a:t>
          </a:r>
          <a:endParaRPr lang="en-US" sz="1600" kern="1200"/>
        </a:p>
      </dsp:txBody>
      <dsp:txXfrm>
        <a:off x="0" y="3326607"/>
        <a:ext cx="8596312" cy="55435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505F46-8820-47AB-9931-31DA28D35D09}">
      <dsp:nvSpPr>
        <dsp:cNvPr id="0" name=""/>
        <dsp:cNvSpPr/>
      </dsp:nvSpPr>
      <dsp:spPr>
        <a:xfrm>
          <a:off x="0" y="0"/>
          <a:ext cx="6619160" cy="6986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Bowlby’s Attachment Theory provides a powerful explanatory framework for understanding Issac’s separation, anxiety, social withdrawal, language delays and emotional challenges.</a:t>
          </a:r>
          <a:endParaRPr lang="en-US" sz="1200" kern="1200"/>
        </a:p>
      </dsp:txBody>
      <dsp:txXfrm>
        <a:off x="20463" y="20463"/>
        <a:ext cx="5783510" cy="657732"/>
      </dsp:txXfrm>
    </dsp:sp>
    <dsp:sp modelId="{474641DD-F584-4CA7-9706-4E29F109E103}">
      <dsp:nvSpPr>
        <dsp:cNvPr id="0" name=""/>
        <dsp:cNvSpPr/>
      </dsp:nvSpPr>
      <dsp:spPr>
        <a:xfrm>
          <a:off x="494287" y="795694"/>
          <a:ext cx="6619160" cy="6986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Issac’s experiences are consistent with insecure-ambivalent attachment, shaped by maternal mental health, disrupted childcare, limited social interaction  and transitions, all this influence his development and wellbeing.</a:t>
          </a:r>
          <a:endParaRPr lang="en-US" sz="1200" kern="1200"/>
        </a:p>
      </dsp:txBody>
      <dsp:txXfrm>
        <a:off x="514750" y="816157"/>
        <a:ext cx="5629818" cy="657732"/>
      </dsp:txXfrm>
    </dsp:sp>
    <dsp:sp modelId="{7BD05C07-EC88-411D-BA9D-24BD7AD58DAE}">
      <dsp:nvSpPr>
        <dsp:cNvPr id="0" name=""/>
        <dsp:cNvSpPr/>
      </dsp:nvSpPr>
      <dsp:spPr>
        <a:xfrm>
          <a:off x="988575" y="1591389"/>
          <a:ext cx="6619160" cy="6986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Both influences, biological (temperament, stress response) and environmental (maternal depression, isolation, transitions) affected his growth and confident.</a:t>
          </a:r>
          <a:endParaRPr lang="en-US" sz="1200" kern="1200"/>
        </a:p>
      </dsp:txBody>
      <dsp:txXfrm>
        <a:off x="1009038" y="1611852"/>
        <a:ext cx="5629818" cy="657732"/>
      </dsp:txXfrm>
    </dsp:sp>
    <dsp:sp modelId="{961EEFF9-D252-432C-AB7F-6ED8B1BA5598}">
      <dsp:nvSpPr>
        <dsp:cNvPr id="0" name=""/>
        <dsp:cNvSpPr/>
      </dsp:nvSpPr>
      <dsp:spPr>
        <a:xfrm>
          <a:off x="1482863" y="2387083"/>
          <a:ext cx="6619160" cy="6986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proposed six pathway support plans, including the key person approach offer a realistic intervention to assist Issac and his family.</a:t>
          </a:r>
          <a:endParaRPr lang="en-US" sz="1200" kern="1200"/>
        </a:p>
      </dsp:txBody>
      <dsp:txXfrm>
        <a:off x="1503326" y="2407546"/>
        <a:ext cx="5629818" cy="657732"/>
      </dsp:txXfrm>
    </dsp:sp>
    <dsp:sp modelId="{3859279E-D6A3-450F-8B2A-6B9817472A7E}">
      <dsp:nvSpPr>
        <dsp:cNvPr id="0" name=""/>
        <dsp:cNvSpPr/>
      </dsp:nvSpPr>
      <dsp:spPr>
        <a:xfrm>
          <a:off x="1977151" y="3182778"/>
          <a:ext cx="6619160" cy="6986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While Bowlby’s theory has limitations, including cultural bias and maternal overemphasis, it remains a cornerstone of early years policy in England and offers valuable guidance for multi-agency practice. </a:t>
          </a:r>
          <a:endParaRPr lang="en-US" sz="1200" kern="1200"/>
        </a:p>
      </dsp:txBody>
      <dsp:txXfrm>
        <a:off x="1997614" y="3203241"/>
        <a:ext cx="5629818" cy="657732"/>
      </dsp:txXfrm>
    </dsp:sp>
    <dsp:sp modelId="{AF37EAFD-38A8-4B1D-B87C-4AD529E9574A}">
      <dsp:nvSpPr>
        <dsp:cNvPr id="0" name=""/>
        <dsp:cNvSpPr/>
      </dsp:nvSpPr>
      <dsp:spPr>
        <a:xfrm>
          <a:off x="6165032" y="510408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267211" y="510408"/>
        <a:ext cx="249770" cy="341731"/>
      </dsp:txXfrm>
    </dsp:sp>
    <dsp:sp modelId="{896D286D-DAFC-4DFF-9BAC-DB4D91651413}">
      <dsp:nvSpPr>
        <dsp:cNvPr id="0" name=""/>
        <dsp:cNvSpPr/>
      </dsp:nvSpPr>
      <dsp:spPr>
        <a:xfrm>
          <a:off x="6659320" y="1306103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761499" y="1306103"/>
        <a:ext cx="249770" cy="341731"/>
      </dsp:txXfrm>
    </dsp:sp>
    <dsp:sp modelId="{F2DE7FA5-D04F-435C-9443-74F3CA19D941}">
      <dsp:nvSpPr>
        <dsp:cNvPr id="0" name=""/>
        <dsp:cNvSpPr/>
      </dsp:nvSpPr>
      <dsp:spPr>
        <a:xfrm>
          <a:off x="7153607" y="2090153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255786" y="2090153"/>
        <a:ext cx="249770" cy="341731"/>
      </dsp:txXfrm>
    </dsp:sp>
    <dsp:sp modelId="{59082880-9894-4841-9B08-DC1C9395FB6C}">
      <dsp:nvSpPr>
        <dsp:cNvPr id="0" name=""/>
        <dsp:cNvSpPr/>
      </dsp:nvSpPr>
      <dsp:spPr>
        <a:xfrm>
          <a:off x="7647895" y="2893611"/>
          <a:ext cx="454128" cy="45412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750074" y="2893611"/>
        <a:ext cx="249770" cy="341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580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30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709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44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388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48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50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739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4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22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6095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931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1832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37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52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67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514C-32EA-42F1-BE36-3B36862A1CBC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85E7521-60A2-4E55-A90A-76F9328575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356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working-together-to-safeguard-children--2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hs.uk/best-start-in-life/early-learning-develop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3A7DC7-1E03-E485-2096-D6C259A87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03638"/>
            <a:ext cx="8596668" cy="13448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A Multi-Agency Early Help Plan for Isaac: Bowlby’s Attachment Theory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31BC192-1665-618D-E4A7-1459377CC2F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r="-1" b="12064"/>
          <a:stretch>
            <a:fillRect/>
          </a:stretch>
        </p:blipFill>
        <p:spPr>
          <a:xfrm>
            <a:off x="4858952" y="1768510"/>
            <a:ext cx="4415050" cy="4772967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2EF6E27-C22D-D93F-60F3-0AA329C047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1887795"/>
            <a:ext cx="3973324" cy="4653682"/>
          </a:xfrm>
        </p:spPr>
        <p:txBody>
          <a:bodyPr vert="horz" lIns="91440" tIns="45720" rIns="91440" bIns="45720" rtlCol="0">
            <a:noAutofit/>
          </a:bodyPr>
          <a:lstStyle/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Oluwatoyin Ruth Salu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2508698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PROGRAM: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Skills For Workplace (Health and Social Care)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LCHS4010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LEAD: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Neale Haddon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Helen Parsons</a:t>
            </a:r>
          </a:p>
          <a:p>
            <a:pPr marL="0">
              <a:lnSpc>
                <a:spcPct val="9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SUBMITTED ON: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21 June 2026</a:t>
            </a:r>
          </a:p>
        </p:txBody>
      </p:sp>
    </p:spTree>
    <p:extLst>
      <p:ext uri="{BB962C8B-B14F-4D97-AF65-F5344CB8AC3E}">
        <p14:creationId xmlns:p14="http://schemas.microsoft.com/office/powerpoint/2010/main" val="672310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C73A2-26BA-3715-59FA-E506BF2AD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A2938B-EAB2-5CC6-4F65-A0D1219B4A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876760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4110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C1021-4AD0-F6AB-5742-E9ECFBCCE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Isosceles Triangle 50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525218A8-2D00-6ABF-EE14-A9961B9007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599055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4424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6D8068-193C-3AEF-2E2E-40E2BC9F70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CD39E6B-D4C3-D8D9-519D-B6544F1AA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"/>
            <a:ext cx="8596668" cy="70866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Background: Isaac’s Case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C03D18F-1EB2-237A-325B-C85644A4CF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005841"/>
            <a:ext cx="4185623" cy="449579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Family Context</a:t>
            </a:r>
          </a:p>
        </p:txBody>
      </p:sp>
      <p:graphicFrame>
        <p:nvGraphicFramePr>
          <p:cNvPr id="16" name="Content Placeholder 4">
            <a:extLst>
              <a:ext uri="{FF2B5EF4-FFF2-40B4-BE49-F238E27FC236}">
                <a16:creationId xmlns:a16="http://schemas.microsoft.com/office/drawing/2014/main" id="{B9B3727C-3264-332F-C302-8B8D52F1B75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9831576"/>
              </p:ext>
            </p:extLst>
          </p:nvPr>
        </p:nvGraphicFramePr>
        <p:xfrm>
          <a:off x="862014" y="1905001"/>
          <a:ext cx="5157787" cy="48200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69CFAB8-34EE-3736-8EEC-14C10275A0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5999" y="1005841"/>
            <a:ext cx="3635829" cy="899159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Staff Observations and Home Report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DD728B-00D2-2C8B-65C8-BCCCEFC320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905000"/>
            <a:ext cx="5793658" cy="495299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Becomes distressed when separating from mother.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 delays in language development.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Quiet and withdrawn during free play.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Struggles to join group activities.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Difficulty in sleeping and rarely plays independently, ‘Clingy’ as described by his mother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63406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96AFFF-FBB0-293C-C44A-8068DEE2C8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D06AC-18FE-F707-FDC8-853E250E1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3976"/>
            <a:ext cx="3980702" cy="6774024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 Theory: Bowlby’s Attachment Theory</a:t>
            </a:r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0F57EA0E-91CE-C8B7-465F-55DE32327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84171" y="0"/>
            <a:ext cx="7335763" cy="68580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Bowlby’s Attachment Theory?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 is a psychological framework that explore how young children form strong emotional bonds with their caregiver, how this bonds affect their social, cognitive and future development- all area of concerns in Isaac’s case.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Directly Relevant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 displays a classic act of insecure attachment: separation distress, emotional withdrawal and difficulty forming peer relationship. (Bowlby, 1969).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Practice-Informed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Theory underpins key early years frameworks including the Early Years Foundation Stage (EYFS) and specific NICE guidelines making it concepts immediately applicable in a Children Centre Setting. (DfE, 2021)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Addresses Isaac’s Context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theory clearly considers the impact of maternal mental health, caregiving disruption, and environmental instability on early development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930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245144-5A0F-A0F8-4027-EFBBB5EED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2F3631-004C-2BAD-37A7-A3C16B7FA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1" y="612948"/>
            <a:ext cx="3293024" cy="6245051"/>
          </a:xfrm>
        </p:spPr>
        <p:txBody>
          <a:bodyPr anchor="ctr">
            <a:norm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Bowlby’s Attachment Theory: Key Concepts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9" name="Content Placeholder 9">
            <a:extLst>
              <a:ext uri="{FF2B5EF4-FFF2-40B4-BE49-F238E27FC236}">
                <a16:creationId xmlns:a16="http://schemas.microsoft.com/office/drawing/2014/main" id="{7FDB125F-A82F-9398-63CC-3B761EEC62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421494"/>
              </p:ext>
            </p:extLst>
          </p:nvPr>
        </p:nvGraphicFramePr>
        <p:xfrm>
          <a:off x="4489199" y="612948"/>
          <a:ext cx="6651240" cy="5867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3822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4C5E8-38C1-4054-3DAD-E06D164B3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3340"/>
            <a:ext cx="8596668" cy="944880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AINSWORTH’S ATTACHMENT (1978) AND RELEVANCE TO ISSAC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B68C67A3-C42F-AF4B-50FA-2DC1C5AE37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8383" y="1135381"/>
            <a:ext cx="4185618" cy="693420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RELEVANT TO ISSAC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556F4932-8227-AD46-FD26-5F3BF0FDC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9085" y="1249681"/>
            <a:ext cx="4185623" cy="693420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AINSWORTH’S STRANGE SITUATION</a:t>
            </a:r>
          </a:p>
        </p:txBody>
      </p:sp>
      <p:graphicFrame>
        <p:nvGraphicFramePr>
          <p:cNvPr id="36" name="Content Placeholder 25">
            <a:extLst>
              <a:ext uri="{FF2B5EF4-FFF2-40B4-BE49-F238E27FC236}">
                <a16:creationId xmlns:a16="http://schemas.microsoft.com/office/drawing/2014/main" id="{F5459E97-FB12-5CE6-0B24-50FEE44D473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27134082"/>
              </p:ext>
            </p:extLst>
          </p:nvPr>
        </p:nvGraphicFramePr>
        <p:xfrm>
          <a:off x="675745" y="2034540"/>
          <a:ext cx="4185623" cy="4823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4AD365E6-0744-EABD-7708-546D6EFA63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05530" y="2034540"/>
            <a:ext cx="4433477" cy="482346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Evident- Issac does not explore freely.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likely- Issac shows high level of distress not avoidance.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Most likely- Issac is distressed at separation and his clinginess is high.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Issac’s mother’s post-natal depression increases risks of disorganised.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Ainsworth observed how young children responded to separation and reunion with their caregiver.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The 4 Relationship Attachment Styles Explained by a Neuroscientist">
            <a:extLst>
              <a:ext uri="{FF2B5EF4-FFF2-40B4-BE49-F238E27FC236}">
                <a16:creationId xmlns:a16="http://schemas.microsoft.com/office/drawing/2014/main" id="{02EF5462-AF1C-B2DA-37CC-A3FE6102E6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960" y="5606980"/>
            <a:ext cx="2318609" cy="94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189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04499-38D2-2C0F-A327-C8A1C36A7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Applying Bowlby’s Theory to Issac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3C8E40-281D-818E-19AF-E822087E01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35044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8632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8F735-1E06-13B6-9C4C-039D6A919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373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in Issac’s Development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FC9E36-6CC8-EE2E-079E-E133B58728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899883"/>
            <a:ext cx="4185623" cy="57626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NATURE (Biological)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7A86BE-B921-E7A8-B4DE-EC143ABF00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2622621"/>
            <a:ext cx="4185623" cy="341874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Innate Drive to Bond: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Biologically, Issac is innate to seek closeness with caregiver to stay safe.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Temperament: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Issac may naturally have a sensitive temperament which makes him more reactive to caregiving inconsistency. (Berk, 2013).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Early Brain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In Issac’s case, his early brain development may influence how he responds to stress, separation, and social situation, because the brain is still developing at four years. (NHS, 2025)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592DD1A-17E9-DC8B-C05B-E88D5808AF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88383" y="1899883"/>
            <a:ext cx="4185618" cy="57626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NURTURE (Environmental)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E58759E-7BCF-E93F-08A8-8D09C42A28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4" y="2476145"/>
            <a:ext cx="4185617" cy="3565217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Maternal Post-Natal Depression: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Issac’s mum’s mental health affected her emotional availability and responsiveness</a:t>
            </a:r>
            <a:r>
              <a:rPr lang="en-GB" dirty="0"/>
              <a:t>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Disrupted Childcare And Relocation: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Multiple transitions over 2 years have prevented Issac forming a stable secondary attachment.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Interaction: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family’s recent relocation means Issac lacks extended family networks and familiar peers, which reduces is social interaction.</a:t>
            </a:r>
          </a:p>
        </p:txBody>
      </p:sp>
    </p:spTree>
    <p:extLst>
      <p:ext uri="{BB962C8B-B14F-4D97-AF65-F5344CB8AC3E}">
        <p14:creationId xmlns:p14="http://schemas.microsoft.com/office/powerpoint/2010/main" val="684338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13A9-F268-1EB5-5FAB-309B7AEEA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Support Plan: Practical theory-informed interventions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41F406BF-420D-90C3-DF40-7910B12D85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50559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9439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3D9C4-BADC-67E9-C821-2B492EE0F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Evaluation: Bowlby’s Strengths, Limitations, Cultural Considerations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ED56A9E-78B3-3101-7B5D-62ED587764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C7BC4CA-F432-AE70-C081-944EC133D5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Strong Evidence Base: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Ainsworth’s Strange Situation (1978) and cross-cultural replications provide robust empirical support.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Highly Applicable: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Directly underpins EYFS (2021) statutory guidance and the Key Person Principle in early years setting.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Holistic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Addresses emotional, social and cognitive dimensions simultaneously.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theory promotes the idea that sensitive and responsive caregiving fosters secure attachment.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C24A9E1-4B01-E0C5-CBDE-6920A70FD8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042843-6E8D-1102-3249-16DCD39F4AE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Maternal Bias: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Bowlby’s monotropy concept overemphasised the mother and ignores father.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Bias: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Bowlby’s research primarily focused on Western cultures, which may not correctly represent attachment styles in non-Western societies.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Deterministic View: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Critics argue Bowlby overstates the permanence of early attachment. Resilience shows children can recover with appropriate intervention.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London Context: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London’s diverse communities holds different cultural values because every child needs secure and supportive relationships, which require sensitive application.</a:t>
            </a:r>
          </a:p>
        </p:txBody>
      </p:sp>
    </p:spTree>
    <p:extLst>
      <p:ext uri="{BB962C8B-B14F-4D97-AF65-F5344CB8AC3E}">
        <p14:creationId xmlns:p14="http://schemas.microsoft.com/office/powerpoint/2010/main" val="2404112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5545C-5B6E-AAE1-13BD-C9F82BC52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CONCLUSION: Key Takeaways for Issac’s Early Help Plan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06710FCB-1D9C-83B2-1C8F-70B3E767D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8167711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17917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BA96E-D19D-EBCA-EA9B-C0D8EC4A4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82980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REFERENCES (Harvard Style – UWTSD)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CE13C-C8A8-DC3D-2154-A8D1386B7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26821"/>
            <a:ext cx="8596668" cy="530460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Patterns of Attachment: A Psychological Study of the Strange Situation.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Hillsdale: Lawrence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Eribaum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Bee, H. and Boyd, D. (2010)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Developing Child. 12</a:t>
            </a:r>
            <a:r>
              <a:rPr lang="en-GB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Boston.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Berk, L.E.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9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Boston: Pearson.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Bowlby, J (1969)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Attachment and Loss: Vol. 1. Attachment.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London: The Hogarth Press and Institute of Psycho-Analysis.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Bowlby, J. !988.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Secure Base: Parent-Child Attachment and Healthy Human Development.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(DfE)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Statutory framework for the early year foundation stage: Setting the standards for learning, development and care for children from birth to five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https://www.gov.uk/government/publications/early-years-foundation-stage-framework--2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26 May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(2026) Working together to safeguard children 2026: statutory guidance on multi-agency working to help, protect and promote the welfare of children. London: Department for Education.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https://www.gov.uk/government/publications/working-together-to-safeguard-children--2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18 June 2026).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learning and development – Best Start in Life.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https://www.nhs.uk/best-start-in-life/early-learning-development/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16 June 2026)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3328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09bc09d458897623d68eb07a67cdd33f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34aefca938db2e2488f1ec3608fca085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5731E226-0EFF-45F4-A87A-0E67B27EF63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7B301E-6424-4688-88CA-EFD881F6ECB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9AA5985-BC9B-436D-A3D2-87376EBD1337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elements/1.1/"/>
    <ds:schemaRef ds:uri="http://purl.org/dc/terms/"/>
    <ds:schemaRef ds:uri="3ef5847a-e696-4fee-a2c0-6c3f87568321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1813</Words>
  <Application>Microsoft Office PowerPoint</Application>
  <PresentationFormat>Widescreen</PresentationFormat>
  <Paragraphs>115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Trebuchet MS</vt:lpstr>
      <vt:lpstr>Wingdings</vt:lpstr>
      <vt:lpstr>Wingdings 3</vt:lpstr>
      <vt:lpstr>Facet</vt:lpstr>
      <vt:lpstr>A Multi-Agency Early Help Plan for Isaac: Bowlby’s Attachment Theory</vt:lpstr>
      <vt:lpstr>INTRODUCTION</vt:lpstr>
      <vt:lpstr>Presentation Overview</vt:lpstr>
      <vt:lpstr>Background: Isaac’s Case</vt:lpstr>
      <vt:lpstr>Lifespan Development Theory: Bowlby’s Attachment Theory</vt:lpstr>
      <vt:lpstr>Bowlby’s Attachment Theory: Key Concepts</vt:lpstr>
      <vt:lpstr>AINSWORTH’S ATTACHMENT (1978) AND RELEVANCE TO ISSAC</vt:lpstr>
      <vt:lpstr>Applying Bowlby’s Theory to Issac</vt:lpstr>
      <vt:lpstr>Nature and Nurture in Issac’s Development</vt:lpstr>
      <vt:lpstr>Support Plan: Practical theory-informed interventions</vt:lpstr>
      <vt:lpstr>Critical Evaluation: Bowlby’s Strengths, Limitations, Cultural Considerations</vt:lpstr>
      <vt:lpstr>CONCLUSION: Key Takeaways for Issac’s Early Help Plan</vt:lpstr>
      <vt:lpstr>REFERENCES (Harvard Style – UWTSD)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Oluwatoyin Ruth Salu (2508698)</dc:creator>
  <cp:lastModifiedBy>Oluwatoyin Ruth Salu (2508698)</cp:lastModifiedBy>
  <cp:revision>2</cp:revision>
  <dcterms:created xsi:type="dcterms:W3CDTF">2026-06-14T17:43:28Z</dcterms:created>
  <dcterms:modified xsi:type="dcterms:W3CDTF">2026-06-21T01:00:45Z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