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1" r:id="rId1"/>
  </p:sldMasterIdLst>
  <p:notesMasterIdLst>
    <p:notesMasterId r:id="rId8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 id="287" r:id="rId33"/>
    <p:sldId id="288" r:id="rId34"/>
    <p:sldId id="289" r:id="rId35"/>
    <p:sldId id="290" r:id="rId36"/>
    <p:sldId id="291" r:id="rId37"/>
    <p:sldId id="292" r:id="rId38"/>
    <p:sldId id="293" r:id="rId39"/>
    <p:sldId id="294" r:id="rId40"/>
    <p:sldId id="295" r:id="rId41"/>
    <p:sldId id="296" r:id="rId42"/>
    <p:sldId id="297" r:id="rId43"/>
    <p:sldId id="298" r:id="rId44"/>
    <p:sldId id="340" r:id="rId45"/>
    <p:sldId id="300" r:id="rId46"/>
    <p:sldId id="301" r:id="rId47"/>
    <p:sldId id="302" r:id="rId48"/>
    <p:sldId id="303" r:id="rId49"/>
    <p:sldId id="304" r:id="rId50"/>
    <p:sldId id="305" r:id="rId51"/>
    <p:sldId id="306" r:id="rId52"/>
    <p:sldId id="307" r:id="rId53"/>
    <p:sldId id="308" r:id="rId54"/>
    <p:sldId id="309" r:id="rId55"/>
    <p:sldId id="310" r:id="rId56"/>
    <p:sldId id="311" r:id="rId57"/>
    <p:sldId id="341" r:id="rId58"/>
    <p:sldId id="314" r:id="rId59"/>
    <p:sldId id="315" r:id="rId60"/>
    <p:sldId id="316" r:id="rId61"/>
    <p:sldId id="317" r:id="rId62"/>
    <p:sldId id="318" r:id="rId63"/>
    <p:sldId id="319" r:id="rId64"/>
    <p:sldId id="320" r:id="rId65"/>
    <p:sldId id="321" r:id="rId66"/>
    <p:sldId id="322" r:id="rId67"/>
    <p:sldId id="323" r:id="rId68"/>
    <p:sldId id="324" r:id="rId69"/>
    <p:sldId id="325" r:id="rId70"/>
    <p:sldId id="326" r:id="rId71"/>
    <p:sldId id="327" r:id="rId72"/>
    <p:sldId id="328" r:id="rId73"/>
    <p:sldId id="329" r:id="rId74"/>
    <p:sldId id="330" r:id="rId75"/>
    <p:sldId id="331" r:id="rId76"/>
    <p:sldId id="332" r:id="rId77"/>
    <p:sldId id="333" r:id="rId78"/>
    <p:sldId id="334" r:id="rId79"/>
    <p:sldId id="335" r:id="rId80"/>
    <p:sldId id="336" r:id="rId81"/>
    <p:sldId id="337" r:id="rId82"/>
    <p:sldId id="338" r:id="rId83"/>
    <p:sldId id="339" r:id="rId8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199" autoAdjust="0"/>
    <p:restoredTop sz="71095" autoAdjust="0"/>
  </p:normalViewPr>
  <p:slideViewPr>
    <p:cSldViewPr snapToGrid="0" snapToObjects="1">
      <p:cViewPr varScale="1">
        <p:scale>
          <a:sx n="86" d="100"/>
          <a:sy n="86" d="100"/>
        </p:scale>
        <p:origin x="2358" y="12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tableStyles" Target="tableStyles.xml"/><Relationship Id="rId16" Type="http://schemas.openxmlformats.org/officeDocument/2006/relationships/slide" Target="slides/slide15.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5" Type="http://schemas.openxmlformats.org/officeDocument/2006/relationships/slide" Target="slides/slide4.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slide" Target="slides/slide79.xml"/><Relationship Id="rId85" Type="http://schemas.openxmlformats.org/officeDocument/2006/relationships/notesMaster" Target="notesMasters/notesMaster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viewProps" Target="viewProps.xml"/><Relationship Id="rId61" Type="http://schemas.openxmlformats.org/officeDocument/2006/relationships/slide" Target="slides/slide60.xml"/><Relationship Id="rId82" Type="http://schemas.openxmlformats.org/officeDocument/2006/relationships/slide" Target="slides/slide81.xml"/><Relationship Id="rId19" Type="http://schemas.openxmlformats.org/officeDocument/2006/relationships/slide" Target="slides/slide1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220E22BC-02AC-F54D-B916-D41ABB6F8744}" type="datetimeFigureOut">
              <a:rPr lang="en-US" smtClean="0"/>
              <a:pPr/>
              <a:t>2/1/2017</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56C62A1D-4582-E74C-92F5-73A3ECD25D2F}" type="slidenum">
              <a:rPr lang="en-US" smtClean="0"/>
              <a:pPr/>
              <a:t>‹#›</a:t>
            </a:fld>
            <a:endParaRPr lang="en-US"/>
          </a:p>
        </p:txBody>
      </p:sp>
    </p:spTree>
    <p:extLst>
      <p:ext uri="{BB962C8B-B14F-4D97-AF65-F5344CB8AC3E}">
        <p14:creationId xmlns:p14="http://schemas.microsoft.com/office/powerpoint/2010/main" val="1612089160"/>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8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8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pt-PT"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4</a:t>
            </a:fld>
            <a:endParaRPr lang="en-US" dirty="0"/>
          </a:p>
        </p:txBody>
      </p:sp>
    </p:spTree>
    <p:extLst>
      <p:ext uri="{BB962C8B-B14F-4D97-AF65-F5344CB8AC3E}">
        <p14:creationId xmlns:p14="http://schemas.microsoft.com/office/powerpoint/2010/main" val="104487889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Arial" charset="0"/>
                <a:ea typeface="+mn-ea"/>
                <a:cs typeface="+mn-cs"/>
              </a:rPr>
              <a:t>A router in an HSRP group can be in one of these states: initial, listen, speak, standby, or active. When a router exists in one of these states, it performs the actions required for that state. Not all HSRP routers in the group will transition through all states. For example, if there are three routers in the HSRP group, the router that is not the standby or active router will remain in the listen state.</a:t>
            </a:r>
          </a:p>
          <a:p>
            <a:endParaRPr lang="en-US" sz="1200" b="0" i="0" u="none" strike="noStrike" kern="1200" baseline="0" dirty="0">
              <a:solidFill>
                <a:schemeClr val="tx1"/>
              </a:solidFill>
              <a:latin typeface="Arial" charset="0"/>
              <a:ea typeface="+mn-ea"/>
              <a:cs typeface="+mn-cs"/>
            </a:endParaRPr>
          </a:p>
          <a:p>
            <a:r>
              <a:rPr lang="en-US" sz="1200" b="0" i="0" u="none" strike="noStrike" kern="1200" baseline="0" dirty="0">
                <a:solidFill>
                  <a:schemeClr val="tx1"/>
                </a:solidFill>
                <a:latin typeface="Arial" charset="0"/>
                <a:ea typeface="+mn-ea"/>
                <a:cs typeface="+mn-cs"/>
              </a:rPr>
              <a:t>All routers begin in the initial state. This is the starting state, and it indicates that HSRP is not running. This state is entered via configuration change, such as when HSRP is disabled on an interface, or when an HSRP-enabled interface is first brought up (for instance, when the </a:t>
            </a:r>
            <a:r>
              <a:rPr lang="en-US" sz="1200" b="1" i="0" u="none" strike="noStrike" kern="1200" baseline="0" dirty="0">
                <a:solidFill>
                  <a:schemeClr val="tx1"/>
                </a:solidFill>
                <a:latin typeface="Arial" charset="0"/>
                <a:ea typeface="+mn-ea"/>
                <a:cs typeface="+mn-cs"/>
              </a:rPr>
              <a:t>no shutdown </a:t>
            </a:r>
            <a:r>
              <a:rPr lang="en-US" sz="1200" b="0" i="0" u="none" strike="noStrike" kern="1200" baseline="0" dirty="0">
                <a:solidFill>
                  <a:schemeClr val="tx1"/>
                </a:solidFill>
                <a:latin typeface="Arial" charset="0"/>
                <a:ea typeface="+mn-ea"/>
                <a:cs typeface="+mn-cs"/>
              </a:rPr>
              <a:t>command is issued).</a:t>
            </a:r>
          </a:p>
          <a:p>
            <a:endParaRPr lang="en-US" sz="1200" b="0" i="0" u="none" strike="noStrike" kern="1200" baseline="0" dirty="0">
              <a:solidFill>
                <a:schemeClr val="tx1"/>
              </a:solidFill>
              <a:latin typeface="Arial" charset="0"/>
              <a:ea typeface="+mn-ea"/>
              <a:cs typeface="+mn-cs"/>
            </a:endParaRPr>
          </a:p>
          <a:p>
            <a:r>
              <a:rPr lang="en-US" sz="1200" b="0" i="0" u="none" strike="noStrike" kern="1200" baseline="0" dirty="0">
                <a:solidFill>
                  <a:schemeClr val="tx1"/>
                </a:solidFill>
                <a:latin typeface="Arial" charset="0"/>
                <a:ea typeface="+mn-ea"/>
                <a:cs typeface="+mn-cs"/>
              </a:rPr>
              <a:t>The purpose of the listen state is to determine whether there are any active or standby routers already present in the group. In the speak state, the routers are actively participating in the election of the active router, standby router, or both.</a:t>
            </a:r>
          </a:p>
          <a:p>
            <a:endParaRPr lang="en-US" sz="1200" b="0" i="0" u="none" strike="noStrike" kern="1200" baseline="0" dirty="0">
              <a:solidFill>
                <a:schemeClr val="tx1"/>
              </a:solidFill>
              <a:latin typeface="Arial" charset="0"/>
              <a:ea typeface="+mn-ea"/>
              <a:cs typeface="+mn-cs"/>
            </a:endParaRPr>
          </a:p>
          <a:p>
            <a:r>
              <a:rPr lang="en-US" sz="1200" b="0" i="0" u="none" strike="noStrike" kern="1200" baseline="0" dirty="0">
                <a:solidFill>
                  <a:schemeClr val="tx1"/>
                </a:solidFill>
                <a:latin typeface="Arial" charset="0"/>
                <a:ea typeface="+mn-ea"/>
                <a:cs typeface="+mn-cs"/>
              </a:rPr>
              <a:t>Each router uses three timers for the HSRP hello messages. When a timer expires, the router transitions to a new HSRP state.</a:t>
            </a:r>
          </a:p>
          <a:p>
            <a:endParaRPr lang="en-US" sz="1200" b="0" i="0" u="none" strike="noStrike" kern="1200" baseline="0" dirty="0">
              <a:solidFill>
                <a:schemeClr val="tx1"/>
              </a:solidFill>
              <a:latin typeface="Arial" charset="0"/>
              <a:ea typeface="+mn-ea"/>
              <a:cs typeface="+mn-cs"/>
            </a:endParaRPr>
          </a:p>
          <a:p>
            <a:r>
              <a:rPr lang="en-US" sz="1200" b="0" i="0" u="none" strike="noStrike" kern="1200" baseline="0" dirty="0">
                <a:solidFill>
                  <a:schemeClr val="tx1"/>
                </a:solidFill>
                <a:latin typeface="Arial" charset="0"/>
                <a:ea typeface="+mn-ea"/>
                <a:cs typeface="+mn-cs"/>
              </a:rPr>
              <a:t>In the example shown in Figure 6-5 , router A starts. Because it is the first router in the subnet that is configured for standby group 1, it transits through the listen and speak states, and then becomes the active router. Router B starts after router A. While router B is in the listen state, router A is already assuming the standby and then the active role. Because there is an active router already present, router B assumes the standby role.</a:t>
            </a:r>
            <a:endParaRPr lang="pt-PT"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11</a:t>
            </a:fld>
            <a:endParaRPr lang="en-US" dirty="0"/>
          </a:p>
        </p:txBody>
      </p:sp>
    </p:spTree>
    <p:extLst>
      <p:ext uri="{BB962C8B-B14F-4D97-AF65-F5344CB8AC3E}">
        <p14:creationId xmlns:p14="http://schemas.microsoft.com/office/powerpoint/2010/main" val="22997128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12713" marR="0" indent="-112713" algn="l" defTabSz="1020763" rtl="0" eaLnBrk="0" fontAlgn="base" latinLnBrk="0" hangingPunct="0">
              <a:lnSpc>
                <a:spcPct val="90000"/>
              </a:lnSpc>
              <a:spcBef>
                <a:spcPct val="50000"/>
              </a:spcBef>
              <a:spcAft>
                <a:spcPct val="0"/>
              </a:spcAft>
              <a:buClrTx/>
              <a:buSzPct val="100000"/>
              <a:buFontTx/>
              <a:buChar char="•"/>
              <a:tabLst/>
              <a:defRPr/>
            </a:pPr>
            <a:r>
              <a:rPr lang="en-US" kern="1200" dirty="0">
                <a:latin typeface="Arial" charset="0"/>
              </a:rPr>
              <a:t>This state is entered via configuration change, such as when HSRP is disabled on an interface, or when an HSRP-enabled interface is first brought up (for instance, when the </a:t>
            </a:r>
            <a:r>
              <a:rPr lang="en-US" b="1" kern="1200" dirty="0">
                <a:latin typeface="Arial" charset="0"/>
              </a:rPr>
              <a:t>no shutdown </a:t>
            </a:r>
            <a:r>
              <a:rPr lang="en-US" kern="1200" dirty="0">
                <a:latin typeface="Arial" charset="0"/>
              </a:rPr>
              <a:t>command is issued).</a:t>
            </a:r>
          </a:p>
          <a:p>
            <a:endParaRPr lang="pt-PT"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12</a:t>
            </a:fld>
            <a:endParaRPr lang="en-US" dirty="0"/>
          </a:p>
        </p:txBody>
      </p:sp>
    </p:spTree>
    <p:extLst>
      <p:ext uri="{BB962C8B-B14F-4D97-AF65-F5344CB8AC3E}">
        <p14:creationId xmlns:p14="http://schemas.microsoft.com/office/powerpoint/2010/main" val="380894644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Arial" charset="0"/>
                <a:ea typeface="+mn-ea"/>
                <a:cs typeface="+mn-cs"/>
              </a:rPr>
              <a:t>With preemption disabled, which is the default behavior, R2 would not regain active status </a:t>
            </a:r>
            <a:r>
              <a:rPr lang="pt-PT" sz="1200" b="0" i="0" u="none" strike="noStrike" kern="1200" baseline="0" dirty="0" err="1">
                <a:solidFill>
                  <a:schemeClr val="tx1"/>
                </a:solidFill>
                <a:latin typeface="Arial" charset="0"/>
                <a:ea typeface="+mn-ea"/>
                <a:cs typeface="+mn-cs"/>
              </a:rPr>
              <a:t>after</a:t>
            </a:r>
            <a:r>
              <a:rPr lang="pt-PT" sz="1200" b="0" i="0" u="none" strike="noStrike" kern="1200" baseline="0" dirty="0">
                <a:solidFill>
                  <a:schemeClr val="tx1"/>
                </a:solidFill>
                <a:latin typeface="Arial" charset="0"/>
                <a:ea typeface="+mn-ea"/>
                <a:cs typeface="+mn-cs"/>
              </a:rPr>
              <a:t> </a:t>
            </a:r>
            <a:r>
              <a:rPr lang="pt-PT" sz="1200" b="0" i="0" u="none" strike="noStrike" kern="1200" baseline="0" dirty="0" err="1">
                <a:solidFill>
                  <a:schemeClr val="tx1"/>
                </a:solidFill>
                <a:latin typeface="Arial" charset="0"/>
                <a:ea typeface="+mn-ea"/>
                <a:cs typeface="+mn-cs"/>
              </a:rPr>
              <a:t>coming</a:t>
            </a:r>
            <a:r>
              <a:rPr lang="pt-PT" sz="1200" b="0" i="0" u="none" strike="noStrike" kern="1200" baseline="0" dirty="0">
                <a:solidFill>
                  <a:schemeClr val="tx1"/>
                </a:solidFill>
                <a:latin typeface="Arial" charset="0"/>
                <a:ea typeface="+mn-ea"/>
                <a:cs typeface="+mn-cs"/>
              </a:rPr>
              <a:t> </a:t>
            </a:r>
            <a:r>
              <a:rPr lang="pt-PT" sz="1200" b="0" i="0" u="none" strike="noStrike" kern="1200" baseline="0" dirty="0" err="1">
                <a:solidFill>
                  <a:schemeClr val="tx1"/>
                </a:solidFill>
                <a:latin typeface="Arial" charset="0"/>
                <a:ea typeface="+mn-ea"/>
                <a:cs typeface="+mn-cs"/>
              </a:rPr>
              <a:t>back</a:t>
            </a:r>
            <a:r>
              <a:rPr lang="pt-PT" sz="1200" b="0" i="0" u="none" strike="noStrike" kern="1200" baseline="0" dirty="0">
                <a:solidFill>
                  <a:schemeClr val="tx1"/>
                </a:solidFill>
                <a:latin typeface="Arial" charset="0"/>
                <a:ea typeface="+mn-ea"/>
                <a:cs typeface="+mn-cs"/>
              </a:rPr>
              <a:t> online.</a:t>
            </a:r>
            <a:endParaRPr lang="pt-PT"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22</a:t>
            </a:fld>
            <a:endParaRPr lang="en-US" dirty="0"/>
          </a:p>
        </p:txBody>
      </p:sp>
    </p:spTree>
    <p:extLst>
      <p:ext uri="{BB962C8B-B14F-4D97-AF65-F5344CB8AC3E}">
        <p14:creationId xmlns:p14="http://schemas.microsoft.com/office/powerpoint/2010/main" val="277485528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0" u="none" strike="noStrike" kern="1200" baseline="0" dirty="0">
                <a:solidFill>
                  <a:schemeClr val="tx1"/>
                </a:solidFill>
                <a:latin typeface="Arial" charset="0"/>
                <a:ea typeface="+mn-ea"/>
                <a:cs typeface="+mn-cs"/>
              </a:rPr>
              <a:t>Note </a:t>
            </a:r>
            <a:r>
              <a:rPr lang="en-US" sz="1200" b="0" i="0" u="none" strike="noStrike" kern="1200" baseline="0" dirty="0">
                <a:solidFill>
                  <a:schemeClr val="tx1"/>
                </a:solidFill>
                <a:latin typeface="Arial" charset="0"/>
                <a:ea typeface="+mn-ea"/>
                <a:cs typeface="+mn-cs"/>
              </a:rPr>
              <a:t>Decreasing the HSRP timers will enable you to detect a first-hop failure faster. However, shorter HSRP timers mean more HSRP hello packets, which in turn means </a:t>
            </a:r>
            <a:r>
              <a:rPr lang="pt-PT" sz="1200" b="0" i="0" u="none" strike="noStrike" kern="1200" baseline="0" dirty="0">
                <a:solidFill>
                  <a:schemeClr val="tx1"/>
                </a:solidFill>
                <a:latin typeface="Arial" charset="0"/>
                <a:ea typeface="+mn-ea"/>
                <a:cs typeface="+mn-cs"/>
              </a:rPr>
              <a:t>more </a:t>
            </a:r>
            <a:r>
              <a:rPr lang="pt-PT" sz="1200" b="0" i="0" u="none" strike="noStrike" kern="1200" baseline="0" dirty="0" err="1">
                <a:solidFill>
                  <a:schemeClr val="tx1"/>
                </a:solidFill>
                <a:latin typeface="Arial" charset="0"/>
                <a:ea typeface="+mn-ea"/>
                <a:cs typeface="+mn-cs"/>
              </a:rPr>
              <a:t>overhead</a:t>
            </a:r>
            <a:r>
              <a:rPr lang="pt-PT" sz="1200" b="0" i="0" u="none" strike="noStrike" kern="1200" baseline="0" dirty="0">
                <a:solidFill>
                  <a:schemeClr val="tx1"/>
                </a:solidFill>
                <a:latin typeface="Arial" charset="0"/>
                <a:ea typeface="+mn-ea"/>
                <a:cs typeface="+mn-cs"/>
              </a:rPr>
              <a:t> </a:t>
            </a:r>
            <a:r>
              <a:rPr lang="pt-PT" sz="1200" b="0" i="0" u="none" strike="noStrike" kern="1200" baseline="0" dirty="0" err="1">
                <a:solidFill>
                  <a:schemeClr val="tx1"/>
                </a:solidFill>
                <a:latin typeface="Arial" charset="0"/>
                <a:ea typeface="+mn-ea"/>
                <a:cs typeface="+mn-cs"/>
              </a:rPr>
              <a:t>traffic</a:t>
            </a:r>
            <a:r>
              <a:rPr lang="pt-PT" sz="1200" b="0" i="0" u="none" strike="noStrike" kern="1200" baseline="0" dirty="0">
                <a:solidFill>
                  <a:schemeClr val="tx1"/>
                </a:solidFill>
                <a:latin typeface="Arial" charset="0"/>
                <a:ea typeface="+mn-ea"/>
                <a:cs typeface="+mn-cs"/>
              </a:rPr>
              <a:t>.</a:t>
            </a:r>
          </a:p>
          <a:p>
            <a:endParaRPr lang="pt-PT" sz="1200" b="0" i="0" u="none" strike="noStrike" kern="1200" baseline="0" dirty="0">
              <a:solidFill>
                <a:schemeClr val="tx1"/>
              </a:solidFill>
              <a:latin typeface="Arial" charset="0"/>
              <a:ea typeface="+mn-ea"/>
              <a:cs typeface="+mn-cs"/>
            </a:endParaRPr>
          </a:p>
          <a:p>
            <a:r>
              <a:rPr lang="en-US" sz="1200" b="0" i="0" u="none" strike="noStrike" kern="1200" baseline="0" dirty="0">
                <a:solidFill>
                  <a:schemeClr val="tx1"/>
                </a:solidFill>
                <a:latin typeface="Arial" charset="0"/>
                <a:ea typeface="+mn-ea"/>
                <a:cs typeface="+mn-cs"/>
              </a:rPr>
              <a:t>When configuring HSRP timers, make sure that they harmoniously match </a:t>
            </a:r>
            <a:r>
              <a:rPr lang="en-US" sz="1200" b="0" i="0" u="none" strike="noStrike" kern="1200" baseline="0">
                <a:solidFill>
                  <a:schemeClr val="tx1"/>
                </a:solidFill>
                <a:latin typeface="Arial" charset="0"/>
                <a:ea typeface="+mn-ea"/>
                <a:cs typeface="+mn-cs"/>
              </a:rPr>
              <a:t>the othertimers </a:t>
            </a:r>
            <a:r>
              <a:rPr lang="en-US" sz="1200" b="0" i="0" u="none" strike="noStrike" kern="1200" baseline="0" dirty="0">
                <a:solidFill>
                  <a:schemeClr val="tx1"/>
                </a:solidFill>
                <a:latin typeface="Arial" charset="0"/>
                <a:ea typeface="+mn-ea"/>
                <a:cs typeface="+mn-cs"/>
              </a:rPr>
              <a:t>that can influence which path is chosen to carry packets in your network.</a:t>
            </a:r>
            <a:endParaRPr lang="pt-PT"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39</a:t>
            </a:fld>
            <a:endParaRPr lang="en-US" dirty="0"/>
          </a:p>
        </p:txBody>
      </p:sp>
    </p:spTree>
    <p:extLst>
      <p:ext uri="{BB962C8B-B14F-4D97-AF65-F5344CB8AC3E}">
        <p14:creationId xmlns:p14="http://schemas.microsoft.com/office/powerpoint/2010/main" val="309057246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endParaRPr lang="pt-PT"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40</a:t>
            </a:fld>
            <a:endParaRPr lang="en-US" dirty="0"/>
          </a:p>
        </p:txBody>
      </p:sp>
    </p:spTree>
    <p:extLst>
      <p:ext uri="{BB962C8B-B14F-4D97-AF65-F5344CB8AC3E}">
        <p14:creationId xmlns:p14="http://schemas.microsoft.com/office/powerpoint/2010/main" val="51118917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Arial" charset="0"/>
                <a:ea typeface="+mn-ea"/>
                <a:cs typeface="+mn-cs"/>
              </a:rPr>
              <a:t>Although VRRP as per RFC 3768 does not support millisecond timers, Cisco devices allow you to configure millisecond timers.</a:t>
            </a:r>
          </a:p>
          <a:p>
            <a:r>
              <a:rPr lang="en-US" sz="1200" b="0" i="0" u="none" strike="noStrike" kern="1200" baseline="0" dirty="0">
                <a:solidFill>
                  <a:schemeClr val="tx1"/>
                </a:solidFill>
                <a:latin typeface="Arial" charset="0"/>
                <a:ea typeface="+mn-ea"/>
                <a:cs typeface="+mn-cs"/>
              </a:rPr>
              <a:t>You need to manually configure the millisecond timer values on both the master and the backup devices. </a:t>
            </a:r>
          </a:p>
          <a:p>
            <a:r>
              <a:rPr lang="en-US" sz="1200" b="0" i="0" u="none" strike="noStrike" kern="1200" baseline="0" dirty="0">
                <a:solidFill>
                  <a:schemeClr val="tx1"/>
                </a:solidFill>
                <a:latin typeface="Arial" charset="0"/>
                <a:ea typeface="+mn-ea"/>
                <a:cs typeface="+mn-cs"/>
              </a:rPr>
              <a:t>Use the millisecond timers only where absolutely necessary and with careful consideration and testing. </a:t>
            </a:r>
          </a:p>
          <a:p>
            <a:r>
              <a:rPr lang="en-US" sz="1200" b="0" i="0" u="none" strike="noStrike" kern="1200" baseline="0" dirty="0">
                <a:solidFill>
                  <a:schemeClr val="tx1"/>
                </a:solidFill>
                <a:latin typeface="Arial" charset="0"/>
                <a:ea typeface="+mn-ea"/>
                <a:cs typeface="+mn-cs"/>
              </a:rPr>
              <a:t>Millisecond values work only under favorable circumstances, and you must be aware that the use of the millisecond timer values restricts VRRP operation to Cisco devices only.</a:t>
            </a:r>
            <a:endParaRPr lang="pt-PT"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47</a:t>
            </a:fld>
            <a:endParaRPr lang="en-US" dirty="0"/>
          </a:p>
        </p:txBody>
      </p:sp>
    </p:spTree>
    <p:extLst>
      <p:ext uri="{BB962C8B-B14F-4D97-AF65-F5344CB8AC3E}">
        <p14:creationId xmlns:p14="http://schemas.microsoft.com/office/powerpoint/2010/main" val="358565712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Arial" charset="0"/>
                <a:ea typeface="+mn-ea"/>
                <a:cs typeface="+mn-cs"/>
              </a:rPr>
              <a:t>The VRRP standard that was defined in RFC 2338 used plain-text and MD5 authentication, which was later revoked in RFC 3768 and RFC 5798m. However, Cisco IOS devices still support authentication mechanisms. Cisco’s implementation follows RFC 2338 and provide the Cisco IOS commands to configure the VRRP authentication.</a:t>
            </a:r>
            <a:endParaRPr lang="pt-PT"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54</a:t>
            </a:fld>
            <a:endParaRPr lang="en-US" dirty="0"/>
          </a:p>
        </p:txBody>
      </p:sp>
    </p:spTree>
    <p:extLst>
      <p:ext uri="{BB962C8B-B14F-4D97-AF65-F5344CB8AC3E}">
        <p14:creationId xmlns:p14="http://schemas.microsoft.com/office/powerpoint/2010/main" val="352899154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12713" marR="0" indent="-112713" algn="l" defTabSz="1020763" rtl="0" eaLnBrk="0" fontAlgn="base" latinLnBrk="0" hangingPunct="0">
              <a:lnSpc>
                <a:spcPct val="90000"/>
              </a:lnSpc>
              <a:spcBef>
                <a:spcPct val="50000"/>
              </a:spcBef>
              <a:spcAft>
                <a:spcPct val="0"/>
              </a:spcAft>
              <a:buClrTx/>
              <a:buSzPct val="100000"/>
              <a:buFontTx/>
              <a:buChar char="•"/>
              <a:tabLst/>
              <a:defRPr/>
            </a:pPr>
            <a:r>
              <a:rPr lang="en-US" dirty="0"/>
              <a:t>HSRP and VRRP can accomplish load sharing by manually specifying multiple groups and assigning multiple default gateways. </a:t>
            </a:r>
          </a:p>
          <a:p>
            <a:r>
              <a:rPr lang="en-US" dirty="0"/>
              <a:t>That, however, introduces overhead</a:t>
            </a:r>
            <a:r>
              <a:rPr lang="en-US" baseline="0" dirty="0"/>
              <a:t> </a:t>
            </a:r>
            <a:r>
              <a:rPr lang="en-US" dirty="0"/>
              <a:t>in the form of additional configuration as well as supporting services, such as Dynamic</a:t>
            </a:r>
            <a:r>
              <a:rPr lang="en-US" baseline="0" dirty="0"/>
              <a:t> </a:t>
            </a:r>
            <a:r>
              <a:rPr lang="en-US" dirty="0"/>
              <a:t>Host Configuration Protocol (DHCP). In addition, because of the manual assignment of</a:t>
            </a:r>
            <a:r>
              <a:rPr lang="en-US" baseline="0" dirty="0"/>
              <a:t> </a:t>
            </a:r>
            <a:r>
              <a:rPr lang="en-US" dirty="0"/>
              <a:t>the default gateway to the end hosts, load sharing is rarely equally balanced among all</a:t>
            </a:r>
            <a:r>
              <a:rPr lang="en-US" baseline="0" dirty="0"/>
              <a:t> </a:t>
            </a:r>
            <a:r>
              <a:rPr lang="pt-PT" dirty="0" err="1"/>
              <a:t>participating</a:t>
            </a:r>
            <a:r>
              <a:rPr lang="pt-PT" dirty="0"/>
              <a:t> </a:t>
            </a:r>
            <a:r>
              <a:rPr lang="pt-PT" dirty="0" err="1"/>
              <a:t>gateways</a:t>
            </a:r>
            <a:r>
              <a:rPr lang="pt-PT" dirty="0"/>
              <a:t>.</a:t>
            </a:r>
          </a:p>
          <a:p>
            <a:endParaRPr lang="pt-PT"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58</a:t>
            </a:fld>
            <a:endParaRPr lang="en-US" dirty="0"/>
          </a:p>
        </p:txBody>
      </p:sp>
    </p:spTree>
    <p:extLst>
      <p:ext uri="{BB962C8B-B14F-4D97-AF65-F5344CB8AC3E}">
        <p14:creationId xmlns:p14="http://schemas.microsoft.com/office/powerpoint/2010/main" val="389562651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Arial" charset="0"/>
                <a:ea typeface="+mn-ea"/>
                <a:cs typeface="+mn-cs"/>
              </a:rPr>
              <a:t>Like with HSRP, but unlike with VRRP, GLBP has preemption disabled by </a:t>
            </a:r>
            <a:r>
              <a:rPr lang="pt-PT" sz="1200" b="0" i="0" u="none" strike="noStrike" kern="1200" baseline="0" dirty="0" err="1">
                <a:solidFill>
                  <a:schemeClr val="tx1"/>
                </a:solidFill>
                <a:latin typeface="Arial" charset="0"/>
                <a:ea typeface="+mn-ea"/>
                <a:cs typeface="+mn-cs"/>
              </a:rPr>
              <a:t>default</a:t>
            </a:r>
            <a:endParaRPr lang="pt-PT"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67</a:t>
            </a:fld>
            <a:endParaRPr lang="en-US" dirty="0"/>
          </a:p>
        </p:txBody>
      </p:sp>
    </p:spTree>
    <p:extLst>
      <p:ext uri="{BB962C8B-B14F-4D97-AF65-F5344CB8AC3E}">
        <p14:creationId xmlns:p14="http://schemas.microsoft.com/office/powerpoint/2010/main" val="371620779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Arial" charset="0"/>
                <a:ea typeface="+mn-ea"/>
                <a:cs typeface="+mn-cs"/>
              </a:rPr>
              <a:t>Although the virtual router at this moment has two different virtual MAC addresses to support function for two AVFs, it does not make sense to keep them both for a longer time period. AVG maintains two different timers for this purpose. The redirect timer is used to determine when the AVG will stop using the old virtual MAC address in ARP replies. The AVF that uses an old virtual MAC address continues to act as a gateway for any client that tries to use it. When the timeout timer expires, the old MAC address of the virtual router and the virtual forwarder are flushed from all GLBP peers. AVG assumes that old AVF will not return to service, so the resource (virtual MAC address) is reclaimed. Clients using an old MAC address must refresh the entry to obtain a new virtual MAC address. By default, the redirect timer is 10 minutes, and the timeout timer </a:t>
            </a:r>
            <a:r>
              <a:rPr lang="pt-PT" sz="1200" b="0" i="0" u="none" strike="noStrike" kern="1200" baseline="0" dirty="0" err="1">
                <a:solidFill>
                  <a:schemeClr val="tx1"/>
                </a:solidFill>
                <a:latin typeface="Arial" charset="0"/>
                <a:ea typeface="+mn-ea"/>
                <a:cs typeface="+mn-cs"/>
              </a:rPr>
              <a:t>is</a:t>
            </a:r>
            <a:r>
              <a:rPr lang="pt-PT" sz="1200" b="0" i="0" u="none" strike="noStrike" kern="1200" baseline="0" dirty="0">
                <a:solidFill>
                  <a:schemeClr val="tx1"/>
                </a:solidFill>
                <a:latin typeface="Arial" charset="0"/>
                <a:ea typeface="+mn-ea"/>
                <a:cs typeface="+mn-cs"/>
              </a:rPr>
              <a:t> 4 </a:t>
            </a:r>
            <a:r>
              <a:rPr lang="pt-PT" sz="1200" b="0" i="0" u="none" strike="noStrike" kern="1200" baseline="0" dirty="0" err="1">
                <a:solidFill>
                  <a:schemeClr val="tx1"/>
                </a:solidFill>
                <a:latin typeface="Arial" charset="0"/>
                <a:ea typeface="+mn-ea"/>
                <a:cs typeface="+mn-cs"/>
              </a:rPr>
              <a:t>hours</a:t>
            </a:r>
            <a:endParaRPr lang="pt-PT"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73</a:t>
            </a:fld>
            <a:endParaRPr lang="en-US" dirty="0"/>
          </a:p>
        </p:txBody>
      </p:sp>
    </p:spTree>
    <p:extLst>
      <p:ext uri="{BB962C8B-B14F-4D97-AF65-F5344CB8AC3E}">
        <p14:creationId xmlns:p14="http://schemas.microsoft.com/office/powerpoint/2010/main" val="133190268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Arial" charset="0"/>
                <a:ea typeface="+mn-ea"/>
                <a:cs typeface="+mn-cs"/>
              </a:rPr>
              <a:t>Topologies with layer 2 loops (such as the one on Figure 6-32 , where distribution Layer 3 switches are interconnected) run STP, which blocks some of the access-distribution links. The end hosts now only have a direct connection with SW1.</a:t>
            </a:r>
          </a:p>
          <a:p>
            <a:r>
              <a:rPr lang="en-US" sz="1200" b="0" i="0" u="none" strike="noStrike" kern="1200" baseline="0" dirty="0">
                <a:solidFill>
                  <a:schemeClr val="tx1"/>
                </a:solidFill>
                <a:latin typeface="Arial" charset="0"/>
                <a:ea typeface="+mn-ea"/>
                <a:cs typeface="+mn-cs"/>
              </a:rPr>
              <a:t>In environments with STP and multiple VLANs, GLBP’s load sharing might not be of value, and the configuration of a </a:t>
            </a:r>
            <a:r>
              <a:rPr lang="en-US" sz="1200" b="0" i="0" u="none" strike="noStrike" kern="1200" baseline="0" dirty="0" err="1">
                <a:solidFill>
                  <a:schemeClr val="tx1"/>
                </a:solidFill>
                <a:latin typeface="Arial" charset="0"/>
                <a:ea typeface="+mn-ea"/>
                <a:cs typeface="+mn-cs"/>
              </a:rPr>
              <a:t>multigroup</a:t>
            </a:r>
            <a:r>
              <a:rPr lang="en-US" sz="1200" b="0" i="0" u="none" strike="noStrike" kern="1200" baseline="0" dirty="0">
                <a:solidFill>
                  <a:schemeClr val="tx1"/>
                </a:solidFill>
                <a:latin typeface="Arial" charset="0"/>
                <a:ea typeface="+mn-ea"/>
                <a:cs typeface="+mn-cs"/>
              </a:rPr>
              <a:t> HSRP aligned with STP topology may be </a:t>
            </a:r>
            <a:r>
              <a:rPr lang="pt-PT" sz="1200" b="0" i="0" u="none" strike="noStrike" kern="1200" baseline="0" dirty="0" err="1">
                <a:solidFill>
                  <a:schemeClr val="tx1"/>
                </a:solidFill>
                <a:latin typeface="Arial" charset="0"/>
                <a:ea typeface="+mn-ea"/>
                <a:cs typeface="+mn-cs"/>
              </a:rPr>
              <a:t>preferred</a:t>
            </a:r>
            <a:r>
              <a:rPr lang="pt-PT" sz="1200" b="0" i="0" u="none" strike="noStrike" kern="1200" baseline="0" dirty="0">
                <a:solidFill>
                  <a:schemeClr val="tx1"/>
                </a:solidFill>
                <a:latin typeface="Arial" charset="0"/>
                <a:ea typeface="+mn-ea"/>
                <a:cs typeface="+mn-cs"/>
              </a:rPr>
              <a:t>.</a:t>
            </a:r>
            <a:endParaRPr lang="pt-PT"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76</a:t>
            </a:fld>
            <a:endParaRPr lang="en-US" dirty="0"/>
          </a:p>
        </p:txBody>
      </p:sp>
    </p:spTree>
    <p:extLst>
      <p:ext uri="{BB962C8B-B14F-4D97-AF65-F5344CB8AC3E}">
        <p14:creationId xmlns:p14="http://schemas.microsoft.com/office/powerpoint/2010/main" val="382155228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Arial" charset="0"/>
                <a:ea typeface="+mn-ea"/>
                <a:cs typeface="+mn-cs"/>
              </a:rPr>
              <a:t>If load balancing is configured as round-robin, then, as long as both S1 and S2 are eligible to forward, traffic will be about 50:50 between both first hops.</a:t>
            </a:r>
            <a:endParaRPr lang="pt-PT"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80</a:t>
            </a:fld>
            <a:endParaRPr lang="en-US" dirty="0"/>
          </a:p>
        </p:txBody>
      </p:sp>
    </p:spTree>
    <p:extLst>
      <p:ext uri="{BB962C8B-B14F-4D97-AF65-F5344CB8AC3E}">
        <p14:creationId xmlns:p14="http://schemas.microsoft.com/office/powerpoint/2010/main" val="243614359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pt-PT"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81</a:t>
            </a:fld>
            <a:endParaRPr lang="en-US" dirty="0"/>
          </a:p>
        </p:txBody>
      </p:sp>
    </p:spTree>
    <p:extLst>
      <p:ext uri="{BB962C8B-B14F-4D97-AF65-F5344CB8AC3E}">
        <p14:creationId xmlns:p14="http://schemas.microsoft.com/office/powerpoint/2010/main" val="25555462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82</a:t>
            </a:fld>
            <a:endParaRPr lang="en-US" dirty="0"/>
          </a:p>
        </p:txBody>
      </p:sp>
    </p:spTree>
    <p:extLst>
      <p:ext uri="{BB962C8B-B14F-4D97-AF65-F5344CB8AC3E}">
        <p14:creationId xmlns:p14="http://schemas.microsoft.com/office/powerpoint/2010/main" val="18833159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328166" y="1295400"/>
            <a:ext cx="6487668" cy="3152887"/>
          </a:xfrm>
          <a:prstGeom prst="rect">
            <a:avLst/>
          </a:prstGeo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p>
            <a:pPr marL="0" indent="0" algn="l" defTabSz="914400" rtl="0" eaLnBrk="1" latinLnBrk="0" hangingPunct="1">
              <a:spcBef>
                <a:spcPts val="2000"/>
              </a:spcBef>
              <a:buClr>
                <a:schemeClr val="accent1">
                  <a:lumMod val="60000"/>
                  <a:lumOff val="40000"/>
                </a:schemeClr>
              </a:buClr>
              <a:buSzPct val="110000"/>
              <a:buFont typeface="Wingdings 2" pitchFamily="18" charset="2"/>
              <a:buNone/>
            </a:pPr>
            <a:endParaRPr sz="3200" kern="1200">
              <a:solidFill>
                <a:schemeClr val="tx1">
                  <a:lumMod val="65000"/>
                  <a:lumOff val="35000"/>
                </a:schemeClr>
              </a:solidFill>
              <a:latin typeface="+mn-lt"/>
              <a:ea typeface="+mn-ea"/>
              <a:cs typeface="+mn-cs"/>
            </a:endParaRPr>
          </a:p>
        </p:txBody>
      </p:sp>
      <p:sp>
        <p:nvSpPr>
          <p:cNvPr id="2" name="Title 1"/>
          <p:cNvSpPr>
            <a:spLocks noGrp="1"/>
          </p:cNvSpPr>
          <p:nvPr>
            <p:ph type="ctrTitle"/>
          </p:nvPr>
        </p:nvSpPr>
        <p:spPr>
          <a:xfrm>
            <a:off x="1322921" y="1523999"/>
            <a:ext cx="6498158" cy="1724867"/>
          </a:xfrm>
        </p:spPr>
        <p:txBody>
          <a:bodyPr vert="horz" lIns="91440" tIns="45720" rIns="91440" bIns="45720" rtlCol="0" anchor="b" anchorCtr="0">
            <a:noAutofit/>
          </a:bodyPr>
          <a:lstStyle>
            <a:lvl1pPr marL="0" indent="0" algn="ctr" defTabSz="914400" rtl="0" eaLnBrk="1" latinLnBrk="0" hangingPunct="1">
              <a:spcBef>
                <a:spcPct val="0"/>
              </a:spcBef>
              <a:buClr>
                <a:schemeClr val="accent1">
                  <a:lumMod val="60000"/>
                  <a:lumOff val="40000"/>
                </a:schemeClr>
              </a:buClr>
              <a:buSzPct val="110000"/>
              <a:buFont typeface="Wingdings 2" pitchFamily="18" charset="2"/>
              <a:buNone/>
              <a:defRPr sz="4600" kern="1200">
                <a:solidFill>
                  <a:schemeClr val="accent1"/>
                </a:solidFill>
                <a:latin typeface="+mj-lt"/>
                <a:ea typeface="+mj-ea"/>
                <a:cs typeface="+mj-cs"/>
              </a:defRPr>
            </a:lvl1pPr>
          </a:lstStyle>
          <a:p>
            <a:r>
              <a:rPr lang="en-GB"/>
              <a:t>Click to edit Master title style</a:t>
            </a:r>
            <a:endParaRPr/>
          </a:p>
        </p:txBody>
      </p:sp>
      <p:sp>
        <p:nvSpPr>
          <p:cNvPr id="3" name="Subtitle 2"/>
          <p:cNvSpPr>
            <a:spLocks noGrp="1"/>
          </p:cNvSpPr>
          <p:nvPr>
            <p:ph type="subTitle" idx="1"/>
          </p:nvPr>
        </p:nvSpPr>
        <p:spPr>
          <a:xfrm>
            <a:off x="1322921" y="3299012"/>
            <a:ext cx="6498159" cy="916641"/>
          </a:xfrm>
        </p:spPr>
        <p:txBody>
          <a:bodyPr vert="horz" lIns="91440" tIns="45720" rIns="91440" bIns="45720" rtlCol="0">
            <a:normAutofit/>
          </a:bodyPr>
          <a:lstStyle>
            <a:lvl1pPr marL="0" indent="0" algn="ctr" defTabSz="914400" rtl="0" eaLnBrk="1" latinLnBrk="0" hangingPunct="1">
              <a:spcBef>
                <a:spcPts val="300"/>
              </a:spcBef>
              <a:buClr>
                <a:schemeClr val="accent1">
                  <a:lumMod val="60000"/>
                  <a:lumOff val="40000"/>
                </a:schemeClr>
              </a:buClr>
              <a:buSzPct val="110000"/>
              <a:buFont typeface="Wingdings 2" pitchFamily="18" charset="2"/>
              <a:buNone/>
              <a:defRPr sz="1800" kern="1200">
                <a:solidFill>
                  <a:schemeClr val="tx1">
                    <a:tint val="7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dirty="0"/>
          </a:p>
        </p:txBody>
      </p:sp>
      <p:sp>
        <p:nvSpPr>
          <p:cNvPr id="4" name="Date Placeholder 3"/>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2/1/2017</a:t>
            </a:fld>
            <a:endParaRPr lang="en-US"/>
          </a:p>
        </p:txBody>
      </p:sp>
      <p:sp>
        <p:nvSpPr>
          <p:cNvPr id="5" name="Footer Placeholder 4"/>
          <p:cNvSpPr>
            <a:spLocks noGrp="1"/>
          </p:cNvSpPr>
          <p:nvPr>
            <p:ph type="ftr" sz="quarter" idx="11"/>
          </p:nvPr>
        </p:nvSpPr>
        <p:spPr>
          <a:xfrm>
            <a:off x="264458" y="6442539"/>
            <a:ext cx="4840941"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Content Placeholder 2"/>
          <p:cNvSpPr>
            <a:spLocks noGrp="1"/>
          </p:cNvSpPr>
          <p:nvPr>
            <p:ph idx="1"/>
          </p:nvPr>
        </p:nvSpPr>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dirty="0"/>
          </a:p>
        </p:txBody>
      </p:sp>
      <p:sp>
        <p:nvSpPr>
          <p:cNvPr id="4" name="Date Placeholder 3"/>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2/1/2017</a:t>
            </a:fld>
            <a:endParaRPr lang="en-US"/>
          </a:p>
        </p:txBody>
      </p:sp>
      <p:sp>
        <p:nvSpPr>
          <p:cNvPr id="5" name="Footer Placeholder 4"/>
          <p:cNvSpPr>
            <a:spLocks noGrp="1"/>
          </p:cNvSpPr>
          <p:nvPr>
            <p:ph type="ftr" sz="quarter" idx="11"/>
          </p:nvPr>
        </p:nvSpPr>
        <p:spPr>
          <a:xfrm>
            <a:off x="264458" y="6442539"/>
            <a:ext cx="4840941"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363538" y="3352801"/>
            <a:ext cx="8416925" cy="1470025"/>
          </a:xfrm>
        </p:spPr>
        <p:txBody>
          <a:bodyPr/>
          <a:lstStyle/>
          <a:p>
            <a:r>
              <a:rPr lang="en-GB"/>
              <a:t>Click to edit Master title style</a:t>
            </a:r>
            <a:endParaRPr dirty="0"/>
          </a:p>
        </p:txBody>
      </p:sp>
      <p:sp>
        <p:nvSpPr>
          <p:cNvPr id="3" name="Subtitle 2"/>
          <p:cNvSpPr>
            <a:spLocks noGrp="1"/>
          </p:cNvSpPr>
          <p:nvPr>
            <p:ph type="subTitle" idx="1"/>
          </p:nvPr>
        </p:nvSpPr>
        <p:spPr>
          <a:xfrm>
            <a:off x="363538" y="4771029"/>
            <a:ext cx="8416925" cy="972671"/>
          </a:xfrm>
        </p:spPr>
        <p:txBody>
          <a:bodyPr>
            <a:normAutofit/>
          </a:bodyPr>
          <a:lstStyle>
            <a:lvl1pPr marL="0" indent="0" algn="ctr">
              <a:spcBef>
                <a:spcPts val="300"/>
              </a:spcBef>
              <a:buNone/>
              <a:defRPr sz="18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dirty="0"/>
          </a:p>
        </p:txBody>
      </p:sp>
      <p:sp>
        <p:nvSpPr>
          <p:cNvPr id="4" name="Date Placeholder 3"/>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2/1/2017</a:t>
            </a:fld>
            <a:endParaRPr lang="en-US"/>
          </a:p>
        </p:txBody>
      </p:sp>
      <p:sp>
        <p:nvSpPr>
          <p:cNvPr id="5" name="Footer Placeholder 4"/>
          <p:cNvSpPr>
            <a:spLocks noGrp="1"/>
          </p:cNvSpPr>
          <p:nvPr>
            <p:ph type="ftr" sz="quarter" idx="11"/>
          </p:nvPr>
        </p:nvSpPr>
        <p:spPr>
          <a:xfrm>
            <a:off x="264458" y="6442539"/>
            <a:ext cx="4840941"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
        <p:nvSpPr>
          <p:cNvPr id="9" name="Picture Placeholder 2"/>
          <p:cNvSpPr>
            <a:spLocks noGrp="1"/>
          </p:cNvSpPr>
          <p:nvPr>
            <p:ph type="pic" idx="13"/>
          </p:nvPr>
        </p:nvSpPr>
        <p:spPr>
          <a:xfrm>
            <a:off x="370980" y="363538"/>
            <a:ext cx="8402040" cy="2836862"/>
          </a:xfrm>
          <a:ln w="3175">
            <a:solidFill>
              <a:schemeClr val="bg1"/>
            </a:solidFill>
          </a:ln>
          <a:effectLst>
            <a:outerShdw blurRad="63500" sx="100500" sy="100500" algn="ctr" rotWithShape="0">
              <a:prstClr val="black">
                <a:alpha val="50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49275" y="2403144"/>
            <a:ext cx="8056563" cy="1362075"/>
          </a:xfrm>
        </p:spPr>
        <p:txBody>
          <a:bodyPr anchor="b" anchorCtr="0"/>
          <a:lstStyle>
            <a:lvl1pPr algn="ctr">
              <a:defRPr sz="4600" b="0" cap="none" baseline="0"/>
            </a:lvl1pPr>
          </a:lstStyle>
          <a:p>
            <a:r>
              <a:rPr lang="en-GB"/>
              <a:t>Click to edit Master title style</a:t>
            </a:r>
            <a:endParaRPr/>
          </a:p>
        </p:txBody>
      </p:sp>
      <p:sp>
        <p:nvSpPr>
          <p:cNvPr id="3" name="Text Placeholder 2"/>
          <p:cNvSpPr>
            <a:spLocks noGrp="1"/>
          </p:cNvSpPr>
          <p:nvPr>
            <p:ph type="body" idx="1"/>
          </p:nvPr>
        </p:nvSpPr>
        <p:spPr>
          <a:xfrm>
            <a:off x="549275" y="3736005"/>
            <a:ext cx="8056563" cy="1500187"/>
          </a:xfrm>
        </p:spPr>
        <p:txBody>
          <a:bodyPr anchor="t" anchorCtr="0">
            <a:normAutofit/>
          </a:bodyPr>
          <a:lstStyle>
            <a:lvl1pPr marL="0" indent="0" algn="ctr">
              <a:spcBef>
                <a:spcPts val="300"/>
              </a:spcBef>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2/1/2017</a:t>
            </a:fld>
            <a:endParaRPr lang="en-US"/>
          </a:p>
        </p:txBody>
      </p:sp>
      <p:sp>
        <p:nvSpPr>
          <p:cNvPr id="5" name="Footer Placeholder 4"/>
          <p:cNvSpPr>
            <a:spLocks noGrp="1"/>
          </p:cNvSpPr>
          <p:nvPr>
            <p:ph type="ftr" sz="quarter" idx="11"/>
          </p:nvPr>
        </p:nvSpPr>
        <p:spPr>
          <a:xfrm>
            <a:off x="264458" y="6442539"/>
            <a:ext cx="4840941"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336956"/>
          </a:xfrm>
        </p:spPr>
        <p:txBody>
          <a:bodyPr/>
          <a:lstStyle/>
          <a:p>
            <a:r>
              <a:rPr lang="en-GB"/>
              <a:t>Click to edit Master title style</a:t>
            </a:r>
            <a:endParaRPr/>
          </a:p>
        </p:txBody>
      </p:sp>
      <p:sp>
        <p:nvSpPr>
          <p:cNvPr id="3" name="Content Placeholder 2"/>
          <p:cNvSpPr>
            <a:spLocks noGrp="1"/>
          </p:cNvSpPr>
          <p:nvPr>
            <p:ph sz="half" idx="1"/>
          </p:nvPr>
        </p:nvSpPr>
        <p:spPr>
          <a:xfrm>
            <a:off x="549275"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Content Placeholder 3"/>
          <p:cNvSpPr>
            <a:spLocks noGrp="1"/>
          </p:cNvSpPr>
          <p:nvPr>
            <p:ph sz="half" idx="2"/>
          </p:nvPr>
        </p:nvSpPr>
        <p:spPr>
          <a:xfrm>
            <a:off x="4751071"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Date Placeholder 4"/>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2/1/2017</a:t>
            </a:fld>
            <a:endParaRPr lang="en-US"/>
          </a:p>
        </p:txBody>
      </p:sp>
      <p:sp>
        <p:nvSpPr>
          <p:cNvPr id="6" name="Footer Placeholder 5"/>
          <p:cNvSpPr>
            <a:spLocks noGrp="1"/>
          </p:cNvSpPr>
          <p:nvPr>
            <p:ph type="ftr" sz="quarter" idx="11"/>
          </p:nvPr>
        </p:nvSpPr>
        <p:spPr>
          <a:xfrm>
            <a:off x="264458" y="6442539"/>
            <a:ext cx="4840941" cy="365125"/>
          </a:xfrm>
          <a:prstGeom prst="rect">
            <a:avLst/>
          </a:prstGeom>
        </p:spPr>
        <p:txBody>
          <a:bodyPr/>
          <a:lstStyle/>
          <a:p>
            <a:endParaRPr lang="en-US"/>
          </a:p>
        </p:txBody>
      </p:sp>
      <p:sp>
        <p:nvSpPr>
          <p:cNvPr id="7" name="Slide Number Placeholder 6"/>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49274" y="107576"/>
            <a:ext cx="8042276" cy="1336956"/>
          </a:xfrm>
        </p:spPr>
        <p:txBody>
          <a:bodyPr/>
          <a:lstStyle>
            <a:lvl1pPr>
              <a:defRPr/>
            </a:lvl1pPr>
          </a:lstStyle>
          <a:p>
            <a:r>
              <a:rPr lang="en-GB"/>
              <a:t>Click to edit Master title style</a:t>
            </a:r>
            <a:endParaRPr/>
          </a:p>
        </p:txBody>
      </p:sp>
      <p:sp>
        <p:nvSpPr>
          <p:cNvPr id="3" name="Text Placeholder 2"/>
          <p:cNvSpPr>
            <a:spLocks noGrp="1"/>
          </p:cNvSpPr>
          <p:nvPr>
            <p:ph type="body" idx="1"/>
          </p:nvPr>
        </p:nvSpPr>
        <p:spPr>
          <a:xfrm>
            <a:off x="549274"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549274"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Text Placeholder 4"/>
          <p:cNvSpPr>
            <a:spLocks noGrp="1"/>
          </p:cNvSpPr>
          <p:nvPr>
            <p:ph type="body" sz="quarter" idx="3"/>
          </p:nvPr>
        </p:nvSpPr>
        <p:spPr>
          <a:xfrm>
            <a:off x="4751070"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751070"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7" name="Date Placeholder 6"/>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2/1/2017</a:t>
            </a:fld>
            <a:endParaRPr lang="en-US"/>
          </a:p>
        </p:txBody>
      </p:sp>
      <p:sp>
        <p:nvSpPr>
          <p:cNvPr id="8" name="Footer Placeholder 7"/>
          <p:cNvSpPr>
            <a:spLocks noGrp="1"/>
          </p:cNvSpPr>
          <p:nvPr>
            <p:ph type="ftr" sz="quarter" idx="11"/>
          </p:nvPr>
        </p:nvSpPr>
        <p:spPr>
          <a:xfrm>
            <a:off x="264458" y="6442539"/>
            <a:ext cx="4840941" cy="365125"/>
          </a:xfrm>
          <a:prstGeom prst="rect">
            <a:avLst/>
          </a:prstGeom>
        </p:spPr>
        <p:txBody>
          <a:bodyPr/>
          <a:lstStyle/>
          <a:p>
            <a:endParaRPr lang="en-US"/>
          </a:p>
        </p:txBody>
      </p:sp>
      <p:sp>
        <p:nvSpPr>
          <p:cNvPr id="9" name="Slide Number Placeholder 8"/>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Date Placeholder 2"/>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2/1/2017</a:t>
            </a:fld>
            <a:endParaRPr lang="en-US"/>
          </a:p>
        </p:txBody>
      </p:sp>
      <p:sp>
        <p:nvSpPr>
          <p:cNvPr id="4" name="Footer Placeholder 3"/>
          <p:cNvSpPr>
            <a:spLocks noGrp="1"/>
          </p:cNvSpPr>
          <p:nvPr>
            <p:ph type="ftr" sz="quarter" idx="11"/>
          </p:nvPr>
        </p:nvSpPr>
        <p:spPr>
          <a:xfrm>
            <a:off x="264458" y="6442539"/>
            <a:ext cx="4840941" cy="365125"/>
          </a:xfrm>
          <a:prstGeom prst="rect">
            <a:avLst/>
          </a:prstGeom>
        </p:spPr>
        <p:txBody>
          <a:bodyPr/>
          <a:lstStyle/>
          <a:p>
            <a:endParaRPr lang="en-US"/>
          </a:p>
        </p:txBody>
      </p:sp>
      <p:sp>
        <p:nvSpPr>
          <p:cNvPr id="5" name="Slide Number Placeholder 4"/>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2/1/2017</a:t>
            </a:fld>
            <a:endParaRPr lang="en-US"/>
          </a:p>
        </p:txBody>
      </p:sp>
      <p:sp>
        <p:nvSpPr>
          <p:cNvPr id="3" name="Footer Placeholder 2"/>
          <p:cNvSpPr>
            <a:spLocks noGrp="1"/>
          </p:cNvSpPr>
          <p:nvPr>
            <p:ph type="ftr" sz="quarter" idx="11"/>
          </p:nvPr>
        </p:nvSpPr>
        <p:spPr>
          <a:xfrm>
            <a:off x="264458" y="6442539"/>
            <a:ext cx="4840941" cy="365125"/>
          </a:xfrm>
          <a:prstGeom prst="rect">
            <a:avLst/>
          </a:prstGeom>
        </p:spPr>
        <p:txBody>
          <a:bodyPr/>
          <a:lstStyle/>
          <a:p>
            <a:endParaRPr lang="en-US"/>
          </a:p>
        </p:txBody>
      </p:sp>
      <p:sp>
        <p:nvSpPr>
          <p:cNvPr id="4" name="Slide Number Placeholder 3"/>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9" y="611872"/>
            <a:ext cx="3840480" cy="1162050"/>
          </a:xfrm>
        </p:spPr>
        <p:txBody>
          <a:bodyPr anchor="b"/>
          <a:lstStyle>
            <a:lvl1pPr algn="ctr">
              <a:defRPr sz="3600" b="0"/>
            </a:lvl1pPr>
          </a:lstStyle>
          <a:p>
            <a:r>
              <a:rPr lang="en-GB"/>
              <a:t>Click to edit Master title style</a:t>
            </a:r>
            <a:endParaRPr/>
          </a:p>
        </p:txBody>
      </p:sp>
      <p:sp>
        <p:nvSpPr>
          <p:cNvPr id="3" name="Content Placeholder 2"/>
          <p:cNvSpPr>
            <a:spLocks noGrp="1"/>
          </p:cNvSpPr>
          <p:nvPr>
            <p:ph idx="1"/>
          </p:nvPr>
        </p:nvSpPr>
        <p:spPr>
          <a:xfrm>
            <a:off x="4742824" y="368300"/>
            <a:ext cx="3840480" cy="5575300"/>
          </a:xfrm>
        </p:spPr>
        <p:txBody>
          <a:bodyPr>
            <a:normAutofit/>
          </a:bodyPr>
          <a:lstStyle>
            <a:lvl1pPr>
              <a:spcBef>
                <a:spcPts val="2000"/>
              </a:spcBef>
              <a:defRPr sz="2200"/>
            </a:lvl1pPr>
            <a:lvl2pPr>
              <a:defRPr sz="20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Text Placeholder 3"/>
          <p:cNvSpPr>
            <a:spLocks noGrp="1"/>
          </p:cNvSpPr>
          <p:nvPr>
            <p:ph type="body" sz="half" idx="2"/>
          </p:nvPr>
        </p:nvSpPr>
        <p:spPr>
          <a:xfrm>
            <a:off x="533399" y="1787856"/>
            <a:ext cx="3840480"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2/1/2017</a:t>
            </a:fld>
            <a:endParaRPr lang="en-US"/>
          </a:p>
        </p:txBody>
      </p:sp>
      <p:sp>
        <p:nvSpPr>
          <p:cNvPr id="6" name="Footer Placeholder 5"/>
          <p:cNvSpPr>
            <a:spLocks noGrp="1"/>
          </p:cNvSpPr>
          <p:nvPr>
            <p:ph type="ftr" sz="quarter" idx="11"/>
          </p:nvPr>
        </p:nvSpPr>
        <p:spPr>
          <a:xfrm>
            <a:off x="264458" y="6442539"/>
            <a:ext cx="4840941" cy="365125"/>
          </a:xfrm>
          <a:prstGeom prst="rect">
            <a:avLst/>
          </a:prstGeom>
        </p:spPr>
        <p:txBody>
          <a:bodyPr/>
          <a:lstStyle/>
          <a:p>
            <a:endParaRPr lang="en-US"/>
          </a:p>
        </p:txBody>
      </p:sp>
      <p:sp>
        <p:nvSpPr>
          <p:cNvPr id="7" name="Slide Number Placeholder 6"/>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8" y="611872"/>
            <a:ext cx="4079545" cy="1162050"/>
          </a:xfrm>
        </p:spPr>
        <p:txBody>
          <a:bodyPr anchor="b"/>
          <a:lstStyle>
            <a:lvl1pPr algn="ctr">
              <a:defRPr sz="3600" b="0"/>
            </a:lvl1pPr>
          </a:lstStyle>
          <a:p>
            <a:r>
              <a:rPr lang="en-GB"/>
              <a:t>Click to edit Master title style</a:t>
            </a:r>
            <a:endParaRPr/>
          </a:p>
        </p:txBody>
      </p:sp>
      <p:sp>
        <p:nvSpPr>
          <p:cNvPr id="4" name="Text Placeholder 3"/>
          <p:cNvSpPr>
            <a:spLocks noGrp="1"/>
          </p:cNvSpPr>
          <p:nvPr>
            <p:ph type="body" sz="half" idx="2"/>
          </p:nvPr>
        </p:nvSpPr>
        <p:spPr>
          <a:xfrm>
            <a:off x="533398" y="1787856"/>
            <a:ext cx="4079545"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2/1/2017</a:t>
            </a:fld>
            <a:endParaRPr lang="en-US"/>
          </a:p>
        </p:txBody>
      </p:sp>
      <p:sp>
        <p:nvSpPr>
          <p:cNvPr id="6" name="Footer Placeholder 5"/>
          <p:cNvSpPr>
            <a:spLocks noGrp="1"/>
          </p:cNvSpPr>
          <p:nvPr>
            <p:ph type="ftr" sz="quarter" idx="11"/>
          </p:nvPr>
        </p:nvSpPr>
        <p:spPr>
          <a:xfrm>
            <a:off x="264458" y="6442539"/>
            <a:ext cx="4840941" cy="365125"/>
          </a:xfrm>
          <a:prstGeom prst="rect">
            <a:avLst/>
          </a:prstGeom>
        </p:spPr>
        <p:txBody>
          <a:bodyPr/>
          <a:lstStyle/>
          <a:p>
            <a:endParaRPr lang="en-US"/>
          </a:p>
        </p:txBody>
      </p:sp>
      <p:sp>
        <p:nvSpPr>
          <p:cNvPr id="7" name="Slide Number Placeholder 6"/>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
        <p:nvSpPr>
          <p:cNvPr id="8" name="Picture Placeholder 2"/>
          <p:cNvSpPr>
            <a:spLocks noGrp="1"/>
          </p:cNvSpPr>
          <p:nvPr>
            <p:ph type="pic" idx="1"/>
          </p:nvPr>
        </p:nvSpPr>
        <p:spPr>
          <a:xfrm>
            <a:off x="5090617" y="359392"/>
            <a:ext cx="3657600" cy="5318077"/>
          </a:xfr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lvl1pPr marL="0" indent="0" algn="l" defTabSz="914400" rtl="0" eaLnBrk="1" latinLnBrk="0" hangingPunct="1">
              <a:spcBef>
                <a:spcPts val="2000"/>
              </a:spcBef>
              <a:buClr>
                <a:schemeClr val="accent1">
                  <a:lumMod val="60000"/>
                  <a:lumOff val="40000"/>
                </a:schemeClr>
              </a:buClr>
              <a:buSzPct val="110000"/>
              <a:buFont typeface="Wingdings 2" pitchFamily="18" charset="2"/>
              <a:buNone/>
              <a:defRPr sz="3200" kern="1200">
                <a:solidFill>
                  <a:schemeClr val="tx1">
                    <a:lumMod val="65000"/>
                    <a:lumOff val="35000"/>
                  </a:schemeClr>
                </a:solidFill>
                <a:latin typeface="+mn-lt"/>
                <a:ea typeface="+mn-ea"/>
                <a:cs typeface="+mn-cs"/>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2/1/2017</a:t>
            </a:fld>
            <a:endParaRPr lang="en-US"/>
          </a:p>
        </p:txBody>
      </p:sp>
      <p:sp>
        <p:nvSpPr>
          <p:cNvPr id="5" name="Footer Placeholder 4"/>
          <p:cNvSpPr>
            <a:spLocks noGrp="1"/>
          </p:cNvSpPr>
          <p:nvPr>
            <p:ph type="ftr" sz="quarter" idx="11"/>
          </p:nvPr>
        </p:nvSpPr>
        <p:spPr>
          <a:xfrm>
            <a:off x="264458" y="6442539"/>
            <a:ext cx="4840941"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69792" y="368301"/>
            <a:ext cx="1524000" cy="5575300"/>
          </a:xfrm>
        </p:spPr>
        <p:txBody>
          <a:bodyPr vert="eaVert"/>
          <a:lstStyle/>
          <a:p>
            <a:r>
              <a:rPr lang="en-GB"/>
              <a:t>Click to edit Master title style</a:t>
            </a:r>
            <a:endParaRPr/>
          </a:p>
        </p:txBody>
      </p:sp>
      <p:sp>
        <p:nvSpPr>
          <p:cNvPr id="3" name="Vertical Text Placeholder 2"/>
          <p:cNvSpPr>
            <a:spLocks noGrp="1"/>
          </p:cNvSpPr>
          <p:nvPr>
            <p:ph type="body" orient="vert" idx="1"/>
          </p:nvPr>
        </p:nvSpPr>
        <p:spPr>
          <a:xfrm>
            <a:off x="549274" y="368301"/>
            <a:ext cx="6689726" cy="5575300"/>
          </a:xfrm>
        </p:spPr>
        <p:txBody>
          <a:bodyPr vert="eaVert"/>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2/1/2017</a:t>
            </a:fld>
            <a:endParaRPr lang="en-US"/>
          </a:p>
        </p:txBody>
      </p:sp>
      <p:sp>
        <p:nvSpPr>
          <p:cNvPr id="5" name="Footer Placeholder 4"/>
          <p:cNvSpPr>
            <a:spLocks noGrp="1"/>
          </p:cNvSpPr>
          <p:nvPr>
            <p:ph type="ftr" sz="quarter" idx="11"/>
          </p:nvPr>
        </p:nvSpPr>
        <p:spPr>
          <a:xfrm>
            <a:off x="264458" y="6442539"/>
            <a:ext cx="4840941"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3.jpe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cid:image001.png@01CE8951.83435F70" TargetMode="Externa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49275" y="107576"/>
            <a:ext cx="8042276" cy="1336956"/>
          </a:xfrm>
          <a:prstGeom prst="rect">
            <a:avLst/>
          </a:prstGeom>
        </p:spPr>
        <p:txBody>
          <a:bodyPr vert="horz" lIns="91440" tIns="45720" rIns="91440" bIns="45720" rtlCol="0" anchor="b" anchorCtr="0">
            <a:noAutofit/>
          </a:bodyPr>
          <a:lstStyle/>
          <a:p>
            <a:r>
              <a:rPr lang="en-GB" dirty="0"/>
              <a:t>Click to edit Master title style</a:t>
            </a:r>
            <a:endParaRPr dirty="0"/>
          </a:p>
        </p:txBody>
      </p:sp>
      <p:sp>
        <p:nvSpPr>
          <p:cNvPr id="3" name="Text Placeholder 2"/>
          <p:cNvSpPr>
            <a:spLocks noGrp="1"/>
          </p:cNvSpPr>
          <p:nvPr>
            <p:ph type="body" idx="1"/>
          </p:nvPr>
        </p:nvSpPr>
        <p:spPr>
          <a:xfrm>
            <a:off x="549275" y="1600201"/>
            <a:ext cx="8042276" cy="434340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dirty="0"/>
          </a:p>
        </p:txBody>
      </p:sp>
      <p:pic>
        <p:nvPicPr>
          <p:cNvPr id="7" name="d5399414-2235-41fb-819d-363ee4936f50" descr="cid:image001.png@01CE8951.83435F70"/>
          <p:cNvPicPr/>
          <p:nvPr userDrawn="1"/>
        </p:nvPicPr>
        <p:blipFill>
          <a:blip r:embed="rId14" r:link="rId15" cstate="print"/>
          <a:srcRect/>
          <a:stretch>
            <a:fillRect/>
          </a:stretch>
        </p:blipFill>
        <p:spPr bwMode="auto">
          <a:xfrm>
            <a:off x="6134986" y="-138223"/>
            <a:ext cx="3189767" cy="1286539"/>
          </a:xfrm>
          <a:prstGeom prst="rect">
            <a:avLst/>
          </a:prstGeom>
          <a:noFill/>
          <a:ln w="9525">
            <a:noFill/>
            <a:miter lim="800000"/>
            <a:headEnd/>
            <a:tailEnd/>
          </a:ln>
        </p:spPr>
      </p:pic>
      <p:pic>
        <p:nvPicPr>
          <p:cNvPr id="11" name="Picture 10" descr="C:\Users\sc-kr\AppData\Local\Microsoft\Windows\Temporary Internet Files\Content.Outlook\GWTYVR1S\TSD_swan2013.jpg"/>
          <p:cNvPicPr/>
          <p:nvPr userDrawn="1"/>
        </p:nvPicPr>
        <p:blipFill>
          <a:blip r:embed="rId16" cstate="print"/>
          <a:srcRect/>
          <a:stretch>
            <a:fillRect/>
          </a:stretch>
        </p:blipFill>
        <p:spPr bwMode="auto">
          <a:xfrm>
            <a:off x="10633" y="4518"/>
            <a:ext cx="2791327" cy="1026835"/>
          </a:xfrm>
          <a:prstGeom prst="rect">
            <a:avLst/>
          </a:prstGeom>
          <a:noFill/>
          <a:ln w="9525">
            <a:noFill/>
            <a:miter lim="800000"/>
            <a:headEnd/>
            <a:tailEnd/>
          </a:ln>
        </p:spPr>
      </p:pic>
    </p:spTree>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 id="2147483693" r:id="rId12"/>
  </p:sldLayoutIdLst>
  <p:txStyles>
    <p:titleStyle>
      <a:lvl1pPr algn="ctr" defTabSz="914400" rtl="0" eaLnBrk="1" latinLnBrk="0" hangingPunct="1">
        <a:spcBef>
          <a:spcPct val="0"/>
        </a:spcBef>
        <a:buNone/>
        <a:defRPr sz="3600" kern="1200">
          <a:solidFill>
            <a:schemeClr val="accent1"/>
          </a:solidFill>
          <a:latin typeface="+mj-lt"/>
          <a:ea typeface="+mj-ea"/>
          <a:cs typeface="+mj-cs"/>
        </a:defRPr>
      </a:lvl1pPr>
    </p:titleStyle>
    <p:body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emf"/><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emf"/><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7.emf"/><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0.emf"/><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1.emf"/><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2.emf"/><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3.emf"/><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5.emf"/><Relationship Id="rId2" Type="http://schemas.openxmlformats.org/officeDocument/2006/relationships/image" Target="../media/image14.emf"/><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6.emf"/><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7.emf"/><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8.emf"/><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9.emf"/><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0.emf"/><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1.emf"/><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2.emf"/><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23.emf"/><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24.emf"/><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25.emf"/><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26.emf"/><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27.emf"/><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28.emf"/><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29.emf"/><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30.emf"/><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3" Type="http://schemas.openxmlformats.org/officeDocument/2006/relationships/image" Target="../media/image32.emf"/><Relationship Id="rId2" Type="http://schemas.openxmlformats.org/officeDocument/2006/relationships/image" Target="../media/image31.emf"/><Relationship Id="rId1" Type="http://schemas.openxmlformats.org/officeDocument/2006/relationships/slideLayout" Target="../slideLayouts/slideLayout2.xml"/><Relationship Id="rId4" Type="http://schemas.openxmlformats.org/officeDocument/2006/relationships/image" Target="../media/image33.emf"/></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image" Target="../media/image34.emf"/><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3" Type="http://schemas.openxmlformats.org/officeDocument/2006/relationships/image" Target="../media/image36.emf"/><Relationship Id="rId2" Type="http://schemas.openxmlformats.org/officeDocument/2006/relationships/image" Target="../media/image35.emf"/><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2" Type="http://schemas.openxmlformats.org/officeDocument/2006/relationships/image" Target="../media/image37.emf"/><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2" Type="http://schemas.openxmlformats.org/officeDocument/2006/relationships/image" Target="../media/image38.emf"/><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2" Type="http://schemas.openxmlformats.org/officeDocument/2006/relationships/image" Target="../media/image39.emf"/><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2" Type="http://schemas.openxmlformats.org/officeDocument/2006/relationships/image" Target="../media/image40.emf"/><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2" Type="http://schemas.openxmlformats.org/officeDocument/2006/relationships/image" Target="../media/image41.emf"/><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2" Type="http://schemas.openxmlformats.org/officeDocument/2006/relationships/image" Target="../media/image42.emf"/><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2" Type="http://schemas.openxmlformats.org/officeDocument/2006/relationships/image" Target="../media/image43.emf"/><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3" Type="http://schemas.openxmlformats.org/officeDocument/2006/relationships/image" Target="../media/image44.emf"/><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3" Type="http://schemas.openxmlformats.org/officeDocument/2006/relationships/image" Target="../media/image45.emf"/><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2" Type="http://schemas.openxmlformats.org/officeDocument/2006/relationships/image" Target="../media/image46.emf"/><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2" Type="http://schemas.openxmlformats.org/officeDocument/2006/relationships/image" Target="../media/image47.emf"/><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3" Type="http://schemas.openxmlformats.org/officeDocument/2006/relationships/image" Target="../media/image48.emf"/><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3" Type="http://schemas.openxmlformats.org/officeDocument/2006/relationships/image" Target="../media/image49.emf"/><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322921" y="2331404"/>
            <a:ext cx="6498158" cy="1037999"/>
          </a:xfrm>
        </p:spPr>
        <p:txBody>
          <a:bodyPr/>
          <a:lstStyle/>
          <a:p>
            <a:r>
              <a:rPr lang="pt-PT" sz="4800" dirty="0"/>
              <a:t>First-Hop Redudancy</a:t>
            </a:r>
            <a:endParaRPr lang="en-US" sz="2800" dirty="0">
              <a:solidFill>
                <a:srgbClr val="FF0000"/>
              </a:solidFill>
              <a:latin typeface="Times New Roman"/>
              <a:cs typeface="Times New Roman"/>
            </a:endParaRPr>
          </a:p>
        </p:txBody>
      </p:sp>
    </p:spTree>
    <p:extLst>
      <p:ext uri="{BB962C8B-B14F-4D97-AF65-F5344CB8AC3E}">
        <p14:creationId xmlns:p14="http://schemas.microsoft.com/office/powerpoint/2010/main" val="6604492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475131"/>
            <a:ext cx="8042276" cy="1336956"/>
          </a:xfrm>
        </p:spPr>
        <p:txBody>
          <a:bodyPr/>
          <a:lstStyle/>
          <a:p>
            <a:r>
              <a:rPr lang="en-US" sz="3600" dirty="0"/>
              <a:t>Overview of FHRP and HSRP</a:t>
            </a:r>
            <a:endParaRPr lang="pt-PT" sz="3600" dirty="0"/>
          </a:p>
        </p:txBody>
      </p:sp>
      <p:sp>
        <p:nvSpPr>
          <p:cNvPr id="3" name="Content Placeholder 2"/>
          <p:cNvSpPr>
            <a:spLocks noGrp="1"/>
          </p:cNvSpPr>
          <p:nvPr>
            <p:ph idx="1"/>
          </p:nvPr>
        </p:nvSpPr>
        <p:spPr>
          <a:xfrm>
            <a:off x="549275" y="1896037"/>
            <a:ext cx="8042276" cy="4343400"/>
          </a:xfrm>
        </p:spPr>
        <p:txBody>
          <a:bodyPr numCol="2">
            <a:normAutofit/>
          </a:bodyPr>
          <a:lstStyle/>
          <a:p>
            <a:pPr>
              <a:lnSpc>
                <a:spcPct val="110000"/>
              </a:lnSpc>
            </a:pPr>
            <a:r>
              <a:rPr lang="en-US" sz="1800" dirty="0">
                <a:solidFill>
                  <a:schemeClr val="tx1"/>
                </a:solidFill>
              </a:rPr>
              <a:t>The need for first-hop redundancy protocols</a:t>
            </a:r>
          </a:p>
          <a:p>
            <a:pPr>
              <a:lnSpc>
                <a:spcPct val="110000"/>
              </a:lnSpc>
            </a:pPr>
            <a:r>
              <a:rPr lang="pt-PT" sz="1800" dirty="0">
                <a:solidFill>
                  <a:schemeClr val="tx1"/>
                </a:solidFill>
              </a:rPr>
              <a:t>HSRP </a:t>
            </a:r>
            <a:r>
              <a:rPr lang="pt-PT" sz="1800" dirty="0" err="1">
                <a:solidFill>
                  <a:schemeClr val="tx1"/>
                </a:solidFill>
              </a:rPr>
              <a:t>overview</a:t>
            </a:r>
            <a:endParaRPr lang="pt-PT" sz="1800" dirty="0">
              <a:solidFill>
                <a:schemeClr val="tx1"/>
              </a:solidFill>
            </a:endParaRPr>
          </a:p>
          <a:p>
            <a:pPr>
              <a:lnSpc>
                <a:spcPct val="110000"/>
              </a:lnSpc>
            </a:pPr>
            <a:r>
              <a:rPr lang="pt-PT" sz="1800" dirty="0">
                <a:solidFill>
                  <a:schemeClr val="tx1"/>
                </a:solidFill>
              </a:rPr>
              <a:t>HSRP </a:t>
            </a:r>
            <a:r>
              <a:rPr lang="pt-PT" sz="1800" dirty="0" err="1">
                <a:solidFill>
                  <a:schemeClr val="tx1"/>
                </a:solidFill>
              </a:rPr>
              <a:t>state</a:t>
            </a:r>
            <a:r>
              <a:rPr lang="pt-PT" sz="1800" dirty="0">
                <a:solidFill>
                  <a:schemeClr val="tx1"/>
                </a:solidFill>
              </a:rPr>
              <a:t> </a:t>
            </a:r>
            <a:r>
              <a:rPr lang="pt-PT" sz="1800" dirty="0" err="1">
                <a:solidFill>
                  <a:schemeClr val="tx1"/>
                </a:solidFill>
              </a:rPr>
              <a:t>transitions</a:t>
            </a:r>
            <a:endParaRPr lang="pt-PT" sz="1800" dirty="0">
              <a:solidFill>
                <a:schemeClr val="tx1"/>
              </a:solidFill>
            </a:endParaRPr>
          </a:p>
          <a:p>
            <a:pPr>
              <a:lnSpc>
                <a:spcPct val="110000"/>
              </a:lnSpc>
            </a:pPr>
            <a:r>
              <a:rPr lang="en-US" sz="1800" dirty="0">
                <a:solidFill>
                  <a:schemeClr val="tx1"/>
                </a:solidFill>
              </a:rPr>
              <a:t>Aligning HSRP with STP topology</a:t>
            </a:r>
          </a:p>
          <a:p>
            <a:pPr>
              <a:lnSpc>
                <a:spcPct val="110000"/>
              </a:lnSpc>
            </a:pPr>
            <a:r>
              <a:rPr lang="pt-PT" sz="1800" dirty="0" err="1">
                <a:solidFill>
                  <a:schemeClr val="tx1"/>
                </a:solidFill>
              </a:rPr>
              <a:t>Configuring</a:t>
            </a:r>
            <a:r>
              <a:rPr lang="pt-PT" sz="1800" dirty="0">
                <a:solidFill>
                  <a:schemeClr val="tx1"/>
                </a:solidFill>
              </a:rPr>
              <a:t> </a:t>
            </a:r>
            <a:r>
              <a:rPr lang="pt-PT" sz="1800" dirty="0" err="1">
                <a:solidFill>
                  <a:schemeClr val="tx1"/>
                </a:solidFill>
              </a:rPr>
              <a:t>and</a:t>
            </a:r>
            <a:r>
              <a:rPr lang="pt-PT" sz="1800" dirty="0">
                <a:solidFill>
                  <a:schemeClr val="tx1"/>
                </a:solidFill>
              </a:rPr>
              <a:t> </a:t>
            </a:r>
            <a:r>
              <a:rPr lang="pt-PT" sz="1800" dirty="0" err="1">
                <a:solidFill>
                  <a:schemeClr val="tx1"/>
                </a:solidFill>
              </a:rPr>
              <a:t>tuning</a:t>
            </a:r>
            <a:r>
              <a:rPr lang="pt-PT" sz="1800" dirty="0">
                <a:solidFill>
                  <a:schemeClr val="tx1"/>
                </a:solidFill>
              </a:rPr>
              <a:t> HSRP</a:t>
            </a:r>
          </a:p>
          <a:p>
            <a:pPr>
              <a:lnSpc>
                <a:spcPct val="110000"/>
              </a:lnSpc>
            </a:pPr>
            <a:r>
              <a:rPr lang="pt-PT" sz="1800" dirty="0" err="1">
                <a:solidFill>
                  <a:schemeClr val="tx1"/>
                </a:solidFill>
              </a:rPr>
              <a:t>Load</a:t>
            </a:r>
            <a:r>
              <a:rPr lang="pt-PT" sz="1800" dirty="0">
                <a:solidFill>
                  <a:schemeClr val="tx1"/>
                </a:solidFill>
              </a:rPr>
              <a:t> </a:t>
            </a:r>
            <a:r>
              <a:rPr lang="pt-PT" sz="1800" dirty="0" err="1">
                <a:solidFill>
                  <a:schemeClr val="tx1"/>
                </a:solidFill>
              </a:rPr>
              <a:t>sharing</a:t>
            </a:r>
            <a:r>
              <a:rPr lang="pt-PT" sz="1800" dirty="0">
                <a:solidFill>
                  <a:schemeClr val="tx1"/>
                </a:solidFill>
              </a:rPr>
              <a:t> </a:t>
            </a:r>
            <a:r>
              <a:rPr lang="pt-PT" sz="1800" dirty="0" err="1">
                <a:solidFill>
                  <a:schemeClr val="tx1"/>
                </a:solidFill>
              </a:rPr>
              <a:t>with</a:t>
            </a:r>
            <a:r>
              <a:rPr lang="pt-PT" sz="1800" dirty="0">
                <a:solidFill>
                  <a:schemeClr val="tx1"/>
                </a:solidFill>
              </a:rPr>
              <a:t> HSRP</a:t>
            </a:r>
          </a:p>
          <a:p>
            <a:pPr>
              <a:lnSpc>
                <a:spcPct val="110000"/>
              </a:lnSpc>
            </a:pPr>
            <a:r>
              <a:rPr lang="en-US" sz="1800" dirty="0">
                <a:solidFill>
                  <a:schemeClr val="tx1"/>
                </a:solidFill>
              </a:rPr>
              <a:t>Options HSRP has for tracking</a:t>
            </a:r>
          </a:p>
          <a:p>
            <a:pPr>
              <a:lnSpc>
                <a:spcPct val="110000"/>
              </a:lnSpc>
            </a:pPr>
            <a:r>
              <a:rPr lang="pt-PT" sz="1800" dirty="0" err="1">
                <a:solidFill>
                  <a:schemeClr val="tx1"/>
                </a:solidFill>
              </a:rPr>
              <a:t>Configuring</a:t>
            </a:r>
            <a:r>
              <a:rPr lang="pt-PT" sz="1800" dirty="0">
                <a:solidFill>
                  <a:schemeClr val="tx1"/>
                </a:solidFill>
              </a:rPr>
              <a:t> HSRP interface </a:t>
            </a:r>
            <a:r>
              <a:rPr lang="pt-PT" sz="1800" dirty="0" err="1">
                <a:solidFill>
                  <a:schemeClr val="tx1"/>
                </a:solidFill>
              </a:rPr>
              <a:t>tracking</a:t>
            </a:r>
            <a:endParaRPr lang="pt-PT" sz="1800" dirty="0">
              <a:solidFill>
                <a:schemeClr val="tx1"/>
              </a:solidFill>
            </a:endParaRPr>
          </a:p>
          <a:p>
            <a:pPr>
              <a:lnSpc>
                <a:spcPct val="110000"/>
              </a:lnSpc>
            </a:pPr>
            <a:r>
              <a:rPr lang="en-US" sz="1800" dirty="0">
                <a:solidFill>
                  <a:schemeClr val="tx1"/>
                </a:solidFill>
              </a:rPr>
              <a:t>Configuring object tracking in combination with HSRP</a:t>
            </a:r>
          </a:p>
          <a:p>
            <a:pPr>
              <a:lnSpc>
                <a:spcPct val="110000"/>
              </a:lnSpc>
            </a:pPr>
            <a:r>
              <a:rPr lang="pt-PT" sz="1800" dirty="0" err="1">
                <a:solidFill>
                  <a:schemeClr val="tx1"/>
                </a:solidFill>
              </a:rPr>
              <a:t>Configuring</a:t>
            </a:r>
            <a:r>
              <a:rPr lang="pt-PT" sz="1800" dirty="0">
                <a:solidFill>
                  <a:schemeClr val="tx1"/>
                </a:solidFill>
              </a:rPr>
              <a:t> HSRP </a:t>
            </a:r>
            <a:r>
              <a:rPr lang="pt-PT" sz="1800" dirty="0" err="1">
                <a:solidFill>
                  <a:schemeClr val="tx1"/>
                </a:solidFill>
              </a:rPr>
              <a:t>authentication</a:t>
            </a:r>
            <a:endParaRPr lang="pt-PT" sz="1800" dirty="0">
              <a:solidFill>
                <a:schemeClr val="tx1"/>
              </a:solidFill>
            </a:endParaRPr>
          </a:p>
          <a:p>
            <a:pPr>
              <a:lnSpc>
                <a:spcPct val="110000"/>
              </a:lnSpc>
            </a:pPr>
            <a:r>
              <a:rPr lang="pt-PT" sz="1800" dirty="0" err="1">
                <a:solidFill>
                  <a:schemeClr val="tx1"/>
                </a:solidFill>
              </a:rPr>
              <a:t>Tuning</a:t>
            </a:r>
            <a:r>
              <a:rPr lang="pt-PT" sz="1800" dirty="0">
                <a:solidFill>
                  <a:schemeClr val="tx1"/>
                </a:solidFill>
              </a:rPr>
              <a:t> HSRP timers</a:t>
            </a:r>
          </a:p>
          <a:p>
            <a:pPr>
              <a:lnSpc>
                <a:spcPct val="110000"/>
              </a:lnSpc>
            </a:pPr>
            <a:r>
              <a:rPr lang="en-US" sz="1800" dirty="0">
                <a:solidFill>
                  <a:schemeClr val="tx1"/>
                </a:solidFill>
              </a:rPr>
              <a:t>The differences between HSRP Versions 1 and 2</a:t>
            </a:r>
            <a:endParaRPr lang="pt-PT" sz="1800" dirty="0">
              <a:solidFill>
                <a:schemeClr val="tx1"/>
              </a:solidFill>
            </a:endParaRPr>
          </a:p>
        </p:txBody>
      </p:sp>
    </p:spTree>
    <p:extLst>
      <p:ext uri="{BB962C8B-B14F-4D97-AF65-F5344CB8AC3E}">
        <p14:creationId xmlns:p14="http://schemas.microsoft.com/office/powerpoint/2010/main" val="26837255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251013"/>
            <a:ext cx="8042276" cy="1336956"/>
          </a:xfrm>
        </p:spPr>
        <p:txBody>
          <a:bodyPr/>
          <a:lstStyle/>
          <a:p>
            <a:r>
              <a:rPr lang="en-US" sz="3600" dirty="0"/>
              <a:t>The Need for First-Hop Redundancy</a:t>
            </a:r>
            <a:endParaRPr lang="pt-PT" sz="3600" dirty="0"/>
          </a:p>
        </p:txBody>
      </p:sp>
      <p:sp>
        <p:nvSpPr>
          <p:cNvPr id="3" name="Content Placeholder 2"/>
          <p:cNvSpPr>
            <a:spLocks noGrp="1"/>
          </p:cNvSpPr>
          <p:nvPr>
            <p:ph idx="1"/>
          </p:nvPr>
        </p:nvSpPr>
        <p:spPr>
          <a:xfrm>
            <a:off x="4784035" y="2017059"/>
            <a:ext cx="4015720" cy="4419601"/>
          </a:xfrm>
        </p:spPr>
        <p:txBody>
          <a:bodyPr/>
          <a:lstStyle/>
          <a:p>
            <a:r>
              <a:rPr lang="en-US" dirty="0">
                <a:solidFill>
                  <a:schemeClr val="tx1"/>
                </a:solidFill>
              </a:rPr>
              <a:t>Network hosts are configured with a single default gateway IP address</a:t>
            </a:r>
          </a:p>
          <a:p>
            <a:r>
              <a:rPr lang="en-US" dirty="0">
                <a:solidFill>
                  <a:schemeClr val="tx1"/>
                </a:solidFill>
              </a:rPr>
              <a:t>If the router whose IP address serves as the default gateway to the network host fails, a network host will be unable to send </a:t>
            </a:r>
            <a:r>
              <a:rPr lang="pt-PT" dirty="0" err="1">
                <a:solidFill>
                  <a:schemeClr val="tx1"/>
                </a:solidFill>
              </a:rPr>
              <a:t>packets</a:t>
            </a:r>
            <a:r>
              <a:rPr lang="pt-PT" dirty="0">
                <a:solidFill>
                  <a:schemeClr val="tx1"/>
                </a:solidFill>
              </a:rPr>
              <a:t> to </a:t>
            </a:r>
            <a:r>
              <a:rPr lang="pt-PT" dirty="0" err="1">
                <a:solidFill>
                  <a:schemeClr val="tx1"/>
                </a:solidFill>
              </a:rPr>
              <a:t>another</a:t>
            </a:r>
            <a:r>
              <a:rPr lang="pt-PT" dirty="0">
                <a:solidFill>
                  <a:schemeClr val="tx1"/>
                </a:solidFill>
              </a:rPr>
              <a:t> </a:t>
            </a:r>
            <a:r>
              <a:rPr lang="pt-PT" dirty="0" err="1">
                <a:solidFill>
                  <a:schemeClr val="tx1"/>
                </a:solidFill>
              </a:rPr>
              <a:t>subnet</a:t>
            </a:r>
            <a:endParaRPr lang="pt-PT" dirty="0">
              <a:solidFill>
                <a:schemeClr val="tx1"/>
              </a:solidFill>
            </a:endParaRPr>
          </a:p>
        </p:txBody>
      </p:sp>
      <p:pic>
        <p:nvPicPr>
          <p:cNvPr id="4" name="Picture 3"/>
          <p:cNvPicPr>
            <a:picLocks noChangeAspect="1"/>
          </p:cNvPicPr>
          <p:nvPr/>
        </p:nvPicPr>
        <p:blipFill>
          <a:blip r:embed="rId2"/>
          <a:stretch>
            <a:fillRect/>
          </a:stretch>
        </p:blipFill>
        <p:spPr>
          <a:xfrm>
            <a:off x="14356" y="1595718"/>
            <a:ext cx="4769679" cy="5131399"/>
          </a:xfrm>
          <a:prstGeom prst="rect">
            <a:avLst/>
          </a:prstGeom>
        </p:spPr>
      </p:pic>
    </p:spTree>
    <p:extLst>
      <p:ext uri="{BB962C8B-B14F-4D97-AF65-F5344CB8AC3E}">
        <p14:creationId xmlns:p14="http://schemas.microsoft.com/office/powerpoint/2010/main" val="82892133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1263227" y="4007223"/>
            <a:ext cx="6118233" cy="2647493"/>
          </a:xfrm>
          <a:prstGeom prst="rect">
            <a:avLst/>
          </a:prstGeom>
        </p:spPr>
      </p:pic>
      <p:sp>
        <p:nvSpPr>
          <p:cNvPr id="2" name="Title 1"/>
          <p:cNvSpPr>
            <a:spLocks noGrp="1"/>
          </p:cNvSpPr>
          <p:nvPr>
            <p:ph type="title"/>
          </p:nvPr>
        </p:nvSpPr>
        <p:spPr>
          <a:xfrm>
            <a:off x="549275" y="242047"/>
            <a:ext cx="8042276" cy="1336956"/>
          </a:xfrm>
        </p:spPr>
        <p:txBody>
          <a:bodyPr/>
          <a:lstStyle/>
          <a:p>
            <a:r>
              <a:rPr lang="en-US" sz="3600" dirty="0"/>
              <a:t>The Need for First-Hop Redundancy</a:t>
            </a:r>
            <a:endParaRPr lang="pt-PT" sz="3600" dirty="0"/>
          </a:p>
        </p:txBody>
      </p:sp>
      <p:sp>
        <p:nvSpPr>
          <p:cNvPr id="3" name="Content Placeholder 2"/>
          <p:cNvSpPr>
            <a:spLocks noGrp="1"/>
          </p:cNvSpPr>
          <p:nvPr>
            <p:ph idx="1"/>
          </p:nvPr>
        </p:nvSpPr>
        <p:spPr/>
        <p:txBody>
          <a:bodyPr/>
          <a:lstStyle/>
          <a:p>
            <a:r>
              <a:rPr lang="en-US" dirty="0">
                <a:solidFill>
                  <a:schemeClr val="tx1"/>
                </a:solidFill>
              </a:rPr>
              <a:t>With first-hop router redundancy, a set of routers or Layer 3 switches work together to present the illusion of a single virtual router to the hosts on the LAN. </a:t>
            </a:r>
          </a:p>
          <a:p>
            <a:r>
              <a:rPr lang="en-US" dirty="0">
                <a:solidFill>
                  <a:schemeClr val="tx1"/>
                </a:solidFill>
              </a:rPr>
              <a:t>By sharing an IP address and a MAC (Layer 2) address, two or more routers can act as a single “virtual” </a:t>
            </a:r>
            <a:r>
              <a:rPr lang="pt-PT" dirty="0">
                <a:solidFill>
                  <a:schemeClr val="tx1"/>
                </a:solidFill>
              </a:rPr>
              <a:t>router</a:t>
            </a:r>
          </a:p>
        </p:txBody>
      </p:sp>
    </p:spTree>
    <p:extLst>
      <p:ext uri="{BB962C8B-B14F-4D97-AF65-F5344CB8AC3E}">
        <p14:creationId xmlns:p14="http://schemas.microsoft.com/office/powerpoint/2010/main" val="29979058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251016"/>
            <a:ext cx="8042276" cy="1336956"/>
          </a:xfrm>
        </p:spPr>
        <p:txBody>
          <a:bodyPr>
            <a:normAutofit/>
          </a:bodyPr>
          <a:lstStyle/>
          <a:p>
            <a:r>
              <a:rPr lang="pt-PT" sz="3600" dirty="0"/>
              <a:t>HSRP </a:t>
            </a:r>
            <a:r>
              <a:rPr lang="pt-PT" sz="3600" dirty="0" err="1"/>
              <a:t>Overview</a:t>
            </a:r>
            <a:endParaRPr lang="pt-PT" sz="3600" dirty="0"/>
          </a:p>
        </p:txBody>
      </p:sp>
      <p:sp>
        <p:nvSpPr>
          <p:cNvPr id="3" name="Content Placeholder 2"/>
          <p:cNvSpPr>
            <a:spLocks noGrp="1"/>
          </p:cNvSpPr>
          <p:nvPr>
            <p:ph idx="1"/>
          </p:nvPr>
        </p:nvSpPr>
        <p:spPr/>
        <p:txBody>
          <a:bodyPr>
            <a:normAutofit fontScale="77500" lnSpcReduction="20000"/>
          </a:bodyPr>
          <a:lstStyle/>
          <a:p>
            <a:r>
              <a:rPr lang="en-US" kern="1200" dirty="0">
                <a:solidFill>
                  <a:schemeClr val="tx1"/>
                </a:solidFill>
                <a:latin typeface="Arial" charset="0"/>
              </a:rPr>
              <a:t>When frames are to be sent from the workstation to the default gateway, the workstation uses ARP to resolve the MAC address that is associated with the IP address of the default gateway. </a:t>
            </a:r>
          </a:p>
          <a:p>
            <a:r>
              <a:rPr lang="en-US" kern="1200" dirty="0">
                <a:solidFill>
                  <a:schemeClr val="tx1"/>
                </a:solidFill>
                <a:latin typeface="Arial" charset="0"/>
              </a:rPr>
              <a:t>The ARP resolution will return the MAC address of the virtual router. </a:t>
            </a:r>
          </a:p>
          <a:p>
            <a:r>
              <a:rPr lang="en-US" kern="1200" dirty="0">
                <a:solidFill>
                  <a:schemeClr val="tx1"/>
                </a:solidFill>
                <a:latin typeface="Arial" charset="0"/>
              </a:rPr>
              <a:t>Frames that are sent to the MAC address of the virtual router can then be physically processed by an active router that is part of that virtual router group.</a:t>
            </a:r>
          </a:p>
          <a:p>
            <a:r>
              <a:rPr lang="en-US" dirty="0">
                <a:solidFill>
                  <a:schemeClr val="tx1"/>
                </a:solidFill>
              </a:rPr>
              <a:t>The physical router that forwards this traffic is transparent to the network hosts.</a:t>
            </a:r>
          </a:p>
          <a:p>
            <a:r>
              <a:rPr lang="en-US" dirty="0">
                <a:solidFill>
                  <a:schemeClr val="tx1"/>
                </a:solidFill>
              </a:rPr>
              <a:t>The redundancy protocol provides the mechanism for determining which router should take the active role in forwarding traffic and determining when that role must be taken over by a standby router.</a:t>
            </a:r>
            <a:endParaRPr lang="pt-PT" dirty="0">
              <a:solidFill>
                <a:schemeClr val="tx1"/>
              </a:solidFill>
            </a:endParaRPr>
          </a:p>
        </p:txBody>
      </p:sp>
    </p:spTree>
    <p:extLst>
      <p:ext uri="{BB962C8B-B14F-4D97-AF65-F5344CB8AC3E}">
        <p14:creationId xmlns:p14="http://schemas.microsoft.com/office/powerpoint/2010/main" val="41223444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pt-PT" sz="3600" dirty="0"/>
              <a:t>HSRP </a:t>
            </a:r>
            <a:r>
              <a:rPr lang="pt-PT" sz="3600" dirty="0" err="1"/>
              <a:t>Overview</a:t>
            </a:r>
            <a:endParaRPr lang="pt-PT" sz="3600" dirty="0"/>
          </a:p>
        </p:txBody>
      </p:sp>
      <p:pic>
        <p:nvPicPr>
          <p:cNvPr id="4" name="Picture 3"/>
          <p:cNvPicPr>
            <a:picLocks noChangeAspect="1"/>
          </p:cNvPicPr>
          <p:nvPr/>
        </p:nvPicPr>
        <p:blipFill>
          <a:blip r:embed="rId2"/>
          <a:stretch>
            <a:fillRect/>
          </a:stretch>
        </p:blipFill>
        <p:spPr>
          <a:xfrm>
            <a:off x="100346" y="2156251"/>
            <a:ext cx="5158110" cy="3865692"/>
          </a:xfrm>
          <a:prstGeom prst="rect">
            <a:avLst/>
          </a:prstGeom>
        </p:spPr>
      </p:pic>
      <p:sp>
        <p:nvSpPr>
          <p:cNvPr id="3" name="Content Placeholder 2"/>
          <p:cNvSpPr>
            <a:spLocks noGrp="1"/>
          </p:cNvSpPr>
          <p:nvPr>
            <p:ph idx="1"/>
          </p:nvPr>
        </p:nvSpPr>
        <p:spPr>
          <a:xfrm>
            <a:off x="5102087" y="1703294"/>
            <a:ext cx="3697667" cy="5131399"/>
          </a:xfrm>
        </p:spPr>
        <p:txBody>
          <a:bodyPr>
            <a:normAutofit fontScale="92500" lnSpcReduction="20000"/>
          </a:bodyPr>
          <a:lstStyle/>
          <a:p>
            <a:pPr marL="0" indent="0">
              <a:buNone/>
            </a:pPr>
            <a:r>
              <a:rPr lang="en-US" dirty="0">
                <a:solidFill>
                  <a:schemeClr val="tx1"/>
                </a:solidFill>
              </a:rPr>
              <a:t>When the forwarding router or a link to it fails</a:t>
            </a:r>
          </a:p>
          <a:p>
            <a:r>
              <a:rPr lang="en-US" dirty="0">
                <a:solidFill>
                  <a:schemeClr val="tx1"/>
                </a:solidFill>
              </a:rPr>
              <a:t>The standby router stops seeing hello messages from the forwarding router.</a:t>
            </a:r>
          </a:p>
          <a:p>
            <a:r>
              <a:rPr lang="en-US" dirty="0">
                <a:solidFill>
                  <a:schemeClr val="tx1"/>
                </a:solidFill>
              </a:rPr>
              <a:t>The standby router assumes the role of the forwarding router.</a:t>
            </a:r>
          </a:p>
          <a:p>
            <a:r>
              <a:rPr lang="en-US" dirty="0">
                <a:solidFill>
                  <a:schemeClr val="tx1"/>
                </a:solidFill>
              </a:rPr>
              <a:t>As the new forwarding router assumes both the IP and MAC addresses of the virtual router, the end stations see no disruption in service.</a:t>
            </a:r>
            <a:endParaRPr lang="pt-PT" dirty="0">
              <a:solidFill>
                <a:schemeClr val="tx1"/>
              </a:solidFill>
            </a:endParaRPr>
          </a:p>
        </p:txBody>
      </p:sp>
    </p:spTree>
    <p:extLst>
      <p:ext uri="{BB962C8B-B14F-4D97-AF65-F5344CB8AC3E}">
        <p14:creationId xmlns:p14="http://schemas.microsoft.com/office/powerpoint/2010/main" val="241391157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pt-PT" sz="3600" dirty="0"/>
              <a:t>HSRP </a:t>
            </a:r>
            <a:r>
              <a:rPr lang="pt-PT" sz="3600" dirty="0" err="1"/>
              <a:t>Overview</a:t>
            </a:r>
            <a:endParaRPr lang="pt-PT" sz="3600" dirty="0"/>
          </a:p>
        </p:txBody>
      </p:sp>
      <p:sp>
        <p:nvSpPr>
          <p:cNvPr id="3" name="Content Placeholder 2"/>
          <p:cNvSpPr>
            <a:spLocks noGrp="1"/>
          </p:cNvSpPr>
          <p:nvPr>
            <p:ph idx="1"/>
          </p:nvPr>
        </p:nvSpPr>
        <p:spPr/>
        <p:txBody>
          <a:bodyPr>
            <a:normAutofit/>
          </a:bodyPr>
          <a:lstStyle/>
          <a:p>
            <a:r>
              <a:rPr lang="en-US" dirty="0">
                <a:solidFill>
                  <a:schemeClr val="tx1"/>
                </a:solidFill>
              </a:rPr>
              <a:t>HSRP active and standby routers send hello messages to multicast address 224.0.0.2 (all routers) for Version 1, or 224.0.0.102 for Version 2, using User Datagram Protocol </a:t>
            </a:r>
            <a:r>
              <a:rPr lang="pt-PT" dirty="0">
                <a:solidFill>
                  <a:schemeClr val="tx1"/>
                </a:solidFill>
              </a:rPr>
              <a:t>(UDP) </a:t>
            </a:r>
            <a:r>
              <a:rPr lang="pt-PT" dirty="0" err="1">
                <a:solidFill>
                  <a:schemeClr val="tx1"/>
                </a:solidFill>
              </a:rPr>
              <a:t>port</a:t>
            </a:r>
            <a:r>
              <a:rPr lang="pt-PT" dirty="0">
                <a:solidFill>
                  <a:schemeClr val="tx1"/>
                </a:solidFill>
              </a:rPr>
              <a:t> 1985.</a:t>
            </a:r>
          </a:p>
          <a:p>
            <a:r>
              <a:rPr lang="en-US" dirty="0">
                <a:solidFill>
                  <a:schemeClr val="tx1"/>
                </a:solidFill>
              </a:rPr>
              <a:t>Hello messages are used to communicate between routers in the HSRP group. </a:t>
            </a:r>
          </a:p>
          <a:p>
            <a:r>
              <a:rPr lang="en-US" dirty="0">
                <a:solidFill>
                  <a:schemeClr val="tx1"/>
                </a:solidFill>
              </a:rPr>
              <a:t>All the routers in the HSRP group need to be L2 adjacent so that hello packets </a:t>
            </a:r>
            <a:r>
              <a:rPr lang="pt-PT" dirty="0">
                <a:solidFill>
                  <a:schemeClr val="tx1"/>
                </a:solidFill>
              </a:rPr>
              <a:t>can </a:t>
            </a:r>
            <a:r>
              <a:rPr lang="pt-PT" dirty="0" err="1">
                <a:solidFill>
                  <a:schemeClr val="tx1"/>
                </a:solidFill>
              </a:rPr>
              <a:t>be</a:t>
            </a:r>
            <a:r>
              <a:rPr lang="pt-PT" dirty="0">
                <a:solidFill>
                  <a:schemeClr val="tx1"/>
                </a:solidFill>
              </a:rPr>
              <a:t> </a:t>
            </a:r>
            <a:r>
              <a:rPr lang="pt-PT" dirty="0" err="1">
                <a:solidFill>
                  <a:schemeClr val="tx1"/>
                </a:solidFill>
              </a:rPr>
              <a:t>exchanged</a:t>
            </a:r>
            <a:r>
              <a:rPr lang="pt-PT" dirty="0">
                <a:solidFill>
                  <a:schemeClr val="tx1"/>
                </a:solidFill>
              </a:rPr>
              <a:t>.</a:t>
            </a:r>
          </a:p>
        </p:txBody>
      </p:sp>
    </p:spTree>
    <p:extLst>
      <p:ext uri="{BB962C8B-B14F-4D97-AF65-F5344CB8AC3E}">
        <p14:creationId xmlns:p14="http://schemas.microsoft.com/office/powerpoint/2010/main" val="6904885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pt-PT" sz="3600" dirty="0"/>
              <a:t>HSRP Router Roles</a:t>
            </a:r>
          </a:p>
        </p:txBody>
      </p:sp>
      <p:sp>
        <p:nvSpPr>
          <p:cNvPr id="3" name="Content Placeholder 2"/>
          <p:cNvSpPr>
            <a:spLocks noGrp="1"/>
          </p:cNvSpPr>
          <p:nvPr>
            <p:ph idx="1"/>
          </p:nvPr>
        </p:nvSpPr>
        <p:spPr/>
        <p:txBody>
          <a:bodyPr>
            <a:normAutofit fontScale="77500" lnSpcReduction="20000"/>
          </a:bodyPr>
          <a:lstStyle/>
          <a:p>
            <a:pPr marL="0" indent="0">
              <a:buNone/>
            </a:pPr>
            <a:r>
              <a:rPr lang="en-US" dirty="0">
                <a:solidFill>
                  <a:schemeClr val="tx1"/>
                </a:solidFill>
              </a:rPr>
              <a:t>All the routers in an HSRP group have specific roles and interact in specific manners:</a:t>
            </a:r>
          </a:p>
          <a:p>
            <a:r>
              <a:rPr lang="en-US" dirty="0">
                <a:solidFill>
                  <a:schemeClr val="tx1"/>
                </a:solidFill>
              </a:rPr>
              <a:t>■ </a:t>
            </a:r>
            <a:r>
              <a:rPr lang="en-US" b="1" dirty="0">
                <a:solidFill>
                  <a:schemeClr val="tx1"/>
                </a:solidFill>
              </a:rPr>
              <a:t>Virtual router</a:t>
            </a:r>
          </a:p>
          <a:p>
            <a:pPr lvl="1"/>
            <a:r>
              <a:rPr lang="en-US" dirty="0">
                <a:solidFill>
                  <a:schemeClr val="tx1"/>
                </a:solidFill>
              </a:rPr>
              <a:t>An IP and MAC address pair that end devices have configured as their default gateway. </a:t>
            </a:r>
          </a:p>
          <a:p>
            <a:pPr lvl="1"/>
            <a:r>
              <a:rPr lang="en-US" dirty="0">
                <a:solidFill>
                  <a:schemeClr val="tx1"/>
                </a:solidFill>
              </a:rPr>
              <a:t>The active router processes all packets and frames sent to the virtual router address. </a:t>
            </a:r>
          </a:p>
          <a:p>
            <a:pPr lvl="1"/>
            <a:r>
              <a:rPr lang="en-US" dirty="0">
                <a:solidFill>
                  <a:schemeClr val="tx1"/>
                </a:solidFill>
              </a:rPr>
              <a:t>The virtual router processes no physical frames. There is one virtual router in an HSRP group.</a:t>
            </a:r>
            <a:endParaRPr lang="pt-PT" dirty="0">
              <a:solidFill>
                <a:schemeClr val="tx1"/>
              </a:solidFill>
            </a:endParaRPr>
          </a:p>
          <a:p>
            <a:r>
              <a:rPr lang="en-US" dirty="0">
                <a:solidFill>
                  <a:schemeClr val="tx1"/>
                </a:solidFill>
              </a:rPr>
              <a:t>■ </a:t>
            </a:r>
            <a:r>
              <a:rPr lang="en-US" b="1" dirty="0">
                <a:solidFill>
                  <a:schemeClr val="tx1"/>
                </a:solidFill>
              </a:rPr>
              <a:t>Active router</a:t>
            </a:r>
          </a:p>
          <a:p>
            <a:pPr lvl="1"/>
            <a:r>
              <a:rPr lang="en-US" dirty="0">
                <a:solidFill>
                  <a:schemeClr val="tx1"/>
                </a:solidFill>
              </a:rPr>
              <a:t>Within an HSRP group, one router is elected to be the active router. </a:t>
            </a:r>
          </a:p>
          <a:p>
            <a:pPr lvl="1"/>
            <a:r>
              <a:rPr lang="en-US" dirty="0">
                <a:solidFill>
                  <a:schemeClr val="tx1"/>
                </a:solidFill>
              </a:rPr>
              <a:t>The active router physically forwards packets sent to the MAC address of the virtual router. </a:t>
            </a:r>
          </a:p>
          <a:p>
            <a:pPr lvl="1"/>
            <a:r>
              <a:rPr lang="en-US" dirty="0">
                <a:solidFill>
                  <a:schemeClr val="tx1"/>
                </a:solidFill>
              </a:rPr>
              <a:t>There is one active router in an HSRP group.</a:t>
            </a:r>
            <a:endParaRPr lang="pt-PT" dirty="0">
              <a:solidFill>
                <a:schemeClr val="tx1"/>
              </a:solidFill>
            </a:endParaRPr>
          </a:p>
        </p:txBody>
      </p:sp>
    </p:spTree>
    <p:extLst>
      <p:ext uri="{BB962C8B-B14F-4D97-AF65-F5344CB8AC3E}">
        <p14:creationId xmlns:p14="http://schemas.microsoft.com/office/powerpoint/2010/main" val="3489047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pt-PT" sz="3600" dirty="0"/>
              <a:t>HSRP Router Roles</a:t>
            </a:r>
          </a:p>
        </p:txBody>
      </p:sp>
      <p:sp>
        <p:nvSpPr>
          <p:cNvPr id="3" name="Content Placeholder 2"/>
          <p:cNvSpPr>
            <a:spLocks noGrp="1"/>
          </p:cNvSpPr>
          <p:nvPr>
            <p:ph idx="1"/>
          </p:nvPr>
        </p:nvSpPr>
        <p:spPr/>
        <p:txBody>
          <a:bodyPr>
            <a:normAutofit lnSpcReduction="10000"/>
          </a:bodyPr>
          <a:lstStyle/>
          <a:p>
            <a:r>
              <a:rPr lang="en-US" b="1" dirty="0">
                <a:solidFill>
                  <a:schemeClr val="tx1"/>
                </a:solidFill>
              </a:rPr>
              <a:t>Standby router</a:t>
            </a:r>
          </a:p>
          <a:p>
            <a:pPr lvl="1"/>
            <a:r>
              <a:rPr lang="en-US" dirty="0">
                <a:solidFill>
                  <a:schemeClr val="tx1"/>
                </a:solidFill>
              </a:rPr>
              <a:t>Listens for periodic hello messages. When the active router fails, the other HSRP routers stop seeing hello messages from the active router. </a:t>
            </a:r>
          </a:p>
          <a:p>
            <a:pPr lvl="1"/>
            <a:r>
              <a:rPr lang="en-US" dirty="0">
                <a:solidFill>
                  <a:schemeClr val="tx1"/>
                </a:solidFill>
              </a:rPr>
              <a:t>The standby router then assumes the role of the active router. There is one standby router in an HSRP group.</a:t>
            </a:r>
          </a:p>
          <a:p>
            <a:r>
              <a:rPr lang="en-US" b="1" dirty="0">
                <a:solidFill>
                  <a:schemeClr val="tx1"/>
                </a:solidFill>
              </a:rPr>
              <a:t>Other routers</a:t>
            </a:r>
          </a:p>
          <a:p>
            <a:pPr lvl="1"/>
            <a:r>
              <a:rPr lang="en-US" dirty="0">
                <a:solidFill>
                  <a:schemeClr val="tx1"/>
                </a:solidFill>
              </a:rPr>
              <a:t>There can be more than two routers in an HSRP group, but only one active and one standby router is possible. </a:t>
            </a:r>
          </a:p>
          <a:p>
            <a:pPr lvl="1"/>
            <a:r>
              <a:rPr lang="en-US" dirty="0">
                <a:solidFill>
                  <a:schemeClr val="tx1"/>
                </a:solidFill>
              </a:rPr>
              <a:t>The other routers remain in the initial state, and if both the active and standby routers fail, all routers in the group contend for the active and standby router roles.</a:t>
            </a:r>
            <a:endParaRPr lang="pt-PT" dirty="0">
              <a:solidFill>
                <a:schemeClr val="tx1"/>
              </a:solidFill>
            </a:endParaRPr>
          </a:p>
        </p:txBody>
      </p:sp>
    </p:spTree>
    <p:extLst>
      <p:ext uri="{BB962C8B-B14F-4D97-AF65-F5344CB8AC3E}">
        <p14:creationId xmlns:p14="http://schemas.microsoft.com/office/powerpoint/2010/main" val="27415497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259977"/>
            <a:ext cx="8042276" cy="1336956"/>
          </a:xfrm>
        </p:spPr>
        <p:txBody>
          <a:bodyPr/>
          <a:lstStyle/>
          <a:p>
            <a:r>
              <a:rPr lang="pt-PT" sz="3600" dirty="0"/>
              <a:t>HSRP Active Router </a:t>
            </a:r>
            <a:r>
              <a:rPr lang="pt-PT" sz="3600" dirty="0" err="1"/>
              <a:t>Operation</a:t>
            </a:r>
            <a:endParaRPr lang="pt-PT" sz="3600" dirty="0"/>
          </a:p>
        </p:txBody>
      </p:sp>
      <p:sp>
        <p:nvSpPr>
          <p:cNvPr id="3" name="Content Placeholder 2"/>
          <p:cNvSpPr>
            <a:spLocks noGrp="1"/>
          </p:cNvSpPr>
          <p:nvPr>
            <p:ph idx="1"/>
          </p:nvPr>
        </p:nvSpPr>
        <p:spPr/>
        <p:txBody>
          <a:bodyPr/>
          <a:lstStyle/>
          <a:p>
            <a:r>
              <a:rPr lang="en-US" dirty="0">
                <a:solidFill>
                  <a:schemeClr val="tx1"/>
                </a:solidFill>
              </a:rPr>
              <a:t>Router A assumes the active role and forwards all frames addressed to the assigned HSRP MAC address of 0000.0c07.acxx, where xx is the HSRP group </a:t>
            </a:r>
            <a:r>
              <a:rPr lang="pt-PT" dirty="0" err="1">
                <a:solidFill>
                  <a:schemeClr val="tx1"/>
                </a:solidFill>
              </a:rPr>
              <a:t>identifier</a:t>
            </a:r>
            <a:r>
              <a:rPr lang="pt-PT" dirty="0">
                <a:solidFill>
                  <a:schemeClr val="tx1"/>
                </a:solidFill>
              </a:rPr>
              <a:t>.</a:t>
            </a:r>
          </a:p>
        </p:txBody>
      </p:sp>
      <p:pic>
        <p:nvPicPr>
          <p:cNvPr id="4" name="Picture 3"/>
          <p:cNvPicPr>
            <a:picLocks noChangeAspect="1"/>
          </p:cNvPicPr>
          <p:nvPr/>
        </p:nvPicPr>
        <p:blipFill>
          <a:blip r:embed="rId2"/>
          <a:stretch>
            <a:fillRect/>
          </a:stretch>
        </p:blipFill>
        <p:spPr>
          <a:xfrm>
            <a:off x="1306118" y="3406588"/>
            <a:ext cx="5796527" cy="2780134"/>
          </a:xfrm>
          <a:prstGeom prst="rect">
            <a:avLst/>
          </a:prstGeom>
        </p:spPr>
      </p:pic>
    </p:spTree>
    <p:extLst>
      <p:ext uri="{BB962C8B-B14F-4D97-AF65-F5344CB8AC3E}">
        <p14:creationId xmlns:p14="http://schemas.microsoft.com/office/powerpoint/2010/main" val="190748891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259977"/>
            <a:ext cx="8042276" cy="1336956"/>
          </a:xfrm>
        </p:spPr>
        <p:txBody>
          <a:bodyPr/>
          <a:lstStyle/>
          <a:p>
            <a:r>
              <a:rPr lang="pt-PT" sz="3600" dirty="0"/>
              <a:t>HSRP </a:t>
            </a:r>
            <a:r>
              <a:rPr lang="pt-PT" sz="3600" dirty="0" err="1"/>
              <a:t>State</a:t>
            </a:r>
            <a:r>
              <a:rPr lang="pt-PT" sz="3600" dirty="0"/>
              <a:t> </a:t>
            </a:r>
            <a:r>
              <a:rPr lang="pt-PT" sz="3600" dirty="0" err="1"/>
              <a:t>Transition</a:t>
            </a:r>
            <a:endParaRPr lang="pt-PT" sz="3600" dirty="0"/>
          </a:p>
        </p:txBody>
      </p:sp>
      <p:pic>
        <p:nvPicPr>
          <p:cNvPr id="4" name="Picture 3"/>
          <p:cNvPicPr>
            <a:picLocks noChangeAspect="1"/>
          </p:cNvPicPr>
          <p:nvPr/>
        </p:nvPicPr>
        <p:blipFill>
          <a:blip r:embed="rId3"/>
          <a:stretch>
            <a:fillRect/>
          </a:stretch>
        </p:blipFill>
        <p:spPr>
          <a:xfrm>
            <a:off x="492214" y="1677810"/>
            <a:ext cx="8307541" cy="4572767"/>
          </a:xfrm>
          <a:prstGeom prst="rect">
            <a:avLst/>
          </a:prstGeom>
        </p:spPr>
      </p:pic>
    </p:spTree>
    <p:extLst>
      <p:ext uri="{BB962C8B-B14F-4D97-AF65-F5344CB8AC3E}">
        <p14:creationId xmlns:p14="http://schemas.microsoft.com/office/powerpoint/2010/main" val="40196956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pt-PT" sz="3600" dirty="0"/>
              <a:t>HSRP </a:t>
            </a:r>
            <a:r>
              <a:rPr lang="pt-PT" sz="3600" dirty="0" err="1"/>
              <a:t>State</a:t>
            </a:r>
            <a:r>
              <a:rPr lang="pt-PT" sz="3600" dirty="0"/>
              <a:t> </a:t>
            </a:r>
            <a:r>
              <a:rPr lang="pt-PT" sz="3600" dirty="0" err="1"/>
              <a:t>Transition</a:t>
            </a:r>
            <a:endParaRPr lang="pt-PT" sz="3600" dirty="0"/>
          </a:p>
        </p:txBody>
      </p:sp>
      <p:pic>
        <p:nvPicPr>
          <p:cNvPr id="4" name="Content Placeholder 3"/>
          <p:cNvPicPr>
            <a:picLocks noGrp="1" noChangeAspect="1"/>
          </p:cNvPicPr>
          <p:nvPr>
            <p:ph idx="1"/>
          </p:nvPr>
        </p:nvPicPr>
        <p:blipFill>
          <a:blip r:embed="rId3"/>
          <a:stretch>
            <a:fillRect/>
          </a:stretch>
        </p:blipFill>
        <p:spPr>
          <a:xfrm>
            <a:off x="279400" y="1400360"/>
            <a:ext cx="8192428" cy="5408145"/>
          </a:xfrm>
          <a:prstGeom prst="rect">
            <a:avLst/>
          </a:prstGeom>
        </p:spPr>
      </p:pic>
    </p:spTree>
    <p:extLst>
      <p:ext uri="{BB962C8B-B14F-4D97-AF65-F5344CB8AC3E}">
        <p14:creationId xmlns:p14="http://schemas.microsoft.com/office/powerpoint/2010/main" val="348912088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251014"/>
            <a:ext cx="8042276" cy="1336956"/>
          </a:xfrm>
        </p:spPr>
        <p:txBody>
          <a:bodyPr/>
          <a:lstStyle/>
          <a:p>
            <a:r>
              <a:rPr lang="pt-PT" sz="4000" dirty="0"/>
              <a:t>HSRP </a:t>
            </a:r>
            <a:r>
              <a:rPr lang="pt-PT" sz="4000" dirty="0" err="1"/>
              <a:t>State</a:t>
            </a:r>
            <a:r>
              <a:rPr lang="pt-PT" sz="4000" dirty="0"/>
              <a:t> </a:t>
            </a:r>
            <a:r>
              <a:rPr lang="pt-PT" sz="4000" dirty="0" err="1"/>
              <a:t>Transition</a:t>
            </a:r>
            <a:endParaRPr lang="pt-PT" sz="4000" dirty="0"/>
          </a:p>
        </p:txBody>
      </p:sp>
      <p:sp>
        <p:nvSpPr>
          <p:cNvPr id="3" name="Content Placeholder 2"/>
          <p:cNvSpPr>
            <a:spLocks noGrp="1"/>
          </p:cNvSpPr>
          <p:nvPr>
            <p:ph idx="1"/>
          </p:nvPr>
        </p:nvSpPr>
        <p:spPr>
          <a:xfrm>
            <a:off x="549275" y="1788460"/>
            <a:ext cx="8042276" cy="4343400"/>
          </a:xfrm>
        </p:spPr>
        <p:txBody>
          <a:bodyPr>
            <a:normAutofit fontScale="85000" lnSpcReduction="20000"/>
          </a:bodyPr>
          <a:lstStyle/>
          <a:p>
            <a:r>
              <a:rPr lang="en-US" dirty="0">
                <a:solidFill>
                  <a:schemeClr val="tx1"/>
                </a:solidFill>
              </a:rPr>
              <a:t>When two routers participate in an election process, a priority can be configured to determine which router should become active. </a:t>
            </a:r>
          </a:p>
          <a:p>
            <a:r>
              <a:rPr lang="en-US" dirty="0">
                <a:solidFill>
                  <a:schemeClr val="tx1"/>
                </a:solidFill>
              </a:rPr>
              <a:t>Without specific priority configuration, each router has a </a:t>
            </a:r>
            <a:r>
              <a:rPr lang="en-US" b="1" dirty="0">
                <a:solidFill>
                  <a:schemeClr val="tx1"/>
                </a:solidFill>
              </a:rPr>
              <a:t>default priority of 100</a:t>
            </a:r>
            <a:r>
              <a:rPr lang="en-US" dirty="0">
                <a:solidFill>
                  <a:schemeClr val="tx1"/>
                </a:solidFill>
              </a:rPr>
              <a:t>, and the router with the </a:t>
            </a:r>
            <a:r>
              <a:rPr lang="en-US" b="1" dirty="0">
                <a:solidFill>
                  <a:schemeClr val="tx1"/>
                </a:solidFill>
              </a:rPr>
              <a:t>highest IP address </a:t>
            </a:r>
            <a:r>
              <a:rPr lang="en-US" dirty="0">
                <a:solidFill>
                  <a:schemeClr val="tx1"/>
                </a:solidFill>
              </a:rPr>
              <a:t>is elected as the active router.</a:t>
            </a:r>
          </a:p>
          <a:p>
            <a:r>
              <a:rPr lang="en-US" dirty="0">
                <a:solidFill>
                  <a:schemeClr val="tx1"/>
                </a:solidFill>
              </a:rPr>
              <a:t>Regardless of other router priorities or IP addresses, </a:t>
            </a:r>
            <a:r>
              <a:rPr lang="en-US" b="1" dirty="0">
                <a:solidFill>
                  <a:schemeClr val="tx1"/>
                </a:solidFill>
              </a:rPr>
              <a:t>an active router will stay active by default</a:t>
            </a:r>
            <a:r>
              <a:rPr lang="en-US" dirty="0">
                <a:solidFill>
                  <a:schemeClr val="tx1"/>
                </a:solidFill>
              </a:rPr>
              <a:t>. </a:t>
            </a:r>
          </a:p>
          <a:p>
            <a:r>
              <a:rPr lang="en-US" dirty="0">
                <a:solidFill>
                  <a:schemeClr val="tx1"/>
                </a:solidFill>
              </a:rPr>
              <a:t>A new election will occur only if the active router is removed. </a:t>
            </a:r>
          </a:p>
          <a:p>
            <a:r>
              <a:rPr lang="en-US" dirty="0">
                <a:solidFill>
                  <a:schemeClr val="tx1"/>
                </a:solidFill>
              </a:rPr>
              <a:t>When the standby router is removed, a new election is made to replace the standby router. </a:t>
            </a:r>
          </a:p>
          <a:p>
            <a:r>
              <a:rPr lang="en-US" dirty="0">
                <a:solidFill>
                  <a:schemeClr val="tx1"/>
                </a:solidFill>
              </a:rPr>
              <a:t>This behavior can change with the </a:t>
            </a:r>
            <a:r>
              <a:rPr lang="en-US" b="1" dirty="0">
                <a:solidFill>
                  <a:schemeClr val="tx1"/>
                </a:solidFill>
              </a:rPr>
              <a:t>preempt</a:t>
            </a:r>
            <a:r>
              <a:rPr lang="en-US" dirty="0">
                <a:solidFill>
                  <a:schemeClr val="tx1"/>
                </a:solidFill>
              </a:rPr>
              <a:t> option.</a:t>
            </a:r>
            <a:endParaRPr lang="pt-PT" dirty="0">
              <a:solidFill>
                <a:schemeClr val="tx1"/>
              </a:solidFill>
            </a:endParaRPr>
          </a:p>
        </p:txBody>
      </p:sp>
    </p:spTree>
    <p:extLst>
      <p:ext uri="{BB962C8B-B14F-4D97-AF65-F5344CB8AC3E}">
        <p14:creationId xmlns:p14="http://schemas.microsoft.com/office/powerpoint/2010/main" val="152623101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215153"/>
            <a:ext cx="8042276" cy="1336956"/>
          </a:xfrm>
        </p:spPr>
        <p:txBody>
          <a:bodyPr/>
          <a:lstStyle/>
          <a:p>
            <a:r>
              <a:rPr lang="en-US" sz="3600" dirty="0"/>
              <a:t>Aligning HSRP with STP Topology</a:t>
            </a:r>
            <a:endParaRPr lang="pt-PT" sz="3600" dirty="0"/>
          </a:p>
        </p:txBody>
      </p:sp>
      <p:sp>
        <p:nvSpPr>
          <p:cNvPr id="3" name="Content Placeholder 2"/>
          <p:cNvSpPr>
            <a:spLocks noGrp="1"/>
          </p:cNvSpPr>
          <p:nvPr>
            <p:ph idx="1"/>
          </p:nvPr>
        </p:nvSpPr>
        <p:spPr>
          <a:xfrm>
            <a:off x="279401" y="4513929"/>
            <a:ext cx="8520354" cy="2060791"/>
          </a:xfrm>
        </p:spPr>
        <p:txBody>
          <a:bodyPr>
            <a:normAutofit fontScale="92500" lnSpcReduction="20000"/>
          </a:bodyPr>
          <a:lstStyle/>
          <a:p>
            <a:r>
              <a:rPr lang="en-US" dirty="0">
                <a:solidFill>
                  <a:schemeClr val="tx1"/>
                </a:solidFill>
              </a:rPr>
              <a:t>It is a good practice to configure the same Layer 3 switch to be both the spanning-tree root and the HSRP active router for a single VLAN. </a:t>
            </a:r>
          </a:p>
          <a:p>
            <a:r>
              <a:rPr lang="en-US" dirty="0">
                <a:solidFill>
                  <a:schemeClr val="tx1"/>
                </a:solidFill>
              </a:rPr>
              <a:t>This approach ensures that the Layer 2 forwarding path leads directly to the Layer 3 device that is the HSRP active gateway, </a:t>
            </a:r>
            <a:r>
              <a:rPr lang="pt-PT" dirty="0" err="1">
                <a:solidFill>
                  <a:schemeClr val="tx1"/>
                </a:solidFill>
              </a:rPr>
              <a:t>thus</a:t>
            </a:r>
            <a:r>
              <a:rPr lang="pt-PT" dirty="0">
                <a:solidFill>
                  <a:schemeClr val="tx1"/>
                </a:solidFill>
              </a:rPr>
              <a:t> </a:t>
            </a:r>
            <a:r>
              <a:rPr lang="pt-PT" dirty="0" err="1">
                <a:solidFill>
                  <a:schemeClr val="tx1"/>
                </a:solidFill>
              </a:rPr>
              <a:t>achieving</a:t>
            </a:r>
            <a:r>
              <a:rPr lang="pt-PT" dirty="0">
                <a:solidFill>
                  <a:schemeClr val="tx1"/>
                </a:solidFill>
              </a:rPr>
              <a:t> </a:t>
            </a:r>
            <a:r>
              <a:rPr lang="pt-PT" dirty="0" err="1">
                <a:solidFill>
                  <a:schemeClr val="tx1"/>
                </a:solidFill>
              </a:rPr>
              <a:t>maximum</a:t>
            </a:r>
            <a:r>
              <a:rPr lang="pt-PT" dirty="0">
                <a:solidFill>
                  <a:schemeClr val="tx1"/>
                </a:solidFill>
              </a:rPr>
              <a:t> </a:t>
            </a:r>
            <a:r>
              <a:rPr lang="pt-PT" dirty="0" err="1">
                <a:solidFill>
                  <a:schemeClr val="tx1"/>
                </a:solidFill>
              </a:rPr>
              <a:t>efficiency</a:t>
            </a:r>
            <a:r>
              <a:rPr lang="pt-PT" dirty="0">
                <a:solidFill>
                  <a:schemeClr val="tx1"/>
                </a:solidFill>
              </a:rPr>
              <a:t>.</a:t>
            </a:r>
          </a:p>
        </p:txBody>
      </p:sp>
      <p:pic>
        <p:nvPicPr>
          <p:cNvPr id="4" name="Picture 3"/>
          <p:cNvPicPr>
            <a:picLocks noChangeAspect="1"/>
          </p:cNvPicPr>
          <p:nvPr/>
        </p:nvPicPr>
        <p:blipFill>
          <a:blip r:embed="rId2"/>
          <a:stretch>
            <a:fillRect/>
          </a:stretch>
        </p:blipFill>
        <p:spPr>
          <a:xfrm>
            <a:off x="992338" y="1516600"/>
            <a:ext cx="7094480" cy="3166674"/>
          </a:xfrm>
          <a:prstGeom prst="rect">
            <a:avLst/>
          </a:prstGeom>
        </p:spPr>
      </p:pic>
    </p:spTree>
    <p:extLst>
      <p:ext uri="{BB962C8B-B14F-4D97-AF65-F5344CB8AC3E}">
        <p14:creationId xmlns:p14="http://schemas.microsoft.com/office/powerpoint/2010/main" val="344625440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313764"/>
            <a:ext cx="8042276" cy="1336956"/>
          </a:xfrm>
        </p:spPr>
        <p:txBody>
          <a:bodyPr/>
          <a:lstStyle/>
          <a:p>
            <a:r>
              <a:rPr lang="pt-PT" sz="3600" dirty="0" err="1"/>
              <a:t>Configuring</a:t>
            </a:r>
            <a:r>
              <a:rPr lang="pt-PT" sz="3600" dirty="0"/>
              <a:t> </a:t>
            </a:r>
            <a:r>
              <a:rPr lang="pt-PT" sz="3600" dirty="0" err="1"/>
              <a:t>and</a:t>
            </a:r>
            <a:r>
              <a:rPr lang="pt-PT" sz="3600" dirty="0"/>
              <a:t> </a:t>
            </a:r>
            <a:r>
              <a:rPr lang="pt-PT" sz="3600" dirty="0" err="1"/>
              <a:t>Tuning</a:t>
            </a:r>
            <a:r>
              <a:rPr lang="pt-PT" sz="3600" dirty="0"/>
              <a:t> HSRP</a:t>
            </a:r>
          </a:p>
        </p:txBody>
      </p:sp>
      <p:pic>
        <p:nvPicPr>
          <p:cNvPr id="5" name="Picture 4"/>
          <p:cNvPicPr>
            <a:picLocks noChangeAspect="1"/>
          </p:cNvPicPr>
          <p:nvPr/>
        </p:nvPicPr>
        <p:blipFill>
          <a:blip r:embed="rId2"/>
          <a:stretch>
            <a:fillRect/>
          </a:stretch>
        </p:blipFill>
        <p:spPr>
          <a:xfrm>
            <a:off x="1577006" y="2017059"/>
            <a:ext cx="5923722" cy="4540304"/>
          </a:xfrm>
          <a:prstGeom prst="rect">
            <a:avLst/>
          </a:prstGeom>
        </p:spPr>
      </p:pic>
    </p:spTree>
    <p:extLst>
      <p:ext uri="{BB962C8B-B14F-4D97-AF65-F5344CB8AC3E}">
        <p14:creationId xmlns:p14="http://schemas.microsoft.com/office/powerpoint/2010/main" val="304739806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pt-PT" sz="3600" dirty="0" err="1"/>
              <a:t>Configuring</a:t>
            </a:r>
            <a:r>
              <a:rPr lang="pt-PT" sz="3600" dirty="0"/>
              <a:t> </a:t>
            </a:r>
            <a:r>
              <a:rPr lang="pt-PT" sz="3600" dirty="0" err="1"/>
              <a:t>and</a:t>
            </a:r>
            <a:r>
              <a:rPr lang="pt-PT" sz="3600" dirty="0"/>
              <a:t> </a:t>
            </a:r>
            <a:r>
              <a:rPr lang="pt-PT" sz="3600" dirty="0" err="1"/>
              <a:t>Tuning</a:t>
            </a:r>
            <a:r>
              <a:rPr lang="pt-PT" sz="3600" dirty="0"/>
              <a:t> HSRP</a:t>
            </a:r>
          </a:p>
        </p:txBody>
      </p:sp>
      <p:sp>
        <p:nvSpPr>
          <p:cNvPr id="3" name="Content Placeholder 2"/>
          <p:cNvSpPr>
            <a:spLocks noGrp="1"/>
          </p:cNvSpPr>
          <p:nvPr>
            <p:ph idx="1"/>
          </p:nvPr>
        </p:nvSpPr>
        <p:spPr>
          <a:xfrm>
            <a:off x="549275" y="1600201"/>
            <a:ext cx="8042276" cy="4764740"/>
          </a:xfrm>
        </p:spPr>
        <p:txBody>
          <a:bodyPr>
            <a:normAutofit fontScale="92500" lnSpcReduction="10000"/>
          </a:bodyPr>
          <a:lstStyle/>
          <a:p>
            <a:pPr marL="0" indent="0">
              <a:buNone/>
            </a:pPr>
            <a:r>
              <a:rPr lang="en-US" sz="1400" b="1" dirty="0">
                <a:solidFill>
                  <a:schemeClr val="tx1"/>
                </a:solidFill>
              </a:rPr>
              <a:t>Step 1. </a:t>
            </a:r>
            <a:r>
              <a:rPr lang="en-US" sz="1400" dirty="0">
                <a:solidFill>
                  <a:schemeClr val="tx1"/>
                </a:solidFill>
              </a:rPr>
              <a:t>Configure R1’s Ethernet 0/1 (LAN-facing interface) with 192.168.1.3/24 IP address and HSRP standby IP of 192.168.1.1.</a:t>
            </a:r>
          </a:p>
          <a:p>
            <a:pPr marL="0" indent="0">
              <a:buNone/>
            </a:pPr>
            <a:r>
              <a:rPr lang="en-US" sz="1400" dirty="0">
                <a:solidFill>
                  <a:schemeClr val="tx1"/>
                </a:solidFill>
              </a:rPr>
              <a:t>The IP of 192.168.1.1 is HSRP’s virtual IP address that is also configured as the default gateway IP address on PC 1 and PC 2:</a:t>
            </a:r>
          </a:p>
          <a:p>
            <a:r>
              <a:rPr lang="pt-PT" sz="1400" dirty="0">
                <a:solidFill>
                  <a:schemeClr val="tx1"/>
                </a:solidFill>
                <a:latin typeface="Consolas" panose="020B0609020204030204" pitchFamily="49" charset="0"/>
              </a:rPr>
              <a:t>R1(</a:t>
            </a:r>
            <a:r>
              <a:rPr lang="pt-PT" sz="1400" dirty="0" err="1">
                <a:solidFill>
                  <a:schemeClr val="tx1"/>
                </a:solidFill>
                <a:latin typeface="Consolas" panose="020B0609020204030204" pitchFamily="49" charset="0"/>
              </a:rPr>
              <a:t>config</a:t>
            </a:r>
            <a:r>
              <a:rPr lang="pt-PT" sz="1400" dirty="0">
                <a:solidFill>
                  <a:schemeClr val="tx1"/>
                </a:solidFill>
                <a:latin typeface="Consolas" panose="020B0609020204030204" pitchFamily="49" charset="0"/>
              </a:rPr>
              <a:t>)# </a:t>
            </a:r>
            <a:r>
              <a:rPr lang="pt-PT" sz="1400" b="1" dirty="0">
                <a:solidFill>
                  <a:schemeClr val="tx1"/>
                </a:solidFill>
                <a:latin typeface="Consolas" panose="020B0609020204030204" pitchFamily="49" charset="0"/>
              </a:rPr>
              <a:t>interface </a:t>
            </a:r>
            <a:r>
              <a:rPr lang="pt-PT" sz="1400" b="1" dirty="0" err="1">
                <a:solidFill>
                  <a:schemeClr val="tx1"/>
                </a:solidFill>
                <a:latin typeface="Consolas" panose="020B0609020204030204" pitchFamily="49" charset="0"/>
              </a:rPr>
              <a:t>ethernet</a:t>
            </a:r>
            <a:r>
              <a:rPr lang="pt-PT" sz="1400" b="1" dirty="0">
                <a:solidFill>
                  <a:schemeClr val="tx1"/>
                </a:solidFill>
                <a:latin typeface="Consolas" panose="020B0609020204030204" pitchFamily="49" charset="0"/>
              </a:rPr>
              <a:t> 0/1</a:t>
            </a:r>
          </a:p>
          <a:p>
            <a:r>
              <a:rPr lang="en-US" sz="1400" dirty="0">
                <a:solidFill>
                  <a:schemeClr val="tx1"/>
                </a:solidFill>
                <a:latin typeface="Consolas" panose="020B0609020204030204" pitchFamily="49" charset="0"/>
              </a:rPr>
              <a:t>R1(</a:t>
            </a:r>
            <a:r>
              <a:rPr lang="en-US" sz="1400" dirty="0" err="1">
                <a:solidFill>
                  <a:schemeClr val="tx1"/>
                </a:solidFill>
                <a:latin typeface="Consolas" panose="020B0609020204030204" pitchFamily="49" charset="0"/>
              </a:rPr>
              <a:t>config</a:t>
            </a:r>
            <a:r>
              <a:rPr lang="en-US" sz="1400" dirty="0">
                <a:solidFill>
                  <a:schemeClr val="tx1"/>
                </a:solidFill>
                <a:latin typeface="Consolas" panose="020B0609020204030204" pitchFamily="49" charset="0"/>
              </a:rPr>
              <a:t>-if </a:t>
            </a:r>
            <a:r>
              <a:rPr lang="en-US" sz="1400" b="1" dirty="0">
                <a:solidFill>
                  <a:schemeClr val="tx1"/>
                </a:solidFill>
                <a:latin typeface="Consolas" panose="020B0609020204030204" pitchFamily="49" charset="0"/>
              </a:rPr>
              <a:t>)# </a:t>
            </a:r>
            <a:r>
              <a:rPr lang="en-US" sz="1400" b="1" dirty="0" err="1">
                <a:solidFill>
                  <a:schemeClr val="tx1"/>
                </a:solidFill>
                <a:latin typeface="Consolas" panose="020B0609020204030204" pitchFamily="49" charset="0"/>
              </a:rPr>
              <a:t>ip</a:t>
            </a:r>
            <a:r>
              <a:rPr lang="en-US" sz="1400" b="1" dirty="0">
                <a:solidFill>
                  <a:schemeClr val="tx1"/>
                </a:solidFill>
                <a:latin typeface="Consolas" panose="020B0609020204030204" pitchFamily="49" charset="0"/>
              </a:rPr>
              <a:t> address 192.168.1.3 255.255.255.0</a:t>
            </a:r>
          </a:p>
          <a:p>
            <a:r>
              <a:rPr lang="en-US" sz="1400" dirty="0">
                <a:solidFill>
                  <a:schemeClr val="tx1"/>
                </a:solidFill>
                <a:latin typeface="Consolas" panose="020B0609020204030204" pitchFamily="49" charset="0"/>
              </a:rPr>
              <a:t>R1(</a:t>
            </a:r>
            <a:r>
              <a:rPr lang="en-US" sz="1400" dirty="0" err="1">
                <a:solidFill>
                  <a:schemeClr val="tx1"/>
                </a:solidFill>
                <a:latin typeface="Consolas" panose="020B0609020204030204" pitchFamily="49" charset="0"/>
              </a:rPr>
              <a:t>config</a:t>
            </a:r>
            <a:r>
              <a:rPr lang="en-US" sz="1400" dirty="0">
                <a:solidFill>
                  <a:schemeClr val="tx1"/>
                </a:solidFill>
                <a:latin typeface="Consolas" panose="020B0609020204030204" pitchFamily="49" charset="0"/>
              </a:rPr>
              <a:t>-if)# </a:t>
            </a:r>
            <a:r>
              <a:rPr lang="en-US" sz="1400" b="1" dirty="0">
                <a:solidFill>
                  <a:schemeClr val="tx1"/>
                </a:solidFill>
                <a:latin typeface="Consolas" panose="020B0609020204030204" pitchFamily="49" charset="0"/>
              </a:rPr>
              <a:t>standby 1 </a:t>
            </a:r>
            <a:r>
              <a:rPr lang="en-US" sz="1400" b="1" dirty="0" err="1">
                <a:solidFill>
                  <a:schemeClr val="tx1"/>
                </a:solidFill>
                <a:latin typeface="Consolas" panose="020B0609020204030204" pitchFamily="49" charset="0"/>
              </a:rPr>
              <a:t>ip</a:t>
            </a:r>
            <a:r>
              <a:rPr lang="en-US" sz="1400" b="1" dirty="0">
                <a:solidFill>
                  <a:schemeClr val="tx1"/>
                </a:solidFill>
                <a:latin typeface="Consolas" panose="020B0609020204030204" pitchFamily="49" charset="0"/>
              </a:rPr>
              <a:t> 192.168.1.1</a:t>
            </a:r>
          </a:p>
          <a:p>
            <a:pPr marL="0" indent="0">
              <a:buNone/>
            </a:pPr>
            <a:r>
              <a:rPr lang="en-US" sz="1400" b="1" dirty="0">
                <a:solidFill>
                  <a:schemeClr val="tx1"/>
                </a:solidFill>
              </a:rPr>
              <a:t>Step 2. </a:t>
            </a:r>
            <a:r>
              <a:rPr lang="en-US" sz="1400" dirty="0">
                <a:solidFill>
                  <a:schemeClr val="tx1"/>
                </a:solidFill>
              </a:rPr>
              <a:t>Configure R2’s Ethernet 0/1 (LAN-facing interface) with 192.168.1.2/24 IP address and HSRP standby IP of 192.168.1.1.</a:t>
            </a:r>
          </a:p>
          <a:p>
            <a:pPr marL="0" indent="0">
              <a:buNone/>
            </a:pPr>
            <a:r>
              <a:rPr lang="en-US" sz="1400" dirty="0">
                <a:solidFill>
                  <a:schemeClr val="tx1"/>
                </a:solidFill>
              </a:rPr>
              <a:t>Both R1 and R2 must have the same HSRP virtual IP address configured:</a:t>
            </a:r>
          </a:p>
          <a:p>
            <a:r>
              <a:rPr lang="pt-PT" sz="1400" dirty="0">
                <a:solidFill>
                  <a:schemeClr val="tx1"/>
                </a:solidFill>
                <a:latin typeface="Consolas" panose="020B0609020204030204" pitchFamily="49" charset="0"/>
              </a:rPr>
              <a:t>R2(</a:t>
            </a:r>
            <a:r>
              <a:rPr lang="pt-PT" sz="1400" dirty="0" err="1">
                <a:solidFill>
                  <a:schemeClr val="tx1"/>
                </a:solidFill>
                <a:latin typeface="Consolas" panose="020B0609020204030204" pitchFamily="49" charset="0"/>
              </a:rPr>
              <a:t>config</a:t>
            </a:r>
            <a:r>
              <a:rPr lang="pt-PT" sz="1400" dirty="0">
                <a:solidFill>
                  <a:schemeClr val="tx1"/>
                </a:solidFill>
                <a:latin typeface="Consolas" panose="020B0609020204030204" pitchFamily="49" charset="0"/>
              </a:rPr>
              <a:t>)# </a:t>
            </a:r>
            <a:r>
              <a:rPr lang="pt-PT" sz="1400" b="1" dirty="0">
                <a:solidFill>
                  <a:schemeClr val="tx1"/>
                </a:solidFill>
                <a:latin typeface="Consolas" panose="020B0609020204030204" pitchFamily="49" charset="0"/>
              </a:rPr>
              <a:t>interface </a:t>
            </a:r>
            <a:r>
              <a:rPr lang="pt-PT" sz="1400" b="1" dirty="0" err="1">
                <a:solidFill>
                  <a:schemeClr val="tx1"/>
                </a:solidFill>
                <a:latin typeface="Consolas" panose="020B0609020204030204" pitchFamily="49" charset="0"/>
              </a:rPr>
              <a:t>ethernet</a:t>
            </a:r>
            <a:r>
              <a:rPr lang="pt-PT" sz="1400" b="1" dirty="0">
                <a:solidFill>
                  <a:schemeClr val="tx1"/>
                </a:solidFill>
                <a:latin typeface="Consolas" panose="020B0609020204030204" pitchFamily="49" charset="0"/>
              </a:rPr>
              <a:t> 0/1</a:t>
            </a:r>
          </a:p>
          <a:p>
            <a:r>
              <a:rPr lang="en-US" sz="1400" dirty="0">
                <a:solidFill>
                  <a:schemeClr val="tx1"/>
                </a:solidFill>
                <a:latin typeface="Consolas" panose="020B0609020204030204" pitchFamily="49" charset="0"/>
              </a:rPr>
              <a:t>R2(</a:t>
            </a:r>
            <a:r>
              <a:rPr lang="en-US" sz="1400" dirty="0" err="1">
                <a:solidFill>
                  <a:schemeClr val="tx1"/>
                </a:solidFill>
                <a:latin typeface="Consolas" panose="020B0609020204030204" pitchFamily="49" charset="0"/>
              </a:rPr>
              <a:t>config</a:t>
            </a:r>
            <a:r>
              <a:rPr lang="en-US" sz="1400" dirty="0">
                <a:solidFill>
                  <a:schemeClr val="tx1"/>
                </a:solidFill>
                <a:latin typeface="Consolas" panose="020B0609020204030204" pitchFamily="49" charset="0"/>
              </a:rPr>
              <a:t>-if)# </a:t>
            </a:r>
            <a:r>
              <a:rPr lang="en-US" sz="1400" b="1" dirty="0" err="1">
                <a:solidFill>
                  <a:schemeClr val="tx1"/>
                </a:solidFill>
                <a:latin typeface="Consolas" panose="020B0609020204030204" pitchFamily="49" charset="0"/>
              </a:rPr>
              <a:t>ip</a:t>
            </a:r>
            <a:r>
              <a:rPr lang="en-US" sz="1400" b="1" dirty="0">
                <a:solidFill>
                  <a:schemeClr val="tx1"/>
                </a:solidFill>
                <a:latin typeface="Consolas" panose="020B0609020204030204" pitchFamily="49" charset="0"/>
              </a:rPr>
              <a:t> address 192.168.1.2 255.255.255.0</a:t>
            </a:r>
          </a:p>
          <a:p>
            <a:r>
              <a:rPr lang="en-US" sz="1400" dirty="0">
                <a:solidFill>
                  <a:schemeClr val="tx1"/>
                </a:solidFill>
                <a:latin typeface="Consolas" panose="020B0609020204030204" pitchFamily="49" charset="0"/>
              </a:rPr>
              <a:t>R2(</a:t>
            </a:r>
            <a:r>
              <a:rPr lang="en-US" sz="1400" dirty="0" err="1">
                <a:solidFill>
                  <a:schemeClr val="tx1"/>
                </a:solidFill>
                <a:latin typeface="Consolas" panose="020B0609020204030204" pitchFamily="49" charset="0"/>
              </a:rPr>
              <a:t>config</a:t>
            </a:r>
            <a:r>
              <a:rPr lang="en-US" sz="1400" dirty="0">
                <a:solidFill>
                  <a:schemeClr val="tx1"/>
                </a:solidFill>
                <a:latin typeface="Consolas" panose="020B0609020204030204" pitchFamily="49" charset="0"/>
              </a:rPr>
              <a:t>-if)# </a:t>
            </a:r>
            <a:r>
              <a:rPr lang="en-US" sz="1400" b="1" dirty="0">
                <a:solidFill>
                  <a:schemeClr val="tx1"/>
                </a:solidFill>
                <a:latin typeface="Consolas" panose="020B0609020204030204" pitchFamily="49" charset="0"/>
              </a:rPr>
              <a:t>standby 1 </a:t>
            </a:r>
            <a:r>
              <a:rPr lang="en-US" sz="1400" b="1" dirty="0" err="1">
                <a:solidFill>
                  <a:schemeClr val="tx1"/>
                </a:solidFill>
                <a:latin typeface="Consolas" panose="020B0609020204030204" pitchFamily="49" charset="0"/>
              </a:rPr>
              <a:t>ip</a:t>
            </a:r>
            <a:r>
              <a:rPr lang="en-US" sz="1400" b="1" dirty="0">
                <a:solidFill>
                  <a:schemeClr val="tx1"/>
                </a:solidFill>
                <a:latin typeface="Consolas" panose="020B0609020204030204" pitchFamily="49" charset="0"/>
              </a:rPr>
              <a:t> 192.168.1.1</a:t>
            </a:r>
            <a:endParaRPr lang="pt-PT" sz="1400" dirty="0">
              <a:solidFill>
                <a:schemeClr val="tx1"/>
              </a:solidFill>
              <a:latin typeface="Consolas" panose="020B0609020204030204" pitchFamily="49" charset="0"/>
            </a:endParaRPr>
          </a:p>
        </p:txBody>
      </p:sp>
    </p:spTree>
    <p:extLst>
      <p:ext uri="{BB962C8B-B14F-4D97-AF65-F5344CB8AC3E}">
        <p14:creationId xmlns:p14="http://schemas.microsoft.com/office/powerpoint/2010/main" val="222192756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349623"/>
            <a:ext cx="8042276" cy="1336956"/>
          </a:xfrm>
        </p:spPr>
        <p:txBody>
          <a:bodyPr/>
          <a:lstStyle/>
          <a:p>
            <a:r>
              <a:rPr lang="pt-PT" sz="3600" dirty="0" err="1"/>
              <a:t>Verify</a:t>
            </a:r>
            <a:r>
              <a:rPr lang="pt-PT" sz="3600" dirty="0"/>
              <a:t> </a:t>
            </a:r>
            <a:r>
              <a:rPr lang="pt-PT" sz="3600" dirty="0" err="1"/>
              <a:t>the</a:t>
            </a:r>
            <a:r>
              <a:rPr lang="pt-PT" sz="3600" dirty="0"/>
              <a:t> ARP </a:t>
            </a:r>
            <a:r>
              <a:rPr lang="pt-PT" sz="3600" dirty="0" err="1"/>
              <a:t>table</a:t>
            </a:r>
            <a:endParaRPr lang="pt-PT" sz="3600" dirty="0"/>
          </a:p>
        </p:txBody>
      </p:sp>
      <p:sp>
        <p:nvSpPr>
          <p:cNvPr id="3" name="Content Placeholder 2"/>
          <p:cNvSpPr>
            <a:spLocks noGrp="1"/>
          </p:cNvSpPr>
          <p:nvPr>
            <p:ph idx="1"/>
          </p:nvPr>
        </p:nvSpPr>
        <p:spPr>
          <a:xfrm>
            <a:off x="549275" y="1842248"/>
            <a:ext cx="8042276" cy="4343400"/>
          </a:xfrm>
        </p:spPr>
        <p:txBody>
          <a:bodyPr>
            <a:normAutofit/>
          </a:bodyPr>
          <a:lstStyle/>
          <a:p>
            <a:pPr marL="0" indent="0">
              <a:buNone/>
            </a:pPr>
            <a:r>
              <a:rPr lang="en-US" b="1" dirty="0">
                <a:solidFill>
                  <a:schemeClr val="tx1"/>
                </a:solidFill>
              </a:rPr>
              <a:t>Step 3. </a:t>
            </a:r>
            <a:r>
              <a:rPr lang="en-US" dirty="0">
                <a:solidFill>
                  <a:schemeClr val="tx1"/>
                </a:solidFill>
              </a:rPr>
              <a:t>On R1, verify the ARP table:</a:t>
            </a:r>
          </a:p>
          <a:p>
            <a:r>
              <a:rPr lang="pt-PT" sz="1800" dirty="0">
                <a:solidFill>
                  <a:schemeClr val="tx1"/>
                </a:solidFill>
                <a:latin typeface="Consolas" panose="020B0609020204030204" pitchFamily="49" charset="0"/>
              </a:rPr>
              <a:t>R1# </a:t>
            </a:r>
            <a:r>
              <a:rPr lang="pt-PT" sz="1800" b="1" dirty="0">
                <a:solidFill>
                  <a:schemeClr val="tx1"/>
                </a:solidFill>
                <a:latin typeface="Consolas" panose="020B0609020204030204" pitchFamily="49" charset="0"/>
              </a:rPr>
              <a:t>show </a:t>
            </a:r>
            <a:r>
              <a:rPr lang="pt-PT" sz="1800" b="1" dirty="0" err="1">
                <a:solidFill>
                  <a:schemeClr val="tx1"/>
                </a:solidFill>
                <a:latin typeface="Consolas" panose="020B0609020204030204" pitchFamily="49" charset="0"/>
              </a:rPr>
              <a:t>ip</a:t>
            </a:r>
            <a:r>
              <a:rPr lang="pt-PT" sz="1800" b="1" dirty="0">
                <a:solidFill>
                  <a:schemeClr val="tx1"/>
                </a:solidFill>
                <a:latin typeface="Consolas" panose="020B0609020204030204" pitchFamily="49" charset="0"/>
              </a:rPr>
              <a:t> </a:t>
            </a:r>
            <a:r>
              <a:rPr lang="pt-PT" sz="1800" b="1" dirty="0" err="1">
                <a:solidFill>
                  <a:schemeClr val="tx1"/>
                </a:solidFill>
                <a:latin typeface="Consolas" panose="020B0609020204030204" pitchFamily="49" charset="0"/>
              </a:rPr>
              <a:t>arp</a:t>
            </a:r>
            <a:endParaRPr lang="pt-PT" sz="1800" b="1" dirty="0">
              <a:solidFill>
                <a:schemeClr val="tx1"/>
              </a:solidFill>
              <a:latin typeface="Consolas" panose="020B0609020204030204" pitchFamily="49" charset="0"/>
            </a:endParaRPr>
          </a:p>
        </p:txBody>
      </p:sp>
      <p:pic>
        <p:nvPicPr>
          <p:cNvPr id="4" name="Picture 3"/>
          <p:cNvPicPr>
            <a:picLocks noChangeAspect="1"/>
          </p:cNvPicPr>
          <p:nvPr/>
        </p:nvPicPr>
        <p:blipFill>
          <a:blip r:embed="rId2"/>
          <a:stretch>
            <a:fillRect/>
          </a:stretch>
        </p:blipFill>
        <p:spPr>
          <a:xfrm>
            <a:off x="594308" y="2217171"/>
            <a:ext cx="7450518" cy="1773915"/>
          </a:xfrm>
          <a:prstGeom prst="rect">
            <a:avLst/>
          </a:prstGeom>
        </p:spPr>
      </p:pic>
    </p:spTree>
    <p:extLst>
      <p:ext uri="{BB962C8B-B14F-4D97-AF65-F5344CB8AC3E}">
        <p14:creationId xmlns:p14="http://schemas.microsoft.com/office/powerpoint/2010/main" val="360568451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84731"/>
            <a:ext cx="8042276" cy="735104"/>
          </a:xfrm>
        </p:spPr>
        <p:txBody>
          <a:bodyPr/>
          <a:lstStyle/>
          <a:p>
            <a:r>
              <a:rPr lang="en-US" sz="3600" dirty="0"/>
              <a:t>Forwarding Through the Active Router</a:t>
            </a:r>
            <a:endParaRPr lang="pt-PT" sz="3600" dirty="0"/>
          </a:p>
        </p:txBody>
      </p:sp>
      <p:pic>
        <p:nvPicPr>
          <p:cNvPr id="4" name="Picture 3"/>
          <p:cNvPicPr>
            <a:picLocks noChangeAspect="1"/>
          </p:cNvPicPr>
          <p:nvPr/>
        </p:nvPicPr>
        <p:blipFill>
          <a:blip r:embed="rId2"/>
          <a:stretch>
            <a:fillRect/>
          </a:stretch>
        </p:blipFill>
        <p:spPr>
          <a:xfrm>
            <a:off x="822673" y="2043953"/>
            <a:ext cx="7645777" cy="4673953"/>
          </a:xfrm>
          <a:prstGeom prst="rect">
            <a:avLst/>
          </a:prstGeom>
        </p:spPr>
      </p:pic>
    </p:spTree>
    <p:extLst>
      <p:ext uri="{BB962C8B-B14F-4D97-AF65-F5344CB8AC3E}">
        <p14:creationId xmlns:p14="http://schemas.microsoft.com/office/powerpoint/2010/main" val="124221123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349626"/>
            <a:ext cx="8042276" cy="1336956"/>
          </a:xfrm>
        </p:spPr>
        <p:txBody>
          <a:bodyPr/>
          <a:lstStyle/>
          <a:p>
            <a:r>
              <a:rPr lang="pt-PT" sz="4000" dirty="0" err="1"/>
              <a:t>Make</a:t>
            </a:r>
            <a:r>
              <a:rPr lang="pt-PT" sz="4000" dirty="0"/>
              <a:t> R2 </a:t>
            </a:r>
            <a:r>
              <a:rPr lang="pt-PT" sz="4000" dirty="0" err="1"/>
              <a:t>the</a:t>
            </a:r>
            <a:r>
              <a:rPr lang="pt-PT" sz="4000" dirty="0"/>
              <a:t> Active Router</a:t>
            </a:r>
          </a:p>
        </p:txBody>
      </p:sp>
      <p:sp>
        <p:nvSpPr>
          <p:cNvPr id="3" name="Content Placeholder 2"/>
          <p:cNvSpPr>
            <a:spLocks noGrp="1"/>
          </p:cNvSpPr>
          <p:nvPr>
            <p:ph idx="1"/>
          </p:nvPr>
        </p:nvSpPr>
        <p:spPr>
          <a:xfrm>
            <a:off x="549275" y="1891553"/>
            <a:ext cx="8042276" cy="4052048"/>
          </a:xfrm>
        </p:spPr>
        <p:txBody>
          <a:bodyPr>
            <a:normAutofit fontScale="70000" lnSpcReduction="20000"/>
          </a:bodyPr>
          <a:lstStyle/>
          <a:p>
            <a:pPr marL="0" indent="0">
              <a:buNone/>
            </a:pPr>
            <a:r>
              <a:rPr lang="en-US" dirty="0">
                <a:solidFill>
                  <a:schemeClr val="tx1"/>
                </a:solidFill>
              </a:rPr>
              <a:t>Configure R2’s HSRP group 1 with priority of 110:</a:t>
            </a:r>
          </a:p>
          <a:p>
            <a:r>
              <a:rPr lang="pt-PT" sz="2000" dirty="0">
                <a:solidFill>
                  <a:schemeClr val="tx1"/>
                </a:solidFill>
                <a:latin typeface="Consolas" panose="020B0609020204030204" pitchFamily="49" charset="0"/>
              </a:rPr>
              <a:t>R2(</a:t>
            </a:r>
            <a:r>
              <a:rPr lang="pt-PT" sz="2000" dirty="0" err="1">
                <a:solidFill>
                  <a:schemeClr val="tx1"/>
                </a:solidFill>
                <a:latin typeface="Consolas" panose="020B0609020204030204" pitchFamily="49" charset="0"/>
              </a:rPr>
              <a:t>config</a:t>
            </a:r>
            <a:r>
              <a:rPr lang="pt-PT" sz="2000" dirty="0">
                <a:solidFill>
                  <a:schemeClr val="tx1"/>
                </a:solidFill>
                <a:latin typeface="Consolas" panose="020B0609020204030204" pitchFamily="49" charset="0"/>
              </a:rPr>
              <a:t>)# </a:t>
            </a:r>
            <a:r>
              <a:rPr lang="pt-PT" sz="2000" b="1" dirty="0">
                <a:solidFill>
                  <a:schemeClr val="tx1"/>
                </a:solidFill>
                <a:latin typeface="Consolas" panose="020B0609020204030204" pitchFamily="49" charset="0"/>
              </a:rPr>
              <a:t>interface </a:t>
            </a:r>
            <a:r>
              <a:rPr lang="pt-PT" sz="2000" b="1" dirty="0" err="1">
                <a:solidFill>
                  <a:schemeClr val="tx1"/>
                </a:solidFill>
                <a:latin typeface="Consolas" panose="020B0609020204030204" pitchFamily="49" charset="0"/>
              </a:rPr>
              <a:t>ethernet</a:t>
            </a:r>
            <a:r>
              <a:rPr lang="pt-PT" sz="2000" b="1" dirty="0">
                <a:solidFill>
                  <a:schemeClr val="tx1"/>
                </a:solidFill>
                <a:latin typeface="Consolas" panose="020B0609020204030204" pitchFamily="49" charset="0"/>
              </a:rPr>
              <a:t> 0/1</a:t>
            </a:r>
          </a:p>
          <a:p>
            <a:r>
              <a:rPr lang="en-US" sz="2000" dirty="0">
                <a:solidFill>
                  <a:schemeClr val="tx1"/>
                </a:solidFill>
                <a:latin typeface="Consolas" panose="020B0609020204030204" pitchFamily="49" charset="0"/>
              </a:rPr>
              <a:t>R2(</a:t>
            </a:r>
            <a:r>
              <a:rPr lang="en-US" sz="2000" dirty="0" err="1">
                <a:solidFill>
                  <a:schemeClr val="tx1"/>
                </a:solidFill>
                <a:latin typeface="Consolas" panose="020B0609020204030204" pitchFamily="49" charset="0"/>
              </a:rPr>
              <a:t>config</a:t>
            </a:r>
            <a:r>
              <a:rPr lang="en-US" sz="2000" dirty="0">
                <a:solidFill>
                  <a:schemeClr val="tx1"/>
                </a:solidFill>
                <a:latin typeface="Consolas" panose="020B0609020204030204" pitchFamily="49" charset="0"/>
              </a:rPr>
              <a:t>-if)# </a:t>
            </a:r>
            <a:r>
              <a:rPr lang="en-US" sz="2000" b="1" dirty="0">
                <a:solidFill>
                  <a:schemeClr val="tx1"/>
                </a:solidFill>
                <a:latin typeface="Consolas" panose="020B0609020204030204" pitchFamily="49" charset="0"/>
              </a:rPr>
              <a:t>standby 1 priority 110</a:t>
            </a:r>
          </a:p>
          <a:p>
            <a:pPr marL="0" indent="0">
              <a:buNone/>
            </a:pPr>
            <a:endParaRPr lang="en-US" dirty="0">
              <a:solidFill>
                <a:schemeClr val="tx1"/>
              </a:solidFill>
            </a:endParaRPr>
          </a:p>
          <a:p>
            <a:pPr marL="0" indent="0">
              <a:buNone/>
            </a:pPr>
            <a:r>
              <a:rPr lang="en-US" dirty="0">
                <a:solidFill>
                  <a:schemeClr val="tx1"/>
                </a:solidFill>
              </a:rPr>
              <a:t>Configure R1’s and R2’s Ethernet 0/1 HSRP group 1 interfaces with preemption:</a:t>
            </a:r>
          </a:p>
          <a:p>
            <a:r>
              <a:rPr lang="pt-PT" sz="2000" dirty="0">
                <a:solidFill>
                  <a:schemeClr val="tx1"/>
                </a:solidFill>
                <a:latin typeface="Consolas" panose="020B0609020204030204" pitchFamily="49" charset="0"/>
              </a:rPr>
              <a:t>R1(</a:t>
            </a:r>
            <a:r>
              <a:rPr lang="pt-PT" sz="2000" dirty="0" err="1">
                <a:solidFill>
                  <a:schemeClr val="tx1"/>
                </a:solidFill>
                <a:latin typeface="Consolas" panose="020B0609020204030204" pitchFamily="49" charset="0"/>
              </a:rPr>
              <a:t>config</a:t>
            </a:r>
            <a:r>
              <a:rPr lang="pt-PT" sz="2000" dirty="0">
                <a:solidFill>
                  <a:schemeClr val="tx1"/>
                </a:solidFill>
                <a:latin typeface="Consolas" panose="020B0609020204030204" pitchFamily="49" charset="0"/>
              </a:rPr>
              <a:t>)# </a:t>
            </a:r>
            <a:r>
              <a:rPr lang="pt-PT" sz="2000" b="1" dirty="0">
                <a:solidFill>
                  <a:schemeClr val="tx1"/>
                </a:solidFill>
                <a:latin typeface="Consolas" panose="020B0609020204030204" pitchFamily="49" charset="0"/>
              </a:rPr>
              <a:t>interface </a:t>
            </a:r>
            <a:r>
              <a:rPr lang="pt-PT" sz="2000" b="1" dirty="0" err="1">
                <a:solidFill>
                  <a:schemeClr val="tx1"/>
                </a:solidFill>
                <a:latin typeface="Consolas" panose="020B0609020204030204" pitchFamily="49" charset="0"/>
              </a:rPr>
              <a:t>ethernet</a:t>
            </a:r>
            <a:r>
              <a:rPr lang="pt-PT" sz="2000" b="1" dirty="0">
                <a:solidFill>
                  <a:schemeClr val="tx1"/>
                </a:solidFill>
                <a:latin typeface="Consolas" panose="020B0609020204030204" pitchFamily="49" charset="0"/>
              </a:rPr>
              <a:t> 0/1</a:t>
            </a:r>
          </a:p>
          <a:p>
            <a:r>
              <a:rPr lang="pt-PT" sz="2000" dirty="0">
                <a:solidFill>
                  <a:schemeClr val="tx1"/>
                </a:solidFill>
                <a:latin typeface="Consolas" panose="020B0609020204030204" pitchFamily="49" charset="0"/>
              </a:rPr>
              <a:t>R1(</a:t>
            </a:r>
            <a:r>
              <a:rPr lang="pt-PT" sz="2000" dirty="0" err="1">
                <a:solidFill>
                  <a:schemeClr val="tx1"/>
                </a:solidFill>
                <a:latin typeface="Consolas" panose="020B0609020204030204" pitchFamily="49" charset="0"/>
              </a:rPr>
              <a:t>config-if</a:t>
            </a:r>
            <a:r>
              <a:rPr lang="pt-PT" sz="2000" dirty="0">
                <a:solidFill>
                  <a:schemeClr val="tx1"/>
                </a:solidFill>
                <a:latin typeface="Consolas" panose="020B0609020204030204" pitchFamily="49" charset="0"/>
              </a:rPr>
              <a:t>)# </a:t>
            </a:r>
            <a:r>
              <a:rPr lang="pt-PT" sz="2000" b="1" dirty="0">
                <a:solidFill>
                  <a:schemeClr val="tx1"/>
                </a:solidFill>
                <a:latin typeface="Consolas" panose="020B0609020204030204" pitchFamily="49" charset="0"/>
              </a:rPr>
              <a:t>standby 1 </a:t>
            </a:r>
            <a:r>
              <a:rPr lang="pt-PT" sz="2000" b="1" dirty="0" err="1">
                <a:solidFill>
                  <a:schemeClr val="tx1"/>
                </a:solidFill>
                <a:latin typeface="Consolas" panose="020B0609020204030204" pitchFamily="49" charset="0"/>
              </a:rPr>
              <a:t>preempt</a:t>
            </a:r>
            <a:endParaRPr lang="pt-PT" sz="2000" b="1" dirty="0">
              <a:solidFill>
                <a:schemeClr val="tx1"/>
              </a:solidFill>
              <a:latin typeface="Consolas" panose="020B0609020204030204" pitchFamily="49" charset="0"/>
            </a:endParaRPr>
          </a:p>
          <a:p>
            <a:r>
              <a:rPr lang="pt-PT" sz="2000" dirty="0">
                <a:solidFill>
                  <a:schemeClr val="tx1"/>
                </a:solidFill>
                <a:latin typeface="Consolas" panose="020B0609020204030204" pitchFamily="49" charset="0"/>
              </a:rPr>
              <a:t>R2(</a:t>
            </a:r>
            <a:r>
              <a:rPr lang="pt-PT" sz="2000" dirty="0" err="1">
                <a:solidFill>
                  <a:schemeClr val="tx1"/>
                </a:solidFill>
                <a:latin typeface="Consolas" panose="020B0609020204030204" pitchFamily="49" charset="0"/>
              </a:rPr>
              <a:t>config</a:t>
            </a:r>
            <a:r>
              <a:rPr lang="pt-PT" sz="2000" dirty="0">
                <a:solidFill>
                  <a:schemeClr val="tx1"/>
                </a:solidFill>
                <a:latin typeface="Consolas" panose="020B0609020204030204" pitchFamily="49" charset="0"/>
              </a:rPr>
              <a:t>)# </a:t>
            </a:r>
            <a:r>
              <a:rPr lang="pt-PT" sz="2000" b="1" dirty="0">
                <a:solidFill>
                  <a:schemeClr val="tx1"/>
                </a:solidFill>
                <a:latin typeface="Consolas" panose="020B0609020204030204" pitchFamily="49" charset="0"/>
              </a:rPr>
              <a:t>interface </a:t>
            </a:r>
            <a:r>
              <a:rPr lang="pt-PT" sz="2000" b="1" dirty="0" err="1">
                <a:solidFill>
                  <a:schemeClr val="tx1"/>
                </a:solidFill>
                <a:latin typeface="Consolas" panose="020B0609020204030204" pitchFamily="49" charset="0"/>
              </a:rPr>
              <a:t>ethernet</a:t>
            </a:r>
            <a:r>
              <a:rPr lang="pt-PT" sz="2000" b="1" dirty="0">
                <a:solidFill>
                  <a:schemeClr val="tx1"/>
                </a:solidFill>
                <a:latin typeface="Consolas" panose="020B0609020204030204" pitchFamily="49" charset="0"/>
              </a:rPr>
              <a:t> 0/1</a:t>
            </a:r>
          </a:p>
          <a:p>
            <a:r>
              <a:rPr lang="pt-PT" sz="2000" dirty="0">
                <a:solidFill>
                  <a:schemeClr val="tx1"/>
                </a:solidFill>
                <a:latin typeface="Consolas" panose="020B0609020204030204" pitchFamily="49" charset="0"/>
              </a:rPr>
              <a:t>R2(</a:t>
            </a:r>
            <a:r>
              <a:rPr lang="pt-PT" sz="2000" dirty="0" err="1">
                <a:solidFill>
                  <a:schemeClr val="tx1"/>
                </a:solidFill>
                <a:latin typeface="Consolas" panose="020B0609020204030204" pitchFamily="49" charset="0"/>
              </a:rPr>
              <a:t>config-if</a:t>
            </a:r>
            <a:r>
              <a:rPr lang="pt-PT" sz="2000" dirty="0">
                <a:solidFill>
                  <a:schemeClr val="tx1"/>
                </a:solidFill>
                <a:latin typeface="Consolas" panose="020B0609020204030204" pitchFamily="49" charset="0"/>
              </a:rPr>
              <a:t>)# </a:t>
            </a:r>
            <a:r>
              <a:rPr lang="pt-PT" sz="2000" b="1" dirty="0">
                <a:solidFill>
                  <a:schemeClr val="tx1"/>
                </a:solidFill>
                <a:latin typeface="Consolas" panose="020B0609020204030204" pitchFamily="49" charset="0"/>
              </a:rPr>
              <a:t>standby 1 </a:t>
            </a:r>
            <a:r>
              <a:rPr lang="pt-PT" sz="2000" b="1" dirty="0" err="1">
                <a:solidFill>
                  <a:schemeClr val="tx1"/>
                </a:solidFill>
                <a:latin typeface="Consolas" panose="020B0609020204030204" pitchFamily="49" charset="0"/>
              </a:rPr>
              <a:t>preempt</a:t>
            </a:r>
            <a:endParaRPr lang="pt-PT" sz="1800" dirty="0">
              <a:solidFill>
                <a:schemeClr val="tx1"/>
              </a:solidFill>
              <a:latin typeface="Consolas" panose="020B0609020204030204" pitchFamily="49" charset="0"/>
            </a:endParaRPr>
          </a:p>
        </p:txBody>
      </p:sp>
    </p:spTree>
    <p:extLst>
      <p:ext uri="{BB962C8B-B14F-4D97-AF65-F5344CB8AC3E}">
        <p14:creationId xmlns:p14="http://schemas.microsoft.com/office/powerpoint/2010/main" val="368032692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286871"/>
            <a:ext cx="8042276" cy="1336956"/>
          </a:xfrm>
        </p:spPr>
        <p:txBody>
          <a:bodyPr/>
          <a:lstStyle/>
          <a:p>
            <a:r>
              <a:rPr lang="pt-PT" sz="3600" dirty="0" err="1"/>
              <a:t>Make</a:t>
            </a:r>
            <a:r>
              <a:rPr lang="pt-PT" sz="3600" dirty="0"/>
              <a:t> R2 </a:t>
            </a:r>
            <a:r>
              <a:rPr lang="pt-PT" sz="3600" dirty="0" err="1"/>
              <a:t>the</a:t>
            </a:r>
            <a:r>
              <a:rPr lang="pt-PT" sz="3600" dirty="0"/>
              <a:t> Active Router</a:t>
            </a:r>
          </a:p>
        </p:txBody>
      </p:sp>
      <p:sp>
        <p:nvSpPr>
          <p:cNvPr id="3" name="Content Placeholder 2"/>
          <p:cNvSpPr>
            <a:spLocks noGrp="1"/>
          </p:cNvSpPr>
          <p:nvPr>
            <p:ph idx="1"/>
          </p:nvPr>
        </p:nvSpPr>
        <p:spPr>
          <a:xfrm>
            <a:off x="549275" y="1779496"/>
            <a:ext cx="8042276" cy="4343400"/>
          </a:xfrm>
        </p:spPr>
        <p:txBody>
          <a:bodyPr>
            <a:normAutofit/>
          </a:bodyPr>
          <a:lstStyle/>
          <a:p>
            <a:r>
              <a:rPr lang="pt-PT" sz="2000" dirty="0">
                <a:latin typeface="Consolas" panose="020B0609020204030204" pitchFamily="49" charset="0"/>
              </a:rPr>
              <a:t>R2# </a:t>
            </a:r>
            <a:r>
              <a:rPr lang="pt-PT" sz="2000" b="1" dirty="0">
                <a:latin typeface="Consolas" panose="020B0609020204030204" pitchFamily="49" charset="0"/>
              </a:rPr>
              <a:t>show standby </a:t>
            </a:r>
            <a:r>
              <a:rPr lang="pt-PT" sz="2000" b="1" dirty="0" err="1">
                <a:latin typeface="Consolas" panose="020B0609020204030204" pitchFamily="49" charset="0"/>
              </a:rPr>
              <a:t>brief</a:t>
            </a:r>
            <a:endParaRPr lang="pt-PT" sz="2000" b="1" dirty="0">
              <a:latin typeface="Consolas" panose="020B0609020204030204" pitchFamily="49" charset="0"/>
            </a:endParaRPr>
          </a:p>
        </p:txBody>
      </p:sp>
      <p:pic>
        <p:nvPicPr>
          <p:cNvPr id="4" name="Picture 3"/>
          <p:cNvPicPr>
            <a:picLocks noChangeAspect="1"/>
          </p:cNvPicPr>
          <p:nvPr/>
        </p:nvPicPr>
        <p:blipFill>
          <a:blip r:embed="rId2"/>
          <a:stretch>
            <a:fillRect/>
          </a:stretch>
        </p:blipFill>
        <p:spPr>
          <a:xfrm>
            <a:off x="402000" y="1743051"/>
            <a:ext cx="8275156" cy="1177302"/>
          </a:xfrm>
          <a:prstGeom prst="rect">
            <a:avLst/>
          </a:prstGeom>
        </p:spPr>
      </p:pic>
      <p:pic>
        <p:nvPicPr>
          <p:cNvPr id="5" name="Picture 4"/>
          <p:cNvPicPr>
            <a:picLocks noChangeAspect="1"/>
          </p:cNvPicPr>
          <p:nvPr/>
        </p:nvPicPr>
        <p:blipFill>
          <a:blip r:embed="rId3"/>
          <a:stretch>
            <a:fillRect/>
          </a:stretch>
        </p:blipFill>
        <p:spPr>
          <a:xfrm>
            <a:off x="2109218" y="3071836"/>
            <a:ext cx="4860720" cy="3643840"/>
          </a:xfrm>
          <a:prstGeom prst="rect">
            <a:avLst/>
          </a:prstGeom>
        </p:spPr>
      </p:pic>
    </p:spTree>
    <p:extLst>
      <p:ext uri="{BB962C8B-B14F-4D97-AF65-F5344CB8AC3E}">
        <p14:creationId xmlns:p14="http://schemas.microsoft.com/office/powerpoint/2010/main" val="125587069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322730"/>
            <a:ext cx="8042276" cy="1336956"/>
          </a:xfrm>
        </p:spPr>
        <p:txBody>
          <a:bodyPr/>
          <a:lstStyle/>
          <a:p>
            <a:r>
              <a:rPr lang="pt-PT" sz="3600" dirty="0"/>
              <a:t>Router R2 </a:t>
            </a:r>
            <a:r>
              <a:rPr lang="pt-PT" sz="3600" dirty="0" err="1"/>
              <a:t>Failure</a:t>
            </a:r>
            <a:r>
              <a:rPr lang="pt-PT" sz="3600" dirty="0"/>
              <a:t> </a:t>
            </a:r>
            <a:r>
              <a:rPr lang="pt-PT" sz="3600" dirty="0" err="1"/>
              <a:t>Scenario</a:t>
            </a:r>
            <a:endParaRPr lang="pt-PT" sz="3600" dirty="0"/>
          </a:p>
        </p:txBody>
      </p:sp>
      <p:pic>
        <p:nvPicPr>
          <p:cNvPr id="4" name="Picture 3"/>
          <p:cNvPicPr>
            <a:picLocks noChangeAspect="1"/>
          </p:cNvPicPr>
          <p:nvPr/>
        </p:nvPicPr>
        <p:blipFill>
          <a:blip r:embed="rId2"/>
          <a:stretch>
            <a:fillRect/>
          </a:stretch>
        </p:blipFill>
        <p:spPr>
          <a:xfrm>
            <a:off x="1021126" y="1699707"/>
            <a:ext cx="7036904" cy="5130774"/>
          </a:xfrm>
          <a:prstGeom prst="rect">
            <a:avLst/>
          </a:prstGeom>
        </p:spPr>
      </p:pic>
    </p:spTree>
    <p:extLst>
      <p:ext uri="{BB962C8B-B14F-4D97-AF65-F5344CB8AC3E}">
        <p14:creationId xmlns:p14="http://schemas.microsoft.com/office/powerpoint/2010/main" val="200082299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224121"/>
            <a:ext cx="8042276" cy="1336956"/>
          </a:xfrm>
        </p:spPr>
        <p:txBody>
          <a:bodyPr/>
          <a:lstStyle/>
          <a:p>
            <a:r>
              <a:rPr lang="en-US" sz="3600" dirty="0"/>
              <a:t>HSRP States After R2 Recover</a:t>
            </a:r>
            <a:endParaRPr lang="pt-PT" sz="3600" dirty="0"/>
          </a:p>
        </p:txBody>
      </p:sp>
      <p:pic>
        <p:nvPicPr>
          <p:cNvPr id="4" name="Picture 3"/>
          <p:cNvPicPr>
            <a:picLocks noChangeAspect="1"/>
          </p:cNvPicPr>
          <p:nvPr/>
        </p:nvPicPr>
        <p:blipFill>
          <a:blip r:embed="rId3"/>
          <a:stretch>
            <a:fillRect/>
          </a:stretch>
        </p:blipFill>
        <p:spPr>
          <a:xfrm>
            <a:off x="1014307" y="1515040"/>
            <a:ext cx="7050542" cy="5131398"/>
          </a:xfrm>
          <a:prstGeom prst="rect">
            <a:avLst/>
          </a:prstGeom>
        </p:spPr>
      </p:pic>
    </p:spTree>
    <p:extLst>
      <p:ext uri="{BB962C8B-B14F-4D97-AF65-F5344CB8AC3E}">
        <p14:creationId xmlns:p14="http://schemas.microsoft.com/office/powerpoint/2010/main" val="48946897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385482"/>
            <a:ext cx="8042276" cy="1336956"/>
          </a:xfrm>
        </p:spPr>
        <p:txBody>
          <a:bodyPr/>
          <a:lstStyle/>
          <a:p>
            <a:r>
              <a:rPr lang="pt-PT" sz="3600" dirty="0" err="1"/>
              <a:t>Load</a:t>
            </a:r>
            <a:r>
              <a:rPr lang="pt-PT" sz="3600" dirty="0"/>
              <a:t> </a:t>
            </a:r>
            <a:r>
              <a:rPr lang="pt-PT" sz="3600" dirty="0" err="1"/>
              <a:t>Sharing</a:t>
            </a:r>
            <a:r>
              <a:rPr lang="pt-PT" sz="3600" dirty="0"/>
              <a:t> </a:t>
            </a:r>
            <a:r>
              <a:rPr lang="pt-PT" sz="3600" dirty="0" err="1"/>
              <a:t>with</a:t>
            </a:r>
            <a:r>
              <a:rPr lang="pt-PT" sz="3600" dirty="0"/>
              <a:t> HSRP</a:t>
            </a:r>
          </a:p>
        </p:txBody>
      </p:sp>
      <p:pic>
        <p:nvPicPr>
          <p:cNvPr id="4" name="Picture 3"/>
          <p:cNvPicPr>
            <a:picLocks noChangeAspect="1"/>
          </p:cNvPicPr>
          <p:nvPr/>
        </p:nvPicPr>
        <p:blipFill>
          <a:blip r:embed="rId2"/>
          <a:stretch>
            <a:fillRect/>
          </a:stretch>
        </p:blipFill>
        <p:spPr>
          <a:xfrm>
            <a:off x="279400" y="1762164"/>
            <a:ext cx="8572902" cy="4386136"/>
          </a:xfrm>
          <a:prstGeom prst="rect">
            <a:avLst/>
          </a:prstGeom>
        </p:spPr>
      </p:pic>
    </p:spTree>
    <p:extLst>
      <p:ext uri="{BB962C8B-B14F-4D97-AF65-F5344CB8AC3E}">
        <p14:creationId xmlns:p14="http://schemas.microsoft.com/office/powerpoint/2010/main" val="349036561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394447"/>
            <a:ext cx="8042276" cy="1336956"/>
          </a:xfrm>
        </p:spPr>
        <p:txBody>
          <a:bodyPr>
            <a:normAutofit/>
          </a:bodyPr>
          <a:lstStyle/>
          <a:p>
            <a:r>
              <a:rPr lang="pt-PT" sz="3600" dirty="0" err="1"/>
              <a:t>Multigroup</a:t>
            </a:r>
            <a:r>
              <a:rPr lang="pt-PT" sz="3600" dirty="0"/>
              <a:t> HSRP (MHSRP)</a:t>
            </a:r>
          </a:p>
        </p:txBody>
      </p:sp>
      <p:pic>
        <p:nvPicPr>
          <p:cNvPr id="4" name="Picture 3"/>
          <p:cNvPicPr>
            <a:picLocks noChangeAspect="1"/>
          </p:cNvPicPr>
          <p:nvPr/>
        </p:nvPicPr>
        <p:blipFill>
          <a:blip r:embed="rId2"/>
          <a:stretch>
            <a:fillRect/>
          </a:stretch>
        </p:blipFill>
        <p:spPr>
          <a:xfrm>
            <a:off x="279400" y="1790843"/>
            <a:ext cx="8520355" cy="4705294"/>
          </a:xfrm>
          <a:prstGeom prst="rect">
            <a:avLst/>
          </a:prstGeom>
        </p:spPr>
      </p:pic>
    </p:spTree>
    <p:extLst>
      <p:ext uri="{BB962C8B-B14F-4D97-AF65-F5344CB8AC3E}">
        <p14:creationId xmlns:p14="http://schemas.microsoft.com/office/powerpoint/2010/main" val="162731035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304800"/>
            <a:ext cx="8042276" cy="1336956"/>
          </a:xfrm>
        </p:spPr>
        <p:txBody>
          <a:bodyPr/>
          <a:lstStyle/>
          <a:p>
            <a:r>
              <a:rPr lang="pt-PT" sz="3600" dirty="0" err="1"/>
              <a:t>Multigroup</a:t>
            </a:r>
            <a:r>
              <a:rPr lang="pt-PT" sz="3600" dirty="0"/>
              <a:t> HSRP (MHSRP)</a:t>
            </a:r>
          </a:p>
        </p:txBody>
      </p:sp>
      <p:pic>
        <p:nvPicPr>
          <p:cNvPr id="4" name="Picture 3"/>
          <p:cNvPicPr>
            <a:picLocks noChangeAspect="1"/>
          </p:cNvPicPr>
          <p:nvPr/>
        </p:nvPicPr>
        <p:blipFill>
          <a:blip r:embed="rId2"/>
          <a:stretch>
            <a:fillRect/>
          </a:stretch>
        </p:blipFill>
        <p:spPr>
          <a:xfrm>
            <a:off x="429913" y="1876352"/>
            <a:ext cx="8219329" cy="4674350"/>
          </a:xfrm>
          <a:prstGeom prst="rect">
            <a:avLst/>
          </a:prstGeom>
        </p:spPr>
      </p:pic>
    </p:spTree>
    <p:extLst>
      <p:ext uri="{BB962C8B-B14F-4D97-AF65-F5344CB8AC3E}">
        <p14:creationId xmlns:p14="http://schemas.microsoft.com/office/powerpoint/2010/main" val="295540690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268941"/>
            <a:ext cx="8042276" cy="1336956"/>
          </a:xfrm>
        </p:spPr>
        <p:txBody>
          <a:bodyPr/>
          <a:lstStyle/>
          <a:p>
            <a:r>
              <a:rPr lang="en-US" sz="3600" dirty="0"/>
              <a:t>The Need for Interface Tracking with HSRP</a:t>
            </a:r>
            <a:endParaRPr lang="pt-PT" sz="3600" dirty="0"/>
          </a:p>
        </p:txBody>
      </p:sp>
      <p:sp>
        <p:nvSpPr>
          <p:cNvPr id="3" name="Content Placeholder 2"/>
          <p:cNvSpPr>
            <a:spLocks noGrp="1"/>
          </p:cNvSpPr>
          <p:nvPr>
            <p:ph idx="1"/>
          </p:nvPr>
        </p:nvSpPr>
        <p:spPr>
          <a:xfrm>
            <a:off x="549275" y="1694329"/>
            <a:ext cx="8042276" cy="4589932"/>
          </a:xfrm>
        </p:spPr>
        <p:txBody>
          <a:bodyPr>
            <a:normAutofit fontScale="92500" lnSpcReduction="10000"/>
          </a:bodyPr>
          <a:lstStyle/>
          <a:p>
            <a:r>
              <a:rPr lang="en-US" sz="1600" dirty="0">
                <a:solidFill>
                  <a:schemeClr val="tx1"/>
                </a:solidFill>
              </a:rPr>
              <a:t>HSRP can track interfaces or objects and decrement priority if an interface or object fails. </a:t>
            </a:r>
          </a:p>
          <a:p>
            <a:r>
              <a:rPr lang="en-US" sz="1600" dirty="0">
                <a:solidFill>
                  <a:schemeClr val="tx1"/>
                </a:solidFill>
              </a:rPr>
              <a:t>Interface tracking enables the priority of a standby group router to be automatically adjusted, based on the availability of the router interfaces. </a:t>
            </a:r>
          </a:p>
          <a:p>
            <a:r>
              <a:rPr lang="en-US" sz="1600" dirty="0">
                <a:solidFill>
                  <a:schemeClr val="tx1"/>
                </a:solidFill>
              </a:rPr>
              <a:t>When a tracked interface becomes unavailable, the HSRP priority of the router is decreased. </a:t>
            </a:r>
          </a:p>
          <a:p>
            <a:r>
              <a:rPr lang="en-US" sz="1600" dirty="0">
                <a:solidFill>
                  <a:schemeClr val="tx1"/>
                </a:solidFill>
              </a:rPr>
              <a:t>When properly configured, the HSRP tracking feature ensures that a router with an unavailable key interface will relinquish the active router role.</a:t>
            </a:r>
          </a:p>
          <a:p>
            <a:r>
              <a:rPr lang="en-US" sz="1600" dirty="0">
                <a:solidFill>
                  <a:schemeClr val="tx1"/>
                </a:solidFill>
              </a:rPr>
              <a:t>When the conditions that are defined by the object are fulfilled, the router priority remains the same. </a:t>
            </a:r>
          </a:p>
          <a:p>
            <a:r>
              <a:rPr lang="en-US" sz="1600" dirty="0">
                <a:solidFill>
                  <a:schemeClr val="tx1"/>
                </a:solidFill>
              </a:rPr>
              <a:t>As soon as the verification that is defined by the object fails, the router priority is decremented. </a:t>
            </a:r>
          </a:p>
          <a:p>
            <a:r>
              <a:rPr lang="en-US" sz="1600" dirty="0">
                <a:solidFill>
                  <a:schemeClr val="tx1"/>
                </a:solidFill>
              </a:rPr>
              <a:t>The amount of decrease can be configured. </a:t>
            </a:r>
          </a:p>
          <a:p>
            <a:r>
              <a:rPr lang="en-US" sz="1600" dirty="0">
                <a:solidFill>
                  <a:schemeClr val="tx1"/>
                </a:solidFill>
              </a:rPr>
              <a:t>The default </a:t>
            </a:r>
            <a:r>
              <a:rPr lang="pt-PT" sz="1600" dirty="0" err="1">
                <a:solidFill>
                  <a:schemeClr val="tx1"/>
                </a:solidFill>
              </a:rPr>
              <a:t>value</a:t>
            </a:r>
            <a:r>
              <a:rPr lang="pt-PT" sz="1600" dirty="0">
                <a:solidFill>
                  <a:schemeClr val="tx1"/>
                </a:solidFill>
              </a:rPr>
              <a:t> </a:t>
            </a:r>
            <a:r>
              <a:rPr lang="pt-PT" sz="1600" dirty="0" err="1">
                <a:solidFill>
                  <a:schemeClr val="tx1"/>
                </a:solidFill>
              </a:rPr>
              <a:t>is</a:t>
            </a:r>
            <a:r>
              <a:rPr lang="pt-PT" sz="1600" dirty="0">
                <a:solidFill>
                  <a:schemeClr val="tx1"/>
                </a:solidFill>
              </a:rPr>
              <a:t> 10.</a:t>
            </a:r>
          </a:p>
        </p:txBody>
      </p:sp>
    </p:spTree>
    <p:extLst>
      <p:ext uri="{BB962C8B-B14F-4D97-AF65-F5344CB8AC3E}">
        <p14:creationId xmlns:p14="http://schemas.microsoft.com/office/powerpoint/2010/main" val="233148651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340658"/>
            <a:ext cx="8042276" cy="1336956"/>
          </a:xfrm>
        </p:spPr>
        <p:txBody>
          <a:bodyPr/>
          <a:lstStyle/>
          <a:p>
            <a:r>
              <a:rPr lang="pt-PT" sz="3600" dirty="0"/>
              <a:t>HSRP Interface </a:t>
            </a:r>
            <a:r>
              <a:rPr lang="pt-PT" sz="3600" dirty="0" err="1"/>
              <a:t>Tracking</a:t>
            </a:r>
            <a:endParaRPr lang="pt-PT" sz="3600" dirty="0"/>
          </a:p>
        </p:txBody>
      </p:sp>
      <p:sp>
        <p:nvSpPr>
          <p:cNvPr id="3" name="Content Placeholder 2"/>
          <p:cNvSpPr>
            <a:spLocks noGrp="1"/>
          </p:cNvSpPr>
          <p:nvPr>
            <p:ph idx="1"/>
          </p:nvPr>
        </p:nvSpPr>
        <p:spPr>
          <a:xfrm>
            <a:off x="279401" y="5995573"/>
            <a:ext cx="8520354" cy="769657"/>
          </a:xfrm>
        </p:spPr>
        <p:txBody>
          <a:bodyPr>
            <a:normAutofit lnSpcReduction="10000"/>
          </a:bodyPr>
          <a:lstStyle/>
          <a:p>
            <a:r>
              <a:rPr lang="en-US" dirty="0">
                <a:solidFill>
                  <a:schemeClr val="tx1"/>
                </a:solidFill>
              </a:rPr>
              <a:t>HSRP has a built-in mechanism for detecting link failures and starting the HSRP reelection </a:t>
            </a:r>
            <a:r>
              <a:rPr lang="pt-PT" dirty="0" err="1">
                <a:solidFill>
                  <a:schemeClr val="tx1"/>
                </a:solidFill>
              </a:rPr>
              <a:t>process</a:t>
            </a:r>
            <a:r>
              <a:rPr lang="pt-PT" dirty="0">
                <a:solidFill>
                  <a:schemeClr val="tx1"/>
                </a:solidFill>
              </a:rPr>
              <a:t>.</a:t>
            </a:r>
          </a:p>
        </p:txBody>
      </p:sp>
      <p:pic>
        <p:nvPicPr>
          <p:cNvPr id="4" name="Picture 3"/>
          <p:cNvPicPr>
            <a:picLocks noChangeAspect="1"/>
          </p:cNvPicPr>
          <p:nvPr/>
        </p:nvPicPr>
        <p:blipFill>
          <a:blip r:embed="rId2"/>
          <a:stretch>
            <a:fillRect/>
          </a:stretch>
        </p:blipFill>
        <p:spPr>
          <a:xfrm>
            <a:off x="549275" y="1757080"/>
            <a:ext cx="7932459" cy="4119703"/>
          </a:xfrm>
          <a:prstGeom prst="rect">
            <a:avLst/>
          </a:prstGeom>
        </p:spPr>
      </p:pic>
    </p:spTree>
    <p:extLst>
      <p:ext uri="{BB962C8B-B14F-4D97-AF65-F5344CB8AC3E}">
        <p14:creationId xmlns:p14="http://schemas.microsoft.com/office/powerpoint/2010/main" val="355491632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358591"/>
            <a:ext cx="8042276" cy="1336956"/>
          </a:xfrm>
        </p:spPr>
        <p:txBody>
          <a:bodyPr/>
          <a:lstStyle/>
          <a:p>
            <a:r>
              <a:rPr lang="en-US" sz="3600" dirty="0"/>
              <a:t>HSRP with Interface Tracking On</a:t>
            </a:r>
            <a:endParaRPr lang="pt-PT" sz="3600" dirty="0"/>
          </a:p>
        </p:txBody>
      </p:sp>
      <p:sp>
        <p:nvSpPr>
          <p:cNvPr id="3" name="Content Placeholder 2"/>
          <p:cNvSpPr>
            <a:spLocks noGrp="1"/>
          </p:cNvSpPr>
          <p:nvPr>
            <p:ph idx="1"/>
          </p:nvPr>
        </p:nvSpPr>
        <p:spPr/>
        <p:txBody>
          <a:bodyPr/>
          <a:lstStyle/>
          <a:p>
            <a:endParaRPr lang="pt-PT" dirty="0"/>
          </a:p>
        </p:txBody>
      </p:sp>
      <p:pic>
        <p:nvPicPr>
          <p:cNvPr id="4" name="Picture 3"/>
          <p:cNvPicPr>
            <a:picLocks noChangeAspect="1"/>
          </p:cNvPicPr>
          <p:nvPr/>
        </p:nvPicPr>
        <p:blipFill>
          <a:blip r:embed="rId2"/>
          <a:stretch>
            <a:fillRect/>
          </a:stretch>
        </p:blipFill>
        <p:spPr>
          <a:xfrm>
            <a:off x="417996" y="1726786"/>
            <a:ext cx="8243164" cy="4600328"/>
          </a:xfrm>
          <a:prstGeom prst="rect">
            <a:avLst/>
          </a:prstGeom>
        </p:spPr>
      </p:pic>
    </p:spTree>
    <p:extLst>
      <p:ext uri="{BB962C8B-B14F-4D97-AF65-F5344CB8AC3E}">
        <p14:creationId xmlns:p14="http://schemas.microsoft.com/office/powerpoint/2010/main" val="207858005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295836"/>
            <a:ext cx="8042276" cy="1336956"/>
          </a:xfrm>
        </p:spPr>
        <p:txBody>
          <a:bodyPr/>
          <a:lstStyle/>
          <a:p>
            <a:r>
              <a:rPr lang="pt-PT" sz="3600" dirty="0"/>
              <a:t>HSRP </a:t>
            </a:r>
            <a:r>
              <a:rPr lang="pt-PT" sz="3600" dirty="0" err="1"/>
              <a:t>Tracking</a:t>
            </a:r>
            <a:r>
              <a:rPr lang="pt-PT" sz="3600" dirty="0"/>
              <a:t> </a:t>
            </a:r>
            <a:r>
              <a:rPr lang="pt-PT" sz="3600" dirty="0" err="1"/>
              <a:t>Configuration</a:t>
            </a:r>
            <a:endParaRPr lang="pt-PT" sz="3600" dirty="0"/>
          </a:p>
        </p:txBody>
      </p:sp>
      <p:sp>
        <p:nvSpPr>
          <p:cNvPr id="3" name="Content Placeholder 2"/>
          <p:cNvSpPr>
            <a:spLocks noGrp="1"/>
          </p:cNvSpPr>
          <p:nvPr>
            <p:ph idx="1"/>
          </p:nvPr>
        </p:nvSpPr>
        <p:spPr>
          <a:xfrm>
            <a:off x="549275" y="1954305"/>
            <a:ext cx="8042276" cy="3989295"/>
          </a:xfrm>
        </p:spPr>
        <p:txBody>
          <a:bodyPr>
            <a:normAutofit/>
          </a:bodyPr>
          <a:lstStyle/>
          <a:p>
            <a:r>
              <a:rPr lang="pt-PT" sz="2000" dirty="0">
                <a:solidFill>
                  <a:schemeClr val="tx1"/>
                </a:solidFill>
                <a:latin typeface="Consolas" panose="020B0609020204030204" pitchFamily="49" charset="0"/>
              </a:rPr>
              <a:t>R2(</a:t>
            </a:r>
            <a:r>
              <a:rPr lang="pt-PT" sz="2000" dirty="0" err="1">
                <a:solidFill>
                  <a:schemeClr val="tx1"/>
                </a:solidFill>
                <a:latin typeface="Consolas" panose="020B0609020204030204" pitchFamily="49" charset="0"/>
              </a:rPr>
              <a:t>config</a:t>
            </a:r>
            <a:r>
              <a:rPr lang="pt-PT" sz="2000" dirty="0">
                <a:solidFill>
                  <a:schemeClr val="tx1"/>
                </a:solidFill>
                <a:latin typeface="Consolas" panose="020B0609020204030204" pitchFamily="49" charset="0"/>
              </a:rPr>
              <a:t>)# </a:t>
            </a:r>
            <a:r>
              <a:rPr lang="pt-PT" sz="2000" b="1" dirty="0">
                <a:solidFill>
                  <a:schemeClr val="tx1"/>
                </a:solidFill>
                <a:latin typeface="Consolas" panose="020B0609020204030204" pitchFamily="49" charset="0"/>
              </a:rPr>
              <a:t>interface </a:t>
            </a:r>
            <a:r>
              <a:rPr lang="pt-PT" sz="2000" b="1" dirty="0" err="1">
                <a:solidFill>
                  <a:schemeClr val="tx1"/>
                </a:solidFill>
                <a:latin typeface="Consolas" panose="020B0609020204030204" pitchFamily="49" charset="0"/>
              </a:rPr>
              <a:t>ethernet</a:t>
            </a:r>
            <a:r>
              <a:rPr lang="pt-PT" sz="2000" b="1" dirty="0">
                <a:solidFill>
                  <a:schemeClr val="tx1"/>
                </a:solidFill>
                <a:latin typeface="Consolas" panose="020B0609020204030204" pitchFamily="49" charset="0"/>
              </a:rPr>
              <a:t> 0/1</a:t>
            </a:r>
          </a:p>
          <a:p>
            <a:r>
              <a:rPr lang="pt-PT" sz="2000" dirty="0">
                <a:solidFill>
                  <a:schemeClr val="tx1"/>
                </a:solidFill>
                <a:latin typeface="Consolas" panose="020B0609020204030204" pitchFamily="49" charset="0"/>
              </a:rPr>
              <a:t>R2(</a:t>
            </a:r>
            <a:r>
              <a:rPr lang="pt-PT" sz="2000" dirty="0" err="1">
                <a:solidFill>
                  <a:schemeClr val="tx1"/>
                </a:solidFill>
                <a:latin typeface="Consolas" panose="020B0609020204030204" pitchFamily="49" charset="0"/>
              </a:rPr>
              <a:t>config-if</a:t>
            </a:r>
            <a:r>
              <a:rPr lang="pt-PT" sz="2000" dirty="0">
                <a:solidFill>
                  <a:schemeClr val="tx1"/>
                </a:solidFill>
                <a:latin typeface="Consolas" panose="020B0609020204030204" pitchFamily="49" charset="0"/>
              </a:rPr>
              <a:t>)# </a:t>
            </a:r>
            <a:r>
              <a:rPr lang="pt-PT" sz="2000" b="1" dirty="0" err="1">
                <a:solidFill>
                  <a:schemeClr val="tx1"/>
                </a:solidFill>
                <a:latin typeface="Consolas" panose="020B0609020204030204" pitchFamily="49" charset="0"/>
              </a:rPr>
              <a:t>ip</a:t>
            </a:r>
            <a:r>
              <a:rPr lang="pt-PT" sz="2000" b="1" dirty="0">
                <a:solidFill>
                  <a:schemeClr val="tx1"/>
                </a:solidFill>
                <a:latin typeface="Consolas" panose="020B0609020204030204" pitchFamily="49" charset="0"/>
              </a:rPr>
              <a:t> </a:t>
            </a:r>
            <a:r>
              <a:rPr lang="pt-PT" sz="2000" b="1" dirty="0" err="1">
                <a:solidFill>
                  <a:schemeClr val="tx1"/>
                </a:solidFill>
                <a:latin typeface="Consolas" panose="020B0609020204030204" pitchFamily="49" charset="0"/>
              </a:rPr>
              <a:t>address</a:t>
            </a:r>
            <a:r>
              <a:rPr lang="pt-PT" sz="2000" b="1" dirty="0">
                <a:solidFill>
                  <a:schemeClr val="tx1"/>
                </a:solidFill>
                <a:latin typeface="Consolas" panose="020B0609020204030204" pitchFamily="49" charset="0"/>
              </a:rPr>
              <a:t> 192.168.10.2</a:t>
            </a:r>
          </a:p>
          <a:p>
            <a:r>
              <a:rPr lang="en-US" sz="2000" dirty="0">
                <a:solidFill>
                  <a:schemeClr val="tx1"/>
                </a:solidFill>
                <a:latin typeface="Consolas" panose="020B0609020204030204" pitchFamily="49" charset="0"/>
              </a:rPr>
              <a:t>R2(</a:t>
            </a:r>
            <a:r>
              <a:rPr lang="en-US" sz="2000" dirty="0" err="1">
                <a:solidFill>
                  <a:schemeClr val="tx1"/>
                </a:solidFill>
                <a:latin typeface="Consolas" panose="020B0609020204030204" pitchFamily="49" charset="0"/>
              </a:rPr>
              <a:t>config</a:t>
            </a:r>
            <a:r>
              <a:rPr lang="en-US" sz="2000" dirty="0">
                <a:solidFill>
                  <a:schemeClr val="tx1"/>
                </a:solidFill>
                <a:latin typeface="Consolas" panose="020B0609020204030204" pitchFamily="49" charset="0"/>
              </a:rPr>
              <a:t>-if)# </a:t>
            </a:r>
            <a:r>
              <a:rPr lang="en-US" sz="2000" b="1" dirty="0">
                <a:solidFill>
                  <a:schemeClr val="tx1"/>
                </a:solidFill>
                <a:latin typeface="Consolas" panose="020B0609020204030204" pitchFamily="49" charset="0"/>
              </a:rPr>
              <a:t>standby 10 </a:t>
            </a:r>
            <a:r>
              <a:rPr lang="en-US" sz="2000" b="1" dirty="0" err="1">
                <a:solidFill>
                  <a:schemeClr val="tx1"/>
                </a:solidFill>
                <a:latin typeface="Consolas" panose="020B0609020204030204" pitchFamily="49" charset="0"/>
              </a:rPr>
              <a:t>ip</a:t>
            </a:r>
            <a:r>
              <a:rPr lang="en-US" sz="2000" b="1" dirty="0">
                <a:solidFill>
                  <a:schemeClr val="tx1"/>
                </a:solidFill>
                <a:latin typeface="Consolas" panose="020B0609020204030204" pitchFamily="49" charset="0"/>
              </a:rPr>
              <a:t> 192.168.10.1</a:t>
            </a:r>
          </a:p>
          <a:p>
            <a:r>
              <a:rPr lang="en-US" sz="2000" dirty="0">
                <a:solidFill>
                  <a:schemeClr val="tx1"/>
                </a:solidFill>
                <a:latin typeface="Consolas" panose="020B0609020204030204" pitchFamily="49" charset="0"/>
              </a:rPr>
              <a:t>R2(</a:t>
            </a:r>
            <a:r>
              <a:rPr lang="en-US" sz="2000" dirty="0" err="1">
                <a:solidFill>
                  <a:schemeClr val="tx1"/>
                </a:solidFill>
                <a:latin typeface="Consolas" panose="020B0609020204030204" pitchFamily="49" charset="0"/>
              </a:rPr>
              <a:t>config</a:t>
            </a:r>
            <a:r>
              <a:rPr lang="en-US" sz="2000" dirty="0">
                <a:solidFill>
                  <a:schemeClr val="tx1"/>
                </a:solidFill>
                <a:latin typeface="Consolas" panose="020B0609020204030204" pitchFamily="49" charset="0"/>
              </a:rPr>
              <a:t>-if)# </a:t>
            </a:r>
            <a:r>
              <a:rPr lang="en-US" sz="2000" b="1" dirty="0">
                <a:solidFill>
                  <a:schemeClr val="tx1"/>
                </a:solidFill>
                <a:latin typeface="Consolas" panose="020B0609020204030204" pitchFamily="49" charset="0"/>
              </a:rPr>
              <a:t>standby 10 priority 110</a:t>
            </a:r>
          </a:p>
          <a:p>
            <a:r>
              <a:rPr lang="pt-PT" sz="2000" dirty="0">
                <a:solidFill>
                  <a:schemeClr val="tx1"/>
                </a:solidFill>
                <a:latin typeface="Consolas" panose="020B0609020204030204" pitchFamily="49" charset="0"/>
              </a:rPr>
              <a:t>R2(</a:t>
            </a:r>
            <a:r>
              <a:rPr lang="pt-PT" sz="2000" dirty="0" err="1">
                <a:solidFill>
                  <a:schemeClr val="tx1"/>
                </a:solidFill>
                <a:latin typeface="Consolas" panose="020B0609020204030204" pitchFamily="49" charset="0"/>
              </a:rPr>
              <a:t>config-if</a:t>
            </a:r>
            <a:r>
              <a:rPr lang="pt-PT" sz="2000" dirty="0">
                <a:solidFill>
                  <a:schemeClr val="tx1"/>
                </a:solidFill>
                <a:latin typeface="Consolas" panose="020B0609020204030204" pitchFamily="49" charset="0"/>
              </a:rPr>
              <a:t>)# </a:t>
            </a:r>
            <a:r>
              <a:rPr lang="pt-PT" sz="2000" b="1" dirty="0">
                <a:solidFill>
                  <a:schemeClr val="tx1"/>
                </a:solidFill>
                <a:latin typeface="Consolas" panose="020B0609020204030204" pitchFamily="49" charset="0"/>
              </a:rPr>
              <a:t>standby 10 </a:t>
            </a:r>
            <a:r>
              <a:rPr lang="pt-PT" sz="2000" b="1" dirty="0" err="1">
                <a:solidFill>
                  <a:schemeClr val="tx1"/>
                </a:solidFill>
                <a:latin typeface="Consolas" panose="020B0609020204030204" pitchFamily="49" charset="0"/>
              </a:rPr>
              <a:t>preempt</a:t>
            </a:r>
            <a:endParaRPr lang="pt-PT" sz="2000" b="1" dirty="0">
              <a:solidFill>
                <a:schemeClr val="tx1"/>
              </a:solidFill>
              <a:latin typeface="Consolas" panose="020B0609020204030204" pitchFamily="49" charset="0"/>
            </a:endParaRPr>
          </a:p>
          <a:p>
            <a:r>
              <a:rPr lang="en-US" sz="2000" dirty="0">
                <a:solidFill>
                  <a:schemeClr val="tx1"/>
                </a:solidFill>
                <a:latin typeface="Consolas" panose="020B0609020204030204" pitchFamily="49" charset="0"/>
              </a:rPr>
              <a:t>R2(</a:t>
            </a:r>
            <a:r>
              <a:rPr lang="en-US" sz="2000" dirty="0" err="1">
                <a:solidFill>
                  <a:schemeClr val="tx1"/>
                </a:solidFill>
                <a:latin typeface="Consolas" panose="020B0609020204030204" pitchFamily="49" charset="0"/>
              </a:rPr>
              <a:t>config</a:t>
            </a:r>
            <a:r>
              <a:rPr lang="en-US" sz="2000" dirty="0">
                <a:solidFill>
                  <a:schemeClr val="tx1"/>
                </a:solidFill>
                <a:latin typeface="Consolas" panose="020B0609020204030204" pitchFamily="49" charset="0"/>
              </a:rPr>
              <a:t>-if)# </a:t>
            </a:r>
            <a:r>
              <a:rPr lang="en-US" sz="2000" b="1" dirty="0">
                <a:solidFill>
                  <a:schemeClr val="tx1"/>
                </a:solidFill>
                <a:latin typeface="Consolas" panose="020B0609020204030204" pitchFamily="49" charset="0"/>
              </a:rPr>
              <a:t>standby 10 track ethernet1/1 20</a:t>
            </a:r>
            <a:endParaRPr lang="pt-PT" sz="2000" dirty="0">
              <a:solidFill>
                <a:schemeClr val="tx1"/>
              </a:solidFill>
              <a:latin typeface="Consolas" panose="020B0609020204030204" pitchFamily="49" charset="0"/>
            </a:endParaRPr>
          </a:p>
        </p:txBody>
      </p:sp>
    </p:spTree>
    <p:extLst>
      <p:ext uri="{BB962C8B-B14F-4D97-AF65-F5344CB8AC3E}">
        <p14:creationId xmlns:p14="http://schemas.microsoft.com/office/powerpoint/2010/main" val="325326553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941294"/>
            <a:ext cx="8042276" cy="833718"/>
          </a:xfrm>
        </p:spPr>
        <p:txBody>
          <a:bodyPr/>
          <a:lstStyle/>
          <a:p>
            <a:r>
              <a:rPr lang="pt-PT" sz="3600" dirty="0"/>
              <a:t>HSRP </a:t>
            </a:r>
            <a:r>
              <a:rPr lang="pt-PT" sz="3600" dirty="0" err="1"/>
              <a:t>Tracking</a:t>
            </a:r>
            <a:r>
              <a:rPr lang="pt-PT" sz="3600" dirty="0"/>
              <a:t> </a:t>
            </a:r>
            <a:r>
              <a:rPr lang="pt-PT" sz="3600" dirty="0" err="1"/>
              <a:t>Configuration</a:t>
            </a:r>
            <a:r>
              <a:rPr lang="pt-PT" sz="3600" dirty="0"/>
              <a:t> </a:t>
            </a:r>
            <a:r>
              <a:rPr lang="pt-PT" sz="3600" dirty="0" err="1"/>
              <a:t>Arguments</a:t>
            </a:r>
            <a:endParaRPr lang="pt-PT" sz="3600" dirty="0"/>
          </a:p>
        </p:txBody>
      </p:sp>
      <p:pic>
        <p:nvPicPr>
          <p:cNvPr id="4" name="Picture 3"/>
          <p:cNvPicPr>
            <a:picLocks noChangeAspect="1"/>
          </p:cNvPicPr>
          <p:nvPr/>
        </p:nvPicPr>
        <p:blipFill>
          <a:blip r:embed="rId2"/>
          <a:stretch>
            <a:fillRect/>
          </a:stretch>
        </p:blipFill>
        <p:spPr>
          <a:xfrm>
            <a:off x="279400" y="2097975"/>
            <a:ext cx="8526799" cy="3750366"/>
          </a:xfrm>
          <a:prstGeom prst="rect">
            <a:avLst/>
          </a:prstGeom>
        </p:spPr>
      </p:pic>
    </p:spTree>
    <p:extLst>
      <p:ext uri="{BB962C8B-B14F-4D97-AF65-F5344CB8AC3E}">
        <p14:creationId xmlns:p14="http://schemas.microsoft.com/office/powerpoint/2010/main" val="392819305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394447"/>
            <a:ext cx="8042276" cy="1336956"/>
          </a:xfrm>
        </p:spPr>
        <p:txBody>
          <a:bodyPr/>
          <a:lstStyle/>
          <a:p>
            <a:r>
              <a:rPr lang="pt-PT" sz="3600" dirty="0"/>
              <a:t>HSRP </a:t>
            </a:r>
            <a:r>
              <a:rPr lang="pt-PT" sz="3600" dirty="0" err="1"/>
              <a:t>and</a:t>
            </a:r>
            <a:r>
              <a:rPr lang="pt-PT" sz="3600" dirty="0"/>
              <a:t> </a:t>
            </a:r>
            <a:r>
              <a:rPr lang="pt-PT" sz="3600" dirty="0" err="1"/>
              <a:t>Object</a:t>
            </a:r>
            <a:r>
              <a:rPr lang="pt-PT" sz="3600" dirty="0"/>
              <a:t> </a:t>
            </a:r>
            <a:r>
              <a:rPr lang="pt-PT" sz="3600" dirty="0" err="1"/>
              <a:t>Tracking</a:t>
            </a:r>
            <a:endParaRPr lang="pt-PT" sz="3600" dirty="0"/>
          </a:p>
        </p:txBody>
      </p:sp>
      <p:pic>
        <p:nvPicPr>
          <p:cNvPr id="4" name="Picture 3"/>
          <p:cNvPicPr>
            <a:picLocks noChangeAspect="1"/>
          </p:cNvPicPr>
          <p:nvPr/>
        </p:nvPicPr>
        <p:blipFill>
          <a:blip r:embed="rId2"/>
          <a:stretch>
            <a:fillRect/>
          </a:stretch>
        </p:blipFill>
        <p:spPr>
          <a:xfrm>
            <a:off x="511448" y="1744879"/>
            <a:ext cx="8056259" cy="4725506"/>
          </a:xfrm>
          <a:prstGeom prst="rect">
            <a:avLst/>
          </a:prstGeom>
        </p:spPr>
      </p:pic>
    </p:spTree>
    <p:extLst>
      <p:ext uri="{BB962C8B-B14F-4D97-AF65-F5344CB8AC3E}">
        <p14:creationId xmlns:p14="http://schemas.microsoft.com/office/powerpoint/2010/main" val="262172126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385482"/>
            <a:ext cx="8042276" cy="1336956"/>
          </a:xfrm>
        </p:spPr>
        <p:txBody>
          <a:bodyPr/>
          <a:lstStyle/>
          <a:p>
            <a:r>
              <a:rPr lang="pt-PT" sz="3600" dirty="0"/>
              <a:t>HSRP </a:t>
            </a:r>
            <a:r>
              <a:rPr lang="pt-PT" sz="3600" dirty="0" err="1"/>
              <a:t>With</a:t>
            </a:r>
            <a:r>
              <a:rPr lang="pt-PT" sz="3600" dirty="0"/>
              <a:t> </a:t>
            </a:r>
            <a:r>
              <a:rPr lang="pt-PT" sz="3600" dirty="0" err="1"/>
              <a:t>Object</a:t>
            </a:r>
            <a:r>
              <a:rPr lang="pt-PT" sz="3600" dirty="0"/>
              <a:t> </a:t>
            </a:r>
            <a:r>
              <a:rPr lang="pt-PT" sz="3600" dirty="0" err="1"/>
              <a:t>Tracking</a:t>
            </a:r>
            <a:endParaRPr lang="pt-PT" sz="3600" dirty="0"/>
          </a:p>
        </p:txBody>
      </p:sp>
      <p:pic>
        <p:nvPicPr>
          <p:cNvPr id="4" name="Picture 3"/>
          <p:cNvPicPr>
            <a:picLocks noChangeAspect="1"/>
          </p:cNvPicPr>
          <p:nvPr/>
        </p:nvPicPr>
        <p:blipFill>
          <a:blip r:embed="rId2"/>
          <a:stretch>
            <a:fillRect/>
          </a:stretch>
        </p:blipFill>
        <p:spPr>
          <a:xfrm>
            <a:off x="497509" y="1789656"/>
            <a:ext cx="8084138" cy="4725592"/>
          </a:xfrm>
          <a:prstGeom prst="rect">
            <a:avLst/>
          </a:prstGeom>
        </p:spPr>
      </p:pic>
    </p:spTree>
    <p:extLst>
      <p:ext uri="{BB962C8B-B14F-4D97-AF65-F5344CB8AC3E}">
        <p14:creationId xmlns:p14="http://schemas.microsoft.com/office/powerpoint/2010/main" val="416227206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349624"/>
            <a:ext cx="8042276" cy="1336956"/>
          </a:xfrm>
        </p:spPr>
        <p:txBody>
          <a:bodyPr/>
          <a:lstStyle/>
          <a:p>
            <a:r>
              <a:rPr lang="pt-PT" sz="3600" dirty="0"/>
              <a:t>HSRP </a:t>
            </a:r>
            <a:r>
              <a:rPr lang="pt-PT" sz="3600" dirty="0" err="1"/>
              <a:t>and</a:t>
            </a:r>
            <a:r>
              <a:rPr lang="pt-PT" sz="3600" dirty="0"/>
              <a:t> </a:t>
            </a:r>
            <a:r>
              <a:rPr lang="pt-PT" sz="3600" dirty="0" err="1"/>
              <a:t>Object</a:t>
            </a:r>
            <a:r>
              <a:rPr lang="pt-PT" sz="3600" dirty="0"/>
              <a:t> </a:t>
            </a:r>
            <a:r>
              <a:rPr lang="pt-PT" sz="3600" dirty="0" err="1"/>
              <a:t>Tracking</a:t>
            </a:r>
            <a:r>
              <a:rPr lang="pt-PT" sz="3600" dirty="0"/>
              <a:t> </a:t>
            </a:r>
            <a:r>
              <a:rPr lang="pt-PT" sz="3600" dirty="0" err="1"/>
              <a:t>Configuration</a:t>
            </a:r>
            <a:endParaRPr lang="pt-PT" sz="3600" dirty="0"/>
          </a:p>
        </p:txBody>
      </p:sp>
      <p:sp>
        <p:nvSpPr>
          <p:cNvPr id="3" name="Content Placeholder 2"/>
          <p:cNvSpPr>
            <a:spLocks noGrp="1"/>
          </p:cNvSpPr>
          <p:nvPr>
            <p:ph idx="1"/>
          </p:nvPr>
        </p:nvSpPr>
        <p:spPr>
          <a:xfrm>
            <a:off x="549275" y="2200838"/>
            <a:ext cx="8042276" cy="4343400"/>
          </a:xfrm>
        </p:spPr>
        <p:txBody>
          <a:bodyPr>
            <a:normAutofit fontScale="70000" lnSpcReduction="20000"/>
          </a:bodyPr>
          <a:lstStyle/>
          <a:p>
            <a:pPr marL="0" indent="0">
              <a:buNone/>
            </a:pPr>
            <a:r>
              <a:rPr lang="en-US" dirty="0">
                <a:solidFill>
                  <a:schemeClr val="tx1"/>
                </a:solidFill>
              </a:rPr>
              <a:t>First, define an IP SLA ICMP echo test:</a:t>
            </a:r>
          </a:p>
          <a:p>
            <a:r>
              <a:rPr lang="pt-PT" sz="2000" dirty="0">
                <a:solidFill>
                  <a:schemeClr val="tx1"/>
                </a:solidFill>
                <a:latin typeface="Consolas" panose="020B0609020204030204" pitchFamily="49" charset="0"/>
              </a:rPr>
              <a:t>R2(</a:t>
            </a:r>
            <a:r>
              <a:rPr lang="pt-PT" sz="2000" dirty="0" err="1">
                <a:solidFill>
                  <a:schemeClr val="tx1"/>
                </a:solidFill>
                <a:latin typeface="Consolas" panose="020B0609020204030204" pitchFamily="49" charset="0"/>
              </a:rPr>
              <a:t>config</a:t>
            </a:r>
            <a:r>
              <a:rPr lang="pt-PT" sz="2000" dirty="0">
                <a:solidFill>
                  <a:schemeClr val="tx1"/>
                </a:solidFill>
                <a:latin typeface="Consolas" panose="020B0609020204030204" pitchFamily="49" charset="0"/>
              </a:rPr>
              <a:t>)# </a:t>
            </a:r>
            <a:r>
              <a:rPr lang="pt-PT" sz="2000" b="1" dirty="0" err="1">
                <a:solidFill>
                  <a:schemeClr val="tx1"/>
                </a:solidFill>
                <a:latin typeface="Consolas" panose="020B0609020204030204" pitchFamily="49" charset="0"/>
              </a:rPr>
              <a:t>ip</a:t>
            </a:r>
            <a:r>
              <a:rPr lang="pt-PT" sz="2000" b="1" dirty="0">
                <a:solidFill>
                  <a:schemeClr val="tx1"/>
                </a:solidFill>
                <a:latin typeface="Consolas" panose="020B0609020204030204" pitchFamily="49" charset="0"/>
              </a:rPr>
              <a:t> </a:t>
            </a:r>
            <a:r>
              <a:rPr lang="pt-PT" sz="2000" b="1" dirty="0" err="1">
                <a:solidFill>
                  <a:schemeClr val="tx1"/>
                </a:solidFill>
                <a:latin typeface="Consolas" panose="020B0609020204030204" pitchFamily="49" charset="0"/>
              </a:rPr>
              <a:t>sla</a:t>
            </a:r>
            <a:r>
              <a:rPr lang="pt-PT" sz="2000" b="1" dirty="0">
                <a:solidFill>
                  <a:schemeClr val="tx1"/>
                </a:solidFill>
                <a:latin typeface="Consolas" panose="020B0609020204030204" pitchFamily="49" charset="0"/>
              </a:rPr>
              <a:t> 10</a:t>
            </a:r>
          </a:p>
          <a:p>
            <a:r>
              <a:rPr lang="pt-PT" sz="2000" dirty="0">
                <a:solidFill>
                  <a:schemeClr val="tx1"/>
                </a:solidFill>
                <a:latin typeface="Consolas" panose="020B0609020204030204" pitchFamily="49" charset="0"/>
              </a:rPr>
              <a:t>R2(</a:t>
            </a:r>
            <a:r>
              <a:rPr lang="pt-PT" sz="2000" dirty="0" err="1">
                <a:solidFill>
                  <a:schemeClr val="tx1"/>
                </a:solidFill>
                <a:latin typeface="Consolas" panose="020B0609020204030204" pitchFamily="49" charset="0"/>
              </a:rPr>
              <a:t>config-ip-sla</a:t>
            </a:r>
            <a:r>
              <a:rPr lang="pt-PT" sz="2000" dirty="0">
                <a:solidFill>
                  <a:schemeClr val="tx1"/>
                </a:solidFill>
                <a:latin typeface="Consolas" panose="020B0609020204030204" pitchFamily="49" charset="0"/>
              </a:rPr>
              <a:t>)# </a:t>
            </a:r>
            <a:r>
              <a:rPr lang="pt-PT" sz="2000" b="1" dirty="0" err="1">
                <a:solidFill>
                  <a:schemeClr val="tx1"/>
                </a:solidFill>
                <a:latin typeface="Consolas" panose="020B0609020204030204" pitchFamily="49" charset="0"/>
              </a:rPr>
              <a:t>icmp-echo</a:t>
            </a:r>
            <a:r>
              <a:rPr lang="pt-PT" sz="2000" b="1" dirty="0">
                <a:solidFill>
                  <a:schemeClr val="tx1"/>
                </a:solidFill>
                <a:latin typeface="Consolas" panose="020B0609020204030204" pitchFamily="49" charset="0"/>
              </a:rPr>
              <a:t> 192.168.3.2</a:t>
            </a:r>
          </a:p>
          <a:p>
            <a:r>
              <a:rPr lang="pt-PT" sz="2000" dirty="0">
                <a:solidFill>
                  <a:schemeClr val="tx1"/>
                </a:solidFill>
                <a:latin typeface="Consolas" panose="020B0609020204030204" pitchFamily="49" charset="0"/>
              </a:rPr>
              <a:t>R2(</a:t>
            </a:r>
            <a:r>
              <a:rPr lang="pt-PT" sz="2000" dirty="0" err="1">
                <a:solidFill>
                  <a:schemeClr val="tx1"/>
                </a:solidFill>
                <a:latin typeface="Consolas" panose="020B0609020204030204" pitchFamily="49" charset="0"/>
              </a:rPr>
              <a:t>config-ip-sla-echo</a:t>
            </a:r>
            <a:r>
              <a:rPr lang="pt-PT" sz="2000" dirty="0">
                <a:solidFill>
                  <a:schemeClr val="tx1"/>
                </a:solidFill>
                <a:latin typeface="Consolas" panose="020B0609020204030204" pitchFamily="49" charset="0"/>
              </a:rPr>
              <a:t>)# </a:t>
            </a:r>
            <a:r>
              <a:rPr lang="pt-PT" sz="2000" b="1" dirty="0" err="1">
                <a:solidFill>
                  <a:schemeClr val="tx1"/>
                </a:solidFill>
                <a:latin typeface="Consolas" panose="020B0609020204030204" pitchFamily="49" charset="0"/>
              </a:rPr>
              <a:t>frequency</a:t>
            </a:r>
            <a:r>
              <a:rPr lang="pt-PT" sz="2000" b="1" dirty="0">
                <a:solidFill>
                  <a:schemeClr val="tx1"/>
                </a:solidFill>
                <a:latin typeface="Consolas" panose="020B0609020204030204" pitchFamily="49" charset="0"/>
              </a:rPr>
              <a:t> 5</a:t>
            </a:r>
          </a:p>
          <a:p>
            <a:r>
              <a:rPr lang="en-US" sz="2000" dirty="0">
                <a:solidFill>
                  <a:schemeClr val="tx1"/>
                </a:solidFill>
                <a:latin typeface="Consolas" panose="020B0609020204030204" pitchFamily="49" charset="0"/>
              </a:rPr>
              <a:t>R2(</a:t>
            </a:r>
            <a:r>
              <a:rPr lang="en-US" sz="2000" dirty="0" err="1">
                <a:solidFill>
                  <a:schemeClr val="tx1"/>
                </a:solidFill>
                <a:latin typeface="Consolas" panose="020B0609020204030204" pitchFamily="49" charset="0"/>
              </a:rPr>
              <a:t>config</a:t>
            </a:r>
            <a:r>
              <a:rPr lang="en-US" sz="2000" dirty="0">
                <a:solidFill>
                  <a:schemeClr val="tx1"/>
                </a:solidFill>
                <a:latin typeface="Consolas" panose="020B0609020204030204" pitchFamily="49" charset="0"/>
              </a:rPr>
              <a:t>-</a:t>
            </a:r>
            <a:r>
              <a:rPr lang="en-US" sz="2000" dirty="0" err="1">
                <a:solidFill>
                  <a:schemeClr val="tx1"/>
                </a:solidFill>
                <a:latin typeface="Consolas" panose="020B0609020204030204" pitchFamily="49" charset="0"/>
              </a:rPr>
              <a:t>ip</a:t>
            </a:r>
            <a:r>
              <a:rPr lang="en-US" sz="2000" dirty="0">
                <a:solidFill>
                  <a:schemeClr val="tx1"/>
                </a:solidFill>
                <a:latin typeface="Consolas" panose="020B0609020204030204" pitchFamily="49" charset="0"/>
              </a:rPr>
              <a:t>-</a:t>
            </a:r>
            <a:r>
              <a:rPr lang="en-US" sz="2000" dirty="0" err="1">
                <a:solidFill>
                  <a:schemeClr val="tx1"/>
                </a:solidFill>
                <a:latin typeface="Consolas" panose="020B0609020204030204" pitchFamily="49" charset="0"/>
              </a:rPr>
              <a:t>sla</a:t>
            </a:r>
            <a:r>
              <a:rPr lang="en-US" sz="2000" dirty="0">
                <a:solidFill>
                  <a:schemeClr val="tx1"/>
                </a:solidFill>
                <a:latin typeface="Consolas" panose="020B0609020204030204" pitchFamily="49" charset="0"/>
              </a:rPr>
              <a:t>-echo)# </a:t>
            </a:r>
            <a:r>
              <a:rPr lang="en-US" sz="2000" b="1" dirty="0" err="1">
                <a:solidFill>
                  <a:schemeClr val="tx1"/>
                </a:solidFill>
                <a:latin typeface="Consolas" panose="020B0609020204030204" pitchFamily="49" charset="0"/>
              </a:rPr>
              <a:t>ip</a:t>
            </a:r>
            <a:r>
              <a:rPr lang="en-US" sz="2000" b="1" dirty="0">
                <a:solidFill>
                  <a:schemeClr val="tx1"/>
                </a:solidFill>
                <a:latin typeface="Consolas" panose="020B0609020204030204" pitchFamily="49" charset="0"/>
              </a:rPr>
              <a:t> </a:t>
            </a:r>
            <a:r>
              <a:rPr lang="en-US" sz="2000" b="1" dirty="0" err="1">
                <a:solidFill>
                  <a:schemeClr val="tx1"/>
                </a:solidFill>
                <a:latin typeface="Consolas" panose="020B0609020204030204" pitchFamily="49" charset="0"/>
              </a:rPr>
              <a:t>sla</a:t>
            </a:r>
            <a:r>
              <a:rPr lang="en-US" sz="2000" b="1" dirty="0">
                <a:solidFill>
                  <a:schemeClr val="tx1"/>
                </a:solidFill>
                <a:latin typeface="Consolas" panose="020B0609020204030204" pitchFamily="49" charset="0"/>
              </a:rPr>
              <a:t> schedule 10 life forever start-time now</a:t>
            </a:r>
          </a:p>
          <a:p>
            <a:pPr marL="0" indent="0">
              <a:buNone/>
            </a:pPr>
            <a:r>
              <a:rPr lang="en-US" dirty="0">
                <a:solidFill>
                  <a:schemeClr val="tx1"/>
                </a:solidFill>
              </a:rPr>
              <a:t>Then create an object and track the IP SLA instance:</a:t>
            </a:r>
          </a:p>
          <a:p>
            <a:r>
              <a:rPr lang="pt-PT" sz="2000" dirty="0">
                <a:solidFill>
                  <a:schemeClr val="tx1"/>
                </a:solidFill>
                <a:latin typeface="Consolas" panose="020B0609020204030204" pitchFamily="49" charset="0"/>
              </a:rPr>
              <a:t>R2(</a:t>
            </a:r>
            <a:r>
              <a:rPr lang="pt-PT" sz="2000" dirty="0" err="1">
                <a:solidFill>
                  <a:schemeClr val="tx1"/>
                </a:solidFill>
                <a:latin typeface="Consolas" panose="020B0609020204030204" pitchFamily="49" charset="0"/>
              </a:rPr>
              <a:t>config</a:t>
            </a:r>
            <a:r>
              <a:rPr lang="pt-PT" sz="2000" dirty="0">
                <a:solidFill>
                  <a:schemeClr val="tx1"/>
                </a:solidFill>
                <a:latin typeface="Consolas" panose="020B0609020204030204" pitchFamily="49" charset="0"/>
              </a:rPr>
              <a:t>)# </a:t>
            </a:r>
            <a:r>
              <a:rPr lang="pt-PT" sz="2000" b="1" dirty="0" err="1">
                <a:solidFill>
                  <a:schemeClr val="tx1"/>
                </a:solidFill>
                <a:latin typeface="Consolas" panose="020B0609020204030204" pitchFamily="49" charset="0"/>
              </a:rPr>
              <a:t>track</a:t>
            </a:r>
            <a:r>
              <a:rPr lang="pt-PT" sz="2000" b="1" dirty="0">
                <a:solidFill>
                  <a:schemeClr val="tx1"/>
                </a:solidFill>
                <a:latin typeface="Consolas" panose="020B0609020204030204" pitchFamily="49" charset="0"/>
              </a:rPr>
              <a:t> 100 </a:t>
            </a:r>
            <a:r>
              <a:rPr lang="pt-PT" sz="2000" b="1" dirty="0" err="1">
                <a:solidFill>
                  <a:schemeClr val="tx1"/>
                </a:solidFill>
                <a:latin typeface="Consolas" panose="020B0609020204030204" pitchFamily="49" charset="0"/>
              </a:rPr>
              <a:t>ip</a:t>
            </a:r>
            <a:r>
              <a:rPr lang="pt-PT" sz="2000" b="1" dirty="0">
                <a:solidFill>
                  <a:schemeClr val="tx1"/>
                </a:solidFill>
                <a:latin typeface="Consolas" panose="020B0609020204030204" pitchFamily="49" charset="0"/>
              </a:rPr>
              <a:t> </a:t>
            </a:r>
            <a:r>
              <a:rPr lang="pt-PT" sz="2000" b="1" dirty="0" err="1">
                <a:solidFill>
                  <a:schemeClr val="tx1"/>
                </a:solidFill>
                <a:latin typeface="Consolas" panose="020B0609020204030204" pitchFamily="49" charset="0"/>
              </a:rPr>
              <a:t>sla</a:t>
            </a:r>
            <a:r>
              <a:rPr lang="pt-PT" sz="2000" b="1" dirty="0">
                <a:solidFill>
                  <a:schemeClr val="tx1"/>
                </a:solidFill>
                <a:latin typeface="Consolas" panose="020B0609020204030204" pitchFamily="49" charset="0"/>
              </a:rPr>
              <a:t> 10</a:t>
            </a:r>
          </a:p>
          <a:p>
            <a:pPr marL="0" indent="0">
              <a:buNone/>
            </a:pPr>
            <a:r>
              <a:rPr lang="en-US" dirty="0">
                <a:solidFill>
                  <a:schemeClr val="tx1"/>
                </a:solidFill>
              </a:rPr>
              <a:t>Then configure HSRP to track an object and decrement priority if the test fails:</a:t>
            </a:r>
          </a:p>
          <a:p>
            <a:r>
              <a:rPr lang="pt-PT" sz="2000" dirty="0">
                <a:solidFill>
                  <a:schemeClr val="tx1"/>
                </a:solidFill>
                <a:latin typeface="Consolas" panose="020B0609020204030204" pitchFamily="49" charset="0"/>
              </a:rPr>
              <a:t>R2(</a:t>
            </a:r>
            <a:r>
              <a:rPr lang="pt-PT" sz="2000" dirty="0" err="1">
                <a:solidFill>
                  <a:schemeClr val="tx1"/>
                </a:solidFill>
                <a:latin typeface="Consolas" panose="020B0609020204030204" pitchFamily="49" charset="0"/>
              </a:rPr>
              <a:t>config</a:t>
            </a:r>
            <a:r>
              <a:rPr lang="pt-PT" sz="2000" dirty="0">
                <a:solidFill>
                  <a:schemeClr val="tx1"/>
                </a:solidFill>
                <a:latin typeface="Consolas" panose="020B0609020204030204" pitchFamily="49" charset="0"/>
              </a:rPr>
              <a:t>)# </a:t>
            </a:r>
            <a:r>
              <a:rPr lang="pt-PT" sz="2000" b="1" dirty="0">
                <a:solidFill>
                  <a:schemeClr val="tx1"/>
                </a:solidFill>
                <a:latin typeface="Consolas" panose="020B0609020204030204" pitchFamily="49" charset="0"/>
              </a:rPr>
              <a:t>interface </a:t>
            </a:r>
            <a:r>
              <a:rPr lang="pt-PT" sz="2000" b="1" dirty="0" err="1">
                <a:solidFill>
                  <a:schemeClr val="tx1"/>
                </a:solidFill>
                <a:latin typeface="Consolas" panose="020B0609020204030204" pitchFamily="49" charset="0"/>
              </a:rPr>
              <a:t>ethernet</a:t>
            </a:r>
            <a:r>
              <a:rPr lang="pt-PT" sz="2000" b="1" dirty="0">
                <a:solidFill>
                  <a:schemeClr val="tx1"/>
                </a:solidFill>
                <a:latin typeface="Consolas" panose="020B0609020204030204" pitchFamily="49" charset="0"/>
              </a:rPr>
              <a:t> 0/1</a:t>
            </a:r>
          </a:p>
          <a:p>
            <a:r>
              <a:rPr lang="en-US" sz="2000" dirty="0">
                <a:solidFill>
                  <a:schemeClr val="tx1"/>
                </a:solidFill>
                <a:latin typeface="Consolas" panose="020B0609020204030204" pitchFamily="49" charset="0"/>
              </a:rPr>
              <a:t>R2(</a:t>
            </a:r>
            <a:r>
              <a:rPr lang="en-US" sz="2000" dirty="0" err="1">
                <a:solidFill>
                  <a:schemeClr val="tx1"/>
                </a:solidFill>
                <a:latin typeface="Consolas" panose="020B0609020204030204" pitchFamily="49" charset="0"/>
              </a:rPr>
              <a:t>config</a:t>
            </a:r>
            <a:r>
              <a:rPr lang="en-US" sz="2000" dirty="0">
                <a:solidFill>
                  <a:schemeClr val="tx1"/>
                </a:solidFill>
                <a:latin typeface="Consolas" panose="020B0609020204030204" pitchFamily="49" charset="0"/>
              </a:rPr>
              <a:t>-if)# </a:t>
            </a:r>
            <a:r>
              <a:rPr lang="en-US" sz="2000" b="1" dirty="0">
                <a:solidFill>
                  <a:schemeClr val="tx1"/>
                </a:solidFill>
                <a:latin typeface="Consolas" panose="020B0609020204030204" pitchFamily="49" charset="0"/>
              </a:rPr>
              <a:t>standby 1 track 100 decrement 20</a:t>
            </a:r>
            <a:endParaRPr lang="pt-PT" sz="1800" dirty="0">
              <a:solidFill>
                <a:schemeClr val="tx1"/>
              </a:solidFill>
              <a:latin typeface="Consolas" panose="020B0609020204030204" pitchFamily="49" charset="0"/>
            </a:endParaRPr>
          </a:p>
        </p:txBody>
      </p:sp>
    </p:spTree>
    <p:extLst>
      <p:ext uri="{BB962C8B-B14F-4D97-AF65-F5344CB8AC3E}">
        <p14:creationId xmlns:p14="http://schemas.microsoft.com/office/powerpoint/2010/main" val="348651512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385482"/>
            <a:ext cx="8042276" cy="1004047"/>
          </a:xfrm>
        </p:spPr>
        <p:txBody>
          <a:bodyPr/>
          <a:lstStyle/>
          <a:p>
            <a:r>
              <a:rPr lang="pt-PT" sz="3600" dirty="0" err="1"/>
              <a:t>Tracked</a:t>
            </a:r>
            <a:r>
              <a:rPr lang="pt-PT" sz="3600" dirty="0"/>
              <a:t> </a:t>
            </a:r>
            <a:r>
              <a:rPr lang="pt-PT" sz="3600" dirty="0" err="1"/>
              <a:t>objects</a:t>
            </a:r>
            <a:endParaRPr lang="pt-PT" sz="3600" dirty="0"/>
          </a:p>
        </p:txBody>
      </p:sp>
      <p:sp>
        <p:nvSpPr>
          <p:cNvPr id="3" name="Content Placeholder 2"/>
          <p:cNvSpPr>
            <a:spLocks noGrp="1"/>
          </p:cNvSpPr>
          <p:nvPr>
            <p:ph idx="1"/>
          </p:nvPr>
        </p:nvSpPr>
        <p:spPr/>
        <p:txBody>
          <a:bodyPr>
            <a:normAutofit lnSpcReduction="10000"/>
          </a:bodyPr>
          <a:lstStyle/>
          <a:p>
            <a:r>
              <a:rPr lang="en-US" dirty="0">
                <a:solidFill>
                  <a:schemeClr val="tx1"/>
                </a:solidFill>
              </a:rPr>
              <a:t>Tracked objects are defined in global configuration with the keyword </a:t>
            </a:r>
            <a:r>
              <a:rPr lang="en-US" b="1" dirty="0">
                <a:solidFill>
                  <a:schemeClr val="tx1"/>
                </a:solidFill>
              </a:rPr>
              <a:t>track </a:t>
            </a:r>
            <a:r>
              <a:rPr lang="en-US" dirty="0">
                <a:solidFill>
                  <a:schemeClr val="tx1"/>
                </a:solidFill>
              </a:rPr>
              <a:t>, followed by an object number. </a:t>
            </a:r>
          </a:p>
          <a:p>
            <a:r>
              <a:rPr lang="en-US" dirty="0">
                <a:solidFill>
                  <a:schemeClr val="tx1"/>
                </a:solidFill>
              </a:rPr>
              <a:t>Although IP SLA is just one of the options that can be tracked, as shown in the following syntax, you can track up to 500 objects:</a:t>
            </a:r>
          </a:p>
          <a:p>
            <a:r>
              <a:rPr lang="pt-PT" sz="2000" dirty="0" err="1">
                <a:solidFill>
                  <a:schemeClr val="tx1"/>
                </a:solidFill>
                <a:latin typeface="Consolas" panose="020B0609020204030204" pitchFamily="49" charset="0"/>
              </a:rPr>
              <a:t>Switch</a:t>
            </a:r>
            <a:r>
              <a:rPr lang="pt-PT" sz="2000" dirty="0">
                <a:solidFill>
                  <a:schemeClr val="tx1"/>
                </a:solidFill>
                <a:latin typeface="Consolas" panose="020B0609020204030204" pitchFamily="49" charset="0"/>
              </a:rPr>
              <a:t>(</a:t>
            </a:r>
            <a:r>
              <a:rPr lang="pt-PT" sz="2000" dirty="0" err="1">
                <a:solidFill>
                  <a:schemeClr val="tx1"/>
                </a:solidFill>
                <a:latin typeface="Consolas" panose="020B0609020204030204" pitchFamily="49" charset="0"/>
              </a:rPr>
              <a:t>congi</a:t>
            </a:r>
            <a:r>
              <a:rPr lang="pt-PT" sz="2000" dirty="0">
                <a:solidFill>
                  <a:schemeClr val="tx1"/>
                </a:solidFill>
                <a:latin typeface="Consolas" panose="020B0609020204030204" pitchFamily="49" charset="0"/>
              </a:rPr>
              <a:t>)# </a:t>
            </a:r>
            <a:r>
              <a:rPr lang="pt-PT" sz="2000" b="1" dirty="0" err="1">
                <a:solidFill>
                  <a:schemeClr val="tx1"/>
                </a:solidFill>
                <a:latin typeface="Consolas" panose="020B0609020204030204" pitchFamily="49" charset="0"/>
              </a:rPr>
              <a:t>track</a:t>
            </a:r>
            <a:r>
              <a:rPr lang="pt-PT" sz="2000" b="1" dirty="0">
                <a:solidFill>
                  <a:schemeClr val="tx1"/>
                </a:solidFill>
                <a:latin typeface="Consolas" panose="020B0609020204030204" pitchFamily="49" charset="0"/>
              </a:rPr>
              <a:t> 1 ?</a:t>
            </a:r>
          </a:p>
          <a:p>
            <a:r>
              <a:rPr lang="en-US" sz="2000" b="1" dirty="0">
                <a:solidFill>
                  <a:schemeClr val="tx1"/>
                </a:solidFill>
                <a:latin typeface="Consolas" panose="020B0609020204030204" pitchFamily="49" charset="0"/>
              </a:rPr>
              <a:t>interface 	</a:t>
            </a:r>
            <a:r>
              <a:rPr lang="en-US" sz="2000" dirty="0">
                <a:solidFill>
                  <a:schemeClr val="tx1"/>
                </a:solidFill>
                <a:latin typeface="Consolas" panose="020B0609020204030204" pitchFamily="49" charset="0"/>
              </a:rPr>
              <a:t>Select an interface to track</a:t>
            </a:r>
          </a:p>
          <a:p>
            <a:r>
              <a:rPr lang="pt-PT" sz="2000" b="1" dirty="0" err="1">
                <a:solidFill>
                  <a:schemeClr val="tx1"/>
                </a:solidFill>
                <a:latin typeface="Consolas" panose="020B0609020204030204" pitchFamily="49" charset="0"/>
              </a:rPr>
              <a:t>ip</a:t>
            </a:r>
            <a:r>
              <a:rPr lang="pt-PT" sz="2000" dirty="0">
                <a:solidFill>
                  <a:schemeClr val="tx1"/>
                </a:solidFill>
                <a:latin typeface="Consolas" panose="020B0609020204030204" pitchFamily="49" charset="0"/>
              </a:rPr>
              <a:t> 			IP </a:t>
            </a:r>
            <a:r>
              <a:rPr lang="pt-PT" sz="2000" dirty="0" err="1">
                <a:solidFill>
                  <a:schemeClr val="tx1"/>
                </a:solidFill>
                <a:latin typeface="Consolas" panose="020B0609020204030204" pitchFamily="49" charset="0"/>
              </a:rPr>
              <a:t>protocol</a:t>
            </a:r>
            <a:endParaRPr lang="pt-PT" sz="2000" dirty="0">
              <a:solidFill>
                <a:schemeClr val="tx1"/>
              </a:solidFill>
              <a:latin typeface="Consolas" panose="020B0609020204030204" pitchFamily="49" charset="0"/>
            </a:endParaRPr>
          </a:p>
          <a:p>
            <a:r>
              <a:rPr lang="en-US" sz="2000" b="1" dirty="0">
                <a:solidFill>
                  <a:schemeClr val="tx1"/>
                </a:solidFill>
                <a:latin typeface="Consolas" panose="020B0609020204030204" pitchFamily="49" charset="0"/>
              </a:rPr>
              <a:t>list</a:t>
            </a:r>
            <a:r>
              <a:rPr lang="en-US" sz="2000" dirty="0">
                <a:solidFill>
                  <a:schemeClr val="tx1"/>
                </a:solidFill>
                <a:latin typeface="Consolas" panose="020B0609020204030204" pitchFamily="49" charset="0"/>
              </a:rPr>
              <a:t> 		Group objects in a list</a:t>
            </a:r>
            <a:endParaRPr lang="pt-PT" sz="2000" dirty="0">
              <a:solidFill>
                <a:schemeClr val="tx1"/>
              </a:solidFill>
              <a:latin typeface="Consolas" panose="020B0609020204030204" pitchFamily="49" charset="0"/>
            </a:endParaRPr>
          </a:p>
        </p:txBody>
      </p:sp>
    </p:spTree>
    <p:extLst>
      <p:ext uri="{BB962C8B-B14F-4D97-AF65-F5344CB8AC3E}">
        <p14:creationId xmlns:p14="http://schemas.microsoft.com/office/powerpoint/2010/main" val="62347599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pt-PT" sz="3600" dirty="0" err="1"/>
              <a:t>Tracked</a:t>
            </a:r>
            <a:r>
              <a:rPr lang="pt-PT" sz="3600" dirty="0"/>
              <a:t> </a:t>
            </a:r>
            <a:r>
              <a:rPr lang="pt-PT" sz="3600" dirty="0" err="1"/>
              <a:t>objects</a:t>
            </a:r>
            <a:endParaRPr lang="pt-PT" sz="3600" dirty="0"/>
          </a:p>
        </p:txBody>
      </p:sp>
      <p:sp>
        <p:nvSpPr>
          <p:cNvPr id="3" name="Content Placeholder 2"/>
          <p:cNvSpPr>
            <a:spLocks noGrp="1"/>
          </p:cNvSpPr>
          <p:nvPr>
            <p:ph idx="1"/>
          </p:nvPr>
        </p:nvSpPr>
        <p:spPr>
          <a:xfrm>
            <a:off x="385482" y="1541929"/>
            <a:ext cx="8340540" cy="4921625"/>
          </a:xfrm>
        </p:spPr>
        <p:txBody>
          <a:bodyPr>
            <a:normAutofit fontScale="92500" lnSpcReduction="10000"/>
          </a:bodyPr>
          <a:lstStyle/>
          <a:p>
            <a:r>
              <a:rPr lang="en-US" sz="2000" dirty="0">
                <a:solidFill>
                  <a:schemeClr val="tx1"/>
                </a:solidFill>
              </a:rPr>
              <a:t>Tracked objects offer a vast group of possibilities. </a:t>
            </a:r>
          </a:p>
          <a:p>
            <a:r>
              <a:rPr lang="en-US" sz="2000" dirty="0">
                <a:solidFill>
                  <a:schemeClr val="tx1"/>
                </a:solidFill>
              </a:rPr>
              <a:t>A few options that are commonly </a:t>
            </a:r>
            <a:r>
              <a:rPr lang="pt-PT" sz="2000" dirty="0" err="1">
                <a:solidFill>
                  <a:schemeClr val="tx1"/>
                </a:solidFill>
              </a:rPr>
              <a:t>available</a:t>
            </a:r>
            <a:r>
              <a:rPr lang="pt-PT" sz="2000" dirty="0">
                <a:solidFill>
                  <a:schemeClr val="tx1"/>
                </a:solidFill>
              </a:rPr>
              <a:t> </a:t>
            </a:r>
            <a:r>
              <a:rPr lang="pt-PT" sz="2000" dirty="0" err="1">
                <a:solidFill>
                  <a:schemeClr val="tx1"/>
                </a:solidFill>
              </a:rPr>
              <a:t>include</a:t>
            </a:r>
            <a:r>
              <a:rPr lang="pt-PT" sz="2000" dirty="0">
                <a:solidFill>
                  <a:schemeClr val="tx1"/>
                </a:solidFill>
              </a:rPr>
              <a:t> </a:t>
            </a:r>
            <a:r>
              <a:rPr lang="pt-PT" sz="2000" dirty="0" err="1">
                <a:solidFill>
                  <a:schemeClr val="tx1"/>
                </a:solidFill>
              </a:rPr>
              <a:t>the</a:t>
            </a:r>
            <a:r>
              <a:rPr lang="pt-PT" sz="2000" dirty="0">
                <a:solidFill>
                  <a:schemeClr val="tx1"/>
                </a:solidFill>
              </a:rPr>
              <a:t> </a:t>
            </a:r>
            <a:r>
              <a:rPr lang="pt-PT" sz="2000" dirty="0" err="1">
                <a:solidFill>
                  <a:schemeClr val="tx1"/>
                </a:solidFill>
              </a:rPr>
              <a:t>following</a:t>
            </a:r>
            <a:endParaRPr lang="pt-PT" sz="2000" dirty="0">
              <a:solidFill>
                <a:schemeClr val="tx1"/>
              </a:solidFill>
            </a:endParaRPr>
          </a:p>
          <a:p>
            <a:r>
              <a:rPr lang="en-US" sz="2000" b="1" dirty="0">
                <a:solidFill>
                  <a:schemeClr val="tx1"/>
                </a:solidFill>
              </a:rPr>
              <a:t>An interface</a:t>
            </a:r>
          </a:p>
          <a:p>
            <a:pPr lvl="1"/>
            <a:r>
              <a:rPr lang="en-US" sz="1800" dirty="0">
                <a:solidFill>
                  <a:schemeClr val="tx1"/>
                </a:solidFill>
              </a:rPr>
              <a:t>This performs a similar function like the HSRP interface tracking mechanism, but with advanced features. This tracking object can not only verify the interface status (line protocol) but also whether IP routing is enabled, whether an IP address is configured on the interface, and whether the interface state is up, before reporting to the tracking client that the interface is up.</a:t>
            </a:r>
          </a:p>
          <a:p>
            <a:r>
              <a:rPr lang="en-US" sz="2000" b="1" dirty="0">
                <a:solidFill>
                  <a:schemeClr val="tx1"/>
                </a:solidFill>
              </a:rPr>
              <a:t>IP route</a:t>
            </a:r>
          </a:p>
          <a:p>
            <a:pPr lvl="1"/>
            <a:r>
              <a:rPr lang="en-US" sz="1800" dirty="0">
                <a:solidFill>
                  <a:schemeClr val="tx1"/>
                </a:solidFill>
              </a:rPr>
              <a:t>A tracked IP-route object is considered up and reachable when a routing table entry exists for the route and the route is accessible. To provide a common interface to tracking clients, route metric values are normalized to the range of 0 to 255, where 0 is connected and 255 is inaccessible. You can track route reachability, or even metric values, to determine best-path values to the target network. </a:t>
            </a:r>
            <a:endParaRPr lang="pt-PT" sz="1800" dirty="0">
              <a:solidFill>
                <a:schemeClr val="tx1"/>
              </a:solidFill>
            </a:endParaRPr>
          </a:p>
        </p:txBody>
      </p:sp>
    </p:spTree>
    <p:extLst>
      <p:ext uri="{BB962C8B-B14F-4D97-AF65-F5344CB8AC3E}">
        <p14:creationId xmlns:p14="http://schemas.microsoft.com/office/powerpoint/2010/main" val="109135511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268941"/>
            <a:ext cx="8042276" cy="1336956"/>
          </a:xfrm>
        </p:spPr>
        <p:txBody>
          <a:bodyPr/>
          <a:lstStyle/>
          <a:p>
            <a:r>
              <a:rPr lang="pt-PT" sz="3600" dirty="0" err="1"/>
              <a:t>Tracked</a:t>
            </a:r>
            <a:r>
              <a:rPr lang="pt-PT" sz="3600" dirty="0"/>
              <a:t> </a:t>
            </a:r>
            <a:r>
              <a:rPr lang="pt-PT" sz="3600" dirty="0" err="1"/>
              <a:t>objects</a:t>
            </a:r>
            <a:r>
              <a:rPr lang="pt-PT" sz="3600" dirty="0"/>
              <a:t> (continue)</a:t>
            </a:r>
          </a:p>
        </p:txBody>
      </p:sp>
      <p:sp>
        <p:nvSpPr>
          <p:cNvPr id="3" name="Content Placeholder 2"/>
          <p:cNvSpPr>
            <a:spLocks noGrp="1"/>
          </p:cNvSpPr>
          <p:nvPr>
            <p:ph idx="1"/>
          </p:nvPr>
        </p:nvSpPr>
        <p:spPr>
          <a:xfrm>
            <a:off x="549275" y="1878108"/>
            <a:ext cx="8042276" cy="4343400"/>
          </a:xfrm>
        </p:spPr>
        <p:txBody>
          <a:bodyPr/>
          <a:lstStyle/>
          <a:p>
            <a:r>
              <a:rPr lang="en-US" b="1" dirty="0">
                <a:solidFill>
                  <a:schemeClr val="tx1"/>
                </a:solidFill>
              </a:rPr>
              <a:t>IP SLA</a:t>
            </a:r>
          </a:p>
          <a:p>
            <a:pPr lvl="1"/>
            <a:r>
              <a:rPr lang="en-US" dirty="0">
                <a:solidFill>
                  <a:schemeClr val="tx1"/>
                </a:solidFill>
              </a:rPr>
              <a:t>This special case allows you to track advanced parameters such as IP reachability, </a:t>
            </a:r>
            <a:r>
              <a:rPr lang="pt-PT" dirty="0" err="1">
                <a:solidFill>
                  <a:schemeClr val="tx1"/>
                </a:solidFill>
              </a:rPr>
              <a:t>delay</a:t>
            </a:r>
            <a:r>
              <a:rPr lang="pt-PT" dirty="0">
                <a:solidFill>
                  <a:schemeClr val="tx1"/>
                </a:solidFill>
              </a:rPr>
              <a:t>, </a:t>
            </a:r>
            <a:r>
              <a:rPr lang="pt-PT" dirty="0" err="1">
                <a:solidFill>
                  <a:schemeClr val="tx1"/>
                </a:solidFill>
              </a:rPr>
              <a:t>or</a:t>
            </a:r>
            <a:r>
              <a:rPr lang="pt-PT" dirty="0">
                <a:solidFill>
                  <a:schemeClr val="tx1"/>
                </a:solidFill>
              </a:rPr>
              <a:t> </a:t>
            </a:r>
            <a:r>
              <a:rPr lang="pt-PT" dirty="0" err="1">
                <a:solidFill>
                  <a:schemeClr val="tx1"/>
                </a:solidFill>
              </a:rPr>
              <a:t>jitter</a:t>
            </a:r>
            <a:r>
              <a:rPr lang="pt-PT" dirty="0">
                <a:solidFill>
                  <a:schemeClr val="tx1"/>
                </a:solidFill>
              </a:rPr>
              <a:t>.</a:t>
            </a:r>
          </a:p>
          <a:p>
            <a:r>
              <a:rPr lang="en-US" b="1" dirty="0">
                <a:solidFill>
                  <a:schemeClr val="tx1"/>
                </a:solidFill>
              </a:rPr>
              <a:t>A list of objects</a:t>
            </a:r>
          </a:p>
          <a:p>
            <a:pPr lvl="1"/>
            <a:r>
              <a:rPr lang="en-US" dirty="0">
                <a:solidFill>
                  <a:schemeClr val="tx1"/>
                </a:solidFill>
              </a:rPr>
              <a:t>You can track several objects and interrelate their results to determine whether one or several of them should trigger the “success” or “fail” condition.</a:t>
            </a:r>
            <a:endParaRPr lang="pt-PT" dirty="0">
              <a:solidFill>
                <a:schemeClr val="tx1"/>
              </a:solidFill>
            </a:endParaRPr>
          </a:p>
        </p:txBody>
      </p:sp>
    </p:spTree>
    <p:extLst>
      <p:ext uri="{BB962C8B-B14F-4D97-AF65-F5344CB8AC3E}">
        <p14:creationId xmlns:p14="http://schemas.microsoft.com/office/powerpoint/2010/main" val="350966610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403410"/>
            <a:ext cx="8042276" cy="1336956"/>
          </a:xfrm>
        </p:spPr>
        <p:txBody>
          <a:bodyPr/>
          <a:lstStyle/>
          <a:p>
            <a:r>
              <a:rPr lang="pt-PT" sz="3600" dirty="0" err="1"/>
              <a:t>Configuring</a:t>
            </a:r>
            <a:r>
              <a:rPr lang="pt-PT" sz="3600" dirty="0"/>
              <a:t> HSRP </a:t>
            </a:r>
            <a:r>
              <a:rPr lang="pt-PT" sz="3600" dirty="0" err="1"/>
              <a:t>Authentication</a:t>
            </a:r>
            <a:endParaRPr lang="pt-PT" sz="3600" dirty="0"/>
          </a:p>
        </p:txBody>
      </p:sp>
      <p:sp>
        <p:nvSpPr>
          <p:cNvPr id="3" name="Content Placeholder 2"/>
          <p:cNvSpPr>
            <a:spLocks noGrp="1"/>
          </p:cNvSpPr>
          <p:nvPr>
            <p:ph idx="1"/>
          </p:nvPr>
        </p:nvSpPr>
        <p:spPr>
          <a:xfrm>
            <a:off x="549275" y="1851213"/>
            <a:ext cx="8042276" cy="4343400"/>
          </a:xfrm>
        </p:spPr>
        <p:txBody>
          <a:bodyPr>
            <a:normAutofit fontScale="92500" lnSpcReduction="10000"/>
          </a:bodyPr>
          <a:lstStyle/>
          <a:p>
            <a:r>
              <a:rPr lang="en-US" dirty="0">
                <a:solidFill>
                  <a:schemeClr val="tx1"/>
                </a:solidFill>
              </a:rPr>
              <a:t>HSRP provides the following two types of authentication:</a:t>
            </a:r>
          </a:p>
          <a:p>
            <a:pPr lvl="1"/>
            <a:r>
              <a:rPr lang="pt-PT" dirty="0" err="1">
                <a:solidFill>
                  <a:schemeClr val="tx1"/>
                </a:solidFill>
              </a:rPr>
              <a:t>Plain</a:t>
            </a:r>
            <a:r>
              <a:rPr lang="pt-PT" dirty="0">
                <a:solidFill>
                  <a:schemeClr val="tx1"/>
                </a:solidFill>
              </a:rPr>
              <a:t> </a:t>
            </a:r>
            <a:r>
              <a:rPr lang="pt-PT" dirty="0" err="1">
                <a:solidFill>
                  <a:schemeClr val="tx1"/>
                </a:solidFill>
              </a:rPr>
              <a:t>text</a:t>
            </a:r>
            <a:endParaRPr lang="pt-PT" dirty="0">
              <a:solidFill>
                <a:schemeClr val="tx1"/>
              </a:solidFill>
            </a:endParaRPr>
          </a:p>
          <a:p>
            <a:pPr lvl="1"/>
            <a:r>
              <a:rPr lang="pt-PT" dirty="0" err="1">
                <a:solidFill>
                  <a:schemeClr val="tx1"/>
                </a:solidFill>
              </a:rPr>
              <a:t>Message</a:t>
            </a:r>
            <a:r>
              <a:rPr lang="pt-PT" dirty="0">
                <a:solidFill>
                  <a:schemeClr val="tx1"/>
                </a:solidFill>
              </a:rPr>
              <a:t> </a:t>
            </a:r>
            <a:r>
              <a:rPr lang="pt-PT" dirty="0" err="1">
                <a:solidFill>
                  <a:schemeClr val="tx1"/>
                </a:solidFill>
              </a:rPr>
              <a:t>digest</a:t>
            </a:r>
            <a:r>
              <a:rPr lang="pt-PT" dirty="0">
                <a:solidFill>
                  <a:schemeClr val="tx1"/>
                </a:solidFill>
              </a:rPr>
              <a:t> 5 (MD5) </a:t>
            </a:r>
            <a:r>
              <a:rPr lang="pt-PT" dirty="0" err="1">
                <a:solidFill>
                  <a:schemeClr val="tx1"/>
                </a:solidFill>
              </a:rPr>
              <a:t>algorithm</a:t>
            </a:r>
            <a:endParaRPr lang="pt-PT" dirty="0">
              <a:solidFill>
                <a:schemeClr val="tx1"/>
              </a:solidFill>
            </a:endParaRPr>
          </a:p>
          <a:p>
            <a:pPr marL="0" indent="0">
              <a:buNone/>
            </a:pPr>
            <a:r>
              <a:rPr lang="en-US" dirty="0">
                <a:solidFill>
                  <a:schemeClr val="tx1"/>
                </a:solidFill>
              </a:rPr>
              <a:t>To configure plain-text authentication, use the following interface configuration command </a:t>
            </a:r>
            <a:r>
              <a:rPr lang="pt-PT" dirty="0" err="1">
                <a:solidFill>
                  <a:schemeClr val="tx1"/>
                </a:solidFill>
              </a:rPr>
              <a:t>on</a:t>
            </a:r>
            <a:r>
              <a:rPr lang="pt-PT" dirty="0">
                <a:solidFill>
                  <a:schemeClr val="tx1"/>
                </a:solidFill>
              </a:rPr>
              <a:t> HSRP </a:t>
            </a:r>
            <a:r>
              <a:rPr lang="pt-PT" dirty="0" err="1">
                <a:solidFill>
                  <a:schemeClr val="tx1"/>
                </a:solidFill>
              </a:rPr>
              <a:t>peers</a:t>
            </a:r>
            <a:r>
              <a:rPr lang="pt-PT" dirty="0">
                <a:solidFill>
                  <a:schemeClr val="tx1"/>
                </a:solidFill>
              </a:rPr>
              <a:t>:</a:t>
            </a:r>
          </a:p>
          <a:p>
            <a:r>
              <a:rPr lang="en-US" sz="2000" dirty="0">
                <a:solidFill>
                  <a:schemeClr val="tx1"/>
                </a:solidFill>
                <a:latin typeface="Consolas" panose="020B0609020204030204" pitchFamily="49" charset="0"/>
              </a:rPr>
              <a:t>Switch(</a:t>
            </a:r>
            <a:r>
              <a:rPr lang="en-US" sz="2000" dirty="0" err="1">
                <a:solidFill>
                  <a:schemeClr val="tx1"/>
                </a:solidFill>
                <a:latin typeface="Consolas" panose="020B0609020204030204" pitchFamily="49" charset="0"/>
              </a:rPr>
              <a:t>config</a:t>
            </a:r>
            <a:r>
              <a:rPr lang="en-US" sz="2000" dirty="0">
                <a:solidFill>
                  <a:schemeClr val="tx1"/>
                </a:solidFill>
                <a:latin typeface="Consolas" panose="020B0609020204030204" pitchFamily="49" charset="0"/>
              </a:rPr>
              <a:t>-if)# </a:t>
            </a:r>
            <a:r>
              <a:rPr lang="en-US" sz="2000" b="1" dirty="0">
                <a:solidFill>
                  <a:schemeClr val="tx1"/>
                </a:solidFill>
                <a:latin typeface="Consolas" panose="020B0609020204030204" pitchFamily="49" charset="0"/>
              </a:rPr>
              <a:t>standby </a:t>
            </a:r>
            <a:r>
              <a:rPr lang="en-US" sz="2000" b="1" i="1" dirty="0">
                <a:solidFill>
                  <a:schemeClr val="tx1"/>
                </a:solidFill>
                <a:latin typeface="Consolas" panose="020B0609020204030204" pitchFamily="49" charset="0"/>
              </a:rPr>
              <a:t>group</a:t>
            </a:r>
            <a:r>
              <a:rPr lang="en-US" sz="2000" b="1" dirty="0">
                <a:solidFill>
                  <a:schemeClr val="tx1"/>
                </a:solidFill>
                <a:latin typeface="Consolas" panose="020B0609020204030204" pitchFamily="49" charset="0"/>
              </a:rPr>
              <a:t> authentication </a:t>
            </a:r>
            <a:r>
              <a:rPr lang="en-US" sz="2000" b="1" i="1" dirty="0">
                <a:solidFill>
                  <a:schemeClr val="tx1"/>
                </a:solidFill>
                <a:latin typeface="Consolas" panose="020B0609020204030204" pitchFamily="49" charset="0"/>
              </a:rPr>
              <a:t>string</a:t>
            </a:r>
          </a:p>
          <a:p>
            <a:pPr marL="0" indent="0">
              <a:buNone/>
            </a:pPr>
            <a:r>
              <a:rPr lang="en-US" dirty="0">
                <a:solidFill>
                  <a:schemeClr val="tx1"/>
                </a:solidFill>
              </a:rPr>
              <a:t>To configure MD5 authentication, use the following interface configuration command </a:t>
            </a:r>
            <a:r>
              <a:rPr lang="pt-PT" dirty="0" err="1">
                <a:solidFill>
                  <a:schemeClr val="tx1"/>
                </a:solidFill>
              </a:rPr>
              <a:t>on</a:t>
            </a:r>
            <a:r>
              <a:rPr lang="pt-PT" dirty="0">
                <a:solidFill>
                  <a:schemeClr val="tx1"/>
                </a:solidFill>
              </a:rPr>
              <a:t> HSRP </a:t>
            </a:r>
            <a:r>
              <a:rPr lang="pt-PT" dirty="0" err="1">
                <a:solidFill>
                  <a:schemeClr val="tx1"/>
                </a:solidFill>
              </a:rPr>
              <a:t>peers</a:t>
            </a:r>
            <a:r>
              <a:rPr lang="pt-PT" dirty="0">
                <a:solidFill>
                  <a:schemeClr val="tx1"/>
                </a:solidFill>
              </a:rPr>
              <a:t>:</a:t>
            </a:r>
          </a:p>
          <a:p>
            <a:r>
              <a:rPr lang="en-US" sz="2000" dirty="0">
                <a:solidFill>
                  <a:schemeClr val="tx1"/>
                </a:solidFill>
                <a:latin typeface="Consolas" panose="020B0609020204030204" pitchFamily="49" charset="0"/>
              </a:rPr>
              <a:t>Switch(</a:t>
            </a:r>
            <a:r>
              <a:rPr lang="en-US" sz="2000" dirty="0" err="1">
                <a:solidFill>
                  <a:schemeClr val="tx1"/>
                </a:solidFill>
                <a:latin typeface="Consolas" panose="020B0609020204030204" pitchFamily="49" charset="0"/>
              </a:rPr>
              <a:t>config</a:t>
            </a:r>
            <a:r>
              <a:rPr lang="en-US" sz="2000" dirty="0">
                <a:solidFill>
                  <a:schemeClr val="tx1"/>
                </a:solidFill>
                <a:latin typeface="Consolas" panose="020B0609020204030204" pitchFamily="49" charset="0"/>
              </a:rPr>
              <a:t>-if)# </a:t>
            </a:r>
            <a:r>
              <a:rPr lang="en-US" sz="2000" b="1" dirty="0">
                <a:solidFill>
                  <a:schemeClr val="tx1"/>
                </a:solidFill>
                <a:latin typeface="Consolas" panose="020B0609020204030204" pitchFamily="49" charset="0"/>
              </a:rPr>
              <a:t>standby </a:t>
            </a:r>
            <a:r>
              <a:rPr lang="en-US" sz="2000" b="1" i="1" dirty="0">
                <a:solidFill>
                  <a:schemeClr val="tx1"/>
                </a:solidFill>
                <a:latin typeface="Consolas" panose="020B0609020204030204" pitchFamily="49" charset="0"/>
              </a:rPr>
              <a:t>group</a:t>
            </a:r>
            <a:r>
              <a:rPr lang="en-US" sz="2000" b="1" dirty="0">
                <a:solidFill>
                  <a:schemeClr val="tx1"/>
                </a:solidFill>
                <a:latin typeface="Consolas" panose="020B0609020204030204" pitchFamily="49" charset="0"/>
              </a:rPr>
              <a:t> authentication md5 key-string </a:t>
            </a:r>
            <a:r>
              <a:rPr lang="en-US" sz="2000" dirty="0">
                <a:solidFill>
                  <a:schemeClr val="tx1"/>
                </a:solidFill>
                <a:latin typeface="Consolas" panose="020B0609020204030204" pitchFamily="49" charset="0"/>
              </a:rPr>
              <a:t>[ </a:t>
            </a:r>
            <a:r>
              <a:rPr lang="en-US" sz="2000" b="1" dirty="0">
                <a:solidFill>
                  <a:schemeClr val="tx1"/>
                </a:solidFill>
                <a:latin typeface="Consolas" panose="020B0609020204030204" pitchFamily="49" charset="0"/>
              </a:rPr>
              <a:t>0 </a:t>
            </a:r>
            <a:r>
              <a:rPr lang="en-US" sz="2000" dirty="0">
                <a:solidFill>
                  <a:schemeClr val="tx1"/>
                </a:solidFill>
                <a:latin typeface="Consolas" panose="020B0609020204030204" pitchFamily="49" charset="0"/>
              </a:rPr>
              <a:t>| </a:t>
            </a:r>
            <a:r>
              <a:rPr lang="en-US" sz="2000" b="1" dirty="0">
                <a:solidFill>
                  <a:schemeClr val="tx1"/>
                </a:solidFill>
                <a:latin typeface="Consolas" panose="020B0609020204030204" pitchFamily="49" charset="0"/>
              </a:rPr>
              <a:t>7 </a:t>
            </a:r>
            <a:r>
              <a:rPr lang="en-US" sz="2000" dirty="0">
                <a:solidFill>
                  <a:schemeClr val="tx1"/>
                </a:solidFill>
                <a:latin typeface="Consolas" panose="020B0609020204030204" pitchFamily="49" charset="0"/>
              </a:rPr>
              <a:t>] </a:t>
            </a:r>
            <a:r>
              <a:rPr lang="en-US" sz="2000" b="1" i="1" dirty="0">
                <a:solidFill>
                  <a:schemeClr val="tx1"/>
                </a:solidFill>
                <a:latin typeface="Consolas" panose="020B0609020204030204" pitchFamily="49" charset="0"/>
              </a:rPr>
              <a:t>string</a:t>
            </a:r>
            <a:endParaRPr lang="pt-PT" sz="1800" i="1" dirty="0">
              <a:solidFill>
                <a:schemeClr val="tx1"/>
              </a:solidFill>
              <a:latin typeface="Consolas" panose="020B0609020204030204" pitchFamily="49" charset="0"/>
            </a:endParaRPr>
          </a:p>
        </p:txBody>
      </p:sp>
    </p:spTree>
    <p:extLst>
      <p:ext uri="{BB962C8B-B14F-4D97-AF65-F5344CB8AC3E}">
        <p14:creationId xmlns:p14="http://schemas.microsoft.com/office/powerpoint/2010/main" val="378593202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233086"/>
            <a:ext cx="8042276" cy="1336956"/>
          </a:xfrm>
        </p:spPr>
        <p:txBody>
          <a:bodyPr/>
          <a:lstStyle/>
          <a:p>
            <a:r>
              <a:rPr lang="pt-PT" sz="3600" dirty="0" err="1"/>
              <a:t>Configuring</a:t>
            </a:r>
            <a:r>
              <a:rPr lang="pt-PT" sz="3600" dirty="0"/>
              <a:t> HSRP </a:t>
            </a:r>
            <a:r>
              <a:rPr lang="pt-PT" sz="3600" dirty="0" err="1"/>
              <a:t>Authentication</a:t>
            </a:r>
            <a:endParaRPr lang="pt-PT" sz="3600" dirty="0"/>
          </a:p>
        </p:txBody>
      </p:sp>
      <p:sp>
        <p:nvSpPr>
          <p:cNvPr id="3" name="Content Placeholder 2"/>
          <p:cNvSpPr>
            <a:spLocks noGrp="1"/>
          </p:cNvSpPr>
          <p:nvPr>
            <p:ph idx="1"/>
          </p:nvPr>
        </p:nvSpPr>
        <p:spPr>
          <a:xfrm>
            <a:off x="549275" y="1734672"/>
            <a:ext cx="8042276" cy="4343400"/>
          </a:xfrm>
        </p:spPr>
        <p:txBody>
          <a:bodyPr>
            <a:normAutofit fontScale="92500"/>
          </a:bodyPr>
          <a:lstStyle/>
          <a:p>
            <a:r>
              <a:rPr lang="en-US" dirty="0">
                <a:solidFill>
                  <a:schemeClr val="tx1"/>
                </a:solidFill>
              </a:rPr>
              <a:t>To configure MD5 authentication using key chains, use the following command </a:t>
            </a:r>
            <a:r>
              <a:rPr lang="pt-PT" dirty="0" err="1">
                <a:solidFill>
                  <a:schemeClr val="tx1"/>
                </a:solidFill>
              </a:rPr>
              <a:t>sequence</a:t>
            </a:r>
            <a:r>
              <a:rPr lang="pt-PT" dirty="0">
                <a:solidFill>
                  <a:schemeClr val="tx1"/>
                </a:solidFill>
              </a:rPr>
              <a:t>:</a:t>
            </a:r>
          </a:p>
          <a:p>
            <a:r>
              <a:rPr lang="pt-PT" sz="2000" dirty="0" err="1">
                <a:solidFill>
                  <a:schemeClr val="tx1"/>
                </a:solidFill>
                <a:latin typeface="Consolas" panose="020B0609020204030204" pitchFamily="49" charset="0"/>
              </a:rPr>
              <a:t>Switch</a:t>
            </a:r>
            <a:r>
              <a:rPr lang="pt-PT" sz="2000" dirty="0">
                <a:solidFill>
                  <a:schemeClr val="tx1"/>
                </a:solidFill>
                <a:latin typeface="Consolas" panose="020B0609020204030204" pitchFamily="49" charset="0"/>
              </a:rPr>
              <a:t>(</a:t>
            </a:r>
            <a:r>
              <a:rPr lang="pt-PT" sz="2000" dirty="0" err="1">
                <a:solidFill>
                  <a:schemeClr val="tx1"/>
                </a:solidFill>
                <a:latin typeface="Consolas" panose="020B0609020204030204" pitchFamily="49" charset="0"/>
              </a:rPr>
              <a:t>config</a:t>
            </a:r>
            <a:r>
              <a:rPr lang="pt-PT" sz="2000" dirty="0">
                <a:solidFill>
                  <a:schemeClr val="tx1"/>
                </a:solidFill>
                <a:latin typeface="Consolas" panose="020B0609020204030204" pitchFamily="49" charset="0"/>
              </a:rPr>
              <a:t>)# </a:t>
            </a:r>
            <a:r>
              <a:rPr lang="pt-PT" sz="2000" b="1" dirty="0" err="1">
                <a:solidFill>
                  <a:schemeClr val="tx1"/>
                </a:solidFill>
                <a:latin typeface="Consolas" panose="020B0609020204030204" pitchFamily="49" charset="0"/>
              </a:rPr>
              <a:t>key</a:t>
            </a:r>
            <a:r>
              <a:rPr lang="pt-PT" sz="2000" b="1" dirty="0">
                <a:solidFill>
                  <a:schemeClr val="tx1"/>
                </a:solidFill>
                <a:latin typeface="Consolas" panose="020B0609020204030204" pitchFamily="49" charset="0"/>
              </a:rPr>
              <a:t> </a:t>
            </a:r>
            <a:r>
              <a:rPr lang="pt-PT" sz="2000" b="1" dirty="0" err="1">
                <a:solidFill>
                  <a:schemeClr val="tx1"/>
                </a:solidFill>
                <a:latin typeface="Consolas" panose="020B0609020204030204" pitchFamily="49" charset="0"/>
              </a:rPr>
              <a:t>chain</a:t>
            </a:r>
            <a:r>
              <a:rPr lang="pt-PT" sz="2000" b="1" dirty="0">
                <a:solidFill>
                  <a:schemeClr val="tx1"/>
                </a:solidFill>
                <a:latin typeface="Consolas" panose="020B0609020204030204" pitchFamily="49" charset="0"/>
              </a:rPr>
              <a:t> </a:t>
            </a:r>
            <a:r>
              <a:rPr lang="pt-PT" sz="2000" i="1" dirty="0" err="1">
                <a:solidFill>
                  <a:schemeClr val="tx1"/>
                </a:solidFill>
                <a:latin typeface="Consolas" panose="020B0609020204030204" pitchFamily="49" charset="0"/>
              </a:rPr>
              <a:t>chain-name</a:t>
            </a:r>
            <a:endParaRPr lang="pt-PT" sz="2000" i="1" dirty="0">
              <a:solidFill>
                <a:schemeClr val="tx1"/>
              </a:solidFill>
              <a:latin typeface="Consolas" panose="020B0609020204030204" pitchFamily="49" charset="0"/>
            </a:endParaRPr>
          </a:p>
          <a:p>
            <a:r>
              <a:rPr lang="pt-PT" sz="2000" dirty="0" err="1">
                <a:solidFill>
                  <a:schemeClr val="tx1"/>
                </a:solidFill>
                <a:latin typeface="Consolas" panose="020B0609020204030204" pitchFamily="49" charset="0"/>
              </a:rPr>
              <a:t>Switch</a:t>
            </a:r>
            <a:r>
              <a:rPr lang="pt-PT" sz="2000" dirty="0">
                <a:solidFill>
                  <a:schemeClr val="tx1"/>
                </a:solidFill>
                <a:latin typeface="Consolas" panose="020B0609020204030204" pitchFamily="49" charset="0"/>
              </a:rPr>
              <a:t>(</a:t>
            </a:r>
            <a:r>
              <a:rPr lang="pt-PT" sz="2000" dirty="0" err="1">
                <a:solidFill>
                  <a:schemeClr val="tx1"/>
                </a:solidFill>
                <a:latin typeface="Consolas" panose="020B0609020204030204" pitchFamily="49" charset="0"/>
              </a:rPr>
              <a:t>config-keychain</a:t>
            </a:r>
            <a:r>
              <a:rPr lang="pt-PT" sz="2000" dirty="0">
                <a:solidFill>
                  <a:schemeClr val="tx1"/>
                </a:solidFill>
                <a:latin typeface="Consolas" panose="020B0609020204030204" pitchFamily="49" charset="0"/>
              </a:rPr>
              <a:t>)# </a:t>
            </a:r>
            <a:r>
              <a:rPr lang="pt-PT" sz="2000" b="1" dirty="0" err="1">
                <a:solidFill>
                  <a:schemeClr val="tx1"/>
                </a:solidFill>
                <a:latin typeface="Consolas" panose="020B0609020204030204" pitchFamily="49" charset="0"/>
              </a:rPr>
              <a:t>key</a:t>
            </a:r>
            <a:r>
              <a:rPr lang="pt-PT" sz="2000" b="1" dirty="0">
                <a:solidFill>
                  <a:schemeClr val="tx1"/>
                </a:solidFill>
                <a:latin typeface="Consolas" panose="020B0609020204030204" pitchFamily="49" charset="0"/>
              </a:rPr>
              <a:t> </a:t>
            </a:r>
            <a:r>
              <a:rPr lang="pt-PT" sz="2000" i="1" dirty="0" err="1">
                <a:solidFill>
                  <a:schemeClr val="tx1"/>
                </a:solidFill>
                <a:latin typeface="Consolas" panose="020B0609020204030204" pitchFamily="49" charset="0"/>
              </a:rPr>
              <a:t>key-number</a:t>
            </a:r>
            <a:endParaRPr lang="pt-PT" sz="2000" i="1" dirty="0">
              <a:solidFill>
                <a:schemeClr val="tx1"/>
              </a:solidFill>
              <a:latin typeface="Consolas" panose="020B0609020204030204" pitchFamily="49" charset="0"/>
            </a:endParaRPr>
          </a:p>
          <a:p>
            <a:r>
              <a:rPr lang="en-US" sz="2000" dirty="0">
                <a:solidFill>
                  <a:schemeClr val="tx1"/>
                </a:solidFill>
                <a:latin typeface="Consolas" panose="020B0609020204030204" pitchFamily="49" charset="0"/>
              </a:rPr>
              <a:t>Switch(</a:t>
            </a:r>
            <a:r>
              <a:rPr lang="en-US" sz="2000" dirty="0" err="1">
                <a:solidFill>
                  <a:schemeClr val="tx1"/>
                </a:solidFill>
                <a:latin typeface="Consolas" panose="020B0609020204030204" pitchFamily="49" charset="0"/>
              </a:rPr>
              <a:t>config</a:t>
            </a:r>
            <a:r>
              <a:rPr lang="en-US" sz="2000" dirty="0">
                <a:solidFill>
                  <a:schemeClr val="tx1"/>
                </a:solidFill>
                <a:latin typeface="Consolas" panose="020B0609020204030204" pitchFamily="49" charset="0"/>
              </a:rPr>
              <a:t>-keychain-key)# </a:t>
            </a:r>
            <a:r>
              <a:rPr lang="en-US" sz="2000" b="1" dirty="0">
                <a:solidFill>
                  <a:schemeClr val="tx1"/>
                </a:solidFill>
                <a:latin typeface="Consolas" panose="020B0609020204030204" pitchFamily="49" charset="0"/>
              </a:rPr>
              <a:t>key-string </a:t>
            </a:r>
            <a:r>
              <a:rPr lang="en-US" sz="2000" dirty="0">
                <a:solidFill>
                  <a:schemeClr val="tx1"/>
                </a:solidFill>
                <a:latin typeface="Consolas" panose="020B0609020204030204" pitchFamily="49" charset="0"/>
              </a:rPr>
              <a:t>[ </a:t>
            </a:r>
            <a:r>
              <a:rPr lang="en-US" sz="2000" b="1" dirty="0">
                <a:solidFill>
                  <a:schemeClr val="tx1"/>
                </a:solidFill>
                <a:latin typeface="Consolas" panose="020B0609020204030204" pitchFamily="49" charset="0"/>
              </a:rPr>
              <a:t>0 </a:t>
            </a:r>
            <a:r>
              <a:rPr lang="en-US" sz="2000" dirty="0">
                <a:solidFill>
                  <a:schemeClr val="tx1"/>
                </a:solidFill>
                <a:latin typeface="Consolas" panose="020B0609020204030204" pitchFamily="49" charset="0"/>
              </a:rPr>
              <a:t>| </a:t>
            </a:r>
            <a:r>
              <a:rPr lang="en-US" sz="2000" b="1" dirty="0">
                <a:solidFill>
                  <a:schemeClr val="tx1"/>
                </a:solidFill>
                <a:latin typeface="Consolas" panose="020B0609020204030204" pitchFamily="49" charset="0"/>
              </a:rPr>
              <a:t>7 </a:t>
            </a:r>
            <a:r>
              <a:rPr lang="en-US" sz="2000" dirty="0">
                <a:solidFill>
                  <a:schemeClr val="tx1"/>
                </a:solidFill>
                <a:latin typeface="Consolas" panose="020B0609020204030204" pitchFamily="49" charset="0"/>
              </a:rPr>
              <a:t>] </a:t>
            </a:r>
            <a:r>
              <a:rPr lang="en-US" sz="2000" i="1" dirty="0">
                <a:solidFill>
                  <a:schemeClr val="tx1"/>
                </a:solidFill>
                <a:latin typeface="Consolas" panose="020B0609020204030204" pitchFamily="49" charset="0"/>
              </a:rPr>
              <a:t>string</a:t>
            </a:r>
          </a:p>
          <a:p>
            <a:r>
              <a:rPr lang="pt-PT" sz="2000" dirty="0" err="1">
                <a:solidFill>
                  <a:schemeClr val="tx1"/>
                </a:solidFill>
                <a:latin typeface="Consolas" panose="020B0609020204030204" pitchFamily="49" charset="0"/>
              </a:rPr>
              <a:t>Switch</a:t>
            </a:r>
            <a:r>
              <a:rPr lang="pt-PT" sz="2000" dirty="0">
                <a:solidFill>
                  <a:schemeClr val="tx1"/>
                </a:solidFill>
                <a:latin typeface="Consolas" panose="020B0609020204030204" pitchFamily="49" charset="0"/>
              </a:rPr>
              <a:t>(</a:t>
            </a:r>
            <a:r>
              <a:rPr lang="pt-PT" sz="2000" dirty="0" err="1">
                <a:solidFill>
                  <a:schemeClr val="tx1"/>
                </a:solidFill>
                <a:latin typeface="Consolas" panose="020B0609020204030204" pitchFamily="49" charset="0"/>
              </a:rPr>
              <a:t>config-keychain-key</a:t>
            </a:r>
            <a:r>
              <a:rPr lang="pt-PT" sz="2000" dirty="0">
                <a:solidFill>
                  <a:schemeClr val="tx1"/>
                </a:solidFill>
                <a:latin typeface="Consolas" panose="020B0609020204030204" pitchFamily="49" charset="0"/>
              </a:rPr>
              <a:t>)# </a:t>
            </a:r>
            <a:r>
              <a:rPr lang="pt-PT" sz="2000" b="1" dirty="0">
                <a:solidFill>
                  <a:schemeClr val="tx1"/>
                </a:solidFill>
                <a:latin typeface="Consolas" panose="020B0609020204030204" pitchFamily="49" charset="0"/>
              </a:rPr>
              <a:t>exit</a:t>
            </a:r>
          </a:p>
          <a:p>
            <a:r>
              <a:rPr lang="pt-PT" sz="2000" dirty="0" err="1">
                <a:solidFill>
                  <a:schemeClr val="tx1"/>
                </a:solidFill>
                <a:latin typeface="Consolas" panose="020B0609020204030204" pitchFamily="49" charset="0"/>
              </a:rPr>
              <a:t>Switch</a:t>
            </a:r>
            <a:r>
              <a:rPr lang="pt-PT" sz="2000" dirty="0">
                <a:solidFill>
                  <a:schemeClr val="tx1"/>
                </a:solidFill>
                <a:latin typeface="Consolas" panose="020B0609020204030204" pitchFamily="49" charset="0"/>
              </a:rPr>
              <a:t>(</a:t>
            </a:r>
            <a:r>
              <a:rPr lang="pt-PT" sz="2000" dirty="0" err="1">
                <a:solidFill>
                  <a:schemeClr val="tx1"/>
                </a:solidFill>
                <a:latin typeface="Consolas" panose="020B0609020204030204" pitchFamily="49" charset="0"/>
              </a:rPr>
              <a:t>config</a:t>
            </a:r>
            <a:r>
              <a:rPr lang="pt-PT" sz="2000" dirty="0">
                <a:solidFill>
                  <a:schemeClr val="tx1"/>
                </a:solidFill>
                <a:latin typeface="Consolas" panose="020B0609020204030204" pitchFamily="49" charset="0"/>
              </a:rPr>
              <a:t>)# </a:t>
            </a:r>
            <a:r>
              <a:rPr lang="pt-PT" sz="2000" b="1" dirty="0">
                <a:solidFill>
                  <a:schemeClr val="tx1"/>
                </a:solidFill>
                <a:latin typeface="Consolas" panose="020B0609020204030204" pitchFamily="49" charset="0"/>
              </a:rPr>
              <a:t>interface </a:t>
            </a:r>
            <a:r>
              <a:rPr lang="pt-PT" sz="2000" i="1" dirty="0">
                <a:solidFill>
                  <a:schemeClr val="tx1"/>
                </a:solidFill>
                <a:latin typeface="Consolas" panose="020B0609020204030204" pitchFamily="49" charset="0"/>
              </a:rPr>
              <a:t>interface-</a:t>
            </a:r>
            <a:r>
              <a:rPr lang="pt-PT" sz="2000" i="1" dirty="0" err="1">
                <a:solidFill>
                  <a:schemeClr val="tx1"/>
                </a:solidFill>
                <a:latin typeface="Consolas" panose="020B0609020204030204" pitchFamily="49" charset="0"/>
              </a:rPr>
              <a:t>slot</a:t>
            </a:r>
            <a:r>
              <a:rPr lang="pt-PT" sz="2000" i="1" dirty="0">
                <a:solidFill>
                  <a:schemeClr val="tx1"/>
                </a:solidFill>
                <a:latin typeface="Consolas" panose="020B0609020204030204" pitchFamily="49" charset="0"/>
              </a:rPr>
              <a:t>/</a:t>
            </a:r>
            <a:r>
              <a:rPr lang="pt-PT" sz="2000" i="1" dirty="0" err="1">
                <a:solidFill>
                  <a:schemeClr val="tx1"/>
                </a:solidFill>
                <a:latin typeface="Consolas" panose="020B0609020204030204" pitchFamily="49" charset="0"/>
              </a:rPr>
              <a:t>number</a:t>
            </a:r>
            <a:endParaRPr lang="pt-PT" sz="2000" i="1" dirty="0">
              <a:solidFill>
                <a:schemeClr val="tx1"/>
              </a:solidFill>
              <a:latin typeface="Consolas" panose="020B0609020204030204" pitchFamily="49" charset="0"/>
            </a:endParaRPr>
          </a:p>
          <a:p>
            <a:r>
              <a:rPr lang="en-US" sz="2000" dirty="0">
                <a:solidFill>
                  <a:schemeClr val="tx1"/>
                </a:solidFill>
                <a:latin typeface="Consolas" panose="020B0609020204030204" pitchFamily="49" charset="0"/>
              </a:rPr>
              <a:t>Switch(</a:t>
            </a:r>
            <a:r>
              <a:rPr lang="en-US" sz="2000" dirty="0" err="1">
                <a:solidFill>
                  <a:schemeClr val="tx1"/>
                </a:solidFill>
                <a:latin typeface="Consolas" panose="020B0609020204030204" pitchFamily="49" charset="0"/>
              </a:rPr>
              <a:t>config</a:t>
            </a:r>
            <a:r>
              <a:rPr lang="en-US" sz="2000" dirty="0">
                <a:solidFill>
                  <a:schemeClr val="tx1"/>
                </a:solidFill>
                <a:latin typeface="Consolas" panose="020B0609020204030204" pitchFamily="49" charset="0"/>
              </a:rPr>
              <a:t>-if)# </a:t>
            </a:r>
            <a:r>
              <a:rPr lang="en-US" sz="2000" b="1" dirty="0">
                <a:solidFill>
                  <a:schemeClr val="tx1"/>
                </a:solidFill>
                <a:latin typeface="Consolas" panose="020B0609020204030204" pitchFamily="49" charset="0"/>
              </a:rPr>
              <a:t>standby group authentication md5 key-chain </a:t>
            </a:r>
            <a:r>
              <a:rPr lang="en-US" sz="2000" i="1" dirty="0">
                <a:solidFill>
                  <a:schemeClr val="tx1"/>
                </a:solidFill>
                <a:latin typeface="Consolas" panose="020B0609020204030204" pitchFamily="49" charset="0"/>
              </a:rPr>
              <a:t>chain-name</a:t>
            </a:r>
            <a:endParaRPr lang="pt-PT" sz="2000" dirty="0">
              <a:solidFill>
                <a:schemeClr val="tx1"/>
              </a:solidFill>
              <a:latin typeface="Consolas" panose="020B0609020204030204" pitchFamily="49" charset="0"/>
            </a:endParaRPr>
          </a:p>
        </p:txBody>
      </p:sp>
    </p:spTree>
    <p:extLst>
      <p:ext uri="{BB962C8B-B14F-4D97-AF65-F5344CB8AC3E}">
        <p14:creationId xmlns:p14="http://schemas.microsoft.com/office/powerpoint/2010/main" val="112001491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224120"/>
            <a:ext cx="8042276" cy="1336956"/>
          </a:xfrm>
        </p:spPr>
        <p:txBody>
          <a:bodyPr/>
          <a:lstStyle/>
          <a:p>
            <a:r>
              <a:rPr lang="pt-PT" sz="3600" dirty="0" err="1"/>
              <a:t>Tuning</a:t>
            </a:r>
            <a:r>
              <a:rPr lang="pt-PT" sz="3600" dirty="0"/>
              <a:t> HSRP Timers</a:t>
            </a:r>
          </a:p>
        </p:txBody>
      </p:sp>
      <p:sp>
        <p:nvSpPr>
          <p:cNvPr id="3" name="Content Placeholder 2"/>
          <p:cNvSpPr>
            <a:spLocks noGrp="1"/>
          </p:cNvSpPr>
          <p:nvPr>
            <p:ph idx="1"/>
          </p:nvPr>
        </p:nvSpPr>
        <p:spPr>
          <a:xfrm>
            <a:off x="549275" y="1949826"/>
            <a:ext cx="8042276" cy="4343400"/>
          </a:xfrm>
        </p:spPr>
        <p:txBody>
          <a:bodyPr>
            <a:normAutofit fontScale="85000" lnSpcReduction="20000"/>
          </a:bodyPr>
          <a:lstStyle/>
          <a:p>
            <a:r>
              <a:rPr lang="en-US" dirty="0">
                <a:solidFill>
                  <a:schemeClr val="tx1"/>
                </a:solidFill>
              </a:rPr>
              <a:t>By default, the HSRP hello time is 3 seconds, and the hold time is 10 seconds, which means that the failover time could be as much as 10 seconds for clients to start communicating with the new default gateway. </a:t>
            </a:r>
          </a:p>
          <a:p>
            <a:r>
              <a:rPr lang="en-US" dirty="0">
                <a:solidFill>
                  <a:schemeClr val="tx1"/>
                </a:solidFill>
              </a:rPr>
              <a:t>In some cases, this interval may be excessive for application support. </a:t>
            </a:r>
          </a:p>
          <a:p>
            <a:r>
              <a:rPr lang="en-US" dirty="0">
                <a:solidFill>
                  <a:schemeClr val="tx1"/>
                </a:solidFill>
              </a:rPr>
              <a:t>The hello-time and the hold-time parameters are configurable. </a:t>
            </a:r>
          </a:p>
          <a:p>
            <a:r>
              <a:rPr lang="en-US" dirty="0">
                <a:solidFill>
                  <a:schemeClr val="tx1"/>
                </a:solidFill>
              </a:rPr>
              <a:t>To configure the time between the hello messages and the time before other group routers declare the active or standby router to be nonfunctioning, enter this command in the </a:t>
            </a:r>
            <a:r>
              <a:rPr lang="pt-PT" dirty="0">
                <a:solidFill>
                  <a:schemeClr val="tx1"/>
                </a:solidFill>
              </a:rPr>
              <a:t>interface </a:t>
            </a:r>
            <a:r>
              <a:rPr lang="pt-PT" dirty="0" err="1">
                <a:solidFill>
                  <a:schemeClr val="tx1"/>
                </a:solidFill>
              </a:rPr>
              <a:t>configuration</a:t>
            </a:r>
            <a:r>
              <a:rPr lang="pt-PT" dirty="0">
                <a:solidFill>
                  <a:schemeClr val="tx1"/>
                </a:solidFill>
              </a:rPr>
              <a:t> </a:t>
            </a:r>
            <a:r>
              <a:rPr lang="pt-PT" dirty="0" err="1">
                <a:solidFill>
                  <a:schemeClr val="tx1"/>
                </a:solidFill>
              </a:rPr>
              <a:t>mode</a:t>
            </a:r>
            <a:r>
              <a:rPr lang="pt-PT" dirty="0">
                <a:solidFill>
                  <a:schemeClr val="tx1"/>
                </a:solidFill>
              </a:rPr>
              <a:t>:</a:t>
            </a:r>
          </a:p>
          <a:p>
            <a:r>
              <a:rPr lang="en-US" sz="2200" dirty="0">
                <a:solidFill>
                  <a:schemeClr val="tx1"/>
                </a:solidFill>
                <a:latin typeface="Consolas" panose="020B0609020204030204" pitchFamily="49" charset="0"/>
              </a:rPr>
              <a:t>Switch(</a:t>
            </a:r>
            <a:r>
              <a:rPr lang="en-US" sz="2200" dirty="0" err="1">
                <a:solidFill>
                  <a:schemeClr val="tx1"/>
                </a:solidFill>
                <a:latin typeface="Consolas" panose="020B0609020204030204" pitchFamily="49" charset="0"/>
              </a:rPr>
              <a:t>config</a:t>
            </a:r>
            <a:r>
              <a:rPr lang="en-US" sz="2200" dirty="0">
                <a:solidFill>
                  <a:schemeClr val="tx1"/>
                </a:solidFill>
                <a:latin typeface="Consolas" panose="020B0609020204030204" pitchFamily="49" charset="0"/>
              </a:rPr>
              <a:t>-if)# </a:t>
            </a:r>
            <a:r>
              <a:rPr lang="en-US" sz="2200" b="1" dirty="0">
                <a:solidFill>
                  <a:schemeClr val="tx1"/>
                </a:solidFill>
                <a:latin typeface="Consolas" panose="020B0609020204030204" pitchFamily="49" charset="0"/>
              </a:rPr>
              <a:t>standby </a:t>
            </a:r>
            <a:r>
              <a:rPr lang="en-US" sz="2200" dirty="0">
                <a:solidFill>
                  <a:schemeClr val="tx1"/>
                </a:solidFill>
                <a:latin typeface="Consolas" panose="020B0609020204030204" pitchFamily="49" charset="0"/>
              </a:rPr>
              <a:t>[ </a:t>
            </a:r>
            <a:r>
              <a:rPr lang="en-US" sz="2200" i="1" dirty="0">
                <a:solidFill>
                  <a:schemeClr val="tx1"/>
                </a:solidFill>
                <a:latin typeface="Consolas" panose="020B0609020204030204" pitchFamily="49" charset="0"/>
              </a:rPr>
              <a:t>group-number </a:t>
            </a:r>
            <a:r>
              <a:rPr lang="en-US" sz="2200" dirty="0">
                <a:solidFill>
                  <a:schemeClr val="tx1"/>
                </a:solidFill>
                <a:latin typeface="Consolas" panose="020B0609020204030204" pitchFamily="49" charset="0"/>
              </a:rPr>
              <a:t>] </a:t>
            </a:r>
            <a:r>
              <a:rPr lang="en-US" sz="2200" b="1" dirty="0">
                <a:solidFill>
                  <a:schemeClr val="tx1"/>
                </a:solidFill>
                <a:latin typeface="Consolas" panose="020B0609020204030204" pitchFamily="49" charset="0"/>
              </a:rPr>
              <a:t>timers </a:t>
            </a:r>
            <a:r>
              <a:rPr lang="en-US" sz="2200" dirty="0">
                <a:solidFill>
                  <a:schemeClr val="tx1"/>
                </a:solidFill>
                <a:latin typeface="Consolas" panose="020B0609020204030204" pitchFamily="49" charset="0"/>
              </a:rPr>
              <a:t>[ </a:t>
            </a:r>
            <a:r>
              <a:rPr lang="en-US" sz="2200" b="1" dirty="0" err="1">
                <a:solidFill>
                  <a:schemeClr val="tx1"/>
                </a:solidFill>
                <a:latin typeface="Consolas" panose="020B0609020204030204" pitchFamily="49" charset="0"/>
              </a:rPr>
              <a:t>msec</a:t>
            </a:r>
            <a:r>
              <a:rPr lang="en-US" sz="2200" b="1" dirty="0">
                <a:solidFill>
                  <a:schemeClr val="tx1"/>
                </a:solidFill>
                <a:latin typeface="Consolas" panose="020B0609020204030204" pitchFamily="49" charset="0"/>
              </a:rPr>
              <a:t> </a:t>
            </a:r>
            <a:r>
              <a:rPr lang="en-US" sz="2200" dirty="0">
                <a:solidFill>
                  <a:schemeClr val="tx1"/>
                </a:solidFill>
                <a:latin typeface="Consolas" panose="020B0609020204030204" pitchFamily="49" charset="0"/>
              </a:rPr>
              <a:t>] </a:t>
            </a:r>
            <a:r>
              <a:rPr lang="en-US" sz="2200" i="1" dirty="0" err="1">
                <a:solidFill>
                  <a:schemeClr val="tx1"/>
                </a:solidFill>
                <a:latin typeface="Consolas" panose="020B0609020204030204" pitchFamily="49" charset="0"/>
              </a:rPr>
              <a:t>hellotime</a:t>
            </a:r>
            <a:r>
              <a:rPr lang="en-US" sz="2200" i="1" dirty="0">
                <a:solidFill>
                  <a:schemeClr val="tx1"/>
                </a:solidFill>
                <a:latin typeface="Consolas" panose="020B0609020204030204" pitchFamily="49" charset="0"/>
              </a:rPr>
              <a:t> </a:t>
            </a:r>
            <a:r>
              <a:rPr lang="en-US" sz="2200" dirty="0">
                <a:solidFill>
                  <a:schemeClr val="tx1"/>
                </a:solidFill>
                <a:latin typeface="Consolas" panose="020B0609020204030204" pitchFamily="49" charset="0"/>
              </a:rPr>
              <a:t>[ </a:t>
            </a:r>
            <a:r>
              <a:rPr lang="en-US" sz="2200" b="1" dirty="0" err="1">
                <a:solidFill>
                  <a:schemeClr val="tx1"/>
                </a:solidFill>
                <a:latin typeface="Consolas" panose="020B0609020204030204" pitchFamily="49" charset="0"/>
              </a:rPr>
              <a:t>msec</a:t>
            </a:r>
            <a:r>
              <a:rPr lang="en-US" sz="2200" b="1" dirty="0">
                <a:solidFill>
                  <a:schemeClr val="tx1"/>
                </a:solidFill>
                <a:latin typeface="Consolas" panose="020B0609020204030204" pitchFamily="49" charset="0"/>
              </a:rPr>
              <a:t> </a:t>
            </a:r>
            <a:r>
              <a:rPr lang="en-US" sz="2200" dirty="0">
                <a:solidFill>
                  <a:schemeClr val="tx1"/>
                </a:solidFill>
                <a:latin typeface="Consolas" panose="020B0609020204030204" pitchFamily="49" charset="0"/>
              </a:rPr>
              <a:t>] </a:t>
            </a:r>
            <a:r>
              <a:rPr lang="en-US" sz="2200" i="1" dirty="0" err="1">
                <a:solidFill>
                  <a:schemeClr val="tx1"/>
                </a:solidFill>
                <a:latin typeface="Consolas" panose="020B0609020204030204" pitchFamily="49" charset="0"/>
              </a:rPr>
              <a:t>holdtime</a:t>
            </a:r>
            <a:endParaRPr lang="pt-PT" sz="2200" dirty="0">
              <a:solidFill>
                <a:schemeClr val="tx1"/>
              </a:solidFill>
              <a:latin typeface="Consolas" panose="020B0609020204030204" pitchFamily="49" charset="0"/>
            </a:endParaRPr>
          </a:p>
        </p:txBody>
      </p:sp>
    </p:spTree>
    <p:extLst>
      <p:ext uri="{BB962C8B-B14F-4D97-AF65-F5344CB8AC3E}">
        <p14:creationId xmlns:p14="http://schemas.microsoft.com/office/powerpoint/2010/main" val="274520775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pt-PT" sz="3600" dirty="0" err="1"/>
              <a:t>Preemption</a:t>
            </a:r>
            <a:r>
              <a:rPr lang="pt-PT" sz="3600" dirty="0"/>
              <a:t> </a:t>
            </a:r>
            <a:r>
              <a:rPr lang="pt-PT" sz="3600" dirty="0" err="1"/>
              <a:t>Delay</a:t>
            </a:r>
            <a:endParaRPr lang="pt-PT" sz="3600" dirty="0"/>
          </a:p>
        </p:txBody>
      </p:sp>
      <p:sp>
        <p:nvSpPr>
          <p:cNvPr id="3" name="Content Placeholder 2"/>
          <p:cNvSpPr>
            <a:spLocks noGrp="1"/>
          </p:cNvSpPr>
          <p:nvPr>
            <p:ph idx="1"/>
          </p:nvPr>
        </p:nvSpPr>
        <p:spPr>
          <a:xfrm>
            <a:off x="394446" y="1444532"/>
            <a:ext cx="8417859" cy="5081774"/>
          </a:xfrm>
        </p:spPr>
        <p:txBody>
          <a:bodyPr>
            <a:normAutofit lnSpcReduction="10000"/>
          </a:bodyPr>
          <a:lstStyle/>
          <a:p>
            <a:r>
              <a:rPr lang="en-US" sz="1800" dirty="0">
                <a:solidFill>
                  <a:schemeClr val="tx1"/>
                </a:solidFill>
              </a:rPr>
              <a:t>Preemption is an important feature of HSRP that allows the primary router to resume the active role when it comes back online after a failure or a maintenance event. </a:t>
            </a:r>
          </a:p>
          <a:p>
            <a:r>
              <a:rPr lang="en-US" sz="1800" dirty="0">
                <a:solidFill>
                  <a:schemeClr val="tx1"/>
                </a:solidFill>
              </a:rPr>
              <a:t>Preemption is a desired behavior as it forces a predictable routing path for the VLAN traffic during normal operations. </a:t>
            </a:r>
          </a:p>
          <a:p>
            <a:r>
              <a:rPr lang="en-US" sz="1800" dirty="0">
                <a:solidFill>
                  <a:schemeClr val="tx1"/>
                </a:solidFill>
              </a:rPr>
              <a:t>It also ensures that the Layer 3 forwarding path for a VLAN parallels the Layer 2 STP forwarding path whenever possible.</a:t>
            </a:r>
          </a:p>
          <a:p>
            <a:r>
              <a:rPr lang="en-US" sz="1800" dirty="0">
                <a:solidFill>
                  <a:schemeClr val="tx1"/>
                </a:solidFill>
              </a:rPr>
              <a:t>When a preempting device is rebooted, HSRP preemption communication should not begin until the distribution switch has established full connectivity to the rest of the network. </a:t>
            </a:r>
          </a:p>
          <a:p>
            <a:r>
              <a:rPr lang="en-US" sz="1800" dirty="0">
                <a:solidFill>
                  <a:schemeClr val="tx1"/>
                </a:solidFill>
              </a:rPr>
              <a:t>This situation allows the routing protocol convergence to occur more quickly, after the preferred router is in an active state.</a:t>
            </a:r>
          </a:p>
          <a:p>
            <a:r>
              <a:rPr lang="en-US" sz="1800" dirty="0">
                <a:solidFill>
                  <a:schemeClr val="tx1"/>
                </a:solidFill>
              </a:rPr>
              <a:t>To accomplish this, measure the system boot time and set the HSRP preemption delay to a value that is about 50 percent greater than device’s boot time</a:t>
            </a:r>
            <a:endParaRPr lang="pt-PT" sz="1800" dirty="0">
              <a:solidFill>
                <a:schemeClr val="tx1"/>
              </a:solidFill>
            </a:endParaRPr>
          </a:p>
        </p:txBody>
      </p:sp>
    </p:spTree>
    <p:extLst>
      <p:ext uri="{BB962C8B-B14F-4D97-AF65-F5344CB8AC3E}">
        <p14:creationId xmlns:p14="http://schemas.microsoft.com/office/powerpoint/2010/main" val="417157283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0993" y="846843"/>
            <a:ext cx="8042276" cy="1336956"/>
          </a:xfrm>
        </p:spPr>
        <p:txBody>
          <a:bodyPr>
            <a:noAutofit/>
          </a:bodyPr>
          <a:lstStyle/>
          <a:p>
            <a:r>
              <a:rPr lang="pt-PT" sz="3600" dirty="0" err="1"/>
              <a:t>Configuring</a:t>
            </a:r>
            <a:r>
              <a:rPr lang="pt-PT" sz="3600" dirty="0"/>
              <a:t> HSRP </a:t>
            </a:r>
            <a:r>
              <a:rPr lang="pt-PT" sz="3600" dirty="0" err="1"/>
              <a:t>Preemption</a:t>
            </a:r>
            <a:r>
              <a:rPr lang="pt-PT" sz="3600" dirty="0"/>
              <a:t> </a:t>
            </a:r>
            <a:r>
              <a:rPr lang="pt-PT" sz="3600" dirty="0" err="1"/>
              <a:t>Delay</a:t>
            </a:r>
            <a:r>
              <a:rPr lang="pt-PT" sz="3600" dirty="0"/>
              <a:t> Timers</a:t>
            </a:r>
          </a:p>
        </p:txBody>
      </p:sp>
      <p:sp>
        <p:nvSpPr>
          <p:cNvPr id="3" name="Content Placeholder 2"/>
          <p:cNvSpPr>
            <a:spLocks noGrp="1"/>
          </p:cNvSpPr>
          <p:nvPr>
            <p:ph idx="1"/>
          </p:nvPr>
        </p:nvSpPr>
        <p:spPr>
          <a:xfrm>
            <a:off x="279401" y="4764155"/>
            <a:ext cx="8520354" cy="2617383"/>
          </a:xfrm>
        </p:spPr>
        <p:txBody>
          <a:bodyPr/>
          <a:lstStyle/>
          <a:p>
            <a:r>
              <a:rPr lang="en-US" dirty="0">
                <a:solidFill>
                  <a:schemeClr val="tx1"/>
                </a:solidFill>
              </a:rPr>
              <a:t>For example, if the boot time for the distribution device is 150 seconds, the preempt delay should be set to 225 seconds</a:t>
            </a:r>
            <a:endParaRPr lang="pt-PT" dirty="0">
              <a:solidFill>
                <a:schemeClr val="tx1"/>
              </a:solidFill>
            </a:endParaRPr>
          </a:p>
        </p:txBody>
      </p:sp>
      <p:pic>
        <p:nvPicPr>
          <p:cNvPr id="4" name="Picture 3"/>
          <p:cNvPicPr>
            <a:picLocks noChangeAspect="1"/>
          </p:cNvPicPr>
          <p:nvPr/>
        </p:nvPicPr>
        <p:blipFill>
          <a:blip r:embed="rId2"/>
          <a:stretch>
            <a:fillRect/>
          </a:stretch>
        </p:blipFill>
        <p:spPr>
          <a:xfrm>
            <a:off x="279400" y="2174836"/>
            <a:ext cx="8520355" cy="2209191"/>
          </a:xfrm>
          <a:prstGeom prst="rect">
            <a:avLst/>
          </a:prstGeom>
        </p:spPr>
      </p:pic>
    </p:spTree>
    <p:extLst>
      <p:ext uri="{BB962C8B-B14F-4D97-AF65-F5344CB8AC3E}">
        <p14:creationId xmlns:p14="http://schemas.microsoft.com/office/powerpoint/2010/main" val="83188719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pt-PT" sz="3600" dirty="0"/>
              <a:t>HSRP </a:t>
            </a:r>
            <a:r>
              <a:rPr lang="pt-PT" sz="3600" dirty="0" err="1"/>
              <a:t>Versions</a:t>
            </a:r>
            <a:endParaRPr lang="pt-PT" sz="3600" dirty="0"/>
          </a:p>
        </p:txBody>
      </p:sp>
      <p:sp>
        <p:nvSpPr>
          <p:cNvPr id="3" name="Content Placeholder 2"/>
          <p:cNvSpPr>
            <a:spLocks noGrp="1"/>
          </p:cNvSpPr>
          <p:nvPr>
            <p:ph idx="1"/>
          </p:nvPr>
        </p:nvSpPr>
        <p:spPr/>
        <p:txBody>
          <a:bodyPr>
            <a:normAutofit fontScale="85000" lnSpcReduction="20000"/>
          </a:bodyPr>
          <a:lstStyle/>
          <a:p>
            <a:pPr marL="0" indent="0">
              <a:buNone/>
            </a:pPr>
            <a:r>
              <a:rPr lang="en-US" dirty="0">
                <a:solidFill>
                  <a:schemeClr val="tx1"/>
                </a:solidFill>
              </a:rPr>
              <a:t>There are two HSRP versions available on most Cisco routers and Layer 3 switches:</a:t>
            </a:r>
          </a:p>
          <a:p>
            <a:pPr lvl="1"/>
            <a:r>
              <a:rPr lang="pt-PT" dirty="0">
                <a:solidFill>
                  <a:schemeClr val="tx1"/>
                </a:solidFill>
              </a:rPr>
              <a:t>HSRPv1 </a:t>
            </a:r>
            <a:r>
              <a:rPr lang="pt-PT" dirty="0" err="1">
                <a:solidFill>
                  <a:schemeClr val="tx1"/>
                </a:solidFill>
              </a:rPr>
              <a:t>and</a:t>
            </a:r>
            <a:r>
              <a:rPr lang="pt-PT" dirty="0">
                <a:solidFill>
                  <a:schemeClr val="tx1"/>
                </a:solidFill>
              </a:rPr>
              <a:t> HSRPv2.</a:t>
            </a:r>
            <a:endParaRPr lang="en-US" dirty="0">
              <a:solidFill>
                <a:schemeClr val="tx1"/>
              </a:solidFill>
            </a:endParaRPr>
          </a:p>
          <a:p>
            <a:r>
              <a:rPr lang="en-US" dirty="0">
                <a:solidFill>
                  <a:schemeClr val="tx1"/>
                </a:solidFill>
              </a:rPr>
              <a:t>Version 1 is a default version on Cisco IOS devices. </a:t>
            </a:r>
          </a:p>
          <a:p>
            <a:r>
              <a:rPr lang="en-US" dirty="0">
                <a:solidFill>
                  <a:schemeClr val="tx1"/>
                </a:solidFill>
              </a:rPr>
              <a:t>HSRPv2 allows group numbers up to 4095, thus allowing you to use VLAN number as the group number.</a:t>
            </a:r>
          </a:p>
          <a:p>
            <a:r>
              <a:rPr lang="en-US" dirty="0">
                <a:solidFill>
                  <a:schemeClr val="tx1"/>
                </a:solidFill>
              </a:rPr>
              <a:t>HSRP Version 2 must be enabled on an interface before HSRP IPv6 can be configured.</a:t>
            </a:r>
          </a:p>
          <a:p>
            <a:r>
              <a:rPr lang="en-US" dirty="0">
                <a:solidFill>
                  <a:schemeClr val="tx1"/>
                </a:solidFill>
              </a:rPr>
              <a:t>HSRP Version 2 will not interoperate with HSRP Version 1. </a:t>
            </a:r>
          </a:p>
          <a:p>
            <a:r>
              <a:rPr lang="en-US" dirty="0">
                <a:solidFill>
                  <a:schemeClr val="tx1"/>
                </a:solidFill>
              </a:rPr>
              <a:t>All devices in an HSRP group must have the same version configured; otherwise, the hello messages are not understood. </a:t>
            </a:r>
          </a:p>
        </p:txBody>
      </p:sp>
    </p:spTree>
    <p:extLst>
      <p:ext uri="{BB962C8B-B14F-4D97-AF65-F5344CB8AC3E}">
        <p14:creationId xmlns:p14="http://schemas.microsoft.com/office/powerpoint/2010/main" val="103836414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79296"/>
            <a:ext cx="8042276" cy="1336956"/>
          </a:xfrm>
        </p:spPr>
        <p:txBody>
          <a:bodyPr/>
          <a:lstStyle/>
          <a:p>
            <a:r>
              <a:rPr lang="pt-PT" sz="3600" dirty="0"/>
              <a:t>HSRP </a:t>
            </a:r>
            <a:r>
              <a:rPr lang="pt-PT" sz="3600" dirty="0" err="1"/>
              <a:t>Versions</a:t>
            </a:r>
            <a:endParaRPr lang="pt-PT" sz="3600" dirty="0"/>
          </a:p>
        </p:txBody>
      </p:sp>
      <p:sp>
        <p:nvSpPr>
          <p:cNvPr id="3" name="Content Placeholder 2"/>
          <p:cNvSpPr>
            <a:spLocks noGrp="1"/>
          </p:cNvSpPr>
          <p:nvPr>
            <p:ph idx="1"/>
          </p:nvPr>
        </p:nvSpPr>
        <p:spPr/>
        <p:txBody>
          <a:bodyPr>
            <a:normAutofit fontScale="92500" lnSpcReduction="10000"/>
          </a:bodyPr>
          <a:lstStyle/>
          <a:p>
            <a:r>
              <a:rPr lang="en-US" dirty="0">
                <a:solidFill>
                  <a:schemeClr val="tx1"/>
                </a:solidFill>
              </a:rPr>
              <a:t>An interface cannot operate both Version 1 and Version 2 because they are </a:t>
            </a:r>
            <a:r>
              <a:rPr lang="pt-PT" dirty="0" err="1">
                <a:solidFill>
                  <a:schemeClr val="tx1"/>
                </a:solidFill>
              </a:rPr>
              <a:t>mutually</a:t>
            </a:r>
            <a:r>
              <a:rPr lang="pt-PT" dirty="0">
                <a:solidFill>
                  <a:schemeClr val="tx1"/>
                </a:solidFill>
              </a:rPr>
              <a:t> exclusive.</a:t>
            </a:r>
          </a:p>
          <a:p>
            <a:r>
              <a:rPr lang="en-US" dirty="0">
                <a:solidFill>
                  <a:schemeClr val="tx1"/>
                </a:solidFill>
              </a:rPr>
              <a:t>The MAC address of the virtual router and the multicast address for the hello messages are different with Version 2. </a:t>
            </a:r>
          </a:p>
          <a:p>
            <a:r>
              <a:rPr lang="en-US" dirty="0">
                <a:solidFill>
                  <a:schemeClr val="tx1"/>
                </a:solidFill>
              </a:rPr>
              <a:t>HSRPv2 uses the new IP multicast address 224.0.0.102 to send the hello packets instead of the multicast address of 224.0.0.2, which is used by Version 1. </a:t>
            </a:r>
          </a:p>
          <a:p>
            <a:r>
              <a:rPr lang="en-US" dirty="0">
                <a:solidFill>
                  <a:schemeClr val="tx1"/>
                </a:solidFill>
              </a:rPr>
              <a:t>To enable HSRP Version 2, enable the following configuration:</a:t>
            </a:r>
          </a:p>
          <a:p>
            <a:r>
              <a:rPr lang="en-US" dirty="0">
                <a:solidFill>
                  <a:schemeClr val="tx1"/>
                </a:solidFill>
                <a:latin typeface="Consolas" panose="020B0609020204030204" pitchFamily="49" charset="0"/>
              </a:rPr>
              <a:t>Switch(</a:t>
            </a:r>
            <a:r>
              <a:rPr lang="en-US" dirty="0" err="1">
                <a:solidFill>
                  <a:schemeClr val="tx1"/>
                </a:solidFill>
                <a:latin typeface="Consolas" panose="020B0609020204030204" pitchFamily="49" charset="0"/>
              </a:rPr>
              <a:t>config</a:t>
            </a:r>
            <a:r>
              <a:rPr lang="en-US" dirty="0">
                <a:solidFill>
                  <a:schemeClr val="tx1"/>
                </a:solidFill>
                <a:latin typeface="Consolas" panose="020B0609020204030204" pitchFamily="49" charset="0"/>
              </a:rPr>
              <a:t>-if) </a:t>
            </a:r>
            <a:r>
              <a:rPr lang="en-US" b="1" dirty="0">
                <a:solidFill>
                  <a:schemeClr val="tx1"/>
                </a:solidFill>
                <a:latin typeface="Consolas" panose="020B0609020204030204" pitchFamily="49" charset="0"/>
              </a:rPr>
              <a:t>standby </a:t>
            </a:r>
            <a:r>
              <a:rPr lang="en-US" i="1" dirty="0" err="1">
                <a:solidFill>
                  <a:schemeClr val="tx1"/>
                </a:solidFill>
                <a:latin typeface="Consolas" panose="020B0609020204030204" pitchFamily="49" charset="0"/>
              </a:rPr>
              <a:t>hsrp</a:t>
            </a:r>
            <a:r>
              <a:rPr lang="en-US" i="1" dirty="0">
                <a:solidFill>
                  <a:schemeClr val="tx1"/>
                </a:solidFill>
                <a:latin typeface="Consolas" panose="020B0609020204030204" pitchFamily="49" charset="0"/>
              </a:rPr>
              <a:t>-number </a:t>
            </a:r>
            <a:r>
              <a:rPr lang="en-US" b="1" dirty="0">
                <a:solidFill>
                  <a:schemeClr val="tx1"/>
                </a:solidFill>
                <a:latin typeface="Consolas" panose="020B0609020204030204" pitchFamily="49" charset="0"/>
              </a:rPr>
              <a:t>version 2</a:t>
            </a:r>
          </a:p>
          <a:p>
            <a:endParaRPr lang="pt-PT" dirty="0">
              <a:solidFill>
                <a:schemeClr val="tx1"/>
              </a:solidFill>
            </a:endParaRPr>
          </a:p>
        </p:txBody>
      </p:sp>
    </p:spTree>
    <p:extLst>
      <p:ext uri="{BB962C8B-B14F-4D97-AF65-F5344CB8AC3E}">
        <p14:creationId xmlns:p14="http://schemas.microsoft.com/office/powerpoint/2010/main" val="1349342077"/>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800" kern="0" dirty="0"/>
              <a:t>Configuring Layer 3 Redundancy with VRRP</a:t>
            </a:r>
            <a:br>
              <a:rPr lang="en-US" sz="4800" kern="0" dirty="0"/>
            </a:br>
            <a:endParaRPr lang="en-GB" dirty="0"/>
          </a:p>
        </p:txBody>
      </p:sp>
    </p:spTree>
    <p:extLst>
      <p:ext uri="{BB962C8B-B14F-4D97-AF65-F5344CB8AC3E}">
        <p14:creationId xmlns:p14="http://schemas.microsoft.com/office/powerpoint/2010/main" val="167912518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824755"/>
            <a:ext cx="8042276" cy="878539"/>
          </a:xfrm>
        </p:spPr>
        <p:txBody>
          <a:bodyPr>
            <a:noAutofit/>
          </a:bodyPr>
          <a:lstStyle/>
          <a:p>
            <a:r>
              <a:rPr lang="en-US" sz="3200" dirty="0"/>
              <a:t>Configuring Layer 3 Redundancy with VRRP</a:t>
            </a:r>
            <a:endParaRPr lang="pt-PT" sz="3200" dirty="0"/>
          </a:p>
        </p:txBody>
      </p:sp>
      <p:sp>
        <p:nvSpPr>
          <p:cNvPr id="3" name="Content Placeholder 2"/>
          <p:cNvSpPr>
            <a:spLocks noGrp="1"/>
          </p:cNvSpPr>
          <p:nvPr>
            <p:ph idx="1"/>
          </p:nvPr>
        </p:nvSpPr>
        <p:spPr>
          <a:xfrm>
            <a:off x="549275" y="1824319"/>
            <a:ext cx="8042276" cy="4343400"/>
          </a:xfrm>
        </p:spPr>
        <p:txBody>
          <a:bodyPr/>
          <a:lstStyle/>
          <a:p>
            <a:pPr marL="0" indent="0">
              <a:buNone/>
            </a:pPr>
            <a:r>
              <a:rPr lang="en-US" dirty="0">
                <a:solidFill>
                  <a:schemeClr val="tx1"/>
                </a:solidFill>
              </a:rPr>
              <a:t>Upon completing this section, you will be able to do the following:</a:t>
            </a:r>
          </a:p>
          <a:p>
            <a:r>
              <a:rPr lang="en-US" dirty="0">
                <a:solidFill>
                  <a:schemeClr val="tx1"/>
                </a:solidFill>
              </a:rPr>
              <a:t>Describe the idea behind VRRP</a:t>
            </a:r>
          </a:p>
          <a:p>
            <a:r>
              <a:rPr lang="pt-PT" dirty="0">
                <a:solidFill>
                  <a:schemeClr val="tx1"/>
                </a:solidFill>
              </a:rPr>
              <a:t>Configure </a:t>
            </a:r>
            <a:r>
              <a:rPr lang="pt-PT" dirty="0" err="1">
                <a:solidFill>
                  <a:schemeClr val="tx1"/>
                </a:solidFill>
              </a:rPr>
              <a:t>and</a:t>
            </a:r>
            <a:r>
              <a:rPr lang="pt-PT" dirty="0">
                <a:solidFill>
                  <a:schemeClr val="tx1"/>
                </a:solidFill>
              </a:rPr>
              <a:t> </a:t>
            </a:r>
            <a:r>
              <a:rPr lang="pt-PT" dirty="0" err="1">
                <a:solidFill>
                  <a:schemeClr val="tx1"/>
                </a:solidFill>
              </a:rPr>
              <a:t>verify</a:t>
            </a:r>
            <a:r>
              <a:rPr lang="pt-PT" dirty="0">
                <a:solidFill>
                  <a:schemeClr val="tx1"/>
                </a:solidFill>
              </a:rPr>
              <a:t> VRRP</a:t>
            </a:r>
          </a:p>
          <a:p>
            <a:r>
              <a:rPr lang="en-US" dirty="0">
                <a:solidFill>
                  <a:schemeClr val="tx1"/>
                </a:solidFill>
              </a:rPr>
              <a:t>Describe the differences between HSRP and VRRP</a:t>
            </a:r>
          </a:p>
          <a:p>
            <a:r>
              <a:rPr lang="en-US" dirty="0">
                <a:solidFill>
                  <a:schemeClr val="tx1"/>
                </a:solidFill>
              </a:rPr>
              <a:t>Describe tracking options with VRRP</a:t>
            </a:r>
          </a:p>
          <a:p>
            <a:r>
              <a:rPr lang="en-US" dirty="0">
                <a:solidFill>
                  <a:schemeClr val="tx1"/>
                </a:solidFill>
              </a:rPr>
              <a:t>Configure VRRP interface object tracking</a:t>
            </a:r>
            <a:endParaRPr lang="pt-PT" dirty="0">
              <a:solidFill>
                <a:schemeClr val="tx1"/>
              </a:solidFill>
            </a:endParaRPr>
          </a:p>
        </p:txBody>
      </p:sp>
    </p:spTree>
    <p:extLst>
      <p:ext uri="{BB962C8B-B14F-4D97-AF65-F5344CB8AC3E}">
        <p14:creationId xmlns:p14="http://schemas.microsoft.com/office/powerpoint/2010/main" val="2922795531"/>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pt-PT" sz="3600" dirty="0" err="1"/>
              <a:t>About</a:t>
            </a:r>
            <a:r>
              <a:rPr lang="pt-PT" sz="3600" dirty="0"/>
              <a:t> VRRP</a:t>
            </a:r>
          </a:p>
        </p:txBody>
      </p:sp>
      <p:sp>
        <p:nvSpPr>
          <p:cNvPr id="3" name="Content Placeholder 2"/>
          <p:cNvSpPr>
            <a:spLocks noGrp="1"/>
          </p:cNvSpPr>
          <p:nvPr>
            <p:ph idx="1"/>
          </p:nvPr>
        </p:nvSpPr>
        <p:spPr/>
        <p:txBody>
          <a:bodyPr>
            <a:normAutofit fontScale="85000" lnSpcReduction="20000"/>
          </a:bodyPr>
          <a:lstStyle/>
          <a:p>
            <a:r>
              <a:rPr lang="en-US" dirty="0">
                <a:solidFill>
                  <a:schemeClr val="tx1"/>
                </a:solidFill>
              </a:rPr>
              <a:t>VRRP is an open standard alternative to HSRP. </a:t>
            </a:r>
          </a:p>
          <a:p>
            <a:r>
              <a:rPr lang="en-US" dirty="0">
                <a:solidFill>
                  <a:schemeClr val="tx1"/>
                </a:solidFill>
              </a:rPr>
              <a:t>VRRP is similar to HSRP, both in operation and configuration. </a:t>
            </a:r>
          </a:p>
          <a:p>
            <a:r>
              <a:rPr lang="en-US" dirty="0">
                <a:solidFill>
                  <a:schemeClr val="tx1"/>
                </a:solidFill>
              </a:rPr>
              <a:t>The VRRP master is analogous to the HSRP active gateway, and the VRRP backup is analogous to the HSRP standby gateway. </a:t>
            </a:r>
          </a:p>
          <a:p>
            <a:r>
              <a:rPr lang="en-US" dirty="0">
                <a:solidFill>
                  <a:schemeClr val="tx1"/>
                </a:solidFill>
              </a:rPr>
              <a:t>A VRRP group has one master device and one or multiple backup devices. </a:t>
            </a:r>
          </a:p>
          <a:p>
            <a:r>
              <a:rPr lang="en-US" dirty="0">
                <a:solidFill>
                  <a:schemeClr val="tx1"/>
                </a:solidFill>
              </a:rPr>
              <a:t>A device with the highest priority is the elected master. Priority can be a number between 0 and 255. </a:t>
            </a:r>
          </a:p>
          <a:p>
            <a:pPr lvl="1"/>
            <a:r>
              <a:rPr lang="en-US" dirty="0">
                <a:solidFill>
                  <a:schemeClr val="tx1"/>
                </a:solidFill>
              </a:rPr>
              <a:t>Priority value 0 has a special meaning; it indicates that the current master has stopped participating in VRRP.</a:t>
            </a:r>
          </a:p>
          <a:p>
            <a:pPr lvl="1"/>
            <a:r>
              <a:rPr lang="en-US" dirty="0">
                <a:solidFill>
                  <a:schemeClr val="tx1"/>
                </a:solidFill>
              </a:rPr>
              <a:t>This setting is used to trigger backup devices to quickly transition to master without having to wait for the current master to time out.</a:t>
            </a:r>
            <a:endParaRPr lang="pt-PT" dirty="0">
              <a:solidFill>
                <a:schemeClr val="tx1"/>
              </a:solidFill>
            </a:endParaRPr>
          </a:p>
        </p:txBody>
      </p:sp>
    </p:spTree>
    <p:extLst>
      <p:ext uri="{BB962C8B-B14F-4D97-AF65-F5344CB8AC3E}">
        <p14:creationId xmlns:p14="http://schemas.microsoft.com/office/powerpoint/2010/main" val="3223040454"/>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pt-PT" sz="3600" dirty="0" err="1"/>
              <a:t>About</a:t>
            </a:r>
            <a:r>
              <a:rPr lang="pt-PT" sz="3600" dirty="0"/>
              <a:t> VRRP</a:t>
            </a:r>
          </a:p>
        </p:txBody>
      </p:sp>
      <p:sp>
        <p:nvSpPr>
          <p:cNvPr id="3" name="Content Placeholder 2"/>
          <p:cNvSpPr>
            <a:spLocks noGrp="1"/>
          </p:cNvSpPr>
          <p:nvPr>
            <p:ph idx="1"/>
          </p:nvPr>
        </p:nvSpPr>
        <p:spPr>
          <a:xfrm>
            <a:off x="549275" y="1600200"/>
            <a:ext cx="8042276" cy="5024718"/>
          </a:xfrm>
        </p:spPr>
        <p:txBody>
          <a:bodyPr>
            <a:normAutofit fontScale="92500" lnSpcReduction="20000"/>
          </a:bodyPr>
          <a:lstStyle/>
          <a:p>
            <a:r>
              <a:rPr lang="en-US" sz="1800" dirty="0">
                <a:solidFill>
                  <a:schemeClr val="tx1"/>
                </a:solidFill>
              </a:rPr>
              <a:t>VRRP differs from HSRP in that it allows you to use an address of one of the physical VRRP group members as a virtual IP address. </a:t>
            </a:r>
          </a:p>
          <a:p>
            <a:pPr lvl="1"/>
            <a:r>
              <a:rPr lang="en-US" sz="1600" dirty="0">
                <a:solidFill>
                  <a:schemeClr val="tx1"/>
                </a:solidFill>
              </a:rPr>
              <a:t>In this case, the device with the used physical address is a VRRP master whenever it is available.</a:t>
            </a:r>
          </a:p>
          <a:p>
            <a:r>
              <a:rPr lang="en-US" sz="1800" dirty="0">
                <a:solidFill>
                  <a:schemeClr val="tx1"/>
                </a:solidFill>
              </a:rPr>
              <a:t>The master is the only device that sends advertisements (analogous to HSRP hellos).</a:t>
            </a:r>
          </a:p>
          <a:p>
            <a:r>
              <a:rPr lang="en-US" sz="1800" dirty="0">
                <a:solidFill>
                  <a:schemeClr val="tx1"/>
                </a:solidFill>
              </a:rPr>
              <a:t>Advertisements are sent to the 224.0.0.18 multicast address, protocol number 112. </a:t>
            </a:r>
          </a:p>
          <a:p>
            <a:r>
              <a:rPr lang="en-US" sz="1800" dirty="0">
                <a:solidFill>
                  <a:schemeClr val="tx1"/>
                </a:solidFill>
              </a:rPr>
              <a:t>The default advertisement interval is 1 second. The default hold time is 3 seconds. </a:t>
            </a:r>
          </a:p>
          <a:p>
            <a:r>
              <a:rPr lang="en-US" sz="1800" dirty="0">
                <a:solidFill>
                  <a:schemeClr val="tx1"/>
                </a:solidFill>
              </a:rPr>
              <a:t>HSRP, in comparison, has the default hello timer set to 3 seconds and the hold timer to 10 </a:t>
            </a:r>
            <a:r>
              <a:rPr lang="pt-PT" sz="1800" dirty="0" err="1">
                <a:solidFill>
                  <a:schemeClr val="tx1"/>
                </a:solidFill>
              </a:rPr>
              <a:t>seconds</a:t>
            </a:r>
            <a:r>
              <a:rPr lang="pt-PT" sz="1800" dirty="0">
                <a:solidFill>
                  <a:schemeClr val="tx1"/>
                </a:solidFill>
              </a:rPr>
              <a:t>.</a:t>
            </a:r>
            <a:r>
              <a:rPr lang="en-US" sz="1800" dirty="0">
                <a:solidFill>
                  <a:schemeClr val="tx1"/>
                </a:solidFill>
              </a:rPr>
              <a:t> </a:t>
            </a:r>
          </a:p>
          <a:p>
            <a:r>
              <a:rPr lang="en-US" sz="1800" dirty="0">
                <a:solidFill>
                  <a:schemeClr val="tx1"/>
                </a:solidFill>
              </a:rPr>
              <a:t>Like with HSRP, load sharing is also available with VRRP. Multiple virtual router groups </a:t>
            </a:r>
            <a:r>
              <a:rPr lang="pt-PT" sz="1800" dirty="0">
                <a:solidFill>
                  <a:schemeClr val="tx1"/>
                </a:solidFill>
              </a:rPr>
              <a:t>can </a:t>
            </a:r>
            <a:r>
              <a:rPr lang="pt-PT" sz="1800" dirty="0" err="1">
                <a:solidFill>
                  <a:schemeClr val="tx1"/>
                </a:solidFill>
              </a:rPr>
              <a:t>be</a:t>
            </a:r>
            <a:r>
              <a:rPr lang="pt-PT" sz="1800" dirty="0">
                <a:solidFill>
                  <a:schemeClr val="tx1"/>
                </a:solidFill>
              </a:rPr>
              <a:t> </a:t>
            </a:r>
            <a:r>
              <a:rPr lang="pt-PT" sz="1800" dirty="0" err="1">
                <a:solidFill>
                  <a:schemeClr val="tx1"/>
                </a:solidFill>
              </a:rPr>
              <a:t>configured</a:t>
            </a:r>
            <a:endParaRPr lang="pt-PT" sz="1800" dirty="0">
              <a:solidFill>
                <a:schemeClr val="tx1"/>
              </a:solidFill>
            </a:endParaRPr>
          </a:p>
          <a:p>
            <a:r>
              <a:rPr lang="en-US" sz="1800" dirty="0">
                <a:solidFill>
                  <a:schemeClr val="tx1"/>
                </a:solidFill>
              </a:rPr>
              <a:t>Contrary to HSRP, preemption is enabled </a:t>
            </a:r>
            <a:r>
              <a:rPr lang="pt-PT" sz="1800" dirty="0" err="1">
                <a:solidFill>
                  <a:schemeClr val="tx1"/>
                </a:solidFill>
              </a:rPr>
              <a:t>by</a:t>
            </a:r>
            <a:r>
              <a:rPr lang="pt-PT" sz="1800" dirty="0">
                <a:solidFill>
                  <a:schemeClr val="tx1"/>
                </a:solidFill>
              </a:rPr>
              <a:t> </a:t>
            </a:r>
            <a:r>
              <a:rPr lang="pt-PT" sz="1800" dirty="0" err="1">
                <a:solidFill>
                  <a:schemeClr val="tx1"/>
                </a:solidFill>
              </a:rPr>
              <a:t>default</a:t>
            </a:r>
            <a:r>
              <a:rPr lang="pt-PT" sz="1800" dirty="0">
                <a:solidFill>
                  <a:schemeClr val="tx1"/>
                </a:solidFill>
              </a:rPr>
              <a:t> </a:t>
            </a:r>
            <a:r>
              <a:rPr lang="pt-PT" sz="1800" dirty="0" err="1">
                <a:solidFill>
                  <a:schemeClr val="tx1"/>
                </a:solidFill>
              </a:rPr>
              <a:t>with</a:t>
            </a:r>
            <a:r>
              <a:rPr lang="pt-PT" sz="1800" dirty="0">
                <a:solidFill>
                  <a:schemeClr val="tx1"/>
                </a:solidFill>
              </a:rPr>
              <a:t> VRRP.</a:t>
            </a:r>
          </a:p>
          <a:p>
            <a:endParaRPr lang="pt-PT" sz="1800" dirty="0">
              <a:solidFill>
                <a:schemeClr val="tx1"/>
              </a:solidFill>
            </a:endParaRPr>
          </a:p>
        </p:txBody>
      </p:sp>
    </p:spTree>
    <p:extLst>
      <p:ext uri="{BB962C8B-B14F-4D97-AF65-F5344CB8AC3E}">
        <p14:creationId xmlns:p14="http://schemas.microsoft.com/office/powerpoint/2010/main" val="3212882749"/>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pt-PT" sz="3600" dirty="0" err="1"/>
              <a:t>About</a:t>
            </a:r>
            <a:r>
              <a:rPr lang="pt-PT" sz="3600" dirty="0"/>
              <a:t> VRRP</a:t>
            </a:r>
          </a:p>
        </p:txBody>
      </p:sp>
      <p:pic>
        <p:nvPicPr>
          <p:cNvPr id="4" name="Picture 3"/>
          <p:cNvPicPr>
            <a:picLocks noChangeAspect="1"/>
          </p:cNvPicPr>
          <p:nvPr/>
        </p:nvPicPr>
        <p:blipFill>
          <a:blip r:embed="rId2"/>
          <a:stretch>
            <a:fillRect/>
          </a:stretch>
        </p:blipFill>
        <p:spPr>
          <a:xfrm>
            <a:off x="486522" y="1650964"/>
            <a:ext cx="7932856" cy="4841610"/>
          </a:xfrm>
          <a:prstGeom prst="rect">
            <a:avLst/>
          </a:prstGeom>
        </p:spPr>
      </p:pic>
    </p:spTree>
    <p:extLst>
      <p:ext uri="{BB962C8B-B14F-4D97-AF65-F5344CB8AC3E}">
        <p14:creationId xmlns:p14="http://schemas.microsoft.com/office/powerpoint/2010/main" val="2330611489"/>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5"/>
            <a:ext cx="8042276" cy="1604683"/>
          </a:xfrm>
        </p:spPr>
        <p:txBody>
          <a:bodyPr/>
          <a:lstStyle/>
          <a:p>
            <a:r>
              <a:rPr lang="pt-PT" sz="3600" dirty="0"/>
              <a:t>HSRP </a:t>
            </a:r>
            <a:r>
              <a:rPr lang="pt-PT" sz="3600" dirty="0" err="1"/>
              <a:t>and</a:t>
            </a:r>
            <a:r>
              <a:rPr lang="pt-PT" sz="3600" dirty="0"/>
              <a:t> VRRP </a:t>
            </a:r>
            <a:r>
              <a:rPr lang="pt-PT" sz="3600" dirty="0" err="1"/>
              <a:t>Differences</a:t>
            </a:r>
            <a:endParaRPr lang="pt-PT" sz="3600" dirty="0"/>
          </a:p>
        </p:txBody>
      </p:sp>
      <p:pic>
        <p:nvPicPr>
          <p:cNvPr id="4" name="Picture 3"/>
          <p:cNvPicPr>
            <a:picLocks noChangeAspect="1"/>
          </p:cNvPicPr>
          <p:nvPr/>
        </p:nvPicPr>
        <p:blipFill>
          <a:blip r:embed="rId2"/>
          <a:stretch>
            <a:fillRect/>
          </a:stretch>
        </p:blipFill>
        <p:spPr>
          <a:xfrm>
            <a:off x="279400" y="1901503"/>
            <a:ext cx="8530947" cy="3802651"/>
          </a:xfrm>
          <a:prstGeom prst="rect">
            <a:avLst/>
          </a:prstGeom>
        </p:spPr>
      </p:pic>
    </p:spTree>
    <p:extLst>
      <p:ext uri="{BB962C8B-B14F-4D97-AF65-F5344CB8AC3E}">
        <p14:creationId xmlns:p14="http://schemas.microsoft.com/office/powerpoint/2010/main" val="3081410767"/>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753040"/>
            <a:ext cx="8042276" cy="1336956"/>
          </a:xfrm>
        </p:spPr>
        <p:txBody>
          <a:bodyPr>
            <a:noAutofit/>
          </a:bodyPr>
          <a:lstStyle/>
          <a:p>
            <a:r>
              <a:rPr lang="en-US" sz="3600" dirty="0"/>
              <a:t>Configuring VRRP and Spotting the Differences from HSRP</a:t>
            </a:r>
            <a:endParaRPr lang="pt-PT" sz="3600" dirty="0"/>
          </a:p>
        </p:txBody>
      </p:sp>
      <p:pic>
        <p:nvPicPr>
          <p:cNvPr id="4" name="Picture 3"/>
          <p:cNvPicPr>
            <a:picLocks noChangeAspect="1"/>
          </p:cNvPicPr>
          <p:nvPr/>
        </p:nvPicPr>
        <p:blipFill>
          <a:blip r:embed="rId2"/>
          <a:stretch>
            <a:fillRect/>
          </a:stretch>
        </p:blipFill>
        <p:spPr>
          <a:xfrm>
            <a:off x="1195898" y="1934072"/>
            <a:ext cx="6687360" cy="4508480"/>
          </a:xfrm>
          <a:prstGeom prst="rect">
            <a:avLst/>
          </a:prstGeom>
        </p:spPr>
      </p:pic>
    </p:spTree>
    <p:extLst>
      <p:ext uri="{BB962C8B-B14F-4D97-AF65-F5344CB8AC3E}">
        <p14:creationId xmlns:p14="http://schemas.microsoft.com/office/powerpoint/2010/main" val="4227938372"/>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457199"/>
            <a:ext cx="8042276" cy="1336956"/>
          </a:xfrm>
        </p:spPr>
        <p:txBody>
          <a:bodyPr/>
          <a:lstStyle/>
          <a:p>
            <a:r>
              <a:rPr lang="en-US" sz="3600" dirty="0"/>
              <a:t>IP Addressing for the VRRP Configuration</a:t>
            </a:r>
            <a:endParaRPr lang="pt-PT" sz="3600" dirty="0"/>
          </a:p>
        </p:txBody>
      </p:sp>
      <p:pic>
        <p:nvPicPr>
          <p:cNvPr id="4" name="Picture 3"/>
          <p:cNvPicPr>
            <a:picLocks noChangeAspect="1"/>
          </p:cNvPicPr>
          <p:nvPr/>
        </p:nvPicPr>
        <p:blipFill>
          <a:blip r:embed="rId2"/>
          <a:stretch>
            <a:fillRect/>
          </a:stretch>
        </p:blipFill>
        <p:spPr>
          <a:xfrm>
            <a:off x="1474538" y="1906421"/>
            <a:ext cx="6130080" cy="4832720"/>
          </a:xfrm>
          <a:prstGeom prst="rect">
            <a:avLst/>
          </a:prstGeom>
        </p:spPr>
      </p:pic>
    </p:spTree>
    <p:extLst>
      <p:ext uri="{BB962C8B-B14F-4D97-AF65-F5344CB8AC3E}">
        <p14:creationId xmlns:p14="http://schemas.microsoft.com/office/powerpoint/2010/main" val="3173788409"/>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Configuring VRRP</a:t>
            </a:r>
            <a:endParaRPr lang="pt-PT" sz="3600" dirty="0"/>
          </a:p>
        </p:txBody>
      </p:sp>
      <p:sp>
        <p:nvSpPr>
          <p:cNvPr id="3" name="Content Placeholder 2"/>
          <p:cNvSpPr>
            <a:spLocks noGrp="1"/>
          </p:cNvSpPr>
          <p:nvPr>
            <p:ph idx="1"/>
          </p:nvPr>
        </p:nvSpPr>
        <p:spPr>
          <a:xfrm>
            <a:off x="549275" y="1600200"/>
            <a:ext cx="8042276" cy="4997823"/>
          </a:xfrm>
        </p:spPr>
        <p:txBody>
          <a:bodyPr>
            <a:normAutofit fontScale="77500" lnSpcReduction="20000"/>
          </a:bodyPr>
          <a:lstStyle/>
          <a:p>
            <a:pPr marL="0" indent="0">
              <a:buNone/>
            </a:pPr>
            <a:r>
              <a:rPr lang="en-US" b="1" dirty="0">
                <a:solidFill>
                  <a:schemeClr val="tx1"/>
                </a:solidFill>
              </a:rPr>
              <a:t>Step 1. </a:t>
            </a:r>
            <a:r>
              <a:rPr lang="en-US" dirty="0">
                <a:solidFill>
                  <a:schemeClr val="tx1"/>
                </a:solidFill>
              </a:rPr>
              <a:t>Configure R1’s Ethernet 0/1 with IP address 192.168.1.3 and VRRP virtual IP </a:t>
            </a:r>
            <a:r>
              <a:rPr lang="pt-PT" dirty="0" err="1">
                <a:solidFill>
                  <a:schemeClr val="tx1"/>
                </a:solidFill>
              </a:rPr>
              <a:t>address</a:t>
            </a:r>
            <a:r>
              <a:rPr lang="pt-PT" dirty="0">
                <a:solidFill>
                  <a:schemeClr val="tx1"/>
                </a:solidFill>
              </a:rPr>
              <a:t> 192.168.1.1:</a:t>
            </a:r>
          </a:p>
          <a:p>
            <a:r>
              <a:rPr lang="pt-PT" sz="2000" dirty="0">
                <a:solidFill>
                  <a:schemeClr val="tx1"/>
                </a:solidFill>
                <a:latin typeface="Consolas" panose="020B0609020204030204" pitchFamily="49" charset="0"/>
              </a:rPr>
              <a:t>R1(</a:t>
            </a:r>
            <a:r>
              <a:rPr lang="pt-PT" sz="2000" dirty="0" err="1">
                <a:solidFill>
                  <a:schemeClr val="tx1"/>
                </a:solidFill>
                <a:latin typeface="Consolas" panose="020B0609020204030204" pitchFamily="49" charset="0"/>
              </a:rPr>
              <a:t>config</a:t>
            </a:r>
            <a:r>
              <a:rPr lang="pt-PT" sz="2000" dirty="0">
                <a:solidFill>
                  <a:schemeClr val="tx1"/>
                </a:solidFill>
                <a:latin typeface="Consolas" panose="020B0609020204030204" pitchFamily="49" charset="0"/>
              </a:rPr>
              <a:t>)# </a:t>
            </a:r>
            <a:r>
              <a:rPr lang="pt-PT" sz="2000" b="1" dirty="0">
                <a:solidFill>
                  <a:schemeClr val="tx1"/>
                </a:solidFill>
                <a:latin typeface="Consolas" panose="020B0609020204030204" pitchFamily="49" charset="0"/>
              </a:rPr>
              <a:t>interface </a:t>
            </a:r>
            <a:r>
              <a:rPr lang="pt-PT" sz="2000" b="1" dirty="0" err="1">
                <a:solidFill>
                  <a:schemeClr val="tx1"/>
                </a:solidFill>
                <a:latin typeface="Consolas" panose="020B0609020204030204" pitchFamily="49" charset="0"/>
              </a:rPr>
              <a:t>ethernet</a:t>
            </a:r>
            <a:r>
              <a:rPr lang="pt-PT" sz="2000" b="1" dirty="0">
                <a:solidFill>
                  <a:schemeClr val="tx1"/>
                </a:solidFill>
                <a:latin typeface="Consolas" panose="020B0609020204030204" pitchFamily="49" charset="0"/>
              </a:rPr>
              <a:t> 0/1</a:t>
            </a:r>
          </a:p>
          <a:p>
            <a:r>
              <a:rPr lang="en-US" sz="2000" dirty="0">
                <a:solidFill>
                  <a:schemeClr val="tx1"/>
                </a:solidFill>
                <a:latin typeface="Consolas" panose="020B0609020204030204" pitchFamily="49" charset="0"/>
              </a:rPr>
              <a:t>R1(</a:t>
            </a:r>
            <a:r>
              <a:rPr lang="en-US" sz="2000" dirty="0" err="1">
                <a:solidFill>
                  <a:schemeClr val="tx1"/>
                </a:solidFill>
                <a:latin typeface="Consolas" panose="020B0609020204030204" pitchFamily="49" charset="0"/>
              </a:rPr>
              <a:t>config</a:t>
            </a:r>
            <a:r>
              <a:rPr lang="en-US" sz="2000" dirty="0">
                <a:solidFill>
                  <a:schemeClr val="tx1"/>
                </a:solidFill>
                <a:latin typeface="Consolas" panose="020B0609020204030204" pitchFamily="49" charset="0"/>
              </a:rPr>
              <a:t>-if)# </a:t>
            </a:r>
            <a:r>
              <a:rPr lang="en-US" sz="2000" b="1" dirty="0" err="1">
                <a:solidFill>
                  <a:schemeClr val="tx1"/>
                </a:solidFill>
                <a:latin typeface="Consolas" panose="020B0609020204030204" pitchFamily="49" charset="0"/>
              </a:rPr>
              <a:t>ip</a:t>
            </a:r>
            <a:r>
              <a:rPr lang="en-US" sz="2000" b="1" dirty="0">
                <a:solidFill>
                  <a:schemeClr val="tx1"/>
                </a:solidFill>
                <a:latin typeface="Consolas" panose="020B0609020204030204" pitchFamily="49" charset="0"/>
              </a:rPr>
              <a:t> address 192.168.1.3 255.255.255.0</a:t>
            </a:r>
          </a:p>
          <a:p>
            <a:r>
              <a:rPr lang="pt-PT" sz="2000" dirty="0">
                <a:solidFill>
                  <a:schemeClr val="tx1"/>
                </a:solidFill>
                <a:latin typeface="Consolas" panose="020B0609020204030204" pitchFamily="49" charset="0"/>
              </a:rPr>
              <a:t>R1(</a:t>
            </a:r>
            <a:r>
              <a:rPr lang="pt-PT" sz="2000" dirty="0" err="1">
                <a:solidFill>
                  <a:schemeClr val="tx1"/>
                </a:solidFill>
                <a:latin typeface="Consolas" panose="020B0609020204030204" pitchFamily="49" charset="0"/>
              </a:rPr>
              <a:t>config-if</a:t>
            </a:r>
            <a:r>
              <a:rPr lang="pt-PT" sz="2000" dirty="0">
                <a:solidFill>
                  <a:schemeClr val="tx1"/>
                </a:solidFill>
                <a:latin typeface="Consolas" panose="020B0609020204030204" pitchFamily="49" charset="0"/>
              </a:rPr>
              <a:t>)# </a:t>
            </a:r>
            <a:r>
              <a:rPr lang="pt-PT" sz="2000" b="1" dirty="0" err="1">
                <a:solidFill>
                  <a:schemeClr val="tx1"/>
                </a:solidFill>
                <a:latin typeface="Consolas" panose="020B0609020204030204" pitchFamily="49" charset="0"/>
              </a:rPr>
              <a:t>vrrp</a:t>
            </a:r>
            <a:r>
              <a:rPr lang="pt-PT" sz="2000" b="1" dirty="0">
                <a:solidFill>
                  <a:schemeClr val="tx1"/>
                </a:solidFill>
                <a:latin typeface="Consolas" panose="020B0609020204030204" pitchFamily="49" charset="0"/>
              </a:rPr>
              <a:t> 1 </a:t>
            </a:r>
            <a:r>
              <a:rPr lang="pt-PT" sz="2000" b="1" dirty="0" err="1">
                <a:solidFill>
                  <a:schemeClr val="tx1"/>
                </a:solidFill>
                <a:latin typeface="Consolas" panose="020B0609020204030204" pitchFamily="49" charset="0"/>
              </a:rPr>
              <a:t>ip</a:t>
            </a:r>
            <a:r>
              <a:rPr lang="pt-PT" sz="2000" b="1" dirty="0">
                <a:solidFill>
                  <a:schemeClr val="tx1"/>
                </a:solidFill>
                <a:latin typeface="Consolas" panose="020B0609020204030204" pitchFamily="49" charset="0"/>
              </a:rPr>
              <a:t> 192.168.1.1</a:t>
            </a:r>
          </a:p>
          <a:p>
            <a:pPr marL="0" indent="0">
              <a:buNone/>
            </a:pPr>
            <a:r>
              <a:rPr lang="en-US" dirty="0">
                <a:solidFill>
                  <a:schemeClr val="tx1"/>
                </a:solidFill>
              </a:rPr>
              <a:t>Configure R2’s Ethernet 0/1 with IP address of 192.168.1.2 and VRRP virtual </a:t>
            </a:r>
            <a:r>
              <a:rPr lang="pt-PT" dirty="0">
                <a:solidFill>
                  <a:schemeClr val="tx1"/>
                </a:solidFill>
              </a:rPr>
              <a:t>IP </a:t>
            </a:r>
            <a:r>
              <a:rPr lang="pt-PT" dirty="0" err="1">
                <a:solidFill>
                  <a:schemeClr val="tx1"/>
                </a:solidFill>
              </a:rPr>
              <a:t>address</a:t>
            </a:r>
            <a:r>
              <a:rPr lang="pt-PT" dirty="0">
                <a:solidFill>
                  <a:schemeClr val="tx1"/>
                </a:solidFill>
              </a:rPr>
              <a:t> </a:t>
            </a:r>
            <a:r>
              <a:rPr lang="pt-PT" dirty="0" err="1">
                <a:solidFill>
                  <a:schemeClr val="tx1"/>
                </a:solidFill>
              </a:rPr>
              <a:t>of</a:t>
            </a:r>
            <a:r>
              <a:rPr lang="pt-PT" dirty="0">
                <a:solidFill>
                  <a:schemeClr val="tx1"/>
                </a:solidFill>
              </a:rPr>
              <a:t> 192.168.1.1:</a:t>
            </a:r>
          </a:p>
          <a:p>
            <a:r>
              <a:rPr lang="pt-PT" sz="2000" dirty="0">
                <a:solidFill>
                  <a:schemeClr val="tx1"/>
                </a:solidFill>
                <a:latin typeface="Consolas" panose="020B0609020204030204" pitchFamily="49" charset="0"/>
              </a:rPr>
              <a:t>R2(</a:t>
            </a:r>
            <a:r>
              <a:rPr lang="pt-PT" sz="2000" dirty="0" err="1">
                <a:solidFill>
                  <a:schemeClr val="tx1"/>
                </a:solidFill>
                <a:latin typeface="Consolas" panose="020B0609020204030204" pitchFamily="49" charset="0"/>
              </a:rPr>
              <a:t>config</a:t>
            </a:r>
            <a:r>
              <a:rPr lang="pt-PT" sz="2000" dirty="0">
                <a:solidFill>
                  <a:schemeClr val="tx1"/>
                </a:solidFill>
                <a:latin typeface="Consolas" panose="020B0609020204030204" pitchFamily="49" charset="0"/>
              </a:rPr>
              <a:t>)# </a:t>
            </a:r>
            <a:r>
              <a:rPr lang="pt-PT" sz="2000" b="1" dirty="0">
                <a:solidFill>
                  <a:schemeClr val="tx1"/>
                </a:solidFill>
                <a:latin typeface="Consolas" panose="020B0609020204030204" pitchFamily="49" charset="0"/>
              </a:rPr>
              <a:t>interface </a:t>
            </a:r>
            <a:r>
              <a:rPr lang="pt-PT" sz="2000" b="1" dirty="0" err="1">
                <a:solidFill>
                  <a:schemeClr val="tx1"/>
                </a:solidFill>
                <a:latin typeface="Consolas" panose="020B0609020204030204" pitchFamily="49" charset="0"/>
              </a:rPr>
              <a:t>ethernet</a:t>
            </a:r>
            <a:r>
              <a:rPr lang="pt-PT" sz="2000" b="1" dirty="0">
                <a:solidFill>
                  <a:schemeClr val="tx1"/>
                </a:solidFill>
                <a:latin typeface="Consolas" panose="020B0609020204030204" pitchFamily="49" charset="0"/>
              </a:rPr>
              <a:t> 0/1</a:t>
            </a:r>
          </a:p>
          <a:p>
            <a:r>
              <a:rPr lang="en-US" sz="2000" dirty="0">
                <a:solidFill>
                  <a:schemeClr val="tx1"/>
                </a:solidFill>
                <a:latin typeface="Consolas" panose="020B0609020204030204" pitchFamily="49" charset="0"/>
              </a:rPr>
              <a:t>R2(</a:t>
            </a:r>
            <a:r>
              <a:rPr lang="en-US" sz="2000" dirty="0" err="1">
                <a:solidFill>
                  <a:schemeClr val="tx1"/>
                </a:solidFill>
                <a:latin typeface="Consolas" panose="020B0609020204030204" pitchFamily="49" charset="0"/>
              </a:rPr>
              <a:t>config</a:t>
            </a:r>
            <a:r>
              <a:rPr lang="en-US" sz="2000" dirty="0">
                <a:solidFill>
                  <a:schemeClr val="tx1"/>
                </a:solidFill>
                <a:latin typeface="Consolas" panose="020B0609020204030204" pitchFamily="49" charset="0"/>
              </a:rPr>
              <a:t>-if)# </a:t>
            </a:r>
            <a:r>
              <a:rPr lang="en-US" sz="2000" b="1" dirty="0" err="1">
                <a:solidFill>
                  <a:schemeClr val="tx1"/>
                </a:solidFill>
                <a:latin typeface="Consolas" panose="020B0609020204030204" pitchFamily="49" charset="0"/>
              </a:rPr>
              <a:t>ip</a:t>
            </a:r>
            <a:r>
              <a:rPr lang="en-US" sz="2000" b="1" dirty="0">
                <a:solidFill>
                  <a:schemeClr val="tx1"/>
                </a:solidFill>
                <a:latin typeface="Consolas" panose="020B0609020204030204" pitchFamily="49" charset="0"/>
              </a:rPr>
              <a:t> address 192.168.1.2 255.255.255.0</a:t>
            </a:r>
          </a:p>
          <a:p>
            <a:r>
              <a:rPr lang="pt-PT" sz="2000" dirty="0">
                <a:solidFill>
                  <a:schemeClr val="tx1"/>
                </a:solidFill>
                <a:latin typeface="Consolas" panose="020B0609020204030204" pitchFamily="49" charset="0"/>
              </a:rPr>
              <a:t>R2(</a:t>
            </a:r>
            <a:r>
              <a:rPr lang="pt-PT" sz="2000" dirty="0" err="1">
                <a:solidFill>
                  <a:schemeClr val="tx1"/>
                </a:solidFill>
                <a:latin typeface="Consolas" panose="020B0609020204030204" pitchFamily="49" charset="0"/>
              </a:rPr>
              <a:t>config-if</a:t>
            </a:r>
            <a:r>
              <a:rPr lang="pt-PT" sz="2000" dirty="0">
                <a:solidFill>
                  <a:schemeClr val="tx1"/>
                </a:solidFill>
                <a:latin typeface="Consolas" panose="020B0609020204030204" pitchFamily="49" charset="0"/>
              </a:rPr>
              <a:t>)# </a:t>
            </a:r>
            <a:r>
              <a:rPr lang="pt-PT" sz="2000" b="1" dirty="0" err="1">
                <a:solidFill>
                  <a:schemeClr val="tx1"/>
                </a:solidFill>
                <a:latin typeface="Consolas" panose="020B0609020204030204" pitchFamily="49" charset="0"/>
              </a:rPr>
              <a:t>vrrp</a:t>
            </a:r>
            <a:r>
              <a:rPr lang="pt-PT" sz="2000" b="1" dirty="0">
                <a:solidFill>
                  <a:schemeClr val="tx1"/>
                </a:solidFill>
                <a:latin typeface="Consolas" panose="020B0609020204030204" pitchFamily="49" charset="0"/>
              </a:rPr>
              <a:t> 1 </a:t>
            </a:r>
            <a:r>
              <a:rPr lang="pt-PT" sz="2000" b="1" dirty="0" err="1">
                <a:solidFill>
                  <a:schemeClr val="tx1"/>
                </a:solidFill>
                <a:latin typeface="Consolas" panose="020B0609020204030204" pitchFamily="49" charset="0"/>
              </a:rPr>
              <a:t>ip</a:t>
            </a:r>
            <a:r>
              <a:rPr lang="pt-PT" sz="2000" b="1" dirty="0">
                <a:solidFill>
                  <a:schemeClr val="tx1"/>
                </a:solidFill>
                <a:latin typeface="Consolas" panose="020B0609020204030204" pitchFamily="49" charset="0"/>
              </a:rPr>
              <a:t> 192.168.1.1</a:t>
            </a:r>
          </a:p>
          <a:p>
            <a:pPr marL="0" indent="0">
              <a:buNone/>
            </a:pPr>
            <a:r>
              <a:rPr lang="en-US" b="1" dirty="0">
                <a:solidFill>
                  <a:schemeClr val="tx1"/>
                </a:solidFill>
              </a:rPr>
              <a:t>Step 2. </a:t>
            </a:r>
            <a:r>
              <a:rPr lang="en-US" dirty="0">
                <a:solidFill>
                  <a:schemeClr val="tx1"/>
                </a:solidFill>
              </a:rPr>
              <a:t>Configure R2’s Ethernet 0/1 with VRRP priority of 110:</a:t>
            </a:r>
          </a:p>
          <a:p>
            <a:r>
              <a:rPr lang="en-US" sz="2000" dirty="0">
                <a:solidFill>
                  <a:schemeClr val="tx1"/>
                </a:solidFill>
                <a:latin typeface="Consolas" panose="020B0609020204030204" pitchFamily="49" charset="0"/>
              </a:rPr>
              <a:t>R2(</a:t>
            </a:r>
            <a:r>
              <a:rPr lang="en-US" sz="2000" dirty="0" err="1">
                <a:solidFill>
                  <a:schemeClr val="tx1"/>
                </a:solidFill>
                <a:latin typeface="Consolas" panose="020B0609020204030204" pitchFamily="49" charset="0"/>
              </a:rPr>
              <a:t>config</a:t>
            </a:r>
            <a:r>
              <a:rPr lang="en-US" sz="2000" dirty="0">
                <a:solidFill>
                  <a:schemeClr val="tx1"/>
                </a:solidFill>
                <a:latin typeface="Consolas" panose="020B0609020204030204" pitchFamily="49" charset="0"/>
              </a:rPr>
              <a:t>-if)# </a:t>
            </a:r>
            <a:r>
              <a:rPr lang="en-US" sz="2000" b="1" dirty="0" err="1">
                <a:solidFill>
                  <a:schemeClr val="tx1"/>
                </a:solidFill>
                <a:latin typeface="Consolas" panose="020B0609020204030204" pitchFamily="49" charset="0"/>
              </a:rPr>
              <a:t>vrrp</a:t>
            </a:r>
            <a:r>
              <a:rPr lang="en-US" sz="2000" b="1" dirty="0">
                <a:solidFill>
                  <a:schemeClr val="tx1"/>
                </a:solidFill>
                <a:latin typeface="Consolas" panose="020B0609020204030204" pitchFamily="49" charset="0"/>
              </a:rPr>
              <a:t> 1 priority 110</a:t>
            </a:r>
            <a:endParaRPr lang="pt-PT" sz="1600" dirty="0">
              <a:solidFill>
                <a:schemeClr val="tx1"/>
              </a:solidFill>
              <a:latin typeface="Consolas" panose="020B0609020204030204" pitchFamily="49" charset="0"/>
            </a:endParaRPr>
          </a:p>
        </p:txBody>
      </p:sp>
    </p:spTree>
    <p:extLst>
      <p:ext uri="{BB962C8B-B14F-4D97-AF65-F5344CB8AC3E}">
        <p14:creationId xmlns:p14="http://schemas.microsoft.com/office/powerpoint/2010/main" val="727657109"/>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753035"/>
            <a:ext cx="8042276" cy="994602"/>
          </a:xfrm>
        </p:spPr>
        <p:txBody>
          <a:bodyPr/>
          <a:lstStyle/>
          <a:p>
            <a:r>
              <a:rPr lang="pt-PT" sz="3600" dirty="0" err="1"/>
              <a:t>Verify</a:t>
            </a:r>
            <a:r>
              <a:rPr lang="pt-PT" sz="3600" dirty="0"/>
              <a:t> </a:t>
            </a:r>
            <a:r>
              <a:rPr lang="pt-PT" sz="3600" dirty="0" err="1"/>
              <a:t>the</a:t>
            </a:r>
            <a:r>
              <a:rPr lang="pt-PT" sz="3600" dirty="0"/>
              <a:t> VRRP Status</a:t>
            </a:r>
          </a:p>
        </p:txBody>
      </p:sp>
      <p:pic>
        <p:nvPicPr>
          <p:cNvPr id="4" name="Picture 3"/>
          <p:cNvPicPr>
            <a:picLocks noChangeAspect="1"/>
          </p:cNvPicPr>
          <p:nvPr/>
        </p:nvPicPr>
        <p:blipFill>
          <a:blip r:embed="rId2"/>
          <a:stretch>
            <a:fillRect/>
          </a:stretch>
        </p:blipFill>
        <p:spPr>
          <a:xfrm>
            <a:off x="487968" y="5462212"/>
            <a:ext cx="8015815" cy="1034192"/>
          </a:xfrm>
          <a:prstGeom prst="rect">
            <a:avLst/>
          </a:prstGeom>
          <a:ln>
            <a:solidFill>
              <a:schemeClr val="tx1">
                <a:lumMod val="75000"/>
                <a:lumOff val="25000"/>
              </a:schemeClr>
            </a:solidFill>
          </a:ln>
        </p:spPr>
      </p:pic>
      <p:pic>
        <p:nvPicPr>
          <p:cNvPr id="6" name="Picture 5"/>
          <p:cNvPicPr>
            <a:picLocks noChangeAspect="1"/>
          </p:cNvPicPr>
          <p:nvPr/>
        </p:nvPicPr>
        <p:blipFill>
          <a:blip r:embed="rId3"/>
          <a:stretch>
            <a:fillRect/>
          </a:stretch>
        </p:blipFill>
        <p:spPr>
          <a:xfrm>
            <a:off x="487968" y="4486016"/>
            <a:ext cx="8015815" cy="976196"/>
          </a:xfrm>
          <a:prstGeom prst="rect">
            <a:avLst/>
          </a:prstGeom>
        </p:spPr>
      </p:pic>
      <p:pic>
        <p:nvPicPr>
          <p:cNvPr id="5" name="Content Placeholder 4"/>
          <p:cNvPicPr>
            <a:picLocks noGrp="1" noChangeAspect="1"/>
          </p:cNvPicPr>
          <p:nvPr>
            <p:ph idx="1"/>
          </p:nvPr>
        </p:nvPicPr>
        <p:blipFill>
          <a:blip r:embed="rId4"/>
          <a:stretch>
            <a:fillRect/>
          </a:stretch>
        </p:blipFill>
        <p:spPr>
          <a:xfrm>
            <a:off x="487969" y="1747637"/>
            <a:ext cx="8015814" cy="3019397"/>
          </a:xfrm>
          <a:prstGeom prst="rect">
            <a:avLst/>
          </a:prstGeom>
        </p:spPr>
      </p:pic>
      <p:sp>
        <p:nvSpPr>
          <p:cNvPr id="7" name="Rectangle 6"/>
          <p:cNvSpPr/>
          <p:nvPr/>
        </p:nvSpPr>
        <p:spPr bwMode="auto">
          <a:xfrm>
            <a:off x="487968" y="1747637"/>
            <a:ext cx="8015815" cy="3564825"/>
          </a:xfrm>
          <a:prstGeom prst="rect">
            <a:avLst/>
          </a:prstGeom>
          <a:noFill/>
          <a:ln w="12700" cap="flat" cmpd="sng" algn="ctr">
            <a:solidFill>
              <a:schemeClr val="bg2">
                <a:lumMod val="65000"/>
                <a:lumOff val="35000"/>
              </a:schemeClr>
            </a:solidFill>
            <a:prstDash val="solid"/>
            <a:round/>
            <a:headEnd type="none" w="med" len="med"/>
            <a:tailEnd type="none" w="med" len="med"/>
          </a:ln>
          <a:effectLst/>
        </p:spPr>
        <p:txBody>
          <a:bodyPr vert="horz" wrap="none" lIns="82124" tIns="41061" rIns="82124" bIns="41061" numCol="1" rtlCol="0" anchor="ctr" anchorCtr="0" compatLnSpc="1">
            <a:prstTxWarp prst="textNoShape">
              <a:avLst/>
            </a:prstTxWarp>
            <a:spAutoFit/>
          </a:bodyPr>
          <a:lstStyle/>
          <a:p>
            <a:pPr marL="0" marR="0" indent="0" algn="ctr" defTabSz="814388" rtl="0" eaLnBrk="0" fontAlgn="base" latinLnBrk="0" hangingPunct="0">
              <a:lnSpc>
                <a:spcPct val="90000"/>
              </a:lnSpc>
              <a:spcBef>
                <a:spcPct val="0"/>
              </a:spcBef>
              <a:spcAft>
                <a:spcPct val="0"/>
              </a:spcAft>
              <a:buClrTx/>
              <a:buSzTx/>
              <a:buFontTx/>
              <a:buNone/>
              <a:tabLst/>
            </a:pPr>
            <a:endParaRPr kumimoji="0" lang="pt-PT" sz="2400" b="0" i="0" u="none" strike="noStrike" cap="none" normalizeH="0" baseline="0">
              <a:ln>
                <a:noFill/>
              </a:ln>
              <a:solidFill>
                <a:schemeClr val="tx1"/>
              </a:solidFill>
              <a:effectLst/>
              <a:latin typeface="Arial" charset="0"/>
            </a:endParaRPr>
          </a:p>
        </p:txBody>
      </p:sp>
    </p:spTree>
    <p:extLst>
      <p:ext uri="{BB962C8B-B14F-4D97-AF65-F5344CB8AC3E}">
        <p14:creationId xmlns:p14="http://schemas.microsoft.com/office/powerpoint/2010/main" val="1570183978"/>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358588"/>
            <a:ext cx="8042276" cy="1336956"/>
          </a:xfrm>
        </p:spPr>
        <p:txBody>
          <a:bodyPr/>
          <a:lstStyle/>
          <a:p>
            <a:r>
              <a:rPr lang="pt-PT" sz="3600" dirty="0"/>
              <a:t>VRRP </a:t>
            </a:r>
            <a:r>
              <a:rPr lang="pt-PT" sz="3600" dirty="0" err="1"/>
              <a:t>and</a:t>
            </a:r>
            <a:r>
              <a:rPr lang="pt-PT" sz="3600" dirty="0"/>
              <a:t> </a:t>
            </a:r>
            <a:r>
              <a:rPr lang="pt-PT" sz="3600" dirty="0" err="1"/>
              <a:t>Authentication</a:t>
            </a:r>
            <a:endParaRPr lang="pt-PT" sz="3600" dirty="0"/>
          </a:p>
        </p:txBody>
      </p:sp>
      <p:sp>
        <p:nvSpPr>
          <p:cNvPr id="3" name="Content Placeholder 2"/>
          <p:cNvSpPr>
            <a:spLocks noGrp="1"/>
          </p:cNvSpPr>
          <p:nvPr>
            <p:ph idx="1"/>
          </p:nvPr>
        </p:nvSpPr>
        <p:spPr>
          <a:xfrm>
            <a:off x="549275" y="1976718"/>
            <a:ext cx="8042276" cy="4343400"/>
          </a:xfrm>
        </p:spPr>
        <p:txBody>
          <a:bodyPr>
            <a:normAutofit fontScale="77500" lnSpcReduction="20000"/>
          </a:bodyPr>
          <a:lstStyle/>
          <a:p>
            <a:pPr marL="0" indent="0">
              <a:buNone/>
            </a:pPr>
            <a:r>
              <a:rPr lang="en-US" dirty="0">
                <a:solidFill>
                  <a:schemeClr val="tx1"/>
                </a:solidFill>
              </a:rPr>
              <a:t>Configure MD5 authentication for VRRP on R1’s Ethernet 0/1 interface:</a:t>
            </a:r>
          </a:p>
          <a:p>
            <a:r>
              <a:rPr lang="pt-PT" sz="2000" dirty="0">
                <a:solidFill>
                  <a:schemeClr val="tx1"/>
                </a:solidFill>
                <a:latin typeface="Consolas" panose="020B0609020204030204" pitchFamily="49" charset="0"/>
              </a:rPr>
              <a:t>R1(</a:t>
            </a:r>
            <a:r>
              <a:rPr lang="pt-PT" sz="2000" dirty="0" err="1">
                <a:solidFill>
                  <a:schemeClr val="tx1"/>
                </a:solidFill>
                <a:latin typeface="Consolas" panose="020B0609020204030204" pitchFamily="49" charset="0"/>
              </a:rPr>
              <a:t>config</a:t>
            </a:r>
            <a:r>
              <a:rPr lang="pt-PT" sz="2000" dirty="0">
                <a:solidFill>
                  <a:schemeClr val="tx1"/>
                </a:solidFill>
                <a:latin typeface="Consolas" panose="020B0609020204030204" pitchFamily="49" charset="0"/>
              </a:rPr>
              <a:t>)# </a:t>
            </a:r>
            <a:r>
              <a:rPr lang="pt-PT" sz="2000" b="1" dirty="0">
                <a:solidFill>
                  <a:schemeClr val="tx1"/>
                </a:solidFill>
                <a:latin typeface="Consolas" panose="020B0609020204030204" pitchFamily="49" charset="0"/>
              </a:rPr>
              <a:t>interface </a:t>
            </a:r>
            <a:r>
              <a:rPr lang="pt-PT" sz="2000" b="1" dirty="0" err="1">
                <a:solidFill>
                  <a:schemeClr val="tx1"/>
                </a:solidFill>
                <a:latin typeface="Consolas" panose="020B0609020204030204" pitchFamily="49" charset="0"/>
              </a:rPr>
              <a:t>ethernet</a:t>
            </a:r>
            <a:r>
              <a:rPr lang="pt-PT" sz="2000" b="1" dirty="0">
                <a:solidFill>
                  <a:schemeClr val="tx1"/>
                </a:solidFill>
                <a:latin typeface="Consolas" panose="020B0609020204030204" pitchFamily="49" charset="0"/>
              </a:rPr>
              <a:t> 0/1</a:t>
            </a:r>
          </a:p>
          <a:p>
            <a:r>
              <a:rPr lang="en-US" sz="2000" dirty="0">
                <a:solidFill>
                  <a:schemeClr val="tx1"/>
                </a:solidFill>
                <a:latin typeface="Consolas" panose="020B0609020204030204" pitchFamily="49" charset="0"/>
              </a:rPr>
              <a:t>R1(</a:t>
            </a:r>
            <a:r>
              <a:rPr lang="en-US" sz="2000" dirty="0" err="1">
                <a:solidFill>
                  <a:schemeClr val="tx1"/>
                </a:solidFill>
                <a:latin typeface="Consolas" panose="020B0609020204030204" pitchFamily="49" charset="0"/>
              </a:rPr>
              <a:t>config</a:t>
            </a:r>
            <a:r>
              <a:rPr lang="en-US" sz="2000" dirty="0">
                <a:solidFill>
                  <a:schemeClr val="tx1"/>
                </a:solidFill>
                <a:latin typeface="Consolas" panose="020B0609020204030204" pitchFamily="49" charset="0"/>
              </a:rPr>
              <a:t>-if)# </a:t>
            </a:r>
            <a:r>
              <a:rPr lang="en-US" sz="2000" b="1" dirty="0" err="1">
                <a:solidFill>
                  <a:schemeClr val="tx1"/>
                </a:solidFill>
                <a:latin typeface="Consolas" panose="020B0609020204030204" pitchFamily="49" charset="0"/>
              </a:rPr>
              <a:t>vrrp</a:t>
            </a:r>
            <a:r>
              <a:rPr lang="en-US" sz="2000" b="1" dirty="0">
                <a:solidFill>
                  <a:schemeClr val="tx1"/>
                </a:solidFill>
                <a:latin typeface="Consolas" panose="020B0609020204030204" pitchFamily="49" charset="0"/>
              </a:rPr>
              <a:t> 1 authentication md5 key-string </a:t>
            </a:r>
            <a:r>
              <a:rPr lang="en-US" sz="2000" b="1" dirty="0" err="1">
                <a:solidFill>
                  <a:schemeClr val="tx1"/>
                </a:solidFill>
                <a:latin typeface="Consolas" panose="020B0609020204030204" pitchFamily="49" charset="0"/>
              </a:rPr>
              <a:t>MyVRRP</a:t>
            </a:r>
            <a:endParaRPr lang="en-US" sz="2000" b="1" dirty="0">
              <a:solidFill>
                <a:schemeClr val="tx1"/>
              </a:solidFill>
              <a:latin typeface="Consolas" panose="020B0609020204030204" pitchFamily="49" charset="0"/>
            </a:endParaRPr>
          </a:p>
          <a:p>
            <a:r>
              <a:rPr lang="en-US" sz="1800" dirty="0">
                <a:solidFill>
                  <a:schemeClr val="tx1"/>
                </a:solidFill>
                <a:latin typeface="Consolas" panose="020B0609020204030204" pitchFamily="49" charset="0"/>
              </a:rPr>
              <a:t>%VRRP-4-BADAUTHTYPE: Bad authentication from 192.168.1.2, group 1, type 0, </a:t>
            </a:r>
            <a:r>
              <a:rPr lang="pt-PT" sz="1800" dirty="0" err="1">
                <a:solidFill>
                  <a:schemeClr val="tx1"/>
                </a:solidFill>
                <a:latin typeface="Consolas" panose="020B0609020204030204" pitchFamily="49" charset="0"/>
              </a:rPr>
              <a:t>expected</a:t>
            </a:r>
            <a:r>
              <a:rPr lang="pt-PT" sz="1800" dirty="0">
                <a:solidFill>
                  <a:schemeClr val="tx1"/>
                </a:solidFill>
                <a:latin typeface="Consolas" panose="020B0609020204030204" pitchFamily="49" charset="0"/>
              </a:rPr>
              <a:t> 254.</a:t>
            </a:r>
          </a:p>
          <a:p>
            <a:pPr marL="0" indent="0">
              <a:buNone/>
            </a:pPr>
            <a:r>
              <a:rPr lang="en-US" dirty="0">
                <a:solidFill>
                  <a:schemeClr val="tx1"/>
                </a:solidFill>
              </a:rPr>
              <a:t>Configure MD5 authentication for VRRP on R2’s Ethernet 0/1 interface:</a:t>
            </a:r>
          </a:p>
          <a:p>
            <a:r>
              <a:rPr lang="pt-PT" sz="2000" dirty="0">
                <a:solidFill>
                  <a:schemeClr val="tx1"/>
                </a:solidFill>
                <a:latin typeface="Consolas" panose="020B0609020204030204" pitchFamily="49" charset="0"/>
              </a:rPr>
              <a:t>R2(</a:t>
            </a:r>
            <a:r>
              <a:rPr lang="pt-PT" sz="2000" dirty="0" err="1">
                <a:solidFill>
                  <a:schemeClr val="tx1"/>
                </a:solidFill>
                <a:latin typeface="Consolas" panose="020B0609020204030204" pitchFamily="49" charset="0"/>
              </a:rPr>
              <a:t>config</a:t>
            </a:r>
            <a:r>
              <a:rPr lang="pt-PT" sz="2000" dirty="0">
                <a:solidFill>
                  <a:schemeClr val="tx1"/>
                </a:solidFill>
                <a:latin typeface="Consolas" panose="020B0609020204030204" pitchFamily="49" charset="0"/>
              </a:rPr>
              <a:t>)# </a:t>
            </a:r>
            <a:r>
              <a:rPr lang="pt-PT" sz="2000" b="1" dirty="0">
                <a:solidFill>
                  <a:schemeClr val="tx1"/>
                </a:solidFill>
                <a:latin typeface="Consolas" panose="020B0609020204030204" pitchFamily="49" charset="0"/>
              </a:rPr>
              <a:t>interface </a:t>
            </a:r>
            <a:r>
              <a:rPr lang="pt-PT" sz="2000" b="1" dirty="0" err="1">
                <a:solidFill>
                  <a:schemeClr val="tx1"/>
                </a:solidFill>
                <a:latin typeface="Consolas" panose="020B0609020204030204" pitchFamily="49" charset="0"/>
              </a:rPr>
              <a:t>ethernet</a:t>
            </a:r>
            <a:r>
              <a:rPr lang="pt-PT" sz="2000" b="1" dirty="0">
                <a:solidFill>
                  <a:schemeClr val="tx1"/>
                </a:solidFill>
                <a:latin typeface="Consolas" panose="020B0609020204030204" pitchFamily="49" charset="0"/>
              </a:rPr>
              <a:t> 0/1</a:t>
            </a:r>
          </a:p>
          <a:p>
            <a:r>
              <a:rPr lang="en-US" sz="2000" dirty="0">
                <a:solidFill>
                  <a:schemeClr val="tx1"/>
                </a:solidFill>
                <a:latin typeface="Consolas" panose="020B0609020204030204" pitchFamily="49" charset="0"/>
              </a:rPr>
              <a:t>R2(</a:t>
            </a:r>
            <a:r>
              <a:rPr lang="en-US" sz="2000" dirty="0" err="1">
                <a:solidFill>
                  <a:schemeClr val="tx1"/>
                </a:solidFill>
                <a:latin typeface="Consolas" panose="020B0609020204030204" pitchFamily="49" charset="0"/>
              </a:rPr>
              <a:t>config</a:t>
            </a:r>
            <a:r>
              <a:rPr lang="en-US" sz="2000" dirty="0">
                <a:solidFill>
                  <a:schemeClr val="tx1"/>
                </a:solidFill>
                <a:latin typeface="Consolas" panose="020B0609020204030204" pitchFamily="49" charset="0"/>
              </a:rPr>
              <a:t>-if)# </a:t>
            </a:r>
            <a:r>
              <a:rPr lang="en-US" sz="2000" b="1" dirty="0" err="1">
                <a:solidFill>
                  <a:schemeClr val="tx1"/>
                </a:solidFill>
                <a:latin typeface="Consolas" panose="020B0609020204030204" pitchFamily="49" charset="0"/>
              </a:rPr>
              <a:t>vrrp</a:t>
            </a:r>
            <a:r>
              <a:rPr lang="en-US" sz="2000" b="1" dirty="0">
                <a:solidFill>
                  <a:schemeClr val="tx1"/>
                </a:solidFill>
                <a:latin typeface="Consolas" panose="020B0609020204030204" pitchFamily="49" charset="0"/>
              </a:rPr>
              <a:t> 1 authentication md5 key-string </a:t>
            </a:r>
            <a:r>
              <a:rPr lang="en-US" sz="2000" b="1" dirty="0" err="1">
                <a:solidFill>
                  <a:schemeClr val="tx1"/>
                </a:solidFill>
                <a:latin typeface="Consolas" panose="020B0609020204030204" pitchFamily="49" charset="0"/>
              </a:rPr>
              <a:t>MyVRRP</a:t>
            </a:r>
            <a:endParaRPr lang="en-US" sz="2000" b="1" dirty="0">
              <a:solidFill>
                <a:schemeClr val="tx1"/>
              </a:solidFill>
              <a:latin typeface="Consolas" panose="020B0609020204030204" pitchFamily="49" charset="0"/>
            </a:endParaRPr>
          </a:p>
          <a:p>
            <a:pPr marL="0" indent="0">
              <a:buNone/>
            </a:pPr>
            <a:r>
              <a:rPr lang="en-US" dirty="0">
                <a:solidFill>
                  <a:schemeClr val="tx1"/>
                </a:solidFill>
              </a:rPr>
              <a:t>R1’s CLI:</a:t>
            </a:r>
            <a:endParaRPr lang="pt-PT" dirty="0">
              <a:solidFill>
                <a:schemeClr val="tx1"/>
              </a:solidFill>
            </a:endParaRPr>
          </a:p>
          <a:p>
            <a:r>
              <a:rPr lang="pt-PT" sz="1800" dirty="0">
                <a:solidFill>
                  <a:schemeClr val="tx1"/>
                </a:solidFill>
                <a:latin typeface="Consolas" panose="020B0609020204030204" pitchFamily="49" charset="0"/>
              </a:rPr>
              <a:t>%VRRP-6-STATECHANGE: Et0/1 </a:t>
            </a:r>
            <a:r>
              <a:rPr lang="pt-PT" sz="1800" dirty="0" err="1">
                <a:solidFill>
                  <a:schemeClr val="tx1"/>
                </a:solidFill>
                <a:latin typeface="Consolas" panose="020B0609020204030204" pitchFamily="49" charset="0"/>
              </a:rPr>
              <a:t>Grp</a:t>
            </a:r>
            <a:r>
              <a:rPr lang="pt-PT" sz="1800" dirty="0">
                <a:solidFill>
                  <a:schemeClr val="tx1"/>
                </a:solidFill>
                <a:latin typeface="Consolas" panose="020B0609020204030204" pitchFamily="49" charset="0"/>
              </a:rPr>
              <a:t> 1 </a:t>
            </a:r>
            <a:r>
              <a:rPr lang="pt-PT" sz="1800" dirty="0" err="1">
                <a:solidFill>
                  <a:schemeClr val="tx1"/>
                </a:solidFill>
                <a:latin typeface="Consolas" panose="020B0609020204030204" pitchFamily="49" charset="0"/>
              </a:rPr>
              <a:t>state</a:t>
            </a:r>
            <a:r>
              <a:rPr lang="pt-PT" sz="1800" dirty="0">
                <a:solidFill>
                  <a:schemeClr val="tx1"/>
                </a:solidFill>
                <a:latin typeface="Consolas" panose="020B0609020204030204" pitchFamily="49" charset="0"/>
              </a:rPr>
              <a:t> Master -&gt; Backup</a:t>
            </a:r>
            <a:endParaRPr lang="pt-PT" sz="1400" dirty="0">
              <a:solidFill>
                <a:schemeClr val="tx1"/>
              </a:solidFill>
              <a:latin typeface="Consolas" panose="020B0609020204030204" pitchFamily="49" charset="0"/>
            </a:endParaRPr>
          </a:p>
        </p:txBody>
      </p:sp>
    </p:spTree>
    <p:extLst>
      <p:ext uri="{BB962C8B-B14F-4D97-AF65-F5344CB8AC3E}">
        <p14:creationId xmlns:p14="http://schemas.microsoft.com/office/powerpoint/2010/main" val="754446940"/>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313764"/>
            <a:ext cx="8042276" cy="1336956"/>
          </a:xfrm>
        </p:spPr>
        <p:txBody>
          <a:bodyPr/>
          <a:lstStyle/>
          <a:p>
            <a:r>
              <a:rPr lang="pt-PT" sz="3600" dirty="0" err="1"/>
              <a:t>Tracking</a:t>
            </a:r>
            <a:r>
              <a:rPr lang="pt-PT" sz="3600" dirty="0"/>
              <a:t> </a:t>
            </a:r>
            <a:r>
              <a:rPr lang="pt-PT" sz="3600" dirty="0" err="1"/>
              <a:t>and</a:t>
            </a:r>
            <a:r>
              <a:rPr lang="pt-PT" sz="3600" dirty="0"/>
              <a:t> VRRP</a:t>
            </a:r>
          </a:p>
        </p:txBody>
      </p:sp>
      <p:sp>
        <p:nvSpPr>
          <p:cNvPr id="3" name="Content Placeholder 2"/>
          <p:cNvSpPr>
            <a:spLocks noGrp="1"/>
          </p:cNvSpPr>
          <p:nvPr>
            <p:ph idx="1"/>
          </p:nvPr>
        </p:nvSpPr>
        <p:spPr/>
        <p:txBody>
          <a:bodyPr/>
          <a:lstStyle/>
          <a:p>
            <a:r>
              <a:rPr lang="en-US" dirty="0">
                <a:solidFill>
                  <a:schemeClr val="tx1"/>
                </a:solidFill>
              </a:rPr>
              <a:t>VRRP does not have a native interface tracking mechanism but it does have the ability to track objects.</a:t>
            </a:r>
            <a:endParaRPr lang="pt-PT" dirty="0">
              <a:solidFill>
                <a:schemeClr val="tx1"/>
              </a:solidFill>
            </a:endParaRPr>
          </a:p>
        </p:txBody>
      </p:sp>
      <p:pic>
        <p:nvPicPr>
          <p:cNvPr id="4" name="Picture 3"/>
          <p:cNvPicPr>
            <a:picLocks noChangeAspect="1"/>
          </p:cNvPicPr>
          <p:nvPr/>
        </p:nvPicPr>
        <p:blipFill>
          <a:blip r:embed="rId2"/>
          <a:stretch>
            <a:fillRect/>
          </a:stretch>
        </p:blipFill>
        <p:spPr>
          <a:xfrm>
            <a:off x="1629338" y="2572870"/>
            <a:ext cx="5820480" cy="3924751"/>
          </a:xfrm>
          <a:prstGeom prst="rect">
            <a:avLst/>
          </a:prstGeom>
        </p:spPr>
      </p:pic>
    </p:spTree>
    <p:extLst>
      <p:ext uri="{BB962C8B-B14F-4D97-AF65-F5344CB8AC3E}">
        <p14:creationId xmlns:p14="http://schemas.microsoft.com/office/powerpoint/2010/main" val="589640405"/>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313767"/>
            <a:ext cx="8042276" cy="1336956"/>
          </a:xfrm>
        </p:spPr>
        <p:txBody>
          <a:bodyPr/>
          <a:lstStyle/>
          <a:p>
            <a:r>
              <a:rPr lang="pt-PT" sz="3600" dirty="0" err="1"/>
              <a:t>Tracking</a:t>
            </a:r>
            <a:r>
              <a:rPr lang="pt-PT" sz="3600" dirty="0"/>
              <a:t> </a:t>
            </a:r>
            <a:r>
              <a:rPr lang="pt-PT" sz="3600" dirty="0" err="1"/>
              <a:t>and</a:t>
            </a:r>
            <a:r>
              <a:rPr lang="pt-PT" sz="3600" dirty="0"/>
              <a:t> VRRP </a:t>
            </a:r>
            <a:r>
              <a:rPr lang="pt-PT" sz="3600" dirty="0" err="1"/>
              <a:t>Configuration</a:t>
            </a:r>
            <a:endParaRPr lang="pt-PT" sz="3600" dirty="0"/>
          </a:p>
        </p:txBody>
      </p:sp>
      <p:sp>
        <p:nvSpPr>
          <p:cNvPr id="3" name="Content Placeholder 2"/>
          <p:cNvSpPr>
            <a:spLocks noGrp="1"/>
          </p:cNvSpPr>
          <p:nvPr>
            <p:ph idx="1"/>
          </p:nvPr>
        </p:nvSpPr>
        <p:spPr>
          <a:xfrm>
            <a:off x="549275" y="1842248"/>
            <a:ext cx="8042276" cy="4343400"/>
          </a:xfrm>
        </p:spPr>
        <p:txBody>
          <a:bodyPr/>
          <a:lstStyle/>
          <a:p>
            <a:pPr marL="0" indent="0">
              <a:buNone/>
            </a:pPr>
            <a:r>
              <a:rPr lang="en-US" dirty="0">
                <a:solidFill>
                  <a:schemeClr val="tx1"/>
                </a:solidFill>
              </a:rPr>
              <a:t>Create a tracked object, where the status of the uplink interface is tracked:</a:t>
            </a:r>
          </a:p>
          <a:p>
            <a:r>
              <a:rPr lang="en-US" sz="2000" dirty="0">
                <a:solidFill>
                  <a:schemeClr val="tx1"/>
                </a:solidFill>
                <a:latin typeface="Consolas" panose="020B0609020204030204" pitchFamily="49" charset="0"/>
              </a:rPr>
              <a:t>R2(</a:t>
            </a:r>
            <a:r>
              <a:rPr lang="en-US" sz="2000" dirty="0" err="1">
                <a:solidFill>
                  <a:schemeClr val="tx1"/>
                </a:solidFill>
                <a:latin typeface="Consolas" panose="020B0609020204030204" pitchFamily="49" charset="0"/>
              </a:rPr>
              <a:t>config</a:t>
            </a:r>
            <a:r>
              <a:rPr lang="en-US" sz="2000" dirty="0">
                <a:solidFill>
                  <a:schemeClr val="tx1"/>
                </a:solidFill>
                <a:latin typeface="Consolas" panose="020B0609020204030204" pitchFamily="49" charset="0"/>
              </a:rPr>
              <a:t>)# </a:t>
            </a:r>
            <a:r>
              <a:rPr lang="en-US" sz="2000" b="1" dirty="0">
                <a:solidFill>
                  <a:schemeClr val="tx1"/>
                </a:solidFill>
                <a:latin typeface="Consolas" panose="020B0609020204030204" pitchFamily="49" charset="0"/>
              </a:rPr>
              <a:t>track 1 interface </a:t>
            </a:r>
            <a:r>
              <a:rPr lang="en-US" sz="2000" b="1" dirty="0" err="1">
                <a:solidFill>
                  <a:schemeClr val="tx1"/>
                </a:solidFill>
                <a:latin typeface="Consolas" panose="020B0609020204030204" pitchFamily="49" charset="0"/>
              </a:rPr>
              <a:t>ethernet</a:t>
            </a:r>
            <a:r>
              <a:rPr lang="en-US" sz="2000" b="1" dirty="0">
                <a:solidFill>
                  <a:schemeClr val="tx1"/>
                </a:solidFill>
                <a:latin typeface="Consolas" panose="020B0609020204030204" pitchFamily="49" charset="0"/>
              </a:rPr>
              <a:t> 0/0 line-protocol</a:t>
            </a:r>
          </a:p>
          <a:p>
            <a:pPr marL="0" indent="0">
              <a:buNone/>
            </a:pPr>
            <a:r>
              <a:rPr lang="en-US" dirty="0">
                <a:solidFill>
                  <a:schemeClr val="tx1"/>
                </a:solidFill>
              </a:rPr>
              <a:t>Configure VRRP to track previously created object and decrease VRRP priority by 20 </a:t>
            </a:r>
            <a:r>
              <a:rPr lang="pt-PT" dirty="0" err="1">
                <a:solidFill>
                  <a:schemeClr val="tx1"/>
                </a:solidFill>
              </a:rPr>
              <a:t>should</a:t>
            </a:r>
            <a:r>
              <a:rPr lang="pt-PT" dirty="0">
                <a:solidFill>
                  <a:schemeClr val="tx1"/>
                </a:solidFill>
              </a:rPr>
              <a:t> </a:t>
            </a:r>
            <a:r>
              <a:rPr lang="pt-PT" dirty="0" err="1">
                <a:solidFill>
                  <a:schemeClr val="tx1"/>
                </a:solidFill>
              </a:rPr>
              <a:t>the</a:t>
            </a:r>
            <a:r>
              <a:rPr lang="pt-PT" dirty="0">
                <a:solidFill>
                  <a:schemeClr val="tx1"/>
                </a:solidFill>
              </a:rPr>
              <a:t> </a:t>
            </a:r>
            <a:r>
              <a:rPr lang="pt-PT" dirty="0" err="1">
                <a:solidFill>
                  <a:schemeClr val="tx1"/>
                </a:solidFill>
              </a:rPr>
              <a:t>uplink</a:t>
            </a:r>
            <a:r>
              <a:rPr lang="pt-PT" dirty="0">
                <a:solidFill>
                  <a:schemeClr val="tx1"/>
                </a:solidFill>
              </a:rPr>
              <a:t> </a:t>
            </a:r>
            <a:r>
              <a:rPr lang="pt-PT" dirty="0" err="1">
                <a:solidFill>
                  <a:schemeClr val="tx1"/>
                </a:solidFill>
              </a:rPr>
              <a:t>fail</a:t>
            </a:r>
            <a:r>
              <a:rPr lang="pt-PT" dirty="0">
                <a:solidFill>
                  <a:schemeClr val="tx1"/>
                </a:solidFill>
              </a:rPr>
              <a:t>:</a:t>
            </a:r>
          </a:p>
          <a:p>
            <a:r>
              <a:rPr lang="pt-PT" sz="2000" dirty="0">
                <a:solidFill>
                  <a:schemeClr val="tx1"/>
                </a:solidFill>
                <a:latin typeface="Consolas" panose="020B0609020204030204" pitchFamily="49" charset="0"/>
              </a:rPr>
              <a:t>R2(</a:t>
            </a:r>
            <a:r>
              <a:rPr lang="pt-PT" sz="2000" dirty="0" err="1">
                <a:solidFill>
                  <a:schemeClr val="tx1"/>
                </a:solidFill>
                <a:latin typeface="Consolas" panose="020B0609020204030204" pitchFamily="49" charset="0"/>
              </a:rPr>
              <a:t>config</a:t>
            </a:r>
            <a:r>
              <a:rPr lang="pt-PT" sz="2000" dirty="0">
                <a:solidFill>
                  <a:schemeClr val="tx1"/>
                </a:solidFill>
                <a:latin typeface="Consolas" panose="020B0609020204030204" pitchFamily="49" charset="0"/>
              </a:rPr>
              <a:t>)# </a:t>
            </a:r>
            <a:r>
              <a:rPr lang="pt-PT" sz="2000" b="1" dirty="0">
                <a:solidFill>
                  <a:schemeClr val="tx1"/>
                </a:solidFill>
                <a:latin typeface="Consolas" panose="020B0609020204030204" pitchFamily="49" charset="0"/>
              </a:rPr>
              <a:t>interface </a:t>
            </a:r>
            <a:r>
              <a:rPr lang="pt-PT" sz="2000" b="1" dirty="0" err="1">
                <a:solidFill>
                  <a:schemeClr val="tx1"/>
                </a:solidFill>
                <a:latin typeface="Consolas" panose="020B0609020204030204" pitchFamily="49" charset="0"/>
              </a:rPr>
              <a:t>ethernet</a:t>
            </a:r>
            <a:r>
              <a:rPr lang="pt-PT" sz="2000" b="1" dirty="0">
                <a:solidFill>
                  <a:schemeClr val="tx1"/>
                </a:solidFill>
                <a:latin typeface="Consolas" panose="020B0609020204030204" pitchFamily="49" charset="0"/>
              </a:rPr>
              <a:t> 0/1</a:t>
            </a:r>
          </a:p>
          <a:p>
            <a:r>
              <a:rPr lang="en-US" sz="2000" dirty="0">
                <a:solidFill>
                  <a:schemeClr val="tx1"/>
                </a:solidFill>
                <a:latin typeface="Consolas" panose="020B0609020204030204" pitchFamily="49" charset="0"/>
              </a:rPr>
              <a:t>R2(</a:t>
            </a:r>
            <a:r>
              <a:rPr lang="en-US" sz="2000" dirty="0" err="1">
                <a:solidFill>
                  <a:schemeClr val="tx1"/>
                </a:solidFill>
                <a:latin typeface="Consolas" panose="020B0609020204030204" pitchFamily="49" charset="0"/>
              </a:rPr>
              <a:t>config</a:t>
            </a:r>
            <a:r>
              <a:rPr lang="en-US" sz="2000" dirty="0">
                <a:solidFill>
                  <a:schemeClr val="tx1"/>
                </a:solidFill>
                <a:latin typeface="Consolas" panose="020B0609020204030204" pitchFamily="49" charset="0"/>
              </a:rPr>
              <a:t>-if)# </a:t>
            </a:r>
            <a:r>
              <a:rPr lang="en-US" sz="2000" b="1" dirty="0" err="1">
                <a:solidFill>
                  <a:schemeClr val="tx1"/>
                </a:solidFill>
                <a:latin typeface="Consolas" panose="020B0609020204030204" pitchFamily="49" charset="0"/>
              </a:rPr>
              <a:t>vrrp</a:t>
            </a:r>
            <a:r>
              <a:rPr lang="en-US" sz="2000" b="1" dirty="0">
                <a:solidFill>
                  <a:schemeClr val="tx1"/>
                </a:solidFill>
                <a:latin typeface="Consolas" panose="020B0609020204030204" pitchFamily="49" charset="0"/>
              </a:rPr>
              <a:t> 1 track 1 decrement 20</a:t>
            </a:r>
            <a:endParaRPr lang="pt-PT" sz="2000" dirty="0">
              <a:solidFill>
                <a:schemeClr val="tx1"/>
              </a:solidFill>
              <a:latin typeface="Consolas" panose="020B0609020204030204" pitchFamily="49" charset="0"/>
            </a:endParaRPr>
          </a:p>
        </p:txBody>
      </p:sp>
    </p:spTree>
    <p:extLst>
      <p:ext uri="{BB962C8B-B14F-4D97-AF65-F5344CB8AC3E}">
        <p14:creationId xmlns:p14="http://schemas.microsoft.com/office/powerpoint/2010/main" val="332651833"/>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800" kern="0" dirty="0"/>
              <a:t>Configuring Layer 3 Redundancy with GLBP</a:t>
            </a:r>
            <a:endParaRPr lang="en-GB" dirty="0"/>
          </a:p>
        </p:txBody>
      </p:sp>
    </p:spTree>
    <p:extLst>
      <p:ext uri="{BB962C8B-B14F-4D97-AF65-F5344CB8AC3E}">
        <p14:creationId xmlns:p14="http://schemas.microsoft.com/office/powerpoint/2010/main" val="2503848435"/>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242048"/>
            <a:ext cx="8042276" cy="1336956"/>
          </a:xfrm>
        </p:spPr>
        <p:txBody>
          <a:bodyPr/>
          <a:lstStyle/>
          <a:p>
            <a:r>
              <a:rPr lang="pt-PT" sz="3600" dirty="0" err="1"/>
              <a:t>Introducing</a:t>
            </a:r>
            <a:r>
              <a:rPr lang="pt-PT" sz="3600" dirty="0"/>
              <a:t> GLBP</a:t>
            </a:r>
          </a:p>
        </p:txBody>
      </p:sp>
      <p:sp>
        <p:nvSpPr>
          <p:cNvPr id="3" name="Content Placeholder 2"/>
          <p:cNvSpPr>
            <a:spLocks noGrp="1"/>
          </p:cNvSpPr>
          <p:nvPr>
            <p:ph idx="1"/>
          </p:nvPr>
        </p:nvSpPr>
        <p:spPr>
          <a:xfrm>
            <a:off x="549274" y="1600201"/>
            <a:ext cx="8110631" cy="4782670"/>
          </a:xfrm>
        </p:spPr>
        <p:txBody>
          <a:bodyPr>
            <a:normAutofit fontScale="85000" lnSpcReduction="20000"/>
          </a:bodyPr>
          <a:lstStyle/>
          <a:p>
            <a:r>
              <a:rPr lang="en-US" dirty="0">
                <a:solidFill>
                  <a:schemeClr val="tx1"/>
                </a:solidFill>
              </a:rPr>
              <a:t>GLBP shares some concepts with VRRP and HSRP, but the terminology differs, and its behavior is more dynamic and robust.</a:t>
            </a:r>
          </a:p>
          <a:p>
            <a:r>
              <a:rPr lang="en-US" dirty="0">
                <a:solidFill>
                  <a:schemeClr val="tx1"/>
                </a:solidFill>
              </a:rPr>
              <a:t>Although HSRP and VRRP provide gateway resiliency only the active router within the group forwards the traffic for the virtual MAC. </a:t>
            </a:r>
          </a:p>
          <a:p>
            <a:r>
              <a:rPr lang="en-US" dirty="0">
                <a:solidFill>
                  <a:schemeClr val="tx1"/>
                </a:solidFill>
              </a:rPr>
              <a:t>HSRP and VRRP can accomplish load sharing by manually specifying multiple groups and assigning multiple default gateways. </a:t>
            </a:r>
          </a:p>
          <a:p>
            <a:r>
              <a:rPr lang="en-US" dirty="0">
                <a:solidFill>
                  <a:schemeClr val="tx1"/>
                </a:solidFill>
              </a:rPr>
              <a:t>GLBP is a Cisco proprietary solution that allows for automatic selection and simultaneous use of multiple available gateways, in addition to automatic failover between those gateways. </a:t>
            </a:r>
          </a:p>
          <a:p>
            <a:r>
              <a:rPr lang="en-US" dirty="0">
                <a:solidFill>
                  <a:schemeClr val="tx1"/>
                </a:solidFill>
              </a:rPr>
              <a:t>Multiple routers share the load of packets that, from a client’s perspective, are sent to a single default gateway address.</a:t>
            </a:r>
          </a:p>
          <a:p>
            <a:r>
              <a:rPr lang="en-US" dirty="0">
                <a:solidFill>
                  <a:schemeClr val="tx1"/>
                </a:solidFill>
              </a:rPr>
              <a:t>There is also no need to configure a specific gateway address on an individual host. All hosts can use the same default gateway.</a:t>
            </a:r>
            <a:endParaRPr lang="pt-PT" dirty="0">
              <a:solidFill>
                <a:schemeClr val="tx1"/>
              </a:solidFill>
            </a:endParaRPr>
          </a:p>
        </p:txBody>
      </p:sp>
    </p:spTree>
    <p:extLst>
      <p:ext uri="{BB962C8B-B14F-4D97-AF65-F5344CB8AC3E}">
        <p14:creationId xmlns:p14="http://schemas.microsoft.com/office/powerpoint/2010/main" val="3073213183"/>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pt-PT" sz="3600" dirty="0"/>
              <a:t>GLBP Roles</a:t>
            </a:r>
          </a:p>
        </p:txBody>
      </p:sp>
      <p:sp>
        <p:nvSpPr>
          <p:cNvPr id="3" name="Content Placeholder 2"/>
          <p:cNvSpPr>
            <a:spLocks noGrp="1"/>
          </p:cNvSpPr>
          <p:nvPr>
            <p:ph idx="1"/>
          </p:nvPr>
        </p:nvSpPr>
        <p:spPr>
          <a:xfrm>
            <a:off x="549275" y="1600201"/>
            <a:ext cx="7949266" cy="4836458"/>
          </a:xfrm>
        </p:spPr>
        <p:txBody>
          <a:bodyPr>
            <a:normAutofit fontScale="70000" lnSpcReduction="20000"/>
          </a:bodyPr>
          <a:lstStyle/>
          <a:p>
            <a:r>
              <a:rPr lang="en-US" dirty="0">
                <a:solidFill>
                  <a:schemeClr val="tx1"/>
                </a:solidFill>
              </a:rPr>
              <a:t>GLBP routers are divided into two roles: a gateway and a forwarder:</a:t>
            </a:r>
          </a:p>
          <a:p>
            <a:r>
              <a:rPr lang="en-US" b="1" dirty="0">
                <a:solidFill>
                  <a:schemeClr val="tx1"/>
                </a:solidFill>
              </a:rPr>
              <a:t>GLBP AVG (active virtual gateway)</a:t>
            </a:r>
          </a:p>
          <a:p>
            <a:pPr lvl="1"/>
            <a:r>
              <a:rPr lang="en-US" dirty="0">
                <a:solidFill>
                  <a:schemeClr val="tx1"/>
                </a:solidFill>
              </a:rPr>
              <a:t>Members of a GLBP group elect one gateway to be the AVG for that group. </a:t>
            </a:r>
          </a:p>
          <a:p>
            <a:pPr lvl="1"/>
            <a:r>
              <a:rPr lang="en-US" dirty="0">
                <a:solidFill>
                  <a:schemeClr val="tx1"/>
                </a:solidFill>
              </a:rPr>
              <a:t>Other group members provide a backup for the AVG when the AVG becomes unavailable; these will be in standby state. </a:t>
            </a:r>
          </a:p>
          <a:p>
            <a:pPr lvl="1"/>
            <a:r>
              <a:rPr lang="en-US" dirty="0">
                <a:solidFill>
                  <a:schemeClr val="tx1"/>
                </a:solidFill>
              </a:rPr>
              <a:t>The AVG assigns a virtual MAC address to each member of the GLBP group. </a:t>
            </a:r>
          </a:p>
          <a:p>
            <a:pPr lvl="1"/>
            <a:r>
              <a:rPr lang="en-US" dirty="0">
                <a:solidFill>
                  <a:schemeClr val="tx1"/>
                </a:solidFill>
              </a:rPr>
              <a:t>The AVG listens to the ARP requests for the default gateway IP and replies with a MAC address of one of the GLBP group members, thus load sharing traffic among all the group members.</a:t>
            </a:r>
          </a:p>
          <a:p>
            <a:r>
              <a:rPr lang="en-US" b="1" dirty="0">
                <a:solidFill>
                  <a:schemeClr val="tx1"/>
                </a:solidFill>
              </a:rPr>
              <a:t>GLBP AVF (active virtual forwarder)</a:t>
            </a:r>
          </a:p>
          <a:p>
            <a:pPr lvl="1"/>
            <a:r>
              <a:rPr lang="en-US" dirty="0">
                <a:solidFill>
                  <a:schemeClr val="tx1"/>
                </a:solidFill>
              </a:rPr>
              <a:t>Each gateway assumes responsibility for forwarding packets that are sent to the virtual MAC address that is assigned to that gateway by the AVG. </a:t>
            </a:r>
          </a:p>
          <a:p>
            <a:pPr lvl="1"/>
            <a:r>
              <a:rPr lang="en-US" dirty="0">
                <a:solidFill>
                  <a:schemeClr val="tx1"/>
                </a:solidFill>
              </a:rPr>
              <a:t>These gateways are known as AVFs. There can be up to four forwarders within a GLBP group. </a:t>
            </a:r>
          </a:p>
          <a:p>
            <a:pPr lvl="1"/>
            <a:r>
              <a:rPr lang="en-US" dirty="0">
                <a:solidFill>
                  <a:schemeClr val="tx1"/>
                </a:solidFill>
              </a:rPr>
              <a:t>All other devices will be secondary forwarders, serving as backup if the current AVF fails. </a:t>
            </a:r>
          </a:p>
          <a:p>
            <a:pPr lvl="1"/>
            <a:r>
              <a:rPr lang="en-US" dirty="0">
                <a:solidFill>
                  <a:schemeClr val="tx1"/>
                </a:solidFill>
              </a:rPr>
              <a:t>Forwarders that are forwarding traffic for a specific virtual MAC are in the active state and are called AVFs. Forwarders that are serving as backups are in the listen state.</a:t>
            </a:r>
            <a:endParaRPr lang="pt-PT" dirty="0">
              <a:solidFill>
                <a:schemeClr val="tx1"/>
              </a:solidFill>
            </a:endParaRPr>
          </a:p>
        </p:txBody>
      </p:sp>
    </p:spTree>
    <p:extLst>
      <p:ext uri="{BB962C8B-B14F-4D97-AF65-F5344CB8AC3E}">
        <p14:creationId xmlns:p14="http://schemas.microsoft.com/office/powerpoint/2010/main" val="517592569"/>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286870"/>
            <a:ext cx="8042276" cy="1336956"/>
          </a:xfrm>
        </p:spPr>
        <p:txBody>
          <a:bodyPr/>
          <a:lstStyle/>
          <a:p>
            <a:r>
              <a:rPr lang="pt-PT" sz="3600" dirty="0" err="1"/>
              <a:t>Comparing</a:t>
            </a:r>
            <a:r>
              <a:rPr lang="pt-PT" sz="3600" dirty="0"/>
              <a:t> GLPB to HSRP</a:t>
            </a:r>
          </a:p>
        </p:txBody>
      </p:sp>
      <p:grpSp>
        <p:nvGrpSpPr>
          <p:cNvPr id="6" name="Group 5"/>
          <p:cNvGrpSpPr/>
          <p:nvPr/>
        </p:nvGrpSpPr>
        <p:grpSpPr>
          <a:xfrm>
            <a:off x="279400" y="1895316"/>
            <a:ext cx="8531593" cy="4466368"/>
            <a:chOff x="1703133" y="2668580"/>
            <a:chExt cx="5717187" cy="2993000"/>
          </a:xfrm>
        </p:grpSpPr>
        <p:pic>
          <p:nvPicPr>
            <p:cNvPr id="4" name="Picture 3"/>
            <p:cNvPicPr>
              <a:picLocks noChangeAspect="1"/>
            </p:cNvPicPr>
            <p:nvPr/>
          </p:nvPicPr>
          <p:blipFill>
            <a:blip r:embed="rId2"/>
            <a:stretch>
              <a:fillRect/>
            </a:stretch>
          </p:blipFill>
          <p:spPr>
            <a:xfrm>
              <a:off x="1723680" y="2668580"/>
              <a:ext cx="5696640" cy="1520840"/>
            </a:xfrm>
            <a:prstGeom prst="rect">
              <a:avLst/>
            </a:prstGeom>
          </p:spPr>
        </p:pic>
        <p:pic>
          <p:nvPicPr>
            <p:cNvPr id="5" name="Picture 4"/>
            <p:cNvPicPr>
              <a:picLocks noChangeAspect="1"/>
            </p:cNvPicPr>
            <p:nvPr/>
          </p:nvPicPr>
          <p:blipFill>
            <a:blip r:embed="rId3"/>
            <a:stretch>
              <a:fillRect/>
            </a:stretch>
          </p:blipFill>
          <p:spPr>
            <a:xfrm>
              <a:off x="1703133" y="4094420"/>
              <a:ext cx="5696640" cy="1567160"/>
            </a:xfrm>
            <a:prstGeom prst="rect">
              <a:avLst/>
            </a:prstGeom>
          </p:spPr>
        </p:pic>
      </p:grpSp>
    </p:spTree>
    <p:extLst>
      <p:ext uri="{BB962C8B-B14F-4D97-AF65-F5344CB8AC3E}">
        <p14:creationId xmlns:p14="http://schemas.microsoft.com/office/powerpoint/2010/main" val="3298144001"/>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61366"/>
            <a:ext cx="8042276" cy="1336956"/>
          </a:xfrm>
        </p:spPr>
        <p:txBody>
          <a:bodyPr/>
          <a:lstStyle/>
          <a:p>
            <a:r>
              <a:rPr lang="pt-PT" sz="3600" dirty="0"/>
              <a:t>GLBP </a:t>
            </a:r>
            <a:r>
              <a:rPr lang="pt-PT" sz="3600" dirty="0" err="1"/>
              <a:t>States</a:t>
            </a:r>
            <a:endParaRPr lang="pt-PT" sz="3600" dirty="0"/>
          </a:p>
        </p:txBody>
      </p:sp>
      <p:pic>
        <p:nvPicPr>
          <p:cNvPr id="4" name="Picture 3"/>
          <p:cNvPicPr>
            <a:picLocks noChangeAspect="1"/>
          </p:cNvPicPr>
          <p:nvPr/>
        </p:nvPicPr>
        <p:blipFill>
          <a:blip r:embed="rId2"/>
          <a:stretch>
            <a:fillRect/>
          </a:stretch>
        </p:blipFill>
        <p:spPr>
          <a:xfrm>
            <a:off x="327979" y="2316511"/>
            <a:ext cx="8471776" cy="2918845"/>
          </a:xfrm>
          <a:prstGeom prst="rect">
            <a:avLst/>
          </a:prstGeom>
        </p:spPr>
      </p:pic>
    </p:spTree>
    <p:extLst>
      <p:ext uri="{BB962C8B-B14F-4D97-AF65-F5344CB8AC3E}">
        <p14:creationId xmlns:p14="http://schemas.microsoft.com/office/powerpoint/2010/main" val="282498473"/>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259981"/>
            <a:ext cx="8042276" cy="1336956"/>
          </a:xfrm>
        </p:spPr>
        <p:txBody>
          <a:bodyPr/>
          <a:lstStyle/>
          <a:p>
            <a:r>
              <a:rPr lang="pt-PT" sz="3600" dirty="0"/>
              <a:t>GLBP </a:t>
            </a:r>
            <a:r>
              <a:rPr lang="pt-PT" sz="3600" dirty="0" err="1"/>
              <a:t>States</a:t>
            </a:r>
            <a:r>
              <a:rPr lang="pt-PT" sz="3600" dirty="0"/>
              <a:t> (Gateway)</a:t>
            </a:r>
          </a:p>
        </p:txBody>
      </p:sp>
      <p:sp>
        <p:nvSpPr>
          <p:cNvPr id="3" name="Content Placeholder 2"/>
          <p:cNvSpPr>
            <a:spLocks noGrp="1"/>
          </p:cNvSpPr>
          <p:nvPr>
            <p:ph idx="1"/>
          </p:nvPr>
        </p:nvSpPr>
        <p:spPr>
          <a:xfrm>
            <a:off x="549275" y="1636061"/>
            <a:ext cx="8042276" cy="4343400"/>
          </a:xfrm>
        </p:spPr>
        <p:txBody>
          <a:bodyPr>
            <a:normAutofit fontScale="70000" lnSpcReduction="20000"/>
          </a:bodyPr>
          <a:lstStyle/>
          <a:p>
            <a:pPr marL="0" indent="0">
              <a:buNone/>
            </a:pPr>
            <a:r>
              <a:rPr lang="en-US" dirty="0">
                <a:solidFill>
                  <a:schemeClr val="tx1"/>
                </a:solidFill>
              </a:rPr>
              <a:t>Following are the possible virtual gateway states:</a:t>
            </a:r>
          </a:p>
          <a:p>
            <a:r>
              <a:rPr lang="en-US" b="1" dirty="0">
                <a:solidFill>
                  <a:schemeClr val="tx1"/>
                </a:solidFill>
              </a:rPr>
              <a:t>Disabled: </a:t>
            </a:r>
            <a:r>
              <a:rPr lang="en-US" dirty="0">
                <a:solidFill>
                  <a:schemeClr val="tx1"/>
                </a:solidFill>
              </a:rPr>
              <a:t>The virtual IP address has not been configured or learned, but there is </a:t>
            </a:r>
            <a:r>
              <a:rPr lang="pt-PT" dirty="0">
                <a:solidFill>
                  <a:schemeClr val="tx1"/>
                </a:solidFill>
              </a:rPr>
              <a:t>some GLBP </a:t>
            </a:r>
            <a:r>
              <a:rPr lang="pt-PT" dirty="0" err="1">
                <a:solidFill>
                  <a:schemeClr val="tx1"/>
                </a:solidFill>
              </a:rPr>
              <a:t>configuration</a:t>
            </a:r>
            <a:r>
              <a:rPr lang="pt-PT" dirty="0">
                <a:solidFill>
                  <a:schemeClr val="tx1"/>
                </a:solidFill>
              </a:rPr>
              <a:t>.</a:t>
            </a:r>
          </a:p>
          <a:p>
            <a:r>
              <a:rPr lang="en-US" b="1" dirty="0">
                <a:solidFill>
                  <a:schemeClr val="tx1"/>
                </a:solidFill>
              </a:rPr>
              <a:t>Initial: </a:t>
            </a:r>
            <a:r>
              <a:rPr lang="en-US" dirty="0">
                <a:solidFill>
                  <a:schemeClr val="tx1"/>
                </a:solidFill>
              </a:rPr>
              <a:t>The virtual IP address has been configured or learned, but configuration is not complete. The interface must be operational on Layer 3 and configured to route </a:t>
            </a:r>
            <a:r>
              <a:rPr lang="pt-PT" dirty="0">
                <a:solidFill>
                  <a:schemeClr val="tx1"/>
                </a:solidFill>
              </a:rPr>
              <a:t>IP.</a:t>
            </a:r>
          </a:p>
          <a:p>
            <a:r>
              <a:rPr lang="en-US" b="1" dirty="0">
                <a:solidFill>
                  <a:schemeClr val="tx1"/>
                </a:solidFill>
              </a:rPr>
              <a:t>Listen: </a:t>
            </a:r>
            <a:r>
              <a:rPr lang="en-US" dirty="0">
                <a:solidFill>
                  <a:schemeClr val="tx1"/>
                </a:solidFill>
              </a:rPr>
              <a:t>The virtual gateway is receiving hello packets. It is ready to change to speak state if the active or standby virtual gateway becomes unavailable.</a:t>
            </a:r>
          </a:p>
          <a:p>
            <a:r>
              <a:rPr lang="en-US" b="1" dirty="0">
                <a:solidFill>
                  <a:schemeClr val="tx1"/>
                </a:solidFill>
              </a:rPr>
              <a:t>Speak: </a:t>
            </a:r>
            <a:r>
              <a:rPr lang="en-US" dirty="0">
                <a:solidFill>
                  <a:schemeClr val="tx1"/>
                </a:solidFill>
              </a:rPr>
              <a:t>The virtual gateway is trying to become the active or standby virtual gateway.</a:t>
            </a:r>
          </a:p>
          <a:p>
            <a:r>
              <a:rPr lang="en-US" b="1" dirty="0">
                <a:solidFill>
                  <a:schemeClr val="tx1"/>
                </a:solidFill>
              </a:rPr>
              <a:t>Standby: </a:t>
            </a:r>
            <a:r>
              <a:rPr lang="en-US" dirty="0">
                <a:solidFill>
                  <a:schemeClr val="tx1"/>
                </a:solidFill>
              </a:rPr>
              <a:t>This gateway is next in line to be the active virtual gateway.</a:t>
            </a:r>
          </a:p>
          <a:p>
            <a:r>
              <a:rPr lang="en-US" b="1" dirty="0">
                <a:solidFill>
                  <a:schemeClr val="tx1"/>
                </a:solidFill>
              </a:rPr>
              <a:t>Active: </a:t>
            </a:r>
            <a:r>
              <a:rPr lang="en-US" dirty="0">
                <a:solidFill>
                  <a:schemeClr val="tx1"/>
                </a:solidFill>
              </a:rPr>
              <a:t>This gateway is the AVG, and is responsible for responding to ARP requests for the virtual IP address.</a:t>
            </a:r>
            <a:endParaRPr lang="pt-PT" dirty="0">
              <a:solidFill>
                <a:schemeClr val="tx1"/>
              </a:solidFill>
            </a:endParaRPr>
          </a:p>
        </p:txBody>
      </p:sp>
    </p:spTree>
    <p:extLst>
      <p:ext uri="{BB962C8B-B14F-4D97-AF65-F5344CB8AC3E}">
        <p14:creationId xmlns:p14="http://schemas.microsoft.com/office/powerpoint/2010/main" val="2579352406"/>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295839"/>
            <a:ext cx="8042276" cy="1336956"/>
          </a:xfrm>
        </p:spPr>
        <p:txBody>
          <a:bodyPr/>
          <a:lstStyle/>
          <a:p>
            <a:r>
              <a:rPr lang="pt-PT" sz="3600" dirty="0"/>
              <a:t>GLBP </a:t>
            </a:r>
            <a:r>
              <a:rPr lang="pt-PT" sz="3600" dirty="0" err="1"/>
              <a:t>States</a:t>
            </a:r>
            <a:r>
              <a:rPr lang="pt-PT" sz="3600" dirty="0"/>
              <a:t> (</a:t>
            </a:r>
            <a:r>
              <a:rPr lang="pt-PT" sz="3600" dirty="0" err="1"/>
              <a:t>Forwarder</a:t>
            </a:r>
            <a:r>
              <a:rPr lang="pt-PT" sz="3600" dirty="0"/>
              <a:t>)</a:t>
            </a:r>
          </a:p>
        </p:txBody>
      </p:sp>
      <p:sp>
        <p:nvSpPr>
          <p:cNvPr id="3" name="Content Placeholder 2"/>
          <p:cNvSpPr>
            <a:spLocks noGrp="1"/>
          </p:cNvSpPr>
          <p:nvPr>
            <p:ph idx="1"/>
          </p:nvPr>
        </p:nvSpPr>
        <p:spPr>
          <a:xfrm>
            <a:off x="549275" y="1869143"/>
            <a:ext cx="8042276" cy="4343400"/>
          </a:xfrm>
        </p:spPr>
        <p:txBody>
          <a:bodyPr>
            <a:normAutofit fontScale="85000" lnSpcReduction="20000"/>
          </a:bodyPr>
          <a:lstStyle/>
          <a:p>
            <a:pPr marL="0" indent="0">
              <a:buNone/>
            </a:pPr>
            <a:r>
              <a:rPr lang="en-US" dirty="0">
                <a:solidFill>
                  <a:schemeClr val="tx1"/>
                </a:solidFill>
              </a:rPr>
              <a:t>The following are the possible virtual forwarder states:</a:t>
            </a:r>
          </a:p>
          <a:p>
            <a:r>
              <a:rPr lang="en-US" b="1" dirty="0">
                <a:solidFill>
                  <a:schemeClr val="tx1"/>
                </a:solidFill>
              </a:rPr>
              <a:t>Disabled: </a:t>
            </a:r>
            <a:r>
              <a:rPr lang="en-US" dirty="0">
                <a:solidFill>
                  <a:schemeClr val="tx1"/>
                </a:solidFill>
              </a:rPr>
              <a:t>The virtual MAC address has not been assigned or learned. The disabled virtual forwarder will be deleted shortly. This state is transitory only.</a:t>
            </a:r>
          </a:p>
          <a:p>
            <a:r>
              <a:rPr lang="en-US" b="1" dirty="0">
                <a:solidFill>
                  <a:schemeClr val="tx1"/>
                </a:solidFill>
              </a:rPr>
              <a:t>Initial: </a:t>
            </a:r>
            <a:r>
              <a:rPr lang="en-US" dirty="0">
                <a:solidFill>
                  <a:schemeClr val="tx1"/>
                </a:solidFill>
              </a:rPr>
              <a:t>The virtual MAC address is known but configuration of virtual forwarder is not complete. The interface must be operational on Layer 3 and configured to route </a:t>
            </a:r>
            <a:r>
              <a:rPr lang="pt-PT" dirty="0">
                <a:solidFill>
                  <a:schemeClr val="tx1"/>
                </a:solidFill>
              </a:rPr>
              <a:t>IP.</a:t>
            </a:r>
          </a:p>
          <a:p>
            <a:r>
              <a:rPr lang="en-US" b="1" dirty="0">
                <a:solidFill>
                  <a:schemeClr val="tx1"/>
                </a:solidFill>
              </a:rPr>
              <a:t>Listen: </a:t>
            </a:r>
            <a:r>
              <a:rPr lang="en-US" dirty="0">
                <a:solidFill>
                  <a:schemeClr val="tx1"/>
                </a:solidFill>
              </a:rPr>
              <a:t>This virtual forwarder is receiving hello packets and is ready to change to the active state if the active virtual forwarder becomes unavailable.</a:t>
            </a:r>
          </a:p>
          <a:p>
            <a:r>
              <a:rPr lang="en-US" b="1" dirty="0">
                <a:solidFill>
                  <a:schemeClr val="tx1"/>
                </a:solidFill>
              </a:rPr>
              <a:t>Active: </a:t>
            </a:r>
            <a:r>
              <a:rPr lang="en-US" dirty="0">
                <a:solidFill>
                  <a:schemeClr val="tx1"/>
                </a:solidFill>
              </a:rPr>
              <a:t>This gateway is the AVF, and is responsible for forwarding packets sent to the virtual forwarder’s MAC address.</a:t>
            </a:r>
            <a:endParaRPr lang="pt-PT" dirty="0">
              <a:solidFill>
                <a:schemeClr val="tx1"/>
              </a:solidFill>
            </a:endParaRPr>
          </a:p>
        </p:txBody>
      </p:sp>
    </p:spTree>
    <p:extLst>
      <p:ext uri="{BB962C8B-B14F-4D97-AF65-F5344CB8AC3E}">
        <p14:creationId xmlns:p14="http://schemas.microsoft.com/office/powerpoint/2010/main" val="3085744336"/>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340661"/>
            <a:ext cx="8042276" cy="1336956"/>
          </a:xfrm>
        </p:spPr>
        <p:txBody>
          <a:bodyPr/>
          <a:lstStyle/>
          <a:p>
            <a:r>
              <a:rPr lang="pt-PT" sz="3600" dirty="0" err="1"/>
              <a:t>Configuring</a:t>
            </a:r>
            <a:r>
              <a:rPr lang="pt-PT" sz="3600" dirty="0"/>
              <a:t> </a:t>
            </a:r>
            <a:r>
              <a:rPr lang="pt-PT" sz="3600" dirty="0" err="1"/>
              <a:t>and</a:t>
            </a:r>
            <a:r>
              <a:rPr lang="pt-PT" sz="3600" dirty="0"/>
              <a:t> </a:t>
            </a:r>
            <a:r>
              <a:rPr lang="pt-PT" sz="3600" dirty="0" err="1"/>
              <a:t>Verifying</a:t>
            </a:r>
            <a:r>
              <a:rPr lang="pt-PT" sz="3600" dirty="0"/>
              <a:t> GLBP</a:t>
            </a:r>
          </a:p>
        </p:txBody>
      </p:sp>
      <p:pic>
        <p:nvPicPr>
          <p:cNvPr id="4" name="Picture 3"/>
          <p:cNvPicPr>
            <a:picLocks noChangeAspect="1"/>
          </p:cNvPicPr>
          <p:nvPr/>
        </p:nvPicPr>
        <p:blipFill>
          <a:blip r:embed="rId2"/>
          <a:stretch>
            <a:fillRect/>
          </a:stretch>
        </p:blipFill>
        <p:spPr>
          <a:xfrm>
            <a:off x="582122" y="2115671"/>
            <a:ext cx="7914912" cy="4199068"/>
          </a:xfrm>
          <a:prstGeom prst="rect">
            <a:avLst/>
          </a:prstGeom>
        </p:spPr>
      </p:pic>
    </p:spTree>
    <p:extLst>
      <p:ext uri="{BB962C8B-B14F-4D97-AF65-F5344CB8AC3E}">
        <p14:creationId xmlns:p14="http://schemas.microsoft.com/office/powerpoint/2010/main" val="433967287"/>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268941"/>
            <a:ext cx="8042276" cy="1336956"/>
          </a:xfrm>
        </p:spPr>
        <p:txBody>
          <a:bodyPr/>
          <a:lstStyle/>
          <a:p>
            <a:r>
              <a:rPr lang="en-US" sz="3600" dirty="0"/>
              <a:t>IP Addresses Used in GLBP Configuration</a:t>
            </a:r>
            <a:endParaRPr lang="pt-PT" sz="3600" dirty="0"/>
          </a:p>
        </p:txBody>
      </p:sp>
      <p:pic>
        <p:nvPicPr>
          <p:cNvPr id="4" name="Picture 3"/>
          <p:cNvPicPr>
            <a:picLocks noChangeAspect="1"/>
          </p:cNvPicPr>
          <p:nvPr/>
        </p:nvPicPr>
        <p:blipFill>
          <a:blip r:embed="rId2"/>
          <a:stretch>
            <a:fillRect/>
          </a:stretch>
        </p:blipFill>
        <p:spPr>
          <a:xfrm>
            <a:off x="324616" y="1622612"/>
            <a:ext cx="8433901" cy="5157009"/>
          </a:xfrm>
          <a:prstGeom prst="rect">
            <a:avLst/>
          </a:prstGeom>
        </p:spPr>
      </p:pic>
    </p:spTree>
    <p:extLst>
      <p:ext uri="{BB962C8B-B14F-4D97-AF65-F5344CB8AC3E}">
        <p14:creationId xmlns:p14="http://schemas.microsoft.com/office/powerpoint/2010/main" val="1269534838"/>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242048"/>
            <a:ext cx="8042276" cy="1336956"/>
          </a:xfrm>
        </p:spPr>
        <p:txBody>
          <a:bodyPr/>
          <a:lstStyle/>
          <a:p>
            <a:r>
              <a:rPr lang="pt-PT" sz="3600" dirty="0"/>
              <a:t>GLBP </a:t>
            </a:r>
            <a:r>
              <a:rPr lang="pt-PT" sz="3600" dirty="0" err="1"/>
              <a:t>Configuration</a:t>
            </a:r>
            <a:endParaRPr lang="pt-PT" sz="3600" dirty="0"/>
          </a:p>
        </p:txBody>
      </p:sp>
      <p:sp>
        <p:nvSpPr>
          <p:cNvPr id="3" name="Content Placeholder 2"/>
          <p:cNvSpPr>
            <a:spLocks noGrp="1"/>
          </p:cNvSpPr>
          <p:nvPr>
            <p:ph idx="1"/>
          </p:nvPr>
        </p:nvSpPr>
        <p:spPr>
          <a:xfrm>
            <a:off x="549275" y="1788460"/>
            <a:ext cx="8042276" cy="4343400"/>
          </a:xfrm>
        </p:spPr>
        <p:txBody>
          <a:bodyPr>
            <a:normAutofit fontScale="92500" lnSpcReduction="20000"/>
          </a:bodyPr>
          <a:lstStyle/>
          <a:p>
            <a:pPr marL="0" indent="0">
              <a:buNone/>
            </a:pPr>
            <a:r>
              <a:rPr lang="en-US" dirty="0">
                <a:solidFill>
                  <a:schemeClr val="tx1"/>
                </a:solidFill>
              </a:rPr>
              <a:t>Configure R1’s Ethernet 0/1 with IP address of 192.168.1.3 and GLBP virtual </a:t>
            </a:r>
            <a:r>
              <a:rPr lang="pt-PT" dirty="0">
                <a:solidFill>
                  <a:schemeClr val="tx1"/>
                </a:solidFill>
              </a:rPr>
              <a:t>IP </a:t>
            </a:r>
            <a:r>
              <a:rPr lang="pt-PT" dirty="0" err="1">
                <a:solidFill>
                  <a:schemeClr val="tx1"/>
                </a:solidFill>
              </a:rPr>
              <a:t>address</a:t>
            </a:r>
            <a:r>
              <a:rPr lang="pt-PT" dirty="0">
                <a:solidFill>
                  <a:schemeClr val="tx1"/>
                </a:solidFill>
              </a:rPr>
              <a:t> </a:t>
            </a:r>
            <a:r>
              <a:rPr lang="pt-PT" dirty="0" err="1">
                <a:solidFill>
                  <a:schemeClr val="tx1"/>
                </a:solidFill>
              </a:rPr>
              <a:t>of</a:t>
            </a:r>
            <a:r>
              <a:rPr lang="pt-PT" dirty="0">
                <a:solidFill>
                  <a:schemeClr val="tx1"/>
                </a:solidFill>
              </a:rPr>
              <a:t> 192.168.1.1:</a:t>
            </a:r>
          </a:p>
          <a:p>
            <a:r>
              <a:rPr lang="pt-PT" sz="2000" dirty="0">
                <a:solidFill>
                  <a:schemeClr val="tx1"/>
                </a:solidFill>
                <a:latin typeface="Consolas" panose="020B0609020204030204" pitchFamily="49" charset="0"/>
              </a:rPr>
              <a:t>R1(</a:t>
            </a:r>
            <a:r>
              <a:rPr lang="pt-PT" sz="2000" dirty="0" err="1">
                <a:solidFill>
                  <a:schemeClr val="tx1"/>
                </a:solidFill>
                <a:latin typeface="Consolas" panose="020B0609020204030204" pitchFamily="49" charset="0"/>
              </a:rPr>
              <a:t>config</a:t>
            </a:r>
            <a:r>
              <a:rPr lang="pt-PT" sz="2000" dirty="0">
                <a:solidFill>
                  <a:schemeClr val="tx1"/>
                </a:solidFill>
                <a:latin typeface="Consolas" panose="020B0609020204030204" pitchFamily="49" charset="0"/>
              </a:rPr>
              <a:t>)# </a:t>
            </a:r>
            <a:r>
              <a:rPr lang="pt-PT" sz="2000" b="1" dirty="0">
                <a:solidFill>
                  <a:schemeClr val="tx1"/>
                </a:solidFill>
                <a:latin typeface="Consolas" panose="020B0609020204030204" pitchFamily="49" charset="0"/>
              </a:rPr>
              <a:t>interface </a:t>
            </a:r>
            <a:r>
              <a:rPr lang="pt-PT" sz="2000" b="1" dirty="0" err="1">
                <a:solidFill>
                  <a:schemeClr val="tx1"/>
                </a:solidFill>
                <a:latin typeface="Consolas" panose="020B0609020204030204" pitchFamily="49" charset="0"/>
              </a:rPr>
              <a:t>ethernet</a:t>
            </a:r>
            <a:r>
              <a:rPr lang="pt-PT" sz="2000" b="1" dirty="0">
                <a:solidFill>
                  <a:schemeClr val="tx1"/>
                </a:solidFill>
                <a:latin typeface="Consolas" panose="020B0609020204030204" pitchFamily="49" charset="0"/>
              </a:rPr>
              <a:t> 0/1</a:t>
            </a:r>
          </a:p>
          <a:p>
            <a:r>
              <a:rPr lang="en-US" sz="2000" dirty="0">
                <a:solidFill>
                  <a:schemeClr val="tx1"/>
                </a:solidFill>
                <a:latin typeface="Consolas" panose="020B0609020204030204" pitchFamily="49" charset="0"/>
              </a:rPr>
              <a:t>R1(</a:t>
            </a:r>
            <a:r>
              <a:rPr lang="en-US" sz="2000" dirty="0" err="1">
                <a:solidFill>
                  <a:schemeClr val="tx1"/>
                </a:solidFill>
                <a:latin typeface="Consolas" panose="020B0609020204030204" pitchFamily="49" charset="0"/>
              </a:rPr>
              <a:t>config</a:t>
            </a:r>
            <a:r>
              <a:rPr lang="en-US" sz="2000" dirty="0">
                <a:solidFill>
                  <a:schemeClr val="tx1"/>
                </a:solidFill>
                <a:latin typeface="Consolas" panose="020B0609020204030204" pitchFamily="49" charset="0"/>
              </a:rPr>
              <a:t>-if)# </a:t>
            </a:r>
            <a:r>
              <a:rPr lang="en-US" sz="2000" b="1" dirty="0" err="1">
                <a:solidFill>
                  <a:schemeClr val="tx1"/>
                </a:solidFill>
                <a:latin typeface="Consolas" panose="020B0609020204030204" pitchFamily="49" charset="0"/>
              </a:rPr>
              <a:t>ip</a:t>
            </a:r>
            <a:r>
              <a:rPr lang="en-US" sz="2000" b="1" dirty="0">
                <a:solidFill>
                  <a:schemeClr val="tx1"/>
                </a:solidFill>
                <a:latin typeface="Consolas" panose="020B0609020204030204" pitchFamily="49" charset="0"/>
              </a:rPr>
              <a:t> address 192.168.1.3 255.255.255.0</a:t>
            </a:r>
          </a:p>
          <a:p>
            <a:r>
              <a:rPr lang="en-US" sz="2000" dirty="0">
                <a:solidFill>
                  <a:schemeClr val="tx1"/>
                </a:solidFill>
                <a:latin typeface="Consolas" panose="020B0609020204030204" pitchFamily="49" charset="0"/>
              </a:rPr>
              <a:t>R1(</a:t>
            </a:r>
            <a:r>
              <a:rPr lang="en-US" sz="2000" dirty="0" err="1">
                <a:solidFill>
                  <a:schemeClr val="tx1"/>
                </a:solidFill>
                <a:latin typeface="Consolas" panose="020B0609020204030204" pitchFamily="49" charset="0"/>
              </a:rPr>
              <a:t>config</a:t>
            </a:r>
            <a:r>
              <a:rPr lang="en-US" sz="2000" dirty="0">
                <a:solidFill>
                  <a:schemeClr val="tx1"/>
                </a:solidFill>
                <a:latin typeface="Consolas" panose="020B0609020204030204" pitchFamily="49" charset="0"/>
              </a:rPr>
              <a:t>-if </a:t>
            </a:r>
            <a:r>
              <a:rPr lang="en-US" sz="2000" b="1" dirty="0">
                <a:solidFill>
                  <a:schemeClr val="tx1"/>
                </a:solidFill>
                <a:latin typeface="Consolas" panose="020B0609020204030204" pitchFamily="49" charset="0"/>
              </a:rPr>
              <a:t>)# </a:t>
            </a:r>
            <a:r>
              <a:rPr lang="en-US" sz="2000" b="1" dirty="0" err="1">
                <a:solidFill>
                  <a:schemeClr val="tx1"/>
                </a:solidFill>
                <a:latin typeface="Consolas" panose="020B0609020204030204" pitchFamily="49" charset="0"/>
              </a:rPr>
              <a:t>glbp</a:t>
            </a:r>
            <a:r>
              <a:rPr lang="en-US" sz="2000" b="1" dirty="0">
                <a:solidFill>
                  <a:schemeClr val="tx1"/>
                </a:solidFill>
                <a:latin typeface="Consolas" panose="020B0609020204030204" pitchFamily="49" charset="0"/>
              </a:rPr>
              <a:t> 1 </a:t>
            </a:r>
            <a:r>
              <a:rPr lang="en-US" sz="2000" b="1" dirty="0" err="1">
                <a:solidFill>
                  <a:schemeClr val="tx1"/>
                </a:solidFill>
                <a:latin typeface="Consolas" panose="020B0609020204030204" pitchFamily="49" charset="0"/>
              </a:rPr>
              <a:t>ip</a:t>
            </a:r>
            <a:r>
              <a:rPr lang="en-US" sz="2000" b="1" dirty="0">
                <a:solidFill>
                  <a:schemeClr val="tx1"/>
                </a:solidFill>
                <a:latin typeface="Consolas" panose="020B0609020204030204" pitchFamily="49" charset="0"/>
              </a:rPr>
              <a:t> 192.168.1.1</a:t>
            </a:r>
          </a:p>
          <a:p>
            <a:pPr marL="0" indent="0">
              <a:buNone/>
            </a:pPr>
            <a:r>
              <a:rPr lang="en-US" dirty="0">
                <a:solidFill>
                  <a:schemeClr val="tx1"/>
                </a:solidFill>
              </a:rPr>
              <a:t>Configure R2’s Ethernet 0/1 with IP address of 192.168.1.2 and GLBP virtual </a:t>
            </a:r>
            <a:r>
              <a:rPr lang="pt-PT" dirty="0">
                <a:solidFill>
                  <a:schemeClr val="tx1"/>
                </a:solidFill>
              </a:rPr>
              <a:t>IP </a:t>
            </a:r>
            <a:r>
              <a:rPr lang="pt-PT" dirty="0" err="1">
                <a:solidFill>
                  <a:schemeClr val="tx1"/>
                </a:solidFill>
              </a:rPr>
              <a:t>address</a:t>
            </a:r>
            <a:r>
              <a:rPr lang="pt-PT" dirty="0">
                <a:solidFill>
                  <a:schemeClr val="tx1"/>
                </a:solidFill>
              </a:rPr>
              <a:t> </a:t>
            </a:r>
            <a:r>
              <a:rPr lang="pt-PT" dirty="0" err="1">
                <a:solidFill>
                  <a:schemeClr val="tx1"/>
                </a:solidFill>
              </a:rPr>
              <a:t>of</a:t>
            </a:r>
            <a:r>
              <a:rPr lang="pt-PT" dirty="0">
                <a:solidFill>
                  <a:schemeClr val="tx1"/>
                </a:solidFill>
              </a:rPr>
              <a:t> 192.168.1.1:</a:t>
            </a:r>
          </a:p>
          <a:p>
            <a:r>
              <a:rPr lang="pt-PT" sz="2000" dirty="0">
                <a:solidFill>
                  <a:schemeClr val="tx1"/>
                </a:solidFill>
                <a:latin typeface="Consolas" panose="020B0609020204030204" pitchFamily="49" charset="0"/>
              </a:rPr>
              <a:t>R2(</a:t>
            </a:r>
            <a:r>
              <a:rPr lang="pt-PT" sz="2000" dirty="0" err="1">
                <a:solidFill>
                  <a:schemeClr val="tx1"/>
                </a:solidFill>
                <a:latin typeface="Consolas" panose="020B0609020204030204" pitchFamily="49" charset="0"/>
              </a:rPr>
              <a:t>config</a:t>
            </a:r>
            <a:r>
              <a:rPr lang="pt-PT" sz="2000" dirty="0">
                <a:solidFill>
                  <a:schemeClr val="tx1"/>
                </a:solidFill>
                <a:latin typeface="Consolas" panose="020B0609020204030204" pitchFamily="49" charset="0"/>
              </a:rPr>
              <a:t>)# </a:t>
            </a:r>
            <a:r>
              <a:rPr lang="pt-PT" sz="2000" b="1" dirty="0">
                <a:solidFill>
                  <a:schemeClr val="tx1"/>
                </a:solidFill>
                <a:latin typeface="Consolas" panose="020B0609020204030204" pitchFamily="49" charset="0"/>
              </a:rPr>
              <a:t>interface </a:t>
            </a:r>
            <a:r>
              <a:rPr lang="pt-PT" sz="2000" b="1" dirty="0" err="1">
                <a:solidFill>
                  <a:schemeClr val="tx1"/>
                </a:solidFill>
                <a:latin typeface="Consolas" panose="020B0609020204030204" pitchFamily="49" charset="0"/>
              </a:rPr>
              <a:t>ethernet</a:t>
            </a:r>
            <a:r>
              <a:rPr lang="pt-PT" sz="2000" b="1" dirty="0">
                <a:solidFill>
                  <a:schemeClr val="tx1"/>
                </a:solidFill>
                <a:latin typeface="Consolas" panose="020B0609020204030204" pitchFamily="49" charset="0"/>
              </a:rPr>
              <a:t> 0/1</a:t>
            </a:r>
          </a:p>
          <a:p>
            <a:r>
              <a:rPr lang="en-US" sz="2000" dirty="0">
                <a:solidFill>
                  <a:schemeClr val="tx1"/>
                </a:solidFill>
                <a:latin typeface="Consolas" panose="020B0609020204030204" pitchFamily="49" charset="0"/>
              </a:rPr>
              <a:t>R2(</a:t>
            </a:r>
            <a:r>
              <a:rPr lang="en-US" sz="2000" dirty="0" err="1">
                <a:solidFill>
                  <a:schemeClr val="tx1"/>
                </a:solidFill>
                <a:latin typeface="Consolas" panose="020B0609020204030204" pitchFamily="49" charset="0"/>
              </a:rPr>
              <a:t>config</a:t>
            </a:r>
            <a:r>
              <a:rPr lang="en-US" sz="2000" dirty="0">
                <a:solidFill>
                  <a:schemeClr val="tx1"/>
                </a:solidFill>
                <a:latin typeface="Consolas" panose="020B0609020204030204" pitchFamily="49" charset="0"/>
              </a:rPr>
              <a:t>-if)# </a:t>
            </a:r>
            <a:r>
              <a:rPr lang="en-US" sz="2000" b="1" dirty="0" err="1">
                <a:solidFill>
                  <a:schemeClr val="tx1"/>
                </a:solidFill>
                <a:latin typeface="Consolas" panose="020B0609020204030204" pitchFamily="49" charset="0"/>
              </a:rPr>
              <a:t>ip</a:t>
            </a:r>
            <a:r>
              <a:rPr lang="en-US" sz="2000" b="1" dirty="0">
                <a:solidFill>
                  <a:schemeClr val="tx1"/>
                </a:solidFill>
                <a:latin typeface="Consolas" panose="020B0609020204030204" pitchFamily="49" charset="0"/>
              </a:rPr>
              <a:t> address 192.168.1.2 255.255.255.0</a:t>
            </a:r>
          </a:p>
          <a:p>
            <a:r>
              <a:rPr lang="en-US" sz="2000" dirty="0">
                <a:solidFill>
                  <a:schemeClr val="tx1"/>
                </a:solidFill>
                <a:latin typeface="Consolas" panose="020B0609020204030204" pitchFamily="49" charset="0"/>
              </a:rPr>
              <a:t>R2(</a:t>
            </a:r>
            <a:r>
              <a:rPr lang="en-US" sz="2000" dirty="0" err="1">
                <a:solidFill>
                  <a:schemeClr val="tx1"/>
                </a:solidFill>
                <a:latin typeface="Consolas" panose="020B0609020204030204" pitchFamily="49" charset="0"/>
              </a:rPr>
              <a:t>config</a:t>
            </a:r>
            <a:r>
              <a:rPr lang="en-US" sz="2000" dirty="0">
                <a:solidFill>
                  <a:schemeClr val="tx1"/>
                </a:solidFill>
                <a:latin typeface="Consolas" panose="020B0609020204030204" pitchFamily="49" charset="0"/>
              </a:rPr>
              <a:t>-if)# </a:t>
            </a:r>
            <a:r>
              <a:rPr lang="en-US" sz="2000" b="1" dirty="0" err="1">
                <a:solidFill>
                  <a:schemeClr val="tx1"/>
                </a:solidFill>
                <a:latin typeface="Consolas" panose="020B0609020204030204" pitchFamily="49" charset="0"/>
              </a:rPr>
              <a:t>glbp</a:t>
            </a:r>
            <a:r>
              <a:rPr lang="en-US" sz="2000" b="1" dirty="0">
                <a:solidFill>
                  <a:schemeClr val="tx1"/>
                </a:solidFill>
                <a:latin typeface="Consolas" panose="020B0609020204030204" pitchFamily="49" charset="0"/>
              </a:rPr>
              <a:t> 1 </a:t>
            </a:r>
            <a:r>
              <a:rPr lang="en-US" sz="2000" b="1" dirty="0" err="1">
                <a:solidFill>
                  <a:schemeClr val="tx1"/>
                </a:solidFill>
                <a:latin typeface="Consolas" panose="020B0609020204030204" pitchFamily="49" charset="0"/>
              </a:rPr>
              <a:t>ip</a:t>
            </a:r>
            <a:r>
              <a:rPr lang="en-US" sz="2000" b="1" dirty="0">
                <a:solidFill>
                  <a:schemeClr val="tx1"/>
                </a:solidFill>
                <a:latin typeface="Consolas" panose="020B0609020204030204" pitchFamily="49" charset="0"/>
              </a:rPr>
              <a:t> 192.168.1.1</a:t>
            </a:r>
            <a:endParaRPr lang="en-US" sz="1800" b="1" dirty="0">
              <a:solidFill>
                <a:schemeClr val="tx1"/>
              </a:solidFill>
              <a:latin typeface="Consolas" panose="020B0609020204030204" pitchFamily="49" charset="0"/>
            </a:endParaRPr>
          </a:p>
        </p:txBody>
      </p:sp>
    </p:spTree>
    <p:extLst>
      <p:ext uri="{BB962C8B-B14F-4D97-AF65-F5344CB8AC3E}">
        <p14:creationId xmlns:p14="http://schemas.microsoft.com/office/powerpoint/2010/main" val="1748975628"/>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268942"/>
            <a:ext cx="8042276" cy="1336956"/>
          </a:xfrm>
        </p:spPr>
        <p:txBody>
          <a:bodyPr/>
          <a:lstStyle/>
          <a:p>
            <a:r>
              <a:rPr lang="pt-PT" sz="3600" dirty="0"/>
              <a:t>GLBP </a:t>
            </a:r>
            <a:r>
              <a:rPr lang="pt-PT" sz="3600" dirty="0" err="1"/>
              <a:t>Configuration</a:t>
            </a:r>
            <a:endParaRPr lang="pt-PT" sz="3600" dirty="0"/>
          </a:p>
        </p:txBody>
      </p:sp>
      <p:sp>
        <p:nvSpPr>
          <p:cNvPr id="3" name="Content Placeholder 2"/>
          <p:cNvSpPr>
            <a:spLocks noGrp="1"/>
          </p:cNvSpPr>
          <p:nvPr>
            <p:ph idx="1"/>
          </p:nvPr>
        </p:nvSpPr>
        <p:spPr>
          <a:xfrm>
            <a:off x="549275" y="1725707"/>
            <a:ext cx="8042276" cy="4343400"/>
          </a:xfrm>
        </p:spPr>
        <p:txBody>
          <a:bodyPr/>
          <a:lstStyle/>
          <a:p>
            <a:pPr marL="0" indent="0">
              <a:buNone/>
            </a:pPr>
            <a:r>
              <a:rPr lang="en-US" dirty="0">
                <a:solidFill>
                  <a:schemeClr val="tx1"/>
                </a:solidFill>
              </a:rPr>
              <a:t>Configure R1’s Ethernet 0/1 with GLBP priority of 110 and enable preemption </a:t>
            </a:r>
            <a:r>
              <a:rPr lang="pt-PT" dirty="0">
                <a:solidFill>
                  <a:schemeClr val="tx1"/>
                </a:solidFill>
              </a:rPr>
              <a:t>for </a:t>
            </a:r>
            <a:r>
              <a:rPr lang="pt-PT" dirty="0" err="1">
                <a:solidFill>
                  <a:schemeClr val="tx1"/>
                </a:solidFill>
              </a:rPr>
              <a:t>both</a:t>
            </a:r>
            <a:r>
              <a:rPr lang="pt-PT" dirty="0">
                <a:solidFill>
                  <a:schemeClr val="tx1"/>
                </a:solidFill>
              </a:rPr>
              <a:t> GLBP routers:</a:t>
            </a:r>
          </a:p>
          <a:p>
            <a:r>
              <a:rPr lang="pt-PT" sz="2000" dirty="0">
                <a:solidFill>
                  <a:schemeClr val="tx1"/>
                </a:solidFill>
                <a:latin typeface="Consolas" panose="020B0609020204030204" pitchFamily="49" charset="0"/>
              </a:rPr>
              <a:t>R1(</a:t>
            </a:r>
            <a:r>
              <a:rPr lang="pt-PT" sz="2000" dirty="0" err="1">
                <a:solidFill>
                  <a:schemeClr val="tx1"/>
                </a:solidFill>
                <a:latin typeface="Consolas" panose="020B0609020204030204" pitchFamily="49" charset="0"/>
              </a:rPr>
              <a:t>config</a:t>
            </a:r>
            <a:r>
              <a:rPr lang="pt-PT" sz="2000" dirty="0">
                <a:solidFill>
                  <a:schemeClr val="tx1"/>
                </a:solidFill>
                <a:latin typeface="Consolas" panose="020B0609020204030204" pitchFamily="49" charset="0"/>
              </a:rPr>
              <a:t>)# </a:t>
            </a:r>
            <a:r>
              <a:rPr lang="pt-PT" sz="2000" b="1" dirty="0">
                <a:solidFill>
                  <a:schemeClr val="tx1"/>
                </a:solidFill>
                <a:latin typeface="Consolas" panose="020B0609020204030204" pitchFamily="49" charset="0"/>
              </a:rPr>
              <a:t>interface </a:t>
            </a:r>
            <a:r>
              <a:rPr lang="pt-PT" sz="2000" b="1" dirty="0" err="1">
                <a:solidFill>
                  <a:schemeClr val="tx1"/>
                </a:solidFill>
                <a:latin typeface="Consolas" panose="020B0609020204030204" pitchFamily="49" charset="0"/>
              </a:rPr>
              <a:t>ethernet</a:t>
            </a:r>
            <a:r>
              <a:rPr lang="pt-PT" sz="2000" b="1" dirty="0">
                <a:solidFill>
                  <a:schemeClr val="tx1"/>
                </a:solidFill>
                <a:latin typeface="Consolas" panose="020B0609020204030204" pitchFamily="49" charset="0"/>
              </a:rPr>
              <a:t> 0/1</a:t>
            </a:r>
          </a:p>
          <a:p>
            <a:r>
              <a:rPr lang="pt-PT" sz="2000" dirty="0">
                <a:solidFill>
                  <a:schemeClr val="tx1"/>
                </a:solidFill>
                <a:latin typeface="Consolas" panose="020B0609020204030204" pitchFamily="49" charset="0"/>
              </a:rPr>
              <a:t>R1(</a:t>
            </a:r>
            <a:r>
              <a:rPr lang="pt-PT" sz="2000" dirty="0" err="1">
                <a:solidFill>
                  <a:schemeClr val="tx1"/>
                </a:solidFill>
                <a:latin typeface="Consolas" panose="020B0609020204030204" pitchFamily="49" charset="0"/>
              </a:rPr>
              <a:t>config-if</a:t>
            </a:r>
            <a:r>
              <a:rPr lang="pt-PT" sz="2000" dirty="0">
                <a:solidFill>
                  <a:schemeClr val="tx1"/>
                </a:solidFill>
                <a:latin typeface="Consolas" panose="020B0609020204030204" pitchFamily="49" charset="0"/>
              </a:rPr>
              <a:t>)# </a:t>
            </a:r>
            <a:r>
              <a:rPr lang="pt-PT" sz="2000" b="1" dirty="0" err="1">
                <a:solidFill>
                  <a:schemeClr val="tx1"/>
                </a:solidFill>
                <a:latin typeface="Consolas" panose="020B0609020204030204" pitchFamily="49" charset="0"/>
              </a:rPr>
              <a:t>glbp</a:t>
            </a:r>
            <a:r>
              <a:rPr lang="pt-PT" sz="2000" b="1" dirty="0">
                <a:solidFill>
                  <a:schemeClr val="tx1"/>
                </a:solidFill>
                <a:latin typeface="Consolas" panose="020B0609020204030204" pitchFamily="49" charset="0"/>
              </a:rPr>
              <a:t> 1 </a:t>
            </a:r>
            <a:r>
              <a:rPr lang="pt-PT" sz="2000" b="1" dirty="0" err="1">
                <a:solidFill>
                  <a:schemeClr val="tx1"/>
                </a:solidFill>
                <a:latin typeface="Consolas" panose="020B0609020204030204" pitchFamily="49" charset="0"/>
              </a:rPr>
              <a:t>priority</a:t>
            </a:r>
            <a:r>
              <a:rPr lang="pt-PT" sz="2000" b="1" dirty="0">
                <a:solidFill>
                  <a:schemeClr val="tx1"/>
                </a:solidFill>
                <a:latin typeface="Consolas" panose="020B0609020204030204" pitchFamily="49" charset="0"/>
              </a:rPr>
              <a:t> 110</a:t>
            </a:r>
          </a:p>
          <a:p>
            <a:r>
              <a:rPr lang="pt-PT" sz="2000" dirty="0">
                <a:solidFill>
                  <a:schemeClr val="tx1"/>
                </a:solidFill>
                <a:latin typeface="Consolas" panose="020B0609020204030204" pitchFamily="49" charset="0"/>
              </a:rPr>
              <a:t>R1(</a:t>
            </a:r>
            <a:r>
              <a:rPr lang="pt-PT" sz="2000" dirty="0" err="1">
                <a:solidFill>
                  <a:schemeClr val="tx1"/>
                </a:solidFill>
                <a:latin typeface="Consolas" panose="020B0609020204030204" pitchFamily="49" charset="0"/>
              </a:rPr>
              <a:t>config-if</a:t>
            </a:r>
            <a:r>
              <a:rPr lang="pt-PT" sz="2000" dirty="0">
                <a:solidFill>
                  <a:schemeClr val="tx1"/>
                </a:solidFill>
                <a:latin typeface="Consolas" panose="020B0609020204030204" pitchFamily="49" charset="0"/>
              </a:rPr>
              <a:t>)# </a:t>
            </a:r>
            <a:r>
              <a:rPr lang="pt-PT" sz="2000" b="1" dirty="0" err="1">
                <a:solidFill>
                  <a:schemeClr val="tx1"/>
                </a:solidFill>
                <a:latin typeface="Consolas" panose="020B0609020204030204" pitchFamily="49" charset="0"/>
              </a:rPr>
              <a:t>glbp</a:t>
            </a:r>
            <a:r>
              <a:rPr lang="pt-PT" sz="2000" b="1" dirty="0">
                <a:solidFill>
                  <a:schemeClr val="tx1"/>
                </a:solidFill>
                <a:latin typeface="Consolas" panose="020B0609020204030204" pitchFamily="49" charset="0"/>
              </a:rPr>
              <a:t> 1 </a:t>
            </a:r>
            <a:r>
              <a:rPr lang="pt-PT" sz="2000" b="1" dirty="0" err="1">
                <a:solidFill>
                  <a:schemeClr val="tx1"/>
                </a:solidFill>
                <a:latin typeface="Consolas" panose="020B0609020204030204" pitchFamily="49" charset="0"/>
              </a:rPr>
              <a:t>preempt</a:t>
            </a:r>
            <a:endParaRPr lang="pt-PT" sz="2000" b="1" dirty="0">
              <a:solidFill>
                <a:schemeClr val="tx1"/>
              </a:solidFill>
              <a:latin typeface="Consolas" panose="020B0609020204030204" pitchFamily="49" charset="0"/>
            </a:endParaRPr>
          </a:p>
          <a:p>
            <a:r>
              <a:rPr lang="pt-PT" sz="2000" dirty="0">
                <a:solidFill>
                  <a:schemeClr val="tx1"/>
                </a:solidFill>
                <a:latin typeface="Consolas" panose="020B0609020204030204" pitchFamily="49" charset="0"/>
              </a:rPr>
              <a:t>R2(config)# </a:t>
            </a:r>
            <a:r>
              <a:rPr lang="pt-PT" sz="2000" b="1" dirty="0">
                <a:solidFill>
                  <a:schemeClr val="tx1"/>
                </a:solidFill>
                <a:latin typeface="Consolas" panose="020B0609020204030204" pitchFamily="49" charset="0"/>
              </a:rPr>
              <a:t>interface ethernet 0/1</a:t>
            </a:r>
          </a:p>
          <a:p>
            <a:r>
              <a:rPr lang="pt-PT" sz="2000" dirty="0">
                <a:solidFill>
                  <a:schemeClr val="tx1"/>
                </a:solidFill>
                <a:latin typeface="Consolas" panose="020B0609020204030204" pitchFamily="49" charset="0"/>
              </a:rPr>
              <a:t>R2(</a:t>
            </a:r>
            <a:r>
              <a:rPr lang="pt-PT" sz="2000" dirty="0" err="1">
                <a:solidFill>
                  <a:schemeClr val="tx1"/>
                </a:solidFill>
                <a:latin typeface="Consolas" panose="020B0609020204030204" pitchFamily="49" charset="0"/>
              </a:rPr>
              <a:t>config-if</a:t>
            </a:r>
            <a:r>
              <a:rPr lang="pt-PT" sz="2000" dirty="0">
                <a:solidFill>
                  <a:schemeClr val="tx1"/>
                </a:solidFill>
                <a:latin typeface="Consolas" panose="020B0609020204030204" pitchFamily="49" charset="0"/>
              </a:rPr>
              <a:t>)# </a:t>
            </a:r>
            <a:r>
              <a:rPr lang="pt-PT" sz="2000" b="1" dirty="0" err="1">
                <a:solidFill>
                  <a:schemeClr val="tx1"/>
                </a:solidFill>
                <a:latin typeface="Consolas" panose="020B0609020204030204" pitchFamily="49" charset="0"/>
              </a:rPr>
              <a:t>glbp</a:t>
            </a:r>
            <a:r>
              <a:rPr lang="pt-PT" sz="2000" b="1" dirty="0">
                <a:solidFill>
                  <a:schemeClr val="tx1"/>
                </a:solidFill>
                <a:latin typeface="Consolas" panose="020B0609020204030204" pitchFamily="49" charset="0"/>
              </a:rPr>
              <a:t> 1 </a:t>
            </a:r>
            <a:r>
              <a:rPr lang="pt-PT" sz="2000" b="1" dirty="0" err="1">
                <a:solidFill>
                  <a:schemeClr val="tx1"/>
                </a:solidFill>
                <a:latin typeface="Consolas" panose="020B0609020204030204" pitchFamily="49" charset="0"/>
              </a:rPr>
              <a:t>preempt</a:t>
            </a:r>
            <a:endParaRPr lang="pt-PT" sz="2000" dirty="0">
              <a:solidFill>
                <a:schemeClr val="tx1"/>
              </a:solidFill>
              <a:latin typeface="Consolas" panose="020B0609020204030204" pitchFamily="49" charset="0"/>
            </a:endParaRPr>
          </a:p>
        </p:txBody>
      </p:sp>
    </p:spTree>
    <p:extLst>
      <p:ext uri="{BB962C8B-B14F-4D97-AF65-F5344CB8AC3E}">
        <p14:creationId xmlns:p14="http://schemas.microsoft.com/office/powerpoint/2010/main" val="1289267715"/>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224117"/>
            <a:ext cx="8042276" cy="1336956"/>
          </a:xfrm>
        </p:spPr>
        <p:txBody>
          <a:bodyPr/>
          <a:lstStyle/>
          <a:p>
            <a:r>
              <a:rPr lang="en-US" sz="3600" dirty="0"/>
              <a:t>The virtual MAC addresses of GLBP</a:t>
            </a:r>
            <a:endParaRPr lang="pt-PT" sz="3600" dirty="0"/>
          </a:p>
        </p:txBody>
      </p:sp>
      <p:sp>
        <p:nvSpPr>
          <p:cNvPr id="3" name="Content Placeholder 2"/>
          <p:cNvSpPr>
            <a:spLocks noGrp="1"/>
          </p:cNvSpPr>
          <p:nvPr>
            <p:ph idx="1"/>
          </p:nvPr>
        </p:nvSpPr>
        <p:spPr/>
        <p:txBody>
          <a:bodyPr>
            <a:normAutofit/>
          </a:bodyPr>
          <a:lstStyle/>
          <a:p>
            <a:r>
              <a:rPr lang="en-US" dirty="0">
                <a:solidFill>
                  <a:schemeClr val="tx1"/>
                </a:solidFill>
              </a:rPr>
              <a:t>The virtual MAC addresses of GLBP are in the form of 0007.b4XX.XXYY. </a:t>
            </a:r>
          </a:p>
          <a:p>
            <a:r>
              <a:rPr lang="en-US" dirty="0">
                <a:solidFill>
                  <a:schemeClr val="tx1"/>
                </a:solidFill>
              </a:rPr>
              <a:t>XXXX is a 16-bit value that represents six 0 bits, followed by a 10-bit GLBP group number. </a:t>
            </a:r>
          </a:p>
          <a:p>
            <a:r>
              <a:rPr lang="en-US" dirty="0">
                <a:solidFill>
                  <a:schemeClr val="tx1"/>
                </a:solidFill>
              </a:rPr>
              <a:t>YY is an 8-bit value, and it represents the virtual forwarder number. </a:t>
            </a:r>
          </a:p>
          <a:p>
            <a:r>
              <a:rPr lang="en-US" dirty="0">
                <a:solidFill>
                  <a:schemeClr val="tx1"/>
                </a:solidFill>
              </a:rPr>
              <a:t>The AVG assigned forwarder 1 virtual MAC address of 0007. b400.0101 and forwarder 2 virtual MAC address of 0007.b400.0102</a:t>
            </a:r>
          </a:p>
        </p:txBody>
      </p:sp>
    </p:spTree>
    <p:extLst>
      <p:ext uri="{BB962C8B-B14F-4D97-AF65-F5344CB8AC3E}">
        <p14:creationId xmlns:p14="http://schemas.microsoft.com/office/powerpoint/2010/main" val="1704091085"/>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295836"/>
            <a:ext cx="8042276" cy="1336956"/>
          </a:xfrm>
        </p:spPr>
        <p:txBody>
          <a:bodyPr/>
          <a:lstStyle/>
          <a:p>
            <a:r>
              <a:rPr lang="pt-PT" sz="3600" dirty="0"/>
              <a:t>GLBP Final </a:t>
            </a:r>
            <a:r>
              <a:rPr lang="pt-PT" sz="3600" dirty="0" err="1"/>
              <a:t>Configuration</a:t>
            </a:r>
            <a:endParaRPr lang="pt-PT" sz="3600" dirty="0"/>
          </a:p>
        </p:txBody>
      </p:sp>
      <p:sp>
        <p:nvSpPr>
          <p:cNvPr id="3" name="Content Placeholder 2"/>
          <p:cNvSpPr>
            <a:spLocks noGrp="1"/>
          </p:cNvSpPr>
          <p:nvPr>
            <p:ph idx="1"/>
          </p:nvPr>
        </p:nvSpPr>
        <p:spPr/>
        <p:txBody>
          <a:bodyPr/>
          <a:lstStyle/>
          <a:p>
            <a:endParaRPr lang="pt-PT"/>
          </a:p>
        </p:txBody>
      </p:sp>
      <p:pic>
        <p:nvPicPr>
          <p:cNvPr id="4" name="Picture 3"/>
          <p:cNvPicPr>
            <a:picLocks noChangeAspect="1"/>
          </p:cNvPicPr>
          <p:nvPr/>
        </p:nvPicPr>
        <p:blipFill>
          <a:blip r:embed="rId2"/>
          <a:stretch>
            <a:fillRect/>
          </a:stretch>
        </p:blipFill>
        <p:spPr>
          <a:xfrm>
            <a:off x="296425" y="1593627"/>
            <a:ext cx="8503330" cy="4918413"/>
          </a:xfrm>
          <a:prstGeom prst="rect">
            <a:avLst/>
          </a:prstGeom>
        </p:spPr>
      </p:pic>
    </p:spTree>
    <p:extLst>
      <p:ext uri="{BB962C8B-B14F-4D97-AF65-F5344CB8AC3E}">
        <p14:creationId xmlns:p14="http://schemas.microsoft.com/office/powerpoint/2010/main" val="3863217621"/>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286872"/>
            <a:ext cx="8042276" cy="1336956"/>
          </a:xfrm>
        </p:spPr>
        <p:txBody>
          <a:bodyPr/>
          <a:lstStyle/>
          <a:p>
            <a:r>
              <a:rPr lang="pt-PT" sz="3600" dirty="0"/>
              <a:t>GLBP </a:t>
            </a:r>
            <a:r>
              <a:rPr lang="pt-PT" sz="3600" dirty="0" err="1"/>
              <a:t>Operation</a:t>
            </a:r>
            <a:r>
              <a:rPr lang="pt-PT" sz="3600" dirty="0"/>
              <a:t> (ARP </a:t>
            </a:r>
            <a:r>
              <a:rPr lang="pt-PT" sz="3600" dirty="0" err="1"/>
              <a:t>Request</a:t>
            </a:r>
            <a:r>
              <a:rPr lang="pt-PT" sz="3600" dirty="0"/>
              <a:t>)</a:t>
            </a:r>
          </a:p>
        </p:txBody>
      </p:sp>
      <p:pic>
        <p:nvPicPr>
          <p:cNvPr id="4" name="Picture 3"/>
          <p:cNvPicPr>
            <a:picLocks noChangeAspect="1"/>
          </p:cNvPicPr>
          <p:nvPr/>
        </p:nvPicPr>
        <p:blipFill>
          <a:blip r:embed="rId2"/>
          <a:stretch>
            <a:fillRect/>
          </a:stretch>
        </p:blipFill>
        <p:spPr>
          <a:xfrm>
            <a:off x="549275" y="1829310"/>
            <a:ext cx="7946953" cy="4825574"/>
          </a:xfrm>
          <a:prstGeom prst="rect">
            <a:avLst/>
          </a:prstGeom>
        </p:spPr>
      </p:pic>
    </p:spTree>
    <p:extLst>
      <p:ext uri="{BB962C8B-B14F-4D97-AF65-F5344CB8AC3E}">
        <p14:creationId xmlns:p14="http://schemas.microsoft.com/office/powerpoint/2010/main" val="2427205820"/>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331693"/>
            <a:ext cx="8042276" cy="1336956"/>
          </a:xfrm>
        </p:spPr>
        <p:txBody>
          <a:bodyPr/>
          <a:lstStyle/>
          <a:p>
            <a:r>
              <a:rPr lang="pt-PT" sz="3600" dirty="0"/>
              <a:t>GLBP </a:t>
            </a:r>
            <a:r>
              <a:rPr lang="pt-PT" sz="3600" dirty="0" err="1"/>
              <a:t>Operation</a:t>
            </a:r>
            <a:r>
              <a:rPr lang="pt-PT" sz="3600" dirty="0"/>
              <a:t> (ARP </a:t>
            </a:r>
            <a:r>
              <a:rPr lang="pt-PT" sz="3600" dirty="0" err="1"/>
              <a:t>Reply</a:t>
            </a:r>
            <a:r>
              <a:rPr lang="pt-PT" sz="3600" dirty="0"/>
              <a:t>)</a:t>
            </a:r>
          </a:p>
        </p:txBody>
      </p:sp>
      <p:sp>
        <p:nvSpPr>
          <p:cNvPr id="3" name="Content Placeholder 2"/>
          <p:cNvSpPr>
            <a:spLocks noGrp="1"/>
          </p:cNvSpPr>
          <p:nvPr>
            <p:ph idx="1"/>
          </p:nvPr>
        </p:nvSpPr>
        <p:spPr/>
        <p:txBody>
          <a:bodyPr/>
          <a:lstStyle/>
          <a:p>
            <a:endParaRPr lang="pt-PT"/>
          </a:p>
        </p:txBody>
      </p:sp>
      <p:pic>
        <p:nvPicPr>
          <p:cNvPr id="4" name="Picture 3"/>
          <p:cNvPicPr>
            <a:picLocks noChangeAspect="1"/>
          </p:cNvPicPr>
          <p:nvPr/>
        </p:nvPicPr>
        <p:blipFill>
          <a:blip r:embed="rId2"/>
          <a:stretch>
            <a:fillRect/>
          </a:stretch>
        </p:blipFill>
        <p:spPr>
          <a:xfrm>
            <a:off x="371471" y="1559866"/>
            <a:ext cx="8336214" cy="5131399"/>
          </a:xfrm>
          <a:prstGeom prst="rect">
            <a:avLst/>
          </a:prstGeom>
        </p:spPr>
      </p:pic>
    </p:spTree>
    <p:extLst>
      <p:ext uri="{BB962C8B-B14F-4D97-AF65-F5344CB8AC3E}">
        <p14:creationId xmlns:p14="http://schemas.microsoft.com/office/powerpoint/2010/main" val="2689182220"/>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259972"/>
            <a:ext cx="8042276" cy="1336956"/>
          </a:xfrm>
        </p:spPr>
        <p:txBody>
          <a:bodyPr/>
          <a:lstStyle/>
          <a:p>
            <a:r>
              <a:rPr lang="pt-PT" sz="3600" dirty="0"/>
              <a:t>GLBP </a:t>
            </a:r>
            <a:r>
              <a:rPr lang="pt-PT" sz="3600" dirty="0" err="1"/>
              <a:t>Operation</a:t>
            </a:r>
            <a:r>
              <a:rPr lang="pt-PT" sz="3600" dirty="0"/>
              <a:t> (</a:t>
            </a:r>
            <a:r>
              <a:rPr lang="pt-PT" sz="3600" dirty="0" err="1"/>
              <a:t>Traffic</a:t>
            </a:r>
            <a:r>
              <a:rPr lang="pt-PT" sz="3600" dirty="0"/>
              <a:t> </a:t>
            </a:r>
            <a:r>
              <a:rPr lang="pt-PT" sz="3600" dirty="0" err="1"/>
              <a:t>Flow</a:t>
            </a:r>
            <a:r>
              <a:rPr lang="pt-PT" sz="3600" dirty="0"/>
              <a:t>)</a:t>
            </a:r>
          </a:p>
        </p:txBody>
      </p:sp>
      <p:sp>
        <p:nvSpPr>
          <p:cNvPr id="3" name="Content Placeholder 2"/>
          <p:cNvSpPr>
            <a:spLocks noGrp="1"/>
          </p:cNvSpPr>
          <p:nvPr>
            <p:ph idx="1"/>
          </p:nvPr>
        </p:nvSpPr>
        <p:spPr/>
        <p:txBody>
          <a:bodyPr/>
          <a:lstStyle/>
          <a:p>
            <a:endParaRPr lang="pt-PT" dirty="0"/>
          </a:p>
        </p:txBody>
      </p:sp>
      <p:pic>
        <p:nvPicPr>
          <p:cNvPr id="5" name="Picture 4"/>
          <p:cNvPicPr>
            <a:picLocks noChangeAspect="1"/>
          </p:cNvPicPr>
          <p:nvPr/>
        </p:nvPicPr>
        <p:blipFill>
          <a:blip r:embed="rId2"/>
          <a:stretch>
            <a:fillRect/>
          </a:stretch>
        </p:blipFill>
        <p:spPr>
          <a:xfrm>
            <a:off x="319322" y="1506072"/>
            <a:ext cx="8440512" cy="5131399"/>
          </a:xfrm>
          <a:prstGeom prst="rect">
            <a:avLst/>
          </a:prstGeom>
        </p:spPr>
      </p:pic>
    </p:spTree>
    <p:extLst>
      <p:ext uri="{BB962C8B-B14F-4D97-AF65-F5344CB8AC3E}">
        <p14:creationId xmlns:p14="http://schemas.microsoft.com/office/powerpoint/2010/main" val="2010201624"/>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92210" y="228041"/>
            <a:ext cx="8042276" cy="1336956"/>
          </a:xfrm>
        </p:spPr>
        <p:txBody>
          <a:bodyPr>
            <a:noAutofit/>
          </a:bodyPr>
          <a:lstStyle/>
          <a:p>
            <a:r>
              <a:rPr lang="pt-PT" sz="2800" dirty="0"/>
              <a:t>GLBP </a:t>
            </a:r>
            <a:r>
              <a:rPr lang="pt-PT" sz="2800" dirty="0" err="1"/>
              <a:t>Operations</a:t>
            </a:r>
            <a:r>
              <a:rPr lang="pt-PT" sz="2800" dirty="0"/>
              <a:t>: </a:t>
            </a:r>
            <a:r>
              <a:rPr lang="pt-PT" sz="2800" dirty="0" err="1"/>
              <a:t>Failed</a:t>
            </a:r>
            <a:r>
              <a:rPr lang="pt-PT" sz="2800" dirty="0"/>
              <a:t> R1 New Data </a:t>
            </a:r>
            <a:r>
              <a:rPr lang="pt-PT" sz="2800" dirty="0" err="1"/>
              <a:t>Path</a:t>
            </a:r>
            <a:endParaRPr lang="pt-PT" sz="2800" dirty="0"/>
          </a:p>
        </p:txBody>
      </p:sp>
      <p:pic>
        <p:nvPicPr>
          <p:cNvPr id="4" name="Picture 3"/>
          <p:cNvPicPr>
            <a:picLocks noChangeAspect="1"/>
          </p:cNvPicPr>
          <p:nvPr/>
        </p:nvPicPr>
        <p:blipFill>
          <a:blip r:embed="rId3"/>
          <a:stretch>
            <a:fillRect/>
          </a:stretch>
        </p:blipFill>
        <p:spPr>
          <a:xfrm>
            <a:off x="446888" y="1564997"/>
            <a:ext cx="8332921" cy="5126260"/>
          </a:xfrm>
          <a:prstGeom prst="rect">
            <a:avLst/>
          </a:prstGeom>
        </p:spPr>
      </p:pic>
    </p:spTree>
    <p:extLst>
      <p:ext uri="{BB962C8B-B14F-4D97-AF65-F5344CB8AC3E}">
        <p14:creationId xmlns:p14="http://schemas.microsoft.com/office/powerpoint/2010/main" val="1277821211"/>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242047"/>
            <a:ext cx="8042276" cy="1336956"/>
          </a:xfrm>
        </p:spPr>
        <p:txBody>
          <a:bodyPr/>
          <a:lstStyle/>
          <a:p>
            <a:r>
              <a:rPr lang="pt-PT" sz="3600" dirty="0"/>
              <a:t>GLBP </a:t>
            </a:r>
            <a:r>
              <a:rPr lang="pt-PT" sz="3600" dirty="0" err="1"/>
              <a:t>Load-Balancing</a:t>
            </a:r>
            <a:r>
              <a:rPr lang="pt-PT" sz="3600" dirty="0"/>
              <a:t> </a:t>
            </a:r>
            <a:r>
              <a:rPr lang="pt-PT" sz="3600" dirty="0" err="1"/>
              <a:t>Options</a:t>
            </a:r>
            <a:endParaRPr lang="pt-PT" sz="3600" dirty="0"/>
          </a:p>
        </p:txBody>
      </p:sp>
      <p:sp>
        <p:nvSpPr>
          <p:cNvPr id="3" name="Content Placeholder 2"/>
          <p:cNvSpPr>
            <a:spLocks noGrp="1"/>
          </p:cNvSpPr>
          <p:nvPr>
            <p:ph idx="1"/>
          </p:nvPr>
        </p:nvSpPr>
        <p:spPr>
          <a:xfrm>
            <a:off x="549275" y="1600201"/>
            <a:ext cx="8042276" cy="4836458"/>
          </a:xfrm>
        </p:spPr>
        <p:txBody>
          <a:bodyPr>
            <a:normAutofit fontScale="92500" lnSpcReduction="10000"/>
          </a:bodyPr>
          <a:lstStyle/>
          <a:p>
            <a:pPr marL="0" indent="0">
              <a:buNone/>
            </a:pPr>
            <a:r>
              <a:rPr lang="en-US" sz="1600" dirty="0">
                <a:solidFill>
                  <a:schemeClr val="tx1"/>
                </a:solidFill>
              </a:rPr>
              <a:t>GLBP supports the following operational modes for load balancing traffic across multiple default routers that are servicing the same default gateway IP address:</a:t>
            </a:r>
          </a:p>
          <a:p>
            <a:r>
              <a:rPr lang="en-US" sz="1600" b="1" dirty="0">
                <a:solidFill>
                  <a:schemeClr val="tx1"/>
                </a:solidFill>
              </a:rPr>
              <a:t>Weighted load-balancing algorithm</a:t>
            </a:r>
          </a:p>
          <a:p>
            <a:pPr lvl="1"/>
            <a:r>
              <a:rPr lang="en-US" sz="1600" dirty="0">
                <a:solidFill>
                  <a:schemeClr val="tx1"/>
                </a:solidFill>
              </a:rPr>
              <a:t>The amount of load that is directed to a router depends on the weighting value that is advertised by that router.</a:t>
            </a:r>
          </a:p>
          <a:p>
            <a:r>
              <a:rPr lang="en-US" sz="1600" b="1" dirty="0">
                <a:solidFill>
                  <a:schemeClr val="tx1"/>
                </a:solidFill>
              </a:rPr>
              <a:t>Host-dependent load-balancing algorithm</a:t>
            </a:r>
          </a:p>
          <a:p>
            <a:pPr lvl="1"/>
            <a:r>
              <a:rPr lang="en-US" sz="1600" dirty="0">
                <a:solidFill>
                  <a:schemeClr val="tx1"/>
                </a:solidFill>
              </a:rPr>
              <a:t>A host is guaranteed the use of the same virtual MAC address as long as that virtual MAC address is participating in the </a:t>
            </a:r>
            <a:r>
              <a:rPr lang="pt-PT" sz="1600" dirty="0">
                <a:solidFill>
                  <a:schemeClr val="tx1"/>
                </a:solidFill>
              </a:rPr>
              <a:t>GLBP </a:t>
            </a:r>
            <a:r>
              <a:rPr lang="pt-PT" sz="1600" dirty="0" err="1">
                <a:solidFill>
                  <a:schemeClr val="tx1"/>
                </a:solidFill>
              </a:rPr>
              <a:t>group</a:t>
            </a:r>
            <a:r>
              <a:rPr lang="pt-PT" sz="1600" dirty="0">
                <a:solidFill>
                  <a:schemeClr val="tx1"/>
                </a:solidFill>
              </a:rPr>
              <a:t>.</a:t>
            </a:r>
          </a:p>
          <a:p>
            <a:r>
              <a:rPr lang="en-US" sz="1600" b="1" dirty="0">
                <a:solidFill>
                  <a:schemeClr val="tx1"/>
                </a:solidFill>
              </a:rPr>
              <a:t>Round-robin load-balancing algorithm</a:t>
            </a:r>
          </a:p>
          <a:p>
            <a:pPr lvl="1"/>
            <a:r>
              <a:rPr lang="en-US" sz="1600" dirty="0">
                <a:solidFill>
                  <a:schemeClr val="tx1"/>
                </a:solidFill>
              </a:rPr>
              <a:t>As clients send ARP requests to resolve the MAC address of the default gateway, the reply to each client contains the MAC address of the next possible router in a round-robin fashion. The MAC addresses of all routers take turns being included in address resolution replies for the default </a:t>
            </a:r>
            <a:r>
              <a:rPr lang="pt-PT" sz="1600" dirty="0" err="1">
                <a:solidFill>
                  <a:schemeClr val="tx1"/>
                </a:solidFill>
              </a:rPr>
              <a:t>gateway</a:t>
            </a:r>
            <a:r>
              <a:rPr lang="pt-PT" sz="1600" dirty="0">
                <a:solidFill>
                  <a:schemeClr val="tx1"/>
                </a:solidFill>
              </a:rPr>
              <a:t> IP </a:t>
            </a:r>
            <a:r>
              <a:rPr lang="pt-PT" sz="1600" dirty="0" err="1">
                <a:solidFill>
                  <a:schemeClr val="tx1"/>
                </a:solidFill>
              </a:rPr>
              <a:t>address</a:t>
            </a:r>
            <a:r>
              <a:rPr lang="pt-PT" sz="1600" dirty="0">
                <a:solidFill>
                  <a:schemeClr val="tx1"/>
                </a:solidFill>
              </a:rPr>
              <a:t>.</a:t>
            </a:r>
          </a:p>
          <a:p>
            <a:r>
              <a:rPr lang="en-US" sz="1600" dirty="0">
                <a:solidFill>
                  <a:schemeClr val="tx1"/>
                </a:solidFill>
              </a:rPr>
              <a:t>To configure the load-balancing option, use the following command:</a:t>
            </a:r>
          </a:p>
          <a:p>
            <a:pPr lvl="1"/>
            <a:r>
              <a:rPr lang="en-US" sz="1600" dirty="0">
                <a:solidFill>
                  <a:schemeClr val="tx1"/>
                </a:solidFill>
                <a:latin typeface="Consolas" panose="020B0609020204030204" pitchFamily="49" charset="0"/>
              </a:rPr>
              <a:t>Switch(</a:t>
            </a:r>
            <a:r>
              <a:rPr lang="en-US" sz="1600" dirty="0" err="1">
                <a:solidFill>
                  <a:schemeClr val="tx1"/>
                </a:solidFill>
                <a:latin typeface="Consolas" panose="020B0609020204030204" pitchFamily="49" charset="0"/>
              </a:rPr>
              <a:t>config</a:t>
            </a:r>
            <a:r>
              <a:rPr lang="en-US" sz="1600" dirty="0">
                <a:solidFill>
                  <a:schemeClr val="tx1"/>
                </a:solidFill>
                <a:latin typeface="Consolas" panose="020B0609020204030204" pitchFamily="49" charset="0"/>
              </a:rPr>
              <a:t>-if)# </a:t>
            </a:r>
            <a:r>
              <a:rPr lang="en-US" sz="1600" b="1" dirty="0" err="1">
                <a:solidFill>
                  <a:schemeClr val="tx1"/>
                </a:solidFill>
                <a:latin typeface="Consolas" panose="020B0609020204030204" pitchFamily="49" charset="0"/>
              </a:rPr>
              <a:t>glbp</a:t>
            </a:r>
            <a:r>
              <a:rPr lang="en-US" sz="1600" b="1" dirty="0">
                <a:solidFill>
                  <a:schemeClr val="tx1"/>
                </a:solidFill>
                <a:latin typeface="Consolas" panose="020B0609020204030204" pitchFamily="49" charset="0"/>
              </a:rPr>
              <a:t> </a:t>
            </a:r>
            <a:r>
              <a:rPr lang="en-US" sz="1600" i="1" dirty="0">
                <a:solidFill>
                  <a:schemeClr val="tx1"/>
                </a:solidFill>
                <a:latin typeface="Consolas" panose="020B0609020204030204" pitchFamily="49" charset="0"/>
              </a:rPr>
              <a:t>group </a:t>
            </a:r>
            <a:r>
              <a:rPr lang="en-US" sz="1600" b="1" dirty="0">
                <a:solidFill>
                  <a:schemeClr val="tx1"/>
                </a:solidFill>
                <a:latin typeface="Consolas" panose="020B0609020204030204" pitchFamily="49" charset="0"/>
              </a:rPr>
              <a:t>load-balancing </a:t>
            </a:r>
            <a:r>
              <a:rPr lang="en-US" sz="1600" dirty="0">
                <a:solidFill>
                  <a:schemeClr val="tx1"/>
                </a:solidFill>
                <a:latin typeface="Consolas" panose="020B0609020204030204" pitchFamily="49" charset="0"/>
              </a:rPr>
              <a:t>[ </a:t>
            </a:r>
            <a:r>
              <a:rPr lang="en-US" sz="1600" b="1" dirty="0">
                <a:solidFill>
                  <a:schemeClr val="tx1"/>
                </a:solidFill>
                <a:latin typeface="Consolas" panose="020B0609020204030204" pitchFamily="49" charset="0"/>
              </a:rPr>
              <a:t>round-robin </a:t>
            </a:r>
            <a:r>
              <a:rPr lang="en-US" sz="1600" dirty="0">
                <a:solidFill>
                  <a:schemeClr val="tx1"/>
                </a:solidFill>
                <a:latin typeface="Consolas" panose="020B0609020204030204" pitchFamily="49" charset="0"/>
              </a:rPr>
              <a:t>| </a:t>
            </a:r>
            <a:r>
              <a:rPr lang="pt-PT" sz="1600" b="1" dirty="0" err="1">
                <a:solidFill>
                  <a:schemeClr val="tx1"/>
                </a:solidFill>
                <a:latin typeface="Consolas" panose="020B0609020204030204" pitchFamily="49" charset="0"/>
              </a:rPr>
              <a:t>weighted</a:t>
            </a:r>
            <a:r>
              <a:rPr lang="pt-PT" sz="1600" b="1" dirty="0">
                <a:solidFill>
                  <a:schemeClr val="tx1"/>
                </a:solidFill>
                <a:latin typeface="Consolas" panose="020B0609020204030204" pitchFamily="49" charset="0"/>
              </a:rPr>
              <a:t> </a:t>
            </a:r>
            <a:r>
              <a:rPr lang="pt-PT" sz="1600" dirty="0">
                <a:solidFill>
                  <a:schemeClr val="tx1"/>
                </a:solidFill>
                <a:latin typeface="Consolas" panose="020B0609020204030204" pitchFamily="49" charset="0"/>
              </a:rPr>
              <a:t>| </a:t>
            </a:r>
            <a:r>
              <a:rPr lang="pt-PT" sz="1600" b="1" dirty="0" err="1">
                <a:solidFill>
                  <a:schemeClr val="tx1"/>
                </a:solidFill>
                <a:latin typeface="Consolas" panose="020B0609020204030204" pitchFamily="49" charset="0"/>
              </a:rPr>
              <a:t>host-dependent</a:t>
            </a:r>
            <a:r>
              <a:rPr lang="pt-PT" sz="1600" b="1" dirty="0">
                <a:solidFill>
                  <a:schemeClr val="tx1"/>
                </a:solidFill>
                <a:latin typeface="Consolas" panose="020B0609020204030204" pitchFamily="49" charset="0"/>
              </a:rPr>
              <a:t> </a:t>
            </a:r>
            <a:r>
              <a:rPr lang="pt-PT" sz="1600" dirty="0">
                <a:solidFill>
                  <a:schemeClr val="tx1"/>
                </a:solidFill>
                <a:latin typeface="Consolas" panose="020B0609020204030204" pitchFamily="49" charset="0"/>
              </a:rPr>
              <a:t>]</a:t>
            </a:r>
          </a:p>
        </p:txBody>
      </p:sp>
    </p:spTree>
    <p:extLst>
      <p:ext uri="{BB962C8B-B14F-4D97-AF65-F5344CB8AC3E}">
        <p14:creationId xmlns:p14="http://schemas.microsoft.com/office/powerpoint/2010/main" val="3448839307"/>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268942"/>
            <a:ext cx="8042276" cy="1336956"/>
          </a:xfrm>
        </p:spPr>
        <p:txBody>
          <a:bodyPr/>
          <a:lstStyle/>
          <a:p>
            <a:r>
              <a:rPr lang="pt-PT" sz="3600" dirty="0"/>
              <a:t>GLBP </a:t>
            </a:r>
            <a:r>
              <a:rPr lang="pt-PT" sz="3600" dirty="0" err="1"/>
              <a:t>Authentication</a:t>
            </a:r>
            <a:endParaRPr lang="pt-PT" sz="3600" dirty="0"/>
          </a:p>
        </p:txBody>
      </p:sp>
      <p:sp>
        <p:nvSpPr>
          <p:cNvPr id="3" name="Content Placeholder 2"/>
          <p:cNvSpPr>
            <a:spLocks noGrp="1"/>
          </p:cNvSpPr>
          <p:nvPr>
            <p:ph idx="1"/>
          </p:nvPr>
        </p:nvSpPr>
        <p:spPr>
          <a:xfrm>
            <a:off x="549275" y="1967754"/>
            <a:ext cx="8042276" cy="4343400"/>
          </a:xfrm>
        </p:spPr>
        <p:txBody>
          <a:bodyPr>
            <a:normAutofit fontScale="92500" lnSpcReduction="20000"/>
          </a:bodyPr>
          <a:lstStyle/>
          <a:p>
            <a:r>
              <a:rPr lang="en-US" dirty="0">
                <a:solidFill>
                  <a:schemeClr val="tx1"/>
                </a:solidFill>
              </a:rPr>
              <a:t>The key for the MD5 hash can either be given directly in the configuration using a key string or supplied indirectly through a key chain. </a:t>
            </a:r>
          </a:p>
          <a:p>
            <a:r>
              <a:rPr lang="en-US" dirty="0">
                <a:solidFill>
                  <a:schemeClr val="tx1"/>
                </a:solidFill>
              </a:rPr>
              <a:t>The key string cannot exceed 100 characters in length. </a:t>
            </a:r>
          </a:p>
          <a:p>
            <a:pPr marL="0" indent="0">
              <a:buNone/>
            </a:pPr>
            <a:r>
              <a:rPr lang="en-US" dirty="0">
                <a:solidFill>
                  <a:schemeClr val="tx1"/>
                </a:solidFill>
              </a:rPr>
              <a:t>The following example demonstrates the configuration for GLBP </a:t>
            </a:r>
            <a:r>
              <a:rPr lang="pt-PT" dirty="0" err="1">
                <a:solidFill>
                  <a:schemeClr val="tx1"/>
                </a:solidFill>
              </a:rPr>
              <a:t>authentication</a:t>
            </a:r>
            <a:r>
              <a:rPr lang="pt-PT" dirty="0">
                <a:solidFill>
                  <a:schemeClr val="tx1"/>
                </a:solidFill>
              </a:rPr>
              <a:t>:</a:t>
            </a:r>
          </a:p>
          <a:p>
            <a:r>
              <a:rPr lang="pt-PT" sz="1600" dirty="0">
                <a:solidFill>
                  <a:schemeClr val="tx1"/>
                </a:solidFill>
                <a:latin typeface="Consolas" panose="020B0609020204030204" pitchFamily="49" charset="0"/>
              </a:rPr>
              <a:t>Router(</a:t>
            </a:r>
            <a:r>
              <a:rPr lang="pt-PT" sz="1600" dirty="0" err="1">
                <a:solidFill>
                  <a:schemeClr val="tx1"/>
                </a:solidFill>
                <a:latin typeface="Consolas" panose="020B0609020204030204" pitchFamily="49" charset="0"/>
              </a:rPr>
              <a:t>config</a:t>
            </a:r>
            <a:r>
              <a:rPr lang="pt-PT" sz="1600" dirty="0">
                <a:solidFill>
                  <a:schemeClr val="tx1"/>
                </a:solidFill>
                <a:latin typeface="Consolas" panose="020B0609020204030204" pitchFamily="49" charset="0"/>
              </a:rPr>
              <a:t>)# </a:t>
            </a:r>
            <a:r>
              <a:rPr lang="pt-PT" sz="1600" b="1" dirty="0">
                <a:solidFill>
                  <a:schemeClr val="tx1"/>
                </a:solidFill>
                <a:latin typeface="Consolas" panose="020B0609020204030204" pitchFamily="49" charset="0"/>
              </a:rPr>
              <a:t>interface Ethernet0/1</a:t>
            </a:r>
          </a:p>
          <a:p>
            <a:r>
              <a:rPr lang="en-US" sz="1600" dirty="0">
                <a:solidFill>
                  <a:schemeClr val="tx1"/>
                </a:solidFill>
                <a:latin typeface="Consolas" panose="020B0609020204030204" pitchFamily="49" charset="0"/>
              </a:rPr>
              <a:t>Router(</a:t>
            </a:r>
            <a:r>
              <a:rPr lang="en-US" sz="1600" dirty="0" err="1">
                <a:solidFill>
                  <a:schemeClr val="tx1"/>
                </a:solidFill>
                <a:latin typeface="Consolas" panose="020B0609020204030204" pitchFamily="49" charset="0"/>
              </a:rPr>
              <a:t>config</a:t>
            </a:r>
            <a:r>
              <a:rPr lang="en-US" sz="1600" dirty="0">
                <a:solidFill>
                  <a:schemeClr val="tx1"/>
                </a:solidFill>
                <a:latin typeface="Consolas" panose="020B0609020204030204" pitchFamily="49" charset="0"/>
              </a:rPr>
              <a:t>-if)# </a:t>
            </a:r>
            <a:r>
              <a:rPr lang="en-US" sz="1600" b="1" dirty="0" err="1">
                <a:solidFill>
                  <a:schemeClr val="tx1"/>
                </a:solidFill>
                <a:latin typeface="Consolas" panose="020B0609020204030204" pitchFamily="49" charset="0"/>
              </a:rPr>
              <a:t>ip</a:t>
            </a:r>
            <a:r>
              <a:rPr lang="en-US" sz="1600" b="1" dirty="0">
                <a:solidFill>
                  <a:schemeClr val="tx1"/>
                </a:solidFill>
                <a:latin typeface="Consolas" panose="020B0609020204030204" pitchFamily="49" charset="0"/>
              </a:rPr>
              <a:t> address 10.0.0.1 255.255.255.0</a:t>
            </a:r>
          </a:p>
          <a:p>
            <a:r>
              <a:rPr lang="en-US" sz="1600" dirty="0">
                <a:solidFill>
                  <a:schemeClr val="tx1"/>
                </a:solidFill>
                <a:latin typeface="Consolas" panose="020B0609020204030204" pitchFamily="49" charset="0"/>
              </a:rPr>
              <a:t>Router(</a:t>
            </a:r>
            <a:r>
              <a:rPr lang="en-US" sz="1600" dirty="0" err="1">
                <a:solidFill>
                  <a:schemeClr val="tx1"/>
                </a:solidFill>
                <a:latin typeface="Consolas" panose="020B0609020204030204" pitchFamily="49" charset="0"/>
              </a:rPr>
              <a:t>config</a:t>
            </a:r>
            <a:r>
              <a:rPr lang="en-US" sz="1600" dirty="0">
                <a:solidFill>
                  <a:schemeClr val="tx1"/>
                </a:solidFill>
                <a:latin typeface="Consolas" panose="020B0609020204030204" pitchFamily="49" charset="0"/>
              </a:rPr>
              <a:t>-if)# </a:t>
            </a:r>
            <a:r>
              <a:rPr lang="en-US" sz="1600" b="1" dirty="0" err="1">
                <a:solidFill>
                  <a:schemeClr val="tx1"/>
                </a:solidFill>
                <a:latin typeface="Consolas" panose="020B0609020204030204" pitchFamily="49" charset="0"/>
              </a:rPr>
              <a:t>glbp</a:t>
            </a:r>
            <a:r>
              <a:rPr lang="en-US" sz="1600" b="1" dirty="0">
                <a:solidFill>
                  <a:schemeClr val="tx1"/>
                </a:solidFill>
                <a:latin typeface="Consolas" panose="020B0609020204030204" pitchFamily="49" charset="0"/>
              </a:rPr>
              <a:t> 1 authentication md5 key-string d00b4r987654321a</a:t>
            </a:r>
          </a:p>
          <a:p>
            <a:r>
              <a:rPr lang="en-US" sz="1600" dirty="0">
                <a:solidFill>
                  <a:schemeClr val="tx1"/>
                </a:solidFill>
                <a:latin typeface="Consolas" panose="020B0609020204030204" pitchFamily="49" charset="0"/>
              </a:rPr>
              <a:t>Router(</a:t>
            </a:r>
            <a:r>
              <a:rPr lang="en-US" sz="1600" dirty="0" err="1">
                <a:solidFill>
                  <a:schemeClr val="tx1"/>
                </a:solidFill>
                <a:latin typeface="Consolas" panose="020B0609020204030204" pitchFamily="49" charset="0"/>
              </a:rPr>
              <a:t>config</a:t>
            </a:r>
            <a:r>
              <a:rPr lang="en-US" sz="1600" dirty="0">
                <a:solidFill>
                  <a:schemeClr val="tx1"/>
                </a:solidFill>
                <a:latin typeface="Consolas" panose="020B0609020204030204" pitchFamily="49" charset="0"/>
              </a:rPr>
              <a:t>-if)# </a:t>
            </a:r>
            <a:r>
              <a:rPr lang="en-US" sz="1600" b="1" dirty="0" err="1">
                <a:solidFill>
                  <a:schemeClr val="tx1"/>
                </a:solidFill>
                <a:latin typeface="Consolas" panose="020B0609020204030204" pitchFamily="49" charset="0"/>
              </a:rPr>
              <a:t>glbp</a:t>
            </a:r>
            <a:r>
              <a:rPr lang="en-US" sz="1600" b="1" dirty="0">
                <a:solidFill>
                  <a:schemeClr val="tx1"/>
                </a:solidFill>
                <a:latin typeface="Consolas" panose="020B0609020204030204" pitchFamily="49" charset="0"/>
              </a:rPr>
              <a:t> 1 </a:t>
            </a:r>
            <a:r>
              <a:rPr lang="en-US" sz="1600" b="1" dirty="0" err="1">
                <a:solidFill>
                  <a:schemeClr val="tx1"/>
                </a:solidFill>
                <a:latin typeface="Consolas" panose="020B0609020204030204" pitchFamily="49" charset="0"/>
              </a:rPr>
              <a:t>ip</a:t>
            </a:r>
            <a:r>
              <a:rPr lang="en-US" sz="1600" b="1" dirty="0">
                <a:solidFill>
                  <a:schemeClr val="tx1"/>
                </a:solidFill>
                <a:latin typeface="Consolas" panose="020B0609020204030204" pitchFamily="49" charset="0"/>
              </a:rPr>
              <a:t> 10.0.0.10</a:t>
            </a:r>
            <a:endParaRPr lang="pt-PT" sz="1600" dirty="0">
              <a:solidFill>
                <a:schemeClr val="tx1"/>
              </a:solidFill>
              <a:latin typeface="Consolas" panose="020B0609020204030204" pitchFamily="49" charset="0"/>
            </a:endParaRPr>
          </a:p>
        </p:txBody>
      </p:sp>
    </p:spTree>
    <p:extLst>
      <p:ext uri="{BB962C8B-B14F-4D97-AF65-F5344CB8AC3E}">
        <p14:creationId xmlns:p14="http://schemas.microsoft.com/office/powerpoint/2010/main" val="1448861655"/>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97223"/>
            <a:ext cx="8042276" cy="1336956"/>
          </a:xfrm>
        </p:spPr>
        <p:txBody>
          <a:bodyPr/>
          <a:lstStyle/>
          <a:p>
            <a:r>
              <a:rPr lang="pt-PT" sz="3600" dirty="0"/>
              <a:t>GLBP </a:t>
            </a:r>
            <a:r>
              <a:rPr lang="pt-PT" sz="3600" dirty="0" err="1"/>
              <a:t>and</a:t>
            </a:r>
            <a:r>
              <a:rPr lang="pt-PT" sz="3600" dirty="0"/>
              <a:t> STP</a:t>
            </a:r>
          </a:p>
        </p:txBody>
      </p:sp>
      <p:sp>
        <p:nvSpPr>
          <p:cNvPr id="3" name="Content Placeholder 2"/>
          <p:cNvSpPr>
            <a:spLocks noGrp="1"/>
          </p:cNvSpPr>
          <p:nvPr>
            <p:ph idx="1"/>
          </p:nvPr>
        </p:nvSpPr>
        <p:spPr/>
        <p:txBody>
          <a:bodyPr>
            <a:normAutofit/>
          </a:bodyPr>
          <a:lstStyle/>
          <a:p>
            <a:r>
              <a:rPr lang="en-US" sz="2000" dirty="0">
                <a:solidFill>
                  <a:schemeClr val="tx1"/>
                </a:solidFill>
              </a:rPr>
              <a:t>With some switching topologies, the operation of STP results in inefficient traffic paths.</a:t>
            </a:r>
          </a:p>
          <a:p>
            <a:r>
              <a:rPr lang="en-US" sz="2000" dirty="0">
                <a:solidFill>
                  <a:schemeClr val="tx1"/>
                </a:solidFill>
              </a:rPr>
              <a:t>In such cases, implementation of HSRP might be preferred over GLBP because it is easier to understand, whereas GLBP provides no advantages.</a:t>
            </a:r>
            <a:endParaRPr lang="pt-PT" sz="2000" dirty="0">
              <a:solidFill>
                <a:schemeClr val="tx1"/>
              </a:solidFill>
            </a:endParaRPr>
          </a:p>
        </p:txBody>
      </p:sp>
      <p:pic>
        <p:nvPicPr>
          <p:cNvPr id="4" name="Picture 3"/>
          <p:cNvPicPr>
            <a:picLocks noChangeAspect="1"/>
          </p:cNvPicPr>
          <p:nvPr/>
        </p:nvPicPr>
        <p:blipFill>
          <a:blip r:embed="rId3"/>
          <a:stretch>
            <a:fillRect/>
          </a:stretch>
        </p:blipFill>
        <p:spPr>
          <a:xfrm>
            <a:off x="475527" y="3639668"/>
            <a:ext cx="7991579" cy="2983641"/>
          </a:xfrm>
          <a:prstGeom prst="rect">
            <a:avLst/>
          </a:prstGeom>
        </p:spPr>
      </p:pic>
    </p:spTree>
    <p:extLst>
      <p:ext uri="{BB962C8B-B14F-4D97-AF65-F5344CB8AC3E}">
        <p14:creationId xmlns:p14="http://schemas.microsoft.com/office/powerpoint/2010/main" val="1753214734"/>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206191"/>
            <a:ext cx="8042276" cy="1336956"/>
          </a:xfrm>
        </p:spPr>
        <p:txBody>
          <a:bodyPr/>
          <a:lstStyle/>
          <a:p>
            <a:r>
              <a:rPr lang="pt-PT" sz="3600" dirty="0" err="1"/>
              <a:t>Tracking</a:t>
            </a:r>
            <a:r>
              <a:rPr lang="pt-PT" sz="3600" dirty="0"/>
              <a:t> </a:t>
            </a:r>
            <a:r>
              <a:rPr lang="pt-PT" sz="3600" dirty="0" err="1"/>
              <a:t>and</a:t>
            </a:r>
            <a:r>
              <a:rPr lang="pt-PT" sz="3600" dirty="0"/>
              <a:t> GLBP</a:t>
            </a:r>
          </a:p>
        </p:txBody>
      </p:sp>
      <p:sp>
        <p:nvSpPr>
          <p:cNvPr id="3" name="Content Placeholder 2"/>
          <p:cNvSpPr>
            <a:spLocks noGrp="1"/>
          </p:cNvSpPr>
          <p:nvPr>
            <p:ph idx="1"/>
          </p:nvPr>
        </p:nvSpPr>
        <p:spPr/>
        <p:txBody>
          <a:bodyPr/>
          <a:lstStyle/>
          <a:p>
            <a:r>
              <a:rPr lang="en-US" dirty="0">
                <a:solidFill>
                  <a:schemeClr val="tx1"/>
                </a:solidFill>
              </a:rPr>
              <a:t>Changing weight affects the AVF election and the load-balancing algorithm. </a:t>
            </a:r>
          </a:p>
          <a:p>
            <a:r>
              <a:rPr lang="en-US" dirty="0">
                <a:solidFill>
                  <a:schemeClr val="tx1"/>
                </a:solidFill>
              </a:rPr>
              <a:t>Both values can be manipulated with object tracking.</a:t>
            </a:r>
            <a:endParaRPr lang="pt-PT" dirty="0">
              <a:solidFill>
                <a:schemeClr val="tx1"/>
              </a:solidFill>
            </a:endParaRPr>
          </a:p>
        </p:txBody>
      </p:sp>
      <p:pic>
        <p:nvPicPr>
          <p:cNvPr id="4" name="Picture 3"/>
          <p:cNvPicPr>
            <a:picLocks noChangeAspect="1"/>
          </p:cNvPicPr>
          <p:nvPr/>
        </p:nvPicPr>
        <p:blipFill>
          <a:blip r:embed="rId2"/>
          <a:stretch>
            <a:fillRect/>
          </a:stretch>
        </p:blipFill>
        <p:spPr>
          <a:xfrm>
            <a:off x="1195898" y="3128682"/>
            <a:ext cx="6687360" cy="3495958"/>
          </a:xfrm>
          <a:prstGeom prst="rect">
            <a:avLst/>
          </a:prstGeom>
        </p:spPr>
      </p:pic>
    </p:spTree>
    <p:extLst>
      <p:ext uri="{BB962C8B-B14F-4D97-AF65-F5344CB8AC3E}">
        <p14:creationId xmlns:p14="http://schemas.microsoft.com/office/powerpoint/2010/main" val="168214598"/>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pt-PT" sz="3600" dirty="0"/>
              <a:t>GLBP </a:t>
            </a:r>
            <a:r>
              <a:rPr lang="pt-PT" sz="3600" dirty="0" err="1"/>
              <a:t>Weight</a:t>
            </a:r>
            <a:endParaRPr lang="pt-PT" sz="3600" dirty="0"/>
          </a:p>
        </p:txBody>
      </p:sp>
      <p:sp>
        <p:nvSpPr>
          <p:cNvPr id="3" name="Content Placeholder 2"/>
          <p:cNvSpPr>
            <a:spLocks noGrp="1"/>
          </p:cNvSpPr>
          <p:nvPr>
            <p:ph idx="1"/>
          </p:nvPr>
        </p:nvSpPr>
        <p:spPr>
          <a:xfrm>
            <a:off x="549274" y="1600200"/>
            <a:ext cx="8110631" cy="4845423"/>
          </a:xfrm>
        </p:spPr>
        <p:txBody>
          <a:bodyPr>
            <a:normAutofit fontScale="77500" lnSpcReduction="20000"/>
          </a:bodyPr>
          <a:lstStyle/>
          <a:p>
            <a:r>
              <a:rPr lang="en-US" dirty="0">
                <a:solidFill>
                  <a:schemeClr val="tx1"/>
                </a:solidFill>
              </a:rPr>
              <a:t>GLBP uses a weighting scheme to determine the forwarding capacity of each router in the GLBP group. </a:t>
            </a:r>
          </a:p>
          <a:p>
            <a:r>
              <a:rPr lang="en-US" dirty="0">
                <a:solidFill>
                  <a:schemeClr val="tx1"/>
                </a:solidFill>
              </a:rPr>
              <a:t>The weighting that is assigned to a router in the GLBP group can be used to determine whether it will forward packets and, if so, the proportion of hosts in the LAN for which it will forward packets. </a:t>
            </a:r>
          </a:p>
          <a:p>
            <a:r>
              <a:rPr lang="en-US" dirty="0">
                <a:solidFill>
                  <a:schemeClr val="tx1"/>
                </a:solidFill>
              </a:rPr>
              <a:t>Thresholds can be set to disable forwarding when the weighting for a GLBP group falls below a certain value, and when it rises above another threshold, forwarding is automatically </a:t>
            </a:r>
            <a:r>
              <a:rPr lang="en-US" dirty="0" err="1">
                <a:solidFill>
                  <a:schemeClr val="tx1"/>
                </a:solidFill>
              </a:rPr>
              <a:t>reenabled</a:t>
            </a:r>
            <a:r>
              <a:rPr lang="en-US" dirty="0">
                <a:solidFill>
                  <a:schemeClr val="tx1"/>
                </a:solidFill>
              </a:rPr>
              <a:t>.</a:t>
            </a:r>
          </a:p>
          <a:p>
            <a:r>
              <a:rPr lang="en-US" dirty="0">
                <a:solidFill>
                  <a:schemeClr val="tx1"/>
                </a:solidFill>
              </a:rPr>
              <a:t>By default, the GLBP virtual forwarder preemptive scheme is enabled with a delay of 30 seconds. </a:t>
            </a:r>
          </a:p>
          <a:p>
            <a:r>
              <a:rPr lang="en-US" dirty="0">
                <a:solidFill>
                  <a:schemeClr val="tx1"/>
                </a:solidFill>
              </a:rPr>
              <a:t>A backup virtual forwarder can become the AVF if the current AVF weighting falls below the low weighting threshold for 30 seconds. </a:t>
            </a:r>
          </a:p>
          <a:p>
            <a:r>
              <a:rPr lang="en-US" dirty="0">
                <a:solidFill>
                  <a:schemeClr val="tx1"/>
                </a:solidFill>
              </a:rPr>
              <a:t>To disable the GLBP forwarder preemptive scheme, use the </a:t>
            </a:r>
            <a:r>
              <a:rPr lang="en-US" b="1" dirty="0">
                <a:solidFill>
                  <a:schemeClr val="tx1"/>
                </a:solidFill>
              </a:rPr>
              <a:t>no </a:t>
            </a:r>
            <a:r>
              <a:rPr lang="en-US" b="1" dirty="0" err="1">
                <a:solidFill>
                  <a:schemeClr val="tx1"/>
                </a:solidFill>
              </a:rPr>
              <a:t>glbp</a:t>
            </a:r>
            <a:r>
              <a:rPr lang="en-US" b="1" dirty="0">
                <a:solidFill>
                  <a:schemeClr val="tx1"/>
                </a:solidFill>
              </a:rPr>
              <a:t> forwarder preempt </a:t>
            </a:r>
            <a:r>
              <a:rPr lang="en-US" dirty="0">
                <a:solidFill>
                  <a:schemeClr val="tx1"/>
                </a:solidFill>
              </a:rPr>
              <a:t>command or change the delay by using the </a:t>
            </a:r>
            <a:r>
              <a:rPr lang="en-US" b="1" dirty="0" err="1">
                <a:solidFill>
                  <a:schemeClr val="tx1"/>
                </a:solidFill>
              </a:rPr>
              <a:t>glbp</a:t>
            </a:r>
            <a:r>
              <a:rPr lang="en-US" b="1" dirty="0">
                <a:solidFill>
                  <a:schemeClr val="tx1"/>
                </a:solidFill>
              </a:rPr>
              <a:t> forwarder preempt delay minimum </a:t>
            </a:r>
            <a:r>
              <a:rPr lang="en-US" dirty="0">
                <a:solidFill>
                  <a:schemeClr val="tx1"/>
                </a:solidFill>
              </a:rPr>
              <a:t>command. </a:t>
            </a:r>
            <a:endParaRPr lang="pt-PT" dirty="0">
              <a:solidFill>
                <a:schemeClr val="tx1"/>
              </a:solidFill>
            </a:endParaRPr>
          </a:p>
        </p:txBody>
      </p:sp>
    </p:spTree>
    <p:extLst>
      <p:ext uri="{BB962C8B-B14F-4D97-AF65-F5344CB8AC3E}">
        <p14:creationId xmlns:p14="http://schemas.microsoft.com/office/powerpoint/2010/main" val="3915146845"/>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224121"/>
            <a:ext cx="8042276" cy="1336956"/>
          </a:xfrm>
        </p:spPr>
        <p:txBody>
          <a:bodyPr/>
          <a:lstStyle/>
          <a:p>
            <a:r>
              <a:rPr lang="en-US" sz="3600" dirty="0"/>
              <a:t>GLBP Tracking Detects Interface Failure</a:t>
            </a:r>
            <a:endParaRPr lang="pt-PT" sz="3600" dirty="0"/>
          </a:p>
        </p:txBody>
      </p:sp>
      <p:sp>
        <p:nvSpPr>
          <p:cNvPr id="3" name="Content Placeholder 2"/>
          <p:cNvSpPr>
            <a:spLocks noGrp="1"/>
          </p:cNvSpPr>
          <p:nvPr>
            <p:ph idx="1"/>
          </p:nvPr>
        </p:nvSpPr>
        <p:spPr/>
        <p:txBody>
          <a:bodyPr/>
          <a:lstStyle/>
          <a:p>
            <a:endParaRPr lang="pt-PT"/>
          </a:p>
        </p:txBody>
      </p:sp>
      <p:pic>
        <p:nvPicPr>
          <p:cNvPr id="4" name="Picture 3"/>
          <p:cNvPicPr>
            <a:picLocks noChangeAspect="1"/>
          </p:cNvPicPr>
          <p:nvPr/>
        </p:nvPicPr>
        <p:blipFill>
          <a:blip r:embed="rId2"/>
          <a:stretch>
            <a:fillRect/>
          </a:stretch>
        </p:blipFill>
        <p:spPr>
          <a:xfrm>
            <a:off x="534002" y="1488146"/>
            <a:ext cx="8011152" cy="5151252"/>
          </a:xfrm>
          <a:prstGeom prst="rect">
            <a:avLst/>
          </a:prstGeom>
        </p:spPr>
      </p:pic>
    </p:spTree>
    <p:extLst>
      <p:ext uri="{BB962C8B-B14F-4D97-AF65-F5344CB8AC3E}">
        <p14:creationId xmlns:p14="http://schemas.microsoft.com/office/powerpoint/2010/main" val="2904723451"/>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268941"/>
            <a:ext cx="8042276" cy="1336956"/>
          </a:xfrm>
        </p:spPr>
        <p:txBody>
          <a:bodyPr/>
          <a:lstStyle/>
          <a:p>
            <a:r>
              <a:rPr lang="en-US" sz="3600" dirty="0"/>
              <a:t>GLBP Weighing Option Under Failures</a:t>
            </a:r>
            <a:endParaRPr lang="pt-PT" sz="3600" dirty="0"/>
          </a:p>
        </p:txBody>
      </p:sp>
      <p:pic>
        <p:nvPicPr>
          <p:cNvPr id="5" name="Picture 4"/>
          <p:cNvPicPr>
            <a:picLocks noChangeAspect="1"/>
          </p:cNvPicPr>
          <p:nvPr/>
        </p:nvPicPr>
        <p:blipFill>
          <a:blip r:embed="rId3"/>
          <a:stretch>
            <a:fillRect/>
          </a:stretch>
        </p:blipFill>
        <p:spPr>
          <a:xfrm>
            <a:off x="289104" y="1808593"/>
            <a:ext cx="8500948" cy="4239491"/>
          </a:xfrm>
          <a:prstGeom prst="rect">
            <a:avLst/>
          </a:prstGeom>
        </p:spPr>
      </p:pic>
    </p:spTree>
    <p:extLst>
      <p:ext uri="{BB962C8B-B14F-4D97-AF65-F5344CB8AC3E}">
        <p14:creationId xmlns:p14="http://schemas.microsoft.com/office/powerpoint/2010/main" val="2586242005"/>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58240" y="268942"/>
            <a:ext cx="8042276" cy="1336956"/>
          </a:xfrm>
        </p:spPr>
        <p:txBody>
          <a:bodyPr>
            <a:noAutofit/>
          </a:bodyPr>
          <a:lstStyle/>
          <a:p>
            <a:r>
              <a:rPr lang="en-US" sz="3200" dirty="0"/>
              <a:t>GLBP Object Tracking Sample Configuration</a:t>
            </a:r>
            <a:endParaRPr lang="pt-PT" sz="3200" dirty="0"/>
          </a:p>
        </p:txBody>
      </p:sp>
      <p:pic>
        <p:nvPicPr>
          <p:cNvPr id="4" name="Content Placeholder 3"/>
          <p:cNvPicPr>
            <a:picLocks noGrp="1" noChangeAspect="1"/>
          </p:cNvPicPr>
          <p:nvPr>
            <p:ph idx="1"/>
          </p:nvPr>
        </p:nvPicPr>
        <p:blipFill>
          <a:blip r:embed="rId3"/>
          <a:stretch>
            <a:fillRect/>
          </a:stretch>
        </p:blipFill>
        <p:spPr>
          <a:xfrm>
            <a:off x="431387" y="1721223"/>
            <a:ext cx="8217725" cy="4827731"/>
          </a:xfrm>
          <a:prstGeom prst="rect">
            <a:avLst/>
          </a:prstGeom>
        </p:spPr>
      </p:pic>
    </p:spTree>
    <p:extLst>
      <p:ext uri="{BB962C8B-B14F-4D97-AF65-F5344CB8AC3E}">
        <p14:creationId xmlns:p14="http://schemas.microsoft.com/office/powerpoint/2010/main" val="3557275890"/>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Summary</a:t>
            </a:r>
          </a:p>
        </p:txBody>
      </p:sp>
      <p:sp>
        <p:nvSpPr>
          <p:cNvPr id="3" name="Content Placeholder 2"/>
          <p:cNvSpPr>
            <a:spLocks noGrp="1"/>
          </p:cNvSpPr>
          <p:nvPr>
            <p:ph idx="1"/>
          </p:nvPr>
        </p:nvSpPr>
        <p:spPr>
          <a:xfrm>
            <a:off x="549274" y="1600201"/>
            <a:ext cx="8164419" cy="4782670"/>
          </a:xfrm>
        </p:spPr>
        <p:txBody>
          <a:bodyPr>
            <a:normAutofit fontScale="55000" lnSpcReduction="20000"/>
          </a:bodyPr>
          <a:lstStyle/>
          <a:p>
            <a:r>
              <a:rPr lang="en-US" dirty="0">
                <a:solidFill>
                  <a:schemeClr val="tx1"/>
                </a:solidFill>
              </a:rPr>
              <a:t>The redundancy protocol provides the mechanism for determining which router should take the active role in forwarding traffic and determining when that role must be taken over by a standby router .</a:t>
            </a:r>
          </a:p>
          <a:p>
            <a:r>
              <a:rPr lang="en-US" dirty="0">
                <a:solidFill>
                  <a:schemeClr val="tx1"/>
                </a:solidFill>
              </a:rPr>
              <a:t>HSRP is a Cisco proprietary protocol, whereas VRRP is an industry standard for virtual </a:t>
            </a:r>
            <a:r>
              <a:rPr lang="pt-PT" dirty="0" err="1">
                <a:solidFill>
                  <a:schemeClr val="tx1"/>
                </a:solidFill>
              </a:rPr>
              <a:t>routing</a:t>
            </a:r>
            <a:r>
              <a:rPr lang="pt-PT" dirty="0">
                <a:solidFill>
                  <a:schemeClr val="tx1"/>
                </a:solidFill>
              </a:rPr>
              <a:t> </a:t>
            </a:r>
            <a:r>
              <a:rPr lang="pt-PT" dirty="0" err="1">
                <a:solidFill>
                  <a:schemeClr val="tx1"/>
                </a:solidFill>
              </a:rPr>
              <a:t>gateways</a:t>
            </a:r>
            <a:r>
              <a:rPr lang="pt-PT" dirty="0">
                <a:solidFill>
                  <a:schemeClr val="tx1"/>
                </a:solidFill>
              </a:rPr>
              <a:t>.</a:t>
            </a:r>
          </a:p>
          <a:p>
            <a:r>
              <a:rPr lang="en-US" dirty="0">
                <a:solidFill>
                  <a:schemeClr val="tx1"/>
                </a:solidFill>
              </a:rPr>
              <a:t>HSRP Version 1 and Version 2 active and standby routers send hello messages to multicast address 224.0.0.2 for Version 1 and 224.0.0.102 for Version 2 on UDP </a:t>
            </a:r>
            <a:r>
              <a:rPr lang="pt-PT" dirty="0" err="1">
                <a:solidFill>
                  <a:schemeClr val="tx1"/>
                </a:solidFill>
              </a:rPr>
              <a:t>port</a:t>
            </a:r>
            <a:r>
              <a:rPr lang="pt-PT" dirty="0">
                <a:solidFill>
                  <a:schemeClr val="tx1"/>
                </a:solidFill>
              </a:rPr>
              <a:t> 1985.</a:t>
            </a:r>
          </a:p>
          <a:p>
            <a:r>
              <a:rPr lang="en-US" dirty="0">
                <a:solidFill>
                  <a:schemeClr val="tx1"/>
                </a:solidFill>
              </a:rPr>
              <a:t>It is important that the configured active router should be the same as the STP root </a:t>
            </a:r>
            <a:r>
              <a:rPr lang="pt-PT" dirty="0">
                <a:solidFill>
                  <a:schemeClr val="tx1"/>
                </a:solidFill>
              </a:rPr>
              <a:t>bridge.</a:t>
            </a:r>
          </a:p>
          <a:p>
            <a:r>
              <a:rPr lang="en-US" dirty="0">
                <a:solidFill>
                  <a:schemeClr val="tx1"/>
                </a:solidFill>
              </a:rPr>
              <a:t>HSRP and VRRP use the VLAN load-balancing mechanism for load balancing.</a:t>
            </a:r>
          </a:p>
          <a:p>
            <a:r>
              <a:rPr lang="en-US" dirty="0">
                <a:solidFill>
                  <a:schemeClr val="tx1"/>
                </a:solidFill>
              </a:rPr>
              <a:t>With the new RFC, only the Cisco implementation of VRRP supports VRRP </a:t>
            </a:r>
            <a:r>
              <a:rPr lang="pt-PT" dirty="0" err="1">
                <a:solidFill>
                  <a:schemeClr val="tx1"/>
                </a:solidFill>
              </a:rPr>
              <a:t>authentication</a:t>
            </a:r>
            <a:r>
              <a:rPr lang="pt-PT" dirty="0">
                <a:solidFill>
                  <a:schemeClr val="tx1"/>
                </a:solidFill>
              </a:rPr>
              <a:t>.</a:t>
            </a:r>
          </a:p>
          <a:p>
            <a:r>
              <a:rPr lang="en-US" dirty="0">
                <a:solidFill>
                  <a:schemeClr val="tx1"/>
                </a:solidFill>
              </a:rPr>
              <a:t>GLBP, by default, provides the virtual gateway and load balancing via multiple virtual </a:t>
            </a:r>
            <a:r>
              <a:rPr lang="pt-PT" dirty="0">
                <a:solidFill>
                  <a:schemeClr val="tx1"/>
                </a:solidFill>
              </a:rPr>
              <a:t>MAC </a:t>
            </a:r>
            <a:r>
              <a:rPr lang="pt-PT" dirty="0" err="1">
                <a:solidFill>
                  <a:schemeClr val="tx1"/>
                </a:solidFill>
              </a:rPr>
              <a:t>addresses</a:t>
            </a:r>
            <a:r>
              <a:rPr lang="pt-PT" dirty="0">
                <a:solidFill>
                  <a:schemeClr val="tx1"/>
                </a:solidFill>
              </a:rPr>
              <a:t>.</a:t>
            </a:r>
          </a:p>
          <a:p>
            <a:r>
              <a:rPr lang="en-US" dirty="0">
                <a:solidFill>
                  <a:schemeClr val="tx1"/>
                </a:solidFill>
              </a:rPr>
              <a:t>Review all the configuration examples and troubleshooting steps for better understanding </a:t>
            </a:r>
            <a:r>
              <a:rPr lang="pt-PT" dirty="0" err="1">
                <a:solidFill>
                  <a:schemeClr val="tx1"/>
                </a:solidFill>
              </a:rPr>
              <a:t>and</a:t>
            </a:r>
            <a:r>
              <a:rPr lang="pt-PT" dirty="0">
                <a:solidFill>
                  <a:schemeClr val="tx1"/>
                </a:solidFill>
              </a:rPr>
              <a:t> for exam </a:t>
            </a:r>
            <a:r>
              <a:rPr lang="pt-PT" dirty="0" err="1">
                <a:solidFill>
                  <a:schemeClr val="tx1"/>
                </a:solidFill>
              </a:rPr>
              <a:t>preparation</a:t>
            </a:r>
            <a:r>
              <a:rPr lang="pt-PT" dirty="0">
                <a:solidFill>
                  <a:schemeClr val="tx1"/>
                </a:solidFill>
              </a:rPr>
              <a:t>.</a:t>
            </a:r>
            <a:endParaRPr lang="en-US" dirty="0">
              <a:solidFill>
                <a:schemeClr val="tx1"/>
              </a:solidFill>
            </a:endParaRPr>
          </a:p>
        </p:txBody>
      </p:sp>
    </p:spTree>
    <p:extLst>
      <p:ext uri="{BB962C8B-B14F-4D97-AF65-F5344CB8AC3E}">
        <p14:creationId xmlns:p14="http://schemas.microsoft.com/office/powerpoint/2010/main" val="1557040066"/>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Content Placeholder 8"/>
          <p:cNvSpPr>
            <a:spLocks noGrp="1"/>
          </p:cNvSpPr>
          <p:nvPr>
            <p:ph idx="1"/>
          </p:nvPr>
        </p:nvSpPr>
        <p:spPr>
          <a:xfrm>
            <a:off x="549275" y="1873623"/>
            <a:ext cx="8042276" cy="4069977"/>
          </a:xfrm>
        </p:spPr>
        <p:txBody>
          <a:bodyPr/>
          <a:lstStyle/>
          <a:p>
            <a:r>
              <a:rPr lang="en-US" dirty="0">
                <a:solidFill>
                  <a:schemeClr val="tx1"/>
                </a:solidFill>
                <a:ea typeface="Times New Roman"/>
                <a:cs typeface="Arial"/>
              </a:rPr>
              <a:t>CCNPv7.1 SWITCH Lab6.1 FHRP HSRP VRRP</a:t>
            </a:r>
          </a:p>
          <a:p>
            <a:r>
              <a:rPr lang="en-US" dirty="0">
                <a:solidFill>
                  <a:schemeClr val="tx1"/>
                </a:solidFill>
              </a:rPr>
              <a:t>CCNPv7.1 SWITCH Lab6.2 HSRPv6</a:t>
            </a:r>
          </a:p>
          <a:p>
            <a:r>
              <a:rPr lang="en-US" dirty="0">
                <a:solidFill>
                  <a:schemeClr val="tx1"/>
                </a:solidFill>
              </a:rPr>
              <a:t>CCNPv7.1 SWITCH Lab6.3 GLBP</a:t>
            </a:r>
          </a:p>
        </p:txBody>
      </p:sp>
      <p:sp>
        <p:nvSpPr>
          <p:cNvPr id="5" name="Title 4"/>
          <p:cNvSpPr>
            <a:spLocks noGrp="1"/>
          </p:cNvSpPr>
          <p:nvPr>
            <p:ph type="title"/>
          </p:nvPr>
        </p:nvSpPr>
        <p:spPr>
          <a:xfrm>
            <a:off x="549275" y="340659"/>
            <a:ext cx="8042276" cy="1336956"/>
          </a:xfrm>
        </p:spPr>
        <p:txBody>
          <a:bodyPr/>
          <a:lstStyle/>
          <a:p>
            <a:r>
              <a:rPr lang="en-US" dirty="0"/>
              <a:t>Chapter 6 Labs</a:t>
            </a:r>
          </a:p>
        </p:txBody>
      </p:sp>
    </p:spTree>
    <p:extLst>
      <p:ext uri="{BB962C8B-B14F-4D97-AF65-F5344CB8AC3E}">
        <p14:creationId xmlns:p14="http://schemas.microsoft.com/office/powerpoint/2010/main" val="140831812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reeze">
  <a:themeElements>
    <a:clrScheme name="Breeze">
      <a:dk1>
        <a:sysClr val="windowText" lastClr="000000"/>
      </a:dk1>
      <a:lt1>
        <a:sysClr val="window" lastClr="FFFFFF"/>
      </a:lt1>
      <a:dk2>
        <a:srgbClr val="09213B"/>
      </a:dk2>
      <a:lt2>
        <a:srgbClr val="D5EDF4"/>
      </a:lt2>
      <a:accent1>
        <a:srgbClr val="2C7C9F"/>
      </a:accent1>
      <a:accent2>
        <a:srgbClr val="244A58"/>
      </a:accent2>
      <a:accent3>
        <a:srgbClr val="E2751D"/>
      </a:accent3>
      <a:accent4>
        <a:srgbClr val="FFB400"/>
      </a:accent4>
      <a:accent5>
        <a:srgbClr val="7EB606"/>
      </a:accent5>
      <a:accent6>
        <a:srgbClr val="C00000"/>
      </a:accent6>
      <a:hlink>
        <a:srgbClr val="7030A0"/>
      </a:hlink>
      <a:folHlink>
        <a:srgbClr val="00B0F0"/>
      </a:folHlink>
    </a:clrScheme>
    <a:fontScheme name="Breeze">
      <a:majorFont>
        <a:latin typeface="News Gothic MT"/>
        <a:ea typeface=""/>
        <a:cs typeface=""/>
        <a:font script="Jpan" typeface="ＭＳ Ｐゴシック"/>
        <a:font script="Hans" typeface="宋体"/>
        <a:font script="Hant" typeface="新細明體"/>
      </a:majorFont>
      <a:minorFont>
        <a:latin typeface="News Gothic MT"/>
        <a:ea typeface=""/>
        <a:cs typeface=""/>
        <a:font script="Jpan" typeface="ＭＳ Ｐゴシック"/>
        <a:font script="Hans" typeface="宋体"/>
        <a:font script="Hant" typeface="新細明體"/>
      </a:minorFont>
    </a:fontScheme>
    <a:fmtScheme name="Breeze">
      <a:fillStyleLst>
        <a:solidFill>
          <a:schemeClr val="phClr"/>
        </a:solidFill>
        <a:gradFill rotWithShape="1">
          <a:gsLst>
            <a:gs pos="31000">
              <a:schemeClr val="phClr">
                <a:tint val="100000"/>
                <a:shade val="100000"/>
                <a:satMod val="120000"/>
              </a:schemeClr>
            </a:gs>
            <a:gs pos="100000">
              <a:schemeClr val="phClr">
                <a:tint val="50000"/>
                <a:satMod val="150000"/>
              </a:schemeClr>
            </a:gs>
          </a:gsLst>
          <a:lin ang="5400000" scaled="1"/>
        </a:gradFill>
        <a:gradFill rotWithShape="1">
          <a:gsLst>
            <a:gs pos="0">
              <a:schemeClr val="phClr">
                <a:shade val="100000"/>
                <a:satMod val="120000"/>
              </a:schemeClr>
            </a:gs>
            <a:gs pos="69000">
              <a:schemeClr val="phClr">
                <a:tint val="80000"/>
                <a:shade val="100000"/>
                <a:satMod val="150000"/>
              </a:schemeClr>
            </a:gs>
            <a:gs pos="100000">
              <a:schemeClr val="phClr">
                <a:tint val="50000"/>
                <a:shade val="100000"/>
                <a:satMod val="150000"/>
              </a:schemeClr>
            </a:gs>
          </a:gsLst>
          <a:path path="circle">
            <a:fillToRect l="100000" t="100000" r="100000" b="100000"/>
          </a:path>
        </a:gradFill>
      </a:fillStyleLst>
      <a:lnStyleLst>
        <a:ln w="12700" cap="flat" cmpd="sng" algn="ctr">
          <a:solidFill>
            <a:schemeClr val="phClr">
              <a:shade val="95000"/>
              <a:satMod val="105000"/>
            </a:schemeClr>
          </a:solidFill>
          <a:prstDash val="solid"/>
        </a:ln>
        <a:ln w="25400" cap="flat" cmpd="dbl" algn="ctr">
          <a:solidFill>
            <a:schemeClr val="phClr"/>
          </a:solidFill>
          <a:prstDash val="solid"/>
        </a:ln>
        <a:ln w="31750" cap="flat" cmpd="dbl" algn="ctr">
          <a:solidFill>
            <a:schemeClr val="phClr"/>
          </a:solidFill>
          <a:prstDash val="solid"/>
        </a:ln>
      </a:lnStyleLst>
      <a:effectStyleLst>
        <a:effectStyle>
          <a:effectLst/>
        </a:effectStyle>
        <a:effectStyle>
          <a:effectLst>
            <a:outerShdw blurRad="63500" dist="25400" dir="5400000" sx="101000" sy="101000" rotWithShape="0">
              <a:srgbClr val="000000">
                <a:alpha val="40000"/>
              </a:srgbClr>
            </a:outerShdw>
          </a:effectLst>
        </a:effectStyle>
        <a:effectStyle>
          <a:effectLst>
            <a:innerShdw blurRad="127000" dist="25400" dir="13500000">
              <a:srgbClr val="C0C0C0">
                <a:alpha val="75000"/>
              </a:srgbClr>
            </a:innerShdw>
            <a:outerShdw blurRad="88900" dist="25400" dir="5400000" sx="102000" sy="102000" algn="ctr" rotWithShape="0">
              <a:srgbClr val="C0C0C0">
                <a:alpha val="40000"/>
              </a:srgbClr>
            </a:outerShdw>
          </a:effectLst>
          <a:scene3d>
            <a:camera prst="perspectiveLeft" fov="300000"/>
            <a:lightRig rig="soft" dir="l">
              <a:rot lat="0" lon="0" rev="4200000"/>
            </a:lightRig>
          </a:scene3d>
          <a:sp3d extrusionH="38100" prstMaterial="powder">
            <a:bevelT w="50800" h="88900" prst="convex"/>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blipFill rotWithShape="1">
          <a:blip xmlns:r="http://schemas.openxmlformats.org/officeDocument/2006/relationships" r:embed="rId1">
            <a:duotone>
              <a:schemeClr val="phClr">
                <a:shade val="40000"/>
                <a:satMod val="400000"/>
              </a:schemeClr>
              <a:schemeClr val="phClr">
                <a:tint val="10000"/>
                <a:satMod val="200000"/>
              </a:schemeClr>
            </a:duotone>
          </a:blip>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Breeze.thmx</Template>
  <TotalTime>2921</TotalTime>
  <Words>5353</Words>
  <Application>Microsoft Office PowerPoint</Application>
  <PresentationFormat>On-screen Show (4:3)</PresentationFormat>
  <Paragraphs>407</Paragraphs>
  <Slides>83</Slides>
  <Notes>15</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83</vt:i4>
      </vt:variant>
    </vt:vector>
  </HeadingPairs>
  <TitlesOfParts>
    <vt:vector size="90" baseType="lpstr">
      <vt:lpstr>Arial</vt:lpstr>
      <vt:lpstr>Calibri</vt:lpstr>
      <vt:lpstr>Consolas</vt:lpstr>
      <vt:lpstr>News Gothic MT</vt:lpstr>
      <vt:lpstr>Times New Roman</vt:lpstr>
      <vt:lpstr>Wingdings 2</vt:lpstr>
      <vt:lpstr>Breeze</vt:lpstr>
      <vt:lpstr>First-Hop Redudancy</vt:lpstr>
      <vt:lpstr>Overview of FHRP and HSRP</vt:lpstr>
      <vt:lpstr>The Need for First-Hop Redundancy</vt:lpstr>
      <vt:lpstr>The Need for First-Hop Redundancy</vt:lpstr>
      <vt:lpstr>HSRP Overview</vt:lpstr>
      <vt:lpstr>HSRP Overview</vt:lpstr>
      <vt:lpstr>HSRP Overview</vt:lpstr>
      <vt:lpstr>HSRP Router Roles</vt:lpstr>
      <vt:lpstr>HSRP Router Roles</vt:lpstr>
      <vt:lpstr>HSRP Active Router Operation</vt:lpstr>
      <vt:lpstr>HSRP State Transition</vt:lpstr>
      <vt:lpstr>HSRP State Transition</vt:lpstr>
      <vt:lpstr>HSRP State Transition</vt:lpstr>
      <vt:lpstr>Aligning HSRP with STP Topology</vt:lpstr>
      <vt:lpstr>Configuring and Tuning HSRP</vt:lpstr>
      <vt:lpstr>Configuring and Tuning HSRP</vt:lpstr>
      <vt:lpstr>Verify the ARP table</vt:lpstr>
      <vt:lpstr>Forwarding Through the Active Router</vt:lpstr>
      <vt:lpstr>Make R2 the Active Router</vt:lpstr>
      <vt:lpstr>Make R2 the Active Router</vt:lpstr>
      <vt:lpstr>Router R2 Failure Scenario</vt:lpstr>
      <vt:lpstr>HSRP States After R2 Recover</vt:lpstr>
      <vt:lpstr>Load Sharing with HSRP</vt:lpstr>
      <vt:lpstr>Multigroup HSRP (MHSRP)</vt:lpstr>
      <vt:lpstr>Multigroup HSRP (MHSRP)</vt:lpstr>
      <vt:lpstr>The Need for Interface Tracking with HSRP</vt:lpstr>
      <vt:lpstr>HSRP Interface Tracking</vt:lpstr>
      <vt:lpstr>HSRP with Interface Tracking On</vt:lpstr>
      <vt:lpstr>HSRP Tracking Configuration</vt:lpstr>
      <vt:lpstr>HSRP Tracking Configuration Arguments</vt:lpstr>
      <vt:lpstr>HSRP and Object Tracking</vt:lpstr>
      <vt:lpstr>HSRP With Object Tracking</vt:lpstr>
      <vt:lpstr>HSRP and Object Tracking Configuration</vt:lpstr>
      <vt:lpstr>Tracked objects</vt:lpstr>
      <vt:lpstr>Tracked objects</vt:lpstr>
      <vt:lpstr>Tracked objects (continue)</vt:lpstr>
      <vt:lpstr>Configuring HSRP Authentication</vt:lpstr>
      <vt:lpstr>Configuring HSRP Authentication</vt:lpstr>
      <vt:lpstr>Tuning HSRP Timers</vt:lpstr>
      <vt:lpstr>Preemption Delay</vt:lpstr>
      <vt:lpstr>Configuring HSRP Preemption Delay Timers</vt:lpstr>
      <vt:lpstr>HSRP Versions</vt:lpstr>
      <vt:lpstr>HSRP Versions</vt:lpstr>
      <vt:lpstr>Configuring Layer 3 Redundancy with VRRP </vt:lpstr>
      <vt:lpstr>Configuring Layer 3 Redundancy with VRRP</vt:lpstr>
      <vt:lpstr>About VRRP</vt:lpstr>
      <vt:lpstr>About VRRP</vt:lpstr>
      <vt:lpstr>About VRRP</vt:lpstr>
      <vt:lpstr>HSRP and VRRP Differences</vt:lpstr>
      <vt:lpstr>Configuring VRRP and Spotting the Differences from HSRP</vt:lpstr>
      <vt:lpstr>IP Addressing for the VRRP Configuration</vt:lpstr>
      <vt:lpstr>Configuring VRRP</vt:lpstr>
      <vt:lpstr>Verify the VRRP Status</vt:lpstr>
      <vt:lpstr>VRRP and Authentication</vt:lpstr>
      <vt:lpstr>Tracking and VRRP</vt:lpstr>
      <vt:lpstr>Tracking and VRRP Configuration</vt:lpstr>
      <vt:lpstr>Configuring Layer 3 Redundancy with GLBP</vt:lpstr>
      <vt:lpstr>Introducing GLBP</vt:lpstr>
      <vt:lpstr>GLBP Roles</vt:lpstr>
      <vt:lpstr>Comparing GLPB to HSRP</vt:lpstr>
      <vt:lpstr>GLBP States</vt:lpstr>
      <vt:lpstr>GLBP States (Gateway)</vt:lpstr>
      <vt:lpstr>GLBP States (Forwarder)</vt:lpstr>
      <vt:lpstr>Configuring and Verifying GLBP</vt:lpstr>
      <vt:lpstr>IP Addresses Used in GLBP Configuration</vt:lpstr>
      <vt:lpstr>GLBP Configuration</vt:lpstr>
      <vt:lpstr>GLBP Configuration</vt:lpstr>
      <vt:lpstr>The virtual MAC addresses of GLBP</vt:lpstr>
      <vt:lpstr>GLBP Final Configuration</vt:lpstr>
      <vt:lpstr>GLBP Operation (ARP Request)</vt:lpstr>
      <vt:lpstr>GLBP Operation (ARP Reply)</vt:lpstr>
      <vt:lpstr>GLBP Operation (Traffic Flow)</vt:lpstr>
      <vt:lpstr>GLBP Operations: Failed R1 New Data Path</vt:lpstr>
      <vt:lpstr>GLBP Load-Balancing Options</vt:lpstr>
      <vt:lpstr>GLBP Authentication</vt:lpstr>
      <vt:lpstr>GLBP and STP</vt:lpstr>
      <vt:lpstr>Tracking and GLBP</vt:lpstr>
      <vt:lpstr>GLBP Weight</vt:lpstr>
      <vt:lpstr>GLBP Tracking Detects Interface Failure</vt:lpstr>
      <vt:lpstr>GLBP Weighing Option Under Failures</vt:lpstr>
      <vt:lpstr>GLBP Object Tracking Sample Configuration</vt:lpstr>
      <vt:lpstr>Summary</vt:lpstr>
      <vt:lpstr>Chapter 6 Labs</vt:lpstr>
    </vt:vector>
  </TitlesOfParts>
  <Company>Swansea Metropolitan University</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Kapilan Radhakrishnan</dc:creator>
  <cp:lastModifiedBy>Radhakrishnan, Kapilan</cp:lastModifiedBy>
  <cp:revision>256</cp:revision>
  <dcterms:created xsi:type="dcterms:W3CDTF">2011-10-03T10:20:59Z</dcterms:created>
  <dcterms:modified xsi:type="dcterms:W3CDTF">2017-02-01T15:33:31Z</dcterms:modified>
</cp:coreProperties>
</file>