
<file path=[Content_Types].xml><?xml version="1.0" encoding="utf-8"?>
<Types xmlns="http://schemas.openxmlformats.org/package/2006/content-types">
  <Default Extension="jpeg" ContentType="image/jpeg"/>
  <Default Extension="png" ContentType="image/png"/>
  <Default Extension="wdp" ContentType="image/vnd.ms-photo"/>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61" r:id="rId3"/>
    <p:sldId id="262" r:id="rId5"/>
    <p:sldId id="264" r:id="rId6"/>
    <p:sldId id="263" r:id="rId7"/>
    <p:sldId id="268" r:id="rId8"/>
    <p:sldId id="260" r:id="rId9"/>
    <p:sldId id="292" r:id="rId10"/>
    <p:sldId id="257" r:id="rId11"/>
    <p:sldId id="294" r:id="rId12"/>
    <p:sldId id="272" r:id="rId13"/>
    <p:sldId id="293" r:id="rId14"/>
    <p:sldId id="273" r:id="rId15"/>
    <p:sldId id="266" r:id="rId16"/>
    <p:sldId id="279" r:id="rId17"/>
    <p:sldId id="265" r:id="rId18"/>
    <p:sldId id="274" r:id="rId19"/>
    <p:sldId id="267" r:id="rId20"/>
    <p:sldId id="258" r:id="rId21"/>
    <p:sldId id="283" r:id="rId22"/>
    <p:sldId id="318" r:id="rId23"/>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ABAB"/>
    <a:srgbClr val="767171"/>
    <a:srgbClr val="3B3838"/>
    <a:srgbClr val="181717"/>
    <a:srgbClr val="A5A5A5"/>
    <a:srgbClr val="5B9BD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42" autoAdjust="0"/>
  </p:normalViewPr>
  <p:slideViewPr>
    <p:cSldViewPr snapToGrid="0" showGuides="1">
      <p:cViewPr varScale="1">
        <p:scale>
          <a:sx n="107" d="100"/>
          <a:sy n="107" d="100"/>
        </p:scale>
        <p:origin x="714" y="120"/>
      </p:cViewPr>
      <p:guideLst>
        <p:guide orient="horz" pos="2160"/>
        <p:guide pos="3840"/>
        <p:guide pos="4800"/>
        <p:guide pos="411"/>
        <p:guide pos="7245"/>
        <p:guide orient="horz" pos="20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7" Type="http://schemas.openxmlformats.org/officeDocument/2006/relationships/tags" Target="tags/tag1.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8B23F-152A-4D82-9449-4BDCA8170DF9}"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8794BB-A33A-4672-9C39-ACE4065FC1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78794BB-A33A-4672-9C39-ACE4065FC19F}"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2D1315E-1CB9-4E03-8B03-3EC977FC97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7903462-DF38-4029-9C02-A3951422C6C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D1315E-1CB9-4E03-8B03-3EC977FC971F}"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03462-DF38-4029-9C02-A3951422C6C0}"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media" Target="../media/media1.m4a"/><Relationship Id="rId3" Type="http://schemas.openxmlformats.org/officeDocument/2006/relationships/audio" Target="../media/media1.m4a"/><Relationship Id="rId2" Type="http://schemas.microsoft.com/office/2007/relationships/hdphoto" Target="../media/image2.wdp"/><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2.m4a"/><Relationship Id="rId1" Type="http://schemas.openxmlformats.org/officeDocument/2006/relationships/audio" Target="../media/media2.m4a"/></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3.m4a"/><Relationship Id="rId1" Type="http://schemas.openxmlformats.org/officeDocument/2006/relationships/audio" Target="../media/media3.m4a"/></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4.m4a"/><Relationship Id="rId1" Type="http://schemas.openxmlformats.org/officeDocument/2006/relationships/audio" Target="../media/media4.m4a"/></Relationships>
</file>

<file path=ppt/slides/_rels/slide5.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media" Target="../media/media5.m4a"/><Relationship Id="rId3" Type="http://schemas.openxmlformats.org/officeDocument/2006/relationships/audio" Target="../media/media5.m4a"/><Relationship Id="rId2" Type="http://schemas.microsoft.com/office/2007/relationships/hdphoto" Target="../media/image5.wdp"/><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5" Type="http://schemas.openxmlformats.org/officeDocument/2006/relationships/notesSlide" Target="../notesSlides/notesSlide6.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6.m4a"/><Relationship Id="rId1" Type="http://schemas.openxmlformats.org/officeDocument/2006/relationships/audio" Target="../media/media6.m4a"/></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7.m4a"/><Relationship Id="rId1" Type="http://schemas.openxmlformats.org/officeDocument/2006/relationships/audio" Target="../media/media7.m4a"/></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3.png"/><Relationship Id="rId3" Type="http://schemas.microsoft.com/office/2007/relationships/media" Target="../media/media8.m4a"/><Relationship Id="rId2" Type="http://schemas.openxmlformats.org/officeDocument/2006/relationships/audio" Target="../media/media8.m4a"/><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9.m4a"/><Relationship Id="rId1" Type="http://schemas.openxmlformats.org/officeDocument/2006/relationships/audio" Target="../media/media9.m4a"/></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0.m4a"/><Relationship Id="rId1" Type="http://schemas.openxmlformats.org/officeDocument/2006/relationships/audio" Target="../media/media10.m4a"/></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11.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1.m4a"/><Relationship Id="rId1" Type="http://schemas.openxmlformats.org/officeDocument/2006/relationships/audio" Target="../media/media11.m4a"/></Relationships>
</file>

<file path=ppt/slides/_rels/slide12.xml.rels><?xml version="1.0" encoding="UTF-8" standalone="yes"?>
<Relationships xmlns="http://schemas.openxmlformats.org/package/2006/relationships"><Relationship Id="rId5" Type="http://schemas.openxmlformats.org/officeDocument/2006/relationships/notesSlide" Target="../notesSlides/notesSlide12.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2.m4a"/><Relationship Id="rId1" Type="http://schemas.openxmlformats.org/officeDocument/2006/relationships/audio" Target="../media/media12.m4a"/></Relationships>
</file>

<file path=ppt/slides/_rels/slide13.xml.rels><?xml version="1.0" encoding="UTF-8" standalone="yes"?>
<Relationships xmlns="http://schemas.openxmlformats.org/package/2006/relationships"><Relationship Id="rId5" Type="http://schemas.openxmlformats.org/officeDocument/2006/relationships/notesSlide" Target="../notesSlides/notesSlide13.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3.m4a"/><Relationship Id="rId1" Type="http://schemas.openxmlformats.org/officeDocument/2006/relationships/audio" Target="../media/media13.m4a"/></Relationships>
</file>

<file path=ppt/slides/_rels/slide14.xml.rels><?xml version="1.0" encoding="UTF-8" standalone="yes"?>
<Relationships xmlns="http://schemas.openxmlformats.org/package/2006/relationships"><Relationship Id="rId5" Type="http://schemas.openxmlformats.org/officeDocument/2006/relationships/notesSlide" Target="../notesSlides/notesSlide14.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4.m4a"/><Relationship Id="rId1" Type="http://schemas.openxmlformats.org/officeDocument/2006/relationships/audio" Target="../media/media14.m4a"/></Relationships>
</file>

<file path=ppt/slides/_rels/slide15.xml.rels><?xml version="1.0" encoding="UTF-8" standalone="yes"?>
<Relationships xmlns="http://schemas.openxmlformats.org/package/2006/relationships"><Relationship Id="rId5" Type="http://schemas.openxmlformats.org/officeDocument/2006/relationships/notesSlide" Target="../notesSlides/notesSlide15.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5.m4a"/><Relationship Id="rId1" Type="http://schemas.openxmlformats.org/officeDocument/2006/relationships/audio" Target="../media/media15.m4a"/></Relationships>
</file>

<file path=ppt/slides/_rels/slide16.xml.rels><?xml version="1.0" encoding="UTF-8" standalone="yes"?>
<Relationships xmlns="http://schemas.openxmlformats.org/package/2006/relationships"><Relationship Id="rId5" Type="http://schemas.openxmlformats.org/officeDocument/2006/relationships/notesSlide" Target="../notesSlides/notesSlide16.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6.m4a"/><Relationship Id="rId1" Type="http://schemas.openxmlformats.org/officeDocument/2006/relationships/audio" Target="../media/media16.m4a"/></Relationships>
</file>

<file path=ppt/slides/_rels/slide17.xml.rels><?xml version="1.0" encoding="UTF-8" standalone="yes"?>
<Relationships xmlns="http://schemas.openxmlformats.org/package/2006/relationships"><Relationship Id="rId5" Type="http://schemas.openxmlformats.org/officeDocument/2006/relationships/notesSlide" Target="../notesSlides/notesSlide17.xml"/><Relationship Id="rId4" Type="http://schemas.openxmlformats.org/officeDocument/2006/relationships/slideLayout" Target="../slideLayouts/slideLayout7.xml"/><Relationship Id="rId3" Type="http://schemas.openxmlformats.org/officeDocument/2006/relationships/image" Target="../media/image3.png"/><Relationship Id="rId2" Type="http://schemas.microsoft.com/office/2007/relationships/media" Target="../media/media17.m4a"/><Relationship Id="rId1" Type="http://schemas.openxmlformats.org/officeDocument/2006/relationships/audio" Target="../media/media17.m4a"/></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media" Target="../media/media18.m4a"/><Relationship Id="rId3" Type="http://schemas.openxmlformats.org/officeDocument/2006/relationships/audio" Target="../media/media18.m4a"/><Relationship Id="rId2" Type="http://schemas.microsoft.com/office/2007/relationships/hdphoto" Target="../media/image8.wdp"/><Relationship Id="rId1" Type="http://schemas.openxmlformats.org/officeDocument/2006/relationships/image" Target="../media/image7.png"/></Relationships>
</file>

<file path=ppt/slides/_rels/slide19.xml.rels><?xml version="1.0" encoding="UTF-8" standalone="yes"?>
<Relationships xmlns="http://schemas.openxmlformats.org/package/2006/relationships"><Relationship Id="rId7" Type="http://schemas.openxmlformats.org/officeDocument/2006/relationships/notesSlide" Target="../notesSlides/notesSlide19.xml"/><Relationship Id="rId6"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media" Target="../media/media19.m4a"/><Relationship Id="rId3" Type="http://schemas.openxmlformats.org/officeDocument/2006/relationships/audio" Target="../media/media19.m4a"/><Relationship Id="rId2" Type="http://schemas.microsoft.com/office/2007/relationships/hdphoto" Target="../media/image2.wdp"/><Relationship Id="rId1" Type="http://schemas.openxmlformats.org/officeDocument/2006/relationships/image" Target="../media/image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矩形 8"/>
          <p:cNvSpPr/>
          <p:nvPr/>
        </p:nvSpPr>
        <p:spPr>
          <a:xfrm>
            <a:off x="2743200" y="366230"/>
            <a:ext cx="7315200" cy="5169535"/>
          </a:xfrm>
          <a:prstGeom prst="rect">
            <a:avLst/>
          </a:prstGeom>
        </p:spPr>
        <p:txBody>
          <a:bodyPr wrap="square">
            <a:spAutoFit/>
          </a:bodyPr>
          <a:lstStyle/>
          <a:p>
            <a:pPr algn="ctr" fontAlgn="t"/>
            <a:r>
              <a:rPr lang="en-US" altLang="zh-CN" sz="6600" b="0" i="0" dirty="0">
                <a:solidFill>
                  <a:schemeClr val="bg1"/>
                </a:solidFill>
                <a:effectLst/>
                <a:latin typeface="方正兰亭粗黑简体" panose="02000000000000000000" pitchFamily="2" charset="-122"/>
                <a:ea typeface="方正兰亭粗黑简体" panose="02000000000000000000" pitchFamily="2" charset="-122"/>
              </a:rPr>
              <a:t>Analyze</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a:p>
            <a:pPr algn="ctr" fontAlgn="t"/>
            <a:r>
              <a:rPr lang="en-US" altLang="zh-CN" sz="6600" b="0" i="0" dirty="0">
                <a:solidFill>
                  <a:schemeClr val="bg1"/>
                </a:solidFill>
                <a:effectLst/>
                <a:latin typeface="方正兰亭粗黑简体" panose="02000000000000000000" pitchFamily="2" charset="-122"/>
                <a:ea typeface="方正兰亭粗黑简体" panose="02000000000000000000" pitchFamily="2" charset="-122"/>
              </a:rPr>
              <a:t>Xiami Music</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a:p>
            <a:pPr algn="ctr" fontAlgn="t"/>
            <a:r>
              <a:rPr lang="en-US" altLang="zh-CN" sz="6600" b="0" i="0" dirty="0">
                <a:solidFill>
                  <a:schemeClr val="bg1"/>
                </a:solidFill>
                <a:effectLst/>
                <a:latin typeface="方正兰亭粗黑简体" panose="02000000000000000000" pitchFamily="2" charset="-122"/>
                <a:ea typeface="方正兰亭粗黑简体" panose="02000000000000000000" pitchFamily="2" charset="-122"/>
              </a:rPr>
              <a:t>From </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a:p>
            <a:pPr algn="ctr" fontAlgn="t"/>
            <a:r>
              <a:rPr lang="en-US" altLang="zh-CN" sz="6600" b="0" i="0" dirty="0">
                <a:solidFill>
                  <a:schemeClr val="bg1"/>
                </a:solidFill>
                <a:effectLst/>
                <a:latin typeface="方正兰亭粗黑简体" panose="02000000000000000000" pitchFamily="2" charset="-122"/>
                <a:ea typeface="方正兰亭粗黑简体" panose="02000000000000000000" pitchFamily="2" charset="-122"/>
              </a:rPr>
              <a:t>External</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a:p>
            <a:pPr algn="ctr" fontAlgn="t"/>
            <a:r>
              <a:rPr lang="en-US" altLang="zh-CN" sz="6600" b="0" i="0" dirty="0">
                <a:solidFill>
                  <a:schemeClr val="bg1"/>
                </a:solidFill>
                <a:effectLst/>
                <a:latin typeface="方正兰亭粗黑简体" panose="02000000000000000000" pitchFamily="2" charset="-122"/>
                <a:ea typeface="方正兰亭粗黑简体" panose="02000000000000000000" pitchFamily="2" charset="-122"/>
              </a:rPr>
              <a:t>Environment</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p:txBody>
      </p:sp>
      <p:sp>
        <p:nvSpPr>
          <p:cNvPr id="12" name="等腰三角形 11"/>
          <p:cNvSpPr/>
          <p:nvPr/>
        </p:nvSpPr>
        <p:spPr>
          <a:xfrm>
            <a:off x="4399599" y="4238624"/>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等腰三角形 12"/>
          <p:cNvSpPr/>
          <p:nvPr/>
        </p:nvSpPr>
        <p:spPr>
          <a:xfrm rot="10800000">
            <a:off x="7620001" y="3795702"/>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4" name="矩形 13"/>
          <p:cNvSpPr/>
          <p:nvPr/>
        </p:nvSpPr>
        <p:spPr>
          <a:xfrm>
            <a:off x="2536783" y="5470475"/>
            <a:ext cx="7315200" cy="1198880"/>
          </a:xfrm>
          <a:prstGeom prst="rect">
            <a:avLst/>
          </a:prstGeom>
        </p:spPr>
        <p:txBody>
          <a:bodyPr wrap="square">
            <a:spAutoFit/>
          </a:bodyPr>
          <a:lstStyle/>
          <a:p>
            <a:pPr algn="ctr" fontAlgn="t"/>
            <a:r>
              <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rPr>
              <a:t>Digital Entrepreneurship</a:t>
            </a:r>
            <a:endPar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endParaRPr>
          </a:p>
          <a:p>
            <a:pPr algn="ctr" fontAlgn="t"/>
            <a:r>
              <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rPr>
              <a:t>MBA</a:t>
            </a:r>
            <a:endPar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endParaRPr>
          </a:p>
          <a:p>
            <a:pPr algn="ctr" fontAlgn="t"/>
            <a:r>
              <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rPr>
              <a:t>YIMING WU</a:t>
            </a:r>
            <a:endPar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endParaRPr>
          </a:p>
          <a:p>
            <a:pPr algn="ctr" fontAlgn="t"/>
            <a:r>
              <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rPr>
              <a:t>1805141</a:t>
            </a:r>
            <a:endParaRPr lang="en-US" altLang="zh-CN" b="0" i="0" dirty="0">
              <a:solidFill>
                <a:schemeClr val="bg1"/>
              </a:solidFill>
              <a:effectLst/>
              <a:latin typeface="Arial" panose="020B0604020202020204" pitchFamily="34" charset="0"/>
              <a:ea typeface="方正兰亭粗黑简体" panose="02000000000000000000" pitchFamily="2" charset="-122"/>
              <a:cs typeface="Arial" panose="020B0604020202020204" pitchFamily="34" charset="0"/>
            </a:endParaRPr>
          </a:p>
        </p:txBody>
      </p:sp>
      <p:pic>
        <p:nvPicPr>
          <p:cNvPr id="2" name="录音">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2536825" y="247205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38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10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childTnLst>
                          </p:cTn>
                        </p:par>
                        <p:par>
                          <p:cTn id="15" fill="hold">
                            <p:stCondLst>
                              <p:cond delay="4800"/>
                            </p:stCondLst>
                            <p:childTnLst>
                              <p:par>
                                <p:cTn id="16" presetID="1" presetClass="mediacall" presetSubtype="0" fill="hold" nodeType="afterEffect">
                                  <p:stCondLst>
                                    <p:cond delay="0"/>
                                  </p:stCondLst>
                                  <p:childTnLst>
                                    <p:cmd type="call" cmd="playFrom(0.0)">
                                      <p:cBhvr additive="base">
                                        <p:cTn id="17" dur="143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8"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bldLst>
      <p:bldP spid="9" grpId="0"/>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695324" y="552091"/>
            <a:ext cx="10837863" cy="567618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2">
                  <a:lumMod val="10000"/>
                </a:schemeClr>
              </a:solidFill>
            </a:endParaRPr>
          </a:p>
        </p:txBody>
      </p:sp>
      <p:sp>
        <p:nvSpPr>
          <p:cNvPr id="2" name="矩形 1"/>
          <p:cNvSpPr/>
          <p:nvPr/>
        </p:nvSpPr>
        <p:spPr>
          <a:xfrm>
            <a:off x="2794465" y="1398390"/>
            <a:ext cx="4053202" cy="584775"/>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INTRODUCTION</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cxnSp>
        <p:nvCxnSpPr>
          <p:cNvPr id="7" name="直接连接符 6"/>
          <p:cNvCxnSpPr/>
          <p:nvPr/>
        </p:nvCxnSpPr>
        <p:spPr>
          <a:xfrm>
            <a:off x="1672237" y="5357902"/>
            <a:ext cx="8850701" cy="0"/>
          </a:xfrm>
          <a:prstGeom prst="line">
            <a:avLst/>
          </a:prstGeom>
          <a:ln w="25400">
            <a:solidFill>
              <a:schemeClr val="bg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flipV="1">
            <a:off x="10522519" y="1673525"/>
            <a:ext cx="0" cy="3692105"/>
          </a:xfrm>
          <a:prstGeom prst="line">
            <a:avLst/>
          </a:prstGeom>
          <a:ln w="25400">
            <a:solidFill>
              <a:schemeClr val="bg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flipV="1">
            <a:off x="1669062" y="1673526"/>
            <a:ext cx="5930" cy="3692104"/>
          </a:xfrm>
          <a:prstGeom prst="line">
            <a:avLst/>
          </a:prstGeom>
          <a:ln w="25400">
            <a:solidFill>
              <a:schemeClr val="bg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7089206" y="1673525"/>
            <a:ext cx="3433312" cy="0"/>
          </a:xfrm>
          <a:prstGeom prst="line">
            <a:avLst/>
          </a:prstGeom>
          <a:ln w="25400">
            <a:solidFill>
              <a:schemeClr val="bg1"/>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1671817" y="1673525"/>
            <a:ext cx="948906" cy="0"/>
          </a:xfrm>
          <a:prstGeom prst="line">
            <a:avLst/>
          </a:prstGeom>
          <a:ln w="25400">
            <a:solidFill>
              <a:schemeClr val="bg1"/>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21" name="矩形 20"/>
          <p:cNvSpPr/>
          <p:nvPr/>
        </p:nvSpPr>
        <p:spPr>
          <a:xfrm>
            <a:off x="2167830" y="1983417"/>
            <a:ext cx="7893170" cy="3166745"/>
          </a:xfrm>
          <a:prstGeom prst="rect">
            <a:avLst/>
          </a:prstGeom>
        </p:spPr>
        <p:txBody>
          <a:bodyPr wrap="square">
            <a:spAutoFit/>
          </a:bodyPr>
          <a:lstStyle/>
          <a:p>
            <a:pPr algn="just">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Introduction of Xiami Music</a:t>
            </a:r>
            <a:endParaRPr lang="en-US" altLang="zh-CN" sz="1400" dirty="0">
              <a:solidFill>
                <a:schemeClr val="bg1"/>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Xiami music is the first domestic platform to use P2P model to encourage users paying for music. It is also the first one to begin to use big data for personalized recommendation,so its algorithm is far better than other wireless music platforms.</a:t>
            </a:r>
            <a:endParaRPr lang="en-US" altLang="zh-CN" sz="1400" dirty="0">
              <a:solidFill>
                <a:schemeClr val="bg1"/>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Many famous independent and original musicians in China come from Xiami Music. It is the first platform in China to focus on original music. It gathers thousands of original musicians and have launched a "light-seeking plan" with high praise.  </a:t>
            </a:r>
            <a:endParaRPr lang="en-US" altLang="zh-CN" sz="1400" dirty="0">
              <a:solidFill>
                <a:schemeClr val="bg1"/>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Its music album classification is very professional with strict inclusion standards, users who understand music deeply make music genre and subdivide more than 1000 kinds of genre.</a:t>
            </a:r>
            <a:endParaRPr lang="en-US" altLang="zh-CN" sz="1400" dirty="0">
              <a:solidFill>
                <a:schemeClr val="bg1"/>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Xiami music has more than 20 million songs. At the same time, Xiami music is the most popular music software on WeChat platform.(Song, 2015)</a:t>
            </a:r>
            <a:endParaRPr lang="en-US" altLang="zh-CN" sz="1400" dirty="0">
              <a:solidFill>
                <a:schemeClr val="bg1"/>
              </a:solidFill>
              <a:latin typeface="微软雅黑" panose="020B0503020204020204" pitchFamily="34" charset="-122"/>
              <a:ea typeface="微软雅黑" panose="020B0503020204020204" pitchFamily="34" charset="-122"/>
            </a:endParaRPr>
          </a:p>
        </p:txBody>
      </p:sp>
      <p:pic>
        <p:nvPicPr>
          <p:cNvPr id="4" name="录音 (2)">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8599170" y="98552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761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914152" y="570254"/>
            <a:ext cx="3933646" cy="879895"/>
            <a:chOff x="914152" y="570254"/>
            <a:chExt cx="3933646" cy="879895"/>
          </a:xfrm>
        </p:grpSpPr>
        <p:sp>
          <p:nvSpPr>
            <p:cNvPr id="3" name="矩形 2"/>
            <p:cNvSpPr/>
            <p:nvPr/>
          </p:nvSpPr>
          <p:spPr>
            <a:xfrm>
              <a:off x="914152" y="570254"/>
              <a:ext cx="3933646" cy="87989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等腰三角形 3"/>
            <p:cNvSpPr/>
            <p:nvPr/>
          </p:nvSpPr>
          <p:spPr>
            <a:xfrm>
              <a:off x="947828" y="1188954"/>
              <a:ext cx="343148" cy="240474"/>
            </a:xfrm>
            <a:prstGeom prst="triangle">
              <a:avLst>
                <a:gd name="adj" fmla="val 0"/>
              </a:avLst>
            </a:prstGeom>
            <a:solidFill>
              <a:schemeClr val="bg1"/>
            </a:solid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等腰三角形 4"/>
            <p:cNvSpPr/>
            <p:nvPr/>
          </p:nvSpPr>
          <p:spPr>
            <a:xfrm rot="10800000">
              <a:off x="4470975" y="588013"/>
              <a:ext cx="343148" cy="240474"/>
            </a:xfrm>
            <a:prstGeom prst="triangle">
              <a:avLst>
                <a:gd name="adj" fmla="val 0"/>
              </a:avLst>
            </a:prstGeom>
            <a:solidFill>
              <a:schemeClr val="bg1"/>
            </a:solid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矩形 1"/>
          <p:cNvSpPr/>
          <p:nvPr/>
        </p:nvSpPr>
        <p:spPr>
          <a:xfrm>
            <a:off x="1189951" y="659987"/>
            <a:ext cx="3382049" cy="769441"/>
          </a:xfrm>
          <a:prstGeom prst="rect">
            <a:avLst/>
          </a:prstGeom>
        </p:spPr>
        <p:txBody>
          <a:bodyPr wrap="square">
            <a:spAutoFit/>
          </a:bodyPr>
          <a:lstStyle/>
          <a:p>
            <a:pPr algn="ctr" fontAlgn="t"/>
            <a:r>
              <a:rPr lang="en-US" altLang="zh-CN" sz="4400" b="0" i="0" dirty="0">
                <a:solidFill>
                  <a:schemeClr val="bg1"/>
                </a:solidFill>
                <a:effectLst/>
                <a:latin typeface="方正兰亭粗黑简体" panose="02000000000000000000" pitchFamily="2" charset="-122"/>
                <a:ea typeface="方正兰亭粗黑简体" panose="02000000000000000000" pitchFamily="2" charset="-122"/>
              </a:rPr>
              <a:t>CONTENT</a:t>
            </a:r>
            <a:endParaRPr lang="en-US" altLang="zh-CN" sz="44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nvGrpSpPr>
          <p:cNvPr id="12" name="组合 11"/>
          <p:cNvGrpSpPr/>
          <p:nvPr/>
        </p:nvGrpSpPr>
        <p:grpSpPr>
          <a:xfrm>
            <a:off x="1871591" y="2610815"/>
            <a:ext cx="681375" cy="681375"/>
            <a:chOff x="2866816" y="2504421"/>
            <a:chExt cx="943184" cy="943184"/>
          </a:xfrm>
        </p:grpSpPr>
        <p:grpSp>
          <p:nvGrpSpPr>
            <p:cNvPr id="11" name="组合 10"/>
            <p:cNvGrpSpPr/>
            <p:nvPr/>
          </p:nvGrpSpPr>
          <p:grpSpPr>
            <a:xfrm>
              <a:off x="2866816" y="2504421"/>
              <a:ext cx="943184" cy="943184"/>
              <a:chOff x="3173998" y="2528145"/>
              <a:chExt cx="638355" cy="638355"/>
            </a:xfrm>
          </p:grpSpPr>
          <p:sp>
            <p:nvSpPr>
              <p:cNvPr id="6" name="矩形 5"/>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p:nvSpPr>
            <p:spPr>
              <a:xfrm>
                <a:off x="3279524" y="2633671"/>
                <a:ext cx="427302" cy="427302"/>
              </a:xfrm>
              <a:prstGeom prst="rect">
                <a:avLst/>
              </a:prstGeom>
              <a:solidFill>
                <a:srgbClr val="1817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矩形 6"/>
            <p:cNvSpPr/>
            <p:nvPr/>
          </p:nvSpPr>
          <p:spPr>
            <a:xfrm>
              <a:off x="2976621" y="2611817"/>
              <a:ext cx="723575" cy="584775"/>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1</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35" name="矩形 34"/>
          <p:cNvSpPr/>
          <p:nvPr/>
        </p:nvSpPr>
        <p:spPr>
          <a:xfrm>
            <a:off x="2758062" y="2733716"/>
            <a:ext cx="21640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PEST ANALYSIS</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nvGrpSpPr>
          <p:cNvPr id="41" name="组合 40"/>
          <p:cNvGrpSpPr/>
          <p:nvPr/>
        </p:nvGrpSpPr>
        <p:grpSpPr>
          <a:xfrm>
            <a:off x="1871591" y="4163570"/>
            <a:ext cx="681375" cy="681375"/>
            <a:chOff x="2866816" y="2504421"/>
            <a:chExt cx="943184" cy="943184"/>
          </a:xfrm>
        </p:grpSpPr>
        <p:grpSp>
          <p:nvGrpSpPr>
            <p:cNvPr id="43" name="组合 42"/>
            <p:cNvGrpSpPr/>
            <p:nvPr/>
          </p:nvGrpSpPr>
          <p:grpSpPr>
            <a:xfrm>
              <a:off x="2866816" y="2504421"/>
              <a:ext cx="943184" cy="943184"/>
              <a:chOff x="3173998" y="2528145"/>
              <a:chExt cx="638355" cy="638355"/>
            </a:xfrm>
          </p:grpSpPr>
          <p:sp>
            <p:nvSpPr>
              <p:cNvPr id="45" name="矩形 44"/>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矩形 45"/>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矩形 46"/>
              <p:cNvSpPr/>
              <p:nvPr/>
            </p:nvSpPr>
            <p:spPr>
              <a:xfrm>
                <a:off x="3279524" y="2633671"/>
                <a:ext cx="427302" cy="427302"/>
              </a:xfrm>
              <a:prstGeom prst="rect">
                <a:avLst/>
              </a:prstGeom>
              <a:solidFill>
                <a:srgbClr val="1817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4" name="矩形 43"/>
            <p:cNvSpPr/>
            <p:nvPr/>
          </p:nvSpPr>
          <p:spPr>
            <a:xfrm>
              <a:off x="2976621" y="2611817"/>
              <a:ext cx="723575" cy="809467"/>
            </a:xfrm>
            <a:prstGeom prst="rect">
              <a:avLst/>
            </a:prstGeom>
          </p:spPr>
          <p:txBody>
            <a:bodyPr wrap="square">
              <a:spAutoFit/>
            </a:bodyPr>
            <a:lstStyle/>
            <a:p>
              <a:pPr algn="ctr" fontAlgn="t"/>
              <a:r>
                <a:rPr lang="en-US" altLang="zh-CN" sz="3200" dirty="0">
                  <a:solidFill>
                    <a:schemeClr val="bg1"/>
                  </a:solidFill>
                  <a:latin typeface="方正兰亭粗黑简体" panose="02000000000000000000" pitchFamily="2" charset="-122"/>
                  <a:ea typeface="方正兰亭粗黑简体" panose="02000000000000000000" pitchFamily="2" charset="-122"/>
                </a:rPr>
                <a:t>3</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42" name="矩形 41"/>
          <p:cNvSpPr/>
          <p:nvPr/>
        </p:nvSpPr>
        <p:spPr>
          <a:xfrm>
            <a:off x="2758062" y="4286471"/>
            <a:ext cx="21640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SWOT ANALYSIS</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nvGrpSpPr>
          <p:cNvPr id="49" name="组合 48"/>
          <p:cNvGrpSpPr/>
          <p:nvPr/>
        </p:nvGrpSpPr>
        <p:grpSpPr>
          <a:xfrm>
            <a:off x="6616120" y="2610815"/>
            <a:ext cx="681375" cy="681375"/>
            <a:chOff x="2866816" y="2504421"/>
            <a:chExt cx="943184" cy="943184"/>
          </a:xfrm>
        </p:grpSpPr>
        <p:grpSp>
          <p:nvGrpSpPr>
            <p:cNvPr id="51" name="组合 50"/>
            <p:cNvGrpSpPr/>
            <p:nvPr/>
          </p:nvGrpSpPr>
          <p:grpSpPr>
            <a:xfrm>
              <a:off x="2866816" y="2504421"/>
              <a:ext cx="943184" cy="943184"/>
              <a:chOff x="3173998" y="2528145"/>
              <a:chExt cx="638355" cy="638355"/>
            </a:xfrm>
          </p:grpSpPr>
          <p:sp>
            <p:nvSpPr>
              <p:cNvPr id="53" name="矩形 52"/>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矩形 53"/>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矩形 54"/>
              <p:cNvSpPr/>
              <p:nvPr/>
            </p:nvSpPr>
            <p:spPr>
              <a:xfrm>
                <a:off x="3279524" y="2633671"/>
                <a:ext cx="427302" cy="427302"/>
              </a:xfrm>
              <a:prstGeom prst="rect">
                <a:avLst/>
              </a:prstGeom>
              <a:solidFill>
                <a:srgbClr val="1817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2" name="矩形 51"/>
            <p:cNvSpPr/>
            <p:nvPr/>
          </p:nvSpPr>
          <p:spPr>
            <a:xfrm>
              <a:off x="2976621" y="2611817"/>
              <a:ext cx="723575" cy="809467"/>
            </a:xfrm>
            <a:prstGeom prst="rect">
              <a:avLst/>
            </a:prstGeom>
          </p:spPr>
          <p:txBody>
            <a:bodyPr wrap="square">
              <a:spAutoFit/>
            </a:bodyPr>
            <a:lstStyle/>
            <a:p>
              <a:pPr algn="ctr" fontAlgn="t"/>
              <a:r>
                <a:rPr lang="en-US" altLang="zh-CN" sz="3200" dirty="0">
                  <a:solidFill>
                    <a:schemeClr val="bg1"/>
                  </a:solidFill>
                  <a:latin typeface="方正兰亭粗黑简体" panose="02000000000000000000" pitchFamily="2" charset="-122"/>
                  <a:ea typeface="方正兰亭粗黑简体" panose="02000000000000000000" pitchFamily="2" charset="-122"/>
                </a:rPr>
                <a:t>2</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50" name="矩形 49"/>
          <p:cNvSpPr/>
          <p:nvPr/>
        </p:nvSpPr>
        <p:spPr>
          <a:xfrm>
            <a:off x="7502591" y="2733716"/>
            <a:ext cx="18592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COMPITITORS</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nvGrpSpPr>
          <p:cNvPr id="57" name="组合 56"/>
          <p:cNvGrpSpPr/>
          <p:nvPr/>
        </p:nvGrpSpPr>
        <p:grpSpPr>
          <a:xfrm>
            <a:off x="6616120" y="4163570"/>
            <a:ext cx="681375" cy="681375"/>
            <a:chOff x="2866816" y="2504421"/>
            <a:chExt cx="943184" cy="943184"/>
          </a:xfrm>
        </p:grpSpPr>
        <p:grpSp>
          <p:nvGrpSpPr>
            <p:cNvPr id="59" name="组合 58"/>
            <p:cNvGrpSpPr/>
            <p:nvPr/>
          </p:nvGrpSpPr>
          <p:grpSpPr>
            <a:xfrm>
              <a:off x="2866816" y="2504421"/>
              <a:ext cx="943184" cy="943184"/>
              <a:chOff x="3173998" y="2528145"/>
              <a:chExt cx="638355" cy="638355"/>
            </a:xfrm>
          </p:grpSpPr>
          <p:sp>
            <p:nvSpPr>
              <p:cNvPr id="61" name="矩形 60"/>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2" name="矩形 61"/>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3" name="矩形 62"/>
              <p:cNvSpPr/>
              <p:nvPr/>
            </p:nvSpPr>
            <p:spPr>
              <a:xfrm>
                <a:off x="3279524" y="2633671"/>
                <a:ext cx="427302" cy="427302"/>
              </a:xfrm>
              <a:prstGeom prst="rect">
                <a:avLst/>
              </a:prstGeom>
              <a:solidFill>
                <a:srgbClr val="1817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60" name="矩形 59"/>
            <p:cNvSpPr/>
            <p:nvPr/>
          </p:nvSpPr>
          <p:spPr>
            <a:xfrm>
              <a:off x="2976621" y="2611817"/>
              <a:ext cx="723575" cy="809467"/>
            </a:xfrm>
            <a:prstGeom prst="rect">
              <a:avLst/>
            </a:prstGeom>
          </p:spPr>
          <p:txBody>
            <a:bodyPr wrap="square">
              <a:spAutoFit/>
            </a:bodyPr>
            <a:lstStyle/>
            <a:p>
              <a:pPr algn="ctr" fontAlgn="t"/>
              <a:r>
                <a:rPr lang="en-US" altLang="zh-CN" sz="3200" dirty="0">
                  <a:solidFill>
                    <a:schemeClr val="bg1"/>
                  </a:solidFill>
                  <a:latin typeface="方正兰亭粗黑简体" panose="02000000000000000000" pitchFamily="2" charset="-122"/>
                  <a:ea typeface="方正兰亭粗黑简体" panose="02000000000000000000" pitchFamily="2" charset="-122"/>
                </a:rPr>
                <a:t>4</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58" name="矩形 57"/>
          <p:cNvSpPr/>
          <p:nvPr/>
        </p:nvSpPr>
        <p:spPr>
          <a:xfrm>
            <a:off x="7502591" y="4286471"/>
            <a:ext cx="17068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CONCLUSION</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sp>
        <p:nvSpPr>
          <p:cNvPr id="64" name="矩形 63"/>
          <p:cNvSpPr/>
          <p:nvPr/>
        </p:nvSpPr>
        <p:spPr>
          <a:xfrm>
            <a:off x="0" y="6211019"/>
            <a:ext cx="12192001" cy="483079"/>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录音 (3)">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8067675" y="82867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42" presetClass="entr" presetSubtype="0" fill="hold" nodeType="withEffect">
                                  <p:stCondLst>
                                    <p:cond delay="40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1000"/>
                                        <p:tgtEl>
                                          <p:spTgt spid="12"/>
                                        </p:tgtEl>
                                      </p:cBhvr>
                                    </p:animEffect>
                                    <p:anim calcmode="lin" valueType="num">
                                      <p:cBhvr>
                                        <p:cTn id="11" dur="1000" fill="hold"/>
                                        <p:tgtEl>
                                          <p:spTgt spid="12"/>
                                        </p:tgtEl>
                                        <p:attrNameLst>
                                          <p:attrName>ppt_x</p:attrName>
                                        </p:attrNameLst>
                                      </p:cBhvr>
                                      <p:tavLst>
                                        <p:tav tm="0">
                                          <p:val>
                                            <p:strVal val="#ppt_x"/>
                                          </p:val>
                                        </p:tav>
                                        <p:tav tm="100000">
                                          <p:val>
                                            <p:strVal val="#ppt_x"/>
                                          </p:val>
                                        </p:tav>
                                      </p:tavLst>
                                    </p:anim>
                                    <p:anim calcmode="lin" valueType="num">
                                      <p:cBhvr>
                                        <p:cTn id="12" dur="1000" fill="hold"/>
                                        <p:tgtEl>
                                          <p:spTgt spid="12"/>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1300"/>
                                  </p:stCondLst>
                                  <p:childTnLst>
                                    <p:set>
                                      <p:cBhvr>
                                        <p:cTn id="14" dur="1" fill="hold">
                                          <p:stCondLst>
                                            <p:cond delay="0"/>
                                          </p:stCondLst>
                                        </p:cTn>
                                        <p:tgtEl>
                                          <p:spTgt spid="35"/>
                                        </p:tgtEl>
                                        <p:attrNameLst>
                                          <p:attrName>style.visibility</p:attrName>
                                        </p:attrNameLst>
                                      </p:cBhvr>
                                      <p:to>
                                        <p:strVal val="visible"/>
                                      </p:to>
                                    </p:set>
                                    <p:animEffect transition="in" filter="fade">
                                      <p:cBhvr>
                                        <p:cTn id="15" dur="1000"/>
                                        <p:tgtEl>
                                          <p:spTgt spid="35"/>
                                        </p:tgtEl>
                                      </p:cBhvr>
                                    </p:animEffect>
                                    <p:anim calcmode="lin" valueType="num">
                                      <p:cBhvr>
                                        <p:cTn id="16" dur="1000" fill="hold"/>
                                        <p:tgtEl>
                                          <p:spTgt spid="35"/>
                                        </p:tgtEl>
                                        <p:attrNameLst>
                                          <p:attrName>ppt_x</p:attrName>
                                        </p:attrNameLst>
                                      </p:cBhvr>
                                      <p:tavLst>
                                        <p:tav tm="0">
                                          <p:val>
                                            <p:strVal val="#ppt_x"/>
                                          </p:val>
                                        </p:tav>
                                        <p:tav tm="100000">
                                          <p:val>
                                            <p:strVal val="#ppt_x"/>
                                          </p:val>
                                        </p:tav>
                                      </p:tavLst>
                                    </p:anim>
                                    <p:anim calcmode="lin" valueType="num">
                                      <p:cBhvr>
                                        <p:cTn id="17" dur="1000" fill="hold"/>
                                        <p:tgtEl>
                                          <p:spTgt spid="35"/>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2200"/>
                                  </p:stCondLst>
                                  <p:childTnLst>
                                    <p:set>
                                      <p:cBhvr>
                                        <p:cTn id="19" dur="1" fill="hold">
                                          <p:stCondLst>
                                            <p:cond delay="0"/>
                                          </p:stCondLst>
                                        </p:cTn>
                                        <p:tgtEl>
                                          <p:spTgt spid="49"/>
                                        </p:tgtEl>
                                        <p:attrNameLst>
                                          <p:attrName>style.visibility</p:attrName>
                                        </p:attrNameLst>
                                      </p:cBhvr>
                                      <p:to>
                                        <p:strVal val="visible"/>
                                      </p:to>
                                    </p:set>
                                    <p:animEffect transition="in" filter="fade">
                                      <p:cBhvr>
                                        <p:cTn id="20" dur="1000"/>
                                        <p:tgtEl>
                                          <p:spTgt spid="49"/>
                                        </p:tgtEl>
                                      </p:cBhvr>
                                    </p:animEffect>
                                    <p:anim calcmode="lin" valueType="num">
                                      <p:cBhvr>
                                        <p:cTn id="21" dur="1000" fill="hold"/>
                                        <p:tgtEl>
                                          <p:spTgt spid="49"/>
                                        </p:tgtEl>
                                        <p:attrNameLst>
                                          <p:attrName>ppt_x</p:attrName>
                                        </p:attrNameLst>
                                      </p:cBhvr>
                                      <p:tavLst>
                                        <p:tav tm="0">
                                          <p:val>
                                            <p:strVal val="#ppt_x"/>
                                          </p:val>
                                        </p:tav>
                                        <p:tav tm="100000">
                                          <p:val>
                                            <p:strVal val="#ppt_x"/>
                                          </p:val>
                                        </p:tav>
                                      </p:tavLst>
                                    </p:anim>
                                    <p:anim calcmode="lin" valueType="num">
                                      <p:cBhvr>
                                        <p:cTn id="22" dur="1000" fill="hold"/>
                                        <p:tgtEl>
                                          <p:spTgt spid="4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3100"/>
                                  </p:stCondLst>
                                  <p:childTnLst>
                                    <p:set>
                                      <p:cBhvr>
                                        <p:cTn id="24" dur="1" fill="hold">
                                          <p:stCondLst>
                                            <p:cond delay="0"/>
                                          </p:stCondLst>
                                        </p:cTn>
                                        <p:tgtEl>
                                          <p:spTgt spid="50"/>
                                        </p:tgtEl>
                                        <p:attrNameLst>
                                          <p:attrName>style.visibility</p:attrName>
                                        </p:attrNameLst>
                                      </p:cBhvr>
                                      <p:to>
                                        <p:strVal val="visible"/>
                                      </p:to>
                                    </p:set>
                                    <p:animEffect transition="in" filter="fade">
                                      <p:cBhvr>
                                        <p:cTn id="25" dur="1000"/>
                                        <p:tgtEl>
                                          <p:spTgt spid="50"/>
                                        </p:tgtEl>
                                      </p:cBhvr>
                                    </p:animEffect>
                                    <p:anim calcmode="lin" valueType="num">
                                      <p:cBhvr>
                                        <p:cTn id="26" dur="1000" fill="hold"/>
                                        <p:tgtEl>
                                          <p:spTgt spid="50"/>
                                        </p:tgtEl>
                                        <p:attrNameLst>
                                          <p:attrName>ppt_x</p:attrName>
                                        </p:attrNameLst>
                                      </p:cBhvr>
                                      <p:tavLst>
                                        <p:tav tm="0">
                                          <p:val>
                                            <p:strVal val="#ppt_x"/>
                                          </p:val>
                                        </p:tav>
                                        <p:tav tm="100000">
                                          <p:val>
                                            <p:strVal val="#ppt_x"/>
                                          </p:val>
                                        </p:tav>
                                      </p:tavLst>
                                    </p:anim>
                                    <p:anim calcmode="lin" valueType="num">
                                      <p:cBhvr>
                                        <p:cTn id="27" dur="1000" fill="hold"/>
                                        <p:tgtEl>
                                          <p:spTgt spid="50"/>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4000"/>
                                  </p:stCondLst>
                                  <p:childTnLst>
                                    <p:set>
                                      <p:cBhvr>
                                        <p:cTn id="29" dur="1" fill="hold">
                                          <p:stCondLst>
                                            <p:cond delay="0"/>
                                          </p:stCondLst>
                                        </p:cTn>
                                        <p:tgtEl>
                                          <p:spTgt spid="41"/>
                                        </p:tgtEl>
                                        <p:attrNameLst>
                                          <p:attrName>style.visibility</p:attrName>
                                        </p:attrNameLst>
                                      </p:cBhvr>
                                      <p:to>
                                        <p:strVal val="visible"/>
                                      </p:to>
                                    </p:set>
                                    <p:animEffect transition="in" filter="fade">
                                      <p:cBhvr>
                                        <p:cTn id="30" dur="1000"/>
                                        <p:tgtEl>
                                          <p:spTgt spid="41"/>
                                        </p:tgtEl>
                                      </p:cBhvr>
                                    </p:animEffect>
                                    <p:anim calcmode="lin" valueType="num">
                                      <p:cBhvr>
                                        <p:cTn id="31" dur="1000" fill="hold"/>
                                        <p:tgtEl>
                                          <p:spTgt spid="41"/>
                                        </p:tgtEl>
                                        <p:attrNameLst>
                                          <p:attrName>ppt_x</p:attrName>
                                        </p:attrNameLst>
                                      </p:cBhvr>
                                      <p:tavLst>
                                        <p:tav tm="0">
                                          <p:val>
                                            <p:strVal val="#ppt_x"/>
                                          </p:val>
                                        </p:tav>
                                        <p:tav tm="100000">
                                          <p:val>
                                            <p:strVal val="#ppt_x"/>
                                          </p:val>
                                        </p:tav>
                                      </p:tavLst>
                                    </p:anim>
                                    <p:anim calcmode="lin" valueType="num">
                                      <p:cBhvr>
                                        <p:cTn id="32" dur="1000" fill="hold"/>
                                        <p:tgtEl>
                                          <p:spTgt spid="41"/>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4900"/>
                                  </p:stCondLst>
                                  <p:childTnLst>
                                    <p:set>
                                      <p:cBhvr>
                                        <p:cTn id="34" dur="1" fill="hold">
                                          <p:stCondLst>
                                            <p:cond delay="0"/>
                                          </p:stCondLst>
                                        </p:cTn>
                                        <p:tgtEl>
                                          <p:spTgt spid="42"/>
                                        </p:tgtEl>
                                        <p:attrNameLst>
                                          <p:attrName>style.visibility</p:attrName>
                                        </p:attrNameLst>
                                      </p:cBhvr>
                                      <p:to>
                                        <p:strVal val="visible"/>
                                      </p:to>
                                    </p:set>
                                    <p:animEffect transition="in" filter="fade">
                                      <p:cBhvr>
                                        <p:cTn id="35" dur="1000"/>
                                        <p:tgtEl>
                                          <p:spTgt spid="42"/>
                                        </p:tgtEl>
                                      </p:cBhvr>
                                    </p:animEffect>
                                    <p:anim calcmode="lin" valueType="num">
                                      <p:cBhvr>
                                        <p:cTn id="36" dur="1000" fill="hold"/>
                                        <p:tgtEl>
                                          <p:spTgt spid="42"/>
                                        </p:tgtEl>
                                        <p:attrNameLst>
                                          <p:attrName>ppt_x</p:attrName>
                                        </p:attrNameLst>
                                      </p:cBhvr>
                                      <p:tavLst>
                                        <p:tav tm="0">
                                          <p:val>
                                            <p:strVal val="#ppt_x"/>
                                          </p:val>
                                        </p:tav>
                                        <p:tav tm="100000">
                                          <p:val>
                                            <p:strVal val="#ppt_x"/>
                                          </p:val>
                                        </p:tav>
                                      </p:tavLst>
                                    </p:anim>
                                    <p:anim calcmode="lin" valueType="num">
                                      <p:cBhvr>
                                        <p:cTn id="37" dur="1000" fill="hold"/>
                                        <p:tgtEl>
                                          <p:spTgt spid="42"/>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5800"/>
                                  </p:stCondLst>
                                  <p:childTnLst>
                                    <p:set>
                                      <p:cBhvr>
                                        <p:cTn id="39" dur="1" fill="hold">
                                          <p:stCondLst>
                                            <p:cond delay="0"/>
                                          </p:stCondLst>
                                        </p:cTn>
                                        <p:tgtEl>
                                          <p:spTgt spid="57"/>
                                        </p:tgtEl>
                                        <p:attrNameLst>
                                          <p:attrName>style.visibility</p:attrName>
                                        </p:attrNameLst>
                                      </p:cBhvr>
                                      <p:to>
                                        <p:strVal val="visible"/>
                                      </p:to>
                                    </p:set>
                                    <p:animEffect transition="in" filter="fade">
                                      <p:cBhvr>
                                        <p:cTn id="40" dur="1000"/>
                                        <p:tgtEl>
                                          <p:spTgt spid="57"/>
                                        </p:tgtEl>
                                      </p:cBhvr>
                                    </p:animEffect>
                                    <p:anim calcmode="lin" valueType="num">
                                      <p:cBhvr>
                                        <p:cTn id="41" dur="1000" fill="hold"/>
                                        <p:tgtEl>
                                          <p:spTgt spid="57"/>
                                        </p:tgtEl>
                                        <p:attrNameLst>
                                          <p:attrName>ppt_x</p:attrName>
                                        </p:attrNameLst>
                                      </p:cBhvr>
                                      <p:tavLst>
                                        <p:tav tm="0">
                                          <p:val>
                                            <p:strVal val="#ppt_x"/>
                                          </p:val>
                                        </p:tav>
                                        <p:tav tm="100000">
                                          <p:val>
                                            <p:strVal val="#ppt_x"/>
                                          </p:val>
                                        </p:tav>
                                      </p:tavLst>
                                    </p:anim>
                                    <p:anim calcmode="lin" valueType="num">
                                      <p:cBhvr>
                                        <p:cTn id="42" dur="1000" fill="hold"/>
                                        <p:tgtEl>
                                          <p:spTgt spid="57"/>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6700"/>
                                  </p:stCondLst>
                                  <p:childTnLst>
                                    <p:set>
                                      <p:cBhvr>
                                        <p:cTn id="44" dur="1" fill="hold">
                                          <p:stCondLst>
                                            <p:cond delay="0"/>
                                          </p:stCondLst>
                                        </p:cTn>
                                        <p:tgtEl>
                                          <p:spTgt spid="58"/>
                                        </p:tgtEl>
                                        <p:attrNameLst>
                                          <p:attrName>style.visibility</p:attrName>
                                        </p:attrNameLst>
                                      </p:cBhvr>
                                      <p:to>
                                        <p:strVal val="visible"/>
                                      </p:to>
                                    </p:set>
                                    <p:animEffect transition="in" filter="fade">
                                      <p:cBhvr>
                                        <p:cTn id="45" dur="1000"/>
                                        <p:tgtEl>
                                          <p:spTgt spid="58"/>
                                        </p:tgtEl>
                                      </p:cBhvr>
                                    </p:animEffect>
                                    <p:anim calcmode="lin" valueType="num">
                                      <p:cBhvr>
                                        <p:cTn id="46" dur="1000" fill="hold"/>
                                        <p:tgtEl>
                                          <p:spTgt spid="58"/>
                                        </p:tgtEl>
                                        <p:attrNameLst>
                                          <p:attrName>ppt_x</p:attrName>
                                        </p:attrNameLst>
                                      </p:cBhvr>
                                      <p:tavLst>
                                        <p:tav tm="0">
                                          <p:val>
                                            <p:strVal val="#ppt_x"/>
                                          </p:val>
                                        </p:tav>
                                        <p:tav tm="100000">
                                          <p:val>
                                            <p:strVal val="#ppt_x"/>
                                          </p:val>
                                        </p:tav>
                                      </p:tavLst>
                                    </p:anim>
                                    <p:anim calcmode="lin" valueType="num">
                                      <p:cBhvr>
                                        <p:cTn id="47" dur="1000" fill="hold"/>
                                        <p:tgtEl>
                                          <p:spTgt spid="58"/>
                                        </p:tgtEl>
                                        <p:attrNameLst>
                                          <p:attrName>ppt_y</p:attrName>
                                        </p:attrNameLst>
                                      </p:cBhvr>
                                      <p:tavLst>
                                        <p:tav tm="0">
                                          <p:val>
                                            <p:strVal val="#ppt_y+.1"/>
                                          </p:val>
                                        </p:tav>
                                        <p:tav tm="100000">
                                          <p:val>
                                            <p:strVal val="#ppt_y"/>
                                          </p:val>
                                        </p:tav>
                                      </p:tavLst>
                                    </p:anim>
                                  </p:childTnLst>
                                </p:cTn>
                              </p:par>
                            </p:childTnLst>
                          </p:cTn>
                        </p:par>
                        <p:par>
                          <p:cTn id="48" fill="hold">
                            <p:stCondLst>
                              <p:cond delay="500"/>
                            </p:stCondLst>
                            <p:childTnLst>
                              <p:par>
                                <p:cTn id="49" presetID="1" presetClass="mediacall" presetSubtype="0" fill="hold" nodeType="afterEffect">
                                  <p:stCondLst>
                                    <p:cond delay="0"/>
                                  </p:stCondLst>
                                  <p:childTnLst>
                                    <p:cmd type="call" cmd="playFrom(0.0)">
                                      <p:cBhvr additive="base">
                                        <p:cTn id="50" dur="1826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51" fill="hold" display="1">
                  <p:stCondLst>
                    <p:cond delay="indefinite"/>
                  </p:stCondLst>
                  <p:endCondLst>
                    <p:cond evt="onNext">
                      <p:tgtEl>
                        <p:sldTgt/>
                      </p:tgtEl>
                    </p:cond>
                    <p:cond evt="onPrev">
                      <p:tgtEl>
                        <p:sldTgt/>
                      </p:tgtEl>
                    </p:cond>
                    <p:cond evt="onStopAudio">
                      <p:tgtEl>
                        <p:sldTgt/>
                      </p:tgtEl>
                    </p:cond>
                  </p:endCondLst>
                </p:cTn>
                <p:tgtEl>
                  <p:spTgt spid="13"/>
                </p:tgtEl>
              </p:cMediaNode>
            </p:audio>
          </p:childTnLst>
        </p:cTn>
      </p:par>
    </p:tnLst>
    <p:bldLst>
      <p:bldP spid="35" grpId="0"/>
      <p:bldP spid="42" grpId="0"/>
      <p:bldP spid="50" grpId="0"/>
      <p:bldP spid="5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 y="2296900"/>
            <a:ext cx="12192001" cy="189757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2700000">
            <a:off x="6670456" y="1567264"/>
            <a:ext cx="3356847" cy="335684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rot="2700000">
            <a:off x="6932279" y="1829087"/>
            <a:ext cx="2833201" cy="2833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rot="2700000">
            <a:off x="7130013" y="2026821"/>
            <a:ext cx="2437733" cy="2437733"/>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7539119" y="1922248"/>
            <a:ext cx="1481496" cy="2646878"/>
          </a:xfrm>
          <a:prstGeom prst="rect">
            <a:avLst/>
          </a:prstGeom>
          <a:noFill/>
        </p:spPr>
        <p:txBody>
          <a:bodyPr wrap="none" rtlCol="0">
            <a:spAutoFit/>
          </a:bodyPr>
          <a:lstStyle/>
          <a:p>
            <a:r>
              <a:rPr lang="en-US" altLang="zh-CN" sz="16600" dirty="0">
                <a:solidFill>
                  <a:schemeClr val="bg1"/>
                </a:solidFill>
                <a:latin typeface="方正兰亭粗黑简体" panose="02000000000000000000" pitchFamily="2" charset="-122"/>
                <a:ea typeface="方正兰亭粗黑简体" panose="02000000000000000000" pitchFamily="2" charset="-122"/>
              </a:rPr>
              <a:t>1</a:t>
            </a:r>
            <a:endParaRPr lang="zh-CN" altLang="en-US" sz="16600" dirty="0">
              <a:solidFill>
                <a:schemeClr val="bg1"/>
              </a:solidFill>
              <a:latin typeface="方正兰亭粗黑简体" panose="02000000000000000000" pitchFamily="2" charset="-122"/>
              <a:ea typeface="方正兰亭粗黑简体" panose="02000000000000000000" pitchFamily="2" charset="-122"/>
            </a:endParaRPr>
          </a:p>
        </p:txBody>
      </p:sp>
      <p:sp>
        <p:nvSpPr>
          <p:cNvPr id="13" name="矩形 12"/>
          <p:cNvSpPr/>
          <p:nvPr/>
        </p:nvSpPr>
        <p:spPr>
          <a:xfrm>
            <a:off x="1704871" y="2953535"/>
            <a:ext cx="4394950" cy="615930"/>
          </a:xfrm>
          <a:prstGeom prst="rect">
            <a:avLst/>
          </a:prstGeom>
          <a:solidFill>
            <a:schemeClr val="bg1"/>
          </a:solidFill>
          <a:ln>
            <a:noFill/>
          </a:ln>
          <a:effectLst>
            <a:innerShdw blurRad="762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1704769" y="2953238"/>
            <a:ext cx="4341814" cy="583565"/>
          </a:xfrm>
          <a:prstGeom prst="rect">
            <a:avLst/>
          </a:prstGeom>
        </p:spPr>
        <p:txBody>
          <a:bodyPr wrap="square">
            <a:spAutoFit/>
          </a:bodyPr>
          <a:lstStyle/>
          <a:p>
            <a:pPr algn="dist" fontAlgn="t"/>
            <a:r>
              <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rPr>
              <a:t>PEST  ANALYSIS</a:t>
            </a:r>
            <a:endPar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pic>
        <p:nvPicPr>
          <p:cNvPr id="2" name="录音 (4)">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3002915" y="82931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par>
                                <p:cTn id="8" presetID="37" presetClass="entr" presetSubtype="0" fill="hold" grpId="1" nodeType="withEffect">
                                  <p:stCondLst>
                                    <p:cond delay="4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900" decel="100000" fill="hold"/>
                                        <p:tgtEl>
                                          <p:spTgt spid="5"/>
                                        </p:tgtEl>
                                        <p:attrNameLst>
                                          <p:attrName>ppt_y</p:attrName>
                                        </p:attrNameLst>
                                      </p:cBhvr>
                                      <p:tavLst>
                                        <p:tav tm="0">
                                          <p:val>
                                            <p:strVal val="#ppt_y+1"/>
                                          </p:val>
                                        </p:tav>
                                        <p:tav tm="100000">
                                          <p:val>
                                            <p:strVal val="#ppt_y-.03"/>
                                          </p:val>
                                        </p:tav>
                                      </p:tavLst>
                                    </p:anim>
                                    <p:anim calcmode="lin" valueType="num">
                                      <p:cBhvr>
                                        <p:cTn id="13"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14" presetID="49" presetClass="entr" presetSubtype="0" decel="100000" fill="hold" grpId="0" nodeType="withEffect">
                                  <p:stCondLst>
                                    <p:cond delay="1300"/>
                                  </p:stCondLst>
                                  <p:childTnLst>
                                    <p:set>
                                      <p:cBhvr>
                                        <p:cTn id="15" dur="1" fill="hold">
                                          <p:stCondLst>
                                            <p:cond delay="0"/>
                                          </p:stCondLst>
                                        </p:cTn>
                                        <p:tgtEl>
                                          <p:spTgt spid="6"/>
                                        </p:tgtEl>
                                        <p:attrNameLst>
                                          <p:attrName>style.visibility</p:attrName>
                                        </p:attrNameLst>
                                      </p:cBhvr>
                                      <p:to>
                                        <p:strVal val="visible"/>
                                      </p:to>
                                    </p:set>
                                    <p:anim calcmode="lin" valueType="num">
                                      <p:cBhvr>
                                        <p:cTn id="16" dur="500" fill="hold"/>
                                        <p:tgtEl>
                                          <p:spTgt spid="6"/>
                                        </p:tgtEl>
                                        <p:attrNameLst>
                                          <p:attrName>ppt_w</p:attrName>
                                        </p:attrNameLst>
                                      </p:cBhvr>
                                      <p:tavLst>
                                        <p:tav tm="0">
                                          <p:val>
                                            <p:fltVal val="0"/>
                                          </p:val>
                                        </p:tav>
                                        <p:tav tm="100000">
                                          <p:val>
                                            <p:strVal val="#ppt_w"/>
                                          </p:val>
                                        </p:tav>
                                      </p:tavLst>
                                    </p:anim>
                                    <p:anim calcmode="lin" valueType="num">
                                      <p:cBhvr>
                                        <p:cTn id="17" dur="500" fill="hold"/>
                                        <p:tgtEl>
                                          <p:spTgt spid="6"/>
                                        </p:tgtEl>
                                        <p:attrNameLst>
                                          <p:attrName>ppt_h</p:attrName>
                                        </p:attrNameLst>
                                      </p:cBhvr>
                                      <p:tavLst>
                                        <p:tav tm="0">
                                          <p:val>
                                            <p:fltVal val="0"/>
                                          </p:val>
                                        </p:tav>
                                        <p:tav tm="100000">
                                          <p:val>
                                            <p:strVal val="#ppt_h"/>
                                          </p:val>
                                        </p:tav>
                                      </p:tavLst>
                                    </p:anim>
                                    <p:anim calcmode="lin" valueType="num">
                                      <p:cBhvr>
                                        <p:cTn id="18" dur="500" fill="hold"/>
                                        <p:tgtEl>
                                          <p:spTgt spid="6"/>
                                        </p:tgtEl>
                                        <p:attrNameLst>
                                          <p:attrName>style.rotation</p:attrName>
                                        </p:attrNameLst>
                                      </p:cBhvr>
                                      <p:tavLst>
                                        <p:tav tm="0">
                                          <p:val>
                                            <p:fltVal val="360"/>
                                          </p:val>
                                        </p:tav>
                                        <p:tav tm="100000">
                                          <p:val>
                                            <p:fltVal val="0"/>
                                          </p:val>
                                        </p:tav>
                                      </p:tavLst>
                                    </p:anim>
                                    <p:animEffect transition="in" filter="fade">
                                      <p:cBhvr>
                                        <p:cTn id="19" dur="500"/>
                                        <p:tgtEl>
                                          <p:spTgt spid="6"/>
                                        </p:tgtEl>
                                      </p:cBhvr>
                                    </p:animEffect>
                                  </p:childTnLst>
                                </p:cTn>
                              </p:par>
                              <p:par>
                                <p:cTn id="20" presetID="49" presetClass="entr" presetSubtype="0" decel="100000" fill="hold" grpId="0" nodeType="withEffect">
                                  <p:stCondLst>
                                    <p:cond delay="170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 calcmode="lin" valueType="num">
                                      <p:cBhvr>
                                        <p:cTn id="24" dur="500" fill="hold"/>
                                        <p:tgtEl>
                                          <p:spTgt spid="7"/>
                                        </p:tgtEl>
                                        <p:attrNameLst>
                                          <p:attrName>style.rotation</p:attrName>
                                        </p:attrNameLst>
                                      </p:cBhvr>
                                      <p:tavLst>
                                        <p:tav tm="0">
                                          <p:val>
                                            <p:fltVal val="360"/>
                                          </p:val>
                                        </p:tav>
                                        <p:tav tm="100000">
                                          <p:val>
                                            <p:fltVal val="0"/>
                                          </p:val>
                                        </p:tav>
                                      </p:tavLst>
                                    </p:anim>
                                    <p:animEffect transition="in" filter="fade">
                                      <p:cBhvr>
                                        <p:cTn id="25" dur="500"/>
                                        <p:tgtEl>
                                          <p:spTgt spid="7"/>
                                        </p:tgtEl>
                                      </p:cBhvr>
                                    </p:animEffect>
                                  </p:childTnLst>
                                </p:cTn>
                              </p:par>
                              <p:par>
                                <p:cTn id="26" presetID="42" presetClass="entr" presetSubtype="0" fill="hold" grpId="0" nodeType="withEffect">
                                  <p:stCondLst>
                                    <p:cond delay="210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1000"/>
                                        <p:tgtEl>
                                          <p:spTgt spid="3"/>
                                        </p:tgtEl>
                                      </p:cBhvr>
                                    </p:animEffect>
                                    <p:anim calcmode="lin" valueType="num">
                                      <p:cBhvr>
                                        <p:cTn id="29" dur="1000" fill="hold"/>
                                        <p:tgtEl>
                                          <p:spTgt spid="3"/>
                                        </p:tgtEl>
                                        <p:attrNameLst>
                                          <p:attrName>ppt_x</p:attrName>
                                        </p:attrNameLst>
                                      </p:cBhvr>
                                      <p:tavLst>
                                        <p:tav tm="0">
                                          <p:val>
                                            <p:strVal val="#ppt_x"/>
                                          </p:val>
                                        </p:tav>
                                        <p:tav tm="100000">
                                          <p:val>
                                            <p:strVal val="#ppt_x"/>
                                          </p:val>
                                        </p:tav>
                                      </p:tavLst>
                                    </p:anim>
                                    <p:anim calcmode="lin" valueType="num">
                                      <p:cBhvr>
                                        <p:cTn id="30" dur="1000" fill="hold"/>
                                        <p:tgtEl>
                                          <p:spTgt spid="3"/>
                                        </p:tgtEl>
                                        <p:attrNameLst>
                                          <p:attrName>ppt_y</p:attrName>
                                        </p:attrNameLst>
                                      </p:cBhvr>
                                      <p:tavLst>
                                        <p:tav tm="0">
                                          <p:val>
                                            <p:strVal val="#ppt_y+.1"/>
                                          </p:val>
                                        </p:tav>
                                        <p:tav tm="100000">
                                          <p:val>
                                            <p:strVal val="#ppt_y"/>
                                          </p:val>
                                        </p:tav>
                                      </p:tavLst>
                                    </p:anim>
                                  </p:childTnLst>
                                </p:cTn>
                              </p:par>
                              <p:par>
                                <p:cTn id="31" presetID="10" presetClass="entr" presetSubtype="0" fill="hold" grpId="0" nodeType="withEffect">
                                  <p:stCondLst>
                                    <p:cond delay="300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par>
                                <p:cTn id="34" presetID="22" presetClass="entr" presetSubtype="2" fill="hold" grpId="0" nodeType="withEffect">
                                  <p:stCondLst>
                                    <p:cond delay="3400"/>
                                  </p:stCondLst>
                                  <p:childTnLst>
                                    <p:set>
                                      <p:cBhvr>
                                        <p:cTn id="35" dur="1" fill="hold">
                                          <p:stCondLst>
                                            <p:cond delay="0"/>
                                          </p:stCondLst>
                                        </p:cTn>
                                        <p:tgtEl>
                                          <p:spTgt spid="11"/>
                                        </p:tgtEl>
                                        <p:attrNameLst>
                                          <p:attrName>style.visibility</p:attrName>
                                        </p:attrNameLst>
                                      </p:cBhvr>
                                      <p:to>
                                        <p:strVal val="visible"/>
                                      </p:to>
                                    </p:set>
                                    <p:animEffect transition="in" filter="wipe(right)">
                                      <p:cBhvr>
                                        <p:cTn id="36" dur="500"/>
                                        <p:tgtEl>
                                          <p:spTgt spid="11"/>
                                        </p:tgtEl>
                                      </p:cBhvr>
                                    </p:animEffect>
                                  </p:childTnLst>
                                </p:cTn>
                              </p:par>
                            </p:childTnLst>
                          </p:cTn>
                        </p:par>
                        <p:par>
                          <p:cTn id="37" fill="hold">
                            <p:stCondLst>
                              <p:cond delay="500"/>
                            </p:stCondLst>
                            <p:childTnLst>
                              <p:par>
                                <p:cTn id="38" presetID="1" presetClass="mediacall" presetSubtype="0" fill="hold" nodeType="afterEffect">
                                  <p:stCondLst>
                                    <p:cond delay="0"/>
                                  </p:stCondLst>
                                  <p:childTnLst>
                                    <p:cmd type="call" cmd="playFrom(0.0)">
                                      <p:cBhvr additive="base">
                                        <p:cTn id="39" dur="52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0"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bldLst>
      <p:bldP spid="4" grpId="0" animBg="1"/>
      <p:bldP spid="5" grpId="1" animBg="1"/>
      <p:bldP spid="6" grpId="0" animBg="1"/>
      <p:bldP spid="7" grpId="0" animBg="1"/>
      <p:bldP spid="3" grpId="0"/>
      <p:bldP spid="13" grpId="0" bldLvl="0" animBg="1"/>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85426"/>
            <a:ext cx="4429125" cy="682646"/>
            <a:chOff x="695325" y="442576"/>
            <a:chExt cx="4429125" cy="682646"/>
          </a:xfrm>
        </p:grpSpPr>
        <p:grpSp>
          <p:nvGrpSpPr>
            <p:cNvPr id="3" name="组合 2"/>
            <p:cNvGrpSpPr/>
            <p:nvPr/>
          </p:nvGrpSpPr>
          <p:grpSpPr>
            <a:xfrm>
              <a:off x="695325" y="443847"/>
              <a:ext cx="3092929" cy="681375"/>
              <a:chOff x="1328935" y="2524550"/>
              <a:chExt cx="3092929" cy="681375"/>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9467"/>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1</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617955" y="2681028"/>
                <a:ext cx="1803909"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Definition</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 name="矩形 3"/>
            <p:cNvSpPr/>
            <p:nvPr/>
          </p:nvSpPr>
          <p:spPr>
            <a:xfrm>
              <a:off x="1494125" y="782983"/>
              <a:ext cx="3630325" cy="252730"/>
            </a:xfrm>
            <a:prstGeom prst="rect">
              <a:avLst/>
            </a:prstGeom>
          </p:spPr>
          <p:txBody>
            <a:bodyPr wrap="square">
              <a:spAutoFit/>
            </a:bodyPr>
            <a:lstStyle/>
            <a:p>
              <a:endParaRPr lang="zh-CN" altLang="en-US" sz="1050" dirty="0">
                <a:solidFill>
                  <a:schemeClr val="bg2">
                    <a:lumMod val="10000"/>
                  </a:schemeClr>
                </a:solidFill>
              </a:endParaRPr>
            </a:p>
          </p:txBody>
        </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sp>
        <p:nvSpPr>
          <p:cNvPr id="14" name="矩形 13"/>
          <p:cNvSpPr/>
          <p:nvPr/>
        </p:nvSpPr>
        <p:spPr>
          <a:xfrm>
            <a:off x="7913601" y="1649004"/>
            <a:ext cx="21640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PEST ANALYSIS</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cxnSp>
        <p:nvCxnSpPr>
          <p:cNvPr id="16" name="直接连接符 15"/>
          <p:cNvCxnSpPr/>
          <p:nvPr/>
        </p:nvCxnSpPr>
        <p:spPr>
          <a:xfrm>
            <a:off x="7997964" y="2194124"/>
            <a:ext cx="2484121" cy="0"/>
          </a:xfrm>
          <a:prstGeom prst="line">
            <a:avLst/>
          </a:prstGeom>
          <a:ln w="28575">
            <a:solidFill>
              <a:srgbClr val="181717"/>
            </a:solidFill>
          </a:ln>
        </p:spPr>
        <p:style>
          <a:lnRef idx="1">
            <a:schemeClr val="accent1"/>
          </a:lnRef>
          <a:fillRef idx="0">
            <a:schemeClr val="accent1"/>
          </a:fillRef>
          <a:effectRef idx="0">
            <a:schemeClr val="accent1"/>
          </a:effectRef>
          <a:fontRef idx="minor">
            <a:schemeClr val="tx1"/>
          </a:fontRef>
        </p:style>
      </p:cxnSp>
      <p:grpSp>
        <p:nvGrpSpPr>
          <p:cNvPr id="18" name="组合 17"/>
          <p:cNvGrpSpPr/>
          <p:nvPr/>
        </p:nvGrpSpPr>
        <p:grpSpPr>
          <a:xfrm>
            <a:off x="842469" y="1955800"/>
            <a:ext cx="6574331" cy="3862088"/>
            <a:chOff x="842469" y="1955800"/>
            <a:chExt cx="6574331" cy="3862088"/>
          </a:xfrm>
        </p:grpSpPr>
        <p:pic>
          <p:nvPicPr>
            <p:cNvPr id="13" name="图片 12"/>
            <p:cNvPicPr>
              <a:picLocks noChangeAspect="1"/>
            </p:cNvPicPr>
            <p:nvPr/>
          </p:nvPicPr>
          <p:blipFill>
            <a:blip r:embed="rId1" cstate="print">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842469" y="2109599"/>
              <a:ext cx="5696353" cy="3560220"/>
            </a:xfrm>
            <a:prstGeom prst="rect">
              <a:avLst/>
            </a:prstGeom>
            <a:ln w="152400">
              <a:solidFill>
                <a:schemeClr val="bg2">
                  <a:lumMod val="10000"/>
                </a:schemeClr>
              </a:solidFill>
            </a:ln>
          </p:spPr>
        </p:pic>
        <p:sp>
          <p:nvSpPr>
            <p:cNvPr id="17" name="矩形 16"/>
            <p:cNvSpPr/>
            <p:nvPr/>
          </p:nvSpPr>
          <p:spPr>
            <a:xfrm>
              <a:off x="6640422" y="1955800"/>
              <a:ext cx="776378" cy="3862088"/>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文本框 14"/>
          <p:cNvSpPr txBox="1"/>
          <p:nvPr/>
        </p:nvSpPr>
        <p:spPr>
          <a:xfrm>
            <a:off x="7626985" y="2302510"/>
            <a:ext cx="4158615" cy="3692525"/>
          </a:xfrm>
          <a:prstGeom prst="rect">
            <a:avLst/>
          </a:prstGeom>
          <a:noFill/>
        </p:spPr>
        <p:txBody>
          <a:bodyPr wrap="square" rtlCol="0" anchor="t">
            <a:spAutoFit/>
          </a:bodyPr>
          <a:p>
            <a:r>
              <a:rPr lang="zh-CN" altLang="en-US"/>
              <a:t>PEST is a method of analyzing the macro environment outside the enterprise from a political, economic, social and technical perspective. The formulation of the company's strategy is inseparable from the macro environment. The PEST analysis method can better grasp the current situation and trend of the macro environment from various aspects, which is beneficial to the opportunities of survival and development, and may pose a threat to the environment.</a:t>
            </a:r>
            <a:endParaRPr lang="zh-CN" altLang="en-US"/>
          </a:p>
        </p:txBody>
      </p:sp>
      <p:pic>
        <p:nvPicPr>
          <p:cNvPr id="19" name="录音 (5)">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6894195" y="72580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right)">
                                      <p:cBhvr>
                                        <p:cTn id="7" dur="800"/>
                                        <p:tgtEl>
                                          <p:spTgt spid="18"/>
                                        </p:tgtEl>
                                      </p:cBhvr>
                                    </p:animEffect>
                                  </p:childTnLst>
                                </p:cTn>
                              </p:par>
                              <p:par>
                                <p:cTn id="8" presetID="42" presetClass="entr" presetSubtype="0" fill="hold" grpId="0" nodeType="withEffect">
                                  <p:stCondLst>
                                    <p:cond delay="7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1000"/>
                                        <p:tgtEl>
                                          <p:spTgt spid="14"/>
                                        </p:tgtEl>
                                      </p:cBhvr>
                                    </p:animEffect>
                                    <p:anim calcmode="lin" valueType="num">
                                      <p:cBhvr>
                                        <p:cTn id="11" dur="1000" fill="hold"/>
                                        <p:tgtEl>
                                          <p:spTgt spid="14"/>
                                        </p:tgtEl>
                                        <p:attrNameLst>
                                          <p:attrName>ppt_x</p:attrName>
                                        </p:attrNameLst>
                                      </p:cBhvr>
                                      <p:tavLst>
                                        <p:tav tm="0">
                                          <p:val>
                                            <p:strVal val="#ppt_x"/>
                                          </p:val>
                                        </p:tav>
                                        <p:tav tm="100000">
                                          <p:val>
                                            <p:strVal val="#ppt_x"/>
                                          </p:val>
                                        </p:tav>
                                      </p:tavLst>
                                    </p:anim>
                                    <p:anim calcmode="lin" valueType="num">
                                      <p:cBhvr>
                                        <p:cTn id="12" dur="1000" fill="hold"/>
                                        <p:tgtEl>
                                          <p:spTgt spid="14"/>
                                        </p:tgtEl>
                                        <p:attrNameLst>
                                          <p:attrName>ppt_y</p:attrName>
                                        </p:attrNameLst>
                                      </p:cBhvr>
                                      <p:tavLst>
                                        <p:tav tm="0">
                                          <p:val>
                                            <p:strVal val="#ppt_y+.1"/>
                                          </p:val>
                                        </p:tav>
                                        <p:tav tm="100000">
                                          <p:val>
                                            <p:strVal val="#ppt_y"/>
                                          </p:val>
                                        </p:tav>
                                      </p:tavLst>
                                    </p:anim>
                                  </p:childTnLst>
                                </p:cTn>
                              </p:par>
                              <p:par>
                                <p:cTn id="13" presetID="10" presetClass="entr" presetSubtype="0" fill="hold" nodeType="withEffect">
                                  <p:stCondLst>
                                    <p:cond delay="160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par>
                          <p:cTn id="16" fill="hold">
                            <p:stCondLst>
                              <p:cond delay="1000"/>
                            </p:stCondLst>
                            <p:childTnLst>
                              <p:par>
                                <p:cTn id="17" presetID="1" presetClass="mediacall" presetSubtype="0" fill="hold" nodeType="afterEffect">
                                  <p:stCondLst>
                                    <p:cond delay="0"/>
                                  </p:stCondLst>
                                  <p:childTnLst>
                                    <p:cmd type="call" cmd="playFrom(0.0)">
                                      <p:cBhvr additive="base">
                                        <p:cTn id="18" dur="39679"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9" fill="hold" display="1">
                  <p:stCondLst>
                    <p:cond delay="indefinite"/>
                  </p:stCondLst>
                  <p:endCondLst>
                    <p:cond evt="onNext">
                      <p:tgtEl>
                        <p:sldTgt/>
                      </p:tgtEl>
                    </p:cond>
                    <p:cond evt="onPrev">
                      <p:tgtEl>
                        <p:sldTgt/>
                      </p:tgtEl>
                    </p:cond>
                    <p:cond evt="onStopAudio">
                      <p:tgtEl>
                        <p:sldTgt/>
                      </p:tgtEl>
                    </p:cond>
                  </p:endCondLst>
                </p:cTn>
                <p:tgtEl>
                  <p:spTgt spid="19"/>
                </p:tgtEl>
              </p:cMediaNode>
            </p:audio>
          </p:childTnLst>
        </p:cTn>
      </p:par>
    </p:tnLst>
    <p:bldLst>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矩形 1"/>
          <p:cNvSpPr/>
          <p:nvPr/>
        </p:nvSpPr>
        <p:spPr>
          <a:xfrm>
            <a:off x="0" y="2363638"/>
            <a:ext cx="12192000" cy="14837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 name="矩形 4"/>
          <p:cNvSpPr/>
          <p:nvPr/>
        </p:nvSpPr>
        <p:spPr>
          <a:xfrm>
            <a:off x="1630195" y="1695808"/>
            <a:ext cx="8931609" cy="4628791"/>
          </a:xfrm>
          <a:prstGeom prst="rect">
            <a:avLst/>
          </a:prstGeom>
          <a:solidFill>
            <a:schemeClr val="bg1"/>
          </a:solidFill>
          <a:ln w="28575">
            <a:noFill/>
          </a:ln>
          <a:effectLst>
            <a:outerShdw blurRad="101600" dist="50800" dir="5400000" algn="t"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dirty="0"/>
          </a:p>
        </p:txBody>
      </p:sp>
      <p:grpSp>
        <p:nvGrpSpPr>
          <p:cNvPr id="4" name="组合 3"/>
          <p:cNvGrpSpPr/>
          <p:nvPr/>
        </p:nvGrpSpPr>
        <p:grpSpPr>
          <a:xfrm>
            <a:off x="695325" y="332543"/>
            <a:ext cx="4429125" cy="738892"/>
            <a:chOff x="695325" y="386330"/>
            <a:chExt cx="4429125" cy="738892"/>
          </a:xfrm>
        </p:grpSpPr>
        <p:grpSp>
          <p:nvGrpSpPr>
            <p:cNvPr id="6" name="组合 5"/>
            <p:cNvGrpSpPr/>
            <p:nvPr/>
          </p:nvGrpSpPr>
          <p:grpSpPr>
            <a:xfrm>
              <a:off x="695325" y="386330"/>
              <a:ext cx="2483314" cy="738892"/>
              <a:chOff x="1328935" y="2467033"/>
              <a:chExt cx="2483314" cy="738892"/>
            </a:xfrm>
          </p:grpSpPr>
          <p:grpSp>
            <p:nvGrpSpPr>
              <p:cNvPr id="9" name="组合 8"/>
              <p:cNvGrpSpPr/>
              <p:nvPr/>
            </p:nvGrpSpPr>
            <p:grpSpPr>
              <a:xfrm>
                <a:off x="1328935" y="2524550"/>
                <a:ext cx="681375" cy="681375"/>
                <a:chOff x="2866816" y="2504421"/>
                <a:chExt cx="943184" cy="943184"/>
              </a:xfrm>
            </p:grpSpPr>
            <p:grpSp>
              <p:nvGrpSpPr>
                <p:cNvPr id="11" name="组合 10"/>
                <p:cNvGrpSpPr/>
                <p:nvPr/>
              </p:nvGrpSpPr>
              <p:grpSpPr>
                <a:xfrm>
                  <a:off x="2866816" y="2504421"/>
                  <a:ext cx="943184" cy="943184"/>
                  <a:chOff x="3173998" y="2528145"/>
                  <a:chExt cx="638355" cy="638355"/>
                </a:xfrm>
              </p:grpSpPr>
              <p:sp>
                <p:nvSpPr>
                  <p:cNvPr id="13" name="矩形 12"/>
                  <p:cNvSpPr/>
                  <p:nvPr/>
                </p:nvSpPr>
                <p:spPr>
                  <a:xfrm>
                    <a:off x="3173998" y="2528145"/>
                    <a:ext cx="638355" cy="6383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4" name="矩形 13"/>
                  <p:cNvSpPr/>
                  <p:nvPr/>
                </p:nvSpPr>
                <p:spPr>
                  <a:xfrm>
                    <a:off x="3234823" y="2588970"/>
                    <a:ext cx="516704" cy="51670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3279524" y="2633671"/>
                    <a:ext cx="427302" cy="4273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矩形 11"/>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2">
                          <a:lumMod val="10000"/>
                        </a:schemeClr>
                      </a:solidFill>
                      <a:effectLst/>
                      <a:latin typeface="方正兰亭粗黑简体" panose="02000000000000000000" pitchFamily="2" charset="-122"/>
                      <a:ea typeface="方正兰亭粗黑简体" panose="02000000000000000000" pitchFamily="2" charset="-122"/>
                    </a:rPr>
                    <a:t>1</a:t>
                  </a:r>
                  <a:endParaRPr lang="en-US" altLang="zh-CN" sz="3200" b="0" i="0" dirty="0">
                    <a:solidFill>
                      <a:schemeClr val="bg2">
                        <a:lumMod val="10000"/>
                      </a:schemeClr>
                    </a:solidFill>
                    <a:effectLst/>
                    <a:latin typeface="方正兰亭粗黑简体" panose="02000000000000000000" pitchFamily="2" charset="-122"/>
                    <a:ea typeface="方正兰亭粗黑简体" panose="02000000000000000000" pitchFamily="2" charset="-122"/>
                  </a:endParaRPr>
                </a:p>
              </p:txBody>
            </p:sp>
          </p:grpSp>
          <p:sp>
            <p:nvSpPr>
              <p:cNvPr id="10" name="矩形 9"/>
              <p:cNvSpPr/>
              <p:nvPr/>
            </p:nvSpPr>
            <p:spPr>
              <a:xfrm>
                <a:off x="2142975" y="2467033"/>
                <a:ext cx="1669274"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Political</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1494125" y="782983"/>
              <a:ext cx="3630325" cy="252730"/>
            </a:xfrm>
            <a:prstGeom prst="rect">
              <a:avLst/>
            </a:prstGeom>
          </p:spPr>
          <p:txBody>
            <a:bodyPr wrap="square">
              <a:spAutoFit/>
            </a:bodyPr>
            <a:lstStyle/>
            <a:p>
              <a:r>
                <a:rPr lang="en-US" altLang="zh-CN" sz="1050" dirty="0">
                  <a:solidFill>
                    <a:schemeClr val="bg1"/>
                  </a:solidFill>
                </a:rPr>
                <a:t>PEST ANALYSIS</a:t>
              </a:r>
              <a:endParaRPr lang="en-US" altLang="zh-CN" sz="1050" dirty="0">
                <a:solidFill>
                  <a:schemeClr val="bg1"/>
                </a:solidFill>
              </a:endParaRPr>
            </a:p>
          </p:txBody>
        </p:sp>
        <p:cxnSp>
          <p:nvCxnSpPr>
            <p:cNvPr id="8" name="直接连接符 7"/>
            <p:cNvCxnSpPr/>
            <p:nvPr/>
          </p:nvCxnSpPr>
          <p:spPr>
            <a:xfrm>
              <a:off x="1471900" y="442576"/>
              <a:ext cx="0" cy="68137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2223770" y="3460750"/>
            <a:ext cx="7751445" cy="2607310"/>
          </a:xfrm>
          <a:prstGeom prst="rect">
            <a:avLst/>
          </a:prstGeom>
        </p:spPr>
        <p:txBody>
          <a:bodyPr wrap="square">
            <a:spAutoFit/>
          </a:bodyPr>
          <a:lstStyle/>
          <a:p>
            <a:pPr algn="ctr">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With the continuous improvement of the domestic online music copyright environment, in July 2015, the National Copyright Administration issued the Notice on Ordering Network Music Service Providers to Stop Unauthorized Spreading of Musical Works. In October 2015, the Ministry of Culture issued About Further Notice on Strengthening and Improving the Management of Online Music Contents.After the release of a series of government copyright protection policies, piracy and infringement have been severely hit in the past two years, and the importance of copyright resources to online music platforms is increasing. Major music service providers adjust the business model in accordance with copyright regulations.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40" name="组合 39"/>
          <p:cNvGrpSpPr/>
          <p:nvPr/>
        </p:nvGrpSpPr>
        <p:grpSpPr>
          <a:xfrm>
            <a:off x="4799016" y="1910991"/>
            <a:ext cx="2276475" cy="483502"/>
            <a:chOff x="4799016" y="2013344"/>
            <a:chExt cx="2276475" cy="483502"/>
          </a:xfrm>
        </p:grpSpPr>
        <p:sp>
          <p:nvSpPr>
            <p:cNvPr id="39" name="矩形 38"/>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4807777" y="2036471"/>
              <a:ext cx="1859280"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  Political</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17" name="文本框 16"/>
          <p:cNvSpPr txBox="1"/>
          <p:nvPr/>
        </p:nvSpPr>
        <p:spPr>
          <a:xfrm>
            <a:off x="3330575" y="2592705"/>
            <a:ext cx="5888355" cy="645160"/>
          </a:xfrm>
          <a:prstGeom prst="rect">
            <a:avLst/>
          </a:prstGeom>
          <a:noFill/>
        </p:spPr>
        <p:txBody>
          <a:bodyPr wrap="square" rtlCol="0">
            <a:spAutoFit/>
          </a:bodyPr>
          <a:p>
            <a:r>
              <a:rPr lang="en-US" altLang="zh-CN" b="1"/>
              <a:t>Refer to relevant policy and law which can affect the business </a:t>
            </a:r>
            <a:endParaRPr lang="en-US" altLang="zh-CN" b="1"/>
          </a:p>
        </p:txBody>
      </p:sp>
      <p:pic>
        <p:nvPicPr>
          <p:cNvPr id="3" name="录音 (6)">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7075805" y="63817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800"/>
                                        <p:tgtEl>
                                          <p:spTgt spid="2"/>
                                        </p:tgtEl>
                                      </p:cBhvr>
                                    </p:animEffect>
                                  </p:childTnLst>
                                </p:cTn>
                              </p:par>
                              <p:par>
                                <p:cTn id="8" presetID="22" presetClass="entr" presetSubtype="1" fill="hold" grpId="0" nodeType="withEffect">
                                  <p:stCondLst>
                                    <p:cond delay="70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800"/>
                                        <p:tgtEl>
                                          <p:spTgt spid="5"/>
                                        </p:tgtEl>
                                      </p:cBhvr>
                                    </p:animEffect>
                                  </p:childTnLst>
                                </p:cTn>
                              </p:par>
                              <p:par>
                                <p:cTn id="11" presetID="42" presetClass="entr" presetSubtype="0" fill="hold" nodeType="withEffect">
                                  <p:stCondLst>
                                    <p:cond delay="140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1000"/>
                                        <p:tgtEl>
                                          <p:spTgt spid="40"/>
                                        </p:tgtEl>
                                      </p:cBhvr>
                                    </p:animEffect>
                                    <p:anim calcmode="lin" valueType="num">
                                      <p:cBhvr>
                                        <p:cTn id="14" dur="1000" fill="hold"/>
                                        <p:tgtEl>
                                          <p:spTgt spid="40"/>
                                        </p:tgtEl>
                                        <p:attrNameLst>
                                          <p:attrName>ppt_x</p:attrName>
                                        </p:attrNameLst>
                                      </p:cBhvr>
                                      <p:tavLst>
                                        <p:tav tm="0">
                                          <p:val>
                                            <p:strVal val="#ppt_x"/>
                                          </p:val>
                                        </p:tav>
                                        <p:tav tm="100000">
                                          <p:val>
                                            <p:strVal val="#ppt_x"/>
                                          </p:val>
                                        </p:tav>
                                      </p:tavLst>
                                    </p:anim>
                                    <p:anim calcmode="lin" valueType="num">
                                      <p:cBhvr>
                                        <p:cTn id="15" dur="1000" fill="hold"/>
                                        <p:tgtEl>
                                          <p:spTgt spid="40"/>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1" presetClass="mediacall" presetSubtype="0" fill="hold" nodeType="afterEffect">
                                  <p:stCondLst>
                                    <p:cond delay="0"/>
                                  </p:stCondLst>
                                  <p:childTnLst>
                                    <p:cmd type="call" cmd="playFrom(0.0)">
                                      <p:cBhvr additive="base">
                                        <p:cTn id="18" dur="748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9" fill="hold" display="1">
                  <p:stCondLst>
                    <p:cond delay="indefinite"/>
                  </p:stCondLst>
                  <p:endCondLst>
                    <p:cond evt="onNext">
                      <p:tgtEl>
                        <p:sldTgt/>
                      </p:tgtEl>
                    </p:cond>
                    <p:cond evt="onPrev">
                      <p:tgtEl>
                        <p:sldTgt/>
                      </p:tgtEl>
                    </p:cond>
                    <p:cond evt="onStopAudio">
                      <p:tgtEl>
                        <p:sldTgt/>
                      </p:tgtEl>
                    </p:cond>
                  </p:endCondLst>
                </p:cTn>
                <p:tgtEl>
                  <p:spTgt spid="3"/>
                </p:tgtEl>
              </p:cMediaNode>
            </p:audio>
          </p:childTnLst>
        </p:cTn>
      </p:par>
    </p:tnLst>
    <p:bldLst>
      <p:bldP spid="2"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矩形 1"/>
          <p:cNvSpPr/>
          <p:nvPr/>
        </p:nvSpPr>
        <p:spPr>
          <a:xfrm>
            <a:off x="0" y="2363638"/>
            <a:ext cx="12192000" cy="14837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 name="矩形 4"/>
          <p:cNvSpPr/>
          <p:nvPr/>
        </p:nvSpPr>
        <p:spPr>
          <a:xfrm>
            <a:off x="1630195" y="1695808"/>
            <a:ext cx="8931609" cy="4628791"/>
          </a:xfrm>
          <a:prstGeom prst="rect">
            <a:avLst/>
          </a:prstGeom>
          <a:solidFill>
            <a:schemeClr val="bg1"/>
          </a:solidFill>
          <a:ln w="28575">
            <a:noFill/>
          </a:ln>
          <a:effectLst>
            <a:outerShdw blurRad="101600" dist="50800" dir="5400000" algn="t"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b="1">
                <a:sym typeface="+mn-ea"/>
              </a:rPr>
              <a:t>Refer to relevant policy and law which can affect the business </a:t>
            </a:r>
            <a:endParaRPr lang="zh-CN" altLang="en-US" dirty="0"/>
          </a:p>
        </p:txBody>
      </p:sp>
      <p:grpSp>
        <p:nvGrpSpPr>
          <p:cNvPr id="4" name="组合 3"/>
          <p:cNvGrpSpPr/>
          <p:nvPr/>
        </p:nvGrpSpPr>
        <p:grpSpPr>
          <a:xfrm>
            <a:off x="695325" y="332543"/>
            <a:ext cx="4429125" cy="738892"/>
            <a:chOff x="695325" y="386330"/>
            <a:chExt cx="4429125" cy="738892"/>
          </a:xfrm>
        </p:grpSpPr>
        <p:grpSp>
          <p:nvGrpSpPr>
            <p:cNvPr id="6" name="组合 5"/>
            <p:cNvGrpSpPr/>
            <p:nvPr/>
          </p:nvGrpSpPr>
          <p:grpSpPr>
            <a:xfrm>
              <a:off x="695325" y="386330"/>
              <a:ext cx="2483314" cy="738892"/>
              <a:chOff x="1328935" y="2467033"/>
              <a:chExt cx="2483314" cy="738892"/>
            </a:xfrm>
          </p:grpSpPr>
          <p:grpSp>
            <p:nvGrpSpPr>
              <p:cNvPr id="9" name="组合 8"/>
              <p:cNvGrpSpPr/>
              <p:nvPr/>
            </p:nvGrpSpPr>
            <p:grpSpPr>
              <a:xfrm>
                <a:off x="1328935" y="2524550"/>
                <a:ext cx="681375" cy="681375"/>
                <a:chOff x="2866816" y="2504421"/>
                <a:chExt cx="943184" cy="943184"/>
              </a:xfrm>
            </p:grpSpPr>
            <p:grpSp>
              <p:nvGrpSpPr>
                <p:cNvPr id="11" name="组合 10"/>
                <p:cNvGrpSpPr/>
                <p:nvPr/>
              </p:nvGrpSpPr>
              <p:grpSpPr>
                <a:xfrm>
                  <a:off x="2866816" y="2504421"/>
                  <a:ext cx="943184" cy="943184"/>
                  <a:chOff x="3173998" y="2528145"/>
                  <a:chExt cx="638355" cy="638355"/>
                </a:xfrm>
              </p:grpSpPr>
              <p:sp>
                <p:nvSpPr>
                  <p:cNvPr id="13" name="矩形 12"/>
                  <p:cNvSpPr/>
                  <p:nvPr/>
                </p:nvSpPr>
                <p:spPr>
                  <a:xfrm>
                    <a:off x="3173998" y="2528145"/>
                    <a:ext cx="638355" cy="6383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4" name="矩形 13"/>
                  <p:cNvSpPr/>
                  <p:nvPr/>
                </p:nvSpPr>
                <p:spPr>
                  <a:xfrm>
                    <a:off x="3234823" y="2588970"/>
                    <a:ext cx="516704" cy="51670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3279524" y="2633671"/>
                    <a:ext cx="427302" cy="4273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2" name="矩形 11"/>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2">
                          <a:lumMod val="10000"/>
                        </a:schemeClr>
                      </a:solidFill>
                      <a:effectLst/>
                      <a:latin typeface="方正兰亭粗黑简体" panose="02000000000000000000" pitchFamily="2" charset="-122"/>
                      <a:ea typeface="方正兰亭粗黑简体" panose="02000000000000000000" pitchFamily="2" charset="-122"/>
                    </a:rPr>
                    <a:t>1</a:t>
                  </a:r>
                  <a:endParaRPr lang="en-US" altLang="zh-CN" sz="3200" b="0" i="0" dirty="0">
                    <a:solidFill>
                      <a:schemeClr val="bg2">
                        <a:lumMod val="10000"/>
                      </a:schemeClr>
                    </a:solidFill>
                    <a:effectLst/>
                    <a:latin typeface="方正兰亭粗黑简体" panose="02000000000000000000" pitchFamily="2" charset="-122"/>
                    <a:ea typeface="方正兰亭粗黑简体" panose="02000000000000000000" pitchFamily="2" charset="-122"/>
                  </a:endParaRPr>
                </a:p>
              </p:txBody>
            </p:sp>
          </p:grpSp>
          <p:sp>
            <p:nvSpPr>
              <p:cNvPr id="10" name="矩形 9"/>
              <p:cNvSpPr/>
              <p:nvPr/>
            </p:nvSpPr>
            <p:spPr>
              <a:xfrm>
                <a:off x="2142975" y="2467033"/>
                <a:ext cx="1669274"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Political</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1494125" y="782983"/>
              <a:ext cx="3630325" cy="252730"/>
            </a:xfrm>
            <a:prstGeom prst="rect">
              <a:avLst/>
            </a:prstGeom>
          </p:spPr>
          <p:txBody>
            <a:bodyPr wrap="square">
              <a:spAutoFit/>
            </a:bodyPr>
            <a:lstStyle/>
            <a:p>
              <a:r>
                <a:rPr lang="en-US" altLang="zh-CN" sz="1050" dirty="0">
                  <a:solidFill>
                    <a:schemeClr val="bg1"/>
                  </a:solidFill>
                </a:rPr>
                <a:t>PEST ANALYSIS</a:t>
              </a:r>
              <a:endParaRPr lang="en-US" altLang="zh-CN" sz="1050" dirty="0">
                <a:solidFill>
                  <a:schemeClr val="bg1"/>
                </a:solidFill>
              </a:endParaRPr>
            </a:p>
          </p:txBody>
        </p:sp>
        <p:cxnSp>
          <p:nvCxnSpPr>
            <p:cNvPr id="8" name="直接连接符 7"/>
            <p:cNvCxnSpPr/>
            <p:nvPr/>
          </p:nvCxnSpPr>
          <p:spPr>
            <a:xfrm>
              <a:off x="1471900" y="442576"/>
              <a:ext cx="0" cy="681375"/>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2223770" y="3227705"/>
            <a:ext cx="7751445" cy="2886710"/>
          </a:xfrm>
          <a:prstGeom prst="rect">
            <a:avLst/>
          </a:prstGeom>
        </p:spPr>
        <p:txBody>
          <a:bodyPr wrap="square">
            <a:spAutoFit/>
          </a:bodyPr>
          <a:lstStyle/>
          <a:p>
            <a:pPr algn="ctr">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Online music was caught in the copyright war, Tencent signed the exclusive copyright of Warner and Sony Music, and Xiami Music got the exclusive copyright of Rolling Stone and Huayan Music. In this context, differentiated copyright resources have gradually become the core competitiveness of major online music platforms, attracting various network music vendors to invest in the music copyright market.</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algn="ctr">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After the introduction of the new policy, the Xiami music that is in the grey area of copyright was hit hard. Many songs were forced to be taken off, and users turned to other music platforms with more copyrights. Until the Xiami music was acquired by Alibaba in 2013, the resource merger had a market share of 32.68%, which fundamentally solved the problem of copyright and user loss.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40" name="组合 39"/>
          <p:cNvGrpSpPr/>
          <p:nvPr/>
        </p:nvGrpSpPr>
        <p:grpSpPr>
          <a:xfrm>
            <a:off x="4799016" y="1910991"/>
            <a:ext cx="2276475" cy="483502"/>
            <a:chOff x="4799016" y="2013344"/>
            <a:chExt cx="2276475" cy="483502"/>
          </a:xfrm>
        </p:grpSpPr>
        <p:sp>
          <p:nvSpPr>
            <p:cNvPr id="39" name="矩形 38"/>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nvSpPr>
          <p:spPr>
            <a:xfrm>
              <a:off x="4807777" y="2036471"/>
              <a:ext cx="1859280"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  Political</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18" name="文本框 17"/>
          <p:cNvSpPr txBox="1"/>
          <p:nvPr/>
        </p:nvSpPr>
        <p:spPr>
          <a:xfrm>
            <a:off x="2821305" y="2779395"/>
            <a:ext cx="6548755" cy="368300"/>
          </a:xfrm>
          <a:prstGeom prst="rect">
            <a:avLst/>
          </a:prstGeom>
          <a:noFill/>
        </p:spPr>
        <p:txBody>
          <a:bodyPr wrap="none" rtlCol="0" anchor="t">
            <a:spAutoFit/>
          </a:bodyPr>
          <a:p>
            <a:r>
              <a:rPr lang="en-US" altLang="zh-CN" b="1">
                <a:sym typeface="+mn-ea"/>
              </a:rPr>
              <a:t>Refer to relevant policy and law which can affect the business </a:t>
            </a:r>
            <a:endParaRPr lang="zh-CN" altLang="en-US"/>
          </a:p>
        </p:txBody>
      </p:sp>
      <p:pic>
        <p:nvPicPr>
          <p:cNvPr id="3" name="录音 (7)">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6587490" y="72898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800"/>
                                        <p:tgtEl>
                                          <p:spTgt spid="2"/>
                                        </p:tgtEl>
                                      </p:cBhvr>
                                    </p:animEffect>
                                  </p:childTnLst>
                                </p:cTn>
                              </p:par>
                              <p:par>
                                <p:cTn id="8" presetID="22" presetClass="entr" presetSubtype="1" fill="hold" grpId="0" nodeType="withEffect">
                                  <p:stCondLst>
                                    <p:cond delay="700"/>
                                  </p:stCondLst>
                                  <p:childTnLst>
                                    <p:set>
                                      <p:cBhvr>
                                        <p:cTn id="9" dur="1" fill="hold">
                                          <p:stCondLst>
                                            <p:cond delay="0"/>
                                          </p:stCondLst>
                                        </p:cTn>
                                        <p:tgtEl>
                                          <p:spTgt spid="5"/>
                                        </p:tgtEl>
                                        <p:attrNameLst>
                                          <p:attrName>style.visibility</p:attrName>
                                        </p:attrNameLst>
                                      </p:cBhvr>
                                      <p:to>
                                        <p:strVal val="visible"/>
                                      </p:to>
                                    </p:set>
                                    <p:animEffect transition="in" filter="wipe(up)">
                                      <p:cBhvr>
                                        <p:cTn id="10" dur="800"/>
                                        <p:tgtEl>
                                          <p:spTgt spid="5"/>
                                        </p:tgtEl>
                                      </p:cBhvr>
                                    </p:animEffect>
                                  </p:childTnLst>
                                </p:cTn>
                              </p:par>
                              <p:par>
                                <p:cTn id="11" presetID="42" presetClass="entr" presetSubtype="0" fill="hold" nodeType="withEffect">
                                  <p:stCondLst>
                                    <p:cond delay="140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1000"/>
                                        <p:tgtEl>
                                          <p:spTgt spid="40"/>
                                        </p:tgtEl>
                                      </p:cBhvr>
                                    </p:animEffect>
                                    <p:anim calcmode="lin" valueType="num">
                                      <p:cBhvr>
                                        <p:cTn id="14" dur="1000" fill="hold"/>
                                        <p:tgtEl>
                                          <p:spTgt spid="40"/>
                                        </p:tgtEl>
                                        <p:attrNameLst>
                                          <p:attrName>ppt_x</p:attrName>
                                        </p:attrNameLst>
                                      </p:cBhvr>
                                      <p:tavLst>
                                        <p:tav tm="0">
                                          <p:val>
                                            <p:strVal val="#ppt_x"/>
                                          </p:val>
                                        </p:tav>
                                        <p:tav tm="100000">
                                          <p:val>
                                            <p:strVal val="#ppt_x"/>
                                          </p:val>
                                        </p:tav>
                                      </p:tavLst>
                                    </p:anim>
                                    <p:anim calcmode="lin" valueType="num">
                                      <p:cBhvr>
                                        <p:cTn id="15" dur="1000" fill="hold"/>
                                        <p:tgtEl>
                                          <p:spTgt spid="40"/>
                                        </p:tgtEl>
                                        <p:attrNameLst>
                                          <p:attrName>ppt_y</p:attrName>
                                        </p:attrNameLst>
                                      </p:cBhvr>
                                      <p:tavLst>
                                        <p:tav tm="0">
                                          <p:val>
                                            <p:strVal val="#ppt_y+.1"/>
                                          </p:val>
                                        </p:tav>
                                        <p:tav tm="100000">
                                          <p:val>
                                            <p:strVal val="#ppt_y"/>
                                          </p:val>
                                        </p:tav>
                                      </p:tavLst>
                                    </p:anim>
                                  </p:childTnLst>
                                </p:cTn>
                              </p:par>
                            </p:childTnLst>
                          </p:cTn>
                        </p:par>
                        <p:par>
                          <p:cTn id="16" fill="hold">
                            <p:stCondLst>
                              <p:cond delay="1000"/>
                            </p:stCondLst>
                            <p:childTnLst>
                              <p:par>
                                <p:cTn id="17" presetID="1" presetClass="mediacall" presetSubtype="0" fill="hold" nodeType="afterEffect">
                                  <p:stCondLst>
                                    <p:cond delay="0"/>
                                  </p:stCondLst>
                                  <p:childTnLst>
                                    <p:cmd type="call" cmd="playFrom(0.0)">
                                      <p:cBhvr additive="base">
                                        <p:cTn id="18" dur="788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9" fill="hold" display="1">
                  <p:stCondLst>
                    <p:cond delay="indefinite"/>
                  </p:stCondLst>
                  <p:endCondLst>
                    <p:cond evt="onNext">
                      <p:tgtEl>
                        <p:sldTgt/>
                      </p:tgtEl>
                    </p:cond>
                    <p:cond evt="onPrev">
                      <p:tgtEl>
                        <p:sldTgt/>
                      </p:tgtEl>
                    </p:cond>
                    <p:cond evt="onStopAudio">
                      <p:tgtEl>
                        <p:sldTgt/>
                      </p:tgtEl>
                    </p:cond>
                  </p:endCondLst>
                </p:cTn>
                <p:tgtEl>
                  <p:spTgt spid="3"/>
                </p:tgtEl>
              </p:cMediaNode>
            </p:audio>
          </p:childTnLst>
        </p:cTn>
      </p:par>
    </p:tnLst>
    <p:bldLst>
      <p:bldP spid="2" grpId="0" bldLvl="0" animBg="1"/>
      <p:bldP spid="5"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270750" y="-66675"/>
            <a:ext cx="4850130" cy="699071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695325" y="328930"/>
            <a:ext cx="4202430" cy="877570"/>
            <a:chOff x="695325" y="386330"/>
            <a:chExt cx="4202430" cy="916917"/>
          </a:xfrm>
        </p:grpSpPr>
        <p:grpSp>
          <p:nvGrpSpPr>
            <p:cNvPr id="4" name="组合 3"/>
            <p:cNvGrpSpPr/>
            <p:nvPr/>
          </p:nvGrpSpPr>
          <p:grpSpPr>
            <a:xfrm>
              <a:off x="695325" y="386330"/>
              <a:ext cx="3440430" cy="738892"/>
              <a:chOff x="1328935" y="2467033"/>
              <a:chExt cx="3440430" cy="738892"/>
            </a:xfrm>
          </p:grpSpPr>
          <p:grpSp>
            <p:nvGrpSpPr>
              <p:cNvPr id="7" name="组合 6"/>
              <p:cNvGrpSpPr/>
              <p:nvPr/>
            </p:nvGrpSpPr>
            <p:grpSpPr>
              <a:xfrm>
                <a:off x="1328935" y="2524550"/>
                <a:ext cx="681375" cy="681375"/>
                <a:chOff x="2866816" y="2504421"/>
                <a:chExt cx="943184" cy="943184"/>
              </a:xfrm>
            </p:grpSpPr>
            <p:grpSp>
              <p:nvGrpSpPr>
                <p:cNvPr id="9" name="组合 8"/>
                <p:cNvGrpSpPr/>
                <p:nvPr/>
              </p:nvGrpSpPr>
              <p:grpSpPr>
                <a:xfrm>
                  <a:off x="2866816" y="2504421"/>
                  <a:ext cx="943184" cy="943184"/>
                  <a:chOff x="3173998" y="2528145"/>
                  <a:chExt cx="638355" cy="638355"/>
                </a:xfrm>
              </p:grpSpPr>
              <p:sp>
                <p:nvSpPr>
                  <p:cNvPr id="11" name="矩形 10"/>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2" name="矩形 11"/>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矩形 9"/>
                <p:cNvSpPr/>
                <p:nvPr/>
              </p:nvSpPr>
              <p:spPr>
                <a:xfrm>
                  <a:off x="2996838" y="2594367"/>
                  <a:ext cx="723575" cy="844010"/>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2</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8" name="矩形 7"/>
              <p:cNvSpPr/>
              <p:nvPr/>
            </p:nvSpPr>
            <p:spPr>
              <a:xfrm>
                <a:off x="2143005" y="2467033"/>
                <a:ext cx="2626360" cy="481016"/>
              </a:xfrm>
              <a:prstGeom prst="rect">
                <a:avLst/>
              </a:prstGeom>
            </p:spPr>
            <p:txBody>
              <a:bodyPr wrap="squar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Economic</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5" name="矩形 4"/>
            <p:cNvSpPr/>
            <p:nvPr/>
          </p:nvSpPr>
          <p:spPr>
            <a:xfrm>
              <a:off x="1494155" y="870664"/>
              <a:ext cx="3403600" cy="432583"/>
            </a:xfrm>
            <a:prstGeom prst="rect">
              <a:avLst/>
            </a:prstGeom>
          </p:spPr>
          <p:txBody>
            <a:bodyPr wrap="square">
              <a:spAutoFit/>
            </a:bodyPr>
            <a:lstStyle/>
            <a:p>
              <a:r>
                <a:rPr lang="en-US" altLang="zh-CN" sz="1050" dirty="0">
                  <a:solidFill>
                    <a:schemeClr val="bg2">
                      <a:lumMod val="10000"/>
                    </a:schemeClr>
                  </a:solidFill>
                  <a:latin typeface="微软雅黑" panose="020B0503020204020204" pitchFamily="34" charset="-122"/>
                  <a:ea typeface="微软雅黑" panose="020B0503020204020204" pitchFamily="34" charset="-122"/>
                </a:rPr>
                <a:t>Refer to the macro economic statement and development that can affect market and direction</a:t>
              </a:r>
              <a:endParaRPr lang="en-US" altLang="zh-CN" sz="1050" dirty="0">
                <a:solidFill>
                  <a:schemeClr val="bg2">
                    <a:lumMod val="10000"/>
                  </a:schemeClr>
                </a:solidFill>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grpSp>
        <p:nvGrpSpPr>
          <p:cNvPr id="27" name="组合 26"/>
          <p:cNvGrpSpPr/>
          <p:nvPr/>
        </p:nvGrpSpPr>
        <p:grpSpPr>
          <a:xfrm>
            <a:off x="693574" y="1633146"/>
            <a:ext cx="2125980" cy="368300"/>
            <a:chOff x="-193621" y="1770604"/>
            <a:chExt cx="2125980" cy="368300"/>
          </a:xfrm>
        </p:grpSpPr>
        <p:sp>
          <p:nvSpPr>
            <p:cNvPr id="26" name="矩形 25"/>
            <p:cNvSpPr/>
            <p:nvPr/>
          </p:nvSpPr>
          <p:spPr>
            <a:xfrm>
              <a:off x="-173740" y="1775872"/>
              <a:ext cx="2020417" cy="339746"/>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a:off x="-193621" y="1770604"/>
              <a:ext cx="2125980" cy="368300"/>
            </a:xfrm>
            <a:prstGeom prst="rect">
              <a:avLst/>
            </a:prstGeom>
          </p:spPr>
          <p:txBody>
            <a:bodyPr wrap="none">
              <a:spAutoFit/>
            </a:bodyPr>
            <a:lstStyle/>
            <a:p>
              <a:pPr fontAlgn="t"/>
              <a:r>
                <a:rPr lang="en-US" altLang="zh-CN" dirty="0">
                  <a:solidFill>
                    <a:schemeClr val="bg1"/>
                  </a:solidFill>
                  <a:latin typeface="方正兰亭粗黑简体" panose="02000000000000000000" pitchFamily="2" charset="-122"/>
                  <a:ea typeface="方正兰亭粗黑简体" panose="02000000000000000000" pitchFamily="2" charset="-122"/>
                </a:rPr>
                <a:t>UNIT: 100 MILLION </a:t>
              </a:r>
              <a:endParaRPr lang="en-US" altLang="zh-CN"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29" name="矩形 28"/>
          <p:cNvSpPr/>
          <p:nvPr/>
        </p:nvSpPr>
        <p:spPr>
          <a:xfrm>
            <a:off x="7646035" y="181610"/>
            <a:ext cx="4433570" cy="4843780"/>
          </a:xfrm>
          <a:prstGeom prst="rect">
            <a:avLst/>
          </a:prstGeom>
        </p:spPr>
        <p:txBody>
          <a:bodyPr wrap="square">
            <a:spAutoFit/>
          </a:bodyPr>
          <a:lstStyle/>
          <a:p>
            <a:pPr>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China has entered the era of consumption upgrading, and the potential market for service-oriented entertainment is huge.</a:t>
            </a:r>
            <a:endParaRPr lang="en-US" altLang="zh-CN" sz="1400" dirty="0">
              <a:solidFill>
                <a:schemeClr val="bg1"/>
              </a:solidFill>
              <a:latin typeface="微软雅黑" panose="020B0503020204020204" pitchFamily="34" charset="-122"/>
              <a:ea typeface="微软雅黑" panose="020B0503020204020204" pitchFamily="34" charset="-122"/>
            </a:endParaRPr>
          </a:p>
          <a:p>
            <a:pPr>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Although the popularity of the Internet sector has declined, it is still favored by the capital market.</a:t>
            </a:r>
            <a:endParaRPr lang="en-US" altLang="zh-CN" sz="1400" dirty="0">
              <a:solidFill>
                <a:schemeClr val="bg1"/>
              </a:solidFill>
              <a:latin typeface="微软雅黑" panose="020B0503020204020204" pitchFamily="34" charset="-122"/>
              <a:ea typeface="微软雅黑" panose="020B0503020204020204" pitchFamily="34" charset="-122"/>
            </a:endParaRPr>
          </a:p>
          <a:p>
            <a:pPr>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The world's digital music revenue scale is the first to exceed physical records, and streaming media is growing rapidly.</a:t>
            </a:r>
            <a:endParaRPr lang="en-US" altLang="zh-CN" sz="1400" dirty="0">
              <a:solidFill>
                <a:schemeClr val="bg1"/>
              </a:solidFill>
              <a:latin typeface="微软雅黑" panose="020B0503020204020204" pitchFamily="34" charset="-122"/>
              <a:ea typeface="微软雅黑" panose="020B0503020204020204" pitchFamily="34" charset="-122"/>
            </a:endParaRPr>
          </a:p>
          <a:p>
            <a:pPr>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The coverage of broadband infrastructure facilities in rural areas is expanding day by day, and a large amount of online entertainment consumer demand will be released.</a:t>
            </a:r>
            <a:endParaRPr lang="en-US" altLang="zh-CN" sz="1400" dirty="0">
              <a:solidFill>
                <a:schemeClr val="bg1"/>
              </a:solidFill>
              <a:latin typeface="微软雅黑" panose="020B0503020204020204" pitchFamily="34" charset="-122"/>
              <a:ea typeface="微软雅黑" panose="020B0503020204020204" pitchFamily="34" charset="-122"/>
            </a:endParaRPr>
          </a:p>
          <a:p>
            <a:pPr>
              <a:lnSpc>
                <a:spcPct val="130000"/>
              </a:lnSpc>
            </a:pPr>
            <a:r>
              <a:rPr lang="en-US" altLang="zh-CN" sz="1400" dirty="0">
                <a:solidFill>
                  <a:schemeClr val="bg1"/>
                </a:solidFill>
                <a:latin typeface="微软雅黑" panose="020B0503020204020204" pitchFamily="34" charset="-122"/>
                <a:ea typeface="微软雅黑" panose="020B0503020204020204" pitchFamily="34" charset="-122"/>
              </a:rPr>
              <a:t>The proportion of users of Xiami music ranks fifth among all music apps, but with the expansion of the market and the unique positioning of niche professional music for customers, there is still further way for development of Xiami music.</a:t>
            </a:r>
            <a:endParaRPr lang="en-US" altLang="zh-CN" sz="1400" dirty="0">
              <a:solidFill>
                <a:schemeClr val="bg1"/>
              </a:solidFill>
              <a:latin typeface="微软雅黑" panose="020B0503020204020204" pitchFamily="34" charset="-122"/>
              <a:ea typeface="微软雅黑" panose="020B0503020204020204" pitchFamily="34" charset="-122"/>
            </a:endParaRPr>
          </a:p>
        </p:txBody>
      </p:sp>
      <p:grpSp>
        <p:nvGrpSpPr>
          <p:cNvPr id="23" name="组合 22"/>
          <p:cNvGrpSpPr/>
          <p:nvPr/>
        </p:nvGrpSpPr>
        <p:grpSpPr>
          <a:xfrm>
            <a:off x="8228859" y="5367121"/>
            <a:ext cx="3272978" cy="615930"/>
            <a:chOff x="8228859" y="5367121"/>
            <a:chExt cx="3272978" cy="615930"/>
          </a:xfrm>
        </p:grpSpPr>
        <p:sp>
          <p:nvSpPr>
            <p:cNvPr id="33" name="矩形 32"/>
            <p:cNvSpPr/>
            <p:nvPr/>
          </p:nvSpPr>
          <p:spPr>
            <a:xfrm>
              <a:off x="8228859" y="5367121"/>
              <a:ext cx="3272978" cy="615930"/>
            </a:xfrm>
            <a:prstGeom prst="rect">
              <a:avLst/>
            </a:prstGeom>
            <a:solidFill>
              <a:schemeClr val="bg1"/>
            </a:solidFill>
            <a:ln w="38100">
              <a:solidFill>
                <a:srgbClr val="181717"/>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矩形 33"/>
            <p:cNvSpPr/>
            <p:nvPr/>
          </p:nvSpPr>
          <p:spPr>
            <a:xfrm>
              <a:off x="8228859" y="5522061"/>
              <a:ext cx="3222625" cy="306705"/>
            </a:xfrm>
            <a:prstGeom prst="rect">
              <a:avLst/>
            </a:prstGeom>
          </p:spPr>
          <p:txBody>
            <a:bodyPr wrap="square">
              <a:spAutoFit/>
            </a:bodyPr>
            <a:lstStyle/>
            <a:p>
              <a:pPr algn="ctr"/>
              <a:r>
                <a:rPr lang="en-US" sz="1400" dirty="0">
                  <a:solidFill>
                    <a:schemeClr val="bg2">
                      <a:lumMod val="10000"/>
                    </a:schemeClr>
                  </a:solidFill>
                  <a:latin typeface="微软雅黑" panose="020B0503020204020204" pitchFamily="34" charset="-122"/>
                  <a:ea typeface="微软雅黑" panose="020B0503020204020204" pitchFamily="34" charset="-122"/>
                </a:rPr>
                <a:t>PEST ANALYSIS</a:t>
              </a:r>
              <a:endParaRPr lang="en-US" sz="1400" dirty="0">
                <a:solidFill>
                  <a:schemeClr val="bg2">
                    <a:lumMod val="10000"/>
                  </a:schemeClr>
                </a:solidFill>
                <a:latin typeface="微软雅黑" panose="020B0503020204020204" pitchFamily="34" charset="-122"/>
                <a:ea typeface="微软雅黑" panose="020B0503020204020204" pitchFamily="34" charset="-122"/>
              </a:endParaRPr>
            </a:p>
          </p:txBody>
        </p:sp>
      </p:grpSp>
      <p:pic>
        <p:nvPicPr>
          <p:cNvPr id="32" name="图片 31"/>
          <p:cNvPicPr>
            <a:picLocks noChangeAspect="1"/>
          </p:cNvPicPr>
          <p:nvPr/>
        </p:nvPicPr>
        <p:blipFill>
          <a:blip r:embed="rId1"/>
          <a:stretch>
            <a:fillRect/>
          </a:stretch>
        </p:blipFill>
        <p:spPr>
          <a:xfrm>
            <a:off x="465455" y="2108835"/>
            <a:ext cx="6341745" cy="4249420"/>
          </a:xfrm>
          <a:prstGeom prst="rect">
            <a:avLst/>
          </a:prstGeom>
        </p:spPr>
      </p:pic>
      <p:pic>
        <p:nvPicPr>
          <p:cNvPr id="14" name="录音 (8)">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5519420" y="120650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22" presetClass="entr" presetSubtype="2" fill="hold" grpId="0" nodeType="withEffect">
                                  <p:stCondLst>
                                    <p:cond delay="1300"/>
                                  </p:stCondLst>
                                  <p:childTnLst>
                                    <p:set>
                                      <p:cBhvr>
                                        <p:cTn id="9" dur="1" fill="hold">
                                          <p:stCondLst>
                                            <p:cond delay="0"/>
                                          </p:stCondLst>
                                        </p:cTn>
                                        <p:tgtEl>
                                          <p:spTgt spid="2"/>
                                        </p:tgtEl>
                                        <p:attrNameLst>
                                          <p:attrName>style.visibility</p:attrName>
                                        </p:attrNameLst>
                                      </p:cBhvr>
                                      <p:to>
                                        <p:strVal val="visible"/>
                                      </p:to>
                                    </p:set>
                                    <p:animEffect transition="in" filter="wipe(right)">
                                      <p:cBhvr>
                                        <p:cTn id="10" dur="800"/>
                                        <p:tgtEl>
                                          <p:spTgt spid="2"/>
                                        </p:tgtEl>
                                      </p:cBhvr>
                                    </p:animEffect>
                                  </p:childTnLst>
                                </p:cTn>
                              </p:par>
                              <p:par>
                                <p:cTn id="11" presetID="42" presetClass="entr" presetSubtype="0" fill="hold" nodeType="withEffect">
                                  <p:stCondLst>
                                    <p:cond delay="330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1000"/>
                                        <p:tgtEl>
                                          <p:spTgt spid="23"/>
                                        </p:tgtEl>
                                      </p:cBhvr>
                                    </p:animEffect>
                                    <p:anim calcmode="lin" valueType="num">
                                      <p:cBhvr>
                                        <p:cTn id="14" dur="1000" fill="hold"/>
                                        <p:tgtEl>
                                          <p:spTgt spid="23"/>
                                        </p:tgtEl>
                                        <p:attrNameLst>
                                          <p:attrName>ppt_x</p:attrName>
                                        </p:attrNameLst>
                                      </p:cBhvr>
                                      <p:tavLst>
                                        <p:tav tm="0">
                                          <p:val>
                                            <p:strVal val="#ppt_x"/>
                                          </p:val>
                                        </p:tav>
                                        <p:tav tm="100000">
                                          <p:val>
                                            <p:strVal val="#ppt_x"/>
                                          </p:val>
                                        </p:tav>
                                      </p:tavLst>
                                    </p:anim>
                                    <p:anim calcmode="lin" valueType="num">
                                      <p:cBhvr>
                                        <p:cTn id="15" dur="1000" fill="hold"/>
                                        <p:tgtEl>
                                          <p:spTgt spid="23"/>
                                        </p:tgtEl>
                                        <p:attrNameLst>
                                          <p:attrName>ppt_y</p:attrName>
                                        </p:attrNameLst>
                                      </p:cBhvr>
                                      <p:tavLst>
                                        <p:tav tm="0">
                                          <p:val>
                                            <p:strVal val="#ppt_y+.1"/>
                                          </p:val>
                                        </p:tav>
                                        <p:tav tm="100000">
                                          <p:val>
                                            <p:strVal val="#ppt_y"/>
                                          </p:val>
                                        </p:tav>
                                      </p:tavLst>
                                    </p:anim>
                                  </p:childTnLst>
                                </p:cTn>
                              </p:par>
                            </p:childTnLst>
                          </p:cTn>
                        </p:par>
                        <p:par>
                          <p:cTn id="16" fill="hold">
                            <p:stCondLst>
                              <p:cond delay="500"/>
                            </p:stCondLst>
                            <p:childTnLst>
                              <p:par>
                                <p:cTn id="17" presetID="1" presetClass="mediacall" presetSubtype="0" fill="hold" nodeType="afterEffect">
                                  <p:stCondLst>
                                    <p:cond delay="0"/>
                                  </p:stCondLst>
                                  <p:childTnLst>
                                    <p:cmd type="call" cmd="playFrom(0.0)">
                                      <p:cBhvr additive="base">
                                        <p:cTn id="18" dur="72426"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9" fill="hold" display="1">
                  <p:stCondLst>
                    <p:cond delay="indefinite"/>
                  </p:stCondLst>
                  <p:endCondLst>
                    <p:cond evt="onNext">
                      <p:tgtEl>
                        <p:sldTgt/>
                      </p:tgtEl>
                    </p:cond>
                    <p:cond evt="onPrev">
                      <p:tgtEl>
                        <p:sldTgt/>
                      </p:tgtEl>
                    </p:cond>
                    <p:cond evt="onStopAudio">
                      <p:tgtEl>
                        <p:sldTgt/>
                      </p:tgtEl>
                    </p:cond>
                  </p:endCondLst>
                </p:cTn>
                <p:tgtEl>
                  <p:spTgt spid="14"/>
                </p:tgtEl>
              </p:cMediaNode>
            </p:audio>
          </p:childTnLst>
        </p:cTn>
      </p:par>
    </p:tnLst>
    <p:bldLst>
      <p:bldP spid="2"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85426"/>
            <a:ext cx="4429125" cy="754427"/>
            <a:chOff x="695325" y="442576"/>
            <a:chExt cx="4429125" cy="754427"/>
          </a:xfrm>
        </p:grpSpPr>
        <p:grpSp>
          <p:nvGrpSpPr>
            <p:cNvPr id="3" name="组合 2"/>
            <p:cNvGrpSpPr/>
            <p:nvPr/>
          </p:nvGrpSpPr>
          <p:grpSpPr>
            <a:xfrm>
              <a:off x="695325" y="442845"/>
              <a:ext cx="3165465" cy="682377"/>
              <a:chOff x="1328935" y="2523548"/>
              <a:chExt cx="3165465" cy="682377"/>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3</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127735" y="2523548"/>
                <a:ext cx="2366665"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SOCIAL</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 name="矩形 3"/>
            <p:cNvSpPr/>
            <p:nvPr/>
          </p:nvSpPr>
          <p:spPr>
            <a:xfrm>
              <a:off x="1494125" y="782983"/>
              <a:ext cx="3630325" cy="414020"/>
            </a:xfrm>
            <a:prstGeom prst="rect">
              <a:avLst/>
            </a:prstGeom>
          </p:spPr>
          <p:txBody>
            <a:bodyPr wrap="square">
              <a:spAutoFit/>
            </a:bodyPr>
            <a:lstStyle/>
            <a:p>
              <a:r>
                <a:rPr lang="en-US" altLang="zh-CN" sz="1050" dirty="0">
                  <a:solidFill>
                    <a:schemeClr val="bg2">
                      <a:lumMod val="10000"/>
                    </a:schemeClr>
                  </a:solidFill>
                  <a:latin typeface="微软雅黑" panose="020B0503020204020204" pitchFamily="34" charset="-122"/>
                  <a:ea typeface="微软雅黑" panose="020B0503020204020204" pitchFamily="34" charset="-122"/>
                </a:rPr>
                <a:t>Refers to the traditional culture,people's common thought and habit that will influence the market.</a:t>
              </a:r>
              <a:endParaRPr lang="en-US" altLang="zh-CN" sz="1050" dirty="0">
                <a:solidFill>
                  <a:schemeClr val="bg2">
                    <a:lumMod val="10000"/>
                  </a:schemeClr>
                </a:solidFill>
                <a:latin typeface="微软雅黑" panose="020B0503020204020204" pitchFamily="34" charset="-122"/>
                <a:ea typeface="微软雅黑" panose="020B0503020204020204" pitchFamily="34" charset="-122"/>
              </a:endParaRPr>
            </a:p>
          </p:txBody>
        </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grpSp>
        <p:nvGrpSpPr>
          <p:cNvPr id="19" name="组合 18"/>
          <p:cNvGrpSpPr/>
          <p:nvPr/>
        </p:nvGrpSpPr>
        <p:grpSpPr>
          <a:xfrm>
            <a:off x="695325" y="1823409"/>
            <a:ext cx="4429125" cy="1000664"/>
            <a:chOff x="712578" y="1880559"/>
            <a:chExt cx="4429125" cy="1000664"/>
          </a:xfrm>
        </p:grpSpPr>
        <p:sp>
          <p:nvSpPr>
            <p:cNvPr id="13" name="矩形 12"/>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996740" y="2104846"/>
              <a:ext cx="3860800"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p:nvGrpSpPr>
        <p:grpSpPr>
          <a:xfrm>
            <a:off x="1253159" y="2092907"/>
            <a:ext cx="3196374" cy="466725"/>
            <a:chOff x="1253159" y="2092907"/>
            <a:chExt cx="3196374" cy="466725"/>
          </a:xfrm>
        </p:grpSpPr>
        <p:sp>
          <p:nvSpPr>
            <p:cNvPr id="20" name="矩形 19"/>
            <p:cNvSpPr/>
            <p:nvPr/>
          </p:nvSpPr>
          <p:spPr>
            <a:xfrm>
              <a:off x="2285453" y="2099257"/>
              <a:ext cx="21640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Pay for Music</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sp>
          <p:nvSpPr>
            <p:cNvPr id="21" name="矩形 20"/>
            <p:cNvSpPr/>
            <p:nvPr/>
          </p:nvSpPr>
          <p:spPr>
            <a:xfrm>
              <a:off x="1253159" y="2092907"/>
              <a:ext cx="575799" cy="46166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01</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22" name="矩形 21"/>
          <p:cNvSpPr/>
          <p:nvPr/>
        </p:nvSpPr>
        <p:spPr>
          <a:xfrm>
            <a:off x="6275597" y="1877133"/>
            <a:ext cx="5335588" cy="4284980"/>
          </a:xfrm>
          <a:prstGeom prst="rect">
            <a:avLst/>
          </a:prstGeom>
        </p:spPr>
        <p:txBody>
          <a:bodyPr wrap="square">
            <a:spAutoFit/>
          </a:bodyPr>
          <a:lstStyle/>
          <a:p>
            <a:pPr algn="just">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According to the survey results, digital music payment behavior has become the mainstream music consumption habit of consumers in China. The top three types of payment that consumers use most often are Plateform VIP, digital albums or singles consumption and music package.Accounting for 27.2%, 14.2% and 14% respectively. It can be seen that the current Chinese consumers' digital music payment habits have gradually developed. In addition, consumers in the 19-30 age group are more positive in digital music consumption than consumers over the age of 30.</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penetration rate of Chinese netizens is high, the music users on PCs tend to be saturated.And mobile music is developing rapidly, becoming one of the important entertainment applications.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23" name="等腰三角形 22"/>
          <p:cNvSpPr/>
          <p:nvPr/>
        </p:nvSpPr>
        <p:spPr>
          <a:xfrm rot="5400000">
            <a:off x="5549179" y="2195443"/>
            <a:ext cx="297648" cy="256593"/>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矩形 40"/>
          <p:cNvSpPr/>
          <p:nvPr/>
        </p:nvSpPr>
        <p:spPr>
          <a:xfrm>
            <a:off x="6121984" y="1823409"/>
            <a:ext cx="62542"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5" name="录音 (9)">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3448050" y="403669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par>
                                <p:cTn id="8" presetID="10" presetClass="entr" presetSubtype="0" fill="hold" nodeType="withEffect">
                                  <p:stCondLst>
                                    <p:cond delay="4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grpId="0" nodeType="withEffect">
                                  <p:stCondLst>
                                    <p:cond delay="80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par>
                                <p:cTn id="14" presetID="10" presetClass="entr" presetSubtype="0" fill="hold" grpId="0" nodeType="withEffect">
                                  <p:stCondLst>
                                    <p:cond delay="1200"/>
                                  </p:stCondLst>
                                  <p:childTnLst>
                                    <p:set>
                                      <p:cBhvr>
                                        <p:cTn id="15" dur="1" fill="hold">
                                          <p:stCondLst>
                                            <p:cond delay="0"/>
                                          </p:stCondLst>
                                        </p:cTn>
                                        <p:tgtEl>
                                          <p:spTgt spid="41"/>
                                        </p:tgtEl>
                                        <p:attrNameLst>
                                          <p:attrName>style.visibility</p:attrName>
                                        </p:attrNameLst>
                                      </p:cBhvr>
                                      <p:to>
                                        <p:strVal val="visible"/>
                                      </p:to>
                                    </p:set>
                                    <p:animEffect transition="in" filter="fade">
                                      <p:cBhvr>
                                        <p:cTn id="16" dur="500"/>
                                        <p:tgtEl>
                                          <p:spTgt spid="41"/>
                                        </p:tgtEl>
                                      </p:cBhvr>
                                    </p:animEffect>
                                  </p:childTnLst>
                                </p:cTn>
                              </p:par>
                              <p:par>
                                <p:cTn id="17" presetID="22" presetClass="entr" presetSubtype="8" fill="hold" nodeType="withEffect">
                                  <p:stCondLst>
                                    <p:cond delay="1600"/>
                                  </p:stCondLst>
                                  <p:childTnLst>
                                    <p:set>
                                      <p:cBhvr>
                                        <p:cTn id="18" dur="1" fill="hold">
                                          <p:stCondLst>
                                            <p:cond delay="0"/>
                                          </p:stCondLst>
                                        </p:cTn>
                                        <p:tgtEl>
                                          <p:spTgt spid="22">
                                            <p:txEl>
                                              <p:pRg st="0" end="0"/>
                                            </p:txEl>
                                          </p:spTgt>
                                        </p:tgtEl>
                                        <p:attrNameLst>
                                          <p:attrName>style.visibility</p:attrName>
                                        </p:attrNameLst>
                                      </p:cBhvr>
                                      <p:to>
                                        <p:strVal val="visible"/>
                                      </p:to>
                                    </p:set>
                                    <p:animEffect transition="in" filter="wipe(left)">
                                      <p:cBhvr>
                                        <p:cTn id="19" dur="500"/>
                                        <p:tgtEl>
                                          <p:spTgt spid="22">
                                            <p:txEl>
                                              <p:pRg st="0" end="0"/>
                                            </p:txEl>
                                          </p:spTgt>
                                        </p:tgtEl>
                                      </p:cBhvr>
                                    </p:animEffect>
                                  </p:childTnLst>
                                </p:cTn>
                              </p:par>
                              <p:par>
                                <p:cTn id="20" presetID="22" presetClass="entr" presetSubtype="8" fill="hold" nodeType="withEffect">
                                  <p:stCondLst>
                                    <p:cond delay="1600"/>
                                  </p:stCondLst>
                                  <p:childTnLst>
                                    <p:set>
                                      <p:cBhvr>
                                        <p:cTn id="21" dur="1" fill="hold">
                                          <p:stCondLst>
                                            <p:cond delay="0"/>
                                          </p:stCondLst>
                                        </p:cTn>
                                        <p:tgtEl>
                                          <p:spTgt spid="22">
                                            <p:txEl>
                                              <p:pRg st="1" end="1"/>
                                            </p:txEl>
                                          </p:spTgt>
                                        </p:tgtEl>
                                        <p:attrNameLst>
                                          <p:attrName>style.visibility</p:attrName>
                                        </p:attrNameLst>
                                      </p:cBhvr>
                                      <p:to>
                                        <p:strVal val="visible"/>
                                      </p:to>
                                    </p:set>
                                    <p:animEffect transition="in" filter="wipe(left)">
                                      <p:cBhvr>
                                        <p:cTn id="22" dur="500"/>
                                        <p:tgtEl>
                                          <p:spTgt spid="22">
                                            <p:txEl>
                                              <p:pRg st="1" end="1"/>
                                            </p:txEl>
                                          </p:spTgt>
                                        </p:tgtEl>
                                      </p:cBhvr>
                                    </p:animEffect>
                                  </p:childTnLst>
                                </p:cTn>
                              </p:par>
                            </p:childTnLst>
                          </p:cTn>
                        </p:par>
                        <p:par>
                          <p:cTn id="23" fill="hold">
                            <p:stCondLst>
                              <p:cond delay="500"/>
                            </p:stCondLst>
                            <p:childTnLst>
                              <p:par>
                                <p:cTn id="24" presetID="1" presetClass="mediacall" presetSubtype="0" fill="hold" nodeType="afterEffect">
                                  <p:stCondLst>
                                    <p:cond delay="0"/>
                                  </p:stCondLst>
                                  <p:childTnLst>
                                    <p:cmd type="call" cmd="playFrom(0.0)">
                                      <p:cBhvr additive="base">
                                        <p:cTn id="25" dur="8987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6" fill="hold" display="1">
                  <p:stCondLst>
                    <p:cond delay="indefinite"/>
                  </p:stCondLst>
                  <p:endCondLst>
                    <p:cond evt="onNext">
                      <p:tgtEl>
                        <p:sldTgt/>
                      </p:tgtEl>
                    </p:cond>
                    <p:cond evt="onPrev">
                      <p:tgtEl>
                        <p:sldTgt/>
                      </p:tgtEl>
                    </p:cond>
                    <p:cond evt="onStopAudio">
                      <p:tgtEl>
                        <p:sldTgt/>
                      </p:tgtEl>
                    </p:cond>
                  </p:endCondLst>
                </p:cTn>
                <p:tgtEl>
                  <p:spTgt spid="15"/>
                </p:tgtEl>
              </p:cMediaNode>
            </p:audio>
          </p:childTnLst>
        </p:cTn>
      </p:par>
    </p:tnLst>
    <p:bldLst>
      <p:bldP spid="23" grpId="0" bldLvl="0" animBg="1"/>
      <p:bldP spid="41"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29180"/>
            <a:ext cx="4874260" cy="972820"/>
            <a:chOff x="695325" y="386330"/>
            <a:chExt cx="4874260" cy="972820"/>
          </a:xfrm>
        </p:grpSpPr>
        <p:grpSp>
          <p:nvGrpSpPr>
            <p:cNvPr id="3" name="组合 2"/>
            <p:cNvGrpSpPr/>
            <p:nvPr/>
          </p:nvGrpSpPr>
          <p:grpSpPr>
            <a:xfrm>
              <a:off x="695325" y="386330"/>
              <a:ext cx="4302657" cy="738892"/>
              <a:chOff x="1328935" y="2467033"/>
              <a:chExt cx="4302657" cy="738892"/>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3</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142975" y="2467033"/>
                <a:ext cx="3488617"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SOCIAL</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 name="矩形 3"/>
            <p:cNvSpPr/>
            <p:nvPr/>
          </p:nvSpPr>
          <p:spPr>
            <a:xfrm>
              <a:off x="1494155" y="783205"/>
              <a:ext cx="4075430" cy="575945"/>
            </a:xfrm>
            <a:prstGeom prst="rect">
              <a:avLst/>
            </a:prstGeom>
          </p:spPr>
          <p:txBody>
            <a:bodyPr wrap="square">
              <a:spAutoFit/>
            </a:bodyPr>
            <a:lstStyle/>
            <a:p>
              <a:r>
                <a:rPr lang="en-US" altLang="zh-CN" sz="1050" dirty="0">
                  <a:solidFill>
                    <a:schemeClr val="bg2">
                      <a:lumMod val="10000"/>
                    </a:schemeClr>
                  </a:solidFill>
                  <a:latin typeface="微软雅黑" panose="020B0503020204020204" pitchFamily="34" charset="-122"/>
                  <a:ea typeface="微软雅黑" panose="020B0503020204020204" pitchFamily="34" charset="-122"/>
                  <a:sym typeface="+mn-ea"/>
                </a:rPr>
                <a:t>Refers to the traditional culture,people's common thought and habit that will influence the market.</a:t>
              </a:r>
              <a:endParaRPr lang="en-US" altLang="zh-CN" sz="1050" dirty="0">
                <a:solidFill>
                  <a:schemeClr val="bg2">
                    <a:lumMod val="10000"/>
                  </a:schemeClr>
                </a:solidFill>
                <a:latin typeface="微软雅黑" panose="020B0503020204020204" pitchFamily="34" charset="-122"/>
                <a:ea typeface="微软雅黑" panose="020B0503020204020204" pitchFamily="34" charset="-122"/>
              </a:endParaRPr>
            </a:p>
            <a:p>
              <a:endParaRPr lang="zh-CN" altLang="en-US" sz="1050" dirty="0">
                <a:solidFill>
                  <a:schemeClr val="bg2">
                    <a:lumMod val="10000"/>
                  </a:schemeClr>
                </a:solidFill>
              </a:endParaRPr>
            </a:p>
          </p:txBody>
        </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grpSp>
        <p:nvGrpSpPr>
          <p:cNvPr id="56" name="组合 55"/>
          <p:cNvGrpSpPr/>
          <p:nvPr/>
        </p:nvGrpSpPr>
        <p:grpSpPr>
          <a:xfrm flipH="1">
            <a:off x="7182060" y="3490284"/>
            <a:ext cx="4429125" cy="1000664"/>
            <a:chOff x="712578" y="1880559"/>
            <a:chExt cx="4429125" cy="1000664"/>
          </a:xfrm>
        </p:grpSpPr>
        <p:sp>
          <p:nvSpPr>
            <p:cNvPr id="61" name="矩形 60"/>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2" name="矩形 61"/>
            <p:cNvSpPr/>
            <p:nvPr/>
          </p:nvSpPr>
          <p:spPr>
            <a:xfrm>
              <a:off x="996740" y="2104846"/>
              <a:ext cx="3860800"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5" name="组合 14"/>
          <p:cNvGrpSpPr/>
          <p:nvPr/>
        </p:nvGrpSpPr>
        <p:grpSpPr>
          <a:xfrm>
            <a:off x="7762105" y="3759782"/>
            <a:ext cx="3642525" cy="466725"/>
            <a:chOff x="7762105" y="3759782"/>
            <a:chExt cx="3642525" cy="466725"/>
          </a:xfrm>
        </p:grpSpPr>
        <p:sp>
          <p:nvSpPr>
            <p:cNvPr id="57" name="矩形 56"/>
            <p:cNvSpPr/>
            <p:nvPr/>
          </p:nvSpPr>
          <p:spPr>
            <a:xfrm flipH="1">
              <a:off x="7762105" y="3766132"/>
              <a:ext cx="29260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Music in Dailylife </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sp>
          <p:nvSpPr>
            <p:cNvPr id="58" name="矩形 57"/>
            <p:cNvSpPr/>
            <p:nvPr/>
          </p:nvSpPr>
          <p:spPr>
            <a:xfrm flipH="1">
              <a:off x="10816007" y="3759782"/>
              <a:ext cx="588623" cy="46166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02</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59" name="矩形 58"/>
          <p:cNvSpPr/>
          <p:nvPr/>
        </p:nvSpPr>
        <p:spPr>
          <a:xfrm flipH="1">
            <a:off x="586105" y="2359733"/>
            <a:ext cx="5335588" cy="3446145"/>
          </a:xfrm>
          <a:prstGeom prst="rect">
            <a:avLst/>
          </a:prstGeom>
        </p:spPr>
        <p:txBody>
          <a:bodyPr wrap="square">
            <a:spAutoFit/>
          </a:bodyPr>
          <a:lstStyle/>
          <a:p>
            <a:pPr algn="just">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scenes of mobile music appearing in daily life are increasing, and the high-frequency scenes of listening to songs includes: on the way to work, rest at home and do some sports. Its scene music classification recommendation technology is ahead of other domestic music platforms. According to the survey, the effective recommendation listening rate of Xiami music is second only to the QQ music ranked first in the same platform.</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algn="just">
              <a:lnSpc>
                <a:spcPct val="13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digital album payment, LIVE performance, online live broadcast and music variety show that the music industry is quietly changing, and the music industry will have more chances in the future.</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60" name="等腰三角形 59"/>
          <p:cNvSpPr/>
          <p:nvPr/>
        </p:nvSpPr>
        <p:spPr>
          <a:xfrm rot="16200000" flipH="1">
            <a:off x="6459683" y="3862318"/>
            <a:ext cx="297648" cy="256593"/>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矩形 54"/>
          <p:cNvSpPr/>
          <p:nvPr/>
        </p:nvSpPr>
        <p:spPr>
          <a:xfrm flipH="1">
            <a:off x="6121984" y="3490284"/>
            <a:ext cx="62542"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录音 (10)">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8395970" y="130175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withEffect">
                                  <p:stCondLst>
                                    <p:cond delay="2000"/>
                                  </p:stCondLst>
                                  <p:childTnLst>
                                    <p:set>
                                      <p:cBhvr>
                                        <p:cTn id="6" dur="1" fill="hold">
                                          <p:stCondLst>
                                            <p:cond delay="0"/>
                                          </p:stCondLst>
                                        </p:cTn>
                                        <p:tgtEl>
                                          <p:spTgt spid="56"/>
                                        </p:tgtEl>
                                        <p:attrNameLst>
                                          <p:attrName>style.visibility</p:attrName>
                                        </p:attrNameLst>
                                      </p:cBhvr>
                                      <p:to>
                                        <p:strVal val="visible"/>
                                      </p:to>
                                    </p:set>
                                    <p:animEffect transition="in" filter="wipe(right)">
                                      <p:cBhvr>
                                        <p:cTn id="7" dur="500"/>
                                        <p:tgtEl>
                                          <p:spTgt spid="56"/>
                                        </p:tgtEl>
                                      </p:cBhvr>
                                    </p:animEffect>
                                  </p:childTnLst>
                                </p:cTn>
                              </p:par>
                              <p:par>
                                <p:cTn id="8" presetID="10" presetClass="entr" presetSubtype="0" fill="hold" nodeType="withEffect">
                                  <p:stCondLst>
                                    <p:cond delay="240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grpId="0" nodeType="withEffect">
                                  <p:stCondLst>
                                    <p:cond delay="2800"/>
                                  </p:stCondLst>
                                  <p:childTnLst>
                                    <p:set>
                                      <p:cBhvr>
                                        <p:cTn id="12" dur="1" fill="hold">
                                          <p:stCondLst>
                                            <p:cond delay="0"/>
                                          </p:stCondLst>
                                        </p:cTn>
                                        <p:tgtEl>
                                          <p:spTgt spid="60"/>
                                        </p:tgtEl>
                                        <p:attrNameLst>
                                          <p:attrName>style.visibility</p:attrName>
                                        </p:attrNameLst>
                                      </p:cBhvr>
                                      <p:to>
                                        <p:strVal val="visible"/>
                                      </p:to>
                                    </p:set>
                                    <p:animEffect transition="in" filter="fade">
                                      <p:cBhvr>
                                        <p:cTn id="13" dur="500"/>
                                        <p:tgtEl>
                                          <p:spTgt spid="60"/>
                                        </p:tgtEl>
                                      </p:cBhvr>
                                    </p:animEffect>
                                  </p:childTnLst>
                                </p:cTn>
                              </p:par>
                              <p:par>
                                <p:cTn id="14" presetID="10" presetClass="entr" presetSubtype="0" fill="hold" grpId="0" nodeType="withEffect">
                                  <p:stCondLst>
                                    <p:cond delay="3200"/>
                                  </p:stCondLst>
                                  <p:childTnLst>
                                    <p:set>
                                      <p:cBhvr>
                                        <p:cTn id="15" dur="1" fill="hold">
                                          <p:stCondLst>
                                            <p:cond delay="0"/>
                                          </p:stCondLst>
                                        </p:cTn>
                                        <p:tgtEl>
                                          <p:spTgt spid="55"/>
                                        </p:tgtEl>
                                        <p:attrNameLst>
                                          <p:attrName>style.visibility</p:attrName>
                                        </p:attrNameLst>
                                      </p:cBhvr>
                                      <p:to>
                                        <p:strVal val="visible"/>
                                      </p:to>
                                    </p:set>
                                    <p:animEffect transition="in" filter="fade">
                                      <p:cBhvr>
                                        <p:cTn id="16" dur="500"/>
                                        <p:tgtEl>
                                          <p:spTgt spid="55"/>
                                        </p:tgtEl>
                                      </p:cBhvr>
                                    </p:animEffect>
                                  </p:childTnLst>
                                </p:cTn>
                              </p:par>
                              <p:par>
                                <p:cTn id="17" presetID="22" presetClass="entr" presetSubtype="2" fill="hold" nodeType="withEffect">
                                  <p:stCondLst>
                                    <p:cond delay="3600"/>
                                  </p:stCondLst>
                                  <p:childTnLst>
                                    <p:set>
                                      <p:cBhvr>
                                        <p:cTn id="18" dur="1" fill="hold">
                                          <p:stCondLst>
                                            <p:cond delay="0"/>
                                          </p:stCondLst>
                                        </p:cTn>
                                        <p:tgtEl>
                                          <p:spTgt spid="59">
                                            <p:txEl>
                                              <p:pRg st="0" end="0"/>
                                            </p:txEl>
                                          </p:spTgt>
                                        </p:tgtEl>
                                        <p:attrNameLst>
                                          <p:attrName>style.visibility</p:attrName>
                                        </p:attrNameLst>
                                      </p:cBhvr>
                                      <p:to>
                                        <p:strVal val="visible"/>
                                      </p:to>
                                    </p:set>
                                    <p:animEffect transition="in" filter="wipe(right)">
                                      <p:cBhvr>
                                        <p:cTn id="19" dur="500"/>
                                        <p:tgtEl>
                                          <p:spTgt spid="59">
                                            <p:txEl>
                                              <p:pRg st="0" end="0"/>
                                            </p:txEl>
                                          </p:spTgt>
                                        </p:tgtEl>
                                      </p:cBhvr>
                                    </p:animEffect>
                                  </p:childTnLst>
                                </p:cTn>
                              </p:par>
                              <p:par>
                                <p:cTn id="20" presetID="22" presetClass="entr" presetSubtype="2" fill="hold" nodeType="withEffect">
                                  <p:stCondLst>
                                    <p:cond delay="3600"/>
                                  </p:stCondLst>
                                  <p:childTnLst>
                                    <p:set>
                                      <p:cBhvr>
                                        <p:cTn id="21" dur="1" fill="hold">
                                          <p:stCondLst>
                                            <p:cond delay="0"/>
                                          </p:stCondLst>
                                        </p:cTn>
                                        <p:tgtEl>
                                          <p:spTgt spid="59">
                                            <p:txEl>
                                              <p:pRg st="1" end="1"/>
                                            </p:txEl>
                                          </p:spTgt>
                                        </p:tgtEl>
                                        <p:attrNameLst>
                                          <p:attrName>style.visibility</p:attrName>
                                        </p:attrNameLst>
                                      </p:cBhvr>
                                      <p:to>
                                        <p:strVal val="visible"/>
                                      </p:to>
                                    </p:set>
                                    <p:animEffect transition="in" filter="wipe(right)">
                                      <p:cBhvr>
                                        <p:cTn id="22" dur="500"/>
                                        <p:tgtEl>
                                          <p:spTgt spid="59">
                                            <p:txEl>
                                              <p:pRg st="1" end="1"/>
                                            </p:txEl>
                                          </p:spTgt>
                                        </p:tgtEl>
                                      </p:cBhvr>
                                    </p:animEffect>
                                  </p:childTnLst>
                                </p:cTn>
                              </p:par>
                            </p:childTnLst>
                          </p:cTn>
                        </p:par>
                        <p:par>
                          <p:cTn id="23" fill="hold">
                            <p:stCondLst>
                              <p:cond delay="2500"/>
                            </p:stCondLst>
                            <p:childTnLst>
                              <p:par>
                                <p:cTn id="24" presetID="1" presetClass="mediacall" presetSubtype="0" fill="hold" nodeType="afterEffect">
                                  <p:stCondLst>
                                    <p:cond delay="0"/>
                                  </p:stCondLst>
                                  <p:childTnLst>
                                    <p:cmd type="call" cmd="playFrom(0.0)">
                                      <p:cBhvr additive="base">
                                        <p:cTn id="25" dur="5471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6" fill="hold" display="1">
                  <p:stCondLst>
                    <p:cond delay="indefinite"/>
                  </p:stCondLst>
                  <p:endCondLst>
                    <p:cond evt="onNext">
                      <p:tgtEl>
                        <p:sldTgt/>
                      </p:tgtEl>
                    </p:cond>
                    <p:cond evt="onPrev">
                      <p:tgtEl>
                        <p:sldTgt/>
                      </p:tgtEl>
                    </p:cond>
                    <p:cond evt="onStopAudio">
                      <p:tgtEl>
                        <p:sldTgt/>
                      </p:tgtEl>
                    </p:cond>
                  </p:endCondLst>
                </p:cTn>
                <p:tgtEl>
                  <p:spTgt spid="13"/>
                </p:tgtEl>
              </p:cMediaNode>
            </p:audio>
          </p:childTnLst>
        </p:cTn>
      </p:par>
    </p:tnLst>
    <p:bldLst>
      <p:bldP spid="60" grpId="0" animBg="1"/>
      <p:bldP spid="5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29180"/>
            <a:ext cx="5112787" cy="972598"/>
            <a:chOff x="695325" y="386330"/>
            <a:chExt cx="5112787" cy="972598"/>
          </a:xfrm>
        </p:grpSpPr>
        <p:grpSp>
          <p:nvGrpSpPr>
            <p:cNvPr id="3" name="组合 2"/>
            <p:cNvGrpSpPr/>
            <p:nvPr/>
          </p:nvGrpSpPr>
          <p:grpSpPr>
            <a:xfrm>
              <a:off x="695325" y="386330"/>
              <a:ext cx="5112787" cy="738892"/>
              <a:chOff x="1328935" y="2467033"/>
              <a:chExt cx="5112787" cy="738892"/>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3</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142975" y="2467033"/>
                <a:ext cx="4298747"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SOCIAL</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 name="矩形 3"/>
            <p:cNvSpPr/>
            <p:nvPr/>
          </p:nvSpPr>
          <p:spPr>
            <a:xfrm>
              <a:off x="1494125" y="782983"/>
              <a:ext cx="3630325" cy="575945"/>
            </a:xfrm>
            <a:prstGeom prst="rect">
              <a:avLst/>
            </a:prstGeom>
          </p:spPr>
          <p:txBody>
            <a:bodyPr wrap="square">
              <a:spAutoFit/>
            </a:bodyPr>
            <a:lstStyle/>
            <a:p>
              <a:r>
                <a:rPr lang="en-US" altLang="zh-CN" sz="1050" dirty="0">
                  <a:solidFill>
                    <a:schemeClr val="bg2">
                      <a:lumMod val="10000"/>
                    </a:schemeClr>
                  </a:solidFill>
                  <a:latin typeface="微软雅黑" panose="020B0503020204020204" pitchFamily="34" charset="-122"/>
                  <a:ea typeface="微软雅黑" panose="020B0503020204020204" pitchFamily="34" charset="-122"/>
                  <a:sym typeface="+mn-ea"/>
                </a:rPr>
                <a:t>Refers to the traditional culture,people's common thought and habit that will influence the market.</a:t>
              </a:r>
              <a:endParaRPr lang="en-US" altLang="zh-CN" sz="1050" dirty="0">
                <a:solidFill>
                  <a:schemeClr val="bg2">
                    <a:lumMod val="10000"/>
                  </a:schemeClr>
                </a:solidFill>
                <a:latin typeface="微软雅黑" panose="020B0503020204020204" pitchFamily="34" charset="-122"/>
                <a:ea typeface="微软雅黑" panose="020B0503020204020204" pitchFamily="34" charset="-122"/>
              </a:endParaRPr>
            </a:p>
            <a:p>
              <a:endParaRPr lang="zh-CN" altLang="en-US" sz="1050" dirty="0">
                <a:solidFill>
                  <a:schemeClr val="bg2">
                    <a:lumMod val="10000"/>
                  </a:schemeClr>
                </a:solidFill>
              </a:endParaRPr>
            </a:p>
          </p:txBody>
        </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grpSp>
        <p:nvGrpSpPr>
          <p:cNvPr id="46" name="组合 45"/>
          <p:cNvGrpSpPr/>
          <p:nvPr/>
        </p:nvGrpSpPr>
        <p:grpSpPr>
          <a:xfrm>
            <a:off x="695325" y="5157159"/>
            <a:ext cx="4429125" cy="1000664"/>
            <a:chOff x="712578" y="1880559"/>
            <a:chExt cx="4429125" cy="1000664"/>
          </a:xfrm>
        </p:grpSpPr>
        <p:sp>
          <p:nvSpPr>
            <p:cNvPr id="51" name="矩形 50"/>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矩形 51"/>
            <p:cNvSpPr/>
            <p:nvPr/>
          </p:nvSpPr>
          <p:spPr>
            <a:xfrm>
              <a:off x="996740" y="2104846"/>
              <a:ext cx="3860800"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6" name="组合 15"/>
          <p:cNvGrpSpPr/>
          <p:nvPr/>
        </p:nvGrpSpPr>
        <p:grpSpPr>
          <a:xfrm>
            <a:off x="1215059" y="5426657"/>
            <a:ext cx="2929674" cy="466725"/>
            <a:chOff x="1215059" y="5426657"/>
            <a:chExt cx="2929674" cy="466725"/>
          </a:xfrm>
        </p:grpSpPr>
        <p:sp>
          <p:nvSpPr>
            <p:cNvPr id="47" name="矩形 46"/>
            <p:cNvSpPr/>
            <p:nvPr/>
          </p:nvSpPr>
          <p:spPr>
            <a:xfrm>
              <a:off x="2285453" y="5433007"/>
              <a:ext cx="18592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NICHE MUSIC</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sp>
          <p:nvSpPr>
            <p:cNvPr id="48" name="矩形 47"/>
            <p:cNvSpPr/>
            <p:nvPr/>
          </p:nvSpPr>
          <p:spPr>
            <a:xfrm>
              <a:off x="1215059" y="5426657"/>
              <a:ext cx="588623" cy="46166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03</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9" name="矩形 48"/>
          <p:cNvSpPr/>
          <p:nvPr/>
        </p:nvSpPr>
        <p:spPr>
          <a:xfrm>
            <a:off x="6676390" y="3261995"/>
            <a:ext cx="4460240" cy="3290570"/>
          </a:xfrm>
          <a:prstGeom prst="rect">
            <a:avLst/>
          </a:prstGeom>
        </p:spPr>
        <p:txBody>
          <a:bodyPr wrap="square">
            <a:spAutoFit/>
          </a:bodyPr>
          <a:lstStyle/>
          <a:p>
            <a:pPr algn="just">
              <a:lnSpc>
                <a:spcPct val="130000"/>
              </a:lnSpc>
            </a:pPr>
            <a:r>
              <a:rPr lang="en-US" altLang="zh-CN" sz="1600" dirty="0">
                <a:solidFill>
                  <a:schemeClr val="bg2">
                    <a:lumMod val="10000"/>
                  </a:schemeClr>
                </a:solidFill>
                <a:latin typeface="微软雅黑" panose="020B0503020204020204" pitchFamily="34" charset="-122"/>
                <a:ea typeface="微软雅黑" panose="020B0503020204020204" pitchFamily="34" charset="-122"/>
              </a:rPr>
              <a:t>In recent years, niche music such as folk songs, underground raps and independent creations have gradually become popular. This is one of the key reasons why Xiami music can stand out in the brutal market competition: the culture of Xiami music is unique which is adored by many music enthusiasts with high quality and good music taste, most of them would like to pay for music.</a:t>
            </a:r>
            <a:endParaRPr lang="en-US" altLang="zh-CN" sz="16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50" name="等腰三角形 49"/>
          <p:cNvSpPr/>
          <p:nvPr/>
        </p:nvSpPr>
        <p:spPr>
          <a:xfrm rot="5400000">
            <a:off x="5549179" y="5529193"/>
            <a:ext cx="297648" cy="256593"/>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矩形 44"/>
          <p:cNvSpPr/>
          <p:nvPr/>
        </p:nvSpPr>
        <p:spPr>
          <a:xfrm>
            <a:off x="6121984" y="5157159"/>
            <a:ext cx="62542"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录音 (11)">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3731895" y="238760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4000"/>
                                  </p:stCondLst>
                                  <p:childTnLst>
                                    <p:set>
                                      <p:cBhvr>
                                        <p:cTn id="6" dur="1" fill="hold">
                                          <p:stCondLst>
                                            <p:cond delay="0"/>
                                          </p:stCondLst>
                                        </p:cTn>
                                        <p:tgtEl>
                                          <p:spTgt spid="46"/>
                                        </p:tgtEl>
                                        <p:attrNameLst>
                                          <p:attrName>style.visibility</p:attrName>
                                        </p:attrNameLst>
                                      </p:cBhvr>
                                      <p:to>
                                        <p:strVal val="visible"/>
                                      </p:to>
                                    </p:set>
                                    <p:animEffect transition="in" filter="wipe(left)">
                                      <p:cBhvr>
                                        <p:cTn id="7" dur="500"/>
                                        <p:tgtEl>
                                          <p:spTgt spid="46"/>
                                        </p:tgtEl>
                                      </p:cBhvr>
                                    </p:animEffect>
                                  </p:childTnLst>
                                </p:cTn>
                              </p:par>
                              <p:par>
                                <p:cTn id="8" presetID="10" presetClass="entr" presetSubtype="0" fill="hold" nodeType="withEffect">
                                  <p:stCondLst>
                                    <p:cond delay="440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grpId="0" nodeType="withEffect">
                                  <p:stCondLst>
                                    <p:cond delay="4800"/>
                                  </p:stCondLst>
                                  <p:childTnLst>
                                    <p:set>
                                      <p:cBhvr>
                                        <p:cTn id="12" dur="1" fill="hold">
                                          <p:stCondLst>
                                            <p:cond delay="0"/>
                                          </p:stCondLst>
                                        </p:cTn>
                                        <p:tgtEl>
                                          <p:spTgt spid="50"/>
                                        </p:tgtEl>
                                        <p:attrNameLst>
                                          <p:attrName>style.visibility</p:attrName>
                                        </p:attrNameLst>
                                      </p:cBhvr>
                                      <p:to>
                                        <p:strVal val="visible"/>
                                      </p:to>
                                    </p:set>
                                    <p:animEffect transition="in" filter="fade">
                                      <p:cBhvr>
                                        <p:cTn id="13" dur="500"/>
                                        <p:tgtEl>
                                          <p:spTgt spid="50"/>
                                        </p:tgtEl>
                                      </p:cBhvr>
                                    </p:animEffect>
                                  </p:childTnLst>
                                </p:cTn>
                              </p:par>
                              <p:par>
                                <p:cTn id="14" presetID="10" presetClass="entr" presetSubtype="0" fill="hold" grpId="0" nodeType="withEffect">
                                  <p:stCondLst>
                                    <p:cond delay="5200"/>
                                  </p:stCondLst>
                                  <p:childTnLst>
                                    <p:set>
                                      <p:cBhvr>
                                        <p:cTn id="15" dur="1" fill="hold">
                                          <p:stCondLst>
                                            <p:cond delay="0"/>
                                          </p:stCondLst>
                                        </p:cTn>
                                        <p:tgtEl>
                                          <p:spTgt spid="45"/>
                                        </p:tgtEl>
                                        <p:attrNameLst>
                                          <p:attrName>style.visibility</p:attrName>
                                        </p:attrNameLst>
                                      </p:cBhvr>
                                      <p:to>
                                        <p:strVal val="visible"/>
                                      </p:to>
                                    </p:set>
                                    <p:animEffect transition="in" filter="fade">
                                      <p:cBhvr>
                                        <p:cTn id="16" dur="500"/>
                                        <p:tgtEl>
                                          <p:spTgt spid="45"/>
                                        </p:tgtEl>
                                      </p:cBhvr>
                                    </p:animEffect>
                                  </p:childTnLst>
                                </p:cTn>
                              </p:par>
                              <p:par>
                                <p:cTn id="17" presetID="22" presetClass="entr" presetSubtype="8" fill="hold" nodeType="withEffect">
                                  <p:stCondLst>
                                    <p:cond delay="5600"/>
                                  </p:stCondLst>
                                  <p:childTnLst>
                                    <p:set>
                                      <p:cBhvr>
                                        <p:cTn id="18" dur="1" fill="hold">
                                          <p:stCondLst>
                                            <p:cond delay="0"/>
                                          </p:stCondLst>
                                        </p:cTn>
                                        <p:tgtEl>
                                          <p:spTgt spid="49">
                                            <p:txEl>
                                              <p:pRg st="0" end="0"/>
                                            </p:txEl>
                                          </p:spTgt>
                                        </p:tgtEl>
                                        <p:attrNameLst>
                                          <p:attrName>style.visibility</p:attrName>
                                        </p:attrNameLst>
                                      </p:cBhvr>
                                      <p:to>
                                        <p:strVal val="visible"/>
                                      </p:to>
                                    </p:set>
                                    <p:animEffect transition="in" filter="wipe(left)">
                                      <p:cBhvr>
                                        <p:cTn id="19" dur="500"/>
                                        <p:tgtEl>
                                          <p:spTgt spid="49">
                                            <p:txEl>
                                              <p:pRg st="0" end="0"/>
                                            </p:txEl>
                                          </p:spTgt>
                                        </p:tgtEl>
                                      </p:cBhvr>
                                    </p:animEffect>
                                  </p:childTnLst>
                                </p:cTn>
                              </p:par>
                            </p:childTnLst>
                          </p:cTn>
                        </p:par>
                        <p:par>
                          <p:cTn id="20" fill="hold">
                            <p:stCondLst>
                              <p:cond delay="4500"/>
                            </p:stCondLst>
                            <p:childTnLst>
                              <p:par>
                                <p:cTn id="21" presetID="1" presetClass="mediacall" presetSubtype="0" fill="hold" nodeType="afterEffect">
                                  <p:stCondLst>
                                    <p:cond delay="0"/>
                                  </p:stCondLst>
                                  <p:childTnLst>
                                    <p:cmd type="call" cmd="playFrom(0.0)">
                                      <p:cBhvr additive="base">
                                        <p:cTn id="22" dur="3679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3" fill="hold" display="1">
                  <p:stCondLst>
                    <p:cond delay="indefinite"/>
                  </p:stCondLst>
                  <p:endCondLst>
                    <p:cond evt="onNext">
                      <p:tgtEl>
                        <p:sldTgt/>
                      </p:tgtEl>
                    </p:cond>
                    <p:cond evt="onPrev">
                      <p:tgtEl>
                        <p:sldTgt/>
                      </p:tgtEl>
                    </p:cond>
                    <p:cond evt="onStopAudio">
                      <p:tgtEl>
                        <p:sldTgt/>
                      </p:tgtEl>
                    </p:cond>
                  </p:endCondLst>
                </p:cTn>
                <p:tgtEl>
                  <p:spTgt spid="13"/>
                </p:tgtEl>
              </p:cMediaNode>
            </p:audio>
          </p:childTnLst>
        </p:cTn>
      </p:par>
    </p:tnLst>
    <p:bldLst>
      <p:bldP spid="50" grpId="0" bldLvl="0" animBg="1"/>
      <p:bldP spid="45"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195259" y="1926112"/>
            <a:ext cx="12687300" cy="285750"/>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矩形 27"/>
          <p:cNvSpPr/>
          <p:nvPr/>
        </p:nvSpPr>
        <p:spPr>
          <a:xfrm>
            <a:off x="1182313" y="4499597"/>
            <a:ext cx="2818674" cy="983615"/>
          </a:xfrm>
          <a:prstGeom prst="rect">
            <a:avLst/>
          </a:prstGeom>
        </p:spPr>
        <p:txBody>
          <a:bodyPr wrap="square">
            <a:spAutoFit/>
          </a:bodyPr>
          <a:lstStyle/>
          <a:p>
            <a:pPr algn="just"/>
            <a:r>
              <a:rPr lang="en-US" altLang="zh-CN" sz="1400" dirty="0">
                <a:solidFill>
                  <a:schemeClr val="bg2">
                    <a:lumMod val="10000"/>
                  </a:schemeClr>
                </a:solidFill>
                <a:latin typeface="微软雅黑" panose="020B0503020204020204" pitchFamily="34" charset="-122"/>
                <a:ea typeface="微软雅黑" panose="020B0503020204020204" pitchFamily="34" charset="-122"/>
              </a:rPr>
              <a:t>Since </a:t>
            </a:r>
            <a:r>
              <a:rPr lang="en-US" altLang="zh-CN" sz="1600" dirty="0">
                <a:solidFill>
                  <a:schemeClr val="bg2">
                    <a:lumMod val="10000"/>
                  </a:schemeClr>
                </a:solidFill>
                <a:latin typeface="微软雅黑" panose="020B0503020204020204" pitchFamily="34" charset="-122"/>
                <a:ea typeface="微软雅黑" panose="020B0503020204020204" pitchFamily="34" charset="-122"/>
              </a:rPr>
              <a:t>Huawei </a:t>
            </a:r>
            <a:r>
              <a:rPr lang="en-US" altLang="zh-CN" sz="1400" dirty="0">
                <a:solidFill>
                  <a:schemeClr val="bg2">
                    <a:lumMod val="10000"/>
                  </a:schemeClr>
                </a:solidFill>
                <a:latin typeface="微软雅黑" panose="020B0503020204020204" pitchFamily="34" charset="-122"/>
                <a:ea typeface="微软雅黑" panose="020B0503020204020204" pitchFamily="34" charset="-122"/>
              </a:rPr>
              <a:t>is preparing to launch a 5G network, network technology has matured and so as network technology.</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37" name="矩形 36"/>
          <p:cNvSpPr/>
          <p:nvPr/>
        </p:nvSpPr>
        <p:spPr>
          <a:xfrm>
            <a:off x="4784142" y="4499597"/>
            <a:ext cx="2818674" cy="953135"/>
          </a:xfrm>
          <a:prstGeom prst="rect">
            <a:avLst/>
          </a:prstGeom>
        </p:spPr>
        <p:txBody>
          <a:bodyPr wrap="square">
            <a:spAutoFit/>
          </a:bodyPr>
          <a:lstStyle/>
          <a:p>
            <a:pPr algn="just"/>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popularity of intelligent terminals and the audio transmission technology have matured.</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46" name="矩形 45"/>
          <p:cNvSpPr/>
          <p:nvPr/>
        </p:nvSpPr>
        <p:spPr>
          <a:xfrm>
            <a:off x="8342791" y="4499597"/>
            <a:ext cx="2818674" cy="1599565"/>
          </a:xfrm>
          <a:prstGeom prst="rect">
            <a:avLst/>
          </a:prstGeom>
        </p:spPr>
        <p:txBody>
          <a:bodyPr wrap="square">
            <a:spAutoFit/>
          </a:bodyPr>
          <a:lstStyle/>
          <a:p>
            <a:pPr algn="just"/>
            <a:r>
              <a:rPr lang="en-US" altLang="zh-CN" sz="1400" dirty="0">
                <a:solidFill>
                  <a:schemeClr val="bg2">
                    <a:lumMod val="10000"/>
                  </a:schemeClr>
                </a:solidFill>
                <a:latin typeface="微软雅黑" panose="020B0503020204020204" pitchFamily="34" charset="-122"/>
                <a:ea typeface="微软雅黑" panose="020B0503020204020204" pitchFamily="34" charset="-122"/>
              </a:rPr>
              <a:t>4K live broadcast technology is mature, and music online live video can be realized.</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algn="just"/>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growing maturity of AR&amp;VR technology has helped to try new ways in the music industry.</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14" name="组合 13"/>
          <p:cNvGrpSpPr/>
          <p:nvPr/>
        </p:nvGrpSpPr>
        <p:grpSpPr>
          <a:xfrm>
            <a:off x="1201129" y="2009504"/>
            <a:ext cx="2781675" cy="2131352"/>
            <a:chOff x="1201129" y="2009504"/>
            <a:chExt cx="2781675" cy="2131352"/>
          </a:xfrm>
        </p:grpSpPr>
        <p:grpSp>
          <p:nvGrpSpPr>
            <p:cNvPr id="27" name="组合 26"/>
            <p:cNvGrpSpPr/>
            <p:nvPr/>
          </p:nvGrpSpPr>
          <p:grpSpPr>
            <a:xfrm>
              <a:off x="1255665" y="2009504"/>
              <a:ext cx="2671971" cy="1950188"/>
              <a:chOff x="1952349" y="2280574"/>
              <a:chExt cx="2671971" cy="1950188"/>
            </a:xfrm>
          </p:grpSpPr>
          <p:grpSp>
            <p:nvGrpSpPr>
              <p:cNvPr id="15" name="组合 14"/>
              <p:cNvGrpSpPr/>
              <p:nvPr/>
            </p:nvGrpSpPr>
            <p:grpSpPr>
              <a:xfrm>
                <a:off x="1952349" y="3230098"/>
                <a:ext cx="2671971" cy="1000664"/>
                <a:chOff x="712578" y="1880559"/>
                <a:chExt cx="4429125" cy="1000664"/>
              </a:xfrm>
            </p:grpSpPr>
            <p:sp>
              <p:nvSpPr>
                <p:cNvPr id="16" name="矩形 15"/>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16"/>
                <p:cNvSpPr/>
                <p:nvPr/>
              </p:nvSpPr>
              <p:spPr>
                <a:xfrm>
                  <a:off x="1056255" y="2104846"/>
                  <a:ext cx="3741769"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9" name="直接连接符 18"/>
              <p:cNvCxnSpPr/>
              <p:nvPr/>
            </p:nvCxnSpPr>
            <p:spPr>
              <a:xfrm flipV="1">
                <a:off x="1965049" y="2320471"/>
                <a:ext cx="1335985" cy="922327"/>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flipH="1" flipV="1">
                <a:off x="3294684" y="2331843"/>
                <a:ext cx="1315032" cy="922326"/>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25" name="椭圆 24"/>
              <p:cNvSpPr/>
              <p:nvPr/>
            </p:nvSpPr>
            <p:spPr>
              <a:xfrm>
                <a:off x="3213568" y="2280574"/>
                <a:ext cx="102537" cy="1025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25"/>
              <p:cNvSpPr/>
              <p:nvPr/>
            </p:nvSpPr>
            <p:spPr>
              <a:xfrm>
                <a:off x="3021001" y="3545923"/>
                <a:ext cx="4876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5G</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50" name="矩形 49"/>
            <p:cNvSpPr/>
            <p:nvPr/>
          </p:nvSpPr>
          <p:spPr>
            <a:xfrm>
              <a:off x="1201129" y="3806859"/>
              <a:ext cx="2781675" cy="333997"/>
            </a:xfrm>
            <a:prstGeom prst="rect">
              <a:avLst/>
            </a:prstGeom>
            <a:solidFill>
              <a:schemeClr val="bg2">
                <a:lumMod val="1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8" name="组合 17"/>
          <p:cNvGrpSpPr/>
          <p:nvPr/>
        </p:nvGrpSpPr>
        <p:grpSpPr>
          <a:xfrm>
            <a:off x="4784109" y="2009504"/>
            <a:ext cx="2781675" cy="2131352"/>
            <a:chOff x="4784109" y="2009504"/>
            <a:chExt cx="2781675" cy="2131352"/>
          </a:xfrm>
        </p:grpSpPr>
        <p:grpSp>
          <p:nvGrpSpPr>
            <p:cNvPr id="29" name="组合 28"/>
            <p:cNvGrpSpPr/>
            <p:nvPr/>
          </p:nvGrpSpPr>
          <p:grpSpPr>
            <a:xfrm>
              <a:off x="4835904" y="2009504"/>
              <a:ext cx="2671971" cy="1950188"/>
              <a:chOff x="1952349" y="2280574"/>
              <a:chExt cx="2671971" cy="1950188"/>
            </a:xfrm>
          </p:grpSpPr>
          <p:grpSp>
            <p:nvGrpSpPr>
              <p:cNvPr id="30" name="组合 29"/>
              <p:cNvGrpSpPr/>
              <p:nvPr/>
            </p:nvGrpSpPr>
            <p:grpSpPr>
              <a:xfrm>
                <a:off x="1952349" y="3230098"/>
                <a:ext cx="2671971" cy="1000664"/>
                <a:chOff x="712578" y="1880559"/>
                <a:chExt cx="4429125" cy="1000664"/>
              </a:xfrm>
            </p:grpSpPr>
            <p:sp>
              <p:nvSpPr>
                <p:cNvPr id="35" name="矩形 34"/>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矩形 35"/>
                <p:cNvSpPr/>
                <p:nvPr/>
              </p:nvSpPr>
              <p:spPr>
                <a:xfrm>
                  <a:off x="1056255" y="2104846"/>
                  <a:ext cx="3741769"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31" name="直接连接符 30"/>
              <p:cNvCxnSpPr/>
              <p:nvPr/>
            </p:nvCxnSpPr>
            <p:spPr>
              <a:xfrm flipV="1">
                <a:off x="1965049" y="2320471"/>
                <a:ext cx="1335985" cy="922327"/>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flipH="1" flipV="1">
                <a:off x="3294684" y="2331843"/>
                <a:ext cx="1315032" cy="922326"/>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33" name="椭圆 32"/>
              <p:cNvSpPr/>
              <p:nvPr/>
            </p:nvSpPr>
            <p:spPr>
              <a:xfrm>
                <a:off x="3213568" y="2280574"/>
                <a:ext cx="102537" cy="1025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矩形 33"/>
              <p:cNvSpPr/>
              <p:nvPr/>
            </p:nvSpPr>
            <p:spPr>
              <a:xfrm>
                <a:off x="2663496" y="3545923"/>
                <a:ext cx="10972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Mature</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51" name="矩形 50"/>
            <p:cNvSpPr/>
            <p:nvPr/>
          </p:nvSpPr>
          <p:spPr>
            <a:xfrm>
              <a:off x="4784109" y="3806859"/>
              <a:ext cx="2781675" cy="333997"/>
            </a:xfrm>
            <a:prstGeom prst="rect">
              <a:avLst/>
            </a:prstGeom>
            <a:solidFill>
              <a:schemeClr val="bg2">
                <a:lumMod val="1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p:nvGrpSpPr>
        <p:grpSpPr>
          <a:xfrm>
            <a:off x="8367090" y="2009504"/>
            <a:ext cx="2781675" cy="2131352"/>
            <a:chOff x="8367090" y="2009504"/>
            <a:chExt cx="2781675" cy="2131352"/>
          </a:xfrm>
        </p:grpSpPr>
        <p:grpSp>
          <p:nvGrpSpPr>
            <p:cNvPr id="38" name="组合 37"/>
            <p:cNvGrpSpPr/>
            <p:nvPr/>
          </p:nvGrpSpPr>
          <p:grpSpPr>
            <a:xfrm>
              <a:off x="8416143" y="2009504"/>
              <a:ext cx="2671971" cy="1950188"/>
              <a:chOff x="1952349" y="2280574"/>
              <a:chExt cx="2671971" cy="1950188"/>
            </a:xfrm>
          </p:grpSpPr>
          <p:grpSp>
            <p:nvGrpSpPr>
              <p:cNvPr id="39" name="组合 38"/>
              <p:cNvGrpSpPr/>
              <p:nvPr/>
            </p:nvGrpSpPr>
            <p:grpSpPr>
              <a:xfrm>
                <a:off x="1952349" y="3230098"/>
                <a:ext cx="2671971" cy="1000664"/>
                <a:chOff x="712578" y="1880559"/>
                <a:chExt cx="4429125" cy="1000664"/>
              </a:xfrm>
            </p:grpSpPr>
            <p:sp>
              <p:nvSpPr>
                <p:cNvPr id="44" name="矩形 43"/>
                <p:cNvSpPr/>
                <p:nvPr/>
              </p:nvSpPr>
              <p:spPr>
                <a:xfrm>
                  <a:off x="712578" y="1880559"/>
                  <a:ext cx="4429125" cy="100066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矩形 44"/>
                <p:cNvSpPr/>
                <p:nvPr/>
              </p:nvSpPr>
              <p:spPr>
                <a:xfrm>
                  <a:off x="1056255" y="2104846"/>
                  <a:ext cx="3741769" cy="552091"/>
                </a:xfrm>
                <a:prstGeom prst="rect">
                  <a:avLst/>
                </a:prstGeom>
                <a:solidFill>
                  <a:schemeClr val="bg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40" name="直接连接符 39"/>
              <p:cNvCxnSpPr/>
              <p:nvPr/>
            </p:nvCxnSpPr>
            <p:spPr>
              <a:xfrm flipV="1">
                <a:off x="1965049" y="2320471"/>
                <a:ext cx="1335985" cy="922327"/>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H="1" flipV="1">
                <a:off x="3294684" y="2331843"/>
                <a:ext cx="1315032" cy="922326"/>
              </a:xfrm>
              <a:prstGeom prst="line">
                <a:avLst/>
              </a:prstGeom>
              <a:ln w="38100">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sp>
            <p:nvSpPr>
              <p:cNvPr id="42" name="椭圆 41"/>
              <p:cNvSpPr/>
              <p:nvPr/>
            </p:nvSpPr>
            <p:spPr>
              <a:xfrm>
                <a:off x="3213568" y="2280574"/>
                <a:ext cx="102537" cy="1025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矩形 42"/>
              <p:cNvSpPr/>
              <p:nvPr/>
            </p:nvSpPr>
            <p:spPr>
              <a:xfrm>
                <a:off x="3020366" y="3500838"/>
                <a:ext cx="4876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4K</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52" name="矩形 51"/>
            <p:cNvSpPr/>
            <p:nvPr/>
          </p:nvSpPr>
          <p:spPr>
            <a:xfrm>
              <a:off x="8367090" y="3806859"/>
              <a:ext cx="2781675" cy="333997"/>
            </a:xfrm>
            <a:prstGeom prst="rect">
              <a:avLst/>
            </a:prstGeom>
            <a:solidFill>
              <a:schemeClr val="bg2">
                <a:lumMod val="10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2" name="矩形 21"/>
          <p:cNvSpPr/>
          <p:nvPr/>
        </p:nvSpPr>
        <p:spPr>
          <a:xfrm>
            <a:off x="0" y="0"/>
            <a:ext cx="12192000" cy="19380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695325" y="385426"/>
            <a:ext cx="4429125" cy="754427"/>
            <a:chOff x="695325" y="442576"/>
            <a:chExt cx="4429125" cy="754427"/>
          </a:xfrm>
        </p:grpSpPr>
        <p:grpSp>
          <p:nvGrpSpPr>
            <p:cNvPr id="3" name="组合 2"/>
            <p:cNvGrpSpPr/>
            <p:nvPr/>
          </p:nvGrpSpPr>
          <p:grpSpPr>
            <a:xfrm>
              <a:off x="695325" y="442845"/>
              <a:ext cx="3793809" cy="682377"/>
              <a:chOff x="1328935" y="2523548"/>
              <a:chExt cx="3793809" cy="682377"/>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4</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211555" y="2523548"/>
                <a:ext cx="2911189"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TECHNOLOGICAL</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sp>
          <p:nvSpPr>
            <p:cNvPr id="4" name="矩形 3"/>
            <p:cNvSpPr/>
            <p:nvPr/>
          </p:nvSpPr>
          <p:spPr>
            <a:xfrm>
              <a:off x="1494125" y="782983"/>
              <a:ext cx="3630325" cy="414020"/>
            </a:xfrm>
            <a:prstGeom prst="rect">
              <a:avLst/>
            </a:prstGeom>
          </p:spPr>
          <p:txBody>
            <a:bodyPr wrap="square">
              <a:spAutoFit/>
            </a:bodyPr>
            <a:lstStyle/>
            <a:p>
              <a:r>
                <a:rPr lang="en-US" altLang="zh-CN" sz="1050" dirty="0">
                  <a:solidFill>
                    <a:schemeClr val="bg2">
                      <a:lumMod val="10000"/>
                    </a:schemeClr>
                  </a:solidFill>
                </a:rPr>
                <a:t>Refer to the big data or otehr high-tech tool to influence consumers and companies' direction.</a:t>
              </a:r>
              <a:endParaRPr lang="en-US" altLang="zh-CN" sz="1050" dirty="0">
                <a:solidFill>
                  <a:schemeClr val="bg2">
                    <a:lumMod val="10000"/>
                  </a:schemeClr>
                </a:solidFill>
              </a:endParaRPr>
            </a:p>
          </p:txBody>
        </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pic>
        <p:nvPicPr>
          <p:cNvPr id="23" name="录音 (12)">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6887845" y="59055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800"/>
                                        <p:tgtEl>
                                          <p:spTgt spid="13"/>
                                        </p:tgtEl>
                                      </p:cBhvr>
                                    </p:animEffect>
                                  </p:childTnLst>
                                </p:cTn>
                              </p:par>
                              <p:par>
                                <p:cTn id="8" presetID="47" presetClass="entr" presetSubtype="0" fill="hold" nodeType="withEffect">
                                  <p:stCondLst>
                                    <p:cond delay="7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1000"/>
                                        <p:tgtEl>
                                          <p:spTgt spid="14"/>
                                        </p:tgtEl>
                                      </p:cBhvr>
                                    </p:animEffect>
                                    <p:anim calcmode="lin" valueType="num">
                                      <p:cBhvr>
                                        <p:cTn id="11" dur="1000" fill="hold"/>
                                        <p:tgtEl>
                                          <p:spTgt spid="14"/>
                                        </p:tgtEl>
                                        <p:attrNameLst>
                                          <p:attrName>ppt_x</p:attrName>
                                        </p:attrNameLst>
                                      </p:cBhvr>
                                      <p:tavLst>
                                        <p:tav tm="0">
                                          <p:val>
                                            <p:strVal val="#ppt_x"/>
                                          </p:val>
                                        </p:tav>
                                        <p:tav tm="100000">
                                          <p:val>
                                            <p:strVal val="#ppt_x"/>
                                          </p:val>
                                        </p:tav>
                                      </p:tavLst>
                                    </p:anim>
                                    <p:anim calcmode="lin" valueType="num">
                                      <p:cBhvr>
                                        <p:cTn id="12" dur="1000" fill="hold"/>
                                        <p:tgtEl>
                                          <p:spTgt spid="14"/>
                                        </p:tgtEl>
                                        <p:attrNameLst>
                                          <p:attrName>ppt_y</p:attrName>
                                        </p:attrNameLst>
                                      </p:cBhvr>
                                      <p:tavLst>
                                        <p:tav tm="0">
                                          <p:val>
                                            <p:strVal val="#ppt_y-.1"/>
                                          </p:val>
                                        </p:tav>
                                        <p:tav tm="100000">
                                          <p:val>
                                            <p:strVal val="#ppt_y"/>
                                          </p:val>
                                        </p:tav>
                                      </p:tavLst>
                                    </p:anim>
                                  </p:childTnLst>
                                </p:cTn>
                              </p:par>
                              <p:par>
                                <p:cTn id="13" presetID="47" presetClass="entr" presetSubtype="0" fill="hold" grpId="0" nodeType="withEffect">
                                  <p:stCondLst>
                                    <p:cond delay="1600"/>
                                  </p:stCondLst>
                                  <p:childTnLst>
                                    <p:set>
                                      <p:cBhvr>
                                        <p:cTn id="14" dur="1" fill="hold">
                                          <p:stCondLst>
                                            <p:cond delay="0"/>
                                          </p:stCondLst>
                                        </p:cTn>
                                        <p:tgtEl>
                                          <p:spTgt spid="28"/>
                                        </p:tgtEl>
                                        <p:attrNameLst>
                                          <p:attrName>style.visibility</p:attrName>
                                        </p:attrNameLst>
                                      </p:cBhvr>
                                      <p:to>
                                        <p:strVal val="visible"/>
                                      </p:to>
                                    </p:set>
                                    <p:animEffect transition="in" filter="fade">
                                      <p:cBhvr>
                                        <p:cTn id="15" dur="1000"/>
                                        <p:tgtEl>
                                          <p:spTgt spid="28"/>
                                        </p:tgtEl>
                                      </p:cBhvr>
                                    </p:animEffect>
                                    <p:anim calcmode="lin" valueType="num">
                                      <p:cBhvr>
                                        <p:cTn id="16" dur="1000" fill="hold"/>
                                        <p:tgtEl>
                                          <p:spTgt spid="28"/>
                                        </p:tgtEl>
                                        <p:attrNameLst>
                                          <p:attrName>ppt_x</p:attrName>
                                        </p:attrNameLst>
                                      </p:cBhvr>
                                      <p:tavLst>
                                        <p:tav tm="0">
                                          <p:val>
                                            <p:strVal val="#ppt_x"/>
                                          </p:val>
                                        </p:tav>
                                        <p:tav tm="100000">
                                          <p:val>
                                            <p:strVal val="#ppt_x"/>
                                          </p:val>
                                        </p:tav>
                                      </p:tavLst>
                                    </p:anim>
                                    <p:anim calcmode="lin" valueType="num">
                                      <p:cBhvr>
                                        <p:cTn id="17" dur="1000" fill="hold"/>
                                        <p:tgtEl>
                                          <p:spTgt spid="28"/>
                                        </p:tgtEl>
                                        <p:attrNameLst>
                                          <p:attrName>ppt_y</p:attrName>
                                        </p:attrNameLst>
                                      </p:cBhvr>
                                      <p:tavLst>
                                        <p:tav tm="0">
                                          <p:val>
                                            <p:strVal val="#ppt_y-.1"/>
                                          </p:val>
                                        </p:tav>
                                        <p:tav tm="100000">
                                          <p:val>
                                            <p:strVal val="#ppt_y"/>
                                          </p:val>
                                        </p:tav>
                                      </p:tavLst>
                                    </p:anim>
                                  </p:childTnLst>
                                </p:cTn>
                              </p:par>
                              <p:par>
                                <p:cTn id="18" presetID="47" presetClass="entr" presetSubtype="0" fill="hold" nodeType="withEffect">
                                  <p:stCondLst>
                                    <p:cond delay="250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1000"/>
                                        <p:tgtEl>
                                          <p:spTgt spid="18"/>
                                        </p:tgtEl>
                                      </p:cBhvr>
                                    </p:animEffect>
                                    <p:anim calcmode="lin" valueType="num">
                                      <p:cBhvr>
                                        <p:cTn id="21" dur="1000" fill="hold"/>
                                        <p:tgtEl>
                                          <p:spTgt spid="18"/>
                                        </p:tgtEl>
                                        <p:attrNameLst>
                                          <p:attrName>ppt_x</p:attrName>
                                        </p:attrNameLst>
                                      </p:cBhvr>
                                      <p:tavLst>
                                        <p:tav tm="0">
                                          <p:val>
                                            <p:strVal val="#ppt_x"/>
                                          </p:val>
                                        </p:tav>
                                        <p:tav tm="100000">
                                          <p:val>
                                            <p:strVal val="#ppt_x"/>
                                          </p:val>
                                        </p:tav>
                                      </p:tavLst>
                                    </p:anim>
                                    <p:anim calcmode="lin" valueType="num">
                                      <p:cBhvr>
                                        <p:cTn id="22" dur="1000" fill="hold"/>
                                        <p:tgtEl>
                                          <p:spTgt spid="18"/>
                                        </p:tgtEl>
                                        <p:attrNameLst>
                                          <p:attrName>ppt_y</p:attrName>
                                        </p:attrNameLst>
                                      </p:cBhvr>
                                      <p:tavLst>
                                        <p:tav tm="0">
                                          <p:val>
                                            <p:strVal val="#ppt_y-.1"/>
                                          </p:val>
                                        </p:tav>
                                        <p:tav tm="100000">
                                          <p:val>
                                            <p:strVal val="#ppt_y"/>
                                          </p:val>
                                        </p:tav>
                                      </p:tavLst>
                                    </p:anim>
                                  </p:childTnLst>
                                </p:cTn>
                              </p:par>
                              <p:par>
                                <p:cTn id="23" presetID="47" presetClass="entr" presetSubtype="0" fill="hold" grpId="0" nodeType="withEffect">
                                  <p:stCondLst>
                                    <p:cond delay="3400"/>
                                  </p:stCondLst>
                                  <p:childTnLst>
                                    <p:set>
                                      <p:cBhvr>
                                        <p:cTn id="24" dur="1" fill="hold">
                                          <p:stCondLst>
                                            <p:cond delay="0"/>
                                          </p:stCondLst>
                                        </p:cTn>
                                        <p:tgtEl>
                                          <p:spTgt spid="37"/>
                                        </p:tgtEl>
                                        <p:attrNameLst>
                                          <p:attrName>style.visibility</p:attrName>
                                        </p:attrNameLst>
                                      </p:cBhvr>
                                      <p:to>
                                        <p:strVal val="visible"/>
                                      </p:to>
                                    </p:set>
                                    <p:animEffect transition="in" filter="fade">
                                      <p:cBhvr>
                                        <p:cTn id="25" dur="1000"/>
                                        <p:tgtEl>
                                          <p:spTgt spid="37"/>
                                        </p:tgtEl>
                                      </p:cBhvr>
                                    </p:animEffect>
                                    <p:anim calcmode="lin" valueType="num">
                                      <p:cBhvr>
                                        <p:cTn id="26" dur="1000" fill="hold"/>
                                        <p:tgtEl>
                                          <p:spTgt spid="37"/>
                                        </p:tgtEl>
                                        <p:attrNameLst>
                                          <p:attrName>ppt_x</p:attrName>
                                        </p:attrNameLst>
                                      </p:cBhvr>
                                      <p:tavLst>
                                        <p:tav tm="0">
                                          <p:val>
                                            <p:strVal val="#ppt_x"/>
                                          </p:val>
                                        </p:tav>
                                        <p:tav tm="100000">
                                          <p:val>
                                            <p:strVal val="#ppt_x"/>
                                          </p:val>
                                        </p:tav>
                                      </p:tavLst>
                                    </p:anim>
                                    <p:anim calcmode="lin" valueType="num">
                                      <p:cBhvr>
                                        <p:cTn id="27" dur="1000" fill="hold"/>
                                        <p:tgtEl>
                                          <p:spTgt spid="37"/>
                                        </p:tgtEl>
                                        <p:attrNameLst>
                                          <p:attrName>ppt_y</p:attrName>
                                        </p:attrNameLst>
                                      </p:cBhvr>
                                      <p:tavLst>
                                        <p:tav tm="0">
                                          <p:val>
                                            <p:strVal val="#ppt_y-.1"/>
                                          </p:val>
                                        </p:tav>
                                        <p:tav tm="100000">
                                          <p:val>
                                            <p:strVal val="#ppt_y"/>
                                          </p:val>
                                        </p:tav>
                                      </p:tavLst>
                                    </p:anim>
                                  </p:childTnLst>
                                </p:cTn>
                              </p:par>
                              <p:par>
                                <p:cTn id="28" presetID="47" presetClass="entr" presetSubtype="0" fill="hold" nodeType="withEffect">
                                  <p:stCondLst>
                                    <p:cond delay="430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1000"/>
                                        <p:tgtEl>
                                          <p:spTgt spid="21"/>
                                        </p:tgtEl>
                                      </p:cBhvr>
                                    </p:animEffect>
                                    <p:anim calcmode="lin" valueType="num">
                                      <p:cBhvr>
                                        <p:cTn id="31" dur="1000" fill="hold"/>
                                        <p:tgtEl>
                                          <p:spTgt spid="21"/>
                                        </p:tgtEl>
                                        <p:attrNameLst>
                                          <p:attrName>ppt_x</p:attrName>
                                        </p:attrNameLst>
                                      </p:cBhvr>
                                      <p:tavLst>
                                        <p:tav tm="0">
                                          <p:val>
                                            <p:strVal val="#ppt_x"/>
                                          </p:val>
                                        </p:tav>
                                        <p:tav tm="100000">
                                          <p:val>
                                            <p:strVal val="#ppt_x"/>
                                          </p:val>
                                        </p:tav>
                                      </p:tavLst>
                                    </p:anim>
                                    <p:anim calcmode="lin" valueType="num">
                                      <p:cBhvr>
                                        <p:cTn id="32" dur="1000" fill="hold"/>
                                        <p:tgtEl>
                                          <p:spTgt spid="21"/>
                                        </p:tgtEl>
                                        <p:attrNameLst>
                                          <p:attrName>ppt_y</p:attrName>
                                        </p:attrNameLst>
                                      </p:cBhvr>
                                      <p:tavLst>
                                        <p:tav tm="0">
                                          <p:val>
                                            <p:strVal val="#ppt_y-.1"/>
                                          </p:val>
                                        </p:tav>
                                        <p:tav tm="100000">
                                          <p:val>
                                            <p:strVal val="#ppt_y"/>
                                          </p:val>
                                        </p:tav>
                                      </p:tavLst>
                                    </p:anim>
                                  </p:childTnLst>
                                </p:cTn>
                              </p:par>
                              <p:par>
                                <p:cTn id="33" presetID="47" presetClass="entr" presetSubtype="0" fill="hold" grpId="0" nodeType="withEffect">
                                  <p:stCondLst>
                                    <p:cond delay="5200"/>
                                  </p:stCondLst>
                                  <p:childTnLst>
                                    <p:set>
                                      <p:cBhvr>
                                        <p:cTn id="34" dur="1" fill="hold">
                                          <p:stCondLst>
                                            <p:cond delay="0"/>
                                          </p:stCondLst>
                                        </p:cTn>
                                        <p:tgtEl>
                                          <p:spTgt spid="46"/>
                                        </p:tgtEl>
                                        <p:attrNameLst>
                                          <p:attrName>style.visibility</p:attrName>
                                        </p:attrNameLst>
                                      </p:cBhvr>
                                      <p:to>
                                        <p:strVal val="visible"/>
                                      </p:to>
                                    </p:set>
                                    <p:animEffect transition="in" filter="fade">
                                      <p:cBhvr>
                                        <p:cTn id="35" dur="1000"/>
                                        <p:tgtEl>
                                          <p:spTgt spid="46"/>
                                        </p:tgtEl>
                                      </p:cBhvr>
                                    </p:animEffect>
                                    <p:anim calcmode="lin" valueType="num">
                                      <p:cBhvr>
                                        <p:cTn id="36" dur="1000" fill="hold"/>
                                        <p:tgtEl>
                                          <p:spTgt spid="46"/>
                                        </p:tgtEl>
                                        <p:attrNameLst>
                                          <p:attrName>ppt_x</p:attrName>
                                        </p:attrNameLst>
                                      </p:cBhvr>
                                      <p:tavLst>
                                        <p:tav tm="0">
                                          <p:val>
                                            <p:strVal val="#ppt_x"/>
                                          </p:val>
                                        </p:tav>
                                        <p:tav tm="100000">
                                          <p:val>
                                            <p:strVal val="#ppt_x"/>
                                          </p:val>
                                        </p:tav>
                                      </p:tavLst>
                                    </p:anim>
                                    <p:anim calcmode="lin" valueType="num">
                                      <p:cBhvr>
                                        <p:cTn id="37" dur="1000" fill="hold"/>
                                        <p:tgtEl>
                                          <p:spTgt spid="46"/>
                                        </p:tgtEl>
                                        <p:attrNameLst>
                                          <p:attrName>ppt_y</p:attrName>
                                        </p:attrNameLst>
                                      </p:cBhvr>
                                      <p:tavLst>
                                        <p:tav tm="0">
                                          <p:val>
                                            <p:strVal val="#ppt_y-.1"/>
                                          </p:val>
                                        </p:tav>
                                        <p:tav tm="100000">
                                          <p:val>
                                            <p:strVal val="#ppt_y"/>
                                          </p:val>
                                        </p:tav>
                                      </p:tavLst>
                                    </p:anim>
                                  </p:childTnLst>
                                </p:cTn>
                              </p:par>
                            </p:childTnLst>
                          </p:cTn>
                        </p:par>
                        <p:par>
                          <p:cTn id="38" fill="hold">
                            <p:stCondLst>
                              <p:cond delay="1000"/>
                            </p:stCondLst>
                            <p:childTnLst>
                              <p:par>
                                <p:cTn id="39" presetID="1" presetClass="mediacall" presetSubtype="0" fill="hold" nodeType="afterEffect">
                                  <p:stCondLst>
                                    <p:cond delay="0"/>
                                  </p:stCondLst>
                                  <p:childTnLst>
                                    <p:cmd type="call" cmd="playFrom(0.0)">
                                      <p:cBhvr additive="base">
                                        <p:cTn id="40" dur="5292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1" fill="hold" display="1">
                  <p:stCondLst>
                    <p:cond delay="indefinite"/>
                  </p:stCondLst>
                  <p:endCondLst>
                    <p:cond evt="onNext">
                      <p:tgtEl>
                        <p:sldTgt/>
                      </p:tgtEl>
                    </p:cond>
                    <p:cond evt="onPrev">
                      <p:tgtEl>
                        <p:sldTgt/>
                      </p:tgtEl>
                    </p:cond>
                    <p:cond evt="onStopAudio">
                      <p:tgtEl>
                        <p:sldTgt/>
                      </p:tgtEl>
                    </p:cond>
                  </p:endCondLst>
                </p:cTn>
                <p:tgtEl>
                  <p:spTgt spid="23"/>
                </p:tgtEl>
              </p:cMediaNode>
            </p:audio>
          </p:childTnLst>
        </p:cTn>
      </p:par>
    </p:tnLst>
    <p:bldLst>
      <p:bldP spid="13" grpId="0" animBg="1"/>
      <p:bldP spid="28" grpId="0"/>
      <p:bldP spid="37" grpId="0"/>
      <p:bldP spid="4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268277" y="0"/>
            <a:ext cx="2114550" cy="6858000"/>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1" y="2296900"/>
            <a:ext cx="12192001" cy="189757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2700000">
            <a:off x="6670456" y="1567264"/>
            <a:ext cx="3356847" cy="335684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rot="2700000">
            <a:off x="6932279" y="1829087"/>
            <a:ext cx="2833201" cy="2833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rot="2700000">
            <a:off x="7130013" y="2026821"/>
            <a:ext cx="2437733" cy="2437733"/>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7539119" y="1922248"/>
            <a:ext cx="1564852" cy="2646878"/>
          </a:xfrm>
          <a:prstGeom prst="rect">
            <a:avLst/>
          </a:prstGeom>
          <a:noFill/>
        </p:spPr>
        <p:txBody>
          <a:bodyPr wrap="none" rtlCol="0">
            <a:spAutoFit/>
          </a:bodyPr>
          <a:lstStyle/>
          <a:p>
            <a:r>
              <a:rPr lang="en-US" altLang="zh-CN" sz="16600" dirty="0">
                <a:solidFill>
                  <a:schemeClr val="bg1"/>
                </a:solidFill>
                <a:latin typeface="方正兰亭粗黑简体" panose="02000000000000000000" pitchFamily="2" charset="-122"/>
                <a:ea typeface="方正兰亭粗黑简体" panose="02000000000000000000" pitchFamily="2" charset="-122"/>
              </a:rPr>
              <a:t>2</a:t>
            </a:r>
            <a:endParaRPr lang="zh-CN" altLang="en-US" sz="16600" dirty="0">
              <a:solidFill>
                <a:schemeClr val="bg1"/>
              </a:solidFill>
              <a:latin typeface="方正兰亭粗黑简体" panose="02000000000000000000" pitchFamily="2" charset="-122"/>
              <a:ea typeface="方正兰亭粗黑简体" panose="02000000000000000000" pitchFamily="2" charset="-122"/>
            </a:endParaRPr>
          </a:p>
        </p:txBody>
      </p:sp>
      <p:sp>
        <p:nvSpPr>
          <p:cNvPr id="13" name="矩形 12"/>
          <p:cNvSpPr/>
          <p:nvPr/>
        </p:nvSpPr>
        <p:spPr>
          <a:xfrm>
            <a:off x="1652166" y="2469665"/>
            <a:ext cx="4394950" cy="615930"/>
          </a:xfrm>
          <a:prstGeom prst="rect">
            <a:avLst/>
          </a:prstGeom>
          <a:solidFill>
            <a:schemeClr val="bg1"/>
          </a:solidFill>
          <a:ln>
            <a:noFill/>
          </a:ln>
          <a:effectLst>
            <a:innerShdw blurRad="762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1669209" y="2504293"/>
            <a:ext cx="4341814" cy="583565"/>
          </a:xfrm>
          <a:prstGeom prst="rect">
            <a:avLst/>
          </a:prstGeom>
        </p:spPr>
        <p:txBody>
          <a:bodyPr wrap="square">
            <a:spAutoFit/>
          </a:bodyPr>
          <a:lstStyle/>
          <a:p>
            <a:pPr algn="dist" fontAlgn="t"/>
            <a:r>
              <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rPr>
              <a:t>COMPETITORS</a:t>
            </a:r>
            <a:endPar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pic>
        <p:nvPicPr>
          <p:cNvPr id="8" name="录音 (13)">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3870325" y="82931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500"/>
                                        <p:tgtEl>
                                          <p:spTgt spid="2"/>
                                        </p:tgtEl>
                                      </p:cBhvr>
                                    </p:animEffect>
                                  </p:childTnLst>
                                </p:cTn>
                              </p:par>
                              <p:par>
                                <p:cTn id="11" presetID="37" presetClass="entr" presetSubtype="0" fill="hold" grpId="0" nodeType="withEffect">
                                  <p:stCondLst>
                                    <p:cond delay="40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900" decel="100000" fill="hold"/>
                                        <p:tgtEl>
                                          <p:spTgt spid="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17" presetID="49" presetClass="entr" presetSubtype="0" decel="100000" fill="hold" grpId="0" nodeType="withEffect">
                                  <p:stCondLst>
                                    <p:cond delay="130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 calcmode="lin" valueType="num">
                                      <p:cBhvr>
                                        <p:cTn id="21" dur="500" fill="hold"/>
                                        <p:tgtEl>
                                          <p:spTgt spid="6"/>
                                        </p:tgtEl>
                                        <p:attrNameLst>
                                          <p:attrName>style.rotation</p:attrName>
                                        </p:attrNameLst>
                                      </p:cBhvr>
                                      <p:tavLst>
                                        <p:tav tm="0">
                                          <p:val>
                                            <p:fltVal val="360"/>
                                          </p:val>
                                        </p:tav>
                                        <p:tav tm="100000">
                                          <p:val>
                                            <p:fltVal val="0"/>
                                          </p:val>
                                        </p:tav>
                                      </p:tavLst>
                                    </p:anim>
                                    <p:animEffect transition="in" filter="fade">
                                      <p:cBhvr>
                                        <p:cTn id="22" dur="500"/>
                                        <p:tgtEl>
                                          <p:spTgt spid="6"/>
                                        </p:tgtEl>
                                      </p:cBhvr>
                                    </p:animEffect>
                                  </p:childTnLst>
                                </p:cTn>
                              </p:par>
                              <p:par>
                                <p:cTn id="23" presetID="49" presetClass="entr" presetSubtype="0" decel="100000" fill="hold" grpId="0" nodeType="withEffect">
                                  <p:stCondLst>
                                    <p:cond delay="170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 calcmode="lin" valueType="num">
                                      <p:cBhvr>
                                        <p:cTn id="27" dur="500" fill="hold"/>
                                        <p:tgtEl>
                                          <p:spTgt spid="7"/>
                                        </p:tgtEl>
                                        <p:attrNameLst>
                                          <p:attrName>style.rotation</p:attrName>
                                        </p:attrNameLst>
                                      </p:cBhvr>
                                      <p:tavLst>
                                        <p:tav tm="0">
                                          <p:val>
                                            <p:fltVal val="360"/>
                                          </p:val>
                                        </p:tav>
                                        <p:tav tm="100000">
                                          <p:val>
                                            <p:fltVal val="0"/>
                                          </p:val>
                                        </p:tav>
                                      </p:tavLst>
                                    </p:anim>
                                    <p:animEffect transition="in" filter="fade">
                                      <p:cBhvr>
                                        <p:cTn id="28" dur="500"/>
                                        <p:tgtEl>
                                          <p:spTgt spid="7"/>
                                        </p:tgtEl>
                                      </p:cBhvr>
                                    </p:animEffect>
                                  </p:childTnLst>
                                </p:cTn>
                              </p:par>
                              <p:par>
                                <p:cTn id="29" presetID="42" presetClass="entr" presetSubtype="0" fill="hold" grpId="0" nodeType="withEffect">
                                  <p:stCondLst>
                                    <p:cond delay="210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1000"/>
                                        <p:tgtEl>
                                          <p:spTgt spid="3"/>
                                        </p:tgtEl>
                                      </p:cBhvr>
                                    </p:animEffect>
                                    <p:anim calcmode="lin" valueType="num">
                                      <p:cBhvr>
                                        <p:cTn id="32" dur="1000" fill="hold"/>
                                        <p:tgtEl>
                                          <p:spTgt spid="3"/>
                                        </p:tgtEl>
                                        <p:attrNameLst>
                                          <p:attrName>ppt_x</p:attrName>
                                        </p:attrNameLst>
                                      </p:cBhvr>
                                      <p:tavLst>
                                        <p:tav tm="0">
                                          <p:val>
                                            <p:strVal val="#ppt_x"/>
                                          </p:val>
                                        </p:tav>
                                        <p:tav tm="100000">
                                          <p:val>
                                            <p:strVal val="#ppt_x"/>
                                          </p:val>
                                        </p:tav>
                                      </p:tavLst>
                                    </p:anim>
                                    <p:anim calcmode="lin" valueType="num">
                                      <p:cBhvr>
                                        <p:cTn id="33" dur="1000" fill="hold"/>
                                        <p:tgtEl>
                                          <p:spTgt spid="3"/>
                                        </p:tgtEl>
                                        <p:attrNameLst>
                                          <p:attrName>ppt_y</p:attrName>
                                        </p:attrNameLst>
                                      </p:cBhvr>
                                      <p:tavLst>
                                        <p:tav tm="0">
                                          <p:val>
                                            <p:strVal val="#ppt_y+.1"/>
                                          </p:val>
                                        </p:tav>
                                        <p:tav tm="100000">
                                          <p:val>
                                            <p:strVal val="#ppt_y"/>
                                          </p:val>
                                        </p:tav>
                                      </p:tavLst>
                                    </p:anim>
                                  </p:childTnLst>
                                </p:cTn>
                              </p:par>
                              <p:par>
                                <p:cTn id="34" presetID="10" presetClass="entr" presetSubtype="0" fill="hold" grpId="0" nodeType="withEffect">
                                  <p:stCondLst>
                                    <p:cond delay="300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22" presetClass="entr" presetSubtype="2" fill="hold" grpId="0" nodeType="withEffect">
                                  <p:stCondLst>
                                    <p:cond delay="3400"/>
                                  </p:stCondLst>
                                  <p:childTnLst>
                                    <p:set>
                                      <p:cBhvr>
                                        <p:cTn id="38" dur="1" fill="hold">
                                          <p:stCondLst>
                                            <p:cond delay="0"/>
                                          </p:stCondLst>
                                        </p:cTn>
                                        <p:tgtEl>
                                          <p:spTgt spid="11"/>
                                        </p:tgtEl>
                                        <p:attrNameLst>
                                          <p:attrName>style.visibility</p:attrName>
                                        </p:attrNameLst>
                                      </p:cBhvr>
                                      <p:to>
                                        <p:strVal val="visible"/>
                                      </p:to>
                                    </p:set>
                                    <p:animEffect transition="in" filter="wipe(right)">
                                      <p:cBhvr>
                                        <p:cTn id="39" dur="500"/>
                                        <p:tgtEl>
                                          <p:spTgt spid="11"/>
                                        </p:tgtEl>
                                      </p:cBhvr>
                                    </p:animEffect>
                                  </p:childTnLst>
                                </p:cTn>
                              </p:par>
                            </p:childTnLst>
                          </p:cTn>
                        </p:par>
                        <p:par>
                          <p:cTn id="40" fill="hold">
                            <p:stCondLst>
                              <p:cond delay="500"/>
                            </p:stCondLst>
                            <p:childTnLst>
                              <p:par>
                                <p:cTn id="41" presetID="1" presetClass="mediacall" presetSubtype="0" fill="hold" nodeType="afterEffect">
                                  <p:stCondLst>
                                    <p:cond delay="0"/>
                                  </p:stCondLst>
                                  <p:childTnLst>
                                    <p:cmd type="call" cmd="playFrom(0.0)">
                                      <p:cBhvr additive="base">
                                        <p:cTn id="42" dur="556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3" fill="hold" display="1">
                  <p:stCondLst>
                    <p:cond delay="indefinite"/>
                  </p:stCondLst>
                  <p:endCondLst>
                    <p:cond evt="onNext">
                      <p:tgtEl>
                        <p:sldTgt/>
                      </p:tgtEl>
                    </p:cond>
                    <p:cond evt="onPrev">
                      <p:tgtEl>
                        <p:sldTgt/>
                      </p:tgtEl>
                    </p:cond>
                    <p:cond evt="onStopAudio">
                      <p:tgtEl>
                        <p:sldTgt/>
                      </p:tgtEl>
                    </p:cond>
                  </p:endCondLst>
                </p:cTn>
                <p:tgtEl>
                  <p:spTgt spid="8"/>
                </p:tgtEl>
              </p:cMediaNode>
            </p:audio>
          </p:childTnLst>
        </p:cTn>
      </p:par>
    </p:tnLst>
    <p:bldLst>
      <p:bldP spid="2" grpId="0" animBg="1"/>
      <p:bldP spid="4" grpId="0" animBg="1"/>
      <p:bldP spid="5" grpId="0" animBg="1"/>
      <p:bldP spid="6" grpId="0" animBg="1"/>
      <p:bldP spid="7" grpId="0" animBg="1"/>
      <p:bldP spid="3" grpId="0"/>
      <p:bldP spid="13" grpId="0" animBg="1"/>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85426"/>
            <a:ext cx="2774920" cy="682646"/>
            <a:chOff x="695325" y="442576"/>
            <a:chExt cx="2774920" cy="682646"/>
          </a:xfrm>
        </p:grpSpPr>
        <p:grpSp>
          <p:nvGrpSpPr>
            <p:cNvPr id="3" name="组合 2"/>
            <p:cNvGrpSpPr/>
            <p:nvPr/>
          </p:nvGrpSpPr>
          <p:grpSpPr>
            <a:xfrm>
              <a:off x="695325" y="443847"/>
              <a:ext cx="2774920" cy="681375"/>
              <a:chOff x="1328935" y="2524550"/>
              <a:chExt cx="2774920" cy="681375"/>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396975" y="2681028"/>
                <a:ext cx="1706880"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COMPETITOR</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sp>
        <p:nvSpPr>
          <p:cNvPr id="28" name="矩形 27"/>
          <p:cNvSpPr/>
          <p:nvPr/>
        </p:nvSpPr>
        <p:spPr>
          <a:xfrm>
            <a:off x="6625590" y="1781810"/>
            <a:ext cx="4611370" cy="5015865"/>
          </a:xfrm>
          <a:prstGeom prst="rect">
            <a:avLst/>
          </a:prstGeom>
        </p:spPr>
        <p:txBody>
          <a:bodyPr wrap="square">
            <a:spAutoFit/>
          </a:bodyPr>
          <a:lstStyle/>
          <a:p>
            <a:pPr algn="l"/>
            <a:r>
              <a:rPr lang="en-US" altLang="zh-CN" sz="1600" dirty="0">
                <a:solidFill>
                  <a:schemeClr val="bg2">
                    <a:lumMod val="10000"/>
                  </a:schemeClr>
                </a:solidFill>
                <a:latin typeface="微软雅黑" panose="020B0503020204020204" pitchFamily="34" charset="-122"/>
                <a:ea typeface="微软雅黑" panose="020B0503020204020204" pitchFamily="34" charset="-122"/>
              </a:rPr>
              <a:t>According to the DCCI Internet Data Center </a:t>
            </a:r>
            <a:r>
              <a:rPr lang="en-US" altLang="zh-CN" sz="1600" b="1" dirty="0">
                <a:solidFill>
                  <a:schemeClr val="bg2">
                    <a:lumMod val="10000"/>
                  </a:schemeClr>
                </a:solidFill>
                <a:latin typeface="微软雅黑" panose="020B0503020204020204" pitchFamily="34" charset="-122"/>
                <a:ea typeface="微软雅黑" panose="020B0503020204020204" pitchFamily="34" charset="-122"/>
              </a:rPr>
              <a:t>2016 China Digital Music Platform Development Research Report</a:t>
            </a:r>
            <a:r>
              <a:rPr lang="en-US" altLang="zh-CN" sz="1600" dirty="0">
                <a:solidFill>
                  <a:schemeClr val="bg2">
                    <a:lumMod val="10000"/>
                  </a:schemeClr>
                </a:solidFill>
                <a:latin typeface="微软雅黑" panose="020B0503020204020204" pitchFamily="34" charset="-122"/>
                <a:ea typeface="微软雅黑" panose="020B0503020204020204" pitchFamily="34" charset="-122"/>
              </a:rPr>
              <a:t> , the most commonly used digital music platforms for Chinese digital music users are QQ music, KuGou music and Kuwo music, with usage ratios of </a:t>
            </a:r>
            <a:r>
              <a:rPr lang="en-US" altLang="zh-CN" sz="1600" b="1" dirty="0">
                <a:solidFill>
                  <a:schemeClr val="bg2">
                    <a:lumMod val="10000"/>
                  </a:schemeClr>
                </a:solidFill>
                <a:latin typeface="微软雅黑" panose="020B0503020204020204" pitchFamily="34" charset="-122"/>
                <a:ea typeface="微软雅黑" panose="020B0503020204020204" pitchFamily="34" charset="-122"/>
              </a:rPr>
              <a:t>40.6%, 27.9% and 9.5%.</a:t>
            </a:r>
            <a:endParaRPr lang="en-US" altLang="zh-CN" sz="1600" dirty="0">
              <a:solidFill>
                <a:schemeClr val="bg2">
                  <a:lumMod val="10000"/>
                </a:schemeClr>
              </a:solidFill>
              <a:latin typeface="微软雅黑" panose="020B0503020204020204" pitchFamily="34" charset="-122"/>
              <a:ea typeface="微软雅黑" panose="020B0503020204020204" pitchFamily="34" charset="-122"/>
            </a:endParaRPr>
          </a:p>
          <a:p>
            <a:pPr algn="l"/>
            <a:r>
              <a:rPr lang="en-US" altLang="zh-CN" sz="1600" dirty="0">
                <a:solidFill>
                  <a:schemeClr val="bg2">
                    <a:lumMod val="10000"/>
                  </a:schemeClr>
                </a:solidFill>
                <a:latin typeface="微软雅黑" panose="020B0503020204020204" pitchFamily="34" charset="-122"/>
                <a:ea typeface="微软雅黑" panose="020B0503020204020204" pitchFamily="34" charset="-122"/>
              </a:rPr>
              <a:t>Ten days after the industry leader Tencent Music submitted an IPO application, the second-ranked Netease Cloud Music announced a new round of financing. One of the most interesting concerns is that Baidu is a strategic investor.</a:t>
            </a:r>
            <a:endParaRPr lang="en-US" altLang="zh-CN" sz="1600" dirty="0">
              <a:solidFill>
                <a:schemeClr val="bg2">
                  <a:lumMod val="10000"/>
                </a:schemeClr>
              </a:solidFill>
              <a:latin typeface="微软雅黑" panose="020B0503020204020204" pitchFamily="34" charset="-122"/>
              <a:ea typeface="微软雅黑" panose="020B0503020204020204" pitchFamily="34" charset="-122"/>
            </a:endParaRPr>
          </a:p>
          <a:p>
            <a:pPr algn="l"/>
            <a:r>
              <a:rPr lang="en-US" altLang="zh-CN" sz="1600" dirty="0">
                <a:solidFill>
                  <a:schemeClr val="bg2">
                    <a:lumMod val="10000"/>
                  </a:schemeClr>
                </a:solidFill>
                <a:latin typeface="微软雅黑" panose="020B0503020204020204" pitchFamily="34" charset="-122"/>
                <a:ea typeface="微软雅黑" panose="020B0503020204020204" pitchFamily="34" charset="-122"/>
              </a:rPr>
              <a:t>In January 2017, QQ music, Kugou music and Kuwo music were officially merged into Tencent Music Entertainment Group. The second-ranked Netease Cloud Music and the third-ranked Ali Music,Xiami music and TTPOD,divided almost the entire Chinese music market.</a:t>
            </a:r>
            <a:endParaRPr lang="en-US" altLang="zh-CN" sz="1600" dirty="0">
              <a:solidFill>
                <a:schemeClr val="bg2">
                  <a:lumMod val="10000"/>
                </a:schemeClr>
              </a:solidFill>
              <a:latin typeface="微软雅黑" panose="020B0503020204020204" pitchFamily="34" charset="-122"/>
              <a:ea typeface="微软雅黑" panose="020B0503020204020204" pitchFamily="34" charset="-122"/>
            </a:endParaRPr>
          </a:p>
        </p:txBody>
      </p:sp>
      <p:graphicFrame>
        <p:nvGraphicFramePr>
          <p:cNvPr id="37" name="表格 36"/>
          <p:cNvGraphicFramePr/>
          <p:nvPr/>
        </p:nvGraphicFramePr>
        <p:xfrm>
          <a:off x="695325" y="1781810"/>
          <a:ext cx="5653405" cy="4418965"/>
        </p:xfrm>
        <a:graphic>
          <a:graphicData uri="http://schemas.openxmlformats.org/drawingml/2006/table">
            <a:tbl>
              <a:tblPr firstRow="1" bandRow="1">
                <a:tableStyleId>{5940675A-B579-460E-94D1-54222C63F5DA}</a:tableStyleId>
              </a:tblPr>
              <a:tblGrid>
                <a:gridCol w="1130300"/>
                <a:gridCol w="1129030"/>
                <a:gridCol w="1131570"/>
                <a:gridCol w="1130935"/>
                <a:gridCol w="1131570"/>
              </a:tblGrid>
              <a:tr h="238760">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Name</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Slogan</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Position</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Advantage</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Direction</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587625">
                <a:tc>
                  <a:txBody>
                    <a:bodyPr/>
                    <a:p>
                      <a:pPr indent="0" algn="ctr">
                        <a:buNone/>
                      </a:pPr>
                      <a:r>
                        <a:rPr lang="en-US" sz="1200" b="0">
                          <a:latin typeface="宋体" panose="02010600030101010101" pitchFamily="2" charset="-122"/>
                          <a:ea typeface="宋体" panose="02010600030101010101" pitchFamily="2" charset="-122"/>
                          <a:cs typeface="宋体" panose="02010600030101010101" pitchFamily="2" charset="-122"/>
                        </a:rPr>
                        <a:t>QQMusic</a:t>
                      </a:r>
                      <a:endParaRPr lang="en-US" altLang="en-US" sz="12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Enjoy WhatI Love</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The continuation of PC-side products, a comprehensive online music service platform.</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1. Multi-terminal cloud synchronization.2. </a:t>
                      </a:r>
                      <a:r>
                        <a:rPr lang="en-US" sz="1000" b="0">
                          <a:latin typeface="宋体" panose="02010600030101010101" pitchFamily="2" charset="-122"/>
                          <a:ea typeface="宋体" panose="02010600030101010101" pitchFamily="2" charset="-122"/>
                          <a:cs typeface="宋体" panose="02010600030101010101" pitchFamily="2" charset="-122"/>
                        </a:rPr>
                        <a:t>Combine social contact with mucis app  </a:t>
                      </a:r>
                      <a:r>
                        <a:rPr lang="en-US" sz="1000" b="0">
                          <a:latin typeface="Times New Roman" panose="02020603050405020304" charset="0"/>
                          <a:cs typeface="Times New Roman" panose="02020603050405020304" charset="0"/>
                        </a:rPr>
                        <a:t>(QQ account </a:t>
                      </a:r>
                      <a:r>
                        <a:rPr lang="en-US" sz="1000" b="0">
                          <a:latin typeface="宋体" panose="02010600030101010101" pitchFamily="2" charset="-122"/>
                          <a:ea typeface="宋体" panose="02010600030101010101" pitchFamily="2" charset="-122"/>
                          <a:cs typeface="宋体" panose="02010600030101010101" pitchFamily="2" charset="-122"/>
                        </a:rPr>
                        <a:t>can login</a:t>
                      </a:r>
                      <a:r>
                        <a:rPr lang="en-US" sz="1000" b="0">
                          <a:latin typeface="Times New Roman" panose="02020603050405020304" charset="0"/>
                          <a:cs typeface="Times New Roman" panose="02020603050405020304" charset="0"/>
                        </a:rPr>
                        <a:t> QQ music</a:t>
                      </a:r>
                      <a:r>
                        <a:rPr lang="en-US" sz="1000" b="0">
                          <a:latin typeface="宋体" panose="02010600030101010101" pitchFamily="2" charset="-122"/>
                          <a:ea typeface="宋体" panose="02010600030101010101" pitchFamily="2" charset="-122"/>
                          <a:cs typeface="宋体" panose="02010600030101010101" pitchFamily="2" charset="-122"/>
                        </a:rPr>
                        <a:t> directly</a:t>
                      </a:r>
                      <a:r>
                        <a:rPr lang="en-US" sz="1000" b="0">
                          <a:latin typeface="Times New Roman" panose="02020603050405020304" charset="0"/>
                          <a:cs typeface="Times New Roman" panose="02020603050405020304" charset="0"/>
                        </a:rPr>
                        <a:t>)</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Relying on the music library accumulated over the years and the social chain, it provides a full range of online music services and high-quality  </a:t>
                      </a:r>
                      <a:r>
                        <a:rPr lang="en-US" sz="1000" b="0">
                          <a:latin typeface="宋体" panose="02010600030101010101" pitchFamily="2" charset="-122"/>
                          <a:ea typeface="宋体" panose="02010600030101010101" pitchFamily="2" charset="-122"/>
                          <a:cs typeface="宋体" panose="02010600030101010101" pitchFamily="2" charset="-122"/>
                        </a:rPr>
                        <a:t>vip </a:t>
                      </a:r>
                      <a:r>
                        <a:rPr lang="en-US" sz="1000" b="0">
                          <a:latin typeface="Times New Roman" panose="02020603050405020304" charset="0"/>
                          <a:cs typeface="Times New Roman" panose="02020603050405020304" charset="0"/>
                        </a:rPr>
                        <a:t>services.</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92580">
                <a:tc>
                  <a:txBody>
                    <a:bodyPr/>
                    <a:p>
                      <a:pPr indent="0" algn="ctr">
                        <a:buNone/>
                      </a:pPr>
                      <a:r>
                        <a:rPr lang="en-US" sz="1000" b="0">
                          <a:latin typeface="Times New Roman" panose="02020603050405020304" charset="0"/>
                          <a:cs typeface="Times New Roman" panose="02020603050405020304" charset="0"/>
                        </a:rPr>
                        <a:t>Netease </a:t>
                      </a:r>
                      <a:r>
                        <a:rPr lang="en-US" sz="1000" b="0">
                          <a:latin typeface="宋体" panose="02010600030101010101" pitchFamily="2" charset="-122"/>
                          <a:ea typeface="宋体" panose="02010600030101010101" pitchFamily="2" charset="-122"/>
                          <a:cs typeface="宋体" panose="02010600030101010101" pitchFamily="2" charset="-122"/>
                        </a:rPr>
                        <a:t>CloudMusic</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Listen to Beautiful Time</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Focus on the social attribute , the song list creation is the core way to strengthen the UGC social attributes.</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 Personality recommendationWonderful comments</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000" b="0">
                          <a:latin typeface="Times New Roman" panose="02020603050405020304" charset="0"/>
                          <a:cs typeface="Times New Roman" panose="02020603050405020304" charset="0"/>
                        </a:rPr>
                        <a:t>The core is the song review</a:t>
                      </a:r>
                      <a:r>
                        <a:rPr lang="en-US" sz="1000" b="0">
                          <a:latin typeface="宋体" panose="02010600030101010101" pitchFamily="2" charset="-122"/>
                          <a:ea typeface="宋体" panose="02010600030101010101" pitchFamily="2" charset="-122"/>
                          <a:cs typeface="宋体" panose="02010600030101010101" pitchFamily="2" charset="-122"/>
                        </a:rPr>
                        <a:t>,</a:t>
                      </a:r>
                      <a:r>
                        <a:rPr lang="en-US" sz="1000" b="0">
                          <a:latin typeface="Times New Roman" panose="02020603050405020304" charset="0"/>
                          <a:cs typeface="Times New Roman" panose="02020603050405020304" charset="0"/>
                        </a:rPr>
                        <a:t>song list construction</a:t>
                      </a:r>
                      <a:r>
                        <a:rPr lang="en-US" sz="1000" b="0">
                          <a:latin typeface="宋体" panose="02010600030101010101" pitchFamily="2" charset="-122"/>
                          <a:ea typeface="宋体" panose="02010600030101010101" pitchFamily="2" charset="-122"/>
                          <a:cs typeface="宋体" panose="02010600030101010101" pitchFamily="2" charset="-122"/>
                        </a:rPr>
                        <a:t>,</a:t>
                      </a:r>
                      <a:r>
                        <a:rPr lang="en-US" sz="1000" b="0">
                          <a:latin typeface="Times New Roman" panose="02020603050405020304" charset="0"/>
                          <a:cs typeface="Times New Roman" panose="02020603050405020304" charset="0"/>
                        </a:rPr>
                        <a:t>unique Netease cloud </a:t>
                      </a:r>
                      <a:r>
                        <a:rPr lang="en-US" sz="1000" b="0">
                          <a:latin typeface="宋体" panose="02010600030101010101" pitchFamily="2" charset="-122"/>
                          <a:ea typeface="宋体" panose="02010600030101010101" pitchFamily="2" charset="-122"/>
                          <a:cs typeface="宋体" panose="02010600030101010101" pitchFamily="2" charset="-122"/>
                        </a:rPr>
                        <a:t>culture and</a:t>
                      </a:r>
                      <a:r>
                        <a:rPr lang="en-US" sz="1000" b="0">
                          <a:latin typeface="Times New Roman" panose="02020603050405020304" charset="0"/>
                          <a:cs typeface="Times New Roman" panose="02020603050405020304" charset="0"/>
                        </a:rPr>
                        <a:t> private radio.</a:t>
                      </a:r>
                      <a:endParaRPr lang="en-US" altLang="en-US" sz="1000" b="0">
                        <a:latin typeface="Times New Roman" panose="02020603050405020304" charset="0"/>
                        <a:ea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pic>
        <p:nvPicPr>
          <p:cNvPr id="4" name="录音 (14)">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6026785" y="73787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047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 y="2296900"/>
            <a:ext cx="12192001" cy="189757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2700000">
            <a:off x="1976093" y="1567264"/>
            <a:ext cx="3356847" cy="335684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rot="2700000">
            <a:off x="2237916" y="1829087"/>
            <a:ext cx="2833201" cy="2833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rot="2700000">
            <a:off x="2435650" y="2026821"/>
            <a:ext cx="2437733" cy="2437733"/>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2844756" y="1922248"/>
            <a:ext cx="1572866" cy="2646878"/>
          </a:xfrm>
          <a:prstGeom prst="rect">
            <a:avLst/>
          </a:prstGeom>
          <a:noFill/>
        </p:spPr>
        <p:txBody>
          <a:bodyPr wrap="none" rtlCol="0">
            <a:spAutoFit/>
          </a:bodyPr>
          <a:lstStyle/>
          <a:p>
            <a:r>
              <a:rPr lang="en-US" altLang="zh-CN" sz="16600" dirty="0">
                <a:solidFill>
                  <a:schemeClr val="bg1"/>
                </a:solidFill>
                <a:latin typeface="方正兰亭粗黑简体" panose="02000000000000000000" pitchFamily="2" charset="-122"/>
                <a:ea typeface="方正兰亭粗黑简体" panose="02000000000000000000" pitchFamily="2" charset="-122"/>
              </a:rPr>
              <a:t>3</a:t>
            </a:r>
            <a:endParaRPr lang="zh-CN" altLang="en-US" sz="16600" dirty="0">
              <a:solidFill>
                <a:schemeClr val="bg1"/>
              </a:solidFill>
              <a:latin typeface="方正兰亭粗黑简体" panose="02000000000000000000" pitchFamily="2" charset="-122"/>
              <a:ea typeface="方正兰亭粗黑简体" panose="02000000000000000000" pitchFamily="2" charset="-122"/>
            </a:endParaRPr>
          </a:p>
        </p:txBody>
      </p:sp>
      <p:sp>
        <p:nvSpPr>
          <p:cNvPr id="13" name="矩形 12"/>
          <p:cNvSpPr/>
          <p:nvPr/>
        </p:nvSpPr>
        <p:spPr>
          <a:xfrm>
            <a:off x="6842726" y="2469665"/>
            <a:ext cx="4394950" cy="615930"/>
          </a:xfrm>
          <a:prstGeom prst="rect">
            <a:avLst/>
          </a:prstGeom>
          <a:solidFill>
            <a:schemeClr val="bg1"/>
          </a:solidFill>
          <a:ln>
            <a:noFill/>
          </a:ln>
          <a:effectLst>
            <a:innerShdw blurRad="762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6859769" y="2504293"/>
            <a:ext cx="4341814" cy="583565"/>
          </a:xfrm>
          <a:prstGeom prst="rect">
            <a:avLst/>
          </a:prstGeom>
        </p:spPr>
        <p:txBody>
          <a:bodyPr wrap="square">
            <a:spAutoFit/>
          </a:bodyPr>
          <a:lstStyle/>
          <a:p>
            <a:pPr algn="dist" fontAlgn="t"/>
            <a:r>
              <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rPr>
              <a:t>SWOT</a:t>
            </a:r>
            <a:endPar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pic>
        <p:nvPicPr>
          <p:cNvPr id="2" name="录音 (15)">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6979285" y="87185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par>
                                <p:cTn id="8" presetID="37" presetClass="entr" presetSubtype="0" fill="hold" grpId="0" nodeType="withEffect">
                                  <p:stCondLst>
                                    <p:cond delay="4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900" decel="100000" fill="hold"/>
                                        <p:tgtEl>
                                          <p:spTgt spid="5"/>
                                        </p:tgtEl>
                                        <p:attrNameLst>
                                          <p:attrName>ppt_y</p:attrName>
                                        </p:attrNameLst>
                                      </p:cBhvr>
                                      <p:tavLst>
                                        <p:tav tm="0">
                                          <p:val>
                                            <p:strVal val="#ppt_y+1"/>
                                          </p:val>
                                        </p:tav>
                                        <p:tav tm="100000">
                                          <p:val>
                                            <p:strVal val="#ppt_y-.03"/>
                                          </p:val>
                                        </p:tav>
                                      </p:tavLst>
                                    </p:anim>
                                    <p:anim calcmode="lin" valueType="num">
                                      <p:cBhvr>
                                        <p:cTn id="13"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14" presetID="49" presetClass="entr" presetSubtype="0" decel="100000" fill="hold" grpId="0" nodeType="withEffect">
                                  <p:stCondLst>
                                    <p:cond delay="1300"/>
                                  </p:stCondLst>
                                  <p:childTnLst>
                                    <p:set>
                                      <p:cBhvr>
                                        <p:cTn id="15" dur="1" fill="hold">
                                          <p:stCondLst>
                                            <p:cond delay="0"/>
                                          </p:stCondLst>
                                        </p:cTn>
                                        <p:tgtEl>
                                          <p:spTgt spid="6"/>
                                        </p:tgtEl>
                                        <p:attrNameLst>
                                          <p:attrName>style.visibility</p:attrName>
                                        </p:attrNameLst>
                                      </p:cBhvr>
                                      <p:to>
                                        <p:strVal val="visible"/>
                                      </p:to>
                                    </p:set>
                                    <p:anim calcmode="lin" valueType="num">
                                      <p:cBhvr>
                                        <p:cTn id="16" dur="500" fill="hold"/>
                                        <p:tgtEl>
                                          <p:spTgt spid="6"/>
                                        </p:tgtEl>
                                        <p:attrNameLst>
                                          <p:attrName>ppt_w</p:attrName>
                                        </p:attrNameLst>
                                      </p:cBhvr>
                                      <p:tavLst>
                                        <p:tav tm="0">
                                          <p:val>
                                            <p:fltVal val="0"/>
                                          </p:val>
                                        </p:tav>
                                        <p:tav tm="100000">
                                          <p:val>
                                            <p:strVal val="#ppt_w"/>
                                          </p:val>
                                        </p:tav>
                                      </p:tavLst>
                                    </p:anim>
                                    <p:anim calcmode="lin" valueType="num">
                                      <p:cBhvr>
                                        <p:cTn id="17" dur="500" fill="hold"/>
                                        <p:tgtEl>
                                          <p:spTgt spid="6"/>
                                        </p:tgtEl>
                                        <p:attrNameLst>
                                          <p:attrName>ppt_h</p:attrName>
                                        </p:attrNameLst>
                                      </p:cBhvr>
                                      <p:tavLst>
                                        <p:tav tm="0">
                                          <p:val>
                                            <p:fltVal val="0"/>
                                          </p:val>
                                        </p:tav>
                                        <p:tav tm="100000">
                                          <p:val>
                                            <p:strVal val="#ppt_h"/>
                                          </p:val>
                                        </p:tav>
                                      </p:tavLst>
                                    </p:anim>
                                    <p:anim calcmode="lin" valueType="num">
                                      <p:cBhvr>
                                        <p:cTn id="18" dur="500" fill="hold"/>
                                        <p:tgtEl>
                                          <p:spTgt spid="6"/>
                                        </p:tgtEl>
                                        <p:attrNameLst>
                                          <p:attrName>style.rotation</p:attrName>
                                        </p:attrNameLst>
                                      </p:cBhvr>
                                      <p:tavLst>
                                        <p:tav tm="0">
                                          <p:val>
                                            <p:fltVal val="360"/>
                                          </p:val>
                                        </p:tav>
                                        <p:tav tm="100000">
                                          <p:val>
                                            <p:fltVal val="0"/>
                                          </p:val>
                                        </p:tav>
                                      </p:tavLst>
                                    </p:anim>
                                    <p:animEffect transition="in" filter="fade">
                                      <p:cBhvr>
                                        <p:cTn id="19" dur="500"/>
                                        <p:tgtEl>
                                          <p:spTgt spid="6"/>
                                        </p:tgtEl>
                                      </p:cBhvr>
                                    </p:animEffect>
                                  </p:childTnLst>
                                </p:cTn>
                              </p:par>
                              <p:par>
                                <p:cTn id="20" presetID="49" presetClass="entr" presetSubtype="0" decel="100000" fill="hold" grpId="0" nodeType="withEffect">
                                  <p:stCondLst>
                                    <p:cond delay="170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 calcmode="lin" valueType="num">
                                      <p:cBhvr>
                                        <p:cTn id="24" dur="500" fill="hold"/>
                                        <p:tgtEl>
                                          <p:spTgt spid="7"/>
                                        </p:tgtEl>
                                        <p:attrNameLst>
                                          <p:attrName>style.rotation</p:attrName>
                                        </p:attrNameLst>
                                      </p:cBhvr>
                                      <p:tavLst>
                                        <p:tav tm="0">
                                          <p:val>
                                            <p:fltVal val="360"/>
                                          </p:val>
                                        </p:tav>
                                        <p:tav tm="100000">
                                          <p:val>
                                            <p:fltVal val="0"/>
                                          </p:val>
                                        </p:tav>
                                      </p:tavLst>
                                    </p:anim>
                                    <p:animEffect transition="in" filter="fade">
                                      <p:cBhvr>
                                        <p:cTn id="25" dur="500"/>
                                        <p:tgtEl>
                                          <p:spTgt spid="7"/>
                                        </p:tgtEl>
                                      </p:cBhvr>
                                    </p:animEffect>
                                  </p:childTnLst>
                                </p:cTn>
                              </p:par>
                              <p:par>
                                <p:cTn id="26" presetID="42" presetClass="entr" presetSubtype="0" fill="hold" grpId="0" nodeType="withEffect">
                                  <p:stCondLst>
                                    <p:cond delay="210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1000"/>
                                        <p:tgtEl>
                                          <p:spTgt spid="3"/>
                                        </p:tgtEl>
                                      </p:cBhvr>
                                    </p:animEffect>
                                    <p:anim calcmode="lin" valueType="num">
                                      <p:cBhvr>
                                        <p:cTn id="29" dur="1000" fill="hold"/>
                                        <p:tgtEl>
                                          <p:spTgt spid="3"/>
                                        </p:tgtEl>
                                        <p:attrNameLst>
                                          <p:attrName>ppt_x</p:attrName>
                                        </p:attrNameLst>
                                      </p:cBhvr>
                                      <p:tavLst>
                                        <p:tav tm="0">
                                          <p:val>
                                            <p:strVal val="#ppt_x"/>
                                          </p:val>
                                        </p:tav>
                                        <p:tav tm="100000">
                                          <p:val>
                                            <p:strVal val="#ppt_x"/>
                                          </p:val>
                                        </p:tav>
                                      </p:tavLst>
                                    </p:anim>
                                    <p:anim calcmode="lin" valueType="num">
                                      <p:cBhvr>
                                        <p:cTn id="30" dur="1000" fill="hold"/>
                                        <p:tgtEl>
                                          <p:spTgt spid="3"/>
                                        </p:tgtEl>
                                        <p:attrNameLst>
                                          <p:attrName>ppt_y</p:attrName>
                                        </p:attrNameLst>
                                      </p:cBhvr>
                                      <p:tavLst>
                                        <p:tav tm="0">
                                          <p:val>
                                            <p:strVal val="#ppt_y+.1"/>
                                          </p:val>
                                        </p:tav>
                                        <p:tav tm="100000">
                                          <p:val>
                                            <p:strVal val="#ppt_y"/>
                                          </p:val>
                                        </p:tav>
                                      </p:tavLst>
                                    </p:anim>
                                  </p:childTnLst>
                                </p:cTn>
                              </p:par>
                              <p:par>
                                <p:cTn id="31" presetID="10" presetClass="entr" presetSubtype="0" fill="hold" grpId="0" nodeType="withEffect">
                                  <p:stCondLst>
                                    <p:cond delay="300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par>
                                <p:cTn id="34" presetID="22" presetClass="entr" presetSubtype="8" fill="hold" grpId="0" nodeType="withEffect">
                                  <p:stCondLst>
                                    <p:cond delay="3400"/>
                                  </p:stCondLst>
                                  <p:childTnLst>
                                    <p:set>
                                      <p:cBhvr>
                                        <p:cTn id="35" dur="1" fill="hold">
                                          <p:stCondLst>
                                            <p:cond delay="0"/>
                                          </p:stCondLst>
                                        </p:cTn>
                                        <p:tgtEl>
                                          <p:spTgt spid="11"/>
                                        </p:tgtEl>
                                        <p:attrNameLst>
                                          <p:attrName>style.visibility</p:attrName>
                                        </p:attrNameLst>
                                      </p:cBhvr>
                                      <p:to>
                                        <p:strVal val="visible"/>
                                      </p:to>
                                    </p:set>
                                    <p:animEffect transition="in" filter="wipe(left)">
                                      <p:cBhvr>
                                        <p:cTn id="36" dur="500"/>
                                        <p:tgtEl>
                                          <p:spTgt spid="11"/>
                                        </p:tgtEl>
                                      </p:cBhvr>
                                    </p:animEffect>
                                  </p:childTnLst>
                                </p:cTn>
                              </p:par>
                            </p:childTnLst>
                          </p:cTn>
                        </p:par>
                        <p:par>
                          <p:cTn id="37" fill="hold">
                            <p:stCondLst>
                              <p:cond delay="500"/>
                            </p:stCondLst>
                            <p:childTnLst>
                              <p:par>
                                <p:cTn id="38" presetID="1" presetClass="mediacall" presetSubtype="0" fill="hold" nodeType="afterEffect">
                                  <p:stCondLst>
                                    <p:cond delay="0"/>
                                  </p:stCondLst>
                                  <p:childTnLst>
                                    <p:cmd type="call" cmd="playFrom(0.0)">
                                      <p:cBhvr additive="base">
                                        <p:cTn id="39" dur="67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0"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bldLst>
      <p:bldP spid="4" grpId="0" animBg="1"/>
      <p:bldP spid="5" grpId="0" animBg="1"/>
      <p:bldP spid="6" grpId="0" animBg="1"/>
      <p:bldP spid="7" grpId="0" animBg="1"/>
      <p:bldP spid="3" grpId="0"/>
      <p:bldP spid="13" grpId="0" animBg="1"/>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95325" y="385426"/>
            <a:ext cx="3060923" cy="682646"/>
            <a:chOff x="695325" y="442576"/>
            <a:chExt cx="3060923" cy="682646"/>
          </a:xfrm>
        </p:grpSpPr>
        <p:grpSp>
          <p:nvGrpSpPr>
            <p:cNvPr id="3" name="组合 2"/>
            <p:cNvGrpSpPr/>
            <p:nvPr/>
          </p:nvGrpSpPr>
          <p:grpSpPr>
            <a:xfrm>
              <a:off x="695325" y="443847"/>
              <a:ext cx="3060923" cy="681375"/>
              <a:chOff x="1328935" y="2524550"/>
              <a:chExt cx="3060923" cy="681375"/>
            </a:xfrm>
          </p:grpSpPr>
          <p:grpSp>
            <p:nvGrpSpPr>
              <p:cNvPr id="6" name="组合 5"/>
              <p:cNvGrpSpPr/>
              <p:nvPr/>
            </p:nvGrpSpPr>
            <p:grpSpPr>
              <a:xfrm>
                <a:off x="1328935" y="2524550"/>
                <a:ext cx="681375" cy="681375"/>
                <a:chOff x="2866816" y="2504421"/>
                <a:chExt cx="943184" cy="943184"/>
              </a:xfrm>
            </p:grpSpPr>
            <p:grpSp>
              <p:nvGrpSpPr>
                <p:cNvPr id="8" name="组合 7"/>
                <p:cNvGrpSpPr/>
                <p:nvPr/>
              </p:nvGrpSpPr>
              <p:grpSpPr>
                <a:xfrm>
                  <a:off x="2866816" y="2504421"/>
                  <a:ext cx="943184" cy="943184"/>
                  <a:chOff x="3173998" y="2528145"/>
                  <a:chExt cx="638355" cy="638355"/>
                </a:xfrm>
              </p:grpSpPr>
              <p:sp>
                <p:nvSpPr>
                  <p:cNvPr id="10" name="矩形 9"/>
                  <p:cNvSpPr/>
                  <p:nvPr/>
                </p:nvSpPr>
                <p:spPr>
                  <a:xfrm>
                    <a:off x="3173998" y="2528145"/>
                    <a:ext cx="638355" cy="638355"/>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1" name="矩形 10"/>
                  <p:cNvSpPr/>
                  <p:nvPr/>
                </p:nvSpPr>
                <p:spPr>
                  <a:xfrm>
                    <a:off x="3234823" y="2588970"/>
                    <a:ext cx="516704" cy="516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3279524" y="2633671"/>
                    <a:ext cx="427302" cy="427302"/>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矩形 8"/>
                <p:cNvSpPr/>
                <p:nvPr/>
              </p:nvSpPr>
              <p:spPr>
                <a:xfrm>
                  <a:off x="2976621" y="2611817"/>
                  <a:ext cx="723575" cy="807792"/>
                </a:xfrm>
                <a:prstGeom prst="rect">
                  <a:avLst/>
                </a:prstGeom>
              </p:spPr>
              <p:txBody>
                <a:bodyPr wrap="square">
                  <a:spAutoFit/>
                </a:bodyPr>
                <a:lstStyle/>
                <a:p>
                  <a:pPr algn="ctr" fontAlgn="t"/>
                  <a:r>
                    <a:rPr lang="en-US" altLang="zh-CN" sz="3200" b="0" i="0" dirty="0">
                      <a:solidFill>
                        <a:schemeClr val="bg1"/>
                      </a:solidFill>
                      <a:effectLst/>
                      <a:latin typeface="方正兰亭粗黑简体" panose="02000000000000000000" pitchFamily="2" charset="-122"/>
                      <a:ea typeface="方正兰亭粗黑简体" panose="02000000000000000000" pitchFamily="2" charset="-122"/>
                    </a:rPr>
                    <a:t>1</a:t>
                  </a:r>
                  <a:endParaRPr lang="en-US" altLang="zh-CN" sz="32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7" name="矩形 6"/>
              <p:cNvSpPr/>
              <p:nvPr/>
            </p:nvSpPr>
            <p:spPr>
              <a:xfrm>
                <a:off x="2410945" y="2681028"/>
                <a:ext cx="1978913" cy="460375"/>
              </a:xfrm>
              <a:prstGeom prst="rect">
                <a:avLst/>
              </a:prstGeom>
            </p:spPr>
            <p:txBody>
              <a:bodyPr wrap="none">
                <a:spAutoFit/>
              </a:bodyPr>
              <a:lstStyle/>
              <a:p>
                <a:pPr fontAlgn="t"/>
                <a:r>
                  <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rPr>
                  <a:t>Xiami Music</a:t>
                </a:r>
                <a:endParaRPr lang="en-US" altLang="zh-CN" sz="24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cxnSp>
          <p:nvCxnSpPr>
            <p:cNvPr id="5" name="直接连接符 4"/>
            <p:cNvCxnSpPr/>
            <p:nvPr/>
          </p:nvCxnSpPr>
          <p:spPr>
            <a:xfrm>
              <a:off x="1471900" y="442576"/>
              <a:ext cx="0" cy="681375"/>
            </a:xfrm>
            <a:prstGeom prst="line">
              <a:avLst/>
            </a:prstGeom>
            <a:ln w="28575">
              <a:solidFill>
                <a:schemeClr val="bg2">
                  <a:lumMod val="10000"/>
                </a:schemeClr>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nvSpPr>
        <p:spPr>
          <a:xfrm rot="2700000">
            <a:off x="5005654" y="2862224"/>
            <a:ext cx="2153728" cy="2153728"/>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rot="2700000">
            <a:off x="5151701" y="3008271"/>
            <a:ext cx="1861634" cy="18616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5" name="矩形 14"/>
          <p:cNvSpPr/>
          <p:nvPr/>
        </p:nvSpPr>
        <p:spPr>
          <a:xfrm rot="2700000">
            <a:off x="5252737" y="3109307"/>
            <a:ext cx="1659561" cy="165956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1" name="组合 20"/>
          <p:cNvGrpSpPr/>
          <p:nvPr/>
        </p:nvGrpSpPr>
        <p:grpSpPr>
          <a:xfrm>
            <a:off x="5625318" y="3508732"/>
            <a:ext cx="914400" cy="860712"/>
            <a:chOff x="8350370" y="933582"/>
            <a:chExt cx="914400" cy="860712"/>
          </a:xfrm>
        </p:grpSpPr>
        <p:cxnSp>
          <p:nvCxnSpPr>
            <p:cNvPr id="18" name="直接连接符 17"/>
            <p:cNvCxnSpPr/>
            <p:nvPr/>
          </p:nvCxnSpPr>
          <p:spPr>
            <a:xfrm>
              <a:off x="8350370" y="1363938"/>
              <a:ext cx="9144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8807570" y="933582"/>
              <a:ext cx="0" cy="860712"/>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0" name="组合 59"/>
          <p:cNvGrpSpPr/>
          <p:nvPr/>
        </p:nvGrpSpPr>
        <p:grpSpPr>
          <a:xfrm>
            <a:off x="5542026" y="3388214"/>
            <a:ext cx="1172425" cy="1101749"/>
            <a:chOff x="5542026" y="3388214"/>
            <a:chExt cx="1172425" cy="1101749"/>
          </a:xfrm>
        </p:grpSpPr>
        <p:sp>
          <p:nvSpPr>
            <p:cNvPr id="24" name="矩形 23"/>
            <p:cNvSpPr/>
            <p:nvPr/>
          </p:nvSpPr>
          <p:spPr>
            <a:xfrm>
              <a:off x="6185139" y="3405684"/>
              <a:ext cx="529312" cy="46166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W</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sp>
          <p:nvSpPr>
            <p:cNvPr id="25" name="矩形 24"/>
            <p:cNvSpPr/>
            <p:nvPr/>
          </p:nvSpPr>
          <p:spPr>
            <a:xfrm>
              <a:off x="6246053" y="4010236"/>
              <a:ext cx="407484" cy="46166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T</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sp>
          <p:nvSpPr>
            <p:cNvPr id="23" name="矩形 22"/>
            <p:cNvSpPr/>
            <p:nvPr/>
          </p:nvSpPr>
          <p:spPr>
            <a:xfrm>
              <a:off x="5542026" y="3388214"/>
              <a:ext cx="425116" cy="46166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S</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sp>
          <p:nvSpPr>
            <p:cNvPr id="26" name="矩形 25"/>
            <p:cNvSpPr/>
            <p:nvPr/>
          </p:nvSpPr>
          <p:spPr>
            <a:xfrm>
              <a:off x="5542026" y="4028298"/>
              <a:ext cx="465192" cy="46166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O</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sp>
        <p:nvSpPr>
          <p:cNvPr id="30" name="等腰三角形 29"/>
          <p:cNvSpPr/>
          <p:nvPr/>
        </p:nvSpPr>
        <p:spPr>
          <a:xfrm rot="2700000">
            <a:off x="6775570" y="2458046"/>
            <a:ext cx="735634" cy="854479"/>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等腰三角形 30"/>
          <p:cNvSpPr/>
          <p:nvPr/>
        </p:nvSpPr>
        <p:spPr>
          <a:xfrm rot="8100000">
            <a:off x="6746910" y="4584904"/>
            <a:ext cx="735634" cy="854479"/>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2" name="等腰三角形 31"/>
          <p:cNvSpPr/>
          <p:nvPr/>
        </p:nvSpPr>
        <p:spPr>
          <a:xfrm rot="13500000">
            <a:off x="4680797" y="4561330"/>
            <a:ext cx="735634" cy="854479"/>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等腰三角形 32"/>
          <p:cNvSpPr/>
          <p:nvPr/>
        </p:nvSpPr>
        <p:spPr>
          <a:xfrm rot="18900000">
            <a:off x="4675060" y="2443773"/>
            <a:ext cx="735634" cy="854479"/>
          </a:xfrm>
          <a:prstGeom prst="triangle">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3" name="组合 42"/>
          <p:cNvGrpSpPr/>
          <p:nvPr/>
        </p:nvGrpSpPr>
        <p:grpSpPr>
          <a:xfrm>
            <a:off x="8308956" y="1681127"/>
            <a:ext cx="2582648" cy="1743693"/>
            <a:chOff x="8032731" y="1519202"/>
            <a:chExt cx="2582648" cy="1743693"/>
          </a:xfrm>
        </p:grpSpPr>
        <p:sp>
          <p:nvSpPr>
            <p:cNvPr id="35" name="矩形 34"/>
            <p:cNvSpPr/>
            <p:nvPr/>
          </p:nvSpPr>
          <p:spPr>
            <a:xfrm>
              <a:off x="8032731" y="2094495"/>
              <a:ext cx="2582648" cy="1168400"/>
            </a:xfrm>
            <a:prstGeom prst="rect">
              <a:avLst/>
            </a:prstGeom>
          </p:spPr>
          <p:txBody>
            <a:bodyPr wrap="square">
              <a:spAutoFit/>
            </a:bodyPr>
            <a:lstStyle/>
            <a:p>
              <a:pPr algn="l"/>
              <a:r>
                <a:rPr lang="en-US" altLang="zh-CN" sz="1400" dirty="0">
                  <a:solidFill>
                    <a:schemeClr val="bg2">
                      <a:lumMod val="10000"/>
                    </a:schemeClr>
                  </a:solidFill>
                  <a:latin typeface="微软雅黑" panose="020B0503020204020204" pitchFamily="34" charset="-122"/>
                  <a:ea typeface="微软雅黑" panose="020B0503020204020204" pitchFamily="34" charset="-122"/>
                </a:rPr>
                <a:t>There is no obvious advantage in song resources;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algn="l"/>
              <a:r>
                <a:rPr lang="en-US" altLang="zh-CN" sz="1400" dirty="0">
                  <a:solidFill>
                    <a:schemeClr val="bg2">
                      <a:lumMod val="10000"/>
                    </a:schemeClr>
                  </a:solidFill>
                  <a:latin typeface="微软雅黑" panose="020B0503020204020204" pitchFamily="34" charset="-122"/>
                  <a:ea typeface="微软雅黑" panose="020B0503020204020204" pitchFamily="34" charset="-122"/>
                </a:rPr>
                <a:t>The payment system is weak.</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37" name="组合 36"/>
            <p:cNvGrpSpPr/>
            <p:nvPr/>
          </p:nvGrpSpPr>
          <p:grpSpPr>
            <a:xfrm>
              <a:off x="8253179" y="1519202"/>
              <a:ext cx="2276475" cy="508366"/>
              <a:chOff x="4799016" y="2013344"/>
              <a:chExt cx="2276475" cy="508366"/>
            </a:xfrm>
          </p:grpSpPr>
          <p:sp>
            <p:nvSpPr>
              <p:cNvPr id="38" name="矩形 37"/>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矩形 38"/>
              <p:cNvSpPr/>
              <p:nvPr/>
            </p:nvSpPr>
            <p:spPr>
              <a:xfrm>
                <a:off x="4807777" y="2036471"/>
                <a:ext cx="1402080" cy="485239"/>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Weakness</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grpSp>
      <p:grpSp>
        <p:nvGrpSpPr>
          <p:cNvPr id="49" name="组合 48"/>
          <p:cNvGrpSpPr/>
          <p:nvPr/>
        </p:nvGrpSpPr>
        <p:grpSpPr>
          <a:xfrm>
            <a:off x="8308956" y="4140738"/>
            <a:ext cx="2582648" cy="2121227"/>
            <a:chOff x="10873317" y="1249294"/>
            <a:chExt cx="2582648" cy="2121227"/>
          </a:xfrm>
        </p:grpSpPr>
        <p:sp>
          <p:nvSpPr>
            <p:cNvPr id="45" name="矩形 44"/>
            <p:cNvSpPr/>
            <p:nvPr/>
          </p:nvSpPr>
          <p:spPr>
            <a:xfrm>
              <a:off x="10873317" y="1249294"/>
              <a:ext cx="2582648" cy="1599565"/>
            </a:xfrm>
            <a:prstGeom prst="rect">
              <a:avLst/>
            </a:prstGeom>
          </p:spPr>
          <p:txBody>
            <a:bodyPr wrap="square">
              <a:spAutoFit/>
            </a:bodyPr>
            <a:lstStyle/>
            <a:p>
              <a:pPr algn="l"/>
              <a:r>
                <a:rPr lang="en-US" altLang="zh-CN" sz="1400" dirty="0">
                  <a:solidFill>
                    <a:schemeClr val="bg2">
                      <a:lumMod val="10000"/>
                    </a:schemeClr>
                  </a:solidFill>
                  <a:latin typeface="微软雅黑" panose="020B0503020204020204" pitchFamily="34" charset="-122"/>
                  <a:ea typeface="微软雅黑" panose="020B0503020204020204" pitchFamily="34" charset="-122"/>
                </a:rPr>
                <a:t>Being squeezed by the existing market structure, there is a lack of competitive advantage in content, and it is difficult to maintain competitiveness by virtue of user experience.</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46" name="组合 45"/>
            <p:cNvGrpSpPr/>
            <p:nvPr/>
          </p:nvGrpSpPr>
          <p:grpSpPr>
            <a:xfrm>
              <a:off x="11084240" y="2887019"/>
              <a:ext cx="2276475" cy="483502"/>
              <a:chOff x="4799016" y="2013344"/>
              <a:chExt cx="2276475" cy="483502"/>
            </a:xfrm>
          </p:grpSpPr>
          <p:sp>
            <p:nvSpPr>
              <p:cNvPr id="47" name="矩形 46"/>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矩形 47"/>
              <p:cNvSpPr/>
              <p:nvPr/>
            </p:nvSpPr>
            <p:spPr>
              <a:xfrm>
                <a:off x="4807777" y="2036471"/>
                <a:ext cx="1249680"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Threats</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grpSp>
      <p:grpSp>
        <p:nvGrpSpPr>
          <p:cNvPr id="50" name="组合 49"/>
          <p:cNvGrpSpPr/>
          <p:nvPr/>
        </p:nvGrpSpPr>
        <p:grpSpPr>
          <a:xfrm flipH="1">
            <a:off x="1266872" y="1681127"/>
            <a:ext cx="2921000" cy="2390140"/>
            <a:chOff x="7694276" y="1519202"/>
            <a:chExt cx="2921000" cy="2390140"/>
          </a:xfrm>
        </p:grpSpPr>
        <p:sp>
          <p:nvSpPr>
            <p:cNvPr id="51" name="矩形 50"/>
            <p:cNvSpPr/>
            <p:nvPr/>
          </p:nvSpPr>
          <p:spPr>
            <a:xfrm>
              <a:off x="7694276" y="2094512"/>
              <a:ext cx="2921000" cy="1814830"/>
            </a:xfrm>
            <a:prstGeom prst="rect">
              <a:avLst/>
            </a:prstGeom>
          </p:spPr>
          <p:txBody>
            <a:bodyPr wrap="square">
              <a:spAutoFit/>
            </a:bodyPr>
            <a:lstStyle/>
            <a:p>
              <a:r>
                <a:rPr lang="en-US" altLang="zh-CN" sz="1400" dirty="0">
                  <a:solidFill>
                    <a:schemeClr val="bg2">
                      <a:lumMod val="10000"/>
                    </a:schemeClr>
                  </a:solidFill>
                  <a:latin typeface="微软雅黑" panose="020B0503020204020204" pitchFamily="34" charset="-122"/>
                  <a:ea typeface="微软雅黑" panose="020B0503020204020204" pitchFamily="34" charset="-122"/>
                </a:rPr>
                <a:t>Personalized recommendation is powerful and meets the needs of various users;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r>
                <a:rPr lang="en-US" altLang="zh-CN" sz="1400" dirty="0">
                  <a:solidFill>
                    <a:schemeClr val="bg2">
                      <a:lumMod val="10000"/>
                    </a:schemeClr>
                  </a:solidFill>
                  <a:latin typeface="微软雅黑" panose="020B0503020204020204" pitchFamily="34" charset="-122"/>
                  <a:ea typeface="微软雅黑" panose="020B0503020204020204" pitchFamily="34" charset="-122"/>
                </a:rPr>
                <a:t>Great social content;</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r>
                <a:rPr lang="en-US" altLang="zh-CN" sz="1400" dirty="0">
                  <a:solidFill>
                    <a:schemeClr val="bg2">
                      <a:lumMod val="10000"/>
                    </a:schemeClr>
                  </a:solidFill>
                  <a:latin typeface="微软雅黑" panose="020B0503020204020204" pitchFamily="34" charset="-122"/>
                  <a:ea typeface="微软雅黑" panose="020B0503020204020204" pitchFamily="34" charset="-122"/>
                </a:rPr>
                <a:t>Extensive entertainment (the activities of the original music section are integrated with Alibaba's tourism projects)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52" name="组合 51"/>
            <p:cNvGrpSpPr/>
            <p:nvPr/>
          </p:nvGrpSpPr>
          <p:grpSpPr>
            <a:xfrm>
              <a:off x="8253179" y="1519202"/>
              <a:ext cx="2276475" cy="508366"/>
              <a:chOff x="4799016" y="2013344"/>
              <a:chExt cx="2276475" cy="508366"/>
            </a:xfrm>
          </p:grpSpPr>
          <p:sp>
            <p:nvSpPr>
              <p:cNvPr id="53" name="矩形 52"/>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矩形 53"/>
              <p:cNvSpPr/>
              <p:nvPr/>
            </p:nvSpPr>
            <p:spPr>
              <a:xfrm>
                <a:off x="4807777" y="2036471"/>
                <a:ext cx="1402080" cy="485239"/>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Strength</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grpSp>
      <p:grpSp>
        <p:nvGrpSpPr>
          <p:cNvPr id="55" name="组合 54"/>
          <p:cNvGrpSpPr/>
          <p:nvPr/>
        </p:nvGrpSpPr>
        <p:grpSpPr>
          <a:xfrm flipH="1">
            <a:off x="1266769" y="4355368"/>
            <a:ext cx="2582648" cy="1906597"/>
            <a:chOff x="10873317" y="1463924"/>
            <a:chExt cx="2582648" cy="1906597"/>
          </a:xfrm>
        </p:grpSpPr>
        <p:sp>
          <p:nvSpPr>
            <p:cNvPr id="56" name="矩形 55"/>
            <p:cNvSpPr/>
            <p:nvPr/>
          </p:nvSpPr>
          <p:spPr>
            <a:xfrm>
              <a:off x="10873317" y="1463924"/>
              <a:ext cx="2582648" cy="737235"/>
            </a:xfrm>
            <a:prstGeom prst="rect">
              <a:avLst/>
            </a:prstGeom>
          </p:spPr>
          <p:txBody>
            <a:bodyPr wrap="square">
              <a:spAutoFit/>
            </a:bodyPr>
            <a:lstStyle/>
            <a:p>
              <a:r>
                <a:rPr lang="en-US" altLang="zh-CN" sz="1400" dirty="0">
                  <a:solidFill>
                    <a:schemeClr val="bg2">
                      <a:lumMod val="10000"/>
                    </a:schemeClr>
                  </a:solidFill>
                  <a:latin typeface="微软雅黑" panose="020B0503020204020204" pitchFamily="34" charset="-122"/>
                  <a:ea typeface="微软雅黑" panose="020B0503020204020204" pitchFamily="34" charset="-122"/>
                </a:rPr>
                <a:t>Use Alibaba's other software like Taobao to attract more users.。</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57" name="组合 56"/>
            <p:cNvGrpSpPr/>
            <p:nvPr/>
          </p:nvGrpSpPr>
          <p:grpSpPr>
            <a:xfrm>
              <a:off x="11084240" y="2887019"/>
              <a:ext cx="2276475" cy="483502"/>
              <a:chOff x="4799016" y="2013344"/>
              <a:chExt cx="2276475" cy="483502"/>
            </a:xfrm>
          </p:grpSpPr>
          <p:sp>
            <p:nvSpPr>
              <p:cNvPr id="58" name="矩形 57"/>
              <p:cNvSpPr/>
              <p:nvPr/>
            </p:nvSpPr>
            <p:spPr>
              <a:xfrm>
                <a:off x="4799016" y="2013344"/>
                <a:ext cx="2276475" cy="479341"/>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矩形 58"/>
              <p:cNvSpPr/>
              <p:nvPr/>
            </p:nvSpPr>
            <p:spPr>
              <a:xfrm>
                <a:off x="4807777" y="2036471"/>
                <a:ext cx="2164080" cy="460375"/>
              </a:xfrm>
              <a:prstGeom prst="rect">
                <a:avLst/>
              </a:prstGeom>
            </p:spPr>
            <p:txBody>
              <a:bodyPr wrap="none">
                <a:spAutoFit/>
              </a:bodyPr>
              <a:lstStyle/>
              <a:p>
                <a:pPr fontAlgn="t"/>
                <a:r>
                  <a:rPr lang="en-US" altLang="zh-CN" sz="2400" dirty="0">
                    <a:solidFill>
                      <a:schemeClr val="bg1"/>
                    </a:solidFill>
                    <a:latin typeface="方正兰亭粗黑简体" panose="02000000000000000000" pitchFamily="2" charset="-122"/>
                    <a:ea typeface="方正兰亭粗黑简体" panose="02000000000000000000" pitchFamily="2" charset="-122"/>
                  </a:rPr>
                  <a:t>Opportunities</a:t>
                </a:r>
                <a:endParaRPr lang="en-US" altLang="zh-CN" sz="2400" dirty="0">
                  <a:solidFill>
                    <a:schemeClr val="bg1"/>
                  </a:solidFill>
                  <a:latin typeface="方正兰亭粗黑简体" panose="02000000000000000000" pitchFamily="2" charset="-122"/>
                  <a:ea typeface="方正兰亭粗黑简体" panose="02000000000000000000" pitchFamily="2" charset="-122"/>
                </a:endParaRPr>
              </a:p>
            </p:txBody>
          </p:sp>
        </p:grpSp>
      </p:grpSp>
      <p:pic>
        <p:nvPicPr>
          <p:cNvPr id="4" name="录音 (16)">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967095" y="79057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900" decel="100000" fill="hold"/>
                                        <p:tgtEl>
                                          <p:spTgt spid="3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1"/>
                                        </p:tgtEl>
                                        <p:attrNameLst>
                                          <p:attrName>ppt_y</p:attrName>
                                        </p:attrNameLst>
                                      </p:cBhvr>
                                      <p:tavLst>
                                        <p:tav tm="0">
                                          <p:val>
                                            <p:strVal val="#ppt_y-.03"/>
                                          </p:val>
                                        </p:tav>
                                        <p:tav tm="100000">
                                          <p:val>
                                            <p:strVal val="#ppt_y"/>
                                          </p:val>
                                        </p:tav>
                                      </p:tavLst>
                                    </p:anim>
                                  </p:childTnLst>
                                </p:cTn>
                              </p:par>
                              <p:par>
                                <p:cTn id="11" presetID="45" presetClass="entr" presetSubtype="0" fill="hold" grpId="1" nodeType="withEffect">
                                  <p:stCondLst>
                                    <p:cond delay="300"/>
                                  </p:stCondLst>
                                  <p:childTnLst>
                                    <p:set>
                                      <p:cBhvr>
                                        <p:cTn id="12" dur="1" fill="hold">
                                          <p:stCondLst>
                                            <p:cond delay="0"/>
                                          </p:stCondLst>
                                        </p:cTn>
                                        <p:tgtEl>
                                          <p:spTgt spid="31"/>
                                        </p:tgtEl>
                                        <p:attrNameLst>
                                          <p:attrName>style.visibility</p:attrName>
                                        </p:attrNameLst>
                                      </p:cBhvr>
                                      <p:to>
                                        <p:strVal val="visible"/>
                                      </p:to>
                                    </p:set>
                                    <p:animEffect transition="in" filter="fade">
                                      <p:cBhvr>
                                        <p:cTn id="13" dur="1000"/>
                                        <p:tgtEl>
                                          <p:spTgt spid="31"/>
                                        </p:tgtEl>
                                      </p:cBhvr>
                                    </p:animEffect>
                                    <p:anim calcmode="lin" valueType="num">
                                      <p:cBhvr>
                                        <p:cTn id="14" dur="1000" fill="hold"/>
                                        <p:tgtEl>
                                          <p:spTgt spid="31"/>
                                        </p:tgtEl>
                                        <p:attrNameLst>
                                          <p:attrName>ppt_w</p:attrName>
                                        </p:attrNameLst>
                                      </p:cBhvr>
                                      <p:tavLst>
                                        <p:tav tm="0" fmla="#ppt_w*sin(2.5*pi*$)">
                                          <p:val>
                                            <p:fltVal val="0"/>
                                          </p:val>
                                        </p:tav>
                                        <p:tav tm="100000">
                                          <p:val>
                                            <p:fltVal val="1"/>
                                          </p:val>
                                        </p:tav>
                                      </p:tavLst>
                                    </p:anim>
                                    <p:anim calcmode="lin" valueType="num">
                                      <p:cBhvr>
                                        <p:cTn id="15" dur="1000" fill="hold"/>
                                        <p:tgtEl>
                                          <p:spTgt spid="31"/>
                                        </p:tgtEl>
                                        <p:attrNameLst>
                                          <p:attrName>ppt_h</p:attrName>
                                        </p:attrNameLst>
                                      </p:cBhvr>
                                      <p:tavLst>
                                        <p:tav tm="0">
                                          <p:val>
                                            <p:strVal val="#ppt_h"/>
                                          </p:val>
                                        </p:tav>
                                        <p:tav tm="100000">
                                          <p:val>
                                            <p:strVal val="#ppt_h"/>
                                          </p:val>
                                        </p:tav>
                                      </p:tavLst>
                                    </p:anim>
                                  </p:childTnLst>
                                </p:cTn>
                              </p:par>
                              <p:par>
                                <p:cTn id="16" presetID="8" presetClass="emph" presetSubtype="0" fill="hold" grpId="2" nodeType="withEffect">
                                  <p:stCondLst>
                                    <p:cond delay="600"/>
                                  </p:stCondLst>
                                  <p:childTnLst>
                                    <p:animRot by="21600000">
                                      <p:cBhvr>
                                        <p:cTn id="17" dur="1000" fill="hold"/>
                                        <p:tgtEl>
                                          <p:spTgt spid="31"/>
                                        </p:tgtEl>
                                        <p:attrNameLst>
                                          <p:attrName>r</p:attrName>
                                        </p:attrNameLst>
                                      </p:cBhvr>
                                    </p:animRot>
                                  </p:childTnLst>
                                </p:cTn>
                              </p:par>
                              <p:par>
                                <p:cTn id="18" presetID="37" presetClass="entr" presetSubtype="0" fill="hold" grpId="0" nodeType="withEffect">
                                  <p:stCondLst>
                                    <p:cond delay="200"/>
                                  </p:stCondLst>
                                  <p:childTnLst>
                                    <p:set>
                                      <p:cBhvr>
                                        <p:cTn id="19" dur="1" fill="hold">
                                          <p:stCondLst>
                                            <p:cond delay="0"/>
                                          </p:stCondLst>
                                        </p:cTn>
                                        <p:tgtEl>
                                          <p:spTgt spid="30"/>
                                        </p:tgtEl>
                                        <p:attrNameLst>
                                          <p:attrName>style.visibility</p:attrName>
                                        </p:attrNameLst>
                                      </p:cBhvr>
                                      <p:to>
                                        <p:strVal val="visible"/>
                                      </p:to>
                                    </p:set>
                                    <p:animEffect transition="in" filter="fade">
                                      <p:cBhvr>
                                        <p:cTn id="20" dur="1000"/>
                                        <p:tgtEl>
                                          <p:spTgt spid="30"/>
                                        </p:tgtEl>
                                      </p:cBhvr>
                                    </p:animEffect>
                                    <p:anim calcmode="lin" valueType="num">
                                      <p:cBhvr>
                                        <p:cTn id="21" dur="1000" fill="hold"/>
                                        <p:tgtEl>
                                          <p:spTgt spid="30"/>
                                        </p:tgtEl>
                                        <p:attrNameLst>
                                          <p:attrName>ppt_x</p:attrName>
                                        </p:attrNameLst>
                                      </p:cBhvr>
                                      <p:tavLst>
                                        <p:tav tm="0">
                                          <p:val>
                                            <p:strVal val="#ppt_x"/>
                                          </p:val>
                                        </p:tav>
                                        <p:tav tm="100000">
                                          <p:val>
                                            <p:strVal val="#ppt_x"/>
                                          </p:val>
                                        </p:tav>
                                      </p:tavLst>
                                    </p:anim>
                                    <p:anim calcmode="lin" valueType="num">
                                      <p:cBhvr>
                                        <p:cTn id="22" dur="900" decel="100000" fill="hold"/>
                                        <p:tgtEl>
                                          <p:spTgt spid="30"/>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0"/>
                                        </p:tgtEl>
                                        <p:attrNameLst>
                                          <p:attrName>ppt_y</p:attrName>
                                        </p:attrNameLst>
                                      </p:cBhvr>
                                      <p:tavLst>
                                        <p:tav tm="0">
                                          <p:val>
                                            <p:strVal val="#ppt_y-.03"/>
                                          </p:val>
                                        </p:tav>
                                        <p:tav tm="100000">
                                          <p:val>
                                            <p:strVal val="#ppt_y"/>
                                          </p:val>
                                        </p:tav>
                                      </p:tavLst>
                                    </p:anim>
                                  </p:childTnLst>
                                </p:cTn>
                              </p:par>
                              <p:par>
                                <p:cTn id="24" presetID="45" presetClass="entr" presetSubtype="0" fill="hold" grpId="1" nodeType="withEffect">
                                  <p:stCondLst>
                                    <p:cond delay="50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1000"/>
                                        <p:tgtEl>
                                          <p:spTgt spid="30"/>
                                        </p:tgtEl>
                                      </p:cBhvr>
                                    </p:animEffect>
                                    <p:anim calcmode="lin" valueType="num">
                                      <p:cBhvr>
                                        <p:cTn id="27" dur="1000" fill="hold"/>
                                        <p:tgtEl>
                                          <p:spTgt spid="30"/>
                                        </p:tgtEl>
                                        <p:attrNameLst>
                                          <p:attrName>ppt_w</p:attrName>
                                        </p:attrNameLst>
                                      </p:cBhvr>
                                      <p:tavLst>
                                        <p:tav tm="0" fmla="#ppt_w*sin(2.5*pi*$)">
                                          <p:val>
                                            <p:fltVal val="0"/>
                                          </p:val>
                                        </p:tav>
                                        <p:tav tm="100000">
                                          <p:val>
                                            <p:fltVal val="1"/>
                                          </p:val>
                                        </p:tav>
                                      </p:tavLst>
                                    </p:anim>
                                    <p:anim calcmode="lin" valueType="num">
                                      <p:cBhvr>
                                        <p:cTn id="28" dur="1000" fill="hold"/>
                                        <p:tgtEl>
                                          <p:spTgt spid="30"/>
                                        </p:tgtEl>
                                        <p:attrNameLst>
                                          <p:attrName>ppt_h</p:attrName>
                                        </p:attrNameLst>
                                      </p:cBhvr>
                                      <p:tavLst>
                                        <p:tav tm="0">
                                          <p:val>
                                            <p:strVal val="#ppt_h"/>
                                          </p:val>
                                        </p:tav>
                                        <p:tav tm="100000">
                                          <p:val>
                                            <p:strVal val="#ppt_h"/>
                                          </p:val>
                                        </p:tav>
                                      </p:tavLst>
                                    </p:anim>
                                  </p:childTnLst>
                                </p:cTn>
                              </p:par>
                              <p:par>
                                <p:cTn id="29" presetID="8" presetClass="emph" presetSubtype="0" fill="hold" grpId="2" nodeType="withEffect">
                                  <p:stCondLst>
                                    <p:cond delay="800"/>
                                  </p:stCondLst>
                                  <p:childTnLst>
                                    <p:animRot by="21600000">
                                      <p:cBhvr>
                                        <p:cTn id="30" dur="1000" fill="hold"/>
                                        <p:tgtEl>
                                          <p:spTgt spid="30"/>
                                        </p:tgtEl>
                                        <p:attrNameLst>
                                          <p:attrName>r</p:attrName>
                                        </p:attrNameLst>
                                      </p:cBhvr>
                                    </p:animRot>
                                  </p:childTnLst>
                                </p:cTn>
                              </p:par>
                              <p:par>
                                <p:cTn id="31" presetID="37" presetClass="entr" presetSubtype="0" fill="hold" grpId="0" nodeType="withEffect">
                                  <p:stCondLst>
                                    <p:cond delay="400"/>
                                  </p:stCondLst>
                                  <p:childTnLst>
                                    <p:set>
                                      <p:cBhvr>
                                        <p:cTn id="32" dur="1" fill="hold">
                                          <p:stCondLst>
                                            <p:cond delay="0"/>
                                          </p:stCondLst>
                                        </p:cTn>
                                        <p:tgtEl>
                                          <p:spTgt spid="33"/>
                                        </p:tgtEl>
                                        <p:attrNameLst>
                                          <p:attrName>style.visibility</p:attrName>
                                        </p:attrNameLst>
                                      </p:cBhvr>
                                      <p:to>
                                        <p:strVal val="visible"/>
                                      </p:to>
                                    </p:set>
                                    <p:animEffect transition="in" filter="fade">
                                      <p:cBhvr>
                                        <p:cTn id="33" dur="1000"/>
                                        <p:tgtEl>
                                          <p:spTgt spid="33"/>
                                        </p:tgtEl>
                                      </p:cBhvr>
                                    </p:animEffect>
                                    <p:anim calcmode="lin" valueType="num">
                                      <p:cBhvr>
                                        <p:cTn id="34" dur="1000" fill="hold"/>
                                        <p:tgtEl>
                                          <p:spTgt spid="33"/>
                                        </p:tgtEl>
                                        <p:attrNameLst>
                                          <p:attrName>ppt_x</p:attrName>
                                        </p:attrNameLst>
                                      </p:cBhvr>
                                      <p:tavLst>
                                        <p:tav tm="0">
                                          <p:val>
                                            <p:strVal val="#ppt_x"/>
                                          </p:val>
                                        </p:tav>
                                        <p:tav tm="100000">
                                          <p:val>
                                            <p:strVal val="#ppt_x"/>
                                          </p:val>
                                        </p:tav>
                                      </p:tavLst>
                                    </p:anim>
                                    <p:anim calcmode="lin" valueType="num">
                                      <p:cBhvr>
                                        <p:cTn id="35" dur="900" decel="100000" fill="hold"/>
                                        <p:tgtEl>
                                          <p:spTgt spid="33"/>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3"/>
                                        </p:tgtEl>
                                        <p:attrNameLst>
                                          <p:attrName>ppt_y</p:attrName>
                                        </p:attrNameLst>
                                      </p:cBhvr>
                                      <p:tavLst>
                                        <p:tav tm="0">
                                          <p:val>
                                            <p:strVal val="#ppt_y-.03"/>
                                          </p:val>
                                        </p:tav>
                                        <p:tav tm="100000">
                                          <p:val>
                                            <p:strVal val="#ppt_y"/>
                                          </p:val>
                                        </p:tav>
                                      </p:tavLst>
                                    </p:anim>
                                  </p:childTnLst>
                                </p:cTn>
                              </p:par>
                              <p:par>
                                <p:cTn id="37" presetID="45" presetClass="entr" presetSubtype="0" fill="hold" grpId="1" nodeType="withEffect">
                                  <p:stCondLst>
                                    <p:cond delay="700"/>
                                  </p:stCondLst>
                                  <p:childTnLst>
                                    <p:set>
                                      <p:cBhvr>
                                        <p:cTn id="38" dur="1" fill="hold">
                                          <p:stCondLst>
                                            <p:cond delay="0"/>
                                          </p:stCondLst>
                                        </p:cTn>
                                        <p:tgtEl>
                                          <p:spTgt spid="33"/>
                                        </p:tgtEl>
                                        <p:attrNameLst>
                                          <p:attrName>style.visibility</p:attrName>
                                        </p:attrNameLst>
                                      </p:cBhvr>
                                      <p:to>
                                        <p:strVal val="visible"/>
                                      </p:to>
                                    </p:set>
                                    <p:animEffect transition="in" filter="fade">
                                      <p:cBhvr>
                                        <p:cTn id="39" dur="1000"/>
                                        <p:tgtEl>
                                          <p:spTgt spid="33"/>
                                        </p:tgtEl>
                                      </p:cBhvr>
                                    </p:animEffect>
                                    <p:anim calcmode="lin" valueType="num">
                                      <p:cBhvr>
                                        <p:cTn id="40" dur="1000" fill="hold"/>
                                        <p:tgtEl>
                                          <p:spTgt spid="33"/>
                                        </p:tgtEl>
                                        <p:attrNameLst>
                                          <p:attrName>ppt_w</p:attrName>
                                        </p:attrNameLst>
                                      </p:cBhvr>
                                      <p:tavLst>
                                        <p:tav tm="0" fmla="#ppt_w*sin(2.5*pi*$)">
                                          <p:val>
                                            <p:fltVal val="0"/>
                                          </p:val>
                                        </p:tav>
                                        <p:tav tm="100000">
                                          <p:val>
                                            <p:fltVal val="1"/>
                                          </p:val>
                                        </p:tav>
                                      </p:tavLst>
                                    </p:anim>
                                    <p:anim calcmode="lin" valueType="num">
                                      <p:cBhvr>
                                        <p:cTn id="41" dur="1000" fill="hold"/>
                                        <p:tgtEl>
                                          <p:spTgt spid="33"/>
                                        </p:tgtEl>
                                        <p:attrNameLst>
                                          <p:attrName>ppt_h</p:attrName>
                                        </p:attrNameLst>
                                      </p:cBhvr>
                                      <p:tavLst>
                                        <p:tav tm="0">
                                          <p:val>
                                            <p:strVal val="#ppt_h"/>
                                          </p:val>
                                        </p:tav>
                                        <p:tav tm="100000">
                                          <p:val>
                                            <p:strVal val="#ppt_h"/>
                                          </p:val>
                                        </p:tav>
                                      </p:tavLst>
                                    </p:anim>
                                  </p:childTnLst>
                                </p:cTn>
                              </p:par>
                              <p:par>
                                <p:cTn id="42" presetID="8" presetClass="emph" presetSubtype="0" fill="hold" grpId="2" nodeType="withEffect">
                                  <p:stCondLst>
                                    <p:cond delay="1000"/>
                                  </p:stCondLst>
                                  <p:childTnLst>
                                    <p:animRot by="21600000">
                                      <p:cBhvr>
                                        <p:cTn id="43" dur="1000" fill="hold"/>
                                        <p:tgtEl>
                                          <p:spTgt spid="33"/>
                                        </p:tgtEl>
                                        <p:attrNameLst>
                                          <p:attrName>r</p:attrName>
                                        </p:attrNameLst>
                                      </p:cBhvr>
                                    </p:animRot>
                                  </p:childTnLst>
                                </p:cTn>
                              </p:par>
                              <p:par>
                                <p:cTn id="44" presetID="37" presetClass="entr" presetSubtype="0" fill="hold" grpId="0" nodeType="withEffect">
                                  <p:stCondLst>
                                    <p:cond delay="20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1000"/>
                                        <p:tgtEl>
                                          <p:spTgt spid="32"/>
                                        </p:tgtEl>
                                      </p:cBhvr>
                                    </p:animEffect>
                                    <p:anim calcmode="lin" valueType="num">
                                      <p:cBhvr>
                                        <p:cTn id="47" dur="1000" fill="hold"/>
                                        <p:tgtEl>
                                          <p:spTgt spid="32"/>
                                        </p:tgtEl>
                                        <p:attrNameLst>
                                          <p:attrName>ppt_x</p:attrName>
                                        </p:attrNameLst>
                                      </p:cBhvr>
                                      <p:tavLst>
                                        <p:tav tm="0">
                                          <p:val>
                                            <p:strVal val="#ppt_x"/>
                                          </p:val>
                                        </p:tav>
                                        <p:tav tm="100000">
                                          <p:val>
                                            <p:strVal val="#ppt_x"/>
                                          </p:val>
                                        </p:tav>
                                      </p:tavLst>
                                    </p:anim>
                                    <p:anim calcmode="lin" valueType="num">
                                      <p:cBhvr>
                                        <p:cTn id="48" dur="900" decel="100000" fill="hold"/>
                                        <p:tgtEl>
                                          <p:spTgt spid="32"/>
                                        </p:tgtEl>
                                        <p:attrNameLst>
                                          <p:attrName>ppt_y</p:attrName>
                                        </p:attrNameLst>
                                      </p:cBhvr>
                                      <p:tavLst>
                                        <p:tav tm="0">
                                          <p:val>
                                            <p:strVal val="#ppt_y+1"/>
                                          </p:val>
                                        </p:tav>
                                        <p:tav tm="100000">
                                          <p:val>
                                            <p:strVal val="#ppt_y-.03"/>
                                          </p:val>
                                        </p:tav>
                                      </p:tavLst>
                                    </p:anim>
                                    <p:anim calcmode="lin" valueType="num">
                                      <p:cBhvr>
                                        <p:cTn id="49" dur="100" accel="100000" fill="hold">
                                          <p:stCondLst>
                                            <p:cond delay="900"/>
                                          </p:stCondLst>
                                        </p:cTn>
                                        <p:tgtEl>
                                          <p:spTgt spid="32"/>
                                        </p:tgtEl>
                                        <p:attrNameLst>
                                          <p:attrName>ppt_y</p:attrName>
                                        </p:attrNameLst>
                                      </p:cBhvr>
                                      <p:tavLst>
                                        <p:tav tm="0">
                                          <p:val>
                                            <p:strVal val="#ppt_y-.03"/>
                                          </p:val>
                                        </p:tav>
                                        <p:tav tm="100000">
                                          <p:val>
                                            <p:strVal val="#ppt_y"/>
                                          </p:val>
                                        </p:tav>
                                      </p:tavLst>
                                    </p:anim>
                                  </p:childTnLst>
                                </p:cTn>
                              </p:par>
                              <p:par>
                                <p:cTn id="50" presetID="45" presetClass="entr" presetSubtype="0" fill="hold" grpId="1" nodeType="withEffect">
                                  <p:stCondLst>
                                    <p:cond delay="500"/>
                                  </p:stCondLst>
                                  <p:childTnLst>
                                    <p:set>
                                      <p:cBhvr>
                                        <p:cTn id="51" dur="1" fill="hold">
                                          <p:stCondLst>
                                            <p:cond delay="0"/>
                                          </p:stCondLst>
                                        </p:cTn>
                                        <p:tgtEl>
                                          <p:spTgt spid="32"/>
                                        </p:tgtEl>
                                        <p:attrNameLst>
                                          <p:attrName>style.visibility</p:attrName>
                                        </p:attrNameLst>
                                      </p:cBhvr>
                                      <p:to>
                                        <p:strVal val="visible"/>
                                      </p:to>
                                    </p:set>
                                    <p:animEffect transition="in" filter="fade">
                                      <p:cBhvr>
                                        <p:cTn id="52" dur="1000"/>
                                        <p:tgtEl>
                                          <p:spTgt spid="32"/>
                                        </p:tgtEl>
                                      </p:cBhvr>
                                    </p:animEffect>
                                    <p:anim calcmode="lin" valueType="num">
                                      <p:cBhvr>
                                        <p:cTn id="53" dur="1000" fill="hold"/>
                                        <p:tgtEl>
                                          <p:spTgt spid="32"/>
                                        </p:tgtEl>
                                        <p:attrNameLst>
                                          <p:attrName>ppt_w</p:attrName>
                                        </p:attrNameLst>
                                      </p:cBhvr>
                                      <p:tavLst>
                                        <p:tav tm="0" fmla="#ppt_w*sin(2.5*pi*$)">
                                          <p:val>
                                            <p:fltVal val="0"/>
                                          </p:val>
                                        </p:tav>
                                        <p:tav tm="100000">
                                          <p:val>
                                            <p:fltVal val="1"/>
                                          </p:val>
                                        </p:tav>
                                      </p:tavLst>
                                    </p:anim>
                                    <p:anim calcmode="lin" valueType="num">
                                      <p:cBhvr>
                                        <p:cTn id="54" dur="1000" fill="hold"/>
                                        <p:tgtEl>
                                          <p:spTgt spid="32"/>
                                        </p:tgtEl>
                                        <p:attrNameLst>
                                          <p:attrName>ppt_h</p:attrName>
                                        </p:attrNameLst>
                                      </p:cBhvr>
                                      <p:tavLst>
                                        <p:tav tm="0">
                                          <p:val>
                                            <p:strVal val="#ppt_h"/>
                                          </p:val>
                                        </p:tav>
                                        <p:tav tm="100000">
                                          <p:val>
                                            <p:strVal val="#ppt_h"/>
                                          </p:val>
                                        </p:tav>
                                      </p:tavLst>
                                    </p:anim>
                                  </p:childTnLst>
                                </p:cTn>
                              </p:par>
                              <p:par>
                                <p:cTn id="55" presetID="8" presetClass="emph" presetSubtype="0" fill="hold" grpId="2" nodeType="withEffect">
                                  <p:stCondLst>
                                    <p:cond delay="800"/>
                                  </p:stCondLst>
                                  <p:childTnLst>
                                    <p:animRot by="21600000">
                                      <p:cBhvr>
                                        <p:cTn id="56" dur="1000" fill="hold"/>
                                        <p:tgtEl>
                                          <p:spTgt spid="32"/>
                                        </p:tgtEl>
                                        <p:attrNameLst>
                                          <p:attrName>r</p:attrName>
                                        </p:attrNameLst>
                                      </p:cBhvr>
                                    </p:animRot>
                                  </p:childTnLst>
                                </p:cTn>
                              </p:par>
                              <p:par>
                                <p:cTn id="57" presetID="37" presetClass="entr" presetSubtype="0" fill="hold" grpId="0" nodeType="withEffect">
                                  <p:stCondLst>
                                    <p:cond delay="300"/>
                                  </p:stCondLst>
                                  <p:childTnLst>
                                    <p:set>
                                      <p:cBhvr>
                                        <p:cTn id="58" dur="1" fill="hold">
                                          <p:stCondLst>
                                            <p:cond delay="0"/>
                                          </p:stCondLst>
                                        </p:cTn>
                                        <p:tgtEl>
                                          <p:spTgt spid="13"/>
                                        </p:tgtEl>
                                        <p:attrNameLst>
                                          <p:attrName>style.visibility</p:attrName>
                                        </p:attrNameLst>
                                      </p:cBhvr>
                                      <p:to>
                                        <p:strVal val="visible"/>
                                      </p:to>
                                    </p:set>
                                    <p:animEffect transition="in" filter="fade">
                                      <p:cBhvr>
                                        <p:cTn id="59" dur="1000"/>
                                        <p:tgtEl>
                                          <p:spTgt spid="13"/>
                                        </p:tgtEl>
                                      </p:cBhvr>
                                    </p:animEffect>
                                    <p:anim calcmode="lin" valueType="num">
                                      <p:cBhvr>
                                        <p:cTn id="60" dur="1000" fill="hold"/>
                                        <p:tgtEl>
                                          <p:spTgt spid="13"/>
                                        </p:tgtEl>
                                        <p:attrNameLst>
                                          <p:attrName>ppt_x</p:attrName>
                                        </p:attrNameLst>
                                      </p:cBhvr>
                                      <p:tavLst>
                                        <p:tav tm="0">
                                          <p:val>
                                            <p:strVal val="#ppt_x"/>
                                          </p:val>
                                        </p:tav>
                                        <p:tav tm="100000">
                                          <p:val>
                                            <p:strVal val="#ppt_x"/>
                                          </p:val>
                                        </p:tav>
                                      </p:tavLst>
                                    </p:anim>
                                    <p:anim calcmode="lin" valueType="num">
                                      <p:cBhvr>
                                        <p:cTn id="61" dur="900" decel="100000" fill="hold"/>
                                        <p:tgtEl>
                                          <p:spTgt spid="13"/>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par>
                                <p:cTn id="63" presetID="45" presetClass="entr" presetSubtype="0" fill="hold" grpId="1" nodeType="withEffect">
                                  <p:stCondLst>
                                    <p:cond delay="600"/>
                                  </p:stCondLst>
                                  <p:childTnLst>
                                    <p:set>
                                      <p:cBhvr>
                                        <p:cTn id="64" dur="1" fill="hold">
                                          <p:stCondLst>
                                            <p:cond delay="0"/>
                                          </p:stCondLst>
                                        </p:cTn>
                                        <p:tgtEl>
                                          <p:spTgt spid="13"/>
                                        </p:tgtEl>
                                        <p:attrNameLst>
                                          <p:attrName>style.visibility</p:attrName>
                                        </p:attrNameLst>
                                      </p:cBhvr>
                                      <p:to>
                                        <p:strVal val="visible"/>
                                      </p:to>
                                    </p:set>
                                    <p:animEffect transition="in" filter="fade">
                                      <p:cBhvr>
                                        <p:cTn id="65" dur="1000"/>
                                        <p:tgtEl>
                                          <p:spTgt spid="13"/>
                                        </p:tgtEl>
                                      </p:cBhvr>
                                    </p:animEffect>
                                    <p:anim calcmode="lin" valueType="num">
                                      <p:cBhvr>
                                        <p:cTn id="66" dur="1000" fill="hold"/>
                                        <p:tgtEl>
                                          <p:spTgt spid="13"/>
                                        </p:tgtEl>
                                        <p:attrNameLst>
                                          <p:attrName>ppt_w</p:attrName>
                                        </p:attrNameLst>
                                      </p:cBhvr>
                                      <p:tavLst>
                                        <p:tav tm="0" fmla="#ppt_w*sin(2.5*pi*$)">
                                          <p:val>
                                            <p:fltVal val="0"/>
                                          </p:val>
                                        </p:tav>
                                        <p:tav tm="100000">
                                          <p:val>
                                            <p:fltVal val="1"/>
                                          </p:val>
                                        </p:tav>
                                      </p:tavLst>
                                    </p:anim>
                                    <p:anim calcmode="lin" valueType="num">
                                      <p:cBhvr>
                                        <p:cTn id="67" dur="1000" fill="hold"/>
                                        <p:tgtEl>
                                          <p:spTgt spid="13"/>
                                        </p:tgtEl>
                                        <p:attrNameLst>
                                          <p:attrName>ppt_h</p:attrName>
                                        </p:attrNameLst>
                                      </p:cBhvr>
                                      <p:tavLst>
                                        <p:tav tm="0">
                                          <p:val>
                                            <p:strVal val="#ppt_h"/>
                                          </p:val>
                                        </p:tav>
                                        <p:tav tm="100000">
                                          <p:val>
                                            <p:strVal val="#ppt_h"/>
                                          </p:val>
                                        </p:tav>
                                      </p:tavLst>
                                    </p:anim>
                                  </p:childTnLst>
                                </p:cTn>
                              </p:par>
                              <p:par>
                                <p:cTn id="68" presetID="8" presetClass="emph" presetSubtype="0" fill="hold" grpId="2" nodeType="withEffect">
                                  <p:stCondLst>
                                    <p:cond delay="900"/>
                                  </p:stCondLst>
                                  <p:childTnLst>
                                    <p:animRot by="21600000">
                                      <p:cBhvr>
                                        <p:cTn id="69" dur="1000" fill="hold"/>
                                        <p:tgtEl>
                                          <p:spTgt spid="13"/>
                                        </p:tgtEl>
                                        <p:attrNameLst>
                                          <p:attrName>r</p:attrName>
                                        </p:attrNameLst>
                                      </p:cBhvr>
                                    </p:animRot>
                                  </p:childTnLst>
                                </p:cTn>
                              </p:par>
                              <p:par>
                                <p:cTn id="70" presetID="37" presetClass="entr" presetSubtype="0" fill="hold" grpId="0" nodeType="withEffect">
                                  <p:stCondLst>
                                    <p:cond delay="100"/>
                                  </p:stCondLst>
                                  <p:childTnLst>
                                    <p:set>
                                      <p:cBhvr>
                                        <p:cTn id="71" dur="1" fill="hold">
                                          <p:stCondLst>
                                            <p:cond delay="0"/>
                                          </p:stCondLst>
                                        </p:cTn>
                                        <p:tgtEl>
                                          <p:spTgt spid="14"/>
                                        </p:tgtEl>
                                        <p:attrNameLst>
                                          <p:attrName>style.visibility</p:attrName>
                                        </p:attrNameLst>
                                      </p:cBhvr>
                                      <p:to>
                                        <p:strVal val="visible"/>
                                      </p:to>
                                    </p:set>
                                    <p:animEffect transition="in" filter="fade">
                                      <p:cBhvr>
                                        <p:cTn id="72" dur="1000"/>
                                        <p:tgtEl>
                                          <p:spTgt spid="14"/>
                                        </p:tgtEl>
                                      </p:cBhvr>
                                    </p:animEffect>
                                    <p:anim calcmode="lin" valueType="num">
                                      <p:cBhvr>
                                        <p:cTn id="73" dur="1000" fill="hold"/>
                                        <p:tgtEl>
                                          <p:spTgt spid="14"/>
                                        </p:tgtEl>
                                        <p:attrNameLst>
                                          <p:attrName>ppt_x</p:attrName>
                                        </p:attrNameLst>
                                      </p:cBhvr>
                                      <p:tavLst>
                                        <p:tav tm="0">
                                          <p:val>
                                            <p:strVal val="#ppt_x"/>
                                          </p:val>
                                        </p:tav>
                                        <p:tav tm="100000">
                                          <p:val>
                                            <p:strVal val="#ppt_x"/>
                                          </p:val>
                                        </p:tav>
                                      </p:tavLst>
                                    </p:anim>
                                    <p:anim calcmode="lin" valueType="num">
                                      <p:cBhvr>
                                        <p:cTn id="74" dur="900" decel="100000" fill="hold"/>
                                        <p:tgtEl>
                                          <p:spTgt spid="14"/>
                                        </p:tgtEl>
                                        <p:attrNameLst>
                                          <p:attrName>ppt_y</p:attrName>
                                        </p:attrNameLst>
                                      </p:cBhvr>
                                      <p:tavLst>
                                        <p:tav tm="0">
                                          <p:val>
                                            <p:strVal val="#ppt_y+1"/>
                                          </p:val>
                                        </p:tav>
                                        <p:tav tm="100000">
                                          <p:val>
                                            <p:strVal val="#ppt_y-.03"/>
                                          </p:val>
                                        </p:tav>
                                      </p:tavLst>
                                    </p:anim>
                                    <p:anim calcmode="lin" valueType="num">
                                      <p:cBhvr>
                                        <p:cTn id="75"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par>
                                <p:cTn id="76" presetID="45" presetClass="entr" presetSubtype="0" fill="hold" grpId="1" nodeType="withEffect">
                                  <p:stCondLst>
                                    <p:cond delay="400"/>
                                  </p:stCondLst>
                                  <p:childTnLst>
                                    <p:set>
                                      <p:cBhvr>
                                        <p:cTn id="77" dur="1" fill="hold">
                                          <p:stCondLst>
                                            <p:cond delay="0"/>
                                          </p:stCondLst>
                                        </p:cTn>
                                        <p:tgtEl>
                                          <p:spTgt spid="14"/>
                                        </p:tgtEl>
                                        <p:attrNameLst>
                                          <p:attrName>style.visibility</p:attrName>
                                        </p:attrNameLst>
                                      </p:cBhvr>
                                      <p:to>
                                        <p:strVal val="visible"/>
                                      </p:to>
                                    </p:set>
                                    <p:animEffect transition="in" filter="fade">
                                      <p:cBhvr>
                                        <p:cTn id="78" dur="1000"/>
                                        <p:tgtEl>
                                          <p:spTgt spid="14"/>
                                        </p:tgtEl>
                                      </p:cBhvr>
                                    </p:animEffect>
                                    <p:anim calcmode="lin" valueType="num">
                                      <p:cBhvr>
                                        <p:cTn id="79" dur="1000" fill="hold"/>
                                        <p:tgtEl>
                                          <p:spTgt spid="14"/>
                                        </p:tgtEl>
                                        <p:attrNameLst>
                                          <p:attrName>ppt_w</p:attrName>
                                        </p:attrNameLst>
                                      </p:cBhvr>
                                      <p:tavLst>
                                        <p:tav tm="0" fmla="#ppt_w*sin(2.5*pi*$)">
                                          <p:val>
                                            <p:fltVal val="0"/>
                                          </p:val>
                                        </p:tav>
                                        <p:tav tm="100000">
                                          <p:val>
                                            <p:fltVal val="1"/>
                                          </p:val>
                                        </p:tav>
                                      </p:tavLst>
                                    </p:anim>
                                    <p:anim calcmode="lin" valueType="num">
                                      <p:cBhvr>
                                        <p:cTn id="80" dur="1000" fill="hold"/>
                                        <p:tgtEl>
                                          <p:spTgt spid="14"/>
                                        </p:tgtEl>
                                        <p:attrNameLst>
                                          <p:attrName>ppt_h</p:attrName>
                                        </p:attrNameLst>
                                      </p:cBhvr>
                                      <p:tavLst>
                                        <p:tav tm="0">
                                          <p:val>
                                            <p:strVal val="#ppt_h"/>
                                          </p:val>
                                        </p:tav>
                                        <p:tav tm="100000">
                                          <p:val>
                                            <p:strVal val="#ppt_h"/>
                                          </p:val>
                                        </p:tav>
                                      </p:tavLst>
                                    </p:anim>
                                  </p:childTnLst>
                                </p:cTn>
                              </p:par>
                              <p:par>
                                <p:cTn id="81" presetID="8" presetClass="emph" presetSubtype="0" fill="hold" grpId="2" nodeType="withEffect">
                                  <p:stCondLst>
                                    <p:cond delay="700"/>
                                  </p:stCondLst>
                                  <p:childTnLst>
                                    <p:animRot by="21600000">
                                      <p:cBhvr>
                                        <p:cTn id="82" dur="1000" fill="hold"/>
                                        <p:tgtEl>
                                          <p:spTgt spid="14"/>
                                        </p:tgtEl>
                                        <p:attrNameLst>
                                          <p:attrName>r</p:attrName>
                                        </p:attrNameLst>
                                      </p:cBhvr>
                                    </p:animRot>
                                  </p:childTnLst>
                                </p:cTn>
                              </p:par>
                              <p:par>
                                <p:cTn id="83" presetID="37" presetClass="entr" presetSubtype="0" fill="hold" grpId="0" nodeType="withEffect">
                                  <p:stCondLst>
                                    <p:cond delay="0"/>
                                  </p:stCondLst>
                                  <p:childTnLst>
                                    <p:set>
                                      <p:cBhvr>
                                        <p:cTn id="84" dur="1" fill="hold">
                                          <p:stCondLst>
                                            <p:cond delay="0"/>
                                          </p:stCondLst>
                                        </p:cTn>
                                        <p:tgtEl>
                                          <p:spTgt spid="15"/>
                                        </p:tgtEl>
                                        <p:attrNameLst>
                                          <p:attrName>style.visibility</p:attrName>
                                        </p:attrNameLst>
                                      </p:cBhvr>
                                      <p:to>
                                        <p:strVal val="visible"/>
                                      </p:to>
                                    </p:set>
                                    <p:animEffect transition="in" filter="fade">
                                      <p:cBhvr>
                                        <p:cTn id="85" dur="1000"/>
                                        <p:tgtEl>
                                          <p:spTgt spid="15"/>
                                        </p:tgtEl>
                                      </p:cBhvr>
                                    </p:animEffect>
                                    <p:anim calcmode="lin" valueType="num">
                                      <p:cBhvr>
                                        <p:cTn id="86" dur="1000" fill="hold"/>
                                        <p:tgtEl>
                                          <p:spTgt spid="15"/>
                                        </p:tgtEl>
                                        <p:attrNameLst>
                                          <p:attrName>ppt_x</p:attrName>
                                        </p:attrNameLst>
                                      </p:cBhvr>
                                      <p:tavLst>
                                        <p:tav tm="0">
                                          <p:val>
                                            <p:strVal val="#ppt_x"/>
                                          </p:val>
                                        </p:tav>
                                        <p:tav tm="100000">
                                          <p:val>
                                            <p:strVal val="#ppt_x"/>
                                          </p:val>
                                        </p:tav>
                                      </p:tavLst>
                                    </p:anim>
                                    <p:anim calcmode="lin" valueType="num">
                                      <p:cBhvr>
                                        <p:cTn id="87" dur="900" decel="100000" fill="hold"/>
                                        <p:tgtEl>
                                          <p:spTgt spid="15"/>
                                        </p:tgtEl>
                                        <p:attrNameLst>
                                          <p:attrName>ppt_y</p:attrName>
                                        </p:attrNameLst>
                                      </p:cBhvr>
                                      <p:tavLst>
                                        <p:tav tm="0">
                                          <p:val>
                                            <p:strVal val="#ppt_y+1"/>
                                          </p:val>
                                        </p:tav>
                                        <p:tav tm="100000">
                                          <p:val>
                                            <p:strVal val="#ppt_y-.03"/>
                                          </p:val>
                                        </p:tav>
                                      </p:tavLst>
                                    </p:anim>
                                    <p:anim calcmode="lin" valueType="num">
                                      <p:cBhvr>
                                        <p:cTn id="88"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par>
                                <p:cTn id="89" presetID="45" presetClass="entr" presetSubtype="0" fill="hold" grpId="1" nodeType="withEffect">
                                  <p:stCondLst>
                                    <p:cond delay="300"/>
                                  </p:stCondLst>
                                  <p:childTnLst>
                                    <p:set>
                                      <p:cBhvr>
                                        <p:cTn id="90" dur="1" fill="hold">
                                          <p:stCondLst>
                                            <p:cond delay="0"/>
                                          </p:stCondLst>
                                        </p:cTn>
                                        <p:tgtEl>
                                          <p:spTgt spid="15"/>
                                        </p:tgtEl>
                                        <p:attrNameLst>
                                          <p:attrName>style.visibility</p:attrName>
                                        </p:attrNameLst>
                                      </p:cBhvr>
                                      <p:to>
                                        <p:strVal val="visible"/>
                                      </p:to>
                                    </p:set>
                                    <p:animEffect transition="in" filter="fade">
                                      <p:cBhvr>
                                        <p:cTn id="91" dur="1000"/>
                                        <p:tgtEl>
                                          <p:spTgt spid="15"/>
                                        </p:tgtEl>
                                      </p:cBhvr>
                                    </p:animEffect>
                                    <p:anim calcmode="lin" valueType="num">
                                      <p:cBhvr>
                                        <p:cTn id="92" dur="1000" fill="hold"/>
                                        <p:tgtEl>
                                          <p:spTgt spid="15"/>
                                        </p:tgtEl>
                                        <p:attrNameLst>
                                          <p:attrName>ppt_w</p:attrName>
                                        </p:attrNameLst>
                                      </p:cBhvr>
                                      <p:tavLst>
                                        <p:tav tm="0" fmla="#ppt_w*sin(2.5*pi*$)">
                                          <p:val>
                                            <p:fltVal val="0"/>
                                          </p:val>
                                        </p:tav>
                                        <p:tav tm="100000">
                                          <p:val>
                                            <p:fltVal val="1"/>
                                          </p:val>
                                        </p:tav>
                                      </p:tavLst>
                                    </p:anim>
                                    <p:anim calcmode="lin" valueType="num">
                                      <p:cBhvr>
                                        <p:cTn id="93" dur="1000" fill="hold"/>
                                        <p:tgtEl>
                                          <p:spTgt spid="15"/>
                                        </p:tgtEl>
                                        <p:attrNameLst>
                                          <p:attrName>ppt_h</p:attrName>
                                        </p:attrNameLst>
                                      </p:cBhvr>
                                      <p:tavLst>
                                        <p:tav tm="0">
                                          <p:val>
                                            <p:strVal val="#ppt_h"/>
                                          </p:val>
                                        </p:tav>
                                        <p:tav tm="100000">
                                          <p:val>
                                            <p:strVal val="#ppt_h"/>
                                          </p:val>
                                        </p:tav>
                                      </p:tavLst>
                                    </p:anim>
                                  </p:childTnLst>
                                </p:cTn>
                              </p:par>
                              <p:par>
                                <p:cTn id="94" presetID="8" presetClass="emph" presetSubtype="0" fill="hold" grpId="2" nodeType="withEffect">
                                  <p:stCondLst>
                                    <p:cond delay="600"/>
                                  </p:stCondLst>
                                  <p:childTnLst>
                                    <p:animRot by="21600000">
                                      <p:cBhvr>
                                        <p:cTn id="95" dur="1000" fill="hold"/>
                                        <p:tgtEl>
                                          <p:spTgt spid="15"/>
                                        </p:tgtEl>
                                        <p:attrNameLst>
                                          <p:attrName>r</p:attrName>
                                        </p:attrNameLst>
                                      </p:cBhvr>
                                    </p:animRot>
                                  </p:childTnLst>
                                </p:cTn>
                              </p:par>
                              <p:par>
                                <p:cTn id="96" presetID="21" presetClass="entr" presetSubtype="1" fill="hold" nodeType="withEffect">
                                  <p:stCondLst>
                                    <p:cond delay="1900"/>
                                  </p:stCondLst>
                                  <p:childTnLst>
                                    <p:set>
                                      <p:cBhvr>
                                        <p:cTn id="97" dur="1" fill="hold">
                                          <p:stCondLst>
                                            <p:cond delay="0"/>
                                          </p:stCondLst>
                                        </p:cTn>
                                        <p:tgtEl>
                                          <p:spTgt spid="60"/>
                                        </p:tgtEl>
                                        <p:attrNameLst>
                                          <p:attrName>style.visibility</p:attrName>
                                        </p:attrNameLst>
                                      </p:cBhvr>
                                      <p:to>
                                        <p:strVal val="visible"/>
                                      </p:to>
                                    </p:set>
                                    <p:animEffect transition="in" filter="wheel(1)">
                                      <p:cBhvr>
                                        <p:cTn id="98" dur="2000"/>
                                        <p:tgtEl>
                                          <p:spTgt spid="60"/>
                                        </p:tgtEl>
                                      </p:cBhvr>
                                    </p:animEffect>
                                  </p:childTnLst>
                                </p:cTn>
                              </p:par>
                              <p:par>
                                <p:cTn id="99" presetID="42" presetClass="entr" presetSubtype="0" fill="hold" nodeType="withEffect">
                                  <p:stCondLst>
                                    <p:cond delay="3800"/>
                                  </p:stCondLst>
                                  <p:childTnLst>
                                    <p:set>
                                      <p:cBhvr>
                                        <p:cTn id="100" dur="1" fill="hold">
                                          <p:stCondLst>
                                            <p:cond delay="0"/>
                                          </p:stCondLst>
                                        </p:cTn>
                                        <p:tgtEl>
                                          <p:spTgt spid="50"/>
                                        </p:tgtEl>
                                        <p:attrNameLst>
                                          <p:attrName>style.visibility</p:attrName>
                                        </p:attrNameLst>
                                      </p:cBhvr>
                                      <p:to>
                                        <p:strVal val="visible"/>
                                      </p:to>
                                    </p:set>
                                    <p:animEffect transition="in" filter="fade">
                                      <p:cBhvr>
                                        <p:cTn id="101" dur="1000"/>
                                        <p:tgtEl>
                                          <p:spTgt spid="50"/>
                                        </p:tgtEl>
                                      </p:cBhvr>
                                    </p:animEffect>
                                    <p:anim calcmode="lin" valueType="num">
                                      <p:cBhvr>
                                        <p:cTn id="102" dur="1000" fill="hold"/>
                                        <p:tgtEl>
                                          <p:spTgt spid="50"/>
                                        </p:tgtEl>
                                        <p:attrNameLst>
                                          <p:attrName>ppt_x</p:attrName>
                                        </p:attrNameLst>
                                      </p:cBhvr>
                                      <p:tavLst>
                                        <p:tav tm="0">
                                          <p:val>
                                            <p:strVal val="#ppt_x"/>
                                          </p:val>
                                        </p:tav>
                                        <p:tav tm="100000">
                                          <p:val>
                                            <p:strVal val="#ppt_x"/>
                                          </p:val>
                                        </p:tav>
                                      </p:tavLst>
                                    </p:anim>
                                    <p:anim calcmode="lin" valueType="num">
                                      <p:cBhvr>
                                        <p:cTn id="103" dur="1000" fill="hold"/>
                                        <p:tgtEl>
                                          <p:spTgt spid="50"/>
                                        </p:tgtEl>
                                        <p:attrNameLst>
                                          <p:attrName>ppt_y</p:attrName>
                                        </p:attrNameLst>
                                      </p:cBhvr>
                                      <p:tavLst>
                                        <p:tav tm="0">
                                          <p:val>
                                            <p:strVal val="#ppt_y+.1"/>
                                          </p:val>
                                        </p:tav>
                                        <p:tav tm="100000">
                                          <p:val>
                                            <p:strVal val="#ppt_y"/>
                                          </p:val>
                                        </p:tav>
                                      </p:tavLst>
                                    </p:anim>
                                  </p:childTnLst>
                                </p:cTn>
                              </p:par>
                              <p:par>
                                <p:cTn id="104" presetID="42" presetClass="entr" presetSubtype="0" fill="hold" nodeType="withEffect">
                                  <p:stCondLst>
                                    <p:cond delay="4700"/>
                                  </p:stCondLst>
                                  <p:childTnLst>
                                    <p:set>
                                      <p:cBhvr>
                                        <p:cTn id="105" dur="1" fill="hold">
                                          <p:stCondLst>
                                            <p:cond delay="0"/>
                                          </p:stCondLst>
                                        </p:cTn>
                                        <p:tgtEl>
                                          <p:spTgt spid="43"/>
                                        </p:tgtEl>
                                        <p:attrNameLst>
                                          <p:attrName>style.visibility</p:attrName>
                                        </p:attrNameLst>
                                      </p:cBhvr>
                                      <p:to>
                                        <p:strVal val="visible"/>
                                      </p:to>
                                    </p:set>
                                    <p:animEffect transition="in" filter="fade">
                                      <p:cBhvr>
                                        <p:cTn id="106" dur="1000"/>
                                        <p:tgtEl>
                                          <p:spTgt spid="43"/>
                                        </p:tgtEl>
                                      </p:cBhvr>
                                    </p:animEffect>
                                    <p:anim calcmode="lin" valueType="num">
                                      <p:cBhvr>
                                        <p:cTn id="107" dur="1000" fill="hold"/>
                                        <p:tgtEl>
                                          <p:spTgt spid="43"/>
                                        </p:tgtEl>
                                        <p:attrNameLst>
                                          <p:attrName>ppt_x</p:attrName>
                                        </p:attrNameLst>
                                      </p:cBhvr>
                                      <p:tavLst>
                                        <p:tav tm="0">
                                          <p:val>
                                            <p:strVal val="#ppt_x"/>
                                          </p:val>
                                        </p:tav>
                                        <p:tav tm="100000">
                                          <p:val>
                                            <p:strVal val="#ppt_x"/>
                                          </p:val>
                                        </p:tav>
                                      </p:tavLst>
                                    </p:anim>
                                    <p:anim calcmode="lin" valueType="num">
                                      <p:cBhvr>
                                        <p:cTn id="108" dur="1000" fill="hold"/>
                                        <p:tgtEl>
                                          <p:spTgt spid="43"/>
                                        </p:tgtEl>
                                        <p:attrNameLst>
                                          <p:attrName>ppt_y</p:attrName>
                                        </p:attrNameLst>
                                      </p:cBhvr>
                                      <p:tavLst>
                                        <p:tav tm="0">
                                          <p:val>
                                            <p:strVal val="#ppt_y+.1"/>
                                          </p:val>
                                        </p:tav>
                                        <p:tav tm="100000">
                                          <p:val>
                                            <p:strVal val="#ppt_y"/>
                                          </p:val>
                                        </p:tav>
                                      </p:tavLst>
                                    </p:anim>
                                  </p:childTnLst>
                                </p:cTn>
                              </p:par>
                              <p:par>
                                <p:cTn id="109" presetID="42" presetClass="entr" presetSubtype="0" fill="hold" nodeType="withEffect">
                                  <p:stCondLst>
                                    <p:cond delay="5600"/>
                                  </p:stCondLst>
                                  <p:childTnLst>
                                    <p:set>
                                      <p:cBhvr>
                                        <p:cTn id="110" dur="1" fill="hold">
                                          <p:stCondLst>
                                            <p:cond delay="0"/>
                                          </p:stCondLst>
                                        </p:cTn>
                                        <p:tgtEl>
                                          <p:spTgt spid="55"/>
                                        </p:tgtEl>
                                        <p:attrNameLst>
                                          <p:attrName>style.visibility</p:attrName>
                                        </p:attrNameLst>
                                      </p:cBhvr>
                                      <p:to>
                                        <p:strVal val="visible"/>
                                      </p:to>
                                    </p:set>
                                    <p:animEffect transition="in" filter="fade">
                                      <p:cBhvr>
                                        <p:cTn id="111" dur="1000"/>
                                        <p:tgtEl>
                                          <p:spTgt spid="55"/>
                                        </p:tgtEl>
                                      </p:cBhvr>
                                    </p:animEffect>
                                    <p:anim calcmode="lin" valueType="num">
                                      <p:cBhvr>
                                        <p:cTn id="112" dur="1000" fill="hold"/>
                                        <p:tgtEl>
                                          <p:spTgt spid="55"/>
                                        </p:tgtEl>
                                        <p:attrNameLst>
                                          <p:attrName>ppt_x</p:attrName>
                                        </p:attrNameLst>
                                      </p:cBhvr>
                                      <p:tavLst>
                                        <p:tav tm="0">
                                          <p:val>
                                            <p:strVal val="#ppt_x"/>
                                          </p:val>
                                        </p:tav>
                                        <p:tav tm="100000">
                                          <p:val>
                                            <p:strVal val="#ppt_x"/>
                                          </p:val>
                                        </p:tav>
                                      </p:tavLst>
                                    </p:anim>
                                    <p:anim calcmode="lin" valueType="num">
                                      <p:cBhvr>
                                        <p:cTn id="113" dur="1000" fill="hold"/>
                                        <p:tgtEl>
                                          <p:spTgt spid="55"/>
                                        </p:tgtEl>
                                        <p:attrNameLst>
                                          <p:attrName>ppt_y</p:attrName>
                                        </p:attrNameLst>
                                      </p:cBhvr>
                                      <p:tavLst>
                                        <p:tav tm="0">
                                          <p:val>
                                            <p:strVal val="#ppt_y+.1"/>
                                          </p:val>
                                        </p:tav>
                                        <p:tav tm="100000">
                                          <p:val>
                                            <p:strVal val="#ppt_y"/>
                                          </p:val>
                                        </p:tav>
                                      </p:tavLst>
                                    </p:anim>
                                  </p:childTnLst>
                                </p:cTn>
                              </p:par>
                              <p:par>
                                <p:cTn id="114" presetID="42" presetClass="entr" presetSubtype="0" fill="hold" nodeType="withEffect">
                                  <p:stCondLst>
                                    <p:cond delay="6500"/>
                                  </p:stCondLst>
                                  <p:childTnLst>
                                    <p:set>
                                      <p:cBhvr>
                                        <p:cTn id="115" dur="1" fill="hold">
                                          <p:stCondLst>
                                            <p:cond delay="0"/>
                                          </p:stCondLst>
                                        </p:cTn>
                                        <p:tgtEl>
                                          <p:spTgt spid="49"/>
                                        </p:tgtEl>
                                        <p:attrNameLst>
                                          <p:attrName>style.visibility</p:attrName>
                                        </p:attrNameLst>
                                      </p:cBhvr>
                                      <p:to>
                                        <p:strVal val="visible"/>
                                      </p:to>
                                    </p:set>
                                    <p:animEffect transition="in" filter="fade">
                                      <p:cBhvr>
                                        <p:cTn id="116" dur="1000"/>
                                        <p:tgtEl>
                                          <p:spTgt spid="49"/>
                                        </p:tgtEl>
                                      </p:cBhvr>
                                    </p:animEffect>
                                    <p:anim calcmode="lin" valueType="num">
                                      <p:cBhvr>
                                        <p:cTn id="117" dur="1000" fill="hold"/>
                                        <p:tgtEl>
                                          <p:spTgt spid="49"/>
                                        </p:tgtEl>
                                        <p:attrNameLst>
                                          <p:attrName>ppt_x</p:attrName>
                                        </p:attrNameLst>
                                      </p:cBhvr>
                                      <p:tavLst>
                                        <p:tav tm="0">
                                          <p:val>
                                            <p:strVal val="#ppt_x"/>
                                          </p:val>
                                        </p:tav>
                                        <p:tav tm="100000">
                                          <p:val>
                                            <p:strVal val="#ppt_x"/>
                                          </p:val>
                                        </p:tav>
                                      </p:tavLst>
                                    </p:anim>
                                    <p:anim calcmode="lin" valueType="num">
                                      <p:cBhvr>
                                        <p:cTn id="118" dur="1000" fill="hold"/>
                                        <p:tgtEl>
                                          <p:spTgt spid="49"/>
                                        </p:tgtEl>
                                        <p:attrNameLst>
                                          <p:attrName>ppt_y</p:attrName>
                                        </p:attrNameLst>
                                      </p:cBhvr>
                                      <p:tavLst>
                                        <p:tav tm="0">
                                          <p:val>
                                            <p:strVal val="#ppt_y+.1"/>
                                          </p:val>
                                        </p:tav>
                                        <p:tav tm="100000">
                                          <p:val>
                                            <p:strVal val="#ppt_y"/>
                                          </p:val>
                                        </p:tav>
                                      </p:tavLst>
                                    </p:anim>
                                  </p:childTnLst>
                                </p:cTn>
                              </p:par>
                            </p:childTnLst>
                          </p:cTn>
                        </p:par>
                        <p:par>
                          <p:cTn id="119" fill="hold">
                            <p:stCondLst>
                              <p:cond delay="1000"/>
                            </p:stCondLst>
                            <p:childTnLst>
                              <p:par>
                                <p:cTn id="120" presetID="1" presetClass="mediacall" presetSubtype="0" fill="hold" nodeType="afterEffect">
                                  <p:stCondLst>
                                    <p:cond delay="0"/>
                                  </p:stCondLst>
                                  <p:childTnLst>
                                    <p:cmd type="call" cmd="playFrom(0.0)">
                                      <p:cBhvr additive="base">
                                        <p:cTn id="121" dur="732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22"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bldLst>
      <p:bldP spid="13" grpId="0" animBg="1"/>
      <p:bldP spid="13" grpId="1" animBg="1"/>
      <p:bldP spid="13" grpId="2" animBg="1"/>
      <p:bldP spid="14" grpId="0" animBg="1"/>
      <p:bldP spid="14" grpId="1" animBg="1"/>
      <p:bldP spid="14" grpId="2" animBg="1"/>
      <p:bldP spid="15" grpId="0" animBg="1"/>
      <p:bldP spid="15" grpId="1" animBg="1"/>
      <p:bldP spid="15" grpId="2" animBg="1"/>
      <p:bldP spid="30" grpId="0" animBg="1"/>
      <p:bldP spid="30" grpId="1" animBg="1"/>
      <p:bldP spid="30" grpId="2" animBg="1"/>
      <p:bldP spid="31" grpId="0" animBg="1"/>
      <p:bldP spid="31" grpId="1" animBg="1"/>
      <p:bldP spid="31" grpId="2" animBg="1"/>
      <p:bldP spid="32" grpId="0" animBg="1"/>
      <p:bldP spid="32" grpId="1" animBg="1"/>
      <p:bldP spid="32" grpId="2" animBg="1"/>
      <p:bldP spid="33" grpId="0" animBg="1"/>
      <p:bldP spid="33" grpId="1" animBg="1"/>
      <p:bldP spid="33" grpId="2"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401306" y="0"/>
            <a:ext cx="2114550" cy="6858000"/>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1" y="2296900"/>
            <a:ext cx="12192001" cy="1897574"/>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rot="2700000">
            <a:off x="1803485" y="1567264"/>
            <a:ext cx="3356847" cy="335684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rot="2700000">
            <a:off x="2065308" y="1829087"/>
            <a:ext cx="2833201" cy="2833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rot="2700000">
            <a:off x="2263042" y="2026821"/>
            <a:ext cx="2437733" cy="2437733"/>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2551377" y="1922248"/>
            <a:ext cx="1598515" cy="2646878"/>
          </a:xfrm>
          <a:prstGeom prst="rect">
            <a:avLst/>
          </a:prstGeom>
          <a:noFill/>
        </p:spPr>
        <p:txBody>
          <a:bodyPr wrap="none" rtlCol="0">
            <a:spAutoFit/>
          </a:bodyPr>
          <a:lstStyle/>
          <a:p>
            <a:r>
              <a:rPr lang="en-US" altLang="zh-CN" sz="16600" dirty="0">
                <a:solidFill>
                  <a:schemeClr val="bg1"/>
                </a:solidFill>
                <a:latin typeface="方正兰亭粗黑简体" panose="02000000000000000000" pitchFamily="2" charset="-122"/>
                <a:ea typeface="方正兰亭粗黑简体" panose="02000000000000000000" pitchFamily="2" charset="-122"/>
              </a:rPr>
              <a:t>4</a:t>
            </a:r>
            <a:endParaRPr lang="zh-CN" altLang="en-US" sz="16600" dirty="0">
              <a:solidFill>
                <a:schemeClr val="bg1"/>
              </a:solidFill>
              <a:latin typeface="方正兰亭粗黑简体" panose="02000000000000000000" pitchFamily="2" charset="-122"/>
              <a:ea typeface="方正兰亭粗黑简体" panose="02000000000000000000" pitchFamily="2" charset="-122"/>
            </a:endParaRPr>
          </a:p>
        </p:txBody>
      </p:sp>
      <p:sp>
        <p:nvSpPr>
          <p:cNvPr id="13" name="矩形 12"/>
          <p:cNvSpPr/>
          <p:nvPr/>
        </p:nvSpPr>
        <p:spPr>
          <a:xfrm>
            <a:off x="6548631" y="2469665"/>
            <a:ext cx="4394950" cy="615930"/>
          </a:xfrm>
          <a:prstGeom prst="rect">
            <a:avLst/>
          </a:prstGeom>
          <a:solidFill>
            <a:schemeClr val="bg1"/>
          </a:solidFill>
          <a:ln>
            <a:noFill/>
          </a:ln>
          <a:effectLst>
            <a:innerShdw blurRad="762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6565674" y="2504293"/>
            <a:ext cx="4341814" cy="583565"/>
          </a:xfrm>
          <a:prstGeom prst="rect">
            <a:avLst/>
          </a:prstGeom>
        </p:spPr>
        <p:txBody>
          <a:bodyPr wrap="square">
            <a:spAutoFit/>
          </a:bodyPr>
          <a:lstStyle/>
          <a:p>
            <a:pPr algn="dist" fontAlgn="t"/>
            <a:r>
              <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rPr>
              <a:t>Conclusion</a:t>
            </a:r>
            <a:endParaRPr lang="en-US" altLang="zh-CN" sz="32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pic>
        <p:nvPicPr>
          <p:cNvPr id="8" name="录音 (17)">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6565900" y="124206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37" presetClass="entr" presetSubtype="0" fill="hold" grpId="0" nodeType="withEffect">
                                  <p:stCondLst>
                                    <p:cond delay="40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900" decel="100000" fill="hold"/>
                                        <p:tgtEl>
                                          <p:spTgt spid="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17" presetID="49" presetClass="entr" presetSubtype="0" decel="100000" fill="hold" grpId="0" nodeType="withEffect">
                                  <p:stCondLst>
                                    <p:cond delay="130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 calcmode="lin" valueType="num">
                                      <p:cBhvr>
                                        <p:cTn id="21" dur="500" fill="hold"/>
                                        <p:tgtEl>
                                          <p:spTgt spid="6"/>
                                        </p:tgtEl>
                                        <p:attrNameLst>
                                          <p:attrName>style.rotation</p:attrName>
                                        </p:attrNameLst>
                                      </p:cBhvr>
                                      <p:tavLst>
                                        <p:tav tm="0">
                                          <p:val>
                                            <p:fltVal val="360"/>
                                          </p:val>
                                        </p:tav>
                                        <p:tav tm="100000">
                                          <p:val>
                                            <p:fltVal val="0"/>
                                          </p:val>
                                        </p:tav>
                                      </p:tavLst>
                                    </p:anim>
                                    <p:animEffect transition="in" filter="fade">
                                      <p:cBhvr>
                                        <p:cTn id="22" dur="500"/>
                                        <p:tgtEl>
                                          <p:spTgt spid="6"/>
                                        </p:tgtEl>
                                      </p:cBhvr>
                                    </p:animEffect>
                                  </p:childTnLst>
                                </p:cTn>
                              </p:par>
                              <p:par>
                                <p:cTn id="23" presetID="49" presetClass="entr" presetSubtype="0" decel="100000" fill="hold" grpId="0" nodeType="withEffect">
                                  <p:stCondLst>
                                    <p:cond delay="170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 calcmode="lin" valueType="num">
                                      <p:cBhvr>
                                        <p:cTn id="27" dur="500" fill="hold"/>
                                        <p:tgtEl>
                                          <p:spTgt spid="7"/>
                                        </p:tgtEl>
                                        <p:attrNameLst>
                                          <p:attrName>style.rotation</p:attrName>
                                        </p:attrNameLst>
                                      </p:cBhvr>
                                      <p:tavLst>
                                        <p:tav tm="0">
                                          <p:val>
                                            <p:fltVal val="360"/>
                                          </p:val>
                                        </p:tav>
                                        <p:tav tm="100000">
                                          <p:val>
                                            <p:fltVal val="0"/>
                                          </p:val>
                                        </p:tav>
                                      </p:tavLst>
                                    </p:anim>
                                    <p:animEffect transition="in" filter="fade">
                                      <p:cBhvr>
                                        <p:cTn id="28" dur="500"/>
                                        <p:tgtEl>
                                          <p:spTgt spid="7"/>
                                        </p:tgtEl>
                                      </p:cBhvr>
                                    </p:animEffect>
                                  </p:childTnLst>
                                </p:cTn>
                              </p:par>
                              <p:par>
                                <p:cTn id="29" presetID="42" presetClass="entr" presetSubtype="0" fill="hold" grpId="0" nodeType="withEffect">
                                  <p:stCondLst>
                                    <p:cond delay="210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1000"/>
                                        <p:tgtEl>
                                          <p:spTgt spid="3"/>
                                        </p:tgtEl>
                                      </p:cBhvr>
                                    </p:animEffect>
                                    <p:anim calcmode="lin" valueType="num">
                                      <p:cBhvr>
                                        <p:cTn id="32" dur="1000" fill="hold"/>
                                        <p:tgtEl>
                                          <p:spTgt spid="3"/>
                                        </p:tgtEl>
                                        <p:attrNameLst>
                                          <p:attrName>ppt_x</p:attrName>
                                        </p:attrNameLst>
                                      </p:cBhvr>
                                      <p:tavLst>
                                        <p:tav tm="0">
                                          <p:val>
                                            <p:strVal val="#ppt_x"/>
                                          </p:val>
                                        </p:tav>
                                        <p:tav tm="100000">
                                          <p:val>
                                            <p:strVal val="#ppt_x"/>
                                          </p:val>
                                        </p:tav>
                                      </p:tavLst>
                                    </p:anim>
                                    <p:anim calcmode="lin" valueType="num">
                                      <p:cBhvr>
                                        <p:cTn id="33" dur="1000" fill="hold"/>
                                        <p:tgtEl>
                                          <p:spTgt spid="3"/>
                                        </p:tgtEl>
                                        <p:attrNameLst>
                                          <p:attrName>ppt_y</p:attrName>
                                        </p:attrNameLst>
                                      </p:cBhvr>
                                      <p:tavLst>
                                        <p:tav tm="0">
                                          <p:val>
                                            <p:strVal val="#ppt_y+.1"/>
                                          </p:val>
                                        </p:tav>
                                        <p:tav tm="100000">
                                          <p:val>
                                            <p:strVal val="#ppt_y"/>
                                          </p:val>
                                        </p:tav>
                                      </p:tavLst>
                                    </p:anim>
                                  </p:childTnLst>
                                </p:cTn>
                              </p:par>
                              <p:par>
                                <p:cTn id="34" presetID="10" presetClass="entr" presetSubtype="0" fill="hold" grpId="0" nodeType="withEffect">
                                  <p:stCondLst>
                                    <p:cond delay="300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22" presetClass="entr" presetSubtype="2" fill="hold" grpId="0" nodeType="withEffect">
                                  <p:stCondLst>
                                    <p:cond delay="3400"/>
                                  </p:stCondLst>
                                  <p:childTnLst>
                                    <p:set>
                                      <p:cBhvr>
                                        <p:cTn id="38" dur="1" fill="hold">
                                          <p:stCondLst>
                                            <p:cond delay="0"/>
                                          </p:stCondLst>
                                        </p:cTn>
                                        <p:tgtEl>
                                          <p:spTgt spid="11"/>
                                        </p:tgtEl>
                                        <p:attrNameLst>
                                          <p:attrName>style.visibility</p:attrName>
                                        </p:attrNameLst>
                                      </p:cBhvr>
                                      <p:to>
                                        <p:strVal val="visible"/>
                                      </p:to>
                                    </p:set>
                                    <p:animEffect transition="in" filter="wipe(right)">
                                      <p:cBhvr>
                                        <p:cTn id="39" dur="500"/>
                                        <p:tgtEl>
                                          <p:spTgt spid="11"/>
                                        </p:tgtEl>
                                      </p:cBhvr>
                                    </p:animEffect>
                                  </p:childTnLst>
                                </p:cTn>
                              </p:par>
                            </p:childTnLst>
                          </p:cTn>
                        </p:par>
                        <p:par>
                          <p:cTn id="40" fill="hold">
                            <p:stCondLst>
                              <p:cond delay="500"/>
                            </p:stCondLst>
                            <p:childTnLst>
                              <p:par>
                                <p:cTn id="41" presetID="1" presetClass="mediacall" presetSubtype="0" fill="hold" nodeType="afterEffect">
                                  <p:stCondLst>
                                    <p:cond delay="0"/>
                                  </p:stCondLst>
                                  <p:childTnLst>
                                    <p:cmd type="call" cmd="playFrom(0.0)">
                                      <p:cBhvr additive="base">
                                        <p:cTn id="42" dur="29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3" fill="hold" display="1">
                  <p:stCondLst>
                    <p:cond delay="indefinite"/>
                  </p:stCondLst>
                  <p:endCondLst>
                    <p:cond evt="onNext">
                      <p:tgtEl>
                        <p:sldTgt/>
                      </p:tgtEl>
                    </p:cond>
                    <p:cond evt="onPrev">
                      <p:tgtEl>
                        <p:sldTgt/>
                      </p:tgtEl>
                    </p:cond>
                    <p:cond evt="onStopAudio">
                      <p:tgtEl>
                        <p:sldTgt/>
                      </p:tgtEl>
                    </p:cond>
                  </p:endCondLst>
                </p:cTn>
                <p:tgtEl>
                  <p:spTgt spid="8"/>
                </p:tgtEl>
              </p:cMediaNode>
            </p:audio>
          </p:childTnLst>
        </p:cTn>
      </p:par>
    </p:tnLst>
    <p:bldLst>
      <p:bldP spid="2" grpId="0" animBg="1"/>
      <p:bldP spid="4" grpId="0" animBg="1"/>
      <p:bldP spid="5" grpId="0" animBg="1"/>
      <p:bldP spid="6" grpId="0" animBg="1"/>
      <p:bldP spid="7" grpId="0" animBg="1"/>
      <p:bldP spid="3" grpId="0"/>
      <p:bldP spid="13" grpId="0" animBg="1"/>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duotone>
              <a:prstClr val="black"/>
              <a:schemeClr val="accent3">
                <a:tint val="45000"/>
                <a:satMod val="400000"/>
              </a:schemeClr>
            </a:duotone>
            <a:extLst>
              <a:ext uri="{BEBA8EAE-BF5A-486C-A8C5-ECC9F3942E4B}">
                <a14:imgProps xmlns:a14="http://schemas.microsoft.com/office/drawing/2010/main">
                  <a14:imgLayer r:embed="rId2">
                    <a14:imgEffect>
                      <a14:colorTemperature colorTemp="11500"/>
                    </a14:imgEffect>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7620000"/>
          </a:xfrm>
          <a:prstGeom prst="rect">
            <a:avLst/>
          </a:prstGeom>
        </p:spPr>
      </p:pic>
      <p:sp>
        <p:nvSpPr>
          <p:cNvPr id="2" name="矩形 1"/>
          <p:cNvSpPr/>
          <p:nvPr/>
        </p:nvSpPr>
        <p:spPr>
          <a:xfrm>
            <a:off x="641230" y="642668"/>
            <a:ext cx="10909540" cy="5572664"/>
          </a:xfrm>
          <a:prstGeom prst="rect">
            <a:avLst/>
          </a:prstGeom>
          <a:gradFill>
            <a:gsLst>
              <a:gs pos="43000">
                <a:srgbClr val="302D2D">
                  <a:alpha val="60000"/>
                </a:srgbClr>
              </a:gs>
              <a:gs pos="0">
                <a:schemeClr val="bg2">
                  <a:lumMod val="25000"/>
                  <a:alpha val="40000"/>
                </a:schemeClr>
              </a:gs>
              <a:gs pos="100000">
                <a:schemeClr val="bg2">
                  <a:lumMod val="10000"/>
                  <a:alpha val="9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 name="矩形 4"/>
          <p:cNvSpPr/>
          <p:nvPr/>
        </p:nvSpPr>
        <p:spPr>
          <a:xfrm>
            <a:off x="1390650" y="2927662"/>
            <a:ext cx="9544050" cy="1383665"/>
          </a:xfrm>
          <a:prstGeom prst="rect">
            <a:avLst/>
          </a:prstGeom>
        </p:spPr>
        <p:txBody>
          <a:bodyPr wrap="square">
            <a:spAutoFit/>
          </a:bodyPr>
          <a:lstStyle/>
          <a:p>
            <a:pPr algn="just">
              <a:lnSpc>
                <a:spcPct val="150000"/>
              </a:lnSpc>
            </a:pPr>
            <a:r>
              <a:rPr lang="en-US" altLang="zh-CN" sz="1400" dirty="0">
                <a:solidFill>
                  <a:schemeClr val="bg1"/>
                </a:solidFill>
                <a:latin typeface="微软雅黑" panose="020B0503020204020204" pitchFamily="34" charset="-122"/>
                <a:ea typeface="微软雅黑" panose="020B0503020204020204" pitchFamily="34" charset="-122"/>
              </a:rPr>
              <a:t>Chinese young people nowadays focus more on themseleves,everyone wants to be unique,that's why subculture entertainment become more and more popular in China.Xiami Music don't occupy the majority of online music market but refer to its unique position and culture and its nice and clear algorithm,it will come back to top again. </a:t>
            </a:r>
            <a:endParaRPr lang="en-US" altLang="zh-CN" sz="1400" dirty="0">
              <a:solidFill>
                <a:schemeClr val="bg1"/>
              </a:solidFill>
              <a:latin typeface="微软雅黑" panose="020B0503020204020204" pitchFamily="34" charset="-122"/>
              <a:ea typeface="微软雅黑" panose="020B0503020204020204" pitchFamily="34" charset="-122"/>
            </a:endParaRPr>
          </a:p>
        </p:txBody>
      </p:sp>
      <p:sp>
        <p:nvSpPr>
          <p:cNvPr id="6" name="等腰三角形 5"/>
          <p:cNvSpPr/>
          <p:nvPr/>
        </p:nvSpPr>
        <p:spPr>
          <a:xfrm rot="10800000">
            <a:off x="5929313" y="2417470"/>
            <a:ext cx="333375" cy="287393"/>
          </a:xfrm>
          <a:prstGeom prst="triangle">
            <a:avLst/>
          </a:prstGeom>
          <a:solidFill>
            <a:schemeClr val="bg1"/>
          </a:solid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8" name="组合 7"/>
          <p:cNvGrpSpPr/>
          <p:nvPr/>
        </p:nvGrpSpPr>
        <p:grpSpPr>
          <a:xfrm>
            <a:off x="2533291" y="1108495"/>
            <a:ext cx="7125419" cy="979097"/>
            <a:chOff x="2533291" y="1108495"/>
            <a:chExt cx="7125419" cy="979097"/>
          </a:xfrm>
        </p:grpSpPr>
        <p:sp>
          <p:nvSpPr>
            <p:cNvPr id="4" name="矩形 3"/>
            <p:cNvSpPr/>
            <p:nvPr/>
          </p:nvSpPr>
          <p:spPr>
            <a:xfrm>
              <a:off x="2533291" y="1108495"/>
              <a:ext cx="7125419" cy="979097"/>
            </a:xfrm>
            <a:prstGeom prst="rect">
              <a:avLst/>
            </a:prstGeom>
            <a:solidFill>
              <a:schemeClr val="bg1"/>
            </a:solidFill>
            <a:ln w="28575">
              <a:solidFill>
                <a:schemeClr val="bg2">
                  <a:lumMod val="1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7" name="矩形 6"/>
            <p:cNvSpPr/>
            <p:nvPr/>
          </p:nvSpPr>
          <p:spPr>
            <a:xfrm>
              <a:off x="3208235" y="1208948"/>
              <a:ext cx="5775531" cy="829945"/>
            </a:xfrm>
            <a:prstGeom prst="rect">
              <a:avLst/>
            </a:prstGeom>
          </p:spPr>
          <p:txBody>
            <a:bodyPr wrap="square">
              <a:spAutoFit/>
            </a:bodyPr>
            <a:lstStyle/>
            <a:p>
              <a:pPr algn="ctr" fontAlgn="t"/>
              <a:r>
                <a:rPr lang="en-US" altLang="zh-CN" sz="4800" dirty="0">
                  <a:solidFill>
                    <a:schemeClr val="bg2">
                      <a:lumMod val="10000"/>
                    </a:schemeClr>
                  </a:solidFill>
                  <a:latin typeface="方正兰亭粗黑简体" panose="02000000000000000000" pitchFamily="2" charset="-122"/>
                  <a:ea typeface="方正兰亭粗黑简体" panose="02000000000000000000" pitchFamily="2" charset="-122"/>
                </a:rPr>
                <a:t>Conclusion</a:t>
              </a:r>
              <a:endParaRPr lang="en-US" altLang="zh-CN" sz="48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grpSp>
      <p:pic>
        <p:nvPicPr>
          <p:cNvPr id="9" name="录音 (18)">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5956300" y="4480560"/>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90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10" presetClass="entr" presetSubtype="0" fill="hold" grpId="0" nodeType="withEffect">
                                  <p:stCondLst>
                                    <p:cond delay="180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42" presetClass="entr" presetSubtype="0" fill="hold" grpId="0" nodeType="withEffect">
                                  <p:stCondLst>
                                    <p:cond delay="220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par>
                          <p:cTn id="23" fill="hold">
                            <p:stCondLst>
                              <p:cond delay="1000"/>
                            </p:stCondLst>
                            <p:childTnLst>
                              <p:par>
                                <p:cTn id="24" presetID="1" presetClass="mediacall" presetSubtype="0" fill="hold" nodeType="afterEffect">
                                  <p:stCondLst>
                                    <p:cond delay="0"/>
                                  </p:stCondLst>
                                  <p:childTnLst>
                                    <p:cmd type="call" cmd="playFrom(0.0)">
                                      <p:cBhvr additive="base">
                                        <p:cTn id="25" dur="2779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6" fill="hold" display="1">
                  <p:stCondLst>
                    <p:cond delay="indefinite"/>
                  </p:stCondLst>
                  <p:endCondLst>
                    <p:cond evt="onNext">
                      <p:tgtEl>
                        <p:sldTgt/>
                      </p:tgtEl>
                    </p:cond>
                    <p:cond evt="onPrev">
                      <p:tgtEl>
                        <p:sldTgt/>
                      </p:tgtEl>
                    </p:cond>
                    <p:cond evt="onStopAudio">
                      <p:tgtEl>
                        <p:sldTgt/>
                      </p:tgtEl>
                    </p:cond>
                  </p:endCondLst>
                </p:cTn>
                <p:tgtEl>
                  <p:spTgt spid="9"/>
                </p:tgtEl>
              </p:cMediaNode>
            </p:audio>
          </p:childTnLst>
        </p:cTn>
      </p:par>
    </p:tnLst>
    <p:bldLst>
      <p:bldP spid="2" grpId="0" animBg="1"/>
      <p:bldP spid="5" grpId="0"/>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矩形 8"/>
          <p:cNvSpPr/>
          <p:nvPr/>
        </p:nvSpPr>
        <p:spPr>
          <a:xfrm>
            <a:off x="2438400" y="2755100"/>
            <a:ext cx="7315200" cy="1107996"/>
          </a:xfrm>
          <a:prstGeom prst="rect">
            <a:avLst/>
          </a:prstGeom>
        </p:spPr>
        <p:txBody>
          <a:bodyPr wrap="square">
            <a:spAutoFit/>
          </a:bodyPr>
          <a:lstStyle/>
          <a:p>
            <a:pPr algn="ctr" fontAlgn="t"/>
            <a:r>
              <a:rPr lang="en-US" altLang="zh-CN" sz="6600" dirty="0">
                <a:solidFill>
                  <a:schemeClr val="bg1"/>
                </a:solidFill>
                <a:latin typeface="方正兰亭粗黑简体" panose="02000000000000000000" pitchFamily="2" charset="-122"/>
                <a:ea typeface="方正兰亭粗黑简体" panose="02000000000000000000" pitchFamily="2" charset="-122"/>
              </a:rPr>
              <a:t>THANK  YOU</a:t>
            </a:r>
            <a:endParaRPr lang="en-US" altLang="zh-CN" sz="66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nvGrpSpPr>
          <p:cNvPr id="11" name="组合 10"/>
          <p:cNvGrpSpPr/>
          <p:nvPr/>
        </p:nvGrpSpPr>
        <p:grpSpPr>
          <a:xfrm>
            <a:off x="2438400" y="3795703"/>
            <a:ext cx="7315200" cy="585797"/>
            <a:chOff x="2438400" y="3776653"/>
            <a:chExt cx="7315200" cy="585797"/>
          </a:xfrm>
        </p:grpSpPr>
        <p:sp>
          <p:nvSpPr>
            <p:cNvPr id="10" name="矩形 9"/>
            <p:cNvSpPr/>
            <p:nvPr/>
          </p:nvSpPr>
          <p:spPr>
            <a:xfrm>
              <a:off x="4399598" y="3776653"/>
              <a:ext cx="3392805" cy="58579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2438400" y="3869496"/>
              <a:ext cx="7315200" cy="398780"/>
            </a:xfrm>
            <a:prstGeom prst="rect">
              <a:avLst/>
            </a:prstGeom>
          </p:spPr>
          <p:txBody>
            <a:bodyPr wrap="square">
              <a:spAutoFit/>
            </a:bodyPr>
            <a:lstStyle/>
            <a:p>
              <a:pPr algn="ctr" fontAlgn="t"/>
              <a:r>
                <a:rPr lang="en-US" altLang="zh-CN" sz="2000" b="0" i="0" dirty="0">
                  <a:solidFill>
                    <a:schemeClr val="bg1"/>
                  </a:solidFill>
                  <a:effectLst/>
                  <a:latin typeface="方正兰亭粗黑简体" panose="02000000000000000000" pitchFamily="2" charset="-122"/>
                  <a:ea typeface="方正兰亭粗黑简体" panose="02000000000000000000" pitchFamily="2" charset="-122"/>
                </a:rPr>
                <a:t>Xiami Music</a:t>
              </a:r>
              <a:endParaRPr lang="en-US" altLang="zh-CN" sz="20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12" name="等腰三角形 11"/>
          <p:cNvSpPr/>
          <p:nvPr/>
        </p:nvSpPr>
        <p:spPr>
          <a:xfrm>
            <a:off x="4399599" y="4238624"/>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等腰三角形 12"/>
          <p:cNvSpPr/>
          <p:nvPr/>
        </p:nvSpPr>
        <p:spPr>
          <a:xfrm rot="10800000">
            <a:off x="7620001" y="3795702"/>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4" name="矩形 13"/>
          <p:cNvSpPr/>
          <p:nvPr/>
        </p:nvSpPr>
        <p:spPr>
          <a:xfrm>
            <a:off x="2452328" y="6183580"/>
            <a:ext cx="7315200" cy="275590"/>
          </a:xfrm>
          <a:prstGeom prst="rect">
            <a:avLst/>
          </a:prstGeom>
        </p:spPr>
        <p:txBody>
          <a:bodyPr wrap="square">
            <a:spAutoFit/>
          </a:bodyPr>
          <a:lstStyle/>
          <a:p>
            <a:pPr algn="ctr" fontAlgn="t"/>
            <a:r>
              <a:rPr lang="en-US" altLang="zh-CN" sz="1200" b="0" i="0" dirty="0">
                <a:solidFill>
                  <a:schemeClr val="bg1"/>
                </a:solidFill>
                <a:effectLst/>
                <a:latin typeface="方正兰亭粗黑简体" panose="02000000000000000000" pitchFamily="2" charset="-122"/>
                <a:ea typeface="方正兰亭粗黑简体" panose="02000000000000000000" pitchFamily="2" charset="-122"/>
              </a:rPr>
              <a:t>YIMING WU</a:t>
            </a:r>
            <a:endParaRPr lang="en-US" altLang="zh-CN" sz="1200" b="0" i="0" dirty="0">
              <a:solidFill>
                <a:schemeClr val="bg1"/>
              </a:solidFill>
              <a:effectLst/>
              <a:latin typeface="方正兰亭粗黑简体" panose="02000000000000000000" pitchFamily="2" charset="-122"/>
              <a:ea typeface="方正兰亭粗黑简体" panose="02000000000000000000" pitchFamily="2" charset="-122"/>
            </a:endParaRPr>
          </a:p>
        </p:txBody>
      </p:sp>
      <p:cxnSp>
        <p:nvCxnSpPr>
          <p:cNvPr id="19" name="直接连接符 18"/>
          <p:cNvCxnSpPr/>
          <p:nvPr/>
        </p:nvCxnSpPr>
        <p:spPr>
          <a:xfrm>
            <a:off x="5087761" y="6458058"/>
            <a:ext cx="2016479" cy="0"/>
          </a:xfrm>
          <a:prstGeom prst="line">
            <a:avLst/>
          </a:prstGeom>
          <a:ln>
            <a:solidFill>
              <a:schemeClr val="bg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6400800" y="-192528"/>
            <a:ext cx="0" cy="1849875"/>
          </a:xfrm>
          <a:prstGeom prst="line">
            <a:avLst/>
          </a:prstGeom>
          <a:ln>
            <a:solidFill>
              <a:schemeClr val="bg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4924611" y="1670101"/>
            <a:ext cx="304800" cy="1107996"/>
          </a:xfrm>
          <a:prstGeom prst="rect">
            <a:avLst/>
          </a:prstGeom>
          <a:noFill/>
        </p:spPr>
        <p:txBody>
          <a:bodyPr vert="horz" rtlCol="0">
            <a:spAutoFit/>
          </a:bodyPr>
          <a:lstStyle/>
          <a:p>
            <a:r>
              <a:rPr lang="en-US" altLang="zh-CN" sz="6600" dirty="0">
                <a:solidFill>
                  <a:schemeClr val="bg1"/>
                </a:solidFill>
                <a:latin typeface="方正兰亭粗黑简体" panose="02000000000000000000" pitchFamily="2" charset="-122"/>
                <a:ea typeface="方正兰亭粗黑简体" panose="02000000000000000000" pitchFamily="2" charset="-122"/>
              </a:rPr>
              <a:t>2</a:t>
            </a:r>
            <a:endParaRPr lang="zh-CN" altLang="en-US" sz="6600" dirty="0">
              <a:solidFill>
                <a:schemeClr val="bg1"/>
              </a:solidFill>
              <a:latin typeface="方正兰亭粗黑简体" panose="02000000000000000000" pitchFamily="2" charset="-122"/>
              <a:ea typeface="方正兰亭粗黑简体" panose="02000000000000000000" pitchFamily="2" charset="-122"/>
            </a:endParaRPr>
          </a:p>
        </p:txBody>
      </p:sp>
      <p:sp>
        <p:nvSpPr>
          <p:cNvPr id="3" name="文本框 2"/>
          <p:cNvSpPr txBox="1"/>
          <p:nvPr/>
        </p:nvSpPr>
        <p:spPr>
          <a:xfrm>
            <a:off x="5483411" y="1670101"/>
            <a:ext cx="304800" cy="1107996"/>
          </a:xfrm>
          <a:prstGeom prst="rect">
            <a:avLst/>
          </a:prstGeom>
          <a:noFill/>
        </p:spPr>
        <p:txBody>
          <a:bodyPr vert="horz" rtlCol="0">
            <a:spAutoFit/>
          </a:bodyPr>
          <a:lstStyle/>
          <a:p>
            <a:r>
              <a:rPr lang="en-US" altLang="zh-CN" sz="6600" dirty="0">
                <a:solidFill>
                  <a:schemeClr val="bg1"/>
                </a:solidFill>
                <a:latin typeface="方正兰亭粗黑简体" panose="02000000000000000000" pitchFamily="2" charset="-122"/>
                <a:ea typeface="方正兰亭粗黑简体" panose="02000000000000000000" pitchFamily="2" charset="-122"/>
              </a:rPr>
              <a:t>0</a:t>
            </a:r>
            <a:endParaRPr lang="zh-CN" altLang="en-US" sz="6600" dirty="0">
              <a:solidFill>
                <a:schemeClr val="bg1"/>
              </a:solidFill>
              <a:latin typeface="方正兰亭粗黑简体" panose="02000000000000000000" pitchFamily="2" charset="-122"/>
              <a:ea typeface="方正兰亭粗黑简体" panose="02000000000000000000" pitchFamily="2" charset="-122"/>
            </a:endParaRPr>
          </a:p>
        </p:txBody>
      </p:sp>
      <p:sp>
        <p:nvSpPr>
          <p:cNvPr id="5" name="文本框 4"/>
          <p:cNvSpPr txBox="1"/>
          <p:nvPr/>
        </p:nvSpPr>
        <p:spPr>
          <a:xfrm>
            <a:off x="6042211" y="1670101"/>
            <a:ext cx="304800" cy="1107996"/>
          </a:xfrm>
          <a:prstGeom prst="rect">
            <a:avLst/>
          </a:prstGeom>
          <a:noFill/>
        </p:spPr>
        <p:txBody>
          <a:bodyPr vert="horz" rtlCol="0">
            <a:spAutoFit/>
          </a:bodyPr>
          <a:lstStyle/>
          <a:p>
            <a:r>
              <a:rPr lang="en-US" altLang="zh-CN" sz="6600" dirty="0">
                <a:solidFill>
                  <a:schemeClr val="bg2">
                    <a:lumMod val="10000"/>
                  </a:schemeClr>
                </a:solidFill>
                <a:latin typeface="方正兰亭粗黑简体" panose="02000000000000000000" pitchFamily="2" charset="-122"/>
                <a:ea typeface="方正兰亭粗黑简体" panose="02000000000000000000" pitchFamily="2" charset="-122"/>
              </a:rPr>
              <a:t>1</a:t>
            </a:r>
            <a:endParaRPr lang="zh-CN" altLang="en-US" sz="6600" dirty="0">
              <a:solidFill>
                <a:schemeClr val="bg2">
                  <a:lumMod val="10000"/>
                </a:schemeClr>
              </a:solidFill>
              <a:latin typeface="方正兰亭粗黑简体" panose="02000000000000000000" pitchFamily="2" charset="-122"/>
              <a:ea typeface="方正兰亭粗黑简体" panose="02000000000000000000" pitchFamily="2" charset="-122"/>
            </a:endParaRPr>
          </a:p>
        </p:txBody>
      </p:sp>
      <p:sp>
        <p:nvSpPr>
          <p:cNvPr id="7" name="文本框 6"/>
          <p:cNvSpPr txBox="1"/>
          <p:nvPr/>
        </p:nvSpPr>
        <p:spPr>
          <a:xfrm>
            <a:off x="6601011" y="1670101"/>
            <a:ext cx="304800" cy="1106805"/>
          </a:xfrm>
          <a:prstGeom prst="rect">
            <a:avLst/>
          </a:prstGeom>
          <a:noFill/>
        </p:spPr>
        <p:txBody>
          <a:bodyPr vert="horz" rtlCol="0">
            <a:spAutoFit/>
          </a:bodyPr>
          <a:lstStyle/>
          <a:p>
            <a:r>
              <a:rPr lang="en-US" altLang="zh-CN" sz="6600" dirty="0">
                <a:solidFill>
                  <a:schemeClr val="bg1"/>
                </a:solidFill>
                <a:latin typeface="方正兰亭粗黑简体" panose="02000000000000000000" pitchFamily="2" charset="-122"/>
                <a:ea typeface="方正兰亭粗黑简体" panose="02000000000000000000" pitchFamily="2" charset="-122"/>
              </a:rPr>
              <a:t>9</a:t>
            </a:r>
            <a:endParaRPr lang="en-US" altLang="zh-CN" sz="6600" dirty="0">
              <a:solidFill>
                <a:schemeClr val="bg1"/>
              </a:solidFill>
              <a:latin typeface="方正兰亭粗黑简体" panose="02000000000000000000" pitchFamily="2" charset="-122"/>
              <a:ea typeface="方正兰亭粗黑简体" panose="02000000000000000000" pitchFamily="2" charset="-122"/>
            </a:endParaRPr>
          </a:p>
        </p:txBody>
      </p:sp>
      <p:pic>
        <p:nvPicPr>
          <p:cNvPr id="15" name="录音 (19)">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8987790" y="86423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45" presetClass="entr" presetSubtype="0" fill="hold" grpId="1" nodeType="withEffect">
                                  <p:stCondLst>
                                    <p:cond delay="30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ppt_w</p:attrName>
                                        </p:attrNameLst>
                                      </p:cBhvr>
                                      <p:tavLst>
                                        <p:tav tm="0" fmla="#ppt_w*sin(2.5*pi*$)">
                                          <p:val>
                                            <p:fltVal val="0"/>
                                          </p:val>
                                        </p:tav>
                                        <p:tav tm="100000">
                                          <p:val>
                                            <p:fltVal val="1"/>
                                          </p:val>
                                        </p:tav>
                                      </p:tavLst>
                                    </p:anim>
                                    <p:anim calcmode="lin" valueType="num">
                                      <p:cBhvr>
                                        <p:cTn id="15" dur="1000" fill="hold"/>
                                        <p:tgtEl>
                                          <p:spTgt spid="2"/>
                                        </p:tgtEl>
                                        <p:attrNameLst>
                                          <p:attrName>ppt_h</p:attrName>
                                        </p:attrNameLst>
                                      </p:cBhvr>
                                      <p:tavLst>
                                        <p:tav tm="0">
                                          <p:val>
                                            <p:strVal val="#ppt_h"/>
                                          </p:val>
                                        </p:tav>
                                        <p:tav tm="100000">
                                          <p:val>
                                            <p:strVal val="#ppt_h"/>
                                          </p:val>
                                        </p:tav>
                                      </p:tavLst>
                                    </p:anim>
                                  </p:childTnLst>
                                </p:cTn>
                              </p:par>
                              <p:par>
                                <p:cTn id="16" presetID="8" presetClass="emph" presetSubtype="0" fill="hold" grpId="2" nodeType="withEffect">
                                  <p:stCondLst>
                                    <p:cond delay="600"/>
                                  </p:stCondLst>
                                  <p:childTnLst>
                                    <p:animRot by="21600000">
                                      <p:cBhvr>
                                        <p:cTn id="17" dur="1000" fill="hold"/>
                                        <p:tgtEl>
                                          <p:spTgt spid="2"/>
                                        </p:tgtEl>
                                        <p:attrNameLst>
                                          <p:attrName>r</p:attrName>
                                        </p:attrNameLst>
                                      </p:cBhvr>
                                    </p:animRot>
                                  </p:childTnLst>
                                </p:cTn>
                              </p:par>
                              <p:par>
                                <p:cTn id="18" presetID="37" presetClass="entr" presetSubtype="0" fill="hold" grpId="0" nodeType="withEffect">
                                  <p:stCondLst>
                                    <p:cond delay="50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900" decel="100000" fill="hold"/>
                                        <p:tgtEl>
                                          <p:spTgt spid="3"/>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par>
                                <p:cTn id="24" presetID="45" presetClass="entr" presetSubtype="0" fill="hold" grpId="1" nodeType="withEffect">
                                  <p:stCondLst>
                                    <p:cond delay="80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ppt_w</p:attrName>
                                        </p:attrNameLst>
                                      </p:cBhvr>
                                      <p:tavLst>
                                        <p:tav tm="0" fmla="#ppt_w*sin(2.5*pi*$)">
                                          <p:val>
                                            <p:fltVal val="0"/>
                                          </p:val>
                                        </p:tav>
                                        <p:tav tm="100000">
                                          <p:val>
                                            <p:fltVal val="1"/>
                                          </p:val>
                                        </p:tav>
                                      </p:tavLst>
                                    </p:anim>
                                    <p:anim calcmode="lin" valueType="num">
                                      <p:cBhvr>
                                        <p:cTn id="28" dur="1000" fill="hold"/>
                                        <p:tgtEl>
                                          <p:spTgt spid="3"/>
                                        </p:tgtEl>
                                        <p:attrNameLst>
                                          <p:attrName>ppt_h</p:attrName>
                                        </p:attrNameLst>
                                      </p:cBhvr>
                                      <p:tavLst>
                                        <p:tav tm="0">
                                          <p:val>
                                            <p:strVal val="#ppt_h"/>
                                          </p:val>
                                        </p:tav>
                                        <p:tav tm="100000">
                                          <p:val>
                                            <p:strVal val="#ppt_h"/>
                                          </p:val>
                                        </p:tav>
                                      </p:tavLst>
                                    </p:anim>
                                  </p:childTnLst>
                                </p:cTn>
                              </p:par>
                              <p:par>
                                <p:cTn id="29" presetID="8" presetClass="emph" presetSubtype="0" fill="hold" grpId="2" nodeType="withEffect">
                                  <p:stCondLst>
                                    <p:cond delay="1100"/>
                                  </p:stCondLst>
                                  <p:childTnLst>
                                    <p:animRot by="21600000">
                                      <p:cBhvr>
                                        <p:cTn id="30" dur="1000" fill="hold"/>
                                        <p:tgtEl>
                                          <p:spTgt spid="3"/>
                                        </p:tgtEl>
                                        <p:attrNameLst>
                                          <p:attrName>r</p:attrName>
                                        </p:attrNameLst>
                                      </p:cBhvr>
                                    </p:animRot>
                                  </p:childTnLst>
                                </p:cTn>
                              </p:par>
                              <p:par>
                                <p:cTn id="31" presetID="37" presetClass="entr" presetSubtype="0" fill="hold" grpId="0" nodeType="withEffect">
                                  <p:stCondLst>
                                    <p:cond delay="100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900" decel="100000" fill="hold"/>
                                        <p:tgtEl>
                                          <p:spTgt spid="7"/>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par>
                                <p:cTn id="37" presetID="45" presetClass="entr" presetSubtype="0" fill="hold" grpId="1" nodeType="withEffect">
                                  <p:stCondLst>
                                    <p:cond delay="130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ppt_w</p:attrName>
                                        </p:attrNameLst>
                                      </p:cBhvr>
                                      <p:tavLst>
                                        <p:tav tm="0" fmla="#ppt_w*sin(2.5*pi*$)">
                                          <p:val>
                                            <p:fltVal val="0"/>
                                          </p:val>
                                        </p:tav>
                                        <p:tav tm="100000">
                                          <p:val>
                                            <p:fltVal val="1"/>
                                          </p:val>
                                        </p:tav>
                                      </p:tavLst>
                                    </p:anim>
                                    <p:anim calcmode="lin" valueType="num">
                                      <p:cBhvr>
                                        <p:cTn id="41" dur="1000" fill="hold"/>
                                        <p:tgtEl>
                                          <p:spTgt spid="7"/>
                                        </p:tgtEl>
                                        <p:attrNameLst>
                                          <p:attrName>ppt_h</p:attrName>
                                        </p:attrNameLst>
                                      </p:cBhvr>
                                      <p:tavLst>
                                        <p:tav tm="0">
                                          <p:val>
                                            <p:strVal val="#ppt_h"/>
                                          </p:val>
                                        </p:tav>
                                        <p:tav tm="100000">
                                          <p:val>
                                            <p:strVal val="#ppt_h"/>
                                          </p:val>
                                        </p:tav>
                                      </p:tavLst>
                                    </p:anim>
                                  </p:childTnLst>
                                </p:cTn>
                              </p:par>
                              <p:par>
                                <p:cTn id="42" presetID="8" presetClass="emph" presetSubtype="0" fill="hold" grpId="2" nodeType="withEffect">
                                  <p:stCondLst>
                                    <p:cond delay="1600"/>
                                  </p:stCondLst>
                                  <p:childTnLst>
                                    <p:animRot by="21600000">
                                      <p:cBhvr>
                                        <p:cTn id="43" dur="1000" fill="hold"/>
                                        <p:tgtEl>
                                          <p:spTgt spid="7"/>
                                        </p:tgtEl>
                                        <p:attrNameLst>
                                          <p:attrName>r</p:attrName>
                                        </p:attrNameLst>
                                      </p:cBhvr>
                                    </p:animRot>
                                  </p:childTnLst>
                                </p:cTn>
                              </p:par>
                              <p:par>
                                <p:cTn id="44" presetID="22" presetClass="entr" presetSubtype="1" fill="hold" nodeType="withEffect">
                                  <p:stCondLst>
                                    <p:cond delay="2500"/>
                                  </p:stCondLst>
                                  <p:childTnLst>
                                    <p:set>
                                      <p:cBhvr>
                                        <p:cTn id="45" dur="1" fill="hold">
                                          <p:stCondLst>
                                            <p:cond delay="0"/>
                                          </p:stCondLst>
                                        </p:cTn>
                                        <p:tgtEl>
                                          <p:spTgt spid="20"/>
                                        </p:tgtEl>
                                        <p:attrNameLst>
                                          <p:attrName>style.visibility</p:attrName>
                                        </p:attrNameLst>
                                      </p:cBhvr>
                                      <p:to>
                                        <p:strVal val="visible"/>
                                      </p:to>
                                    </p:set>
                                    <p:animEffect transition="in" filter="wipe(up)">
                                      <p:cBhvr>
                                        <p:cTn id="46" dur="500"/>
                                        <p:tgtEl>
                                          <p:spTgt spid="20"/>
                                        </p:tgtEl>
                                      </p:cBhvr>
                                    </p:animEffect>
                                  </p:childTnLst>
                                </p:cTn>
                              </p:par>
                              <p:par>
                                <p:cTn id="47" presetID="42" presetClass="entr" presetSubtype="0" fill="hold" grpId="0" nodeType="withEffect">
                                  <p:stCondLst>
                                    <p:cond delay="290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1000"/>
                                        <p:tgtEl>
                                          <p:spTgt spid="5"/>
                                        </p:tgtEl>
                                      </p:cBhvr>
                                    </p:animEffect>
                                    <p:anim calcmode="lin" valueType="num">
                                      <p:cBhvr>
                                        <p:cTn id="50" dur="1000" fill="hold"/>
                                        <p:tgtEl>
                                          <p:spTgt spid="5"/>
                                        </p:tgtEl>
                                        <p:attrNameLst>
                                          <p:attrName>ppt_x</p:attrName>
                                        </p:attrNameLst>
                                      </p:cBhvr>
                                      <p:tavLst>
                                        <p:tav tm="0">
                                          <p:val>
                                            <p:strVal val="#ppt_x"/>
                                          </p:val>
                                        </p:tav>
                                        <p:tav tm="100000">
                                          <p:val>
                                            <p:strVal val="#ppt_x"/>
                                          </p:val>
                                        </p:tav>
                                      </p:tavLst>
                                    </p:anim>
                                    <p:anim calcmode="lin" valueType="num">
                                      <p:cBhvr>
                                        <p:cTn id="51" dur="1000" fill="hold"/>
                                        <p:tgtEl>
                                          <p:spTgt spid="5"/>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3800"/>
                                  </p:stCondLst>
                                  <p:childTnLst>
                                    <p:set>
                                      <p:cBhvr>
                                        <p:cTn id="53" dur="1" fill="hold">
                                          <p:stCondLst>
                                            <p:cond delay="0"/>
                                          </p:stCondLst>
                                        </p:cTn>
                                        <p:tgtEl>
                                          <p:spTgt spid="9"/>
                                        </p:tgtEl>
                                        <p:attrNameLst>
                                          <p:attrName>style.visibility</p:attrName>
                                        </p:attrNameLst>
                                      </p:cBhvr>
                                      <p:to>
                                        <p:strVal val="visible"/>
                                      </p:to>
                                    </p:set>
                                    <p:animEffect transition="in" filter="fade">
                                      <p:cBhvr>
                                        <p:cTn id="54" dur="1000"/>
                                        <p:tgtEl>
                                          <p:spTgt spid="9"/>
                                        </p:tgtEl>
                                      </p:cBhvr>
                                    </p:animEffect>
                                    <p:anim calcmode="lin" valueType="num">
                                      <p:cBhvr>
                                        <p:cTn id="55" dur="1000" fill="hold"/>
                                        <p:tgtEl>
                                          <p:spTgt spid="9"/>
                                        </p:tgtEl>
                                        <p:attrNameLst>
                                          <p:attrName>ppt_x</p:attrName>
                                        </p:attrNameLst>
                                      </p:cBhvr>
                                      <p:tavLst>
                                        <p:tav tm="0">
                                          <p:val>
                                            <p:strVal val="#ppt_x"/>
                                          </p:val>
                                        </p:tav>
                                        <p:tav tm="100000">
                                          <p:val>
                                            <p:strVal val="#ppt_x"/>
                                          </p:val>
                                        </p:tav>
                                      </p:tavLst>
                                    </p:anim>
                                    <p:anim calcmode="lin" valueType="num">
                                      <p:cBhvr>
                                        <p:cTn id="56" dur="1000" fill="hold"/>
                                        <p:tgtEl>
                                          <p:spTgt spid="9"/>
                                        </p:tgtEl>
                                        <p:attrNameLst>
                                          <p:attrName>ppt_y</p:attrName>
                                        </p:attrNameLst>
                                      </p:cBhvr>
                                      <p:tavLst>
                                        <p:tav tm="0">
                                          <p:val>
                                            <p:strVal val="#ppt_y+.1"/>
                                          </p:val>
                                        </p:tav>
                                        <p:tav tm="100000">
                                          <p:val>
                                            <p:strVal val="#ppt_y"/>
                                          </p:val>
                                        </p:tav>
                                      </p:tavLst>
                                    </p:anim>
                                  </p:childTnLst>
                                </p:cTn>
                              </p:par>
                              <p:par>
                                <p:cTn id="57" presetID="22" presetClass="entr" presetSubtype="1" fill="hold" nodeType="withEffect">
                                  <p:stCondLst>
                                    <p:cond delay="4700"/>
                                  </p:stCondLst>
                                  <p:childTnLst>
                                    <p:set>
                                      <p:cBhvr>
                                        <p:cTn id="58" dur="1" fill="hold">
                                          <p:stCondLst>
                                            <p:cond delay="0"/>
                                          </p:stCondLst>
                                        </p:cTn>
                                        <p:tgtEl>
                                          <p:spTgt spid="11"/>
                                        </p:tgtEl>
                                        <p:attrNameLst>
                                          <p:attrName>style.visibility</p:attrName>
                                        </p:attrNameLst>
                                      </p:cBhvr>
                                      <p:to>
                                        <p:strVal val="visible"/>
                                      </p:to>
                                    </p:set>
                                    <p:animEffect transition="in" filter="wipe(up)">
                                      <p:cBhvr>
                                        <p:cTn id="59" dur="500"/>
                                        <p:tgtEl>
                                          <p:spTgt spid="11"/>
                                        </p:tgtEl>
                                      </p:cBhvr>
                                    </p:animEffect>
                                  </p:childTnLst>
                                </p:cTn>
                              </p:par>
                              <p:par>
                                <p:cTn id="60" presetID="42" presetClass="entr" presetSubtype="0" fill="hold" grpId="0" nodeType="withEffect">
                                  <p:stCondLst>
                                    <p:cond delay="510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1000"/>
                                        <p:tgtEl>
                                          <p:spTgt spid="14"/>
                                        </p:tgtEl>
                                      </p:cBhvr>
                                    </p:animEffect>
                                    <p:anim calcmode="lin" valueType="num">
                                      <p:cBhvr>
                                        <p:cTn id="63" dur="1000" fill="hold"/>
                                        <p:tgtEl>
                                          <p:spTgt spid="14"/>
                                        </p:tgtEl>
                                        <p:attrNameLst>
                                          <p:attrName>ppt_x</p:attrName>
                                        </p:attrNameLst>
                                      </p:cBhvr>
                                      <p:tavLst>
                                        <p:tav tm="0">
                                          <p:val>
                                            <p:strVal val="#ppt_x"/>
                                          </p:val>
                                        </p:tav>
                                        <p:tav tm="100000">
                                          <p:val>
                                            <p:strVal val="#ppt_x"/>
                                          </p:val>
                                        </p:tav>
                                      </p:tavLst>
                                    </p:anim>
                                    <p:anim calcmode="lin" valueType="num">
                                      <p:cBhvr>
                                        <p:cTn id="64" dur="1000" fill="hold"/>
                                        <p:tgtEl>
                                          <p:spTgt spid="14"/>
                                        </p:tgtEl>
                                        <p:attrNameLst>
                                          <p:attrName>ppt_y</p:attrName>
                                        </p:attrNameLst>
                                      </p:cBhvr>
                                      <p:tavLst>
                                        <p:tav tm="0">
                                          <p:val>
                                            <p:strVal val="#ppt_y+.1"/>
                                          </p:val>
                                        </p:tav>
                                        <p:tav tm="100000">
                                          <p:val>
                                            <p:strVal val="#ppt_y"/>
                                          </p:val>
                                        </p:tav>
                                      </p:tavLst>
                                    </p:anim>
                                  </p:childTnLst>
                                </p:cTn>
                              </p:par>
                              <p:par>
                                <p:cTn id="65" presetID="10" presetClass="entr" presetSubtype="0" fill="hold" nodeType="withEffect">
                                  <p:stCondLst>
                                    <p:cond delay="600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par>
                          <p:cTn id="68" fill="hold">
                            <p:stCondLst>
                              <p:cond delay="1000"/>
                            </p:stCondLst>
                            <p:childTnLst>
                              <p:par>
                                <p:cTn id="69" presetID="1" presetClass="mediacall" presetSubtype="0" fill="hold" nodeType="afterEffect">
                                  <p:stCondLst>
                                    <p:cond delay="0"/>
                                  </p:stCondLst>
                                  <p:childTnLst>
                                    <p:cmd type="call" cmd="playFrom(0.0)">
                                      <p:cBhvr additive="base">
                                        <p:cTn id="70" dur="6805"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1" fill="hold" display="1">
                  <p:stCondLst>
                    <p:cond delay="indefinite"/>
                  </p:stCondLst>
                  <p:endCondLst>
                    <p:cond evt="onNext">
                      <p:tgtEl>
                        <p:sldTgt/>
                      </p:tgtEl>
                    </p:cond>
                    <p:cond evt="onPrev">
                      <p:tgtEl>
                        <p:sldTgt/>
                      </p:tgtEl>
                    </p:cond>
                    <p:cond evt="onStopAudio">
                      <p:tgtEl>
                        <p:sldTgt/>
                      </p:tgtEl>
                    </p:cond>
                  </p:endCondLst>
                </p:cTn>
                <p:tgtEl>
                  <p:spTgt spid="15"/>
                </p:tgtEl>
              </p:cMediaNode>
            </p:audio>
          </p:childTnLst>
        </p:cTn>
      </p:par>
    </p:tnLst>
    <p:bldLst>
      <p:bldP spid="9" grpId="0"/>
      <p:bldP spid="14" grpId="0"/>
      <p:bldP spid="2" grpId="0"/>
      <p:bldP spid="2" grpId="1"/>
      <p:bldP spid="2" grpId="2"/>
      <p:bldP spid="3" grpId="0"/>
      <p:bldP spid="3" grpId="1"/>
      <p:bldP spid="3" grpId="2"/>
      <p:bldP spid="5" grpId="0"/>
      <p:bldP spid="7" grpId="0"/>
      <p:bldP spid="7" grpId="1"/>
      <p:bldP spid="7" grpId="2"/>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组合 10"/>
          <p:cNvGrpSpPr/>
          <p:nvPr/>
        </p:nvGrpSpPr>
        <p:grpSpPr>
          <a:xfrm>
            <a:off x="-1511300" y="445443"/>
            <a:ext cx="7315200" cy="585797"/>
            <a:chOff x="-1511300" y="426393"/>
            <a:chExt cx="7315200" cy="585797"/>
          </a:xfrm>
        </p:grpSpPr>
        <p:sp>
          <p:nvSpPr>
            <p:cNvPr id="10" name="矩形 9"/>
            <p:cNvSpPr/>
            <p:nvPr/>
          </p:nvSpPr>
          <p:spPr>
            <a:xfrm>
              <a:off x="846138" y="426393"/>
              <a:ext cx="3392805" cy="585797"/>
            </a:xfrm>
            <a:prstGeom prst="rect">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6" name="矩形 5"/>
            <p:cNvSpPr/>
            <p:nvPr/>
          </p:nvSpPr>
          <p:spPr>
            <a:xfrm>
              <a:off x="-1511300" y="513521"/>
              <a:ext cx="7315200" cy="398780"/>
            </a:xfrm>
            <a:prstGeom prst="rect">
              <a:avLst/>
            </a:prstGeom>
          </p:spPr>
          <p:txBody>
            <a:bodyPr wrap="square">
              <a:spAutoFit/>
            </a:bodyPr>
            <a:lstStyle/>
            <a:p>
              <a:pPr algn="ctr" fontAlgn="t"/>
              <a:r>
                <a:rPr lang="en-US" altLang="zh-CN" sz="2000" b="0" i="0" dirty="0">
                  <a:solidFill>
                    <a:schemeClr val="bg1"/>
                  </a:solidFill>
                  <a:effectLst/>
                  <a:latin typeface="方正兰亭粗黑简体" panose="02000000000000000000" pitchFamily="2" charset="-122"/>
                  <a:ea typeface="方正兰亭粗黑简体" panose="02000000000000000000" pitchFamily="2" charset="-122"/>
                </a:rPr>
                <a:t>Reference</a:t>
              </a:r>
              <a:endParaRPr lang="en-US" altLang="zh-CN" sz="2000" b="0" i="0" dirty="0">
                <a:solidFill>
                  <a:schemeClr val="bg1"/>
                </a:solidFill>
                <a:effectLst/>
                <a:latin typeface="方正兰亭粗黑简体" panose="02000000000000000000" pitchFamily="2" charset="-122"/>
                <a:ea typeface="方正兰亭粗黑简体" panose="02000000000000000000" pitchFamily="2" charset="-122"/>
              </a:endParaRPr>
            </a:p>
          </p:txBody>
        </p:sp>
      </p:grpSp>
      <p:sp>
        <p:nvSpPr>
          <p:cNvPr id="12" name="等腰三角形 11"/>
          <p:cNvSpPr/>
          <p:nvPr/>
        </p:nvSpPr>
        <p:spPr>
          <a:xfrm>
            <a:off x="4399599" y="4238624"/>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3" name="等腰三角形 12"/>
          <p:cNvSpPr/>
          <p:nvPr/>
        </p:nvSpPr>
        <p:spPr>
          <a:xfrm rot="10800000">
            <a:off x="7620001" y="3795702"/>
            <a:ext cx="172402" cy="142875"/>
          </a:xfrm>
          <a:prstGeom prst="triangle">
            <a:avLst>
              <a:gd name="adj"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4" name="矩形 13"/>
          <p:cNvSpPr/>
          <p:nvPr/>
        </p:nvSpPr>
        <p:spPr>
          <a:xfrm>
            <a:off x="2452328" y="6183580"/>
            <a:ext cx="7315200" cy="275590"/>
          </a:xfrm>
          <a:prstGeom prst="rect">
            <a:avLst/>
          </a:prstGeom>
        </p:spPr>
        <p:txBody>
          <a:bodyPr wrap="square">
            <a:spAutoFit/>
          </a:bodyPr>
          <a:lstStyle/>
          <a:p>
            <a:pPr algn="ctr" fontAlgn="t"/>
            <a:r>
              <a:rPr lang="en-US" altLang="zh-CN" sz="1200" b="0" i="0" dirty="0">
                <a:solidFill>
                  <a:schemeClr val="bg1"/>
                </a:solidFill>
                <a:effectLst/>
                <a:latin typeface="方正兰亭粗黑简体" panose="02000000000000000000" pitchFamily="2" charset="-122"/>
                <a:ea typeface="方正兰亭粗黑简体" panose="02000000000000000000" pitchFamily="2" charset="-122"/>
              </a:rPr>
              <a:t>YIMING WU</a:t>
            </a:r>
            <a:endParaRPr lang="en-US" altLang="zh-CN" sz="1200" b="0" i="0" dirty="0">
              <a:solidFill>
                <a:schemeClr val="bg1"/>
              </a:solidFill>
              <a:effectLst/>
              <a:latin typeface="方正兰亭粗黑简体" panose="02000000000000000000" pitchFamily="2" charset="-122"/>
              <a:ea typeface="方正兰亭粗黑简体" panose="02000000000000000000" pitchFamily="2" charset="-122"/>
            </a:endParaRPr>
          </a:p>
        </p:txBody>
      </p:sp>
      <p:cxnSp>
        <p:nvCxnSpPr>
          <p:cNvPr id="19" name="直接连接符 18"/>
          <p:cNvCxnSpPr/>
          <p:nvPr/>
        </p:nvCxnSpPr>
        <p:spPr>
          <a:xfrm>
            <a:off x="5087761" y="6458058"/>
            <a:ext cx="2016479" cy="0"/>
          </a:xfrm>
          <a:prstGeom prst="line">
            <a:avLst/>
          </a:prstGeom>
          <a:ln>
            <a:solidFill>
              <a:schemeClr val="bg1"/>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684530" y="1031240"/>
            <a:ext cx="10604500" cy="5262245"/>
          </a:xfrm>
          <a:prstGeom prst="rect">
            <a:avLst/>
          </a:prstGeom>
          <a:noFill/>
        </p:spPr>
        <p:txBody>
          <a:bodyPr wrap="square" rtlCol="0">
            <a:spAutoFit/>
          </a:bodyPr>
          <a:p>
            <a:r>
              <a:rPr lang="en-US" altLang="zh-CN" sz="1400">
                <a:solidFill>
                  <a:schemeClr val="tx1"/>
                </a:solidFill>
              </a:rPr>
              <a:t>[1] </a:t>
            </a:r>
            <a:r>
              <a:rPr lang="zh-CN" altLang="en-US" sz="1400">
                <a:solidFill>
                  <a:schemeClr val="tx1"/>
                </a:solidFill>
              </a:rPr>
              <a:t>M.sohu.com. (2019). Mobile music 2016 market share survey analysis report - Finance Channel - Mobile Sohu. [online] Available at: https://m.sohu.com/n/479321531/ [Accessed 22 Jul. 2019].</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[2] </a:t>
            </a:r>
            <a:r>
              <a:rPr lang="zh-CN" altLang="en-US" sz="1400">
                <a:solidFill>
                  <a:schemeClr val="tx1"/>
                </a:solidFill>
              </a:rPr>
              <a:t>Tech.sina.com.cn. (2019). The new changes in the online music market, what are the three platforms to win the future?. [online] Available at: https://tech.sina.com.cn/csj/2018-10-17/doc-ifxeuwws5105857.shtml [Accessed 22 Jul. 2019].</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[3] </a:t>
            </a:r>
            <a:r>
              <a:rPr lang="zh-CN" altLang="en-US" sz="1400">
                <a:solidFill>
                  <a:schemeClr val="tx1"/>
                </a:solidFill>
              </a:rPr>
              <a:t>Yi, F. (2019). Ali bought Xiami Music: A new exploration of the introduction of music elements by e-commerce. IT TIME WEEKLY, p.43.</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[4] </a:t>
            </a:r>
            <a:r>
              <a:rPr lang="zh-CN" altLang="en-US" sz="1400">
                <a:solidFill>
                  <a:schemeClr val="tx1"/>
                </a:solidFill>
              </a:rPr>
              <a:t>Shujike.com. (2019). Improve the user experience from music attributes, how to optimize QQ music and Xiami music? | Data Analysis Institute. [online] Available at: https://www.shujike.com/blog/35181 [Accessed 22 Jul. 2019].</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[5] </a:t>
            </a:r>
            <a:r>
              <a:rPr lang="zh-CN" altLang="en-US" sz="1400">
                <a:solidFill>
                  <a:schemeClr val="tx1"/>
                </a:solidFill>
              </a:rPr>
              <a:t>Woshipm.com. (2019). Music APP e-commerce exploration analysis: Take Netease cloud music and Xiami Music as an example | Everyone can be a product manager. [online] Available at: http://www.woshipm.com/operate/625176.html [Accessed 22 Jul. 2019].</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[6] </a:t>
            </a:r>
            <a:r>
              <a:rPr lang="zh-CN" altLang="en-US" sz="1400">
                <a:solidFill>
                  <a:schemeClr val="tx1"/>
                </a:solidFill>
              </a:rPr>
              <a:t>Ce.cn. (2019). National Bureau of Statistics: Cultural consumption is heating up Service-oriented consumption is becoming hot. [online] Available at: http://www.ce.cn/culture/gd/201804/13/t20180413_28816482.shtml [Accessed 22 Jul. 2019].</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[7] </a:t>
            </a:r>
            <a:r>
              <a:rPr lang="zh-CN" altLang="en-US" sz="1400">
                <a:solidFill>
                  <a:schemeClr val="tx1"/>
                </a:solidFill>
              </a:rPr>
              <a:t>Siqu, L. China's digital entertainment industry development strategy research [M]. Beijing: Social Sciences Academic Press, 2007.</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[8] </a:t>
            </a:r>
            <a:r>
              <a:rPr lang="zh-CN" altLang="en-US" sz="1400">
                <a:solidFill>
                  <a:schemeClr val="tx1"/>
                </a:solidFill>
              </a:rPr>
              <a:t>Yan, X. (2012). Research on the Industrial Value Chain of Digital Music. 3rd ed. Beijing: Tsinghua University Press, pp.24-25.</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[9] </a:t>
            </a:r>
            <a:r>
              <a:rPr lang="zh-CN" altLang="en-US" sz="1400">
                <a:solidFill>
                  <a:schemeClr val="tx1"/>
                </a:solidFill>
              </a:rPr>
              <a:t>Cherry, S. (2001). Making music pay [digital music distribution]. IEEE Spectrum, 38(10), pp.41-46.</a:t>
            </a:r>
            <a:endParaRPr lang="zh-CN" altLang="en-US" sz="1400">
              <a:solidFill>
                <a:schemeClr val="tx1"/>
              </a:solidFill>
            </a:endParaRPr>
          </a:p>
          <a:p>
            <a:endParaRPr lang="zh-CN" altLang="en-US" sz="1400">
              <a:solidFill>
                <a:schemeClr val="tx1"/>
              </a:solidFill>
            </a:endParaRPr>
          </a:p>
          <a:p>
            <a:r>
              <a:rPr lang="en-US" altLang="zh-CN" sz="1400">
                <a:solidFill>
                  <a:schemeClr val="tx1"/>
                </a:solidFill>
              </a:rPr>
              <a:t>[10] China Online Music Industry Research Report. (2019). 1st ed. Shanghai: iResearch, pp.2-35.</a:t>
            </a:r>
            <a:endParaRPr lang="en-US" altLang="zh-CN" sz="1400">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470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500"/>
                                        <p:tgtEl>
                                          <p:spTgt spid="11"/>
                                        </p:tgtEl>
                                      </p:cBhvr>
                                    </p:animEffect>
                                  </p:childTnLst>
                                </p:cTn>
                              </p:par>
                              <p:par>
                                <p:cTn id="8" presetID="42" presetClass="entr" presetSubtype="0" fill="hold" grpId="0" nodeType="withEffect">
                                  <p:stCondLst>
                                    <p:cond delay="51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1000"/>
                                        <p:tgtEl>
                                          <p:spTgt spid="14"/>
                                        </p:tgtEl>
                                      </p:cBhvr>
                                    </p:animEffect>
                                    <p:anim calcmode="lin" valueType="num">
                                      <p:cBhvr>
                                        <p:cTn id="11" dur="1000" fill="hold"/>
                                        <p:tgtEl>
                                          <p:spTgt spid="14"/>
                                        </p:tgtEl>
                                        <p:attrNameLst>
                                          <p:attrName>ppt_x</p:attrName>
                                        </p:attrNameLst>
                                      </p:cBhvr>
                                      <p:tavLst>
                                        <p:tav tm="0">
                                          <p:val>
                                            <p:strVal val="#ppt_x"/>
                                          </p:val>
                                        </p:tav>
                                        <p:tav tm="100000">
                                          <p:val>
                                            <p:strVal val="#ppt_x"/>
                                          </p:val>
                                        </p:tav>
                                      </p:tavLst>
                                    </p:anim>
                                    <p:anim calcmode="lin" valueType="num">
                                      <p:cBhvr>
                                        <p:cTn id="12" dur="1000" fill="hold"/>
                                        <p:tgtEl>
                                          <p:spTgt spid="14"/>
                                        </p:tgtEl>
                                        <p:attrNameLst>
                                          <p:attrName>ppt_y</p:attrName>
                                        </p:attrNameLst>
                                      </p:cBhvr>
                                      <p:tavLst>
                                        <p:tav tm="0">
                                          <p:val>
                                            <p:strVal val="#ppt_y+.1"/>
                                          </p:val>
                                        </p:tav>
                                        <p:tav tm="100000">
                                          <p:val>
                                            <p:strVal val="#ppt_y"/>
                                          </p:val>
                                        </p:tav>
                                      </p:tavLst>
                                    </p:anim>
                                  </p:childTnLst>
                                </p:cTn>
                              </p:par>
                              <p:par>
                                <p:cTn id="13" presetID="10" presetClass="entr" presetSubtype="0" fill="hold" nodeType="withEffect">
                                  <p:stCondLst>
                                    <p:cond delay="600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tags/tag1.xml><?xml version="1.0" encoding="utf-8"?>
<p:tagLst xmlns:p="http://schemas.openxmlformats.org/presentationml/2006/main">
  <p:tag name="KSO_WM_DOC_GUID" val="{d99f73e9-6405-477f-ad4e-52d5d0bb55f8}"/>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lumMod val="10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10960</Words>
  <Application>WPS 演示</Application>
  <PresentationFormat>宽屏</PresentationFormat>
  <Paragraphs>272</Paragraphs>
  <Slides>20</Slides>
  <Notes>26</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20</vt:i4>
      </vt:variant>
    </vt:vector>
  </HeadingPairs>
  <TitlesOfParts>
    <vt:vector size="31" baseType="lpstr">
      <vt:lpstr>Arial</vt:lpstr>
      <vt:lpstr>宋体</vt:lpstr>
      <vt:lpstr>Wingdings</vt:lpstr>
      <vt:lpstr>方正兰亭粗黑简体</vt:lpstr>
      <vt:lpstr>黑体</vt:lpstr>
      <vt:lpstr>微软雅黑</vt:lpstr>
      <vt:lpstr>等线</vt:lpstr>
      <vt:lpstr>Arial Unicode MS</vt:lpstr>
      <vt:lpstr>等线 Light</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http://www.ypppt.com/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cp:keywords>http:/www.ypppt.com</cp:keywords>
  <dc:description>http://www.ypppt.com/</dc:description>
  <cp:lastModifiedBy>GimmeIcingCream</cp:lastModifiedBy>
  <cp:revision>306</cp:revision>
  <dcterms:created xsi:type="dcterms:W3CDTF">2016-09-27T15:53:00Z</dcterms:created>
  <dcterms:modified xsi:type="dcterms:W3CDTF">2019-07-22T17:54:10Z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2052-11.1.0.8527</vt:lpwstr>
  </property>
</Properties>
</file>