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60"/>
  </p:notesMasterIdLst>
  <p:sldIdLst>
    <p:sldId id="258" r:id="rId3"/>
    <p:sldId id="354" r:id="rId4"/>
    <p:sldId id="259" r:id="rId5"/>
    <p:sldId id="260" r:id="rId6"/>
    <p:sldId id="263" r:id="rId7"/>
    <p:sldId id="264" r:id="rId8"/>
    <p:sldId id="350" r:id="rId9"/>
    <p:sldId id="265" r:id="rId10"/>
    <p:sldId id="351" r:id="rId11"/>
    <p:sldId id="269" r:id="rId12"/>
    <p:sldId id="270" r:id="rId13"/>
    <p:sldId id="353" r:id="rId14"/>
    <p:sldId id="272" r:id="rId15"/>
    <p:sldId id="276" r:id="rId16"/>
    <p:sldId id="275" r:id="rId17"/>
    <p:sldId id="274" r:id="rId18"/>
    <p:sldId id="266" r:id="rId19"/>
    <p:sldId id="283" r:id="rId20"/>
    <p:sldId id="284" r:id="rId21"/>
    <p:sldId id="285" r:id="rId22"/>
    <p:sldId id="286" r:id="rId23"/>
    <p:sldId id="287" r:id="rId24"/>
    <p:sldId id="288" r:id="rId25"/>
    <p:sldId id="289" r:id="rId26"/>
    <p:sldId id="290" r:id="rId27"/>
    <p:sldId id="291" r:id="rId28"/>
    <p:sldId id="292" r:id="rId29"/>
    <p:sldId id="293" r:id="rId30"/>
    <p:sldId id="294" r:id="rId31"/>
    <p:sldId id="355" r:id="rId32"/>
    <p:sldId id="356" r:id="rId33"/>
    <p:sldId id="357" r:id="rId34"/>
    <p:sldId id="358" r:id="rId35"/>
    <p:sldId id="359" r:id="rId36"/>
    <p:sldId id="360" r:id="rId37"/>
    <p:sldId id="361" r:id="rId38"/>
    <p:sldId id="362" r:id="rId39"/>
    <p:sldId id="363" r:id="rId40"/>
    <p:sldId id="364" r:id="rId41"/>
    <p:sldId id="365" r:id="rId42"/>
    <p:sldId id="366" r:id="rId43"/>
    <p:sldId id="326" r:id="rId44"/>
    <p:sldId id="327" r:id="rId45"/>
    <p:sldId id="328" r:id="rId46"/>
    <p:sldId id="329" r:id="rId47"/>
    <p:sldId id="330" r:id="rId48"/>
    <p:sldId id="331" r:id="rId49"/>
    <p:sldId id="332" r:id="rId50"/>
    <p:sldId id="333" r:id="rId51"/>
    <p:sldId id="334" r:id="rId52"/>
    <p:sldId id="335" r:id="rId53"/>
    <p:sldId id="277" r:id="rId54"/>
    <p:sldId id="295" r:id="rId55"/>
    <p:sldId id="323" r:id="rId56"/>
    <p:sldId id="325" r:id="rId57"/>
    <p:sldId id="348" r:id="rId58"/>
    <p:sldId id="34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89DB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 studies reporting positive outcomes</c:v>
                </c:pt>
              </c:strCache>
            </c:strRef>
          </c:tx>
          <c:spPr>
            <a:solidFill>
              <a:srgbClr val="1F7A8C"/>
            </a:solidFill>
            <a:effectLst/>
          </c:spPr>
          <c:invertIfNegative val="0"/>
          <c:dLbls>
            <c:numFmt formatCode="#,##0" sourceLinked="0"/>
            <c:spPr>
              <a:noFill/>
              <a:ln>
                <a:noFill/>
              </a:ln>
              <a:effectLst/>
            </c:spPr>
            <c:txPr>
              <a:bodyPr/>
              <a:lstStyle/>
              <a:p>
                <a:pPr>
                  <a:defRPr sz="1000" b="0" i="0" u="none" strike="noStrike">
                    <a:solidFill>
                      <a:srgbClr val="0B2545"/>
                    </a:solidFill>
                    <a:latin typeface="Calibri"/>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Sheet1!$A$2:$A$5</c:f>
              <c:strCache>
                <c:ptCount val="4"/>
                <c:pt idx="0">
                  <c:v>PRECEDE-PROCEED</c:v>
                </c:pt>
                <c:pt idx="1">
                  <c:v>Intervention Mapping</c:v>
                </c:pt>
                <c:pt idx="2">
                  <c:v>RE-AIM</c:v>
                </c:pt>
                <c:pt idx="3">
                  <c:v>MRC Framework</c:v>
                </c:pt>
              </c:strCache>
            </c:strRef>
          </c:cat>
          <c:val>
            <c:numRef>
              <c:f>Sheet1!$B$2:$B$5</c:f>
              <c:numCache>
                <c:formatCode>General</c:formatCode>
                <c:ptCount val="4"/>
                <c:pt idx="0">
                  <c:v>88</c:v>
                </c:pt>
                <c:pt idx="1">
                  <c:v>74</c:v>
                </c:pt>
                <c:pt idx="2">
                  <c:v>68</c:v>
                </c:pt>
                <c:pt idx="3">
                  <c:v>71</c:v>
                </c:pt>
              </c:numCache>
            </c:numRef>
          </c:val>
          <c:extLst>
            <c:ext xmlns:c16="http://schemas.microsoft.com/office/drawing/2014/chart" uri="{C3380CC4-5D6E-409C-BE32-E72D297353CC}">
              <c16:uniqueId val="{00000000-BF2F-4A24-89AB-59DE96FCC298}"/>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1A1A1A"/>
                </a:solidFill>
                <a:latin typeface="Calibri"/>
              </a:defRPr>
            </a:pPr>
            <a:endParaRPr lang="en-US"/>
          </a:p>
        </c:txPr>
        <c:crossAx val="2094734552"/>
        <c:crosses val="autoZero"/>
        <c:auto val="1"/>
        <c:lblAlgn val="ctr"/>
        <c:lblOffset val="100"/>
        <c:noMultiLvlLbl val="1"/>
      </c:catAx>
      <c:valAx>
        <c:axId val="2094734552"/>
        <c:scaling>
          <c:orientation val="minMax"/>
          <c:max val="100"/>
          <c:min val="0"/>
        </c:scaling>
        <c:delete val="0"/>
        <c:axPos val="b"/>
        <c:majorGridlines>
          <c:spPr>
            <a:ln w="6350" cap="flat">
              <a:solidFill>
                <a:srgbClr val="BFDBF7"/>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5A6472"/>
                </a:solidFill>
                <a:latin typeface="Calibri"/>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 reporting the barrier</c:v>
                </c:pt>
              </c:strCache>
            </c:strRef>
          </c:tx>
          <c:spPr>
            <a:solidFill>
              <a:srgbClr val="0B2545"/>
            </a:solidFill>
            <a:effectLst/>
          </c:spPr>
          <c:invertIfNegative val="0"/>
          <c:dLbls>
            <c:numFmt formatCode="#,##0" sourceLinked="0"/>
            <c:spPr>
              <a:noFill/>
              <a:ln>
                <a:noFill/>
              </a:ln>
              <a:effectLst/>
            </c:spPr>
            <c:txPr>
              <a:bodyPr/>
              <a:lstStyle/>
              <a:p>
                <a:pPr>
                  <a:defRPr sz="1000" b="0" i="0" u="none" strike="noStrike">
                    <a:solidFill>
                      <a:srgbClr val="0B2545"/>
                    </a:solidFill>
                    <a:latin typeface="Calibri"/>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Sheet1!$A$2:$A$5</c:f>
              <c:strCache>
                <c:ptCount val="4"/>
                <c:pt idx="0">
                  <c:v>Stigma</c:v>
                </c:pt>
                <c:pt idx="1">
                  <c:v>Cost</c:v>
                </c:pt>
                <c:pt idx="2">
                  <c:v>Low literacy</c:v>
                </c:pt>
                <c:pt idx="3">
                  <c:v>Time</c:v>
                </c:pt>
              </c:strCache>
            </c:strRef>
          </c:cat>
          <c:val>
            <c:numRef>
              <c:f>Sheet1!$B$2:$B$5</c:f>
              <c:numCache>
                <c:formatCode>General</c:formatCode>
                <c:ptCount val="4"/>
                <c:pt idx="0">
                  <c:v>62</c:v>
                </c:pt>
                <c:pt idx="1">
                  <c:v>45</c:v>
                </c:pt>
                <c:pt idx="2">
                  <c:v>51</c:v>
                </c:pt>
                <c:pt idx="3">
                  <c:v>38</c:v>
                </c:pt>
              </c:numCache>
            </c:numRef>
          </c:val>
          <c:extLst>
            <c:ext xmlns:c16="http://schemas.microsoft.com/office/drawing/2014/chart" uri="{C3380CC4-5D6E-409C-BE32-E72D297353CC}">
              <c16:uniqueId val="{00000000-3D52-49F7-A708-473D1CADEFA3}"/>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1A1A1A"/>
                </a:solidFill>
                <a:latin typeface="Calibri"/>
              </a:defRPr>
            </a:pPr>
            <a:endParaRPr lang="en-US"/>
          </a:p>
        </c:txPr>
        <c:crossAx val="2094734552"/>
        <c:crosses val="autoZero"/>
        <c:auto val="1"/>
        <c:lblAlgn val="ctr"/>
        <c:lblOffset val="100"/>
        <c:noMultiLvlLbl val="1"/>
      </c:catAx>
      <c:valAx>
        <c:axId val="2094734552"/>
        <c:scaling>
          <c:orientation val="minMax"/>
          <c:max val="80"/>
          <c:min val="0"/>
        </c:scaling>
        <c:delete val="0"/>
        <c:axPos val="b"/>
        <c:majorGridlines>
          <c:spPr>
            <a:ln w="6350" cap="flat">
              <a:solidFill>
                <a:srgbClr val="BFDBF7"/>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5A6472"/>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E743CE-AAB0-46E1-A05D-2144621345E5}" type="doc">
      <dgm:prSet loTypeId="urn:microsoft.com/office/officeart/2005/8/layout/hList2" loCatId="list" qsTypeId="urn:microsoft.com/office/officeart/2005/8/quickstyle/simple1" qsCatId="simple" csTypeId="urn:microsoft.com/office/officeart/2005/8/colors/colorful2" csCatId="colorful" phldr="1"/>
      <dgm:spPr/>
      <dgm:t>
        <a:bodyPr/>
        <a:lstStyle/>
        <a:p>
          <a:endParaRPr lang="en-US"/>
        </a:p>
      </dgm:t>
    </dgm:pt>
    <dgm:pt modelId="{8F55B4EB-7558-4CF6-9C01-992843349889}">
      <dgm:prSet custT="1"/>
      <dgm:spPr/>
      <dgm:t>
        <a:bodyPr/>
        <a:lstStyle/>
        <a:p>
          <a:pPr rtl="0"/>
          <a:r>
            <a:rPr lang="en-US" sz="3200" b="1" dirty="0" smtClean="0">
              <a:solidFill>
                <a:srgbClr val="7030A0"/>
              </a:solidFill>
              <a:latin typeface="Arial" panose="020B0604020202020204" pitchFamily="34" charset="0"/>
              <a:cs typeface="Arial" panose="020B0604020202020204" pitchFamily="34" charset="0"/>
            </a:rPr>
            <a:t>Week 1</a:t>
          </a:r>
          <a:r>
            <a:rPr lang="en-US" sz="3200" dirty="0" smtClean="0">
              <a:latin typeface="Arial" panose="020B0604020202020204" pitchFamily="34" charset="0"/>
              <a:cs typeface="Arial" panose="020B0604020202020204" pitchFamily="34" charset="0"/>
            </a:rPr>
            <a:t> – </a:t>
          </a:r>
          <a:r>
            <a:rPr lang="en-US" sz="3200" b="1" dirty="0" smtClean="0">
              <a:latin typeface="Arial" panose="020B0604020202020204" pitchFamily="34" charset="0"/>
              <a:cs typeface="Arial" panose="020B0604020202020204" pitchFamily="34" charset="0"/>
            </a:rPr>
            <a:t>Awareness</a:t>
          </a:r>
          <a:endParaRPr lang="en-IN" sz="3200" b="1" dirty="0">
            <a:latin typeface="Arial" panose="020B0604020202020204" pitchFamily="34" charset="0"/>
            <a:cs typeface="Arial" panose="020B0604020202020204" pitchFamily="34" charset="0"/>
          </a:endParaRPr>
        </a:p>
      </dgm:t>
    </dgm:pt>
    <dgm:pt modelId="{BFDA2CA4-67AF-4960-808C-FCDBBBB918A8}" type="parTrans" cxnId="{693BEB3C-0BD4-440A-90B4-ED68BBE7832D}">
      <dgm:prSet/>
      <dgm:spPr/>
      <dgm:t>
        <a:bodyPr/>
        <a:lstStyle/>
        <a:p>
          <a:endParaRPr lang="en-US"/>
        </a:p>
      </dgm:t>
    </dgm:pt>
    <dgm:pt modelId="{EA902D72-8473-4F9E-A6D6-68A768FAF056}" type="sibTrans" cxnId="{693BEB3C-0BD4-440A-90B4-ED68BBE7832D}">
      <dgm:prSet/>
      <dgm:spPr/>
      <dgm:t>
        <a:bodyPr/>
        <a:lstStyle/>
        <a:p>
          <a:endParaRPr lang="en-US"/>
        </a:p>
      </dgm:t>
    </dgm:pt>
    <dgm:pt modelId="{AF192D5C-1B67-4A83-B3E8-7B4A40D94E08}">
      <dgm:prSet custT="1"/>
      <dgm:spPr/>
      <dgm:t>
        <a:bodyPr/>
        <a:lstStyle/>
        <a:p>
          <a:pPr rtl="0"/>
          <a:r>
            <a:rPr lang="en-US" sz="3200" b="1" dirty="0" smtClean="0">
              <a:solidFill>
                <a:srgbClr val="C00000"/>
              </a:solidFill>
              <a:latin typeface="Arial" panose="020B0604020202020204" pitchFamily="34" charset="0"/>
              <a:cs typeface="Arial" panose="020B0604020202020204" pitchFamily="34" charset="0"/>
            </a:rPr>
            <a:t>Week 2</a:t>
          </a:r>
          <a:r>
            <a:rPr lang="en-US" sz="3200" dirty="0" smtClean="0">
              <a:latin typeface="Arial" panose="020B0604020202020204" pitchFamily="34" charset="0"/>
              <a:cs typeface="Arial" panose="020B0604020202020204" pitchFamily="34" charset="0"/>
            </a:rPr>
            <a:t> – </a:t>
          </a:r>
          <a:r>
            <a:rPr lang="en-US" sz="3200" b="1" dirty="0" smtClean="0">
              <a:latin typeface="Arial" panose="020B0604020202020204" pitchFamily="34" charset="0"/>
              <a:cs typeface="Arial" panose="020B0604020202020204" pitchFamily="34" charset="0"/>
            </a:rPr>
            <a:t>Screening </a:t>
          </a:r>
          <a:endParaRPr lang="en-IN" sz="3200" b="1" dirty="0">
            <a:latin typeface="Arial" panose="020B0604020202020204" pitchFamily="34" charset="0"/>
            <a:cs typeface="Arial" panose="020B0604020202020204" pitchFamily="34" charset="0"/>
          </a:endParaRPr>
        </a:p>
      </dgm:t>
    </dgm:pt>
    <dgm:pt modelId="{F5E35A06-F6C8-48B0-A60D-448B6132697A}" type="parTrans" cxnId="{E0A611C6-8876-4652-9D12-567EF456DDC9}">
      <dgm:prSet/>
      <dgm:spPr/>
      <dgm:t>
        <a:bodyPr/>
        <a:lstStyle/>
        <a:p>
          <a:endParaRPr lang="en-US"/>
        </a:p>
      </dgm:t>
    </dgm:pt>
    <dgm:pt modelId="{9EBAEF40-6F78-479D-841A-11E3C46A15F9}" type="sibTrans" cxnId="{E0A611C6-8876-4652-9D12-567EF456DDC9}">
      <dgm:prSet/>
      <dgm:spPr/>
      <dgm:t>
        <a:bodyPr/>
        <a:lstStyle/>
        <a:p>
          <a:endParaRPr lang="en-US"/>
        </a:p>
      </dgm:t>
    </dgm:pt>
    <dgm:pt modelId="{E0EFD177-B2DD-4ACA-8C56-24103FAA8900}">
      <dgm:prSet custT="1"/>
      <dgm:spPr/>
      <dgm:t>
        <a:bodyPr/>
        <a:lstStyle/>
        <a:p>
          <a:pPr algn="ctr" rtl="0"/>
          <a:r>
            <a:rPr lang="en-US" sz="3200" b="1" dirty="0" smtClean="0">
              <a:solidFill>
                <a:srgbClr val="00B050"/>
              </a:solidFill>
              <a:latin typeface="Arial" panose="020B0604020202020204" pitchFamily="34" charset="0"/>
              <a:cs typeface="Arial" panose="020B0604020202020204" pitchFamily="34" charset="0"/>
            </a:rPr>
            <a:t>Weeks 3–10 </a:t>
          </a:r>
          <a:r>
            <a:rPr lang="en-US" sz="3200" b="1" dirty="0" smtClean="0">
              <a:latin typeface="Arial" panose="020B0604020202020204" pitchFamily="34" charset="0"/>
              <a:cs typeface="Arial" panose="020B0604020202020204" pitchFamily="34" charset="0"/>
            </a:rPr>
            <a:t>– Health Promotion</a:t>
          </a:r>
          <a:endParaRPr lang="en-IN" sz="3200" b="1" dirty="0">
            <a:latin typeface="Arial" panose="020B0604020202020204" pitchFamily="34" charset="0"/>
            <a:cs typeface="Arial" panose="020B0604020202020204" pitchFamily="34" charset="0"/>
          </a:endParaRPr>
        </a:p>
      </dgm:t>
    </dgm:pt>
    <dgm:pt modelId="{BF9CF657-0BD6-4A55-86B5-F647C9934F51}" type="parTrans" cxnId="{6B812CF4-4417-40B6-B4D4-6E41FBDC9B95}">
      <dgm:prSet/>
      <dgm:spPr/>
      <dgm:t>
        <a:bodyPr/>
        <a:lstStyle/>
        <a:p>
          <a:endParaRPr lang="en-US"/>
        </a:p>
      </dgm:t>
    </dgm:pt>
    <dgm:pt modelId="{4DC10223-3133-4FF3-AE3B-A586CAAFD064}" type="sibTrans" cxnId="{6B812CF4-4417-40B6-B4D4-6E41FBDC9B95}">
      <dgm:prSet/>
      <dgm:spPr/>
      <dgm:t>
        <a:bodyPr/>
        <a:lstStyle/>
        <a:p>
          <a:endParaRPr lang="en-US"/>
        </a:p>
      </dgm:t>
    </dgm:pt>
    <dgm:pt modelId="{1685C954-0E94-4355-A2E6-8CA6582EEBBC}">
      <dgm:prSet custT="1"/>
      <dgm:spPr/>
      <dgm:t>
        <a:bodyPr/>
        <a:lstStyle/>
        <a:p>
          <a:pPr algn="ctr">
            <a:lnSpc>
              <a:spcPct val="150000"/>
            </a:lnSpc>
          </a:pPr>
          <a:r>
            <a:rPr lang="en-US" sz="1800" b="1" dirty="0" smtClean="0">
              <a:solidFill>
                <a:srgbClr val="7030A0"/>
              </a:solidFill>
              <a:latin typeface="Arial" panose="020B0604020202020204" pitchFamily="34" charset="0"/>
              <a:cs typeface="Arial" panose="020B0604020202020204" pitchFamily="34" charset="0"/>
            </a:rPr>
            <a:t>Mental health awareness campaign</a:t>
          </a:r>
          <a:endParaRPr lang="en-US" sz="1800" b="1" dirty="0">
            <a:solidFill>
              <a:srgbClr val="7030A0"/>
            </a:solidFill>
            <a:latin typeface="Arial" panose="020B0604020202020204" pitchFamily="34" charset="0"/>
            <a:cs typeface="Arial" panose="020B0604020202020204" pitchFamily="34" charset="0"/>
          </a:endParaRPr>
        </a:p>
      </dgm:t>
    </dgm:pt>
    <dgm:pt modelId="{5087C69E-C8F8-4DBA-870F-5AC514713AE8}" type="parTrans" cxnId="{A3CDAB13-57CE-4D1A-899B-C3DC9F3E32A5}">
      <dgm:prSet/>
      <dgm:spPr/>
      <dgm:t>
        <a:bodyPr/>
        <a:lstStyle/>
        <a:p>
          <a:endParaRPr lang="en-US"/>
        </a:p>
      </dgm:t>
    </dgm:pt>
    <dgm:pt modelId="{B746E8CF-B454-4CD6-93E2-6308567B2E3A}" type="sibTrans" cxnId="{A3CDAB13-57CE-4D1A-899B-C3DC9F3E32A5}">
      <dgm:prSet/>
      <dgm:spPr/>
      <dgm:t>
        <a:bodyPr/>
        <a:lstStyle/>
        <a:p>
          <a:endParaRPr lang="en-US"/>
        </a:p>
      </dgm:t>
    </dgm:pt>
    <dgm:pt modelId="{9F52C24B-97BE-4630-A08B-33BEDE80AABF}">
      <dgm:prSet custT="1"/>
      <dgm:spPr/>
      <dgm:t>
        <a:bodyPr/>
        <a:lstStyle/>
        <a:p>
          <a:pPr>
            <a:lnSpc>
              <a:spcPct val="150000"/>
            </a:lnSpc>
          </a:pPr>
          <a:r>
            <a:rPr lang="en-US" sz="2000" dirty="0" smtClean="0">
              <a:latin typeface="Arial" panose="020B0604020202020204" pitchFamily="34" charset="0"/>
              <a:cs typeface="Arial" panose="020B0604020202020204" pitchFamily="34" charset="0"/>
            </a:rPr>
            <a:t>Online wellbeing assessment</a:t>
          </a:r>
          <a:endParaRPr lang="en-US" sz="2000" dirty="0">
            <a:latin typeface="Arial" panose="020B0604020202020204" pitchFamily="34" charset="0"/>
            <a:cs typeface="Arial" panose="020B0604020202020204" pitchFamily="34" charset="0"/>
          </a:endParaRPr>
        </a:p>
      </dgm:t>
    </dgm:pt>
    <dgm:pt modelId="{048483A0-02CF-43C1-8812-7C4A99B3250B}" type="parTrans" cxnId="{F05DB391-7011-4DEE-8CE1-DB7C4B1B9513}">
      <dgm:prSet/>
      <dgm:spPr/>
      <dgm:t>
        <a:bodyPr/>
        <a:lstStyle/>
        <a:p>
          <a:endParaRPr lang="en-US"/>
        </a:p>
      </dgm:t>
    </dgm:pt>
    <dgm:pt modelId="{D3231A8E-905D-4D53-9903-CA47D399F610}" type="sibTrans" cxnId="{F05DB391-7011-4DEE-8CE1-DB7C4B1B9513}">
      <dgm:prSet/>
      <dgm:spPr/>
      <dgm:t>
        <a:bodyPr/>
        <a:lstStyle/>
        <a:p>
          <a:endParaRPr lang="en-US"/>
        </a:p>
      </dgm:t>
    </dgm:pt>
    <dgm:pt modelId="{E1C6E072-4B66-4264-BAC0-4F9B670E5BF1}">
      <dgm:prSe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Stress management </a:t>
          </a:r>
          <a:r>
            <a:rPr lang="en-US" sz="1800" dirty="0" err="1" smtClean="0">
              <a:latin typeface="Arial" panose="020B0604020202020204" pitchFamily="34" charset="0"/>
              <a:cs typeface="Arial" panose="020B0604020202020204" pitchFamily="34" charset="0"/>
            </a:rPr>
            <a:t>programme</a:t>
          </a:r>
          <a:endParaRPr lang="en-US" sz="1800" dirty="0">
            <a:latin typeface="Arial" panose="020B0604020202020204" pitchFamily="34" charset="0"/>
            <a:cs typeface="Arial" panose="020B0604020202020204" pitchFamily="34" charset="0"/>
          </a:endParaRPr>
        </a:p>
      </dgm:t>
    </dgm:pt>
    <dgm:pt modelId="{CF30955B-75EA-4FE8-BD59-8E84D0F48470}" type="parTrans" cxnId="{F6FE3EC2-5CFB-49F1-A9CB-305A2F7C8D75}">
      <dgm:prSet/>
      <dgm:spPr/>
      <dgm:t>
        <a:bodyPr/>
        <a:lstStyle/>
        <a:p>
          <a:endParaRPr lang="en-US"/>
        </a:p>
      </dgm:t>
    </dgm:pt>
    <dgm:pt modelId="{D180616E-D181-4CCD-87C3-66A7C46C5F86}" type="sibTrans" cxnId="{F6FE3EC2-5CFB-49F1-A9CB-305A2F7C8D75}">
      <dgm:prSet/>
      <dgm:spPr/>
      <dgm:t>
        <a:bodyPr/>
        <a:lstStyle/>
        <a:p>
          <a:endParaRPr lang="en-US"/>
        </a:p>
      </dgm:t>
    </dgm:pt>
    <dgm:pt modelId="{26BAB0CB-B483-4FBA-A20F-D5CF5E8CCB40}">
      <dgm:prSe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Mindfulness sessions</a:t>
          </a:r>
          <a:endParaRPr lang="en-US" sz="1800" dirty="0">
            <a:latin typeface="Arial" panose="020B0604020202020204" pitchFamily="34" charset="0"/>
            <a:cs typeface="Arial" panose="020B0604020202020204" pitchFamily="34" charset="0"/>
          </a:endParaRPr>
        </a:p>
      </dgm:t>
    </dgm:pt>
    <dgm:pt modelId="{CD2DF50A-8D10-4077-A288-CFF013679F7F}" type="parTrans" cxnId="{19091A51-46D7-449F-8251-63836D2499A7}">
      <dgm:prSet/>
      <dgm:spPr/>
      <dgm:t>
        <a:bodyPr/>
        <a:lstStyle/>
        <a:p>
          <a:endParaRPr lang="en-US"/>
        </a:p>
      </dgm:t>
    </dgm:pt>
    <dgm:pt modelId="{C98C8771-426C-4033-885D-8E738A55924C}" type="sibTrans" cxnId="{19091A51-46D7-449F-8251-63836D2499A7}">
      <dgm:prSet/>
      <dgm:spPr/>
      <dgm:t>
        <a:bodyPr/>
        <a:lstStyle/>
        <a:p>
          <a:endParaRPr lang="en-US"/>
        </a:p>
      </dgm:t>
    </dgm:pt>
    <dgm:pt modelId="{A5334393-AFF7-48E5-85FA-07C659C1ECCA}">
      <dgm:prSe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Sleep hygiene education</a:t>
          </a:r>
          <a:endParaRPr lang="en-US" sz="1800" dirty="0">
            <a:latin typeface="Arial" panose="020B0604020202020204" pitchFamily="34" charset="0"/>
            <a:cs typeface="Arial" panose="020B0604020202020204" pitchFamily="34" charset="0"/>
          </a:endParaRPr>
        </a:p>
      </dgm:t>
    </dgm:pt>
    <dgm:pt modelId="{A23ACB76-5522-4E91-AAFF-5F68AC497620}" type="parTrans" cxnId="{AE0ADCE2-A512-4954-B22D-D40355BC54B4}">
      <dgm:prSet/>
      <dgm:spPr/>
      <dgm:t>
        <a:bodyPr/>
        <a:lstStyle/>
        <a:p>
          <a:endParaRPr lang="en-US"/>
        </a:p>
      </dgm:t>
    </dgm:pt>
    <dgm:pt modelId="{1EBEC905-6DC7-4D8E-9CA9-1F1E2DEEBBAC}" type="sibTrans" cxnId="{AE0ADCE2-A512-4954-B22D-D40355BC54B4}">
      <dgm:prSet/>
      <dgm:spPr/>
      <dgm:t>
        <a:bodyPr/>
        <a:lstStyle/>
        <a:p>
          <a:endParaRPr lang="en-US"/>
        </a:p>
      </dgm:t>
    </dgm:pt>
    <dgm:pt modelId="{31AC397F-1C7E-4057-90EC-D4F427D73897}">
      <dgm:prSe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Healthy lifestyle advice</a:t>
          </a:r>
          <a:endParaRPr lang="en-US" sz="1800" dirty="0">
            <a:latin typeface="Arial" panose="020B0604020202020204" pitchFamily="34" charset="0"/>
            <a:cs typeface="Arial" panose="020B0604020202020204" pitchFamily="34" charset="0"/>
          </a:endParaRPr>
        </a:p>
      </dgm:t>
    </dgm:pt>
    <dgm:pt modelId="{5687D2B8-2901-4E97-A1CB-54251F71BEFE}" type="parTrans" cxnId="{09392A59-F5AF-4982-9360-6BB88451C128}">
      <dgm:prSet/>
      <dgm:spPr/>
      <dgm:t>
        <a:bodyPr/>
        <a:lstStyle/>
        <a:p>
          <a:endParaRPr lang="en-US"/>
        </a:p>
      </dgm:t>
    </dgm:pt>
    <dgm:pt modelId="{AA568A7E-6F48-4028-8B3B-3A09649068EB}" type="sibTrans" cxnId="{09392A59-F5AF-4982-9360-6BB88451C128}">
      <dgm:prSet/>
      <dgm:spPr/>
      <dgm:t>
        <a:bodyPr/>
        <a:lstStyle/>
        <a:p>
          <a:endParaRPr lang="en-US"/>
        </a:p>
      </dgm:t>
    </dgm:pt>
    <dgm:pt modelId="{73C32301-9F34-4517-95DA-AAC4E110512F}">
      <dgm:prSe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Mood tracking</a:t>
          </a:r>
          <a:endParaRPr lang="en-US" sz="1800" dirty="0">
            <a:latin typeface="Arial" panose="020B0604020202020204" pitchFamily="34" charset="0"/>
            <a:cs typeface="Arial" panose="020B0604020202020204" pitchFamily="34" charset="0"/>
          </a:endParaRPr>
        </a:p>
      </dgm:t>
    </dgm:pt>
    <dgm:pt modelId="{0D80EED9-1BF8-4CC9-8BF9-8CF2A9F54B1D}" type="parTrans" cxnId="{DF80EF0A-E8A8-4B92-8C08-521B7F7F29A8}">
      <dgm:prSet/>
      <dgm:spPr/>
      <dgm:t>
        <a:bodyPr/>
        <a:lstStyle/>
        <a:p>
          <a:endParaRPr lang="en-US"/>
        </a:p>
      </dgm:t>
    </dgm:pt>
    <dgm:pt modelId="{E89F18E1-7BC9-4FB2-848B-E387511F6372}" type="sibTrans" cxnId="{DF80EF0A-E8A8-4B92-8C08-521B7F7F29A8}">
      <dgm:prSet/>
      <dgm:spPr/>
      <dgm:t>
        <a:bodyPr/>
        <a:lstStyle/>
        <a:p>
          <a:endParaRPr lang="en-US"/>
        </a:p>
      </dgm:t>
    </dgm:pt>
    <dgm:pt modelId="{B6D6C76F-F45F-48A8-A835-EF3BC6CE5351}">
      <dgm:prSe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Weekly wellbeing challenges </a:t>
          </a:r>
          <a:endParaRPr lang="en-US" sz="1800" dirty="0">
            <a:latin typeface="Arial" panose="020B0604020202020204" pitchFamily="34" charset="0"/>
            <a:cs typeface="Arial" panose="020B0604020202020204" pitchFamily="34" charset="0"/>
          </a:endParaRPr>
        </a:p>
      </dgm:t>
    </dgm:pt>
    <dgm:pt modelId="{7B510812-F4AD-4BCD-8369-B6C786C2A572}" type="parTrans" cxnId="{358020FD-B107-4FB3-933B-ADB500F6B504}">
      <dgm:prSet/>
      <dgm:spPr/>
      <dgm:t>
        <a:bodyPr/>
        <a:lstStyle/>
        <a:p>
          <a:endParaRPr lang="en-US"/>
        </a:p>
      </dgm:t>
    </dgm:pt>
    <dgm:pt modelId="{5FD73495-8251-4934-BFB1-C5488B852C7E}" type="sibTrans" cxnId="{358020FD-B107-4FB3-933B-ADB500F6B504}">
      <dgm:prSet/>
      <dgm:spPr/>
      <dgm:t>
        <a:bodyPr/>
        <a:lstStyle/>
        <a:p>
          <a:endParaRPr lang="en-US"/>
        </a:p>
      </dgm:t>
    </dgm:pt>
    <dgm:pt modelId="{F6B9B695-0FB0-476E-A373-7FFD5DF10667}">
      <dgm:prSet custT="1"/>
      <dgm:spPr/>
      <dgm:t>
        <a:bodyPr/>
        <a:lstStyle/>
        <a:p>
          <a:pPr>
            <a:lnSpc>
              <a:spcPct val="150000"/>
            </a:lnSpc>
          </a:pPr>
          <a:r>
            <a:rPr lang="en-US" sz="2000" dirty="0" smtClean="0">
              <a:latin typeface="Arial" panose="020B0604020202020204" pitchFamily="34" charset="0"/>
              <a:cs typeface="Arial" panose="020B0604020202020204" pitchFamily="34" charset="0"/>
            </a:rPr>
            <a:t>Risk stratification questionnaire </a:t>
          </a:r>
          <a:endParaRPr lang="en-US" sz="2000" dirty="0">
            <a:latin typeface="Arial" panose="020B0604020202020204" pitchFamily="34" charset="0"/>
            <a:cs typeface="Arial" panose="020B0604020202020204" pitchFamily="34" charset="0"/>
          </a:endParaRPr>
        </a:p>
      </dgm:t>
    </dgm:pt>
    <dgm:pt modelId="{9FE5BEF8-F7CE-4A91-858C-51C3A39A3728}" type="parTrans" cxnId="{17C960E4-5435-42C3-BD75-F431B08B8987}">
      <dgm:prSet/>
      <dgm:spPr/>
      <dgm:t>
        <a:bodyPr/>
        <a:lstStyle/>
        <a:p>
          <a:endParaRPr lang="en-US"/>
        </a:p>
      </dgm:t>
    </dgm:pt>
    <dgm:pt modelId="{4FA1D365-4F0C-41D4-9816-31D67F408B04}" type="sibTrans" cxnId="{17C960E4-5435-42C3-BD75-F431B08B8987}">
      <dgm:prSet/>
      <dgm:spPr/>
      <dgm:t>
        <a:bodyPr/>
        <a:lstStyle/>
        <a:p>
          <a:endParaRPr lang="en-US"/>
        </a:p>
      </dgm:t>
    </dgm:pt>
    <dgm:pt modelId="{45AF2D6A-12ED-42D5-A9DB-61DD4883F796}">
      <dgm:prSe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Learning materials on mental health. </a:t>
          </a:r>
          <a:endParaRPr lang="en-US" sz="1800" dirty="0">
            <a:latin typeface="Arial" panose="020B0604020202020204" pitchFamily="34" charset="0"/>
            <a:cs typeface="Arial" panose="020B0604020202020204" pitchFamily="34" charset="0"/>
          </a:endParaRPr>
        </a:p>
      </dgm:t>
    </dgm:pt>
    <dgm:pt modelId="{D94D0EDA-D3BD-4CFE-850E-08FDC4582A3F}" type="parTrans" cxnId="{5C251AFF-92A0-4E64-9B73-DB2D3AE9EE23}">
      <dgm:prSet/>
      <dgm:spPr/>
      <dgm:t>
        <a:bodyPr/>
        <a:lstStyle/>
        <a:p>
          <a:endParaRPr lang="en-US"/>
        </a:p>
      </dgm:t>
    </dgm:pt>
    <dgm:pt modelId="{33CA83F3-1BF6-4577-A84F-6CE296F85E2D}" type="sibTrans" cxnId="{5C251AFF-92A0-4E64-9B73-DB2D3AE9EE23}">
      <dgm:prSet/>
      <dgm:spPr/>
      <dgm:t>
        <a:bodyPr/>
        <a:lstStyle/>
        <a:p>
          <a:endParaRPr lang="en-US"/>
        </a:p>
      </dgm:t>
    </dgm:pt>
    <dgm:pt modelId="{220E2E25-9825-431E-B363-B063BCFE7D75}">
      <dgm:prSe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To ensure the campaign's success, the digital aspect must be carried out across all university platforms. </a:t>
          </a:r>
          <a:endParaRPr lang="en-US" sz="1800" dirty="0">
            <a:latin typeface="Arial" panose="020B0604020202020204" pitchFamily="34" charset="0"/>
            <a:cs typeface="Arial" panose="020B0604020202020204" pitchFamily="34" charset="0"/>
          </a:endParaRPr>
        </a:p>
      </dgm:t>
    </dgm:pt>
    <dgm:pt modelId="{D3699AFA-D2DE-4841-A876-DDBCFEE67013}" type="parTrans" cxnId="{F9561FA4-B92D-4196-A211-B17608D57EA9}">
      <dgm:prSet/>
      <dgm:spPr/>
      <dgm:t>
        <a:bodyPr/>
        <a:lstStyle/>
        <a:p>
          <a:endParaRPr lang="en-US"/>
        </a:p>
      </dgm:t>
    </dgm:pt>
    <dgm:pt modelId="{B33F1453-024D-4551-8436-9332751AB0DE}" type="sibTrans" cxnId="{F9561FA4-B92D-4196-A211-B17608D57EA9}">
      <dgm:prSet/>
      <dgm:spPr/>
      <dgm:t>
        <a:bodyPr/>
        <a:lstStyle/>
        <a:p>
          <a:endParaRPr lang="en-US"/>
        </a:p>
      </dgm:t>
    </dgm:pt>
    <dgm:pt modelId="{16E534CA-EFE6-4D6B-A375-EE58057242DA}" type="pres">
      <dgm:prSet presAssocID="{03E743CE-AAB0-46E1-A05D-2144621345E5}" presName="linearFlow" presStyleCnt="0">
        <dgm:presLayoutVars>
          <dgm:dir/>
          <dgm:animLvl val="lvl"/>
          <dgm:resizeHandles/>
        </dgm:presLayoutVars>
      </dgm:prSet>
      <dgm:spPr/>
      <dgm:t>
        <a:bodyPr/>
        <a:lstStyle/>
        <a:p>
          <a:endParaRPr lang="en-US"/>
        </a:p>
      </dgm:t>
    </dgm:pt>
    <dgm:pt modelId="{19300123-53C2-4728-919C-159C50B60B41}" type="pres">
      <dgm:prSet presAssocID="{8F55B4EB-7558-4CF6-9C01-992843349889}" presName="compositeNode" presStyleCnt="0">
        <dgm:presLayoutVars>
          <dgm:bulletEnabled val="1"/>
        </dgm:presLayoutVars>
      </dgm:prSet>
      <dgm:spPr/>
    </dgm:pt>
    <dgm:pt modelId="{389E98CE-37CB-4CC2-BFF3-6733B9070351}" type="pres">
      <dgm:prSet presAssocID="{8F55B4EB-7558-4CF6-9C01-992843349889}" presName="image"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5000" r="-25000"/>
          </a:stretch>
        </a:blipFill>
      </dgm:spPr>
    </dgm:pt>
    <dgm:pt modelId="{FCAF9367-FE45-4AD1-8D81-9A06AE54ACBE}" type="pres">
      <dgm:prSet presAssocID="{8F55B4EB-7558-4CF6-9C01-992843349889}" presName="childNode" presStyleLbl="node1" presStyleIdx="0" presStyleCnt="3" custScaleY="107481">
        <dgm:presLayoutVars>
          <dgm:bulletEnabled val="1"/>
        </dgm:presLayoutVars>
      </dgm:prSet>
      <dgm:spPr/>
      <dgm:t>
        <a:bodyPr/>
        <a:lstStyle/>
        <a:p>
          <a:endParaRPr lang="en-US"/>
        </a:p>
      </dgm:t>
    </dgm:pt>
    <dgm:pt modelId="{0B92FE04-0F9B-403E-83BD-7A369086CD8C}" type="pres">
      <dgm:prSet presAssocID="{8F55B4EB-7558-4CF6-9C01-992843349889}" presName="parentNode" presStyleLbl="revTx" presStyleIdx="0" presStyleCnt="3">
        <dgm:presLayoutVars>
          <dgm:chMax val="0"/>
          <dgm:bulletEnabled val="1"/>
        </dgm:presLayoutVars>
      </dgm:prSet>
      <dgm:spPr/>
      <dgm:t>
        <a:bodyPr/>
        <a:lstStyle/>
        <a:p>
          <a:endParaRPr lang="en-US"/>
        </a:p>
      </dgm:t>
    </dgm:pt>
    <dgm:pt modelId="{9BC78DDF-39C6-4BAB-97E6-1F33268BB1F1}" type="pres">
      <dgm:prSet presAssocID="{EA902D72-8473-4F9E-A6D6-68A768FAF056}" presName="sibTrans" presStyleCnt="0"/>
      <dgm:spPr/>
    </dgm:pt>
    <dgm:pt modelId="{4492126C-B224-4BDB-8089-EEB7181ADBA7}" type="pres">
      <dgm:prSet presAssocID="{AF192D5C-1B67-4A83-B3E8-7B4A40D94E08}" presName="compositeNode" presStyleCnt="0">
        <dgm:presLayoutVars>
          <dgm:bulletEnabled val="1"/>
        </dgm:presLayoutVars>
      </dgm:prSet>
      <dgm:spPr/>
    </dgm:pt>
    <dgm:pt modelId="{4AD92869-E087-48CF-B418-E4E7D6BD315B}" type="pres">
      <dgm:prSet presAssocID="{AF192D5C-1B67-4A83-B3E8-7B4A40D94E08}" presName="imag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274F239C-F725-4547-871A-410BE2D40D87}" type="pres">
      <dgm:prSet presAssocID="{AF192D5C-1B67-4A83-B3E8-7B4A40D94E08}" presName="childNode" presStyleLbl="node1" presStyleIdx="1" presStyleCnt="3">
        <dgm:presLayoutVars>
          <dgm:bulletEnabled val="1"/>
        </dgm:presLayoutVars>
      </dgm:prSet>
      <dgm:spPr/>
      <dgm:t>
        <a:bodyPr/>
        <a:lstStyle/>
        <a:p>
          <a:endParaRPr lang="en-US"/>
        </a:p>
      </dgm:t>
    </dgm:pt>
    <dgm:pt modelId="{69D3D722-C30F-4E2A-9C9F-20542C4F4122}" type="pres">
      <dgm:prSet presAssocID="{AF192D5C-1B67-4A83-B3E8-7B4A40D94E08}" presName="parentNode" presStyleLbl="revTx" presStyleIdx="1" presStyleCnt="3">
        <dgm:presLayoutVars>
          <dgm:chMax val="0"/>
          <dgm:bulletEnabled val="1"/>
        </dgm:presLayoutVars>
      </dgm:prSet>
      <dgm:spPr/>
      <dgm:t>
        <a:bodyPr/>
        <a:lstStyle/>
        <a:p>
          <a:endParaRPr lang="en-US"/>
        </a:p>
      </dgm:t>
    </dgm:pt>
    <dgm:pt modelId="{E1945D77-EF6F-4C67-9B3C-FC3F1117E77E}" type="pres">
      <dgm:prSet presAssocID="{9EBAEF40-6F78-479D-841A-11E3C46A15F9}" presName="sibTrans" presStyleCnt="0"/>
      <dgm:spPr/>
    </dgm:pt>
    <dgm:pt modelId="{B8D703C4-5974-4494-8E01-609848EC4EA1}" type="pres">
      <dgm:prSet presAssocID="{E0EFD177-B2DD-4ACA-8C56-24103FAA8900}" presName="compositeNode" presStyleCnt="0">
        <dgm:presLayoutVars>
          <dgm:bulletEnabled val="1"/>
        </dgm:presLayoutVars>
      </dgm:prSet>
      <dgm:spPr/>
    </dgm:pt>
    <dgm:pt modelId="{2433349B-BC7C-4275-8649-D7D03C08641B}" type="pres">
      <dgm:prSet presAssocID="{E0EFD177-B2DD-4ACA-8C56-24103FAA8900}" presName="image"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dgm:spPr>
    </dgm:pt>
    <dgm:pt modelId="{7DDD294D-31E6-48FB-84F7-C51B962C3F43}" type="pres">
      <dgm:prSet presAssocID="{E0EFD177-B2DD-4ACA-8C56-24103FAA8900}" presName="childNode" presStyleLbl="node1" presStyleIdx="2" presStyleCnt="3">
        <dgm:presLayoutVars>
          <dgm:bulletEnabled val="1"/>
        </dgm:presLayoutVars>
      </dgm:prSet>
      <dgm:spPr/>
      <dgm:t>
        <a:bodyPr/>
        <a:lstStyle/>
        <a:p>
          <a:endParaRPr lang="en-US"/>
        </a:p>
      </dgm:t>
    </dgm:pt>
    <dgm:pt modelId="{3408DC53-5CFE-4F65-96A5-110D69032BEB}" type="pres">
      <dgm:prSet presAssocID="{E0EFD177-B2DD-4ACA-8C56-24103FAA8900}" presName="parentNode" presStyleLbl="revTx" presStyleIdx="2" presStyleCnt="3" custScaleX="179401" custScaleY="116771" custLinFactNeighborX="-17861" custLinFactNeighborY="286">
        <dgm:presLayoutVars>
          <dgm:chMax val="0"/>
          <dgm:bulletEnabled val="1"/>
        </dgm:presLayoutVars>
      </dgm:prSet>
      <dgm:spPr/>
      <dgm:t>
        <a:bodyPr/>
        <a:lstStyle/>
        <a:p>
          <a:endParaRPr lang="en-US"/>
        </a:p>
      </dgm:t>
    </dgm:pt>
  </dgm:ptLst>
  <dgm:cxnLst>
    <dgm:cxn modelId="{5C251AFF-92A0-4E64-9B73-DB2D3AE9EE23}" srcId="{8F55B4EB-7558-4CF6-9C01-992843349889}" destId="{45AF2D6A-12ED-42D5-A9DB-61DD4883F796}" srcOrd="2" destOrd="0" parTransId="{D94D0EDA-D3BD-4CFE-850E-08FDC4582A3F}" sibTransId="{33CA83F3-1BF6-4577-A84F-6CE296F85E2D}"/>
    <dgm:cxn modelId="{E0A611C6-8876-4652-9D12-567EF456DDC9}" srcId="{03E743CE-AAB0-46E1-A05D-2144621345E5}" destId="{AF192D5C-1B67-4A83-B3E8-7B4A40D94E08}" srcOrd="1" destOrd="0" parTransId="{F5E35A06-F6C8-48B0-A60D-448B6132697A}" sibTransId="{9EBAEF40-6F78-479D-841A-11E3C46A15F9}"/>
    <dgm:cxn modelId="{3A86AF94-9DDF-42F2-B661-DA17ADF6FE99}" type="presOf" srcId="{9F52C24B-97BE-4630-A08B-33BEDE80AABF}" destId="{274F239C-F725-4547-871A-410BE2D40D87}" srcOrd="0" destOrd="0" presId="urn:microsoft.com/office/officeart/2005/8/layout/hList2"/>
    <dgm:cxn modelId="{F9561FA4-B92D-4196-A211-B17608D57EA9}" srcId="{8F55B4EB-7558-4CF6-9C01-992843349889}" destId="{220E2E25-9825-431E-B363-B063BCFE7D75}" srcOrd="1" destOrd="0" parTransId="{D3699AFA-D2DE-4841-A876-DDBCFEE67013}" sibTransId="{B33F1453-024D-4551-8436-9332751AB0DE}"/>
    <dgm:cxn modelId="{FD5B2A10-AC01-44E4-ACE6-5211D877A831}" type="presOf" srcId="{E1C6E072-4B66-4264-BAC0-4F9B670E5BF1}" destId="{7DDD294D-31E6-48FB-84F7-C51B962C3F43}" srcOrd="0" destOrd="0" presId="urn:microsoft.com/office/officeart/2005/8/layout/hList2"/>
    <dgm:cxn modelId="{F1E5F135-7856-46D2-B63A-9C410EB64886}" type="presOf" srcId="{31AC397F-1C7E-4057-90EC-D4F427D73897}" destId="{7DDD294D-31E6-48FB-84F7-C51B962C3F43}" srcOrd="0" destOrd="3" presId="urn:microsoft.com/office/officeart/2005/8/layout/hList2"/>
    <dgm:cxn modelId="{B226A1C3-BD58-4999-8DD8-23A69A4DF100}" type="presOf" srcId="{A5334393-AFF7-48E5-85FA-07C659C1ECCA}" destId="{7DDD294D-31E6-48FB-84F7-C51B962C3F43}" srcOrd="0" destOrd="2" presId="urn:microsoft.com/office/officeart/2005/8/layout/hList2"/>
    <dgm:cxn modelId="{B425D728-9CAB-476C-8CAA-5E9C2FDEC943}" type="presOf" srcId="{AF192D5C-1B67-4A83-B3E8-7B4A40D94E08}" destId="{69D3D722-C30F-4E2A-9C9F-20542C4F4122}" srcOrd="0" destOrd="0" presId="urn:microsoft.com/office/officeart/2005/8/layout/hList2"/>
    <dgm:cxn modelId="{0F16E497-2A8E-48FA-B31F-D8B5C09777A8}" type="presOf" srcId="{8F55B4EB-7558-4CF6-9C01-992843349889}" destId="{0B92FE04-0F9B-403E-83BD-7A369086CD8C}" srcOrd="0" destOrd="0" presId="urn:microsoft.com/office/officeart/2005/8/layout/hList2"/>
    <dgm:cxn modelId="{9E533418-C129-4344-AA8C-2122903A1BC6}" type="presOf" srcId="{B6D6C76F-F45F-48A8-A835-EF3BC6CE5351}" destId="{7DDD294D-31E6-48FB-84F7-C51B962C3F43}" srcOrd="0" destOrd="5" presId="urn:microsoft.com/office/officeart/2005/8/layout/hList2"/>
    <dgm:cxn modelId="{F05DB391-7011-4DEE-8CE1-DB7C4B1B9513}" srcId="{AF192D5C-1B67-4A83-B3E8-7B4A40D94E08}" destId="{9F52C24B-97BE-4630-A08B-33BEDE80AABF}" srcOrd="0" destOrd="0" parTransId="{048483A0-02CF-43C1-8812-7C4A99B3250B}" sibTransId="{D3231A8E-905D-4D53-9903-CA47D399F610}"/>
    <dgm:cxn modelId="{693BEB3C-0BD4-440A-90B4-ED68BBE7832D}" srcId="{03E743CE-AAB0-46E1-A05D-2144621345E5}" destId="{8F55B4EB-7558-4CF6-9C01-992843349889}" srcOrd="0" destOrd="0" parTransId="{BFDA2CA4-67AF-4960-808C-FCDBBBB918A8}" sibTransId="{EA902D72-8473-4F9E-A6D6-68A768FAF056}"/>
    <dgm:cxn modelId="{09392A59-F5AF-4982-9360-6BB88451C128}" srcId="{E0EFD177-B2DD-4ACA-8C56-24103FAA8900}" destId="{31AC397F-1C7E-4057-90EC-D4F427D73897}" srcOrd="3" destOrd="0" parTransId="{5687D2B8-2901-4E97-A1CB-54251F71BEFE}" sibTransId="{AA568A7E-6F48-4028-8B3B-3A09649068EB}"/>
    <dgm:cxn modelId="{DF80EF0A-E8A8-4B92-8C08-521B7F7F29A8}" srcId="{E0EFD177-B2DD-4ACA-8C56-24103FAA8900}" destId="{73C32301-9F34-4517-95DA-AAC4E110512F}" srcOrd="4" destOrd="0" parTransId="{0D80EED9-1BF8-4CC9-8BF9-8CF2A9F54B1D}" sibTransId="{E89F18E1-7BC9-4FB2-848B-E387511F6372}"/>
    <dgm:cxn modelId="{EB50868B-4753-4E15-9A3B-7B8A40D1A213}" type="presOf" srcId="{E0EFD177-B2DD-4ACA-8C56-24103FAA8900}" destId="{3408DC53-5CFE-4F65-96A5-110D69032BEB}" srcOrd="0" destOrd="0" presId="urn:microsoft.com/office/officeart/2005/8/layout/hList2"/>
    <dgm:cxn modelId="{6998DE88-F85E-43DD-9135-99A81CEE4BA8}" type="presOf" srcId="{03E743CE-AAB0-46E1-A05D-2144621345E5}" destId="{16E534CA-EFE6-4D6B-A375-EE58057242DA}" srcOrd="0" destOrd="0" presId="urn:microsoft.com/office/officeart/2005/8/layout/hList2"/>
    <dgm:cxn modelId="{17C960E4-5435-42C3-BD75-F431B08B8987}" srcId="{AF192D5C-1B67-4A83-B3E8-7B4A40D94E08}" destId="{F6B9B695-0FB0-476E-A373-7FFD5DF10667}" srcOrd="1" destOrd="0" parTransId="{9FE5BEF8-F7CE-4A91-858C-51C3A39A3728}" sibTransId="{4FA1D365-4F0C-41D4-9816-31D67F408B04}"/>
    <dgm:cxn modelId="{3FB67F6F-4F07-4854-9169-40BA44537790}" type="presOf" srcId="{45AF2D6A-12ED-42D5-A9DB-61DD4883F796}" destId="{FCAF9367-FE45-4AD1-8D81-9A06AE54ACBE}" srcOrd="0" destOrd="2" presId="urn:microsoft.com/office/officeart/2005/8/layout/hList2"/>
    <dgm:cxn modelId="{A3CDAB13-57CE-4D1A-899B-C3DC9F3E32A5}" srcId="{8F55B4EB-7558-4CF6-9C01-992843349889}" destId="{1685C954-0E94-4355-A2E6-8CA6582EEBBC}" srcOrd="0" destOrd="0" parTransId="{5087C69E-C8F8-4DBA-870F-5AC514713AE8}" sibTransId="{B746E8CF-B454-4CD6-93E2-6308567B2E3A}"/>
    <dgm:cxn modelId="{358020FD-B107-4FB3-933B-ADB500F6B504}" srcId="{E0EFD177-B2DD-4ACA-8C56-24103FAA8900}" destId="{B6D6C76F-F45F-48A8-A835-EF3BC6CE5351}" srcOrd="5" destOrd="0" parTransId="{7B510812-F4AD-4BCD-8369-B6C786C2A572}" sibTransId="{5FD73495-8251-4934-BFB1-C5488B852C7E}"/>
    <dgm:cxn modelId="{81BD378D-10D9-4B74-9A36-CBDC30D65522}" type="presOf" srcId="{F6B9B695-0FB0-476E-A373-7FFD5DF10667}" destId="{274F239C-F725-4547-871A-410BE2D40D87}" srcOrd="0" destOrd="1" presId="urn:microsoft.com/office/officeart/2005/8/layout/hList2"/>
    <dgm:cxn modelId="{19091A51-46D7-449F-8251-63836D2499A7}" srcId="{E0EFD177-B2DD-4ACA-8C56-24103FAA8900}" destId="{26BAB0CB-B483-4FBA-A20F-D5CF5E8CCB40}" srcOrd="1" destOrd="0" parTransId="{CD2DF50A-8D10-4077-A288-CFF013679F7F}" sibTransId="{C98C8771-426C-4033-885D-8E738A55924C}"/>
    <dgm:cxn modelId="{C81D2ABE-BE27-4F37-A3B7-1FBD50DCCF29}" type="presOf" srcId="{26BAB0CB-B483-4FBA-A20F-D5CF5E8CCB40}" destId="{7DDD294D-31E6-48FB-84F7-C51B962C3F43}" srcOrd="0" destOrd="1" presId="urn:microsoft.com/office/officeart/2005/8/layout/hList2"/>
    <dgm:cxn modelId="{DDAE3FC3-937A-45D6-B22D-3F552F214598}" type="presOf" srcId="{220E2E25-9825-431E-B363-B063BCFE7D75}" destId="{FCAF9367-FE45-4AD1-8D81-9A06AE54ACBE}" srcOrd="0" destOrd="1" presId="urn:microsoft.com/office/officeart/2005/8/layout/hList2"/>
    <dgm:cxn modelId="{21543324-E8A2-4C02-8C20-B62759C7C5E0}" type="presOf" srcId="{1685C954-0E94-4355-A2E6-8CA6582EEBBC}" destId="{FCAF9367-FE45-4AD1-8D81-9A06AE54ACBE}" srcOrd="0" destOrd="0" presId="urn:microsoft.com/office/officeart/2005/8/layout/hList2"/>
    <dgm:cxn modelId="{6B812CF4-4417-40B6-B4D4-6E41FBDC9B95}" srcId="{03E743CE-AAB0-46E1-A05D-2144621345E5}" destId="{E0EFD177-B2DD-4ACA-8C56-24103FAA8900}" srcOrd="2" destOrd="0" parTransId="{BF9CF657-0BD6-4A55-86B5-F647C9934F51}" sibTransId="{4DC10223-3133-4FF3-AE3B-A586CAAFD064}"/>
    <dgm:cxn modelId="{86DC6590-4D37-4B64-BA59-CD9CECC1DD72}" type="presOf" srcId="{73C32301-9F34-4517-95DA-AAC4E110512F}" destId="{7DDD294D-31E6-48FB-84F7-C51B962C3F43}" srcOrd="0" destOrd="4" presId="urn:microsoft.com/office/officeart/2005/8/layout/hList2"/>
    <dgm:cxn modelId="{F6FE3EC2-5CFB-49F1-A9CB-305A2F7C8D75}" srcId="{E0EFD177-B2DD-4ACA-8C56-24103FAA8900}" destId="{E1C6E072-4B66-4264-BAC0-4F9B670E5BF1}" srcOrd="0" destOrd="0" parTransId="{CF30955B-75EA-4FE8-BD59-8E84D0F48470}" sibTransId="{D180616E-D181-4CCD-87C3-66A7C46C5F86}"/>
    <dgm:cxn modelId="{AE0ADCE2-A512-4954-B22D-D40355BC54B4}" srcId="{E0EFD177-B2DD-4ACA-8C56-24103FAA8900}" destId="{A5334393-AFF7-48E5-85FA-07C659C1ECCA}" srcOrd="2" destOrd="0" parTransId="{A23ACB76-5522-4E91-AAFF-5F68AC497620}" sibTransId="{1EBEC905-6DC7-4D8E-9CA9-1F1E2DEEBBAC}"/>
    <dgm:cxn modelId="{6E4F6D18-1895-45AF-93BC-71AC6A64F96D}" type="presParOf" srcId="{16E534CA-EFE6-4D6B-A375-EE58057242DA}" destId="{19300123-53C2-4728-919C-159C50B60B41}" srcOrd="0" destOrd="0" presId="urn:microsoft.com/office/officeart/2005/8/layout/hList2"/>
    <dgm:cxn modelId="{AEB9755C-D5DD-47C8-B721-CEF6A24C172F}" type="presParOf" srcId="{19300123-53C2-4728-919C-159C50B60B41}" destId="{389E98CE-37CB-4CC2-BFF3-6733B9070351}" srcOrd="0" destOrd="0" presId="urn:microsoft.com/office/officeart/2005/8/layout/hList2"/>
    <dgm:cxn modelId="{FBD8620D-D02B-4BBF-9931-434B6D012D5D}" type="presParOf" srcId="{19300123-53C2-4728-919C-159C50B60B41}" destId="{FCAF9367-FE45-4AD1-8D81-9A06AE54ACBE}" srcOrd="1" destOrd="0" presId="urn:microsoft.com/office/officeart/2005/8/layout/hList2"/>
    <dgm:cxn modelId="{50110036-B1A2-4A70-A79F-0DC23646334B}" type="presParOf" srcId="{19300123-53C2-4728-919C-159C50B60B41}" destId="{0B92FE04-0F9B-403E-83BD-7A369086CD8C}" srcOrd="2" destOrd="0" presId="urn:microsoft.com/office/officeart/2005/8/layout/hList2"/>
    <dgm:cxn modelId="{DEEF03CB-71E3-49E3-B9D3-9A21BDAA9441}" type="presParOf" srcId="{16E534CA-EFE6-4D6B-A375-EE58057242DA}" destId="{9BC78DDF-39C6-4BAB-97E6-1F33268BB1F1}" srcOrd="1" destOrd="0" presId="urn:microsoft.com/office/officeart/2005/8/layout/hList2"/>
    <dgm:cxn modelId="{86F77639-88A5-4B6D-9299-9B21454F5751}" type="presParOf" srcId="{16E534CA-EFE6-4D6B-A375-EE58057242DA}" destId="{4492126C-B224-4BDB-8089-EEB7181ADBA7}" srcOrd="2" destOrd="0" presId="urn:microsoft.com/office/officeart/2005/8/layout/hList2"/>
    <dgm:cxn modelId="{166CB7FD-0E79-486F-9749-582E40C804EE}" type="presParOf" srcId="{4492126C-B224-4BDB-8089-EEB7181ADBA7}" destId="{4AD92869-E087-48CF-B418-E4E7D6BD315B}" srcOrd="0" destOrd="0" presId="urn:microsoft.com/office/officeart/2005/8/layout/hList2"/>
    <dgm:cxn modelId="{F79F8470-B6FB-43DD-8B18-860FF289FD7F}" type="presParOf" srcId="{4492126C-B224-4BDB-8089-EEB7181ADBA7}" destId="{274F239C-F725-4547-871A-410BE2D40D87}" srcOrd="1" destOrd="0" presId="urn:microsoft.com/office/officeart/2005/8/layout/hList2"/>
    <dgm:cxn modelId="{7E71D8EC-A18C-4C56-BAD4-21781E5BD88E}" type="presParOf" srcId="{4492126C-B224-4BDB-8089-EEB7181ADBA7}" destId="{69D3D722-C30F-4E2A-9C9F-20542C4F4122}" srcOrd="2" destOrd="0" presId="urn:microsoft.com/office/officeart/2005/8/layout/hList2"/>
    <dgm:cxn modelId="{8FDEBAC4-4BC9-4788-93AF-DBBA3681AC9A}" type="presParOf" srcId="{16E534CA-EFE6-4D6B-A375-EE58057242DA}" destId="{E1945D77-EF6F-4C67-9B3C-FC3F1117E77E}" srcOrd="3" destOrd="0" presId="urn:microsoft.com/office/officeart/2005/8/layout/hList2"/>
    <dgm:cxn modelId="{149C47AB-3F59-4700-A2FF-84EAAE040C52}" type="presParOf" srcId="{16E534CA-EFE6-4D6B-A375-EE58057242DA}" destId="{B8D703C4-5974-4494-8E01-609848EC4EA1}" srcOrd="4" destOrd="0" presId="urn:microsoft.com/office/officeart/2005/8/layout/hList2"/>
    <dgm:cxn modelId="{D055443D-D0B4-4D28-AD29-4AB98D4C1D66}" type="presParOf" srcId="{B8D703C4-5974-4494-8E01-609848EC4EA1}" destId="{2433349B-BC7C-4275-8649-D7D03C08641B}" srcOrd="0" destOrd="0" presId="urn:microsoft.com/office/officeart/2005/8/layout/hList2"/>
    <dgm:cxn modelId="{60BF27EF-C30D-4804-9517-62D005C635EB}" type="presParOf" srcId="{B8D703C4-5974-4494-8E01-609848EC4EA1}" destId="{7DDD294D-31E6-48FB-84F7-C51B962C3F43}" srcOrd="1" destOrd="0" presId="urn:microsoft.com/office/officeart/2005/8/layout/hList2"/>
    <dgm:cxn modelId="{BD0CC4B6-39FA-4A65-A98B-C357BA15C386}" type="presParOf" srcId="{B8D703C4-5974-4494-8E01-609848EC4EA1}" destId="{3408DC53-5CFE-4F65-96A5-110D69032BEB}"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C4175-1B04-4C04-AFFA-80AF4D3C959C}" type="doc">
      <dgm:prSet loTypeId="urn:microsoft.com/office/officeart/2005/8/layout/cycle3" loCatId="cycle" qsTypeId="urn:microsoft.com/office/officeart/2005/8/quickstyle/simple1" qsCatId="simple" csTypeId="urn:microsoft.com/office/officeart/2005/8/colors/colorful2" csCatId="colorful" phldr="1"/>
      <dgm:spPr/>
      <dgm:t>
        <a:bodyPr/>
        <a:lstStyle/>
        <a:p>
          <a:endParaRPr lang="en-US"/>
        </a:p>
      </dgm:t>
    </dgm:pt>
    <dgm:pt modelId="{8477B2B4-B904-4A86-95B0-18A48235999C}">
      <dgm:prSet custT="1"/>
      <dgm:spPr/>
      <dgm:t>
        <a:bodyPr/>
        <a:lstStyle/>
        <a:p>
          <a:pPr rtl="0"/>
          <a:r>
            <a:rPr lang="en-US" sz="1800" smtClean="0">
              <a:solidFill>
                <a:schemeClr val="tx1"/>
              </a:solidFill>
              <a:latin typeface="Arial" panose="020B0604020202020204" pitchFamily="34" charset="0"/>
              <a:cs typeface="Arial" panose="020B0604020202020204" pitchFamily="34" charset="0"/>
            </a:rPr>
            <a:t>Promotes early identification of mental health issues, using digital wellbeing screening (NICE, 2022). </a:t>
          </a:r>
          <a:endParaRPr lang="en-IN" sz="1800">
            <a:solidFill>
              <a:schemeClr val="tx1"/>
            </a:solidFill>
            <a:latin typeface="Arial" panose="020B0604020202020204" pitchFamily="34" charset="0"/>
            <a:cs typeface="Arial" panose="020B0604020202020204" pitchFamily="34" charset="0"/>
          </a:endParaRPr>
        </a:p>
      </dgm:t>
    </dgm:pt>
    <dgm:pt modelId="{FC2A9030-1205-4F69-BA3D-069859D0C7F4}" type="parTrans" cxnId="{ECF57907-909E-4B7E-B1B1-33DF9EBB4C0F}">
      <dgm:prSet/>
      <dgm:spPr/>
      <dgm:t>
        <a:bodyPr/>
        <a:lstStyle/>
        <a:p>
          <a:endParaRPr lang="en-US">
            <a:solidFill>
              <a:schemeClr val="tx1"/>
            </a:solidFill>
          </a:endParaRPr>
        </a:p>
      </dgm:t>
    </dgm:pt>
    <dgm:pt modelId="{2E5823AE-D82D-4847-AAC0-9B26BF6D2F39}" type="sibTrans" cxnId="{ECF57907-909E-4B7E-B1B1-33DF9EBB4C0F}">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B28277A1-8A6C-447A-B915-4754FD50C36F}">
      <dgm:prSet custT="1"/>
      <dgm:spPr/>
      <dgm:t>
        <a:bodyPr/>
        <a:lstStyle/>
        <a:p>
          <a:pPr rtl="0"/>
          <a:r>
            <a:rPr lang="en-US" sz="1800" dirty="0" smtClean="0">
              <a:solidFill>
                <a:schemeClr val="tx1"/>
              </a:solidFill>
              <a:latin typeface="Arial" panose="020B0604020202020204" pitchFamily="34" charset="0"/>
              <a:cs typeface="Arial" panose="020B0604020202020204" pitchFamily="34" charset="0"/>
            </a:rPr>
            <a:t>Enhances access to confidential and timely support via telemedicine to overcome stigma, travel and long waiting times (NHS England, 2019; Osborn et al., 2022). </a:t>
          </a:r>
          <a:endParaRPr lang="en-IN" sz="1800" dirty="0">
            <a:solidFill>
              <a:schemeClr val="tx1"/>
            </a:solidFill>
            <a:latin typeface="Arial" panose="020B0604020202020204" pitchFamily="34" charset="0"/>
            <a:cs typeface="Arial" panose="020B0604020202020204" pitchFamily="34" charset="0"/>
          </a:endParaRPr>
        </a:p>
      </dgm:t>
    </dgm:pt>
    <dgm:pt modelId="{EF1C6C68-38E3-4044-B7FE-62684F7D7EF6}" type="parTrans" cxnId="{DE951708-02FC-40F4-BEC0-E39BD72F1C3F}">
      <dgm:prSet/>
      <dgm:spPr/>
      <dgm:t>
        <a:bodyPr/>
        <a:lstStyle/>
        <a:p>
          <a:endParaRPr lang="en-US">
            <a:solidFill>
              <a:schemeClr val="tx1"/>
            </a:solidFill>
          </a:endParaRPr>
        </a:p>
      </dgm:t>
    </dgm:pt>
    <dgm:pt modelId="{3992B359-40F6-44C5-91FF-97760E72FA31}" type="sibTrans" cxnId="{DE951708-02FC-40F4-BEC0-E39BD72F1C3F}">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FF290BCE-12DE-4C59-AF0E-837134B8AE1F}">
      <dgm:prSet custT="1"/>
      <dgm:spPr/>
      <dgm:t>
        <a:bodyPr/>
        <a:lstStyle/>
        <a:p>
          <a:pPr rtl="0"/>
          <a:r>
            <a:rPr lang="en-US" sz="1800" dirty="0" smtClean="0">
              <a:solidFill>
                <a:schemeClr val="tx1"/>
              </a:solidFill>
              <a:latin typeface="Arial" panose="020B0604020202020204" pitchFamily="34" charset="0"/>
              <a:cs typeface="Arial" panose="020B0604020202020204" pitchFamily="34" charset="0"/>
            </a:rPr>
            <a:t>Promotes evidence-based digital resources for encouraging self-management and healthy coping strategies (</a:t>
          </a:r>
          <a:r>
            <a:rPr lang="en-US" sz="1800" dirty="0" err="1" smtClean="0">
              <a:solidFill>
                <a:schemeClr val="tx1"/>
              </a:solidFill>
              <a:latin typeface="Arial" panose="020B0604020202020204" pitchFamily="34" charset="0"/>
              <a:cs typeface="Arial" panose="020B0604020202020204" pitchFamily="34" charset="0"/>
            </a:rPr>
            <a:t>Worsley</a:t>
          </a:r>
          <a:r>
            <a:rPr lang="en-US" sz="1800" dirty="0" smtClean="0">
              <a:solidFill>
                <a:schemeClr val="tx1"/>
              </a:solidFill>
              <a:latin typeface="Arial" panose="020B0604020202020204" pitchFamily="34" charset="0"/>
              <a:cs typeface="Arial" panose="020B0604020202020204" pitchFamily="34" charset="0"/>
            </a:rPr>
            <a:t> et al., 2022). </a:t>
          </a:r>
          <a:endParaRPr lang="en-IN" sz="1800" dirty="0">
            <a:solidFill>
              <a:schemeClr val="tx1"/>
            </a:solidFill>
            <a:latin typeface="Arial" panose="020B0604020202020204" pitchFamily="34" charset="0"/>
            <a:cs typeface="Arial" panose="020B0604020202020204" pitchFamily="34" charset="0"/>
          </a:endParaRPr>
        </a:p>
      </dgm:t>
    </dgm:pt>
    <dgm:pt modelId="{14D87C6D-D548-402C-9FA1-6EB3058D731E}" type="parTrans" cxnId="{7BA720AD-25EE-42C2-9A39-51265AE0DBED}">
      <dgm:prSet/>
      <dgm:spPr/>
      <dgm:t>
        <a:bodyPr/>
        <a:lstStyle/>
        <a:p>
          <a:endParaRPr lang="en-US">
            <a:solidFill>
              <a:schemeClr val="tx1"/>
            </a:solidFill>
          </a:endParaRPr>
        </a:p>
      </dgm:t>
    </dgm:pt>
    <dgm:pt modelId="{28F4B233-D527-48BB-9226-4B927E12E375}" type="sibTrans" cxnId="{7BA720AD-25EE-42C2-9A39-51265AE0DBED}">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F353DAD3-191A-4D0D-8BF1-BBB34358D75D}">
      <dgm:prSet custT="1"/>
      <dgm:spPr/>
      <dgm:t>
        <a:bodyPr/>
        <a:lstStyle/>
        <a:p>
          <a:pPr rtl="0"/>
          <a:r>
            <a:rPr lang="en-US" sz="1800" dirty="0" smtClean="0">
              <a:solidFill>
                <a:schemeClr val="tx1"/>
              </a:solidFill>
              <a:latin typeface="Arial" panose="020B0604020202020204" pitchFamily="34" charset="0"/>
              <a:cs typeface="Arial" panose="020B0604020202020204" pitchFamily="34" charset="0"/>
            </a:rPr>
            <a:t>Implements a “stepped-care” model which includes self-help for mild symptoms and telemedicine consultations/referrals for students with additional needs. </a:t>
          </a:r>
          <a:endParaRPr lang="en-IN" sz="1800" dirty="0">
            <a:solidFill>
              <a:schemeClr val="tx1"/>
            </a:solidFill>
            <a:latin typeface="Arial" panose="020B0604020202020204" pitchFamily="34" charset="0"/>
            <a:cs typeface="Arial" panose="020B0604020202020204" pitchFamily="34" charset="0"/>
          </a:endParaRPr>
        </a:p>
      </dgm:t>
    </dgm:pt>
    <dgm:pt modelId="{90A073CE-268C-4B1D-8433-BEC931D86ABD}" type="parTrans" cxnId="{03C09A16-3BA3-4E84-8AAF-BF77519A3D2E}">
      <dgm:prSet/>
      <dgm:spPr/>
      <dgm:t>
        <a:bodyPr/>
        <a:lstStyle/>
        <a:p>
          <a:endParaRPr lang="en-US">
            <a:solidFill>
              <a:schemeClr val="tx1"/>
            </a:solidFill>
          </a:endParaRPr>
        </a:p>
      </dgm:t>
    </dgm:pt>
    <dgm:pt modelId="{CB3B78D4-852D-4B23-8F78-40CEB04353D2}" type="sibTrans" cxnId="{03C09A16-3BA3-4E84-8AAF-BF77519A3D2E}">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EA3FE218-1BF7-45EF-BE3D-B36DA293B58D}">
      <dgm:prSet custT="1"/>
      <dgm:spPr/>
      <dgm:t>
        <a:bodyPr/>
        <a:lstStyle/>
        <a:p>
          <a:pPr rtl="0"/>
          <a:r>
            <a:rPr lang="en-US" sz="1800" dirty="0" smtClean="0">
              <a:solidFill>
                <a:schemeClr val="tx1"/>
              </a:solidFill>
              <a:latin typeface="Arial" panose="020B0604020202020204" pitchFamily="34" charset="0"/>
              <a:cs typeface="Arial" panose="020B0604020202020204" pitchFamily="34" charset="0"/>
            </a:rPr>
            <a:t>Supports NHS Long Term Plan (2019) objectives to increase mental health services using a digital approach and enhance access to care.</a:t>
          </a:r>
          <a:endParaRPr lang="en-IN" sz="1800" dirty="0">
            <a:solidFill>
              <a:schemeClr val="tx1"/>
            </a:solidFill>
            <a:latin typeface="Arial" panose="020B0604020202020204" pitchFamily="34" charset="0"/>
            <a:cs typeface="Arial" panose="020B0604020202020204" pitchFamily="34" charset="0"/>
          </a:endParaRPr>
        </a:p>
      </dgm:t>
    </dgm:pt>
    <dgm:pt modelId="{F75D9525-F079-4BE7-AF3B-5B87566299CE}" type="parTrans" cxnId="{D27C6D41-318A-4857-A302-070A32268BCD}">
      <dgm:prSet/>
      <dgm:spPr/>
      <dgm:t>
        <a:bodyPr/>
        <a:lstStyle/>
        <a:p>
          <a:endParaRPr lang="en-US">
            <a:solidFill>
              <a:schemeClr val="tx1"/>
            </a:solidFill>
          </a:endParaRPr>
        </a:p>
      </dgm:t>
    </dgm:pt>
    <dgm:pt modelId="{DCA34F93-66BF-4A81-A0C2-6BE7CE8A0C15}" type="sibTrans" cxnId="{D27C6D41-318A-4857-A302-070A32268BCD}">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51CFD3D1-F62E-48EB-9520-AFA435123F9D}" type="pres">
      <dgm:prSet presAssocID="{28EC4175-1B04-4C04-AFFA-80AF4D3C959C}" presName="Name0" presStyleCnt="0">
        <dgm:presLayoutVars>
          <dgm:dir/>
          <dgm:resizeHandles val="exact"/>
        </dgm:presLayoutVars>
      </dgm:prSet>
      <dgm:spPr/>
      <dgm:t>
        <a:bodyPr/>
        <a:lstStyle/>
        <a:p>
          <a:endParaRPr lang="en-US"/>
        </a:p>
      </dgm:t>
    </dgm:pt>
    <dgm:pt modelId="{3A3B8FEB-73BA-4CD2-9448-BE57EFC39E6F}" type="pres">
      <dgm:prSet presAssocID="{28EC4175-1B04-4C04-AFFA-80AF4D3C959C}" presName="cycle" presStyleCnt="0"/>
      <dgm:spPr/>
    </dgm:pt>
    <dgm:pt modelId="{E3B3640A-1D73-4159-A02A-0DECBFD64A87}" type="pres">
      <dgm:prSet presAssocID="{8477B2B4-B904-4A86-95B0-18A48235999C}" presName="nodeFirstNode" presStyleLbl="node1" presStyleIdx="0" presStyleCnt="5">
        <dgm:presLayoutVars>
          <dgm:bulletEnabled val="1"/>
        </dgm:presLayoutVars>
      </dgm:prSet>
      <dgm:spPr/>
      <dgm:t>
        <a:bodyPr/>
        <a:lstStyle/>
        <a:p>
          <a:endParaRPr lang="en-US"/>
        </a:p>
      </dgm:t>
    </dgm:pt>
    <dgm:pt modelId="{B13CC435-DB15-4FE0-988F-305B9DB8E579}" type="pres">
      <dgm:prSet presAssocID="{2E5823AE-D82D-4847-AAC0-9B26BF6D2F39}" presName="sibTransFirstNode" presStyleLbl="bgShp" presStyleIdx="0" presStyleCnt="1"/>
      <dgm:spPr/>
      <dgm:t>
        <a:bodyPr/>
        <a:lstStyle/>
        <a:p>
          <a:endParaRPr lang="en-US"/>
        </a:p>
      </dgm:t>
    </dgm:pt>
    <dgm:pt modelId="{8E7AE8E9-C8C8-4FC5-B557-10283C429952}" type="pres">
      <dgm:prSet presAssocID="{B28277A1-8A6C-447A-B915-4754FD50C36F}" presName="nodeFollowingNodes" presStyleLbl="node1" presStyleIdx="1" presStyleCnt="5" custScaleY="139192" custRadScaleRad="101251" custRadScaleInc="4337">
        <dgm:presLayoutVars>
          <dgm:bulletEnabled val="1"/>
        </dgm:presLayoutVars>
      </dgm:prSet>
      <dgm:spPr/>
      <dgm:t>
        <a:bodyPr/>
        <a:lstStyle/>
        <a:p>
          <a:endParaRPr lang="en-US"/>
        </a:p>
      </dgm:t>
    </dgm:pt>
    <dgm:pt modelId="{216D967F-AE74-4A0B-9236-A60C5298643C}" type="pres">
      <dgm:prSet presAssocID="{FF290BCE-12DE-4C59-AF0E-837134B8AE1F}" presName="nodeFollowingNodes" presStyleLbl="node1" presStyleIdx="2" presStyleCnt="5" custScaleY="130367" custRadScaleRad="109068" custRadScaleInc="-14673">
        <dgm:presLayoutVars>
          <dgm:bulletEnabled val="1"/>
        </dgm:presLayoutVars>
      </dgm:prSet>
      <dgm:spPr/>
      <dgm:t>
        <a:bodyPr/>
        <a:lstStyle/>
        <a:p>
          <a:endParaRPr lang="en-US"/>
        </a:p>
      </dgm:t>
    </dgm:pt>
    <dgm:pt modelId="{E6608F3A-93C8-4B9E-8B45-87872B2AC61B}" type="pres">
      <dgm:prSet presAssocID="{F353DAD3-191A-4D0D-8BF1-BBB34358D75D}" presName="nodeFollowingNodes" presStyleLbl="node1" presStyleIdx="3" presStyleCnt="5" custScaleY="134860">
        <dgm:presLayoutVars>
          <dgm:bulletEnabled val="1"/>
        </dgm:presLayoutVars>
      </dgm:prSet>
      <dgm:spPr/>
      <dgm:t>
        <a:bodyPr/>
        <a:lstStyle/>
        <a:p>
          <a:endParaRPr lang="en-US"/>
        </a:p>
      </dgm:t>
    </dgm:pt>
    <dgm:pt modelId="{0F0B989F-B3FA-490A-8D5B-42E9E1DFC03B}" type="pres">
      <dgm:prSet presAssocID="{EA3FE218-1BF7-45EF-BE3D-B36DA293B58D}" presName="nodeFollowingNodes" presStyleLbl="node1" presStyleIdx="4" presStyleCnt="5" custScaleY="126096" custRadScaleRad="105867" custRadScaleInc="-8282">
        <dgm:presLayoutVars>
          <dgm:bulletEnabled val="1"/>
        </dgm:presLayoutVars>
      </dgm:prSet>
      <dgm:spPr/>
      <dgm:t>
        <a:bodyPr/>
        <a:lstStyle/>
        <a:p>
          <a:endParaRPr lang="en-US"/>
        </a:p>
      </dgm:t>
    </dgm:pt>
  </dgm:ptLst>
  <dgm:cxnLst>
    <dgm:cxn modelId="{D27C6D41-318A-4857-A302-070A32268BCD}" srcId="{28EC4175-1B04-4C04-AFFA-80AF4D3C959C}" destId="{EA3FE218-1BF7-45EF-BE3D-B36DA293B58D}" srcOrd="4" destOrd="0" parTransId="{F75D9525-F079-4BE7-AF3B-5B87566299CE}" sibTransId="{DCA34F93-66BF-4A81-A0C2-6BE7CE8A0C15}"/>
    <dgm:cxn modelId="{32584DB2-3309-4117-A613-0849B09BCB31}" type="presOf" srcId="{F353DAD3-191A-4D0D-8BF1-BBB34358D75D}" destId="{E6608F3A-93C8-4B9E-8B45-87872B2AC61B}" srcOrd="0" destOrd="0" presId="urn:microsoft.com/office/officeart/2005/8/layout/cycle3"/>
    <dgm:cxn modelId="{AFCFAAD7-CE70-4D00-B10A-F9464F653B19}" type="presOf" srcId="{2E5823AE-D82D-4847-AAC0-9B26BF6D2F39}" destId="{B13CC435-DB15-4FE0-988F-305B9DB8E579}" srcOrd="0" destOrd="0" presId="urn:microsoft.com/office/officeart/2005/8/layout/cycle3"/>
    <dgm:cxn modelId="{13E195C7-E7DB-46DB-B0CA-80D2C5A76E24}" type="presOf" srcId="{FF290BCE-12DE-4C59-AF0E-837134B8AE1F}" destId="{216D967F-AE74-4A0B-9236-A60C5298643C}" srcOrd="0" destOrd="0" presId="urn:microsoft.com/office/officeart/2005/8/layout/cycle3"/>
    <dgm:cxn modelId="{7BA720AD-25EE-42C2-9A39-51265AE0DBED}" srcId="{28EC4175-1B04-4C04-AFFA-80AF4D3C959C}" destId="{FF290BCE-12DE-4C59-AF0E-837134B8AE1F}" srcOrd="2" destOrd="0" parTransId="{14D87C6D-D548-402C-9FA1-6EB3058D731E}" sibTransId="{28F4B233-D527-48BB-9226-4B927E12E375}"/>
    <dgm:cxn modelId="{ECF57907-909E-4B7E-B1B1-33DF9EBB4C0F}" srcId="{28EC4175-1B04-4C04-AFFA-80AF4D3C959C}" destId="{8477B2B4-B904-4A86-95B0-18A48235999C}" srcOrd="0" destOrd="0" parTransId="{FC2A9030-1205-4F69-BA3D-069859D0C7F4}" sibTransId="{2E5823AE-D82D-4847-AAC0-9B26BF6D2F39}"/>
    <dgm:cxn modelId="{E9F3FB48-A562-4945-83A2-65EA9F5684B6}" type="presOf" srcId="{EA3FE218-1BF7-45EF-BE3D-B36DA293B58D}" destId="{0F0B989F-B3FA-490A-8D5B-42E9E1DFC03B}" srcOrd="0" destOrd="0" presId="urn:microsoft.com/office/officeart/2005/8/layout/cycle3"/>
    <dgm:cxn modelId="{9512FD34-B2BC-4564-861F-27A747B3F0B4}" type="presOf" srcId="{B28277A1-8A6C-447A-B915-4754FD50C36F}" destId="{8E7AE8E9-C8C8-4FC5-B557-10283C429952}" srcOrd="0" destOrd="0" presId="urn:microsoft.com/office/officeart/2005/8/layout/cycle3"/>
    <dgm:cxn modelId="{1185E615-7544-46F9-9CDD-C9E53FF1C9AD}" type="presOf" srcId="{8477B2B4-B904-4A86-95B0-18A48235999C}" destId="{E3B3640A-1D73-4159-A02A-0DECBFD64A87}" srcOrd="0" destOrd="0" presId="urn:microsoft.com/office/officeart/2005/8/layout/cycle3"/>
    <dgm:cxn modelId="{03C09A16-3BA3-4E84-8AAF-BF77519A3D2E}" srcId="{28EC4175-1B04-4C04-AFFA-80AF4D3C959C}" destId="{F353DAD3-191A-4D0D-8BF1-BBB34358D75D}" srcOrd="3" destOrd="0" parTransId="{90A073CE-268C-4B1D-8433-BEC931D86ABD}" sibTransId="{CB3B78D4-852D-4B23-8F78-40CEB04353D2}"/>
    <dgm:cxn modelId="{DE951708-02FC-40F4-BEC0-E39BD72F1C3F}" srcId="{28EC4175-1B04-4C04-AFFA-80AF4D3C959C}" destId="{B28277A1-8A6C-447A-B915-4754FD50C36F}" srcOrd="1" destOrd="0" parTransId="{EF1C6C68-38E3-4044-B7FE-62684F7D7EF6}" sibTransId="{3992B359-40F6-44C5-91FF-97760E72FA31}"/>
    <dgm:cxn modelId="{78635906-8307-4622-9A53-27A548095AE1}" type="presOf" srcId="{28EC4175-1B04-4C04-AFFA-80AF4D3C959C}" destId="{51CFD3D1-F62E-48EB-9520-AFA435123F9D}" srcOrd="0" destOrd="0" presId="urn:microsoft.com/office/officeart/2005/8/layout/cycle3"/>
    <dgm:cxn modelId="{6E76EEED-5AEE-4CF4-BAC9-D8B6E92AAD2B}" type="presParOf" srcId="{51CFD3D1-F62E-48EB-9520-AFA435123F9D}" destId="{3A3B8FEB-73BA-4CD2-9448-BE57EFC39E6F}" srcOrd="0" destOrd="0" presId="urn:microsoft.com/office/officeart/2005/8/layout/cycle3"/>
    <dgm:cxn modelId="{2C292C8F-2104-443C-95CE-D68091B38BA5}" type="presParOf" srcId="{3A3B8FEB-73BA-4CD2-9448-BE57EFC39E6F}" destId="{E3B3640A-1D73-4159-A02A-0DECBFD64A87}" srcOrd="0" destOrd="0" presId="urn:microsoft.com/office/officeart/2005/8/layout/cycle3"/>
    <dgm:cxn modelId="{5A0CC2DD-B699-41CA-8A02-D16596ECFD61}" type="presParOf" srcId="{3A3B8FEB-73BA-4CD2-9448-BE57EFC39E6F}" destId="{B13CC435-DB15-4FE0-988F-305B9DB8E579}" srcOrd="1" destOrd="0" presId="urn:microsoft.com/office/officeart/2005/8/layout/cycle3"/>
    <dgm:cxn modelId="{34448539-D701-4079-9BC0-2E9964789E86}" type="presParOf" srcId="{3A3B8FEB-73BA-4CD2-9448-BE57EFC39E6F}" destId="{8E7AE8E9-C8C8-4FC5-B557-10283C429952}" srcOrd="2" destOrd="0" presId="urn:microsoft.com/office/officeart/2005/8/layout/cycle3"/>
    <dgm:cxn modelId="{01F10368-DEB3-4251-A693-FD9BFB0FEE97}" type="presParOf" srcId="{3A3B8FEB-73BA-4CD2-9448-BE57EFC39E6F}" destId="{216D967F-AE74-4A0B-9236-A60C5298643C}" srcOrd="3" destOrd="0" presId="urn:microsoft.com/office/officeart/2005/8/layout/cycle3"/>
    <dgm:cxn modelId="{28BA4342-B89C-4676-8888-8A3ACEED7446}" type="presParOf" srcId="{3A3B8FEB-73BA-4CD2-9448-BE57EFC39E6F}" destId="{E6608F3A-93C8-4B9E-8B45-87872B2AC61B}" srcOrd="4" destOrd="0" presId="urn:microsoft.com/office/officeart/2005/8/layout/cycle3"/>
    <dgm:cxn modelId="{20E96737-6827-4B03-927A-00C269E97C1E}" type="presParOf" srcId="{3A3B8FEB-73BA-4CD2-9448-BE57EFC39E6F}" destId="{0F0B989F-B3FA-490A-8D5B-42E9E1DFC03B}"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2FE04-0F9B-403E-83BD-7A369086CD8C}">
      <dsp:nvSpPr>
        <dsp:cNvPr id="0" name=""/>
        <dsp:cNvSpPr/>
      </dsp:nvSpPr>
      <dsp:spPr>
        <a:xfrm rot="16200000">
          <a:off x="-2031152" y="2852521"/>
          <a:ext cx="4625672" cy="50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8080" bIns="0" numCol="1" spcCol="1270" anchor="t" anchorCtr="0">
          <a:noAutofit/>
        </a:bodyPr>
        <a:lstStyle/>
        <a:p>
          <a:pPr lvl="0" algn="r" defTabSz="1422400" rtl="0">
            <a:lnSpc>
              <a:spcPct val="90000"/>
            </a:lnSpc>
            <a:spcBef>
              <a:spcPct val="0"/>
            </a:spcBef>
            <a:spcAft>
              <a:spcPct val="35000"/>
            </a:spcAft>
          </a:pPr>
          <a:r>
            <a:rPr lang="en-US" sz="3200" b="1" kern="1200" dirty="0" smtClean="0">
              <a:solidFill>
                <a:srgbClr val="7030A0"/>
              </a:solidFill>
              <a:latin typeface="Arial" panose="020B0604020202020204" pitchFamily="34" charset="0"/>
              <a:cs typeface="Arial" panose="020B0604020202020204" pitchFamily="34" charset="0"/>
            </a:rPr>
            <a:t>Week 1</a:t>
          </a:r>
          <a:r>
            <a:rPr lang="en-US" sz="3200" kern="1200" dirty="0" smtClean="0">
              <a:latin typeface="Arial" panose="020B0604020202020204" pitchFamily="34" charset="0"/>
              <a:cs typeface="Arial" panose="020B0604020202020204" pitchFamily="34" charset="0"/>
            </a:rPr>
            <a:t> – </a:t>
          </a:r>
          <a:r>
            <a:rPr lang="en-US" sz="3200" b="1" kern="1200" dirty="0" smtClean="0">
              <a:latin typeface="Arial" panose="020B0604020202020204" pitchFamily="34" charset="0"/>
              <a:cs typeface="Arial" panose="020B0604020202020204" pitchFamily="34" charset="0"/>
            </a:rPr>
            <a:t>Awareness</a:t>
          </a:r>
          <a:endParaRPr lang="en-IN" sz="3200" b="1" kern="1200" dirty="0">
            <a:latin typeface="Arial" panose="020B0604020202020204" pitchFamily="34" charset="0"/>
            <a:cs typeface="Arial" panose="020B0604020202020204" pitchFamily="34" charset="0"/>
          </a:endParaRPr>
        </a:p>
      </dsp:txBody>
      <dsp:txXfrm>
        <a:off x="-2031152" y="2852521"/>
        <a:ext cx="4625672" cy="508059"/>
      </dsp:txXfrm>
    </dsp:sp>
    <dsp:sp modelId="{FCAF9367-FE45-4AD1-8D81-9A06AE54ACBE}">
      <dsp:nvSpPr>
        <dsp:cNvPr id="0" name=""/>
        <dsp:cNvSpPr/>
      </dsp:nvSpPr>
      <dsp:spPr>
        <a:xfrm>
          <a:off x="535713" y="620691"/>
          <a:ext cx="2530675" cy="497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48080" rIns="128016" bIns="128016" numCol="1" spcCol="1270" anchor="t" anchorCtr="0">
          <a:noAutofit/>
        </a:bodyPr>
        <a:lstStyle/>
        <a:p>
          <a:pPr marL="171450" lvl="1" indent="-171450" algn="ctr" defTabSz="800100">
            <a:lnSpc>
              <a:spcPct val="150000"/>
            </a:lnSpc>
            <a:spcBef>
              <a:spcPct val="0"/>
            </a:spcBef>
            <a:spcAft>
              <a:spcPct val="15000"/>
            </a:spcAft>
            <a:buChar char="••"/>
          </a:pPr>
          <a:r>
            <a:rPr lang="en-US" sz="1800" b="1" kern="1200" dirty="0" smtClean="0">
              <a:solidFill>
                <a:srgbClr val="7030A0"/>
              </a:solidFill>
              <a:latin typeface="Arial" panose="020B0604020202020204" pitchFamily="34" charset="0"/>
              <a:cs typeface="Arial" panose="020B0604020202020204" pitchFamily="34" charset="0"/>
            </a:rPr>
            <a:t>Mental health awareness campaign</a:t>
          </a:r>
          <a:endParaRPr lang="en-US" sz="1800" b="1" kern="1200" dirty="0">
            <a:solidFill>
              <a:srgbClr val="7030A0"/>
            </a:solidFill>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To ensure the campaign's success, the digital aspect must be carried out across all university platforms. </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Learning materials on mental health. </a:t>
          </a:r>
          <a:endParaRPr lang="en-US" sz="1800" kern="1200" dirty="0">
            <a:latin typeface="Arial" panose="020B0604020202020204" pitchFamily="34" charset="0"/>
            <a:cs typeface="Arial" panose="020B0604020202020204" pitchFamily="34" charset="0"/>
          </a:endParaRPr>
        </a:p>
      </dsp:txBody>
      <dsp:txXfrm>
        <a:off x="535713" y="620691"/>
        <a:ext cx="2530675" cy="4971718"/>
      </dsp:txXfrm>
    </dsp:sp>
    <dsp:sp modelId="{389E98CE-37CB-4CC2-BFF3-6733B9070351}">
      <dsp:nvSpPr>
        <dsp:cNvPr id="0" name=""/>
        <dsp:cNvSpPr/>
      </dsp:nvSpPr>
      <dsp:spPr>
        <a:xfrm>
          <a:off x="27653" y="123076"/>
          <a:ext cx="1016119" cy="101611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D3D722-C30F-4E2A-9C9F-20542C4F4122}">
      <dsp:nvSpPr>
        <dsp:cNvPr id="0" name=""/>
        <dsp:cNvSpPr/>
      </dsp:nvSpPr>
      <dsp:spPr>
        <a:xfrm rot="16200000">
          <a:off x="1661600" y="2852521"/>
          <a:ext cx="4625672" cy="50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8080" bIns="0" numCol="1" spcCol="1270" anchor="t" anchorCtr="0">
          <a:noAutofit/>
        </a:bodyPr>
        <a:lstStyle/>
        <a:p>
          <a:pPr lvl="0" algn="r" defTabSz="1422400" rtl="0">
            <a:lnSpc>
              <a:spcPct val="90000"/>
            </a:lnSpc>
            <a:spcBef>
              <a:spcPct val="0"/>
            </a:spcBef>
            <a:spcAft>
              <a:spcPct val="35000"/>
            </a:spcAft>
          </a:pPr>
          <a:r>
            <a:rPr lang="en-US" sz="3200" b="1" kern="1200" dirty="0" smtClean="0">
              <a:solidFill>
                <a:srgbClr val="C00000"/>
              </a:solidFill>
              <a:latin typeface="Arial" panose="020B0604020202020204" pitchFamily="34" charset="0"/>
              <a:cs typeface="Arial" panose="020B0604020202020204" pitchFamily="34" charset="0"/>
            </a:rPr>
            <a:t>Week 2</a:t>
          </a:r>
          <a:r>
            <a:rPr lang="en-US" sz="3200" kern="1200" dirty="0" smtClean="0">
              <a:latin typeface="Arial" panose="020B0604020202020204" pitchFamily="34" charset="0"/>
              <a:cs typeface="Arial" panose="020B0604020202020204" pitchFamily="34" charset="0"/>
            </a:rPr>
            <a:t> – </a:t>
          </a:r>
          <a:r>
            <a:rPr lang="en-US" sz="3200" b="1" kern="1200" dirty="0" smtClean="0">
              <a:latin typeface="Arial" panose="020B0604020202020204" pitchFamily="34" charset="0"/>
              <a:cs typeface="Arial" panose="020B0604020202020204" pitchFamily="34" charset="0"/>
            </a:rPr>
            <a:t>Screening </a:t>
          </a:r>
          <a:endParaRPr lang="en-IN" sz="3200" b="1" kern="1200" dirty="0">
            <a:latin typeface="Arial" panose="020B0604020202020204" pitchFamily="34" charset="0"/>
            <a:cs typeface="Arial" panose="020B0604020202020204" pitchFamily="34" charset="0"/>
          </a:endParaRPr>
        </a:p>
      </dsp:txBody>
      <dsp:txXfrm>
        <a:off x="1661600" y="2852521"/>
        <a:ext cx="4625672" cy="508059"/>
      </dsp:txXfrm>
    </dsp:sp>
    <dsp:sp modelId="{274F239C-F725-4547-871A-410BE2D40D87}">
      <dsp:nvSpPr>
        <dsp:cNvPr id="0" name=""/>
        <dsp:cNvSpPr/>
      </dsp:nvSpPr>
      <dsp:spPr>
        <a:xfrm>
          <a:off x="4228466" y="793714"/>
          <a:ext cx="2530675" cy="4625672"/>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448080" rIns="142240" bIns="142240" numCol="1" spcCol="1270" anchor="t" anchorCtr="0">
          <a:noAutofit/>
        </a:bodyPr>
        <a:lstStyle/>
        <a:p>
          <a:pPr marL="228600" lvl="1" indent="-228600" algn="l" defTabSz="889000">
            <a:lnSpc>
              <a:spcPct val="150000"/>
            </a:lnSpc>
            <a:spcBef>
              <a:spcPct val="0"/>
            </a:spcBef>
            <a:spcAft>
              <a:spcPct val="15000"/>
            </a:spcAft>
            <a:buChar char="••"/>
          </a:pPr>
          <a:r>
            <a:rPr lang="en-US" sz="2000" kern="1200" dirty="0" smtClean="0">
              <a:latin typeface="Arial" panose="020B0604020202020204" pitchFamily="34" charset="0"/>
              <a:cs typeface="Arial" panose="020B0604020202020204" pitchFamily="34" charset="0"/>
            </a:rPr>
            <a:t>Online wellbeing assessment</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150000"/>
            </a:lnSpc>
            <a:spcBef>
              <a:spcPct val="0"/>
            </a:spcBef>
            <a:spcAft>
              <a:spcPct val="15000"/>
            </a:spcAft>
            <a:buChar char="••"/>
          </a:pPr>
          <a:r>
            <a:rPr lang="en-US" sz="2000" kern="1200" dirty="0" smtClean="0">
              <a:latin typeface="Arial" panose="020B0604020202020204" pitchFamily="34" charset="0"/>
              <a:cs typeface="Arial" panose="020B0604020202020204" pitchFamily="34" charset="0"/>
            </a:rPr>
            <a:t>Risk stratification questionnaire </a:t>
          </a:r>
          <a:endParaRPr lang="en-US" sz="2000" kern="1200" dirty="0">
            <a:latin typeface="Arial" panose="020B0604020202020204" pitchFamily="34" charset="0"/>
            <a:cs typeface="Arial" panose="020B0604020202020204" pitchFamily="34" charset="0"/>
          </a:endParaRPr>
        </a:p>
      </dsp:txBody>
      <dsp:txXfrm>
        <a:off x="4228466" y="793714"/>
        <a:ext cx="2530675" cy="4625672"/>
      </dsp:txXfrm>
    </dsp:sp>
    <dsp:sp modelId="{4AD92869-E087-48CF-B418-E4E7D6BD315B}">
      <dsp:nvSpPr>
        <dsp:cNvPr id="0" name=""/>
        <dsp:cNvSpPr/>
      </dsp:nvSpPr>
      <dsp:spPr>
        <a:xfrm>
          <a:off x="3720407" y="123076"/>
          <a:ext cx="1016119" cy="101611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08DC53-5CFE-4F65-96A5-110D69032BEB}">
      <dsp:nvSpPr>
        <dsp:cNvPr id="0" name=""/>
        <dsp:cNvSpPr/>
      </dsp:nvSpPr>
      <dsp:spPr>
        <a:xfrm rot="16200000">
          <a:off x="5077426" y="2664048"/>
          <a:ext cx="5401443" cy="91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8080" bIns="0" numCol="1" spcCol="1270" anchor="t" anchorCtr="0">
          <a:noAutofit/>
        </a:bodyPr>
        <a:lstStyle/>
        <a:p>
          <a:pPr lvl="0" algn="ctr" defTabSz="1422400" rtl="0">
            <a:lnSpc>
              <a:spcPct val="90000"/>
            </a:lnSpc>
            <a:spcBef>
              <a:spcPct val="0"/>
            </a:spcBef>
            <a:spcAft>
              <a:spcPct val="35000"/>
            </a:spcAft>
          </a:pPr>
          <a:r>
            <a:rPr lang="en-US" sz="3200" b="1" kern="1200" dirty="0" smtClean="0">
              <a:solidFill>
                <a:srgbClr val="00B050"/>
              </a:solidFill>
              <a:latin typeface="Arial" panose="020B0604020202020204" pitchFamily="34" charset="0"/>
              <a:cs typeface="Arial" panose="020B0604020202020204" pitchFamily="34" charset="0"/>
            </a:rPr>
            <a:t>Weeks 3–10 </a:t>
          </a:r>
          <a:r>
            <a:rPr lang="en-US" sz="3200" b="1" kern="1200" dirty="0" smtClean="0">
              <a:latin typeface="Arial" panose="020B0604020202020204" pitchFamily="34" charset="0"/>
              <a:cs typeface="Arial" panose="020B0604020202020204" pitchFamily="34" charset="0"/>
            </a:rPr>
            <a:t>– Health Promotion</a:t>
          </a:r>
          <a:endParaRPr lang="en-IN" sz="3200" b="1" kern="1200" dirty="0">
            <a:latin typeface="Arial" panose="020B0604020202020204" pitchFamily="34" charset="0"/>
            <a:cs typeface="Arial" panose="020B0604020202020204" pitchFamily="34" charset="0"/>
          </a:endParaRPr>
        </a:p>
      </dsp:txBody>
      <dsp:txXfrm>
        <a:off x="5077426" y="2664048"/>
        <a:ext cx="5401443" cy="911464"/>
      </dsp:txXfrm>
    </dsp:sp>
    <dsp:sp modelId="{7DDD294D-31E6-48FB-84F7-C51B962C3F43}">
      <dsp:nvSpPr>
        <dsp:cNvPr id="0" name=""/>
        <dsp:cNvSpPr/>
      </dsp:nvSpPr>
      <dsp:spPr>
        <a:xfrm>
          <a:off x="8122922" y="793714"/>
          <a:ext cx="2530675" cy="462567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48080" rIns="128016" bIns="128016" numCol="1" spcCol="1270" anchor="t" anchorCtr="0">
          <a:noAutofit/>
        </a:bodyPr>
        <a:lstStyle/>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Stress management </a:t>
          </a:r>
          <a:r>
            <a:rPr lang="en-US" sz="1800" kern="1200" dirty="0" err="1" smtClean="0">
              <a:latin typeface="Arial" panose="020B0604020202020204" pitchFamily="34" charset="0"/>
              <a:cs typeface="Arial" panose="020B0604020202020204" pitchFamily="34" charset="0"/>
            </a:rPr>
            <a:t>programme</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Mindfulness sessions</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Sleep hygiene education</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Healthy lifestyle advice</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Mood tracking</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Weekly wellbeing challenges </a:t>
          </a:r>
          <a:endParaRPr lang="en-US" sz="1800" kern="1200" dirty="0">
            <a:latin typeface="Arial" panose="020B0604020202020204" pitchFamily="34" charset="0"/>
            <a:cs typeface="Arial" panose="020B0604020202020204" pitchFamily="34" charset="0"/>
          </a:endParaRPr>
        </a:p>
      </dsp:txBody>
      <dsp:txXfrm>
        <a:off x="8122922" y="793714"/>
        <a:ext cx="2530675" cy="4625672"/>
      </dsp:txXfrm>
    </dsp:sp>
    <dsp:sp modelId="{2433349B-BC7C-4275-8649-D7D03C08641B}">
      <dsp:nvSpPr>
        <dsp:cNvPr id="0" name=""/>
        <dsp:cNvSpPr/>
      </dsp:nvSpPr>
      <dsp:spPr>
        <a:xfrm>
          <a:off x="7614862" y="123076"/>
          <a:ext cx="1016119" cy="101611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CC435-DB15-4FE0-988F-305B9DB8E579}">
      <dsp:nvSpPr>
        <dsp:cNvPr id="0" name=""/>
        <dsp:cNvSpPr/>
      </dsp:nvSpPr>
      <dsp:spPr>
        <a:xfrm>
          <a:off x="2412340" y="-168293"/>
          <a:ext cx="6187875" cy="6187875"/>
        </a:xfrm>
        <a:prstGeom prst="circularArrow">
          <a:avLst>
            <a:gd name="adj1" fmla="val 5544"/>
            <a:gd name="adj2" fmla="val 330680"/>
            <a:gd name="adj3" fmla="val 13732137"/>
            <a:gd name="adj4" fmla="val 17412671"/>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3640A-1D73-4159-A02A-0DECBFD64A87}">
      <dsp:nvSpPr>
        <dsp:cNvPr id="0" name=""/>
        <dsp:cNvSpPr/>
      </dsp:nvSpPr>
      <dsp:spPr>
        <a:xfrm>
          <a:off x="4030229" y="-125923"/>
          <a:ext cx="2952096" cy="147604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solidFill>
                <a:schemeClr val="tx1"/>
              </a:solidFill>
              <a:latin typeface="Arial" panose="020B0604020202020204" pitchFamily="34" charset="0"/>
              <a:cs typeface="Arial" panose="020B0604020202020204" pitchFamily="34" charset="0"/>
            </a:rPr>
            <a:t>Promotes early identification of mental health issues, using digital wellbeing screening (NICE, 2022). </a:t>
          </a:r>
          <a:endParaRPr lang="en-IN" sz="1800" kern="1200">
            <a:solidFill>
              <a:schemeClr val="tx1"/>
            </a:solidFill>
            <a:latin typeface="Arial" panose="020B0604020202020204" pitchFamily="34" charset="0"/>
            <a:cs typeface="Arial" panose="020B0604020202020204" pitchFamily="34" charset="0"/>
          </a:endParaRPr>
        </a:p>
      </dsp:txBody>
      <dsp:txXfrm>
        <a:off x="4102284" y="-53868"/>
        <a:ext cx="2807986" cy="1331938"/>
      </dsp:txXfrm>
    </dsp:sp>
    <dsp:sp modelId="{8E7AE8E9-C8C8-4FC5-B557-10283C429952}">
      <dsp:nvSpPr>
        <dsp:cNvPr id="0" name=""/>
        <dsp:cNvSpPr/>
      </dsp:nvSpPr>
      <dsp:spPr>
        <a:xfrm>
          <a:off x="6606092" y="1514179"/>
          <a:ext cx="2952096" cy="205454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solidFill>
                <a:schemeClr val="tx1"/>
              </a:solidFill>
              <a:latin typeface="Arial" panose="020B0604020202020204" pitchFamily="34" charset="0"/>
              <a:cs typeface="Arial" panose="020B0604020202020204" pitchFamily="34" charset="0"/>
            </a:rPr>
            <a:t>Enhances access to confidential and timely support via telemedicine to overcome stigma, travel and long waiting times (NHS England, 2019; Osborn et al., 2022). </a:t>
          </a:r>
          <a:endParaRPr lang="en-IN" sz="1800" kern="1200" dirty="0">
            <a:solidFill>
              <a:schemeClr val="tx1"/>
            </a:solidFill>
            <a:latin typeface="Arial" panose="020B0604020202020204" pitchFamily="34" charset="0"/>
            <a:cs typeface="Arial" panose="020B0604020202020204" pitchFamily="34" charset="0"/>
          </a:endParaRPr>
        </a:p>
      </dsp:txBody>
      <dsp:txXfrm>
        <a:off x="6706386" y="1614473"/>
        <a:ext cx="2751508" cy="1853952"/>
      </dsp:txXfrm>
    </dsp:sp>
    <dsp:sp modelId="{216D967F-AE74-4A0B-9236-A60C5298643C}">
      <dsp:nvSpPr>
        <dsp:cNvPr id="0" name=""/>
        <dsp:cNvSpPr/>
      </dsp:nvSpPr>
      <dsp:spPr>
        <a:xfrm>
          <a:off x="6058327" y="4330748"/>
          <a:ext cx="2952096" cy="19242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solidFill>
                <a:schemeClr val="tx1"/>
              </a:solidFill>
              <a:latin typeface="Arial" panose="020B0604020202020204" pitchFamily="34" charset="0"/>
              <a:cs typeface="Arial" panose="020B0604020202020204" pitchFamily="34" charset="0"/>
            </a:rPr>
            <a:t>Promotes evidence-based digital resources for encouraging self-management and healthy coping strategies (</a:t>
          </a:r>
          <a:r>
            <a:rPr lang="en-US" sz="1800" kern="1200" dirty="0" err="1" smtClean="0">
              <a:solidFill>
                <a:schemeClr val="tx1"/>
              </a:solidFill>
              <a:latin typeface="Arial" panose="020B0604020202020204" pitchFamily="34" charset="0"/>
              <a:cs typeface="Arial" panose="020B0604020202020204" pitchFamily="34" charset="0"/>
            </a:rPr>
            <a:t>Worsley</a:t>
          </a:r>
          <a:r>
            <a:rPr lang="en-US" sz="1800" kern="1200" dirty="0" smtClean="0">
              <a:solidFill>
                <a:schemeClr val="tx1"/>
              </a:solidFill>
              <a:latin typeface="Arial" panose="020B0604020202020204" pitchFamily="34" charset="0"/>
              <a:cs typeface="Arial" panose="020B0604020202020204" pitchFamily="34" charset="0"/>
            </a:rPr>
            <a:t> et al., 2022). </a:t>
          </a:r>
          <a:endParaRPr lang="en-IN" sz="1800" kern="1200" dirty="0">
            <a:solidFill>
              <a:schemeClr val="tx1"/>
            </a:solidFill>
            <a:latin typeface="Arial" panose="020B0604020202020204" pitchFamily="34" charset="0"/>
            <a:cs typeface="Arial" panose="020B0604020202020204" pitchFamily="34" charset="0"/>
          </a:endParaRPr>
        </a:p>
      </dsp:txBody>
      <dsp:txXfrm>
        <a:off x="6152263" y="4424684"/>
        <a:ext cx="2764224" cy="1736407"/>
      </dsp:txXfrm>
    </dsp:sp>
    <dsp:sp modelId="{E6608F3A-93C8-4B9E-8B45-87872B2AC61B}">
      <dsp:nvSpPr>
        <dsp:cNvPr id="0" name=""/>
        <dsp:cNvSpPr/>
      </dsp:nvSpPr>
      <dsp:spPr>
        <a:xfrm>
          <a:off x="2479209" y="4390350"/>
          <a:ext cx="2952096" cy="1990598"/>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solidFill>
                <a:schemeClr val="tx1"/>
              </a:solidFill>
              <a:latin typeface="Arial" panose="020B0604020202020204" pitchFamily="34" charset="0"/>
              <a:cs typeface="Arial" panose="020B0604020202020204" pitchFamily="34" charset="0"/>
            </a:rPr>
            <a:t>Implements a “stepped-care” model which includes self-help for mild symptoms and telemedicine consultations/referrals for students with additional needs. </a:t>
          </a:r>
          <a:endParaRPr lang="en-IN" sz="1800" kern="1200" dirty="0">
            <a:solidFill>
              <a:schemeClr val="tx1"/>
            </a:solidFill>
            <a:latin typeface="Arial" panose="020B0604020202020204" pitchFamily="34" charset="0"/>
            <a:cs typeface="Arial" panose="020B0604020202020204" pitchFamily="34" charset="0"/>
          </a:endParaRPr>
        </a:p>
      </dsp:txBody>
      <dsp:txXfrm>
        <a:off x="2576382" y="4487523"/>
        <a:ext cx="2757750" cy="1796252"/>
      </dsp:txXfrm>
    </dsp:sp>
    <dsp:sp modelId="{0F0B989F-B3FA-490A-8D5B-42E9E1DFC03B}">
      <dsp:nvSpPr>
        <dsp:cNvPr id="0" name=""/>
        <dsp:cNvSpPr/>
      </dsp:nvSpPr>
      <dsp:spPr>
        <a:xfrm>
          <a:off x="1308598" y="1690355"/>
          <a:ext cx="2952096" cy="186123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solidFill>
                <a:schemeClr val="tx1"/>
              </a:solidFill>
              <a:latin typeface="Arial" panose="020B0604020202020204" pitchFamily="34" charset="0"/>
              <a:cs typeface="Arial" panose="020B0604020202020204" pitchFamily="34" charset="0"/>
            </a:rPr>
            <a:t>Supports NHS Long Term Plan (2019) objectives to increase mental health services using a digital approach and enhance access to care.</a:t>
          </a:r>
          <a:endParaRPr lang="en-IN" sz="1800" kern="1200" dirty="0">
            <a:solidFill>
              <a:schemeClr val="tx1"/>
            </a:solidFill>
            <a:latin typeface="Arial" panose="020B0604020202020204" pitchFamily="34" charset="0"/>
            <a:cs typeface="Arial" panose="020B0604020202020204" pitchFamily="34" charset="0"/>
          </a:endParaRPr>
        </a:p>
      </dsp:txBody>
      <dsp:txXfrm>
        <a:off x="1399456" y="1781213"/>
        <a:ext cx="2770380" cy="1679521"/>
      </dsp:txXfrm>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35278-2260-4ABA-90E8-F224990EE01A}" type="datetimeFigureOut">
              <a:rPr lang="en-IN" smtClean="0"/>
              <a:t>13-08-2026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FBE4B5-23DC-4490-BD22-04B90D5AF4F2}" type="slidenum">
              <a:rPr lang="en-IN" smtClean="0"/>
              <a:t>‹#›</a:t>
            </a:fld>
            <a:endParaRPr lang="en-IN"/>
          </a:p>
        </p:txBody>
      </p:sp>
    </p:spTree>
    <p:extLst>
      <p:ext uri="{BB962C8B-B14F-4D97-AF65-F5344CB8AC3E}">
        <p14:creationId xmlns:p14="http://schemas.microsoft.com/office/powerpoint/2010/main" val="2365248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6482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9838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8578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9339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5528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1330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0247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25</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5429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7610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1195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6952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90456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75AAB16B-E1DD-4373-BAFF-E0A56BAF5DA0}" type="slidenum">
              <a:rPr lang="en-IN" smtClean="0"/>
              <a:t>42</a:t>
            </a:fld>
            <a:endParaRPr lang="en-IN"/>
          </a:p>
        </p:txBody>
      </p:sp>
    </p:spTree>
    <p:extLst>
      <p:ext uri="{BB962C8B-B14F-4D97-AF65-F5344CB8AC3E}">
        <p14:creationId xmlns:p14="http://schemas.microsoft.com/office/powerpoint/2010/main" val="42643576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b="1" dirty="0"/>
          </a:p>
          <a:p>
            <a:r>
              <a:rPr lang="en-US" b="1" dirty="0"/>
              <a:t>Telemedicine can provide an additional way for students to access professional mental-health support without relying entirely on traditional face-to-face services.</a:t>
            </a:r>
          </a:p>
          <a:p>
            <a:r>
              <a:rPr lang="en-US" b="1" dirty="0"/>
              <a:t>The first potential benefit is improved access to mental-health professionals. Students can potentially receive support remotely, which may be particularly useful when physical access to services is difficult. Second, telemedicine offers greater convenience and flexibility. Students can attend appointments around their academic commitments, reducing the time and travel associated with attending appointments in person.</a:t>
            </a:r>
          </a:p>
          <a:p>
            <a:endParaRPr lang="en-US" b="1" dirty="0"/>
          </a:p>
          <a:p>
            <a:r>
              <a:rPr lang="en-US" b="1" dirty="0"/>
              <a:t>Another potential benefit is earlier engagement with mental-health support. Having a digital route to services may make it easier for students to make initial contact when they recognize that they need help. Telemedicine can also support continuity of care through remote follow-up, allowing students to maintain contact with professionals after an initial consultation where clinically appropriate. There is also evidence that digital mental-health interventions can potentially improve mental-health outcomes, including symptoms of anxiety, depression and stress. However, the effectiveness can vary depending on the intervention and level of student engagement.</a:t>
            </a:r>
          </a:p>
          <a:p>
            <a:endParaRPr lang="en-US" b="1" dirty="0"/>
          </a:p>
          <a:p>
            <a:r>
              <a:rPr lang="en-US" b="1" dirty="0"/>
              <a:t>Finally, telemedicine may help universities achieve a wider reach of mental-health services, particularly when it is integrated with existing face-to-face provision.</a:t>
            </a:r>
          </a:p>
          <a:p>
            <a:r>
              <a:rPr lang="en-US" b="1" dirty="0"/>
              <a:t>Therefore, the overall benefit is that telemedicine can provide a more accessible and flexible additional route to professional mental-health support for university students, rather than necessarily replacing traditional services.</a:t>
            </a:r>
          </a:p>
        </p:txBody>
      </p:sp>
      <p:sp>
        <p:nvSpPr>
          <p:cNvPr id="4" name="Slide Number Placeholder 3"/>
          <p:cNvSpPr>
            <a:spLocks noGrp="1"/>
          </p:cNvSpPr>
          <p:nvPr>
            <p:ph type="sldNum" sz="quarter" idx="5"/>
          </p:nvPr>
        </p:nvSpPr>
        <p:spPr/>
        <p:txBody>
          <a:bodyPr/>
          <a:lstStyle/>
          <a:p>
            <a:fld id="{75AAB16B-E1DD-4373-BAFF-E0A56BAF5DA0}" type="slidenum">
              <a:rPr lang="en-IN" smtClean="0"/>
              <a:t>43</a:t>
            </a:fld>
            <a:endParaRPr lang="en-IN"/>
          </a:p>
        </p:txBody>
      </p:sp>
    </p:spTree>
    <p:extLst>
      <p:ext uri="{BB962C8B-B14F-4D97-AF65-F5344CB8AC3E}">
        <p14:creationId xmlns:p14="http://schemas.microsoft.com/office/powerpoint/2010/main" val="9995575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Moving on to the first major benefit of telemedicine, it can improve access to mental-health support for university students.</a:t>
            </a:r>
          </a:p>
          <a:p>
            <a:r>
              <a:rPr lang="en-US" b="1" dirty="0"/>
              <a:t>Firstly, telemedicine allows students to have remote access to mental-health professionals without necessarily needing to attend a physical appointment. It can also reduce the need to travel to appointments. This can save time and make it easier for students to access support alongside their academic responsibilities. Another benefit is that it can support students who are living away from campus or home. They may be able to access support remotely rather than having to travel to a specific service location.</a:t>
            </a:r>
          </a:p>
          <a:p>
            <a:endParaRPr lang="en-US" b="1" dirty="0"/>
          </a:p>
          <a:p>
            <a:r>
              <a:rPr lang="en-US" b="1" dirty="0"/>
              <a:t>Telemedicine also provides an alternative to face-to-face services. This is important because not every student will find traditional appointments convenient or accessible. It can therefore help reduce practical access barriers, such as travel and location-related difficulties. Students may also be able to receive support from a familiar and convenient location.</a:t>
            </a:r>
          </a:p>
          <a:p>
            <a:endParaRPr lang="en-US" b="1" dirty="0"/>
          </a:p>
          <a:p>
            <a:r>
              <a:rPr lang="en-US" b="1" dirty="0"/>
              <a:t>However, there are some important limitations to consider. Telemedicine requires reliable internet access and suitable devices, and students' levels of digital literacy can influence their engagement with digital services. Also, telemedicine will not be appropriate for every student or every situation. Some students may still require face-to-face care, particularly where more intensive or specialized support is needed.</a:t>
            </a:r>
          </a:p>
          <a:p>
            <a:endParaRPr lang="en-US" b="1" dirty="0"/>
          </a:p>
          <a:p>
            <a:r>
              <a:rPr lang="en-US" b="1" dirty="0"/>
              <a:t>Therefore, the key point is that telemedicine can reduce practical barriers and extend the reach of mental-health services, but it should complement rather than completely replace face-to-face support.</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44</a:t>
            </a:fld>
            <a:endParaRPr lang="en-IN"/>
          </a:p>
        </p:txBody>
      </p:sp>
    </p:spTree>
    <p:extLst>
      <p:ext uri="{BB962C8B-B14F-4D97-AF65-F5344CB8AC3E}">
        <p14:creationId xmlns:p14="http://schemas.microsoft.com/office/powerpoint/2010/main" val="2123435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Another important benefit of telemedicine is convenience and flexibility.</a:t>
            </a:r>
          </a:p>
          <a:p>
            <a:r>
              <a:rPr lang="en-US" b="1" dirty="0"/>
              <a:t>Firstly, telemedicine can provide flexible appointment options, allowing students to access mental-health support without always needing to attend a physical service. It can also reduce travel and waiting time. Students may be able to attend a consultation remotely, which can make accessing support less time-consuming.</a:t>
            </a:r>
          </a:p>
          <a:p>
            <a:endParaRPr lang="en-US" b="1" dirty="0"/>
          </a:p>
          <a:p>
            <a:r>
              <a:rPr lang="en-US" b="1" dirty="0"/>
              <a:t>Another advantage is that appointments can potentially fit around academic schedules. University students often have lectures, assignments and examinations, so flexible access can make it easier to attend appointments without significantly disrupting their studies. This may be particularly useful during busy academic periods, when students may find it difficult to attend traditional appointments. Telemedicine can also support convenient remote follow-up, allowing students to maintain contact with professionals where remote follow-up is clinically appropriate.</a:t>
            </a:r>
          </a:p>
          <a:p>
            <a:endParaRPr lang="en-US" b="1" dirty="0"/>
          </a:p>
          <a:p>
            <a:r>
              <a:rPr lang="en-US" b="1" dirty="0"/>
              <a:t>Overall, these benefits can help students better manage their study, work and personal responsibilities while still accessing mental-health support.</a:t>
            </a:r>
          </a:p>
          <a:p>
            <a:r>
              <a:rPr lang="en-US" b="1" dirty="0"/>
              <a:t>However, there are some critical considerations. Flexible access does not guarantee student engagement. Students still need to be willing and able to use the service. In addition, technical problems can disrupt consultations, which may affect the quality and continuity of support.</a:t>
            </a:r>
          </a:p>
          <a:p>
            <a:endParaRPr lang="en-US" b="1" dirty="0"/>
          </a:p>
          <a:p>
            <a:r>
              <a:rPr lang="en-US" b="1" dirty="0"/>
              <a:t>Therefore, telemedicine can make mental-health support more convenient and flexible, but its effectiveness depends on reliable technology and meaningful student engagement.</a:t>
            </a:r>
          </a:p>
        </p:txBody>
      </p:sp>
      <p:sp>
        <p:nvSpPr>
          <p:cNvPr id="4" name="Slide Number Placeholder 3"/>
          <p:cNvSpPr>
            <a:spLocks noGrp="1"/>
          </p:cNvSpPr>
          <p:nvPr>
            <p:ph type="sldNum" sz="quarter" idx="5"/>
          </p:nvPr>
        </p:nvSpPr>
        <p:spPr/>
        <p:txBody>
          <a:bodyPr/>
          <a:lstStyle/>
          <a:p>
            <a:fld id="{75AAB16B-E1DD-4373-BAFF-E0A56BAF5DA0}" type="slidenum">
              <a:rPr lang="en-IN" smtClean="0"/>
              <a:t>45</a:t>
            </a:fld>
            <a:endParaRPr lang="en-IN"/>
          </a:p>
        </p:txBody>
      </p:sp>
    </p:spTree>
    <p:extLst>
      <p:ext uri="{BB962C8B-B14F-4D97-AF65-F5344CB8AC3E}">
        <p14:creationId xmlns:p14="http://schemas.microsoft.com/office/powerpoint/2010/main" val="39389151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Another potential benefit of telemedicine is that it can provide an accessible first point of contact for students seeking mental-health support. Digital services can reduce practical barriers such as travel and scheduling difficulties, while supporting timely assessment and early intervention. Remote follow-up can also help maintain contact with professionals where clinically appropriate. Telemedicine may also provide students with greater flexibility to access support at a time and location that suits their circumstances.</a:t>
            </a:r>
          </a:p>
          <a:p>
            <a:endParaRPr lang="en-US" b="1" dirty="0"/>
          </a:p>
          <a:p>
            <a:r>
              <a:rPr lang="en-US" b="1" dirty="0"/>
              <a:t>Mitchell, Holtz and </a:t>
            </a:r>
            <a:r>
              <a:rPr lang="en-US" b="1" dirty="0" err="1"/>
              <a:t>McCarroll</a:t>
            </a:r>
            <a:r>
              <a:rPr lang="en-US" b="1" dirty="0"/>
              <a:t> (2021) found that perceived usefulness and social influence influenced students’ intention to use a university mental-health app, while stigma negatively affected adoption. This suggests that digital services may support engagement with mental-health care, but access alone does not guarantee help-seeking. Some students may still prefer face-to-face or specialist support, particularly where needs are acute or complex. Therefore, the effectiveness of telemedicine depends on students’ willingness to engage and the availability of appropriate digital and professional support,</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46</a:t>
            </a:fld>
            <a:endParaRPr lang="en-IN"/>
          </a:p>
        </p:txBody>
      </p:sp>
    </p:spTree>
    <p:extLst>
      <p:ext uri="{BB962C8B-B14F-4D97-AF65-F5344CB8AC3E}">
        <p14:creationId xmlns:p14="http://schemas.microsoft.com/office/powerpoint/2010/main" val="3029639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Another potential benefit of telemedicine is continuity of mental-health care. Remote follow-up allows students to maintain contact with mental-health professionals after an initial consultation, where this is clinically appropriate. This can support continuity between appointments and reduce disruption caused by travel, relocation or being away from campus.</a:t>
            </a:r>
          </a:p>
          <a:p>
            <a:r>
              <a:rPr lang="en-US" b="1" dirty="0"/>
              <a:t>Telemedicine can also support ongoing monitoring and communication, while complementing existing face-to-face services. This may be particularly useful for students who have difficulty accessing traditional services consistently. However, not all mental-health needs are suitable for remote follow-up. Students with complex or acute needs may require face-to-face or specialist care, and continuity also depends on reliable technology and continued service availability. Therefore, telemedicine should be used as a complementary approach to maintaining care, rather than replacing appropriate face-to-face support.</a:t>
            </a:r>
          </a:p>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47</a:t>
            </a:fld>
            <a:endParaRPr lang="en-IN"/>
          </a:p>
        </p:txBody>
      </p:sp>
    </p:spTree>
    <p:extLst>
      <p:ext uri="{BB962C8B-B14F-4D97-AF65-F5344CB8AC3E}">
        <p14:creationId xmlns:p14="http://schemas.microsoft.com/office/powerpoint/2010/main" val="39068632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Another potential benefit of telemedicine and digital mental-health interventions is the possibility of improving mental-health outcomes among university students. These interventions may help reduce symptoms of anxiety, depression and stress, while supporting overall psychological wellbeing. They can also provide students with greater access to digital support and encourage them to develop strategies for managing their mental-health difficulties.</a:t>
            </a:r>
          </a:p>
          <a:p>
            <a:r>
              <a:rPr lang="en-US" b="1" dirty="0"/>
              <a:t>The evidence, however, needs to be interpreted critically. Matos </a:t>
            </a:r>
            <a:r>
              <a:rPr lang="en-US" b="1" dirty="0" err="1"/>
              <a:t>Fialho</a:t>
            </a:r>
            <a:r>
              <a:rPr lang="en-US" b="1" dirty="0"/>
              <a:t> et al. (2025) found that digital public-health interventions show potential for promoting mental wellbeing among university students, but the effectiveness of interventions varied. Similarly, </a:t>
            </a:r>
            <a:r>
              <a:rPr lang="en-US" b="1" dirty="0" err="1"/>
              <a:t>Zuo</a:t>
            </a:r>
            <a:r>
              <a:rPr lang="en-US" b="1" dirty="0"/>
              <a:t> et al. (2023) found beneficial effects of mindfulness-based interventions on anxiety, depression and stress among university students. Therefore, digital interventions should not be assumed to work equally well for everyone. Student engagement, the type of intervention and the quality of the available evidence can influence outcomes. Overall, telemedicine can contribute to improved mental-health support, but it should be viewed as part of a wider and appropriately integrated approach to student mental healthcare.</a:t>
            </a:r>
          </a:p>
        </p:txBody>
      </p:sp>
      <p:sp>
        <p:nvSpPr>
          <p:cNvPr id="4" name="Slide Number Placeholder 3"/>
          <p:cNvSpPr>
            <a:spLocks noGrp="1"/>
          </p:cNvSpPr>
          <p:nvPr>
            <p:ph type="sldNum" sz="quarter" idx="5"/>
          </p:nvPr>
        </p:nvSpPr>
        <p:spPr/>
        <p:txBody>
          <a:bodyPr/>
          <a:lstStyle/>
          <a:p>
            <a:fld id="{75AAB16B-E1DD-4373-BAFF-E0A56BAF5DA0}" type="slidenum">
              <a:rPr lang="en-IN" smtClean="0"/>
              <a:t>48</a:t>
            </a:fld>
            <a:endParaRPr lang="en-IN"/>
          </a:p>
        </p:txBody>
      </p:sp>
    </p:spTree>
    <p:extLst>
      <p:ext uri="{BB962C8B-B14F-4D97-AF65-F5344CB8AC3E}">
        <p14:creationId xmlns:p14="http://schemas.microsoft.com/office/powerpoint/2010/main" val="34293057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Moving beyond individual students, telemedicine can also provide benefits at the university level. For students, it can provide wider access to mental-health support, more flexible and convenient appointments, and greater continuity of care. It also provides an additional route to professional support, particularly for students who may find traditional face-to-face services difficult to access.</a:t>
            </a:r>
          </a:p>
          <a:p>
            <a:r>
              <a:rPr lang="en-US" b="1" dirty="0"/>
              <a:t>For the university, telemedicine can extend the reach of existing mental-health services and support more flexible ways of delivering care. It can complement face-to-face services rather than replacing them and may help universities address existing treatment gaps in student mental-health provision.</a:t>
            </a:r>
          </a:p>
          <a:p>
            <a:r>
              <a:rPr lang="en-US" b="1" dirty="0"/>
              <a:t>However, these benefits need to be considered critically. Becker and </a:t>
            </a:r>
            <a:r>
              <a:rPr lang="en-US" b="1" dirty="0" err="1"/>
              <a:t>Torous</a:t>
            </a:r>
            <a:r>
              <a:rPr lang="en-US" b="1" dirty="0"/>
              <a:t> (2019) highlight that digital mental-health interventions can experience low adherence, meaning students may not consistently engage with them. Universities also need appropriate digital infrastructure to deliver these services effectively, while the long-term effectiveness of digital interventions remains uncertain. Therefore, telemedicine has potential to strengthen university mental-health provision, but successful implementation requires appropriate resources, student engagement and integration with existing services.</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49</a:t>
            </a:fld>
            <a:endParaRPr lang="en-IN"/>
          </a:p>
        </p:txBody>
      </p:sp>
    </p:spTree>
    <p:extLst>
      <p:ext uri="{BB962C8B-B14F-4D97-AF65-F5344CB8AC3E}">
        <p14:creationId xmlns:p14="http://schemas.microsoft.com/office/powerpoint/2010/main" val="5886417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Telemedicine has wider implications for university policy, research and education. From a policy perspective, universities can integrate telemedicine into their existing mental-health strategies and develop clear pathways for accessing digital support. Policies should also address privacy, confidentiality, safeguarding and digital inequalities, ensuring that students who may have limited access to devices or reliable internet are not excluded. Importantly, digital services should be connected with face-to-face services so that students can receive the most appropriate type of support for their individual needs. The WHO guidance highlights the importance of appropriate governance, infrastructure and planning when implementing telemedicine services.</a:t>
            </a:r>
          </a:p>
          <a:p>
            <a:r>
              <a:rPr lang="en-US" b="1" dirty="0"/>
              <a:t>From a research perspective, further evidence is needed to understand the effectiveness and long-term outcomes of digital mental-health interventions. Research should also examine student engagement, uptake, accessibility and differences between digital and face-to-face support. Taylor et al. (2024) found that many digital interventions showed positive outcomes, but implementation and engagement varied across studies. In terms of education, universities can improve students’ awareness of available digital mental-health services and develop their digital mental-health literacy. Healthcare professionals and university staff may also need appropriate training in telemedicine and e-health. Overall, successful implementation requires supportive policy, continued research and appropriate education.</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50</a:t>
            </a:fld>
            <a:endParaRPr lang="en-IN"/>
          </a:p>
        </p:txBody>
      </p:sp>
    </p:spTree>
    <p:extLst>
      <p:ext uri="{BB962C8B-B14F-4D97-AF65-F5344CB8AC3E}">
        <p14:creationId xmlns:p14="http://schemas.microsoft.com/office/powerpoint/2010/main" val="17810455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To conclude, telemedicine has several potential benefits for supporting the mental health of university students. It can improve access to mental-health professionals and provide greater convenience and flexibility, allowing students to access support around their academic and personal commitments. It can also support digital engagement and continuity of care through remote follow-up.</a:t>
            </a:r>
          </a:p>
          <a:p>
            <a:r>
              <a:rPr lang="en-US" b="1" dirty="0"/>
              <a:t>Evidence also suggests that digital mental-health interventions have the potential to improve mental-health outcomes, including anxiety, depression and stress. At the university level, telemedicine can help extend existing mental-health services and provide an additional route to professional support.</a:t>
            </a:r>
          </a:p>
          <a:p>
            <a:r>
              <a:rPr lang="en-US" b="1" dirty="0"/>
              <a:t>However, successful implementation requires inclusive access, appropriate governance and ongoing evaluation. Most importantly, telemedicine should complement rather than replace face-to-face care, as some students may require more appropriate specialist or in-person support. Overall, telemedicine can complement existing university mental-health services while providing students with more accessible and flexible support.</a:t>
            </a:r>
          </a:p>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51</a:t>
            </a:fld>
            <a:endParaRPr lang="en-IN"/>
          </a:p>
        </p:txBody>
      </p:sp>
    </p:spTree>
    <p:extLst>
      <p:ext uri="{BB962C8B-B14F-4D97-AF65-F5344CB8AC3E}">
        <p14:creationId xmlns:p14="http://schemas.microsoft.com/office/powerpoint/2010/main" val="2483394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1847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3920364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3008987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449291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D3C55D39-44F5-4FB5-9F16-14C620F8BAFC}" type="datetimeFigureOut">
              <a:rPr lang="en-IN" smtClean="0"/>
              <a:t>13-08-2026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55638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D3C55D39-44F5-4FB5-9F16-14C620F8BAFC}" type="datetimeFigureOut">
              <a:rPr lang="en-IN" smtClean="0"/>
              <a:t>13-08-2026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544166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D3C55D39-44F5-4FB5-9F16-14C620F8BAFC}" type="datetimeFigureOut">
              <a:rPr lang="en-IN" smtClean="0"/>
              <a:t>13-08-2026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4081940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C55D39-44F5-4FB5-9F16-14C620F8BAFC}" type="datetimeFigureOut">
              <a:rPr lang="en-IN" smtClean="0"/>
              <a:t>13-08-2026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668878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3C55D39-44F5-4FB5-9F16-14C620F8BAFC}" type="datetimeFigureOut">
              <a:rPr lang="en-IN" smtClean="0"/>
              <a:t>13-08-2026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4237411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3C55D39-44F5-4FB5-9F16-14C620F8BAFC}" type="datetimeFigureOut">
              <a:rPr lang="en-IN" smtClean="0"/>
              <a:t>13-08-2026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679535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814561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534449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6850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71205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C55D39-44F5-4FB5-9F16-14C620F8BAFC}" type="datetimeFigureOut">
              <a:rPr lang="en-IN" smtClean="0"/>
              <a:t>13-08-2026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31EF09-6AA3-4077-A70F-28FB3F0BC92B}" type="slidenum">
              <a:rPr lang="en-IN" smtClean="0"/>
              <a:t>‹#›</a:t>
            </a:fld>
            <a:endParaRPr lang="en-IN"/>
          </a:p>
        </p:txBody>
      </p:sp>
    </p:spTree>
    <p:extLst>
      <p:ext uri="{BB962C8B-B14F-4D97-AF65-F5344CB8AC3E}">
        <p14:creationId xmlns:p14="http://schemas.microsoft.com/office/powerpoint/2010/main" val="1420381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6123647"/>
      </p:ext>
    </p:extLst>
  </p:cSld>
  <p:clrMap bg1="lt1" tx1="dk1" bg2="lt2" tx2="dk2" accent1="accent1" accent2="accent2" accent3="accent3" accent4="accent4" accent5="accent5" accent6="accent6" hlink="hlink" folHlink="folHlink"/>
  <p:sldLayoutIdLst>
    <p:sldLayoutId id="2147483661" r:id="rId1"/>
    <p:sldLayoutId id="2147483662"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jpe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jpe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29.png"/></Relationships>
</file>

<file path=ppt/slides/_rels/slide45.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jpeg"/><Relationship Id="rId7"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33.png"/><Relationship Id="rId5" Type="http://schemas.openxmlformats.org/officeDocument/2006/relationships/image" Target="../media/image32.jpeg"/><Relationship Id="rId4" Type="http://schemas.openxmlformats.org/officeDocument/2006/relationships/image" Target="../media/image31.png"/><Relationship Id="rId9" Type="http://schemas.openxmlformats.org/officeDocument/2006/relationships/image" Target="../media/image36.png"/></Relationships>
</file>

<file path=ppt/slides/_rels/slide4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4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1.xml"/><Relationship Id="rId1" Type="http://schemas.openxmlformats.org/officeDocument/2006/relationships/slideLayout" Target="../slideLayouts/slideLayout13.xml"/><Relationship Id="rId5" Type="http://schemas.openxmlformats.org/officeDocument/2006/relationships/image" Target="../media/image44.png"/><Relationship Id="rId4" Type="http://schemas.openxmlformats.org/officeDocument/2006/relationships/image" Target="../media/image43.png"/></Relationships>
</file>

<file path=ppt/slides/_rels/slide5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hyperlink" Target="https://cks.nice.org.uk/topics/mental-health-in-students/background-information/prevalence/" TargetMode="External"/><Relationship Id="rId2" Type="http://schemas.openxmlformats.org/officeDocument/2006/relationships/hyperlink" Target="https://researchbriefings.files.parliament.uk/documents/CBP-8593/CBP-8593.pdf" TargetMode="External"/><Relationship Id="rId1" Type="http://schemas.openxmlformats.org/officeDocument/2006/relationships/slideLayout" Target="../slideLayouts/slideLayout7.xml"/><Relationship Id="rId6" Type="http://schemas.openxmlformats.org/officeDocument/2006/relationships/hyperlink" Target="https://www.21kschool.com/ir/blog/causes-of-stress-in-students/" TargetMode="External"/><Relationship Id="rId5" Type="http://schemas.openxmlformats.org/officeDocument/2006/relationships/hyperlink" Target="https://www.officeforstudents.org.uk/publications/meeting-the-mental-health-needs-of-students/" TargetMode="External"/><Relationship Id="rId4" Type="http://schemas.openxmlformats.org/officeDocument/2006/relationships/hyperlink" Target="https://cks.nice.org.uk/topics/mental-health-in-students/background-information/risk-factors/" TargetMode="Externa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E52AAE-765E-8887-230C-442BCB4BAF5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3032076" y="140341"/>
            <a:ext cx="6096000" cy="1795232"/>
          </a:xfrm>
          <a:prstGeom prst="rect">
            <a:avLst/>
          </a:prstGeom>
        </p:spPr>
      </p:pic>
      <p:sp>
        <p:nvSpPr>
          <p:cNvPr id="3" name="Title 5">
            <a:extLst>
              <a:ext uri="{FF2B5EF4-FFF2-40B4-BE49-F238E27FC236}">
                <a16:creationId xmlns:a16="http://schemas.microsoft.com/office/drawing/2014/main" id="{6CA2E41B-6442-D42C-7650-926E13B882CB}"/>
              </a:ext>
            </a:extLst>
          </p:cNvPr>
          <p:cNvSpPr txBox="1">
            <a:spLocks/>
          </p:cNvSpPr>
          <p:nvPr/>
        </p:nvSpPr>
        <p:spPr>
          <a:xfrm>
            <a:off x="2024007" y="1572083"/>
            <a:ext cx="9132627" cy="749141"/>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pPr>
              <a:lnSpc>
                <a:spcPct val="150000"/>
              </a:lnSpc>
            </a:pPr>
            <a:endParaRPr lang="en-US" sz="1800" b="1" dirty="0" smtClean="0">
              <a:latin typeface="Arial" panose="020B0604020202020204" pitchFamily="34" charset="0"/>
              <a:cs typeface="Arial" panose="020B0604020202020204" pitchFamily="34" charset="0"/>
            </a:endParaRPr>
          </a:p>
          <a:p>
            <a:pPr>
              <a:lnSpc>
                <a:spcPct val="150000"/>
              </a:lnSpc>
            </a:pPr>
            <a:r>
              <a:rPr lang="en-US" sz="1800" b="1" dirty="0" smtClean="0">
                <a:latin typeface="Arial" panose="020B0604020202020204" pitchFamily="34" charset="0"/>
                <a:cs typeface="Arial" panose="020B0604020202020204" pitchFamily="34" charset="0"/>
              </a:rPr>
              <a:t>Course: MSc </a:t>
            </a:r>
            <a:r>
              <a:rPr lang="en-US" sz="1800" b="1" dirty="0">
                <a:latin typeface="Arial" panose="020B0604020202020204" pitchFamily="34" charset="0"/>
                <a:cs typeface="Arial" panose="020B0604020202020204" pitchFamily="34" charset="0"/>
              </a:rPr>
              <a:t>Public Health and Social Care in Practice</a:t>
            </a:r>
          </a:p>
        </p:txBody>
      </p:sp>
      <p:sp>
        <p:nvSpPr>
          <p:cNvPr id="4" name="TextBox 3">
            <a:extLst>
              <a:ext uri="{FF2B5EF4-FFF2-40B4-BE49-F238E27FC236}">
                <a16:creationId xmlns:a16="http://schemas.microsoft.com/office/drawing/2014/main" id="{695FBE97-BC28-B750-47B0-9885FE72F53E}"/>
              </a:ext>
            </a:extLst>
          </p:cNvPr>
          <p:cNvSpPr txBox="1"/>
          <p:nvPr/>
        </p:nvSpPr>
        <p:spPr>
          <a:xfrm>
            <a:off x="3697156" y="2605705"/>
            <a:ext cx="4500795" cy="923330"/>
          </a:xfrm>
          <a:prstGeom prst="rect">
            <a:avLst/>
          </a:prstGeom>
          <a:noFill/>
        </p:spPr>
        <p:txBody>
          <a:bodyPr wrap="square">
            <a:spAutoFit/>
          </a:bodyPr>
          <a:lstStyle/>
          <a:p>
            <a:pPr algn="ctr" defTabSz="457223">
              <a:lnSpc>
                <a:spcPct val="150000"/>
              </a:lnSpc>
              <a:defRPr/>
            </a:pPr>
            <a:endParaRPr lang="en-US" b="1" dirty="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smtClean="0">
                <a:solidFill>
                  <a:prstClr val="black"/>
                </a:solidFill>
                <a:latin typeface="Arial" panose="020B0604020202020204" pitchFamily="34" charset="0"/>
                <a:cs typeface="Arial" panose="020B0604020202020204" pitchFamily="34" charset="0"/>
              </a:rPr>
              <a:t>Module </a:t>
            </a:r>
            <a:r>
              <a:rPr lang="en-US" b="1" dirty="0">
                <a:solidFill>
                  <a:prstClr val="black"/>
                </a:solidFill>
                <a:latin typeface="Arial" panose="020B0604020202020204" pitchFamily="34" charset="0"/>
                <a:cs typeface="Arial" panose="020B0604020202020204" pitchFamily="34" charset="0"/>
              </a:rPr>
              <a:t>Code: </a:t>
            </a:r>
            <a:r>
              <a:rPr lang="en-US" dirty="0" smtClean="0">
                <a:solidFill>
                  <a:prstClr val="black"/>
                </a:solidFill>
                <a:latin typeface="Arial" panose="020B0604020202020204" pitchFamily="34" charset="0"/>
                <a:cs typeface="Arial" panose="020B0604020202020204" pitchFamily="34" charset="0"/>
              </a:rPr>
              <a:t>LCHS7009</a:t>
            </a:r>
            <a:r>
              <a:rPr lang="en-US" b="1" dirty="0" smtClean="0">
                <a:solidFill>
                  <a:prstClr val="black"/>
                </a:solidFill>
                <a:latin typeface="Arial" panose="020B0604020202020204" pitchFamily="34" charset="0"/>
                <a:cs typeface="Arial" panose="020B0604020202020204" pitchFamily="34" charset="0"/>
              </a:rPr>
              <a:t> </a:t>
            </a:r>
            <a:endParaRPr lang="en-US" b="1" dirty="0">
              <a:solidFill>
                <a:prstClr val="black"/>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55A57ED-E1D4-3DD5-8158-68A453AFA8D5}"/>
              </a:ext>
            </a:extLst>
          </p:cNvPr>
          <p:cNvSpPr txBox="1"/>
          <p:nvPr/>
        </p:nvSpPr>
        <p:spPr>
          <a:xfrm>
            <a:off x="4673554" y="3418188"/>
            <a:ext cx="4218318" cy="507831"/>
          </a:xfrm>
          <a:prstGeom prst="rect">
            <a:avLst/>
          </a:prstGeom>
          <a:noFill/>
        </p:spPr>
        <p:txBody>
          <a:bodyPr wrap="square">
            <a:spAutoFit/>
          </a:bodyPr>
          <a:lstStyle/>
          <a:p>
            <a:pPr lvl="0">
              <a:lnSpc>
                <a:spcPct val="150000"/>
              </a:lnSpc>
              <a:defRPr/>
            </a:pPr>
            <a:r>
              <a:rPr lang="en-US" b="1" dirty="0" smtClean="0">
                <a:solidFill>
                  <a:prstClr val="black"/>
                </a:solidFill>
                <a:latin typeface="Arial" panose="020B0604020202020204" pitchFamily="34" charset="0"/>
                <a:cs typeface="Arial" panose="020B0604020202020204" pitchFamily="34" charset="0"/>
              </a:rPr>
              <a:t>Lecturer</a:t>
            </a:r>
            <a:r>
              <a:rPr lang="en-US" b="1" dirty="0">
                <a:solidFill>
                  <a:prstClr val="black"/>
                </a:solidFill>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Ping Wu</a:t>
            </a:r>
            <a:endParaRPr lang="en-US" b="1" dirty="0">
              <a:solidFill>
                <a:prstClr val="black"/>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3AF5E0D-3ECA-EF50-ACE9-0A0C363DFC10}"/>
              </a:ext>
            </a:extLst>
          </p:cNvPr>
          <p:cNvSpPr txBox="1"/>
          <p:nvPr/>
        </p:nvSpPr>
        <p:spPr>
          <a:xfrm>
            <a:off x="1555434" y="2154424"/>
            <a:ext cx="9601200" cy="923330"/>
          </a:xfrm>
          <a:prstGeom prst="rect">
            <a:avLst/>
          </a:prstGeom>
          <a:noFill/>
        </p:spPr>
        <p:txBody>
          <a:bodyPr wrap="square">
            <a:spAutoFit/>
          </a:bodyPr>
          <a:lstStyle/>
          <a:p>
            <a:pPr algn="ctr" defTabSz="457223">
              <a:lnSpc>
                <a:spcPct val="150000"/>
              </a:lnSpc>
              <a:defRPr/>
            </a:pPr>
            <a:endParaRPr lang="en-US" b="1" dirty="0" smtClean="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smtClean="0">
                <a:solidFill>
                  <a:prstClr val="black"/>
                </a:solidFill>
                <a:latin typeface="Arial" panose="020B0604020202020204" pitchFamily="34" charset="0"/>
                <a:cs typeface="Arial" panose="020B0604020202020204" pitchFamily="34" charset="0"/>
              </a:rPr>
              <a:t>Module: </a:t>
            </a:r>
            <a:r>
              <a:rPr lang="en-IN" dirty="0"/>
              <a:t>Population Health and Digital Health Promotion</a:t>
            </a:r>
            <a:endParaRPr lang="en-US" dirty="0">
              <a:solidFill>
                <a:prstClr val="black"/>
              </a:solidFill>
              <a:latin typeface="Arial" panose="020B0604020202020204" pitchFamily="34" charset="0"/>
              <a:cs typeface="Arial" panose="020B0604020202020204" pitchFamily="34" charset="0"/>
            </a:endParaRPr>
          </a:p>
        </p:txBody>
      </p:sp>
      <p:sp>
        <p:nvSpPr>
          <p:cNvPr id="9" name="TextBox 8"/>
          <p:cNvSpPr txBox="1"/>
          <p:nvPr/>
        </p:nvSpPr>
        <p:spPr>
          <a:xfrm>
            <a:off x="1320147" y="5853232"/>
            <a:ext cx="10071771" cy="1200329"/>
          </a:xfrm>
          <a:prstGeom prst="rect">
            <a:avLst/>
          </a:prstGeom>
          <a:noFill/>
        </p:spPr>
        <p:txBody>
          <a:bodyPr wrap="square" rtlCol="0">
            <a:spAutoFit/>
          </a:bodyPr>
          <a:lstStyle/>
          <a:p>
            <a:pPr algn="ctr">
              <a:lnSpc>
                <a:spcPct val="150000"/>
              </a:lnSpc>
            </a:pPr>
            <a:r>
              <a:rPr lang="en-IN" dirty="0" smtClean="0">
                <a:latin typeface="Arial" panose="020B0604020202020204" pitchFamily="34" charset="0"/>
                <a:cs typeface="Arial" panose="020B0604020202020204" pitchFamily="34" charset="0"/>
              </a:rPr>
              <a:t>Title: </a:t>
            </a:r>
            <a:r>
              <a:rPr lang="en-US" b="1" dirty="0" err="1">
                <a:solidFill>
                  <a:srgbClr val="002060"/>
                </a:solidFill>
                <a:latin typeface="Arial" panose="020B0604020202020204" pitchFamily="34" charset="0"/>
                <a:cs typeface="Arial" panose="020B0604020202020204" pitchFamily="34" charset="0"/>
              </a:rPr>
              <a:t>TeleMind</a:t>
            </a:r>
            <a:r>
              <a:rPr lang="en-US" b="1" dirty="0">
                <a:solidFill>
                  <a:srgbClr val="002060"/>
                </a:solidFill>
                <a:latin typeface="Arial" panose="020B0604020202020204" pitchFamily="34" charset="0"/>
                <a:cs typeface="Arial" panose="020B0604020202020204" pitchFamily="34" charset="0"/>
              </a:rPr>
              <a:t> Connect </a:t>
            </a:r>
            <a:r>
              <a:rPr lang="en-US" b="1" dirty="0" smtClean="0">
                <a:solidFill>
                  <a:srgbClr val="002060"/>
                </a:solidFill>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A </a:t>
            </a:r>
            <a:r>
              <a:rPr lang="en-US" dirty="0">
                <a:latin typeface="Arial" panose="020B0604020202020204" pitchFamily="34" charset="0"/>
                <a:cs typeface="Arial" panose="020B0604020202020204" pitchFamily="34" charset="0"/>
              </a:rPr>
              <a:t>Digital Mental Wellbeing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Using Telemedicine to </a:t>
            </a:r>
          </a:p>
          <a:p>
            <a:pPr algn="ctr">
              <a:lnSpc>
                <a:spcPct val="150000"/>
              </a:lnSpc>
            </a:pPr>
            <a:r>
              <a:rPr lang="en-US" dirty="0">
                <a:latin typeface="Arial" panose="020B0604020202020204" pitchFamily="34" charset="0"/>
                <a:cs typeface="Arial" panose="020B0604020202020204" pitchFamily="34" charset="0"/>
              </a:rPr>
              <a:t>Improve Mental Health Among University </a:t>
            </a:r>
            <a:r>
              <a:rPr lang="en-US" dirty="0" smtClean="0">
                <a:latin typeface="Arial" panose="020B0604020202020204" pitchFamily="34" charset="0"/>
                <a:cs typeface="Arial" panose="020B0604020202020204" pitchFamily="34" charset="0"/>
              </a:rPr>
              <a:t>Student</a:t>
            </a:r>
          </a:p>
          <a:p>
            <a:pPr algn="just"/>
            <a:endParaRPr lang="en-IN" dirty="0"/>
          </a:p>
        </p:txBody>
      </p:sp>
      <p:graphicFrame>
        <p:nvGraphicFramePr>
          <p:cNvPr id="8" name="Table 7"/>
          <p:cNvGraphicFramePr>
            <a:graphicFrameLocks noGrp="1"/>
          </p:cNvGraphicFramePr>
          <p:nvPr>
            <p:extLst>
              <p:ext uri="{D42A27DB-BD31-4B8C-83A1-F6EECF244321}">
                <p14:modId xmlns:p14="http://schemas.microsoft.com/office/powerpoint/2010/main" val="1066617414"/>
              </p:ext>
            </p:extLst>
          </p:nvPr>
        </p:nvGraphicFramePr>
        <p:xfrm>
          <a:off x="3221893" y="3926867"/>
          <a:ext cx="6268278" cy="1854200"/>
        </p:xfrm>
        <a:graphic>
          <a:graphicData uri="http://schemas.openxmlformats.org/drawingml/2006/table">
            <a:tbl>
              <a:tblPr firstRow="1" bandRow="1">
                <a:tableStyleId>{5C22544A-7EE6-4342-B048-85BDC9FD1C3A}</a:tableStyleId>
              </a:tblPr>
              <a:tblGrid>
                <a:gridCol w="1016748">
                  <a:extLst>
                    <a:ext uri="{9D8B030D-6E8A-4147-A177-3AD203B41FA5}">
                      <a16:colId xmlns:a16="http://schemas.microsoft.com/office/drawing/2014/main" val="1181146259"/>
                    </a:ext>
                  </a:extLst>
                </a:gridCol>
                <a:gridCol w="2892117">
                  <a:extLst>
                    <a:ext uri="{9D8B030D-6E8A-4147-A177-3AD203B41FA5}">
                      <a16:colId xmlns:a16="http://schemas.microsoft.com/office/drawing/2014/main" val="2508130739"/>
                    </a:ext>
                  </a:extLst>
                </a:gridCol>
                <a:gridCol w="2359413">
                  <a:extLst>
                    <a:ext uri="{9D8B030D-6E8A-4147-A177-3AD203B41FA5}">
                      <a16:colId xmlns:a16="http://schemas.microsoft.com/office/drawing/2014/main" val="153724886"/>
                    </a:ext>
                  </a:extLst>
                </a:gridCol>
              </a:tblGrid>
              <a:tr h="370840">
                <a:tc>
                  <a:txBody>
                    <a:bodyPr/>
                    <a:lstStyle/>
                    <a:p>
                      <a:pPr algn="just"/>
                      <a:r>
                        <a:rPr lang="en-IN" sz="1800" dirty="0" smtClean="0"/>
                        <a:t>Member</a:t>
                      </a:r>
                      <a:r>
                        <a:rPr lang="en-IN" sz="1800" baseline="0" dirty="0" smtClean="0"/>
                        <a:t> </a:t>
                      </a:r>
                      <a:endParaRPr lang="en-IN" sz="1800" dirty="0"/>
                    </a:p>
                  </a:txBody>
                  <a:tcPr/>
                </a:tc>
                <a:tc>
                  <a:txBody>
                    <a:bodyPr/>
                    <a:lstStyle/>
                    <a:p>
                      <a:pPr algn="just"/>
                      <a:r>
                        <a:rPr lang="en-IN" sz="1800" dirty="0" smtClean="0"/>
                        <a:t>Name of student </a:t>
                      </a:r>
                      <a:endParaRPr lang="en-IN" sz="1800" dirty="0"/>
                    </a:p>
                  </a:txBody>
                  <a:tcPr/>
                </a:tc>
                <a:tc>
                  <a:txBody>
                    <a:bodyPr/>
                    <a:lstStyle/>
                    <a:p>
                      <a:pPr algn="just"/>
                      <a:r>
                        <a:rPr lang="en-IN" sz="1800" dirty="0" smtClean="0"/>
                        <a:t>Student ID</a:t>
                      </a:r>
                      <a:endParaRPr lang="en-IN" sz="1800" dirty="0"/>
                    </a:p>
                  </a:txBody>
                  <a:tcPr/>
                </a:tc>
                <a:extLst>
                  <a:ext uri="{0D108BD9-81ED-4DB2-BD59-A6C34878D82A}">
                    <a16:rowId xmlns:a16="http://schemas.microsoft.com/office/drawing/2014/main" val="2819457405"/>
                  </a:ext>
                </a:extLst>
              </a:tr>
              <a:tr h="370840">
                <a:tc>
                  <a:txBody>
                    <a:bodyPr/>
                    <a:lstStyle/>
                    <a:p>
                      <a:pPr algn="just"/>
                      <a:r>
                        <a:rPr lang="en-IN" sz="1800" dirty="0" smtClean="0"/>
                        <a:t>1.</a:t>
                      </a:r>
                      <a:endParaRPr lang="en-IN" sz="1800" dirty="0"/>
                    </a:p>
                  </a:txBody>
                  <a:tcPr/>
                </a:tc>
                <a:tc>
                  <a:txBody>
                    <a:bodyPr/>
                    <a:lstStyle/>
                    <a:p>
                      <a:pPr algn="just"/>
                      <a:r>
                        <a:rPr lang="en-US" sz="1800" dirty="0" smtClean="0">
                          <a:solidFill>
                            <a:schemeClr val="tx1"/>
                          </a:solidFill>
                        </a:rPr>
                        <a:t>Ms.</a:t>
                      </a:r>
                      <a:r>
                        <a:rPr lang="en-US" sz="1800" baseline="0" dirty="0" smtClean="0">
                          <a:solidFill>
                            <a:schemeClr val="tx1"/>
                          </a:solidFill>
                        </a:rPr>
                        <a:t> Pragati </a:t>
                      </a:r>
                      <a:r>
                        <a:rPr lang="en-US" sz="1800" baseline="0" dirty="0" err="1" smtClean="0">
                          <a:solidFill>
                            <a:schemeClr val="tx1"/>
                          </a:solidFill>
                        </a:rPr>
                        <a:t>Vinodbhai</a:t>
                      </a:r>
                      <a:r>
                        <a:rPr lang="en-US" sz="1800" baseline="0" dirty="0" smtClean="0">
                          <a:solidFill>
                            <a:schemeClr val="tx1"/>
                          </a:solidFill>
                        </a:rPr>
                        <a:t> Patel</a:t>
                      </a:r>
                    </a:p>
                  </a:txBody>
                  <a:tcPr/>
                </a:tc>
                <a:tc>
                  <a:txBody>
                    <a:bodyPr/>
                    <a:lstStyle/>
                    <a:p>
                      <a:pPr algn="just"/>
                      <a:r>
                        <a:rPr lang="en-US" sz="1800" dirty="0" smtClean="0">
                          <a:solidFill>
                            <a:schemeClr val="tx1"/>
                          </a:solidFill>
                        </a:rPr>
                        <a:t>2522440</a:t>
                      </a:r>
                    </a:p>
                  </a:txBody>
                  <a:tcPr/>
                </a:tc>
                <a:extLst>
                  <a:ext uri="{0D108BD9-81ED-4DB2-BD59-A6C34878D82A}">
                    <a16:rowId xmlns:a16="http://schemas.microsoft.com/office/drawing/2014/main" val="2318765823"/>
                  </a:ext>
                </a:extLst>
              </a:tr>
              <a:tr h="370840">
                <a:tc>
                  <a:txBody>
                    <a:bodyPr/>
                    <a:lstStyle/>
                    <a:p>
                      <a:pPr algn="just"/>
                      <a:r>
                        <a:rPr lang="en-IN" sz="1800" dirty="0" smtClean="0"/>
                        <a:t>2.</a:t>
                      </a:r>
                      <a:endParaRPr lang="en-IN" sz="1800"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b="1" noProof="0" dirty="0" smtClean="0">
                          <a:solidFill>
                            <a:schemeClr val="tx1"/>
                          </a:solidFill>
                          <a:latin typeface="Calibri" pitchFamily="34" charset="0"/>
                          <a:ea typeface="Calibri" pitchFamily="34" charset="-122"/>
                          <a:cs typeface="Calibri" pitchFamily="34" charset="-120"/>
                        </a:rPr>
                        <a:t>Md. </a:t>
                      </a:r>
                      <a:r>
                        <a:rPr lang="en-US" sz="1800" b="1" noProof="0" dirty="0" err="1" smtClean="0">
                          <a:solidFill>
                            <a:schemeClr val="tx1"/>
                          </a:solidFill>
                          <a:latin typeface="Calibri" pitchFamily="34" charset="0"/>
                          <a:ea typeface="Calibri" pitchFamily="34" charset="-122"/>
                          <a:cs typeface="Calibri" pitchFamily="34" charset="-120"/>
                        </a:rPr>
                        <a:t>Shohel</a:t>
                      </a:r>
                      <a:r>
                        <a:rPr lang="en-US" sz="1800" b="1" noProof="0" dirty="0" smtClean="0">
                          <a:solidFill>
                            <a:schemeClr val="tx1"/>
                          </a:solidFill>
                          <a:latin typeface="Calibri" pitchFamily="34" charset="0"/>
                          <a:ea typeface="Calibri" pitchFamily="34" charset="-122"/>
                          <a:cs typeface="Calibri" pitchFamily="34" charset="-120"/>
                        </a:rPr>
                        <a:t> </a:t>
                      </a:r>
                      <a:r>
                        <a:rPr lang="en-US" sz="1800" b="1" noProof="0" dirty="0" err="1" smtClean="0">
                          <a:solidFill>
                            <a:schemeClr val="tx1"/>
                          </a:solidFill>
                          <a:latin typeface="Calibri" pitchFamily="34" charset="0"/>
                          <a:ea typeface="Calibri" pitchFamily="34" charset="-122"/>
                          <a:cs typeface="Calibri" pitchFamily="34" charset="-120"/>
                        </a:rPr>
                        <a:t>Hossen</a:t>
                      </a:r>
                      <a:r>
                        <a:rPr kumimoji="0" lang="en-US" sz="1800" b="1" i="0" u="none" strike="noStrike" kern="1200" cap="none" spc="0" normalizeH="0" baseline="0" noProof="0" dirty="0" smtClean="0">
                          <a:ln>
                            <a:noFill/>
                          </a:ln>
                          <a:solidFill>
                            <a:schemeClr val="tx1"/>
                          </a:solidFill>
                          <a:effectLst/>
                          <a:uLnTx/>
                          <a:uFillTx/>
                          <a:latin typeface="Calibri" pitchFamily="34" charset="0"/>
                          <a:ea typeface="Calibri" pitchFamily="34" charset="-122"/>
                          <a:cs typeface="Calibri" pitchFamily="34" charset="-120"/>
                        </a:rPr>
                        <a:t> </a:t>
                      </a:r>
                      <a:endParaRPr kumimoji="0" lang="en-US" sz="1800" b="0" i="0" u="none" strike="noStrike" kern="1200" cap="none" spc="0" normalizeH="0" baseline="0" noProof="0" dirty="0" smtClean="0">
                        <a:ln>
                          <a:noFill/>
                        </a:ln>
                        <a:solidFill>
                          <a:schemeClr val="tx1"/>
                        </a:solidFill>
                        <a:effectLst/>
                        <a:uLnTx/>
                        <a:uFillTx/>
                        <a:latin typeface="+mn-lt"/>
                        <a:ea typeface="+mn-ea"/>
                        <a:cs typeface="+mn-cs"/>
                      </a:endParaRP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schemeClr val="tx1"/>
                          </a:solidFill>
                          <a:effectLst/>
                          <a:uLnTx/>
                          <a:uFillTx/>
                          <a:latin typeface="Calibri" pitchFamily="34" charset="0"/>
                          <a:ea typeface="Calibri" pitchFamily="34" charset="-122"/>
                          <a:cs typeface="Calibri" pitchFamily="34" charset="-120"/>
                        </a:rPr>
                        <a:t>2433869</a:t>
                      </a:r>
                      <a:endParaRPr kumimoji="0" lang="en-US" sz="1800" b="0" i="0" u="none" strike="noStrike" kern="1200" cap="none" spc="0" normalizeH="0" baseline="0" noProof="0" dirty="0" smtClean="0">
                        <a:ln>
                          <a:noFill/>
                        </a:ln>
                        <a:solidFill>
                          <a:schemeClr val="tx1"/>
                        </a:solidFill>
                        <a:effectLst/>
                        <a:uLnTx/>
                        <a:uFillTx/>
                        <a:latin typeface="+mn-lt"/>
                        <a:ea typeface="+mn-ea"/>
                        <a:cs typeface="+mn-cs"/>
                      </a:endParaRPr>
                    </a:p>
                  </a:txBody>
                  <a:tcPr/>
                </a:tc>
                <a:extLst>
                  <a:ext uri="{0D108BD9-81ED-4DB2-BD59-A6C34878D82A}">
                    <a16:rowId xmlns:a16="http://schemas.microsoft.com/office/drawing/2014/main" val="19424430"/>
                  </a:ext>
                </a:extLst>
              </a:tr>
              <a:tr h="370840">
                <a:tc>
                  <a:txBody>
                    <a:bodyPr/>
                    <a:lstStyle/>
                    <a:p>
                      <a:pPr algn="just"/>
                      <a:r>
                        <a:rPr lang="en-IN" sz="1800" dirty="0" smtClean="0"/>
                        <a:t>3.</a:t>
                      </a:r>
                      <a:endParaRPr lang="en-IN" sz="1800" dirty="0"/>
                    </a:p>
                  </a:txBody>
                  <a:tcPr/>
                </a:tc>
                <a:tc>
                  <a:txBody>
                    <a:bodyPr/>
                    <a:lstStyle/>
                    <a:p>
                      <a:pPr algn="just"/>
                      <a:r>
                        <a:rPr lang="en-IN" sz="1800" dirty="0" smtClean="0"/>
                        <a:t>Ms. </a:t>
                      </a:r>
                      <a:r>
                        <a:rPr lang="en-IN" sz="1800" dirty="0" err="1" smtClean="0"/>
                        <a:t>Sanjana</a:t>
                      </a:r>
                      <a:r>
                        <a:rPr lang="en-IN" sz="1800" dirty="0" smtClean="0"/>
                        <a:t> Chauhan </a:t>
                      </a:r>
                      <a:endParaRPr lang="en-IN" sz="1800" dirty="0"/>
                    </a:p>
                  </a:txBody>
                  <a:tcPr/>
                </a:tc>
                <a:tc>
                  <a:txBody>
                    <a:bodyPr/>
                    <a:lstStyle/>
                    <a:p>
                      <a:pPr algn="just"/>
                      <a:r>
                        <a:rPr lang="en-IN" sz="1800" dirty="0" smtClean="0"/>
                        <a:t>2505065</a:t>
                      </a:r>
                      <a:endParaRPr lang="en-IN" sz="1800" dirty="0"/>
                    </a:p>
                  </a:txBody>
                  <a:tcPr/>
                </a:tc>
                <a:extLst>
                  <a:ext uri="{0D108BD9-81ED-4DB2-BD59-A6C34878D82A}">
                    <a16:rowId xmlns:a16="http://schemas.microsoft.com/office/drawing/2014/main" val="3165483786"/>
                  </a:ext>
                </a:extLst>
              </a:tr>
              <a:tr h="370840">
                <a:tc>
                  <a:txBody>
                    <a:bodyPr/>
                    <a:lstStyle/>
                    <a:p>
                      <a:pPr algn="just"/>
                      <a:r>
                        <a:rPr lang="en-IN" sz="1800" dirty="0" smtClean="0"/>
                        <a:t>4.</a:t>
                      </a:r>
                      <a:endParaRPr lang="en-IN" sz="1800" dirty="0"/>
                    </a:p>
                  </a:txBody>
                  <a:tcPr/>
                </a:tc>
                <a:tc>
                  <a:txBody>
                    <a:bodyPr/>
                    <a:lstStyle/>
                    <a:p>
                      <a:pPr algn="just"/>
                      <a:r>
                        <a:rPr lang="en-US" sz="1800" dirty="0" err="1"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Varshini</a:t>
                      </a:r>
                      <a:r>
                        <a:rPr lang="en-US" sz="18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r>
                        <a:rPr lang="en-US" sz="1800" dirty="0" err="1"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Velmurugan</a:t>
                      </a:r>
                      <a:r>
                        <a:rPr lang="en-US" sz="18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endParaRPr lang="en-IN" sz="1800" dirty="0"/>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2531984</a:t>
                      </a:r>
                    </a:p>
                  </a:txBody>
                  <a:tcPr/>
                </a:tc>
                <a:extLst>
                  <a:ext uri="{0D108BD9-81ED-4DB2-BD59-A6C34878D82A}">
                    <a16:rowId xmlns:a16="http://schemas.microsoft.com/office/drawing/2014/main" val="809006454"/>
                  </a:ext>
                </a:extLst>
              </a:tr>
            </a:tbl>
          </a:graphicData>
        </a:graphic>
      </p:graphicFrame>
    </p:spTree>
    <p:extLst>
      <p:ext uri="{BB962C8B-B14F-4D97-AF65-F5344CB8AC3E}">
        <p14:creationId xmlns:p14="http://schemas.microsoft.com/office/powerpoint/2010/main" val="24236155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pattFill prst="pct30">
          <a:fgClr>
            <a:schemeClr val="accent1"/>
          </a:fgClr>
          <a:bgClr>
            <a:schemeClr val="bg1"/>
          </a:bgClr>
        </a:patt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E52AAE-765E-8887-230C-442BCB4BAF5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400000"/>
                    </a14:imgEffect>
                  </a14:imgLayer>
                </a14:imgProps>
              </a:ext>
            </a:extLst>
          </a:blip>
          <a:stretch>
            <a:fillRect/>
          </a:stretch>
        </p:blipFill>
        <p:spPr>
          <a:xfrm>
            <a:off x="3032076" y="140341"/>
            <a:ext cx="6096000" cy="1795232"/>
          </a:xfrm>
          <a:prstGeom prst="rect">
            <a:avLst/>
          </a:prstGeom>
        </p:spPr>
      </p:pic>
      <p:sp>
        <p:nvSpPr>
          <p:cNvPr id="3" name="Title 5">
            <a:extLst>
              <a:ext uri="{FF2B5EF4-FFF2-40B4-BE49-F238E27FC236}">
                <a16:creationId xmlns:a16="http://schemas.microsoft.com/office/drawing/2014/main" id="{6CA2E41B-6442-D42C-7650-926E13B882CB}"/>
              </a:ext>
            </a:extLst>
          </p:cNvPr>
          <p:cNvSpPr txBox="1">
            <a:spLocks/>
          </p:cNvSpPr>
          <p:nvPr/>
        </p:nvSpPr>
        <p:spPr>
          <a:xfrm>
            <a:off x="2024006" y="1827389"/>
            <a:ext cx="9132627" cy="749141"/>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pPr>
              <a:lnSpc>
                <a:spcPct val="150000"/>
              </a:lnSpc>
            </a:pPr>
            <a:endParaRPr lang="en-US" sz="1800" b="1" dirty="0" smtClean="0">
              <a:latin typeface="Arial" panose="020B0604020202020204" pitchFamily="34" charset="0"/>
              <a:cs typeface="Arial" panose="020B0604020202020204" pitchFamily="34" charset="0"/>
            </a:endParaRPr>
          </a:p>
          <a:p>
            <a:pPr>
              <a:lnSpc>
                <a:spcPct val="150000"/>
              </a:lnSpc>
            </a:pPr>
            <a:r>
              <a:rPr lang="en-US" sz="1800" b="1" dirty="0" smtClean="0">
                <a:latin typeface="Arial" panose="020B0604020202020204" pitchFamily="34" charset="0"/>
                <a:cs typeface="Arial" panose="020B0604020202020204" pitchFamily="34" charset="0"/>
              </a:rPr>
              <a:t>Course: MSc </a:t>
            </a:r>
            <a:r>
              <a:rPr lang="en-US" sz="1800" b="1" dirty="0">
                <a:latin typeface="Arial" panose="020B0604020202020204" pitchFamily="34" charset="0"/>
                <a:cs typeface="Arial" panose="020B0604020202020204" pitchFamily="34" charset="0"/>
              </a:rPr>
              <a:t>Public Health and Social Care in Practice</a:t>
            </a:r>
          </a:p>
        </p:txBody>
      </p:sp>
      <p:sp>
        <p:nvSpPr>
          <p:cNvPr id="4" name="TextBox 3">
            <a:extLst>
              <a:ext uri="{FF2B5EF4-FFF2-40B4-BE49-F238E27FC236}">
                <a16:creationId xmlns:a16="http://schemas.microsoft.com/office/drawing/2014/main" id="{695FBE97-BC28-B750-47B0-9885FE72F53E}"/>
              </a:ext>
            </a:extLst>
          </p:cNvPr>
          <p:cNvSpPr txBox="1"/>
          <p:nvPr/>
        </p:nvSpPr>
        <p:spPr>
          <a:xfrm>
            <a:off x="3365851" y="2940602"/>
            <a:ext cx="4500795" cy="923330"/>
          </a:xfrm>
          <a:prstGeom prst="rect">
            <a:avLst/>
          </a:prstGeom>
          <a:noFill/>
        </p:spPr>
        <p:txBody>
          <a:bodyPr wrap="square">
            <a:spAutoFit/>
          </a:bodyPr>
          <a:lstStyle/>
          <a:p>
            <a:pPr algn="ctr" defTabSz="457223">
              <a:lnSpc>
                <a:spcPct val="150000"/>
              </a:lnSpc>
              <a:defRPr/>
            </a:pPr>
            <a:endParaRPr lang="en-US" b="1" dirty="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smtClean="0">
                <a:solidFill>
                  <a:prstClr val="black"/>
                </a:solidFill>
                <a:latin typeface="Arial" panose="020B0604020202020204" pitchFamily="34" charset="0"/>
                <a:cs typeface="Arial" panose="020B0604020202020204" pitchFamily="34" charset="0"/>
              </a:rPr>
              <a:t>Module </a:t>
            </a:r>
            <a:r>
              <a:rPr lang="en-US" b="1" dirty="0">
                <a:solidFill>
                  <a:prstClr val="black"/>
                </a:solidFill>
                <a:latin typeface="Arial" panose="020B0604020202020204" pitchFamily="34" charset="0"/>
                <a:cs typeface="Arial" panose="020B0604020202020204" pitchFamily="34" charset="0"/>
              </a:rPr>
              <a:t>Code: </a:t>
            </a:r>
            <a:r>
              <a:rPr lang="en-US" dirty="0" smtClean="0">
                <a:solidFill>
                  <a:prstClr val="black"/>
                </a:solidFill>
                <a:latin typeface="Arial" panose="020B0604020202020204" pitchFamily="34" charset="0"/>
                <a:cs typeface="Arial" panose="020B0604020202020204" pitchFamily="34" charset="0"/>
              </a:rPr>
              <a:t>LCHS7009</a:t>
            </a:r>
            <a:r>
              <a:rPr lang="en-US" b="1" dirty="0" smtClean="0">
                <a:solidFill>
                  <a:prstClr val="black"/>
                </a:solidFill>
                <a:latin typeface="Arial" panose="020B0604020202020204" pitchFamily="34" charset="0"/>
                <a:cs typeface="Arial" panose="020B0604020202020204" pitchFamily="34" charset="0"/>
              </a:rPr>
              <a:t> </a:t>
            </a:r>
            <a:endParaRPr lang="en-US" b="1" dirty="0">
              <a:solidFill>
                <a:prstClr val="black"/>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55A57ED-E1D4-3DD5-8158-68A453AFA8D5}"/>
              </a:ext>
            </a:extLst>
          </p:cNvPr>
          <p:cNvSpPr txBox="1"/>
          <p:nvPr/>
        </p:nvSpPr>
        <p:spPr>
          <a:xfrm>
            <a:off x="4481161" y="3787945"/>
            <a:ext cx="4218318" cy="507831"/>
          </a:xfrm>
          <a:prstGeom prst="rect">
            <a:avLst/>
          </a:prstGeom>
          <a:noFill/>
        </p:spPr>
        <p:txBody>
          <a:bodyPr wrap="square">
            <a:spAutoFit/>
          </a:bodyPr>
          <a:lstStyle/>
          <a:p>
            <a:pPr lvl="0">
              <a:lnSpc>
                <a:spcPct val="150000"/>
              </a:lnSpc>
              <a:defRPr/>
            </a:pPr>
            <a:r>
              <a:rPr lang="en-US" b="1" dirty="0" smtClean="0">
                <a:solidFill>
                  <a:prstClr val="black"/>
                </a:solidFill>
                <a:latin typeface="Arial" panose="020B0604020202020204" pitchFamily="34" charset="0"/>
                <a:cs typeface="Arial" panose="020B0604020202020204" pitchFamily="34" charset="0"/>
              </a:rPr>
              <a:t>Lecturer</a:t>
            </a:r>
            <a:r>
              <a:rPr lang="en-US" b="1" dirty="0">
                <a:solidFill>
                  <a:prstClr val="black"/>
                </a:solidFill>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Ping Wu</a:t>
            </a:r>
            <a:endParaRPr lang="en-US" b="1" dirty="0">
              <a:solidFill>
                <a:prstClr val="black"/>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3AF5E0D-3ECA-EF50-ACE9-0A0C363DFC10}"/>
              </a:ext>
            </a:extLst>
          </p:cNvPr>
          <p:cNvSpPr txBox="1"/>
          <p:nvPr/>
        </p:nvSpPr>
        <p:spPr>
          <a:xfrm>
            <a:off x="1555433" y="2357550"/>
            <a:ext cx="9601200" cy="923330"/>
          </a:xfrm>
          <a:prstGeom prst="rect">
            <a:avLst/>
          </a:prstGeom>
          <a:noFill/>
        </p:spPr>
        <p:txBody>
          <a:bodyPr wrap="square">
            <a:spAutoFit/>
          </a:bodyPr>
          <a:lstStyle/>
          <a:p>
            <a:pPr algn="ctr" defTabSz="457223">
              <a:lnSpc>
                <a:spcPct val="150000"/>
              </a:lnSpc>
              <a:defRPr/>
            </a:pPr>
            <a:endParaRPr lang="en-US" b="1" dirty="0" smtClean="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smtClean="0">
                <a:solidFill>
                  <a:prstClr val="black"/>
                </a:solidFill>
                <a:latin typeface="Arial" panose="020B0604020202020204" pitchFamily="34" charset="0"/>
                <a:cs typeface="Arial" panose="020B0604020202020204" pitchFamily="34" charset="0"/>
              </a:rPr>
              <a:t>Module: </a:t>
            </a:r>
            <a:r>
              <a:rPr lang="en-IN" dirty="0"/>
              <a:t>Population Health and Digital Health Promotion</a:t>
            </a:r>
            <a:endParaRPr lang="en-US" dirty="0">
              <a:solidFill>
                <a:prstClr val="black"/>
              </a:solidFill>
              <a:latin typeface="Arial" panose="020B0604020202020204" pitchFamily="34" charset="0"/>
              <a:cs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1206572855"/>
              </p:ext>
            </p:extLst>
          </p:nvPr>
        </p:nvGraphicFramePr>
        <p:xfrm>
          <a:off x="2859798" y="4477546"/>
          <a:ext cx="6268278" cy="741680"/>
        </p:xfrm>
        <a:graphic>
          <a:graphicData uri="http://schemas.openxmlformats.org/drawingml/2006/table">
            <a:tbl>
              <a:tblPr firstRow="1" bandRow="1">
                <a:tableStyleId>{5C22544A-7EE6-4342-B048-85BDC9FD1C3A}</a:tableStyleId>
              </a:tblPr>
              <a:tblGrid>
                <a:gridCol w="1016748">
                  <a:extLst>
                    <a:ext uri="{9D8B030D-6E8A-4147-A177-3AD203B41FA5}">
                      <a16:colId xmlns:a16="http://schemas.microsoft.com/office/drawing/2014/main" val="1181146259"/>
                    </a:ext>
                  </a:extLst>
                </a:gridCol>
                <a:gridCol w="2892117">
                  <a:extLst>
                    <a:ext uri="{9D8B030D-6E8A-4147-A177-3AD203B41FA5}">
                      <a16:colId xmlns:a16="http://schemas.microsoft.com/office/drawing/2014/main" val="2508130739"/>
                    </a:ext>
                  </a:extLst>
                </a:gridCol>
                <a:gridCol w="2359413">
                  <a:extLst>
                    <a:ext uri="{9D8B030D-6E8A-4147-A177-3AD203B41FA5}">
                      <a16:colId xmlns:a16="http://schemas.microsoft.com/office/drawing/2014/main" val="153724886"/>
                    </a:ext>
                  </a:extLst>
                </a:gridCol>
              </a:tblGrid>
              <a:tr h="370840">
                <a:tc>
                  <a:txBody>
                    <a:bodyPr/>
                    <a:lstStyle/>
                    <a:p>
                      <a:pPr algn="just"/>
                      <a:r>
                        <a:rPr lang="en-IN" sz="1800" dirty="0" smtClean="0"/>
                        <a:t>Member</a:t>
                      </a:r>
                      <a:r>
                        <a:rPr lang="en-IN" sz="1800" baseline="0" dirty="0" smtClean="0"/>
                        <a:t> </a:t>
                      </a:r>
                      <a:endParaRPr lang="en-IN" sz="1800" dirty="0"/>
                    </a:p>
                  </a:txBody>
                  <a:tcPr/>
                </a:tc>
                <a:tc>
                  <a:txBody>
                    <a:bodyPr/>
                    <a:lstStyle/>
                    <a:p>
                      <a:pPr algn="just"/>
                      <a:r>
                        <a:rPr lang="en-IN" sz="1800" dirty="0" smtClean="0"/>
                        <a:t>Name of student </a:t>
                      </a:r>
                      <a:endParaRPr lang="en-IN" sz="1800" dirty="0"/>
                    </a:p>
                  </a:txBody>
                  <a:tcPr/>
                </a:tc>
                <a:tc>
                  <a:txBody>
                    <a:bodyPr/>
                    <a:lstStyle/>
                    <a:p>
                      <a:pPr algn="just"/>
                      <a:r>
                        <a:rPr lang="en-IN" sz="1800" dirty="0" smtClean="0"/>
                        <a:t>Student ID</a:t>
                      </a:r>
                      <a:endParaRPr lang="en-IN" sz="1800" dirty="0"/>
                    </a:p>
                  </a:txBody>
                  <a:tcPr/>
                </a:tc>
                <a:extLst>
                  <a:ext uri="{0D108BD9-81ED-4DB2-BD59-A6C34878D82A}">
                    <a16:rowId xmlns:a16="http://schemas.microsoft.com/office/drawing/2014/main" val="2819457405"/>
                  </a:ext>
                </a:extLst>
              </a:tr>
              <a:tr h="370840">
                <a:tc>
                  <a:txBody>
                    <a:bodyPr/>
                    <a:lstStyle/>
                    <a:p>
                      <a:pPr algn="just"/>
                      <a:r>
                        <a:rPr lang="en-IN" sz="1800" dirty="0" smtClean="0"/>
                        <a:t>1.</a:t>
                      </a:r>
                      <a:endParaRPr lang="en-IN" sz="1800" dirty="0"/>
                    </a:p>
                  </a:txBody>
                  <a:tcPr/>
                </a:tc>
                <a:tc>
                  <a:txBody>
                    <a:bodyPr/>
                    <a:lstStyle/>
                    <a:p>
                      <a:pPr algn="just"/>
                      <a:r>
                        <a:rPr lang="en-US" sz="1800" dirty="0" smtClean="0">
                          <a:solidFill>
                            <a:schemeClr val="tx1"/>
                          </a:solidFill>
                        </a:rPr>
                        <a:t>Ms.</a:t>
                      </a:r>
                      <a:r>
                        <a:rPr lang="en-US" sz="1800" baseline="0" dirty="0" smtClean="0">
                          <a:solidFill>
                            <a:schemeClr val="tx1"/>
                          </a:solidFill>
                        </a:rPr>
                        <a:t> Pragati </a:t>
                      </a:r>
                      <a:r>
                        <a:rPr lang="en-US" sz="1800" baseline="0" dirty="0" err="1" smtClean="0">
                          <a:solidFill>
                            <a:schemeClr val="tx1"/>
                          </a:solidFill>
                        </a:rPr>
                        <a:t>Vinodbhai</a:t>
                      </a:r>
                      <a:r>
                        <a:rPr lang="en-US" sz="1800" baseline="0" dirty="0" smtClean="0">
                          <a:solidFill>
                            <a:schemeClr val="tx1"/>
                          </a:solidFill>
                        </a:rPr>
                        <a:t> Patel</a:t>
                      </a:r>
                    </a:p>
                  </a:txBody>
                  <a:tcPr/>
                </a:tc>
                <a:tc>
                  <a:txBody>
                    <a:bodyPr/>
                    <a:lstStyle/>
                    <a:p>
                      <a:pPr algn="just"/>
                      <a:r>
                        <a:rPr lang="en-US" sz="1800" dirty="0" smtClean="0">
                          <a:solidFill>
                            <a:schemeClr val="tx1"/>
                          </a:solidFill>
                        </a:rPr>
                        <a:t>2522440</a:t>
                      </a:r>
                    </a:p>
                  </a:txBody>
                  <a:tcPr/>
                </a:tc>
                <a:extLst>
                  <a:ext uri="{0D108BD9-81ED-4DB2-BD59-A6C34878D82A}">
                    <a16:rowId xmlns:a16="http://schemas.microsoft.com/office/drawing/2014/main" val="2318765823"/>
                  </a:ext>
                </a:extLst>
              </a:tr>
            </a:tbl>
          </a:graphicData>
        </a:graphic>
      </p:graphicFrame>
    </p:spTree>
    <p:extLst>
      <p:ext uri="{BB962C8B-B14F-4D97-AF65-F5344CB8AC3E}">
        <p14:creationId xmlns:p14="http://schemas.microsoft.com/office/powerpoint/2010/main" val="9238364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0" y="0"/>
            <a:ext cx="12192000" cy="1683026"/>
          </a:xfrm>
          <a:prstGeom prst="roundRect">
            <a:avLst/>
          </a:prstGeom>
          <a:solidFill>
            <a:schemeClr val="accent2">
              <a:lumMod val="20000"/>
              <a:lumOff val="80000"/>
            </a:schemeClr>
          </a:solidFill>
          <a:ln/>
        </p:spPr>
        <p:style>
          <a:lnRef idx="2">
            <a:schemeClr val="dk1"/>
          </a:lnRef>
          <a:fillRef idx="1">
            <a:schemeClr val="lt1"/>
          </a:fillRef>
          <a:effectRef idx="0">
            <a:schemeClr val="dk1"/>
          </a:effectRef>
          <a:fontRef idx="minor">
            <a:schemeClr val="dk1"/>
          </a:fontRef>
        </p:style>
        <p:txBody>
          <a:bodyPr rtlCol="0" anchor="ctr"/>
          <a:lstStyle/>
          <a:p>
            <a:pPr algn="ctr">
              <a:lnSpc>
                <a:spcPct val="150000"/>
              </a:lnSpc>
            </a:pPr>
            <a:r>
              <a:rPr lang="en-US" sz="2800" b="1" dirty="0" err="1" smtClean="0">
                <a:solidFill>
                  <a:srgbClr val="002060"/>
                </a:solidFill>
                <a:latin typeface="Arial" panose="020B0604020202020204" pitchFamily="34" charset="0"/>
                <a:cs typeface="Arial" panose="020B0604020202020204" pitchFamily="34" charset="0"/>
              </a:rPr>
              <a:t>TeleMind</a:t>
            </a:r>
            <a:r>
              <a:rPr lang="en-US" sz="2800" b="1" dirty="0" smtClean="0">
                <a:solidFill>
                  <a:srgbClr val="002060"/>
                </a:solidFill>
                <a:latin typeface="Arial" panose="020B0604020202020204" pitchFamily="34" charset="0"/>
                <a:cs typeface="Arial" panose="020B0604020202020204" pitchFamily="34" charset="0"/>
              </a:rPr>
              <a:t> Connect </a:t>
            </a:r>
          </a:p>
          <a:p>
            <a:pPr algn="ctr">
              <a:lnSpc>
                <a:spcPct val="150000"/>
              </a:lnSpc>
            </a:pPr>
            <a:r>
              <a:rPr lang="en-US" dirty="0" smtClean="0">
                <a:latin typeface="Arial" panose="020B0604020202020204" pitchFamily="34" charset="0"/>
                <a:cs typeface="Arial" panose="020B0604020202020204" pitchFamily="34" charset="0"/>
              </a:rPr>
              <a:t>A Digital Mental Wellbeing </a:t>
            </a:r>
            <a:r>
              <a:rPr lang="en-US" dirty="0" err="1" smtClean="0">
                <a:latin typeface="Arial" panose="020B0604020202020204" pitchFamily="34" charset="0"/>
                <a:cs typeface="Arial" panose="020B0604020202020204" pitchFamily="34" charset="0"/>
              </a:rPr>
              <a:t>Programme</a:t>
            </a:r>
            <a:r>
              <a:rPr lang="en-US" dirty="0" smtClean="0">
                <a:latin typeface="Arial" panose="020B0604020202020204" pitchFamily="34" charset="0"/>
                <a:cs typeface="Arial" panose="020B0604020202020204" pitchFamily="34" charset="0"/>
              </a:rPr>
              <a:t> Using Telemedicine to </a:t>
            </a:r>
          </a:p>
          <a:p>
            <a:pPr algn="ctr">
              <a:lnSpc>
                <a:spcPct val="150000"/>
              </a:lnSpc>
            </a:pPr>
            <a:r>
              <a:rPr lang="en-US" dirty="0" smtClean="0">
                <a:latin typeface="Arial" panose="020B0604020202020204" pitchFamily="34" charset="0"/>
                <a:cs typeface="Arial" panose="020B0604020202020204" pitchFamily="34" charset="0"/>
              </a:rPr>
              <a:t>Improve Mental Health Among University Student</a:t>
            </a:r>
            <a:endParaRPr lang="en-IN" dirty="0">
              <a:latin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2"/>
          <a:stretch>
            <a:fillRect/>
          </a:stretch>
        </p:blipFill>
        <p:spPr>
          <a:xfrm>
            <a:off x="0" y="0"/>
            <a:ext cx="2464904" cy="1631013"/>
          </a:xfrm>
          <a:prstGeom prst="rect">
            <a:avLst/>
          </a:prstGeom>
        </p:spPr>
      </p:pic>
      <p:pic>
        <p:nvPicPr>
          <p:cNvPr id="11" name="Picture 10"/>
          <p:cNvPicPr>
            <a:picLocks noChangeAspect="1"/>
          </p:cNvPicPr>
          <p:nvPr/>
        </p:nvPicPr>
        <p:blipFill>
          <a:blip r:embed="rId3"/>
          <a:stretch>
            <a:fillRect/>
          </a:stretch>
        </p:blipFill>
        <p:spPr>
          <a:xfrm>
            <a:off x="9488557" y="-11754"/>
            <a:ext cx="2703443" cy="1694780"/>
          </a:xfrm>
          <a:prstGeom prst="rect">
            <a:avLst/>
          </a:prstGeom>
        </p:spPr>
      </p:pic>
      <p:sp>
        <p:nvSpPr>
          <p:cNvPr id="18" name="Rectangle 17"/>
          <p:cNvSpPr/>
          <p:nvPr/>
        </p:nvSpPr>
        <p:spPr>
          <a:xfrm>
            <a:off x="0" y="2934740"/>
            <a:ext cx="5022573" cy="2737339"/>
          </a:xfrm>
          <a:prstGeom prst="rect">
            <a:avLst/>
          </a:prstGeom>
          <a:solidFill>
            <a:srgbClr val="89DBDF"/>
          </a:solidFill>
        </p:spPr>
        <p:style>
          <a:lnRef idx="1">
            <a:schemeClr val="accent5"/>
          </a:lnRef>
          <a:fillRef idx="2">
            <a:schemeClr val="accent5"/>
          </a:fillRef>
          <a:effectRef idx="1">
            <a:schemeClr val="accent5"/>
          </a:effectRef>
          <a:fontRef idx="minor">
            <a:schemeClr val="dk1"/>
          </a:fontRef>
        </p:style>
        <p:txBody>
          <a:bodyPr rtlCol="0" anchor="b"/>
          <a:lstStyle/>
          <a:p>
            <a:pPr marL="285750" indent="-285750"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Anxiety </a:t>
            </a: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Depression </a:t>
            </a: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Stress &amp; Burnout </a:t>
            </a: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Poor </a:t>
            </a:r>
            <a:r>
              <a:rPr lang="en-US" dirty="0">
                <a:latin typeface="Arial" panose="020B0604020202020204" pitchFamily="34" charset="0"/>
                <a:cs typeface="Arial" panose="020B0604020202020204" pitchFamily="34" charset="0"/>
              </a:rPr>
              <a:t>mental wellbeing </a:t>
            </a:r>
            <a:endParaRPr lang="en-US" dirty="0" smtClean="0">
              <a:latin typeface="Arial" panose="020B0604020202020204" pitchFamily="34" charset="0"/>
              <a:cs typeface="Arial" panose="020B0604020202020204" pitchFamily="34" charset="0"/>
            </a:endParaRPr>
          </a:p>
          <a:p>
            <a:pPr algn="just">
              <a:lnSpc>
                <a:spcPct val="150000"/>
              </a:lnSpc>
            </a:pPr>
            <a:r>
              <a:rPr lang="en-US" dirty="0" smtClean="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World Health </a:t>
            </a:r>
            <a:r>
              <a:rPr lang="en-US" dirty="0" smtClean="0">
                <a:latin typeface="Arial" panose="020B0604020202020204" pitchFamily="34" charset="0"/>
                <a:cs typeface="Arial" panose="020B0604020202020204" pitchFamily="34" charset="0"/>
              </a:rPr>
              <a:t>Organization 2022)</a:t>
            </a:r>
            <a:endParaRPr lang="en-IN" dirty="0">
              <a:latin typeface="Arial" panose="020B0604020202020204" pitchFamily="34" charset="0"/>
              <a:cs typeface="Arial" panose="020B0604020202020204" pitchFamily="34" charset="0"/>
            </a:endParaRPr>
          </a:p>
        </p:txBody>
      </p:sp>
      <p:sp>
        <p:nvSpPr>
          <p:cNvPr id="23" name="Rectangle 22"/>
          <p:cNvSpPr/>
          <p:nvPr/>
        </p:nvSpPr>
        <p:spPr>
          <a:xfrm>
            <a:off x="0" y="2993596"/>
            <a:ext cx="5022574" cy="611504"/>
          </a:xfrm>
          <a:prstGeom prst="rect">
            <a:avLst/>
          </a:prstGeom>
          <a:solidFill>
            <a:schemeClr val="accent2">
              <a:lumMod val="60000"/>
              <a:lumOff val="40000"/>
            </a:schemeClr>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IN" sz="2000" b="1" dirty="0" smtClean="0">
                <a:solidFill>
                  <a:schemeClr val="tx1"/>
                </a:solidFill>
                <a:latin typeface="Arial" panose="020B0604020202020204" pitchFamily="34" charset="0"/>
                <a:cs typeface="Arial" panose="020B0604020202020204" pitchFamily="34" charset="0"/>
              </a:rPr>
              <a:t>PUBLIC HEALTH CONCERN</a:t>
            </a:r>
            <a:endParaRPr lang="en-IN" sz="2000" b="1" dirty="0">
              <a:solidFill>
                <a:schemeClr val="tx1"/>
              </a:solidFill>
              <a:latin typeface="Arial" panose="020B0604020202020204" pitchFamily="34" charset="0"/>
              <a:cs typeface="Arial" panose="020B0604020202020204" pitchFamily="34" charset="0"/>
            </a:endParaRPr>
          </a:p>
        </p:txBody>
      </p:sp>
      <p:sp>
        <p:nvSpPr>
          <p:cNvPr id="19" name="Rectangle 18"/>
          <p:cNvSpPr/>
          <p:nvPr/>
        </p:nvSpPr>
        <p:spPr>
          <a:xfrm>
            <a:off x="1" y="1683026"/>
            <a:ext cx="5022573" cy="1381972"/>
          </a:xfrm>
          <a:prstGeom prst="rect">
            <a:avLst/>
          </a:prstGeom>
          <a:solidFill>
            <a:srgbClr val="89DB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smtClean="0">
              <a:latin typeface="Arial" panose="020B0604020202020204" pitchFamily="34" charset="0"/>
              <a:cs typeface="Arial" panose="020B0604020202020204" pitchFamily="34" charset="0"/>
            </a:endParaRPr>
          </a:p>
          <a:p>
            <a:pPr algn="ctr">
              <a:lnSpc>
                <a:spcPct val="150000"/>
              </a:lnSpc>
            </a:pPr>
            <a:endParaRPr lang="en-US" dirty="0">
              <a:latin typeface="Arial" panose="020B0604020202020204" pitchFamily="34" charset="0"/>
              <a:cs typeface="Arial" panose="020B0604020202020204" pitchFamily="34" charset="0"/>
            </a:endParaRPr>
          </a:p>
          <a:p>
            <a:pPr algn="ctr">
              <a:lnSpc>
                <a:spcPct val="150000"/>
              </a:lnSpc>
            </a:pPr>
            <a:r>
              <a:rPr lang="en-US" dirty="0" smtClean="0">
                <a:solidFill>
                  <a:schemeClr val="tx1"/>
                </a:solidFill>
                <a:latin typeface="Arial" panose="020B0604020202020204" pitchFamily="34" charset="0"/>
                <a:cs typeface="Arial" panose="020B0604020202020204" pitchFamily="34" charset="0"/>
              </a:rPr>
              <a:t>	Students aged 18 - 25 years 	attending the University. </a:t>
            </a:r>
            <a:br>
              <a:rPr lang="en-US" dirty="0" smtClean="0">
                <a:solidFill>
                  <a:schemeClr val="tx1"/>
                </a:solidFill>
                <a:latin typeface="Arial" panose="020B0604020202020204" pitchFamily="34" charset="0"/>
                <a:cs typeface="Arial" panose="020B0604020202020204" pitchFamily="34" charset="0"/>
              </a:rPr>
            </a:br>
            <a:endParaRPr lang="en-IN" dirty="0">
              <a:solidFill>
                <a:schemeClr val="tx1"/>
              </a:solidFill>
              <a:latin typeface="Arial" panose="020B0604020202020204" pitchFamily="34" charset="0"/>
              <a:cs typeface="Arial" panose="020B0604020202020204" pitchFamily="34" charset="0"/>
            </a:endParaRPr>
          </a:p>
        </p:txBody>
      </p:sp>
      <p:sp>
        <p:nvSpPr>
          <p:cNvPr id="27" name="Rectangle 26"/>
          <p:cNvSpPr/>
          <p:nvPr/>
        </p:nvSpPr>
        <p:spPr>
          <a:xfrm>
            <a:off x="-1" y="1656935"/>
            <a:ext cx="5022574" cy="488632"/>
          </a:xfrm>
          <a:prstGeom prst="rect">
            <a:avLst/>
          </a:prstGeom>
          <a:solidFill>
            <a:schemeClr val="accent2">
              <a:lumMod val="60000"/>
              <a:lumOff val="40000"/>
            </a:schemeClr>
          </a:solidFill>
        </p:spPr>
        <p:style>
          <a:lnRef idx="1">
            <a:schemeClr val="dk1"/>
          </a:lnRef>
          <a:fillRef idx="2">
            <a:schemeClr val="dk1"/>
          </a:fillRef>
          <a:effectRef idx="1">
            <a:schemeClr val="dk1"/>
          </a:effectRef>
          <a:fontRef idx="minor">
            <a:schemeClr val="dk1"/>
          </a:fontRef>
        </p:style>
        <p:txBody>
          <a:bodyPr rtlCol="0" anchor="t"/>
          <a:lstStyle/>
          <a:p>
            <a:pPr algn="ctr">
              <a:lnSpc>
                <a:spcPct val="150000"/>
              </a:lnSpc>
            </a:pPr>
            <a:r>
              <a:rPr lang="en-US" sz="2000" b="1" dirty="0" smtClean="0">
                <a:latin typeface="Arial" panose="020B0604020202020204" pitchFamily="34" charset="0"/>
                <a:cs typeface="Arial" panose="020B0604020202020204" pitchFamily="34" charset="0"/>
              </a:rPr>
              <a:t>TARGET GROUP</a:t>
            </a:r>
            <a:r>
              <a:rPr lang="en-US" sz="2000" dirty="0" smtClean="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
            </a:r>
            <a:br>
              <a:rPr lang="en-US" dirty="0" smtClean="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pic>
        <p:nvPicPr>
          <p:cNvPr id="28" name="Picture 27"/>
          <p:cNvPicPr>
            <a:picLocks noChangeAspect="1"/>
          </p:cNvPicPr>
          <p:nvPr/>
        </p:nvPicPr>
        <p:blipFill>
          <a:blip r:embed="rId4"/>
          <a:stretch>
            <a:fillRect/>
          </a:stretch>
        </p:blipFill>
        <p:spPr>
          <a:xfrm>
            <a:off x="-106017" y="1814281"/>
            <a:ext cx="1338469" cy="1550654"/>
          </a:xfrm>
          <a:prstGeom prst="rect">
            <a:avLst/>
          </a:prstGeom>
        </p:spPr>
      </p:pic>
      <p:sp>
        <p:nvSpPr>
          <p:cNvPr id="20" name="Rectangle 19"/>
          <p:cNvSpPr/>
          <p:nvPr/>
        </p:nvSpPr>
        <p:spPr>
          <a:xfrm>
            <a:off x="60462" y="5716791"/>
            <a:ext cx="5022573" cy="112119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smtClean="0">
                <a:latin typeface="Arial" panose="020B0604020202020204" pitchFamily="34" charset="0"/>
                <a:cs typeface="Arial" panose="020B0604020202020204" pitchFamily="34" charset="0"/>
              </a:rPr>
              <a:t>Campaign Slogan</a:t>
            </a:r>
          </a:p>
          <a:p>
            <a:pPr algn="ctr"/>
            <a:endParaRPr lang="en-US" dirty="0" smtClean="0">
              <a:latin typeface="Arial" panose="020B0604020202020204" pitchFamily="34" charset="0"/>
              <a:cs typeface="Arial" panose="020B0604020202020204" pitchFamily="34" charset="0"/>
            </a:endParaRPr>
          </a:p>
          <a:p>
            <a:pPr algn="ctr"/>
            <a:r>
              <a:rPr lang="en-US" sz="2000" dirty="0" smtClean="0">
                <a:latin typeface="Arial" panose="020B0604020202020204" pitchFamily="34" charset="0"/>
                <a:cs typeface="Arial" panose="020B0604020202020204" pitchFamily="34" charset="0"/>
              </a:rPr>
              <a:t>	"Healthy Minds, </a:t>
            </a:r>
            <a:r>
              <a:rPr lang="en-US" sz="2000" dirty="0" smtClean="0">
                <a:solidFill>
                  <a:srgbClr val="FFFF00"/>
                </a:solidFill>
                <a:latin typeface="Arial" panose="020B0604020202020204" pitchFamily="34" charset="0"/>
                <a:cs typeface="Arial" panose="020B0604020202020204" pitchFamily="34" charset="0"/>
              </a:rPr>
              <a:t>Strong Futures</a:t>
            </a:r>
            <a:r>
              <a:rPr lang="en-US" sz="2000" dirty="0" smtClean="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pic>
        <p:nvPicPr>
          <p:cNvPr id="1036" name="Picture 12" descr="10,500+ Megaphone Logo Stock Illustrations, Royalty-Free Vector Graphics &amp;  Clip Art - iStock"/>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5672079"/>
            <a:ext cx="1007166" cy="1165907"/>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p:cNvPicPr>
            <a:picLocks noChangeAspect="1"/>
          </p:cNvPicPr>
          <p:nvPr/>
        </p:nvPicPr>
        <p:blipFill>
          <a:blip r:embed="rId6"/>
          <a:stretch>
            <a:fillRect/>
          </a:stretch>
        </p:blipFill>
        <p:spPr>
          <a:xfrm>
            <a:off x="5022574" y="1694139"/>
            <a:ext cx="7169426" cy="3625746"/>
          </a:xfrm>
          <a:prstGeom prst="rect">
            <a:avLst/>
          </a:prstGeom>
        </p:spPr>
      </p:pic>
      <p:pic>
        <p:nvPicPr>
          <p:cNvPr id="1040" name="Picture 16" descr="Mental health logo Vector Images &amp; Graphics for Commercial Use | VectorStock"/>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208731" y="5330998"/>
            <a:ext cx="1797739" cy="1202324"/>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p:cNvSpPr/>
          <p:nvPr/>
        </p:nvSpPr>
        <p:spPr>
          <a:xfrm>
            <a:off x="9819366" y="6460301"/>
            <a:ext cx="2289728" cy="417443"/>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r>
              <a:rPr lang="en-IN" b="1" dirty="0" err="1" smtClean="0">
                <a:solidFill>
                  <a:srgbClr val="00B050"/>
                </a:solidFill>
                <a:latin typeface="Arial" panose="020B0604020202020204" pitchFamily="34" charset="0"/>
                <a:cs typeface="Arial" panose="020B0604020202020204" pitchFamily="34" charset="0"/>
              </a:rPr>
              <a:t>TeleMind</a:t>
            </a:r>
            <a:r>
              <a:rPr lang="en-IN" dirty="0" smtClean="0">
                <a:latin typeface="Arial" panose="020B0604020202020204" pitchFamily="34" charset="0"/>
                <a:cs typeface="Arial" panose="020B0604020202020204" pitchFamily="34" charset="0"/>
              </a:rPr>
              <a:t> </a:t>
            </a:r>
            <a:r>
              <a:rPr lang="en-IN" b="1" dirty="0" smtClean="0">
                <a:solidFill>
                  <a:srgbClr val="FF0000"/>
                </a:solidFill>
                <a:latin typeface="Arial" panose="020B0604020202020204" pitchFamily="34" charset="0"/>
                <a:cs typeface="Arial" panose="020B0604020202020204" pitchFamily="34" charset="0"/>
              </a:rPr>
              <a:t>Connect</a:t>
            </a:r>
            <a:endParaRPr lang="en-IN" b="1" dirty="0">
              <a:solidFill>
                <a:srgbClr val="FF0000"/>
              </a:solidFill>
              <a:latin typeface="Arial" panose="020B0604020202020204" pitchFamily="34" charset="0"/>
              <a:cs typeface="Arial" panose="020B0604020202020204" pitchFamily="34" charset="0"/>
            </a:endParaRPr>
          </a:p>
        </p:txBody>
      </p:sp>
      <p:pic>
        <p:nvPicPr>
          <p:cNvPr id="30" name="Picture 29"/>
          <p:cNvPicPr>
            <a:picLocks noChangeAspect="1"/>
          </p:cNvPicPr>
          <p:nvPr/>
        </p:nvPicPr>
        <p:blipFill>
          <a:blip r:embed="rId8"/>
          <a:stretch>
            <a:fillRect/>
          </a:stretch>
        </p:blipFill>
        <p:spPr>
          <a:xfrm>
            <a:off x="5083035" y="5424415"/>
            <a:ext cx="759107" cy="584751"/>
          </a:xfrm>
          <a:prstGeom prst="rect">
            <a:avLst/>
          </a:prstGeom>
        </p:spPr>
      </p:pic>
      <p:sp>
        <p:nvSpPr>
          <p:cNvPr id="31" name="TextBox 30"/>
          <p:cNvSpPr txBox="1"/>
          <p:nvPr/>
        </p:nvSpPr>
        <p:spPr>
          <a:xfrm>
            <a:off x="5763040" y="5524141"/>
            <a:ext cx="1737690" cy="369332"/>
          </a:xfrm>
          <a:prstGeom prst="rect">
            <a:avLst/>
          </a:prstGeom>
          <a:noFill/>
        </p:spPr>
        <p:txBody>
          <a:bodyPr wrap="square" rtlCol="0">
            <a:spAutoFit/>
          </a:bodyPr>
          <a:lstStyle/>
          <a:p>
            <a:r>
              <a:rPr lang="en-IN" dirty="0" smtClean="0">
                <a:latin typeface="Arial" panose="020B0604020202020204" pitchFamily="34" charset="0"/>
                <a:cs typeface="Arial" panose="020B0604020202020204" pitchFamily="34" charset="0"/>
              </a:rPr>
              <a:t>Confidential  </a:t>
            </a:r>
            <a:endParaRPr lang="en-IN" dirty="0">
              <a:latin typeface="Arial" panose="020B0604020202020204" pitchFamily="34" charset="0"/>
              <a:cs typeface="Arial" panose="020B0604020202020204" pitchFamily="34" charset="0"/>
            </a:endParaRPr>
          </a:p>
        </p:txBody>
      </p:sp>
      <p:pic>
        <p:nvPicPr>
          <p:cNvPr id="32" name="Picture 31"/>
          <p:cNvPicPr>
            <a:picLocks noChangeAspect="1"/>
          </p:cNvPicPr>
          <p:nvPr/>
        </p:nvPicPr>
        <p:blipFill>
          <a:blip r:embed="rId9"/>
          <a:stretch>
            <a:fillRect/>
          </a:stretch>
        </p:blipFill>
        <p:spPr>
          <a:xfrm>
            <a:off x="5129837" y="5990116"/>
            <a:ext cx="942983" cy="847871"/>
          </a:xfrm>
          <a:prstGeom prst="rect">
            <a:avLst/>
          </a:prstGeom>
        </p:spPr>
      </p:pic>
      <p:sp>
        <p:nvSpPr>
          <p:cNvPr id="33" name="TextBox 32"/>
          <p:cNvSpPr txBox="1"/>
          <p:nvPr/>
        </p:nvSpPr>
        <p:spPr>
          <a:xfrm>
            <a:off x="5945041" y="6274508"/>
            <a:ext cx="1341981" cy="369332"/>
          </a:xfrm>
          <a:prstGeom prst="rect">
            <a:avLst/>
          </a:prstGeom>
          <a:noFill/>
        </p:spPr>
        <p:txBody>
          <a:bodyPr wrap="square" rtlCol="0">
            <a:spAutoFit/>
          </a:bodyPr>
          <a:lstStyle/>
          <a:p>
            <a:r>
              <a:rPr lang="en-IN" dirty="0" smtClean="0">
                <a:latin typeface="Arial" panose="020B0604020202020204" pitchFamily="34" charset="0"/>
                <a:cs typeface="Arial" panose="020B0604020202020204" pitchFamily="34" charset="0"/>
              </a:rPr>
              <a:t>Accessible </a:t>
            </a:r>
            <a:endParaRPr lang="en-IN" dirty="0">
              <a:latin typeface="Arial" panose="020B0604020202020204" pitchFamily="34" charset="0"/>
              <a:cs typeface="Arial" panose="020B0604020202020204" pitchFamily="34" charset="0"/>
            </a:endParaRPr>
          </a:p>
        </p:txBody>
      </p:sp>
      <p:pic>
        <p:nvPicPr>
          <p:cNvPr id="34" name="Picture 33"/>
          <p:cNvPicPr>
            <a:picLocks noChangeAspect="1"/>
          </p:cNvPicPr>
          <p:nvPr/>
        </p:nvPicPr>
        <p:blipFill>
          <a:blip r:embed="rId10"/>
          <a:stretch>
            <a:fillRect/>
          </a:stretch>
        </p:blipFill>
        <p:spPr>
          <a:xfrm>
            <a:off x="7227209" y="5424415"/>
            <a:ext cx="853105" cy="671732"/>
          </a:xfrm>
          <a:prstGeom prst="rect">
            <a:avLst/>
          </a:prstGeom>
        </p:spPr>
      </p:pic>
      <p:sp>
        <p:nvSpPr>
          <p:cNvPr id="35" name="TextBox 34"/>
          <p:cNvSpPr txBox="1"/>
          <p:nvPr/>
        </p:nvSpPr>
        <p:spPr>
          <a:xfrm>
            <a:off x="8018197" y="5487413"/>
            <a:ext cx="1633529" cy="369332"/>
          </a:xfrm>
          <a:prstGeom prst="rect">
            <a:avLst/>
          </a:prstGeom>
          <a:noFill/>
        </p:spPr>
        <p:txBody>
          <a:bodyPr wrap="square" rtlCol="0">
            <a:spAutoFit/>
          </a:bodyPr>
          <a:lstStyle/>
          <a:p>
            <a:r>
              <a:rPr lang="en-IN" dirty="0" smtClean="0">
                <a:latin typeface="Arial" panose="020B0604020202020204" pitchFamily="34" charset="0"/>
                <a:cs typeface="Arial" panose="020B0604020202020204" pitchFamily="34" charset="0"/>
              </a:rPr>
              <a:t>Supportive</a:t>
            </a:r>
            <a:endParaRPr lang="en-IN" dirty="0">
              <a:latin typeface="Arial" panose="020B0604020202020204" pitchFamily="34" charset="0"/>
              <a:cs typeface="Arial" panose="020B0604020202020204" pitchFamily="34" charset="0"/>
            </a:endParaRPr>
          </a:p>
        </p:txBody>
      </p:sp>
      <p:pic>
        <p:nvPicPr>
          <p:cNvPr id="36" name="Picture 35"/>
          <p:cNvPicPr>
            <a:picLocks noChangeAspect="1"/>
          </p:cNvPicPr>
          <p:nvPr/>
        </p:nvPicPr>
        <p:blipFill>
          <a:blip r:embed="rId11"/>
          <a:stretch>
            <a:fillRect/>
          </a:stretch>
        </p:blipFill>
        <p:spPr>
          <a:xfrm>
            <a:off x="7287023" y="6024273"/>
            <a:ext cx="826405" cy="933847"/>
          </a:xfrm>
          <a:prstGeom prst="rect">
            <a:avLst/>
          </a:prstGeom>
        </p:spPr>
      </p:pic>
      <p:sp>
        <p:nvSpPr>
          <p:cNvPr id="37" name="TextBox 36"/>
          <p:cNvSpPr txBox="1"/>
          <p:nvPr/>
        </p:nvSpPr>
        <p:spPr>
          <a:xfrm>
            <a:off x="8061024" y="6306530"/>
            <a:ext cx="1655717" cy="369332"/>
          </a:xfrm>
          <a:prstGeom prst="rect">
            <a:avLst/>
          </a:prstGeom>
          <a:noFill/>
        </p:spPr>
        <p:txBody>
          <a:bodyPr wrap="square" rtlCol="0">
            <a:spAutoFit/>
          </a:bodyPr>
          <a:lstStyle/>
          <a:p>
            <a:r>
              <a:rPr lang="en-IN" dirty="0" smtClean="0">
                <a:latin typeface="Arial" panose="020B0604020202020204" pitchFamily="34" charset="0"/>
                <a:cs typeface="Arial" panose="020B0604020202020204" pitchFamily="34" charset="0"/>
              </a:rPr>
              <a:t>Empowering </a:t>
            </a:r>
            <a:endParaRPr lang="en-IN" dirty="0">
              <a:latin typeface="Arial" panose="020B0604020202020204" pitchFamily="34" charset="0"/>
              <a:cs typeface="Arial" panose="020B0604020202020204" pitchFamily="34" charset="0"/>
            </a:endParaRPr>
          </a:p>
        </p:txBody>
      </p:sp>
      <p:cxnSp>
        <p:nvCxnSpPr>
          <p:cNvPr id="39" name="Straight Connector 38"/>
          <p:cNvCxnSpPr/>
          <p:nvPr/>
        </p:nvCxnSpPr>
        <p:spPr>
          <a:xfrm>
            <a:off x="9651726" y="5330998"/>
            <a:ext cx="0" cy="1527002"/>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7150990" y="5330998"/>
            <a:ext cx="0" cy="1527002"/>
          </a:xfrm>
          <a:prstGeom prst="line">
            <a:avLst/>
          </a:prstGeom>
        </p:spPr>
        <p:style>
          <a:lnRef idx="1">
            <a:schemeClr val="accent1"/>
          </a:lnRef>
          <a:fillRef idx="0">
            <a:schemeClr val="accent1"/>
          </a:fillRef>
          <a:effectRef idx="0">
            <a:schemeClr val="accent1"/>
          </a:effectRef>
          <a:fontRef idx="minor">
            <a:schemeClr val="tx1"/>
          </a:fontRef>
        </p:style>
      </p:cxnSp>
      <p:pic>
        <p:nvPicPr>
          <p:cNvPr id="43" name="Picture 42"/>
          <p:cNvPicPr>
            <a:picLocks noChangeAspect="1"/>
          </p:cNvPicPr>
          <p:nvPr/>
        </p:nvPicPr>
        <p:blipFill>
          <a:blip r:embed="rId12"/>
          <a:stretch>
            <a:fillRect/>
          </a:stretch>
        </p:blipFill>
        <p:spPr>
          <a:xfrm>
            <a:off x="2688609" y="3605100"/>
            <a:ext cx="2333964" cy="1483510"/>
          </a:xfrm>
          <a:prstGeom prst="ellipse">
            <a:avLst/>
          </a:prstGeom>
          <a:ln>
            <a:noFill/>
          </a:ln>
          <a:effectLst>
            <a:softEdge rad="112500"/>
          </a:effectLst>
        </p:spPr>
      </p:pic>
    </p:spTree>
    <p:extLst>
      <p:ext uri="{BB962C8B-B14F-4D97-AF65-F5344CB8AC3E}">
        <p14:creationId xmlns:p14="http://schemas.microsoft.com/office/powerpoint/2010/main" val="109892238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881808"/>
            <a:ext cx="10084903" cy="2862322"/>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To </a:t>
            </a:r>
            <a:r>
              <a:rPr lang="en-US" sz="2400" dirty="0">
                <a:latin typeface="Arial" panose="020B0604020202020204" pitchFamily="34" charset="0"/>
                <a:cs typeface="Arial" panose="020B0604020202020204" pitchFamily="34" charset="0"/>
              </a:rPr>
              <a:t>enhance the mental wellbeing of university students via </a:t>
            </a:r>
            <a:r>
              <a:rPr lang="en-US" sz="2400" dirty="0" smtClean="0">
                <a:latin typeface="Arial" panose="020B0604020202020204" pitchFamily="34" charset="0"/>
                <a:cs typeface="Arial" panose="020B0604020202020204" pitchFamily="34" charset="0"/>
              </a:rPr>
              <a:t>a 12-week </a:t>
            </a:r>
            <a:r>
              <a:rPr lang="en-US" sz="2400" dirty="0">
                <a:latin typeface="Arial" panose="020B0604020202020204" pitchFamily="34" charset="0"/>
                <a:cs typeface="Arial" panose="020B0604020202020204" pitchFamily="34" charset="0"/>
              </a:rPr>
              <a:t>digital health promotion </a:t>
            </a:r>
            <a:r>
              <a:rPr lang="en-US" sz="2400" dirty="0" err="1" smtClean="0">
                <a:latin typeface="Arial" panose="020B0604020202020204" pitchFamily="34" charset="0"/>
                <a:cs typeface="Arial" panose="020B0604020202020204" pitchFamily="34" charset="0"/>
              </a:rPr>
              <a:t>programme</a:t>
            </a:r>
            <a:r>
              <a:rPr lang="en-US" sz="2400" dirty="0" smtClean="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aimed at raising awareness of mental health, mental resilience, early help-seeking and timely access to professional mental health support, </a:t>
            </a:r>
            <a:r>
              <a:rPr lang="en-US" sz="2400" dirty="0" smtClean="0">
                <a:latin typeface="Arial" panose="020B0604020202020204" pitchFamily="34" charset="0"/>
                <a:cs typeface="Arial" panose="020B0604020202020204" pitchFamily="34" charset="0"/>
              </a:rPr>
              <a:t>through telemedicine</a:t>
            </a:r>
            <a:r>
              <a:rPr lang="en-US" sz="2400" dirty="0">
                <a:latin typeface="Arial" panose="020B0604020202020204" pitchFamily="34" charset="0"/>
                <a:cs typeface="Arial" panose="020B0604020202020204" pitchFamily="34" charset="0"/>
              </a:rPr>
              <a:t>. </a:t>
            </a:r>
            <a:r>
              <a:rPr lang="en-US" sz="2400" dirty="0" smtClean="0">
                <a:latin typeface="Arial" panose="020B0604020202020204" pitchFamily="34" charset="0"/>
                <a:cs typeface="Arial" panose="020B0604020202020204" pitchFamily="34" charset="0"/>
              </a:rPr>
              <a:t/>
            </a:r>
            <a:br>
              <a:rPr lang="en-US" sz="2400" dirty="0" smtClean="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4" name="Rounded Rectangle 3"/>
          <p:cNvSpPr/>
          <p:nvPr/>
        </p:nvSpPr>
        <p:spPr>
          <a:xfrm>
            <a:off x="1046922" y="391565"/>
            <a:ext cx="9952381" cy="9564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800" b="1" dirty="0" smtClean="0">
                <a:latin typeface="Arial" panose="020B0604020202020204" pitchFamily="34" charset="0"/>
                <a:cs typeface="Arial" panose="020B0604020202020204" pitchFamily="34" charset="0"/>
              </a:rPr>
              <a:t>AIM</a:t>
            </a:r>
            <a:endParaRPr lang="en-IN" sz="2800" b="1" dirty="0">
              <a:latin typeface="Arial" panose="020B0604020202020204" pitchFamily="34" charset="0"/>
              <a:cs typeface="Arial" panose="020B0604020202020204" pitchFamily="34" charset="0"/>
            </a:endParaRPr>
          </a:p>
        </p:txBody>
      </p:sp>
      <p:pic>
        <p:nvPicPr>
          <p:cNvPr id="6" name="Picture 2" descr="Aim Icon - Free Transparent PNG Clipart Images Downloa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01078" y="391565"/>
            <a:ext cx="1431235" cy="95646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19154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249421027"/>
              </p:ext>
            </p:extLst>
          </p:nvPr>
        </p:nvGraphicFramePr>
        <p:xfrm>
          <a:off x="32679" y="967407"/>
          <a:ext cx="10681252" cy="5930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ounded Rectangle 5"/>
          <p:cNvSpPr/>
          <p:nvPr/>
        </p:nvSpPr>
        <p:spPr>
          <a:xfrm>
            <a:off x="357808" y="106017"/>
            <a:ext cx="11542643" cy="636105"/>
          </a:xfrm>
          <a:prstGeom prst="round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IN" sz="2800" b="1" u="sng" dirty="0">
                <a:latin typeface="Arial" panose="020B0604020202020204" pitchFamily="34" charset="0"/>
                <a:cs typeface="Arial" panose="020B0604020202020204" pitchFamily="34" charset="0"/>
              </a:rPr>
              <a:t>Programme Overview</a:t>
            </a:r>
          </a:p>
        </p:txBody>
      </p:sp>
      <p:sp>
        <p:nvSpPr>
          <p:cNvPr id="8" name="Rectangle 7"/>
          <p:cNvSpPr/>
          <p:nvPr/>
        </p:nvSpPr>
        <p:spPr>
          <a:xfrm>
            <a:off x="11264348" y="1736035"/>
            <a:ext cx="821636" cy="4545495"/>
          </a:xfrm>
          <a:prstGeom prst="rect">
            <a:avLst/>
          </a:prstGeom>
        </p:spPr>
        <p:style>
          <a:lnRef idx="1">
            <a:schemeClr val="accent4"/>
          </a:lnRef>
          <a:fillRef idx="2">
            <a:schemeClr val="accent4"/>
          </a:fillRef>
          <a:effectRef idx="1">
            <a:schemeClr val="accent4"/>
          </a:effectRef>
          <a:fontRef idx="minor">
            <a:schemeClr val="dk1"/>
          </a:fontRef>
        </p:style>
        <p:txBody>
          <a:bodyPr vert="vert270" rtlCol="0" anchor="ctr"/>
          <a:lstStyle/>
          <a:p>
            <a:pPr algn="ctr"/>
            <a:r>
              <a:rPr lang="en-IN" sz="2400" b="1" dirty="0" smtClean="0">
                <a:solidFill>
                  <a:srgbClr val="FF0066"/>
                </a:solidFill>
                <a:latin typeface="Arial" panose="020B0604020202020204" pitchFamily="34" charset="0"/>
                <a:cs typeface="Arial" panose="020B0604020202020204" pitchFamily="34" charset="0"/>
              </a:rPr>
              <a:t>Week 12 </a:t>
            </a:r>
            <a:r>
              <a:rPr lang="en-IN" sz="2400" dirty="0" smtClean="0">
                <a:latin typeface="Arial" panose="020B0604020202020204" pitchFamily="34" charset="0"/>
                <a:cs typeface="Arial" panose="020B0604020202020204" pitchFamily="34" charset="0"/>
              </a:rPr>
              <a:t>-  </a:t>
            </a:r>
            <a:r>
              <a:rPr lang="en-IN" sz="2400" dirty="0">
                <a:latin typeface="Arial" panose="020B0604020202020204" pitchFamily="34" charset="0"/>
                <a:cs typeface="Arial" panose="020B0604020202020204" pitchFamily="34" charset="0"/>
              </a:rPr>
              <a:t>E</a:t>
            </a:r>
            <a:r>
              <a:rPr lang="en-IN" sz="2400" dirty="0" smtClean="0">
                <a:latin typeface="Arial" panose="020B0604020202020204" pitchFamily="34" charset="0"/>
                <a:cs typeface="Arial" panose="020B0604020202020204" pitchFamily="34" charset="0"/>
              </a:rPr>
              <a:t>valuation</a:t>
            </a:r>
            <a:endParaRPr lang="en-IN" dirty="0">
              <a:latin typeface="Arial" panose="020B0604020202020204" pitchFamily="34" charset="0"/>
              <a:cs typeface="Arial" panose="020B0604020202020204" pitchFamily="34" charset="0"/>
            </a:endParaRPr>
          </a:p>
        </p:txBody>
      </p:sp>
      <p:sp>
        <p:nvSpPr>
          <p:cNvPr id="10" name="Rectangle 9"/>
          <p:cNvSpPr/>
          <p:nvPr/>
        </p:nvSpPr>
        <p:spPr>
          <a:xfrm>
            <a:off x="9067393" y="7205394"/>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3074" name="Picture 2" descr="Evaluation Stamp Typographic Label Stamp Logo Stock Vector (Royalty Free)  1027823149 | Shutterstock"/>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827026" y="967407"/>
            <a:ext cx="901147" cy="967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542457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59565"/>
            <a:ext cx="4386470" cy="530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t"/>
          <a:lstStyle/>
          <a:p>
            <a:pPr algn="ctr"/>
            <a:r>
              <a:rPr lang="en-US" sz="2400" b="1" dirty="0">
                <a:latin typeface="Arial" panose="020B0604020202020204" pitchFamily="34" charset="0"/>
                <a:cs typeface="Arial" panose="020B0604020202020204" pitchFamily="34" charset="0"/>
              </a:rPr>
              <a:t>What is Telemedicine</a:t>
            </a:r>
            <a:r>
              <a:rPr lang="en-US" sz="2400" b="1" dirty="0" smtClean="0">
                <a:latin typeface="Arial" panose="020B0604020202020204" pitchFamily="34" charset="0"/>
                <a:cs typeface="Arial" panose="020B0604020202020204" pitchFamily="34" charset="0"/>
              </a:rPr>
              <a:t>?</a:t>
            </a:r>
            <a:br>
              <a:rPr lang="en-US" sz="2400" b="1" dirty="0" smtClean="0">
                <a:latin typeface="Arial" panose="020B0604020202020204" pitchFamily="34" charset="0"/>
                <a:cs typeface="Arial" panose="020B0604020202020204" pitchFamily="34" charset="0"/>
              </a:rPr>
            </a:br>
            <a:endParaRPr lang="en-IN" sz="2400" b="1" dirty="0">
              <a:latin typeface="Arial" panose="020B0604020202020204" pitchFamily="34" charset="0"/>
              <a:cs typeface="Arial" panose="020B0604020202020204" pitchFamily="34" charset="0"/>
            </a:endParaRPr>
          </a:p>
        </p:txBody>
      </p:sp>
      <p:sp>
        <p:nvSpPr>
          <p:cNvPr id="3" name="Rectangle 2"/>
          <p:cNvSpPr/>
          <p:nvPr/>
        </p:nvSpPr>
        <p:spPr>
          <a:xfrm>
            <a:off x="1" y="1689650"/>
            <a:ext cx="4386469" cy="5141843"/>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Telemedicine is a current digital health technology in which health care providers use secure digital communication technologies to provide </a:t>
            </a:r>
            <a:r>
              <a:rPr lang="en-US" b="1" dirty="0">
                <a:latin typeface="Arial" panose="020B0604020202020204" pitchFamily="34" charset="0"/>
                <a:cs typeface="Arial" panose="020B0604020202020204" pitchFamily="34" charset="0"/>
              </a:rPr>
              <a:t>assessment, consultation, treatment, monitoring and follow-up care at a </a:t>
            </a:r>
            <a:r>
              <a:rPr lang="en-US" b="1" dirty="0" smtClean="0">
                <a:latin typeface="Arial" panose="020B0604020202020204" pitchFamily="34" charset="0"/>
                <a:cs typeface="Arial" panose="020B0604020202020204" pitchFamily="34" charset="0"/>
              </a:rPr>
              <a:t>distance</a:t>
            </a:r>
            <a:r>
              <a:rPr lang="en-US" b="1"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(WHO</a:t>
            </a:r>
            <a:r>
              <a:rPr lang="en-US" dirty="0">
                <a:latin typeface="Arial" panose="020B0604020202020204" pitchFamily="34" charset="0"/>
                <a:cs typeface="Arial" panose="020B0604020202020204" pitchFamily="34" charset="0"/>
              </a:rPr>
              <a:t>, 2022; NHS England, 2019</a:t>
            </a:r>
            <a:r>
              <a:rPr lang="en-US" dirty="0" smtClean="0">
                <a:latin typeface="Arial" panose="020B0604020202020204" pitchFamily="34" charset="0"/>
                <a:cs typeface="Arial" panose="020B0604020202020204" pitchFamily="34" charset="0"/>
              </a:rPr>
              <a:t>).</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Ensure encrypted video consultations </a:t>
            </a: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Online </a:t>
            </a:r>
            <a:r>
              <a:rPr lang="en-US" dirty="0">
                <a:latin typeface="Arial" panose="020B0604020202020204" pitchFamily="34" charset="0"/>
                <a:cs typeface="Arial" panose="020B0604020202020204" pitchFamily="34" charset="0"/>
              </a:rPr>
              <a:t>appointment booking </a:t>
            </a: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Virtual </a:t>
            </a:r>
            <a:r>
              <a:rPr lang="en-US" dirty="0">
                <a:latin typeface="Arial" panose="020B0604020202020204" pitchFamily="34" charset="0"/>
                <a:cs typeface="Arial" panose="020B0604020202020204" pitchFamily="34" charset="0"/>
              </a:rPr>
              <a:t>follow-up appointments </a:t>
            </a:r>
            <a:r>
              <a:rPr lang="en-US" dirty="0" smtClean="0">
                <a:latin typeface="Arial" panose="020B0604020202020204" pitchFamily="34" charset="0"/>
                <a:cs typeface="Arial" panose="020B0604020202020204" pitchFamily="34" charset="0"/>
              </a:rPr>
              <a:t> </a:t>
            </a: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Electronic </a:t>
            </a:r>
            <a:r>
              <a:rPr lang="en-US" dirty="0">
                <a:latin typeface="Arial" panose="020B0604020202020204" pitchFamily="34" charset="0"/>
                <a:cs typeface="Arial" panose="020B0604020202020204" pitchFamily="34" charset="0"/>
              </a:rPr>
              <a:t>referrals</a:t>
            </a:r>
            <a:endParaRPr lang="en-IN" dirty="0">
              <a:latin typeface="Arial" panose="020B0604020202020204" pitchFamily="34" charset="0"/>
              <a:cs typeface="Arial" panose="020B0604020202020204" pitchFamily="34" charset="0"/>
            </a:endParaRPr>
          </a:p>
        </p:txBody>
      </p:sp>
      <p:sp>
        <p:nvSpPr>
          <p:cNvPr id="4" name="Rectangle 3"/>
          <p:cNvSpPr/>
          <p:nvPr/>
        </p:nvSpPr>
        <p:spPr>
          <a:xfrm>
            <a:off x="4452730" y="1133061"/>
            <a:ext cx="3750366" cy="569843"/>
          </a:xfrm>
          <a:prstGeom prst="rect">
            <a:avLst/>
          </a:prstGeom>
        </p:spPr>
        <p:style>
          <a:lnRef idx="3">
            <a:schemeClr val="lt1"/>
          </a:lnRef>
          <a:fillRef idx="1">
            <a:schemeClr val="dk1"/>
          </a:fillRef>
          <a:effectRef idx="1">
            <a:schemeClr val="dk1"/>
          </a:effectRef>
          <a:fontRef idx="minor">
            <a:schemeClr val="lt1"/>
          </a:fontRef>
        </p:style>
        <p:txBody>
          <a:bodyPr rtlCol="0" anchor="b"/>
          <a:lstStyle/>
          <a:p>
            <a:pPr algn="ctr">
              <a:lnSpc>
                <a:spcPct val="150000"/>
              </a:lnSpc>
            </a:pPr>
            <a:r>
              <a:rPr lang="en-US" sz="2400" b="1" dirty="0" smtClean="0">
                <a:latin typeface="Arial" panose="020B0604020202020204" pitchFamily="34" charset="0"/>
                <a:cs typeface="Arial" panose="020B0604020202020204" pitchFamily="34" charset="0"/>
              </a:rPr>
              <a:t>Mobile Health (</a:t>
            </a:r>
            <a:r>
              <a:rPr lang="en-US" sz="2400" b="1" dirty="0" err="1" smtClean="0">
                <a:latin typeface="Arial" panose="020B0604020202020204" pitchFamily="34" charset="0"/>
                <a:cs typeface="Arial" panose="020B0604020202020204" pitchFamily="34" charset="0"/>
              </a:rPr>
              <a:t>mHealth</a:t>
            </a:r>
            <a:r>
              <a:rPr lang="en-US" sz="2400" b="1" dirty="0" smtClean="0">
                <a:latin typeface="Arial" panose="020B0604020202020204" pitchFamily="34" charset="0"/>
                <a:cs typeface="Arial" panose="020B0604020202020204" pitchFamily="34" charset="0"/>
              </a:rPr>
              <a:t>) </a:t>
            </a:r>
          </a:p>
        </p:txBody>
      </p:sp>
      <p:sp>
        <p:nvSpPr>
          <p:cNvPr id="5" name="Rectangle 4"/>
          <p:cNvSpPr/>
          <p:nvPr/>
        </p:nvSpPr>
        <p:spPr>
          <a:xfrm>
            <a:off x="4452731" y="1689649"/>
            <a:ext cx="3750365" cy="5141843"/>
          </a:xfrm>
          <a:prstGeom prst="rect">
            <a:avLst/>
          </a:prstGeom>
        </p:spPr>
        <p:style>
          <a:lnRef idx="1">
            <a:schemeClr val="accent2"/>
          </a:lnRef>
          <a:fillRef idx="2">
            <a:schemeClr val="accent2"/>
          </a:fillRef>
          <a:effectRef idx="1">
            <a:schemeClr val="accent2"/>
          </a:effectRef>
          <a:fontRef idx="minor">
            <a:schemeClr val="dk1"/>
          </a:fontRef>
        </p:style>
        <p:txBody>
          <a:bodyPr rtlCol="0" anchor="t"/>
          <a:lstStyle/>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Mood </a:t>
            </a:r>
            <a:r>
              <a:rPr lang="en-US" dirty="0">
                <a:latin typeface="Arial" panose="020B0604020202020204" pitchFamily="34" charset="0"/>
                <a:cs typeface="Arial" panose="020B0604020202020204" pitchFamily="34" charset="0"/>
              </a:rPr>
              <a:t>tracking </a:t>
            </a: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Daily </a:t>
            </a:r>
            <a:r>
              <a:rPr lang="en-US" dirty="0">
                <a:latin typeface="Arial" panose="020B0604020202020204" pitchFamily="34" charset="0"/>
                <a:cs typeface="Arial" panose="020B0604020202020204" pitchFamily="34" charset="0"/>
              </a:rPr>
              <a:t>wellbeing diary </a:t>
            </a: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Push </a:t>
            </a:r>
            <a:r>
              <a:rPr lang="en-US" dirty="0">
                <a:latin typeface="Arial" panose="020B0604020202020204" pitchFamily="34" charset="0"/>
                <a:cs typeface="Arial" panose="020B0604020202020204" pitchFamily="34" charset="0"/>
              </a:rPr>
              <a:t>notifications </a:t>
            </a: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Appointment </a:t>
            </a:r>
            <a:r>
              <a:rPr lang="en-US" dirty="0">
                <a:latin typeface="Arial" panose="020B0604020202020204" pitchFamily="34" charset="0"/>
                <a:cs typeface="Arial" panose="020B0604020202020204" pitchFamily="34" charset="0"/>
              </a:rPr>
              <a:t>reminders </a:t>
            </a: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Personal </a:t>
            </a:r>
            <a:r>
              <a:rPr lang="en-US" dirty="0">
                <a:latin typeface="Arial" panose="020B0604020202020204" pitchFamily="34" charset="0"/>
                <a:cs typeface="Arial" panose="020B0604020202020204" pitchFamily="34" charset="0"/>
              </a:rPr>
              <a:t>wellbeing dashboard</a:t>
            </a:r>
            <a:endParaRPr lang="en-IN" dirty="0">
              <a:latin typeface="Arial" panose="020B0604020202020204" pitchFamily="34" charset="0"/>
              <a:cs typeface="Arial" panose="020B0604020202020204" pitchFamily="34" charset="0"/>
            </a:endParaRPr>
          </a:p>
        </p:txBody>
      </p:sp>
      <p:sp>
        <p:nvSpPr>
          <p:cNvPr id="6" name="Rectangle 5"/>
          <p:cNvSpPr/>
          <p:nvPr/>
        </p:nvSpPr>
        <p:spPr>
          <a:xfrm>
            <a:off x="8269356" y="1133061"/>
            <a:ext cx="3922644" cy="530086"/>
          </a:xfrm>
          <a:prstGeom prst="rect">
            <a:avLst/>
          </a:prstGeom>
        </p:spPr>
        <p:style>
          <a:lnRef idx="3">
            <a:schemeClr val="lt1"/>
          </a:lnRef>
          <a:fillRef idx="1">
            <a:schemeClr val="dk1"/>
          </a:fillRef>
          <a:effectRef idx="1">
            <a:schemeClr val="dk1"/>
          </a:effectRef>
          <a:fontRef idx="minor">
            <a:schemeClr val="lt1"/>
          </a:fontRef>
        </p:style>
        <p:txBody>
          <a:bodyPr rtlCol="0" anchor="t"/>
          <a:lstStyle/>
          <a:p>
            <a:pPr algn="ctr"/>
            <a:r>
              <a:rPr lang="en-IN" sz="2400" b="1" dirty="0">
                <a:latin typeface="Arial" panose="020B0604020202020204" pitchFamily="34" charset="0"/>
                <a:cs typeface="Arial" panose="020B0604020202020204" pitchFamily="34" charset="0"/>
              </a:rPr>
              <a:t>AI Wellbeing Assistant</a:t>
            </a:r>
            <a:endParaRPr lang="en-IN" sz="3200" b="1" dirty="0">
              <a:latin typeface="Arial" panose="020B0604020202020204" pitchFamily="34" charset="0"/>
              <a:cs typeface="Arial" panose="020B0604020202020204" pitchFamily="34" charset="0"/>
            </a:endParaRPr>
          </a:p>
        </p:txBody>
      </p:sp>
      <p:sp>
        <p:nvSpPr>
          <p:cNvPr id="7" name="Rectangle 6"/>
          <p:cNvSpPr/>
          <p:nvPr/>
        </p:nvSpPr>
        <p:spPr>
          <a:xfrm>
            <a:off x="8269357" y="1689650"/>
            <a:ext cx="3922644" cy="5141843"/>
          </a:xfrm>
          <a:prstGeom prst="rect">
            <a:avLst/>
          </a:prstGeom>
        </p:spPr>
        <p:style>
          <a:lnRef idx="1">
            <a:schemeClr val="accent6"/>
          </a:lnRef>
          <a:fillRef idx="2">
            <a:schemeClr val="accent6"/>
          </a:fillRef>
          <a:effectRef idx="1">
            <a:schemeClr val="accent6"/>
          </a:effectRef>
          <a:fontRef idx="minor">
            <a:schemeClr val="dk1"/>
          </a:fontRef>
        </p:style>
        <p:txBody>
          <a:bodyPr rtlCol="0" anchor="t"/>
          <a:lstStyle/>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Answers wellbeing questions </a:t>
            </a:r>
            <a:endParaRPr lang="en-US" dirty="0" smtClean="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Recommends </a:t>
            </a:r>
            <a:r>
              <a:rPr lang="en-US" dirty="0">
                <a:latin typeface="Arial" panose="020B0604020202020204" pitchFamily="34" charset="0"/>
                <a:cs typeface="Arial" panose="020B0604020202020204" pitchFamily="34" charset="0"/>
              </a:rPr>
              <a:t>self-help resources </a:t>
            </a:r>
            <a:endParaRPr lang="en-US" dirty="0" smtClean="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Sends </a:t>
            </a:r>
            <a:r>
              <a:rPr lang="en-US" dirty="0">
                <a:latin typeface="Arial" panose="020B0604020202020204" pitchFamily="34" charset="0"/>
                <a:cs typeface="Arial" panose="020B0604020202020204" pitchFamily="34" charset="0"/>
              </a:rPr>
              <a:t>reminders - Refer students to the appropriate support services</a:t>
            </a:r>
            <a:endParaRPr lang="en-IN" b="1" dirty="0">
              <a:latin typeface="Arial" panose="020B0604020202020204" pitchFamily="34" charset="0"/>
              <a:cs typeface="Arial" panose="020B0604020202020204" pitchFamily="34" charset="0"/>
            </a:endParaRPr>
          </a:p>
        </p:txBody>
      </p:sp>
      <p:sp>
        <p:nvSpPr>
          <p:cNvPr id="8" name="Rectangle 7"/>
          <p:cNvSpPr/>
          <p:nvPr/>
        </p:nvSpPr>
        <p:spPr>
          <a:xfrm>
            <a:off x="0" y="119270"/>
            <a:ext cx="12192000" cy="861391"/>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IN" sz="2800" b="1" dirty="0" smtClean="0">
                <a:latin typeface="Arial" panose="020B0604020202020204" pitchFamily="34" charset="0"/>
                <a:cs typeface="Arial" panose="020B0604020202020204" pitchFamily="34" charset="0"/>
              </a:rPr>
              <a:t>CHOOSEN DIGITAL TECHNOLOGY</a:t>
            </a:r>
            <a:endParaRPr lang="en-IN"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8382323"/>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270209994"/>
              </p:ext>
            </p:extLst>
          </p:nvPr>
        </p:nvGraphicFramePr>
        <p:xfrm>
          <a:off x="834887" y="2957681"/>
          <a:ext cx="9925878" cy="3291840"/>
        </p:xfrm>
        <a:graphic>
          <a:graphicData uri="http://schemas.openxmlformats.org/drawingml/2006/table">
            <a:tbl>
              <a:tblPr firstRow="1" bandRow="1">
                <a:tableStyleId>{5C22544A-7EE6-4342-B048-85BDC9FD1C3A}</a:tableStyleId>
              </a:tblPr>
              <a:tblGrid>
                <a:gridCol w="836148">
                  <a:extLst>
                    <a:ext uri="{9D8B030D-6E8A-4147-A177-3AD203B41FA5}">
                      <a16:colId xmlns:a16="http://schemas.microsoft.com/office/drawing/2014/main" val="1746944979"/>
                    </a:ext>
                  </a:extLst>
                </a:gridCol>
                <a:gridCol w="6359783">
                  <a:extLst>
                    <a:ext uri="{9D8B030D-6E8A-4147-A177-3AD203B41FA5}">
                      <a16:colId xmlns:a16="http://schemas.microsoft.com/office/drawing/2014/main" val="2434812906"/>
                    </a:ext>
                  </a:extLst>
                </a:gridCol>
                <a:gridCol w="2729947">
                  <a:extLst>
                    <a:ext uri="{9D8B030D-6E8A-4147-A177-3AD203B41FA5}">
                      <a16:colId xmlns:a16="http://schemas.microsoft.com/office/drawing/2014/main" val="2573097939"/>
                    </a:ext>
                  </a:extLst>
                </a:gridCol>
              </a:tblGrid>
              <a:tr h="370840">
                <a:tc>
                  <a:txBody>
                    <a:bodyPr/>
                    <a:lstStyle/>
                    <a:p>
                      <a:pPr algn="ctr">
                        <a:lnSpc>
                          <a:spcPct val="150000"/>
                        </a:lnSpc>
                      </a:pPr>
                      <a:r>
                        <a:rPr lang="en-IN" sz="2000" dirty="0" smtClean="0">
                          <a:latin typeface="Arial" panose="020B0604020202020204" pitchFamily="34" charset="0"/>
                          <a:cs typeface="Arial" panose="020B0604020202020204" pitchFamily="34" charset="0"/>
                        </a:rPr>
                        <a:t>SN</a:t>
                      </a:r>
                      <a:endParaRPr lang="en-IN" sz="2000" dirty="0">
                        <a:latin typeface="Arial" panose="020B0604020202020204" pitchFamily="34" charset="0"/>
                        <a:cs typeface="Arial" panose="020B0604020202020204" pitchFamily="34" charset="0"/>
                      </a:endParaRPr>
                    </a:p>
                  </a:txBody>
                  <a:tcPr/>
                </a:tc>
                <a:tc>
                  <a:txBody>
                    <a:bodyPr/>
                    <a:lstStyle/>
                    <a:p>
                      <a:pPr algn="ctr">
                        <a:lnSpc>
                          <a:spcPct val="150000"/>
                        </a:lnSpc>
                      </a:pPr>
                      <a:r>
                        <a:rPr lang="en-IN" sz="2000" dirty="0" smtClean="0">
                          <a:latin typeface="Arial" panose="020B0604020202020204" pitchFamily="34" charset="0"/>
                          <a:cs typeface="Arial" panose="020B0604020202020204" pitchFamily="34" charset="0"/>
                        </a:rPr>
                        <a:t>Content </a:t>
                      </a:r>
                      <a:endParaRPr lang="en-IN" sz="2000" dirty="0">
                        <a:latin typeface="Arial" panose="020B0604020202020204" pitchFamily="34" charset="0"/>
                        <a:cs typeface="Arial" panose="020B0604020202020204" pitchFamily="34" charset="0"/>
                      </a:endParaRPr>
                    </a:p>
                  </a:txBody>
                  <a:tcPr/>
                </a:tc>
                <a:tc>
                  <a:txBody>
                    <a:bodyPr/>
                    <a:lstStyle/>
                    <a:p>
                      <a:pPr algn="ctr">
                        <a:lnSpc>
                          <a:spcPct val="150000"/>
                        </a:lnSpc>
                      </a:pPr>
                      <a:r>
                        <a:rPr lang="en-IN" sz="2000" dirty="0" smtClean="0">
                          <a:latin typeface="Arial" panose="020B0604020202020204" pitchFamily="34" charset="0"/>
                          <a:cs typeface="Arial" panose="020B0604020202020204" pitchFamily="34" charset="0"/>
                        </a:rPr>
                        <a:t>Percentage </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99720788"/>
                  </a:ext>
                </a:extLst>
              </a:tr>
              <a:tr h="370840">
                <a:tc>
                  <a:txBody>
                    <a:bodyPr/>
                    <a:lstStyle/>
                    <a:p>
                      <a:pPr>
                        <a:lnSpc>
                          <a:spcPct val="150000"/>
                        </a:lnSpc>
                      </a:pPr>
                      <a:r>
                        <a:rPr lang="en-US" sz="2000" dirty="0" smtClean="0">
                          <a:latin typeface="Arial" panose="020B0604020202020204" pitchFamily="34" charset="0"/>
                          <a:cs typeface="Arial" panose="020B0604020202020204" pitchFamily="34" charset="0"/>
                        </a:rPr>
                        <a:t>1.</a:t>
                      </a:r>
                      <a:endParaRPr lang="en-US" sz="2000" dirty="0">
                        <a:latin typeface="Arial" panose="020B0604020202020204" pitchFamily="34" charset="0"/>
                        <a:cs typeface="Arial" panose="020B0604020202020204" pitchFamily="34" charset="0"/>
                      </a:endParaRPr>
                    </a:p>
                  </a:txBody>
                  <a:tcPr/>
                </a:tc>
                <a:tc>
                  <a:txBody>
                    <a:bodyPr/>
                    <a:lstStyle/>
                    <a:p>
                      <a:pPr>
                        <a:lnSpc>
                          <a:spcPct val="150000"/>
                        </a:lnSpc>
                      </a:pPr>
                      <a:r>
                        <a:rPr lang="en-US" sz="2000" dirty="0" smtClean="0">
                          <a:latin typeface="Arial" panose="020B0604020202020204" pitchFamily="34" charset="0"/>
                          <a:cs typeface="Arial" panose="020B0604020202020204" pitchFamily="34" charset="0"/>
                        </a:rPr>
                        <a:t>Moderate–severe depressive symptoms</a:t>
                      </a:r>
                    </a:p>
                  </a:txBody>
                  <a:tcPr/>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lang="en-US" sz="2000" b="1" dirty="0" smtClean="0">
                          <a:latin typeface="Arial" panose="020B0604020202020204" pitchFamily="34" charset="0"/>
                          <a:cs typeface="Arial" panose="020B0604020202020204" pitchFamily="34" charset="0"/>
                        </a:rPr>
                        <a:t>47%</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02623323"/>
                  </a:ext>
                </a:extLst>
              </a:tr>
              <a:tr h="370840">
                <a:tc>
                  <a:txBody>
                    <a:bodyPr/>
                    <a:lstStyle/>
                    <a:p>
                      <a:pPr>
                        <a:lnSpc>
                          <a:spcPct val="150000"/>
                        </a:lnSpc>
                      </a:pPr>
                      <a:r>
                        <a:rPr lang="en-IN" sz="2000" dirty="0" smtClean="0">
                          <a:latin typeface="Arial" panose="020B0604020202020204" pitchFamily="34" charset="0"/>
                          <a:cs typeface="Arial" panose="020B0604020202020204" pitchFamily="34" charset="0"/>
                        </a:rPr>
                        <a:t>2.</a:t>
                      </a:r>
                      <a:endParaRPr lang="en-IN" sz="2000" dirty="0">
                        <a:latin typeface="Arial" panose="020B0604020202020204" pitchFamily="34" charset="0"/>
                        <a:cs typeface="Arial" panose="020B0604020202020204" pitchFamily="34" charset="0"/>
                      </a:endParaRPr>
                    </a:p>
                  </a:txBody>
                  <a:tcPr/>
                </a:tc>
                <a:tc>
                  <a:txBody>
                    <a:bodyPr/>
                    <a:lstStyle/>
                    <a:p>
                      <a:pPr>
                        <a:lnSpc>
                          <a:spcPct val="150000"/>
                        </a:lnSpc>
                      </a:pPr>
                      <a:r>
                        <a:rPr lang="en-US" sz="2000" dirty="0" smtClean="0">
                          <a:latin typeface="Arial" panose="020B0604020202020204" pitchFamily="34" charset="0"/>
                          <a:cs typeface="Arial" panose="020B0604020202020204" pitchFamily="34" charset="0"/>
                        </a:rPr>
                        <a:t>Anxiety symptoms</a:t>
                      </a:r>
                    </a:p>
                  </a:txBody>
                  <a:tcPr/>
                </a:tc>
                <a:tc>
                  <a:txBody>
                    <a:bodyPr/>
                    <a:lstStyle/>
                    <a:p>
                      <a:pPr algn="ctr">
                        <a:lnSpc>
                          <a:spcPct val="150000"/>
                        </a:lnSpc>
                      </a:pPr>
                      <a:r>
                        <a:rPr lang="en-IN" sz="2000" dirty="0" smtClean="0">
                          <a:latin typeface="Arial" panose="020B0604020202020204" pitchFamily="34" charset="0"/>
                          <a:cs typeface="Arial" panose="020B0604020202020204" pitchFamily="34" charset="0"/>
                        </a:rPr>
                        <a:t>44%</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38152332"/>
                  </a:ext>
                </a:extLst>
              </a:tr>
              <a:tr h="370840">
                <a:tc>
                  <a:txBody>
                    <a:bodyPr/>
                    <a:lstStyle/>
                    <a:p>
                      <a:pPr>
                        <a:lnSpc>
                          <a:spcPct val="150000"/>
                        </a:lnSpc>
                      </a:pPr>
                      <a:r>
                        <a:rPr lang="en-IN" sz="2000" dirty="0" smtClean="0">
                          <a:latin typeface="Arial" panose="020B0604020202020204" pitchFamily="34" charset="0"/>
                          <a:cs typeface="Arial" panose="020B0604020202020204" pitchFamily="34" charset="0"/>
                        </a:rPr>
                        <a:t>3.</a:t>
                      </a:r>
                      <a:endParaRPr lang="en-IN" sz="2000" dirty="0">
                        <a:latin typeface="Arial" panose="020B0604020202020204" pitchFamily="34" charset="0"/>
                        <a:cs typeface="Arial" panose="020B0604020202020204" pitchFamily="34" charset="0"/>
                      </a:endParaRPr>
                    </a:p>
                  </a:txBody>
                  <a:tcPr/>
                </a:tc>
                <a:tc>
                  <a:txBody>
                    <a:bodyPr/>
                    <a:lstStyle/>
                    <a:p>
                      <a:pPr>
                        <a:lnSpc>
                          <a:spcPct val="150000"/>
                        </a:lnSpc>
                      </a:pPr>
                      <a:r>
                        <a:rPr lang="en-US" sz="2000" dirty="0" smtClean="0">
                          <a:latin typeface="Arial" panose="020B0604020202020204" pitchFamily="34" charset="0"/>
                          <a:cs typeface="Arial" panose="020B0604020202020204" pitchFamily="34" charset="0"/>
                        </a:rPr>
                        <a:t>Moderate–severe perceived stress</a:t>
                      </a:r>
                    </a:p>
                  </a:txBody>
                  <a:tcPr/>
                </a:tc>
                <a:tc>
                  <a:txBody>
                    <a:bodyPr/>
                    <a:lstStyle/>
                    <a:p>
                      <a:pPr algn="ctr">
                        <a:lnSpc>
                          <a:spcPct val="150000"/>
                        </a:lnSpc>
                      </a:pPr>
                      <a:r>
                        <a:rPr lang="en-US" sz="2000" b="1" dirty="0" smtClean="0">
                          <a:latin typeface="Arial" panose="020B0604020202020204" pitchFamily="34" charset="0"/>
                          <a:cs typeface="Arial" panose="020B0604020202020204" pitchFamily="34" charset="0"/>
                        </a:rPr>
                        <a:t>85%</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45914166"/>
                  </a:ext>
                </a:extLst>
              </a:tr>
              <a:tr h="370840">
                <a:tc>
                  <a:txBody>
                    <a:bodyPr/>
                    <a:lstStyle/>
                    <a:p>
                      <a:pPr>
                        <a:lnSpc>
                          <a:spcPct val="150000"/>
                        </a:lnSpc>
                      </a:pPr>
                      <a:r>
                        <a:rPr lang="en-IN" sz="2000" dirty="0" smtClean="0">
                          <a:latin typeface="Arial" panose="020B0604020202020204" pitchFamily="34" charset="0"/>
                          <a:cs typeface="Arial" panose="020B0604020202020204" pitchFamily="34" charset="0"/>
                        </a:rPr>
                        <a:t>4.</a:t>
                      </a:r>
                      <a:endParaRPr lang="en-IN" sz="2000" dirty="0">
                        <a:latin typeface="Arial" panose="020B0604020202020204" pitchFamily="34" charset="0"/>
                        <a:cs typeface="Arial" panose="020B0604020202020204" pitchFamily="34" charset="0"/>
                      </a:endParaRPr>
                    </a:p>
                  </a:txBody>
                  <a:tcPr/>
                </a:tc>
                <a:tc>
                  <a:txBody>
                    <a:bodyPr/>
                    <a:lstStyle/>
                    <a:p>
                      <a:pPr>
                        <a:lnSpc>
                          <a:spcPct val="150000"/>
                        </a:lnSpc>
                      </a:pPr>
                      <a:r>
                        <a:rPr lang="en-US" sz="2000" dirty="0" smtClean="0">
                          <a:latin typeface="Arial" panose="020B0604020202020204" pitchFamily="34" charset="0"/>
                          <a:cs typeface="Arial" panose="020B0604020202020204" pitchFamily="34" charset="0"/>
                        </a:rPr>
                        <a:t>Loneliness</a:t>
                      </a:r>
                      <a:endParaRPr lang="en-US" sz="2000" dirty="0">
                        <a:latin typeface="Arial" panose="020B0604020202020204" pitchFamily="34" charset="0"/>
                        <a:cs typeface="Arial" panose="020B0604020202020204" pitchFamily="34" charset="0"/>
                      </a:endParaRPr>
                    </a:p>
                  </a:txBody>
                  <a:tcPr/>
                </a:tc>
                <a:tc>
                  <a:txBody>
                    <a:bodyPr/>
                    <a:lstStyle/>
                    <a:p>
                      <a:pPr algn="ctr">
                        <a:lnSpc>
                          <a:spcPct val="150000"/>
                        </a:lnSpc>
                      </a:pPr>
                      <a:r>
                        <a:rPr lang="en-US" sz="2000" b="1" dirty="0" smtClean="0">
                          <a:latin typeface="Arial" panose="020B0604020202020204" pitchFamily="34" charset="0"/>
                          <a:cs typeface="Arial" panose="020B0604020202020204" pitchFamily="34" charset="0"/>
                        </a:rPr>
                        <a:t>67%</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41160166"/>
                  </a:ext>
                </a:extLst>
              </a:tr>
              <a:tr h="370840">
                <a:tc gridSpan="3">
                  <a:txBody>
                    <a:bodyPr/>
                    <a:lstStyle/>
                    <a:p>
                      <a:pPr algn="r">
                        <a:lnSpc>
                          <a:spcPct val="150000"/>
                        </a:lnSpc>
                      </a:pPr>
                      <a:r>
                        <a:rPr lang="en-IN" sz="2000" kern="1200" dirty="0" smtClean="0">
                          <a:solidFill>
                            <a:schemeClr val="dk1"/>
                          </a:solidFill>
                          <a:effectLst/>
                          <a:latin typeface="Arial" panose="020B0604020202020204" pitchFamily="34" charset="0"/>
                          <a:ea typeface="+mn-ea"/>
                          <a:cs typeface="Arial" panose="020B0604020202020204" pitchFamily="34" charset="0"/>
                        </a:rPr>
                        <a:t>(</a:t>
                      </a:r>
                      <a:r>
                        <a:rPr lang="en-IN" sz="2000" kern="1200" dirty="0" err="1" smtClean="0">
                          <a:solidFill>
                            <a:schemeClr val="dk1"/>
                          </a:solidFill>
                          <a:effectLst/>
                          <a:latin typeface="Arial" panose="020B0604020202020204" pitchFamily="34" charset="0"/>
                          <a:ea typeface="+mn-ea"/>
                          <a:cs typeface="Arial" panose="020B0604020202020204" pitchFamily="34" charset="0"/>
                        </a:rPr>
                        <a:t>Akram</a:t>
                      </a:r>
                      <a:r>
                        <a:rPr lang="en-IN" sz="2000" kern="1200" dirty="0" smtClean="0">
                          <a:solidFill>
                            <a:schemeClr val="dk1"/>
                          </a:solidFill>
                          <a:effectLst/>
                          <a:latin typeface="Arial" panose="020B0604020202020204" pitchFamily="34" charset="0"/>
                          <a:ea typeface="+mn-ea"/>
                          <a:cs typeface="Arial" panose="020B0604020202020204" pitchFamily="34" charset="0"/>
                        </a:rPr>
                        <a:t> et al., 2023)</a:t>
                      </a:r>
                      <a:endParaRPr lang="en-IN" sz="2000" dirty="0">
                        <a:latin typeface="Arial" panose="020B0604020202020204" pitchFamily="34" charset="0"/>
                        <a:cs typeface="Arial" panose="020B0604020202020204" pitchFamily="34" charset="0"/>
                      </a:endParaRPr>
                    </a:p>
                  </a:txBody>
                  <a:tcPr/>
                </a:tc>
                <a:tc hMerge="1">
                  <a:txBody>
                    <a:bodyPr/>
                    <a:lstStyle/>
                    <a:p>
                      <a:endParaRPr lang="en-IN" dirty="0"/>
                    </a:p>
                  </a:txBody>
                  <a:tcPr/>
                </a:tc>
                <a:tc hMerge="1">
                  <a:txBody>
                    <a:bodyPr/>
                    <a:lstStyle/>
                    <a:p>
                      <a:endParaRPr lang="en-IN" dirty="0"/>
                    </a:p>
                  </a:txBody>
                  <a:tcPr/>
                </a:tc>
                <a:extLst>
                  <a:ext uri="{0D108BD9-81ED-4DB2-BD59-A6C34878D82A}">
                    <a16:rowId xmlns:a16="http://schemas.microsoft.com/office/drawing/2014/main" val="1359270322"/>
                  </a:ext>
                </a:extLst>
              </a:tr>
            </a:tbl>
          </a:graphicData>
        </a:graphic>
      </p:graphicFrame>
      <p:sp>
        <p:nvSpPr>
          <p:cNvPr id="3" name="Rounded Rectangle 2"/>
          <p:cNvSpPr/>
          <p:nvPr/>
        </p:nvSpPr>
        <p:spPr>
          <a:xfrm>
            <a:off x="689113" y="0"/>
            <a:ext cx="10548730" cy="768626"/>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lnSpc>
                <a:spcPct val="150000"/>
              </a:lnSpc>
            </a:pPr>
            <a:r>
              <a:rPr lang="en-US" sz="2800" b="1" dirty="0" smtClean="0">
                <a:latin typeface="Arial" panose="020B0604020202020204" pitchFamily="34" charset="0"/>
                <a:cs typeface="Arial" panose="020B0604020202020204" pitchFamily="34" charset="0"/>
              </a:rPr>
              <a:t>Why </a:t>
            </a:r>
            <a:r>
              <a:rPr lang="en-US" sz="2800" b="1" dirty="0">
                <a:latin typeface="Arial" panose="020B0604020202020204" pitchFamily="34" charset="0"/>
                <a:cs typeface="Arial" panose="020B0604020202020204" pitchFamily="34" charset="0"/>
              </a:rPr>
              <a:t>is mental health of students a public health issue?</a:t>
            </a:r>
            <a:endParaRPr lang="en-IN" sz="2800" b="1" dirty="0">
              <a:latin typeface="Arial" panose="020B0604020202020204" pitchFamily="34" charset="0"/>
              <a:cs typeface="Arial" panose="020B0604020202020204" pitchFamily="34" charset="0"/>
            </a:endParaRPr>
          </a:p>
        </p:txBody>
      </p:sp>
      <p:sp>
        <p:nvSpPr>
          <p:cNvPr id="4" name="TextBox 3"/>
          <p:cNvSpPr txBox="1"/>
          <p:nvPr/>
        </p:nvSpPr>
        <p:spPr>
          <a:xfrm>
            <a:off x="834887" y="768626"/>
            <a:ext cx="10402956" cy="2308324"/>
          </a:xfrm>
          <a:prstGeom prst="rect">
            <a:avLst/>
          </a:prstGeom>
          <a:noFill/>
        </p:spPr>
        <p:txBody>
          <a:bodyPr wrap="square" rtlCol="0">
            <a:spAutoFit/>
          </a:bodyPr>
          <a:lstStyle/>
          <a:p>
            <a:pPr algn="just">
              <a:lnSpc>
                <a:spcPct val="150000"/>
              </a:lnSpc>
            </a:pPr>
            <a:r>
              <a:rPr lang="en-US" sz="2400" dirty="0" smtClean="0">
                <a:latin typeface="Arial" panose="020B0604020202020204" pitchFamily="34" charset="0"/>
                <a:cs typeface="Arial" panose="020B0604020202020204" pitchFamily="34" charset="0"/>
              </a:rPr>
              <a:t>University </a:t>
            </a:r>
            <a:r>
              <a:rPr lang="en-US" sz="2400" dirty="0">
                <a:latin typeface="Arial" panose="020B0604020202020204" pitchFamily="34" charset="0"/>
                <a:cs typeface="Arial" panose="020B0604020202020204" pitchFamily="34" charset="0"/>
              </a:rPr>
              <a:t>students have significant mental-health issues such as</a:t>
            </a:r>
            <a:r>
              <a:rPr lang="en-US" sz="2400" dirty="0" smtClean="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pPr marL="2171700" lvl="4" indent="-342900" algn="just">
              <a:lnSpc>
                <a:spcPct val="150000"/>
              </a:lnSpc>
              <a:buFont typeface="Wingdings" panose="05000000000000000000" pitchFamily="2" charset="2"/>
              <a:buChar char="ü"/>
            </a:pPr>
            <a:r>
              <a:rPr lang="en-US" sz="2400" dirty="0">
                <a:latin typeface="Arial" panose="020B0604020202020204" pitchFamily="34" charset="0"/>
                <a:cs typeface="Arial" panose="020B0604020202020204" pitchFamily="34" charset="0"/>
              </a:rPr>
              <a:t>Depression</a:t>
            </a:r>
          </a:p>
          <a:p>
            <a:pPr marL="2171700" lvl="4" indent="-342900" algn="just">
              <a:lnSpc>
                <a:spcPct val="150000"/>
              </a:lnSpc>
              <a:buFont typeface="Wingdings" panose="05000000000000000000" pitchFamily="2" charset="2"/>
              <a:buChar char="ü"/>
            </a:pPr>
            <a:r>
              <a:rPr lang="en-US" sz="2400" dirty="0">
                <a:latin typeface="Arial" panose="020B0604020202020204" pitchFamily="34" charset="0"/>
                <a:cs typeface="Arial" panose="020B0604020202020204" pitchFamily="34" charset="0"/>
              </a:rPr>
              <a:t>Anxiety</a:t>
            </a:r>
          </a:p>
          <a:p>
            <a:pPr marL="2171700" lvl="4"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Stress and Loneliness</a:t>
            </a:r>
            <a:endParaRPr lang="en-IN" sz="2400" dirty="0">
              <a:latin typeface="Arial" panose="020B0604020202020204" pitchFamily="34" charset="0"/>
              <a:cs typeface="Arial" panose="020B0604020202020204" pitchFamily="34" charset="0"/>
            </a:endParaRPr>
          </a:p>
        </p:txBody>
      </p:sp>
      <p:sp>
        <p:nvSpPr>
          <p:cNvPr id="5" name="TextBox 4"/>
          <p:cNvSpPr txBox="1"/>
          <p:nvPr/>
        </p:nvSpPr>
        <p:spPr>
          <a:xfrm>
            <a:off x="569843" y="5910815"/>
            <a:ext cx="11410122" cy="958660"/>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000" dirty="0" smtClean="0">
                <a:latin typeface="Arial" panose="020B0604020202020204" pitchFamily="34" charset="0"/>
                <a:cs typeface="Arial" panose="020B0604020202020204" pitchFamily="34" charset="0"/>
              </a:rPr>
              <a:t>The </a:t>
            </a:r>
            <a:r>
              <a:rPr lang="en-US" sz="2000" dirty="0">
                <a:latin typeface="Arial" panose="020B0604020202020204" pitchFamily="34" charset="0"/>
                <a:cs typeface="Arial" panose="020B0604020202020204" pitchFamily="34" charset="0"/>
              </a:rPr>
              <a:t>level of mental-health problems is high, thereby making it clear that there is a need for specific mental-health prevention and early detection, as well as easy access to support.</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18103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91647"/>
            <a:ext cx="11542642" cy="68911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Why is it that it's important to focus on University Students?</a:t>
            </a:r>
            <a:endParaRPr lang="en-IN" sz="2800" b="1" dirty="0">
              <a:latin typeface="Arial" panose="020B0604020202020204" pitchFamily="34" charset="0"/>
              <a:cs typeface="Arial" panose="020B0604020202020204" pitchFamily="34" charset="0"/>
            </a:endParaRPr>
          </a:p>
        </p:txBody>
      </p:sp>
      <p:sp>
        <p:nvSpPr>
          <p:cNvPr id="3" name="Rectangle 2"/>
          <p:cNvSpPr/>
          <p:nvPr/>
        </p:nvSpPr>
        <p:spPr>
          <a:xfrm>
            <a:off x="304799" y="880760"/>
            <a:ext cx="11542643" cy="5837583"/>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The </a:t>
            </a:r>
            <a:r>
              <a:rPr lang="en-US" sz="2400" dirty="0">
                <a:latin typeface="Arial" panose="020B0604020202020204" pitchFamily="34" charset="0"/>
                <a:cs typeface="Arial" panose="020B0604020202020204" pitchFamily="34" charset="0"/>
              </a:rPr>
              <a:t>transition to university can be a significant event in life</a:t>
            </a:r>
            <a:r>
              <a:rPr lang="en-US" sz="2400" dirty="0" smtClean="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Students at the university will have the following experiences</a:t>
            </a:r>
            <a:r>
              <a:rPr lang="en-US" sz="2400" dirty="0" smtClean="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pPr algn="just">
              <a:lnSpc>
                <a:spcPct val="150000"/>
              </a:lnSpc>
            </a:pPr>
            <a:r>
              <a:rPr lang="en-US" sz="2400" b="1" dirty="0" smtClean="0">
                <a:latin typeface="Arial" panose="020B0604020202020204" pitchFamily="34" charset="0"/>
                <a:cs typeface="Arial" panose="020B0604020202020204" pitchFamily="34" charset="0"/>
              </a:rPr>
              <a:t>Academic </a:t>
            </a:r>
            <a:r>
              <a:rPr lang="en-US" sz="2400" b="1" dirty="0">
                <a:latin typeface="Arial" panose="020B0604020202020204" pitchFamily="34" charset="0"/>
                <a:cs typeface="Arial" panose="020B0604020202020204" pitchFamily="34" charset="0"/>
              </a:rPr>
              <a:t>pressure</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Examinations and workload and expectations of performance</a:t>
            </a:r>
            <a:r>
              <a:rPr lang="en-US" sz="2400" dirty="0" smtClean="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pPr algn="just">
              <a:lnSpc>
                <a:spcPct val="150000"/>
              </a:lnSpc>
            </a:pPr>
            <a:r>
              <a:rPr lang="en-US" sz="2400" b="1" dirty="0" smtClean="0">
                <a:latin typeface="Arial" panose="020B0604020202020204" pitchFamily="34" charset="0"/>
                <a:cs typeface="Arial" panose="020B0604020202020204" pitchFamily="34" charset="0"/>
              </a:rPr>
              <a:t>Financial </a:t>
            </a:r>
            <a:r>
              <a:rPr lang="en-US" sz="2400" b="1" dirty="0">
                <a:latin typeface="Arial" panose="020B0604020202020204" pitchFamily="34" charset="0"/>
                <a:cs typeface="Arial" panose="020B0604020202020204" pitchFamily="34" charset="0"/>
              </a:rPr>
              <a:t>pressures</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Expenses and monetary </a:t>
            </a:r>
            <a:r>
              <a:rPr lang="en-US" sz="2400" dirty="0" smtClean="0">
                <a:latin typeface="Arial" panose="020B0604020202020204" pitchFamily="34" charset="0"/>
                <a:cs typeface="Arial" panose="020B0604020202020204" pitchFamily="34" charset="0"/>
              </a:rPr>
              <a:t>insecurity</a:t>
            </a:r>
            <a:endParaRPr lang="en-US" sz="2400" dirty="0">
              <a:latin typeface="Arial" panose="020B0604020202020204" pitchFamily="34" charset="0"/>
              <a:cs typeface="Arial" panose="020B0604020202020204" pitchFamily="34" charset="0"/>
            </a:endParaRPr>
          </a:p>
          <a:p>
            <a:pPr algn="just">
              <a:lnSpc>
                <a:spcPct val="150000"/>
              </a:lnSpc>
            </a:pPr>
            <a:r>
              <a:rPr lang="en-US" sz="2400" b="1" dirty="0" smtClean="0">
                <a:latin typeface="Arial" panose="020B0604020202020204" pitchFamily="34" charset="0"/>
                <a:cs typeface="Arial" panose="020B0604020202020204" pitchFamily="34" charset="0"/>
              </a:rPr>
              <a:t>Social </a:t>
            </a:r>
            <a:r>
              <a:rPr lang="en-US" sz="2400" b="1" dirty="0">
                <a:latin typeface="Arial" panose="020B0604020202020204" pitchFamily="34" charset="0"/>
                <a:cs typeface="Arial" panose="020B0604020202020204" pitchFamily="34" charset="0"/>
              </a:rPr>
              <a:t>changes</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New relationships, isolation and changing support </a:t>
            </a:r>
            <a:r>
              <a:rPr lang="en-US" sz="2400" dirty="0" smtClean="0">
                <a:latin typeface="Arial" panose="020B0604020202020204" pitchFamily="34" charset="0"/>
                <a:cs typeface="Arial" panose="020B0604020202020204" pitchFamily="34" charset="0"/>
              </a:rPr>
              <a:t>networks</a:t>
            </a:r>
            <a:endParaRPr lang="en-US" sz="2400" dirty="0">
              <a:latin typeface="Arial" panose="020B0604020202020204" pitchFamily="34" charset="0"/>
              <a:cs typeface="Arial" panose="020B0604020202020204" pitchFamily="34" charset="0"/>
            </a:endParaRPr>
          </a:p>
          <a:p>
            <a:pPr algn="just">
              <a:lnSpc>
                <a:spcPct val="150000"/>
              </a:lnSpc>
            </a:pPr>
            <a:r>
              <a:rPr lang="en-US" sz="2400" b="1" dirty="0" smtClean="0">
                <a:latin typeface="Arial" panose="020B0604020202020204" pitchFamily="34" charset="0"/>
                <a:cs typeface="Arial" panose="020B0604020202020204" pitchFamily="34" charset="0"/>
              </a:rPr>
              <a:t>Transition </a:t>
            </a:r>
            <a:r>
              <a:rPr lang="en-US" sz="2400" b="1" dirty="0">
                <a:latin typeface="Arial" panose="020B0604020202020204" pitchFamily="34" charset="0"/>
                <a:cs typeface="Arial" panose="020B0604020202020204" pitchFamily="34" charset="0"/>
              </a:rPr>
              <a:t>to independence</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New roles and less familiar assistance</a:t>
            </a:r>
            <a:r>
              <a:rPr lang="en-US" sz="2400" dirty="0" smtClean="0">
                <a:latin typeface="Arial" panose="020B0604020202020204" pitchFamily="34" charset="0"/>
                <a:cs typeface="Arial" panose="020B0604020202020204" pitchFamily="34" charset="0"/>
              </a:rPr>
              <a:t>.</a:t>
            </a:r>
          </a:p>
          <a:p>
            <a:pPr marL="342900" indent="-342900" algn="just">
              <a:lnSpc>
                <a:spcPct val="150000"/>
              </a:lnSpc>
              <a:buFont typeface="Wingdings" panose="05000000000000000000" pitchFamily="2" charset="2"/>
              <a:buChar char="§"/>
            </a:pPr>
            <a:endParaRPr lang="en-US" sz="2400" dirty="0" smtClean="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9246111" y="2494638"/>
            <a:ext cx="2601331" cy="2266122"/>
          </a:xfrm>
          <a:prstGeom prst="rect">
            <a:avLst/>
          </a:prstGeom>
        </p:spPr>
      </p:pic>
      <p:sp>
        <p:nvSpPr>
          <p:cNvPr id="6" name="Rectangle 1"/>
          <p:cNvSpPr>
            <a:spLocks noChangeArrowheads="1"/>
          </p:cNvSpPr>
          <p:nvPr/>
        </p:nvSpPr>
        <p:spPr bwMode="auto">
          <a:xfrm>
            <a:off x="152400" y="6374639"/>
            <a:ext cx="865639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(Osborn et al., 2024)</a:t>
            </a:r>
            <a:endParaRPr kumimoji="0" lang="en-US" altLang="en-US" sz="3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301977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36104" y="566446"/>
            <a:ext cx="10946294" cy="5837583"/>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algn="just">
              <a:lnSpc>
                <a:spcPct val="150000"/>
              </a:lnSpc>
            </a:pPr>
            <a:r>
              <a:rPr lang="en-US" sz="2400" dirty="0" smtClean="0">
                <a:latin typeface="Arial" panose="020B0604020202020204" pitchFamily="34" charset="0"/>
                <a:cs typeface="Arial" panose="020B0604020202020204" pitchFamily="34" charset="0"/>
              </a:rPr>
              <a:t>The </a:t>
            </a:r>
            <a:r>
              <a:rPr lang="en-US" sz="2400" dirty="0">
                <a:latin typeface="Arial" panose="020B0604020202020204" pitchFamily="34" charset="0"/>
                <a:cs typeface="Arial" panose="020B0604020202020204" pitchFamily="34" charset="0"/>
              </a:rPr>
              <a:t>reasons for not seeking support</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Stigma</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Limited mental-health literacy</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Lack of access to suitable services</a:t>
            </a:r>
          </a:p>
          <a:p>
            <a:pPr algn="just">
              <a:lnSpc>
                <a:spcPct val="150000"/>
              </a:lnSpc>
            </a:pPr>
            <a:r>
              <a:rPr lang="en-US" sz="2400" b="1" dirty="0">
                <a:latin typeface="Arial" panose="020B0604020202020204" pitchFamily="34" charset="0"/>
                <a:cs typeface="Arial" panose="020B0604020202020204" pitchFamily="34" charset="0"/>
              </a:rPr>
              <a:t>Public-health </a:t>
            </a:r>
            <a:r>
              <a:rPr lang="en-US" sz="2400" b="1" dirty="0" smtClean="0">
                <a:latin typeface="Arial" panose="020B0604020202020204" pitchFamily="34" charset="0"/>
                <a:cs typeface="Arial" panose="020B0604020202020204" pitchFamily="34" charset="0"/>
              </a:rPr>
              <a:t>rationale</a:t>
            </a:r>
            <a:endParaRPr lang="en-US" sz="2400" b="1" dirty="0">
              <a:latin typeface="Arial" panose="020B0604020202020204" pitchFamily="34" charset="0"/>
              <a:cs typeface="Arial" panose="020B0604020202020204" pitchFamily="34" charset="0"/>
            </a:endParaRP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Prevention and early intervention are a good fit for students as they face a mix of mental-health needs and population-specific pressures.</a:t>
            </a:r>
            <a:endParaRPr lang="en-US" sz="2400" dirty="0" smtClean="0">
              <a:latin typeface="Arial" panose="020B0604020202020204" pitchFamily="34" charset="0"/>
              <a:cs typeface="Arial" panose="020B0604020202020204" pitchFamily="34" charset="0"/>
            </a:endParaRPr>
          </a:p>
        </p:txBody>
      </p:sp>
      <p:sp>
        <p:nvSpPr>
          <p:cNvPr id="5" name="Rectangle 1"/>
          <p:cNvSpPr>
            <a:spLocks noChangeArrowheads="1"/>
          </p:cNvSpPr>
          <p:nvPr/>
        </p:nvSpPr>
        <p:spPr bwMode="auto">
          <a:xfrm>
            <a:off x="881269" y="4572344"/>
            <a:ext cx="865639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(Osborn et al., 2024)</a:t>
            </a:r>
            <a:endParaRPr kumimoji="0" lang="en-US" altLang="en-US" sz="3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7441728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0329" y="92765"/>
            <a:ext cx="11343862" cy="88789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smtClean="0">
                <a:latin typeface="Arial" panose="020B0604020202020204" pitchFamily="34" charset="0"/>
                <a:cs typeface="Arial" panose="020B0604020202020204" pitchFamily="34" charset="0"/>
              </a:rPr>
              <a:t>Statistics</a:t>
            </a:r>
            <a:endParaRPr lang="en-US" sz="2800" b="1" dirty="0">
              <a:latin typeface="Arial" panose="020B0604020202020204" pitchFamily="34" charset="0"/>
              <a:cs typeface="Arial" panose="020B0604020202020204" pitchFamily="34" charset="0"/>
            </a:endParaRPr>
          </a:p>
        </p:txBody>
      </p:sp>
      <p:sp>
        <p:nvSpPr>
          <p:cNvPr id="3" name="Rectangle 2"/>
          <p:cNvSpPr/>
          <p:nvPr/>
        </p:nvSpPr>
        <p:spPr>
          <a:xfrm>
            <a:off x="490330" y="980661"/>
            <a:ext cx="11343861" cy="5877339"/>
          </a:xfrm>
          <a:prstGeom prst="rect">
            <a:avLst/>
          </a:prstGeom>
        </p:spPr>
        <p:style>
          <a:lnRef idx="1">
            <a:schemeClr val="accent4"/>
          </a:lnRef>
          <a:fillRef idx="2">
            <a:schemeClr val="accent4"/>
          </a:fillRef>
          <a:effectRef idx="1">
            <a:schemeClr val="accent4"/>
          </a:effectRef>
          <a:fontRef idx="minor">
            <a:schemeClr val="dk1"/>
          </a:fontRef>
        </p:style>
        <p:txBody>
          <a:bodyPr rtlCol="0" anchor="t"/>
          <a:lstStyle/>
          <a:p>
            <a:pPr marL="342900" indent="-342900" algn="just">
              <a:lnSpc>
                <a:spcPct val="150000"/>
              </a:lnSpc>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Young </a:t>
            </a:r>
            <a:r>
              <a:rPr lang="en-US" sz="2000" dirty="0">
                <a:latin typeface="Arial" panose="020B0604020202020204" pitchFamily="34" charset="0"/>
                <a:cs typeface="Arial" panose="020B0604020202020204" pitchFamily="34" charset="0"/>
              </a:rPr>
              <a:t>adults in university are a priority population as mental health disorders typically originate before the age of 24 (WHO, 2022</a:t>
            </a:r>
            <a:r>
              <a:rPr lang="en-US" sz="2000" dirty="0" smtClean="0">
                <a:latin typeface="Arial" panose="020B0604020202020204" pitchFamily="34" charset="0"/>
                <a:cs typeface="Arial" panose="020B0604020202020204" pitchFamily="34" charset="0"/>
              </a:rPr>
              <a:t>).</a:t>
            </a:r>
          </a:p>
          <a:p>
            <a:pPr marL="342900" indent="-342900" algn="just">
              <a:lnSpc>
                <a:spcPct val="150000"/>
              </a:lnSpc>
              <a:buFont typeface="Wingdings" panose="05000000000000000000" pitchFamily="2" charset="2"/>
              <a:buChar char="§"/>
            </a:pPr>
            <a:r>
              <a:rPr lang="en-US" sz="2000" dirty="0" smtClean="0">
                <a:latin typeface="Arial" panose="020B0604020202020204" pitchFamily="34" charset="0"/>
                <a:cs typeface="Arial" panose="020B0604020202020204" pitchFamily="34" charset="0"/>
              </a:rPr>
              <a:t>In </a:t>
            </a:r>
            <a:r>
              <a:rPr lang="en-US" sz="2000" dirty="0">
                <a:latin typeface="Arial" panose="020B0604020202020204" pitchFamily="34" charset="0"/>
                <a:cs typeface="Arial" panose="020B0604020202020204" pitchFamily="34" charset="0"/>
              </a:rPr>
              <a:t>England, the percentage of students with a mental health problem </a:t>
            </a:r>
            <a:r>
              <a:rPr lang="en-US" sz="2000" dirty="0" smtClean="0">
                <a:latin typeface="Arial" panose="020B0604020202020204" pitchFamily="34" charset="0"/>
                <a:cs typeface="Arial" panose="020B0604020202020204" pitchFamily="34" charset="0"/>
              </a:rPr>
              <a:t>rise </a:t>
            </a:r>
            <a:r>
              <a:rPr lang="en-US" sz="2000" dirty="0">
                <a:latin typeface="Arial" panose="020B0604020202020204" pitchFamily="34" charset="0"/>
                <a:cs typeface="Arial" panose="020B0604020202020204" pitchFamily="34" charset="0"/>
              </a:rPr>
              <a:t>from less than 1% of pupils in 2010/11 to 5.8% in 2022/23 (House of Commons Library, 2025</a:t>
            </a:r>
            <a:r>
              <a:rPr lang="en-US" sz="2000" dirty="0" smtClean="0">
                <a:latin typeface="Arial" panose="020B0604020202020204" pitchFamily="34" charset="0"/>
                <a:cs typeface="Arial" panose="020B0604020202020204" pitchFamily="34" charset="0"/>
              </a:rPr>
              <a:t>).</a:t>
            </a:r>
          </a:p>
          <a:p>
            <a:pPr marL="342900" indent="-342900" algn="just">
              <a:lnSpc>
                <a:spcPct val="150000"/>
              </a:lnSpc>
              <a:buFont typeface="Wingdings" panose="05000000000000000000" pitchFamily="2" charset="2"/>
              <a:buChar char="§"/>
            </a:pPr>
            <a:endParaRPr lang="en-US" sz="2000" dirty="0" smtClean="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2587085" y="2923617"/>
            <a:ext cx="6819043" cy="3288052"/>
          </a:xfrm>
          <a:prstGeom prst="rect">
            <a:avLst/>
          </a:prstGeom>
        </p:spPr>
      </p:pic>
      <p:sp>
        <p:nvSpPr>
          <p:cNvPr id="5" name="TextBox 4"/>
          <p:cNvSpPr txBox="1"/>
          <p:nvPr/>
        </p:nvSpPr>
        <p:spPr>
          <a:xfrm>
            <a:off x="530087" y="6211669"/>
            <a:ext cx="11661913" cy="646331"/>
          </a:xfrm>
          <a:prstGeom prst="rect">
            <a:avLst/>
          </a:prstGeom>
          <a:noFill/>
        </p:spPr>
        <p:txBody>
          <a:bodyPr wrap="square" rtlCol="0">
            <a:spAutoFit/>
          </a:bodyPr>
          <a:lstStyle/>
          <a:p>
            <a:pPr algn="ctr"/>
            <a:r>
              <a:rPr lang="en-IN" dirty="0" smtClean="0">
                <a:latin typeface="Arial" panose="020B0604020202020204" pitchFamily="34" charset="0"/>
                <a:cs typeface="Arial" panose="020B0604020202020204" pitchFamily="34" charset="0"/>
              </a:rPr>
              <a:t>Figure 2: Mental health condition reported by students from 2010/11 to 2022/23 </a:t>
            </a:r>
            <a:r>
              <a:rPr lang="en-US" dirty="0" smtClean="0">
                <a:latin typeface="Arial" panose="020B0604020202020204" pitchFamily="34" charset="0"/>
                <a:cs typeface="Arial" panose="020B0604020202020204" pitchFamily="34" charset="0"/>
              </a:rPr>
              <a:t>(House </a:t>
            </a:r>
            <a:r>
              <a:rPr lang="en-US" dirty="0">
                <a:latin typeface="Arial" panose="020B0604020202020204" pitchFamily="34" charset="0"/>
                <a:cs typeface="Arial" panose="020B0604020202020204" pitchFamily="34" charset="0"/>
              </a:rPr>
              <a:t>of Commons Library, 2025).</a:t>
            </a:r>
            <a:r>
              <a:rPr lang="en-IN" dirty="0" smtClean="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6874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592" y="185531"/>
            <a:ext cx="7404652" cy="6559826"/>
          </a:xfrm>
        </p:spPr>
        <p:txBody>
          <a:bodyPr>
            <a:normAutofit fontScale="77500" lnSpcReduction="20000"/>
          </a:bodyPr>
          <a:lstStyle/>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 study in the UK reported that </a:t>
            </a:r>
            <a:r>
              <a:rPr lang="en-US" b="1" dirty="0">
                <a:latin typeface="Arial" panose="020B0604020202020204" pitchFamily="34" charset="0"/>
                <a:cs typeface="Arial" panose="020B0604020202020204" pitchFamily="34" charset="0"/>
              </a:rPr>
              <a:t>47%</a:t>
            </a:r>
            <a:r>
              <a:rPr lang="en-US" dirty="0">
                <a:latin typeface="Arial" panose="020B0604020202020204" pitchFamily="34" charset="0"/>
                <a:cs typeface="Arial" panose="020B0604020202020204" pitchFamily="34" charset="0"/>
              </a:rPr>
              <a:t> of students had </a:t>
            </a:r>
            <a:r>
              <a:rPr lang="en-US" b="1" dirty="0">
                <a:latin typeface="Arial" panose="020B0604020202020204" pitchFamily="34" charset="0"/>
                <a:cs typeface="Arial" panose="020B0604020202020204" pitchFamily="34" charset="0"/>
              </a:rPr>
              <a:t>m</a:t>
            </a:r>
            <a:r>
              <a:rPr lang="en-US" b="1" dirty="0">
                <a:solidFill>
                  <a:srgbClr val="002060"/>
                </a:solidFill>
                <a:latin typeface="Arial" panose="020B0604020202020204" pitchFamily="34" charset="0"/>
                <a:cs typeface="Arial" panose="020B0604020202020204" pitchFamily="34" charset="0"/>
              </a:rPr>
              <a:t>oderate to severe depression</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44%</a:t>
            </a:r>
            <a:r>
              <a:rPr lang="en-US" dirty="0">
                <a:latin typeface="Arial" panose="020B0604020202020204" pitchFamily="34" charset="0"/>
                <a:cs typeface="Arial" panose="020B0604020202020204" pitchFamily="34" charset="0"/>
              </a:rPr>
              <a:t> had </a:t>
            </a:r>
            <a:r>
              <a:rPr lang="en-US" b="1" dirty="0">
                <a:solidFill>
                  <a:srgbClr val="FF0066"/>
                </a:solidFill>
                <a:latin typeface="Arial" panose="020B0604020202020204" pitchFamily="34" charset="0"/>
                <a:cs typeface="Arial" panose="020B0604020202020204" pitchFamily="34" charset="0"/>
              </a:rPr>
              <a:t>anxiety</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85%</a:t>
            </a:r>
            <a:r>
              <a:rPr lang="en-US" dirty="0">
                <a:latin typeface="Arial" panose="020B0604020202020204" pitchFamily="34" charset="0"/>
                <a:cs typeface="Arial" panose="020B0604020202020204" pitchFamily="34" charset="0"/>
              </a:rPr>
              <a:t> had </a:t>
            </a:r>
            <a:r>
              <a:rPr lang="en-US" b="1" dirty="0">
                <a:solidFill>
                  <a:srgbClr val="0070C0"/>
                </a:solidFill>
                <a:latin typeface="Arial" panose="020B0604020202020204" pitchFamily="34" charset="0"/>
                <a:cs typeface="Arial" panose="020B0604020202020204" pitchFamily="34" charset="0"/>
              </a:rPr>
              <a:t>stress</a:t>
            </a:r>
            <a:r>
              <a:rPr lang="en-US" dirty="0">
                <a:solidFill>
                  <a:srgbClr val="0070C0"/>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67% </a:t>
            </a:r>
            <a:r>
              <a:rPr lang="en-US" b="1" dirty="0">
                <a:solidFill>
                  <a:srgbClr val="00B050"/>
                </a:solidFill>
                <a:latin typeface="Arial" panose="020B0604020202020204" pitchFamily="34" charset="0"/>
                <a:cs typeface="Arial" panose="020B0604020202020204" pitchFamily="34" charset="0"/>
              </a:rPr>
              <a:t>indicated loneliness</a:t>
            </a:r>
            <a:r>
              <a:rPr lang="en-US" dirty="0">
                <a:solidFill>
                  <a:srgbClr val="00B050"/>
                </a:solidFill>
                <a:latin typeface="Arial" panose="020B0604020202020204" pitchFamily="34" charset="0"/>
                <a:cs typeface="Arial" panose="020B0604020202020204" pitchFamily="34" charset="0"/>
              </a:rPr>
              <a:t>. </a:t>
            </a:r>
            <a:endParaRPr lang="en-US" dirty="0" smtClean="0">
              <a:solidFill>
                <a:srgbClr val="00B050"/>
              </a:solidFill>
              <a:latin typeface="Arial" panose="020B0604020202020204" pitchFamily="34" charset="0"/>
              <a:cs typeface="Arial" panose="020B0604020202020204" pitchFamily="34" charset="0"/>
            </a:endParaRPr>
          </a:p>
          <a:p>
            <a:pPr marL="342900" indent="-342900" algn="just">
              <a:lnSpc>
                <a:spcPct val="150000"/>
              </a:lnSpc>
              <a:buFont typeface="Wingdings" panose="05000000000000000000" pitchFamily="2" charset="2"/>
              <a:buChar char="§"/>
            </a:pPr>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number of young adults aged 18–24 receiving NHS-funded mental health care in 2023/24 increased with over </a:t>
            </a:r>
            <a:r>
              <a:rPr lang="en-US" b="1" dirty="0">
                <a:latin typeface="Arial" panose="020B0604020202020204" pitchFamily="34" charset="0"/>
                <a:cs typeface="Arial" panose="020B0604020202020204" pitchFamily="34" charset="0"/>
              </a:rPr>
              <a:t>234,000</a:t>
            </a:r>
            <a:r>
              <a:rPr lang="en-US" dirty="0">
                <a:latin typeface="Arial" panose="020B0604020202020204" pitchFamily="34" charset="0"/>
                <a:cs typeface="Arial" panose="020B0604020202020204" pitchFamily="34" charset="0"/>
              </a:rPr>
              <a:t> using mental health care services.</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The number of young adults aged 18-24 using NHS-funded mental health care services increased in 2023/24 to over </a:t>
            </a:r>
            <a:r>
              <a:rPr lang="en-US" b="1" dirty="0">
                <a:latin typeface="Arial" panose="020B0604020202020204" pitchFamily="34" charset="0"/>
                <a:cs typeface="Arial" panose="020B0604020202020204" pitchFamily="34" charset="0"/>
              </a:rPr>
              <a:t>234,000 people </a:t>
            </a:r>
            <a:r>
              <a:rPr lang="en-US" dirty="0">
                <a:latin typeface="Arial" panose="020B0604020202020204" pitchFamily="34" charset="0"/>
                <a:cs typeface="Arial" panose="020B0604020202020204" pitchFamily="34" charset="0"/>
              </a:rPr>
              <a:t>(NHS England, 2024).</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 systematic review revealed that stigma, lack of mental health literacy and limited access to services are significant barriers to accessing professional help among university students (Osborn et al., 2022).</a:t>
            </a: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580244" y="327784"/>
            <a:ext cx="4827103" cy="5595938"/>
          </a:xfrm>
          <a:prstGeom prst="ellipse">
            <a:avLst/>
          </a:prstGeom>
          <a:ln>
            <a:noFill/>
          </a:ln>
          <a:effectLst>
            <a:softEdge rad="112500"/>
          </a:effectLst>
        </p:spPr>
      </p:pic>
    </p:spTree>
    <p:extLst>
      <p:ext uri="{BB962C8B-B14F-4D97-AF65-F5344CB8AC3E}">
        <p14:creationId xmlns:p14="http://schemas.microsoft.com/office/powerpoint/2010/main" val="22381180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0330" y="225287"/>
            <a:ext cx="11370366" cy="6324808"/>
          </a:xfrm>
          <a:prstGeom prst="rect">
            <a:avLst/>
          </a:prstGeom>
          <a:noFill/>
          <a:ln>
            <a:solidFill>
              <a:schemeClr val="tx1"/>
            </a:solidFill>
          </a:ln>
        </p:spPr>
        <p:txBody>
          <a:bodyPr wrap="square" rtlCol="0">
            <a:spAutoFit/>
          </a:bodyPr>
          <a:lstStyle/>
          <a:p>
            <a:pPr algn="ctr">
              <a:lnSpc>
                <a:spcPct val="150000"/>
              </a:lnSpc>
            </a:pPr>
            <a:r>
              <a:rPr lang="en-US" b="1" dirty="0" smtClean="0">
                <a:latin typeface="Arial" panose="020B0604020202020204" pitchFamily="34" charset="0"/>
                <a:cs typeface="Arial" panose="020B0604020202020204" pitchFamily="34" charset="0"/>
              </a:rPr>
              <a:t>High </a:t>
            </a:r>
            <a:r>
              <a:rPr lang="en-US" b="1" dirty="0">
                <a:latin typeface="Arial" panose="020B0604020202020204" pitchFamily="34" charset="0"/>
                <a:cs typeface="Arial" panose="020B0604020202020204" pitchFamily="34" charset="0"/>
              </a:rPr>
              <a:t>mental-health need</a:t>
            </a:r>
          </a:p>
          <a:p>
            <a:pPr algn="just">
              <a:lnSpc>
                <a:spcPct val="150000"/>
              </a:lnSpc>
            </a:pPr>
            <a:r>
              <a:rPr lang="en-US" dirty="0" smtClean="0">
                <a:latin typeface="Arial" panose="020B0604020202020204" pitchFamily="34" charset="0"/>
                <a:cs typeface="Arial" panose="020B0604020202020204" pitchFamily="34" charset="0"/>
              </a:rPr>
              <a:t>Mental </a:t>
            </a:r>
            <a:r>
              <a:rPr lang="en-US" dirty="0">
                <a:latin typeface="Arial" panose="020B0604020202020204" pitchFamily="34" charset="0"/>
                <a:cs typeface="Arial" panose="020B0604020202020204" pitchFamily="34" charset="0"/>
              </a:rPr>
              <a:t>health problems are a significant issue among university students with symptoms such as depression, anxiety, stress and </a:t>
            </a:r>
            <a:r>
              <a:rPr lang="en-US" dirty="0" smtClean="0">
                <a:latin typeface="Arial" panose="020B0604020202020204" pitchFamily="34" charset="0"/>
                <a:cs typeface="Arial" panose="020B0604020202020204" pitchFamily="34" charset="0"/>
              </a:rPr>
              <a:t>loneliness</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a:t>
            </a:r>
            <a:r>
              <a:rPr lang="en-US" dirty="0" err="1" smtClean="0">
                <a:latin typeface="Arial" panose="020B0604020202020204" pitchFamily="34" charset="0"/>
                <a:cs typeface="Arial" panose="020B0604020202020204" pitchFamily="34" charset="0"/>
              </a:rPr>
              <a:t>Akram</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et al., 2023</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a:p>
            <a:pPr algn="ctr">
              <a:lnSpc>
                <a:spcPct val="150000"/>
              </a:lnSpc>
            </a:pPr>
            <a:r>
              <a:rPr lang="en-US" b="1" dirty="0">
                <a:latin typeface="Arial" panose="020B0604020202020204" pitchFamily="34" charset="0"/>
                <a:cs typeface="Arial" panose="020B0604020202020204" pitchFamily="34" charset="0"/>
              </a:rPr>
              <a:t>Barriers to </a:t>
            </a:r>
            <a:r>
              <a:rPr lang="en-US" b="1" dirty="0" smtClean="0">
                <a:latin typeface="Arial" panose="020B0604020202020204" pitchFamily="34" charset="0"/>
                <a:cs typeface="Arial" panose="020B0604020202020204" pitchFamily="34" charset="0"/>
              </a:rPr>
              <a:t>help-seeking</a:t>
            </a:r>
            <a:endParaRPr lang="en-US" b="1"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Factors that can pose a challenge for students include stigma, self-reliance and limited mental-health knowledge, impacting willingness to seek professional </a:t>
            </a:r>
            <a:r>
              <a:rPr lang="en-US" dirty="0" smtClean="0">
                <a:latin typeface="Arial" panose="020B0604020202020204" pitchFamily="34" charset="0"/>
                <a:cs typeface="Arial" panose="020B0604020202020204" pitchFamily="34" charset="0"/>
              </a:rPr>
              <a:t>help</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a:t>
            </a:r>
            <a:r>
              <a:rPr lang="en-US" dirty="0" err="1" smtClean="0">
                <a:latin typeface="Arial" panose="020B0604020202020204" pitchFamily="34" charset="0"/>
                <a:cs typeface="Arial" panose="020B0604020202020204" pitchFamily="34" charset="0"/>
              </a:rPr>
              <a:t>Rafal</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et al., 2022</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algn="just">
              <a:lnSpc>
                <a:spcPct val="150000"/>
              </a:lnSpc>
            </a:pPr>
            <a:endParaRPr lang="en-US" dirty="0" smtClean="0">
              <a:latin typeface="Arial" panose="020B0604020202020204" pitchFamily="34" charset="0"/>
              <a:cs typeface="Arial" panose="020B0604020202020204" pitchFamily="34" charset="0"/>
            </a:endParaRPr>
          </a:p>
          <a:p>
            <a:pPr algn="ctr">
              <a:lnSpc>
                <a:spcPct val="150000"/>
              </a:lnSpc>
            </a:pPr>
            <a:r>
              <a:rPr lang="en-US" b="1" dirty="0" smtClean="0">
                <a:latin typeface="Arial" panose="020B0604020202020204" pitchFamily="34" charset="0"/>
                <a:cs typeface="Arial" panose="020B0604020202020204" pitchFamily="34" charset="0"/>
              </a:rPr>
              <a:t>Factors </a:t>
            </a:r>
            <a:r>
              <a:rPr lang="en-US" b="1" dirty="0">
                <a:latin typeface="Arial" panose="020B0604020202020204" pitchFamily="34" charset="0"/>
                <a:cs typeface="Arial" panose="020B0604020202020204" pitchFamily="34" charset="0"/>
              </a:rPr>
              <a:t>that prevent a person from accessing a </a:t>
            </a:r>
            <a:r>
              <a:rPr lang="en-US" b="1" dirty="0" smtClean="0">
                <a:latin typeface="Arial" panose="020B0604020202020204" pitchFamily="34" charset="0"/>
                <a:cs typeface="Arial" panose="020B0604020202020204" pitchFamily="34" charset="0"/>
              </a:rPr>
              <a:t>service</a:t>
            </a:r>
            <a:endParaRPr lang="en-US" b="1"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Service availability, service organization and students' social circumstances can also affect access, making it difficult to get the appropriate </a:t>
            </a:r>
            <a:r>
              <a:rPr lang="en-US" dirty="0" smtClean="0">
                <a:latin typeface="Arial" panose="020B0604020202020204" pitchFamily="34" charset="0"/>
                <a:cs typeface="Arial" panose="020B0604020202020204" pitchFamily="34" charset="0"/>
              </a:rPr>
              <a:t>service</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(Osborn </a:t>
            </a:r>
            <a:r>
              <a:rPr lang="en-US" dirty="0">
                <a:latin typeface="Arial" panose="020B0604020202020204" pitchFamily="34" charset="0"/>
                <a:cs typeface="Arial" panose="020B0604020202020204" pitchFamily="34" charset="0"/>
              </a:rPr>
              <a:t>et al., 2024</a:t>
            </a:r>
            <a:r>
              <a:rPr lang="en-US" dirty="0" smtClean="0">
                <a:latin typeface="Arial" panose="020B0604020202020204" pitchFamily="34" charset="0"/>
                <a:cs typeface="Arial" panose="020B0604020202020204" pitchFamily="34" charset="0"/>
              </a:rPr>
              <a:t>).</a:t>
            </a:r>
          </a:p>
          <a:p>
            <a:pPr algn="just">
              <a:lnSpc>
                <a:spcPct val="150000"/>
              </a:lnSpc>
            </a:pPr>
            <a:endParaRPr lang="en-US" dirty="0">
              <a:latin typeface="Arial" panose="020B0604020202020204" pitchFamily="34" charset="0"/>
              <a:cs typeface="Arial" panose="020B0604020202020204" pitchFamily="34" charset="0"/>
            </a:endParaRPr>
          </a:p>
          <a:p>
            <a:pPr algn="ctr">
              <a:lnSpc>
                <a:spcPct val="150000"/>
              </a:lnSpc>
            </a:pPr>
            <a:r>
              <a:rPr lang="en-US" b="1" dirty="0">
                <a:latin typeface="Arial" panose="020B0604020202020204" pitchFamily="34" charset="0"/>
                <a:cs typeface="Arial" panose="020B0604020202020204" pitchFamily="34" charset="0"/>
              </a:rPr>
              <a:t>PUBLIC-HEALTH </a:t>
            </a:r>
            <a:r>
              <a:rPr lang="en-US" b="1" dirty="0" smtClean="0">
                <a:latin typeface="Arial" panose="020B0604020202020204" pitchFamily="34" charset="0"/>
                <a:cs typeface="Arial" panose="020B0604020202020204" pitchFamily="34" charset="0"/>
              </a:rPr>
              <a:t>GAP</a:t>
            </a:r>
            <a:endParaRPr lang="en-US" b="1" dirty="0">
              <a:latin typeface="Arial" panose="020B0604020202020204" pitchFamily="34" charset="0"/>
              <a:cs typeface="Arial" panose="020B0604020202020204" pitchFamily="34" charset="0"/>
            </a:endParaRPr>
          </a:p>
          <a:p>
            <a:pPr algn="just">
              <a:lnSpc>
                <a:spcPct val="150000"/>
              </a:lnSpc>
            </a:pPr>
            <a:r>
              <a:rPr lang="en-US" dirty="0" smtClean="0">
                <a:latin typeface="Arial" panose="020B0604020202020204" pitchFamily="34" charset="0"/>
                <a:cs typeface="Arial" panose="020B0604020202020204" pitchFamily="34" charset="0"/>
              </a:rPr>
              <a:t>Students </a:t>
            </a:r>
            <a:r>
              <a:rPr lang="en-US" dirty="0">
                <a:latin typeface="Arial" panose="020B0604020202020204" pitchFamily="34" charset="0"/>
                <a:cs typeface="Arial" panose="020B0604020202020204" pitchFamily="34" charset="0"/>
              </a:rPr>
              <a:t>mental-health needs can be high, and support-seeking and uptake of services can be constrained, leading to delayed and/or inappropriate help.</a:t>
            </a:r>
            <a:endParaRPr lang="en-IN" dirty="0">
              <a:latin typeface="Arial" panose="020B0604020202020204" pitchFamily="34" charset="0"/>
              <a:cs typeface="Arial" panose="020B0604020202020204" pitchFamily="34" charset="0"/>
            </a:endParaRPr>
          </a:p>
        </p:txBody>
      </p:sp>
      <p:cxnSp>
        <p:nvCxnSpPr>
          <p:cNvPr id="4" name="Straight Arrow Connector 3"/>
          <p:cNvCxnSpPr/>
          <p:nvPr/>
        </p:nvCxnSpPr>
        <p:spPr>
          <a:xfrm>
            <a:off x="5777948" y="1510748"/>
            <a:ext cx="13252" cy="424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5791200" y="3220278"/>
            <a:ext cx="0" cy="3578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5791200" y="4823791"/>
            <a:ext cx="0" cy="3843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728869" y="225287"/>
            <a:ext cx="2690191" cy="369332"/>
          </a:xfrm>
          <a:prstGeom prst="rect">
            <a:avLst/>
          </a:prstGeom>
          <a:noFill/>
        </p:spPr>
        <p:txBody>
          <a:bodyPr wrap="square" rtlCol="0">
            <a:spAutoFit/>
          </a:bodyPr>
          <a:lstStyle/>
          <a:p>
            <a:r>
              <a:rPr lang="en-IN" b="1" u="sng" dirty="0" smtClean="0">
                <a:solidFill>
                  <a:srgbClr val="FFC000"/>
                </a:solidFill>
                <a:latin typeface="Arial" panose="020B0604020202020204" pitchFamily="34" charset="0"/>
                <a:cs typeface="Arial" panose="020B0604020202020204" pitchFamily="34" charset="0"/>
              </a:rPr>
              <a:t>Evidence tell us that</a:t>
            </a:r>
            <a:endParaRPr lang="en-IN" b="1" u="sng"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15446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9271" y="1046922"/>
            <a:ext cx="11873946" cy="5811078"/>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marL="342900" indent="-342900" algn="just">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Academic underperformance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Bewick</a:t>
            </a:r>
            <a:r>
              <a:rPr lang="en-US" dirty="0">
                <a:latin typeface="Arial" panose="020B0604020202020204" pitchFamily="34" charset="0"/>
                <a:cs typeface="Arial" panose="020B0604020202020204" pitchFamily="34" charset="0"/>
              </a:rPr>
              <a:t> et al., 2010), such as reduced concentration, lower grades and impaired cognitive functioning.</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Higher rates of </a:t>
            </a:r>
            <a:r>
              <a:rPr lang="en-US" b="1" dirty="0">
                <a:latin typeface="Arial" panose="020B0604020202020204" pitchFamily="34" charset="0"/>
                <a:cs typeface="Arial" panose="020B0604020202020204" pitchFamily="34" charset="0"/>
              </a:rPr>
              <a:t>absence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withdrawal</a:t>
            </a:r>
            <a:r>
              <a:rPr lang="en-US" dirty="0">
                <a:latin typeface="Arial" panose="020B0604020202020204" pitchFamily="34" charset="0"/>
                <a:cs typeface="Arial" panose="020B0604020202020204" pitchFamily="34" charset="0"/>
              </a:rPr>
              <a:t> from university, and </a:t>
            </a:r>
            <a:r>
              <a:rPr lang="en-US" b="1" dirty="0">
                <a:latin typeface="Arial" panose="020B0604020202020204" pitchFamily="34" charset="0"/>
                <a:cs typeface="Arial" panose="020B0604020202020204" pitchFamily="34" charset="0"/>
              </a:rPr>
              <a:t>lower retention </a:t>
            </a:r>
            <a:r>
              <a:rPr lang="en-US" dirty="0">
                <a:latin typeface="Arial" panose="020B0604020202020204" pitchFamily="34" charset="0"/>
                <a:cs typeface="Arial" panose="020B0604020202020204" pitchFamily="34" charset="0"/>
              </a:rPr>
              <a:t>rates, resulting in </a:t>
            </a:r>
            <a:r>
              <a:rPr lang="en-US" b="1" dirty="0">
                <a:latin typeface="Arial" panose="020B0604020202020204" pitchFamily="34" charset="0"/>
                <a:cs typeface="Arial" panose="020B0604020202020204" pitchFamily="34" charset="0"/>
              </a:rPr>
              <a:t>increased dropouts </a:t>
            </a:r>
            <a:r>
              <a:rPr lang="en-US" dirty="0">
                <a:latin typeface="Arial" panose="020B0604020202020204" pitchFamily="34" charset="0"/>
                <a:cs typeface="Arial" panose="020B0604020202020204" pitchFamily="34" charset="0"/>
              </a:rPr>
              <a:t>and diminished educational outcomes (House of Commons Library, 2025).</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Severe consequences of untreated mental health issues, such as </a:t>
            </a:r>
            <a:r>
              <a:rPr lang="en-US" b="1" dirty="0" smtClean="0">
                <a:latin typeface="Arial" panose="020B0604020202020204" pitchFamily="34" charset="0"/>
                <a:cs typeface="Arial" panose="020B0604020202020204" pitchFamily="34" charset="0"/>
              </a:rPr>
              <a:t>severe </a:t>
            </a:r>
            <a:r>
              <a:rPr lang="en-US" b="1" dirty="0">
                <a:latin typeface="Arial" panose="020B0604020202020204" pitchFamily="34" charset="0"/>
                <a:cs typeface="Arial" panose="020B0604020202020204" pitchFamily="34" charset="0"/>
              </a:rPr>
              <a:t>anxiety</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depression</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self-harm</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suicide risk </a:t>
            </a:r>
            <a:r>
              <a:rPr lang="en-US" dirty="0">
                <a:latin typeface="Arial" panose="020B0604020202020204" pitchFamily="34" charset="0"/>
                <a:cs typeface="Arial" panose="020B0604020202020204" pitchFamily="34" charset="0"/>
              </a:rPr>
              <a:t>(NICE, 2022; WHO, 2022).</a:t>
            </a:r>
          </a:p>
          <a:p>
            <a:pPr marL="342900" indent="-342900" algn="just">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Stigma, low mental health literacy </a:t>
            </a:r>
            <a:r>
              <a:rPr lang="en-US" dirty="0">
                <a:latin typeface="Arial" panose="020B0604020202020204" pitchFamily="34" charset="0"/>
                <a:cs typeface="Arial" panose="020B0604020202020204" pitchFamily="34" charset="0"/>
              </a:rPr>
              <a:t>and </a:t>
            </a:r>
            <a:r>
              <a:rPr lang="en-US" b="1" dirty="0">
                <a:latin typeface="Arial" panose="020B0604020202020204" pitchFamily="34" charset="0"/>
                <a:cs typeface="Arial" panose="020B0604020202020204" pitchFamily="34" charset="0"/>
              </a:rPr>
              <a:t>access issues </a:t>
            </a:r>
            <a:r>
              <a:rPr lang="en-US" dirty="0">
                <a:latin typeface="Arial" panose="020B0604020202020204" pitchFamily="34" charset="0"/>
                <a:cs typeface="Arial" panose="020B0604020202020204" pitchFamily="34" charset="0"/>
              </a:rPr>
              <a:t>around seeking </a:t>
            </a:r>
            <a:r>
              <a:rPr lang="en-US" b="1" dirty="0">
                <a:latin typeface="Arial" panose="020B0604020202020204" pitchFamily="34" charset="0"/>
                <a:cs typeface="Arial" panose="020B0604020202020204" pitchFamily="34" charset="0"/>
              </a:rPr>
              <a:t>timely assistance, delaying diagnosis and treatment </a:t>
            </a:r>
            <a:r>
              <a:rPr lang="en-US" dirty="0">
                <a:latin typeface="Arial" panose="020B0604020202020204" pitchFamily="34" charset="0"/>
                <a:cs typeface="Arial" panose="020B0604020202020204" pitchFamily="34" charset="0"/>
              </a:rPr>
              <a:t>(Osborn et al., 2022).</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 rise in demand for mental health and wellbeing services, from NHS services and university wellbeing services, which leads to longer wait times and increased demand for already stretched healthcare resources (NHS England, 2024).</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Long-term negative socio-economic outcomes, such as decreased job prospects, productivity, quality of life and burden on individuals and societies (WHO, 2022).</a:t>
            </a:r>
            <a:endParaRPr lang="en-IN" dirty="0">
              <a:latin typeface="Arial" panose="020B0604020202020204" pitchFamily="34" charset="0"/>
              <a:cs typeface="Arial" panose="020B0604020202020204" pitchFamily="34" charset="0"/>
            </a:endParaRPr>
          </a:p>
        </p:txBody>
      </p:sp>
      <p:sp>
        <p:nvSpPr>
          <p:cNvPr id="3" name="Rectangle 2"/>
          <p:cNvSpPr/>
          <p:nvPr/>
        </p:nvSpPr>
        <p:spPr>
          <a:xfrm>
            <a:off x="0" y="0"/>
            <a:ext cx="12192000" cy="92765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Failure to address this public health problem will have consequences.</a:t>
            </a:r>
          </a:p>
        </p:txBody>
      </p:sp>
    </p:spTree>
    <p:extLst>
      <p:ext uri="{BB962C8B-B14F-4D97-AF65-F5344CB8AC3E}">
        <p14:creationId xmlns:p14="http://schemas.microsoft.com/office/powerpoint/2010/main" val="19344550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286" y="0"/>
            <a:ext cx="11794435" cy="86139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IN" sz="2800" b="1" dirty="0">
                <a:latin typeface="Arial" panose="020B0604020202020204" pitchFamily="34" charset="0"/>
                <a:cs typeface="Arial" panose="020B0604020202020204" pitchFamily="34" charset="0"/>
              </a:rPr>
              <a:t>Why </a:t>
            </a:r>
            <a:r>
              <a:rPr lang="en-IN" sz="2800" b="1" dirty="0" err="1">
                <a:latin typeface="Arial" panose="020B0604020202020204" pitchFamily="34" charset="0"/>
                <a:cs typeface="Arial" panose="020B0604020202020204" pitchFamily="34" charset="0"/>
              </a:rPr>
              <a:t>TeleMind</a:t>
            </a:r>
            <a:r>
              <a:rPr lang="en-IN" sz="2800" b="1" dirty="0">
                <a:latin typeface="Arial" panose="020B0604020202020204" pitchFamily="34" charset="0"/>
                <a:cs typeface="Arial" panose="020B0604020202020204" pitchFamily="34" charset="0"/>
              </a:rPr>
              <a:t> Connect</a:t>
            </a:r>
            <a:r>
              <a:rPr lang="en-IN" sz="2800" b="1" dirty="0" smtClean="0">
                <a:latin typeface="Arial" panose="020B0604020202020204" pitchFamily="34" charset="0"/>
                <a:cs typeface="Arial" panose="020B0604020202020204" pitchFamily="34" charset="0"/>
              </a:rPr>
              <a:t>?</a:t>
            </a:r>
            <a:endParaRPr lang="en-IN" sz="2800" b="1" dirty="0">
              <a:latin typeface="Arial" panose="020B0604020202020204" pitchFamily="34" charset="0"/>
              <a:cs typeface="Arial" panose="020B0604020202020204" pitchFamily="34" charset="0"/>
            </a:endParaRPr>
          </a:p>
        </p:txBody>
      </p:sp>
      <p:sp>
        <p:nvSpPr>
          <p:cNvPr id="3" name="Rectangle 2"/>
          <p:cNvSpPr/>
          <p:nvPr/>
        </p:nvSpPr>
        <p:spPr>
          <a:xfrm>
            <a:off x="225286" y="961475"/>
            <a:ext cx="11794435" cy="2531166"/>
          </a:xfrm>
          <a:prstGeom prst="rect">
            <a:avLst/>
          </a:prstGeom>
        </p:spPr>
        <p:style>
          <a:lnRef idx="1">
            <a:schemeClr val="accent2"/>
          </a:lnRef>
          <a:fillRef idx="2">
            <a:schemeClr val="accent2"/>
          </a:fillRef>
          <a:effectRef idx="1">
            <a:schemeClr val="accent2"/>
          </a:effectRef>
          <a:fontRef idx="minor">
            <a:schemeClr val="dk1"/>
          </a:fontRef>
        </p:style>
        <p:txBody>
          <a:bodyPr rtlCol="0" anchor="t"/>
          <a:lstStyle/>
          <a:p>
            <a:pPr algn="just">
              <a:lnSpc>
                <a:spcPct val="150000"/>
              </a:lnSpc>
            </a:pPr>
            <a:r>
              <a:rPr lang="en-US" sz="2000" dirty="0" err="1">
                <a:latin typeface="Arial" panose="020B0604020202020204" pitchFamily="34" charset="0"/>
                <a:cs typeface="Arial" panose="020B0604020202020204" pitchFamily="34" charset="0"/>
              </a:rPr>
              <a:t>TeleMind</a:t>
            </a:r>
            <a:r>
              <a:rPr lang="en-US" sz="2000" dirty="0">
                <a:latin typeface="Arial" panose="020B0604020202020204" pitchFamily="34" charset="0"/>
                <a:cs typeface="Arial" panose="020B0604020202020204" pitchFamily="34" charset="0"/>
              </a:rPr>
              <a:t> Connect is a proposed 12-week digital health promotion program that integrates evidence-based health promotion and telemedicine/mobile health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 to enhance mental wellbeing among University students. The intervention takes a preventative and early intervention approach, in line with the fact that most mental health disorders occur before the age of 24 years (WHO 2022).</a:t>
            </a:r>
            <a:endParaRPr lang="en-IN" sz="2000" dirty="0">
              <a:latin typeface="Arial" panose="020B0604020202020204" pitchFamily="34" charset="0"/>
              <a:cs typeface="Arial" panose="020B0604020202020204" pitchFamily="34" charset="0"/>
            </a:endParaRPr>
          </a:p>
        </p:txBody>
      </p:sp>
      <p:pic>
        <p:nvPicPr>
          <p:cNvPr id="4098" name="Picture 2" descr="SOSU partners with TimelyCare for student mental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15597"/>
            <a:ext cx="4053385" cy="35424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4053385" y="3315597"/>
            <a:ext cx="4368359" cy="3672057"/>
          </a:xfrm>
          <a:prstGeom prst="rect">
            <a:avLst/>
          </a:prstGeom>
        </p:spPr>
      </p:pic>
      <p:pic>
        <p:nvPicPr>
          <p:cNvPr id="5" name="Picture 4"/>
          <p:cNvPicPr>
            <a:picLocks noChangeAspect="1"/>
          </p:cNvPicPr>
          <p:nvPr/>
        </p:nvPicPr>
        <p:blipFill>
          <a:blip r:embed="rId4"/>
          <a:stretch>
            <a:fillRect/>
          </a:stretch>
        </p:blipFill>
        <p:spPr>
          <a:xfrm>
            <a:off x="8421744" y="3315597"/>
            <a:ext cx="3770256" cy="3607231"/>
          </a:xfrm>
          <a:prstGeom prst="rect">
            <a:avLst/>
          </a:prstGeom>
        </p:spPr>
      </p:pic>
    </p:spTree>
    <p:extLst>
      <p:ext uri="{BB962C8B-B14F-4D97-AF65-F5344CB8AC3E}">
        <p14:creationId xmlns:p14="http://schemas.microsoft.com/office/powerpoint/2010/main" val="37357192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own Arrow 4"/>
          <p:cNvSpPr/>
          <p:nvPr/>
        </p:nvSpPr>
        <p:spPr>
          <a:xfrm>
            <a:off x="5857457" y="3034055"/>
            <a:ext cx="256761" cy="555066"/>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6" name="Down Arrow 5"/>
          <p:cNvSpPr/>
          <p:nvPr/>
        </p:nvSpPr>
        <p:spPr>
          <a:xfrm>
            <a:off x="5849168" y="1680580"/>
            <a:ext cx="193808" cy="481441"/>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10" name="TextBox 9"/>
          <p:cNvSpPr txBox="1"/>
          <p:nvPr/>
        </p:nvSpPr>
        <p:spPr>
          <a:xfrm>
            <a:off x="2107091" y="2162021"/>
            <a:ext cx="8226283" cy="87203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lnSpc>
                <a:spcPct val="150000"/>
              </a:lnSpc>
            </a:pPr>
            <a:r>
              <a:rPr lang="en-US" b="1" dirty="0">
                <a:latin typeface="Arial" panose="020B0604020202020204" pitchFamily="34" charset="0"/>
                <a:cs typeface="Arial" panose="020B0604020202020204" pitchFamily="34" charset="0"/>
              </a:rPr>
              <a:t>Digital Wellbeing Screening</a:t>
            </a:r>
          </a:p>
          <a:p>
            <a:pPr algn="ctr">
              <a:lnSpc>
                <a:spcPct val="150000"/>
              </a:lnSpc>
            </a:pPr>
            <a:r>
              <a:rPr lang="en-US" dirty="0">
                <a:latin typeface="Arial" panose="020B0604020202020204" pitchFamily="34" charset="0"/>
                <a:cs typeface="Arial" panose="020B0604020202020204" pitchFamily="34" charset="0"/>
              </a:rPr>
              <a:t>(</a:t>
            </a:r>
            <a:r>
              <a:rPr lang="en-US" b="1" dirty="0">
                <a:latin typeface="Arial" panose="020B0604020202020204" pitchFamily="34" charset="0"/>
                <a:cs typeface="Arial" panose="020B0604020202020204" pitchFamily="34" charset="0"/>
              </a:rPr>
              <a:t>Identification</a:t>
            </a:r>
            <a:r>
              <a:rPr lang="en-US" dirty="0">
                <a:latin typeface="Arial" panose="020B0604020202020204" pitchFamily="34" charset="0"/>
                <a:cs typeface="Arial" panose="020B0604020202020204" pitchFamily="34" charset="0"/>
              </a:rPr>
              <a:t> of students that are at </a:t>
            </a:r>
            <a:r>
              <a:rPr lang="en-US" b="1" dirty="0">
                <a:latin typeface="Arial" panose="020B0604020202020204" pitchFamily="34" charset="0"/>
                <a:cs typeface="Arial" panose="020B0604020202020204" pitchFamily="34" charset="0"/>
              </a:rPr>
              <a:t>risk</a:t>
            </a:r>
            <a:r>
              <a:rPr lang="en-US" dirty="0">
                <a:latin typeface="Arial" panose="020B0604020202020204" pitchFamily="34" charset="0"/>
                <a:cs typeface="Arial" panose="020B0604020202020204" pitchFamily="34" charset="0"/>
              </a:rPr>
              <a:t>) (NICE, 2022</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2" name="TextBox 11"/>
          <p:cNvSpPr txBox="1"/>
          <p:nvPr/>
        </p:nvSpPr>
        <p:spPr>
          <a:xfrm>
            <a:off x="2107092" y="3623582"/>
            <a:ext cx="8226282" cy="2585323"/>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50000"/>
              </a:lnSpc>
            </a:pPr>
            <a:r>
              <a:rPr lang="en-US" b="1" dirty="0" err="1">
                <a:latin typeface="Arial" panose="020B0604020202020204" pitchFamily="34" charset="0"/>
                <a:cs typeface="Arial" panose="020B0604020202020204" pitchFamily="34" charset="0"/>
              </a:rPr>
              <a:t>Behaviour</a:t>
            </a:r>
            <a:r>
              <a:rPr lang="en-US" b="1" dirty="0">
                <a:latin typeface="Arial" panose="020B0604020202020204" pitchFamily="34" charset="0"/>
                <a:cs typeface="Arial" panose="020B0604020202020204" pitchFamily="34" charset="0"/>
              </a:rPr>
              <a:t> Change &amp; Self-Management</a:t>
            </a:r>
          </a:p>
          <a:p>
            <a:pPr algn="ctr">
              <a:lnSpc>
                <a:spcPct val="150000"/>
              </a:lnSpc>
            </a:pPr>
            <a:r>
              <a:rPr lang="en-US" dirty="0">
                <a:latin typeface="Arial" panose="020B0604020202020204" pitchFamily="34" charset="0"/>
                <a:cs typeface="Arial" panose="020B0604020202020204" pitchFamily="34" charset="0"/>
              </a:rPr>
              <a:t>• Stress management</a:t>
            </a:r>
          </a:p>
          <a:p>
            <a:pPr algn="ctr">
              <a:lnSpc>
                <a:spcPct val="150000"/>
              </a:lnSpc>
            </a:pPr>
            <a:r>
              <a:rPr lang="en-US" dirty="0">
                <a:latin typeface="Arial" panose="020B0604020202020204" pitchFamily="34" charset="0"/>
                <a:cs typeface="Arial" panose="020B0604020202020204" pitchFamily="34" charset="0"/>
              </a:rPr>
              <a:t>• Mindfulness</a:t>
            </a:r>
          </a:p>
          <a:p>
            <a:pPr algn="ctr">
              <a:lnSpc>
                <a:spcPct val="150000"/>
              </a:lnSpc>
            </a:pPr>
            <a:r>
              <a:rPr lang="en-US" dirty="0">
                <a:latin typeface="Arial" panose="020B0604020202020204" pitchFamily="34" charset="0"/>
                <a:cs typeface="Arial" panose="020B0604020202020204" pitchFamily="34" charset="0"/>
              </a:rPr>
              <a:t>• Mood tracking</a:t>
            </a:r>
          </a:p>
          <a:p>
            <a:pPr algn="ctr">
              <a:lnSpc>
                <a:spcPct val="150000"/>
              </a:lnSpc>
            </a:pPr>
            <a:r>
              <a:rPr lang="en-US" dirty="0">
                <a:latin typeface="Arial" panose="020B0604020202020204" pitchFamily="34" charset="0"/>
                <a:cs typeface="Arial" panose="020B0604020202020204" pitchFamily="34" charset="0"/>
              </a:rPr>
              <a:t>• Healthy lifestyle education</a:t>
            </a:r>
          </a:p>
          <a:p>
            <a:pPr algn="ctr">
              <a:lnSpc>
                <a:spcPct val="150000"/>
              </a:lnSpc>
            </a:pP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Worsley</a:t>
            </a:r>
            <a:r>
              <a:rPr lang="en-US" dirty="0">
                <a:latin typeface="Arial" panose="020B0604020202020204" pitchFamily="34" charset="0"/>
                <a:cs typeface="Arial" panose="020B0604020202020204" pitchFamily="34" charset="0"/>
              </a:rPr>
              <a:t> et al., 2022</a:t>
            </a:r>
            <a:r>
              <a:rPr lang="en-US" dirty="0" smtClean="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p:txBody>
      </p:sp>
      <p:sp>
        <p:nvSpPr>
          <p:cNvPr id="3" name="Rectangle 2"/>
          <p:cNvSpPr/>
          <p:nvPr/>
        </p:nvSpPr>
        <p:spPr>
          <a:xfrm>
            <a:off x="2001076" y="647284"/>
            <a:ext cx="8226283" cy="100363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lnSpc>
                <a:spcPct val="150000"/>
              </a:lnSpc>
            </a:pPr>
            <a:r>
              <a:rPr lang="en-US" dirty="0">
                <a:latin typeface="Arial" panose="020B0604020202020204" pitchFamily="34" charset="0"/>
                <a:cs typeface="Arial" panose="020B0604020202020204" pitchFamily="34" charset="0"/>
              </a:rPr>
              <a:t>To highlight the </a:t>
            </a:r>
            <a:r>
              <a:rPr lang="en-US" b="1" u="sng" dirty="0">
                <a:latin typeface="Arial" panose="020B0604020202020204" pitchFamily="34" charset="0"/>
                <a:cs typeface="Arial" panose="020B0604020202020204" pitchFamily="34" charset="0"/>
              </a:rPr>
              <a:t>importance of mental health and raise awareness </a:t>
            </a:r>
            <a:r>
              <a:rPr lang="en-US" dirty="0">
                <a:latin typeface="Arial" panose="020B0604020202020204" pitchFamily="34" charset="0"/>
                <a:cs typeface="Arial" panose="020B0604020202020204" pitchFamily="34" charset="0"/>
              </a:rPr>
              <a:t>about it.</a:t>
            </a:r>
          </a:p>
          <a:p>
            <a:pPr algn="ctr">
              <a:lnSpc>
                <a:spcPct val="150000"/>
              </a:lnSpc>
            </a:pPr>
            <a:r>
              <a:rPr lang="en-US" dirty="0">
                <a:latin typeface="Arial" panose="020B0604020202020204" pitchFamily="34" charset="0"/>
                <a:cs typeface="Arial" panose="020B0604020202020204" pitchFamily="34" charset="0"/>
              </a:rPr>
              <a:t>Raises mental health literacy (IML) (WHO, 2022)</a:t>
            </a:r>
          </a:p>
        </p:txBody>
      </p:sp>
      <p:sp>
        <p:nvSpPr>
          <p:cNvPr id="2" name="Down Arrow 1"/>
          <p:cNvSpPr/>
          <p:nvPr/>
        </p:nvSpPr>
        <p:spPr>
          <a:xfrm>
            <a:off x="5968441" y="6238566"/>
            <a:ext cx="251792" cy="58317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4" name="TextBox 3"/>
          <p:cNvSpPr txBox="1"/>
          <p:nvPr/>
        </p:nvSpPr>
        <p:spPr>
          <a:xfrm>
            <a:off x="760340" y="50203"/>
            <a:ext cx="10707756" cy="646331"/>
          </a:xfrm>
          <a:prstGeom prst="rect">
            <a:avLst/>
          </a:prstGeom>
          <a:noFill/>
        </p:spPr>
        <p:txBody>
          <a:bodyPr wrap="square" rtlCol="0">
            <a:spAutoFit/>
          </a:bodyPr>
          <a:lstStyle/>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University Students</a:t>
            </a:r>
            <a:r>
              <a:rPr lang="en-US" dirty="0">
                <a:latin typeface="Arial" panose="020B0604020202020204" pitchFamily="34" charset="0"/>
                <a:cs typeface="Arial" panose="020B0604020202020204" pitchFamily="34" charset="0"/>
              </a:rPr>
              <a:t>:- </a:t>
            </a:r>
            <a:r>
              <a:rPr lang="en-US" dirty="0">
                <a:solidFill>
                  <a:srgbClr val="FF0066"/>
                </a:solidFill>
                <a:latin typeface="Arial" panose="020B0604020202020204" pitchFamily="34" charset="0"/>
                <a:cs typeface="Arial" panose="020B0604020202020204" pitchFamily="34" charset="0"/>
              </a:rPr>
              <a:t>Stress, anxiety </a:t>
            </a:r>
            <a:r>
              <a:rPr lang="en-US" dirty="0">
                <a:latin typeface="Arial" panose="020B0604020202020204" pitchFamily="34" charset="0"/>
                <a:cs typeface="Arial" panose="020B0604020202020204" pitchFamily="34" charset="0"/>
              </a:rPr>
              <a:t>and </a:t>
            </a:r>
            <a:r>
              <a:rPr lang="en-US" dirty="0">
                <a:solidFill>
                  <a:srgbClr val="FF0066"/>
                </a:solidFill>
                <a:latin typeface="Arial" panose="020B0604020202020204" pitchFamily="34" charset="0"/>
                <a:cs typeface="Arial" panose="020B0604020202020204" pitchFamily="34" charset="0"/>
              </a:rPr>
              <a:t>depression</a:t>
            </a:r>
            <a:r>
              <a:rPr lang="en-US" dirty="0">
                <a:latin typeface="Arial" panose="020B0604020202020204" pitchFamily="34" charset="0"/>
                <a:cs typeface="Arial" panose="020B0604020202020204" pitchFamily="34" charset="0"/>
              </a:rPr>
              <a:t> can manifest in various ways, such as:</a:t>
            </a:r>
          </a:p>
          <a:p>
            <a:pPr marL="285750" indent="-285750">
              <a:buFont typeface="Wingdings" panose="05000000000000000000" pitchFamily="2" charset="2"/>
              <a:buChar char="Ø"/>
            </a:pPr>
            <a:endParaRPr lang="en-IN" dirty="0"/>
          </a:p>
        </p:txBody>
      </p:sp>
    </p:spTree>
    <p:extLst>
      <p:ext uri="{BB962C8B-B14F-4D97-AF65-F5344CB8AC3E}">
        <p14:creationId xmlns:p14="http://schemas.microsoft.com/office/powerpoint/2010/main" val="910949833"/>
      </p:ext>
    </p:extLst>
  </p:cSld>
  <p:clrMapOvr>
    <a:masterClrMapping/>
  </p:clrMapOvr>
  <p:transition spd="slow">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own Arrow 4"/>
          <p:cNvSpPr/>
          <p:nvPr/>
        </p:nvSpPr>
        <p:spPr>
          <a:xfrm>
            <a:off x="5973415" y="4225298"/>
            <a:ext cx="251792" cy="4638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Down Arrow 5"/>
          <p:cNvSpPr/>
          <p:nvPr/>
        </p:nvSpPr>
        <p:spPr>
          <a:xfrm>
            <a:off x="5867398" y="1627874"/>
            <a:ext cx="231913" cy="39756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TextBox 9"/>
          <p:cNvSpPr txBox="1"/>
          <p:nvPr/>
        </p:nvSpPr>
        <p:spPr>
          <a:xfrm>
            <a:off x="2544416" y="2040456"/>
            <a:ext cx="7682945" cy="2169825"/>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lnSpc>
                <a:spcPct val="150000"/>
              </a:lnSpc>
            </a:pPr>
            <a:r>
              <a:rPr lang="en-US" b="1" dirty="0" err="1">
                <a:latin typeface="Arial" panose="020B0604020202020204" pitchFamily="34" charset="0"/>
                <a:cs typeface="Arial" panose="020B0604020202020204" pitchFamily="34" charset="0"/>
              </a:rPr>
              <a:t>Personalised</a:t>
            </a:r>
            <a:r>
              <a:rPr lang="en-US" b="1" dirty="0">
                <a:latin typeface="Arial" panose="020B0604020202020204" pitchFamily="34" charset="0"/>
                <a:cs typeface="Arial" panose="020B0604020202020204" pitchFamily="34" charset="0"/>
              </a:rPr>
              <a:t> Care Plan</a:t>
            </a:r>
          </a:p>
          <a:p>
            <a:pPr algn="ctr">
              <a:lnSpc>
                <a:spcPct val="150000"/>
              </a:lnSpc>
            </a:pPr>
            <a:r>
              <a:rPr lang="en-US" dirty="0">
                <a:latin typeface="Arial" panose="020B0604020202020204" pitchFamily="34" charset="0"/>
                <a:cs typeface="Arial" panose="020B0604020202020204" pitchFamily="34" charset="0"/>
              </a:rPr>
              <a:t>• Self-help resources</a:t>
            </a:r>
          </a:p>
          <a:p>
            <a:pPr algn="ctr">
              <a:lnSpc>
                <a:spcPct val="150000"/>
              </a:lnSpc>
            </a:pPr>
            <a:r>
              <a:rPr lang="en-US" dirty="0">
                <a:latin typeface="Arial" panose="020B0604020202020204" pitchFamily="34" charset="0"/>
                <a:cs typeface="Arial" panose="020B0604020202020204" pitchFamily="34" charset="0"/>
              </a:rPr>
              <a:t>• Follow-up appointments</a:t>
            </a:r>
          </a:p>
          <a:p>
            <a:pPr algn="ctr">
              <a:lnSpc>
                <a:spcPct val="150000"/>
              </a:lnSpc>
            </a:pPr>
            <a:r>
              <a:rPr lang="en-US" dirty="0">
                <a:latin typeface="Arial" panose="020B0604020202020204" pitchFamily="34" charset="0"/>
                <a:cs typeface="Arial" panose="020B0604020202020204" pitchFamily="34" charset="0"/>
              </a:rPr>
              <a:t>A referral to NHS/University services will be arranged.</a:t>
            </a:r>
          </a:p>
          <a:p>
            <a:pPr algn="ctr">
              <a:lnSpc>
                <a:spcPct val="150000"/>
              </a:lnSpc>
            </a:pPr>
            <a:r>
              <a:rPr lang="en-US" dirty="0">
                <a:latin typeface="Arial" panose="020B0604020202020204" pitchFamily="34" charset="0"/>
                <a:cs typeface="Arial" panose="020B0604020202020204" pitchFamily="34" charset="0"/>
              </a:rPr>
              <a:t>if high </a:t>
            </a:r>
            <a:r>
              <a:rPr lang="en-US" dirty="0" smtClean="0">
                <a:latin typeface="Arial" panose="020B0604020202020204" pitchFamily="34" charset="0"/>
                <a:cs typeface="Arial" panose="020B0604020202020204" pitchFamily="34" charset="0"/>
              </a:rPr>
              <a:t>risk (NHS </a:t>
            </a:r>
            <a:r>
              <a:rPr lang="en-US" dirty="0">
                <a:latin typeface="Arial" panose="020B0604020202020204" pitchFamily="34" charset="0"/>
                <a:cs typeface="Arial" panose="020B0604020202020204" pitchFamily="34" charset="0"/>
              </a:rPr>
              <a:t>England, 2019)</a:t>
            </a:r>
          </a:p>
        </p:txBody>
      </p:sp>
      <p:sp>
        <p:nvSpPr>
          <p:cNvPr id="12" name="TextBox 11"/>
          <p:cNvSpPr txBox="1"/>
          <p:nvPr/>
        </p:nvSpPr>
        <p:spPr>
          <a:xfrm>
            <a:off x="2544416" y="4704141"/>
            <a:ext cx="7682945" cy="2125005"/>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50000"/>
              </a:lnSpc>
            </a:pPr>
            <a:r>
              <a:rPr lang="en-US" b="1" dirty="0">
                <a:latin typeface="Arial" panose="020B0604020202020204" pitchFamily="34" charset="0"/>
                <a:cs typeface="Arial" panose="020B0604020202020204" pitchFamily="34" charset="0"/>
              </a:rPr>
              <a:t>Improved Mental Wellbeing</a:t>
            </a:r>
          </a:p>
          <a:p>
            <a:pPr algn="ctr">
              <a:lnSpc>
                <a:spcPct val="150000"/>
              </a:lnSpc>
            </a:pPr>
            <a:r>
              <a:rPr lang="en-US" dirty="0">
                <a:latin typeface="Arial" panose="020B0604020202020204" pitchFamily="34" charset="0"/>
                <a:cs typeface="Arial" panose="020B0604020202020204" pitchFamily="34" charset="0"/>
              </a:rPr>
              <a:t>✓ Early help-seeking</a:t>
            </a:r>
          </a:p>
          <a:p>
            <a:pPr algn="ctr">
              <a:lnSpc>
                <a:spcPct val="150000"/>
              </a:lnSpc>
            </a:pPr>
            <a:r>
              <a:rPr lang="en-US" dirty="0">
                <a:latin typeface="Arial" panose="020B0604020202020204" pitchFamily="34" charset="0"/>
                <a:cs typeface="Arial" panose="020B0604020202020204" pitchFamily="34" charset="0"/>
              </a:rPr>
              <a:t>✓ Reduced stigma</a:t>
            </a:r>
          </a:p>
          <a:p>
            <a:pPr algn="ctr">
              <a:lnSpc>
                <a:spcPct val="150000"/>
              </a:lnSpc>
            </a:pPr>
            <a:r>
              <a:rPr lang="en-US" dirty="0">
                <a:latin typeface="Arial" panose="020B0604020202020204" pitchFamily="34" charset="0"/>
                <a:cs typeface="Arial" panose="020B0604020202020204" pitchFamily="34" charset="0"/>
              </a:rPr>
              <a:t>✓ Increased access to care</a:t>
            </a:r>
          </a:p>
          <a:p>
            <a:pPr algn="ctr">
              <a:lnSpc>
                <a:spcPct val="150000"/>
              </a:lnSpc>
            </a:pPr>
            <a:r>
              <a:rPr lang="en-US" dirty="0">
                <a:latin typeface="Arial" panose="020B0604020202020204" pitchFamily="34" charset="0"/>
                <a:cs typeface="Arial" panose="020B0604020202020204" pitchFamily="34" charset="0"/>
              </a:rPr>
              <a:t>✓ Improved student wellbeing</a:t>
            </a:r>
            <a:endParaRPr lang="en-IN" dirty="0">
              <a:latin typeface="Arial" panose="020B0604020202020204" pitchFamily="34" charset="0"/>
              <a:cs typeface="Arial" panose="020B0604020202020204" pitchFamily="34" charset="0"/>
            </a:endParaRPr>
          </a:p>
        </p:txBody>
      </p:sp>
      <p:sp>
        <p:nvSpPr>
          <p:cNvPr id="3" name="Rectangle 2"/>
          <p:cNvSpPr/>
          <p:nvPr/>
        </p:nvSpPr>
        <p:spPr>
          <a:xfrm>
            <a:off x="2501344" y="130379"/>
            <a:ext cx="7726017" cy="149749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lnSpc>
                <a:spcPct val="150000"/>
              </a:lnSpc>
            </a:pPr>
            <a:r>
              <a:rPr lang="en-US" b="1" dirty="0">
                <a:latin typeface="Arial" panose="020B0604020202020204" pitchFamily="34" charset="0"/>
                <a:cs typeface="Arial" panose="020B0604020202020204" pitchFamily="34" charset="0"/>
              </a:rPr>
              <a:t>Telemedicine Consultation</a:t>
            </a:r>
          </a:p>
          <a:p>
            <a:pPr algn="ctr">
              <a:lnSpc>
                <a:spcPct val="150000"/>
              </a:lnSpc>
            </a:pPr>
            <a:r>
              <a:rPr lang="en-US" dirty="0">
                <a:latin typeface="Arial" panose="020B0604020202020204" pitchFamily="34" charset="0"/>
                <a:cs typeface="Arial" panose="020B0604020202020204" pitchFamily="34" charset="0"/>
              </a:rPr>
              <a:t>Confidential video consultation with your doctor is available.</a:t>
            </a:r>
          </a:p>
          <a:p>
            <a:pPr algn="ctr">
              <a:lnSpc>
                <a:spcPct val="150000"/>
              </a:lnSpc>
            </a:pPr>
            <a:r>
              <a:rPr lang="en-US" dirty="0">
                <a:latin typeface="Arial" panose="020B0604020202020204" pitchFamily="34" charset="0"/>
                <a:cs typeface="Arial" panose="020B0604020202020204" pitchFamily="34" charset="0"/>
              </a:rPr>
              <a:t>the qualified medical personnel (qualified mental health professionals)</a:t>
            </a:r>
          </a:p>
          <a:p>
            <a:pPr algn="ctr">
              <a:lnSpc>
                <a:spcPct val="150000"/>
              </a:lnSpc>
            </a:pPr>
            <a:r>
              <a:rPr lang="en-US" dirty="0">
                <a:latin typeface="Arial" panose="020B0604020202020204" pitchFamily="34" charset="0"/>
                <a:cs typeface="Arial" panose="020B0604020202020204" pitchFamily="34" charset="0"/>
              </a:rPr>
              <a:t>(Osborn et al., 2022)</a:t>
            </a:r>
          </a:p>
        </p:txBody>
      </p:sp>
    </p:spTree>
    <p:extLst>
      <p:ext uri="{BB962C8B-B14F-4D97-AF65-F5344CB8AC3E}">
        <p14:creationId xmlns:p14="http://schemas.microsoft.com/office/powerpoint/2010/main" val="3979974607"/>
      </p:ext>
    </p:extLst>
  </p:cSld>
  <p:clrMapOvr>
    <a:masterClrMapping/>
  </p:clrMapOvr>
  <p:transition spd="slow">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744061844"/>
              </p:ext>
            </p:extLst>
          </p:nvPr>
        </p:nvGraphicFramePr>
        <p:xfrm>
          <a:off x="675861" y="238539"/>
          <a:ext cx="11012556" cy="6255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65043" y="238539"/>
            <a:ext cx="3326296" cy="461665"/>
          </a:xfrm>
          <a:prstGeom prst="rect">
            <a:avLst/>
          </a:prstGeom>
          <a:noFill/>
        </p:spPr>
        <p:txBody>
          <a:bodyPr wrap="square" rtlCol="0">
            <a:spAutoFit/>
          </a:bodyPr>
          <a:lstStyle/>
          <a:p>
            <a:pPr marL="285750" indent="-285750">
              <a:buFont typeface="Wingdings" panose="05000000000000000000" pitchFamily="2" charset="2"/>
              <a:buChar char="Ø"/>
            </a:pPr>
            <a:r>
              <a:rPr lang="en-IN" sz="2400" b="1" dirty="0" smtClean="0">
                <a:latin typeface="Arial" panose="020B0604020202020204" pitchFamily="34" charset="0"/>
                <a:cs typeface="Arial" panose="020B0604020202020204" pitchFamily="34" charset="0"/>
              </a:rPr>
              <a:t>Why it is helpful?</a:t>
            </a:r>
            <a:endParaRPr lang="en-IN"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810458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0" y="0"/>
            <a:ext cx="12161520" cy="6858000"/>
          </a:xfrm>
          <a:prstGeom prst="rect">
            <a:avLst/>
          </a:prstGeom>
          <a:solidFill>
            <a:srgbClr val="0B2545"/>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9509760" y="365760"/>
            <a:ext cx="1463040" cy="1463040"/>
          </a:xfrm>
          <a:prstGeom prst="ellipse">
            <a:avLst/>
          </a:prstGeom>
          <a:solidFill>
            <a:srgbClr val="E8A33D"/>
          </a:solidFill>
          <a:ln w="12700">
            <a:solidFill>
              <a:srgbClr val="E8A33D"/>
            </a:solidFill>
            <a:prstDash val="solid"/>
          </a:ln>
        </p:spPr>
      </p:sp>
      <p:sp>
        <p:nvSpPr>
          <p:cNvPr id="6" name="Shape 4"/>
          <p:cNvSpPr/>
          <p:nvPr/>
        </p:nvSpPr>
        <p:spPr>
          <a:xfrm>
            <a:off x="548640" y="548640"/>
            <a:ext cx="5475088" cy="640080"/>
          </a:xfrm>
          <a:prstGeom prst="roundRect">
            <a:avLst>
              <a:gd name="adj" fmla="val 16000"/>
            </a:avLst>
          </a:prstGeom>
          <a:solidFill>
            <a:srgbClr val="E8A33D"/>
          </a:solidFill>
          <a:ln w="12700">
            <a:solidFill>
              <a:srgbClr val="E8A33D"/>
            </a:solidFill>
            <a:prstDash val="solid"/>
          </a:ln>
        </p:spPr>
      </p:sp>
      <p:sp>
        <p:nvSpPr>
          <p:cNvPr id="7" name="Text 5"/>
          <p:cNvSpPr/>
          <p:nvPr/>
        </p:nvSpPr>
        <p:spPr>
          <a:xfrm>
            <a:off x="501035" y="623112"/>
            <a:ext cx="5305405"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LCHS7009  |  Component 3  |  Group Presentation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548640" y="1188720"/>
            <a:ext cx="8229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MSc Public Health and Social Care in Practice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548640" y="1508760"/>
            <a:ext cx="8229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Population Health and Digital Health Promotion</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548640" y="4114800"/>
            <a:ext cx="5943600" cy="640080"/>
          </a:xfrm>
          <a:prstGeom prst="roundRect">
            <a:avLst>
              <a:gd name="adj" fmla="val 14286"/>
            </a:avLst>
          </a:prstGeom>
          <a:solidFill>
            <a:srgbClr val="13315C"/>
          </a:solidFill>
          <a:ln w="12700">
            <a:solidFill>
              <a:srgbClr val="1F7A8C"/>
            </a:solidFill>
            <a:prstDash val="solid"/>
          </a:ln>
        </p:spPr>
      </p:sp>
      <p:sp>
        <p:nvSpPr>
          <p:cNvPr id="13" name="Text 11"/>
          <p:cNvSpPr/>
          <p:nvPr/>
        </p:nvSpPr>
        <p:spPr>
          <a:xfrm>
            <a:off x="548640" y="4114800"/>
            <a:ext cx="594360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"Healthy Minds, Strong Futures"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2"/>
          <p:cNvSpPr/>
          <p:nvPr/>
        </p:nvSpPr>
        <p:spPr>
          <a:xfrm>
            <a:off x="6858000" y="4114800"/>
            <a:ext cx="4754880" cy="640080"/>
          </a:xfrm>
          <a:prstGeom prst="roundRect">
            <a:avLst>
              <a:gd name="adj" fmla="val 14286"/>
            </a:avLst>
          </a:prstGeom>
          <a:solidFill>
            <a:srgbClr val="E8A33D"/>
          </a:solidFill>
          <a:ln w="12700">
            <a:solidFill>
              <a:srgbClr val="E8A33D"/>
            </a:solidFill>
            <a:prstDash val="solid"/>
          </a:ln>
        </p:spPr>
      </p:sp>
      <p:sp>
        <p:nvSpPr>
          <p:cNvPr id="15" name="Text 13"/>
          <p:cNvSpPr/>
          <p:nvPr/>
        </p:nvSpPr>
        <p:spPr>
          <a:xfrm>
            <a:off x="6858000" y="4114800"/>
            <a:ext cx="475488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Focus: APPLICATION - Planning Model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548640" y="5074920"/>
            <a:ext cx="73152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Presented by</a:t>
            </a:r>
            <a:r>
              <a:rPr kumimoji="0" lang="en-US" sz="1600" b="1" i="0" u="none" strike="noStrike" kern="1200" cap="none" spc="0" normalizeH="0" baseline="0" noProof="0" dirty="0" smtClean="0">
                <a:ln>
                  <a:noFill/>
                </a:ln>
                <a:solidFill>
                  <a:srgbClr val="FFFFFF"/>
                </a:solidFill>
                <a:effectLst/>
                <a:uLnTx/>
                <a:uFillTx/>
                <a:latin typeface="Calibri" pitchFamily="34" charset="0"/>
                <a:ea typeface="Calibri" pitchFamily="34" charset="-122"/>
                <a:cs typeface="Calibri" pitchFamily="34" charset="-12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noProof="0" dirty="0" smtClean="0">
                <a:solidFill>
                  <a:srgbClr val="FFFFFF"/>
                </a:solidFill>
                <a:latin typeface="Calibri" pitchFamily="34" charset="0"/>
                <a:ea typeface="Calibri" pitchFamily="34" charset="-122"/>
                <a:cs typeface="Calibri" pitchFamily="34" charset="-120"/>
              </a:rPr>
              <a:t>Name of student: Md. </a:t>
            </a:r>
            <a:r>
              <a:rPr lang="en-US" sz="1600" b="1" noProof="0" dirty="0" err="1" smtClean="0">
                <a:solidFill>
                  <a:srgbClr val="FFFFFF"/>
                </a:solidFill>
                <a:latin typeface="Calibri" pitchFamily="34" charset="0"/>
                <a:ea typeface="Calibri" pitchFamily="34" charset="-122"/>
                <a:cs typeface="Calibri" pitchFamily="34" charset="-120"/>
              </a:rPr>
              <a:t>Shohel</a:t>
            </a:r>
            <a:r>
              <a:rPr lang="en-US" sz="1600" b="1" noProof="0" dirty="0" smtClean="0">
                <a:solidFill>
                  <a:srgbClr val="FFFFFF"/>
                </a:solidFill>
                <a:latin typeface="Calibri" pitchFamily="34" charset="0"/>
                <a:ea typeface="Calibri" pitchFamily="34" charset="-122"/>
                <a:cs typeface="Calibri" pitchFamily="34" charset="-120"/>
              </a:rPr>
              <a:t> </a:t>
            </a:r>
            <a:r>
              <a:rPr lang="en-US" sz="1600" b="1" noProof="0" dirty="0" err="1" smtClean="0">
                <a:solidFill>
                  <a:srgbClr val="FFFFFF"/>
                </a:solidFill>
                <a:latin typeface="Calibri" pitchFamily="34" charset="0"/>
                <a:ea typeface="Calibri" pitchFamily="34" charset="-122"/>
                <a:cs typeface="Calibri" pitchFamily="34" charset="-120"/>
              </a:rPr>
              <a:t>Hossen</a:t>
            </a:r>
            <a:r>
              <a:rPr kumimoji="0" lang="en-US" sz="1600" b="1" i="0" u="none" strike="noStrike" kern="1200" cap="none" spc="0" normalizeH="0" baseline="0" noProof="0" dirty="0" smtClean="0">
                <a:ln>
                  <a:noFill/>
                </a:ln>
                <a:solidFill>
                  <a:srgbClr val="FFFFFF"/>
                </a:solidFill>
                <a:effectLst/>
                <a:uLnTx/>
                <a:uFillTx/>
                <a:latin typeface="Calibri" pitchFamily="34" charset="0"/>
                <a:ea typeface="Calibri" pitchFamily="34" charset="-122"/>
                <a:cs typeface="Calibri" pitchFamily="34" charset="-120"/>
              </a:rPr>
              <a:t>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548640" y="544068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Student Number</a:t>
            </a:r>
            <a:r>
              <a:rPr kumimoji="0" lang="en-GB" sz="1400" b="0" i="0"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 2433869</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548640" y="576072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Group Member 2 of 4</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548640" y="612648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Lecturers: Diola Bijlhout | Dr Ping Wu</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548640" y="6446520"/>
            <a:ext cx="109728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University of Wales Trinity Saint David  |  August 2026</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3676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Introduction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Framing the Application section of TeleMind Connect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6766560" cy="4480560"/>
          </a:xfrm>
          <a:prstGeom prst="roundRect">
            <a:avLst>
              <a:gd name="adj" fmla="val 2449"/>
            </a:avLst>
          </a:prstGeom>
          <a:solidFill>
            <a:srgbClr val="FFFFFF"/>
          </a:solidFill>
          <a:ln w="12700">
            <a:solidFill>
              <a:srgbClr val="BFDBF7"/>
            </a:solidFill>
            <a:prstDash val="solid"/>
          </a:ln>
        </p:spPr>
      </p:sp>
      <p:sp>
        <p:nvSpPr>
          <p:cNvPr id="8" name="Text 6"/>
          <p:cNvSpPr/>
          <p:nvPr/>
        </p:nvSpPr>
        <p:spPr>
          <a:xfrm>
            <a:off x="640080" y="1874520"/>
            <a:ext cx="63093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Setting the Scene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640080" y="2286000"/>
            <a:ext cx="6309360" cy="384048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University students (18-25 yrs) are among the highest-risk groups for anxiety, depression and burnout (WHO, 2022).</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Only 1 in 3 affected students seek professional help - the treatment gap remains wide (Auerbach et al., 2016).</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TeleMind Connect is a 12-week digital promotion programme delivered through telemedicine.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The programme must be guided by a structured planning model to succeed.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This section explains WHICH model was chosen and HOW it will deliver the intervention.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7406640" y="1737360"/>
            <a:ext cx="4389120" cy="2103120"/>
          </a:xfrm>
          <a:prstGeom prst="roundRect">
            <a:avLst>
              <a:gd name="adj" fmla="val 5217"/>
            </a:avLst>
          </a:prstGeom>
          <a:solidFill>
            <a:srgbClr val="0B2545"/>
          </a:solidFill>
          <a:ln w="12700">
            <a:solidFill>
              <a:srgbClr val="0B2545"/>
            </a:solidFill>
            <a:prstDash val="solid"/>
          </a:ln>
        </p:spPr>
      </p:sp>
      <p:sp>
        <p:nvSpPr>
          <p:cNvPr id="11" name="Text 9"/>
          <p:cNvSpPr/>
          <p:nvPr/>
        </p:nvSpPr>
        <p:spPr>
          <a:xfrm>
            <a:off x="7589520" y="1874520"/>
            <a:ext cx="40233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Chosen Planning Model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7589520" y="2286000"/>
            <a:ext cx="402336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PRECEDE-PROCEED</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7589520" y="3070805"/>
            <a:ext cx="4023360" cy="4114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An 8-phase framework by Green and Kreuter (2005)</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3"/>
          <p:cNvSpPr/>
          <p:nvPr/>
        </p:nvSpPr>
        <p:spPr>
          <a:xfrm>
            <a:off x="7406640" y="3977640"/>
            <a:ext cx="4389120" cy="2240280"/>
          </a:xfrm>
          <a:prstGeom prst="roundRect">
            <a:avLst>
              <a:gd name="adj" fmla="val 4898"/>
            </a:avLst>
          </a:prstGeom>
          <a:solidFill>
            <a:srgbClr val="BFDBF7"/>
          </a:solidFill>
          <a:ln w="12700">
            <a:solidFill>
              <a:srgbClr val="1F7A8C"/>
            </a:solidFill>
            <a:prstDash val="solid"/>
          </a:ln>
        </p:spPr>
      </p:sp>
      <p:sp>
        <p:nvSpPr>
          <p:cNvPr id="16" name="Text 14"/>
          <p:cNvSpPr/>
          <p:nvPr/>
        </p:nvSpPr>
        <p:spPr>
          <a:xfrm>
            <a:off x="7589520" y="4114800"/>
            <a:ext cx="40233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This section will: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7589520" y="4480560"/>
            <a:ext cx="4023360" cy="1645920"/>
          </a:xfrm>
          <a:prstGeom prst="rect">
            <a:avLst/>
          </a:prstGeom>
          <a:noFill/>
          <a:ln/>
        </p:spPr>
        <p:txBody>
          <a:bodyPr wrap="square" rtlCol="0" anchor="ctr"/>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3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Describe the planning model</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3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Justify its selection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3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Map each phase to the intervention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3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Show delivery through telemedicine</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6"/>
          <p:cNvSpPr/>
          <p:nvPr/>
        </p:nvSpPr>
        <p:spPr>
          <a:xfrm>
            <a:off x="0" y="6537960"/>
            <a:ext cx="12161520" cy="320040"/>
          </a:xfrm>
          <a:prstGeom prst="rect">
            <a:avLst/>
          </a:prstGeom>
          <a:solidFill>
            <a:srgbClr val="0B2545"/>
          </a:solidFill>
          <a:ln/>
        </p:spPr>
      </p:sp>
      <p:sp>
        <p:nvSpPr>
          <p:cNvPr id="19" name="Text 17"/>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2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0994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What Is a Health Promotion Planning Model?</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The foundation for evidence-based intervention design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669280" cy="4480560"/>
          </a:xfrm>
          <a:prstGeom prst="roundRect">
            <a:avLst>
              <a:gd name="adj" fmla="val 2449"/>
            </a:avLst>
          </a:prstGeom>
          <a:solidFill>
            <a:srgbClr val="FFFFFF"/>
          </a:solidFill>
          <a:ln w="12700">
            <a:solidFill>
              <a:srgbClr val="BFDBF7"/>
            </a:solidFill>
            <a:prstDash val="solid"/>
          </a:ln>
        </p:spPr>
      </p:sp>
      <p:sp>
        <p:nvSpPr>
          <p:cNvPr id="8" name="Text 6"/>
          <p:cNvSpPr/>
          <p:nvPr/>
        </p:nvSpPr>
        <p:spPr>
          <a:xfrm>
            <a:off x="640080" y="1874520"/>
            <a:ext cx="53035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Definition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640080" y="2286000"/>
            <a:ext cx="5303520" cy="128016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A planning model is a structured framework that guides the design, implementation and evaluation of health promotion programmes (Green and Kreuter, 2005).</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640080" y="3566160"/>
            <a:ext cx="53035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Why we need one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640080" y="3977640"/>
            <a:ext cx="5303520" cy="2194560"/>
          </a:xfrm>
          <a:prstGeom prst="rect">
            <a:avLst/>
          </a:prstGeom>
          <a:noFill/>
          <a:ln/>
        </p:spPr>
        <p:txBody>
          <a:bodyPr wrap="square" rtlCol="0" anchor="ctr"/>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Turns evidence into structured action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Identifies causes before designing solutions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Ensures stakeholder participation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Improves measurable outcomes (Kim et al., 2022)</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6309360" y="1737360"/>
            <a:ext cx="5486400" cy="4480560"/>
          </a:xfrm>
          <a:prstGeom prst="roundRect">
            <a:avLst>
              <a:gd name="adj" fmla="val 2449"/>
            </a:avLst>
          </a:prstGeom>
          <a:solidFill>
            <a:srgbClr val="0B2545"/>
          </a:solidFill>
          <a:ln w="12700">
            <a:solidFill>
              <a:srgbClr val="0B2545"/>
            </a:solidFill>
            <a:prstDash val="solid"/>
          </a:ln>
        </p:spPr>
      </p:sp>
      <p:sp>
        <p:nvSpPr>
          <p:cNvPr id="13" name="Text 11"/>
          <p:cNvSpPr/>
          <p:nvPr/>
        </p:nvSpPr>
        <p:spPr>
          <a:xfrm>
            <a:off x="6492240" y="1874520"/>
            <a:ext cx="512064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Common Planning Models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4" name="Table 0"/>
          <p:cNvGraphicFramePr>
            <a:graphicFrameLocks noGrp="1"/>
          </p:cNvGraphicFramePr>
          <p:nvPr>
            <p:extLst>
              <p:ext uri="{D42A27DB-BD31-4B8C-83A1-F6EECF244321}">
                <p14:modId xmlns:p14="http://schemas.microsoft.com/office/powerpoint/2010/main" val="1387700379"/>
              </p:ext>
            </p:extLst>
          </p:nvPr>
        </p:nvGraphicFramePr>
        <p:xfrm>
          <a:off x="6492240" y="2331720"/>
          <a:ext cx="5120640" cy="2667000"/>
        </p:xfrm>
        <a:graphic>
          <a:graphicData uri="http://schemas.openxmlformats.org/drawingml/2006/table">
            <a:tbl>
              <a:tblPr/>
              <a:tblGrid>
                <a:gridCol w="192024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tblGrid>
              <a:tr h="502920">
                <a:tc>
                  <a:txBody>
                    <a:bodyPr/>
                    <a:lstStyle/>
                    <a:p>
                      <a:pPr marL="0" indent="0" algn="ctr">
                        <a:buNone/>
                      </a:pPr>
                      <a:r>
                        <a:rPr lang="en-US" sz="1600" b="1" dirty="0">
                          <a:solidFill>
                            <a:srgbClr val="0B2545"/>
                          </a:solidFill>
                          <a:latin typeface="Calibri" pitchFamily="34" charset="0"/>
                          <a:ea typeface="Calibri" pitchFamily="34" charset="-122"/>
                          <a:cs typeface="Calibri" pitchFamily="34" charset="-120"/>
                        </a:rPr>
                        <a:t>Model</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solidFill>
                      <a:srgbClr val="E8A33D"/>
                    </a:solidFill>
                  </a:tcPr>
                </a:tc>
                <a:tc>
                  <a:txBody>
                    <a:bodyPr/>
                    <a:lstStyle/>
                    <a:p>
                      <a:pPr marL="0" indent="0" algn="ctr">
                        <a:buNone/>
                      </a:pPr>
                      <a:r>
                        <a:rPr lang="en-US" sz="1600" b="1" dirty="0">
                          <a:solidFill>
                            <a:srgbClr val="0B2545"/>
                          </a:solidFill>
                          <a:latin typeface="Calibri" pitchFamily="34" charset="0"/>
                          <a:ea typeface="Calibri" pitchFamily="34" charset="-122"/>
                          <a:cs typeface="Calibri" pitchFamily="34" charset="-120"/>
                        </a:rPr>
                        <a:t>Best used for</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solidFill>
                      <a:srgbClr val="E8A33D"/>
                    </a:solidFill>
                  </a:tcPr>
                </a:tc>
                <a:extLst>
                  <a:ext uri="{0D108BD9-81ED-4DB2-BD59-A6C34878D82A}">
                    <a16:rowId xmlns:a16="http://schemas.microsoft.com/office/drawing/2014/main" val="10000"/>
                  </a:ext>
                </a:extLst>
              </a:tr>
              <a:tr h="50292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PRECEDE-PROCEED</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tc>
                  <a:txBody>
                    <a:bodyPr/>
                    <a:lstStyle/>
                    <a:p>
                      <a:pPr marL="0" indent="0">
                        <a:buNone/>
                      </a:pPr>
                      <a:r>
                        <a:rPr lang="en-US" sz="1600" dirty="0">
                          <a:solidFill>
                            <a:srgbClr val="FFFFFF"/>
                          </a:solidFill>
                          <a:latin typeface="Calibri" pitchFamily="34" charset="0"/>
                          <a:ea typeface="Calibri" pitchFamily="34" charset="-122"/>
                          <a:cs typeface="Calibri" pitchFamily="34" charset="-120"/>
                        </a:rPr>
                        <a:t>Multi-phase behavioural + environmental change</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extLst>
                  <a:ext uri="{0D108BD9-81ED-4DB2-BD59-A6C34878D82A}">
                    <a16:rowId xmlns:a16="http://schemas.microsoft.com/office/drawing/2014/main" val="10001"/>
                  </a:ext>
                </a:extLst>
              </a:tr>
              <a:tr h="50292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MRC Framework</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tc>
                  <a:txBody>
                    <a:bodyPr/>
                    <a:lstStyle/>
                    <a:p>
                      <a:pPr marL="0" indent="0">
                        <a:buNone/>
                      </a:pPr>
                      <a:r>
                        <a:rPr lang="en-US" sz="1600" dirty="0">
                          <a:solidFill>
                            <a:srgbClr val="FFFFFF"/>
                          </a:solidFill>
                          <a:latin typeface="Calibri" pitchFamily="34" charset="0"/>
                          <a:ea typeface="Calibri" pitchFamily="34" charset="-122"/>
                          <a:cs typeface="Calibri" pitchFamily="34" charset="-120"/>
                        </a:rPr>
                        <a:t>Complex intervention development</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extLst>
                  <a:ext uri="{0D108BD9-81ED-4DB2-BD59-A6C34878D82A}">
                    <a16:rowId xmlns:a16="http://schemas.microsoft.com/office/drawing/2014/main" val="10002"/>
                  </a:ext>
                </a:extLst>
              </a:tr>
              <a:tr h="50292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Intervention Mapping</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tc>
                  <a:txBody>
                    <a:bodyPr/>
                    <a:lstStyle/>
                    <a:p>
                      <a:pPr marL="0" indent="0">
                        <a:buNone/>
                      </a:pPr>
                      <a:r>
                        <a:rPr lang="en-US" sz="1600" dirty="0">
                          <a:solidFill>
                            <a:srgbClr val="FFFFFF"/>
                          </a:solidFill>
                          <a:latin typeface="Calibri" pitchFamily="34" charset="0"/>
                          <a:ea typeface="Calibri" pitchFamily="34" charset="-122"/>
                          <a:cs typeface="Calibri" pitchFamily="34" charset="-120"/>
                        </a:rPr>
                        <a:t>Theory-driven behaviour change design</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extLst>
                  <a:ext uri="{0D108BD9-81ED-4DB2-BD59-A6C34878D82A}">
                    <a16:rowId xmlns:a16="http://schemas.microsoft.com/office/drawing/2014/main" val="10003"/>
                  </a:ext>
                </a:extLst>
              </a:tr>
              <a:tr h="50292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RE-AIM</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tc>
                  <a:txBody>
                    <a:bodyPr/>
                    <a:lstStyle/>
                    <a:p>
                      <a:pPr marL="0" indent="0">
                        <a:buNone/>
                      </a:pPr>
                      <a:r>
                        <a:rPr lang="en-US" sz="1600" dirty="0">
                          <a:solidFill>
                            <a:srgbClr val="FFFFFF"/>
                          </a:solidFill>
                          <a:latin typeface="Calibri" pitchFamily="34" charset="0"/>
                          <a:ea typeface="Calibri" pitchFamily="34" charset="-122"/>
                          <a:cs typeface="Calibri" pitchFamily="34" charset="-120"/>
                        </a:rPr>
                        <a:t>Evaluation of reach and adoption</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5" name="Text 12"/>
          <p:cNvSpPr/>
          <p:nvPr/>
        </p:nvSpPr>
        <p:spPr>
          <a:xfrm>
            <a:off x="6492240" y="5394960"/>
            <a:ext cx="512064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Selected: PRECEDE-PROCEED - best fit for digital mental health (Kim et al., 2022; Posmontier et al., 2024)</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3"/>
          <p:cNvSpPr/>
          <p:nvPr/>
        </p:nvSpPr>
        <p:spPr>
          <a:xfrm>
            <a:off x="0" y="6537960"/>
            <a:ext cx="12161520" cy="320040"/>
          </a:xfrm>
          <a:prstGeom prst="rect">
            <a:avLst/>
          </a:prstGeom>
          <a:solidFill>
            <a:srgbClr val="0B2545"/>
          </a:solidFill>
          <a:ln/>
        </p:spPr>
      </p:sp>
      <p:sp>
        <p:nvSpPr>
          <p:cNvPr id="17" name="Text 14"/>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5"/>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3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6784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The PRECEDE-PROCEED Model</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An 8-phase health promotion planning framework</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577840" cy="2194560"/>
          </a:xfrm>
          <a:prstGeom prst="roundRect">
            <a:avLst>
              <a:gd name="adj" fmla="val 5000"/>
            </a:avLst>
          </a:prstGeom>
          <a:solidFill>
            <a:srgbClr val="BFDBF7"/>
          </a:solidFill>
          <a:ln w="12700">
            <a:solidFill>
              <a:srgbClr val="1F7A8C"/>
            </a:solidFill>
            <a:prstDash val="solid"/>
          </a:ln>
        </p:spPr>
      </p:sp>
      <p:sp>
        <p:nvSpPr>
          <p:cNvPr id="8" name="Text 6"/>
          <p:cNvSpPr/>
          <p:nvPr/>
        </p:nvSpPr>
        <p:spPr>
          <a:xfrm>
            <a:off x="548640" y="1828800"/>
            <a:ext cx="52120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PRECEDE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548640" y="2240280"/>
            <a:ext cx="5212080"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Predisposing, Reinforcing and Enabling Constructs in Educational Diagnosis and Evaluation.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548640" y="3108960"/>
            <a:ext cx="5212080" cy="685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Phases 1-4: the ASSESSMENT half - understanding the problem.</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6126480" y="1737360"/>
            <a:ext cx="5669280" cy="2194560"/>
          </a:xfrm>
          <a:prstGeom prst="roundRect">
            <a:avLst>
              <a:gd name="adj" fmla="val 5000"/>
            </a:avLst>
          </a:prstGeom>
          <a:solidFill>
            <a:srgbClr val="0B2545"/>
          </a:solidFill>
          <a:ln w="12700">
            <a:solidFill>
              <a:srgbClr val="0B2545"/>
            </a:solidFill>
            <a:prstDash val="solid"/>
          </a:ln>
        </p:spPr>
      </p:sp>
      <p:sp>
        <p:nvSpPr>
          <p:cNvPr id="12" name="Text 10"/>
          <p:cNvSpPr/>
          <p:nvPr/>
        </p:nvSpPr>
        <p:spPr>
          <a:xfrm>
            <a:off x="6309360" y="1828800"/>
            <a:ext cx="53035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PROCEED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6309360" y="2240280"/>
            <a:ext cx="5303520"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Policy, Regulatory and Organisational Constructs in Educational and Environmental Development.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6309360" y="3108960"/>
            <a:ext cx="5303520" cy="685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Phases 5-8: the ACTION half - deliver and evaluate.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3"/>
          <p:cNvSpPr/>
          <p:nvPr/>
        </p:nvSpPr>
        <p:spPr>
          <a:xfrm>
            <a:off x="365760" y="4114800"/>
            <a:ext cx="11430000" cy="2103120"/>
          </a:xfrm>
          <a:prstGeom prst="roundRect">
            <a:avLst>
              <a:gd name="adj" fmla="val 5217"/>
            </a:avLst>
          </a:prstGeom>
          <a:solidFill>
            <a:srgbClr val="FFFFFF"/>
          </a:solidFill>
          <a:ln w="12700">
            <a:solidFill>
              <a:srgbClr val="BFDBF7"/>
            </a:solidFill>
            <a:prstDash val="solid"/>
          </a:ln>
        </p:spPr>
      </p:sp>
      <p:sp>
        <p:nvSpPr>
          <p:cNvPr id="16" name="Text 14"/>
          <p:cNvSpPr/>
          <p:nvPr/>
        </p:nvSpPr>
        <p:spPr>
          <a:xfrm>
            <a:off x="640080" y="4206240"/>
            <a:ext cx="54864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Key Facts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640080" y="4663440"/>
            <a:ext cx="2606040" cy="1417320"/>
          </a:xfrm>
          <a:prstGeom prst="roundRect">
            <a:avLst>
              <a:gd name="adj" fmla="val 5161"/>
            </a:avLst>
          </a:prstGeom>
          <a:solidFill>
            <a:srgbClr val="F4F9FF"/>
          </a:solidFill>
          <a:ln w="12700">
            <a:solidFill>
              <a:srgbClr val="1F7A8C"/>
            </a:solidFill>
            <a:prstDash val="solid"/>
          </a:ln>
        </p:spPr>
      </p:sp>
      <p:sp>
        <p:nvSpPr>
          <p:cNvPr id="18" name="Text 16"/>
          <p:cNvSpPr/>
          <p:nvPr/>
        </p:nvSpPr>
        <p:spPr>
          <a:xfrm>
            <a:off x="640080" y="4709160"/>
            <a:ext cx="26060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1974</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731520" y="5303520"/>
            <a:ext cx="2423160" cy="77724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Developed by Green - the first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planning model of its kind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Shape 18"/>
          <p:cNvSpPr/>
          <p:nvPr/>
        </p:nvSpPr>
        <p:spPr>
          <a:xfrm>
            <a:off x="3429000" y="4663440"/>
            <a:ext cx="2606040" cy="1417320"/>
          </a:xfrm>
          <a:prstGeom prst="roundRect">
            <a:avLst>
              <a:gd name="adj" fmla="val 5161"/>
            </a:avLst>
          </a:prstGeom>
          <a:solidFill>
            <a:srgbClr val="F4F9FF"/>
          </a:solidFill>
          <a:ln w="12700">
            <a:solidFill>
              <a:srgbClr val="1F7A8C"/>
            </a:solidFill>
            <a:prstDash val="solid"/>
          </a:ln>
        </p:spPr>
      </p:sp>
      <p:sp>
        <p:nvSpPr>
          <p:cNvPr id="21" name="Text 19"/>
          <p:cNvSpPr/>
          <p:nvPr/>
        </p:nvSpPr>
        <p:spPr>
          <a:xfrm>
            <a:off x="3429000" y="4709160"/>
            <a:ext cx="26060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8</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3550921" y="5052060"/>
            <a:ext cx="2423160" cy="77724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Sequential phases from social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assessment to outcome evaluation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21"/>
          <p:cNvSpPr/>
          <p:nvPr/>
        </p:nvSpPr>
        <p:spPr>
          <a:xfrm>
            <a:off x="6217920" y="4663440"/>
            <a:ext cx="2606040" cy="1417320"/>
          </a:xfrm>
          <a:prstGeom prst="roundRect">
            <a:avLst>
              <a:gd name="adj" fmla="val 5161"/>
            </a:avLst>
          </a:prstGeom>
          <a:solidFill>
            <a:srgbClr val="F4F9FF"/>
          </a:solidFill>
          <a:ln w="12700">
            <a:solidFill>
              <a:srgbClr val="1F7A8C"/>
            </a:solidFill>
            <a:prstDash val="solid"/>
          </a:ln>
        </p:spPr>
      </p:sp>
      <p:sp>
        <p:nvSpPr>
          <p:cNvPr id="24" name="Text 22"/>
          <p:cNvSpPr/>
          <p:nvPr/>
        </p:nvSpPr>
        <p:spPr>
          <a:xfrm>
            <a:off x="6217920" y="4709160"/>
            <a:ext cx="26060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30+</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6309360" y="5212080"/>
            <a:ext cx="2423160" cy="77724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Years of use worldwide in health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promotion programmes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4"/>
          <p:cNvSpPr/>
          <p:nvPr/>
        </p:nvSpPr>
        <p:spPr>
          <a:xfrm>
            <a:off x="9006840" y="4663440"/>
            <a:ext cx="2606040" cy="1417320"/>
          </a:xfrm>
          <a:prstGeom prst="roundRect">
            <a:avLst>
              <a:gd name="adj" fmla="val 5161"/>
            </a:avLst>
          </a:prstGeom>
          <a:solidFill>
            <a:srgbClr val="F4F9FF"/>
          </a:solidFill>
          <a:ln w="12700">
            <a:solidFill>
              <a:srgbClr val="1F7A8C"/>
            </a:solidFill>
            <a:prstDash val="solid"/>
          </a:ln>
        </p:spPr>
      </p:sp>
      <p:sp>
        <p:nvSpPr>
          <p:cNvPr id="27" name="Text 25"/>
          <p:cNvSpPr/>
          <p:nvPr/>
        </p:nvSpPr>
        <p:spPr>
          <a:xfrm>
            <a:off x="9006840" y="4709160"/>
            <a:ext cx="26060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26</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6"/>
          <p:cNvSpPr/>
          <p:nvPr/>
        </p:nvSpPr>
        <p:spPr>
          <a:xfrm>
            <a:off x="9098280" y="5074920"/>
            <a:ext cx="2423160" cy="77724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Studies confirm effectiveness in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recent meta-analysis (Kim et al., 2022)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Shape 27"/>
          <p:cNvSpPr/>
          <p:nvPr/>
        </p:nvSpPr>
        <p:spPr>
          <a:xfrm>
            <a:off x="0" y="6537960"/>
            <a:ext cx="12161520" cy="320040"/>
          </a:xfrm>
          <a:prstGeom prst="rect">
            <a:avLst/>
          </a:prstGeom>
          <a:solidFill>
            <a:srgbClr val="0B2545"/>
          </a:solidFill>
          <a:ln/>
        </p:spPr>
      </p:sp>
      <p:sp>
        <p:nvSpPr>
          <p:cNvPr id="30" name="Text 28"/>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Text 29"/>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4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26151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Why PRECEDE-PROCEED for TeleMind Connect?</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Justifying the model selection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760720" cy="4480560"/>
          </a:xfrm>
          <a:prstGeom prst="roundRect">
            <a:avLst>
              <a:gd name="adj" fmla="val 2449"/>
            </a:avLst>
          </a:prstGeom>
          <a:solidFill>
            <a:srgbClr val="FFFFFF"/>
          </a:solidFill>
          <a:ln w="12700">
            <a:solidFill>
              <a:srgbClr val="BFDBF7"/>
            </a:solidFill>
            <a:prstDash val="solid"/>
          </a:ln>
        </p:spPr>
      </p:sp>
      <p:sp>
        <p:nvSpPr>
          <p:cNvPr id="8" name="Text 6"/>
          <p:cNvSpPr/>
          <p:nvPr/>
        </p:nvSpPr>
        <p:spPr>
          <a:xfrm>
            <a:off x="502920" y="1828800"/>
            <a:ext cx="54864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Figure 1: Reported effectiveness of planning models in mental health interventions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9" name="Chart 0"/>
          <p:cNvGraphicFramePr/>
          <p:nvPr/>
        </p:nvGraphicFramePr>
        <p:xfrm>
          <a:off x="502920" y="2377440"/>
          <a:ext cx="5486400" cy="3108960"/>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 7"/>
          <p:cNvSpPr/>
          <p:nvPr/>
        </p:nvSpPr>
        <p:spPr>
          <a:xfrm>
            <a:off x="502920" y="5532120"/>
            <a:ext cx="548640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Source: adapted from Kim et al. (2022) systematic review</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8"/>
          <p:cNvSpPr/>
          <p:nvPr/>
        </p:nvSpPr>
        <p:spPr>
          <a:xfrm>
            <a:off x="502920" y="5852160"/>
            <a:ext cx="548640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Kim et al., 2022 - 26-study meta-analysis</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9"/>
          <p:cNvSpPr/>
          <p:nvPr/>
        </p:nvSpPr>
        <p:spPr>
          <a:xfrm>
            <a:off x="6309360" y="1737360"/>
            <a:ext cx="5486400" cy="4480560"/>
          </a:xfrm>
          <a:prstGeom prst="roundRect">
            <a:avLst>
              <a:gd name="adj" fmla="val 2449"/>
            </a:avLst>
          </a:prstGeom>
          <a:solidFill>
            <a:srgbClr val="0B2545"/>
          </a:solidFill>
          <a:ln w="12700">
            <a:solidFill>
              <a:srgbClr val="0B2545"/>
            </a:solidFill>
            <a:prstDash val="solid"/>
          </a:ln>
        </p:spPr>
      </p:sp>
      <p:sp>
        <p:nvSpPr>
          <p:cNvPr id="13" name="Text 10"/>
          <p:cNvSpPr/>
          <p:nvPr/>
        </p:nvSpPr>
        <p:spPr>
          <a:xfrm>
            <a:off x="6492240" y="1828800"/>
            <a:ext cx="512064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Four reasons for our choice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1"/>
          <p:cNvSpPr/>
          <p:nvPr/>
        </p:nvSpPr>
        <p:spPr>
          <a:xfrm>
            <a:off x="6492240" y="2331720"/>
            <a:ext cx="502920" cy="502920"/>
          </a:xfrm>
          <a:prstGeom prst="ellipse">
            <a:avLst/>
          </a:prstGeom>
          <a:solidFill>
            <a:srgbClr val="E8A33D"/>
          </a:solidFill>
          <a:ln w="12700">
            <a:solidFill>
              <a:srgbClr val="E8A33D"/>
            </a:solidFill>
            <a:prstDash val="solid"/>
          </a:ln>
        </p:spPr>
      </p:sp>
      <p:sp>
        <p:nvSpPr>
          <p:cNvPr id="15" name="Text 12"/>
          <p:cNvSpPr/>
          <p:nvPr/>
        </p:nvSpPr>
        <p:spPr>
          <a:xfrm>
            <a:off x="6492240" y="23317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1</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7132320" y="2286000"/>
            <a:ext cx="44805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Participatory</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7132320" y="2606040"/>
            <a:ext cx="448056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Starts with the students' own quality-of-life concerns (Green and Kreuter, 2005).</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6492240" y="3291840"/>
            <a:ext cx="502920" cy="502920"/>
          </a:xfrm>
          <a:prstGeom prst="ellipse">
            <a:avLst/>
          </a:prstGeom>
          <a:solidFill>
            <a:srgbClr val="E8A33D"/>
          </a:solidFill>
          <a:ln w="12700">
            <a:solidFill>
              <a:srgbClr val="E8A33D"/>
            </a:solidFill>
            <a:prstDash val="solid"/>
          </a:ln>
        </p:spPr>
      </p:sp>
      <p:sp>
        <p:nvSpPr>
          <p:cNvPr id="19" name="Text 16"/>
          <p:cNvSpPr/>
          <p:nvPr/>
        </p:nvSpPr>
        <p:spPr>
          <a:xfrm>
            <a:off x="6492240" y="329184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2</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7"/>
          <p:cNvSpPr/>
          <p:nvPr/>
        </p:nvSpPr>
        <p:spPr>
          <a:xfrm>
            <a:off x="7132320" y="3246120"/>
            <a:ext cx="44805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Ecological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7132320" y="3566160"/>
            <a:ext cx="448056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Considers behaviour AND environment - fits digital platforms (Porter, 2016).</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6492240" y="4251960"/>
            <a:ext cx="502920" cy="502920"/>
          </a:xfrm>
          <a:prstGeom prst="ellipse">
            <a:avLst/>
          </a:prstGeom>
          <a:solidFill>
            <a:srgbClr val="E8A33D"/>
          </a:solidFill>
          <a:ln w="12700">
            <a:solidFill>
              <a:srgbClr val="E8A33D"/>
            </a:solidFill>
            <a:prstDash val="solid"/>
          </a:ln>
        </p:spPr>
      </p:sp>
      <p:sp>
        <p:nvSpPr>
          <p:cNvPr id="23" name="Text 20"/>
          <p:cNvSpPr/>
          <p:nvPr/>
        </p:nvSpPr>
        <p:spPr>
          <a:xfrm>
            <a:off x="6492240" y="425196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3</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1"/>
          <p:cNvSpPr/>
          <p:nvPr/>
        </p:nvSpPr>
        <p:spPr>
          <a:xfrm>
            <a:off x="7132320" y="4206240"/>
            <a:ext cx="44805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Proven digital fit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7132320" y="4526280"/>
            <a:ext cx="448056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Successfully used in MommaConnect digital tool (Posmontier et al., 2024).</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6492240" y="5212080"/>
            <a:ext cx="502920" cy="502920"/>
          </a:xfrm>
          <a:prstGeom prst="ellipse">
            <a:avLst/>
          </a:prstGeom>
          <a:solidFill>
            <a:srgbClr val="E8A33D"/>
          </a:solidFill>
          <a:ln w="12700">
            <a:solidFill>
              <a:srgbClr val="E8A33D"/>
            </a:solidFill>
            <a:prstDash val="solid"/>
          </a:ln>
        </p:spPr>
      </p:sp>
      <p:sp>
        <p:nvSpPr>
          <p:cNvPr id="27" name="Text 24"/>
          <p:cNvSpPr/>
          <p:nvPr/>
        </p:nvSpPr>
        <p:spPr>
          <a:xfrm>
            <a:off x="6492240" y="52120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4</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5"/>
          <p:cNvSpPr/>
          <p:nvPr/>
        </p:nvSpPr>
        <p:spPr>
          <a:xfrm>
            <a:off x="7132320" y="5166360"/>
            <a:ext cx="44805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Built-in evaluation</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7132320" y="5486400"/>
            <a:ext cx="448056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Phases 6-8 embed process, impact and outcome checks - meets NHS quality standards.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0" y="6537960"/>
            <a:ext cx="12161520" cy="320040"/>
          </a:xfrm>
          <a:prstGeom prst="rect">
            <a:avLst/>
          </a:prstGeom>
          <a:solidFill>
            <a:srgbClr val="0B2545"/>
          </a:solidFill>
          <a:ln/>
        </p:spPr>
      </p:sp>
      <p:sp>
        <p:nvSpPr>
          <p:cNvPr id="31" name="Text 28"/>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Text 29"/>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5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2864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The 8 Phases at a Glance</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How PRECEDE and PROCEED flow together</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1234440" cy="1828800"/>
          </a:xfrm>
          <a:prstGeom prst="roundRect">
            <a:avLst>
              <a:gd name="adj" fmla="val 7407"/>
            </a:avLst>
          </a:prstGeom>
          <a:solidFill>
            <a:srgbClr val="1F7A8C"/>
          </a:solidFill>
          <a:ln w="12700">
            <a:solidFill>
              <a:srgbClr val="1F7A8C"/>
            </a:solidFill>
            <a:prstDash val="solid"/>
          </a:ln>
        </p:spPr>
      </p:sp>
      <p:sp>
        <p:nvSpPr>
          <p:cNvPr id="8" name="Text 6"/>
          <p:cNvSpPr/>
          <p:nvPr/>
        </p:nvSpPr>
        <p:spPr>
          <a:xfrm>
            <a:off x="365760" y="1737360"/>
            <a:ext cx="1234440" cy="18288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PRECEDE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(Diagnose)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65760" y="3703320"/>
            <a:ext cx="1234440" cy="1828800"/>
          </a:xfrm>
          <a:prstGeom prst="roundRect">
            <a:avLst>
              <a:gd name="adj" fmla="val 7407"/>
            </a:avLst>
          </a:prstGeom>
          <a:solidFill>
            <a:srgbClr val="0B2545"/>
          </a:solidFill>
          <a:ln w="12700">
            <a:solidFill>
              <a:srgbClr val="0B2545"/>
            </a:solidFill>
            <a:prstDash val="solid"/>
          </a:ln>
        </p:spPr>
      </p:sp>
      <p:sp>
        <p:nvSpPr>
          <p:cNvPr id="10" name="Text 8"/>
          <p:cNvSpPr/>
          <p:nvPr/>
        </p:nvSpPr>
        <p:spPr>
          <a:xfrm>
            <a:off x="365760" y="3703320"/>
            <a:ext cx="1234440" cy="18288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PROCEED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(Act)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1783080" y="1737360"/>
            <a:ext cx="2377440" cy="1828800"/>
          </a:xfrm>
          <a:prstGeom prst="roundRect">
            <a:avLst>
              <a:gd name="adj" fmla="val 5000"/>
            </a:avLst>
          </a:prstGeom>
          <a:solidFill>
            <a:srgbClr val="FFFFFF"/>
          </a:solidFill>
          <a:ln w="19050">
            <a:solidFill>
              <a:srgbClr val="1F7A8C"/>
            </a:solidFill>
            <a:prstDash val="solid"/>
          </a:ln>
        </p:spPr>
      </p:sp>
      <p:sp>
        <p:nvSpPr>
          <p:cNvPr id="12" name="Shape 10"/>
          <p:cNvSpPr/>
          <p:nvPr/>
        </p:nvSpPr>
        <p:spPr>
          <a:xfrm>
            <a:off x="1920240" y="1874520"/>
            <a:ext cx="502920" cy="502920"/>
          </a:xfrm>
          <a:prstGeom prst="ellipse">
            <a:avLst/>
          </a:prstGeom>
          <a:solidFill>
            <a:srgbClr val="1F7A8C"/>
          </a:solidFill>
          <a:ln w="12700">
            <a:solidFill>
              <a:srgbClr val="1F7A8C"/>
            </a:solidFill>
            <a:prstDash val="solid"/>
          </a:ln>
        </p:spPr>
      </p:sp>
      <p:sp>
        <p:nvSpPr>
          <p:cNvPr id="13" name="Text 11"/>
          <p:cNvSpPr/>
          <p:nvPr/>
        </p:nvSpPr>
        <p:spPr>
          <a:xfrm>
            <a:off x="192024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1</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2514600" y="187452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Social Assessment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1920240" y="246888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Quality-of-life concerns of students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4297680" y="1737360"/>
            <a:ext cx="2377440" cy="1828800"/>
          </a:xfrm>
          <a:prstGeom prst="roundRect">
            <a:avLst>
              <a:gd name="adj" fmla="val 5000"/>
            </a:avLst>
          </a:prstGeom>
          <a:solidFill>
            <a:srgbClr val="FFFFFF"/>
          </a:solidFill>
          <a:ln w="19050">
            <a:solidFill>
              <a:srgbClr val="1F7A8C"/>
            </a:solidFill>
            <a:prstDash val="solid"/>
          </a:ln>
        </p:spPr>
      </p:sp>
      <p:sp>
        <p:nvSpPr>
          <p:cNvPr id="17" name="Shape 15"/>
          <p:cNvSpPr/>
          <p:nvPr/>
        </p:nvSpPr>
        <p:spPr>
          <a:xfrm>
            <a:off x="4434840" y="1874520"/>
            <a:ext cx="502920" cy="502920"/>
          </a:xfrm>
          <a:prstGeom prst="ellipse">
            <a:avLst/>
          </a:prstGeom>
          <a:solidFill>
            <a:srgbClr val="1F7A8C"/>
          </a:solidFill>
          <a:ln w="12700">
            <a:solidFill>
              <a:srgbClr val="1F7A8C"/>
            </a:solidFill>
            <a:prstDash val="solid"/>
          </a:ln>
        </p:spPr>
      </p:sp>
      <p:sp>
        <p:nvSpPr>
          <p:cNvPr id="18" name="Text 16"/>
          <p:cNvSpPr/>
          <p:nvPr/>
        </p:nvSpPr>
        <p:spPr>
          <a:xfrm>
            <a:off x="443484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2</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5029200" y="187452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Epidemiological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4434840" y="246888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Health data on anxiety and depression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9"/>
          <p:cNvSpPr/>
          <p:nvPr/>
        </p:nvSpPr>
        <p:spPr>
          <a:xfrm>
            <a:off x="6812280" y="1737360"/>
            <a:ext cx="2377440" cy="1828800"/>
          </a:xfrm>
          <a:prstGeom prst="roundRect">
            <a:avLst>
              <a:gd name="adj" fmla="val 5000"/>
            </a:avLst>
          </a:prstGeom>
          <a:solidFill>
            <a:srgbClr val="FFFFFF"/>
          </a:solidFill>
          <a:ln w="19050">
            <a:solidFill>
              <a:srgbClr val="1F7A8C"/>
            </a:solidFill>
            <a:prstDash val="solid"/>
          </a:ln>
        </p:spPr>
      </p:sp>
      <p:sp>
        <p:nvSpPr>
          <p:cNvPr id="22" name="Shape 20"/>
          <p:cNvSpPr/>
          <p:nvPr/>
        </p:nvSpPr>
        <p:spPr>
          <a:xfrm>
            <a:off x="6949440" y="1874520"/>
            <a:ext cx="502920" cy="502920"/>
          </a:xfrm>
          <a:prstGeom prst="ellipse">
            <a:avLst/>
          </a:prstGeom>
          <a:solidFill>
            <a:srgbClr val="1F7A8C"/>
          </a:solidFill>
          <a:ln w="12700">
            <a:solidFill>
              <a:srgbClr val="1F7A8C"/>
            </a:solidFill>
            <a:prstDash val="solid"/>
          </a:ln>
        </p:spPr>
      </p:sp>
      <p:sp>
        <p:nvSpPr>
          <p:cNvPr id="23" name="Text 21"/>
          <p:cNvSpPr/>
          <p:nvPr/>
        </p:nvSpPr>
        <p:spPr>
          <a:xfrm>
            <a:off x="694944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3</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7525709" y="1874520"/>
            <a:ext cx="1572571"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Educational/Ecological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6949440" y="246888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Predisposing, Reinforcing, Enabling factors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4"/>
          <p:cNvSpPr/>
          <p:nvPr/>
        </p:nvSpPr>
        <p:spPr>
          <a:xfrm>
            <a:off x="9326880" y="1737360"/>
            <a:ext cx="2377440" cy="1828800"/>
          </a:xfrm>
          <a:prstGeom prst="roundRect">
            <a:avLst>
              <a:gd name="adj" fmla="val 5000"/>
            </a:avLst>
          </a:prstGeom>
          <a:solidFill>
            <a:srgbClr val="FFFFFF"/>
          </a:solidFill>
          <a:ln w="19050">
            <a:solidFill>
              <a:srgbClr val="1F7A8C"/>
            </a:solidFill>
            <a:prstDash val="solid"/>
          </a:ln>
        </p:spPr>
      </p:sp>
      <p:sp>
        <p:nvSpPr>
          <p:cNvPr id="27" name="Shape 25"/>
          <p:cNvSpPr/>
          <p:nvPr/>
        </p:nvSpPr>
        <p:spPr>
          <a:xfrm>
            <a:off x="9464040" y="1874520"/>
            <a:ext cx="502920" cy="502920"/>
          </a:xfrm>
          <a:prstGeom prst="ellipse">
            <a:avLst/>
          </a:prstGeom>
          <a:solidFill>
            <a:srgbClr val="1F7A8C"/>
          </a:solidFill>
          <a:ln w="12700">
            <a:solidFill>
              <a:srgbClr val="1F7A8C"/>
            </a:solidFill>
            <a:prstDash val="solid"/>
          </a:ln>
        </p:spPr>
      </p:sp>
      <p:sp>
        <p:nvSpPr>
          <p:cNvPr id="28" name="Text 26"/>
          <p:cNvSpPr/>
          <p:nvPr/>
        </p:nvSpPr>
        <p:spPr>
          <a:xfrm>
            <a:off x="946404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4</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7"/>
          <p:cNvSpPr/>
          <p:nvPr/>
        </p:nvSpPr>
        <p:spPr>
          <a:xfrm>
            <a:off x="10058400" y="187452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Administrative/Policy</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8"/>
          <p:cNvSpPr/>
          <p:nvPr/>
        </p:nvSpPr>
        <p:spPr>
          <a:xfrm>
            <a:off x="9464040" y="246888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Resources, budgets, GDPR, ethics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9"/>
          <p:cNvSpPr/>
          <p:nvPr/>
        </p:nvSpPr>
        <p:spPr>
          <a:xfrm>
            <a:off x="1783080" y="3703320"/>
            <a:ext cx="2377440" cy="1828800"/>
          </a:xfrm>
          <a:prstGeom prst="roundRect">
            <a:avLst>
              <a:gd name="adj" fmla="val 5000"/>
            </a:avLst>
          </a:prstGeom>
          <a:solidFill>
            <a:srgbClr val="F4F9FF"/>
          </a:solidFill>
          <a:ln w="19050">
            <a:solidFill>
              <a:srgbClr val="0B2545"/>
            </a:solidFill>
            <a:prstDash val="solid"/>
          </a:ln>
        </p:spPr>
      </p:sp>
      <p:sp>
        <p:nvSpPr>
          <p:cNvPr id="32" name="Shape 30"/>
          <p:cNvSpPr/>
          <p:nvPr/>
        </p:nvSpPr>
        <p:spPr>
          <a:xfrm>
            <a:off x="1920240" y="3840480"/>
            <a:ext cx="502920" cy="502920"/>
          </a:xfrm>
          <a:prstGeom prst="ellipse">
            <a:avLst/>
          </a:prstGeom>
          <a:solidFill>
            <a:srgbClr val="0B2545"/>
          </a:solidFill>
          <a:ln w="12700">
            <a:solidFill>
              <a:srgbClr val="0B2545"/>
            </a:solidFill>
            <a:prstDash val="solid"/>
          </a:ln>
        </p:spPr>
      </p:sp>
      <p:sp>
        <p:nvSpPr>
          <p:cNvPr id="33" name="Text 31"/>
          <p:cNvSpPr/>
          <p:nvPr/>
        </p:nvSpPr>
        <p:spPr>
          <a:xfrm>
            <a:off x="1920240" y="38404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5</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Text 32"/>
          <p:cNvSpPr/>
          <p:nvPr/>
        </p:nvSpPr>
        <p:spPr>
          <a:xfrm>
            <a:off x="2514600" y="384048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Implementation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3"/>
          <p:cNvSpPr/>
          <p:nvPr/>
        </p:nvSpPr>
        <p:spPr>
          <a:xfrm>
            <a:off x="1920240" y="443484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Launch TeleMind Connect programme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Shape 34"/>
          <p:cNvSpPr/>
          <p:nvPr/>
        </p:nvSpPr>
        <p:spPr>
          <a:xfrm>
            <a:off x="4297680" y="3703320"/>
            <a:ext cx="2377440" cy="1828800"/>
          </a:xfrm>
          <a:prstGeom prst="roundRect">
            <a:avLst>
              <a:gd name="adj" fmla="val 5000"/>
            </a:avLst>
          </a:prstGeom>
          <a:solidFill>
            <a:srgbClr val="F4F9FF"/>
          </a:solidFill>
          <a:ln w="19050">
            <a:solidFill>
              <a:srgbClr val="0B2545"/>
            </a:solidFill>
            <a:prstDash val="solid"/>
          </a:ln>
        </p:spPr>
      </p:sp>
      <p:sp>
        <p:nvSpPr>
          <p:cNvPr id="37" name="Shape 35"/>
          <p:cNvSpPr/>
          <p:nvPr/>
        </p:nvSpPr>
        <p:spPr>
          <a:xfrm>
            <a:off x="4434840" y="3840480"/>
            <a:ext cx="502920" cy="502920"/>
          </a:xfrm>
          <a:prstGeom prst="ellipse">
            <a:avLst/>
          </a:prstGeom>
          <a:solidFill>
            <a:srgbClr val="0B2545"/>
          </a:solidFill>
          <a:ln w="12700">
            <a:solidFill>
              <a:srgbClr val="0B2545"/>
            </a:solidFill>
            <a:prstDash val="solid"/>
          </a:ln>
        </p:spPr>
      </p:sp>
      <p:sp>
        <p:nvSpPr>
          <p:cNvPr id="38" name="Text 36"/>
          <p:cNvSpPr/>
          <p:nvPr/>
        </p:nvSpPr>
        <p:spPr>
          <a:xfrm>
            <a:off x="4434840" y="38404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6</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Text 37"/>
          <p:cNvSpPr/>
          <p:nvPr/>
        </p:nvSpPr>
        <p:spPr>
          <a:xfrm>
            <a:off x="5029200" y="384048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Process Evaluation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0" name="Text 38"/>
          <p:cNvSpPr/>
          <p:nvPr/>
        </p:nvSpPr>
        <p:spPr>
          <a:xfrm>
            <a:off x="4434840" y="443484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Weekly monitoring of delivery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Shape 39"/>
          <p:cNvSpPr/>
          <p:nvPr/>
        </p:nvSpPr>
        <p:spPr>
          <a:xfrm>
            <a:off x="6812280" y="3703320"/>
            <a:ext cx="2377440" cy="1828800"/>
          </a:xfrm>
          <a:prstGeom prst="roundRect">
            <a:avLst>
              <a:gd name="adj" fmla="val 5000"/>
            </a:avLst>
          </a:prstGeom>
          <a:solidFill>
            <a:srgbClr val="F4F9FF"/>
          </a:solidFill>
          <a:ln w="19050">
            <a:solidFill>
              <a:srgbClr val="0B2545"/>
            </a:solidFill>
            <a:prstDash val="solid"/>
          </a:ln>
        </p:spPr>
      </p:sp>
      <p:sp>
        <p:nvSpPr>
          <p:cNvPr id="42" name="Shape 40"/>
          <p:cNvSpPr/>
          <p:nvPr/>
        </p:nvSpPr>
        <p:spPr>
          <a:xfrm>
            <a:off x="6949440" y="3840480"/>
            <a:ext cx="502920" cy="502920"/>
          </a:xfrm>
          <a:prstGeom prst="ellipse">
            <a:avLst/>
          </a:prstGeom>
          <a:solidFill>
            <a:srgbClr val="0B2545"/>
          </a:solidFill>
          <a:ln w="12700">
            <a:solidFill>
              <a:srgbClr val="0B2545"/>
            </a:solidFill>
            <a:prstDash val="solid"/>
          </a:ln>
        </p:spPr>
      </p:sp>
      <p:sp>
        <p:nvSpPr>
          <p:cNvPr id="43" name="Text 41"/>
          <p:cNvSpPr/>
          <p:nvPr/>
        </p:nvSpPr>
        <p:spPr>
          <a:xfrm>
            <a:off x="6949440" y="38404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7</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Text 42"/>
          <p:cNvSpPr/>
          <p:nvPr/>
        </p:nvSpPr>
        <p:spPr>
          <a:xfrm>
            <a:off x="7543800" y="384048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Impact Evaluation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5" name="Text 43"/>
          <p:cNvSpPr/>
          <p:nvPr/>
        </p:nvSpPr>
        <p:spPr>
          <a:xfrm>
            <a:off x="6949440" y="443484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Short-term behavioural change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6" name="Shape 44"/>
          <p:cNvSpPr/>
          <p:nvPr/>
        </p:nvSpPr>
        <p:spPr>
          <a:xfrm>
            <a:off x="9326880" y="3703320"/>
            <a:ext cx="2377440" cy="1828800"/>
          </a:xfrm>
          <a:prstGeom prst="roundRect">
            <a:avLst>
              <a:gd name="adj" fmla="val 5000"/>
            </a:avLst>
          </a:prstGeom>
          <a:solidFill>
            <a:srgbClr val="F4F9FF"/>
          </a:solidFill>
          <a:ln w="19050">
            <a:solidFill>
              <a:srgbClr val="0B2545"/>
            </a:solidFill>
            <a:prstDash val="solid"/>
          </a:ln>
        </p:spPr>
      </p:sp>
      <p:sp>
        <p:nvSpPr>
          <p:cNvPr id="47" name="Shape 45"/>
          <p:cNvSpPr/>
          <p:nvPr/>
        </p:nvSpPr>
        <p:spPr>
          <a:xfrm>
            <a:off x="9464040" y="3840480"/>
            <a:ext cx="502920" cy="502920"/>
          </a:xfrm>
          <a:prstGeom prst="ellipse">
            <a:avLst/>
          </a:prstGeom>
          <a:solidFill>
            <a:srgbClr val="0B2545"/>
          </a:solidFill>
          <a:ln w="12700">
            <a:solidFill>
              <a:srgbClr val="0B2545"/>
            </a:solidFill>
            <a:prstDash val="solid"/>
          </a:ln>
        </p:spPr>
      </p:sp>
      <p:sp>
        <p:nvSpPr>
          <p:cNvPr id="48" name="Text 46"/>
          <p:cNvSpPr/>
          <p:nvPr/>
        </p:nvSpPr>
        <p:spPr>
          <a:xfrm>
            <a:off x="9464040" y="38404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8</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9" name="Text 47"/>
          <p:cNvSpPr/>
          <p:nvPr/>
        </p:nvSpPr>
        <p:spPr>
          <a:xfrm>
            <a:off x="10058400" y="384048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Outcome Evaluation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0" name="Text 48"/>
          <p:cNvSpPr/>
          <p:nvPr/>
        </p:nvSpPr>
        <p:spPr>
          <a:xfrm>
            <a:off x="9464040" y="443484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Long-term mental wellbeing gains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1" name="Text 49"/>
          <p:cNvSpPr/>
          <p:nvPr/>
        </p:nvSpPr>
        <p:spPr>
          <a:xfrm>
            <a:off x="365760" y="5715000"/>
            <a:ext cx="1143000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Flow of the model - each phase informs the next</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2" name="Text 50"/>
          <p:cNvSpPr/>
          <p:nvPr/>
        </p:nvSpPr>
        <p:spPr>
          <a:xfrm>
            <a:off x="365760" y="6035040"/>
            <a:ext cx="1143000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Source: adapted from Green and Kreuter (2005) and Kim et al. (2022)</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3" name="Shape 51"/>
          <p:cNvSpPr/>
          <p:nvPr/>
        </p:nvSpPr>
        <p:spPr>
          <a:xfrm>
            <a:off x="0" y="6537960"/>
            <a:ext cx="12161520" cy="320040"/>
          </a:xfrm>
          <a:prstGeom prst="rect">
            <a:avLst/>
          </a:prstGeom>
          <a:solidFill>
            <a:srgbClr val="0B2545"/>
          </a:solidFill>
          <a:ln/>
        </p:spPr>
      </p:sp>
      <p:sp>
        <p:nvSpPr>
          <p:cNvPr id="54" name="Text 52"/>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5" name="Text 53"/>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6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68347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Phases 1 &amp; 2 Applied: Assess the Need</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Social and epidemiological assessment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669280" cy="4480560"/>
          </a:xfrm>
          <a:prstGeom prst="roundRect">
            <a:avLst>
              <a:gd name="adj" fmla="val 2449"/>
            </a:avLst>
          </a:prstGeom>
          <a:solidFill>
            <a:srgbClr val="FFFFFF"/>
          </a:solidFill>
          <a:ln w="19050">
            <a:solidFill>
              <a:srgbClr val="1F7A8C"/>
            </a:solidFill>
            <a:prstDash val="solid"/>
          </a:ln>
        </p:spPr>
      </p:sp>
      <p:sp>
        <p:nvSpPr>
          <p:cNvPr id="8" name="Shape 6"/>
          <p:cNvSpPr/>
          <p:nvPr/>
        </p:nvSpPr>
        <p:spPr>
          <a:xfrm>
            <a:off x="502920" y="1874520"/>
            <a:ext cx="502920" cy="502920"/>
          </a:xfrm>
          <a:prstGeom prst="ellipse">
            <a:avLst/>
          </a:prstGeom>
          <a:solidFill>
            <a:srgbClr val="1F7A8C"/>
          </a:solidFill>
          <a:ln w="12700">
            <a:solidFill>
              <a:srgbClr val="1F7A8C"/>
            </a:solidFill>
            <a:prstDash val="solid"/>
          </a:ln>
        </p:spPr>
      </p:sp>
      <p:sp>
        <p:nvSpPr>
          <p:cNvPr id="9" name="Text 7"/>
          <p:cNvSpPr/>
          <p:nvPr/>
        </p:nvSpPr>
        <p:spPr>
          <a:xfrm>
            <a:off x="50292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1</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097280" y="1874520"/>
            <a:ext cx="484632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 1 - Social Assessment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548640" y="2514600"/>
            <a:ext cx="5394960" cy="3657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Aim: understand what students see as their biggest concern.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Method: online surveys, focus groups, student union input.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Expected finding: stress, exam anxiety and loneliness lower quality of life.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Digital delivery: uses TeleMind Connect app to run anonymous polls.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Ensures the intervention starts with the student voice (Green and Kreuter, 2005).</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6217920" y="1737360"/>
            <a:ext cx="5577840" cy="4480560"/>
          </a:xfrm>
          <a:prstGeom prst="roundRect">
            <a:avLst>
              <a:gd name="adj" fmla="val 2449"/>
            </a:avLst>
          </a:prstGeom>
          <a:solidFill>
            <a:srgbClr val="0B2545"/>
          </a:solidFill>
          <a:ln w="12700">
            <a:solidFill>
              <a:srgbClr val="0B2545"/>
            </a:solidFill>
            <a:prstDash val="solid"/>
          </a:ln>
        </p:spPr>
      </p:sp>
      <p:sp>
        <p:nvSpPr>
          <p:cNvPr id="13" name="Shape 11"/>
          <p:cNvSpPr/>
          <p:nvPr/>
        </p:nvSpPr>
        <p:spPr>
          <a:xfrm>
            <a:off x="6355080" y="1874520"/>
            <a:ext cx="502920" cy="502920"/>
          </a:xfrm>
          <a:prstGeom prst="ellipse">
            <a:avLst/>
          </a:prstGeom>
          <a:solidFill>
            <a:srgbClr val="E8A33D"/>
          </a:solidFill>
          <a:ln w="12700">
            <a:solidFill>
              <a:srgbClr val="E8A33D"/>
            </a:solidFill>
            <a:prstDash val="solid"/>
          </a:ln>
        </p:spPr>
      </p:sp>
      <p:sp>
        <p:nvSpPr>
          <p:cNvPr id="14" name="Text 12"/>
          <p:cNvSpPr/>
          <p:nvPr/>
        </p:nvSpPr>
        <p:spPr>
          <a:xfrm>
            <a:off x="635508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2</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6949440" y="1874520"/>
            <a:ext cx="47548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Phase 2 - Epidemiological Assessment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6400800" y="2514600"/>
            <a:ext cx="5303520" cy="3657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Aim: quantify the problem using national and university data.</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35% of UK students report moderate-severe depression symptoms (Kohls et al., 2023).</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Global lifetime prevalence of student anxiety around 33% (Auerbach et al., 2016).</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Only 24% of affected students access treatment (Ebert et al., 2019).</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Sets baseline indicators the programme will later measure against.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0" y="6537960"/>
            <a:ext cx="12161520" cy="320040"/>
          </a:xfrm>
          <a:prstGeom prst="rect">
            <a:avLst/>
          </a:prstGeom>
          <a:solidFill>
            <a:srgbClr val="0B2545"/>
          </a:solidFill>
          <a:ln/>
        </p:spPr>
      </p:sp>
      <p:sp>
        <p:nvSpPr>
          <p:cNvPr id="18" name="Text 16"/>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7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898845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 3 Applied: Educational &amp; Ecological Assessment</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Predisposing - Reinforcing - Enabling factors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2194560" cy="4480560"/>
          </a:xfrm>
          <a:prstGeom prst="roundRect">
            <a:avLst>
              <a:gd name="adj" fmla="val 5000"/>
            </a:avLst>
          </a:prstGeom>
          <a:solidFill>
            <a:srgbClr val="1F7A8C"/>
          </a:solidFill>
          <a:ln w="12700">
            <a:solidFill>
              <a:srgbClr val="1F7A8C"/>
            </a:solidFill>
            <a:prstDash val="solid"/>
          </a:ln>
        </p:spPr>
      </p:sp>
      <p:sp>
        <p:nvSpPr>
          <p:cNvPr id="8" name="Text 6"/>
          <p:cNvSpPr/>
          <p:nvPr/>
        </p:nvSpPr>
        <p:spPr>
          <a:xfrm>
            <a:off x="365760" y="1828800"/>
            <a:ext cx="219456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Predisposing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365760" y="2331720"/>
            <a:ext cx="219456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factors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502920" y="2743200"/>
            <a:ext cx="1920240" cy="338328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Low mental-health literacy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Stigma about seeking help</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Personal beliefs and attitudes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2697480" y="1737360"/>
            <a:ext cx="2194560" cy="4480560"/>
          </a:xfrm>
          <a:prstGeom prst="roundRect">
            <a:avLst>
              <a:gd name="adj" fmla="val 5000"/>
            </a:avLst>
          </a:prstGeom>
          <a:solidFill>
            <a:srgbClr val="0B2545"/>
          </a:solidFill>
          <a:ln w="12700">
            <a:solidFill>
              <a:srgbClr val="0B2545"/>
            </a:solidFill>
            <a:prstDash val="solid"/>
          </a:ln>
        </p:spPr>
      </p:sp>
      <p:sp>
        <p:nvSpPr>
          <p:cNvPr id="12" name="Text 10"/>
          <p:cNvSpPr/>
          <p:nvPr/>
        </p:nvSpPr>
        <p:spPr>
          <a:xfrm>
            <a:off x="2697480" y="1828800"/>
            <a:ext cx="219456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Reinforcing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2697480" y="2331720"/>
            <a:ext cx="219456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factors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2834640" y="2743200"/>
            <a:ext cx="1920240" cy="338328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Peer and family support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Encouragement from lecturers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Positive feedback in-app</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3"/>
          <p:cNvSpPr/>
          <p:nvPr/>
        </p:nvSpPr>
        <p:spPr>
          <a:xfrm>
            <a:off x="5029200" y="1737360"/>
            <a:ext cx="2194560" cy="4480560"/>
          </a:xfrm>
          <a:prstGeom prst="roundRect">
            <a:avLst>
              <a:gd name="adj" fmla="val 5000"/>
            </a:avLst>
          </a:prstGeom>
          <a:solidFill>
            <a:srgbClr val="E8A33D"/>
          </a:solidFill>
          <a:ln w="12700">
            <a:solidFill>
              <a:srgbClr val="E8A33D"/>
            </a:solidFill>
            <a:prstDash val="solid"/>
          </a:ln>
        </p:spPr>
      </p:sp>
      <p:sp>
        <p:nvSpPr>
          <p:cNvPr id="16" name="Text 14"/>
          <p:cNvSpPr/>
          <p:nvPr/>
        </p:nvSpPr>
        <p:spPr>
          <a:xfrm>
            <a:off x="5029200" y="1828800"/>
            <a:ext cx="219456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Enabling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5029200" y="2331720"/>
            <a:ext cx="219456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factors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5166360" y="2743200"/>
            <a:ext cx="1920240" cy="338328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Access to smartphones/Wi-Fi</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Digital literacy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Availability of counsellors online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7"/>
          <p:cNvSpPr/>
          <p:nvPr/>
        </p:nvSpPr>
        <p:spPr>
          <a:xfrm>
            <a:off x="7498080" y="1737360"/>
            <a:ext cx="4297680" cy="4480560"/>
          </a:xfrm>
          <a:prstGeom prst="roundRect">
            <a:avLst>
              <a:gd name="adj" fmla="val 2553"/>
            </a:avLst>
          </a:prstGeom>
          <a:solidFill>
            <a:srgbClr val="FFFFFF"/>
          </a:solidFill>
          <a:ln w="12700">
            <a:solidFill>
              <a:srgbClr val="BFDBF7"/>
            </a:solidFill>
            <a:prstDash val="solid"/>
          </a:ln>
        </p:spPr>
      </p:sp>
      <p:sp>
        <p:nvSpPr>
          <p:cNvPr id="20" name="Text 18"/>
          <p:cNvSpPr/>
          <p:nvPr/>
        </p:nvSpPr>
        <p:spPr>
          <a:xfrm>
            <a:off x="7635240" y="1828800"/>
            <a:ext cx="4023360" cy="5943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1"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Figure 2: Barriers to seeking mental health help (% university students)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21" name="Chart 0"/>
          <p:cNvGraphicFramePr/>
          <p:nvPr/>
        </p:nvGraphicFramePr>
        <p:xfrm>
          <a:off x="7635240" y="2514600"/>
          <a:ext cx="4023360" cy="3108960"/>
        </p:xfrm>
        <a:graphic>
          <a:graphicData uri="http://schemas.openxmlformats.org/drawingml/2006/chart">
            <c:chart xmlns:c="http://schemas.openxmlformats.org/drawingml/2006/chart" xmlns:r="http://schemas.openxmlformats.org/officeDocument/2006/relationships" r:id="rId3"/>
          </a:graphicData>
        </a:graphic>
      </p:graphicFrame>
      <p:sp>
        <p:nvSpPr>
          <p:cNvPr id="22" name="Text 19"/>
          <p:cNvSpPr/>
          <p:nvPr/>
        </p:nvSpPr>
        <p:spPr>
          <a:xfrm>
            <a:off x="7635240" y="5669280"/>
            <a:ext cx="40233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Source: adapted from Ebert et al. (2019); Auerbach et al. (2016)</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20"/>
          <p:cNvSpPr/>
          <p:nvPr/>
        </p:nvSpPr>
        <p:spPr>
          <a:xfrm>
            <a:off x="0" y="6537960"/>
            <a:ext cx="12161520" cy="320040"/>
          </a:xfrm>
          <a:prstGeom prst="rect">
            <a:avLst/>
          </a:prstGeom>
          <a:solidFill>
            <a:srgbClr val="0B2545"/>
          </a:solidFill>
          <a:ln/>
        </p:spPr>
      </p:sp>
      <p:sp>
        <p:nvSpPr>
          <p:cNvPr id="24" name="Text 21"/>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8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11395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 4 Applied: Administrative &amp; Policy Assessment</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Turning the plan into a workable programme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669280" cy="4480560"/>
          </a:xfrm>
          <a:prstGeom prst="roundRect">
            <a:avLst>
              <a:gd name="adj" fmla="val 2449"/>
            </a:avLst>
          </a:prstGeom>
          <a:solidFill>
            <a:srgbClr val="FFFFFF"/>
          </a:solidFill>
          <a:ln w="12700">
            <a:solidFill>
              <a:srgbClr val="BFDBF7"/>
            </a:solidFill>
            <a:prstDash val="solid"/>
          </a:ln>
        </p:spPr>
      </p:sp>
      <p:sp>
        <p:nvSpPr>
          <p:cNvPr id="8" name="Shape 6"/>
          <p:cNvSpPr/>
          <p:nvPr/>
        </p:nvSpPr>
        <p:spPr>
          <a:xfrm>
            <a:off x="502920" y="1874520"/>
            <a:ext cx="502920" cy="502920"/>
          </a:xfrm>
          <a:prstGeom prst="ellipse">
            <a:avLst/>
          </a:prstGeom>
          <a:solidFill>
            <a:srgbClr val="1F7A8C"/>
          </a:solidFill>
          <a:ln w="12700">
            <a:solidFill>
              <a:srgbClr val="1F7A8C"/>
            </a:solidFill>
            <a:prstDash val="solid"/>
          </a:ln>
        </p:spPr>
      </p:sp>
      <p:sp>
        <p:nvSpPr>
          <p:cNvPr id="9" name="Text 7"/>
          <p:cNvSpPr/>
          <p:nvPr/>
        </p:nvSpPr>
        <p:spPr>
          <a:xfrm>
            <a:off x="50292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A</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097280" y="1874520"/>
            <a:ext cx="484632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Administrative aspects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548640" y="2514600"/>
            <a:ext cx="5394960" cy="3657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Budget planned for app development and staff training.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Human resources: telemedicine counsellors, GPs, IT support.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Timeframe: 12-week rollout with weekly review meetings.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Partnerships with student services and university IT department.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Data-sharing agreements set up before launch.</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6217920" y="1737360"/>
            <a:ext cx="5577840" cy="4480560"/>
          </a:xfrm>
          <a:prstGeom prst="roundRect">
            <a:avLst>
              <a:gd name="adj" fmla="val 2449"/>
            </a:avLst>
          </a:prstGeom>
          <a:solidFill>
            <a:srgbClr val="0B2545"/>
          </a:solidFill>
          <a:ln w="12700">
            <a:solidFill>
              <a:srgbClr val="0B2545"/>
            </a:solidFill>
            <a:prstDash val="solid"/>
          </a:ln>
        </p:spPr>
      </p:sp>
      <p:sp>
        <p:nvSpPr>
          <p:cNvPr id="13" name="Shape 11"/>
          <p:cNvSpPr/>
          <p:nvPr/>
        </p:nvSpPr>
        <p:spPr>
          <a:xfrm>
            <a:off x="6355080" y="1874520"/>
            <a:ext cx="502920" cy="502920"/>
          </a:xfrm>
          <a:prstGeom prst="ellipse">
            <a:avLst/>
          </a:prstGeom>
          <a:solidFill>
            <a:srgbClr val="E8A33D"/>
          </a:solidFill>
          <a:ln w="12700">
            <a:solidFill>
              <a:srgbClr val="E8A33D"/>
            </a:solidFill>
            <a:prstDash val="solid"/>
          </a:ln>
        </p:spPr>
      </p:sp>
      <p:sp>
        <p:nvSpPr>
          <p:cNvPr id="14" name="Text 12"/>
          <p:cNvSpPr/>
          <p:nvPr/>
        </p:nvSpPr>
        <p:spPr>
          <a:xfrm>
            <a:off x="635508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6949440" y="1874520"/>
            <a:ext cx="47548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Policy alignment</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6400800" y="2514600"/>
            <a:ext cx="5303520" cy="3657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UK Data Protection Act 2018 and GDPR - encrypted video and secure storage.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NHS Long Term Plan - expanding digital mental health for young people (NHS England, 2019).</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WHO Global Strategy on Digital Health 2020-2025 (WHO, 2021).</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Universities UK Stepchange Framework for student mental health.</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Ethical approval from University Research Ethics Committee.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0" y="6537960"/>
            <a:ext cx="12161520" cy="320040"/>
          </a:xfrm>
          <a:prstGeom prst="rect">
            <a:avLst/>
          </a:prstGeom>
          <a:solidFill>
            <a:srgbClr val="0B2545"/>
          </a:solidFill>
          <a:ln/>
        </p:spPr>
      </p:sp>
      <p:sp>
        <p:nvSpPr>
          <p:cNvPr id="18" name="Text 16"/>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9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57913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 5 Applied: Implementation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Delivering TeleMind Connect week by week</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828800"/>
            <a:ext cx="2194560" cy="2468880"/>
          </a:xfrm>
          <a:prstGeom prst="roundRect">
            <a:avLst>
              <a:gd name="adj" fmla="val 4167"/>
            </a:avLst>
          </a:prstGeom>
          <a:solidFill>
            <a:srgbClr val="1F7A8C"/>
          </a:solidFill>
          <a:ln w="12700">
            <a:solidFill>
              <a:srgbClr val="1F7A8C"/>
            </a:solidFill>
            <a:prstDash val="solid"/>
          </a:ln>
        </p:spPr>
      </p:sp>
      <p:sp>
        <p:nvSpPr>
          <p:cNvPr id="8" name="Text 6"/>
          <p:cNvSpPr/>
          <p:nvPr/>
        </p:nvSpPr>
        <p:spPr>
          <a:xfrm>
            <a:off x="36576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 1</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36576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Awareness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5720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Launch campaign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"Healthy Minds, Strong Futures"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rot="5400000">
            <a:off x="2578608" y="2880360"/>
            <a:ext cx="118872" cy="365760"/>
          </a:xfrm>
          <a:prstGeom prst="line">
            <a:avLst/>
          </a:prstGeom>
          <a:solidFill>
            <a:srgbClr val="E8A33D"/>
          </a:solidFill>
          <a:ln w="12700">
            <a:solidFill>
              <a:srgbClr val="E8A33D"/>
            </a:solidFill>
            <a:prstDash val="solid"/>
          </a:ln>
        </p:spPr>
      </p:sp>
      <p:sp>
        <p:nvSpPr>
          <p:cNvPr id="12" name="Shape 10"/>
          <p:cNvSpPr/>
          <p:nvPr/>
        </p:nvSpPr>
        <p:spPr>
          <a:xfrm>
            <a:off x="2697480" y="1828800"/>
            <a:ext cx="2194560" cy="2468880"/>
          </a:xfrm>
          <a:prstGeom prst="roundRect">
            <a:avLst>
              <a:gd name="adj" fmla="val 4167"/>
            </a:avLst>
          </a:prstGeom>
          <a:solidFill>
            <a:srgbClr val="0B2545"/>
          </a:solidFill>
          <a:ln w="12700">
            <a:solidFill>
              <a:srgbClr val="0B2545"/>
            </a:solidFill>
            <a:prstDash val="solid"/>
          </a:ln>
        </p:spPr>
      </p:sp>
      <p:sp>
        <p:nvSpPr>
          <p:cNvPr id="13" name="Text 11"/>
          <p:cNvSpPr/>
          <p:nvPr/>
        </p:nvSpPr>
        <p:spPr>
          <a:xfrm>
            <a:off x="269748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 2</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269748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Screening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278892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Online wellbeing check</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Risk stratification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rot="5400000">
            <a:off x="4910328" y="2880360"/>
            <a:ext cx="118872" cy="365760"/>
          </a:xfrm>
          <a:prstGeom prst="line">
            <a:avLst/>
          </a:prstGeom>
          <a:solidFill>
            <a:srgbClr val="E8A33D"/>
          </a:solidFill>
          <a:ln w="12700">
            <a:solidFill>
              <a:srgbClr val="E8A33D"/>
            </a:solidFill>
            <a:prstDash val="solid"/>
          </a:ln>
        </p:spPr>
      </p:sp>
      <p:sp>
        <p:nvSpPr>
          <p:cNvPr id="17" name="Shape 15"/>
          <p:cNvSpPr/>
          <p:nvPr/>
        </p:nvSpPr>
        <p:spPr>
          <a:xfrm>
            <a:off x="5029200" y="1828800"/>
            <a:ext cx="2194560" cy="2468880"/>
          </a:xfrm>
          <a:prstGeom prst="roundRect">
            <a:avLst>
              <a:gd name="adj" fmla="val 4167"/>
            </a:avLst>
          </a:prstGeom>
          <a:solidFill>
            <a:srgbClr val="1F7A8C"/>
          </a:solidFill>
          <a:ln w="12700">
            <a:solidFill>
              <a:srgbClr val="1F7A8C"/>
            </a:solidFill>
            <a:prstDash val="solid"/>
          </a:ln>
        </p:spPr>
      </p:sp>
      <p:sp>
        <p:nvSpPr>
          <p:cNvPr id="18" name="Text 16"/>
          <p:cNvSpPr/>
          <p:nvPr/>
        </p:nvSpPr>
        <p:spPr>
          <a:xfrm>
            <a:off x="502920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Weeks 3-10</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502920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Promotion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512064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Telemedicine sessions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Mindfulness + sleep hygiene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9"/>
          <p:cNvSpPr/>
          <p:nvPr/>
        </p:nvSpPr>
        <p:spPr>
          <a:xfrm rot="5400000">
            <a:off x="7242048" y="2880360"/>
            <a:ext cx="118872" cy="365760"/>
          </a:xfrm>
          <a:prstGeom prst="line">
            <a:avLst/>
          </a:prstGeom>
          <a:solidFill>
            <a:srgbClr val="E8A33D"/>
          </a:solidFill>
          <a:ln w="12700">
            <a:solidFill>
              <a:srgbClr val="E8A33D"/>
            </a:solidFill>
            <a:prstDash val="solid"/>
          </a:ln>
        </p:spPr>
      </p:sp>
      <p:sp>
        <p:nvSpPr>
          <p:cNvPr id="22" name="Shape 20"/>
          <p:cNvSpPr/>
          <p:nvPr/>
        </p:nvSpPr>
        <p:spPr>
          <a:xfrm>
            <a:off x="7360920" y="1828800"/>
            <a:ext cx="2194560" cy="2468880"/>
          </a:xfrm>
          <a:prstGeom prst="roundRect">
            <a:avLst>
              <a:gd name="adj" fmla="val 4167"/>
            </a:avLst>
          </a:prstGeom>
          <a:solidFill>
            <a:srgbClr val="0B2545"/>
          </a:solidFill>
          <a:ln w="12700">
            <a:solidFill>
              <a:srgbClr val="0B2545"/>
            </a:solidFill>
            <a:prstDash val="solid"/>
          </a:ln>
        </p:spPr>
      </p:sp>
      <p:sp>
        <p:nvSpPr>
          <p:cNvPr id="23" name="Text 21"/>
          <p:cNvSpPr/>
          <p:nvPr/>
        </p:nvSpPr>
        <p:spPr>
          <a:xfrm>
            <a:off x="736092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 11</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736092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Reinforce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745236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Peer support groups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Booster telehealth sessions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4"/>
          <p:cNvSpPr/>
          <p:nvPr/>
        </p:nvSpPr>
        <p:spPr>
          <a:xfrm rot="5400000">
            <a:off x="9573768" y="2880360"/>
            <a:ext cx="118872" cy="365760"/>
          </a:xfrm>
          <a:prstGeom prst="line">
            <a:avLst/>
          </a:prstGeom>
          <a:solidFill>
            <a:srgbClr val="E8A33D"/>
          </a:solidFill>
          <a:ln w="12700">
            <a:solidFill>
              <a:srgbClr val="E8A33D"/>
            </a:solidFill>
            <a:prstDash val="solid"/>
          </a:ln>
        </p:spPr>
      </p:sp>
      <p:sp>
        <p:nvSpPr>
          <p:cNvPr id="27" name="Shape 25"/>
          <p:cNvSpPr/>
          <p:nvPr/>
        </p:nvSpPr>
        <p:spPr>
          <a:xfrm>
            <a:off x="9692640" y="1828800"/>
            <a:ext cx="2194560" cy="2468880"/>
          </a:xfrm>
          <a:prstGeom prst="roundRect">
            <a:avLst>
              <a:gd name="adj" fmla="val 4167"/>
            </a:avLst>
          </a:prstGeom>
          <a:solidFill>
            <a:srgbClr val="1F7A8C"/>
          </a:solidFill>
          <a:ln w="12700">
            <a:solidFill>
              <a:srgbClr val="1F7A8C"/>
            </a:solidFill>
            <a:prstDash val="solid"/>
          </a:ln>
        </p:spPr>
      </p:sp>
      <p:sp>
        <p:nvSpPr>
          <p:cNvPr id="28" name="Text 26"/>
          <p:cNvSpPr/>
          <p:nvPr/>
        </p:nvSpPr>
        <p:spPr>
          <a:xfrm>
            <a:off x="969264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 12</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7"/>
          <p:cNvSpPr/>
          <p:nvPr/>
        </p:nvSpPr>
        <p:spPr>
          <a:xfrm>
            <a:off x="969264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Evaluate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8"/>
          <p:cNvSpPr/>
          <p:nvPr/>
        </p:nvSpPr>
        <p:spPr>
          <a:xfrm>
            <a:off x="978408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Follow-up outcomes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Student feedback</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9"/>
          <p:cNvSpPr/>
          <p:nvPr/>
        </p:nvSpPr>
        <p:spPr>
          <a:xfrm>
            <a:off x="365760" y="4572000"/>
            <a:ext cx="11430000" cy="1691640"/>
          </a:xfrm>
          <a:prstGeom prst="roundRect">
            <a:avLst>
              <a:gd name="adj" fmla="val 6486"/>
            </a:avLst>
          </a:prstGeom>
          <a:solidFill>
            <a:srgbClr val="FFFFFF"/>
          </a:solidFill>
          <a:ln w="12700">
            <a:solidFill>
              <a:srgbClr val="BFDBF7"/>
            </a:solidFill>
            <a:prstDash val="solid"/>
          </a:ln>
        </p:spPr>
      </p:sp>
      <p:sp>
        <p:nvSpPr>
          <p:cNvPr id="32" name="Text 30"/>
          <p:cNvSpPr/>
          <p:nvPr/>
        </p:nvSpPr>
        <p:spPr>
          <a:xfrm>
            <a:off x="548640" y="4663440"/>
            <a:ext cx="1106424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Delivered through 3 digital channels: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Shape 31"/>
          <p:cNvSpPr/>
          <p:nvPr/>
        </p:nvSpPr>
        <p:spPr>
          <a:xfrm>
            <a:off x="548640" y="5074920"/>
            <a:ext cx="3611880" cy="1097280"/>
          </a:xfrm>
          <a:prstGeom prst="roundRect">
            <a:avLst>
              <a:gd name="adj" fmla="val 6667"/>
            </a:avLst>
          </a:prstGeom>
          <a:solidFill>
            <a:srgbClr val="BFDBF7"/>
          </a:solidFill>
          <a:ln w="12700">
            <a:solidFill>
              <a:srgbClr val="1F7A8C"/>
            </a:solidFill>
            <a:prstDash val="solid"/>
          </a:ln>
        </p:spPr>
      </p:sp>
      <p:sp>
        <p:nvSpPr>
          <p:cNvPr id="34" name="Text 32"/>
          <p:cNvSpPr/>
          <p:nvPr/>
        </p:nvSpPr>
        <p:spPr>
          <a:xfrm>
            <a:off x="685800" y="5120640"/>
            <a:ext cx="34290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Telemedicine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3"/>
          <p:cNvSpPr/>
          <p:nvPr/>
        </p:nvSpPr>
        <p:spPr>
          <a:xfrm>
            <a:off x="685800" y="5440680"/>
            <a:ext cx="3429000" cy="68580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Encrypted video counselling and virtual GP follow-up (Hatami et al., 2022).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Shape 34"/>
          <p:cNvSpPr/>
          <p:nvPr/>
        </p:nvSpPr>
        <p:spPr>
          <a:xfrm>
            <a:off x="4343400" y="5074920"/>
            <a:ext cx="3611880" cy="1097280"/>
          </a:xfrm>
          <a:prstGeom prst="roundRect">
            <a:avLst>
              <a:gd name="adj" fmla="val 6667"/>
            </a:avLst>
          </a:prstGeom>
          <a:solidFill>
            <a:srgbClr val="BFDBF7"/>
          </a:solidFill>
          <a:ln w="12700">
            <a:solidFill>
              <a:srgbClr val="1F7A8C"/>
            </a:solidFill>
            <a:prstDash val="solid"/>
          </a:ln>
        </p:spPr>
      </p:sp>
      <p:sp>
        <p:nvSpPr>
          <p:cNvPr id="37" name="Text 35"/>
          <p:cNvSpPr/>
          <p:nvPr/>
        </p:nvSpPr>
        <p:spPr>
          <a:xfrm>
            <a:off x="4480560" y="5120640"/>
            <a:ext cx="34290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mHealth app</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Text 36"/>
          <p:cNvSpPr/>
          <p:nvPr/>
        </p:nvSpPr>
        <p:spPr>
          <a:xfrm>
            <a:off x="4480560" y="5440680"/>
            <a:ext cx="3429000" cy="68580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Mood diary, push reminders, sleep tracker (Balcombe and De Leo, 2022).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Shape 37"/>
          <p:cNvSpPr/>
          <p:nvPr/>
        </p:nvSpPr>
        <p:spPr>
          <a:xfrm>
            <a:off x="8138160" y="5061204"/>
            <a:ext cx="3611880" cy="1097280"/>
          </a:xfrm>
          <a:prstGeom prst="roundRect">
            <a:avLst>
              <a:gd name="adj" fmla="val 6667"/>
            </a:avLst>
          </a:prstGeom>
          <a:solidFill>
            <a:srgbClr val="BFDBF7"/>
          </a:solidFill>
          <a:ln w="12700">
            <a:solidFill>
              <a:srgbClr val="1F7A8C"/>
            </a:solidFill>
            <a:prstDash val="solid"/>
          </a:ln>
        </p:spPr>
      </p:sp>
      <p:sp>
        <p:nvSpPr>
          <p:cNvPr id="40" name="Text 38"/>
          <p:cNvSpPr/>
          <p:nvPr/>
        </p:nvSpPr>
        <p:spPr>
          <a:xfrm>
            <a:off x="8275320" y="5120640"/>
            <a:ext cx="34290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AI Wellbeing Assistant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Text 39"/>
          <p:cNvSpPr/>
          <p:nvPr/>
        </p:nvSpPr>
        <p:spPr>
          <a:xfrm>
            <a:off x="8275320" y="5440680"/>
            <a:ext cx="3429000" cy="68580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24/7 chatbot signposting to services (Taylor et al., 2022).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Shape 40"/>
          <p:cNvSpPr/>
          <p:nvPr/>
        </p:nvSpPr>
        <p:spPr>
          <a:xfrm>
            <a:off x="0" y="6537960"/>
            <a:ext cx="12161520" cy="320040"/>
          </a:xfrm>
          <a:prstGeom prst="rect">
            <a:avLst/>
          </a:prstGeom>
          <a:solidFill>
            <a:srgbClr val="0B2545"/>
          </a:solidFill>
          <a:ln/>
        </p:spPr>
      </p:sp>
      <p:sp>
        <p:nvSpPr>
          <p:cNvPr id="43" name="Text 41"/>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Text 42"/>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10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842814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Phases 6-8 Applied: Evaluation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Process - Impact - Outcome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3703320" cy="4480560"/>
          </a:xfrm>
          <a:prstGeom prst="roundRect">
            <a:avLst>
              <a:gd name="adj" fmla="val 2963"/>
            </a:avLst>
          </a:prstGeom>
          <a:solidFill>
            <a:srgbClr val="1F7A8C"/>
          </a:solidFill>
          <a:ln w="12700">
            <a:solidFill>
              <a:srgbClr val="1F7A8C"/>
            </a:solidFill>
            <a:prstDash val="solid"/>
          </a:ln>
        </p:spPr>
      </p:sp>
      <p:sp>
        <p:nvSpPr>
          <p:cNvPr id="8" name="Shape 6"/>
          <p:cNvSpPr/>
          <p:nvPr/>
        </p:nvSpPr>
        <p:spPr>
          <a:xfrm>
            <a:off x="1737360" y="1874520"/>
            <a:ext cx="914400" cy="914400"/>
          </a:xfrm>
          <a:prstGeom prst="ellipse">
            <a:avLst/>
          </a:prstGeom>
          <a:solidFill>
            <a:srgbClr val="E8A33D"/>
          </a:solidFill>
          <a:ln w="12700">
            <a:solidFill>
              <a:srgbClr val="E8A33D"/>
            </a:solidFill>
            <a:prstDash val="solid"/>
          </a:ln>
        </p:spPr>
      </p:sp>
      <p:sp>
        <p:nvSpPr>
          <p:cNvPr id="9" name="Text 7"/>
          <p:cNvSpPr/>
          <p:nvPr/>
        </p:nvSpPr>
        <p:spPr>
          <a:xfrm>
            <a:off x="1737360" y="1874520"/>
            <a:ext cx="914400" cy="9144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6</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365760" y="2880360"/>
            <a:ext cx="3703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Process Evaluation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365760" y="3337560"/>
            <a:ext cx="370332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Was it delivered as planned?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594360" y="3794760"/>
            <a:ext cx="3246120" cy="233172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Weekly usage analytics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Session attendance rates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Student feedback surveys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Adherence and drop-out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4206240" y="1737360"/>
            <a:ext cx="3703320" cy="4480560"/>
          </a:xfrm>
          <a:prstGeom prst="roundRect">
            <a:avLst>
              <a:gd name="adj" fmla="val 2963"/>
            </a:avLst>
          </a:prstGeom>
          <a:solidFill>
            <a:srgbClr val="13315C"/>
          </a:solidFill>
          <a:ln w="12700">
            <a:solidFill>
              <a:srgbClr val="13315C"/>
            </a:solidFill>
            <a:prstDash val="solid"/>
          </a:ln>
        </p:spPr>
      </p:sp>
      <p:sp>
        <p:nvSpPr>
          <p:cNvPr id="14" name="Shape 12"/>
          <p:cNvSpPr/>
          <p:nvPr/>
        </p:nvSpPr>
        <p:spPr>
          <a:xfrm>
            <a:off x="5577840" y="1874520"/>
            <a:ext cx="914400" cy="914400"/>
          </a:xfrm>
          <a:prstGeom prst="ellipse">
            <a:avLst/>
          </a:prstGeom>
          <a:solidFill>
            <a:srgbClr val="E8A33D"/>
          </a:solidFill>
          <a:ln w="12700">
            <a:solidFill>
              <a:srgbClr val="E8A33D"/>
            </a:solidFill>
            <a:prstDash val="solid"/>
          </a:ln>
        </p:spPr>
      </p:sp>
      <p:sp>
        <p:nvSpPr>
          <p:cNvPr id="15" name="Text 13"/>
          <p:cNvSpPr/>
          <p:nvPr/>
        </p:nvSpPr>
        <p:spPr>
          <a:xfrm>
            <a:off x="5577840" y="1874520"/>
            <a:ext cx="914400" cy="9144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7</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4206240" y="2880360"/>
            <a:ext cx="3703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Impact Evaluation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4206240" y="3337560"/>
            <a:ext cx="370332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Did behaviours change?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4434840" y="3794760"/>
            <a:ext cx="3246120" cy="233172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Increased help-seeking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Reduced stigma scores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Higher mental-health literacy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Better sleep habits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7"/>
          <p:cNvSpPr/>
          <p:nvPr/>
        </p:nvSpPr>
        <p:spPr>
          <a:xfrm>
            <a:off x="8046720" y="1737360"/>
            <a:ext cx="3703320" cy="4480560"/>
          </a:xfrm>
          <a:prstGeom prst="roundRect">
            <a:avLst>
              <a:gd name="adj" fmla="val 2963"/>
            </a:avLst>
          </a:prstGeom>
          <a:solidFill>
            <a:srgbClr val="0B2545"/>
          </a:solidFill>
          <a:ln w="12700">
            <a:solidFill>
              <a:srgbClr val="0B2545"/>
            </a:solidFill>
            <a:prstDash val="solid"/>
          </a:ln>
        </p:spPr>
      </p:sp>
      <p:sp>
        <p:nvSpPr>
          <p:cNvPr id="20" name="Shape 18"/>
          <p:cNvSpPr/>
          <p:nvPr/>
        </p:nvSpPr>
        <p:spPr>
          <a:xfrm>
            <a:off x="9418320" y="1874520"/>
            <a:ext cx="914400" cy="914400"/>
          </a:xfrm>
          <a:prstGeom prst="ellipse">
            <a:avLst/>
          </a:prstGeom>
          <a:solidFill>
            <a:srgbClr val="E8A33D"/>
          </a:solidFill>
          <a:ln w="12700">
            <a:solidFill>
              <a:srgbClr val="E8A33D"/>
            </a:solidFill>
            <a:prstDash val="solid"/>
          </a:ln>
        </p:spPr>
      </p:sp>
      <p:sp>
        <p:nvSpPr>
          <p:cNvPr id="21" name="Text 19"/>
          <p:cNvSpPr/>
          <p:nvPr/>
        </p:nvSpPr>
        <p:spPr>
          <a:xfrm>
            <a:off x="9418320" y="1874520"/>
            <a:ext cx="914400" cy="9144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8</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8046720" y="2880360"/>
            <a:ext cx="3703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Outcome Evaluation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 21"/>
          <p:cNvSpPr/>
          <p:nvPr/>
        </p:nvSpPr>
        <p:spPr>
          <a:xfrm>
            <a:off x="8046720" y="3337560"/>
            <a:ext cx="370332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Did wellbeing improve long-term?</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8275320" y="3794760"/>
            <a:ext cx="3246120" cy="233172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Lower PHQ-9 and GAD-7 scores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Higher WEMWBS wellbeing scores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Reduced service dropout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Improved academic performance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3"/>
          <p:cNvSpPr/>
          <p:nvPr/>
        </p:nvSpPr>
        <p:spPr>
          <a:xfrm>
            <a:off x="0" y="6537960"/>
            <a:ext cx="12161520" cy="320040"/>
          </a:xfrm>
          <a:prstGeom prst="rect">
            <a:avLst/>
          </a:prstGeom>
          <a:solidFill>
            <a:srgbClr val="0B2545"/>
          </a:solidFill>
          <a:ln/>
        </p:spPr>
      </p:sp>
      <p:sp>
        <p:nvSpPr>
          <p:cNvPr id="26" name="Text 24"/>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5"/>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11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2408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Conclusion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Bringing the model back to TeleMind Connect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11430000" cy="1463040"/>
          </a:xfrm>
          <a:prstGeom prst="roundRect">
            <a:avLst>
              <a:gd name="adj" fmla="val 7500"/>
            </a:avLst>
          </a:prstGeom>
          <a:solidFill>
            <a:srgbClr val="0B2545"/>
          </a:solidFill>
          <a:ln w="12700">
            <a:solidFill>
              <a:srgbClr val="0B2545"/>
            </a:solidFill>
            <a:prstDash val="solid"/>
          </a:ln>
        </p:spPr>
      </p:sp>
      <p:sp>
        <p:nvSpPr>
          <p:cNvPr id="8" name="Text 6"/>
          <p:cNvSpPr/>
          <p:nvPr/>
        </p:nvSpPr>
        <p:spPr>
          <a:xfrm>
            <a:off x="640080" y="1828800"/>
            <a:ext cx="10972800" cy="12801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PRECEDE-PROCEED gives TeleMind Connect a structured, evidence-based route from student need to measurable mental-health gains.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65760" y="3383280"/>
            <a:ext cx="2743200" cy="2377440"/>
          </a:xfrm>
          <a:prstGeom prst="roundRect">
            <a:avLst>
              <a:gd name="adj" fmla="val 3846"/>
            </a:avLst>
          </a:prstGeom>
          <a:solidFill>
            <a:srgbClr val="FFFFFF"/>
          </a:solidFill>
          <a:ln w="25400">
            <a:solidFill>
              <a:srgbClr val="1F7A8C"/>
            </a:solidFill>
            <a:prstDash val="solid"/>
          </a:ln>
        </p:spPr>
      </p:sp>
      <p:sp>
        <p:nvSpPr>
          <p:cNvPr id="10" name="Shape 8"/>
          <p:cNvSpPr/>
          <p:nvPr/>
        </p:nvSpPr>
        <p:spPr>
          <a:xfrm>
            <a:off x="1463040" y="3520440"/>
            <a:ext cx="548640" cy="548640"/>
          </a:xfrm>
          <a:prstGeom prst="ellipse">
            <a:avLst/>
          </a:prstGeom>
          <a:solidFill>
            <a:srgbClr val="1F7A8C"/>
          </a:solidFill>
          <a:ln w="12700">
            <a:solidFill>
              <a:srgbClr val="1F7A8C"/>
            </a:solidFill>
            <a:prstDash val="solid"/>
          </a:ln>
        </p:spPr>
      </p:sp>
      <p:sp>
        <p:nvSpPr>
          <p:cNvPr id="11" name="Text 9"/>
          <p:cNvSpPr/>
          <p:nvPr/>
        </p:nvSpPr>
        <p:spPr>
          <a:xfrm>
            <a:off x="1463040" y="3520440"/>
            <a:ext cx="5486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1</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57200" y="4160520"/>
            <a:ext cx="2560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Diagnose first</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502920" y="4617720"/>
            <a:ext cx="2468880" cy="109728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Phases 1-4 identify what students need before we design anything.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2"/>
          <p:cNvSpPr/>
          <p:nvPr/>
        </p:nvSpPr>
        <p:spPr>
          <a:xfrm>
            <a:off x="3246120" y="3383280"/>
            <a:ext cx="2743200" cy="2377440"/>
          </a:xfrm>
          <a:prstGeom prst="roundRect">
            <a:avLst>
              <a:gd name="adj" fmla="val 3846"/>
            </a:avLst>
          </a:prstGeom>
          <a:solidFill>
            <a:srgbClr val="FFFFFF"/>
          </a:solidFill>
          <a:ln w="25400">
            <a:solidFill>
              <a:srgbClr val="13315C"/>
            </a:solidFill>
            <a:prstDash val="solid"/>
          </a:ln>
        </p:spPr>
      </p:sp>
      <p:sp>
        <p:nvSpPr>
          <p:cNvPr id="15" name="Shape 13"/>
          <p:cNvSpPr/>
          <p:nvPr/>
        </p:nvSpPr>
        <p:spPr>
          <a:xfrm>
            <a:off x="4343400" y="3520440"/>
            <a:ext cx="548640" cy="548640"/>
          </a:xfrm>
          <a:prstGeom prst="ellipse">
            <a:avLst/>
          </a:prstGeom>
          <a:solidFill>
            <a:srgbClr val="13315C"/>
          </a:solidFill>
          <a:ln w="12700">
            <a:solidFill>
              <a:srgbClr val="13315C"/>
            </a:solidFill>
            <a:prstDash val="solid"/>
          </a:ln>
        </p:spPr>
      </p:sp>
      <p:sp>
        <p:nvSpPr>
          <p:cNvPr id="16" name="Text 14"/>
          <p:cNvSpPr/>
          <p:nvPr/>
        </p:nvSpPr>
        <p:spPr>
          <a:xfrm>
            <a:off x="4343400" y="3520440"/>
            <a:ext cx="5486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2</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3337560" y="4160520"/>
            <a:ext cx="2560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Target the right factors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3383280" y="4617720"/>
            <a:ext cx="2468880" cy="109728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Predisposing, reinforcing and enabling factors shape the digital content.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7"/>
          <p:cNvSpPr/>
          <p:nvPr/>
        </p:nvSpPr>
        <p:spPr>
          <a:xfrm>
            <a:off x="6126480" y="3383280"/>
            <a:ext cx="2743200" cy="2377440"/>
          </a:xfrm>
          <a:prstGeom prst="roundRect">
            <a:avLst>
              <a:gd name="adj" fmla="val 3846"/>
            </a:avLst>
          </a:prstGeom>
          <a:solidFill>
            <a:srgbClr val="FFFFFF"/>
          </a:solidFill>
          <a:ln w="25400">
            <a:solidFill>
              <a:srgbClr val="0B2545"/>
            </a:solidFill>
            <a:prstDash val="solid"/>
          </a:ln>
        </p:spPr>
      </p:sp>
      <p:sp>
        <p:nvSpPr>
          <p:cNvPr id="20" name="Shape 18"/>
          <p:cNvSpPr/>
          <p:nvPr/>
        </p:nvSpPr>
        <p:spPr>
          <a:xfrm>
            <a:off x="7223760" y="3520440"/>
            <a:ext cx="548640" cy="548640"/>
          </a:xfrm>
          <a:prstGeom prst="ellipse">
            <a:avLst/>
          </a:prstGeom>
          <a:solidFill>
            <a:srgbClr val="0B2545"/>
          </a:solidFill>
          <a:ln w="12700">
            <a:solidFill>
              <a:srgbClr val="0B2545"/>
            </a:solidFill>
            <a:prstDash val="solid"/>
          </a:ln>
        </p:spPr>
      </p:sp>
      <p:sp>
        <p:nvSpPr>
          <p:cNvPr id="21" name="Text 19"/>
          <p:cNvSpPr/>
          <p:nvPr/>
        </p:nvSpPr>
        <p:spPr>
          <a:xfrm>
            <a:off x="7223760" y="3520440"/>
            <a:ext cx="5486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3</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6217920" y="4160520"/>
            <a:ext cx="2560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Deliver digitally</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 21"/>
          <p:cNvSpPr/>
          <p:nvPr/>
        </p:nvSpPr>
        <p:spPr>
          <a:xfrm>
            <a:off x="6263640" y="4617720"/>
            <a:ext cx="2468880" cy="109728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Telemedicine + mHealth + AI assistant carry the intervention to every student.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Shape 22"/>
          <p:cNvSpPr/>
          <p:nvPr/>
        </p:nvSpPr>
        <p:spPr>
          <a:xfrm>
            <a:off x="9006840" y="3383280"/>
            <a:ext cx="2743200" cy="2377440"/>
          </a:xfrm>
          <a:prstGeom prst="roundRect">
            <a:avLst>
              <a:gd name="adj" fmla="val 3846"/>
            </a:avLst>
          </a:prstGeom>
          <a:solidFill>
            <a:srgbClr val="FFFFFF"/>
          </a:solidFill>
          <a:ln w="25400">
            <a:solidFill>
              <a:srgbClr val="E8A33D"/>
            </a:solidFill>
            <a:prstDash val="solid"/>
          </a:ln>
        </p:spPr>
      </p:sp>
      <p:sp>
        <p:nvSpPr>
          <p:cNvPr id="25" name="Shape 23"/>
          <p:cNvSpPr/>
          <p:nvPr/>
        </p:nvSpPr>
        <p:spPr>
          <a:xfrm>
            <a:off x="10104120" y="3520440"/>
            <a:ext cx="548640" cy="548640"/>
          </a:xfrm>
          <a:prstGeom prst="ellipse">
            <a:avLst/>
          </a:prstGeom>
          <a:solidFill>
            <a:srgbClr val="E8A33D"/>
          </a:solidFill>
          <a:ln w="12700">
            <a:solidFill>
              <a:srgbClr val="E8A33D"/>
            </a:solidFill>
            <a:prstDash val="solid"/>
          </a:ln>
        </p:spPr>
      </p:sp>
      <p:sp>
        <p:nvSpPr>
          <p:cNvPr id="26" name="Text 24"/>
          <p:cNvSpPr/>
          <p:nvPr/>
        </p:nvSpPr>
        <p:spPr>
          <a:xfrm>
            <a:off x="10104120" y="3520440"/>
            <a:ext cx="5486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4</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5"/>
          <p:cNvSpPr/>
          <p:nvPr/>
        </p:nvSpPr>
        <p:spPr>
          <a:xfrm>
            <a:off x="9098280" y="4160520"/>
            <a:ext cx="2560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Prove it works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6"/>
          <p:cNvSpPr/>
          <p:nvPr/>
        </p:nvSpPr>
        <p:spPr>
          <a:xfrm>
            <a:off x="9144000" y="4617720"/>
            <a:ext cx="2468880" cy="109728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Phases 6-8 measure delivery, behaviour change and long-term wellbeing.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Shape 27"/>
          <p:cNvSpPr/>
          <p:nvPr/>
        </p:nvSpPr>
        <p:spPr>
          <a:xfrm>
            <a:off x="365760" y="5897880"/>
            <a:ext cx="11430000" cy="502920"/>
          </a:xfrm>
          <a:prstGeom prst="roundRect">
            <a:avLst>
              <a:gd name="adj" fmla="val 14545"/>
            </a:avLst>
          </a:prstGeom>
          <a:solidFill>
            <a:srgbClr val="BFDBF7"/>
          </a:solidFill>
          <a:ln w="12700">
            <a:solidFill>
              <a:srgbClr val="1F7A8C"/>
            </a:solidFill>
            <a:prstDash val="solid"/>
          </a:ln>
        </p:spPr>
      </p:sp>
      <p:sp>
        <p:nvSpPr>
          <p:cNvPr id="30" name="Text 28"/>
          <p:cNvSpPr/>
          <p:nvPr/>
        </p:nvSpPr>
        <p:spPr>
          <a:xfrm>
            <a:off x="365760" y="5897880"/>
            <a:ext cx="1143000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The next presenter will discuss the barriers, stakeholders and ethical issues of the intervention.</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9"/>
          <p:cNvSpPr/>
          <p:nvPr/>
        </p:nvSpPr>
        <p:spPr>
          <a:xfrm>
            <a:off x="0" y="6537960"/>
            <a:ext cx="12161520" cy="320040"/>
          </a:xfrm>
          <a:prstGeom prst="rect">
            <a:avLst/>
          </a:prstGeom>
          <a:solidFill>
            <a:srgbClr val="0B2545"/>
          </a:solidFill>
          <a:ln/>
        </p:spPr>
      </p:sp>
      <p:sp>
        <p:nvSpPr>
          <p:cNvPr id="32" name="Text 30"/>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1"/>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12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6507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317" y="8626"/>
            <a:ext cx="12191695" cy="6858000"/>
          </a:xfrm>
          <a:prstGeom prst="rect">
            <a:avLst/>
          </a:prstGeom>
          <a:solidFill>
            <a:srgbClr val="192D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50000"/>
              </a:lnSpc>
              <a:spcAft>
                <a:spcPts val="903"/>
              </a:spcAft>
            </a:pPr>
            <a:endParaRPr lang="en-IN" sz="2400" dirty="0">
              <a:ln w="0"/>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155275" y="0"/>
            <a:ext cx="164592" cy="685800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62641" y="1738559"/>
            <a:ext cx="10971981" cy="1138773"/>
          </a:xfrm>
          <a:prstGeom prst="rect">
            <a:avLst/>
          </a:prstGeom>
          <a:noFill/>
        </p:spPr>
        <p:txBody>
          <a:bodyPr wrap="square">
            <a:spAutoFit/>
          </a:bodyPr>
          <a:lstStyle/>
          <a:p>
            <a:pPr>
              <a:defRPr sz="2000">
                <a:solidFill>
                  <a:srgbClr val="CDE1E4"/>
                </a:solidFill>
                <a:latin typeface="Aptos"/>
              </a:defRPr>
            </a:pPr>
            <a:r>
              <a:rPr sz="2400" dirty="0" smtClean="0">
                <a:latin typeface="Arial Black" panose="020B0A04020102020204" pitchFamily="34" charset="0"/>
              </a:rPr>
              <a:t>Group </a:t>
            </a:r>
            <a:r>
              <a:rPr sz="2400" dirty="0">
                <a:latin typeface="Arial Black" panose="020B0A04020102020204" pitchFamily="34" charset="0"/>
              </a:rPr>
              <a:t>Member 3: Stakeholders • Barriers • Legal &amp; Ethical </a:t>
            </a:r>
            <a:r>
              <a:rPr sz="2400" dirty="0" smtClean="0">
                <a:latin typeface="Arial Black" panose="020B0A04020102020204" pitchFamily="34" charset="0"/>
              </a:rPr>
              <a:t>Issues</a:t>
            </a:r>
            <a:endParaRPr lang="en-US" sz="2400" dirty="0" smtClean="0">
              <a:latin typeface="Arial Black" panose="020B0A04020102020204" pitchFamily="34" charset="0"/>
            </a:endParaRPr>
          </a:p>
          <a:p>
            <a:pPr>
              <a:defRPr sz="2000">
                <a:solidFill>
                  <a:srgbClr val="CDE1E4"/>
                </a:solidFill>
                <a:latin typeface="Aptos"/>
              </a:defRPr>
            </a:pPr>
            <a:endParaRPr dirty="0"/>
          </a:p>
        </p:txBody>
      </p:sp>
      <p:sp>
        <p:nvSpPr>
          <p:cNvPr id="5" name="TextBox 4"/>
          <p:cNvSpPr txBox="1"/>
          <p:nvPr/>
        </p:nvSpPr>
        <p:spPr>
          <a:xfrm>
            <a:off x="862641" y="3429000"/>
            <a:ext cx="8583281" cy="2139047"/>
          </a:xfrm>
          <a:prstGeom prst="rect">
            <a:avLst/>
          </a:prstGeom>
          <a:noFill/>
        </p:spPr>
        <p:txBody>
          <a:bodyPr wrap="square" rtlCol="0">
            <a:spAutoFit/>
          </a:bodyPr>
          <a:lstStyle/>
          <a:p>
            <a:pPr>
              <a:defRPr sz="2300">
                <a:solidFill>
                  <a:srgbClr val="008489"/>
                </a:solidFill>
              </a:defRPr>
            </a:pPr>
            <a:r>
              <a:rPr lang="en-US" dirty="0" smtClean="0"/>
              <a:t>Module Name: Population </a:t>
            </a:r>
            <a:r>
              <a:rPr lang="en-US" dirty="0"/>
              <a:t>Health and Digital </a:t>
            </a:r>
            <a:r>
              <a:rPr lang="en-US" dirty="0" smtClean="0"/>
              <a:t>Health Promotion </a:t>
            </a:r>
            <a:endParaRPr lang="en-US" dirty="0"/>
          </a:p>
          <a:p>
            <a:pPr>
              <a:defRPr sz="2300">
                <a:solidFill>
                  <a:srgbClr val="008489"/>
                </a:solidFill>
              </a:defRPr>
            </a:pPr>
            <a:r>
              <a:rPr lang="en-US" dirty="0"/>
              <a:t>Code :LCHS7009</a:t>
            </a:r>
          </a:p>
          <a:p>
            <a:pPr>
              <a:defRPr sz="2300">
                <a:solidFill>
                  <a:srgbClr val="008489"/>
                </a:solidFill>
              </a:defRPr>
            </a:pPr>
            <a:r>
              <a:rPr lang="en-US" dirty="0"/>
              <a:t>Student </a:t>
            </a:r>
            <a:r>
              <a:rPr lang="en-US" dirty="0" smtClean="0"/>
              <a:t>Name: </a:t>
            </a:r>
            <a:r>
              <a:rPr lang="en-US" dirty="0" err="1" smtClean="0"/>
              <a:t>Sanjana</a:t>
            </a:r>
            <a:r>
              <a:rPr lang="en-US" dirty="0" smtClean="0"/>
              <a:t> </a:t>
            </a:r>
            <a:r>
              <a:rPr lang="en-US" dirty="0"/>
              <a:t>C</a:t>
            </a:r>
            <a:r>
              <a:rPr lang="en-US" dirty="0" smtClean="0"/>
              <a:t>hauhan</a:t>
            </a:r>
            <a:endParaRPr lang="en-US" dirty="0"/>
          </a:p>
          <a:p>
            <a:pPr>
              <a:defRPr sz="2300">
                <a:solidFill>
                  <a:srgbClr val="008489"/>
                </a:solidFill>
              </a:defRPr>
            </a:pPr>
            <a:r>
              <a:rPr lang="en-US" dirty="0"/>
              <a:t>ID : </a:t>
            </a:r>
            <a:r>
              <a:rPr lang="en-US" dirty="0" smtClean="0"/>
              <a:t>2505065</a:t>
            </a:r>
            <a:endParaRPr lang="en-US" dirty="0"/>
          </a:p>
          <a:p>
            <a:pPr>
              <a:defRPr sz="2300">
                <a:solidFill>
                  <a:srgbClr val="008489"/>
                </a:solidFill>
              </a:defRPr>
            </a:pPr>
            <a:r>
              <a:rPr lang="en-US" dirty="0"/>
              <a:t>Lecturer Name : </a:t>
            </a:r>
            <a:r>
              <a:rPr lang="en-US" dirty="0" err="1"/>
              <a:t>Dr</a:t>
            </a:r>
            <a:r>
              <a:rPr lang="en-US" dirty="0"/>
              <a:t> Ping Wu</a:t>
            </a:r>
          </a:p>
          <a:p>
            <a:endParaRPr lang="en-IN" dirty="0"/>
          </a:p>
        </p:txBody>
      </p:sp>
      <p:sp>
        <p:nvSpPr>
          <p:cNvPr id="8" name="TextBox 7"/>
          <p:cNvSpPr txBox="1"/>
          <p:nvPr/>
        </p:nvSpPr>
        <p:spPr>
          <a:xfrm>
            <a:off x="94891" y="336430"/>
            <a:ext cx="12097109" cy="1477328"/>
          </a:xfrm>
          <a:prstGeom prst="rect">
            <a:avLst/>
          </a:prstGeom>
          <a:noFill/>
        </p:spPr>
        <p:txBody>
          <a:bodyPr wrap="square" rtlCol="0">
            <a:spAutoFit/>
          </a:bodyPr>
          <a:lstStyle/>
          <a:p>
            <a:pPr algn="ctr">
              <a:lnSpc>
                <a:spcPct val="150000"/>
              </a:lnSpc>
            </a:pPr>
            <a:r>
              <a:rPr lang="en-US" dirty="0">
                <a:solidFill>
                  <a:schemeClr val="bg2"/>
                </a:solidFill>
                <a:latin typeface="Arial" panose="020B0604020202020204" pitchFamily="34" charset="0"/>
                <a:cs typeface="Arial" panose="020B0604020202020204" pitchFamily="34" charset="0"/>
              </a:rPr>
              <a:t>A Digital Mental Wellbeing </a:t>
            </a:r>
            <a:r>
              <a:rPr lang="en-US" dirty="0" err="1">
                <a:solidFill>
                  <a:schemeClr val="bg2"/>
                </a:solidFill>
                <a:latin typeface="Arial" panose="020B0604020202020204" pitchFamily="34" charset="0"/>
                <a:cs typeface="Arial" panose="020B0604020202020204" pitchFamily="34" charset="0"/>
              </a:rPr>
              <a:t>Programme</a:t>
            </a:r>
            <a:r>
              <a:rPr lang="en-US" dirty="0">
                <a:solidFill>
                  <a:schemeClr val="bg2"/>
                </a:solidFill>
                <a:latin typeface="Arial" panose="020B0604020202020204" pitchFamily="34" charset="0"/>
                <a:cs typeface="Arial" panose="020B0604020202020204" pitchFamily="34" charset="0"/>
              </a:rPr>
              <a:t> Using Telemedicine to </a:t>
            </a:r>
          </a:p>
          <a:p>
            <a:pPr algn="ctr">
              <a:lnSpc>
                <a:spcPct val="150000"/>
              </a:lnSpc>
            </a:pPr>
            <a:r>
              <a:rPr lang="en-US" dirty="0">
                <a:solidFill>
                  <a:schemeClr val="bg2"/>
                </a:solidFill>
                <a:latin typeface="Arial" panose="020B0604020202020204" pitchFamily="34" charset="0"/>
                <a:cs typeface="Arial" panose="020B0604020202020204" pitchFamily="34" charset="0"/>
              </a:rPr>
              <a:t>Improve Mental Health Among University Student</a:t>
            </a:r>
          </a:p>
          <a:p>
            <a:pPr algn="just"/>
            <a:endParaRPr lang="en-IN" dirty="0">
              <a:solidFill>
                <a:schemeClr val="bg2"/>
              </a:solidFill>
            </a:endParaRPr>
          </a:p>
          <a:p>
            <a:endParaRPr lang="en-IN" dirty="0"/>
          </a:p>
        </p:txBody>
      </p:sp>
    </p:spTree>
    <p:extLst>
      <p:ext uri="{BB962C8B-B14F-4D97-AF65-F5344CB8AC3E}">
        <p14:creationId xmlns:p14="http://schemas.microsoft.com/office/powerpoint/2010/main" val="350556571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5878"/>
            <a:ext cx="12191695" cy="6858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3" name="TextBox 2"/>
          <p:cNvSpPr txBox="1"/>
          <p:nvPr/>
        </p:nvSpPr>
        <p:spPr>
          <a:xfrm>
            <a:off x="594360" y="347472"/>
            <a:ext cx="10972800" cy="640080"/>
          </a:xfrm>
          <a:prstGeom prst="rect">
            <a:avLst/>
          </a:prstGeom>
          <a:noFill/>
        </p:spPr>
        <p:txBody>
          <a:bodyPr wrap="none">
            <a:spAutoFit/>
          </a:bodyPr>
          <a:lstStyle/>
          <a:p>
            <a:pPr>
              <a:defRPr sz="2700" b="1">
                <a:solidFill>
                  <a:srgbClr val="192D4B"/>
                </a:solidFill>
                <a:latin typeface="Aptos Display"/>
              </a:defRPr>
            </a:pPr>
            <a:r>
              <a:rPr dirty="0"/>
              <a:t>1. Why telemedicine matters for university students</a:t>
            </a:r>
          </a:p>
        </p:txBody>
      </p:sp>
      <p:sp>
        <p:nvSpPr>
          <p:cNvPr id="5" name="Rounded Rectangle 4"/>
          <p:cNvSpPr/>
          <p:nvPr/>
        </p:nvSpPr>
        <p:spPr>
          <a:xfrm>
            <a:off x="685800" y="1417320"/>
            <a:ext cx="3474720" cy="182880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417320"/>
            <a:ext cx="73152" cy="182880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563624"/>
            <a:ext cx="2784737"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High mental-health burden</a:t>
            </a:r>
          </a:p>
        </p:txBody>
      </p:sp>
      <p:sp>
        <p:nvSpPr>
          <p:cNvPr id="8" name="TextBox 7"/>
          <p:cNvSpPr txBox="1"/>
          <p:nvPr/>
        </p:nvSpPr>
        <p:spPr>
          <a:xfrm>
            <a:off x="886968" y="2011680"/>
            <a:ext cx="3108960" cy="1304203"/>
          </a:xfrm>
          <a:prstGeom prst="rect">
            <a:avLst/>
          </a:prstGeom>
          <a:noFill/>
        </p:spPr>
        <p:txBody>
          <a:bodyPr wrap="square">
            <a:spAutoFit/>
          </a:bodyPr>
          <a:lstStyle/>
          <a:p>
            <a:pPr>
              <a:lnSpc>
                <a:spcPct val="105000"/>
              </a:lnSpc>
              <a:defRPr sz="1500">
                <a:solidFill>
                  <a:srgbClr val="23282D"/>
                </a:solidFill>
                <a:latin typeface="Aptos"/>
              </a:defRPr>
            </a:pPr>
            <a:r>
              <a:rPr dirty="0">
                <a:latin typeface="Arial" panose="020B0604020202020204" pitchFamily="34" charset="0"/>
                <a:cs typeface="Arial" panose="020B0604020202020204" pitchFamily="34" charset="0"/>
              </a:rPr>
              <a:t>A global meta-analysis of 64 studies (100,187 students) found pooled symptom prevalence of 33.6% for depression and 39.0% for anxiety.</a:t>
            </a:r>
          </a:p>
        </p:txBody>
      </p:sp>
      <p:sp>
        <p:nvSpPr>
          <p:cNvPr id="9" name="Rounded Rectangle 8"/>
          <p:cNvSpPr/>
          <p:nvPr/>
        </p:nvSpPr>
        <p:spPr>
          <a:xfrm>
            <a:off x="4370832" y="1417320"/>
            <a:ext cx="3474720" cy="182880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70832" y="1417320"/>
            <a:ext cx="73152" cy="182880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0" y="1563624"/>
            <a:ext cx="286328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Potential access advantage</a:t>
            </a:r>
          </a:p>
        </p:txBody>
      </p:sp>
      <p:sp>
        <p:nvSpPr>
          <p:cNvPr id="12" name="TextBox 11"/>
          <p:cNvSpPr txBox="1"/>
          <p:nvPr/>
        </p:nvSpPr>
        <p:spPr>
          <a:xfrm>
            <a:off x="4572000" y="2011680"/>
            <a:ext cx="3108960" cy="1304203"/>
          </a:xfrm>
          <a:prstGeom prst="rect">
            <a:avLst/>
          </a:prstGeom>
          <a:noFill/>
        </p:spPr>
        <p:txBody>
          <a:bodyPr wrap="square">
            <a:spAutoFit/>
          </a:bodyPr>
          <a:lstStyle/>
          <a:p>
            <a:pPr>
              <a:lnSpc>
                <a:spcPct val="105000"/>
              </a:lnSpc>
              <a:defRPr sz="1500">
                <a:solidFill>
                  <a:srgbClr val="23282D"/>
                </a:solidFill>
                <a:latin typeface="Aptos"/>
              </a:defRPr>
            </a:pPr>
            <a:r>
              <a:rPr dirty="0">
                <a:latin typeface="Arial" panose="020B0604020202020204" pitchFamily="34" charset="0"/>
                <a:cs typeface="Arial" panose="020B0604020202020204" pitchFamily="34" charset="0"/>
              </a:rPr>
              <a:t>Video, telephone and online interventions can reduce travel, scheduling and stigma-related barriers and extend counselling capacity.</a:t>
            </a:r>
          </a:p>
        </p:txBody>
      </p:sp>
      <p:sp>
        <p:nvSpPr>
          <p:cNvPr id="13" name="Rounded Rectangle 12"/>
          <p:cNvSpPr/>
          <p:nvPr/>
        </p:nvSpPr>
        <p:spPr>
          <a:xfrm>
            <a:off x="8055864" y="1417320"/>
            <a:ext cx="3474720" cy="182880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55864" y="1417320"/>
            <a:ext cx="73152" cy="182880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57032" y="1563624"/>
            <a:ext cx="2693366"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Evidence of effectiveness</a:t>
            </a:r>
          </a:p>
        </p:txBody>
      </p:sp>
      <p:sp>
        <p:nvSpPr>
          <p:cNvPr id="16" name="TextBox 15"/>
          <p:cNvSpPr txBox="1"/>
          <p:nvPr/>
        </p:nvSpPr>
        <p:spPr>
          <a:xfrm>
            <a:off x="8257032" y="2011680"/>
            <a:ext cx="3108960" cy="1304203"/>
          </a:xfrm>
          <a:prstGeom prst="rect">
            <a:avLst/>
          </a:prstGeom>
          <a:noFill/>
        </p:spPr>
        <p:txBody>
          <a:bodyPr wrap="square">
            <a:spAutoFit/>
          </a:bodyPr>
          <a:lstStyle/>
          <a:p>
            <a:pPr>
              <a:lnSpc>
                <a:spcPct val="105000"/>
              </a:lnSpc>
              <a:defRPr sz="1500">
                <a:solidFill>
                  <a:srgbClr val="23282D"/>
                </a:solidFill>
                <a:latin typeface="Aptos"/>
              </a:defRPr>
            </a:pPr>
            <a:r>
              <a:rPr dirty="0">
                <a:latin typeface="Arial" panose="020B0604020202020204" pitchFamily="34" charset="0"/>
                <a:cs typeface="Arial" panose="020B0604020202020204" pitchFamily="34" charset="0"/>
              </a:rPr>
              <a:t>Across 57 studies and 4,336 clients, videoconferencing mental/</a:t>
            </a:r>
            <a:r>
              <a:rPr dirty="0" err="1">
                <a:latin typeface="Arial" panose="020B0604020202020204" pitchFamily="34" charset="0"/>
                <a:cs typeface="Arial" panose="020B0604020202020204" pitchFamily="34" charset="0"/>
              </a:rPr>
              <a:t>behavioural</a:t>
            </a:r>
            <a:r>
              <a:rPr dirty="0">
                <a:latin typeface="Arial" panose="020B0604020202020204" pitchFamily="34" charset="0"/>
                <a:cs typeface="Arial" panose="020B0604020202020204" pitchFamily="34" charset="0"/>
              </a:rPr>
              <a:t> health outcomes were largely equivalent to in-person delivery.</a:t>
            </a:r>
          </a:p>
        </p:txBody>
      </p:sp>
      <p:sp>
        <p:nvSpPr>
          <p:cNvPr id="17" name="TextBox 16"/>
          <p:cNvSpPr txBox="1"/>
          <p:nvPr/>
        </p:nvSpPr>
        <p:spPr>
          <a:xfrm>
            <a:off x="822960" y="3703320"/>
            <a:ext cx="10515600" cy="1305999"/>
          </a:xfrm>
          <a:prstGeom prst="rect">
            <a:avLst/>
          </a:prstGeom>
          <a:noFill/>
        </p:spPr>
        <p:txBody>
          <a:bodyPr wrap="square" lIns="36576" rIns="18288">
            <a:spAutoFit/>
          </a:bodyPr>
          <a:lstStyle/>
          <a:p>
            <a:pPr>
              <a:lnSpc>
                <a:spcPct val="105000"/>
              </a:lnSpc>
              <a:spcAft>
                <a:spcPts val="700"/>
              </a:spcAft>
              <a:defRPr sz="1600" b="0">
                <a:solidFill>
                  <a:srgbClr val="23282D"/>
                </a:solidFill>
                <a:latin typeface="Aptos"/>
              </a:defRPr>
            </a:pPr>
            <a:r>
              <a:rPr dirty="0">
                <a:latin typeface="Arial" panose="020B0604020202020204" pitchFamily="34" charset="0"/>
                <a:cs typeface="Arial" panose="020B0604020202020204" pitchFamily="34" charset="0"/>
              </a:rPr>
              <a:t>Telemedicine should be positioned as an additional pathway—not a universal replacement for face-to-face care.</a:t>
            </a:r>
          </a:p>
          <a:p>
            <a:pPr>
              <a:lnSpc>
                <a:spcPct val="105000"/>
              </a:lnSpc>
              <a:spcAft>
                <a:spcPts val="700"/>
              </a:spcAft>
              <a:defRPr sz="1600" b="0">
                <a:solidFill>
                  <a:srgbClr val="23282D"/>
                </a:solidFill>
                <a:latin typeface="Aptos"/>
              </a:defRPr>
            </a:pPr>
            <a:r>
              <a:rPr dirty="0">
                <a:latin typeface="Arial" panose="020B0604020202020204" pitchFamily="34" charset="0"/>
                <a:cs typeface="Arial" panose="020B0604020202020204" pitchFamily="34" charset="0"/>
              </a:rPr>
              <a:t>Students with severe risk, complex presentations or safeguarding concerns may need rapid escalation to in-person/emergency services.</a:t>
            </a:r>
          </a:p>
          <a:p>
            <a:pPr>
              <a:lnSpc>
                <a:spcPct val="105000"/>
              </a:lnSpc>
              <a:spcAft>
                <a:spcPts val="700"/>
              </a:spcAft>
              <a:defRPr sz="1600" b="0">
                <a:solidFill>
                  <a:srgbClr val="23282D"/>
                </a:solidFill>
                <a:latin typeface="Aptos"/>
              </a:defRPr>
            </a:pPr>
            <a:r>
              <a:rPr dirty="0">
                <a:latin typeface="Arial" panose="020B0604020202020204" pitchFamily="34" charset="0"/>
                <a:cs typeface="Arial" panose="020B0604020202020204" pitchFamily="34" charset="0"/>
              </a:rPr>
              <a:t>Implementation quality, privacy, digital access and student engagement determine whether benefits are </a:t>
            </a:r>
            <a:r>
              <a:rPr dirty="0" err="1">
                <a:latin typeface="Arial" panose="020B0604020202020204" pitchFamily="34" charset="0"/>
                <a:cs typeface="Arial" panose="020B0604020202020204" pitchFamily="34" charset="0"/>
              </a:rPr>
              <a:t>realised</a:t>
            </a:r>
            <a:r>
              <a:rPr dirty="0">
                <a:latin typeface="Arial" panose="020B0604020202020204" pitchFamily="34" charset="0"/>
                <a:cs typeface="Arial" panose="020B0604020202020204" pitchFamily="34" charset="0"/>
              </a:rPr>
              <a:t>.</a:t>
            </a:r>
          </a:p>
        </p:txBody>
      </p:sp>
      <p:sp>
        <p:nvSpPr>
          <p:cNvPr id="18" name="TextBox 17"/>
          <p:cNvSpPr txBox="1"/>
          <p:nvPr/>
        </p:nvSpPr>
        <p:spPr>
          <a:xfrm>
            <a:off x="685800" y="6172200"/>
            <a:ext cx="3382657" cy="246221"/>
          </a:xfrm>
          <a:prstGeom prst="rect">
            <a:avLst/>
          </a:prstGeom>
          <a:noFill/>
        </p:spPr>
        <p:txBody>
          <a:bodyPr wrap="none">
            <a:spAutoFit/>
          </a:bodyPr>
          <a:lstStyle/>
          <a:p>
            <a:pPr>
              <a:defRPr sz="950" i="1">
                <a:solidFill>
                  <a:srgbClr val="5A646E"/>
                </a:solidFill>
                <a:latin typeface="Aptos"/>
              </a:defRPr>
            </a:pPr>
            <a:r>
              <a:rPr sz="1000" dirty="0"/>
              <a:t>(</a:t>
            </a:r>
            <a:r>
              <a:rPr sz="1000" dirty="0">
                <a:latin typeface="Arial" panose="020B0604020202020204" pitchFamily="34" charset="0"/>
                <a:cs typeface="Arial" panose="020B0604020202020204" pitchFamily="34" charset="0"/>
              </a:rPr>
              <a:t>Li et al., 2022; </a:t>
            </a:r>
            <a:r>
              <a:rPr sz="1000" dirty="0" err="1">
                <a:latin typeface="Arial" panose="020B0604020202020204" pitchFamily="34" charset="0"/>
                <a:cs typeface="Arial" panose="020B0604020202020204" pitchFamily="34" charset="0"/>
              </a:rPr>
              <a:t>Batastini</a:t>
            </a:r>
            <a:r>
              <a:rPr sz="1000" dirty="0">
                <a:latin typeface="Arial" panose="020B0604020202020204" pitchFamily="34" charset="0"/>
                <a:cs typeface="Arial" panose="020B0604020202020204" pitchFamily="34" charset="0"/>
              </a:rPr>
              <a:t> et al., 2021; </a:t>
            </a:r>
            <a:r>
              <a:rPr sz="1000" dirty="0" err="1">
                <a:latin typeface="Arial" panose="020B0604020202020204" pitchFamily="34" charset="0"/>
                <a:cs typeface="Arial" panose="020B0604020202020204" pitchFamily="34" charset="0"/>
              </a:rPr>
              <a:t>Riboldi</a:t>
            </a:r>
            <a:r>
              <a:rPr sz="1000" dirty="0">
                <a:latin typeface="Arial" panose="020B0604020202020204" pitchFamily="34" charset="0"/>
                <a:cs typeface="Arial" panose="020B0604020202020204" pitchFamily="34" charset="0"/>
              </a:rPr>
              <a:t> et al., 2024)</a:t>
            </a:r>
          </a:p>
        </p:txBody>
      </p:sp>
      <p:sp>
        <p:nvSpPr>
          <p:cNvPr id="19" name="Rectangle 18"/>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89212261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9898864" cy="507831"/>
          </a:xfrm>
          <a:prstGeom prst="rect">
            <a:avLst/>
          </a:prstGeom>
          <a:noFill/>
        </p:spPr>
        <p:txBody>
          <a:bodyPr wrap="none">
            <a:spAutoFit/>
          </a:bodyPr>
          <a:lstStyle/>
          <a:p>
            <a:pPr>
              <a:defRPr sz="2700" b="1">
                <a:solidFill>
                  <a:srgbClr val="192D4B"/>
                </a:solidFill>
                <a:latin typeface="Aptos Display"/>
              </a:defRPr>
            </a:pPr>
            <a:r>
              <a:rPr lang="en-US" dirty="0" smtClean="0"/>
              <a:t>2</a:t>
            </a:r>
            <a:r>
              <a:rPr dirty="0" smtClean="0"/>
              <a:t>. </a:t>
            </a:r>
            <a:r>
              <a:rPr dirty="0"/>
              <a:t>Potential stakeholders who can facilitate implementation</a:t>
            </a:r>
          </a:p>
        </p:txBody>
      </p:sp>
      <p:sp>
        <p:nvSpPr>
          <p:cNvPr id="4" name="TextBox 3"/>
          <p:cNvSpPr txBox="1"/>
          <p:nvPr/>
        </p:nvSpPr>
        <p:spPr>
          <a:xfrm>
            <a:off x="621792" y="932688"/>
            <a:ext cx="4758034"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Stakeholders should be involved from design through evaluation</a:t>
            </a:r>
          </a:p>
        </p:txBody>
      </p:sp>
      <p:sp>
        <p:nvSpPr>
          <p:cNvPr id="5" name="Rounded Rectangle 4"/>
          <p:cNvSpPr/>
          <p:nvPr/>
        </p:nvSpPr>
        <p:spPr>
          <a:xfrm>
            <a:off x="685800" y="132588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325880"/>
            <a:ext cx="73152" cy="14173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472184"/>
            <a:ext cx="2260555"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University leadership</a:t>
            </a:r>
          </a:p>
        </p:txBody>
      </p:sp>
      <p:sp>
        <p:nvSpPr>
          <p:cNvPr id="8" name="TextBox 7"/>
          <p:cNvSpPr txBox="1"/>
          <p:nvPr/>
        </p:nvSpPr>
        <p:spPr>
          <a:xfrm>
            <a:off x="886968" y="1920240"/>
            <a:ext cx="3017520" cy="528606"/>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Funding, governance, policy approval and strategic ownership.</a:t>
            </a:r>
          </a:p>
        </p:txBody>
      </p:sp>
      <p:sp>
        <p:nvSpPr>
          <p:cNvPr id="9" name="Rounded Rectangle 8"/>
          <p:cNvSpPr/>
          <p:nvPr/>
        </p:nvSpPr>
        <p:spPr>
          <a:xfrm>
            <a:off x="4407408" y="132588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407408" y="1325880"/>
            <a:ext cx="73152" cy="14173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608576" y="1472184"/>
            <a:ext cx="3607078"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Counselling &amp; mental-health teams</a:t>
            </a:r>
          </a:p>
        </p:txBody>
      </p:sp>
      <p:sp>
        <p:nvSpPr>
          <p:cNvPr id="12" name="TextBox 11"/>
          <p:cNvSpPr txBox="1"/>
          <p:nvPr/>
        </p:nvSpPr>
        <p:spPr>
          <a:xfrm>
            <a:off x="4608576" y="1920240"/>
            <a:ext cx="3017520" cy="528606"/>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Clinical delivery, triage, supervision, safeguarding and referral.</a:t>
            </a:r>
          </a:p>
        </p:txBody>
      </p:sp>
      <p:sp>
        <p:nvSpPr>
          <p:cNvPr id="13" name="Rounded Rectangle 12"/>
          <p:cNvSpPr/>
          <p:nvPr/>
        </p:nvSpPr>
        <p:spPr>
          <a:xfrm>
            <a:off x="8129016" y="132588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129016" y="1325880"/>
            <a:ext cx="73152" cy="14173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30184" y="1472184"/>
            <a:ext cx="2704587"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Students / student unions</a:t>
            </a:r>
          </a:p>
        </p:txBody>
      </p:sp>
      <p:sp>
        <p:nvSpPr>
          <p:cNvPr id="16" name="TextBox 15"/>
          <p:cNvSpPr txBox="1"/>
          <p:nvPr/>
        </p:nvSpPr>
        <p:spPr>
          <a:xfrm>
            <a:off x="8330184" y="1920240"/>
            <a:ext cx="3017520" cy="528606"/>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Co-design, acceptability testing, peer communication and feedback.</a:t>
            </a:r>
          </a:p>
        </p:txBody>
      </p:sp>
      <p:sp>
        <p:nvSpPr>
          <p:cNvPr id="17" name="Rounded Rectangle 16"/>
          <p:cNvSpPr/>
          <p:nvPr/>
        </p:nvSpPr>
        <p:spPr>
          <a:xfrm>
            <a:off x="685800" y="297180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85800" y="2971800"/>
            <a:ext cx="73152" cy="14173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86968" y="3118104"/>
            <a:ext cx="2616422"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IT + </a:t>
            </a:r>
            <a:r>
              <a:rPr dirty="0" err="1">
                <a:latin typeface="Arial" panose="020B0604020202020204" pitchFamily="34" charset="0"/>
                <a:cs typeface="Arial" panose="020B0604020202020204" pitchFamily="34" charset="0"/>
              </a:rPr>
              <a:t>cybersecurity</a:t>
            </a:r>
            <a:r>
              <a:rPr dirty="0">
                <a:latin typeface="Arial" panose="020B0604020202020204" pitchFamily="34" charset="0"/>
                <a:cs typeface="Arial" panose="020B0604020202020204" pitchFamily="34" charset="0"/>
              </a:rPr>
              <a:t> + DPO</a:t>
            </a:r>
          </a:p>
        </p:txBody>
      </p:sp>
      <p:sp>
        <p:nvSpPr>
          <p:cNvPr id="20" name="TextBox 19"/>
          <p:cNvSpPr txBox="1"/>
          <p:nvPr/>
        </p:nvSpPr>
        <p:spPr>
          <a:xfrm>
            <a:off x="886968" y="3566160"/>
            <a:ext cx="3017520" cy="746743"/>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Secure platform, access controls, incident response and privacy governance.</a:t>
            </a:r>
          </a:p>
        </p:txBody>
      </p:sp>
      <p:sp>
        <p:nvSpPr>
          <p:cNvPr id="21" name="Rounded Rectangle 20"/>
          <p:cNvSpPr/>
          <p:nvPr/>
        </p:nvSpPr>
        <p:spPr>
          <a:xfrm>
            <a:off x="4407408" y="297180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4407408" y="2971800"/>
            <a:ext cx="73152" cy="14173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407408" y="3063240"/>
            <a:ext cx="372249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Academic staff &amp; wellbeing services</a:t>
            </a:r>
          </a:p>
        </p:txBody>
      </p:sp>
      <p:sp>
        <p:nvSpPr>
          <p:cNvPr id="24" name="TextBox 23"/>
          <p:cNvSpPr txBox="1"/>
          <p:nvPr/>
        </p:nvSpPr>
        <p:spPr>
          <a:xfrm>
            <a:off x="4608576" y="3566160"/>
            <a:ext cx="3017520" cy="528606"/>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Early identification, signposting and integration with student support.</a:t>
            </a:r>
          </a:p>
        </p:txBody>
      </p:sp>
      <p:sp>
        <p:nvSpPr>
          <p:cNvPr id="25" name="Rounded Rectangle 24"/>
          <p:cNvSpPr/>
          <p:nvPr/>
        </p:nvSpPr>
        <p:spPr>
          <a:xfrm>
            <a:off x="8129016" y="297180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8129016" y="2971800"/>
            <a:ext cx="73152" cy="14173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330184" y="3118104"/>
            <a:ext cx="3804247"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External clinical / regulatory partners</a:t>
            </a:r>
          </a:p>
        </p:txBody>
      </p:sp>
      <p:sp>
        <p:nvSpPr>
          <p:cNvPr id="28" name="TextBox 27"/>
          <p:cNvSpPr txBox="1"/>
          <p:nvPr/>
        </p:nvSpPr>
        <p:spPr>
          <a:xfrm>
            <a:off x="8330184" y="3566160"/>
            <a:ext cx="3017520" cy="746743"/>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Referral pathways, specialist care, professional standards and regulatory assurance.</a:t>
            </a:r>
          </a:p>
        </p:txBody>
      </p:sp>
      <p:sp>
        <p:nvSpPr>
          <p:cNvPr id="29" name="TextBox 28"/>
          <p:cNvSpPr txBox="1"/>
          <p:nvPr/>
        </p:nvSpPr>
        <p:spPr>
          <a:xfrm>
            <a:off x="896112" y="4700016"/>
            <a:ext cx="10515600" cy="909223"/>
          </a:xfrm>
          <a:prstGeom prst="rect">
            <a:avLst/>
          </a:prstGeom>
          <a:solidFill>
            <a:schemeClr val="accent3">
              <a:lumMod val="20000"/>
              <a:lumOff val="80000"/>
            </a:schemeClr>
          </a:solidFill>
        </p:spPr>
        <p:txBody>
          <a:bodyPr wrap="square" lIns="36576" rIns="18288">
            <a:spAutoFit/>
          </a:bodyPr>
          <a:lstStyle/>
          <a:p>
            <a:pPr>
              <a:lnSpc>
                <a:spcPct val="105000"/>
              </a:lnSpc>
              <a:spcAft>
                <a:spcPts val="700"/>
              </a:spcAft>
              <a:defRPr sz="1500" b="0">
                <a:solidFill>
                  <a:srgbClr val="23282D"/>
                </a:solidFill>
                <a:latin typeface="Aptos"/>
              </a:defRPr>
            </a:pPr>
            <a:r>
              <a:rPr dirty="0">
                <a:latin typeface="Arial" panose="020B0604020202020204" pitchFamily="34" charset="0"/>
                <a:cs typeface="Arial" panose="020B0604020202020204" pitchFamily="34" charset="0"/>
              </a:rPr>
              <a:t>Key principle: students are not just recipients—they are implementation stakeholders whose preferences should shape the service.</a:t>
            </a:r>
          </a:p>
          <a:p>
            <a:pPr>
              <a:lnSpc>
                <a:spcPct val="105000"/>
              </a:lnSpc>
              <a:spcAft>
                <a:spcPts val="700"/>
              </a:spcAft>
              <a:defRPr sz="1500" b="0">
                <a:solidFill>
                  <a:srgbClr val="23282D"/>
                </a:solidFill>
                <a:latin typeface="Aptos"/>
              </a:defRPr>
            </a:pPr>
            <a:r>
              <a:rPr dirty="0">
                <a:latin typeface="Arial" panose="020B0604020202020204" pitchFamily="34" charset="0"/>
                <a:cs typeface="Arial" panose="020B0604020202020204" pitchFamily="34" charset="0"/>
              </a:rPr>
              <a:t>Co-design can improve relevance, trust, cultural fit and engagement.</a:t>
            </a:r>
          </a:p>
        </p:txBody>
      </p:sp>
      <p:sp>
        <p:nvSpPr>
          <p:cNvPr id="30" name="TextBox 29"/>
          <p:cNvSpPr txBox="1"/>
          <p:nvPr/>
        </p:nvSpPr>
        <p:spPr>
          <a:xfrm>
            <a:off x="685800" y="6172200"/>
            <a:ext cx="3708066" cy="246221"/>
          </a:xfrm>
          <a:prstGeom prst="rect">
            <a:avLst/>
          </a:prstGeom>
          <a:noFill/>
        </p:spPr>
        <p:txBody>
          <a:bodyPr wrap="none">
            <a:spAutoFit/>
          </a:bodyPr>
          <a:lstStyle/>
          <a:p>
            <a:pPr>
              <a:defRPr sz="950" i="1">
                <a:solidFill>
                  <a:srgbClr val="5A646E"/>
                </a:solidFill>
                <a:latin typeface="Aptos"/>
              </a:defRPr>
            </a:pPr>
            <a:r>
              <a:rPr sz="1000" dirty="0"/>
              <a:t>(</a:t>
            </a:r>
            <a:r>
              <a:rPr sz="1000" dirty="0">
                <a:latin typeface="Arial" panose="020B0604020202020204" pitchFamily="34" charset="0"/>
                <a:cs typeface="Arial" panose="020B0604020202020204" pitchFamily="34" charset="0"/>
              </a:rPr>
              <a:t>Appleton et al., 2023; </a:t>
            </a:r>
            <a:r>
              <a:rPr sz="1000" dirty="0" err="1">
                <a:latin typeface="Arial" panose="020B0604020202020204" pitchFamily="34" charset="0"/>
                <a:cs typeface="Arial" panose="020B0604020202020204" pitchFamily="34" charset="0"/>
              </a:rPr>
              <a:t>Berardi</a:t>
            </a:r>
            <a:r>
              <a:rPr sz="1000" dirty="0">
                <a:latin typeface="Arial" panose="020B0604020202020204" pitchFamily="34" charset="0"/>
                <a:cs typeface="Arial" panose="020B0604020202020204" pitchFamily="34" charset="0"/>
              </a:rPr>
              <a:t> et al., 2024; </a:t>
            </a:r>
            <a:r>
              <a:rPr sz="1000" dirty="0" err="1">
                <a:latin typeface="Arial" panose="020B0604020202020204" pitchFamily="34" charset="0"/>
                <a:cs typeface="Arial" panose="020B0604020202020204" pitchFamily="34" charset="0"/>
              </a:rPr>
              <a:t>Riboldi</a:t>
            </a:r>
            <a:r>
              <a:rPr sz="1000" dirty="0">
                <a:latin typeface="Arial" panose="020B0604020202020204" pitchFamily="34" charset="0"/>
                <a:cs typeface="Arial" panose="020B0604020202020204" pitchFamily="34" charset="0"/>
              </a:rPr>
              <a:t> et al., 2024)</a:t>
            </a:r>
          </a:p>
        </p:txBody>
      </p:sp>
      <p:sp>
        <p:nvSpPr>
          <p:cNvPr id="31" name="Rectangle 30"/>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71624096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10495181" cy="507831"/>
          </a:xfrm>
          <a:prstGeom prst="rect">
            <a:avLst/>
          </a:prstGeom>
          <a:noFill/>
        </p:spPr>
        <p:txBody>
          <a:bodyPr wrap="none">
            <a:spAutoFit/>
          </a:bodyPr>
          <a:lstStyle/>
          <a:p>
            <a:pPr>
              <a:defRPr sz="2700" b="1">
                <a:solidFill>
                  <a:srgbClr val="192D4B"/>
                </a:solidFill>
                <a:latin typeface="Aptos Display"/>
              </a:defRPr>
            </a:pPr>
            <a:r>
              <a:rPr lang="en-US" dirty="0" smtClean="0"/>
              <a:t>3</a:t>
            </a:r>
            <a:r>
              <a:rPr dirty="0" smtClean="0"/>
              <a:t>. </a:t>
            </a:r>
            <a:r>
              <a:rPr dirty="0"/>
              <a:t>Potential barriers to successful implementation and delivery</a:t>
            </a:r>
          </a:p>
        </p:txBody>
      </p:sp>
      <p:sp>
        <p:nvSpPr>
          <p:cNvPr id="4" name="TextBox 3"/>
          <p:cNvSpPr txBox="1"/>
          <p:nvPr/>
        </p:nvSpPr>
        <p:spPr>
          <a:xfrm>
            <a:off x="621792" y="932688"/>
            <a:ext cx="10789920" cy="365760"/>
          </a:xfrm>
          <a:prstGeom prst="rect">
            <a:avLst/>
          </a:prstGeom>
          <a:noFill/>
        </p:spPr>
        <p:txBody>
          <a:bodyPr wrap="none">
            <a:spAutoFit/>
          </a:bodyPr>
          <a:lstStyle/>
          <a:p>
            <a:pPr>
              <a:defRPr sz="1250">
                <a:solidFill>
                  <a:srgbClr val="5A646E"/>
                </a:solidFill>
                <a:latin typeface="Aptos"/>
              </a:defRPr>
            </a:pPr>
            <a:r>
              <a:t>Student-, provider-, technology- and system-level barriers</a:t>
            </a:r>
          </a:p>
        </p:txBody>
      </p:sp>
      <p:sp>
        <p:nvSpPr>
          <p:cNvPr id="5" name="Rounded Rectangle 4"/>
          <p:cNvSpPr/>
          <p:nvPr/>
        </p:nvSpPr>
        <p:spPr>
          <a:xfrm>
            <a:off x="640080" y="1280160"/>
            <a:ext cx="2743200" cy="41605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40080" y="1280160"/>
            <a:ext cx="73152" cy="41605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41247" y="1426463"/>
            <a:ext cx="114967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STUDENT</a:t>
            </a:r>
          </a:p>
        </p:txBody>
      </p:sp>
      <p:sp>
        <p:nvSpPr>
          <p:cNvPr id="8" name="TextBox 7"/>
          <p:cNvSpPr txBox="1"/>
          <p:nvPr/>
        </p:nvSpPr>
        <p:spPr>
          <a:xfrm>
            <a:off x="841247" y="1874519"/>
            <a:ext cx="2377440" cy="2273699"/>
          </a:xfrm>
          <a:prstGeom prst="rect">
            <a:avLst/>
          </a:prstGeom>
          <a:noFill/>
        </p:spPr>
        <p:txBody>
          <a:bodyPr wrap="square">
            <a:spAutoFit/>
          </a:bodyPr>
          <a:lstStyle/>
          <a:p>
            <a:pPr>
              <a:lnSpc>
                <a:spcPct val="105000"/>
              </a:lnSpc>
              <a:defRPr sz="1350">
                <a:solidFill>
                  <a:srgbClr val="23282D"/>
                </a:solidFill>
                <a:latin typeface="Aptos"/>
              </a:defRPr>
            </a:pPr>
            <a:r>
              <a:rPr dirty="0"/>
              <a:t>• </a:t>
            </a:r>
            <a:r>
              <a:rPr dirty="0">
                <a:latin typeface="Arial" panose="020B0604020202020204" pitchFamily="34" charset="0"/>
                <a:cs typeface="Arial" panose="020B0604020202020204" pitchFamily="34" charset="0"/>
              </a:rPr>
              <a:t>Stigma and low mental-health literacy</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Preference for human/in-person contact</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Privacy concerns at home or shared accommodation</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Low motivation / time pressure</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Cost, device or connectivity problems</a:t>
            </a:r>
          </a:p>
        </p:txBody>
      </p:sp>
      <p:sp>
        <p:nvSpPr>
          <p:cNvPr id="9" name="Rounded Rectangle 8"/>
          <p:cNvSpPr/>
          <p:nvPr/>
        </p:nvSpPr>
        <p:spPr>
          <a:xfrm>
            <a:off x="3566160" y="1280160"/>
            <a:ext cx="2743200" cy="41605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3566160" y="1280160"/>
            <a:ext cx="73152" cy="41605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767328" y="1426463"/>
            <a:ext cx="1253869"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PROVIDER</a:t>
            </a:r>
          </a:p>
        </p:txBody>
      </p:sp>
      <p:sp>
        <p:nvSpPr>
          <p:cNvPr id="12" name="TextBox 11"/>
          <p:cNvSpPr txBox="1"/>
          <p:nvPr/>
        </p:nvSpPr>
        <p:spPr>
          <a:xfrm>
            <a:off x="3767328" y="1874519"/>
            <a:ext cx="2377440" cy="2273699"/>
          </a:xfrm>
          <a:prstGeom prst="rect">
            <a:avLst/>
          </a:prstGeom>
          <a:noFill/>
        </p:spPr>
        <p:txBody>
          <a:bodyPr wrap="square">
            <a:spAutoFit/>
          </a:bodyPr>
          <a:lstStyle/>
          <a:p>
            <a:pPr>
              <a:lnSpc>
                <a:spcPct val="105000"/>
              </a:lnSpc>
              <a:defRPr sz="1350">
                <a:solidFill>
                  <a:srgbClr val="23282D"/>
                </a:solidFill>
                <a:latin typeface="Aptos"/>
              </a:defRPr>
            </a:pPr>
            <a:r>
              <a:rPr dirty="0"/>
              <a:t>• </a:t>
            </a:r>
            <a:r>
              <a:rPr dirty="0">
                <a:latin typeface="Arial" panose="020B0604020202020204" pitchFamily="34" charset="0"/>
                <a:cs typeface="Arial" panose="020B0604020202020204" pitchFamily="34" charset="0"/>
              </a:rPr>
              <a:t>Training and confidence with </a:t>
            </a:r>
            <a:r>
              <a:rPr dirty="0" err="1">
                <a:latin typeface="Arial" panose="020B0604020202020204" pitchFamily="34" charset="0"/>
                <a:cs typeface="Arial" panose="020B0604020202020204" pitchFamily="34" charset="0"/>
              </a:rPr>
              <a:t>telehealth</a:t>
            </a:r>
            <a:r>
              <a:rPr dirty="0">
                <a:latin typeface="Arial" panose="020B0604020202020204" pitchFamily="34" charset="0"/>
                <a:cs typeface="Arial" panose="020B0604020202020204" pitchFamily="34" charset="0"/>
              </a:rPr>
              <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Increased digital/admin workload</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Difficulty assessing non-verbal cues</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Burnout or workflow disruption</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Need for clear escalation procedures</a:t>
            </a:r>
          </a:p>
        </p:txBody>
      </p:sp>
      <p:sp>
        <p:nvSpPr>
          <p:cNvPr id="13" name="Rounded Rectangle 12"/>
          <p:cNvSpPr/>
          <p:nvPr/>
        </p:nvSpPr>
        <p:spPr>
          <a:xfrm>
            <a:off x="6492240" y="1280160"/>
            <a:ext cx="2377440" cy="41605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492240" y="1280160"/>
            <a:ext cx="73152" cy="41605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693407" y="1426463"/>
            <a:ext cx="1630575"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TECHNOLOGY</a:t>
            </a:r>
          </a:p>
        </p:txBody>
      </p:sp>
      <p:sp>
        <p:nvSpPr>
          <p:cNvPr id="16" name="TextBox 15"/>
          <p:cNvSpPr txBox="1"/>
          <p:nvPr/>
        </p:nvSpPr>
        <p:spPr>
          <a:xfrm>
            <a:off x="6693407" y="1874519"/>
            <a:ext cx="2011680" cy="1837426"/>
          </a:xfrm>
          <a:prstGeom prst="rect">
            <a:avLst/>
          </a:prstGeom>
          <a:noFill/>
        </p:spPr>
        <p:txBody>
          <a:bodyPr wrap="square">
            <a:spAutoFit/>
          </a:bodyPr>
          <a:lstStyle/>
          <a:p>
            <a:pPr>
              <a:lnSpc>
                <a:spcPct val="105000"/>
              </a:lnSpc>
              <a:defRPr sz="1350">
                <a:solidFill>
                  <a:srgbClr val="23282D"/>
                </a:solidFill>
                <a:latin typeface="Aptos"/>
              </a:defRPr>
            </a:pPr>
            <a:r>
              <a:rPr dirty="0"/>
              <a:t>• </a:t>
            </a:r>
            <a:r>
              <a:rPr dirty="0">
                <a:latin typeface="Arial" panose="020B0604020202020204" pitchFamily="34" charset="0"/>
                <a:cs typeface="Arial" panose="020B0604020202020204" pitchFamily="34" charset="0"/>
              </a:rPr>
              <a:t>Unstable internet/audio/video</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Accessibility barriers</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a:t>
            </a:r>
            <a:r>
              <a:rPr dirty="0" err="1">
                <a:latin typeface="Arial" panose="020B0604020202020204" pitchFamily="34" charset="0"/>
                <a:cs typeface="Arial" panose="020B0604020202020204" pitchFamily="34" charset="0"/>
              </a:rPr>
              <a:t>Cybersecurity</a:t>
            </a:r>
            <a:r>
              <a:rPr dirty="0">
                <a:latin typeface="Arial" panose="020B0604020202020204" pitchFamily="34" charset="0"/>
                <a:cs typeface="Arial" panose="020B0604020202020204" pitchFamily="34" charset="0"/>
              </a:rPr>
              <a:t>/data-breach risk</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Poor platform usability</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Integration with records</a:t>
            </a:r>
          </a:p>
        </p:txBody>
      </p:sp>
      <p:sp>
        <p:nvSpPr>
          <p:cNvPr id="17" name="Rounded Rectangle 16"/>
          <p:cNvSpPr/>
          <p:nvPr/>
        </p:nvSpPr>
        <p:spPr>
          <a:xfrm>
            <a:off x="9052560" y="1280160"/>
            <a:ext cx="2514600" cy="41605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9052560" y="1280160"/>
            <a:ext cx="73152" cy="41605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253728" y="1426463"/>
            <a:ext cx="1026243"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SYSTEM</a:t>
            </a:r>
          </a:p>
        </p:txBody>
      </p:sp>
      <p:sp>
        <p:nvSpPr>
          <p:cNvPr id="20" name="TextBox 19"/>
          <p:cNvSpPr txBox="1"/>
          <p:nvPr/>
        </p:nvSpPr>
        <p:spPr>
          <a:xfrm>
            <a:off x="9253728" y="1874519"/>
            <a:ext cx="2148840" cy="2055563"/>
          </a:xfrm>
          <a:prstGeom prst="rect">
            <a:avLst/>
          </a:prstGeom>
          <a:noFill/>
        </p:spPr>
        <p:txBody>
          <a:bodyPr wrap="square">
            <a:spAutoFit/>
          </a:bodyPr>
          <a:lstStyle/>
          <a:p>
            <a:pPr>
              <a:lnSpc>
                <a:spcPct val="105000"/>
              </a:lnSpc>
              <a:defRPr sz="1350">
                <a:solidFill>
                  <a:srgbClr val="23282D"/>
                </a:solidFill>
                <a:latin typeface="Aptos"/>
              </a:defRPr>
            </a:pPr>
            <a:r>
              <a:rPr dirty="0"/>
              <a:t>• </a:t>
            </a:r>
            <a:r>
              <a:rPr dirty="0">
                <a:latin typeface="Arial" panose="020B0604020202020204" pitchFamily="34" charset="0"/>
                <a:cs typeface="Arial" panose="020B0604020202020204" pitchFamily="34" charset="0"/>
              </a:rPr>
              <a:t>Funding and staffing limits</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Regulatory complexity</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Cross-jurisdiction practice</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Fragmented referral pathways</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Unequal access / digital divide</a:t>
            </a:r>
          </a:p>
        </p:txBody>
      </p:sp>
      <p:sp>
        <p:nvSpPr>
          <p:cNvPr id="21" name="TextBox 20"/>
          <p:cNvSpPr txBox="1"/>
          <p:nvPr/>
        </p:nvSpPr>
        <p:spPr>
          <a:xfrm>
            <a:off x="685800" y="6172200"/>
            <a:ext cx="4490332" cy="246221"/>
          </a:xfrm>
          <a:prstGeom prst="rect">
            <a:avLst/>
          </a:prstGeom>
          <a:noFill/>
        </p:spPr>
        <p:txBody>
          <a:bodyPr wrap="none">
            <a:spAutoFit/>
          </a:bodyPr>
          <a:lstStyle/>
          <a:p>
            <a:pPr>
              <a:defRPr sz="950" i="1">
                <a:solidFill>
                  <a:srgbClr val="5A646E"/>
                </a:solidFill>
                <a:latin typeface="Aptos"/>
              </a:defRPr>
            </a:pPr>
            <a:r>
              <a:rPr lang="en-US" sz="1000" dirty="0">
                <a:latin typeface="Arial" panose="020B0604020202020204" pitchFamily="34" charset="0"/>
                <a:cs typeface="Arial" panose="020B0604020202020204" pitchFamily="34" charset="0"/>
              </a:rPr>
              <a:t>(</a:t>
            </a:r>
            <a:r>
              <a:rPr sz="1000" dirty="0" err="1" smtClean="0">
                <a:latin typeface="Arial" panose="020B0604020202020204" pitchFamily="34" charset="0"/>
                <a:cs typeface="Arial" panose="020B0604020202020204" pitchFamily="34" charset="0"/>
              </a:rPr>
              <a:t>Lui</a:t>
            </a:r>
            <a:r>
              <a:rPr sz="1000" dirty="0" smtClean="0">
                <a:latin typeface="Arial" panose="020B0604020202020204" pitchFamily="34" charset="0"/>
                <a:cs typeface="Arial" panose="020B0604020202020204" pitchFamily="34" charset="0"/>
              </a:rPr>
              <a:t> </a:t>
            </a:r>
            <a:r>
              <a:rPr sz="1000" dirty="0">
                <a:latin typeface="Arial" panose="020B0604020202020204" pitchFamily="34" charset="0"/>
                <a:cs typeface="Arial" panose="020B0604020202020204" pitchFamily="34" charset="0"/>
              </a:rPr>
              <a:t>et al., 2024; Cho et al., 2025; Appleton et al., 2023; </a:t>
            </a:r>
            <a:r>
              <a:rPr sz="1000" dirty="0" err="1">
                <a:latin typeface="Arial" panose="020B0604020202020204" pitchFamily="34" charset="0"/>
                <a:cs typeface="Arial" panose="020B0604020202020204" pitchFamily="34" charset="0"/>
              </a:rPr>
              <a:t>Berardi</a:t>
            </a:r>
            <a:r>
              <a:rPr sz="1000" dirty="0">
                <a:latin typeface="Arial" panose="020B0604020202020204" pitchFamily="34" charset="0"/>
                <a:cs typeface="Arial" panose="020B0604020202020204" pitchFamily="34" charset="0"/>
              </a:rPr>
              <a:t> et al., 2024).</a:t>
            </a:r>
          </a:p>
        </p:txBody>
      </p:sp>
      <p:sp>
        <p:nvSpPr>
          <p:cNvPr id="22" name="Rectangle 21"/>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1400053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4955203" cy="507831"/>
          </a:xfrm>
          <a:prstGeom prst="rect">
            <a:avLst/>
          </a:prstGeom>
          <a:noFill/>
        </p:spPr>
        <p:txBody>
          <a:bodyPr wrap="none">
            <a:spAutoFit/>
          </a:bodyPr>
          <a:lstStyle/>
          <a:p>
            <a:pPr>
              <a:defRPr sz="2700" b="1">
                <a:solidFill>
                  <a:srgbClr val="192D4B"/>
                </a:solidFill>
                <a:latin typeface="Aptos Display"/>
              </a:defRPr>
            </a:pPr>
            <a:r>
              <a:rPr lang="en-US" dirty="0" smtClean="0"/>
              <a:t>4</a:t>
            </a:r>
            <a:r>
              <a:rPr dirty="0" smtClean="0"/>
              <a:t>. </a:t>
            </a:r>
            <a:r>
              <a:rPr dirty="0"/>
              <a:t>How to reduce the barriers</a:t>
            </a:r>
          </a:p>
        </p:txBody>
      </p:sp>
      <p:sp>
        <p:nvSpPr>
          <p:cNvPr id="4" name="TextBox 3"/>
          <p:cNvSpPr txBox="1"/>
          <p:nvPr/>
        </p:nvSpPr>
        <p:spPr>
          <a:xfrm>
            <a:off x="621792" y="932688"/>
            <a:ext cx="10789920" cy="365760"/>
          </a:xfrm>
          <a:prstGeom prst="rect">
            <a:avLst/>
          </a:prstGeom>
          <a:noFill/>
        </p:spPr>
        <p:txBody>
          <a:bodyPr wrap="none">
            <a:spAutoFit/>
          </a:bodyPr>
          <a:lstStyle/>
          <a:p>
            <a:pPr>
              <a:defRPr sz="1250">
                <a:solidFill>
                  <a:srgbClr val="5A646E"/>
                </a:solidFill>
                <a:latin typeface="Aptos"/>
              </a:defRPr>
            </a:pPr>
            <a:r>
              <a:t>Barrier → implementation response</a:t>
            </a:r>
          </a:p>
        </p:txBody>
      </p:sp>
      <p:sp>
        <p:nvSpPr>
          <p:cNvPr id="5" name="Rounded Rectangle 4"/>
          <p:cNvSpPr/>
          <p:nvPr/>
        </p:nvSpPr>
        <p:spPr>
          <a:xfrm>
            <a:off x="685800" y="1234440"/>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234440"/>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68680" y="1389888"/>
            <a:ext cx="2696572"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Stigma / low help-seeking</a:t>
            </a:r>
          </a:p>
        </p:txBody>
      </p:sp>
      <p:sp>
        <p:nvSpPr>
          <p:cNvPr id="8" name="TextBox 7"/>
          <p:cNvSpPr txBox="1"/>
          <p:nvPr/>
        </p:nvSpPr>
        <p:spPr>
          <a:xfrm>
            <a:off x="4449678" y="1234440"/>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smtClean="0">
                <a:latin typeface="Arial" panose="020B0604020202020204" pitchFamily="34" charset="0"/>
                <a:cs typeface="Arial" panose="020B0604020202020204" pitchFamily="34" charset="0"/>
              </a:rPr>
              <a:t>Normalized </a:t>
            </a:r>
            <a:r>
              <a:rPr sz="1200" dirty="0">
                <a:latin typeface="Arial" panose="020B0604020202020204" pitchFamily="34" charset="0"/>
                <a:cs typeface="Arial" panose="020B0604020202020204" pitchFamily="34" charset="0"/>
              </a:rPr>
              <a:t>digital counselling; student-led promotion; confidential self-referral.</a:t>
            </a:r>
          </a:p>
        </p:txBody>
      </p:sp>
      <p:sp>
        <p:nvSpPr>
          <p:cNvPr id="9" name="Rounded Rectangle 8"/>
          <p:cNvSpPr/>
          <p:nvPr/>
        </p:nvSpPr>
        <p:spPr>
          <a:xfrm>
            <a:off x="685800" y="2039112"/>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2039112"/>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86968" y="2202496"/>
            <a:ext cx="2127419" cy="338554"/>
          </a:xfrm>
          <a:prstGeom prst="rect">
            <a:avLst/>
          </a:prstGeom>
          <a:noFill/>
        </p:spPr>
        <p:txBody>
          <a:bodyPr wrap="squar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Digital exclusion</a:t>
            </a:r>
          </a:p>
        </p:txBody>
      </p:sp>
      <p:sp>
        <p:nvSpPr>
          <p:cNvPr id="12" name="TextBox 11"/>
          <p:cNvSpPr txBox="1"/>
          <p:nvPr/>
        </p:nvSpPr>
        <p:spPr>
          <a:xfrm>
            <a:off x="4449678" y="2039112"/>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Offer phone/audio alternatives; loan devices where possible; provide campus access points.</a:t>
            </a:r>
          </a:p>
        </p:txBody>
      </p:sp>
      <p:sp>
        <p:nvSpPr>
          <p:cNvPr id="13" name="Rounded Rectangle 12"/>
          <p:cNvSpPr/>
          <p:nvPr/>
        </p:nvSpPr>
        <p:spPr>
          <a:xfrm>
            <a:off x="685800" y="2843784"/>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85800" y="2843784"/>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86968" y="2990088"/>
            <a:ext cx="1882247"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Privacy concerns</a:t>
            </a:r>
          </a:p>
        </p:txBody>
      </p:sp>
      <p:sp>
        <p:nvSpPr>
          <p:cNvPr id="16" name="TextBox 15"/>
          <p:cNvSpPr txBox="1"/>
          <p:nvPr/>
        </p:nvSpPr>
        <p:spPr>
          <a:xfrm>
            <a:off x="4449678" y="2843784"/>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Private rooms, headphones, strong authentication, encryption and clear privacy information.</a:t>
            </a:r>
          </a:p>
        </p:txBody>
      </p:sp>
      <p:sp>
        <p:nvSpPr>
          <p:cNvPr id="17" name="Rounded Rectangle 16"/>
          <p:cNvSpPr/>
          <p:nvPr/>
        </p:nvSpPr>
        <p:spPr>
          <a:xfrm>
            <a:off x="685800" y="3648456"/>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85800" y="3648456"/>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86968" y="3794759"/>
            <a:ext cx="1975221"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Provider workload</a:t>
            </a:r>
          </a:p>
        </p:txBody>
      </p:sp>
      <p:sp>
        <p:nvSpPr>
          <p:cNvPr id="20" name="TextBox 19"/>
          <p:cNvSpPr txBox="1"/>
          <p:nvPr/>
        </p:nvSpPr>
        <p:spPr>
          <a:xfrm>
            <a:off x="4449678" y="3767500"/>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Training, protected time, simple workflows, technical support and supervision.</a:t>
            </a:r>
          </a:p>
        </p:txBody>
      </p:sp>
      <p:sp>
        <p:nvSpPr>
          <p:cNvPr id="21" name="Rounded Rectangle 20"/>
          <p:cNvSpPr/>
          <p:nvPr/>
        </p:nvSpPr>
        <p:spPr>
          <a:xfrm>
            <a:off x="685800" y="4453128"/>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85800" y="4453128"/>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86968" y="4599432"/>
            <a:ext cx="1338828"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Clinical risk</a:t>
            </a:r>
          </a:p>
        </p:txBody>
      </p:sp>
      <p:sp>
        <p:nvSpPr>
          <p:cNvPr id="24" name="TextBox 23"/>
          <p:cNvSpPr txBox="1"/>
          <p:nvPr/>
        </p:nvSpPr>
        <p:spPr>
          <a:xfrm>
            <a:off x="4449678" y="4529903"/>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smtClean="0">
                <a:latin typeface="Arial" panose="020B0604020202020204" pitchFamily="34" charset="0"/>
                <a:cs typeface="Arial" panose="020B0604020202020204" pitchFamily="34" charset="0"/>
              </a:rPr>
              <a:t>Standardized </a:t>
            </a:r>
            <a:r>
              <a:rPr sz="1200" dirty="0">
                <a:latin typeface="Arial" panose="020B0604020202020204" pitchFamily="34" charset="0"/>
                <a:cs typeface="Arial" panose="020B0604020202020204" pitchFamily="34" charset="0"/>
              </a:rPr>
              <a:t>risk screening + location verification + emergency contacts + rapid escalation</a:t>
            </a:r>
            <a:r>
              <a:rPr dirty="0"/>
              <a:t>.</a:t>
            </a:r>
          </a:p>
        </p:txBody>
      </p:sp>
      <p:sp>
        <p:nvSpPr>
          <p:cNvPr id="25" name="Rounded Rectangle 24"/>
          <p:cNvSpPr/>
          <p:nvPr/>
        </p:nvSpPr>
        <p:spPr>
          <a:xfrm>
            <a:off x="685800" y="5257800"/>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685800" y="5257800"/>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86968" y="5404104"/>
            <a:ext cx="1859805"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Low engagement</a:t>
            </a:r>
          </a:p>
        </p:txBody>
      </p:sp>
      <p:sp>
        <p:nvSpPr>
          <p:cNvPr id="28" name="TextBox 27"/>
          <p:cNvSpPr txBox="1"/>
          <p:nvPr/>
        </p:nvSpPr>
        <p:spPr>
          <a:xfrm>
            <a:off x="4449678" y="5404104"/>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Co-design, brief appointments, reminders, flexible scheduling and </a:t>
            </a:r>
            <a:r>
              <a:rPr sz="1200" dirty="0" smtClean="0">
                <a:latin typeface="Arial" panose="020B0604020202020204" pitchFamily="34" charset="0"/>
                <a:cs typeface="Arial" panose="020B0604020202020204" pitchFamily="34" charset="0"/>
              </a:rPr>
              <a:t>personalized </a:t>
            </a:r>
            <a:r>
              <a:rPr sz="1200" dirty="0">
                <a:latin typeface="Arial" panose="020B0604020202020204" pitchFamily="34" charset="0"/>
                <a:cs typeface="Arial" panose="020B0604020202020204" pitchFamily="34" charset="0"/>
              </a:rPr>
              <a:t>follow-up.</a:t>
            </a:r>
          </a:p>
        </p:txBody>
      </p:sp>
      <p:sp>
        <p:nvSpPr>
          <p:cNvPr id="29" name="TextBox 28"/>
          <p:cNvSpPr txBox="1"/>
          <p:nvPr/>
        </p:nvSpPr>
        <p:spPr>
          <a:xfrm>
            <a:off x="685800" y="6172200"/>
            <a:ext cx="3743332" cy="246221"/>
          </a:xfrm>
          <a:prstGeom prst="rect">
            <a:avLst/>
          </a:prstGeom>
          <a:noFill/>
        </p:spPr>
        <p:txBody>
          <a:bodyPr wrap="none">
            <a:spAutoFit/>
          </a:bodyPr>
          <a:lstStyle/>
          <a:p>
            <a:pPr>
              <a:defRPr sz="950" i="1">
                <a:solidFill>
                  <a:srgbClr val="5A646E"/>
                </a:solidFill>
                <a:latin typeface="Aptos"/>
              </a:defRPr>
            </a:pPr>
            <a:r>
              <a:rPr sz="1000" dirty="0" smtClean="0">
                <a:latin typeface="Arial" panose="020B0604020202020204" pitchFamily="34" charset="0"/>
                <a:cs typeface="Arial" panose="020B0604020202020204" pitchFamily="34" charset="0"/>
              </a:rPr>
              <a:t> </a:t>
            </a:r>
            <a:r>
              <a:rPr sz="1000" dirty="0">
                <a:latin typeface="Arial" panose="020B0604020202020204" pitchFamily="34" charset="0"/>
                <a:cs typeface="Arial" panose="020B0604020202020204" pitchFamily="34" charset="0"/>
              </a:rPr>
              <a:t>(Appleton et al., 2023; </a:t>
            </a:r>
            <a:r>
              <a:rPr sz="1000" dirty="0" err="1">
                <a:latin typeface="Arial" panose="020B0604020202020204" pitchFamily="34" charset="0"/>
                <a:cs typeface="Arial" panose="020B0604020202020204" pitchFamily="34" charset="0"/>
              </a:rPr>
              <a:t>Berardi</a:t>
            </a:r>
            <a:r>
              <a:rPr sz="1000" dirty="0">
                <a:latin typeface="Arial" panose="020B0604020202020204" pitchFamily="34" charset="0"/>
                <a:cs typeface="Arial" panose="020B0604020202020204" pitchFamily="34" charset="0"/>
              </a:rPr>
              <a:t> et al., 2024; Taylor et al., 2024).</a:t>
            </a:r>
          </a:p>
        </p:txBody>
      </p:sp>
      <p:sp>
        <p:nvSpPr>
          <p:cNvPr id="30" name="Rectangle 29"/>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ight Arrow 33"/>
          <p:cNvSpPr/>
          <p:nvPr/>
        </p:nvSpPr>
        <p:spPr>
          <a:xfrm>
            <a:off x="3985404" y="1389888"/>
            <a:ext cx="379562" cy="17373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5" name="Right Arrow 34"/>
          <p:cNvSpPr/>
          <p:nvPr/>
        </p:nvSpPr>
        <p:spPr>
          <a:xfrm>
            <a:off x="3985404" y="2202496"/>
            <a:ext cx="379562" cy="1658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6" name="Right Arrow 35"/>
          <p:cNvSpPr/>
          <p:nvPr/>
        </p:nvSpPr>
        <p:spPr>
          <a:xfrm>
            <a:off x="3985404" y="3007169"/>
            <a:ext cx="379562" cy="2069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7" name="Right Arrow 36"/>
          <p:cNvSpPr/>
          <p:nvPr/>
        </p:nvSpPr>
        <p:spPr>
          <a:xfrm>
            <a:off x="3895344" y="3968496"/>
            <a:ext cx="363870" cy="17218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8" name="Right Arrow 37"/>
          <p:cNvSpPr/>
          <p:nvPr/>
        </p:nvSpPr>
        <p:spPr>
          <a:xfrm>
            <a:off x="3985404" y="4782312"/>
            <a:ext cx="379562" cy="2286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9" name="Right Arrow 38"/>
          <p:cNvSpPr/>
          <p:nvPr/>
        </p:nvSpPr>
        <p:spPr>
          <a:xfrm>
            <a:off x="3985404" y="5539712"/>
            <a:ext cx="418726" cy="21643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pic>
        <p:nvPicPr>
          <p:cNvPr id="31" name="Picture 3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7622" y="932688"/>
            <a:ext cx="4174855" cy="4823460"/>
          </a:xfrm>
          <a:prstGeom prst="rect">
            <a:avLst/>
          </a:prstGeom>
        </p:spPr>
      </p:pic>
      <p:sp>
        <p:nvSpPr>
          <p:cNvPr id="32" name="Rectangle 31"/>
          <p:cNvSpPr/>
          <p:nvPr/>
        </p:nvSpPr>
        <p:spPr>
          <a:xfrm>
            <a:off x="7949940" y="5802868"/>
            <a:ext cx="2106667" cy="369332"/>
          </a:xfrm>
          <a:prstGeom prst="rect">
            <a:avLst/>
          </a:prstGeom>
        </p:spPr>
        <p:txBody>
          <a:bodyPr wrap="none">
            <a:spAutoFit/>
          </a:bodyPr>
          <a:lstStyle/>
          <a:p>
            <a:r>
              <a:rPr lang="en-IN" dirty="0"/>
              <a:t>(NHS England, 2023)</a:t>
            </a:r>
          </a:p>
        </p:txBody>
      </p:sp>
    </p:spTree>
    <p:extLst>
      <p:ext uri="{BB962C8B-B14F-4D97-AF65-F5344CB8AC3E}">
        <p14:creationId xmlns:p14="http://schemas.microsoft.com/office/powerpoint/2010/main" val="9768375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7090403" cy="507831"/>
          </a:xfrm>
          <a:prstGeom prst="rect">
            <a:avLst/>
          </a:prstGeom>
          <a:noFill/>
        </p:spPr>
        <p:txBody>
          <a:bodyPr wrap="none">
            <a:spAutoFit/>
          </a:bodyPr>
          <a:lstStyle/>
          <a:p>
            <a:pPr>
              <a:defRPr sz="2700" b="1">
                <a:solidFill>
                  <a:srgbClr val="192D4B"/>
                </a:solidFill>
                <a:latin typeface="Aptos Display"/>
              </a:defRPr>
            </a:pPr>
            <a:r>
              <a:rPr lang="en-US" dirty="0" smtClean="0"/>
              <a:t>5</a:t>
            </a:r>
            <a:r>
              <a:rPr dirty="0" smtClean="0"/>
              <a:t>. </a:t>
            </a:r>
            <a:r>
              <a:rPr dirty="0"/>
              <a:t>Evidence that supports the intervention</a:t>
            </a:r>
          </a:p>
        </p:txBody>
      </p:sp>
      <p:sp>
        <p:nvSpPr>
          <p:cNvPr id="4" name="TextBox 3"/>
          <p:cNvSpPr txBox="1"/>
          <p:nvPr/>
        </p:nvSpPr>
        <p:spPr>
          <a:xfrm>
            <a:off x="621792" y="932688"/>
            <a:ext cx="3063659"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Examples relevant to university students</a:t>
            </a:r>
          </a:p>
        </p:txBody>
      </p:sp>
      <p:sp>
        <p:nvSpPr>
          <p:cNvPr id="5" name="Rounded Rectangle 4"/>
          <p:cNvSpPr/>
          <p:nvPr/>
        </p:nvSpPr>
        <p:spPr>
          <a:xfrm>
            <a:off x="685800" y="1280160"/>
            <a:ext cx="3474720" cy="402336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280160"/>
            <a:ext cx="73152" cy="402336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69264" y="1385316"/>
            <a:ext cx="240963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University routine care</a:t>
            </a:r>
          </a:p>
        </p:txBody>
      </p:sp>
      <p:sp>
        <p:nvSpPr>
          <p:cNvPr id="8" name="TextBox 7"/>
          <p:cNvSpPr txBox="1"/>
          <p:nvPr/>
        </p:nvSpPr>
        <p:spPr>
          <a:xfrm>
            <a:off x="908362" y="1883664"/>
            <a:ext cx="3108960" cy="1675843"/>
          </a:xfrm>
          <a:prstGeom prst="rect">
            <a:avLst/>
          </a:prstGeom>
          <a:noFill/>
        </p:spPr>
        <p:txBody>
          <a:bodyPr wrap="square">
            <a:spAutoFit/>
          </a:bodyPr>
          <a:lstStyle/>
          <a:p>
            <a:pPr>
              <a:lnSpc>
                <a:spcPct val="105000"/>
              </a:lnSpc>
              <a:defRPr sz="1400">
                <a:solidFill>
                  <a:srgbClr val="23282D"/>
                </a:solidFill>
                <a:latin typeface="Aptos"/>
              </a:defRPr>
            </a:pPr>
            <a:r>
              <a:rPr dirty="0">
                <a:latin typeface="Arial" panose="020B0604020202020204" pitchFamily="34" charset="0"/>
                <a:cs typeface="Arial" panose="020B0604020202020204" pitchFamily="34" charset="0"/>
              </a:rPr>
              <a:t>A phase-IV trial in a university counselling service involved 1,081 students in an internet-delivered therapist-guided intervention. Anxiety symptoms fell 41% and depression symptoms 36%; deterioration was &lt;5%.</a:t>
            </a:r>
          </a:p>
        </p:txBody>
      </p:sp>
      <p:sp>
        <p:nvSpPr>
          <p:cNvPr id="9" name="Rounded Rectangle 8"/>
          <p:cNvSpPr/>
          <p:nvPr/>
        </p:nvSpPr>
        <p:spPr>
          <a:xfrm>
            <a:off x="4370832" y="1280160"/>
            <a:ext cx="3474720" cy="402336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70832" y="1280160"/>
            <a:ext cx="73152" cy="402336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0" y="1426463"/>
            <a:ext cx="260199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India: guided online CBT</a:t>
            </a:r>
          </a:p>
        </p:txBody>
      </p:sp>
      <p:sp>
        <p:nvSpPr>
          <p:cNvPr id="12" name="TextBox 11"/>
          <p:cNvSpPr txBox="1"/>
          <p:nvPr/>
        </p:nvSpPr>
        <p:spPr>
          <a:xfrm>
            <a:off x="4572000" y="1874519"/>
            <a:ext cx="3108960" cy="1449628"/>
          </a:xfrm>
          <a:prstGeom prst="rect">
            <a:avLst/>
          </a:prstGeom>
          <a:noFill/>
        </p:spPr>
        <p:txBody>
          <a:bodyPr wrap="square">
            <a:spAutoFit/>
          </a:bodyPr>
          <a:lstStyle/>
          <a:p>
            <a:pPr>
              <a:lnSpc>
                <a:spcPct val="105000"/>
              </a:lnSpc>
              <a:defRPr sz="1400">
                <a:solidFill>
                  <a:srgbClr val="23282D"/>
                </a:solidFill>
                <a:latin typeface="Aptos"/>
              </a:defRPr>
            </a:pPr>
            <a:r>
              <a:rPr dirty="0">
                <a:latin typeface="Arial" panose="020B0604020202020204" pitchFamily="34" charset="0"/>
                <a:cs typeface="Arial" panose="020B0604020202020204" pitchFamily="34" charset="0"/>
              </a:rPr>
              <a:t>In 222 university students in India, guided online self-help CBT produced greater reductions than waitlist in GAD symptoms (d = −0.40), worry (d = −0.43) and depressive symptoms (d = −0.53).</a:t>
            </a:r>
          </a:p>
        </p:txBody>
      </p:sp>
      <p:sp>
        <p:nvSpPr>
          <p:cNvPr id="13" name="Rounded Rectangle 12"/>
          <p:cNvSpPr/>
          <p:nvPr/>
        </p:nvSpPr>
        <p:spPr>
          <a:xfrm>
            <a:off x="8055864" y="1280160"/>
            <a:ext cx="3474720" cy="402336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55864" y="1280160"/>
            <a:ext cx="73152" cy="402336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57032" y="1426463"/>
            <a:ext cx="3389069"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College-student evidence overall</a:t>
            </a:r>
          </a:p>
        </p:txBody>
      </p:sp>
      <p:sp>
        <p:nvSpPr>
          <p:cNvPr id="16" name="TextBox 15"/>
          <p:cNvSpPr txBox="1"/>
          <p:nvPr/>
        </p:nvSpPr>
        <p:spPr>
          <a:xfrm>
            <a:off x="8257032" y="1874519"/>
            <a:ext cx="3108960" cy="1449628"/>
          </a:xfrm>
          <a:prstGeom prst="rect">
            <a:avLst/>
          </a:prstGeom>
          <a:noFill/>
        </p:spPr>
        <p:txBody>
          <a:bodyPr wrap="square">
            <a:spAutoFit/>
          </a:bodyPr>
          <a:lstStyle/>
          <a:p>
            <a:pPr>
              <a:lnSpc>
                <a:spcPct val="105000"/>
              </a:lnSpc>
              <a:defRPr sz="1400">
                <a:solidFill>
                  <a:srgbClr val="23282D"/>
                </a:solidFill>
                <a:latin typeface="Aptos"/>
              </a:defRPr>
            </a:pPr>
            <a:r>
              <a:rPr dirty="0">
                <a:latin typeface="Arial" panose="020B0604020202020204" pitchFamily="34" charset="0"/>
                <a:cs typeface="Arial" panose="020B0604020202020204" pitchFamily="34" charset="0"/>
              </a:rPr>
              <a:t>A 2024 systematic review of 95 digital mental-health studies found &gt;80% were effective or partially effective for their primary outcome, but adoption and maintenance remain implementation challenges.</a:t>
            </a:r>
          </a:p>
        </p:txBody>
      </p:sp>
      <p:sp>
        <p:nvSpPr>
          <p:cNvPr id="17" name="TextBox 16"/>
          <p:cNvSpPr txBox="1"/>
          <p:nvPr/>
        </p:nvSpPr>
        <p:spPr>
          <a:xfrm>
            <a:off x="685800" y="6172200"/>
            <a:ext cx="10789920" cy="256032"/>
          </a:xfrm>
          <a:prstGeom prst="rect">
            <a:avLst/>
          </a:prstGeom>
          <a:noFill/>
        </p:spPr>
        <p:txBody>
          <a:bodyPr wrap="none">
            <a:spAutoFit/>
          </a:bodyPr>
          <a:lstStyle/>
          <a:p>
            <a:pPr>
              <a:defRPr sz="950" i="1">
                <a:solidFill>
                  <a:srgbClr val="5A646E"/>
                </a:solidFill>
                <a:latin typeface="Aptos"/>
              </a:defRPr>
            </a:pPr>
            <a:r>
              <a:t>(Dear et al., 2019; Newman et al., 2021; Taylor et al., 2024)</a:t>
            </a:r>
          </a:p>
        </p:txBody>
      </p:sp>
      <p:sp>
        <p:nvSpPr>
          <p:cNvPr id="18" name="Rectangle 17"/>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36710066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2646878" cy="507831"/>
          </a:xfrm>
          <a:prstGeom prst="rect">
            <a:avLst/>
          </a:prstGeom>
          <a:noFill/>
        </p:spPr>
        <p:txBody>
          <a:bodyPr wrap="none">
            <a:spAutoFit/>
          </a:bodyPr>
          <a:lstStyle/>
          <a:p>
            <a:pPr>
              <a:defRPr sz="2700" b="1">
                <a:solidFill>
                  <a:srgbClr val="192D4B"/>
                </a:solidFill>
                <a:latin typeface="Aptos Display"/>
              </a:defRPr>
            </a:pPr>
            <a:r>
              <a:rPr lang="en-US" dirty="0" smtClean="0"/>
              <a:t>6</a:t>
            </a:r>
            <a:r>
              <a:rPr dirty="0" smtClean="0"/>
              <a:t>. </a:t>
            </a:r>
            <a:r>
              <a:rPr dirty="0"/>
              <a:t>Legal issues</a:t>
            </a:r>
          </a:p>
        </p:txBody>
      </p:sp>
      <p:sp>
        <p:nvSpPr>
          <p:cNvPr id="4" name="TextBox 3"/>
          <p:cNvSpPr txBox="1"/>
          <p:nvPr/>
        </p:nvSpPr>
        <p:spPr>
          <a:xfrm>
            <a:off x="621792" y="932688"/>
            <a:ext cx="4511171"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UK-focused examples — adapt to your jurisdiction if required</a:t>
            </a:r>
          </a:p>
        </p:txBody>
      </p:sp>
      <p:sp>
        <p:nvSpPr>
          <p:cNvPr id="5" name="Rounded Rectangle 4"/>
          <p:cNvSpPr/>
          <p:nvPr/>
        </p:nvSpPr>
        <p:spPr>
          <a:xfrm>
            <a:off x="685800" y="1280160"/>
            <a:ext cx="5303520" cy="192024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280160"/>
            <a:ext cx="73152" cy="192024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426463"/>
            <a:ext cx="3345788"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Data protection &amp; confidentiality</a:t>
            </a:r>
          </a:p>
        </p:txBody>
      </p:sp>
      <p:sp>
        <p:nvSpPr>
          <p:cNvPr id="8" name="TextBox 7"/>
          <p:cNvSpPr txBox="1"/>
          <p:nvPr/>
        </p:nvSpPr>
        <p:spPr>
          <a:xfrm>
            <a:off x="886968" y="1874519"/>
            <a:ext cx="4937759" cy="1010020"/>
          </a:xfrm>
          <a:prstGeom prst="rect">
            <a:avLst/>
          </a:prstGeom>
          <a:noFill/>
        </p:spPr>
        <p:txBody>
          <a:bodyPr wrap="square">
            <a:spAutoFit/>
          </a:bodyPr>
          <a:lstStyle/>
          <a:p>
            <a:pPr>
              <a:lnSpc>
                <a:spcPct val="105000"/>
              </a:lnSpc>
              <a:defRPr sz="1420">
                <a:solidFill>
                  <a:srgbClr val="23282D"/>
                </a:solidFill>
                <a:latin typeface="Aptos"/>
              </a:defRPr>
            </a:pPr>
            <a:r>
              <a:rPr dirty="0">
                <a:latin typeface="Arial" panose="020B0604020202020204" pitchFamily="34" charset="0"/>
                <a:cs typeface="Arial" panose="020B0604020202020204" pitchFamily="34" charset="0"/>
              </a:rPr>
              <a:t>Mental-health information is health data and receives enhanced protection under UK GDPR. </a:t>
            </a:r>
            <a:r>
              <a:rPr dirty="0" err="1">
                <a:latin typeface="Arial" panose="020B0604020202020204" pitchFamily="34" charset="0"/>
                <a:cs typeface="Arial" panose="020B0604020202020204" pitchFamily="34" charset="0"/>
              </a:rPr>
              <a:t>Organisations</a:t>
            </a:r>
            <a:r>
              <a:rPr dirty="0">
                <a:latin typeface="Arial" panose="020B0604020202020204" pitchFamily="34" charset="0"/>
                <a:cs typeface="Arial" panose="020B0604020202020204" pitchFamily="34" charset="0"/>
              </a:rPr>
              <a:t> need an appropriate lawful basis and an Article 9 condition, plus safeguards for sensitive data. (ICO, 2026)</a:t>
            </a:r>
          </a:p>
        </p:txBody>
      </p:sp>
      <p:sp>
        <p:nvSpPr>
          <p:cNvPr id="9" name="Rounded Rectangle 8"/>
          <p:cNvSpPr/>
          <p:nvPr/>
        </p:nvSpPr>
        <p:spPr>
          <a:xfrm>
            <a:off x="6199632" y="1280160"/>
            <a:ext cx="5303520" cy="192024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199632" y="1280160"/>
            <a:ext cx="73152" cy="192024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400800" y="1426463"/>
            <a:ext cx="3004349"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Data </a:t>
            </a:r>
            <a:r>
              <a:rPr dirty="0" err="1">
                <a:latin typeface="Arial" panose="020B0604020202020204" pitchFamily="34" charset="0"/>
                <a:cs typeface="Arial" panose="020B0604020202020204" pitchFamily="34" charset="0"/>
              </a:rPr>
              <a:t>minimisation</a:t>
            </a:r>
            <a:r>
              <a:rPr dirty="0">
                <a:latin typeface="Arial" panose="020B0604020202020204" pitchFamily="34" charset="0"/>
                <a:cs typeface="Arial" panose="020B0604020202020204" pitchFamily="34" charset="0"/>
              </a:rPr>
              <a:t> &amp; security</a:t>
            </a:r>
          </a:p>
        </p:txBody>
      </p:sp>
      <p:sp>
        <p:nvSpPr>
          <p:cNvPr id="12" name="TextBox 11"/>
          <p:cNvSpPr txBox="1"/>
          <p:nvPr/>
        </p:nvSpPr>
        <p:spPr>
          <a:xfrm>
            <a:off x="6400800" y="1874519"/>
            <a:ext cx="4937759" cy="1010020"/>
          </a:xfrm>
          <a:prstGeom prst="rect">
            <a:avLst/>
          </a:prstGeom>
          <a:noFill/>
        </p:spPr>
        <p:txBody>
          <a:bodyPr wrap="square">
            <a:spAutoFit/>
          </a:bodyPr>
          <a:lstStyle/>
          <a:p>
            <a:pPr>
              <a:lnSpc>
                <a:spcPct val="105000"/>
              </a:lnSpc>
              <a:defRPr sz="1420">
                <a:solidFill>
                  <a:srgbClr val="23282D"/>
                </a:solidFill>
                <a:latin typeface="Aptos"/>
              </a:defRPr>
            </a:pPr>
            <a:r>
              <a:rPr dirty="0">
                <a:latin typeface="Arial" panose="020B0604020202020204" pitchFamily="34" charset="0"/>
                <a:cs typeface="Arial" panose="020B0604020202020204" pitchFamily="34" charset="0"/>
              </a:rPr>
              <a:t>Only collect data that are adequate, relevant and necessary; use secure systems, access controls, retention rules and breach/incident processes. (ICO, 2026; GOV.UK, 2024)</a:t>
            </a:r>
          </a:p>
        </p:txBody>
      </p:sp>
      <p:sp>
        <p:nvSpPr>
          <p:cNvPr id="13" name="Rounded Rectangle 12"/>
          <p:cNvSpPr/>
          <p:nvPr/>
        </p:nvSpPr>
        <p:spPr>
          <a:xfrm>
            <a:off x="685800" y="3474720"/>
            <a:ext cx="5303520" cy="192024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85800" y="3474720"/>
            <a:ext cx="73152" cy="192024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86968" y="3621024"/>
            <a:ext cx="3679212"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Professional / clinical responsibility</a:t>
            </a:r>
          </a:p>
        </p:txBody>
      </p:sp>
      <p:sp>
        <p:nvSpPr>
          <p:cNvPr id="16" name="TextBox 15"/>
          <p:cNvSpPr txBox="1"/>
          <p:nvPr/>
        </p:nvSpPr>
        <p:spPr>
          <a:xfrm>
            <a:off x="886968" y="4069080"/>
            <a:ext cx="4937759" cy="1010020"/>
          </a:xfrm>
          <a:prstGeom prst="rect">
            <a:avLst/>
          </a:prstGeom>
          <a:noFill/>
        </p:spPr>
        <p:txBody>
          <a:bodyPr wrap="square">
            <a:spAutoFit/>
          </a:bodyPr>
          <a:lstStyle/>
          <a:p>
            <a:pPr>
              <a:lnSpc>
                <a:spcPct val="105000"/>
              </a:lnSpc>
              <a:defRPr sz="1420">
                <a:solidFill>
                  <a:srgbClr val="23282D"/>
                </a:solidFill>
                <a:latin typeface="Aptos"/>
              </a:defRPr>
            </a:pPr>
            <a:r>
              <a:rPr dirty="0">
                <a:latin typeface="Arial" panose="020B0604020202020204" pitchFamily="34" charset="0"/>
                <a:cs typeface="Arial" panose="020B0604020202020204" pitchFamily="34" charset="0"/>
              </a:rPr>
              <a:t>Providers must work within professional competence, maintain records, obtain appropriate consent, manage risk and ensure continuity/referral when telemedicine is unsuitable.</a:t>
            </a:r>
          </a:p>
        </p:txBody>
      </p:sp>
      <p:sp>
        <p:nvSpPr>
          <p:cNvPr id="17" name="Rounded Rectangle 16"/>
          <p:cNvSpPr/>
          <p:nvPr/>
        </p:nvSpPr>
        <p:spPr>
          <a:xfrm>
            <a:off x="6199632" y="3474720"/>
            <a:ext cx="5303520" cy="192024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199632" y="3474720"/>
            <a:ext cx="73152" cy="192024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400800" y="3621024"/>
            <a:ext cx="3682418"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Regulatory &amp; technology assurance</a:t>
            </a:r>
          </a:p>
        </p:txBody>
      </p:sp>
      <p:sp>
        <p:nvSpPr>
          <p:cNvPr id="20" name="TextBox 19"/>
          <p:cNvSpPr txBox="1"/>
          <p:nvPr/>
        </p:nvSpPr>
        <p:spPr>
          <a:xfrm>
            <a:off x="6400800" y="4069080"/>
            <a:ext cx="4937759" cy="1010020"/>
          </a:xfrm>
          <a:prstGeom prst="rect">
            <a:avLst/>
          </a:prstGeom>
          <a:noFill/>
        </p:spPr>
        <p:txBody>
          <a:bodyPr wrap="square">
            <a:spAutoFit/>
          </a:bodyPr>
          <a:lstStyle/>
          <a:p>
            <a:pPr>
              <a:lnSpc>
                <a:spcPct val="105000"/>
              </a:lnSpc>
              <a:defRPr sz="1420">
                <a:solidFill>
                  <a:srgbClr val="23282D"/>
                </a:solidFill>
                <a:latin typeface="Aptos"/>
              </a:defRPr>
            </a:pPr>
            <a:r>
              <a:rPr dirty="0">
                <a:latin typeface="Arial" panose="020B0604020202020204" pitchFamily="34" charset="0"/>
                <a:cs typeface="Arial" panose="020B0604020202020204" pitchFamily="34" charset="0"/>
              </a:rPr>
              <a:t>Digital health technologies should meet relevant safety/quality requirements and have evidence supporting their intended use. NICE recommends proportionate evidence and deployment standards.</a:t>
            </a:r>
          </a:p>
        </p:txBody>
      </p:sp>
      <p:sp>
        <p:nvSpPr>
          <p:cNvPr id="21" name="TextBox 20"/>
          <p:cNvSpPr txBox="1"/>
          <p:nvPr/>
        </p:nvSpPr>
        <p:spPr>
          <a:xfrm>
            <a:off x="685800" y="6172200"/>
            <a:ext cx="2501006" cy="246221"/>
          </a:xfrm>
          <a:prstGeom prst="rect">
            <a:avLst/>
          </a:prstGeom>
          <a:noFill/>
        </p:spPr>
        <p:txBody>
          <a:bodyPr wrap="none">
            <a:spAutoFit/>
          </a:bodyPr>
          <a:lstStyle/>
          <a:p>
            <a:pPr>
              <a:defRPr sz="950" i="1">
                <a:solidFill>
                  <a:srgbClr val="5A646E"/>
                </a:solidFill>
                <a:latin typeface="Aptos"/>
              </a:defRPr>
            </a:pPr>
            <a:r>
              <a:rPr sz="1000" dirty="0">
                <a:latin typeface="Arial" panose="020B0604020202020204" pitchFamily="34" charset="0"/>
                <a:cs typeface="Arial" panose="020B0604020202020204" pitchFamily="34" charset="0"/>
              </a:rPr>
              <a:t>(ICO, 2026; GOV.UK, 2024; NICE, 2022)</a:t>
            </a:r>
          </a:p>
        </p:txBody>
      </p:sp>
      <p:sp>
        <p:nvSpPr>
          <p:cNvPr id="22" name="Rectangle 21"/>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52902620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2877711" cy="507831"/>
          </a:xfrm>
          <a:prstGeom prst="rect">
            <a:avLst/>
          </a:prstGeom>
          <a:noFill/>
        </p:spPr>
        <p:txBody>
          <a:bodyPr wrap="none">
            <a:spAutoFit/>
          </a:bodyPr>
          <a:lstStyle/>
          <a:p>
            <a:pPr>
              <a:defRPr sz="2700" b="1">
                <a:solidFill>
                  <a:srgbClr val="192D4B"/>
                </a:solidFill>
                <a:latin typeface="Aptos Display"/>
              </a:defRPr>
            </a:pPr>
            <a:r>
              <a:rPr lang="en-US" dirty="0"/>
              <a:t>7</a:t>
            </a:r>
            <a:r>
              <a:rPr dirty="0" smtClean="0"/>
              <a:t>. </a:t>
            </a:r>
            <a:r>
              <a:rPr dirty="0"/>
              <a:t>Ethical issues</a:t>
            </a:r>
          </a:p>
        </p:txBody>
      </p:sp>
      <p:sp>
        <p:nvSpPr>
          <p:cNvPr id="4" name="TextBox 3"/>
          <p:cNvSpPr txBox="1"/>
          <p:nvPr/>
        </p:nvSpPr>
        <p:spPr>
          <a:xfrm>
            <a:off x="199098" y="801936"/>
            <a:ext cx="3328347"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Protect autonomy, privacy, safety and equity</a:t>
            </a:r>
          </a:p>
        </p:txBody>
      </p:sp>
      <p:sp>
        <p:nvSpPr>
          <p:cNvPr id="5" name="Rounded Rectangle 4"/>
          <p:cNvSpPr/>
          <p:nvPr/>
        </p:nvSpPr>
        <p:spPr>
          <a:xfrm>
            <a:off x="685800" y="1234440"/>
            <a:ext cx="274320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234440"/>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380744"/>
            <a:ext cx="2377440" cy="411480"/>
          </a:xfrm>
          <a:prstGeom prst="rect">
            <a:avLst/>
          </a:prstGeom>
          <a:noFill/>
        </p:spPr>
        <p:txBody>
          <a:bodyPr wrap="none">
            <a:spAutoFit/>
          </a:bodyPr>
          <a:lstStyle/>
          <a:p>
            <a:pPr>
              <a:defRPr sz="1600" b="1">
                <a:solidFill>
                  <a:srgbClr val="192D4B"/>
                </a:solidFill>
                <a:latin typeface="Aptos"/>
              </a:defRPr>
            </a:pPr>
            <a:r>
              <a:t>Informed consent</a:t>
            </a:r>
          </a:p>
        </p:txBody>
      </p:sp>
      <p:sp>
        <p:nvSpPr>
          <p:cNvPr id="8" name="TextBox 7"/>
          <p:cNvSpPr txBox="1"/>
          <p:nvPr/>
        </p:nvSpPr>
        <p:spPr>
          <a:xfrm>
            <a:off x="886968" y="2003831"/>
            <a:ext cx="4064594" cy="770980"/>
          </a:xfrm>
          <a:prstGeom prst="rect">
            <a:avLst/>
          </a:prstGeom>
          <a:noFill/>
        </p:spPr>
        <p:txBody>
          <a:bodyPr wrap="square">
            <a:spAutoFit/>
          </a:bodyPr>
          <a:lstStyle/>
          <a:p>
            <a:pPr>
              <a:lnSpc>
                <a:spcPct val="105000"/>
              </a:lnSpc>
              <a:defRPr sz="1150">
                <a:solidFill>
                  <a:srgbClr val="23282D"/>
                </a:solidFill>
                <a:latin typeface="Aptos"/>
              </a:defRPr>
            </a:pPr>
            <a:r>
              <a:rPr sz="1400" dirty="0">
                <a:latin typeface="Arial" panose="020B0604020202020204" pitchFamily="34" charset="0"/>
                <a:cs typeface="Arial" panose="020B0604020202020204" pitchFamily="34" charset="0"/>
              </a:rPr>
              <a:t>Explain what telemedicine involves, alternatives, limitations, privacy risks and what happens if technology fails.</a:t>
            </a:r>
          </a:p>
        </p:txBody>
      </p:sp>
      <p:sp>
        <p:nvSpPr>
          <p:cNvPr id="9" name="Rounded Rectangle 8"/>
          <p:cNvSpPr/>
          <p:nvPr/>
        </p:nvSpPr>
        <p:spPr>
          <a:xfrm>
            <a:off x="808703" y="2920140"/>
            <a:ext cx="274320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22376" y="2912325"/>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91583" y="3021864"/>
            <a:ext cx="2377440" cy="411480"/>
          </a:xfrm>
          <a:prstGeom prst="rect">
            <a:avLst/>
          </a:prstGeom>
          <a:noFill/>
        </p:spPr>
        <p:txBody>
          <a:bodyPr wrap="none">
            <a:spAutoFit/>
          </a:bodyPr>
          <a:lstStyle/>
          <a:p>
            <a:pPr>
              <a:defRPr sz="1600" b="1">
                <a:solidFill>
                  <a:srgbClr val="192D4B"/>
                </a:solidFill>
                <a:latin typeface="Aptos"/>
              </a:defRPr>
            </a:pPr>
            <a:r>
              <a:rPr dirty="0"/>
              <a:t>Confidentiality</a:t>
            </a:r>
          </a:p>
        </p:txBody>
      </p:sp>
      <p:sp>
        <p:nvSpPr>
          <p:cNvPr id="12" name="TextBox 11"/>
          <p:cNvSpPr txBox="1"/>
          <p:nvPr/>
        </p:nvSpPr>
        <p:spPr>
          <a:xfrm>
            <a:off x="846886" y="3608209"/>
            <a:ext cx="4144758" cy="770980"/>
          </a:xfrm>
          <a:prstGeom prst="rect">
            <a:avLst/>
          </a:prstGeom>
          <a:noFill/>
        </p:spPr>
        <p:txBody>
          <a:bodyPr wrap="square">
            <a:spAutoFit/>
          </a:bodyPr>
          <a:lstStyle/>
          <a:p>
            <a:pPr>
              <a:lnSpc>
                <a:spcPct val="105000"/>
              </a:lnSpc>
              <a:defRPr sz="1150">
                <a:solidFill>
                  <a:srgbClr val="23282D"/>
                </a:solidFill>
                <a:latin typeface="Aptos"/>
              </a:defRPr>
            </a:pPr>
            <a:r>
              <a:rPr sz="1400" dirty="0">
                <a:latin typeface="Arial" panose="020B0604020202020204" pitchFamily="34" charset="0"/>
                <a:cs typeface="Arial" panose="020B0604020202020204" pitchFamily="34" charset="0"/>
              </a:rPr>
              <a:t>Ensure private environments; </a:t>
            </a:r>
            <a:r>
              <a:rPr sz="1400" dirty="0" err="1">
                <a:latin typeface="Arial" panose="020B0604020202020204" pitchFamily="34" charset="0"/>
                <a:cs typeface="Arial" panose="020B0604020202020204" pitchFamily="34" charset="0"/>
              </a:rPr>
              <a:t>minimise</a:t>
            </a:r>
            <a:r>
              <a:rPr sz="1400" dirty="0">
                <a:latin typeface="Arial" panose="020B0604020202020204" pitchFamily="34" charset="0"/>
                <a:cs typeface="Arial" panose="020B0604020202020204" pitchFamily="34" charset="0"/>
              </a:rPr>
              <a:t> data access; explain who can see records and whether sessions are recorded.</a:t>
            </a:r>
          </a:p>
        </p:txBody>
      </p:sp>
      <p:sp>
        <p:nvSpPr>
          <p:cNvPr id="13" name="Rounded Rectangle 12"/>
          <p:cNvSpPr/>
          <p:nvPr/>
        </p:nvSpPr>
        <p:spPr>
          <a:xfrm>
            <a:off x="848149" y="4534760"/>
            <a:ext cx="3283042"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782243" y="4542262"/>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80000" y="4652815"/>
            <a:ext cx="3521734" cy="338554"/>
          </a:xfrm>
          <a:prstGeom prst="rect">
            <a:avLst/>
          </a:prstGeom>
          <a:noFill/>
        </p:spPr>
        <p:txBody>
          <a:bodyPr wrap="square">
            <a:spAutoFit/>
          </a:bodyPr>
          <a:lstStyle/>
          <a:p>
            <a:pPr>
              <a:defRPr sz="1600" b="1">
                <a:solidFill>
                  <a:srgbClr val="192D4B"/>
                </a:solidFill>
                <a:latin typeface="Aptos"/>
              </a:defRPr>
            </a:pPr>
            <a:r>
              <a:rPr dirty="0"/>
              <a:t>Beneficence / non-maleficence</a:t>
            </a:r>
          </a:p>
        </p:txBody>
      </p:sp>
      <p:sp>
        <p:nvSpPr>
          <p:cNvPr id="16" name="TextBox 15"/>
          <p:cNvSpPr txBox="1"/>
          <p:nvPr/>
        </p:nvSpPr>
        <p:spPr>
          <a:xfrm>
            <a:off x="886968" y="5307833"/>
            <a:ext cx="4064594" cy="770980"/>
          </a:xfrm>
          <a:prstGeom prst="rect">
            <a:avLst/>
          </a:prstGeom>
          <a:noFill/>
        </p:spPr>
        <p:txBody>
          <a:bodyPr wrap="square">
            <a:spAutoFit/>
          </a:bodyPr>
          <a:lstStyle/>
          <a:p>
            <a:pPr>
              <a:lnSpc>
                <a:spcPct val="105000"/>
              </a:lnSpc>
              <a:defRPr sz="1150">
                <a:solidFill>
                  <a:srgbClr val="23282D"/>
                </a:solidFill>
                <a:latin typeface="Aptos"/>
              </a:defRPr>
            </a:pPr>
            <a:r>
              <a:rPr sz="1400" dirty="0">
                <a:latin typeface="Arial" panose="020B0604020202020204" pitchFamily="34" charset="0"/>
                <a:cs typeface="Arial" panose="020B0604020202020204" pitchFamily="34" charset="0"/>
              </a:rPr>
              <a:t>Use evidence-based interventions; </a:t>
            </a:r>
            <a:r>
              <a:rPr sz="1400" dirty="0" err="1" smtClean="0">
                <a:latin typeface="Arial" panose="020B0604020202020204" pitchFamily="34" charset="0"/>
                <a:cs typeface="Arial" panose="020B0604020202020204" pitchFamily="34" charset="0"/>
              </a:rPr>
              <a:t>recognise</a:t>
            </a:r>
            <a:r>
              <a:rPr sz="1400" dirty="0" smtClean="0">
                <a:latin typeface="Arial" panose="020B0604020202020204" pitchFamily="34" charset="0"/>
                <a:cs typeface="Arial" panose="020B0604020202020204" pitchFamily="34" charset="0"/>
              </a:rPr>
              <a:t> </a:t>
            </a:r>
            <a:r>
              <a:rPr sz="1400" dirty="0">
                <a:latin typeface="Arial" panose="020B0604020202020204" pitchFamily="34" charset="0"/>
                <a:cs typeface="Arial" panose="020B0604020202020204" pitchFamily="34" charset="0"/>
              </a:rPr>
              <a:t>when remote care is inappropriate; escalate risk promptly.</a:t>
            </a:r>
          </a:p>
        </p:txBody>
      </p:sp>
      <p:sp>
        <p:nvSpPr>
          <p:cNvPr id="17" name="Rounded Rectangle 16"/>
          <p:cNvSpPr/>
          <p:nvPr/>
        </p:nvSpPr>
        <p:spPr>
          <a:xfrm>
            <a:off x="7362702" y="2813615"/>
            <a:ext cx="274320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384038" y="4492933"/>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545582" y="2879099"/>
            <a:ext cx="2377440" cy="411480"/>
          </a:xfrm>
          <a:prstGeom prst="rect">
            <a:avLst/>
          </a:prstGeom>
          <a:noFill/>
        </p:spPr>
        <p:txBody>
          <a:bodyPr wrap="none">
            <a:spAutoFit/>
          </a:bodyPr>
          <a:lstStyle/>
          <a:p>
            <a:pPr>
              <a:defRPr sz="1600" b="1">
                <a:solidFill>
                  <a:srgbClr val="192D4B"/>
                </a:solidFill>
                <a:latin typeface="Aptos"/>
              </a:defRPr>
            </a:pPr>
            <a:r>
              <a:rPr dirty="0"/>
              <a:t>Autonomy</a:t>
            </a:r>
          </a:p>
        </p:txBody>
      </p:sp>
      <p:sp>
        <p:nvSpPr>
          <p:cNvPr id="20" name="TextBox 19"/>
          <p:cNvSpPr txBox="1"/>
          <p:nvPr/>
        </p:nvSpPr>
        <p:spPr>
          <a:xfrm>
            <a:off x="7420614" y="3652736"/>
            <a:ext cx="4587356" cy="544765"/>
          </a:xfrm>
          <a:prstGeom prst="rect">
            <a:avLst/>
          </a:prstGeom>
          <a:noFill/>
        </p:spPr>
        <p:txBody>
          <a:bodyPr wrap="square">
            <a:spAutoFit/>
          </a:bodyPr>
          <a:lstStyle/>
          <a:p>
            <a:pPr>
              <a:lnSpc>
                <a:spcPct val="105000"/>
              </a:lnSpc>
              <a:defRPr sz="1150">
                <a:solidFill>
                  <a:srgbClr val="23282D"/>
                </a:solidFill>
                <a:latin typeface="Aptos"/>
              </a:defRPr>
            </a:pPr>
            <a:r>
              <a:rPr sz="1400" dirty="0">
                <a:latin typeface="Arial" panose="020B0604020202020204" pitchFamily="34" charset="0"/>
                <a:cs typeface="Arial" panose="020B0604020202020204" pitchFamily="34" charset="0"/>
              </a:rPr>
              <a:t>Allow students to choose between video, telephone, face-to-face or referral when clinically appropriate</a:t>
            </a:r>
            <a:r>
              <a:rPr sz="1400" dirty="0"/>
              <a:t>.</a:t>
            </a:r>
          </a:p>
        </p:txBody>
      </p:sp>
      <p:sp>
        <p:nvSpPr>
          <p:cNvPr id="34" name="TextBox 33"/>
          <p:cNvSpPr txBox="1"/>
          <p:nvPr/>
        </p:nvSpPr>
        <p:spPr>
          <a:xfrm>
            <a:off x="685800" y="6172200"/>
            <a:ext cx="4633000" cy="246221"/>
          </a:xfrm>
          <a:prstGeom prst="rect">
            <a:avLst/>
          </a:prstGeom>
          <a:noFill/>
        </p:spPr>
        <p:txBody>
          <a:bodyPr wrap="none">
            <a:spAutoFit/>
          </a:bodyPr>
          <a:lstStyle/>
          <a:p>
            <a:pPr>
              <a:defRPr sz="950" i="1">
                <a:solidFill>
                  <a:srgbClr val="5A646E"/>
                </a:solidFill>
                <a:latin typeface="Aptos"/>
              </a:defRPr>
            </a:pPr>
            <a:r>
              <a:rPr dirty="0"/>
              <a:t>(</a:t>
            </a:r>
            <a:r>
              <a:rPr sz="1000" dirty="0">
                <a:latin typeface="Arial" panose="020B0604020202020204" pitchFamily="34" charset="0"/>
                <a:cs typeface="Arial" panose="020B0604020202020204" pitchFamily="34" charset="0"/>
              </a:rPr>
              <a:t>American Psychological Association, 2013; Newman et al., 2021; NICE, 2022)</a:t>
            </a:r>
          </a:p>
        </p:txBody>
      </p:sp>
      <p:sp>
        <p:nvSpPr>
          <p:cNvPr id="35" name="Rectangle 34"/>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7100977" y="1262735"/>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ounded Rectangle 38"/>
          <p:cNvSpPr/>
          <p:nvPr/>
        </p:nvSpPr>
        <p:spPr>
          <a:xfrm>
            <a:off x="7196902" y="1234440"/>
            <a:ext cx="2870124"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defRPr sz="1600" b="1">
                <a:solidFill>
                  <a:srgbClr val="192D4B"/>
                </a:solidFill>
                <a:latin typeface="Aptos"/>
              </a:defRPr>
            </a:pPr>
            <a:r>
              <a:rPr lang="en-IN"/>
              <a:t>Professional boundaries</a:t>
            </a:r>
            <a:endParaRPr lang="en-IN" dirty="0"/>
          </a:p>
        </p:txBody>
      </p:sp>
      <p:sp>
        <p:nvSpPr>
          <p:cNvPr id="40" name="TextBox 39"/>
          <p:cNvSpPr txBox="1"/>
          <p:nvPr/>
        </p:nvSpPr>
        <p:spPr>
          <a:xfrm>
            <a:off x="7301425" y="1935000"/>
            <a:ext cx="4482257" cy="523220"/>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Set expectations for messaging, response times, availability and emergency communication</a:t>
            </a:r>
            <a:endParaRPr lang="en-IN" sz="1400" dirty="0">
              <a:latin typeface="Arial" panose="020B0604020202020204" pitchFamily="34" charset="0"/>
              <a:cs typeface="Arial" panose="020B0604020202020204" pitchFamily="34" charset="0"/>
            </a:endParaRPr>
          </a:p>
        </p:txBody>
      </p:sp>
      <p:sp>
        <p:nvSpPr>
          <p:cNvPr id="41" name="Rounded Rectangle 40"/>
          <p:cNvSpPr/>
          <p:nvPr/>
        </p:nvSpPr>
        <p:spPr>
          <a:xfrm>
            <a:off x="7463631" y="4457183"/>
            <a:ext cx="274320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defRPr sz="1600" b="1">
                <a:solidFill>
                  <a:srgbClr val="192D4B"/>
                </a:solidFill>
                <a:latin typeface="Aptos"/>
              </a:defRPr>
            </a:pPr>
            <a:r>
              <a:rPr lang="en-IN"/>
              <a:t>Justice &amp; equity</a:t>
            </a:r>
            <a:endParaRPr lang="en-IN" dirty="0"/>
          </a:p>
        </p:txBody>
      </p:sp>
      <p:sp>
        <p:nvSpPr>
          <p:cNvPr id="42" name="Rectangle 41"/>
          <p:cNvSpPr/>
          <p:nvPr/>
        </p:nvSpPr>
        <p:spPr>
          <a:xfrm>
            <a:off x="7264850" y="2822331"/>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7510243" y="5221483"/>
            <a:ext cx="4408098" cy="98488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Avoid excluding students because of disability, language, poor connectivity, finances or lack of a private space.</a:t>
            </a: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268537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530415" y="2146252"/>
            <a:ext cx="7543800" cy="2217851"/>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nSpc>
                <a:spcPct val="105000"/>
              </a:lnSpc>
              <a:defRPr sz="1500">
                <a:solidFill>
                  <a:srgbClr val="23282D"/>
                </a:solidFill>
                <a:latin typeface="Aptos"/>
              </a:defRPr>
            </a:pPr>
            <a:r>
              <a:rPr lang="en-US" dirty="0">
                <a:latin typeface="Arial" panose="020B0604020202020204" pitchFamily="34" charset="0"/>
                <a:cs typeface="Arial" panose="020B0604020202020204" pitchFamily="34" charset="0"/>
              </a:rPr>
              <a:t>At the first contact, verify the student’s location, preferred emergency contact/process, privacy of the environment and the route to urgent in-person support. Use clear boundaries for asynchronous messages.</a:t>
            </a:r>
          </a:p>
        </p:txBody>
      </p:sp>
      <p:sp>
        <p:nvSpPr>
          <p:cNvPr id="4" name="TextBox 3"/>
          <p:cNvSpPr txBox="1"/>
          <p:nvPr/>
        </p:nvSpPr>
        <p:spPr>
          <a:xfrm>
            <a:off x="2610928" y="2324016"/>
            <a:ext cx="3485072" cy="338554"/>
          </a:xfrm>
          <a:prstGeom prst="rect">
            <a:avLst/>
          </a:prstGeom>
          <a:noFill/>
        </p:spPr>
        <p:txBody>
          <a:bodyPr wrap="square" rtlCol="0">
            <a:spAutoFit/>
          </a:bodyPr>
          <a:lstStyle/>
          <a:p>
            <a:pPr>
              <a:defRPr sz="1600" b="1">
                <a:solidFill>
                  <a:srgbClr val="192D4B"/>
                </a:solidFill>
                <a:latin typeface="Aptos"/>
              </a:defRPr>
            </a:pPr>
            <a:r>
              <a:rPr lang="en-IN" dirty="0">
                <a:latin typeface="Arial" panose="020B0604020202020204" pitchFamily="34" charset="0"/>
                <a:cs typeface="Arial" panose="020B0604020202020204" pitchFamily="34" charset="0"/>
              </a:rPr>
              <a:t>Practical ethical safeguard</a:t>
            </a:r>
          </a:p>
        </p:txBody>
      </p:sp>
      <p:sp>
        <p:nvSpPr>
          <p:cNvPr id="6" name="Rectangle 5"/>
          <p:cNvSpPr/>
          <p:nvPr/>
        </p:nvSpPr>
        <p:spPr>
          <a:xfrm>
            <a:off x="2530415" y="814612"/>
            <a:ext cx="6096000" cy="674031"/>
          </a:xfrm>
          <a:prstGeom prst="rect">
            <a:avLst/>
          </a:prstGeom>
        </p:spPr>
        <p:txBody>
          <a:bodyPr>
            <a:spAutoFit/>
          </a:bodyPr>
          <a:lstStyle/>
          <a:p>
            <a:pPr>
              <a:lnSpc>
                <a:spcPct val="105000"/>
              </a:lnSpc>
              <a:spcAft>
                <a:spcPts val="700"/>
              </a:spcAft>
              <a:defRPr sz="1800" b="0">
                <a:solidFill>
                  <a:srgbClr val="23282D"/>
                </a:solidFill>
                <a:latin typeface="Aptos"/>
              </a:defRPr>
            </a:pPr>
            <a:r>
              <a:rPr lang="en-US" dirty="0">
                <a:latin typeface="Arial" panose="020B0604020202020204" pitchFamily="34" charset="0"/>
                <a:cs typeface="Arial" panose="020B0604020202020204" pitchFamily="34" charset="0"/>
              </a:rPr>
              <a:t>For mental-health telemedicine, safety planning is an ethical requirement—not an optional extra.</a:t>
            </a:r>
          </a:p>
        </p:txBody>
      </p:sp>
      <p:sp>
        <p:nvSpPr>
          <p:cNvPr id="8" name="TextBox 7"/>
          <p:cNvSpPr txBox="1"/>
          <p:nvPr/>
        </p:nvSpPr>
        <p:spPr>
          <a:xfrm>
            <a:off x="517586" y="120770"/>
            <a:ext cx="2976112" cy="830997"/>
          </a:xfrm>
          <a:prstGeom prst="rect">
            <a:avLst/>
          </a:prstGeom>
          <a:noFill/>
        </p:spPr>
        <p:txBody>
          <a:bodyPr wrap="square" rtlCol="0">
            <a:spAutoFit/>
          </a:bodyPr>
          <a:lstStyle/>
          <a:p>
            <a:r>
              <a:rPr lang="en-IN" sz="2800" b="1" dirty="0"/>
              <a:t>7</a:t>
            </a:r>
            <a:r>
              <a:rPr lang="en-IN" sz="2800" b="1" dirty="0" smtClean="0"/>
              <a:t>. </a:t>
            </a:r>
            <a:r>
              <a:rPr lang="en-IN" sz="2800" b="1" dirty="0"/>
              <a:t>Ethical issues</a:t>
            </a:r>
          </a:p>
          <a:p>
            <a:endParaRPr lang="en-IN" sz="2000" b="1" dirty="0"/>
          </a:p>
        </p:txBody>
      </p:sp>
      <p:sp>
        <p:nvSpPr>
          <p:cNvPr id="9" name="TextBox 8"/>
          <p:cNvSpPr txBox="1"/>
          <p:nvPr/>
        </p:nvSpPr>
        <p:spPr>
          <a:xfrm>
            <a:off x="759125" y="6305909"/>
            <a:ext cx="8514271" cy="530915"/>
          </a:xfrm>
          <a:prstGeom prst="rect">
            <a:avLst/>
          </a:prstGeom>
          <a:noFill/>
        </p:spPr>
        <p:txBody>
          <a:bodyPr wrap="square" rtlCol="0">
            <a:spAutoFit/>
          </a:bodyPr>
          <a:lstStyle/>
          <a:p>
            <a:r>
              <a:rPr lang="fr-FR" sz="1050" dirty="0"/>
              <a:t>(</a:t>
            </a:r>
            <a:r>
              <a:rPr lang="fr-FR" sz="1000" dirty="0" smtClean="0">
                <a:latin typeface="Arial" panose="020B0604020202020204" pitchFamily="34" charset="0"/>
                <a:cs typeface="Arial" panose="020B0604020202020204" pitchFamily="34" charset="0"/>
              </a:rPr>
              <a:t>American </a:t>
            </a:r>
            <a:r>
              <a:rPr lang="fr-FR" sz="1000" dirty="0" err="1">
                <a:latin typeface="Arial" panose="020B0604020202020204" pitchFamily="34" charset="0"/>
                <a:cs typeface="Arial" panose="020B0604020202020204" pitchFamily="34" charset="0"/>
              </a:rPr>
              <a:t>Psychological</a:t>
            </a:r>
            <a:r>
              <a:rPr lang="fr-FR" sz="1000" dirty="0">
                <a:latin typeface="Arial" panose="020B0604020202020204" pitchFamily="34" charset="0"/>
                <a:cs typeface="Arial" panose="020B0604020202020204" pitchFamily="34" charset="0"/>
              </a:rPr>
              <a:t> Association, 2013; Newman et al., 2021; NICE, 2022)</a:t>
            </a: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488517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530415" y="2146252"/>
            <a:ext cx="7543800" cy="2217851"/>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nSpc>
                <a:spcPct val="105000"/>
              </a:lnSpc>
              <a:defRPr sz="1500">
                <a:solidFill>
                  <a:srgbClr val="23282D"/>
                </a:solidFill>
                <a:latin typeface="Aptos"/>
              </a:defRPr>
            </a:pPr>
            <a:r>
              <a:rPr lang="en-US" dirty="0">
                <a:latin typeface="Arial" panose="020B0604020202020204" pitchFamily="34" charset="0"/>
                <a:cs typeface="Arial" panose="020B0604020202020204" pitchFamily="34" charset="0"/>
              </a:rPr>
              <a:t>At the first contact, verify the student’s location, preferred emergency contact/process, privacy of the environment and the route to urgent in-person support. Use clear boundaries for asynchronous messages.</a:t>
            </a:r>
          </a:p>
        </p:txBody>
      </p:sp>
      <p:sp>
        <p:nvSpPr>
          <p:cNvPr id="4" name="TextBox 3"/>
          <p:cNvSpPr txBox="1"/>
          <p:nvPr/>
        </p:nvSpPr>
        <p:spPr>
          <a:xfrm>
            <a:off x="2610928" y="2324016"/>
            <a:ext cx="3485072" cy="338554"/>
          </a:xfrm>
          <a:prstGeom prst="rect">
            <a:avLst/>
          </a:prstGeom>
          <a:noFill/>
        </p:spPr>
        <p:txBody>
          <a:bodyPr wrap="square" rtlCol="0">
            <a:spAutoFit/>
          </a:bodyPr>
          <a:lstStyle/>
          <a:p>
            <a:pPr>
              <a:defRPr sz="1600" b="1">
                <a:solidFill>
                  <a:srgbClr val="192D4B"/>
                </a:solidFill>
                <a:latin typeface="Aptos"/>
              </a:defRPr>
            </a:pPr>
            <a:r>
              <a:rPr lang="en-IN" dirty="0">
                <a:latin typeface="Arial" panose="020B0604020202020204" pitchFamily="34" charset="0"/>
                <a:cs typeface="Arial" panose="020B0604020202020204" pitchFamily="34" charset="0"/>
              </a:rPr>
              <a:t>Practical ethical safeguard</a:t>
            </a:r>
          </a:p>
        </p:txBody>
      </p:sp>
      <p:sp>
        <p:nvSpPr>
          <p:cNvPr id="6" name="Rectangle 5"/>
          <p:cNvSpPr/>
          <p:nvPr/>
        </p:nvSpPr>
        <p:spPr>
          <a:xfrm>
            <a:off x="2530415" y="814612"/>
            <a:ext cx="6096000" cy="674031"/>
          </a:xfrm>
          <a:prstGeom prst="rect">
            <a:avLst/>
          </a:prstGeom>
        </p:spPr>
        <p:txBody>
          <a:bodyPr>
            <a:spAutoFit/>
          </a:bodyPr>
          <a:lstStyle/>
          <a:p>
            <a:pPr>
              <a:lnSpc>
                <a:spcPct val="105000"/>
              </a:lnSpc>
              <a:spcAft>
                <a:spcPts val="700"/>
              </a:spcAft>
              <a:defRPr sz="1800" b="0">
                <a:solidFill>
                  <a:srgbClr val="23282D"/>
                </a:solidFill>
                <a:latin typeface="Aptos"/>
              </a:defRPr>
            </a:pPr>
            <a:r>
              <a:rPr lang="en-US" dirty="0">
                <a:latin typeface="Arial" panose="020B0604020202020204" pitchFamily="34" charset="0"/>
                <a:cs typeface="Arial" panose="020B0604020202020204" pitchFamily="34" charset="0"/>
              </a:rPr>
              <a:t>For mental-health telemedicine, safety planning is an ethical requirement—not an optional extra.</a:t>
            </a:r>
          </a:p>
        </p:txBody>
      </p:sp>
      <p:sp>
        <p:nvSpPr>
          <p:cNvPr id="8" name="TextBox 7"/>
          <p:cNvSpPr txBox="1"/>
          <p:nvPr/>
        </p:nvSpPr>
        <p:spPr>
          <a:xfrm>
            <a:off x="517586" y="120770"/>
            <a:ext cx="2976112" cy="830997"/>
          </a:xfrm>
          <a:prstGeom prst="rect">
            <a:avLst/>
          </a:prstGeom>
          <a:noFill/>
        </p:spPr>
        <p:txBody>
          <a:bodyPr wrap="square" rtlCol="0">
            <a:spAutoFit/>
          </a:bodyPr>
          <a:lstStyle/>
          <a:p>
            <a:r>
              <a:rPr lang="en-IN" sz="2800" b="1" dirty="0"/>
              <a:t>7</a:t>
            </a:r>
            <a:r>
              <a:rPr lang="en-IN" sz="2800" b="1" dirty="0" smtClean="0"/>
              <a:t>. </a:t>
            </a:r>
            <a:r>
              <a:rPr lang="en-IN" sz="2800" b="1" dirty="0"/>
              <a:t>Ethical issues</a:t>
            </a:r>
          </a:p>
          <a:p>
            <a:endParaRPr lang="en-IN" sz="2000" b="1" dirty="0"/>
          </a:p>
        </p:txBody>
      </p:sp>
      <p:sp>
        <p:nvSpPr>
          <p:cNvPr id="9" name="TextBox 8"/>
          <p:cNvSpPr txBox="1"/>
          <p:nvPr/>
        </p:nvSpPr>
        <p:spPr>
          <a:xfrm>
            <a:off x="759125" y="6305909"/>
            <a:ext cx="8514271" cy="530915"/>
          </a:xfrm>
          <a:prstGeom prst="rect">
            <a:avLst/>
          </a:prstGeom>
          <a:noFill/>
        </p:spPr>
        <p:txBody>
          <a:bodyPr wrap="square" rtlCol="0">
            <a:spAutoFit/>
          </a:bodyPr>
          <a:lstStyle/>
          <a:p>
            <a:r>
              <a:rPr lang="fr-FR" sz="1050" dirty="0"/>
              <a:t>(</a:t>
            </a:r>
            <a:r>
              <a:rPr lang="fr-FR" sz="1000" dirty="0" smtClean="0">
                <a:latin typeface="Arial" panose="020B0604020202020204" pitchFamily="34" charset="0"/>
                <a:cs typeface="Arial" panose="020B0604020202020204" pitchFamily="34" charset="0"/>
              </a:rPr>
              <a:t>American </a:t>
            </a:r>
            <a:r>
              <a:rPr lang="fr-FR" sz="1000" dirty="0" err="1">
                <a:latin typeface="Arial" panose="020B0604020202020204" pitchFamily="34" charset="0"/>
                <a:cs typeface="Arial" panose="020B0604020202020204" pitchFamily="34" charset="0"/>
              </a:rPr>
              <a:t>Psychological</a:t>
            </a:r>
            <a:r>
              <a:rPr lang="fr-FR" sz="1000" dirty="0">
                <a:latin typeface="Arial" panose="020B0604020202020204" pitchFamily="34" charset="0"/>
                <a:cs typeface="Arial" panose="020B0604020202020204" pitchFamily="34" charset="0"/>
              </a:rPr>
              <a:t> Association, 2013; Newman et al., 2021; NICE, 2022)</a:t>
            </a: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884834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7186583" cy="507831"/>
          </a:xfrm>
          <a:prstGeom prst="rect">
            <a:avLst/>
          </a:prstGeom>
          <a:noFill/>
        </p:spPr>
        <p:txBody>
          <a:bodyPr wrap="none">
            <a:spAutoFit/>
          </a:bodyPr>
          <a:lstStyle/>
          <a:p>
            <a:pPr>
              <a:defRPr sz="2700" b="1">
                <a:solidFill>
                  <a:srgbClr val="192D4B"/>
                </a:solidFill>
                <a:latin typeface="Aptos Display"/>
              </a:defRPr>
            </a:pPr>
            <a:r>
              <a:rPr lang="en-US" dirty="0" smtClean="0"/>
              <a:t>8</a:t>
            </a:r>
            <a:r>
              <a:rPr dirty="0" smtClean="0"/>
              <a:t>. </a:t>
            </a:r>
            <a:r>
              <a:rPr dirty="0"/>
              <a:t>Recommended implementation pathway</a:t>
            </a:r>
          </a:p>
        </p:txBody>
      </p:sp>
      <p:sp>
        <p:nvSpPr>
          <p:cNvPr id="4" name="TextBox 3"/>
          <p:cNvSpPr txBox="1"/>
          <p:nvPr/>
        </p:nvSpPr>
        <p:spPr>
          <a:xfrm>
            <a:off x="621792" y="932688"/>
            <a:ext cx="3978140"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A staged approach improves safety and sustainability</a:t>
            </a:r>
          </a:p>
        </p:txBody>
      </p:sp>
      <p:sp>
        <p:nvSpPr>
          <p:cNvPr id="5" name="Rounded Rectangle 4"/>
          <p:cNvSpPr/>
          <p:nvPr/>
        </p:nvSpPr>
        <p:spPr>
          <a:xfrm>
            <a:off x="685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508760"/>
            <a:ext cx="73152" cy="338328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655063"/>
            <a:ext cx="1415772" cy="338554"/>
          </a:xfrm>
          <a:prstGeom prst="rect">
            <a:avLst/>
          </a:prstGeom>
          <a:noFill/>
        </p:spPr>
        <p:txBody>
          <a:bodyPr wrap="none">
            <a:spAutoFit/>
          </a:bodyPr>
          <a:lstStyle/>
          <a:p>
            <a:pPr>
              <a:defRPr sz="1600" b="1">
                <a:solidFill>
                  <a:srgbClr val="192D4B"/>
                </a:solidFill>
                <a:latin typeface="Aptos"/>
              </a:defRPr>
            </a:pPr>
            <a:r>
              <a:rPr dirty="0"/>
              <a:t>1</a:t>
            </a:r>
            <a:r>
              <a:rPr dirty="0">
                <a:latin typeface="Arial" panose="020B0604020202020204" pitchFamily="34" charset="0"/>
                <a:cs typeface="Arial" panose="020B0604020202020204" pitchFamily="34" charset="0"/>
              </a:rPr>
              <a:t>. Co-design</a:t>
            </a:r>
          </a:p>
        </p:txBody>
      </p:sp>
      <p:sp>
        <p:nvSpPr>
          <p:cNvPr id="8" name="TextBox 7"/>
          <p:cNvSpPr txBox="1"/>
          <p:nvPr/>
        </p:nvSpPr>
        <p:spPr>
          <a:xfrm>
            <a:off x="886968" y="2103120"/>
            <a:ext cx="1783080" cy="932563"/>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Students + clinicians + IT + governance define needs, risks and service model</a:t>
            </a:r>
            <a:r>
              <a:rPr dirty="0"/>
              <a:t>.</a:t>
            </a:r>
          </a:p>
        </p:txBody>
      </p:sp>
      <p:sp>
        <p:nvSpPr>
          <p:cNvPr id="9" name="Rounded Rectangle 8"/>
          <p:cNvSpPr/>
          <p:nvPr/>
        </p:nvSpPr>
        <p:spPr>
          <a:xfrm>
            <a:off x="2971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971800" y="1508760"/>
            <a:ext cx="73152" cy="338328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172968" y="1655063"/>
            <a:ext cx="1107996" cy="338554"/>
          </a:xfrm>
          <a:prstGeom prst="rect">
            <a:avLst/>
          </a:prstGeom>
          <a:noFill/>
        </p:spPr>
        <p:txBody>
          <a:bodyPr wrap="none">
            <a:spAutoFit/>
          </a:bodyPr>
          <a:lstStyle/>
          <a:p>
            <a:pPr>
              <a:defRPr sz="1600" b="1">
                <a:solidFill>
                  <a:srgbClr val="192D4B"/>
                </a:solidFill>
                <a:latin typeface="Aptos"/>
              </a:defRPr>
            </a:pPr>
            <a:r>
              <a:rPr dirty="0"/>
              <a:t>2. </a:t>
            </a:r>
            <a:r>
              <a:rPr dirty="0">
                <a:latin typeface="Arial" panose="020B0604020202020204" pitchFamily="34" charset="0"/>
                <a:cs typeface="Arial" panose="020B0604020202020204" pitchFamily="34" charset="0"/>
              </a:rPr>
              <a:t>Assure</a:t>
            </a:r>
          </a:p>
        </p:txBody>
      </p:sp>
      <p:sp>
        <p:nvSpPr>
          <p:cNvPr id="12" name="TextBox 11"/>
          <p:cNvSpPr txBox="1"/>
          <p:nvPr/>
        </p:nvSpPr>
        <p:spPr>
          <a:xfrm>
            <a:off x="3172968" y="2103120"/>
            <a:ext cx="1783080" cy="1352678"/>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Privacy impact assessment, security testing, accessibility checks, clinical governance and staff training.</a:t>
            </a:r>
          </a:p>
        </p:txBody>
      </p:sp>
      <p:sp>
        <p:nvSpPr>
          <p:cNvPr id="13" name="Rounded Rectangle 12"/>
          <p:cNvSpPr/>
          <p:nvPr/>
        </p:nvSpPr>
        <p:spPr>
          <a:xfrm>
            <a:off x="5257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5257800" y="1508760"/>
            <a:ext cx="73152" cy="338328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458968" y="1655063"/>
            <a:ext cx="859531" cy="338554"/>
          </a:xfrm>
          <a:prstGeom prst="rect">
            <a:avLst/>
          </a:prstGeom>
          <a:noFill/>
        </p:spPr>
        <p:txBody>
          <a:bodyPr wrap="none">
            <a:spAutoFit/>
          </a:bodyPr>
          <a:lstStyle/>
          <a:p>
            <a:pPr>
              <a:defRPr sz="1600" b="1">
                <a:solidFill>
                  <a:srgbClr val="192D4B"/>
                </a:solidFill>
                <a:latin typeface="Aptos"/>
              </a:defRPr>
            </a:pPr>
            <a:r>
              <a:rPr dirty="0"/>
              <a:t>3. </a:t>
            </a:r>
            <a:r>
              <a:rPr dirty="0">
                <a:latin typeface="Arial" panose="020B0604020202020204" pitchFamily="34" charset="0"/>
                <a:cs typeface="Arial" panose="020B0604020202020204" pitchFamily="34" charset="0"/>
              </a:rPr>
              <a:t>Pilot</a:t>
            </a:r>
          </a:p>
        </p:txBody>
      </p:sp>
      <p:sp>
        <p:nvSpPr>
          <p:cNvPr id="16" name="TextBox 15"/>
          <p:cNvSpPr txBox="1"/>
          <p:nvPr/>
        </p:nvSpPr>
        <p:spPr>
          <a:xfrm>
            <a:off x="5458968" y="2103120"/>
            <a:ext cx="1783080" cy="1142620"/>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Small student cohort; monitor uptake, no-shows, satisfaction, adverse events and technical failures.</a:t>
            </a:r>
          </a:p>
        </p:txBody>
      </p:sp>
      <p:sp>
        <p:nvSpPr>
          <p:cNvPr id="17" name="Rounded Rectangle 16"/>
          <p:cNvSpPr/>
          <p:nvPr/>
        </p:nvSpPr>
        <p:spPr>
          <a:xfrm>
            <a:off x="7543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543800" y="1508760"/>
            <a:ext cx="73152" cy="338328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744968" y="1655063"/>
            <a:ext cx="1281120" cy="338554"/>
          </a:xfrm>
          <a:prstGeom prst="rect">
            <a:avLst/>
          </a:prstGeom>
          <a:noFill/>
        </p:spPr>
        <p:txBody>
          <a:bodyPr wrap="none">
            <a:spAutoFit/>
          </a:bodyPr>
          <a:lstStyle/>
          <a:p>
            <a:pPr>
              <a:defRPr sz="1600" b="1">
                <a:solidFill>
                  <a:srgbClr val="192D4B"/>
                </a:solidFill>
                <a:latin typeface="Aptos"/>
              </a:defRPr>
            </a:pPr>
            <a:r>
              <a:rPr dirty="0"/>
              <a:t>4. </a:t>
            </a:r>
            <a:r>
              <a:rPr dirty="0">
                <a:latin typeface="Arial" panose="020B0604020202020204" pitchFamily="34" charset="0"/>
                <a:cs typeface="Arial" panose="020B0604020202020204" pitchFamily="34" charset="0"/>
              </a:rPr>
              <a:t>Integrate</a:t>
            </a:r>
          </a:p>
        </p:txBody>
      </p:sp>
      <p:sp>
        <p:nvSpPr>
          <p:cNvPr id="20" name="TextBox 19"/>
          <p:cNvSpPr txBox="1"/>
          <p:nvPr/>
        </p:nvSpPr>
        <p:spPr>
          <a:xfrm>
            <a:off x="7744968" y="2103120"/>
            <a:ext cx="1783080" cy="1352678"/>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Link telemedicine with counselling, academic wellbeing, primary care and specialist referral pathways.</a:t>
            </a:r>
          </a:p>
        </p:txBody>
      </p:sp>
      <p:sp>
        <p:nvSpPr>
          <p:cNvPr id="21" name="Rounded Rectangle 20"/>
          <p:cNvSpPr/>
          <p:nvPr/>
        </p:nvSpPr>
        <p:spPr>
          <a:xfrm>
            <a:off x="9829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9829800" y="1508760"/>
            <a:ext cx="73152" cy="338328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0030968" y="1655063"/>
            <a:ext cx="1257075" cy="338554"/>
          </a:xfrm>
          <a:prstGeom prst="rect">
            <a:avLst/>
          </a:prstGeom>
          <a:noFill/>
        </p:spPr>
        <p:txBody>
          <a:bodyPr wrap="none">
            <a:spAutoFit/>
          </a:bodyPr>
          <a:lstStyle/>
          <a:p>
            <a:pPr>
              <a:defRPr sz="1600" b="1">
                <a:solidFill>
                  <a:srgbClr val="192D4B"/>
                </a:solidFill>
                <a:latin typeface="Aptos"/>
              </a:defRPr>
            </a:pPr>
            <a:r>
              <a:rPr dirty="0"/>
              <a:t>5. </a:t>
            </a:r>
            <a:r>
              <a:rPr dirty="0">
                <a:latin typeface="Arial" panose="020B0604020202020204" pitchFamily="34" charset="0"/>
                <a:cs typeface="Arial" panose="020B0604020202020204" pitchFamily="34" charset="0"/>
              </a:rPr>
              <a:t>Evaluate</a:t>
            </a:r>
          </a:p>
        </p:txBody>
      </p:sp>
      <p:sp>
        <p:nvSpPr>
          <p:cNvPr id="24" name="TextBox 23"/>
          <p:cNvSpPr txBox="1"/>
          <p:nvPr/>
        </p:nvSpPr>
        <p:spPr>
          <a:xfrm>
            <a:off x="10030968" y="2103120"/>
            <a:ext cx="1783080" cy="1562735"/>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Measure reach, effectiveness, adoption, implementation and maintenance—not only symptom change.</a:t>
            </a:r>
          </a:p>
        </p:txBody>
      </p:sp>
      <p:sp>
        <p:nvSpPr>
          <p:cNvPr id="25" name="TextBox 24"/>
          <p:cNvSpPr txBox="1"/>
          <p:nvPr/>
        </p:nvSpPr>
        <p:spPr>
          <a:xfrm>
            <a:off x="685800" y="6172200"/>
            <a:ext cx="2055371" cy="246221"/>
          </a:xfrm>
          <a:prstGeom prst="rect">
            <a:avLst/>
          </a:prstGeom>
          <a:noFill/>
        </p:spPr>
        <p:txBody>
          <a:bodyPr wrap="none">
            <a:spAutoFit/>
          </a:bodyPr>
          <a:lstStyle/>
          <a:p>
            <a:pPr>
              <a:defRPr sz="950" i="1">
                <a:solidFill>
                  <a:srgbClr val="5A646E"/>
                </a:solidFill>
                <a:latin typeface="Aptos"/>
              </a:defRPr>
            </a:pPr>
            <a:r>
              <a:rPr sz="1000" dirty="0" smtClean="0"/>
              <a:t>(</a:t>
            </a:r>
            <a:r>
              <a:rPr sz="1000" dirty="0">
                <a:latin typeface="Arial" panose="020B0604020202020204" pitchFamily="34" charset="0"/>
                <a:cs typeface="Arial" panose="020B0604020202020204" pitchFamily="34" charset="0"/>
              </a:rPr>
              <a:t>Taylor et al., 2024; NICE, 2022).</a:t>
            </a:r>
          </a:p>
        </p:txBody>
      </p:sp>
      <p:sp>
        <p:nvSpPr>
          <p:cNvPr id="26" name="Rectangle 25"/>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39689890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632" y="8626"/>
            <a:ext cx="12191695" cy="6858000"/>
          </a:xfrm>
          <a:prstGeom prst="rect">
            <a:avLst/>
          </a:prstGeom>
          <a:solidFill>
            <a:srgbClr val="192D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731520" y="640080"/>
            <a:ext cx="3456395" cy="553998"/>
          </a:xfrm>
          <a:prstGeom prst="rect">
            <a:avLst/>
          </a:prstGeom>
          <a:noFill/>
        </p:spPr>
        <p:txBody>
          <a:bodyPr wrap="none">
            <a:spAutoFit/>
          </a:bodyPr>
          <a:lstStyle/>
          <a:p>
            <a:pPr>
              <a:defRPr sz="3000" b="1">
                <a:solidFill>
                  <a:srgbClr val="FFFFFF"/>
                </a:solidFill>
                <a:latin typeface="Aptos Display"/>
              </a:defRPr>
            </a:pPr>
            <a:r>
              <a:rPr lang="en-US" dirty="0"/>
              <a:t>9</a:t>
            </a:r>
            <a:r>
              <a:rPr dirty="0" smtClean="0"/>
              <a:t>. </a:t>
            </a:r>
            <a:r>
              <a:rPr dirty="0"/>
              <a:t>Key conclusion</a:t>
            </a:r>
          </a:p>
        </p:txBody>
      </p:sp>
      <p:sp>
        <p:nvSpPr>
          <p:cNvPr id="4" name="TextBox 3"/>
          <p:cNvSpPr txBox="1"/>
          <p:nvPr/>
        </p:nvSpPr>
        <p:spPr>
          <a:xfrm>
            <a:off x="868680" y="1508760"/>
            <a:ext cx="10241280" cy="3139321"/>
          </a:xfrm>
          <a:prstGeom prst="rect">
            <a:avLst/>
          </a:prstGeom>
          <a:noFill/>
        </p:spPr>
        <p:txBody>
          <a:bodyPr wrap="square" lIns="36576" rIns="18288">
            <a:spAutoFit/>
          </a:bodyPr>
          <a:lstStyle/>
          <a:p>
            <a:pPr>
              <a:lnSpc>
                <a:spcPct val="105000"/>
              </a:lnSpc>
              <a:spcAft>
                <a:spcPts val="1200"/>
              </a:spcAft>
              <a:defRPr sz="2000" b="0">
                <a:solidFill>
                  <a:srgbClr val="FFFFFF"/>
                </a:solidFill>
                <a:latin typeface="Aptos"/>
              </a:defRPr>
            </a:pPr>
            <a:r>
              <a:rPr dirty="0">
                <a:latin typeface="Arial" panose="020B0604020202020204" pitchFamily="34" charset="0"/>
                <a:cs typeface="Arial" panose="020B0604020202020204" pitchFamily="34" charset="0"/>
              </a:rPr>
              <a:t>Telemedicine can expand mental-health access for university students and can achieve outcomes broadly comparable with in-person care.</a:t>
            </a:r>
          </a:p>
          <a:p>
            <a:pPr>
              <a:lnSpc>
                <a:spcPct val="105000"/>
              </a:lnSpc>
              <a:spcAft>
                <a:spcPts val="1200"/>
              </a:spcAft>
              <a:defRPr sz="2000" b="0">
                <a:solidFill>
                  <a:srgbClr val="FFFFFF"/>
                </a:solidFill>
                <a:latin typeface="Aptos"/>
              </a:defRPr>
            </a:pPr>
            <a:r>
              <a:rPr dirty="0">
                <a:latin typeface="Arial" panose="020B0604020202020204" pitchFamily="34" charset="0"/>
                <a:cs typeface="Arial" panose="020B0604020202020204" pitchFamily="34" charset="0"/>
              </a:rPr>
              <a:t>Successful implementation depends on stakeholder collaboration, student co-design, trained staff, reliable technology and clear clinical pathways.</a:t>
            </a:r>
          </a:p>
          <a:p>
            <a:pPr>
              <a:lnSpc>
                <a:spcPct val="105000"/>
              </a:lnSpc>
              <a:spcAft>
                <a:spcPts val="1200"/>
              </a:spcAft>
              <a:defRPr sz="2000" b="0">
                <a:solidFill>
                  <a:srgbClr val="FFFFFF"/>
                </a:solidFill>
                <a:latin typeface="Aptos"/>
              </a:defRPr>
            </a:pPr>
            <a:r>
              <a:rPr dirty="0">
                <a:latin typeface="Arial" panose="020B0604020202020204" pitchFamily="34" charset="0"/>
                <a:cs typeface="Arial" panose="020B0604020202020204" pitchFamily="34" charset="0"/>
              </a:rPr>
              <a:t>The main risks are not only technical: stigma, digital inequality, privacy, professional workload and clinical safety must be actively managed.</a:t>
            </a:r>
          </a:p>
          <a:p>
            <a:pPr>
              <a:lnSpc>
                <a:spcPct val="105000"/>
              </a:lnSpc>
              <a:spcAft>
                <a:spcPts val="1200"/>
              </a:spcAft>
              <a:defRPr sz="2000" b="0">
                <a:solidFill>
                  <a:srgbClr val="FFFFFF"/>
                </a:solidFill>
                <a:latin typeface="Aptos"/>
              </a:defRPr>
            </a:pPr>
            <a:r>
              <a:rPr dirty="0">
                <a:latin typeface="Arial" panose="020B0604020202020204" pitchFamily="34" charset="0"/>
                <a:cs typeface="Arial" panose="020B0604020202020204" pitchFamily="34" charset="0"/>
              </a:rPr>
              <a:t>Ethically, the model should be flexible and equitable—telemedicine should complement, not automatically replace, face-to-face care.</a:t>
            </a:r>
          </a:p>
        </p:txBody>
      </p:sp>
      <p:sp>
        <p:nvSpPr>
          <p:cNvPr id="5" name="TextBox 4"/>
          <p:cNvSpPr txBox="1"/>
          <p:nvPr/>
        </p:nvSpPr>
        <p:spPr>
          <a:xfrm>
            <a:off x="685800" y="5989320"/>
            <a:ext cx="6293711" cy="246221"/>
          </a:xfrm>
          <a:prstGeom prst="rect">
            <a:avLst/>
          </a:prstGeom>
          <a:noFill/>
        </p:spPr>
        <p:txBody>
          <a:bodyPr wrap="none">
            <a:spAutoFit/>
          </a:bodyPr>
          <a:lstStyle/>
          <a:p>
            <a:pPr>
              <a:defRPr sz="950" i="1">
                <a:solidFill>
                  <a:srgbClr val="5A646E"/>
                </a:solidFill>
                <a:latin typeface="Aptos"/>
              </a:defRPr>
            </a:pPr>
            <a:r>
              <a:rPr dirty="0" smtClean="0">
                <a:solidFill>
                  <a:schemeClr val="bg1"/>
                </a:solidFill>
                <a:latin typeface="Arial" panose="020B0604020202020204" pitchFamily="34" charset="0"/>
                <a:cs typeface="Arial" panose="020B0604020202020204" pitchFamily="34" charset="0"/>
              </a:rPr>
              <a:t> </a:t>
            </a:r>
            <a:r>
              <a:rPr sz="1000" dirty="0" err="1">
                <a:solidFill>
                  <a:schemeClr val="bg1"/>
                </a:solidFill>
                <a:latin typeface="Arial" panose="020B0604020202020204" pitchFamily="34" charset="0"/>
                <a:cs typeface="Arial" panose="020B0604020202020204" pitchFamily="34" charset="0"/>
              </a:rPr>
              <a:t>Batastini</a:t>
            </a:r>
            <a:r>
              <a:rPr sz="1000" dirty="0">
                <a:solidFill>
                  <a:schemeClr val="bg1"/>
                </a:solidFill>
                <a:latin typeface="Arial" panose="020B0604020202020204" pitchFamily="34" charset="0"/>
                <a:cs typeface="Arial" panose="020B0604020202020204" pitchFamily="34" charset="0"/>
              </a:rPr>
              <a:t> et al. (2021); Appleton et al. (2023); </a:t>
            </a:r>
            <a:r>
              <a:rPr sz="1000" dirty="0" err="1">
                <a:solidFill>
                  <a:schemeClr val="bg1"/>
                </a:solidFill>
                <a:latin typeface="Arial" panose="020B0604020202020204" pitchFamily="34" charset="0"/>
                <a:cs typeface="Arial" panose="020B0604020202020204" pitchFamily="34" charset="0"/>
              </a:rPr>
              <a:t>Berardi</a:t>
            </a:r>
            <a:r>
              <a:rPr sz="1000" dirty="0">
                <a:solidFill>
                  <a:schemeClr val="bg1"/>
                </a:solidFill>
                <a:latin typeface="Arial" panose="020B0604020202020204" pitchFamily="34" charset="0"/>
                <a:cs typeface="Arial" panose="020B0604020202020204" pitchFamily="34" charset="0"/>
              </a:rPr>
              <a:t> et al. (2024); Taylor et al. (2024); </a:t>
            </a:r>
            <a:r>
              <a:rPr sz="1000" dirty="0" err="1">
                <a:solidFill>
                  <a:schemeClr val="bg1"/>
                </a:solidFill>
                <a:latin typeface="Arial" panose="020B0604020202020204" pitchFamily="34" charset="0"/>
                <a:cs typeface="Arial" panose="020B0604020202020204" pitchFamily="34" charset="0"/>
              </a:rPr>
              <a:t>Riboldi</a:t>
            </a:r>
            <a:r>
              <a:rPr sz="1000" dirty="0">
                <a:solidFill>
                  <a:schemeClr val="bg1"/>
                </a:solidFill>
                <a:latin typeface="Arial" panose="020B0604020202020204" pitchFamily="34" charset="0"/>
                <a:cs typeface="Arial" panose="020B0604020202020204" pitchFamily="34" charset="0"/>
              </a:rPr>
              <a:t> et al. (2024).</a:t>
            </a:r>
          </a:p>
        </p:txBody>
      </p:sp>
      <p:sp>
        <p:nvSpPr>
          <p:cNvPr id="6" name="Rectangle 5"/>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66213343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E332646-7F7D-48A8-B1C1-13139EC48BB7}"/>
              </a:ext>
            </a:extLst>
          </p:cNvPr>
          <p:cNvPicPr>
            <a:picLocks noChangeAspect="1"/>
          </p:cNvPicPr>
          <p:nvPr/>
        </p:nvPicPr>
        <p:blipFill>
          <a:blip r:embed="rId3"/>
          <a:stretch>
            <a:fillRect/>
          </a:stretch>
        </p:blipFill>
        <p:spPr>
          <a:xfrm>
            <a:off x="1" y="-1144775"/>
            <a:ext cx="12192000" cy="8000865"/>
          </a:xfrm>
          <a:prstGeom prst="rect">
            <a:avLst/>
          </a:prstGeom>
        </p:spPr>
      </p:pic>
      <p:sp>
        <p:nvSpPr>
          <p:cNvPr id="4" name="Slide Number Placeholder 3">
            <a:extLst>
              <a:ext uri="{FF2B5EF4-FFF2-40B4-BE49-F238E27FC236}">
                <a16:creationId xmlns:a16="http://schemas.microsoft.com/office/drawing/2014/main" id="{9CDBFFD3-9AA5-4E7D-93C1-667B1EB31212}"/>
              </a:ext>
            </a:extLst>
          </p:cNvPr>
          <p:cNvSpPr>
            <a:spLocks noGrp="1"/>
          </p:cNvSpPr>
          <p:nvPr>
            <p:ph type="sldNum" sz="quarter" idx="12"/>
          </p:nvPr>
        </p:nvSpPr>
        <p:spPr/>
        <p:txBody>
          <a:bodyPr/>
          <a:lstStyle/>
          <a:p>
            <a:fld id="{B6F15528-21DE-4FAA-801E-634DDDAF4B2B}" type="slidenum">
              <a:rPr lang="en-US" smtClean="0"/>
              <a:pPr/>
              <a:t>42</a:t>
            </a:fld>
            <a:endParaRPr lang="en-US"/>
          </a:p>
        </p:txBody>
      </p:sp>
      <p:sp>
        <p:nvSpPr>
          <p:cNvPr id="6" name="Subtitle 2">
            <a:extLst>
              <a:ext uri="{FF2B5EF4-FFF2-40B4-BE49-F238E27FC236}">
                <a16:creationId xmlns:a16="http://schemas.microsoft.com/office/drawing/2014/main" id="{255E1F2F-E259-4EA8-9FFD-3A10AF541859}"/>
              </a:ext>
            </a:extLst>
          </p:cNvPr>
          <p:cNvSpPr>
            <a:spLocks noGrp="1"/>
          </p:cNvSpPr>
          <p:nvPr/>
        </p:nvSpPr>
        <p:spPr>
          <a:xfrm>
            <a:off x="2642300" y="1306807"/>
            <a:ext cx="8377189" cy="4942781"/>
          </a:xfrm>
          <a:prstGeom prst="rect">
            <a:avLst/>
          </a:prstGeom>
        </p:spPr>
        <p:txBody>
          <a:bodyPr vert="horz" lIns="101865" tIns="50932" rIns="101865" bIns="50932" rtlCol="0" anchor="t">
            <a:norm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endParaRPr lang="en-US" sz="2228" dirty="0"/>
          </a:p>
          <a:p>
            <a:endParaRPr lang="en-US" sz="2228" dirty="0"/>
          </a:p>
          <a:p>
            <a:endParaRPr lang="en-US" sz="2228" dirty="0"/>
          </a:p>
        </p:txBody>
      </p:sp>
      <p:sp>
        <p:nvSpPr>
          <p:cNvPr id="7" name="TextBox 6">
            <a:extLst>
              <a:ext uri="{FF2B5EF4-FFF2-40B4-BE49-F238E27FC236}">
                <a16:creationId xmlns:a16="http://schemas.microsoft.com/office/drawing/2014/main" id="{0782C320-1477-B6B7-EAB8-2B815F32753D}"/>
              </a:ext>
            </a:extLst>
          </p:cNvPr>
          <p:cNvSpPr txBox="1"/>
          <p:nvPr/>
        </p:nvSpPr>
        <p:spPr>
          <a:xfrm>
            <a:off x="2793970" y="-16761"/>
            <a:ext cx="9084094" cy="4647426"/>
          </a:xfrm>
          <a:prstGeom prst="rect">
            <a:avLst/>
          </a:prstGeom>
          <a:noFill/>
        </p:spPr>
        <p:txBody>
          <a:bodyPr wrap="square">
            <a:spAutoFit/>
          </a:bodyPr>
          <a:lstStyle/>
          <a:p>
            <a:pPr algn="ctr">
              <a:lnSpc>
                <a:spcPct val="150000"/>
              </a:lnSpc>
              <a:spcAft>
                <a:spcPts val="1000"/>
              </a:spcAft>
            </a:pP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MSC PUBLIC HEALTH AND SOCIAL CARE IN PRACTICE</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Module: Population Health and Digital Health Promotion</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Module Code: LCHS7009</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Lecturer: Ping Wu</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name: Varshini Velmurugan </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ID: 2531984</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Title: A Digital Mental Wellbeing </a:t>
            </a:r>
            <a:r>
              <a:rPr lang="en-US" sz="20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Programme</a:t>
            </a: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Using Telemedicine to Improve Mental Health Among University Students</a:t>
            </a:r>
            <a:endParaRPr lang="en-IN" sz="20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6728272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5" name="Picture 7" descr="Ready or Not, It Will Come: Training Future Healthcare Professionals for  Telehealth | Institute for Health Policy Leadership">
            <a:extLst>
              <a:ext uri="{FF2B5EF4-FFF2-40B4-BE49-F238E27FC236}">
                <a16:creationId xmlns:a16="http://schemas.microsoft.com/office/drawing/2014/main" id="{264FE596-3DE9-4CB1-B4C1-0DFDC058CB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7885" y="1750098"/>
            <a:ext cx="4609083" cy="2960658"/>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a:extLst>
              <a:ext uri="{FF2B5EF4-FFF2-40B4-BE49-F238E27FC236}">
                <a16:creationId xmlns:a16="http://schemas.microsoft.com/office/drawing/2014/main" id="{3393C46C-B867-4032-ADD1-3D0B4451E1E3}"/>
              </a:ext>
            </a:extLst>
          </p:cNvPr>
          <p:cNvSpPr/>
          <p:nvPr/>
        </p:nvSpPr>
        <p:spPr>
          <a:xfrm>
            <a:off x="1418125" y="883685"/>
            <a:ext cx="9355751" cy="536942"/>
          </a:xfrm>
          <a:prstGeom prst="rect">
            <a:avLst/>
          </a:prstGeom>
        </p:spPr>
        <p:txBody>
          <a:bodyPr wrap="square">
            <a:spAutoFit/>
          </a:bodyPr>
          <a:lstStyle/>
          <a:p>
            <a:r>
              <a:rPr lang="en-US" sz="2889" b="1" dirty="0">
                <a:ln w="0"/>
                <a:solidFill>
                  <a:srgbClr val="002060"/>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Potential Benefits of Telemedicine for University Students</a:t>
            </a:r>
          </a:p>
        </p:txBody>
      </p:sp>
      <p:sp>
        <p:nvSpPr>
          <p:cNvPr id="2" name="Rectangle 1">
            <a:extLst>
              <a:ext uri="{FF2B5EF4-FFF2-40B4-BE49-F238E27FC236}">
                <a16:creationId xmlns:a16="http://schemas.microsoft.com/office/drawing/2014/main" id="{EAF2608C-B6FB-4FF2-AA5B-5AA3ED8C6EC0}"/>
              </a:ext>
            </a:extLst>
          </p:cNvPr>
          <p:cNvSpPr>
            <a:spLocks noChangeArrowheads="1"/>
          </p:cNvSpPr>
          <p:nvPr/>
        </p:nvSpPr>
        <p:spPr bwMode="auto">
          <a:xfrm>
            <a:off x="2295960" y="2610054"/>
            <a:ext cx="4441795" cy="458459"/>
          </a:xfrm>
          <a:prstGeom prst="rect">
            <a:avLst/>
          </a:prstGeom>
          <a:solidFill>
            <a:schemeClr val="accent5">
              <a:lumMod val="20000"/>
              <a:lumOff val="80000"/>
            </a:schemeClr>
          </a:solidFill>
          <a:ln/>
        </p:spPr>
        <p:style>
          <a:lnRef idx="3">
            <a:schemeClr val="lt1"/>
          </a:lnRef>
          <a:fillRef idx="1">
            <a:schemeClr val="accent5"/>
          </a:fillRef>
          <a:effectRef idx="1">
            <a:schemeClr val="accent5"/>
          </a:effectRef>
          <a:fontRef idx="minor">
            <a:schemeClr val="lt1"/>
          </a:fontRef>
        </p:style>
        <p:txBody>
          <a:bodyPr vert="horz" wrap="none" lIns="82551" tIns="41275" rIns="82551" bIns="41275" numCol="1" anchor="ctr" anchorCtr="0" compatLnSpc="1">
            <a:prstTxWarp prst="textNoShape">
              <a:avLst/>
            </a:prstTxWarp>
            <a:spAutoFit/>
          </a:bodyPr>
          <a:lstStyle/>
          <a:p>
            <a:pPr defTabSz="825520"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Greater convenience and flexibility for students </a:t>
            </a:r>
          </a:p>
        </p:txBody>
      </p:sp>
      <p:sp>
        <p:nvSpPr>
          <p:cNvPr id="3" name="Rectangle 2">
            <a:extLst>
              <a:ext uri="{FF2B5EF4-FFF2-40B4-BE49-F238E27FC236}">
                <a16:creationId xmlns:a16="http://schemas.microsoft.com/office/drawing/2014/main" id="{44C63433-4FC9-468D-8D95-7B28254D41D9}"/>
              </a:ext>
            </a:extLst>
          </p:cNvPr>
          <p:cNvSpPr/>
          <p:nvPr/>
        </p:nvSpPr>
        <p:spPr>
          <a:xfrm>
            <a:off x="817750" y="1857714"/>
            <a:ext cx="4413864" cy="467436"/>
          </a:xfrm>
          <a:prstGeom prst="rect">
            <a:avLst/>
          </a:prstGeom>
          <a:solidFill>
            <a:schemeClr val="accent4">
              <a:lumMod val="20000"/>
              <a:lumOff val="80000"/>
            </a:schemeClr>
          </a:solidFill>
        </p:spPr>
        <p:style>
          <a:lnRef idx="3">
            <a:schemeClr val="lt1"/>
          </a:lnRef>
          <a:fillRef idx="1">
            <a:schemeClr val="accent5"/>
          </a:fillRef>
          <a:effectRef idx="1">
            <a:schemeClr val="accent5"/>
          </a:effectRef>
          <a:fontRef idx="minor">
            <a:schemeClr val="lt1"/>
          </a:fontRef>
        </p:style>
        <p:txBody>
          <a:bodyPr wrap="square">
            <a:spAutoFit/>
          </a:bodyPr>
          <a:lstStyle/>
          <a:p>
            <a:pPr lvl="0" algn="ctr"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Improved access to mental-health professionals </a:t>
            </a:r>
          </a:p>
        </p:txBody>
      </p:sp>
      <p:sp>
        <p:nvSpPr>
          <p:cNvPr id="5" name="Rectangle 4">
            <a:extLst>
              <a:ext uri="{FF2B5EF4-FFF2-40B4-BE49-F238E27FC236}">
                <a16:creationId xmlns:a16="http://schemas.microsoft.com/office/drawing/2014/main" id="{D403A4EC-5A23-4394-8F7C-518FA5CE32BA}"/>
              </a:ext>
            </a:extLst>
          </p:cNvPr>
          <p:cNvSpPr/>
          <p:nvPr/>
        </p:nvSpPr>
        <p:spPr>
          <a:xfrm>
            <a:off x="817749" y="3371380"/>
            <a:ext cx="4470519" cy="467436"/>
          </a:xfrm>
          <a:prstGeom prst="rect">
            <a:avLst/>
          </a:prstGeom>
          <a:solidFill>
            <a:schemeClr val="accent2">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pPr lvl="0"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Earlier engagement with mental-health support </a:t>
            </a:r>
          </a:p>
        </p:txBody>
      </p:sp>
      <p:sp>
        <p:nvSpPr>
          <p:cNvPr id="7" name="Rectangle 6">
            <a:extLst>
              <a:ext uri="{FF2B5EF4-FFF2-40B4-BE49-F238E27FC236}">
                <a16:creationId xmlns:a16="http://schemas.microsoft.com/office/drawing/2014/main" id="{BAE3DFE3-B65D-4191-94CF-CA39A41A18D5}"/>
              </a:ext>
            </a:extLst>
          </p:cNvPr>
          <p:cNvSpPr/>
          <p:nvPr/>
        </p:nvSpPr>
        <p:spPr>
          <a:xfrm>
            <a:off x="2382464" y="4159810"/>
            <a:ext cx="4266036" cy="467436"/>
          </a:xfrm>
          <a:prstGeom prst="rect">
            <a:avLst/>
          </a:prstGeom>
          <a:solidFill>
            <a:schemeClr val="accent3">
              <a:lumMod val="20000"/>
              <a:lumOff val="80000"/>
            </a:schemeClr>
          </a:solidFill>
        </p:spPr>
        <p:style>
          <a:lnRef idx="3">
            <a:schemeClr val="lt1"/>
          </a:lnRef>
          <a:fillRef idx="1">
            <a:schemeClr val="accent6"/>
          </a:fillRef>
          <a:effectRef idx="1">
            <a:schemeClr val="accent6"/>
          </a:effectRef>
          <a:fontRef idx="minor">
            <a:schemeClr val="lt1"/>
          </a:fontRef>
        </p:style>
        <p:txBody>
          <a:bodyPr wrap="square">
            <a:spAutoFit/>
          </a:bodyPr>
          <a:lstStyle/>
          <a:p>
            <a:pPr lvl="0" algn="ctr"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Continuity of care through remote follow-up </a:t>
            </a:r>
          </a:p>
        </p:txBody>
      </p:sp>
      <p:sp>
        <p:nvSpPr>
          <p:cNvPr id="9" name="Rectangle 8">
            <a:extLst>
              <a:ext uri="{FF2B5EF4-FFF2-40B4-BE49-F238E27FC236}">
                <a16:creationId xmlns:a16="http://schemas.microsoft.com/office/drawing/2014/main" id="{80ACAF08-3EBB-4884-A7F2-7DC1871E7942}"/>
              </a:ext>
            </a:extLst>
          </p:cNvPr>
          <p:cNvSpPr/>
          <p:nvPr/>
        </p:nvSpPr>
        <p:spPr>
          <a:xfrm>
            <a:off x="761985" y="4935897"/>
            <a:ext cx="5196431" cy="467436"/>
          </a:xfrm>
          <a:prstGeom prst="rect">
            <a:avLst/>
          </a:prstGeom>
          <a:solidFill>
            <a:schemeClr val="accent6">
              <a:lumMod val="20000"/>
              <a:lumOff val="80000"/>
            </a:schemeClr>
          </a:solidFill>
        </p:spPr>
        <p:style>
          <a:lnRef idx="3">
            <a:schemeClr val="lt1"/>
          </a:lnRef>
          <a:fillRef idx="1">
            <a:schemeClr val="accent5"/>
          </a:fillRef>
          <a:effectRef idx="1">
            <a:schemeClr val="accent5"/>
          </a:effectRef>
          <a:fontRef idx="minor">
            <a:schemeClr val="lt1"/>
          </a:fontRef>
        </p:style>
        <p:txBody>
          <a:bodyPr wrap="square">
            <a:spAutoFit/>
          </a:bodyPr>
          <a:lstStyle/>
          <a:p>
            <a:pPr lvl="0" algn="ctr"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Potential improvements in </a:t>
            </a:r>
            <a:r>
              <a:rPr lang="en-IN"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mental-health outcomes</a:t>
            </a:r>
            <a:endPar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634AD4CA-6C26-403A-9FB7-F63E1D348E0B}"/>
              </a:ext>
            </a:extLst>
          </p:cNvPr>
          <p:cNvSpPr/>
          <p:nvPr/>
        </p:nvSpPr>
        <p:spPr>
          <a:xfrm>
            <a:off x="2371134" y="5625904"/>
            <a:ext cx="4554325" cy="467436"/>
          </a:xfrm>
          <a:prstGeom prst="rect">
            <a:avLst/>
          </a:prstGeom>
          <a:solidFill>
            <a:schemeClr val="tx2">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pPr lvl="0" algn="ctr"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Wider reach of university mental-health services </a:t>
            </a:r>
          </a:p>
        </p:txBody>
      </p:sp>
      <p:sp>
        <p:nvSpPr>
          <p:cNvPr id="21" name="Rectangle 20">
            <a:extLst>
              <a:ext uri="{FF2B5EF4-FFF2-40B4-BE49-F238E27FC236}">
                <a16:creationId xmlns:a16="http://schemas.microsoft.com/office/drawing/2014/main" id="{E849A855-0910-4965-BD45-A3C81369F90D}"/>
              </a:ext>
            </a:extLst>
          </p:cNvPr>
          <p:cNvSpPr/>
          <p:nvPr/>
        </p:nvSpPr>
        <p:spPr>
          <a:xfrm>
            <a:off x="7390926" y="4682772"/>
            <a:ext cx="4266036" cy="1217641"/>
          </a:xfrm>
          <a:prstGeom prst="rect">
            <a:avLst/>
          </a:prstGeom>
        </p:spPr>
        <p:txBody>
          <a:bodyPr wrap="square">
            <a:spAutoFit/>
            <a:scene3d>
              <a:camera prst="orthographicFront"/>
              <a:lightRig rig="threePt" dir="t"/>
            </a:scene3d>
            <a:sp3d extrusionH="57150">
              <a:bevelT w="38100" h="38100" prst="relaxedInset"/>
            </a:sp3d>
          </a:bodyPr>
          <a:lstStyle/>
          <a:p>
            <a:pPr algn="ctr">
              <a:lnSpc>
                <a:spcPct val="150000"/>
              </a:lnSpc>
            </a:pPr>
            <a:r>
              <a:rPr lang="en-US" sz="1625" b="1" dirty="0">
                <a:ln w="0"/>
                <a:solidFill>
                  <a:schemeClr val="tx1">
                    <a:lumMod val="65000"/>
                    <a:lumOff val="3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Telemedicine provides an additional, accessible and flexible route to professional mental-health support for university students</a:t>
            </a:r>
            <a:r>
              <a:rPr lang="en-US" sz="1625" b="1" dirty="0">
                <a:ln w="0"/>
                <a:solidFill>
                  <a:srgbClr val="00206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IN" sz="1625" b="1" dirty="0">
              <a:ln w="0"/>
              <a:solidFill>
                <a:srgbClr val="00206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2D6BFA4B-A536-4458-B273-672972BFB226}"/>
              </a:ext>
            </a:extLst>
          </p:cNvPr>
          <p:cNvSpPr/>
          <p:nvPr/>
        </p:nvSpPr>
        <p:spPr>
          <a:xfrm>
            <a:off x="8228561" y="5974315"/>
            <a:ext cx="2955168" cy="286873"/>
          </a:xfrm>
          <a:prstGeom prst="rect">
            <a:avLst/>
          </a:prstGeom>
        </p:spPr>
        <p:txBody>
          <a:bodyPr wrap="none">
            <a:spAutoFit/>
          </a:bodyPr>
          <a:lstStyle/>
          <a:p>
            <a:r>
              <a:rPr lang="en-IN" sz="1264" b="1" dirty="0">
                <a:ln w="0"/>
                <a:solidFill>
                  <a:schemeClr val="tx1">
                    <a:lumMod val="65000"/>
                    <a:lumOff val="3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r>
              <a:rPr lang="en-IN" sz="1264" b="1" dirty="0" err="1">
                <a:ln w="0"/>
                <a:solidFill>
                  <a:schemeClr val="tx1">
                    <a:lumMod val="65000"/>
                    <a:lumOff val="3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Harrer</a:t>
            </a:r>
            <a:r>
              <a:rPr lang="en-IN" sz="1264" b="1" dirty="0">
                <a:ln w="0"/>
                <a:solidFill>
                  <a:schemeClr val="tx1">
                    <a:lumMod val="65000"/>
                    <a:lumOff val="3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2019; Ferrari et al., 2022</a:t>
            </a:r>
            <a:r>
              <a:rPr lang="en-IN" sz="1264" dirty="0">
                <a:ln w="0"/>
                <a:solidFill>
                  <a:schemeClr val="tx1">
                    <a:lumMod val="65000"/>
                    <a:lumOff val="3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32700412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9" name="Picture 7" descr="Critical Icon PNG Images, Vectors Free Download - Pngtree">
            <a:extLst>
              <a:ext uri="{FF2B5EF4-FFF2-40B4-BE49-F238E27FC236}">
                <a16:creationId xmlns:a16="http://schemas.microsoft.com/office/drawing/2014/main" id="{EF29660E-8B28-44A6-AB55-F835241C48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340984" y="1388341"/>
            <a:ext cx="654244" cy="65424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C7DA90DC-8CDB-4242-8C6E-46516D2B4C57}"/>
              </a:ext>
            </a:extLst>
          </p:cNvPr>
          <p:cNvSpPr>
            <a:spLocks noGrp="1"/>
          </p:cNvSpPr>
          <p:nvPr>
            <p:ph type="sldNum" sz="quarter" idx="12"/>
          </p:nvPr>
        </p:nvSpPr>
        <p:spPr/>
        <p:txBody>
          <a:bodyPr/>
          <a:lstStyle/>
          <a:p>
            <a:fld id="{B6F15528-21DE-4FAA-801E-634DDDAF4B2B}" type="slidenum">
              <a:rPr lang="en-US" smtClean="0"/>
              <a:pPr/>
              <a:t>44</a:t>
            </a:fld>
            <a:endParaRPr lang="en-US"/>
          </a:p>
        </p:txBody>
      </p:sp>
      <p:sp>
        <p:nvSpPr>
          <p:cNvPr id="8" name="Rectangle 7">
            <a:extLst>
              <a:ext uri="{FF2B5EF4-FFF2-40B4-BE49-F238E27FC236}">
                <a16:creationId xmlns:a16="http://schemas.microsoft.com/office/drawing/2014/main" id="{7D47B555-216F-4A17-920A-1964E1D8B80F}"/>
              </a:ext>
            </a:extLst>
          </p:cNvPr>
          <p:cNvSpPr/>
          <p:nvPr/>
        </p:nvSpPr>
        <p:spPr>
          <a:xfrm>
            <a:off x="2538082" y="813605"/>
            <a:ext cx="7060074" cy="536942"/>
          </a:xfrm>
          <a:prstGeom prst="rect">
            <a:avLst/>
          </a:prstGeom>
        </p:spPr>
        <p:txBody>
          <a:bodyPr wrap="none">
            <a:spAutoFit/>
          </a:bodyPr>
          <a:lstStyle/>
          <a:p>
            <a:r>
              <a:rPr lang="en-US" sz="2889" b="1" dirty="0">
                <a:ln w="0"/>
                <a:solidFill>
                  <a:schemeClr val="accent5">
                    <a:lumMod val="75000"/>
                  </a:schemeClr>
                </a:solidFill>
                <a:effectLst>
                  <a:outerShdw blurRad="50800" dist="38100" dir="5400000" algn="t" rotWithShape="0">
                    <a:prstClr val="black">
                      <a:alpha val="40000"/>
                    </a:prstClr>
                  </a:outerShdw>
                </a:effectLst>
                <a:latin typeface="Times New Roman" panose="02020603050405020304" pitchFamily="18" charset="0"/>
                <a:cs typeface="Times New Roman" panose="02020603050405020304" pitchFamily="18" charset="0"/>
              </a:rPr>
              <a:t>Improved Access to Mental Health Support</a:t>
            </a:r>
            <a:endParaRPr lang="en-IN" sz="2889" dirty="0">
              <a:solidFill>
                <a:schemeClr val="accent5">
                  <a:lumMod val="75000"/>
                </a:schemeClr>
              </a:solidFill>
              <a:effectLst>
                <a:outerShdw blurRad="50800" dist="38100" dir="5400000" algn="t" rotWithShape="0">
                  <a:prstClr val="black">
                    <a:alpha val="40000"/>
                  </a:prstClr>
                </a:outerShdw>
              </a:effectLst>
            </a:endParaRPr>
          </a:p>
        </p:txBody>
      </p:sp>
      <p:sp>
        <p:nvSpPr>
          <p:cNvPr id="9" name="Rectangle 3">
            <a:extLst>
              <a:ext uri="{FF2B5EF4-FFF2-40B4-BE49-F238E27FC236}">
                <a16:creationId xmlns:a16="http://schemas.microsoft.com/office/drawing/2014/main" id="{20C002CE-BA42-4B3D-96C9-766CDDB05D0B}"/>
              </a:ext>
            </a:extLst>
          </p:cNvPr>
          <p:cNvSpPr>
            <a:spLocks noChangeArrowheads="1"/>
          </p:cNvSpPr>
          <p:nvPr/>
        </p:nvSpPr>
        <p:spPr bwMode="auto">
          <a:xfrm>
            <a:off x="936578" y="5555588"/>
            <a:ext cx="2444710" cy="277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lvl="0" eaLnBrk="0" fontAlgn="base" hangingPunct="0">
              <a:spcBef>
                <a:spcPct val="0"/>
              </a:spcBef>
              <a:spcAft>
                <a:spcPct val="0"/>
              </a:spcAft>
            </a:pPr>
            <a:r>
              <a:rPr lang="en-IN" sz="126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(World Health Organization, 2022)</a:t>
            </a:r>
            <a:endParaRPr lang="en-US" altLang="en-US" sz="126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3C567152-9559-4AB9-83E0-A6503D613434}"/>
              </a:ext>
            </a:extLst>
          </p:cNvPr>
          <p:cNvSpPr>
            <a:spLocks noChangeArrowheads="1"/>
          </p:cNvSpPr>
          <p:nvPr/>
        </p:nvSpPr>
        <p:spPr bwMode="auto">
          <a:xfrm>
            <a:off x="844320" y="1442007"/>
            <a:ext cx="5764303" cy="3834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2551" tIns="41275" rIns="82551" bIns="41275" numCol="1" anchor="ctr" anchorCtr="0" compatLnSpc="1">
            <a:prstTxWarp prst="textNoShape">
              <a:avLst/>
            </a:prstTxWarp>
            <a:spAutoFit/>
          </a:bodyPr>
          <a:lstStyle/>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Remote access to mental-health professionals </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Reduces the need for travel to appointments </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Supports students living away from campus or home </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Alternative to face-to-face services</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Reduces practical access barriers</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Enables support from a familiar and convenient location </a:t>
            </a:r>
          </a:p>
        </p:txBody>
      </p:sp>
      <p:sp>
        <p:nvSpPr>
          <p:cNvPr id="5" name="Rectangle 4">
            <a:extLst>
              <a:ext uri="{FF2B5EF4-FFF2-40B4-BE49-F238E27FC236}">
                <a16:creationId xmlns:a16="http://schemas.microsoft.com/office/drawing/2014/main" id="{5C92EF05-D92F-4740-83A1-13C9BC63D39F}"/>
              </a:ext>
            </a:extLst>
          </p:cNvPr>
          <p:cNvSpPr/>
          <p:nvPr/>
        </p:nvSpPr>
        <p:spPr>
          <a:xfrm>
            <a:off x="4582570" y="5533456"/>
            <a:ext cx="7290363" cy="842538"/>
          </a:xfrm>
          <a:prstGeom prst="rect">
            <a:avLst/>
          </a:prstGeom>
          <a:solidFill>
            <a:schemeClr val="accent5">
              <a:lumMod val="40000"/>
              <a:lumOff val="60000"/>
            </a:schemeClr>
          </a:solidFill>
          <a:effectLst>
            <a:outerShdw blurRad="50800" dist="38100" dir="2700000" algn="tl"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wrap="square">
            <a:spAutoFit/>
          </a:bodyPr>
          <a:lstStyle/>
          <a:p>
            <a:pPr algn="ctr">
              <a:lnSpc>
                <a:spcPct val="150000"/>
              </a:lnSpc>
            </a:pPr>
            <a:r>
              <a:rPr lang="en-US" sz="1625" b="1" i="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Telemedicine can reduce practical barriers to accessing professional mental-health support and extend the reach of services to university students.</a:t>
            </a:r>
            <a:endParaRPr lang="en-IN" sz="1625" b="1" i="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10" name="Picture 9" descr="The Rise of Telemedicine: Unlocking Remote Healthcare Career Paths">
            <a:extLst>
              <a:ext uri="{FF2B5EF4-FFF2-40B4-BE49-F238E27FC236}">
                <a16:creationId xmlns:a16="http://schemas.microsoft.com/office/drawing/2014/main" id="{CFD4D5A4-A9AB-4770-BD65-92776AB6902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01462" y="3563636"/>
            <a:ext cx="3124532" cy="195283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87C2515-02BD-4FAC-BB10-2ADEFDCC6122}"/>
              </a:ext>
            </a:extLst>
          </p:cNvPr>
          <p:cNvSpPr/>
          <p:nvPr/>
        </p:nvSpPr>
        <p:spPr>
          <a:xfrm>
            <a:off x="6526837" y="2293804"/>
            <a:ext cx="1891346" cy="759054"/>
          </a:xfrm>
          <a:prstGeom prst="rect">
            <a:avLst/>
          </a:prstGeom>
          <a:ln>
            <a:solidFill>
              <a:schemeClr val="accent4">
                <a:lumMod val="20000"/>
                <a:lumOff val="80000"/>
              </a:schemeClr>
            </a:solidFill>
          </a:ln>
        </p:spPr>
        <p:style>
          <a:lnRef idx="2">
            <a:schemeClr val="accent5"/>
          </a:lnRef>
          <a:fillRef idx="1">
            <a:schemeClr val="lt1"/>
          </a:fillRef>
          <a:effectRef idx="0">
            <a:schemeClr val="accent5"/>
          </a:effectRef>
          <a:fontRef idx="minor">
            <a:schemeClr val="dk1"/>
          </a:fontRef>
        </p:style>
        <p:txBody>
          <a:bodyPr wrap="square">
            <a:spAutoFit/>
          </a:bodyPr>
          <a:lstStyle/>
          <a:p>
            <a:pPr algn="ctr"/>
            <a:r>
              <a:rPr lang="en-US" sz="1444"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Reliable internet and suitable devices are required</a:t>
            </a:r>
            <a:endParaRPr lang="en-IN" sz="1444"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0176030-9DAE-4122-AB86-F2BC539E6C7D}"/>
              </a:ext>
            </a:extLst>
          </p:cNvPr>
          <p:cNvSpPr/>
          <p:nvPr/>
        </p:nvSpPr>
        <p:spPr>
          <a:xfrm>
            <a:off x="9561829" y="2831272"/>
            <a:ext cx="2048520" cy="536814"/>
          </a:xfrm>
          <a:prstGeom prst="rect">
            <a:avLst/>
          </a:prstGeom>
          <a:ln>
            <a:solidFill>
              <a:schemeClr val="accent4">
                <a:lumMod val="40000"/>
                <a:lumOff val="60000"/>
              </a:schemeClr>
            </a:solidFill>
          </a:ln>
        </p:spPr>
        <p:style>
          <a:lnRef idx="2">
            <a:schemeClr val="accent6"/>
          </a:lnRef>
          <a:fillRef idx="1">
            <a:schemeClr val="lt1"/>
          </a:fillRef>
          <a:effectRef idx="0">
            <a:schemeClr val="accent6"/>
          </a:effectRef>
          <a:fontRef idx="minor">
            <a:schemeClr val="dk1"/>
          </a:fontRef>
        </p:style>
        <p:txBody>
          <a:bodyPr wrap="square">
            <a:spAutoFit/>
          </a:bodyPr>
          <a:lstStyle/>
          <a:p>
            <a:r>
              <a:rPr lang="en-IN" sz="1444"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Digital literacy can influence engagement</a:t>
            </a:r>
          </a:p>
        </p:txBody>
      </p:sp>
      <p:sp>
        <p:nvSpPr>
          <p:cNvPr id="16" name="Rectangle 15">
            <a:extLst>
              <a:ext uri="{FF2B5EF4-FFF2-40B4-BE49-F238E27FC236}">
                <a16:creationId xmlns:a16="http://schemas.microsoft.com/office/drawing/2014/main" id="{FD4DF4F0-C85B-4891-ADD0-B22D81A48C58}"/>
              </a:ext>
            </a:extLst>
          </p:cNvPr>
          <p:cNvSpPr/>
          <p:nvPr/>
        </p:nvSpPr>
        <p:spPr>
          <a:xfrm>
            <a:off x="6852366" y="3428154"/>
            <a:ext cx="2295586" cy="536814"/>
          </a:xfrm>
          <a:prstGeom prst="rect">
            <a:avLst/>
          </a:prstGeom>
          <a:ln>
            <a:solidFill>
              <a:schemeClr val="accent4">
                <a:lumMod val="40000"/>
                <a:lumOff val="60000"/>
              </a:schemeClr>
            </a:solidFill>
          </a:ln>
        </p:spPr>
        <p:style>
          <a:lnRef idx="2">
            <a:schemeClr val="accent5"/>
          </a:lnRef>
          <a:fillRef idx="1">
            <a:schemeClr val="lt1"/>
          </a:fillRef>
          <a:effectRef idx="0">
            <a:schemeClr val="accent5"/>
          </a:effectRef>
          <a:fontRef idx="minor">
            <a:schemeClr val="dk1"/>
          </a:fontRef>
        </p:style>
        <p:txBody>
          <a:bodyPr wrap="square">
            <a:spAutoFit/>
          </a:bodyPr>
          <a:lstStyle/>
          <a:p>
            <a:r>
              <a:rPr lang="en-US" sz="1444"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Some students may still require face-to-face care</a:t>
            </a:r>
            <a:endParaRPr lang="en-IN" sz="1444"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3563C0E3-4D68-4270-860F-14B4C734BB4E}"/>
              </a:ext>
            </a:extLst>
          </p:cNvPr>
          <p:cNvSpPr/>
          <p:nvPr/>
        </p:nvSpPr>
        <p:spPr>
          <a:xfrm>
            <a:off x="8465125" y="1574961"/>
            <a:ext cx="2021707" cy="342401"/>
          </a:xfrm>
          <a:prstGeom prst="rect">
            <a:avLst/>
          </a:prstGeom>
        </p:spPr>
        <p:txBody>
          <a:bodyPr wrap="none">
            <a:spAutoFit/>
          </a:bodyPr>
          <a:lstStyle/>
          <a:p>
            <a:r>
              <a:rPr lang="en-US" sz="1625" b="1" u="sng"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Critical Perspectives</a:t>
            </a:r>
          </a:p>
        </p:txBody>
      </p:sp>
      <p:sp>
        <p:nvSpPr>
          <p:cNvPr id="17" name="Arc 16">
            <a:extLst>
              <a:ext uri="{FF2B5EF4-FFF2-40B4-BE49-F238E27FC236}">
                <a16:creationId xmlns:a16="http://schemas.microsoft.com/office/drawing/2014/main" id="{AC2F6A3C-9C57-483F-A549-EE98C33E6907}"/>
              </a:ext>
            </a:extLst>
          </p:cNvPr>
          <p:cNvSpPr/>
          <p:nvPr/>
        </p:nvSpPr>
        <p:spPr>
          <a:xfrm flipH="1">
            <a:off x="8568509" y="1915386"/>
            <a:ext cx="1316778" cy="2359698"/>
          </a:xfrm>
          <a:prstGeom prst="arc">
            <a:avLst>
              <a:gd name="adj1" fmla="val 16200000"/>
              <a:gd name="adj2" fmla="val 1052770"/>
            </a:avLst>
          </a:prstGeom>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sz="1625"/>
          </a:p>
        </p:txBody>
      </p:sp>
      <p:sp>
        <p:nvSpPr>
          <p:cNvPr id="21" name="Arc 20">
            <a:extLst>
              <a:ext uri="{FF2B5EF4-FFF2-40B4-BE49-F238E27FC236}">
                <a16:creationId xmlns:a16="http://schemas.microsoft.com/office/drawing/2014/main" id="{3F53FB8A-4B1B-4F10-9B7B-DAA202B67C33}"/>
              </a:ext>
            </a:extLst>
          </p:cNvPr>
          <p:cNvSpPr/>
          <p:nvPr/>
        </p:nvSpPr>
        <p:spPr>
          <a:xfrm flipH="1">
            <a:off x="8465530" y="1941126"/>
            <a:ext cx="1197050" cy="586449"/>
          </a:xfrm>
          <a:prstGeom prst="arc">
            <a:avLst>
              <a:gd name="adj1" fmla="val 16200000"/>
              <a:gd name="adj2" fmla="val 3"/>
            </a:avLst>
          </a:prstGeom>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sz="1625"/>
          </a:p>
        </p:txBody>
      </p:sp>
      <p:sp>
        <p:nvSpPr>
          <p:cNvPr id="18" name="Arc 17">
            <a:extLst>
              <a:ext uri="{FF2B5EF4-FFF2-40B4-BE49-F238E27FC236}">
                <a16:creationId xmlns:a16="http://schemas.microsoft.com/office/drawing/2014/main" id="{BA77F191-2C49-4EFB-AB63-E09A816E8BBE}"/>
              </a:ext>
            </a:extLst>
          </p:cNvPr>
          <p:cNvSpPr/>
          <p:nvPr/>
        </p:nvSpPr>
        <p:spPr>
          <a:xfrm>
            <a:off x="9725864" y="1926760"/>
            <a:ext cx="654244" cy="1572043"/>
          </a:xfrm>
          <a:prstGeom prst="arc">
            <a:avLst/>
          </a:prstGeom>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sz="1625"/>
          </a:p>
        </p:txBody>
      </p:sp>
    </p:spTree>
    <p:extLst>
      <p:ext uri="{BB962C8B-B14F-4D97-AF65-F5344CB8AC3E}">
        <p14:creationId xmlns:p14="http://schemas.microsoft.com/office/powerpoint/2010/main" val="52705179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11" name="Picture 15" descr="Work Study Balance: Over 1,720 Royalty-Free Licensable Stock Illustrations  &amp; Drawings | Shutterstock">
            <a:extLst>
              <a:ext uri="{FF2B5EF4-FFF2-40B4-BE49-F238E27FC236}">
                <a16:creationId xmlns:a16="http://schemas.microsoft.com/office/drawing/2014/main" id="{2D9D6C17-E567-4B51-8161-0C7F3900287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942" t="27173" r="10783" b="16408"/>
          <a:stretch/>
        </p:blipFill>
        <p:spPr bwMode="auto">
          <a:xfrm>
            <a:off x="867669" y="5245114"/>
            <a:ext cx="627713" cy="52792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45</a:t>
            </a:fld>
            <a:endParaRPr lang="en-US" dirty="0"/>
          </a:p>
        </p:txBody>
      </p:sp>
      <p:sp>
        <p:nvSpPr>
          <p:cNvPr id="3" name="Rectangle 2">
            <a:extLst>
              <a:ext uri="{FF2B5EF4-FFF2-40B4-BE49-F238E27FC236}">
                <a16:creationId xmlns:a16="http://schemas.microsoft.com/office/drawing/2014/main" id="{58FE51B0-92ED-4A19-90EC-1F576EA8F558}"/>
              </a:ext>
            </a:extLst>
          </p:cNvPr>
          <p:cNvSpPr/>
          <p:nvPr/>
        </p:nvSpPr>
        <p:spPr>
          <a:xfrm>
            <a:off x="661409" y="528938"/>
            <a:ext cx="11075558" cy="536942"/>
          </a:xfrm>
          <a:prstGeom prst="rect">
            <a:avLst/>
          </a:prstGeom>
        </p:spPr>
        <p:txBody>
          <a:bodyPr wrap="square">
            <a:spAutoFit/>
          </a:bodyPr>
          <a:lstStyle/>
          <a:p>
            <a:endParaRPr lang="en-US" sz="2889" b="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EE939B2-1409-4907-976F-C39E5E969706}"/>
              </a:ext>
            </a:extLst>
          </p:cNvPr>
          <p:cNvSpPr/>
          <p:nvPr/>
        </p:nvSpPr>
        <p:spPr>
          <a:xfrm>
            <a:off x="3930877" y="736920"/>
            <a:ext cx="4330247" cy="547468"/>
          </a:xfrm>
          <a:prstGeom prst="rect">
            <a:avLst/>
          </a:prstGeom>
          <a:noFill/>
        </p:spPr>
        <p:txBody>
          <a:bodyPr wrap="non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889" b="1"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Convenience &amp; Flexibility</a:t>
            </a:r>
          </a:p>
        </p:txBody>
      </p:sp>
      <p:sp>
        <p:nvSpPr>
          <p:cNvPr id="5" name="Rectangle 4">
            <a:extLst>
              <a:ext uri="{FF2B5EF4-FFF2-40B4-BE49-F238E27FC236}">
                <a16:creationId xmlns:a16="http://schemas.microsoft.com/office/drawing/2014/main" id="{CDCC96F8-B859-47CC-B9F1-07AB015658B2}"/>
              </a:ext>
            </a:extLst>
          </p:cNvPr>
          <p:cNvSpPr/>
          <p:nvPr/>
        </p:nvSpPr>
        <p:spPr>
          <a:xfrm>
            <a:off x="5270493" y="4773697"/>
            <a:ext cx="5778552" cy="1217641"/>
          </a:xfrm>
          <a:prstGeom prst="rect">
            <a:avLst/>
          </a:prstGeom>
          <a:solidFill>
            <a:schemeClr val="accent5">
              <a:lumMod val="20000"/>
              <a:lumOff val="80000"/>
            </a:schemeClr>
          </a:solidFill>
          <a:effectLst>
            <a:outerShdw blurRad="50800" dist="38100" dir="2700000" algn="tl"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wrap="square">
            <a:spAutoFit/>
          </a:bodyPr>
          <a:lstStyle/>
          <a:p>
            <a:pPr algn="ctr">
              <a:lnSpc>
                <a:spcPct val="150000"/>
              </a:lnSpc>
            </a:pPr>
            <a:r>
              <a:rPr 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Telemedicine can make mental-health support more convenient and flexible by fitting care around students' academic and personal commitments.</a:t>
            </a:r>
            <a:endParaRPr lang="en-IN"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6" name="Rectangle 1">
            <a:extLst>
              <a:ext uri="{FF2B5EF4-FFF2-40B4-BE49-F238E27FC236}">
                <a16:creationId xmlns:a16="http://schemas.microsoft.com/office/drawing/2014/main" id="{26B360F8-FD8A-43A8-A21C-5A2FDE71B119}"/>
              </a:ext>
            </a:extLst>
          </p:cNvPr>
          <p:cNvSpPr>
            <a:spLocks noChangeArrowheads="1"/>
          </p:cNvSpPr>
          <p:nvPr/>
        </p:nvSpPr>
        <p:spPr bwMode="auto">
          <a:xfrm>
            <a:off x="1577286" y="1197963"/>
            <a:ext cx="3252495" cy="4584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Flexible appointment options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Reduced travel and waiting time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Fits around academic schedules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Easier access during busy periods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Convenient remote follow-up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Supports study–work–life balance </a:t>
            </a:r>
          </a:p>
        </p:txBody>
      </p:sp>
      <p:pic>
        <p:nvPicPr>
          <p:cNvPr id="4099" name="Picture 3" descr="Cita con el médico - Iconos gratis de usuario">
            <a:extLst>
              <a:ext uri="{FF2B5EF4-FFF2-40B4-BE49-F238E27FC236}">
                <a16:creationId xmlns:a16="http://schemas.microsoft.com/office/drawing/2014/main" id="{76ED78D5-BC1D-4E31-A706-A7DB2B69278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5401" y="1500944"/>
            <a:ext cx="481546" cy="481546"/>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Hospital Waiting Time: Over 1,278 Royalty-Free Licensable Stock  Illustrations &amp; Drawings | Shutterstock">
            <a:extLst>
              <a:ext uri="{FF2B5EF4-FFF2-40B4-BE49-F238E27FC236}">
                <a16:creationId xmlns:a16="http://schemas.microsoft.com/office/drawing/2014/main" id="{C597C7F4-B66B-4758-9DFA-2951FB0EF342}"/>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18321" b="10743"/>
          <a:stretch/>
        </p:blipFill>
        <p:spPr bwMode="auto">
          <a:xfrm>
            <a:off x="935130" y="2285099"/>
            <a:ext cx="592748" cy="481546"/>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Schedule - Free education icons">
            <a:extLst>
              <a:ext uri="{FF2B5EF4-FFF2-40B4-BE49-F238E27FC236}">
                <a16:creationId xmlns:a16="http://schemas.microsoft.com/office/drawing/2014/main" id="{0D4DD8B7-DB21-412F-A06A-D28750D0D2DE}"/>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09800" y="2966070"/>
            <a:ext cx="592748" cy="592748"/>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9" descr="Busy - Free people icons">
            <a:extLst>
              <a:ext uri="{FF2B5EF4-FFF2-40B4-BE49-F238E27FC236}">
                <a16:creationId xmlns:a16="http://schemas.microsoft.com/office/drawing/2014/main" id="{08120D62-913C-4CB7-95C7-5783756C0CE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68796" y="3782311"/>
            <a:ext cx="454784" cy="454784"/>
          </a:xfrm>
          <a:prstGeom prst="rect">
            <a:avLst/>
          </a:prstGeom>
          <a:noFill/>
          <a:extLst>
            <a:ext uri="{909E8E84-426E-40DD-AFC4-6F175D3DCCD1}">
              <a14:hiddenFill xmlns:a14="http://schemas.microsoft.com/office/drawing/2010/main">
                <a:solidFill>
                  <a:srgbClr val="FFFFFF"/>
                </a:solidFill>
              </a14:hiddenFill>
            </a:ext>
          </a:extLst>
        </p:spPr>
      </p:pic>
      <p:pic>
        <p:nvPicPr>
          <p:cNvPr id="4107" name="Picture 11" descr="Remote Medical PNG Transparent Images Free Download | Vector Files | Pngtree">
            <a:extLst>
              <a:ext uri="{FF2B5EF4-FFF2-40B4-BE49-F238E27FC236}">
                <a16:creationId xmlns:a16="http://schemas.microsoft.com/office/drawing/2014/main" id="{185E60B8-990A-4B04-A42E-4D4DB09B8583}"/>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79051" y="4460587"/>
            <a:ext cx="654244" cy="654244"/>
          </a:xfrm>
          <a:prstGeom prst="rect">
            <a:avLst/>
          </a:prstGeom>
          <a:noFill/>
          <a:extLst>
            <a:ext uri="{909E8E84-426E-40DD-AFC4-6F175D3DCCD1}">
              <a14:hiddenFill xmlns:a14="http://schemas.microsoft.com/office/drawing/2010/main">
                <a:solidFill>
                  <a:srgbClr val="FFFFFF"/>
                </a:solidFill>
              </a14:hiddenFill>
            </a:ext>
          </a:extLst>
        </p:spPr>
      </p:pic>
      <p:pic>
        <p:nvPicPr>
          <p:cNvPr id="4115" name="Picture 19" descr="7 Major Areas Where Telemedicine Can Be Applied | Neurealm">
            <a:extLst>
              <a:ext uri="{FF2B5EF4-FFF2-40B4-BE49-F238E27FC236}">
                <a16:creationId xmlns:a16="http://schemas.microsoft.com/office/drawing/2014/main" id="{F30FEF1A-95C0-497B-A7FF-5263D3B8568D}"/>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476869" y="2162904"/>
            <a:ext cx="3608443" cy="2405461"/>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7" name="Rectangle 6">
            <a:extLst>
              <a:ext uri="{FF2B5EF4-FFF2-40B4-BE49-F238E27FC236}">
                <a16:creationId xmlns:a16="http://schemas.microsoft.com/office/drawing/2014/main" id="{0F29DA13-82F0-4573-B867-2255C89753E9}"/>
              </a:ext>
            </a:extLst>
          </p:cNvPr>
          <p:cNvSpPr/>
          <p:nvPr/>
        </p:nvSpPr>
        <p:spPr>
          <a:xfrm flipH="1">
            <a:off x="9335425" y="2418581"/>
            <a:ext cx="2009916" cy="759054"/>
          </a:xfrm>
          <a:prstGeom prst="rect">
            <a:avLst/>
          </a:prstGeom>
        </p:spPr>
        <p:txBody>
          <a:bodyPr wrap="square">
            <a:spAutoFit/>
          </a:bodyPr>
          <a:lstStyle/>
          <a:p>
            <a:pPr marL="257975" indent="-257975" algn="ctr">
              <a:buFont typeface="Wingdings" panose="05000000000000000000" pitchFamily="2" charset="2"/>
              <a:buChar char="q"/>
            </a:pPr>
            <a:r>
              <a:rPr lang="en-US" sz="144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Flexible access does not guarantee student engagement</a:t>
            </a:r>
            <a:endParaRPr lang="en-IN" sz="144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8E202725-8656-4415-B6B1-E55EE4184405}"/>
              </a:ext>
            </a:extLst>
          </p:cNvPr>
          <p:cNvSpPr/>
          <p:nvPr/>
        </p:nvSpPr>
        <p:spPr>
          <a:xfrm flipH="1">
            <a:off x="9270396" y="3264232"/>
            <a:ext cx="2318394" cy="536814"/>
          </a:xfrm>
          <a:prstGeom prst="rect">
            <a:avLst/>
          </a:prstGeom>
        </p:spPr>
        <p:txBody>
          <a:bodyPr wrap="square">
            <a:spAutoFit/>
          </a:bodyPr>
          <a:lstStyle/>
          <a:p>
            <a:pPr marL="257975" indent="-257975" algn="ctr">
              <a:buFont typeface="Wingdings" panose="05000000000000000000" pitchFamily="2" charset="2"/>
              <a:buChar char="q"/>
            </a:pPr>
            <a:r>
              <a:rPr lang="en-US" sz="144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Technical problems can disrupt consultations</a:t>
            </a:r>
            <a:endParaRPr lang="en-IN" sz="144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23" name="Rectangle 22">
            <a:extLst>
              <a:ext uri="{FF2B5EF4-FFF2-40B4-BE49-F238E27FC236}">
                <a16:creationId xmlns:a16="http://schemas.microsoft.com/office/drawing/2014/main" id="{371B47DA-D572-4530-BCE4-DD0B3E233D1C}"/>
              </a:ext>
            </a:extLst>
          </p:cNvPr>
          <p:cNvSpPr/>
          <p:nvPr/>
        </p:nvSpPr>
        <p:spPr>
          <a:xfrm>
            <a:off x="9406221" y="1829476"/>
            <a:ext cx="2021707" cy="342401"/>
          </a:xfrm>
          <a:prstGeom prst="rect">
            <a:avLst/>
          </a:prstGeom>
        </p:spPr>
        <p:txBody>
          <a:bodyPr wrap="none">
            <a:spAutoFit/>
          </a:bodyPr>
          <a:lstStyle/>
          <a:p>
            <a:r>
              <a:rPr lang="en-US" sz="1625" b="1" u="sng" dirty="0">
                <a:ln w="0"/>
                <a:solidFill>
                  <a:srgbClr val="00206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Critical Perspectives</a:t>
            </a:r>
          </a:p>
        </p:txBody>
      </p:sp>
      <p:sp>
        <p:nvSpPr>
          <p:cNvPr id="10" name="Rectangle 9">
            <a:extLst>
              <a:ext uri="{FF2B5EF4-FFF2-40B4-BE49-F238E27FC236}">
                <a16:creationId xmlns:a16="http://schemas.microsoft.com/office/drawing/2014/main" id="{40A2C998-A00C-4E9E-BFF1-39654B5BF29F}"/>
              </a:ext>
            </a:extLst>
          </p:cNvPr>
          <p:cNvSpPr/>
          <p:nvPr/>
        </p:nvSpPr>
        <p:spPr>
          <a:xfrm>
            <a:off x="1980576" y="6025479"/>
            <a:ext cx="1968809" cy="314573"/>
          </a:xfrm>
          <a:prstGeom prst="rect">
            <a:avLst/>
          </a:prstGeom>
        </p:spPr>
        <p:txBody>
          <a:bodyPr wrap="none">
            <a:spAutoFit/>
          </a:bodyPr>
          <a:lstStyle/>
          <a:p>
            <a:r>
              <a:rPr lang="en-IN" sz="144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r>
              <a:rPr lang="en-IN" sz="1444"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Montagni</a:t>
            </a:r>
            <a:r>
              <a:rPr lang="en-IN" sz="144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2020)</a:t>
            </a:r>
          </a:p>
        </p:txBody>
      </p:sp>
    </p:spTree>
    <p:extLst>
      <p:ext uri="{BB962C8B-B14F-4D97-AF65-F5344CB8AC3E}">
        <p14:creationId xmlns:p14="http://schemas.microsoft.com/office/powerpoint/2010/main" val="46891344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E939B2-1409-4907-976F-C39E5E969706}"/>
              </a:ext>
            </a:extLst>
          </p:cNvPr>
          <p:cNvSpPr/>
          <p:nvPr/>
        </p:nvSpPr>
        <p:spPr>
          <a:xfrm>
            <a:off x="1978580" y="550258"/>
            <a:ext cx="8016897" cy="769773"/>
          </a:xfrm>
          <a:prstGeom prst="rect">
            <a:avLst/>
          </a:prstGeom>
          <a:noFill/>
        </p:spPr>
        <p:txBody>
          <a:bodyPr wrap="non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lnSpc>
                <a:spcPct val="150000"/>
              </a:lnSpc>
            </a:pPr>
            <a:r>
              <a:rPr lang="en-US" sz="2889" b="1" dirty="0">
                <a:ln w="0"/>
                <a:solidFill>
                  <a:srgbClr val="BF078A"/>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Earlier Engagement with Mental-Health Support</a:t>
            </a:r>
          </a:p>
        </p:txBody>
      </p:sp>
      <p:sp>
        <p:nvSpPr>
          <p:cNvPr id="6" name="Rectangle 5">
            <a:extLst>
              <a:ext uri="{FF2B5EF4-FFF2-40B4-BE49-F238E27FC236}">
                <a16:creationId xmlns:a16="http://schemas.microsoft.com/office/drawing/2014/main" id="{E92313D5-7C9A-4982-A8BD-75F86E09850F}"/>
              </a:ext>
            </a:extLst>
          </p:cNvPr>
          <p:cNvSpPr/>
          <p:nvPr/>
        </p:nvSpPr>
        <p:spPr>
          <a:xfrm>
            <a:off x="644979" y="5607146"/>
            <a:ext cx="5244646" cy="675954"/>
          </a:xfrm>
          <a:prstGeom prst="rect">
            <a:avLst/>
          </a:prstGeom>
        </p:spPr>
        <p:txBody>
          <a:bodyPr wrap="square">
            <a:spAutoFit/>
          </a:bodyPr>
          <a:lstStyle/>
          <a:p>
            <a:pPr algn="ctr">
              <a:lnSpc>
                <a:spcPct val="150000"/>
              </a:lnSpc>
            </a:pPr>
            <a:r>
              <a:rPr lang="en-US"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(Mitchell, Holtz and </a:t>
            </a:r>
            <a:r>
              <a:rPr lang="en-US" sz="1264"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McCarroll</a:t>
            </a:r>
            <a:r>
              <a:rPr lang="en-US"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2021, </a:t>
            </a:r>
            <a:r>
              <a:rPr lang="da-DK"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Lattie et al., 2019; Madrid-Cagigal et al., 2025; Zhan et al., 2026)</a:t>
            </a:r>
            <a:r>
              <a:rPr lang="en-US"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IN"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7E613440-99A1-421F-8376-9AA63FA3ACB1}"/>
              </a:ext>
            </a:extLst>
          </p:cNvPr>
          <p:cNvSpPr>
            <a:spLocks noChangeArrowheads="1"/>
          </p:cNvSpPr>
          <p:nvPr/>
        </p:nvSpPr>
        <p:spPr bwMode="auto">
          <a:xfrm>
            <a:off x="1182571" y="2862085"/>
            <a:ext cx="605937" cy="5834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defTabSz="825520" eaLnBrk="0" fontAlgn="base" hangingPunct="0">
              <a:spcBef>
                <a:spcPct val="0"/>
              </a:spcBef>
              <a:spcAft>
                <a:spcPct val="0"/>
              </a:spcAft>
            </a:pPr>
            <a:r>
              <a:rPr lang="en-US" altLang="en-US" sz="1625">
                <a:ln w="0"/>
                <a:effectLst>
                  <a:outerShdw blurRad="38100" dist="19050" dir="2700000" algn="tl" rotWithShape="0">
                    <a:schemeClr val="dk1">
                      <a:alpha val="40000"/>
                    </a:schemeClr>
                  </a:outerShdw>
                </a:effectLst>
                <a:latin typeface="AcadEref" panose="02000500000000020003" pitchFamily="2" charset="0"/>
              </a:rPr>
              <a:t>times</a:t>
            </a:r>
            <a:endParaRPr lang="en-US" altLang="en-US" sz="1625" dirty="0">
              <a:ln w="0"/>
              <a:effectLst>
                <a:outerShdw blurRad="38100" dist="19050" dir="2700000" algn="tl" rotWithShape="0">
                  <a:schemeClr val="dk1">
                    <a:alpha val="40000"/>
                  </a:schemeClr>
                </a:outerShdw>
              </a:effectLst>
              <a:latin typeface="AcadEref" panose="02000500000000020003" pitchFamily="2" charset="0"/>
            </a:endParaRPr>
          </a:p>
          <a:p>
            <a:pPr defTabSz="825520" eaLnBrk="0" fontAlgn="base" hangingPunct="0">
              <a:spcBef>
                <a:spcPct val="0"/>
              </a:spcBef>
              <a:spcAft>
                <a:spcPct val="0"/>
              </a:spcAft>
            </a:pPr>
            <a:endParaRPr lang="en-US" altLang="en-US" sz="1625" dirty="0">
              <a:ln w="0"/>
              <a:effectLst>
                <a:outerShdw blurRad="38100" dist="19050" dir="2700000" algn="tl" rotWithShape="0">
                  <a:schemeClr val="dk1">
                    <a:alpha val="40000"/>
                  </a:schemeClr>
                </a:outerShdw>
              </a:effectLst>
              <a:latin typeface="AcadEref" panose="02000500000000020003" pitchFamily="2" charset="0"/>
            </a:endParaRPr>
          </a:p>
        </p:txBody>
      </p:sp>
      <p:sp>
        <p:nvSpPr>
          <p:cNvPr id="20" name="Rectangle 10">
            <a:extLst>
              <a:ext uri="{FF2B5EF4-FFF2-40B4-BE49-F238E27FC236}">
                <a16:creationId xmlns:a16="http://schemas.microsoft.com/office/drawing/2014/main" id="{B84FAF49-95C4-4074-98ED-327789CB7F13}"/>
              </a:ext>
            </a:extLst>
          </p:cNvPr>
          <p:cNvSpPr>
            <a:spLocks noChangeArrowheads="1"/>
          </p:cNvSpPr>
          <p:nvPr/>
        </p:nvSpPr>
        <p:spPr bwMode="auto">
          <a:xfrm>
            <a:off x="768267" y="1506426"/>
            <a:ext cx="5817813" cy="3834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Easier first contact with mental-health professionals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Lower practical barriers to seeking support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Supports timely assessment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Facilitates early intervention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Enables remote follow-up after initial contact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Promote earlier seek seeking help before difficulties escalate </a:t>
            </a:r>
          </a:p>
        </p:txBody>
      </p:sp>
      <p:pic>
        <p:nvPicPr>
          <p:cNvPr id="1036" name="Picture 12" descr="Telehealth visits for mental health continue to rise despite dropping in  every other specialty - MedCity News">
            <a:extLst>
              <a:ext uri="{FF2B5EF4-FFF2-40B4-BE49-F238E27FC236}">
                <a16:creationId xmlns:a16="http://schemas.microsoft.com/office/drawing/2014/main" id="{0DF30582-24E6-4CB2-AD20-AD5F5A0811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0770" y="1915570"/>
            <a:ext cx="3931454" cy="262097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1" name="Rectangle 13">
            <a:extLst>
              <a:ext uri="{FF2B5EF4-FFF2-40B4-BE49-F238E27FC236}">
                <a16:creationId xmlns:a16="http://schemas.microsoft.com/office/drawing/2014/main" id="{B928D98B-1B18-4DEB-8EA7-CAA01DE47A82}"/>
              </a:ext>
            </a:extLst>
          </p:cNvPr>
          <p:cNvSpPr>
            <a:spLocks noChangeArrowheads="1"/>
          </p:cNvSpPr>
          <p:nvPr/>
        </p:nvSpPr>
        <p:spPr bwMode="auto">
          <a:xfrm>
            <a:off x="10085953" y="5563878"/>
            <a:ext cx="1926184" cy="750077"/>
          </a:xfrm>
          <a:prstGeom prst="rect">
            <a:avLst/>
          </a:prstGeom>
          <a:ln w="9525">
            <a:solidFill>
              <a:schemeClr val="accent4">
                <a:lumMod val="40000"/>
                <a:lumOff val="60000"/>
              </a:schemeClr>
            </a:solidFill>
            <a:miter lim="800000"/>
            <a:headEnd/>
            <a:tailEnd/>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accent6"/>
          </a:lnRef>
          <a:fillRef idx="1">
            <a:schemeClr val="lt1"/>
          </a:fillRef>
          <a:effectRef idx="0">
            <a:schemeClr val="accent6"/>
          </a:effectRef>
          <a:fontRef idx="minor">
            <a:schemeClr val="dk1"/>
          </a:fontRef>
        </p:style>
        <p:txBody>
          <a:bodyPr vert="horz" wrap="square" lIns="82551" tIns="41275" rIns="82551" bIns="41275" numCol="1" anchor="ctr" anchorCtr="0" compatLnSpc="1">
            <a:prstTxWarp prst="textNoShape">
              <a:avLst/>
            </a:prstTxWarp>
            <a:spAutoFit/>
          </a:bodyPr>
          <a:lstStyle/>
          <a:p>
            <a:pPr algn="ctr" defTabSz="825520" eaLnBrk="0" fontAlgn="base" hangingPunct="0">
              <a:spcBef>
                <a:spcPct val="0"/>
              </a:spcBef>
              <a:spcAft>
                <a:spcPct val="0"/>
              </a:spcAft>
              <a:buClr>
                <a:srgbClr val="BF078A"/>
              </a:buClr>
            </a:pPr>
            <a:r>
              <a:rPr lang="en-US" altLang="en-US" sz="144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Telemedicine may not be suitable for acute or complex needs </a:t>
            </a:r>
          </a:p>
        </p:txBody>
      </p:sp>
      <p:sp>
        <p:nvSpPr>
          <p:cNvPr id="28" name="Rectangle 27">
            <a:extLst>
              <a:ext uri="{FF2B5EF4-FFF2-40B4-BE49-F238E27FC236}">
                <a16:creationId xmlns:a16="http://schemas.microsoft.com/office/drawing/2014/main" id="{0C4E7AD5-82D3-4114-A2B2-3B85E046BEA6}"/>
              </a:ext>
            </a:extLst>
          </p:cNvPr>
          <p:cNvSpPr/>
          <p:nvPr/>
        </p:nvSpPr>
        <p:spPr>
          <a:xfrm>
            <a:off x="8434938" y="4933759"/>
            <a:ext cx="2021707" cy="342401"/>
          </a:xfrm>
          <a:prstGeom prst="rect">
            <a:avLst/>
          </a:prstGeom>
        </p:spPr>
        <p:txBody>
          <a:bodyPr wrap="none">
            <a:spAutoFit/>
          </a:bodyPr>
          <a:lstStyle/>
          <a:p>
            <a:r>
              <a:rPr lang="en-US" sz="1625" b="1" u="sng" dirty="0">
                <a:ln w="0"/>
                <a:solidFill>
                  <a:schemeClr val="accent4">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Critical Perspectives</a:t>
            </a:r>
          </a:p>
        </p:txBody>
      </p:sp>
      <p:sp>
        <p:nvSpPr>
          <p:cNvPr id="23" name="Rectangle 22">
            <a:extLst>
              <a:ext uri="{FF2B5EF4-FFF2-40B4-BE49-F238E27FC236}">
                <a16:creationId xmlns:a16="http://schemas.microsoft.com/office/drawing/2014/main" id="{B617F673-DA70-460F-A853-9CDAC0EBA802}"/>
              </a:ext>
            </a:extLst>
          </p:cNvPr>
          <p:cNvSpPr/>
          <p:nvPr/>
        </p:nvSpPr>
        <p:spPr>
          <a:xfrm>
            <a:off x="6302377" y="5587482"/>
            <a:ext cx="1745416" cy="759054"/>
          </a:xfrm>
          <a:prstGeom prst="rect">
            <a:avLst/>
          </a:prstGeom>
          <a:ln>
            <a:solidFill>
              <a:schemeClr val="accent4">
                <a:lumMod val="40000"/>
                <a:lumOff val="60000"/>
              </a:schemeClr>
            </a:solidFill>
          </a:ln>
        </p:spPr>
        <p:style>
          <a:lnRef idx="2">
            <a:schemeClr val="accent5"/>
          </a:lnRef>
          <a:fillRef idx="1">
            <a:schemeClr val="lt1"/>
          </a:fillRef>
          <a:effectRef idx="0">
            <a:schemeClr val="accent5"/>
          </a:effectRef>
          <a:fontRef idx="minor">
            <a:schemeClr val="dk1"/>
          </a:fontRef>
        </p:style>
        <p:txBody>
          <a:bodyPr wrap="square">
            <a:spAutoFit/>
          </a:bodyPr>
          <a:lstStyle/>
          <a:p>
            <a:pPr lvl="0" algn="ctr" eaLnBrk="0" fontAlgn="base" hangingPunct="0">
              <a:spcBef>
                <a:spcPct val="0"/>
              </a:spcBef>
              <a:spcAft>
                <a:spcPct val="0"/>
              </a:spcAft>
              <a:buClr>
                <a:srgbClr val="BF078A"/>
              </a:buClr>
            </a:pPr>
            <a:r>
              <a:rPr lang="en-US" altLang="en-US" sz="144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Digital access does not automatically overcome stigma </a:t>
            </a:r>
          </a:p>
        </p:txBody>
      </p:sp>
      <p:sp>
        <p:nvSpPr>
          <p:cNvPr id="24" name="Rectangle 23">
            <a:extLst>
              <a:ext uri="{FF2B5EF4-FFF2-40B4-BE49-F238E27FC236}">
                <a16:creationId xmlns:a16="http://schemas.microsoft.com/office/drawing/2014/main" id="{BCC39665-E1D9-4B04-94AE-D6BC23EE90E8}"/>
              </a:ext>
            </a:extLst>
          </p:cNvPr>
          <p:cNvSpPr/>
          <p:nvPr/>
        </p:nvSpPr>
        <p:spPr>
          <a:xfrm>
            <a:off x="8290167" y="5566474"/>
            <a:ext cx="1622203" cy="759054"/>
          </a:xfrm>
          <a:prstGeom prst="rect">
            <a:avLst/>
          </a:prstGeom>
          <a:ln>
            <a:solidFill>
              <a:schemeClr val="accent4">
                <a:lumMod val="20000"/>
                <a:lumOff val="80000"/>
              </a:schemeClr>
            </a:solidFill>
          </a:ln>
        </p:spPr>
        <p:style>
          <a:lnRef idx="2">
            <a:schemeClr val="accent6"/>
          </a:lnRef>
          <a:fillRef idx="1">
            <a:schemeClr val="lt1"/>
          </a:fillRef>
          <a:effectRef idx="0">
            <a:schemeClr val="accent6"/>
          </a:effectRef>
          <a:fontRef idx="minor">
            <a:schemeClr val="dk1"/>
          </a:fontRef>
        </p:style>
        <p:txBody>
          <a:bodyPr wrap="square">
            <a:spAutoFit/>
          </a:bodyPr>
          <a:lstStyle/>
          <a:p>
            <a:pPr lvl="0" algn="ctr" eaLnBrk="0" fontAlgn="base" hangingPunct="0">
              <a:spcBef>
                <a:spcPct val="0"/>
              </a:spcBef>
              <a:spcAft>
                <a:spcPct val="0"/>
              </a:spcAft>
              <a:buClr>
                <a:srgbClr val="BF078A"/>
              </a:buClr>
            </a:pPr>
            <a:r>
              <a:rPr lang="en-US" altLang="en-US" sz="144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Students may still delay seeking professional help </a:t>
            </a:r>
          </a:p>
        </p:txBody>
      </p:sp>
    </p:spTree>
    <p:extLst>
      <p:ext uri="{BB962C8B-B14F-4D97-AF65-F5344CB8AC3E}">
        <p14:creationId xmlns:p14="http://schemas.microsoft.com/office/powerpoint/2010/main" val="363555782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7DA90DC-8CDB-4242-8C6E-46516D2B4C57}"/>
              </a:ext>
            </a:extLst>
          </p:cNvPr>
          <p:cNvSpPr>
            <a:spLocks noGrp="1"/>
          </p:cNvSpPr>
          <p:nvPr>
            <p:ph type="sldNum" sz="quarter" idx="12"/>
          </p:nvPr>
        </p:nvSpPr>
        <p:spPr/>
        <p:txBody>
          <a:bodyPr/>
          <a:lstStyle/>
          <a:p>
            <a:fld id="{B6F15528-21DE-4FAA-801E-634DDDAF4B2B}" type="slidenum">
              <a:rPr lang="en-US" smtClean="0"/>
              <a:pPr/>
              <a:t>47</a:t>
            </a:fld>
            <a:endParaRPr lang="en-US"/>
          </a:p>
        </p:txBody>
      </p:sp>
      <p:sp>
        <p:nvSpPr>
          <p:cNvPr id="8" name="Rectangle 7">
            <a:extLst>
              <a:ext uri="{FF2B5EF4-FFF2-40B4-BE49-F238E27FC236}">
                <a16:creationId xmlns:a16="http://schemas.microsoft.com/office/drawing/2014/main" id="{7D47B555-216F-4A17-920A-1964E1D8B80F}"/>
              </a:ext>
            </a:extLst>
          </p:cNvPr>
          <p:cNvSpPr/>
          <p:nvPr/>
        </p:nvSpPr>
        <p:spPr>
          <a:xfrm>
            <a:off x="3494309" y="851833"/>
            <a:ext cx="4881208" cy="536942"/>
          </a:xfrm>
          <a:prstGeom prst="rect">
            <a:avLst/>
          </a:prstGeom>
        </p:spPr>
        <p:txBody>
          <a:bodyPr wrap="none">
            <a:spAutoFit/>
          </a:bodyPr>
          <a:lstStyle/>
          <a:p>
            <a:r>
              <a:rPr lang="en-US" sz="2889" b="1" dirty="0">
                <a:ln w="0"/>
                <a:solidFill>
                  <a:schemeClr val="accent6">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Continuity of the Mental care</a:t>
            </a:r>
            <a:endParaRPr lang="en-IN" sz="2889" dirty="0">
              <a:solidFill>
                <a:schemeClr val="accent6">
                  <a:lumMod val="75000"/>
                </a:schemeClr>
              </a:solidFill>
            </a:endParaRPr>
          </a:p>
        </p:txBody>
      </p:sp>
      <p:sp>
        <p:nvSpPr>
          <p:cNvPr id="15" name="Rectangle 14">
            <a:extLst>
              <a:ext uri="{FF2B5EF4-FFF2-40B4-BE49-F238E27FC236}">
                <a16:creationId xmlns:a16="http://schemas.microsoft.com/office/drawing/2014/main" id="{F7194368-C535-44B7-A0AD-E6DC9AD25208}"/>
              </a:ext>
            </a:extLst>
          </p:cNvPr>
          <p:cNvSpPr/>
          <p:nvPr/>
        </p:nvSpPr>
        <p:spPr>
          <a:xfrm>
            <a:off x="7157254" y="4087861"/>
            <a:ext cx="3288282" cy="380755"/>
          </a:xfrm>
          <a:prstGeom prst="rect">
            <a:avLst/>
          </a:prstGeom>
          <a:noFill/>
        </p:spPr>
        <p:txBody>
          <a:bodyPr wrap="squar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1806" b="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Critical Perspectives</a:t>
            </a:r>
          </a:p>
        </p:txBody>
      </p:sp>
      <p:sp>
        <p:nvSpPr>
          <p:cNvPr id="11" name="Teardrop 10">
            <a:extLst>
              <a:ext uri="{FF2B5EF4-FFF2-40B4-BE49-F238E27FC236}">
                <a16:creationId xmlns:a16="http://schemas.microsoft.com/office/drawing/2014/main" id="{90747A25-C1CF-4490-B561-FDD0A9E28825}"/>
              </a:ext>
            </a:extLst>
          </p:cNvPr>
          <p:cNvSpPr/>
          <p:nvPr/>
        </p:nvSpPr>
        <p:spPr>
          <a:xfrm>
            <a:off x="6439962" y="1840132"/>
            <a:ext cx="3720041" cy="1888056"/>
          </a:xfrm>
          <a:prstGeom prst="teardrop">
            <a:avLst/>
          </a:prstGeom>
          <a:solidFill>
            <a:schemeClr val="accent5">
              <a:lumMod val="20000"/>
              <a:lumOff val="80000"/>
            </a:schemeClr>
          </a:solidFill>
          <a:ln>
            <a:solidFill>
              <a:schemeClr val="bg1"/>
            </a:solid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a:r>
              <a:rPr lang="en-US" sz="1625" b="1" dirty="0">
                <a:ln w="0"/>
                <a:solidFill>
                  <a:schemeClr val="tx1"/>
                </a:solidFill>
                <a:effectLst>
                  <a:outerShdw blurRad="38100" dist="19050" dir="2700000" algn="tl" rotWithShape="0">
                    <a:schemeClr val="dk1">
                      <a:alpha val="40000"/>
                    </a:schemeClr>
                  </a:outerShdw>
                </a:effectLst>
                <a:cs typeface="Times New Roman" panose="02020603050405020304" pitchFamily="18" charset="0"/>
              </a:rPr>
              <a:t>Telemedicine can help maintain continuity of mental-health support when students cannot easily access traditional services.</a:t>
            </a:r>
            <a:endParaRPr lang="en-IN" sz="1625" b="1" i="1" dirty="0">
              <a:ln w="0"/>
              <a:solidFill>
                <a:schemeClr val="tx1"/>
              </a:solidFill>
              <a:effectLst>
                <a:outerShdw blurRad="38100" dist="19050" dir="2700000" algn="tl" rotWithShape="0">
                  <a:schemeClr val="dk1">
                    <a:alpha val="40000"/>
                  </a:schemeClr>
                </a:outerShdw>
              </a:effectLst>
              <a:cs typeface="Times New Roman" panose="02020603050405020304" pitchFamily="18" charset="0"/>
            </a:endParaRPr>
          </a:p>
        </p:txBody>
      </p:sp>
      <p:pic>
        <p:nvPicPr>
          <p:cNvPr id="7174" name="Picture 6" descr="Nurse Practitioner 3d Icon With A Caring Design Isolated On White  Background For Healthcare Projects, Nurse, Practitioner, 3d PNG Transparent  Image and Clipart for Free Download">
            <a:extLst>
              <a:ext uri="{FF2B5EF4-FFF2-40B4-BE49-F238E27FC236}">
                <a16:creationId xmlns:a16="http://schemas.microsoft.com/office/drawing/2014/main" id="{6A98BC09-F377-4A53-8E89-E199C02FC54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42235" y="1316759"/>
            <a:ext cx="2019672" cy="187545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0">
            <a:extLst>
              <a:ext uri="{FF2B5EF4-FFF2-40B4-BE49-F238E27FC236}">
                <a16:creationId xmlns:a16="http://schemas.microsoft.com/office/drawing/2014/main" id="{9626F40B-3189-4013-BC41-5A0FDFF5C9F6}"/>
              </a:ext>
            </a:extLst>
          </p:cNvPr>
          <p:cNvSpPr>
            <a:spLocks noChangeArrowheads="1"/>
          </p:cNvSpPr>
          <p:nvPr/>
        </p:nvSpPr>
        <p:spPr bwMode="auto">
          <a:xfrm>
            <a:off x="7678223" y="5947772"/>
            <a:ext cx="1977979" cy="277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lvl="0" eaLnBrk="0" fontAlgn="base" hangingPunct="0">
              <a:spcBef>
                <a:spcPct val="0"/>
              </a:spcBef>
              <a:spcAft>
                <a:spcPct val="0"/>
              </a:spcAft>
            </a:pPr>
            <a:r>
              <a:rPr lang="en-IN" sz="126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(Wilson and Spencer, 2022)</a:t>
            </a:r>
            <a:endParaRPr lang="en-US" altLang="en-US" sz="126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DCA7BBB9-3E32-4519-AAFF-31171DC74D36}"/>
              </a:ext>
            </a:extLst>
          </p:cNvPr>
          <p:cNvSpPr>
            <a:spLocks noChangeArrowheads="1"/>
          </p:cNvSpPr>
          <p:nvPr/>
        </p:nvSpPr>
        <p:spPr bwMode="auto">
          <a:xfrm>
            <a:off x="730201" y="1655491"/>
            <a:ext cx="5913916" cy="3834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2551" tIns="41275" rIns="82551" bIns="41275" numCol="1" anchor="ctr" anchorCtr="0" compatLnSpc="1">
            <a:prstTxWarp prst="textNoShape">
              <a:avLst/>
            </a:prstTxWarp>
            <a:spAutoFit/>
          </a:bodyPr>
          <a:lstStyle/>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Remote follow-up with mental-health professionals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Supports continuity between appointments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Reduces disruption caused by travel or relocation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Helps students maintain contact when away from campus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Supports ongoing monitoring and communication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Can complement existing face-to-face services </a:t>
            </a:r>
          </a:p>
        </p:txBody>
      </p:sp>
      <p:sp>
        <p:nvSpPr>
          <p:cNvPr id="13" name="Rectangle 3">
            <a:extLst>
              <a:ext uri="{FF2B5EF4-FFF2-40B4-BE49-F238E27FC236}">
                <a16:creationId xmlns:a16="http://schemas.microsoft.com/office/drawing/2014/main" id="{ECDFBE5B-25FE-4E03-9407-E43B978BFDFA}"/>
              </a:ext>
            </a:extLst>
          </p:cNvPr>
          <p:cNvSpPr>
            <a:spLocks noChangeArrowheads="1"/>
          </p:cNvSpPr>
          <p:nvPr/>
        </p:nvSpPr>
        <p:spPr bwMode="auto">
          <a:xfrm>
            <a:off x="5960690" y="4651555"/>
            <a:ext cx="5662321" cy="1083438"/>
          </a:xfrm>
          <a:prstGeom prst="rect">
            <a:avLst/>
          </a:prstGeom>
          <a:solidFill>
            <a:schemeClr val="accent6">
              <a:lumMod val="20000"/>
              <a:lumOff val="80000"/>
            </a:schemeClr>
          </a:solidFill>
          <a:ln/>
        </p:spPr>
        <p:style>
          <a:lnRef idx="3">
            <a:schemeClr val="lt1"/>
          </a:lnRef>
          <a:fillRef idx="1">
            <a:schemeClr val="accent6"/>
          </a:fillRef>
          <a:effectRef idx="1">
            <a:schemeClr val="accent6"/>
          </a:effectRef>
          <a:fontRef idx="minor">
            <a:schemeClr val="lt1"/>
          </a:fontRef>
        </p:style>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Font typeface="Wingdings" panose="05000000000000000000" pitchFamily="2" charset="2"/>
              <a:buChar char="Ø"/>
            </a:pPr>
            <a:r>
              <a:rPr lang="en-US" altLang="en-US" sz="1444"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Not all mental-health needs are suitable for remote follow-up </a:t>
            </a:r>
          </a:p>
          <a:p>
            <a:pPr marL="257975" indent="-257975" defTabSz="825520" eaLnBrk="0" fontAlgn="base" hangingPunct="0">
              <a:lnSpc>
                <a:spcPct val="150000"/>
              </a:lnSpc>
              <a:spcBef>
                <a:spcPct val="0"/>
              </a:spcBef>
              <a:spcAft>
                <a:spcPct val="0"/>
              </a:spcAft>
              <a:buFont typeface="Wingdings" panose="05000000000000000000" pitchFamily="2" charset="2"/>
              <a:buChar char="Ø"/>
            </a:pPr>
            <a:r>
              <a:rPr lang="en-US" altLang="en-US" sz="1444"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Complex or acute needs may require face-to-face care </a:t>
            </a:r>
          </a:p>
          <a:p>
            <a:pPr marL="257975" indent="-257975" defTabSz="825520" eaLnBrk="0" fontAlgn="base" hangingPunct="0">
              <a:lnSpc>
                <a:spcPct val="150000"/>
              </a:lnSpc>
              <a:spcBef>
                <a:spcPct val="0"/>
              </a:spcBef>
              <a:spcAft>
                <a:spcPct val="0"/>
              </a:spcAft>
              <a:buFont typeface="Wingdings" panose="05000000000000000000" pitchFamily="2" charset="2"/>
              <a:buChar char="Ø"/>
            </a:pPr>
            <a:r>
              <a:rPr lang="en-US" altLang="en-US" sz="1444"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Continuity depends on reliable technology and service availability </a:t>
            </a:r>
          </a:p>
        </p:txBody>
      </p:sp>
    </p:spTree>
    <p:extLst>
      <p:ext uri="{BB962C8B-B14F-4D97-AF65-F5344CB8AC3E}">
        <p14:creationId xmlns:p14="http://schemas.microsoft.com/office/powerpoint/2010/main" val="409309407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1,300+ Telehealth Counseling Stock Illustrations, Royalty-Free Vector  Graphics &amp; Clip Art - iStock">
            <a:extLst>
              <a:ext uri="{FF2B5EF4-FFF2-40B4-BE49-F238E27FC236}">
                <a16:creationId xmlns:a16="http://schemas.microsoft.com/office/drawing/2014/main" id="{C137811F-071E-43DC-A7A1-C37C2322DF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54" t="15459" r="18955" b="11072"/>
          <a:stretch/>
        </p:blipFill>
        <p:spPr bwMode="auto">
          <a:xfrm>
            <a:off x="2414280" y="2180961"/>
            <a:ext cx="3451831" cy="3095653"/>
          </a:xfrm>
          <a:prstGeom prst="ellipse">
            <a:avLst/>
          </a:prstGeom>
          <a:ln>
            <a:solidFill>
              <a:schemeClr val="accent4">
                <a:lumMod val="60000"/>
                <a:lumOff val="40000"/>
              </a:schemeClr>
            </a:solidFill>
          </a:ln>
          <a:effectLst>
            <a:softEdge rad="112500"/>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C7DA90DC-8CDB-4242-8C6E-46516D2B4C57}"/>
              </a:ext>
            </a:extLst>
          </p:cNvPr>
          <p:cNvSpPr>
            <a:spLocks noGrp="1"/>
          </p:cNvSpPr>
          <p:nvPr>
            <p:ph type="sldNum" sz="quarter" idx="12"/>
          </p:nvPr>
        </p:nvSpPr>
        <p:spPr>
          <a:xfrm>
            <a:off x="8450019" y="6012577"/>
            <a:ext cx="2844800" cy="365111"/>
          </a:xfrm>
        </p:spPr>
        <p:txBody>
          <a:bodyPr/>
          <a:lstStyle/>
          <a:p>
            <a:fld id="{B6F15528-21DE-4FAA-801E-634DDDAF4B2B}" type="slidenum">
              <a:rPr lang="en-US" smtClean="0"/>
              <a:pPr/>
              <a:t>48</a:t>
            </a:fld>
            <a:endParaRPr lang="en-US"/>
          </a:p>
        </p:txBody>
      </p:sp>
      <p:sp>
        <p:nvSpPr>
          <p:cNvPr id="8" name="Rectangle 7">
            <a:extLst>
              <a:ext uri="{FF2B5EF4-FFF2-40B4-BE49-F238E27FC236}">
                <a16:creationId xmlns:a16="http://schemas.microsoft.com/office/drawing/2014/main" id="{7D47B555-216F-4A17-920A-1964E1D8B80F}"/>
              </a:ext>
            </a:extLst>
          </p:cNvPr>
          <p:cNvSpPr/>
          <p:nvPr/>
        </p:nvSpPr>
        <p:spPr>
          <a:xfrm>
            <a:off x="2087824" y="747417"/>
            <a:ext cx="8377358" cy="536942"/>
          </a:xfrm>
          <a:prstGeom prst="rect">
            <a:avLst/>
          </a:prstGeom>
        </p:spPr>
        <p:txBody>
          <a:bodyPr wrap="none">
            <a:spAutoFit/>
          </a:bodyPr>
          <a:lstStyle/>
          <a:p>
            <a:r>
              <a:rPr lang="en-US" sz="2889" b="1" dirty="0">
                <a:ln w="0"/>
                <a:solidFill>
                  <a:srgbClr val="BF078A"/>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Potential Improvements in Mental Health outcomes</a:t>
            </a:r>
            <a:endParaRPr lang="en-IN" sz="2889" dirty="0">
              <a:solidFill>
                <a:srgbClr val="BF078A"/>
              </a:solidFill>
            </a:endParaRPr>
          </a:p>
        </p:txBody>
      </p:sp>
      <p:sp>
        <p:nvSpPr>
          <p:cNvPr id="9" name="Rectangle 3">
            <a:extLst>
              <a:ext uri="{FF2B5EF4-FFF2-40B4-BE49-F238E27FC236}">
                <a16:creationId xmlns:a16="http://schemas.microsoft.com/office/drawing/2014/main" id="{20C002CE-BA42-4B3D-96C9-766CDDB05D0B}"/>
              </a:ext>
            </a:extLst>
          </p:cNvPr>
          <p:cNvSpPr>
            <a:spLocks noChangeArrowheads="1"/>
          </p:cNvSpPr>
          <p:nvPr/>
        </p:nvSpPr>
        <p:spPr bwMode="auto">
          <a:xfrm>
            <a:off x="1074163" y="6209453"/>
            <a:ext cx="5746768" cy="277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lvl="0" eaLnBrk="0" fontAlgn="base" hangingPunct="0">
              <a:spcBef>
                <a:spcPct val="0"/>
              </a:spcBef>
              <a:spcAft>
                <a:spcPct val="0"/>
              </a:spcAft>
            </a:pPr>
            <a:r>
              <a:rPr lang="en-IN"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(Matos </a:t>
            </a:r>
            <a:r>
              <a:rPr lang="en-IN" sz="1264"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Fialho</a:t>
            </a:r>
            <a:r>
              <a:rPr lang="en-IN"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2025; </a:t>
            </a:r>
            <a:r>
              <a:rPr lang="en-IN" sz="1264"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Zuo</a:t>
            </a:r>
            <a:r>
              <a:rPr lang="en-IN"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2023; </a:t>
            </a:r>
            <a:r>
              <a:rPr lang="en-IN" sz="1264"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Lattie</a:t>
            </a:r>
            <a:r>
              <a:rPr lang="en-IN"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2019, Harith et al., 2022)</a:t>
            </a:r>
            <a:endPar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90747A25-C1CF-4490-B561-FDD0A9E28825}"/>
              </a:ext>
            </a:extLst>
          </p:cNvPr>
          <p:cNvSpPr/>
          <p:nvPr/>
        </p:nvSpPr>
        <p:spPr>
          <a:xfrm>
            <a:off x="8014451" y="4478647"/>
            <a:ext cx="3739285" cy="2062267"/>
          </a:xfrm>
          <a:prstGeom prst="roundRect">
            <a:avLst/>
          </a:prstGeom>
          <a:solidFill>
            <a:schemeClr val="accent4">
              <a:lumMod val="40000"/>
              <a:lumOff val="60000"/>
            </a:schemeClr>
          </a:solidFill>
          <a:ln/>
        </p:spPr>
        <p:style>
          <a:lnRef idx="3">
            <a:schemeClr val="lt1"/>
          </a:lnRef>
          <a:fillRef idx="1">
            <a:schemeClr val="accent4"/>
          </a:fillRef>
          <a:effectRef idx="1">
            <a:schemeClr val="accent4"/>
          </a:effectRef>
          <a:fontRef idx="minor">
            <a:schemeClr val="lt1"/>
          </a:fontRef>
        </p:style>
        <p:txBody>
          <a:bodyPr wrap="square">
            <a:spAutoFit/>
          </a:bodyPr>
          <a:lstStyle/>
          <a:p>
            <a:pPr algn="ctr">
              <a:lnSpc>
                <a:spcPct val="150000"/>
              </a:lnSpc>
            </a:pPr>
            <a:r>
              <a:rPr lang="en-US" sz="153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Mental-health interventions can improve anxiety, depression and stress among university students, although outcomes vary between interventions and individuals.</a:t>
            </a:r>
            <a:endParaRPr lang="en-IN" sz="1535" b="1" i="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678B821E-9975-4F1D-A6FF-4198952926F0}"/>
              </a:ext>
            </a:extLst>
          </p:cNvPr>
          <p:cNvSpPr/>
          <p:nvPr/>
        </p:nvSpPr>
        <p:spPr>
          <a:xfrm>
            <a:off x="607108" y="2684738"/>
            <a:ext cx="2193109" cy="592470"/>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Potential reduction in anxiety</a:t>
            </a:r>
            <a:endParaRPr lang="en-IN"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E5B586AB-027F-4C7F-85AD-2BB3C02841DF}"/>
              </a:ext>
            </a:extLst>
          </p:cNvPr>
          <p:cNvSpPr/>
          <p:nvPr/>
        </p:nvSpPr>
        <p:spPr>
          <a:xfrm>
            <a:off x="5613534" y="2698528"/>
            <a:ext cx="2193108" cy="592470"/>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Potential reduction in depressive symptoms</a:t>
            </a:r>
            <a:endParaRPr lang="en-IN"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5DE310D0-D512-453D-B5A9-7ECD8ED7CE81}"/>
              </a:ext>
            </a:extLst>
          </p:cNvPr>
          <p:cNvSpPr/>
          <p:nvPr/>
        </p:nvSpPr>
        <p:spPr>
          <a:xfrm>
            <a:off x="2864451" y="1914033"/>
            <a:ext cx="2661755" cy="342401"/>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none">
            <a:spAutoFit/>
          </a:bodyPr>
          <a:lstStyle/>
          <a:p>
            <a:pPr algn="ctr"/>
            <a:r>
              <a:rPr lang="en-IN"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Potential reduction in stress</a:t>
            </a:r>
          </a:p>
        </p:txBody>
      </p:sp>
      <p:sp>
        <p:nvSpPr>
          <p:cNvPr id="7" name="Rectangle 6">
            <a:extLst>
              <a:ext uri="{FF2B5EF4-FFF2-40B4-BE49-F238E27FC236}">
                <a16:creationId xmlns:a16="http://schemas.microsoft.com/office/drawing/2014/main" id="{66C63136-8F7D-4DFD-99CE-82844046F3CA}"/>
              </a:ext>
            </a:extLst>
          </p:cNvPr>
          <p:cNvSpPr/>
          <p:nvPr/>
        </p:nvSpPr>
        <p:spPr>
          <a:xfrm>
            <a:off x="5516593" y="3982933"/>
            <a:ext cx="2264774" cy="592470"/>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IN"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Improved psychological wellbeing</a:t>
            </a:r>
          </a:p>
        </p:txBody>
      </p:sp>
      <p:sp>
        <p:nvSpPr>
          <p:cNvPr id="10" name="Rectangle 9">
            <a:extLst>
              <a:ext uri="{FF2B5EF4-FFF2-40B4-BE49-F238E27FC236}">
                <a16:creationId xmlns:a16="http://schemas.microsoft.com/office/drawing/2014/main" id="{2C8D6030-AEAD-4118-9963-DEED90BB39B0}"/>
              </a:ext>
            </a:extLst>
          </p:cNvPr>
          <p:cNvSpPr/>
          <p:nvPr/>
        </p:nvSpPr>
        <p:spPr>
          <a:xfrm>
            <a:off x="548379" y="4173262"/>
            <a:ext cx="2132561" cy="592470"/>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Greater access to digital support</a:t>
            </a:r>
            <a:endParaRPr lang="en-IN"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3438B898-BD35-4E3B-8B6C-37A92FACB6B4}"/>
              </a:ext>
            </a:extLst>
          </p:cNvPr>
          <p:cNvSpPr/>
          <p:nvPr/>
        </p:nvSpPr>
        <p:spPr>
          <a:xfrm>
            <a:off x="1503091" y="5302112"/>
            <a:ext cx="4600838" cy="592470"/>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Supports self-management of mental-health difficulties</a:t>
            </a:r>
            <a:endParaRPr lang="en-IN"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5" name="Rectangle 4">
            <a:extLst>
              <a:ext uri="{FF2B5EF4-FFF2-40B4-BE49-F238E27FC236}">
                <a16:creationId xmlns:a16="http://schemas.microsoft.com/office/drawing/2014/main" id="{2E8EC409-9EE6-45C9-8361-43F253F02EE8}"/>
              </a:ext>
            </a:extLst>
          </p:cNvPr>
          <p:cNvSpPr>
            <a:spLocks noChangeArrowheads="1"/>
          </p:cNvSpPr>
          <p:nvPr/>
        </p:nvSpPr>
        <p:spPr bwMode="auto">
          <a:xfrm>
            <a:off x="8366145" y="2345668"/>
            <a:ext cx="2690354" cy="1861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200000"/>
              </a:lnSpc>
              <a:spcBef>
                <a:spcPct val="0"/>
              </a:spcBef>
              <a:spcAft>
                <a:spcPct val="0"/>
              </a:spcAft>
              <a:buFont typeface="Wingdings" panose="05000000000000000000" pitchFamily="2" charset="2"/>
              <a:buChar char="ü"/>
            </a:pPr>
            <a:endParaRPr lang="en-US" altLang="en-US" sz="144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57975" indent="-257975" defTabSz="825520" eaLnBrk="0" fontAlgn="base" hangingPunct="0">
              <a:lnSpc>
                <a:spcPct val="200000"/>
              </a:lnSpc>
              <a:spcBef>
                <a:spcPct val="0"/>
              </a:spcBef>
              <a:spcAft>
                <a:spcPct val="0"/>
              </a:spcAft>
              <a:buClr>
                <a:srgbClr val="7030A0"/>
              </a:buClr>
              <a:buFont typeface="Wingdings" panose="05000000000000000000" pitchFamily="2" charset="2"/>
              <a:buChar char="ü"/>
            </a:pPr>
            <a:r>
              <a:rPr lang="en-US" altLang="en-US" sz="144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Effectiveness varies </a:t>
            </a:r>
          </a:p>
          <a:p>
            <a:pPr marL="257975" indent="-257975" defTabSz="825520" eaLnBrk="0" fontAlgn="base" hangingPunct="0">
              <a:lnSpc>
                <a:spcPct val="200000"/>
              </a:lnSpc>
              <a:spcBef>
                <a:spcPct val="0"/>
              </a:spcBef>
              <a:spcAft>
                <a:spcPct val="0"/>
              </a:spcAft>
              <a:buClr>
                <a:srgbClr val="7030A0"/>
              </a:buClr>
              <a:buFont typeface="Wingdings" panose="05000000000000000000" pitchFamily="2" charset="2"/>
              <a:buChar char="ü"/>
            </a:pPr>
            <a:r>
              <a:rPr lang="en-US" altLang="en-US" sz="144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Engagement affects outcomes </a:t>
            </a:r>
          </a:p>
          <a:p>
            <a:pPr marL="257975" indent="-257975" defTabSz="825520" eaLnBrk="0" fontAlgn="base" hangingPunct="0">
              <a:lnSpc>
                <a:spcPct val="200000"/>
              </a:lnSpc>
              <a:spcBef>
                <a:spcPct val="0"/>
              </a:spcBef>
              <a:spcAft>
                <a:spcPct val="0"/>
              </a:spcAft>
              <a:buClr>
                <a:srgbClr val="7030A0"/>
              </a:buClr>
              <a:buFont typeface="Wingdings" panose="05000000000000000000" pitchFamily="2" charset="2"/>
              <a:buChar char="ü"/>
            </a:pPr>
            <a:r>
              <a:rPr lang="en-US" altLang="en-US" sz="144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Evidence quality varies</a:t>
            </a:r>
          </a:p>
        </p:txBody>
      </p:sp>
      <p:sp>
        <p:nvSpPr>
          <p:cNvPr id="17" name="Rectangle 16">
            <a:extLst>
              <a:ext uri="{FF2B5EF4-FFF2-40B4-BE49-F238E27FC236}">
                <a16:creationId xmlns:a16="http://schemas.microsoft.com/office/drawing/2014/main" id="{9DAAF8E3-48FB-4735-AA4B-23C8D07530F2}"/>
              </a:ext>
            </a:extLst>
          </p:cNvPr>
          <p:cNvSpPr/>
          <p:nvPr/>
        </p:nvSpPr>
        <p:spPr>
          <a:xfrm>
            <a:off x="8425052" y="2365101"/>
            <a:ext cx="2021707" cy="342401"/>
          </a:xfrm>
          <a:prstGeom prst="rect">
            <a:avLst/>
          </a:prstGeom>
        </p:spPr>
        <p:txBody>
          <a:bodyPr wrap="none">
            <a:spAutoFit/>
          </a:bodyPr>
          <a:lstStyle/>
          <a:p>
            <a:r>
              <a:rPr lang="en-US" sz="1625" b="1" u="sng" dirty="0">
                <a:ln w="0"/>
                <a:solidFill>
                  <a:schemeClr val="accent4">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Critical Perspectives</a:t>
            </a:r>
          </a:p>
        </p:txBody>
      </p:sp>
      <p:pic>
        <p:nvPicPr>
          <p:cNvPr id="7174" name="Picture 6" descr="Gw Icons - Quote, HD Png Download - vhv">
            <a:extLst>
              <a:ext uri="{FF2B5EF4-FFF2-40B4-BE49-F238E27FC236}">
                <a16:creationId xmlns:a16="http://schemas.microsoft.com/office/drawing/2014/main" id="{4E0ED26E-58C2-4B7F-83E5-75D87255290A}"/>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7327" r="18728" b="8754"/>
          <a:stretch/>
        </p:blipFill>
        <p:spPr bwMode="auto">
          <a:xfrm>
            <a:off x="7987937" y="4509888"/>
            <a:ext cx="393462" cy="278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383888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49</a:t>
            </a:fld>
            <a:endParaRPr lang="en-US" dirty="0"/>
          </a:p>
        </p:txBody>
      </p:sp>
      <p:sp>
        <p:nvSpPr>
          <p:cNvPr id="3" name="Rectangle 2">
            <a:extLst>
              <a:ext uri="{FF2B5EF4-FFF2-40B4-BE49-F238E27FC236}">
                <a16:creationId xmlns:a16="http://schemas.microsoft.com/office/drawing/2014/main" id="{58FE51B0-92ED-4A19-90EC-1F576EA8F558}"/>
              </a:ext>
            </a:extLst>
          </p:cNvPr>
          <p:cNvSpPr/>
          <p:nvPr/>
        </p:nvSpPr>
        <p:spPr>
          <a:xfrm>
            <a:off x="460702" y="528622"/>
            <a:ext cx="11075558" cy="536942"/>
          </a:xfrm>
          <a:prstGeom prst="rect">
            <a:avLst/>
          </a:prstGeom>
        </p:spPr>
        <p:txBody>
          <a:bodyPr wrap="square">
            <a:spAutoFit/>
          </a:bodyPr>
          <a:lstStyle/>
          <a:p>
            <a:endParaRPr lang="en-US" sz="2889" b="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EE939B2-1409-4907-976F-C39E5E969706}"/>
              </a:ext>
            </a:extLst>
          </p:cNvPr>
          <p:cNvSpPr/>
          <p:nvPr/>
        </p:nvSpPr>
        <p:spPr>
          <a:xfrm>
            <a:off x="3286734" y="720246"/>
            <a:ext cx="5423495" cy="547468"/>
          </a:xfrm>
          <a:prstGeom prst="rect">
            <a:avLst/>
          </a:prstGeom>
          <a:noFill/>
        </p:spPr>
        <p:txBody>
          <a:bodyPr wrap="non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889" b="1"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Benefits to the University Setting</a:t>
            </a:r>
          </a:p>
        </p:txBody>
      </p:sp>
      <p:sp>
        <p:nvSpPr>
          <p:cNvPr id="4" name="Rectangle 1">
            <a:extLst>
              <a:ext uri="{FF2B5EF4-FFF2-40B4-BE49-F238E27FC236}">
                <a16:creationId xmlns:a16="http://schemas.microsoft.com/office/drawing/2014/main" id="{90499033-1741-4878-BBFE-24830C4FB15D}"/>
              </a:ext>
            </a:extLst>
          </p:cNvPr>
          <p:cNvSpPr>
            <a:spLocks noChangeArrowheads="1"/>
          </p:cNvSpPr>
          <p:nvPr/>
        </p:nvSpPr>
        <p:spPr bwMode="auto">
          <a:xfrm>
            <a:off x="5889623" y="1717757"/>
            <a:ext cx="4050278" cy="1958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Font typeface="Wingdings" panose="05000000000000000000" pitchFamily="2" charset="2"/>
              <a:buChar char="ü"/>
            </a:pPr>
            <a:endParaRPr lang="en-US" altLang="en-US" sz="1625"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Wider access to mental-health support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Flexible and convenient appointments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Greater continuity of care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Additional route to professional support </a:t>
            </a:r>
          </a:p>
        </p:txBody>
      </p:sp>
      <p:sp>
        <p:nvSpPr>
          <p:cNvPr id="6" name="Rectangle 2">
            <a:extLst>
              <a:ext uri="{FF2B5EF4-FFF2-40B4-BE49-F238E27FC236}">
                <a16:creationId xmlns:a16="http://schemas.microsoft.com/office/drawing/2014/main" id="{6CA50B8B-2698-41B1-994B-D7AB16D66F61}"/>
              </a:ext>
            </a:extLst>
          </p:cNvPr>
          <p:cNvSpPr>
            <a:spLocks noChangeArrowheads="1"/>
          </p:cNvSpPr>
          <p:nvPr/>
        </p:nvSpPr>
        <p:spPr bwMode="auto">
          <a:xfrm>
            <a:off x="7245818" y="4239751"/>
            <a:ext cx="4340999" cy="1583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Extends the reach of mental-health services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Supports flexible service delivery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Complements existing face-to-face services </a:t>
            </a:r>
          </a:p>
          <a:p>
            <a:pPr marL="257975" indent="-257975" eaLnBrk="0" fontAlgn="base" hangingPunct="0">
              <a:lnSpc>
                <a:spcPct val="150000"/>
              </a:lnSpc>
              <a:spcBef>
                <a:spcPct val="0"/>
              </a:spcBef>
              <a:spcAft>
                <a:spcPct val="0"/>
              </a:spcAft>
              <a:buClr>
                <a:srgbClr val="002060"/>
              </a:buClr>
              <a:buFont typeface="Wingdings" panose="05000000000000000000" pitchFamily="2" charset="2"/>
              <a:buChar char="ü"/>
            </a:pPr>
            <a:r>
              <a:rPr lang="en-IN" sz="1625" b="1" dirty="0">
                <a:ln w="0"/>
                <a:effectLst>
                  <a:outerShdw blurRad="38100" dist="19050" dir="2700000" algn="tl" rotWithShape="0">
                    <a:schemeClr val="dk1">
                      <a:alpha val="40000"/>
                    </a:schemeClr>
                  </a:outerShdw>
                </a:effectLst>
              </a:rPr>
              <a:t>Helps address treatment gaps</a:t>
            </a:r>
            <a:endPar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7D323E50-FC0C-4582-AF29-75C02E2CFFC7}"/>
              </a:ext>
            </a:extLst>
          </p:cNvPr>
          <p:cNvSpPr/>
          <p:nvPr/>
        </p:nvSpPr>
        <p:spPr>
          <a:xfrm>
            <a:off x="2191977" y="6190133"/>
            <a:ext cx="1999586" cy="286873"/>
          </a:xfrm>
          <a:prstGeom prst="rect">
            <a:avLst/>
          </a:prstGeom>
        </p:spPr>
        <p:txBody>
          <a:bodyPr wrap="none">
            <a:spAutoFit/>
          </a:bodyPr>
          <a:lstStyle/>
          <a:p>
            <a:r>
              <a:rPr lang="en-IN"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(Becker and </a:t>
            </a:r>
            <a:r>
              <a:rPr lang="en-IN" sz="1264"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Torous</a:t>
            </a:r>
            <a:r>
              <a:rPr lang="en-IN" sz="1264"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2019)</a:t>
            </a:r>
          </a:p>
        </p:txBody>
      </p:sp>
      <p:pic>
        <p:nvPicPr>
          <p:cNvPr id="8196" name="Picture 4" descr="Primary Care Digitalization: Positive Health Transformation 2025">
            <a:extLst>
              <a:ext uri="{FF2B5EF4-FFF2-40B4-BE49-F238E27FC236}">
                <a16:creationId xmlns:a16="http://schemas.microsoft.com/office/drawing/2014/main" id="{1C02BC76-23BA-4B95-BDBA-CA9CE59A32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4977" y="1659523"/>
            <a:ext cx="4394045" cy="255426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19" name="Rectangle 18">
            <a:extLst>
              <a:ext uri="{FF2B5EF4-FFF2-40B4-BE49-F238E27FC236}">
                <a16:creationId xmlns:a16="http://schemas.microsoft.com/office/drawing/2014/main" id="{035BA800-F94B-484A-A956-737E9877B7F4}"/>
              </a:ext>
            </a:extLst>
          </p:cNvPr>
          <p:cNvSpPr/>
          <p:nvPr/>
        </p:nvSpPr>
        <p:spPr>
          <a:xfrm>
            <a:off x="6807347" y="1736980"/>
            <a:ext cx="1298176" cy="342401"/>
          </a:xfrm>
          <a:prstGeom prst="rect">
            <a:avLst/>
          </a:prstGeom>
        </p:spPr>
        <p:txBody>
          <a:bodyPr wrap="none">
            <a:spAutoFit/>
          </a:bodyPr>
          <a:lstStyle/>
          <a:p>
            <a:r>
              <a:rPr lang="en-US" sz="1625" b="1" dirty="0">
                <a:ln w="0"/>
                <a:solidFill>
                  <a:schemeClr val="accent4">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For students</a:t>
            </a:r>
          </a:p>
        </p:txBody>
      </p:sp>
      <p:sp>
        <p:nvSpPr>
          <p:cNvPr id="20" name="Rectangle 19">
            <a:extLst>
              <a:ext uri="{FF2B5EF4-FFF2-40B4-BE49-F238E27FC236}">
                <a16:creationId xmlns:a16="http://schemas.microsoft.com/office/drawing/2014/main" id="{3EE55E2D-356C-422D-8231-359291FD2321}"/>
              </a:ext>
            </a:extLst>
          </p:cNvPr>
          <p:cNvSpPr/>
          <p:nvPr/>
        </p:nvSpPr>
        <p:spPr>
          <a:xfrm>
            <a:off x="8874973" y="3834459"/>
            <a:ext cx="1484124" cy="342401"/>
          </a:xfrm>
          <a:prstGeom prst="rect">
            <a:avLst/>
          </a:prstGeom>
        </p:spPr>
        <p:txBody>
          <a:bodyPr wrap="none">
            <a:spAutoFit/>
          </a:bodyPr>
          <a:lstStyle/>
          <a:p>
            <a:r>
              <a:rPr lang="en-US" sz="1625" b="1" dirty="0">
                <a:ln w="0"/>
                <a:solidFill>
                  <a:schemeClr val="accent4">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For University</a:t>
            </a:r>
          </a:p>
        </p:txBody>
      </p:sp>
      <p:sp>
        <p:nvSpPr>
          <p:cNvPr id="10" name="Rectangle 9">
            <a:extLst>
              <a:ext uri="{FF2B5EF4-FFF2-40B4-BE49-F238E27FC236}">
                <a16:creationId xmlns:a16="http://schemas.microsoft.com/office/drawing/2014/main" id="{85156881-7268-4E74-9002-5F51DA740A23}"/>
              </a:ext>
            </a:extLst>
          </p:cNvPr>
          <p:cNvSpPr/>
          <p:nvPr/>
        </p:nvSpPr>
        <p:spPr>
          <a:xfrm>
            <a:off x="2453556" y="5097998"/>
            <a:ext cx="1704544" cy="759054"/>
          </a:xfrm>
          <a:prstGeom prst="rect">
            <a:avLst/>
          </a:prstGeom>
          <a:solidFill>
            <a:schemeClr val="accent2">
              <a:lumMod val="20000"/>
              <a:lumOff val="80000"/>
            </a:schemeClr>
          </a:solidFill>
        </p:spPr>
        <p:txBody>
          <a:bodyPr wrap="square">
            <a:spAutoFit/>
          </a:bodyPr>
          <a:lstStyle/>
          <a:p>
            <a:pPr algn="ctr"/>
            <a:r>
              <a:rPr lang="en-US" sz="1444" b="1"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Requires appropriate digital infrastructure</a:t>
            </a:r>
          </a:p>
        </p:txBody>
      </p:sp>
      <p:sp>
        <p:nvSpPr>
          <p:cNvPr id="11" name="Rectangle 10">
            <a:extLst>
              <a:ext uri="{FF2B5EF4-FFF2-40B4-BE49-F238E27FC236}">
                <a16:creationId xmlns:a16="http://schemas.microsoft.com/office/drawing/2014/main" id="{33FC2278-E646-4025-9753-32194A3C3230}"/>
              </a:ext>
            </a:extLst>
          </p:cNvPr>
          <p:cNvSpPr/>
          <p:nvPr/>
        </p:nvSpPr>
        <p:spPr>
          <a:xfrm>
            <a:off x="430462" y="5124183"/>
            <a:ext cx="1857392" cy="759054"/>
          </a:xfrm>
          <a:prstGeom prst="rect">
            <a:avLst/>
          </a:prstGeom>
          <a:solidFill>
            <a:schemeClr val="accent4">
              <a:lumMod val="20000"/>
              <a:lumOff val="80000"/>
            </a:schemeClr>
          </a:solidFill>
        </p:spPr>
        <p:txBody>
          <a:bodyPr wrap="square">
            <a:spAutoFit/>
          </a:bodyPr>
          <a:lstStyle/>
          <a:p>
            <a:pPr algn="ctr"/>
            <a:r>
              <a:rPr lang="en-US" sz="1444" b="1"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Digital interventions can have low adherence </a:t>
            </a:r>
          </a:p>
        </p:txBody>
      </p:sp>
      <p:sp>
        <p:nvSpPr>
          <p:cNvPr id="13" name="Rectangle 12">
            <a:extLst>
              <a:ext uri="{FF2B5EF4-FFF2-40B4-BE49-F238E27FC236}">
                <a16:creationId xmlns:a16="http://schemas.microsoft.com/office/drawing/2014/main" id="{72BA5B41-F2BD-4548-A97A-B895E18FF401}"/>
              </a:ext>
            </a:extLst>
          </p:cNvPr>
          <p:cNvSpPr/>
          <p:nvPr/>
        </p:nvSpPr>
        <p:spPr>
          <a:xfrm>
            <a:off x="4513777" y="5112815"/>
            <a:ext cx="1909782" cy="759054"/>
          </a:xfrm>
          <a:prstGeom prst="rect">
            <a:avLst/>
          </a:prstGeom>
          <a:solidFill>
            <a:schemeClr val="accent4">
              <a:lumMod val="20000"/>
              <a:lumOff val="80000"/>
            </a:schemeClr>
          </a:solidFill>
        </p:spPr>
        <p:txBody>
          <a:bodyPr wrap="square">
            <a:spAutoFit/>
          </a:bodyPr>
          <a:lstStyle/>
          <a:p>
            <a:pPr algn="ctr"/>
            <a:r>
              <a:rPr lang="en-US" sz="1444" b="1"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Long-term effectiveness remains uncertain </a:t>
            </a:r>
          </a:p>
        </p:txBody>
      </p:sp>
      <p:sp>
        <p:nvSpPr>
          <p:cNvPr id="24" name="Rectangle 23">
            <a:extLst>
              <a:ext uri="{FF2B5EF4-FFF2-40B4-BE49-F238E27FC236}">
                <a16:creationId xmlns:a16="http://schemas.microsoft.com/office/drawing/2014/main" id="{6FE31A8A-FD11-4002-9DCE-6554664BEB70}"/>
              </a:ext>
            </a:extLst>
          </p:cNvPr>
          <p:cNvSpPr/>
          <p:nvPr/>
        </p:nvSpPr>
        <p:spPr>
          <a:xfrm>
            <a:off x="2171137" y="4553760"/>
            <a:ext cx="2021707" cy="342401"/>
          </a:xfrm>
          <a:prstGeom prst="rect">
            <a:avLst/>
          </a:prstGeom>
        </p:spPr>
        <p:txBody>
          <a:bodyPr wrap="none">
            <a:spAutoFit/>
          </a:bodyPr>
          <a:lstStyle/>
          <a:p>
            <a:r>
              <a:rPr lang="en-US" sz="1625" b="1" u="sng" dirty="0">
                <a:ln w="0"/>
                <a:solidFill>
                  <a:schemeClr val="accent4">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Critical Perspectives</a:t>
            </a:r>
          </a:p>
        </p:txBody>
      </p:sp>
    </p:spTree>
    <p:extLst>
      <p:ext uri="{BB962C8B-B14F-4D97-AF65-F5344CB8AC3E}">
        <p14:creationId xmlns:p14="http://schemas.microsoft.com/office/powerpoint/2010/main" val="349203072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0" name="Picture 6" descr="Research Icon Stock Illustrations – 502,105 Research Icon Stock  Illustrations, Vectors &amp; Clipart - Dreamstime">
            <a:extLst>
              <a:ext uri="{FF2B5EF4-FFF2-40B4-BE49-F238E27FC236}">
                <a16:creationId xmlns:a16="http://schemas.microsoft.com/office/drawing/2014/main" id="{5C8C74BD-29F8-4E43-A6C9-64EEDF55E5E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60572" y="2537103"/>
            <a:ext cx="608382" cy="60838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4147F794-9D41-4AFC-A322-EA5CFD2E7113}"/>
              </a:ext>
            </a:extLst>
          </p:cNvPr>
          <p:cNvSpPr>
            <a:spLocks noGrp="1"/>
          </p:cNvSpPr>
          <p:nvPr>
            <p:ph type="sldNum" sz="quarter" idx="12"/>
          </p:nvPr>
        </p:nvSpPr>
        <p:spPr/>
        <p:txBody>
          <a:bodyPr/>
          <a:lstStyle/>
          <a:p>
            <a:fld id="{B6F15528-21DE-4FAA-801E-634DDDAF4B2B}" type="slidenum">
              <a:rPr lang="en-US" smtClean="0"/>
              <a:pPr/>
              <a:t>50</a:t>
            </a:fld>
            <a:endParaRPr lang="en-US"/>
          </a:p>
        </p:txBody>
      </p:sp>
      <p:sp>
        <p:nvSpPr>
          <p:cNvPr id="3" name="Rectangle 2">
            <a:extLst>
              <a:ext uri="{FF2B5EF4-FFF2-40B4-BE49-F238E27FC236}">
                <a16:creationId xmlns:a16="http://schemas.microsoft.com/office/drawing/2014/main" id="{5832F269-6543-4C4F-8F94-0A93B2CBDD2A}"/>
              </a:ext>
            </a:extLst>
          </p:cNvPr>
          <p:cNvSpPr/>
          <p:nvPr/>
        </p:nvSpPr>
        <p:spPr>
          <a:xfrm>
            <a:off x="2219999" y="720246"/>
            <a:ext cx="7556964" cy="547468"/>
          </a:xfrm>
          <a:prstGeom prst="rect">
            <a:avLst/>
          </a:prstGeom>
          <a:noFill/>
        </p:spPr>
        <p:txBody>
          <a:bodyPr wrap="non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889" b="1" dirty="0">
                <a:ln w="0"/>
                <a:solidFill>
                  <a:schemeClr val="accent5">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Implications for Policy, Research &amp; Education</a:t>
            </a:r>
          </a:p>
        </p:txBody>
      </p:sp>
      <p:sp>
        <p:nvSpPr>
          <p:cNvPr id="4" name="Rectangle 1">
            <a:extLst>
              <a:ext uri="{FF2B5EF4-FFF2-40B4-BE49-F238E27FC236}">
                <a16:creationId xmlns:a16="http://schemas.microsoft.com/office/drawing/2014/main" id="{38EB5F62-2F11-48E0-BCAE-666EAEBBEB2C}"/>
              </a:ext>
            </a:extLst>
          </p:cNvPr>
          <p:cNvSpPr>
            <a:spLocks noChangeArrowheads="1"/>
          </p:cNvSpPr>
          <p:nvPr/>
        </p:nvSpPr>
        <p:spPr bwMode="auto">
          <a:xfrm>
            <a:off x="386239" y="2054878"/>
            <a:ext cx="5899093" cy="1958870"/>
          </a:xfrm>
          <a:prstGeom prst="rect">
            <a:avLst/>
          </a:prstGeom>
          <a:ln>
            <a:solidFill>
              <a:schemeClr val="accent1">
                <a:lumMod val="20000"/>
                <a:lumOff val="80000"/>
              </a:schemeClr>
            </a:solidFill>
          </a:ln>
          <a:effectLst/>
        </p:spPr>
        <p:style>
          <a:lnRef idx="2">
            <a:schemeClr val="accent5"/>
          </a:lnRef>
          <a:fillRef idx="1">
            <a:schemeClr val="lt1"/>
          </a:fillRef>
          <a:effectRef idx="0">
            <a:schemeClr val="accent5"/>
          </a:effectRef>
          <a:fontRef idx="minor">
            <a:schemeClr val="dk1"/>
          </a:fontRef>
        </p:style>
        <p:txBody>
          <a:bodyPr vert="horz" wrap="squar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Integrate telemedicine into university mental-health strategies </a:t>
            </a:r>
          </a:p>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Develop clear digital-care pathways </a:t>
            </a:r>
          </a:p>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Ensure privacy, safety and confidentiality </a:t>
            </a:r>
          </a:p>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Address digital inequalities </a:t>
            </a:r>
          </a:p>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Link digital support with face-to-face services </a:t>
            </a:r>
          </a:p>
        </p:txBody>
      </p:sp>
      <p:sp>
        <p:nvSpPr>
          <p:cNvPr id="5" name="Rectangle 2">
            <a:extLst>
              <a:ext uri="{FF2B5EF4-FFF2-40B4-BE49-F238E27FC236}">
                <a16:creationId xmlns:a16="http://schemas.microsoft.com/office/drawing/2014/main" id="{A5271962-09CD-4E39-8490-194E0A6E7DA3}"/>
              </a:ext>
            </a:extLst>
          </p:cNvPr>
          <p:cNvSpPr>
            <a:spLocks noChangeArrowheads="1"/>
          </p:cNvSpPr>
          <p:nvPr/>
        </p:nvSpPr>
        <p:spPr bwMode="auto">
          <a:xfrm>
            <a:off x="6074073" y="3064270"/>
            <a:ext cx="5816787" cy="1958870"/>
          </a:xfrm>
          <a:prstGeom prst="rect">
            <a:avLst/>
          </a:prstGeom>
          <a:ln w="9525">
            <a:solidFill>
              <a:schemeClr val="accent5">
                <a:lumMod val="60000"/>
                <a:lumOff val="40000"/>
              </a:schemeClr>
            </a:solidFill>
            <a:miter lim="800000"/>
            <a:headEnd/>
            <a:tailEnd/>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Lst>
        </p:spPr>
        <p:style>
          <a:lnRef idx="2">
            <a:schemeClr val="accent5"/>
          </a:lnRef>
          <a:fillRef idx="1">
            <a:schemeClr val="lt1"/>
          </a:fillRef>
          <a:effectRef idx="0">
            <a:schemeClr val="accent5"/>
          </a:effectRef>
          <a:fontRef idx="minor">
            <a:schemeClr val="dk1"/>
          </a:fontRef>
        </p:style>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Evaluate effectiveness and long-term outcomes </a:t>
            </a:r>
          </a:p>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Examine student engagement and uptake </a:t>
            </a:r>
          </a:p>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Compare digital and face-to-face support </a:t>
            </a:r>
          </a:p>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Investigate equity and accessibility </a:t>
            </a:r>
          </a:p>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Evaluate implementation across different university settings </a:t>
            </a:r>
          </a:p>
        </p:txBody>
      </p:sp>
      <p:sp>
        <p:nvSpPr>
          <p:cNvPr id="6" name="Rectangle 5">
            <a:extLst>
              <a:ext uri="{FF2B5EF4-FFF2-40B4-BE49-F238E27FC236}">
                <a16:creationId xmlns:a16="http://schemas.microsoft.com/office/drawing/2014/main" id="{C1F8CB51-E6A8-479B-A7E8-BCB99698170B}"/>
              </a:ext>
            </a:extLst>
          </p:cNvPr>
          <p:cNvSpPr/>
          <p:nvPr/>
        </p:nvSpPr>
        <p:spPr>
          <a:xfrm>
            <a:off x="2348604" y="1601874"/>
            <a:ext cx="728084" cy="342401"/>
          </a:xfrm>
          <a:prstGeom prst="rect">
            <a:avLst/>
          </a:prstGeom>
          <a:solidFill>
            <a:schemeClr val="accent1">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r>
              <a:rPr 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Policy</a:t>
            </a:r>
          </a:p>
        </p:txBody>
      </p:sp>
      <p:sp>
        <p:nvSpPr>
          <p:cNvPr id="7" name="Rectangle 6">
            <a:extLst>
              <a:ext uri="{FF2B5EF4-FFF2-40B4-BE49-F238E27FC236}">
                <a16:creationId xmlns:a16="http://schemas.microsoft.com/office/drawing/2014/main" id="{CBBB89C5-7621-4B21-A23B-3BD2F76C008E}"/>
              </a:ext>
            </a:extLst>
          </p:cNvPr>
          <p:cNvSpPr/>
          <p:nvPr/>
        </p:nvSpPr>
        <p:spPr>
          <a:xfrm>
            <a:off x="8115295" y="2659247"/>
            <a:ext cx="1004827" cy="342401"/>
          </a:xfrm>
          <a:prstGeom prst="rect">
            <a:avLst/>
          </a:prstGeom>
          <a:solidFill>
            <a:schemeClr val="accent5">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r>
              <a:rPr 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a:t>
            </a:r>
          </a:p>
        </p:txBody>
      </p:sp>
      <p:sp>
        <p:nvSpPr>
          <p:cNvPr id="8" name="Rectangle 7">
            <a:extLst>
              <a:ext uri="{FF2B5EF4-FFF2-40B4-BE49-F238E27FC236}">
                <a16:creationId xmlns:a16="http://schemas.microsoft.com/office/drawing/2014/main" id="{686E5EBF-CB3B-47DD-A6D7-972B526A4731}"/>
              </a:ext>
            </a:extLst>
          </p:cNvPr>
          <p:cNvSpPr/>
          <p:nvPr/>
        </p:nvSpPr>
        <p:spPr>
          <a:xfrm>
            <a:off x="2233184" y="4166769"/>
            <a:ext cx="1098378" cy="342401"/>
          </a:xfrm>
          <a:prstGeom prst="rect">
            <a:avLst/>
          </a:prstGeom>
          <a:solidFill>
            <a:schemeClr val="accent4">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r>
              <a:rPr 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Education</a:t>
            </a:r>
            <a:endParaRPr lang="en-US" sz="1625" b="1" dirty="0">
              <a:ln w="0"/>
              <a:solidFill>
                <a:schemeClr val="accent4">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9" name="Rectangle 7">
            <a:extLst>
              <a:ext uri="{FF2B5EF4-FFF2-40B4-BE49-F238E27FC236}">
                <a16:creationId xmlns:a16="http://schemas.microsoft.com/office/drawing/2014/main" id="{A8BEEF05-3150-4D84-AA81-ED654F86A1B2}"/>
              </a:ext>
            </a:extLst>
          </p:cNvPr>
          <p:cNvSpPr>
            <a:spLocks noChangeArrowheads="1"/>
          </p:cNvSpPr>
          <p:nvPr/>
        </p:nvSpPr>
        <p:spPr bwMode="auto">
          <a:xfrm>
            <a:off x="609598" y="4599017"/>
            <a:ext cx="5081008" cy="1958870"/>
          </a:xfrm>
          <a:prstGeom prst="rect">
            <a:avLst/>
          </a:prstGeom>
          <a:ln w="9525">
            <a:solidFill>
              <a:schemeClr val="accent4">
                <a:lumMod val="60000"/>
                <a:lumOff val="40000"/>
              </a:schemeClr>
            </a:solidFill>
            <a:miter lim="800000"/>
            <a:headEnd/>
            <a:tailEnd/>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accent6"/>
          </a:lnRef>
          <a:fillRef idx="1">
            <a:schemeClr val="lt1"/>
          </a:fillRef>
          <a:effectRef idx="0">
            <a:schemeClr val="accent6"/>
          </a:effectRef>
          <a:fontRef idx="minor">
            <a:schemeClr val="dk1"/>
          </a:fontRef>
        </p:style>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Increase awareness of digital mental-health services </a:t>
            </a:r>
          </a:p>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Improve digital mental-health literacy </a:t>
            </a:r>
          </a:p>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Train staff in telemedicine and e-health </a:t>
            </a:r>
          </a:p>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Develop students' understanding of digital self-care </a:t>
            </a:r>
          </a:p>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Promote appropriate help-seeking </a:t>
            </a:r>
          </a:p>
        </p:txBody>
      </p:sp>
      <p:pic>
        <p:nvPicPr>
          <p:cNvPr id="11275" name="Picture 11" descr="Insurance policy - Free files and folders icons">
            <a:extLst>
              <a:ext uri="{FF2B5EF4-FFF2-40B4-BE49-F238E27FC236}">
                <a16:creationId xmlns:a16="http://schemas.microsoft.com/office/drawing/2014/main" id="{50805E3A-F940-4EEF-A8D9-0D3C03F0D0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33007" y="1565423"/>
            <a:ext cx="405559" cy="405559"/>
          </a:xfrm>
          <a:prstGeom prst="rect">
            <a:avLst/>
          </a:prstGeom>
          <a:noFill/>
          <a:extLst>
            <a:ext uri="{909E8E84-426E-40DD-AFC4-6F175D3DCCD1}">
              <a14:hiddenFill xmlns:a14="http://schemas.microsoft.com/office/drawing/2010/main">
                <a:solidFill>
                  <a:srgbClr val="FFFFFF"/>
                </a:solidFill>
              </a14:hiddenFill>
            </a:ext>
          </a:extLst>
        </p:spPr>
      </p:pic>
      <p:pic>
        <p:nvPicPr>
          <p:cNvPr id="11277" name="Picture 13" descr="Education - Free education icons">
            <a:extLst>
              <a:ext uri="{FF2B5EF4-FFF2-40B4-BE49-F238E27FC236}">
                <a16:creationId xmlns:a16="http://schemas.microsoft.com/office/drawing/2014/main" id="{C0635600-A76A-4CC7-A946-64457B7B186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93294" y="4114321"/>
            <a:ext cx="429779" cy="42977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AA804BB-F5E1-402B-97B7-33F09B160328}"/>
              </a:ext>
            </a:extLst>
          </p:cNvPr>
          <p:cNvSpPr/>
          <p:nvPr/>
        </p:nvSpPr>
        <p:spPr>
          <a:xfrm>
            <a:off x="6933088" y="5355184"/>
            <a:ext cx="4096691" cy="967765"/>
          </a:xfrm>
          <a:prstGeom prst="rect">
            <a:avLst/>
          </a:prstGeom>
        </p:spPr>
        <p:txBody>
          <a:bodyPr wrap="square">
            <a:spAutoFit/>
          </a:bodyPr>
          <a:lstStyle/>
          <a:p>
            <a:pPr algn="ctr">
              <a:lnSpc>
                <a:spcPct val="150000"/>
              </a:lnSpc>
            </a:pPr>
            <a:r>
              <a:rPr lang="en-IN" sz="126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(World Health Organization, 2022; Matos </a:t>
            </a:r>
            <a:r>
              <a:rPr lang="en-IN" sz="1264"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Fialho</a:t>
            </a:r>
            <a:r>
              <a:rPr lang="en-IN" sz="126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2025, Taylor et al., 2024, </a:t>
            </a:r>
            <a:r>
              <a:rPr lang="en-IN" sz="1264"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Brockes</a:t>
            </a:r>
            <a:r>
              <a:rPr lang="en-IN" sz="126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2017; Joshi, Singh and Neupane, 2021)</a:t>
            </a:r>
          </a:p>
        </p:txBody>
      </p:sp>
    </p:spTree>
    <p:extLst>
      <p:ext uri="{BB962C8B-B14F-4D97-AF65-F5344CB8AC3E}">
        <p14:creationId xmlns:p14="http://schemas.microsoft.com/office/powerpoint/2010/main" val="387073624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7DA90DC-8CDB-4242-8C6E-46516D2B4C57}"/>
              </a:ext>
            </a:extLst>
          </p:cNvPr>
          <p:cNvSpPr>
            <a:spLocks noGrp="1"/>
          </p:cNvSpPr>
          <p:nvPr>
            <p:ph type="sldNum" sz="quarter" idx="12"/>
          </p:nvPr>
        </p:nvSpPr>
        <p:spPr>
          <a:xfrm>
            <a:off x="8450019" y="6012577"/>
            <a:ext cx="2844800" cy="365111"/>
          </a:xfrm>
        </p:spPr>
        <p:txBody>
          <a:bodyPr/>
          <a:lstStyle/>
          <a:p>
            <a:fld id="{B6F15528-21DE-4FAA-801E-634DDDAF4B2B}" type="slidenum">
              <a:rPr lang="en-US" smtClean="0"/>
              <a:pPr/>
              <a:t>51</a:t>
            </a:fld>
            <a:endParaRPr lang="en-US" dirty="0"/>
          </a:p>
        </p:txBody>
      </p:sp>
      <p:sp>
        <p:nvSpPr>
          <p:cNvPr id="8" name="Rectangle 7">
            <a:extLst>
              <a:ext uri="{FF2B5EF4-FFF2-40B4-BE49-F238E27FC236}">
                <a16:creationId xmlns:a16="http://schemas.microsoft.com/office/drawing/2014/main" id="{7D47B555-216F-4A17-920A-1964E1D8B80F}"/>
              </a:ext>
            </a:extLst>
          </p:cNvPr>
          <p:cNvSpPr/>
          <p:nvPr/>
        </p:nvSpPr>
        <p:spPr>
          <a:xfrm>
            <a:off x="4651363" y="952477"/>
            <a:ext cx="2698175" cy="536942"/>
          </a:xfrm>
          <a:prstGeom prst="rect">
            <a:avLst/>
          </a:prstGeom>
        </p:spPr>
        <p:txBody>
          <a:bodyPr wrap="none">
            <a:spAutoFit/>
          </a:bodyPr>
          <a:lstStyle/>
          <a:p>
            <a:r>
              <a:rPr lang="en-US" sz="2889" b="1" dirty="0">
                <a:ln w="0"/>
                <a:solidFill>
                  <a:schemeClr val="accent5">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CONCLUSION</a:t>
            </a:r>
            <a:endParaRPr lang="en-IN" sz="2889" dirty="0">
              <a:solidFill>
                <a:schemeClr val="accent5">
                  <a:lumMod val="75000"/>
                </a:schemeClr>
              </a:solidFill>
            </a:endParaRPr>
          </a:p>
        </p:txBody>
      </p:sp>
      <p:sp>
        <p:nvSpPr>
          <p:cNvPr id="11" name="Rectangle: Rounded Corners 10">
            <a:extLst>
              <a:ext uri="{FF2B5EF4-FFF2-40B4-BE49-F238E27FC236}">
                <a16:creationId xmlns:a16="http://schemas.microsoft.com/office/drawing/2014/main" id="{90747A25-C1CF-4490-B561-FDD0A9E28825}"/>
              </a:ext>
            </a:extLst>
          </p:cNvPr>
          <p:cNvSpPr/>
          <p:nvPr/>
        </p:nvSpPr>
        <p:spPr>
          <a:xfrm>
            <a:off x="8017867" y="3392487"/>
            <a:ext cx="3714784" cy="1762185"/>
          </a:xfrm>
          <a:prstGeom prst="roundRect">
            <a:avLst/>
          </a:prstGeom>
          <a:solidFill>
            <a:schemeClr val="accent5">
              <a:lumMod val="20000"/>
              <a:lumOff val="80000"/>
            </a:schemeClr>
          </a:solidFill>
          <a:ln/>
        </p:spPr>
        <p:style>
          <a:lnRef idx="3">
            <a:schemeClr val="lt1"/>
          </a:lnRef>
          <a:fillRef idx="1">
            <a:schemeClr val="accent4"/>
          </a:fillRef>
          <a:effectRef idx="1">
            <a:schemeClr val="accent4"/>
          </a:effectRef>
          <a:fontRef idx="minor">
            <a:schemeClr val="lt1"/>
          </a:fontRef>
        </p:style>
        <p:txBody>
          <a:bodyPr wrap="square">
            <a:spAutoFit/>
          </a:bodyPr>
          <a:lstStyle/>
          <a:p>
            <a:pPr algn="ctr">
              <a:lnSpc>
                <a:spcPct val="150000"/>
              </a:lnSpc>
            </a:pPr>
            <a:r>
              <a:rPr lang="en-US" sz="1625"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Telemedicine can complement existing university mental-health services while providing students with more accessible and flexible support.</a:t>
            </a:r>
            <a:endParaRPr lang="en-IN" sz="1625" b="1" i="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B20A31B7-AEBF-4E44-9994-030848C2AE80}"/>
              </a:ext>
            </a:extLst>
          </p:cNvPr>
          <p:cNvSpPr>
            <a:spLocks noChangeArrowheads="1"/>
          </p:cNvSpPr>
          <p:nvPr/>
        </p:nvSpPr>
        <p:spPr bwMode="auto">
          <a:xfrm>
            <a:off x="745385" y="1602329"/>
            <a:ext cx="7119708" cy="40844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Improves access to mental-health professionals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Provides greater convenience and flexibility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Can support digital engagement with mental-health services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Enables continuity of care through remote follow-up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Shows potential to improve mental-health outcomes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Can extend university mental-health services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Requires inclusive access, appropriate governance and ongoing evaluation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Should complement rather than replace face-to-face care </a:t>
            </a:r>
          </a:p>
        </p:txBody>
      </p:sp>
      <p:pic>
        <p:nvPicPr>
          <p:cNvPr id="10" name="Picture 3" descr="Nurse 3d PNG Transparent Images Free Download | Vector Files | Pngtree">
            <a:extLst>
              <a:ext uri="{FF2B5EF4-FFF2-40B4-BE49-F238E27FC236}">
                <a16:creationId xmlns:a16="http://schemas.microsoft.com/office/drawing/2014/main" id="{3E850B6A-51BC-40AC-886E-354BFDB37F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1493" y="2385408"/>
            <a:ext cx="1610744" cy="161074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14116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705726" y="941356"/>
            <a:ext cx="10635564" cy="4909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171450" marR="0" lvl="0" indent="-171450" algn="just" defTabSz="914400" rtl="0" eaLnBrk="0" fontAlgn="base" latinLnBrk="0" hangingPunct="0">
              <a:spcBef>
                <a:spcPct val="0"/>
              </a:spcBef>
              <a:spcAft>
                <a:spcPct val="0"/>
              </a:spcAft>
              <a:buClrTx/>
              <a:buSzTx/>
              <a:buFont typeface="Arial" panose="020B0604020202020204" pitchFamily="34" charset="0"/>
              <a:buChar char="•"/>
              <a:tabLst/>
            </a:pPr>
            <a:endParaRPr kumimoji="0" lang="en-US" altLang="en-US" sz="11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endPar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171450" lvl="0" indent="-171450" algn="just" eaLnBrk="0" fontAlgn="base" hangingPunct="0">
              <a:spcBef>
                <a:spcPct val="0"/>
              </a:spcBef>
              <a:spcAft>
                <a:spcPct val="0"/>
              </a:spcAft>
              <a:buFont typeface="Arial" panose="020B0604020202020204" pitchFamily="34" charset="0"/>
              <a:buChar char="•"/>
            </a:pPr>
            <a:r>
              <a:rPr lang="en-US" altLang="en-US" sz="1100" dirty="0" err="1">
                <a:latin typeface="Arial" panose="020B0604020202020204" pitchFamily="34" charset="0"/>
                <a:cs typeface="Arial" panose="020B0604020202020204" pitchFamily="34" charset="0"/>
              </a:rPr>
              <a:t>Akram</a:t>
            </a:r>
            <a:r>
              <a:rPr lang="en-US" altLang="en-US" sz="1100" dirty="0">
                <a:latin typeface="Arial" panose="020B0604020202020204" pitchFamily="34" charset="0"/>
                <a:cs typeface="Arial" panose="020B0604020202020204" pitchFamily="34" charset="0"/>
              </a:rPr>
              <a:t>, U., Irvine, K., </a:t>
            </a:r>
            <a:r>
              <a:rPr lang="en-US" altLang="en-US" sz="1100" dirty="0" err="1">
                <a:latin typeface="Arial" panose="020B0604020202020204" pitchFamily="34" charset="0"/>
                <a:cs typeface="Arial" panose="020B0604020202020204" pitchFamily="34" charset="0"/>
              </a:rPr>
              <a:t>Gardani</a:t>
            </a:r>
            <a:r>
              <a:rPr lang="en-US" altLang="en-US" sz="1100" dirty="0">
                <a:latin typeface="Arial" panose="020B0604020202020204" pitchFamily="34" charset="0"/>
                <a:cs typeface="Arial" panose="020B0604020202020204" pitchFamily="34" charset="0"/>
              </a:rPr>
              <a:t>, M., Allen, S., </a:t>
            </a:r>
            <a:r>
              <a:rPr lang="en-US" altLang="en-US" sz="1100" dirty="0" err="1">
                <a:latin typeface="Arial" panose="020B0604020202020204" pitchFamily="34" charset="0"/>
                <a:cs typeface="Arial" panose="020B0604020202020204" pitchFamily="34" charset="0"/>
              </a:rPr>
              <a:t>Akram</a:t>
            </a:r>
            <a:r>
              <a:rPr lang="en-US" altLang="en-US" sz="1100" dirty="0">
                <a:latin typeface="Arial" panose="020B0604020202020204" pitchFamily="34" charset="0"/>
                <a:cs typeface="Arial" panose="020B0604020202020204" pitchFamily="34" charset="0"/>
              </a:rPr>
              <a:t>, A. and Stevenson, J.C. (2023). Prevalence of anxiety, depression, mania, insomnia, stress, suicidal ideation, psychotic experiences, &amp; loneliness in UK university students. </a:t>
            </a:r>
            <a:r>
              <a:rPr lang="en-US" altLang="en-US" sz="1100" i="1" dirty="0">
                <a:latin typeface="Arial" panose="020B0604020202020204" pitchFamily="34" charset="0"/>
                <a:cs typeface="Arial" panose="020B0604020202020204" pitchFamily="34" charset="0"/>
              </a:rPr>
              <a:t>Scientific Data</a:t>
            </a:r>
            <a:r>
              <a:rPr lang="en-US" altLang="en-US" sz="1100" dirty="0">
                <a:latin typeface="Arial" panose="020B0604020202020204" pitchFamily="34" charset="0"/>
                <a:cs typeface="Arial" panose="020B0604020202020204" pitchFamily="34" charset="0"/>
              </a:rPr>
              <a:t>, 10(1). doi:10.1038/s41597-023-02520-5</a:t>
            </a:r>
            <a:r>
              <a:rPr lang="en-US" altLang="en-US" sz="1100" dirty="0" smtClean="0">
                <a:latin typeface="Arial" panose="020B0604020202020204" pitchFamily="34" charset="0"/>
                <a:cs typeface="Arial" panose="020B0604020202020204" pitchFamily="34" charset="0"/>
              </a:rPr>
              <a:t>.</a:t>
            </a:r>
            <a:endParaRPr lang="en-US" altLang="en-US" sz="1100" dirty="0">
              <a:latin typeface="Arial" panose="020B0604020202020204" pitchFamily="34" charset="0"/>
              <a:cs typeface="Arial" panose="020B0604020202020204" pitchFamily="34" charset="0"/>
            </a:endParaRPr>
          </a:p>
          <a:p>
            <a:pPr marL="171450" lvl="0" indent="-171450" algn="just" eaLnBrk="0" fontAlgn="base" hangingPunct="0">
              <a:spcBef>
                <a:spcPct val="0"/>
              </a:spcBef>
              <a:spcAft>
                <a:spcPct val="0"/>
              </a:spcAft>
              <a:buFont typeface="Arial" panose="020B0604020202020204" pitchFamily="34" charset="0"/>
              <a:buChar char="•"/>
            </a:pPr>
            <a:r>
              <a:rPr lang="en-US" altLang="en-US" sz="1100" dirty="0" err="1">
                <a:latin typeface="Arial" panose="020B0604020202020204" pitchFamily="34" charset="0"/>
                <a:cs typeface="Arial" panose="020B0604020202020204" pitchFamily="34" charset="0"/>
              </a:rPr>
              <a:t>Lui</a:t>
            </a:r>
            <a:r>
              <a:rPr lang="en-US" altLang="en-US" sz="1100" dirty="0">
                <a:latin typeface="Arial" panose="020B0604020202020204" pitchFamily="34" charset="0"/>
                <a:cs typeface="Arial" panose="020B0604020202020204" pitchFamily="34" charset="0"/>
              </a:rPr>
              <a:t>, J.C., </a:t>
            </a:r>
            <a:r>
              <a:rPr lang="en-US" altLang="en-US" sz="1100" dirty="0" err="1">
                <a:latin typeface="Arial" panose="020B0604020202020204" pitchFamily="34" charset="0"/>
                <a:cs typeface="Arial" panose="020B0604020202020204" pitchFamily="34" charset="0"/>
              </a:rPr>
              <a:t>Sagar-Ouriaghli</a:t>
            </a:r>
            <a:r>
              <a:rPr lang="en-US" altLang="en-US" sz="1100" dirty="0">
                <a:latin typeface="Arial" panose="020B0604020202020204" pitchFamily="34" charset="0"/>
                <a:cs typeface="Arial" panose="020B0604020202020204" pitchFamily="34" charset="0"/>
              </a:rPr>
              <a:t>, I. and Brown, J.S.L. (2022). Barriers and facilitators to help-seeking for common mental disorders among university students: A systematic review. </a:t>
            </a:r>
            <a:r>
              <a:rPr lang="en-US" altLang="en-US" sz="1100" i="1" dirty="0">
                <a:latin typeface="Arial" panose="020B0604020202020204" pitchFamily="34" charset="0"/>
                <a:cs typeface="Arial" panose="020B0604020202020204" pitchFamily="34" charset="0"/>
              </a:rPr>
              <a:t>Journal of American College Health</a:t>
            </a:r>
            <a:r>
              <a:rPr lang="en-US" altLang="en-US" sz="1100" dirty="0">
                <a:latin typeface="Arial" panose="020B0604020202020204" pitchFamily="34" charset="0"/>
                <a:cs typeface="Arial" panose="020B0604020202020204" pitchFamily="34" charset="0"/>
              </a:rPr>
              <a:t>, 72(8), pp.1–9. doi:10.1080/07448481.2022.2119859.</a:t>
            </a:r>
          </a:p>
          <a:p>
            <a:pPr marL="171450" lvl="0" indent="-171450" algn="just" eaLnBrk="0" fontAlgn="base" hangingPunct="0">
              <a:spcBef>
                <a:spcPct val="0"/>
              </a:spcBef>
              <a:spcAft>
                <a:spcPct val="0"/>
              </a:spcAft>
              <a:buFont typeface="Arial" panose="020B0604020202020204" pitchFamily="34" charset="0"/>
              <a:buChar char="•"/>
            </a:pPr>
            <a:r>
              <a:rPr lang="en-US" altLang="en-US" sz="1100" dirty="0" err="1">
                <a:latin typeface="Arial" panose="020B0604020202020204" pitchFamily="34" charset="0"/>
                <a:cs typeface="Arial" panose="020B0604020202020204" pitchFamily="34" charset="0"/>
              </a:rPr>
              <a:t>Lui</a:t>
            </a:r>
            <a:r>
              <a:rPr lang="en-US" altLang="en-US" sz="1100" dirty="0">
                <a:latin typeface="Arial" panose="020B0604020202020204" pitchFamily="34" charset="0"/>
                <a:cs typeface="Arial" panose="020B0604020202020204" pitchFamily="34" charset="0"/>
              </a:rPr>
              <a:t>, Joyce </a:t>
            </a:r>
            <a:r>
              <a:rPr lang="en-US" altLang="en-US" sz="1100" dirty="0" err="1">
                <a:latin typeface="Arial" panose="020B0604020202020204" pitchFamily="34" charset="0"/>
                <a:cs typeface="Arial" panose="020B0604020202020204" pitchFamily="34" charset="0"/>
              </a:rPr>
              <a:t>Claresta</a:t>
            </a:r>
            <a:r>
              <a:rPr lang="en-US" altLang="en-US" sz="1100" dirty="0">
                <a:latin typeface="Arial" panose="020B0604020202020204" pitchFamily="34" charset="0"/>
                <a:cs typeface="Arial" panose="020B0604020202020204" pitchFamily="34" charset="0"/>
              </a:rPr>
              <a:t> ; </a:t>
            </a:r>
            <a:r>
              <a:rPr lang="en-US" altLang="en-US" sz="1100" dirty="0" err="1">
                <a:latin typeface="Arial" panose="020B0604020202020204" pitchFamily="34" charset="0"/>
                <a:cs typeface="Arial" panose="020B0604020202020204" pitchFamily="34" charset="0"/>
              </a:rPr>
              <a:t>Sagar-Ouriaghli</a:t>
            </a:r>
            <a:r>
              <a:rPr lang="en-US" altLang="en-US" sz="1100" dirty="0">
                <a:latin typeface="Arial" panose="020B0604020202020204" pitchFamily="34" charset="0"/>
                <a:cs typeface="Arial" panose="020B0604020202020204" pitchFamily="34" charset="0"/>
              </a:rPr>
              <a:t>, </a:t>
            </a:r>
            <a:r>
              <a:rPr lang="en-US" altLang="en-US" sz="1100" dirty="0" err="1">
                <a:latin typeface="Arial" panose="020B0604020202020204" pitchFamily="34" charset="0"/>
                <a:cs typeface="Arial" panose="020B0604020202020204" pitchFamily="34" charset="0"/>
              </a:rPr>
              <a:t>Ilyas</a:t>
            </a:r>
            <a:r>
              <a:rPr lang="en-US" altLang="en-US" sz="1100" dirty="0">
                <a:latin typeface="Arial" panose="020B0604020202020204" pitchFamily="34" charset="0"/>
                <a:cs typeface="Arial" panose="020B0604020202020204" pitchFamily="34" charset="0"/>
              </a:rPr>
              <a:t> ; Brown, June S. L (2026). </a:t>
            </a:r>
            <a:r>
              <a:rPr lang="en-US" altLang="en-US" sz="1100" i="1" dirty="0">
                <a:latin typeface="Arial" panose="020B0604020202020204" pitchFamily="34" charset="0"/>
                <a:cs typeface="Arial" panose="020B0604020202020204" pitchFamily="34" charset="0"/>
              </a:rPr>
              <a:t>Shibboleth authentication request</a:t>
            </a:r>
            <a:r>
              <a:rPr lang="en-US" altLang="en-US" sz="1100" dirty="0">
                <a:latin typeface="Arial" panose="020B0604020202020204" pitchFamily="34" charset="0"/>
                <a:cs typeface="Arial" panose="020B0604020202020204" pitchFamily="34" charset="0"/>
              </a:rPr>
              <a:t>. [online] Oclc.org. Available at: https://research-ebsco-com.uwtsd.idm.oclc.org/c/onvpsy/viewer/pdf/emj7livpuj?route=details.</a:t>
            </a:r>
          </a:p>
          <a:p>
            <a:pPr marL="171450" lvl="0" indent="-171450" algn="just" eaLnBrk="0" fontAlgn="base" hangingPunct="0">
              <a:spcBef>
                <a:spcPct val="0"/>
              </a:spcBef>
              <a:spcAft>
                <a:spcPct val="0"/>
              </a:spcAft>
              <a:buFont typeface="Arial" panose="020B0604020202020204" pitchFamily="34" charset="0"/>
              <a:buChar char="•"/>
            </a:pPr>
            <a:r>
              <a:rPr lang="en-US" altLang="en-US" sz="1100" dirty="0" err="1">
                <a:latin typeface="Arial" panose="020B0604020202020204" pitchFamily="34" charset="0"/>
                <a:cs typeface="Arial" panose="020B0604020202020204" pitchFamily="34" charset="0"/>
              </a:rPr>
              <a:t>Macaskill</a:t>
            </a:r>
            <a:r>
              <a:rPr lang="en-US" altLang="en-US" sz="1100" dirty="0">
                <a:latin typeface="Arial" panose="020B0604020202020204" pitchFamily="34" charset="0"/>
                <a:cs typeface="Arial" panose="020B0604020202020204" pitchFamily="34" charset="0"/>
              </a:rPr>
              <a:t>, A. (2012). The Mental Health of University Students in the United Kingdom. </a:t>
            </a:r>
            <a:r>
              <a:rPr lang="en-US" altLang="en-US" sz="1100" i="1" dirty="0">
                <a:latin typeface="Arial" panose="020B0604020202020204" pitchFamily="34" charset="0"/>
                <a:cs typeface="Arial" panose="020B0604020202020204" pitchFamily="34" charset="0"/>
              </a:rPr>
              <a:t>British Journal of Guidance &amp; Counselling</a:t>
            </a:r>
            <a:r>
              <a:rPr lang="en-US" altLang="en-US" sz="1100" dirty="0">
                <a:latin typeface="Arial" panose="020B0604020202020204" pitchFamily="34" charset="0"/>
                <a:cs typeface="Arial" panose="020B0604020202020204" pitchFamily="34" charset="0"/>
              </a:rPr>
              <a:t>, [online] 41(4), pp.426–441. </a:t>
            </a:r>
            <a:r>
              <a:rPr lang="en-US" altLang="en-US" sz="1100" dirty="0" err="1">
                <a:latin typeface="Arial" panose="020B0604020202020204" pitchFamily="34" charset="0"/>
                <a:cs typeface="Arial" panose="020B0604020202020204" pitchFamily="34" charset="0"/>
              </a:rPr>
              <a:t>doi:https</a:t>
            </a:r>
            <a:r>
              <a:rPr lang="en-US" altLang="en-US" sz="1100" dirty="0">
                <a:latin typeface="Arial" panose="020B0604020202020204" pitchFamily="34" charset="0"/>
                <a:cs typeface="Arial" panose="020B0604020202020204" pitchFamily="34" charset="0"/>
              </a:rPr>
              <a:t>://doi.org/10.1080/03069885.2012.743110.</a:t>
            </a:r>
          </a:p>
          <a:p>
            <a:pPr marL="171450" lvl="0" indent="-171450" algn="just" eaLnBrk="0" fontAlgn="base" hangingPunct="0">
              <a:spcBef>
                <a:spcPct val="0"/>
              </a:spcBef>
              <a:spcAft>
                <a:spcPct val="0"/>
              </a:spcAft>
              <a:buFont typeface="Arial" panose="020B0604020202020204" pitchFamily="34" charset="0"/>
              <a:buChar char="•"/>
            </a:pPr>
            <a:r>
              <a:rPr lang="en-US" altLang="en-US" sz="1100" dirty="0">
                <a:latin typeface="Arial" panose="020B0604020202020204" pitchFamily="34" charset="0"/>
                <a:cs typeface="Arial" panose="020B0604020202020204" pitchFamily="34" charset="0"/>
              </a:rPr>
              <a:t>Osborn, T.G., Town, R., </a:t>
            </a:r>
            <a:r>
              <a:rPr lang="en-US" altLang="en-US" sz="1100" dirty="0" err="1">
                <a:latin typeface="Arial" panose="020B0604020202020204" pitchFamily="34" charset="0"/>
                <a:cs typeface="Arial" panose="020B0604020202020204" pitchFamily="34" charset="0"/>
              </a:rPr>
              <a:t>Majeed</a:t>
            </a:r>
            <a:r>
              <a:rPr lang="en-US" altLang="en-US" sz="1100" dirty="0">
                <a:latin typeface="Arial" panose="020B0604020202020204" pitchFamily="34" charset="0"/>
                <a:cs typeface="Arial" panose="020B0604020202020204" pitchFamily="34" charset="0"/>
              </a:rPr>
              <a:t> </a:t>
            </a:r>
            <a:r>
              <a:rPr lang="en-US" altLang="en-US" sz="1100" dirty="0" err="1">
                <a:latin typeface="Arial" panose="020B0604020202020204" pitchFamily="34" charset="0"/>
                <a:cs typeface="Arial" panose="020B0604020202020204" pitchFamily="34" charset="0"/>
              </a:rPr>
              <a:t>Bawendi</a:t>
            </a:r>
            <a:r>
              <a:rPr lang="en-US" altLang="en-US" sz="1100" dirty="0">
                <a:latin typeface="Arial" panose="020B0604020202020204" pitchFamily="34" charset="0"/>
                <a:cs typeface="Arial" panose="020B0604020202020204" pitchFamily="34" charset="0"/>
              </a:rPr>
              <a:t>, </a:t>
            </a:r>
            <a:r>
              <a:rPr lang="en-US" altLang="en-US" sz="1100" dirty="0" err="1">
                <a:latin typeface="Arial" panose="020B0604020202020204" pitchFamily="34" charset="0"/>
                <a:cs typeface="Arial" panose="020B0604020202020204" pitchFamily="34" charset="0"/>
              </a:rPr>
              <a:t>Stapley</a:t>
            </a:r>
            <a:r>
              <a:rPr lang="en-US" altLang="en-US" sz="1100" dirty="0">
                <a:latin typeface="Arial" panose="020B0604020202020204" pitchFamily="34" charset="0"/>
                <a:cs typeface="Arial" panose="020B0604020202020204" pitchFamily="34" charset="0"/>
              </a:rPr>
              <a:t>, E., Saunders, R. and </a:t>
            </a:r>
            <a:r>
              <a:rPr lang="en-US" altLang="en-US" sz="1100" dirty="0" err="1">
                <a:latin typeface="Arial" panose="020B0604020202020204" pitchFamily="34" charset="0"/>
                <a:cs typeface="Arial" panose="020B0604020202020204" pitchFamily="34" charset="0"/>
              </a:rPr>
              <a:t>Fonagy</a:t>
            </a:r>
            <a:r>
              <a:rPr lang="en-US" altLang="en-US" sz="1100" dirty="0">
                <a:latin typeface="Arial" panose="020B0604020202020204" pitchFamily="34" charset="0"/>
                <a:cs typeface="Arial" panose="020B0604020202020204" pitchFamily="34" charset="0"/>
              </a:rPr>
              <a:t>, P. (2024). University students’ access to mental health services: A qualitative study of the experiences of health service professionals through the lens of candidacy in England. </a:t>
            </a:r>
            <a:r>
              <a:rPr lang="en-US" altLang="en-US" sz="1100" i="1" dirty="0">
                <a:latin typeface="Arial" panose="020B0604020202020204" pitchFamily="34" charset="0"/>
                <a:cs typeface="Arial" panose="020B0604020202020204" pitchFamily="34" charset="0"/>
              </a:rPr>
              <a:t>Journal of Health Services Research &amp; Policy</a:t>
            </a:r>
            <a:r>
              <a:rPr lang="en-US" altLang="en-US" sz="1100" dirty="0">
                <a:latin typeface="Arial" panose="020B0604020202020204" pitchFamily="34" charset="0"/>
                <a:cs typeface="Arial" panose="020B0604020202020204" pitchFamily="34" charset="0"/>
              </a:rPr>
              <a:t>, 29(4). </a:t>
            </a:r>
            <a:r>
              <a:rPr lang="en-US" altLang="en-US" sz="1100" dirty="0" smtClean="0">
                <a:latin typeface="Arial" panose="020B0604020202020204" pitchFamily="34" charset="0"/>
                <a:cs typeface="Arial" panose="020B0604020202020204" pitchFamily="34" charset="0"/>
              </a:rPr>
              <a:t>doi:10.1177/13558196241235877.</a:t>
            </a:r>
          </a:p>
          <a:p>
            <a:pPr marL="171450" lvl="0" indent="-171450" algn="just" eaLnBrk="0" fontAlgn="base" hangingPunct="0">
              <a:spcBef>
                <a:spcPct val="0"/>
              </a:spcBef>
              <a:spcAft>
                <a:spcPct val="0"/>
              </a:spcAft>
              <a:buFont typeface="Arial" panose="020B0604020202020204" pitchFamily="34" charset="0"/>
              <a:buChar char="•"/>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Lewis, J. and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Stiebahl</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S. (2024).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Student Mental Health in England: Statistics, policy, and Guidance</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Parliament.uk</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2"/>
              </a:rPr>
              <a:t>https://researchbriefings.files.parliament.uk/documents/CBP-8593/CBP-8593.pdf</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marL="171450" lvl="0" indent="-171450" algn="just" eaLnBrk="0" fontAlgn="base" hangingPunct="0">
              <a:spcBef>
                <a:spcPct val="0"/>
              </a:spcBef>
              <a:spcAft>
                <a:spcPct val="0"/>
              </a:spcAft>
              <a:buFont typeface="Arial" panose="020B0604020202020204" pitchFamily="34" charset="0"/>
              <a:buChar char="•"/>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(2020a).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CKS is only available in the UK</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3"/>
              </a:rPr>
              <a:t>https://cks.nice.org.uk/topics/mental-health-in-students/background-information/prevalence/</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marL="171450" lvl="0" indent="-171450" algn="just" eaLnBrk="0" fontAlgn="base" hangingPunct="0">
              <a:spcBef>
                <a:spcPct val="0"/>
              </a:spcBef>
              <a:spcAft>
                <a:spcPct val="0"/>
              </a:spcAft>
              <a:buFont typeface="Arial" panose="020B0604020202020204" pitchFamily="34" charset="0"/>
              <a:buChar char="•"/>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(2020b).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Mental health in students: What are the risk factors?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4"/>
              </a:rPr>
              <a:t>https://cks.nice.org.uk/topics/mental-health-in-students/background-information/risk-factors/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marL="171450" lvl="0" indent="-171450" algn="just" eaLnBrk="0" fontAlgn="base" hangingPunct="0">
              <a:spcBef>
                <a:spcPct val="0"/>
              </a:spcBef>
              <a:spcAft>
                <a:spcPct val="0"/>
              </a:spcAft>
              <a:buFont typeface="Arial" panose="020B0604020202020204" pitchFamily="34" charset="0"/>
              <a:buChar char="•"/>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Office for Students (2023).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Meeting the mental health needs of students - office for students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www.officeforstudents.org.uk</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5"/>
              </a:rPr>
              <a:t>https://www.officeforstudents.org.uk/publications/meeting-the-mental-health-needs-of-students/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marL="171450" lvl="0" indent="-171450" algn="just" eaLnBrk="0" fontAlgn="base" hangingPunct="0">
              <a:spcBef>
                <a:spcPct val="0"/>
              </a:spcBef>
              <a:spcAft>
                <a:spcPct val="0"/>
              </a:spcAft>
              <a:buFont typeface="Arial" panose="020B0604020202020204" pitchFamily="34" charset="0"/>
              <a:buChar char="•"/>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ONS (2021).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Estimating suicide among higher education students, England and Wales: Experimental statistics - office for national statistics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www.ons.gov.uk</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https://www.ons.gov.uk/peoplepopulationandcommunity/birthsdeathsandmarriages/deaths/articles/estimatingsuicideamonghighereducationstudentsenglandandwalesexperimentalstatistics/2017to2020#comparison-of-suicides-among-higher-education-students-and-general-population.</a:t>
            </a:r>
          </a:p>
          <a:p>
            <a:pPr marL="171450" lvl="0" indent="-171450" algn="just" eaLnBrk="0" fontAlgn="base" hangingPunct="0">
              <a:spcBef>
                <a:spcPct val="0"/>
              </a:spcBef>
              <a:spcAft>
                <a:spcPct val="0"/>
              </a:spcAft>
              <a:buFont typeface="Arial" panose="020B0604020202020204" pitchFamily="34" charset="0"/>
              <a:buChar char="•"/>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Pal, R. (2025).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Rahul Pal</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21K School Iran</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6"/>
              </a:rPr>
              <a:t>https://www.21kschool.com/ir/blog/causes-of-stress-in-students/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marL="171450" lvl="0" indent="-171450" algn="just" eaLnBrk="0" fontAlgn="base" hangingPunct="0">
              <a:spcBef>
                <a:spcPct val="0"/>
              </a:spcBef>
              <a:spcAft>
                <a:spcPct val="0"/>
              </a:spcAft>
              <a:buFont typeface="Arial" panose="020B0604020202020204" pitchFamily="34" charset="0"/>
              <a:buChar char="•"/>
            </a:pP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Schifano</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I. (2023).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‘They made me feel invalid’: Shocking new figures show scale of student mental health crisis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Tab</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https://thetab.com/2023/05/02/they-made-me-feel-invalid-shocking-new-figures-show-scale-of-student-mental-health-crisis.</a:t>
            </a:r>
          </a:p>
        </p:txBody>
      </p:sp>
      <p:sp>
        <p:nvSpPr>
          <p:cNvPr id="3" name="Text 3"/>
          <p:cNvSpPr/>
          <p:nvPr/>
        </p:nvSpPr>
        <p:spPr>
          <a:xfrm>
            <a:off x="762000" y="534791"/>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smtClean="0">
                <a:ln>
                  <a:noFill/>
                </a:ln>
                <a:solidFill>
                  <a:srgbClr val="0B2545"/>
                </a:solidFill>
                <a:effectLst/>
                <a:uLnTx/>
                <a:uFillTx/>
                <a:latin typeface="Cambria" pitchFamily="34" charset="0"/>
                <a:ea typeface="Cambria" pitchFamily="34" charset="-122"/>
                <a:cs typeface="Cambria" pitchFamily="34" charset="-120"/>
              </a:rPr>
              <a:t>References Member 1</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236589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762000" y="534791"/>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smtClean="0">
                <a:ln>
                  <a:noFill/>
                </a:ln>
                <a:solidFill>
                  <a:srgbClr val="0B2545"/>
                </a:solidFill>
                <a:effectLst/>
                <a:uLnTx/>
                <a:uFillTx/>
                <a:latin typeface="Cambria" pitchFamily="34" charset="0"/>
                <a:ea typeface="Cambria" pitchFamily="34" charset="-122"/>
                <a:cs typeface="Cambria" pitchFamily="34" charset="-120"/>
              </a:rPr>
              <a:t>References Member 2</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365760" y="1124712"/>
            <a:ext cx="11137127" cy="4663440"/>
          </a:xfrm>
          <a:prstGeom prst="rect">
            <a:avLst/>
          </a:prstGeom>
          <a:noFill/>
          <a:ln/>
        </p:spPr>
        <p:txBody>
          <a:bodyPr wrap="square" rtlCol="0" anchor="t"/>
          <a:lstStyle/>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Auerbach, R.P., Alonso, J., Axinn, W.G., Cuijpers, P., Ebert, D.D., Green, J.G., Hwang, I., Kessler, R.C., Liu, H., Mortier, P. and Nock, M.K. (2016) 'Mental disorders among college students in the World Health Organization World Mental Health Surveys', Psychological Medicine, 46(14), pp. 2955-2970.</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Balcombe, L. and De Leo, D. (2022) 'Human-computer interaction in digital mental health', Informatics, 9(1), pp. 1-16.</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Ebert, D.D., Mortier, P., Kaehlke, F., Bruffaerts, R., Baumeister, H., Auerbach, R.P., Alonso, J., Vilagut, G., Martinez, K.U., Lochner, C. and Cuijpers, P. (2019) 'Barriers of mental health treatment utilization among first-year college students', International Journal of Methods in Psychiatric Research, 28(2), pp. 1-14.</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Gatdula, N., Costa, C.B., Rascon, M.S., Deckers, C.M. and Bird, M. (2024) 'College students' perceptions of telemental health to address their mental health needs', Journal of American College Health, 72(2), pp. 515-521.</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Harith, S., Backhaus, I., Mohbin, N., Ngo, H.T. and Khoo, S. (2022) 'Effectiveness of digital mental health interventions for university students: an umbrella review', PeerJ, 10, pp. 1-25.</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Hatami, H., Deravi, N., Danaei, B., Zangiabadian, M., Shahidi Bonjar, A.H., Kheradmand, A. and Nasiri, M.J. (2022) 'Tele-medicine and improvement of mental health problems in COVID-19 pandemic: a systematic review', International Journal of Methods in Psychiatric Research, 31(2), pp. 1-11.</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Kim, J., Jang, J., Kim, B. and Lee, K.H. (2022) 'Effect of the PRECEDE-PROCEED model on health programs: a systematic review and meta-analysis', Systematic Reviews, 11(1), pp. 1-11.</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Kohls, E., Guenthner, L., Baldofski, S., Brock, T., Schuhr, J. and Rummel-Kluge, C. (2023) 'Two years COVID-19 pandemic: development of university students' mental health 2020-2022', Frontiers in Psychiatry, 14, pp. 1-14</a:t>
            </a:r>
            <a:r>
              <a:rPr kumimoji="0" lang="en-US" sz="1100" b="0" i="0" u="none" strike="noStrike" kern="1200" cap="none" spc="0" normalizeH="0" baseline="0" noProof="0" dirty="0" smtClean="0">
                <a:ln>
                  <a:noFill/>
                </a:ln>
                <a:solidFill>
                  <a:srgbClr val="1A1A1A"/>
                </a:solidFill>
                <a:effectLst/>
                <a:uLnTx/>
                <a:uFillTx/>
                <a:latin typeface="Calibri" pitchFamily="34" charset="0"/>
                <a:ea typeface="Calibri" pitchFamily="34" charset="-122"/>
                <a:cs typeface="Calibri" pitchFamily="34" charset="-120"/>
              </a:rPr>
              <a:t>.</a:t>
            </a:r>
          </a:p>
          <a:p>
            <a:pPr marL="342900" lvl="0" indent="-342900" algn="just">
              <a:spcAft>
                <a:spcPts val="400"/>
              </a:spcAft>
              <a:buSzPct val="100000"/>
              <a:buFontTx/>
              <a:buChar char="▪"/>
              <a:defRPr/>
            </a:pPr>
            <a:r>
              <a:rPr lang="en-US" sz="1100" dirty="0" err="1">
                <a:solidFill>
                  <a:srgbClr val="1A1A1A"/>
                </a:solidFill>
                <a:latin typeface="Calibri" pitchFamily="34" charset="0"/>
                <a:ea typeface="Calibri" pitchFamily="34" charset="-122"/>
                <a:cs typeface="Calibri" pitchFamily="34" charset="-120"/>
              </a:rPr>
              <a:t>Lattie</a:t>
            </a:r>
            <a:r>
              <a:rPr lang="en-US" sz="1100" dirty="0">
                <a:solidFill>
                  <a:srgbClr val="1A1A1A"/>
                </a:solidFill>
                <a:latin typeface="Calibri" pitchFamily="34" charset="0"/>
                <a:ea typeface="Calibri" pitchFamily="34" charset="-122"/>
                <a:cs typeface="Calibri" pitchFamily="34" charset="-120"/>
              </a:rPr>
              <a:t>, E.G., Adkins, E.C., </a:t>
            </a:r>
            <a:r>
              <a:rPr lang="en-US" sz="1100" dirty="0" err="1">
                <a:solidFill>
                  <a:srgbClr val="1A1A1A"/>
                </a:solidFill>
                <a:latin typeface="Calibri" pitchFamily="34" charset="0"/>
                <a:ea typeface="Calibri" pitchFamily="34" charset="-122"/>
                <a:cs typeface="Calibri" pitchFamily="34" charset="-120"/>
              </a:rPr>
              <a:t>Winquist</a:t>
            </a:r>
            <a:r>
              <a:rPr lang="en-US" sz="1100" dirty="0">
                <a:solidFill>
                  <a:srgbClr val="1A1A1A"/>
                </a:solidFill>
                <a:latin typeface="Calibri" pitchFamily="34" charset="0"/>
                <a:ea typeface="Calibri" pitchFamily="34" charset="-122"/>
                <a:cs typeface="Calibri" pitchFamily="34" charset="-120"/>
              </a:rPr>
              <a:t>, N., Stiles-Shields, C., </a:t>
            </a:r>
            <a:r>
              <a:rPr lang="en-US" sz="1100" dirty="0" err="1">
                <a:solidFill>
                  <a:srgbClr val="1A1A1A"/>
                </a:solidFill>
                <a:latin typeface="Calibri" pitchFamily="34" charset="0"/>
                <a:ea typeface="Calibri" pitchFamily="34" charset="-122"/>
                <a:cs typeface="Calibri" pitchFamily="34" charset="-120"/>
              </a:rPr>
              <a:t>Wafford</a:t>
            </a:r>
            <a:r>
              <a:rPr lang="en-US" sz="1100" dirty="0">
                <a:solidFill>
                  <a:srgbClr val="1A1A1A"/>
                </a:solidFill>
                <a:latin typeface="Calibri" pitchFamily="34" charset="0"/>
                <a:ea typeface="Calibri" pitchFamily="34" charset="-122"/>
                <a:cs typeface="Calibri" pitchFamily="34" charset="-120"/>
              </a:rPr>
              <a:t>, Q.E. and Graham, A.K. (2019) 'Digital mental health interventions for depression, anxiety and enhancement of psychological well-being among college students: systematic review', Journal of Medical Internet Research, 21(7), pp. 1-19.</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Porter, C.M. (2016) 'Revisiting Precede-Proceed: a leading model for ecological and ethical health promotion', Health Education Journal, 75(6), pp. 753-764.</a:t>
            </a:r>
            <a:endParaRPr lang="en-US" sz="1100" dirty="0">
              <a:solidFill>
                <a:prstClr val="black"/>
              </a:solidFill>
            </a:endParaRPr>
          </a:p>
          <a:p>
            <a:pPr marL="342900" lvl="0" indent="-342900" algn="just">
              <a:spcAft>
                <a:spcPts val="400"/>
              </a:spcAft>
              <a:buSzPct val="100000"/>
              <a:buFontTx/>
              <a:buChar char="▪"/>
              <a:defRPr/>
            </a:pPr>
            <a:r>
              <a:rPr lang="en-US" sz="1100" dirty="0" err="1">
                <a:solidFill>
                  <a:srgbClr val="1A1A1A"/>
                </a:solidFill>
                <a:latin typeface="Calibri" pitchFamily="34" charset="0"/>
                <a:ea typeface="Calibri" pitchFamily="34" charset="-122"/>
                <a:cs typeface="Calibri" pitchFamily="34" charset="-120"/>
              </a:rPr>
              <a:t>Posmontier</a:t>
            </a:r>
            <a:r>
              <a:rPr lang="en-US" sz="1100" dirty="0">
                <a:solidFill>
                  <a:srgbClr val="1A1A1A"/>
                </a:solidFill>
                <a:latin typeface="Calibri" pitchFamily="34" charset="0"/>
                <a:ea typeface="Calibri" pitchFamily="34" charset="-122"/>
                <a:cs typeface="Calibri" pitchFamily="34" charset="-120"/>
              </a:rPr>
              <a:t>, B., Horowitz, J.A., Geller, P.A., </a:t>
            </a:r>
            <a:r>
              <a:rPr lang="en-US" sz="1100" dirty="0" err="1">
                <a:solidFill>
                  <a:srgbClr val="1A1A1A"/>
                </a:solidFill>
                <a:latin typeface="Calibri" pitchFamily="34" charset="0"/>
                <a:ea typeface="Calibri" pitchFamily="34" charset="-122"/>
                <a:cs typeface="Calibri" pitchFamily="34" charset="-120"/>
              </a:rPr>
              <a:t>Elgohail</a:t>
            </a:r>
            <a:r>
              <a:rPr lang="en-US" sz="1100" dirty="0">
                <a:solidFill>
                  <a:srgbClr val="1A1A1A"/>
                </a:solidFill>
                <a:latin typeface="Calibri" pitchFamily="34" charset="0"/>
                <a:ea typeface="Calibri" pitchFamily="34" charset="-122"/>
                <a:cs typeface="Calibri" pitchFamily="34" charset="-120"/>
              </a:rPr>
              <a:t>, M., McDonough, M., </a:t>
            </a:r>
            <a:r>
              <a:rPr lang="en-US" sz="1100" dirty="0" err="1">
                <a:solidFill>
                  <a:srgbClr val="1A1A1A"/>
                </a:solidFill>
                <a:latin typeface="Calibri" pitchFamily="34" charset="0"/>
                <a:ea typeface="Calibri" pitchFamily="34" charset="-122"/>
                <a:cs typeface="Calibri" pitchFamily="34" charset="-120"/>
              </a:rPr>
              <a:t>Alvares</a:t>
            </a:r>
            <a:r>
              <a:rPr lang="en-US" sz="1100" dirty="0">
                <a:solidFill>
                  <a:srgbClr val="1A1A1A"/>
                </a:solidFill>
                <a:latin typeface="Calibri" pitchFamily="34" charset="0"/>
                <a:ea typeface="Calibri" pitchFamily="34" charset="-122"/>
                <a:cs typeface="Calibri" pitchFamily="34" charset="-120"/>
              </a:rPr>
              <a:t>, K., Smoot, J., Chang, K. and Ma, T. (2024) 'Applying the PRECEDE-PROCEED model to develop </a:t>
            </a:r>
            <a:r>
              <a:rPr lang="en-US" sz="1100" dirty="0" err="1">
                <a:solidFill>
                  <a:srgbClr val="1A1A1A"/>
                </a:solidFill>
                <a:latin typeface="Calibri" pitchFamily="34" charset="0"/>
                <a:ea typeface="Calibri" pitchFamily="34" charset="-122"/>
                <a:cs typeface="Calibri" pitchFamily="34" charset="-120"/>
              </a:rPr>
              <a:t>MommaConnect</a:t>
            </a:r>
            <a:r>
              <a:rPr lang="en-US" sz="1100" dirty="0">
                <a:solidFill>
                  <a:srgbClr val="1A1A1A"/>
                </a:solidFill>
                <a:latin typeface="Calibri" pitchFamily="34" charset="0"/>
                <a:ea typeface="Calibri" pitchFamily="34" charset="-122"/>
                <a:cs typeface="Calibri" pitchFamily="34" charset="-120"/>
              </a:rPr>
              <a:t>: a digital healthcare platform for addressing postpartum depression', Exploration of Neuroscience, 3(4), pp. 461-475.</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Taylor, M.E., </a:t>
            </a:r>
            <a:r>
              <a:rPr lang="en-US" sz="1100" dirty="0" err="1">
                <a:solidFill>
                  <a:srgbClr val="1A1A1A"/>
                </a:solidFill>
                <a:latin typeface="Calibri" pitchFamily="34" charset="0"/>
                <a:ea typeface="Calibri" pitchFamily="34" charset="-122"/>
                <a:cs typeface="Calibri" pitchFamily="34" charset="-120"/>
              </a:rPr>
              <a:t>Lozy</a:t>
            </a:r>
            <a:r>
              <a:rPr lang="en-US" sz="1100" dirty="0">
                <a:solidFill>
                  <a:srgbClr val="1A1A1A"/>
                </a:solidFill>
                <a:latin typeface="Calibri" pitchFamily="34" charset="0"/>
                <a:ea typeface="Calibri" pitchFamily="34" charset="-122"/>
                <a:cs typeface="Calibri" pitchFamily="34" charset="-120"/>
              </a:rPr>
              <a:t>, O., Conti, K., </a:t>
            </a:r>
            <a:r>
              <a:rPr lang="en-US" sz="1100" dirty="0" err="1">
                <a:solidFill>
                  <a:srgbClr val="1A1A1A"/>
                </a:solidFill>
                <a:latin typeface="Calibri" pitchFamily="34" charset="0"/>
                <a:ea typeface="Calibri" pitchFamily="34" charset="-122"/>
                <a:cs typeface="Calibri" pitchFamily="34" charset="-120"/>
              </a:rPr>
              <a:t>Wacha</a:t>
            </a:r>
            <a:r>
              <a:rPr lang="en-US" sz="1100" dirty="0">
                <a:solidFill>
                  <a:srgbClr val="1A1A1A"/>
                </a:solidFill>
                <a:latin typeface="Calibri" pitchFamily="34" charset="0"/>
                <a:ea typeface="Calibri" pitchFamily="34" charset="-122"/>
                <a:cs typeface="Calibri" pitchFamily="34" charset="-120"/>
              </a:rPr>
              <a:t>-Montes, A., Bentley, K.H. and </a:t>
            </a:r>
            <a:r>
              <a:rPr lang="en-US" sz="1100" dirty="0" err="1">
                <a:solidFill>
                  <a:srgbClr val="1A1A1A"/>
                </a:solidFill>
                <a:latin typeface="Calibri" pitchFamily="34" charset="0"/>
                <a:ea typeface="Calibri" pitchFamily="34" charset="-122"/>
                <a:cs typeface="Calibri" pitchFamily="34" charset="-120"/>
              </a:rPr>
              <a:t>Kleiman</a:t>
            </a:r>
            <a:r>
              <a:rPr lang="en-US" sz="1100" dirty="0">
                <a:solidFill>
                  <a:srgbClr val="1A1A1A"/>
                </a:solidFill>
                <a:latin typeface="Calibri" pitchFamily="34" charset="0"/>
                <a:ea typeface="Calibri" pitchFamily="34" charset="-122"/>
                <a:cs typeface="Calibri" pitchFamily="34" charset="-120"/>
              </a:rPr>
              <a:t>, E.M. (2022) 'The effectiveness of a brief telehealth and smartphone intervention for college students receiving traditional therapy', JMIR Mental Health, 9(6), pp. 1-14.</a:t>
            </a:r>
            <a:endParaRPr lang="en-US" sz="1100" dirty="0">
              <a:solidFill>
                <a:prstClr val="black"/>
              </a:solidFill>
            </a:endParaRPr>
          </a:p>
          <a:p>
            <a:pPr marL="342900" lvl="0" indent="-342900" algn="just">
              <a:spcAft>
                <a:spcPts val="400"/>
              </a:spcAft>
              <a:buSzPct val="100000"/>
              <a:buFontTx/>
              <a:buChar char="▪"/>
              <a:defRPr/>
            </a:pPr>
            <a:r>
              <a:rPr lang="en-US" sz="1100" dirty="0" err="1">
                <a:solidFill>
                  <a:srgbClr val="1A1A1A"/>
                </a:solidFill>
                <a:latin typeface="Calibri" pitchFamily="34" charset="0"/>
                <a:ea typeface="Calibri" pitchFamily="34" charset="-122"/>
                <a:cs typeface="Calibri" pitchFamily="34" charset="-120"/>
              </a:rPr>
              <a:t>Topooco</a:t>
            </a:r>
            <a:r>
              <a:rPr lang="en-US" sz="1100" dirty="0">
                <a:solidFill>
                  <a:srgbClr val="1A1A1A"/>
                </a:solidFill>
                <a:latin typeface="Calibri" pitchFamily="34" charset="0"/>
                <a:ea typeface="Calibri" pitchFamily="34" charset="-122"/>
                <a:cs typeface="Calibri" pitchFamily="34" charset="-120"/>
              </a:rPr>
              <a:t>, N., Fowler, L.A., Fitzsimmons-Craft, E.E., </a:t>
            </a:r>
            <a:r>
              <a:rPr lang="en-US" sz="1100" dirty="0" err="1">
                <a:solidFill>
                  <a:srgbClr val="1A1A1A"/>
                </a:solidFill>
                <a:latin typeface="Calibri" pitchFamily="34" charset="0"/>
                <a:ea typeface="Calibri" pitchFamily="34" charset="-122"/>
                <a:cs typeface="Calibri" pitchFamily="34" charset="-120"/>
              </a:rPr>
              <a:t>DePietro</a:t>
            </a:r>
            <a:r>
              <a:rPr lang="en-US" sz="1100" dirty="0">
                <a:solidFill>
                  <a:srgbClr val="1A1A1A"/>
                </a:solidFill>
                <a:latin typeface="Calibri" pitchFamily="34" charset="0"/>
                <a:ea typeface="Calibri" pitchFamily="34" charset="-122"/>
                <a:cs typeface="Calibri" pitchFamily="34" charset="-120"/>
              </a:rPr>
              <a:t>, B., Vazquez, M.M., Firebaugh, M.L., </a:t>
            </a:r>
            <a:r>
              <a:rPr lang="en-US" sz="1100" dirty="0" err="1">
                <a:solidFill>
                  <a:srgbClr val="1A1A1A"/>
                </a:solidFill>
                <a:latin typeface="Calibri" pitchFamily="34" charset="0"/>
                <a:ea typeface="Calibri" pitchFamily="34" charset="-122"/>
                <a:cs typeface="Calibri" pitchFamily="34" charset="-120"/>
              </a:rPr>
              <a:t>Ceglarek</a:t>
            </a:r>
            <a:r>
              <a:rPr lang="en-US" sz="1100" dirty="0">
                <a:solidFill>
                  <a:srgbClr val="1A1A1A"/>
                </a:solidFill>
                <a:latin typeface="Calibri" pitchFamily="34" charset="0"/>
                <a:ea typeface="Calibri" pitchFamily="34" charset="-122"/>
                <a:cs typeface="Calibri" pitchFamily="34" charset="-120"/>
              </a:rPr>
              <a:t>, P., </a:t>
            </a:r>
            <a:r>
              <a:rPr lang="en-US" sz="1100" dirty="0" err="1">
                <a:solidFill>
                  <a:srgbClr val="1A1A1A"/>
                </a:solidFill>
                <a:latin typeface="Calibri" pitchFamily="34" charset="0"/>
                <a:ea typeface="Calibri" pitchFamily="34" charset="-122"/>
                <a:cs typeface="Calibri" pitchFamily="34" charset="-120"/>
              </a:rPr>
              <a:t>Monterubio</a:t>
            </a:r>
            <a:r>
              <a:rPr lang="en-US" sz="1100" dirty="0">
                <a:solidFill>
                  <a:srgbClr val="1A1A1A"/>
                </a:solidFill>
                <a:latin typeface="Calibri" pitchFamily="34" charset="0"/>
                <a:ea typeface="Calibri" pitchFamily="34" charset="-122"/>
                <a:cs typeface="Calibri" pitchFamily="34" charset="-120"/>
              </a:rPr>
              <a:t>, G., Newman, M.G., Eisenberg, D. and Wilfley, D.E. (2022) 'Digital interventions to address mental health needs in colleges: perspectives of student stakeholders', Internet Interventions, 28, pp. 1-8.</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Yeo, G., Reich, S.M., </a:t>
            </a:r>
            <a:r>
              <a:rPr lang="en-US" sz="1100" dirty="0" err="1">
                <a:solidFill>
                  <a:srgbClr val="1A1A1A"/>
                </a:solidFill>
                <a:latin typeface="Calibri" pitchFamily="34" charset="0"/>
                <a:ea typeface="Calibri" pitchFamily="34" charset="-122"/>
                <a:cs typeface="Calibri" pitchFamily="34" charset="-120"/>
              </a:rPr>
              <a:t>Liaw</a:t>
            </a:r>
            <a:r>
              <a:rPr lang="en-US" sz="1100" dirty="0">
                <a:solidFill>
                  <a:srgbClr val="1A1A1A"/>
                </a:solidFill>
                <a:latin typeface="Calibri" pitchFamily="34" charset="0"/>
                <a:ea typeface="Calibri" pitchFamily="34" charset="-122"/>
                <a:cs typeface="Calibri" pitchFamily="34" charset="-120"/>
              </a:rPr>
              <a:t>, N.A. and Chia, E.Y. (2024) 'The effect of digital mental health literacy interventions on mental health: systematic review and meta-analysis', Journal of Medical Internet Research, 26, pp. 1-21.</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NHS England (2019) The NHS Long Term Plan. Available at: https://www.longtermplan.nhs.uk (Accessed: 12 July 2026).</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World Health Organization (2022) World Mental Health Report: Transforming Mental Health for All. Available at: https://www.who.int/publications/i/item/9789240049338 (Accessed: 3 August 2026).</a:t>
            </a:r>
            <a:endParaRPr lang="en-US" sz="1100" dirty="0">
              <a:solidFill>
                <a:prstClr val="black"/>
              </a:solidFill>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0" y="6537960"/>
            <a:ext cx="12161520" cy="320040"/>
          </a:xfrm>
          <a:prstGeom prst="rect">
            <a:avLst/>
          </a:prstGeom>
          <a:solidFill>
            <a:srgbClr val="0B2545"/>
          </a:solidFill>
          <a:ln/>
        </p:spPr>
      </p:sp>
      <p:sp>
        <p:nvSpPr>
          <p:cNvPr id="11" name="Text 9"/>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13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393525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3993401" cy="507831"/>
          </a:xfrm>
          <a:prstGeom prst="rect">
            <a:avLst/>
          </a:prstGeom>
          <a:noFill/>
        </p:spPr>
        <p:txBody>
          <a:bodyPr wrap="none">
            <a:spAutoFit/>
          </a:bodyPr>
          <a:lstStyle/>
          <a:p>
            <a:pPr>
              <a:defRPr sz="2700" b="1">
                <a:solidFill>
                  <a:srgbClr val="192D4B"/>
                </a:solidFill>
                <a:latin typeface="Aptos Display"/>
              </a:defRPr>
            </a:pPr>
            <a:r>
              <a:rPr dirty="0"/>
              <a:t>References </a:t>
            </a:r>
            <a:r>
              <a:rPr dirty="0" smtClean="0"/>
              <a:t>(</a:t>
            </a:r>
            <a:r>
              <a:rPr lang="en-IN" dirty="0" smtClean="0"/>
              <a:t>Member 3)</a:t>
            </a:r>
            <a:endParaRPr dirty="0"/>
          </a:p>
        </p:txBody>
      </p:sp>
      <p:sp>
        <p:nvSpPr>
          <p:cNvPr id="5" name="TextBox 4"/>
          <p:cNvSpPr txBox="1"/>
          <p:nvPr/>
        </p:nvSpPr>
        <p:spPr>
          <a:xfrm>
            <a:off x="658368" y="1234440"/>
            <a:ext cx="10881360" cy="5799023"/>
          </a:xfrm>
          <a:prstGeom prst="rect">
            <a:avLst/>
          </a:prstGeom>
          <a:noFill/>
        </p:spPr>
        <p:txBody>
          <a:bodyPr wrap="square">
            <a:spAutoFit/>
          </a:bodyPr>
          <a:lstStyle/>
          <a:p>
            <a:pPr>
              <a:lnSpc>
                <a:spcPct val="100000"/>
              </a:lnSpc>
              <a:spcAft>
                <a:spcPts val="1000"/>
              </a:spcAft>
              <a:defRPr sz="1150">
                <a:solidFill>
                  <a:srgbClr val="23282D"/>
                </a:solidFill>
                <a:latin typeface="Aptos"/>
              </a:defRPr>
            </a:pPr>
            <a:r>
              <a:rPr dirty="0"/>
              <a:t>1. Li, W., Zhao, Z., Chen, D., Peng, Y. and Lu, Z. (2022) ‘Prevalence and associated factors of depression and anxiety symptoms among college students: a systematic review and meta-analysis’, Journal of Child Psychology and Psychiatry, 63(11), pp. 1222–1230. doi:10.1111/jcpp.13606.</a:t>
            </a:r>
          </a:p>
          <a:p>
            <a:pPr>
              <a:lnSpc>
                <a:spcPct val="100000"/>
              </a:lnSpc>
              <a:spcAft>
                <a:spcPts val="1000"/>
              </a:spcAft>
              <a:defRPr sz="1150">
                <a:solidFill>
                  <a:srgbClr val="23282D"/>
                </a:solidFill>
                <a:latin typeface="Aptos"/>
              </a:defRPr>
            </a:pPr>
            <a:r>
              <a:rPr dirty="0"/>
              <a:t>2. </a:t>
            </a:r>
            <a:r>
              <a:rPr dirty="0" err="1"/>
              <a:t>Batastini</a:t>
            </a:r>
            <a:r>
              <a:rPr dirty="0"/>
              <a:t>, A.B., </a:t>
            </a:r>
            <a:r>
              <a:rPr dirty="0" err="1"/>
              <a:t>Paprzycki</a:t>
            </a:r>
            <a:r>
              <a:rPr dirty="0"/>
              <a:t>, P., Jones, A.C.T. and MacLean, N. (2021) ‘Are </a:t>
            </a:r>
            <a:r>
              <a:rPr dirty="0" err="1"/>
              <a:t>videoconferenced</a:t>
            </a:r>
            <a:r>
              <a:rPr dirty="0"/>
              <a:t> mental and behavioral health services just as good as in-person? A meta-analysis of a fast-growing practice’, Clinical Psychology Review, 83, 101944. doi:10.1016/j.cpr.2020.101944.</a:t>
            </a:r>
          </a:p>
          <a:p>
            <a:pPr>
              <a:lnSpc>
                <a:spcPct val="100000"/>
              </a:lnSpc>
              <a:spcAft>
                <a:spcPts val="1000"/>
              </a:spcAft>
              <a:defRPr sz="1150">
                <a:solidFill>
                  <a:srgbClr val="23282D"/>
                </a:solidFill>
                <a:latin typeface="Aptos"/>
              </a:defRPr>
            </a:pPr>
            <a:r>
              <a:rPr dirty="0"/>
              <a:t>3. Dear, B.F., Johnson, B., Singh, A., Wilkes, B., </a:t>
            </a:r>
            <a:r>
              <a:rPr dirty="0" err="1"/>
              <a:t>Brkic</a:t>
            </a:r>
            <a:r>
              <a:rPr dirty="0"/>
              <a:t>, T., Gupta, R., Jones, M.P., Bailey, S., </a:t>
            </a:r>
            <a:r>
              <a:rPr dirty="0" err="1"/>
              <a:t>Dudeney</a:t>
            </a:r>
            <a:r>
              <a:rPr dirty="0"/>
              <a:t>, J., Gandy, M., </a:t>
            </a:r>
            <a:r>
              <a:rPr dirty="0" err="1"/>
              <a:t>Fogliati</a:t>
            </a:r>
            <a:r>
              <a:rPr dirty="0"/>
              <a:t>, R. and </a:t>
            </a:r>
            <a:r>
              <a:rPr dirty="0" err="1"/>
              <a:t>Titov</a:t>
            </a:r>
            <a:r>
              <a:rPr dirty="0"/>
              <a:t>, N. (2019) ‘Examining an internet-delivered intervention for anxiety and depression when delivered as a part of routine care for university students: a phase IV trial’, Journal of Affective Disorders, 256, pp. 567–577. doi:10.1016/j.jad.2019.06.044.</a:t>
            </a:r>
          </a:p>
          <a:p>
            <a:pPr>
              <a:lnSpc>
                <a:spcPct val="100000"/>
              </a:lnSpc>
              <a:spcAft>
                <a:spcPts val="1000"/>
              </a:spcAft>
              <a:defRPr sz="1150">
                <a:solidFill>
                  <a:srgbClr val="23282D"/>
                </a:solidFill>
                <a:latin typeface="Aptos"/>
              </a:defRPr>
            </a:pPr>
            <a:r>
              <a:rPr dirty="0"/>
              <a:t>4. Newman, M.G., Kanuri, N., </a:t>
            </a:r>
            <a:r>
              <a:rPr dirty="0" err="1"/>
              <a:t>Rackoff</a:t>
            </a:r>
            <a:r>
              <a:rPr dirty="0"/>
              <a:t>, G.N., Jacobson, N.C., Bell, M.J. and Taylor, C.B. (2021) ‘A randomized controlled feasibility trial of internet-delivered guided self-help for generalized anxiety disorder among university students in India’, Psychotherapy, 58(4), pp. 591–601. doi:10.1037/pst0000383.</a:t>
            </a:r>
          </a:p>
          <a:p>
            <a:pPr>
              <a:lnSpc>
                <a:spcPct val="100000"/>
              </a:lnSpc>
              <a:spcAft>
                <a:spcPts val="1000"/>
              </a:spcAft>
              <a:defRPr sz="1150">
                <a:solidFill>
                  <a:srgbClr val="23282D"/>
                </a:solidFill>
                <a:latin typeface="Aptos"/>
              </a:defRPr>
            </a:pPr>
            <a:r>
              <a:rPr dirty="0"/>
              <a:t>5. </a:t>
            </a:r>
            <a:r>
              <a:rPr dirty="0" err="1"/>
              <a:t>Karyotaki</a:t>
            </a:r>
            <a:r>
              <a:rPr dirty="0"/>
              <a:t>, E., Klein, A.M., </a:t>
            </a:r>
            <a:r>
              <a:rPr dirty="0" err="1"/>
              <a:t>Ciharova</a:t>
            </a:r>
            <a:r>
              <a:rPr dirty="0"/>
              <a:t>, M., </a:t>
            </a:r>
            <a:r>
              <a:rPr dirty="0" err="1"/>
              <a:t>Bolinski</a:t>
            </a:r>
            <a:r>
              <a:rPr dirty="0"/>
              <a:t>, F., </a:t>
            </a:r>
            <a:r>
              <a:rPr dirty="0" err="1"/>
              <a:t>Krijnen</a:t>
            </a:r>
            <a:r>
              <a:rPr dirty="0"/>
              <a:t>, L., de </a:t>
            </a:r>
            <a:r>
              <a:rPr dirty="0" err="1"/>
              <a:t>Koning</a:t>
            </a:r>
            <a:r>
              <a:rPr dirty="0"/>
              <a:t>, L., de Wit, L., van der </a:t>
            </a:r>
            <a:r>
              <a:rPr dirty="0" err="1"/>
              <a:t>Heijde</a:t>
            </a:r>
            <a:r>
              <a:rPr dirty="0"/>
              <a:t>, C.M., Ebert, D.D., Riper, H., </a:t>
            </a:r>
            <a:r>
              <a:rPr dirty="0" err="1"/>
              <a:t>Batelaan</a:t>
            </a:r>
            <a:r>
              <a:rPr dirty="0"/>
              <a:t>, N., </a:t>
            </a:r>
            <a:r>
              <a:rPr dirty="0" err="1"/>
              <a:t>Vonk</a:t>
            </a:r>
            <a:r>
              <a:rPr dirty="0"/>
              <a:t>, P., </a:t>
            </a:r>
            <a:r>
              <a:rPr dirty="0" err="1"/>
              <a:t>Auerbach</a:t>
            </a:r>
            <a:r>
              <a:rPr dirty="0"/>
              <a:t>, R.P., Kessler, R.C., </a:t>
            </a:r>
            <a:r>
              <a:rPr dirty="0" err="1"/>
              <a:t>Bruffaerts</a:t>
            </a:r>
            <a:r>
              <a:rPr dirty="0"/>
              <a:t>, R., </a:t>
            </a:r>
            <a:r>
              <a:rPr dirty="0" err="1"/>
              <a:t>Struijs</a:t>
            </a:r>
            <a:r>
              <a:rPr dirty="0"/>
              <a:t>, S., </a:t>
            </a:r>
            <a:r>
              <a:rPr dirty="0" err="1"/>
              <a:t>Wiers</a:t>
            </a:r>
            <a:r>
              <a:rPr dirty="0"/>
              <a:t>, R.W. and </a:t>
            </a:r>
            <a:r>
              <a:rPr dirty="0" err="1"/>
              <a:t>Cuijpers</a:t>
            </a:r>
            <a:r>
              <a:rPr dirty="0"/>
              <a:t>, P. (2022) ‘Guided internet-based </a:t>
            </a:r>
            <a:r>
              <a:rPr dirty="0" err="1"/>
              <a:t>transdiagnostic</a:t>
            </a:r>
            <a:r>
              <a:rPr dirty="0"/>
              <a:t> individually tailored cognitive </a:t>
            </a:r>
            <a:r>
              <a:rPr dirty="0" err="1"/>
              <a:t>behavioural</a:t>
            </a:r>
            <a:r>
              <a:rPr dirty="0"/>
              <a:t> therapy for symptoms of depression and/or anxiety in college students: a randomized controlled trial’, </a:t>
            </a:r>
            <a:r>
              <a:rPr dirty="0" err="1"/>
              <a:t>Behaviour</a:t>
            </a:r>
            <a:r>
              <a:rPr dirty="0"/>
              <a:t> Research and Therapy, 150, 104028. doi:10.1016/j.brat.2021.104028</a:t>
            </a:r>
            <a:r>
              <a:rPr dirty="0" smtClean="0"/>
              <a:t>.</a:t>
            </a:r>
            <a:endParaRPr lang="en-IN" dirty="0" smtClean="0"/>
          </a:p>
          <a:p>
            <a:pPr>
              <a:lnSpc>
                <a:spcPct val="100000"/>
              </a:lnSpc>
              <a:spcAft>
                <a:spcPts val="1000"/>
              </a:spcAft>
              <a:defRPr sz="1150">
                <a:solidFill>
                  <a:srgbClr val="23282D"/>
                </a:solidFill>
                <a:latin typeface="Aptos"/>
              </a:defRPr>
            </a:pPr>
            <a:r>
              <a:rPr lang="en-IN" dirty="0"/>
              <a:t>6. Taylor, M.E., Liu, M., Abelson, S., Eisenberg, D., Lipson, S.K. and </a:t>
            </a:r>
            <a:r>
              <a:rPr lang="en-IN" dirty="0" err="1"/>
              <a:t>Schueller</a:t>
            </a:r>
            <a:r>
              <a:rPr lang="en-IN" dirty="0"/>
              <a:t>, S.M. (2024) ‘The Reach, Effectiveness, Adoption, Implementation, and Maintenance of Digital Mental Health Interventions for College Students: A Systematic Review’, Current Psychiatry Reports, 26, pp. 683–693. doi:10.1007/s11920-024-01545-w.</a:t>
            </a:r>
          </a:p>
          <a:p>
            <a:pPr>
              <a:lnSpc>
                <a:spcPct val="100000"/>
              </a:lnSpc>
              <a:spcAft>
                <a:spcPts val="1000"/>
              </a:spcAft>
              <a:defRPr sz="1150">
                <a:solidFill>
                  <a:srgbClr val="23282D"/>
                </a:solidFill>
                <a:latin typeface="Aptos"/>
              </a:defRPr>
            </a:pPr>
            <a:r>
              <a:rPr lang="en-IN" dirty="0"/>
              <a:t>7. </a:t>
            </a:r>
            <a:r>
              <a:rPr lang="en-IN" dirty="0" err="1"/>
              <a:t>Lui</a:t>
            </a:r>
            <a:r>
              <a:rPr lang="en-IN" dirty="0"/>
              <a:t>, J.C., </a:t>
            </a:r>
            <a:r>
              <a:rPr lang="en-IN" dirty="0" err="1"/>
              <a:t>Sagar-Ouriaghli</a:t>
            </a:r>
            <a:r>
              <a:rPr lang="en-IN" dirty="0"/>
              <a:t>, I. and Brown, J.S.L. (2024) ‘Barriers and facilitators to help-seeking for common mental disorders among university students: a systematic review’, Journal of American College Health, 72(8), pp. 2605–2613. doi:10.1080/07448481.2022.2119859.</a:t>
            </a:r>
          </a:p>
          <a:p>
            <a:pPr>
              <a:lnSpc>
                <a:spcPct val="100000"/>
              </a:lnSpc>
              <a:spcAft>
                <a:spcPts val="1000"/>
              </a:spcAft>
              <a:defRPr sz="1150">
                <a:solidFill>
                  <a:srgbClr val="23282D"/>
                </a:solidFill>
                <a:latin typeface="Aptos"/>
              </a:defRPr>
            </a:pPr>
            <a:r>
              <a:rPr lang="en-IN" dirty="0"/>
              <a:t>8. Cho, H.N., Jung, K., Eisenberg, D., King, C.A. and Zheng, K. (2025) ‘Barriers to Digital Mental Health Services Among College Students’, Studies in Health Technology and Informatics, 329, pp. 1261–1265. doi:10.3233/SHTI251041.</a:t>
            </a:r>
          </a:p>
          <a:p>
            <a:pPr>
              <a:lnSpc>
                <a:spcPct val="100000"/>
              </a:lnSpc>
              <a:spcAft>
                <a:spcPts val="1000"/>
              </a:spcAft>
              <a:defRPr sz="1150">
                <a:solidFill>
                  <a:srgbClr val="23282D"/>
                </a:solidFill>
                <a:latin typeface="Aptos"/>
              </a:defRPr>
            </a:pPr>
            <a:r>
              <a:rPr lang="en-IN" dirty="0"/>
              <a:t>9. Appleton, R., Barnett, P., Vera San Juan, N., </a:t>
            </a:r>
            <a:r>
              <a:rPr lang="en-IN" dirty="0" err="1"/>
              <a:t>Tuudah</a:t>
            </a:r>
            <a:r>
              <a:rPr lang="en-IN" dirty="0"/>
              <a:t>, E., Lyons, N., Parker, J., Roxburgh, E., </a:t>
            </a:r>
            <a:r>
              <a:rPr lang="en-IN" dirty="0" err="1"/>
              <a:t>Spyridonidis</a:t>
            </a:r>
            <a:r>
              <a:rPr lang="en-IN" dirty="0"/>
              <a:t>, S., Tamworth, M., Worden, M., Yilmaz, M., </a:t>
            </a:r>
            <a:r>
              <a:rPr lang="en-IN" dirty="0" err="1"/>
              <a:t>Sevdalis</a:t>
            </a:r>
            <a:r>
              <a:rPr lang="en-IN" dirty="0"/>
              <a:t>, N., Lloyd-Evans, B., Needle, J.J. and Johnson, S. (2023) ‘Implementation strategies for </a:t>
            </a:r>
            <a:r>
              <a:rPr lang="en-IN" dirty="0" err="1"/>
              <a:t>telemental</a:t>
            </a:r>
            <a:r>
              <a:rPr lang="en-IN" dirty="0"/>
              <a:t> health: a systematic review’, BMC Health Services Research, 23, 78. doi:10.1186/s12913-022-08993-1.</a:t>
            </a:r>
          </a:p>
          <a:p>
            <a:pPr>
              <a:lnSpc>
                <a:spcPct val="100000"/>
              </a:lnSpc>
              <a:spcAft>
                <a:spcPts val="1000"/>
              </a:spcAft>
              <a:defRPr sz="1150">
                <a:solidFill>
                  <a:srgbClr val="23282D"/>
                </a:solidFill>
                <a:latin typeface="Aptos"/>
              </a:defRPr>
            </a:pPr>
            <a:r>
              <a:rPr lang="en-IN" dirty="0"/>
              <a:t>10. </a:t>
            </a:r>
            <a:r>
              <a:rPr lang="en-IN" dirty="0" err="1"/>
              <a:t>Berardi</a:t>
            </a:r>
            <a:r>
              <a:rPr lang="en-IN" dirty="0"/>
              <a:t>, C., </a:t>
            </a:r>
            <a:r>
              <a:rPr lang="en-IN" dirty="0" err="1"/>
              <a:t>Antonini</a:t>
            </a:r>
            <a:r>
              <a:rPr lang="en-IN" dirty="0"/>
              <a:t>, M., Jordan, Z., </a:t>
            </a:r>
            <a:r>
              <a:rPr lang="en-IN" dirty="0" err="1"/>
              <a:t>Wechtler</a:t>
            </a:r>
            <a:r>
              <a:rPr lang="en-IN" dirty="0"/>
              <a:t>, H., </a:t>
            </a:r>
            <a:r>
              <a:rPr lang="en-IN" dirty="0" err="1"/>
              <a:t>Paolucci</a:t>
            </a:r>
            <a:r>
              <a:rPr lang="en-IN" dirty="0"/>
              <a:t>, F. and </a:t>
            </a:r>
            <a:r>
              <a:rPr lang="en-IN" dirty="0" err="1"/>
              <a:t>Hinwood</a:t>
            </a:r>
            <a:r>
              <a:rPr lang="en-IN" dirty="0"/>
              <a:t>, M. (2024) ‘Barriers and facilitators to the implementation of digital technologies in mental health systems: a qualitative systematic review to inform a policy framework’, BMC Health Services Research, 24, 243. doi:10.1186/s12913-023-10536-1.</a:t>
            </a:r>
          </a:p>
          <a:p>
            <a:pPr>
              <a:lnSpc>
                <a:spcPct val="100000"/>
              </a:lnSpc>
              <a:spcAft>
                <a:spcPts val="1000"/>
              </a:spcAft>
              <a:defRPr sz="1150">
                <a:solidFill>
                  <a:srgbClr val="23282D"/>
                </a:solidFill>
                <a:latin typeface="Aptos"/>
              </a:defRPr>
            </a:pPr>
            <a:endParaRPr dirty="0"/>
          </a:p>
        </p:txBody>
      </p:sp>
      <p:sp>
        <p:nvSpPr>
          <p:cNvPr id="6" name="Rectangle 5"/>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7724675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3993401" cy="507831"/>
          </a:xfrm>
          <a:prstGeom prst="rect">
            <a:avLst/>
          </a:prstGeom>
          <a:noFill/>
        </p:spPr>
        <p:txBody>
          <a:bodyPr wrap="none">
            <a:spAutoFit/>
          </a:bodyPr>
          <a:lstStyle/>
          <a:p>
            <a:pPr>
              <a:defRPr sz="2700" b="1">
                <a:solidFill>
                  <a:srgbClr val="192D4B"/>
                </a:solidFill>
                <a:latin typeface="Aptos Display"/>
              </a:defRPr>
            </a:pPr>
            <a:r>
              <a:rPr dirty="0"/>
              <a:t>References </a:t>
            </a:r>
            <a:r>
              <a:rPr lang="en-IN" dirty="0" smtClean="0"/>
              <a:t>(Member 3)</a:t>
            </a:r>
            <a:endParaRPr dirty="0"/>
          </a:p>
        </p:txBody>
      </p:sp>
      <p:sp>
        <p:nvSpPr>
          <p:cNvPr id="5" name="TextBox 4"/>
          <p:cNvSpPr txBox="1"/>
          <p:nvPr/>
        </p:nvSpPr>
        <p:spPr>
          <a:xfrm>
            <a:off x="658368" y="1234440"/>
            <a:ext cx="10881360" cy="5074920"/>
          </a:xfrm>
          <a:prstGeom prst="rect">
            <a:avLst/>
          </a:prstGeom>
          <a:noFill/>
        </p:spPr>
        <p:txBody>
          <a:bodyPr wrap="square">
            <a:spAutoFit/>
          </a:bodyPr>
          <a:lstStyle/>
          <a:p>
            <a:pPr>
              <a:lnSpc>
                <a:spcPct val="100000"/>
              </a:lnSpc>
              <a:spcAft>
                <a:spcPts val="1000"/>
              </a:spcAft>
              <a:defRPr sz="1150">
                <a:solidFill>
                  <a:srgbClr val="23282D"/>
                </a:solidFill>
                <a:latin typeface="Aptos"/>
              </a:defRPr>
            </a:pPr>
            <a:r>
              <a:t>11. Riboldi, I., Calabrese, A., Piacenti, S., Capogrosso, C.A., Paioni, S.L., Bartoli, F., Carrà, G., Armes, J., Taylor, C. and Crocamo, C. (2024) ‘Understanding university students’ perspectives towards digital tools for mental health support: a cross-country study’, Clinical Practice &amp; Epidemiology in Mental Health, 20, e17450179271467. doi:10.2174/0117450179271467231231060255.</a:t>
            </a:r>
          </a:p>
          <a:p>
            <a:pPr>
              <a:lnSpc>
                <a:spcPct val="100000"/>
              </a:lnSpc>
              <a:spcAft>
                <a:spcPts val="1000"/>
              </a:spcAft>
              <a:defRPr sz="1150">
                <a:solidFill>
                  <a:srgbClr val="23282D"/>
                </a:solidFill>
                <a:latin typeface="Aptos"/>
              </a:defRPr>
            </a:pPr>
            <a:r>
              <a:t>12. National Institute for Health and Care Excellence (NICE) (2022) Evidence standards framework for digital health technologies. London: NICE. Available at: https://www.nice.org.uk/corporate/ecd7 (Accessed: 11 August 2026).</a:t>
            </a:r>
          </a:p>
          <a:p>
            <a:pPr>
              <a:lnSpc>
                <a:spcPct val="100000"/>
              </a:lnSpc>
              <a:spcAft>
                <a:spcPts val="1000"/>
              </a:spcAft>
              <a:defRPr sz="1150">
                <a:solidFill>
                  <a:srgbClr val="23282D"/>
                </a:solidFill>
                <a:latin typeface="Aptos"/>
              </a:defRPr>
            </a:pPr>
            <a:r>
              <a:t>13. American Psychological Association (2013) Guidelines for the Practice of Telepsychology. Washington, DC: American Psychological Association. Available at: https://apps.apa.org/APACommentingPortal/attachments/Site124_Guidelines%20for%20the%20Practice%20of%20Telepsychology%20%28APA%2C%202013%29.pdf (Accessed: 11 August 2026).</a:t>
            </a:r>
          </a:p>
          <a:p>
            <a:pPr>
              <a:lnSpc>
                <a:spcPct val="100000"/>
              </a:lnSpc>
              <a:spcAft>
                <a:spcPts val="1000"/>
              </a:spcAft>
              <a:defRPr sz="1150">
                <a:solidFill>
                  <a:srgbClr val="23282D"/>
                </a:solidFill>
                <a:latin typeface="Aptos"/>
              </a:defRPr>
            </a:pPr>
            <a:r>
              <a:t>14. Information Commissioner’s Office (ICO) (2026) Special category data and UK GDPR guidance. Wilmslow: ICO. Available at: https://ico.org.uk/for-organisations/uk-gdpr-guidance-and-resources/lawful-basis/special-category-data/ (Accessed: 11 August 2026).</a:t>
            </a:r>
          </a:p>
          <a:p>
            <a:pPr>
              <a:lnSpc>
                <a:spcPct val="100000"/>
              </a:lnSpc>
              <a:spcAft>
                <a:spcPts val="1000"/>
              </a:spcAft>
              <a:defRPr sz="1150">
                <a:solidFill>
                  <a:srgbClr val="23282D"/>
                </a:solidFill>
                <a:latin typeface="Aptos"/>
              </a:defRPr>
            </a:pPr>
            <a:r>
              <a:t>15. GOV.UK (2024) The UK’s data protection legislation. Available at: https://www.gov.uk/data-protection/the-data-protection-act (Accessed: 11 August 2026).</a:t>
            </a:r>
          </a:p>
        </p:txBody>
      </p:sp>
      <p:sp>
        <p:nvSpPr>
          <p:cNvPr id="6" name="Rectangle 5"/>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32199442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C2870AE-F126-435A-956D-DD59BD6D2121}"/>
              </a:ext>
            </a:extLst>
          </p:cNvPr>
          <p:cNvSpPr>
            <a:spLocks noGrp="1"/>
          </p:cNvSpPr>
          <p:nvPr>
            <p:ph type="sldNum" sz="quarter" idx="12"/>
          </p:nvPr>
        </p:nvSpPr>
        <p:spPr/>
        <p:txBody>
          <a:bodyPr/>
          <a:lstStyle/>
          <a:p>
            <a:fld id="{B6F15528-21DE-4FAA-801E-634DDDAF4B2B}" type="slidenum">
              <a:rPr lang="en-US" smtClean="0"/>
              <a:pPr/>
              <a:t>56</a:t>
            </a:fld>
            <a:endParaRPr lang="en-US"/>
          </a:p>
        </p:txBody>
      </p:sp>
      <p:sp>
        <p:nvSpPr>
          <p:cNvPr id="3" name="Rectangle 1">
            <a:extLst>
              <a:ext uri="{FF2B5EF4-FFF2-40B4-BE49-F238E27FC236}">
                <a16:creationId xmlns:a16="http://schemas.microsoft.com/office/drawing/2014/main" id="{7E1AC7A5-011A-411D-861C-4A2F86E6F979}"/>
              </a:ext>
            </a:extLst>
          </p:cNvPr>
          <p:cNvSpPr>
            <a:spLocks noChangeArrowheads="1"/>
          </p:cNvSpPr>
          <p:nvPr/>
        </p:nvSpPr>
        <p:spPr bwMode="auto">
          <a:xfrm>
            <a:off x="592256" y="934074"/>
            <a:ext cx="10971803" cy="57504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444" dirty="0" err="1">
                <a:latin typeface="Times New Roman" panose="02020603050405020304" pitchFamily="18" charset="0"/>
                <a:cs typeface="Times New Roman" panose="02020603050405020304" pitchFamily="18" charset="0"/>
              </a:rPr>
              <a:t>Montagni</a:t>
            </a:r>
            <a:r>
              <a:rPr lang="en-US" altLang="en-US" sz="1444" dirty="0">
                <a:latin typeface="Times New Roman" panose="02020603050405020304" pitchFamily="18" charset="0"/>
                <a:cs typeface="Times New Roman" panose="02020603050405020304" pitchFamily="18" charset="0"/>
              </a:rPr>
              <a:t>, I., </a:t>
            </a:r>
            <a:r>
              <a:rPr lang="en-US" altLang="en-US" sz="1444" dirty="0" err="1">
                <a:latin typeface="Times New Roman" panose="02020603050405020304" pitchFamily="18" charset="0"/>
                <a:cs typeface="Times New Roman" panose="02020603050405020304" pitchFamily="18" charset="0"/>
              </a:rPr>
              <a:t>Tzourio</a:t>
            </a:r>
            <a:r>
              <a:rPr lang="en-US" altLang="en-US" sz="1444" dirty="0">
                <a:latin typeface="Times New Roman" panose="02020603050405020304" pitchFamily="18" charset="0"/>
                <a:cs typeface="Times New Roman" panose="02020603050405020304" pitchFamily="18" charset="0"/>
              </a:rPr>
              <a:t>, C., Cousin, T., </a:t>
            </a:r>
            <a:r>
              <a:rPr lang="en-US" altLang="en-US" sz="1444" dirty="0" err="1">
                <a:latin typeface="Times New Roman" panose="02020603050405020304" pitchFamily="18" charset="0"/>
                <a:cs typeface="Times New Roman" panose="02020603050405020304" pitchFamily="18" charset="0"/>
              </a:rPr>
              <a:t>Sagara</a:t>
            </a:r>
            <a:r>
              <a:rPr lang="en-US" altLang="en-US" sz="1444" dirty="0">
                <a:latin typeface="Times New Roman" panose="02020603050405020304" pitchFamily="18" charset="0"/>
                <a:cs typeface="Times New Roman" panose="02020603050405020304" pitchFamily="18" charset="0"/>
              </a:rPr>
              <a:t>, J.A., Bada-</a:t>
            </a:r>
            <a:r>
              <a:rPr lang="en-US" altLang="en-US" sz="1444" dirty="0" err="1">
                <a:latin typeface="Times New Roman" panose="02020603050405020304" pitchFamily="18" charset="0"/>
                <a:cs typeface="Times New Roman" panose="02020603050405020304" pitchFamily="18" charset="0"/>
              </a:rPr>
              <a:t>Alonzi</a:t>
            </a:r>
            <a:r>
              <a:rPr lang="en-US" altLang="en-US" sz="1444" dirty="0">
                <a:latin typeface="Times New Roman" panose="02020603050405020304" pitchFamily="18" charset="0"/>
                <a:cs typeface="Times New Roman" panose="02020603050405020304" pitchFamily="18" charset="0"/>
              </a:rPr>
              <a:t>, J. and Horgan, A. (2020). Mental Health-Related Digital Use by University Students: A Systematic Review. </a:t>
            </a:r>
            <a:r>
              <a:rPr lang="en-US" altLang="en-US" sz="1444" i="1" dirty="0">
                <a:latin typeface="Times New Roman" panose="02020603050405020304" pitchFamily="18" charset="0"/>
                <a:cs typeface="Times New Roman" panose="02020603050405020304" pitchFamily="18" charset="0"/>
              </a:rPr>
              <a:t>Telemedicine and e-Health</a:t>
            </a:r>
            <a:r>
              <a:rPr lang="en-US" altLang="en-US" sz="1444" dirty="0">
                <a:latin typeface="Times New Roman" panose="02020603050405020304" pitchFamily="18" charset="0"/>
                <a:cs typeface="Times New Roman" panose="02020603050405020304" pitchFamily="18" charset="0"/>
              </a:rPr>
              <a:t>, 26(2), pp.131–146. doi:10.1089/tmj.2018.0316.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444" dirty="0">
                <a:latin typeface="Times New Roman" panose="02020603050405020304" pitchFamily="18" charset="0"/>
                <a:cs typeface="Times New Roman" panose="02020603050405020304" pitchFamily="18" charset="0"/>
              </a:rPr>
              <a:t>Mitchell, K.M., Holtz, B.E. and </a:t>
            </a:r>
            <a:r>
              <a:rPr lang="en-US" altLang="en-US" sz="1444" dirty="0" err="1">
                <a:latin typeface="Times New Roman" panose="02020603050405020304" pitchFamily="18" charset="0"/>
                <a:cs typeface="Times New Roman" panose="02020603050405020304" pitchFamily="18" charset="0"/>
              </a:rPr>
              <a:t>McCarroll</a:t>
            </a:r>
            <a:r>
              <a:rPr lang="en-US" altLang="en-US" sz="1444" dirty="0">
                <a:latin typeface="Times New Roman" panose="02020603050405020304" pitchFamily="18" charset="0"/>
                <a:cs typeface="Times New Roman" panose="02020603050405020304" pitchFamily="18" charset="0"/>
              </a:rPr>
              <a:t>, A.M. (2021). Assessing College Students’ Perceptions of and Intentions to Use a Mobile App for Mental Health. </a:t>
            </a:r>
            <a:r>
              <a:rPr lang="en-US" altLang="en-US" sz="1444" i="1" dirty="0">
                <a:latin typeface="Times New Roman" panose="02020603050405020304" pitchFamily="18" charset="0"/>
                <a:cs typeface="Times New Roman" panose="02020603050405020304" pitchFamily="18" charset="0"/>
              </a:rPr>
              <a:t>Telemedicine and e-Health</a:t>
            </a:r>
            <a:r>
              <a:rPr lang="en-US" altLang="en-US" sz="1444" dirty="0">
                <a:latin typeface="Times New Roman" panose="02020603050405020304" pitchFamily="18" charset="0"/>
                <a:cs typeface="Times New Roman" panose="02020603050405020304" pitchFamily="18" charset="0"/>
              </a:rPr>
              <a:t>. doi:10.1089/tmj.2021.0106.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444" dirty="0" err="1">
                <a:latin typeface="Times New Roman" panose="02020603050405020304" pitchFamily="18" charset="0"/>
                <a:cs typeface="Times New Roman" panose="02020603050405020304" pitchFamily="18" charset="0"/>
              </a:rPr>
              <a:t>Zuo</a:t>
            </a:r>
            <a:r>
              <a:rPr lang="en-US" altLang="en-US" sz="1444" dirty="0">
                <a:latin typeface="Times New Roman" panose="02020603050405020304" pitchFamily="18" charset="0"/>
                <a:cs typeface="Times New Roman" panose="02020603050405020304" pitchFamily="18" charset="0"/>
              </a:rPr>
              <a:t>, X., Tang, Y., Chen, Y. and Zhou, Z. (2023). The efficacy of mindfulness-based interventions on mental health among university students: a systematic review and meta-analysis. </a:t>
            </a:r>
            <a:r>
              <a:rPr lang="en-US" altLang="en-US" sz="1444" i="1" dirty="0">
                <a:latin typeface="Times New Roman" panose="02020603050405020304" pitchFamily="18" charset="0"/>
                <a:cs typeface="Times New Roman" panose="02020603050405020304" pitchFamily="18" charset="0"/>
              </a:rPr>
              <a:t>Frontiers in Public Health</a:t>
            </a:r>
            <a:r>
              <a:rPr lang="en-US" altLang="en-US" sz="1444" dirty="0">
                <a:latin typeface="Times New Roman" panose="02020603050405020304" pitchFamily="18" charset="0"/>
                <a:cs typeface="Times New Roman" panose="02020603050405020304" pitchFamily="18" charset="0"/>
              </a:rPr>
              <a:t>, 11. doi:10.3389/fpubh.2023.1259250.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444" dirty="0">
                <a:latin typeface="Times New Roman" panose="02020603050405020304" pitchFamily="18" charset="0"/>
                <a:cs typeface="Times New Roman" panose="02020603050405020304" pitchFamily="18" charset="0"/>
              </a:rPr>
              <a:t>Wilson, C. and Spencer, G. (2022). The mental health support needs of university students with long-term physical health conditions. </a:t>
            </a:r>
            <a:r>
              <a:rPr lang="en-US" altLang="en-US" sz="1444" i="1" dirty="0">
                <a:latin typeface="Times New Roman" panose="02020603050405020304" pitchFamily="18" charset="0"/>
                <a:cs typeface="Times New Roman" panose="02020603050405020304" pitchFamily="18" charset="0"/>
              </a:rPr>
              <a:t>Health Education</a:t>
            </a:r>
            <a:r>
              <a:rPr lang="en-US" altLang="en-US" sz="1444" dirty="0">
                <a:latin typeface="Times New Roman" panose="02020603050405020304" pitchFamily="18" charset="0"/>
                <a:cs typeface="Times New Roman" panose="02020603050405020304" pitchFamily="18" charset="0"/>
              </a:rPr>
              <a:t>, 122(5). doi:10.1108/he-01-2022-0004.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444" dirty="0" err="1">
                <a:latin typeface="Times New Roman" panose="02020603050405020304" pitchFamily="18" charset="0"/>
                <a:cs typeface="Times New Roman" panose="02020603050405020304" pitchFamily="18" charset="0"/>
              </a:rPr>
              <a:t>Brockes</a:t>
            </a:r>
            <a:r>
              <a:rPr lang="en-US" altLang="en-US" sz="1444" dirty="0">
                <a:latin typeface="Times New Roman" panose="02020603050405020304" pitchFamily="18" charset="0"/>
                <a:cs typeface="Times New Roman" panose="02020603050405020304" pitchFamily="18" charset="0"/>
              </a:rPr>
              <a:t>, C., </a:t>
            </a:r>
            <a:r>
              <a:rPr lang="en-US" altLang="en-US" sz="1444" dirty="0" err="1">
                <a:latin typeface="Times New Roman" panose="02020603050405020304" pitchFamily="18" charset="0"/>
                <a:cs typeface="Times New Roman" panose="02020603050405020304" pitchFamily="18" charset="0"/>
              </a:rPr>
              <a:t>Grischott</a:t>
            </a:r>
            <a:r>
              <a:rPr lang="en-US" altLang="en-US" sz="1444" dirty="0">
                <a:latin typeface="Times New Roman" panose="02020603050405020304" pitchFamily="18" charset="0"/>
                <a:cs typeface="Times New Roman" panose="02020603050405020304" pitchFamily="18" charset="0"/>
              </a:rPr>
              <a:t>, T., </a:t>
            </a:r>
            <a:r>
              <a:rPr lang="en-US" altLang="en-US" sz="1444" dirty="0" err="1">
                <a:latin typeface="Times New Roman" panose="02020603050405020304" pitchFamily="18" charset="0"/>
                <a:cs typeface="Times New Roman" panose="02020603050405020304" pitchFamily="18" charset="0"/>
              </a:rPr>
              <a:t>Dutkiewicz</a:t>
            </a:r>
            <a:r>
              <a:rPr lang="en-US" altLang="en-US" sz="1444" dirty="0">
                <a:latin typeface="Times New Roman" panose="02020603050405020304" pitchFamily="18" charset="0"/>
                <a:cs typeface="Times New Roman" panose="02020603050405020304" pitchFamily="18" charset="0"/>
              </a:rPr>
              <a:t>, M. and Schmidt-</a:t>
            </a:r>
            <a:r>
              <a:rPr lang="en-US" altLang="en-US" sz="1444" dirty="0" err="1">
                <a:latin typeface="Times New Roman" panose="02020603050405020304" pitchFamily="18" charset="0"/>
                <a:cs typeface="Times New Roman" panose="02020603050405020304" pitchFamily="18" charset="0"/>
              </a:rPr>
              <a:t>Weitmann</a:t>
            </a:r>
            <a:r>
              <a:rPr lang="en-US" altLang="en-US" sz="1444" dirty="0">
                <a:latin typeface="Times New Roman" panose="02020603050405020304" pitchFamily="18" charset="0"/>
                <a:cs typeface="Times New Roman" panose="02020603050405020304" pitchFamily="18" charset="0"/>
              </a:rPr>
              <a:t>, S. (2017). Evaluation of the Education “Clinical Telemedicine/e-Health” in the Curriculum of Medical Students at the University of Zurich. </a:t>
            </a:r>
            <a:r>
              <a:rPr lang="en-US" altLang="en-US" sz="1444" i="1" dirty="0">
                <a:latin typeface="Times New Roman" panose="02020603050405020304" pitchFamily="18" charset="0"/>
                <a:cs typeface="Times New Roman" panose="02020603050405020304" pitchFamily="18" charset="0"/>
              </a:rPr>
              <a:t>Telemedicine and e-Health</a:t>
            </a:r>
            <a:r>
              <a:rPr lang="en-US" altLang="en-US" sz="1444" dirty="0">
                <a:latin typeface="Times New Roman" panose="02020603050405020304" pitchFamily="18" charset="0"/>
                <a:cs typeface="Times New Roman" panose="02020603050405020304" pitchFamily="18" charset="0"/>
              </a:rPr>
              <a:t>, 23(11), pp.899–904. doi:10.1089/tmj.2017.0011.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444" dirty="0">
                <a:latin typeface="Times New Roman" panose="02020603050405020304" pitchFamily="18" charset="0"/>
                <a:cs typeface="Times New Roman" panose="02020603050405020304" pitchFamily="18" charset="0"/>
              </a:rPr>
              <a:t>Matos </a:t>
            </a:r>
            <a:r>
              <a:rPr lang="en-US" altLang="en-US" sz="1444" dirty="0" err="1">
                <a:latin typeface="Times New Roman" panose="02020603050405020304" pitchFamily="18" charset="0"/>
                <a:cs typeface="Times New Roman" panose="02020603050405020304" pitchFamily="18" charset="0"/>
              </a:rPr>
              <a:t>Fialho</a:t>
            </a:r>
            <a:r>
              <a:rPr lang="en-US" altLang="en-US" sz="1444" dirty="0">
                <a:latin typeface="Times New Roman" panose="02020603050405020304" pitchFamily="18" charset="0"/>
                <a:cs typeface="Times New Roman" panose="02020603050405020304" pitchFamily="18" charset="0"/>
              </a:rPr>
              <a:t>, P.M., </a:t>
            </a:r>
            <a:r>
              <a:rPr lang="en-US" altLang="en-US" sz="1444" dirty="0" err="1">
                <a:latin typeface="Times New Roman" panose="02020603050405020304" pitchFamily="18" charset="0"/>
                <a:cs typeface="Times New Roman" panose="02020603050405020304" pitchFamily="18" charset="0"/>
              </a:rPr>
              <a:t>Wenig</a:t>
            </a:r>
            <a:r>
              <a:rPr lang="en-US" altLang="en-US" sz="1444" dirty="0">
                <a:latin typeface="Times New Roman" panose="02020603050405020304" pitchFamily="18" charset="0"/>
                <a:cs typeface="Times New Roman" panose="02020603050405020304" pitchFamily="18" charset="0"/>
              </a:rPr>
              <a:t>, V., </a:t>
            </a:r>
            <a:r>
              <a:rPr lang="en-US" altLang="en-US" sz="1444" dirty="0" err="1">
                <a:latin typeface="Times New Roman" panose="02020603050405020304" pitchFamily="18" charset="0"/>
                <a:cs typeface="Times New Roman" panose="02020603050405020304" pitchFamily="18" charset="0"/>
              </a:rPr>
              <a:t>Heumann</a:t>
            </a:r>
            <a:r>
              <a:rPr lang="en-US" altLang="en-US" sz="1444" dirty="0">
                <a:latin typeface="Times New Roman" panose="02020603050405020304" pitchFamily="18" charset="0"/>
                <a:cs typeface="Times New Roman" panose="02020603050405020304" pitchFamily="18" charset="0"/>
              </a:rPr>
              <a:t>, E., Müller, M., Stock, C. and </a:t>
            </a:r>
            <a:r>
              <a:rPr lang="en-US" altLang="en-US" sz="1444" dirty="0" err="1">
                <a:latin typeface="Times New Roman" panose="02020603050405020304" pitchFamily="18" charset="0"/>
                <a:cs typeface="Times New Roman" panose="02020603050405020304" pitchFamily="18" charset="0"/>
              </a:rPr>
              <a:t>Pischke</a:t>
            </a:r>
            <a:r>
              <a:rPr lang="en-US" altLang="en-US" sz="1444" dirty="0">
                <a:latin typeface="Times New Roman" panose="02020603050405020304" pitchFamily="18" charset="0"/>
                <a:cs typeface="Times New Roman" panose="02020603050405020304" pitchFamily="18" charset="0"/>
              </a:rPr>
              <a:t>, C.R. (2025). Digital public health interventions for the promotion of mental well-being and health behaviors among university students: a rapid review. </a:t>
            </a:r>
            <a:r>
              <a:rPr lang="en-US" altLang="en-US" sz="1444" i="1" dirty="0">
                <a:latin typeface="Times New Roman" panose="02020603050405020304" pitchFamily="18" charset="0"/>
                <a:cs typeface="Times New Roman" panose="02020603050405020304" pitchFamily="18" charset="0"/>
              </a:rPr>
              <a:t>BMC Public Health</a:t>
            </a:r>
            <a:r>
              <a:rPr lang="en-US" altLang="en-US" sz="1444" dirty="0">
                <a:latin typeface="Times New Roman" panose="02020603050405020304" pitchFamily="18" charset="0"/>
                <a:cs typeface="Times New Roman" panose="02020603050405020304" pitchFamily="18" charset="0"/>
              </a:rPr>
              <a:t>, 25(1). doi:10.1186/s12889-025-23669-1.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444" dirty="0">
                <a:latin typeface="Times New Roman" panose="02020603050405020304" pitchFamily="18" charset="0"/>
                <a:cs typeface="Times New Roman" panose="02020603050405020304" pitchFamily="18" charset="0"/>
              </a:rPr>
              <a:t>Joshi, D.R., Singh, J.K. and Neupane, U. (2021). Mental Health Problems and Patterns of Self-Care Associated with the Use of Digital Devices among University Students. </a:t>
            </a:r>
            <a:r>
              <a:rPr lang="en-US" altLang="en-US" sz="1444" i="1" dirty="0">
                <a:latin typeface="Times New Roman" panose="02020603050405020304" pitchFamily="18" charset="0"/>
                <a:cs typeface="Times New Roman" panose="02020603050405020304" pitchFamily="18" charset="0"/>
              </a:rPr>
              <a:t>European Journal of Mental Health</a:t>
            </a:r>
            <a:r>
              <a:rPr lang="en-US" altLang="en-US" sz="1444" dirty="0">
                <a:latin typeface="Times New Roman" panose="02020603050405020304" pitchFamily="18" charset="0"/>
                <a:cs typeface="Times New Roman" panose="02020603050405020304" pitchFamily="18" charset="0"/>
              </a:rPr>
              <a:t>, 16(2), pp.146–169. doi:10.5708/ejmh.16.2021.2.7. </a:t>
            </a:r>
          </a:p>
          <a:p>
            <a:pPr marL="257975" indent="-257975"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444" dirty="0">
                <a:latin typeface="Times New Roman" panose="02020603050405020304" pitchFamily="18" charset="0"/>
                <a:cs typeface="Times New Roman" panose="02020603050405020304" pitchFamily="18" charset="0"/>
              </a:rPr>
              <a:t>World Health Organization (2022). </a:t>
            </a:r>
            <a:r>
              <a:rPr lang="en-US" altLang="en-US" sz="1444" i="1" dirty="0">
                <a:latin typeface="Times New Roman" panose="02020603050405020304" pitchFamily="18" charset="0"/>
                <a:cs typeface="Times New Roman" panose="02020603050405020304" pitchFamily="18" charset="0"/>
              </a:rPr>
              <a:t>Consolidated telemedicine implementation guide</a:t>
            </a:r>
            <a:r>
              <a:rPr lang="en-US" altLang="en-US" sz="1444" dirty="0">
                <a:latin typeface="Times New Roman" panose="02020603050405020304" pitchFamily="18" charset="0"/>
                <a:cs typeface="Times New Roman" panose="02020603050405020304" pitchFamily="18" charset="0"/>
              </a:rPr>
              <a:t>. Geneva: World Health Organization. ISBN 978-92-4-005918-4. </a:t>
            </a:r>
          </a:p>
        </p:txBody>
      </p:sp>
      <p:sp>
        <p:nvSpPr>
          <p:cNvPr id="4" name="Rectangle 3">
            <a:extLst>
              <a:ext uri="{FF2B5EF4-FFF2-40B4-BE49-F238E27FC236}">
                <a16:creationId xmlns:a16="http://schemas.microsoft.com/office/drawing/2014/main" id="{291ED0E9-7199-4419-80AC-3A071D020B91}"/>
              </a:ext>
            </a:extLst>
          </p:cNvPr>
          <p:cNvSpPr/>
          <p:nvPr/>
        </p:nvSpPr>
        <p:spPr>
          <a:xfrm>
            <a:off x="4444985" y="425547"/>
            <a:ext cx="4648773" cy="536942"/>
          </a:xfrm>
          <a:prstGeom prst="rect">
            <a:avLst/>
          </a:prstGeom>
        </p:spPr>
        <p:txBody>
          <a:bodyPr wrap="none">
            <a:spAutoFit/>
          </a:bodyPr>
          <a:lstStyle/>
          <a:p>
            <a:r>
              <a:rPr lang="en-US" sz="2889" b="1" dirty="0" smtClean="0">
                <a:ln w="0"/>
                <a:solidFill>
                  <a:srgbClr val="00B05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REFERENCES (Member 4)</a:t>
            </a:r>
            <a:endParaRPr lang="en-IN" sz="2889" b="1" dirty="0">
              <a:ln w="0"/>
              <a:solidFill>
                <a:srgbClr val="00B05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49533498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C18894-89F6-4FAD-AF44-D3157E7C5B0F}"/>
              </a:ext>
            </a:extLst>
          </p:cNvPr>
          <p:cNvSpPr>
            <a:spLocks noGrp="1"/>
          </p:cNvSpPr>
          <p:nvPr>
            <p:ph type="sldNum" sz="quarter" idx="12"/>
          </p:nvPr>
        </p:nvSpPr>
        <p:spPr/>
        <p:txBody>
          <a:bodyPr/>
          <a:lstStyle/>
          <a:p>
            <a:fld id="{B6F15528-21DE-4FAA-801E-634DDDAF4B2B}" type="slidenum">
              <a:rPr lang="en-US" smtClean="0"/>
              <a:pPr/>
              <a:t>57</a:t>
            </a:fld>
            <a:endParaRPr lang="en-US"/>
          </a:p>
        </p:txBody>
      </p:sp>
      <p:sp>
        <p:nvSpPr>
          <p:cNvPr id="3" name="Rectangle 1">
            <a:extLst>
              <a:ext uri="{FF2B5EF4-FFF2-40B4-BE49-F238E27FC236}">
                <a16:creationId xmlns:a16="http://schemas.microsoft.com/office/drawing/2014/main" id="{0ACE406A-60BB-4976-9AF8-DDDC5330601F}"/>
              </a:ext>
            </a:extLst>
          </p:cNvPr>
          <p:cNvSpPr>
            <a:spLocks noChangeArrowheads="1"/>
          </p:cNvSpPr>
          <p:nvPr/>
        </p:nvSpPr>
        <p:spPr bwMode="auto">
          <a:xfrm>
            <a:off x="463522" y="371300"/>
            <a:ext cx="11264956" cy="6335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354" dirty="0">
                <a:latin typeface="Times New Roman" panose="02020603050405020304" pitchFamily="18" charset="0"/>
                <a:cs typeface="Times New Roman" panose="02020603050405020304" pitchFamily="18" charset="0"/>
              </a:rPr>
              <a:t>Becker, T.D. and </a:t>
            </a:r>
            <a:r>
              <a:rPr lang="en-US" altLang="en-US" sz="1354" dirty="0" err="1">
                <a:latin typeface="Times New Roman" panose="02020603050405020304" pitchFamily="18" charset="0"/>
                <a:cs typeface="Times New Roman" panose="02020603050405020304" pitchFamily="18" charset="0"/>
              </a:rPr>
              <a:t>Torous</a:t>
            </a:r>
            <a:r>
              <a:rPr lang="en-US" altLang="en-US" sz="1354" dirty="0">
                <a:latin typeface="Times New Roman" panose="02020603050405020304" pitchFamily="18" charset="0"/>
                <a:cs typeface="Times New Roman" panose="02020603050405020304" pitchFamily="18" charset="0"/>
              </a:rPr>
              <a:t>, J.B. (2019). Recent Developments in Digital Mental Health Interventions for College and University Students. </a:t>
            </a:r>
            <a:r>
              <a:rPr lang="en-US" altLang="en-US" sz="1354" i="1" dirty="0">
                <a:latin typeface="Times New Roman" panose="02020603050405020304" pitchFamily="18" charset="0"/>
                <a:cs typeface="Times New Roman" panose="02020603050405020304" pitchFamily="18" charset="0"/>
              </a:rPr>
              <a:t>Current Treatment Options in Psychiatry</a:t>
            </a:r>
            <a:r>
              <a:rPr lang="en-US" altLang="en-US" sz="1354" dirty="0">
                <a:latin typeface="Times New Roman" panose="02020603050405020304" pitchFamily="18" charset="0"/>
                <a:cs typeface="Times New Roman" panose="02020603050405020304" pitchFamily="18" charset="0"/>
              </a:rPr>
              <a:t>, 6(3), pp.210–220. doi:10.1007/s40501-019-00178-8.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354" dirty="0" err="1">
                <a:latin typeface="Times New Roman" panose="02020603050405020304" pitchFamily="18" charset="0"/>
                <a:cs typeface="Times New Roman" panose="02020603050405020304" pitchFamily="18" charset="0"/>
              </a:rPr>
              <a:t>Harrer</a:t>
            </a:r>
            <a:r>
              <a:rPr lang="en-US" altLang="en-US" sz="1354" dirty="0">
                <a:latin typeface="Times New Roman" panose="02020603050405020304" pitchFamily="18" charset="0"/>
                <a:cs typeface="Times New Roman" panose="02020603050405020304" pitchFamily="18" charset="0"/>
              </a:rPr>
              <a:t>, M., Adam, S.H., Baumeister, H., </a:t>
            </a:r>
            <a:r>
              <a:rPr lang="en-US" altLang="en-US" sz="1354" dirty="0" err="1">
                <a:latin typeface="Times New Roman" panose="02020603050405020304" pitchFamily="18" charset="0"/>
                <a:cs typeface="Times New Roman" panose="02020603050405020304" pitchFamily="18" charset="0"/>
              </a:rPr>
              <a:t>Cuijpers</a:t>
            </a:r>
            <a:r>
              <a:rPr lang="en-US" altLang="en-US" sz="1354" dirty="0">
                <a:latin typeface="Times New Roman" panose="02020603050405020304" pitchFamily="18" charset="0"/>
                <a:cs typeface="Times New Roman" panose="02020603050405020304" pitchFamily="18" charset="0"/>
              </a:rPr>
              <a:t>, P., </a:t>
            </a:r>
            <a:r>
              <a:rPr lang="en-US" altLang="en-US" sz="1354" dirty="0" err="1">
                <a:latin typeface="Times New Roman" panose="02020603050405020304" pitchFamily="18" charset="0"/>
                <a:cs typeface="Times New Roman" panose="02020603050405020304" pitchFamily="18" charset="0"/>
              </a:rPr>
              <a:t>Karyotaki</a:t>
            </a:r>
            <a:r>
              <a:rPr lang="en-US" altLang="en-US" sz="1354" dirty="0">
                <a:latin typeface="Times New Roman" panose="02020603050405020304" pitchFamily="18" charset="0"/>
                <a:cs typeface="Times New Roman" panose="02020603050405020304" pitchFamily="18" charset="0"/>
              </a:rPr>
              <a:t>, E., Auerbach, R.P., Kessler, R.C., </a:t>
            </a:r>
            <a:r>
              <a:rPr lang="en-US" altLang="en-US" sz="1354" dirty="0" err="1">
                <a:latin typeface="Times New Roman" panose="02020603050405020304" pitchFamily="18" charset="0"/>
                <a:cs typeface="Times New Roman" panose="02020603050405020304" pitchFamily="18" charset="0"/>
              </a:rPr>
              <a:t>Bruffaerts</a:t>
            </a:r>
            <a:r>
              <a:rPr lang="en-US" altLang="en-US" sz="1354" dirty="0">
                <a:latin typeface="Times New Roman" panose="02020603050405020304" pitchFamily="18" charset="0"/>
                <a:cs typeface="Times New Roman" panose="02020603050405020304" pitchFamily="18" charset="0"/>
              </a:rPr>
              <a:t>, R., </a:t>
            </a:r>
            <a:r>
              <a:rPr lang="en-US" altLang="en-US" sz="1354" dirty="0" err="1">
                <a:latin typeface="Times New Roman" panose="02020603050405020304" pitchFamily="18" charset="0"/>
                <a:cs typeface="Times New Roman" panose="02020603050405020304" pitchFamily="18" charset="0"/>
              </a:rPr>
              <a:t>Berking</a:t>
            </a:r>
            <a:r>
              <a:rPr lang="en-US" altLang="en-US" sz="1354" dirty="0">
                <a:latin typeface="Times New Roman" panose="02020603050405020304" pitchFamily="18" charset="0"/>
                <a:cs typeface="Times New Roman" panose="02020603050405020304" pitchFamily="18" charset="0"/>
              </a:rPr>
              <a:t>, M. and Ebert, D.D. (2019). Internet interventions for mental health in university students: A systematic review and meta-analysis. </a:t>
            </a:r>
            <a:r>
              <a:rPr lang="en-US" altLang="en-US" sz="1354" i="1" dirty="0">
                <a:latin typeface="Times New Roman" panose="02020603050405020304" pitchFamily="18" charset="0"/>
                <a:cs typeface="Times New Roman" panose="02020603050405020304" pitchFamily="18" charset="0"/>
              </a:rPr>
              <a:t>International Journal of Methods in Psychiatric Research</a:t>
            </a:r>
            <a:r>
              <a:rPr lang="en-US" altLang="en-US" sz="1354" dirty="0">
                <a:latin typeface="Times New Roman" panose="02020603050405020304" pitchFamily="18" charset="0"/>
                <a:cs typeface="Times New Roman" panose="02020603050405020304" pitchFamily="18" charset="0"/>
              </a:rPr>
              <a:t>, 28(2), e1759. doi:10.1002/mpr.1759.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354" dirty="0">
                <a:latin typeface="Times New Roman" panose="02020603050405020304" pitchFamily="18" charset="0"/>
                <a:cs typeface="Times New Roman" panose="02020603050405020304" pitchFamily="18" charset="0"/>
              </a:rPr>
              <a:t>Ferrari, M., Allan, S., Arnold, C., </a:t>
            </a:r>
            <a:r>
              <a:rPr lang="en-US" altLang="en-US" sz="1354" dirty="0" err="1">
                <a:latin typeface="Times New Roman" panose="02020603050405020304" pitchFamily="18" charset="0"/>
                <a:cs typeface="Times New Roman" panose="02020603050405020304" pitchFamily="18" charset="0"/>
              </a:rPr>
              <a:t>Eleftheriadis</a:t>
            </a:r>
            <a:r>
              <a:rPr lang="en-US" altLang="en-US" sz="1354" dirty="0">
                <a:latin typeface="Times New Roman" panose="02020603050405020304" pitchFamily="18" charset="0"/>
                <a:cs typeface="Times New Roman" panose="02020603050405020304" pitchFamily="18" charset="0"/>
              </a:rPr>
              <a:t>, D., Alvarez-Jimenez, M., </a:t>
            </a:r>
            <a:r>
              <a:rPr lang="en-US" altLang="en-US" sz="1354" dirty="0" err="1">
                <a:latin typeface="Times New Roman" panose="02020603050405020304" pitchFamily="18" charset="0"/>
                <a:cs typeface="Times New Roman" panose="02020603050405020304" pitchFamily="18" charset="0"/>
              </a:rPr>
              <a:t>Gumley</a:t>
            </a:r>
            <a:r>
              <a:rPr lang="en-US" altLang="en-US" sz="1354" dirty="0">
                <a:latin typeface="Times New Roman" panose="02020603050405020304" pitchFamily="18" charset="0"/>
                <a:cs typeface="Times New Roman" panose="02020603050405020304" pitchFamily="18" charset="0"/>
              </a:rPr>
              <a:t>, A. and Gleeson, J.F. (2022). Digital Interventions for Psychological Well-being in University Students: Systematic Review and Meta-analysis. </a:t>
            </a:r>
            <a:r>
              <a:rPr lang="en-US" altLang="en-US" sz="1354" i="1" dirty="0">
                <a:latin typeface="Times New Roman" panose="02020603050405020304" pitchFamily="18" charset="0"/>
                <a:cs typeface="Times New Roman" panose="02020603050405020304" pitchFamily="18" charset="0"/>
              </a:rPr>
              <a:t>Journal of Medical Internet Research</a:t>
            </a:r>
            <a:r>
              <a:rPr lang="en-US" altLang="en-US" sz="1354" dirty="0">
                <a:latin typeface="Times New Roman" panose="02020603050405020304" pitchFamily="18" charset="0"/>
                <a:cs typeface="Times New Roman" panose="02020603050405020304" pitchFamily="18" charset="0"/>
              </a:rPr>
              <a:t>, 24(9), e39686. doi:10.2196/39686.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354" dirty="0" err="1">
                <a:latin typeface="Times New Roman" panose="02020603050405020304" pitchFamily="18" charset="0"/>
                <a:cs typeface="Times New Roman" panose="02020603050405020304" pitchFamily="18" charset="0"/>
              </a:rPr>
              <a:t>Lattie</a:t>
            </a:r>
            <a:r>
              <a:rPr lang="en-US" altLang="en-US" sz="1354" dirty="0">
                <a:latin typeface="Times New Roman" panose="02020603050405020304" pitchFamily="18" charset="0"/>
                <a:cs typeface="Times New Roman" panose="02020603050405020304" pitchFamily="18" charset="0"/>
              </a:rPr>
              <a:t>, E.G., Adkins, E.C., Winquist, N., Stiles-Shields, C., </a:t>
            </a:r>
            <a:r>
              <a:rPr lang="en-US" altLang="en-US" sz="1354" dirty="0" err="1">
                <a:latin typeface="Times New Roman" panose="02020603050405020304" pitchFamily="18" charset="0"/>
                <a:cs typeface="Times New Roman" panose="02020603050405020304" pitchFamily="18" charset="0"/>
              </a:rPr>
              <a:t>Wafford</a:t>
            </a:r>
            <a:r>
              <a:rPr lang="en-US" altLang="en-US" sz="1354" dirty="0">
                <a:latin typeface="Times New Roman" panose="02020603050405020304" pitchFamily="18" charset="0"/>
                <a:cs typeface="Times New Roman" panose="02020603050405020304" pitchFamily="18" charset="0"/>
              </a:rPr>
              <a:t>, Q.E. and Graham, A.K. (2019). Digital mental health interventions for depression, anxiety, and enhancement of psychological well-being among college students: Systematic review. </a:t>
            </a:r>
            <a:r>
              <a:rPr lang="en-US" altLang="en-US" sz="1354" i="1" dirty="0">
                <a:latin typeface="Times New Roman" panose="02020603050405020304" pitchFamily="18" charset="0"/>
                <a:cs typeface="Times New Roman" panose="02020603050405020304" pitchFamily="18" charset="0"/>
              </a:rPr>
              <a:t>Journal of Medical Internet Research</a:t>
            </a:r>
            <a:r>
              <a:rPr lang="en-US" altLang="en-US" sz="1354" dirty="0">
                <a:latin typeface="Times New Roman" panose="02020603050405020304" pitchFamily="18" charset="0"/>
                <a:cs typeface="Times New Roman" panose="02020603050405020304" pitchFamily="18" charset="0"/>
              </a:rPr>
              <a:t>, 21(7), e12869. doi:10.2196/12869.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354" dirty="0">
                <a:latin typeface="Times New Roman" panose="02020603050405020304" pitchFamily="18" charset="0"/>
                <a:cs typeface="Times New Roman" panose="02020603050405020304" pitchFamily="18" charset="0"/>
              </a:rPr>
              <a:t>Harith, S., Backhaus, I., </a:t>
            </a:r>
            <a:r>
              <a:rPr lang="en-US" altLang="en-US" sz="1354" dirty="0" err="1">
                <a:latin typeface="Times New Roman" panose="02020603050405020304" pitchFamily="18" charset="0"/>
                <a:cs typeface="Times New Roman" panose="02020603050405020304" pitchFamily="18" charset="0"/>
              </a:rPr>
              <a:t>Mohbin</a:t>
            </a:r>
            <a:r>
              <a:rPr lang="en-US" altLang="en-US" sz="1354" dirty="0">
                <a:latin typeface="Times New Roman" panose="02020603050405020304" pitchFamily="18" charset="0"/>
                <a:cs typeface="Times New Roman" panose="02020603050405020304" pitchFamily="18" charset="0"/>
              </a:rPr>
              <a:t>, N., Ngo, H.T. and Khoo, S. (2022). Effectiveness of digital mental health interventions for university students: an umbrella review. </a:t>
            </a:r>
            <a:r>
              <a:rPr lang="en-US" altLang="en-US" sz="1354" i="1" dirty="0" err="1">
                <a:latin typeface="Times New Roman" panose="02020603050405020304" pitchFamily="18" charset="0"/>
                <a:cs typeface="Times New Roman" panose="02020603050405020304" pitchFamily="18" charset="0"/>
              </a:rPr>
              <a:t>PeerJ</a:t>
            </a:r>
            <a:r>
              <a:rPr lang="en-US" altLang="en-US" sz="1354" dirty="0">
                <a:latin typeface="Times New Roman" panose="02020603050405020304" pitchFamily="18" charset="0"/>
                <a:cs typeface="Times New Roman" panose="02020603050405020304" pitchFamily="18" charset="0"/>
              </a:rPr>
              <a:t>, 10, e13111. doi:10.7717/peerj.13111.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354" dirty="0">
                <a:latin typeface="Times New Roman" panose="02020603050405020304" pitchFamily="18" charset="0"/>
                <a:cs typeface="Times New Roman" panose="02020603050405020304" pitchFamily="18" charset="0"/>
              </a:rPr>
              <a:t>Taylor, M.E., Liu, M., Abelson, S., Eisenberg, D., Lipson, S.K. and </a:t>
            </a:r>
            <a:r>
              <a:rPr lang="en-US" altLang="en-US" sz="1354" dirty="0" err="1">
                <a:latin typeface="Times New Roman" panose="02020603050405020304" pitchFamily="18" charset="0"/>
                <a:cs typeface="Times New Roman" panose="02020603050405020304" pitchFamily="18" charset="0"/>
              </a:rPr>
              <a:t>Schueller</a:t>
            </a:r>
            <a:r>
              <a:rPr lang="en-US" altLang="en-US" sz="1354" dirty="0">
                <a:latin typeface="Times New Roman" panose="02020603050405020304" pitchFamily="18" charset="0"/>
                <a:cs typeface="Times New Roman" panose="02020603050405020304" pitchFamily="18" charset="0"/>
              </a:rPr>
              <a:t>, S.M. (2024). The Reach, Effectiveness, Adoption, Implementation, and Maintenance of Digital Mental Health Interventions for College Students: A Systematic Review. </a:t>
            </a:r>
            <a:r>
              <a:rPr lang="en-US" altLang="en-US" sz="1354" i="1" dirty="0">
                <a:latin typeface="Times New Roman" panose="02020603050405020304" pitchFamily="18" charset="0"/>
                <a:cs typeface="Times New Roman" panose="02020603050405020304" pitchFamily="18" charset="0"/>
              </a:rPr>
              <a:t>Current Psychiatry Reports</a:t>
            </a:r>
            <a:r>
              <a:rPr lang="en-US" altLang="en-US" sz="1354" dirty="0">
                <a:latin typeface="Times New Roman" panose="02020603050405020304" pitchFamily="18" charset="0"/>
                <a:cs typeface="Times New Roman" panose="02020603050405020304" pitchFamily="18" charset="0"/>
              </a:rPr>
              <a:t>, 26. doi:10.1007/s11920-024-01545-w.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354" dirty="0">
                <a:latin typeface="Times New Roman" panose="02020603050405020304" pitchFamily="18" charset="0"/>
                <a:cs typeface="Times New Roman" panose="02020603050405020304" pitchFamily="18" charset="0"/>
              </a:rPr>
              <a:t>Madrid-</a:t>
            </a:r>
            <a:r>
              <a:rPr lang="en-US" altLang="en-US" sz="1354" dirty="0" err="1">
                <a:latin typeface="Times New Roman" panose="02020603050405020304" pitchFamily="18" charset="0"/>
                <a:cs typeface="Times New Roman" panose="02020603050405020304" pitchFamily="18" charset="0"/>
              </a:rPr>
              <a:t>Cagigal</a:t>
            </a:r>
            <a:r>
              <a:rPr lang="en-US" altLang="en-US" sz="1354" dirty="0">
                <a:latin typeface="Times New Roman" panose="02020603050405020304" pitchFamily="18" charset="0"/>
                <a:cs typeface="Times New Roman" panose="02020603050405020304" pitchFamily="18" charset="0"/>
              </a:rPr>
              <a:t>, A., Kealy, C., Potts, C., </a:t>
            </a:r>
            <a:r>
              <a:rPr lang="en-US" altLang="en-US" sz="1354" dirty="0" err="1">
                <a:latin typeface="Times New Roman" panose="02020603050405020304" pitchFamily="18" charset="0"/>
                <a:cs typeface="Times New Roman" panose="02020603050405020304" pitchFamily="18" charset="0"/>
              </a:rPr>
              <a:t>Mulvenna</a:t>
            </a:r>
            <a:r>
              <a:rPr lang="en-US" altLang="en-US" sz="1354" dirty="0">
                <a:latin typeface="Times New Roman" panose="02020603050405020304" pitchFamily="18" charset="0"/>
                <a:cs typeface="Times New Roman" panose="02020603050405020304" pitchFamily="18" charset="0"/>
              </a:rPr>
              <a:t>, M.D., Byrne, M., Barry, M.M. and Donohoe, G. (2025). Digital Mental Health Interventions for University Students With Mental Health Difficulties: A Systematic Review and Meta-Analysis. </a:t>
            </a:r>
            <a:r>
              <a:rPr lang="en-US" altLang="en-US" sz="1354" i="1" dirty="0">
                <a:latin typeface="Times New Roman" panose="02020603050405020304" pitchFamily="18" charset="0"/>
                <a:cs typeface="Times New Roman" panose="02020603050405020304" pitchFamily="18" charset="0"/>
              </a:rPr>
              <a:t>Early Intervention in Psychiatry</a:t>
            </a:r>
            <a:r>
              <a:rPr lang="en-US" altLang="en-US" sz="1354" dirty="0">
                <a:latin typeface="Times New Roman" panose="02020603050405020304" pitchFamily="18" charset="0"/>
                <a:cs typeface="Times New Roman" panose="02020603050405020304" pitchFamily="18" charset="0"/>
              </a:rPr>
              <a:t>, 19(3). doi:10.1111/eip.70017. </a:t>
            </a:r>
          </a:p>
          <a:p>
            <a:pPr marL="257975" indent="-257975" defTabSz="825520" eaLnBrk="0" fontAlgn="base" hangingPunct="0">
              <a:lnSpc>
                <a:spcPct val="150000"/>
              </a:lnSpc>
              <a:spcBef>
                <a:spcPct val="0"/>
              </a:spcBef>
              <a:spcAft>
                <a:spcPct val="0"/>
              </a:spcAft>
              <a:buClr>
                <a:srgbClr val="008000"/>
              </a:buClr>
              <a:buFont typeface="Wingdings" panose="05000000000000000000" pitchFamily="2" charset="2"/>
              <a:buChar char="q"/>
            </a:pPr>
            <a:r>
              <a:rPr lang="en-US" altLang="en-US" sz="1354" dirty="0">
                <a:latin typeface="Times New Roman" panose="02020603050405020304" pitchFamily="18" charset="0"/>
                <a:cs typeface="Times New Roman" panose="02020603050405020304" pitchFamily="18" charset="0"/>
              </a:rPr>
              <a:t>Zhan, X., Zeng, J., Zhu, D., Chen, Y., Zhang, J., Li, S. and Huang, L. (2026). Effectiveness of Digital Health Interventions on Stress, Anxiety, and Depression in University Students: A Systematic Review and Meta-Analysis. </a:t>
            </a:r>
            <a:r>
              <a:rPr lang="en-US" altLang="en-US" sz="1354" i="1" dirty="0">
                <a:latin typeface="Times New Roman" panose="02020603050405020304" pitchFamily="18" charset="0"/>
                <a:cs typeface="Times New Roman" panose="02020603050405020304" pitchFamily="18" charset="0"/>
              </a:rPr>
              <a:t>Journal of Visualized Experiments</a:t>
            </a:r>
            <a:r>
              <a:rPr lang="en-US" altLang="en-US" sz="1354" dirty="0">
                <a:latin typeface="Times New Roman" panose="02020603050405020304" pitchFamily="18" charset="0"/>
                <a:cs typeface="Times New Roman" panose="02020603050405020304" pitchFamily="18" charset="0"/>
              </a:rPr>
              <a:t>, (227). doi:10.3791/69949. </a:t>
            </a:r>
          </a:p>
        </p:txBody>
      </p:sp>
    </p:spTree>
    <p:extLst>
      <p:ext uri="{BB962C8B-B14F-4D97-AF65-F5344CB8AC3E}">
        <p14:creationId xmlns:p14="http://schemas.microsoft.com/office/powerpoint/2010/main" val="38672206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518</TotalTime>
  <Words>9863</Words>
  <Application>Microsoft Office PowerPoint</Application>
  <PresentationFormat>Widescreen</PresentationFormat>
  <Paragraphs>850</Paragraphs>
  <Slides>57</Slides>
  <Notes>23</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57</vt:i4>
      </vt:variant>
    </vt:vector>
  </HeadingPairs>
  <TitlesOfParts>
    <vt:vector size="70" baseType="lpstr">
      <vt:lpstr>AcadEref</vt:lpstr>
      <vt:lpstr>Aptos</vt:lpstr>
      <vt:lpstr>Aptos Display</vt:lpstr>
      <vt:lpstr>Arial</vt:lpstr>
      <vt:lpstr>Arial Black</vt:lpstr>
      <vt:lpstr>Calibri</vt:lpstr>
      <vt:lpstr>Calibri Light</vt:lpstr>
      <vt:lpstr>Cambria</vt:lpstr>
      <vt:lpstr>Times New Roman</vt:lpstr>
      <vt:lpstr>Wingdings</vt:lpstr>
      <vt:lpstr>Wingdings 3</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Pragati Patel</dc:creator>
  <cp:lastModifiedBy>Pragati Patel</cp:lastModifiedBy>
  <cp:revision>55</cp:revision>
  <dcterms:created xsi:type="dcterms:W3CDTF">2026-08-04T12:20:15Z</dcterms:created>
  <dcterms:modified xsi:type="dcterms:W3CDTF">2026-08-12T22:12:24Z</dcterms:modified>
</cp:coreProperties>
</file>