
<file path=[Content_Types].xml><?xml version="1.0" encoding="utf-8"?>
<Types xmlns="http://schemas.openxmlformats.org/package/2006/content-types">
  <Default Extension="emf" ContentType="image/x-emf"/>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media/image3.jpg" ContentType="image/jpg"/>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media/image4.jpg" ContentType="image/jpg"/>
  <Override PartName="/ppt/media/image5.jpg" ContentType="image/jpg"/>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 id="2147483673" r:id="rId2"/>
    <p:sldMasterId id="2147483680" r:id="rId3"/>
  </p:sldMasterIdLst>
  <p:notesMasterIdLst>
    <p:notesMasterId r:id="rId46"/>
  </p:notesMasterIdLst>
  <p:sldIdLst>
    <p:sldId id="421" r:id="rId4"/>
    <p:sldId id="486" r:id="rId5"/>
    <p:sldId id="487" r:id="rId6"/>
    <p:sldId id="479" r:id="rId7"/>
    <p:sldId id="480" r:id="rId8"/>
    <p:sldId id="497" r:id="rId9"/>
    <p:sldId id="482" r:id="rId10"/>
    <p:sldId id="633" r:id="rId11"/>
    <p:sldId id="488" r:id="rId12"/>
    <p:sldId id="400" r:id="rId13"/>
    <p:sldId id="484" r:id="rId14"/>
    <p:sldId id="490" r:id="rId15"/>
    <p:sldId id="491" r:id="rId16"/>
    <p:sldId id="494" r:id="rId17"/>
    <p:sldId id="493" r:id="rId18"/>
    <p:sldId id="495" r:id="rId19"/>
    <p:sldId id="496" r:id="rId20"/>
    <p:sldId id="632" r:id="rId21"/>
    <p:sldId id="584" r:id="rId22"/>
    <p:sldId id="640" r:id="rId23"/>
    <p:sldId id="642" r:id="rId24"/>
    <p:sldId id="498" r:id="rId25"/>
    <p:sldId id="499" r:id="rId26"/>
    <p:sldId id="644" r:id="rId27"/>
    <p:sldId id="646" r:id="rId28"/>
    <p:sldId id="648" r:id="rId29"/>
    <p:sldId id="649" r:id="rId30"/>
    <p:sldId id="651" r:id="rId31"/>
    <p:sldId id="652" r:id="rId32"/>
    <p:sldId id="689" r:id="rId33"/>
    <p:sldId id="655" r:id="rId34"/>
    <p:sldId id="653" r:id="rId35"/>
    <p:sldId id="654" r:id="rId36"/>
    <p:sldId id="690" r:id="rId37"/>
    <p:sldId id="656" r:id="rId38"/>
    <p:sldId id="691" r:id="rId39"/>
    <p:sldId id="692" r:id="rId40"/>
    <p:sldId id="657" r:id="rId41"/>
    <p:sldId id="658" r:id="rId42"/>
    <p:sldId id="659" r:id="rId43"/>
    <p:sldId id="660" r:id="rId44"/>
    <p:sldId id="688" r:id="rId45"/>
  </p:sldIdLst>
  <p:sldSz cx="12192000" cy="6858000"/>
  <p:notesSz cx="6858000" cy="9144000"/>
  <p:embeddedFontLst>
    <p:embeddedFont>
      <p:font typeface="ＭＳ Ｐゴシック" panose="020B0600070205080204" pitchFamily="34" charset="-128"/>
      <p:regular r:id="rId47"/>
    </p:embeddedFont>
    <p:embeddedFont>
      <p:font typeface="DengXian" panose="02010600030101010101" pitchFamily="2" charset="-122"/>
      <p:regular r:id="rId48"/>
      <p:bold r:id="rId4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1BF76D7-2BF6-49E5-820C-64BE7679D3DC}" v="96" dt="2026-09-09T07:46:11.084"/>
    <p1510:client id="{C96B01F4-7FF4-499E-8DF1-17743B68A8F2}" v="251" dt="2026-09-08T23:46:56.8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7" autoAdjust="0"/>
    <p:restoredTop sz="94660"/>
  </p:normalViewPr>
  <p:slideViewPr>
    <p:cSldViewPr snapToGrid="0">
      <p:cViewPr varScale="1">
        <p:scale>
          <a:sx n="68" d="100"/>
          <a:sy n="68" d="100"/>
        </p:scale>
        <p:origin x="26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font" Target="fonts/font1.fntdata"/><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ableStyles" Target="tableStyles.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font" Target="fonts/font2.fntdata"/><Relationship Id="rId8" Type="http://schemas.openxmlformats.org/officeDocument/2006/relationships/slide" Target="slides/slide5.xml"/><Relationship Id="rId51"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54"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3.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asilios Tavlaridis" userId="cf0f3e73-e183-4ecf-9d20-cf90aae84965" providerId="ADAL" clId="{DD05296E-8324-4DE2-93D8-42C1E1B0FB42}"/>
    <pc:docChg chg="modSld">
      <pc:chgData name="Vasilios Tavlaridis" userId="cf0f3e73-e183-4ecf-9d20-cf90aae84965" providerId="ADAL" clId="{DD05296E-8324-4DE2-93D8-42C1E1B0FB42}" dt="2026-09-09T07:46:11.084" v="99"/>
      <pc:docMkLst>
        <pc:docMk/>
      </pc:docMkLst>
      <pc:sldChg chg="modSp mod">
        <pc:chgData name="Vasilios Tavlaridis" userId="cf0f3e73-e183-4ecf-9d20-cf90aae84965" providerId="ADAL" clId="{DD05296E-8324-4DE2-93D8-42C1E1B0FB42}" dt="2026-09-09T07:38:59.874" v="3" actId="20577"/>
        <pc:sldMkLst>
          <pc:docMk/>
          <pc:sldMk cId="1416134815" sldId="498"/>
        </pc:sldMkLst>
        <pc:spChg chg="mod">
          <ac:chgData name="Vasilios Tavlaridis" userId="cf0f3e73-e183-4ecf-9d20-cf90aae84965" providerId="ADAL" clId="{DD05296E-8324-4DE2-93D8-42C1E1B0FB42}" dt="2026-09-09T07:38:59.874" v="3" actId="20577"/>
          <ac:spMkLst>
            <pc:docMk/>
            <pc:sldMk cId="1416134815" sldId="498"/>
            <ac:spMk id="7" creationId="{21573281-1722-949A-AEFC-CBC8B0BF79EC}"/>
          </ac:spMkLst>
        </pc:spChg>
      </pc:sldChg>
      <pc:sldChg chg="modAnim">
        <pc:chgData name="Vasilios Tavlaridis" userId="cf0f3e73-e183-4ecf-9d20-cf90aae84965" providerId="ADAL" clId="{DD05296E-8324-4DE2-93D8-42C1E1B0FB42}" dt="2026-09-09T07:44:37.008" v="86"/>
        <pc:sldMkLst>
          <pc:docMk/>
          <pc:sldMk cId="4090373111" sldId="653"/>
        </pc:sldMkLst>
      </pc:sldChg>
      <pc:sldChg chg="modAnim">
        <pc:chgData name="Vasilios Tavlaridis" userId="cf0f3e73-e183-4ecf-9d20-cf90aae84965" providerId="ADAL" clId="{DD05296E-8324-4DE2-93D8-42C1E1B0FB42}" dt="2026-09-09T07:45:13.096" v="92"/>
        <pc:sldMkLst>
          <pc:docMk/>
          <pc:sldMk cId="1752620770" sldId="654"/>
        </pc:sldMkLst>
      </pc:sldChg>
      <pc:sldChg chg="modAnim">
        <pc:chgData name="Vasilios Tavlaridis" userId="cf0f3e73-e183-4ecf-9d20-cf90aae84965" providerId="ADAL" clId="{DD05296E-8324-4DE2-93D8-42C1E1B0FB42}" dt="2026-09-09T07:45:46.879" v="95"/>
        <pc:sldMkLst>
          <pc:docMk/>
          <pc:sldMk cId="967732056" sldId="656"/>
        </pc:sldMkLst>
      </pc:sldChg>
      <pc:sldChg chg="modAnim">
        <pc:chgData name="Vasilios Tavlaridis" userId="cf0f3e73-e183-4ecf-9d20-cf90aae84965" providerId="ADAL" clId="{DD05296E-8324-4DE2-93D8-42C1E1B0FB42}" dt="2026-09-09T07:46:11.084" v="99"/>
        <pc:sldMkLst>
          <pc:docMk/>
          <pc:sldMk cId="3162829681" sldId="657"/>
        </pc:sldMkLst>
      </pc:sldChg>
      <pc:sldChg chg="modSp">
        <pc:chgData name="Vasilios Tavlaridis" userId="cf0f3e73-e183-4ecf-9d20-cf90aae84965" providerId="ADAL" clId="{DD05296E-8324-4DE2-93D8-42C1E1B0FB42}" dt="2026-09-09T07:40:37.196" v="76" actId="20577"/>
        <pc:sldMkLst>
          <pc:docMk/>
          <pc:sldMk cId="3559768627" sldId="659"/>
        </pc:sldMkLst>
        <pc:spChg chg="mod">
          <ac:chgData name="Vasilios Tavlaridis" userId="cf0f3e73-e183-4ecf-9d20-cf90aae84965" providerId="ADAL" clId="{DD05296E-8324-4DE2-93D8-42C1E1B0FB42}" dt="2026-09-09T07:40:37.196" v="76" actId="20577"/>
          <ac:spMkLst>
            <pc:docMk/>
            <pc:sldMk cId="3559768627" sldId="659"/>
            <ac:spMk id="8" creationId="{3E531E4C-74D1-1705-65C7-E9151767DF55}"/>
          </ac:spMkLst>
        </pc:spChg>
      </pc:sldChg>
      <pc:sldChg chg="modAnim">
        <pc:chgData name="Vasilios Tavlaridis" userId="cf0f3e73-e183-4ecf-9d20-cf90aae84965" providerId="ADAL" clId="{DD05296E-8324-4DE2-93D8-42C1E1B0FB42}" dt="2026-09-09T07:45:36.398" v="93"/>
        <pc:sldMkLst>
          <pc:docMk/>
          <pc:sldMk cId="779019199" sldId="690"/>
        </pc:sldMkLst>
      </pc:sldChg>
      <pc:sldChg chg="modAnim">
        <pc:chgData name="Vasilios Tavlaridis" userId="cf0f3e73-e183-4ecf-9d20-cf90aae84965" providerId="ADAL" clId="{DD05296E-8324-4DE2-93D8-42C1E1B0FB42}" dt="2026-09-09T07:45:55.569" v="96"/>
        <pc:sldMkLst>
          <pc:docMk/>
          <pc:sldMk cId="2980765351" sldId="691"/>
        </pc:sldMkLst>
      </pc:sldChg>
      <pc:sldChg chg="modAnim">
        <pc:chgData name="Vasilios Tavlaridis" userId="cf0f3e73-e183-4ecf-9d20-cf90aae84965" providerId="ADAL" clId="{DD05296E-8324-4DE2-93D8-42C1E1B0FB42}" dt="2026-09-09T07:46:01.971" v="97"/>
        <pc:sldMkLst>
          <pc:docMk/>
          <pc:sldMk cId="2692554013" sldId="69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B30C19-4813-4502-9D93-6A33AD744FD0}" type="datetimeFigureOut">
              <a:rPr lang="en-GB" smtClean="0"/>
              <a:t>09/09/2026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BEDDDC-4573-42C3-B928-E4B38D4AC2BC}" type="slidenum">
              <a:rPr lang="en-GB" smtClean="0"/>
              <a:t>‹#›</a:t>
            </a:fld>
            <a:endParaRPr lang="en-GB"/>
          </a:p>
        </p:txBody>
      </p:sp>
    </p:spTree>
    <p:extLst>
      <p:ext uri="{BB962C8B-B14F-4D97-AF65-F5344CB8AC3E}">
        <p14:creationId xmlns:p14="http://schemas.microsoft.com/office/powerpoint/2010/main" val="15604925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a:extLst>
              <a:ext uri="{FF2B5EF4-FFF2-40B4-BE49-F238E27FC236}">
                <a16:creationId xmlns:a16="http://schemas.microsoft.com/office/drawing/2014/main" id="{2B568B36-1B17-4C9E-A790-386C5BAD861A}"/>
              </a:ext>
            </a:extLst>
          </p:cNvPr>
          <p:cNvSpPr>
            <a:spLocks noGrp="1" noRot="1" noChangeAspect="1" noTextEdit="1"/>
          </p:cNvSpPr>
          <p:nvPr>
            <p:ph type="sldImg"/>
          </p:nvPr>
        </p:nvSpPr>
        <p:spPr>
          <a:ln/>
        </p:spPr>
        <p:txBody>
          <a:bodyPr/>
          <a:lstStyle/>
          <a:p>
            <a:endParaRPr lang="en-GB"/>
          </a:p>
        </p:txBody>
      </p:sp>
      <p:sp>
        <p:nvSpPr>
          <p:cNvPr id="83971" name="Notes Placeholder 2">
            <a:extLst>
              <a:ext uri="{FF2B5EF4-FFF2-40B4-BE49-F238E27FC236}">
                <a16:creationId xmlns:a16="http://schemas.microsoft.com/office/drawing/2014/main" id="{26339F29-50DD-45A9-8DB5-9C75E82AF73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ea typeface="ＭＳ Ｐゴシック" panose="020B0600070205080204" pitchFamily="34" charset="-128"/>
            </a:endParaRPr>
          </a:p>
        </p:txBody>
      </p:sp>
      <p:sp>
        <p:nvSpPr>
          <p:cNvPr id="30724" name="Slide Number Placeholder 3">
            <a:extLst>
              <a:ext uri="{FF2B5EF4-FFF2-40B4-BE49-F238E27FC236}">
                <a16:creationId xmlns:a16="http://schemas.microsoft.com/office/drawing/2014/main" id="{9059D6B3-9D12-4179-B11B-85D5D2F5D3B6}"/>
              </a:ext>
            </a:extLst>
          </p:cNvPr>
          <p:cNvSpPr>
            <a:spLocks noGrp="1"/>
          </p:cNvSpPr>
          <p:nvPr>
            <p:ph type="sldNum" sz="quarter" idx="5"/>
          </p:nvPr>
        </p:nvSpPr>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0" fontAlgn="auto" latinLnBrk="0" hangingPunct="0">
              <a:lnSpc>
                <a:spcPct val="100000"/>
              </a:lnSpc>
              <a:spcBef>
                <a:spcPts val="0"/>
              </a:spcBef>
              <a:spcAft>
                <a:spcPts val="0"/>
              </a:spcAft>
              <a:buClrTx/>
              <a:buSzTx/>
              <a:buFontTx/>
              <a:buNone/>
              <a:tabLst/>
              <a:defRPr/>
            </a:pPr>
            <a:fld id="{318592D9-B486-4A00-A669-8782CCEF9D16}" type="slidenum">
              <a:rPr kumimoji="0" lang="en-GB" altLang="en-US" sz="1200" b="0" i="0" u="none" strike="noStrike" kern="1200" cap="none" spc="0" normalizeH="0" baseline="0" noProof="0" smtClean="0">
                <a:ln>
                  <a:noFill/>
                </a:ln>
                <a:solidFill>
                  <a:prstClr val="black"/>
                </a:solidFill>
                <a:effectLst/>
                <a:uLnTx/>
                <a:uFillTx/>
                <a:latin typeface="Times New Roman" panose="02020603050405020304" pitchFamily="18" charset="0"/>
                <a:ea typeface="ＭＳ Ｐゴシック" panose="020B0600070205080204" pitchFamily="34" charset="-128"/>
                <a:cs typeface="+mn-cs"/>
              </a:rPr>
              <a:pPr marL="0" marR="0" lvl="0" indent="0" algn="r" defTabSz="914400" rtl="0" eaLnBrk="0" fontAlgn="auto" latinLnBrk="0" hangingPunct="0">
                <a:lnSpc>
                  <a:spcPct val="100000"/>
                </a:lnSpc>
                <a:spcBef>
                  <a:spcPts val="0"/>
                </a:spcBef>
                <a:spcAft>
                  <a:spcPts val="0"/>
                </a:spcAft>
                <a:buClrTx/>
                <a:buSzTx/>
                <a:buFontTx/>
                <a:buNone/>
                <a:tabLst/>
                <a:defRPr/>
              </a:pPr>
              <a:t>42</a:t>
            </a:fld>
            <a:endParaRPr kumimoji="0" lang="en-GB" altLang="en-US" sz="1200" b="0" i="0" u="none" strike="noStrike" kern="1200" cap="none" spc="0" normalizeH="0" baseline="0" noProof="0">
              <a:ln>
                <a:noFill/>
              </a:ln>
              <a:solidFill>
                <a:prstClr val="black"/>
              </a:solidFill>
              <a:effectLst/>
              <a:uLnTx/>
              <a:uFillTx/>
              <a:latin typeface="Times New Roman" panose="02020603050405020304" pitchFamily="18" charset="0"/>
              <a:ea typeface="ＭＳ Ｐゴシック" panose="020B0600070205080204" pitchFamily="34" charset="-128"/>
              <a:cs typeface="+mn-cs"/>
            </a:endParaRPr>
          </a:p>
        </p:txBody>
      </p:sp>
    </p:spTree>
    <p:extLst>
      <p:ext uri="{BB962C8B-B14F-4D97-AF65-F5344CB8AC3E}">
        <p14:creationId xmlns:p14="http://schemas.microsoft.com/office/powerpoint/2010/main" val="12655475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09/09/2026</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9498984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09/09/2026</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1169256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09/09/2026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1379865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09/09/2026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014229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09/09/2026</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776247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09/09/2026</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885655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09/09/2026</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482131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09/09/2026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7363538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09/09/2026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359031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09/09/2026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580079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09/09/2026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751396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
  <p:cSld name="1_Title Slide">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0" y="0"/>
            <a:ext cx="12191999" cy="6857999"/>
          </a:xfrm>
          <a:prstGeom prst="rect">
            <a:avLst/>
          </a:prstGeom>
        </p:spPr>
      </p:pic>
      <p:sp>
        <p:nvSpPr>
          <p:cNvPr id="2" name="Holder 2"/>
          <p:cNvSpPr>
            <a:spLocks noGrp="1"/>
          </p:cNvSpPr>
          <p:nvPr>
            <p:ph type="ctrTitle"/>
          </p:nvPr>
        </p:nvSpPr>
        <p:spPr>
          <a:xfrm>
            <a:off x="614673" y="1455303"/>
            <a:ext cx="4971415" cy="1184275"/>
          </a:xfrm>
          <a:prstGeom prst="rect">
            <a:avLst/>
          </a:prstGeom>
        </p:spPr>
        <p:txBody>
          <a:bodyPr wrap="square" lIns="0" tIns="0" rIns="0" bIns="0">
            <a:spAutoFit/>
          </a:bodyPr>
          <a:lstStyle>
            <a:lvl1pPr>
              <a:defRPr sz="3600" b="0" i="0">
                <a:solidFill>
                  <a:schemeClr val="bg1"/>
                </a:solidFill>
                <a:latin typeface="Arial"/>
                <a:cs typeface="Arial"/>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sz="2400" b="0" i="0">
                <a:solidFill>
                  <a:schemeClr val="bg1"/>
                </a:solidFill>
                <a:latin typeface="Calibri"/>
                <a:cs typeface="Calibr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9/9/2026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5341884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Slide">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0" y="0"/>
            <a:ext cx="12191999" cy="6857999"/>
          </a:xfrm>
          <a:prstGeom prst="rect">
            <a:avLst/>
          </a:prstGeom>
        </p:spPr>
      </p:pic>
      <p:sp>
        <p:nvSpPr>
          <p:cNvPr id="2" name="Holder 2"/>
          <p:cNvSpPr>
            <a:spLocks noGrp="1"/>
          </p:cNvSpPr>
          <p:nvPr>
            <p:ph type="ctrTitle"/>
          </p:nvPr>
        </p:nvSpPr>
        <p:spPr>
          <a:xfrm>
            <a:off x="614673" y="1455303"/>
            <a:ext cx="4971415" cy="1184275"/>
          </a:xfrm>
          <a:prstGeom prst="rect">
            <a:avLst/>
          </a:prstGeom>
        </p:spPr>
        <p:txBody>
          <a:bodyPr wrap="square" lIns="0" tIns="0" rIns="0" bIns="0">
            <a:spAutoFit/>
          </a:bodyPr>
          <a:lstStyle>
            <a:lvl1pPr>
              <a:defRPr sz="3600" b="0" i="0">
                <a:solidFill>
                  <a:schemeClr val="bg1"/>
                </a:solidFill>
                <a:latin typeface="Arial"/>
                <a:cs typeface="Arial"/>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sz="2400" b="0" i="0">
                <a:solidFill>
                  <a:schemeClr val="bg1"/>
                </a:solidFill>
                <a:latin typeface="Calibri"/>
                <a:cs typeface="Calibr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9/9/2026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7705061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0" i="0">
                <a:solidFill>
                  <a:schemeClr val="bg1"/>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sz="2400" b="0" i="0">
                <a:solidFill>
                  <a:schemeClr val="bg1"/>
                </a:solidFill>
                <a:latin typeface="Calibri"/>
                <a:cs typeface="Calibr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9/9/2026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9887681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0" i="0">
                <a:solidFill>
                  <a:schemeClr val="bg1"/>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9/9/2026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5872198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0" y="0"/>
            <a:ext cx="12191999" cy="6857999"/>
          </a:xfrm>
          <a:prstGeom prst="rect">
            <a:avLst/>
          </a:prstGeom>
        </p:spPr>
      </p:pic>
      <p:sp>
        <p:nvSpPr>
          <p:cNvPr id="2" name="Holder 2"/>
          <p:cNvSpPr>
            <a:spLocks noGrp="1"/>
          </p:cNvSpPr>
          <p:nvPr>
            <p:ph type="title"/>
          </p:nvPr>
        </p:nvSpPr>
        <p:spPr/>
        <p:txBody>
          <a:bodyPr lIns="0" tIns="0" rIns="0" bIns="0"/>
          <a:lstStyle>
            <a:lvl1pPr>
              <a:defRPr sz="3600" b="0" i="0">
                <a:solidFill>
                  <a:schemeClr val="bg1"/>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9/9/2026</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9143609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0" y="0"/>
            <a:ext cx="12191999" cy="6857999"/>
          </a:xfrm>
          <a:prstGeom prst="rect">
            <a:avLst/>
          </a:prstGeom>
        </p:spPr>
      </p:pic>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9/9/2026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7379331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512381" y="1516009"/>
            <a:ext cx="10744199" cy="384721"/>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258907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74B2F781-B445-4BD2-8B2A-689947A0B480}" type="datetime1">
              <a:rPr lang="en-GB" smtClean="0"/>
              <a:pPr/>
              <a:t>09/09/2026</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989784716"/>
      </p:ext>
    </p:extLst>
  </p:cSld>
  <p:clrMapOvr>
    <a:masterClrMapping/>
  </p:clrMapOvr>
  <p:transition>
    <p:dissolv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8E32E50-136A-4496-B4FF-7C83C21E682A}" type="datetime1">
              <a:rPr lang="en-GB" smtClean="0"/>
              <a:pPr/>
              <a:t>09/09/2026</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a:p>
        </p:txBody>
      </p:sp>
    </p:spTree>
    <p:extLst>
      <p:ext uri="{BB962C8B-B14F-4D97-AF65-F5344CB8AC3E}">
        <p14:creationId xmlns:p14="http://schemas.microsoft.com/office/powerpoint/2010/main" val="3479819727"/>
      </p:ext>
    </p:extLst>
  </p:cSld>
  <p:clrMapOvr>
    <a:masterClrMapping/>
  </p:clrMapOvr>
  <p:hf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6D76745-32FB-4C91-A25B-63A85D072CAB}" type="datetime1">
              <a:rPr lang="en-GB" smtClean="0"/>
              <a:pPr/>
              <a:t>09/09/2026</a:t>
            </a:fld>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4181164463"/>
      </p:ext>
    </p:extLst>
  </p:cSld>
  <p:clrMapOvr>
    <a:masterClrMapping/>
  </p:clrMapOvr>
  <p:transition>
    <p:dissolv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8E32E50-136A-4496-B4FF-7C83C21E682A}" type="datetime1">
              <a:rPr lang="en-GB" smtClean="0"/>
              <a:pPr/>
              <a:t>09/09/2026</a:t>
            </a:fld>
            <a:endParaRPr lang="en-GB"/>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a:p>
        </p:txBody>
      </p:sp>
    </p:spTree>
    <p:extLst>
      <p:ext uri="{BB962C8B-B14F-4D97-AF65-F5344CB8AC3E}">
        <p14:creationId xmlns:p14="http://schemas.microsoft.com/office/powerpoint/2010/main" val="2644657019"/>
      </p:ext>
    </p:extLst>
  </p:cSld>
  <p:clrMapOvr>
    <a:masterClrMapping/>
  </p:clrMapOvr>
  <p:hf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8E32E50-136A-4496-B4FF-7C83C21E682A}" type="datetime1">
              <a:rPr lang="en-GB" smtClean="0"/>
              <a:pPr/>
              <a:t>09/09/2026</a:t>
            </a:fld>
            <a:endParaRPr lang="en-GB"/>
          </a:p>
        </p:txBody>
      </p:sp>
      <p:sp>
        <p:nvSpPr>
          <p:cNvPr id="9" name="Slide Number Placeholder 8"/>
          <p:cNvSpPr>
            <a:spLocks noGrp="1"/>
          </p:cNvSpPr>
          <p:nvPr>
            <p:ph type="sldNum" sz="quarter" idx="12"/>
          </p:nvPr>
        </p:nvSpPr>
        <p:spPr/>
        <p:txBody>
          <a:bodyPr/>
          <a:lstStyle/>
          <a:p>
            <a:fld id="{C3F65BB1-9206-4D7F-97F9-47DCC7DC6334}" type="slidenum">
              <a:rPr lang="en-GB" smtClean="0"/>
              <a:pPr/>
              <a:t>‹#›</a:t>
            </a:fld>
            <a:endParaRPr lang="en-GB"/>
          </a:p>
        </p:txBody>
      </p:sp>
    </p:spTree>
    <p:extLst>
      <p:ext uri="{BB962C8B-B14F-4D97-AF65-F5344CB8AC3E}">
        <p14:creationId xmlns:p14="http://schemas.microsoft.com/office/powerpoint/2010/main" val="380832539"/>
      </p:ext>
    </p:extLst>
  </p:cSld>
  <p:clrMapOvr>
    <a:masterClrMapping/>
  </p:clrMapOvr>
  <p:hf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4F9F918-2B10-433F-BEA4-607AFF3DC02D}" type="datetime1">
              <a:rPr lang="en-GB" smtClean="0"/>
              <a:pPr/>
              <a:t>09/09/2026</a:t>
            </a:fld>
            <a:endParaRPr lang="en-GB"/>
          </a:p>
        </p:txBody>
      </p:sp>
      <p:sp>
        <p:nvSpPr>
          <p:cNvPr id="5" name="Slide Number Placeholder 4"/>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4082721536"/>
      </p:ext>
    </p:extLst>
  </p:cSld>
  <p:clrMapOvr>
    <a:masterClrMapping/>
  </p:clrMapOvr>
  <p:transition>
    <p:dissolv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0F9558-83A0-44D4-8BB7-8012104B0C4B}" type="datetime1">
              <a:rPr lang="en-GB" smtClean="0"/>
              <a:pPr/>
              <a:t>09/09/2026</a:t>
            </a:fld>
            <a:endParaRPr lang="en-GB"/>
          </a:p>
        </p:txBody>
      </p:sp>
      <p:sp>
        <p:nvSpPr>
          <p:cNvPr id="4" name="Slide Number Placeholder 3"/>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2152745470"/>
      </p:ext>
    </p:extLst>
  </p:cSld>
  <p:clrMapOvr>
    <a:masterClrMapping/>
  </p:clrMapOvr>
  <p:transition>
    <p:dissolv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F848E86-E565-4C1A-8FF6-FFBF881AFDA2}" type="datetime1">
              <a:rPr lang="en-GB" smtClean="0"/>
              <a:pPr/>
              <a:t>09/09/2026</a:t>
            </a:fld>
            <a:endParaRPr lang="en-GB"/>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2757817052"/>
      </p:ext>
    </p:extLst>
  </p:cSld>
  <p:clrMapOvr>
    <a:masterClrMapping/>
  </p:clrMapOvr>
  <p:transition>
    <p:dissolv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518400C-1BBB-4F63-8D87-0E7EEA0138C9}" type="datetime1">
              <a:rPr lang="en-GB" smtClean="0"/>
              <a:pPr/>
              <a:t>09/09/2026</a:t>
            </a:fld>
            <a:endParaRPr lang="en-GB"/>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4161338993"/>
      </p:ext>
    </p:extLst>
  </p:cSld>
  <p:clrMapOvr>
    <a:masterClrMapping/>
  </p:clrMapOvr>
  <p:transition>
    <p:dissolv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CE307F9-FE9E-4ABC-95D4-B51194F73759}" type="datetime1">
              <a:rPr lang="en-GB" smtClean="0"/>
              <a:pPr/>
              <a:t>09/09/2026</a:t>
            </a:fld>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2101288431"/>
      </p:ext>
    </p:extLst>
  </p:cSld>
  <p:clrMapOvr>
    <a:masterClrMapping/>
  </p:clrMapOvr>
  <p:transition>
    <p:dissolv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E25F774-4146-4C45-B3A5-262743FB5673}" type="datetime1">
              <a:rPr lang="en-GB" smtClean="0"/>
              <a:pPr/>
              <a:t>09/09/2026</a:t>
            </a:fld>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2129685880"/>
      </p:ext>
    </p:extLst>
  </p:cSld>
  <p:clrMapOvr>
    <a:masterClrMapping/>
  </p:clrMapOvr>
  <p:transition>
    <p:dissolv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5D5B1F-946A-4F5A-8AC8-B2FA636A70F2}" type="datetime1">
              <a:rPr lang="en-GB" smtClean="0"/>
              <a:pPr/>
              <a:t>09/09/2026</a:t>
            </a:fld>
            <a:endParaRPr lang="en-GB"/>
          </a:p>
        </p:txBody>
      </p:sp>
      <p:sp>
        <p:nvSpPr>
          <p:cNvPr id="5" name="Footer Placeholder 4"/>
          <p:cNvSpPr>
            <a:spLocks noGrp="1"/>
          </p:cNvSpPr>
          <p:nvPr>
            <p:ph type="ftr" sz="quarter" idx="11"/>
          </p:nvPr>
        </p:nvSpPr>
        <p:spPr>
          <a:xfrm>
            <a:off x="878887" y="6356351"/>
            <a:ext cx="37973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11442701" y="1"/>
            <a:ext cx="749300" cy="365125"/>
          </a:xfrm>
        </p:spPr>
        <p:txBody>
          <a:bodyPr/>
          <a:lstStyle>
            <a:lvl1pPr algn="r">
              <a:defRPr b="1">
                <a:solidFill>
                  <a:schemeClr val="tx2"/>
                </a:solidFill>
                <a:latin typeface="+mj-lt"/>
              </a:defRPr>
            </a:lvl1pPr>
          </a:lstStyle>
          <a:p>
            <a:fld id="{C3F65BB1-9206-4D7F-97F9-47DCC7DC6334}" type="slidenum">
              <a:rPr lang="en-GB" smtClean="0"/>
              <a:pPr/>
              <a:t>‹#›</a:t>
            </a:fld>
            <a:endParaRPr lang="en-GB" dirty="0"/>
          </a:p>
        </p:txBody>
      </p:sp>
      <p:sp>
        <p:nvSpPr>
          <p:cNvPr id="7" name="Title 2"/>
          <p:cNvSpPr txBox="1">
            <a:spLocks/>
          </p:cNvSpPr>
          <p:nvPr userDrawn="1"/>
        </p:nvSpPr>
        <p:spPr>
          <a:xfrm>
            <a:off x="623392" y="152400"/>
            <a:ext cx="10972800" cy="1600200"/>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endParaRPr lang="en-GB" sz="3600" dirty="0"/>
          </a:p>
        </p:txBody>
      </p:sp>
    </p:spTree>
    <p:extLst>
      <p:ext uri="{BB962C8B-B14F-4D97-AF65-F5344CB8AC3E}">
        <p14:creationId xmlns:p14="http://schemas.microsoft.com/office/powerpoint/2010/main" val="4208235620"/>
      </p:ext>
    </p:extLst>
  </p:cSld>
  <p:clrMapOvr>
    <a:masterClrMapping/>
  </p:clrMapOvr>
  <p:transition>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4.jpg"/><Relationship Id="rId3" Type="http://schemas.openxmlformats.org/officeDocument/2006/relationships/slideLayout" Target="../slideLayouts/slideLayout15.xml"/><Relationship Id="rId7"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theme" Target="../theme/theme3.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image" Target="../media/image7.emf"/><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image" Target="../media/image6.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09/09/2026</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41671519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8" cstate="print"/>
          <a:stretch>
            <a:fillRect/>
          </a:stretch>
        </p:blipFill>
        <p:spPr>
          <a:xfrm>
            <a:off x="0" y="0"/>
            <a:ext cx="12191999" cy="6857999"/>
          </a:xfrm>
          <a:prstGeom prst="rect">
            <a:avLst/>
          </a:prstGeom>
        </p:spPr>
      </p:pic>
      <p:sp>
        <p:nvSpPr>
          <p:cNvPr id="2" name="Holder 2"/>
          <p:cNvSpPr>
            <a:spLocks noGrp="1"/>
          </p:cNvSpPr>
          <p:nvPr>
            <p:ph type="title"/>
          </p:nvPr>
        </p:nvSpPr>
        <p:spPr>
          <a:xfrm>
            <a:off x="531200" y="239078"/>
            <a:ext cx="9759893" cy="1188085"/>
          </a:xfrm>
          <a:prstGeom prst="rect">
            <a:avLst/>
          </a:prstGeom>
        </p:spPr>
        <p:txBody>
          <a:bodyPr wrap="square" lIns="0" tIns="0" rIns="0" bIns="0">
            <a:spAutoFit/>
          </a:bodyPr>
          <a:lstStyle>
            <a:lvl1pPr>
              <a:defRPr sz="3600" b="0" i="0">
                <a:solidFill>
                  <a:schemeClr val="bg1"/>
                </a:solidFill>
                <a:latin typeface="Arial"/>
                <a:cs typeface="Arial"/>
              </a:defRPr>
            </a:lvl1pPr>
          </a:lstStyle>
          <a:p>
            <a:endParaRPr/>
          </a:p>
        </p:txBody>
      </p:sp>
      <p:sp>
        <p:nvSpPr>
          <p:cNvPr id="3" name="Holder 3"/>
          <p:cNvSpPr>
            <a:spLocks noGrp="1"/>
          </p:cNvSpPr>
          <p:nvPr>
            <p:ph type="body" idx="1"/>
          </p:nvPr>
        </p:nvSpPr>
        <p:spPr>
          <a:xfrm>
            <a:off x="1987025" y="1496451"/>
            <a:ext cx="7883525" cy="3908425"/>
          </a:xfrm>
          <a:prstGeom prst="rect">
            <a:avLst/>
          </a:prstGeom>
        </p:spPr>
        <p:txBody>
          <a:bodyPr wrap="square" lIns="0" tIns="0" rIns="0" bIns="0">
            <a:spAutoFit/>
          </a:bodyPr>
          <a:lstStyle>
            <a:lvl1pPr>
              <a:defRPr sz="2400" b="0" i="0">
                <a:solidFill>
                  <a:schemeClr val="bg1"/>
                </a:solidFill>
                <a:latin typeface="Calibri"/>
                <a:cs typeface="Calibri"/>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9/9/2026</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342210063"/>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D8E32E50-136A-4496-B4FF-7C83C21E682A}" type="datetime1">
              <a:rPr lang="en-GB" smtClean="0"/>
              <a:pPr/>
              <a:t>09/09/2026</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C3F65BB1-9206-4D7F-97F9-47DCC7DC6334}" type="slidenum">
              <a:rPr lang="en-GB" smtClean="0"/>
              <a:pPr/>
              <a:t>‹#›</a:t>
            </a:fld>
            <a:endParaRPr lang="en-GB"/>
          </a:p>
        </p:txBody>
      </p:sp>
      <p:pic>
        <p:nvPicPr>
          <p:cNvPr id="7" name="Picture 6">
            <a:extLst>
              <a:ext uri="{FF2B5EF4-FFF2-40B4-BE49-F238E27FC236}">
                <a16:creationId xmlns:a16="http://schemas.microsoft.com/office/drawing/2014/main" id="{87736A3C-719A-48E3-9AF6-F6A04F7FDA46}"/>
              </a:ext>
            </a:extLst>
          </p:cNvPr>
          <p:cNvPicPr/>
          <p:nvPr userDrawn="1"/>
        </p:nvPicPr>
        <p:blipFill>
          <a:blip r:embed="rId15" cstate="print">
            <a:extLst>
              <a:ext uri="{28A0092B-C50C-407E-A947-70E740481C1C}">
                <a14:useLocalDpi xmlns:a14="http://schemas.microsoft.com/office/drawing/2010/main" val="0"/>
              </a:ext>
            </a:extLst>
          </a:blip>
          <a:srcRect/>
          <a:stretch>
            <a:fillRect/>
          </a:stretch>
        </p:blipFill>
        <p:spPr bwMode="auto">
          <a:xfrm>
            <a:off x="11184661" y="5913368"/>
            <a:ext cx="864000" cy="82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483897750"/>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Lst>
  <p:transition>
    <p:dissolve/>
  </p:transition>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https://www.strategyzer.com/library/the-business-model-canvas"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7C14D-13EC-7558-CA2D-9762BACDFA6C}"/>
              </a:ext>
            </a:extLst>
          </p:cNvPr>
          <p:cNvSpPr>
            <a:spLocks noGrp="1"/>
          </p:cNvSpPr>
          <p:nvPr>
            <p:ph type="ctrTitle"/>
          </p:nvPr>
        </p:nvSpPr>
        <p:spPr>
          <a:xfrm>
            <a:off x="0" y="1381788"/>
            <a:ext cx="6601447" cy="4431983"/>
          </a:xfrm>
        </p:spPr>
        <p:txBody>
          <a:bodyPr/>
          <a:lstStyle/>
          <a:p>
            <a:pPr algn="ctr"/>
            <a:r>
              <a:rPr lang="en-GB" sz="3200" b="1" kern="1200" dirty="0">
                <a:solidFill>
                  <a:srgbClr val="FFFF00"/>
                </a:solidFill>
                <a:latin typeface="Myriad Pro"/>
                <a:cs typeface="+mj-cs"/>
              </a:rPr>
              <a:t>Business Development proposal (</a:t>
            </a:r>
            <a:r>
              <a:rPr lang="en-GB" sz="3200" kern="1200" dirty="0">
                <a:solidFill>
                  <a:srgbClr val="FFFF00"/>
                </a:solidFill>
                <a:latin typeface="Myriad Pro"/>
                <a:cs typeface="+mj-cs"/>
              </a:rPr>
              <a:t>LCMB7037</a:t>
            </a:r>
            <a:r>
              <a:rPr lang="en-GB" sz="3200" b="1" kern="1200" dirty="0">
                <a:solidFill>
                  <a:srgbClr val="FFFF00"/>
                </a:solidFill>
                <a:latin typeface="Myriad Pro"/>
                <a:cs typeface="+mj-cs"/>
              </a:rPr>
              <a:t>) </a:t>
            </a:r>
            <a:br>
              <a:rPr lang="en-GB" sz="3200" b="1" kern="1200" dirty="0">
                <a:solidFill>
                  <a:srgbClr val="FFFF00"/>
                </a:solidFill>
                <a:latin typeface="Myriad Pro"/>
                <a:cs typeface="+mj-cs"/>
              </a:rPr>
            </a:br>
            <a:br>
              <a:rPr lang="en-GB" sz="3200" b="1" kern="1200" dirty="0">
                <a:solidFill>
                  <a:srgbClr val="FFFF00"/>
                </a:solidFill>
                <a:latin typeface="Myriad Pro"/>
                <a:cs typeface="+mj-cs"/>
              </a:rPr>
            </a:br>
            <a:r>
              <a:rPr lang="en-GB" sz="3200" b="1" dirty="0">
                <a:solidFill>
                  <a:srgbClr val="FFFF00"/>
                </a:solidFill>
                <a:latin typeface="Myriad Pro"/>
                <a:cs typeface="+mj-cs"/>
              </a:rPr>
              <a:t>Introduction to the </a:t>
            </a:r>
            <a:br>
              <a:rPr lang="en-GB" sz="3200" b="1" kern="1200" dirty="0">
                <a:solidFill>
                  <a:srgbClr val="FFFF00"/>
                </a:solidFill>
                <a:latin typeface="Myriad Pro"/>
                <a:cs typeface="+mj-cs"/>
              </a:rPr>
            </a:br>
            <a:r>
              <a:rPr lang="en-GB" sz="3200" b="1" kern="1200" dirty="0">
                <a:solidFill>
                  <a:srgbClr val="FFFF00"/>
                </a:solidFill>
                <a:latin typeface="Myriad Pro"/>
                <a:cs typeface="+mj-cs"/>
              </a:rPr>
              <a:t>Module</a:t>
            </a:r>
            <a:br>
              <a:rPr lang="en-GB" sz="3200" b="1" kern="1200" dirty="0">
                <a:solidFill>
                  <a:srgbClr val="FFFF00"/>
                </a:solidFill>
                <a:latin typeface="Myriad Pro"/>
                <a:cs typeface="+mj-cs"/>
              </a:rPr>
            </a:br>
            <a:br>
              <a:rPr lang="en-GB" sz="3200" b="1" kern="1200" dirty="0">
                <a:solidFill>
                  <a:srgbClr val="FFFF00"/>
                </a:solidFill>
                <a:latin typeface="Myriad Pro"/>
                <a:cs typeface="+mj-cs"/>
              </a:rPr>
            </a:br>
            <a:r>
              <a:rPr lang="en-GB" sz="3200" b="1" kern="1200" dirty="0">
                <a:solidFill>
                  <a:srgbClr val="FFFF00"/>
                </a:solidFill>
                <a:latin typeface="Myriad Pro"/>
                <a:cs typeface="+mj-cs"/>
              </a:rPr>
              <a:t>Vasilios Tavlaridis</a:t>
            </a:r>
            <a:br>
              <a:rPr lang="en-GB" sz="3200" b="1" kern="1200" dirty="0">
                <a:solidFill>
                  <a:srgbClr val="FFFF00"/>
                </a:solidFill>
                <a:latin typeface="Myriad Pro"/>
                <a:cs typeface="+mj-cs"/>
              </a:rPr>
            </a:br>
            <a:r>
              <a:rPr lang="en-GB" sz="3200" b="1" kern="1200" dirty="0">
                <a:solidFill>
                  <a:srgbClr val="FFFF00"/>
                </a:solidFill>
                <a:latin typeface="Myriad Pro"/>
                <a:cs typeface="+mj-cs"/>
              </a:rPr>
              <a:t>MBA Program Manager</a:t>
            </a:r>
            <a:br>
              <a:rPr lang="en-GB" sz="3200" b="1" kern="1200" dirty="0">
                <a:solidFill>
                  <a:srgbClr val="FFFF00"/>
                </a:solidFill>
                <a:latin typeface="Myriad Pro"/>
                <a:cs typeface="+mj-cs"/>
              </a:rPr>
            </a:br>
            <a:endParaRPr lang="en-GB" sz="3200" dirty="0"/>
          </a:p>
        </p:txBody>
      </p:sp>
    </p:spTree>
    <p:extLst>
      <p:ext uri="{BB962C8B-B14F-4D97-AF65-F5344CB8AC3E}">
        <p14:creationId xmlns:p14="http://schemas.microsoft.com/office/powerpoint/2010/main" val="31232719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D6371B0-A34B-13F9-5125-76AC47ABE321}"/>
              </a:ext>
            </a:extLst>
          </p:cNvPr>
          <p:cNvSpPr txBox="1"/>
          <p:nvPr/>
        </p:nvSpPr>
        <p:spPr>
          <a:xfrm>
            <a:off x="609600" y="274638"/>
            <a:ext cx="10972800" cy="1143000"/>
          </a:xfrm>
          <a:prstGeom prst="rect">
            <a:avLst/>
          </a:prstGeom>
        </p:spPr>
        <p:txBody>
          <a:bodyPr vert="horz" lIns="91440" tIns="45720" rIns="91440" bIns="45720" rtlCol="0" anchor="ctr">
            <a:normAutofit/>
          </a:bodyPr>
          <a:lstStyle/>
          <a:p>
            <a:pPr algn="ctr">
              <a:spcBef>
                <a:spcPct val="0"/>
              </a:spcBef>
              <a:spcAft>
                <a:spcPts val="600"/>
              </a:spcAft>
            </a:pPr>
            <a:r>
              <a:rPr lang="en-US" sz="4400" b="1" dirty="0">
                <a:highlight>
                  <a:srgbClr val="FFFF00"/>
                </a:highlight>
                <a:latin typeface="+mj-lt"/>
                <a:ea typeface="+mj-ea"/>
                <a:cs typeface="+mj-cs"/>
              </a:rPr>
              <a:t>Introductions- Welcome</a:t>
            </a:r>
          </a:p>
        </p:txBody>
      </p:sp>
      <p:sp>
        <p:nvSpPr>
          <p:cNvPr id="3" name="Content Placeholder 2"/>
          <p:cNvSpPr>
            <a:spLocks noGrp="1"/>
          </p:cNvSpPr>
          <p:nvPr>
            <p:ph sz="half" idx="1"/>
          </p:nvPr>
        </p:nvSpPr>
        <p:spPr>
          <a:xfrm>
            <a:off x="609600" y="1600201"/>
            <a:ext cx="5384800" cy="3989040"/>
          </a:xfrm>
        </p:spPr>
        <p:txBody>
          <a:bodyPr vert="horz" lIns="91440" tIns="45720" rIns="91440" bIns="45720" rtlCol="0">
            <a:normAutofit/>
          </a:bodyPr>
          <a:lstStyle/>
          <a:p>
            <a:endParaRPr lang="en-US"/>
          </a:p>
          <a:p>
            <a:endParaRPr lang="en-US"/>
          </a:p>
        </p:txBody>
      </p:sp>
      <p:pic>
        <p:nvPicPr>
          <p:cNvPr id="7" name="Picture 6" descr="A welcome written in sand&#10;&#10;Description automatically generated">
            <a:extLst>
              <a:ext uri="{FF2B5EF4-FFF2-40B4-BE49-F238E27FC236}">
                <a16:creationId xmlns:a16="http://schemas.microsoft.com/office/drawing/2014/main" id="{07EA1741-C649-F4B9-F4A0-B71702A719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52624" y="1600201"/>
            <a:ext cx="7083552" cy="3583339"/>
          </a:xfrm>
          <a:prstGeom prst="rect">
            <a:avLst/>
          </a:prstGeom>
          <a:noFill/>
        </p:spPr>
      </p:pic>
      <p:sp>
        <p:nvSpPr>
          <p:cNvPr id="12" name="Slide Number Placeholder 4">
            <a:extLst>
              <a:ext uri="{FF2B5EF4-FFF2-40B4-BE49-F238E27FC236}">
                <a16:creationId xmlns:a16="http://schemas.microsoft.com/office/drawing/2014/main" id="{87FD6D8B-5F8A-EB9B-7D03-AD67BF00C25D}"/>
              </a:ext>
            </a:extLst>
          </p:cNvPr>
          <p:cNvSpPr>
            <a:spLocks noGrp="1"/>
          </p:cNvSpPr>
          <p:nvPr>
            <p:ph type="sldNum" sz="quarter" idx="12"/>
          </p:nvPr>
        </p:nvSpPr>
        <p:spPr>
          <a:xfrm>
            <a:off x="10608501" y="6380973"/>
            <a:ext cx="973899" cy="340503"/>
          </a:xfrm>
        </p:spPr>
        <p:txBody>
          <a:bodyPr vert="horz" lIns="91440" tIns="45720" rIns="91440" bIns="45720" rtlCol="0" anchor="ctr">
            <a:normAutofit/>
          </a:bodyPr>
          <a:lstStyle/>
          <a:p>
            <a:pPr>
              <a:spcAft>
                <a:spcPts val="600"/>
              </a:spcAft>
            </a:pPr>
            <a:fld id="{C3F65BB1-9206-4D7F-97F9-47DCC7DC6334}" type="slidenum">
              <a:rPr lang="en-GB" smtClean="0"/>
              <a:pPr>
                <a:spcAft>
                  <a:spcPts val="600"/>
                </a:spcAft>
              </a:pPr>
              <a:t>2</a:t>
            </a:fld>
            <a:endParaRPr lang="en-GB"/>
          </a:p>
        </p:txBody>
      </p:sp>
    </p:spTree>
    <p:extLst>
      <p:ext uri="{BB962C8B-B14F-4D97-AF65-F5344CB8AC3E}">
        <p14:creationId xmlns:p14="http://schemas.microsoft.com/office/powerpoint/2010/main" val="18795255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A5AA7-ED10-4016-A974-6D5B01978A19}"/>
              </a:ext>
            </a:extLst>
          </p:cNvPr>
          <p:cNvSpPr>
            <a:spLocks noGrp="1"/>
          </p:cNvSpPr>
          <p:nvPr>
            <p:ph type="title"/>
          </p:nvPr>
        </p:nvSpPr>
        <p:spPr>
          <a:xfrm>
            <a:off x="1981200" y="91742"/>
            <a:ext cx="8229600" cy="634082"/>
          </a:xfrm>
        </p:spPr>
        <p:txBody>
          <a:bodyPr>
            <a:noAutofit/>
          </a:bodyPr>
          <a:lstStyle/>
          <a:p>
            <a:r>
              <a:rPr lang="en-GB" sz="3200" b="1" dirty="0">
                <a:highlight>
                  <a:srgbClr val="FFFF00"/>
                </a:highlight>
              </a:rPr>
              <a:t>In the classroom</a:t>
            </a:r>
          </a:p>
        </p:txBody>
      </p:sp>
      <p:sp>
        <p:nvSpPr>
          <p:cNvPr id="3" name="Content Placeholder 2">
            <a:extLst>
              <a:ext uri="{FF2B5EF4-FFF2-40B4-BE49-F238E27FC236}">
                <a16:creationId xmlns:a16="http://schemas.microsoft.com/office/drawing/2014/main" id="{D78708A7-C4C3-4B95-A970-42331F701328}"/>
              </a:ext>
            </a:extLst>
          </p:cNvPr>
          <p:cNvSpPr>
            <a:spLocks noGrp="1"/>
          </p:cNvSpPr>
          <p:nvPr>
            <p:ph idx="1"/>
          </p:nvPr>
        </p:nvSpPr>
        <p:spPr>
          <a:xfrm>
            <a:off x="251158" y="1422573"/>
            <a:ext cx="9959642" cy="4730496"/>
          </a:xfrm>
        </p:spPr>
        <p:txBody>
          <a:bodyPr>
            <a:normAutofit/>
          </a:bodyPr>
          <a:lstStyle/>
          <a:p>
            <a:pPr>
              <a:buClr>
                <a:srgbClr val="0070C0"/>
              </a:buClr>
              <a:buFont typeface="Wingdings" panose="05000000000000000000" pitchFamily="2" charset="2"/>
              <a:buChar char="q"/>
            </a:pPr>
            <a:r>
              <a:rPr lang="en-GB" sz="2800" dirty="0"/>
              <a:t>Respect fellow students.</a:t>
            </a:r>
          </a:p>
          <a:p>
            <a:pPr>
              <a:buClr>
                <a:srgbClr val="0070C0"/>
              </a:buClr>
              <a:buFont typeface="Wingdings" panose="05000000000000000000" pitchFamily="2" charset="2"/>
              <a:buChar char="q"/>
            </a:pPr>
            <a:r>
              <a:rPr lang="en-GB" sz="2800" dirty="0"/>
              <a:t>Please keep your mobile phone in silent mode.</a:t>
            </a:r>
          </a:p>
          <a:p>
            <a:pPr>
              <a:buClr>
                <a:srgbClr val="0070C0"/>
              </a:buClr>
              <a:buFont typeface="Wingdings" panose="05000000000000000000" pitchFamily="2" charset="2"/>
              <a:buChar char="q"/>
            </a:pPr>
            <a:r>
              <a:rPr lang="en-GB" sz="2800" dirty="0"/>
              <a:t>Participate in class discussion.</a:t>
            </a:r>
          </a:p>
          <a:p>
            <a:pPr>
              <a:buClr>
                <a:srgbClr val="0070C0"/>
              </a:buClr>
              <a:buFont typeface="Wingdings" panose="05000000000000000000" pitchFamily="2" charset="2"/>
              <a:buChar char="q"/>
            </a:pPr>
            <a:r>
              <a:rPr lang="en-GB" sz="2800" u="sng" dirty="0"/>
              <a:t>ASK</a:t>
            </a:r>
            <a:r>
              <a:rPr lang="en-GB" sz="2800" dirty="0"/>
              <a:t>!!! This is the </a:t>
            </a:r>
            <a:r>
              <a:rPr lang="en-GB" sz="2800" u="sng" dirty="0"/>
              <a:t>ONLY</a:t>
            </a:r>
            <a:r>
              <a:rPr lang="en-GB" sz="2800" dirty="0"/>
              <a:t> way to learn.</a:t>
            </a:r>
          </a:p>
          <a:p>
            <a:pPr>
              <a:buClr>
                <a:srgbClr val="0070C0"/>
              </a:buClr>
              <a:buFont typeface="Wingdings" panose="05000000000000000000" pitchFamily="2" charset="2"/>
              <a:buChar char="q"/>
            </a:pPr>
            <a:r>
              <a:rPr lang="en-GB" sz="2800" dirty="0"/>
              <a:t>Do not leave things last minute… etc.</a:t>
            </a:r>
          </a:p>
          <a:p>
            <a:pPr>
              <a:buClr>
                <a:srgbClr val="0070C0"/>
              </a:buClr>
              <a:buFont typeface="Wingdings" panose="05000000000000000000" pitchFamily="2" charset="2"/>
              <a:buChar char="q"/>
            </a:pPr>
            <a:r>
              <a:rPr lang="en-GB" sz="2800" dirty="0"/>
              <a:t>Always here to help.</a:t>
            </a:r>
          </a:p>
          <a:p>
            <a:pPr>
              <a:buClr>
                <a:srgbClr val="0070C0"/>
              </a:buClr>
              <a:buFont typeface="Wingdings" panose="05000000000000000000" pitchFamily="2" charset="2"/>
              <a:buChar char="q"/>
            </a:pPr>
            <a:r>
              <a:rPr lang="en-GB" sz="2800" dirty="0"/>
              <a:t>Bring your laptops to class!!!!</a:t>
            </a:r>
          </a:p>
          <a:p>
            <a:pPr marL="0" indent="0">
              <a:buClr>
                <a:srgbClr val="0070C0"/>
              </a:buClr>
              <a:buNone/>
            </a:pPr>
            <a:endParaRPr lang="en-GB" sz="2800" dirty="0"/>
          </a:p>
          <a:p>
            <a:pPr marL="0" indent="0">
              <a:buClr>
                <a:srgbClr val="0070C0"/>
              </a:buClr>
              <a:buNone/>
            </a:pPr>
            <a:endParaRPr lang="en-GB" sz="2400" dirty="0"/>
          </a:p>
          <a:p>
            <a:pPr marL="0" indent="0">
              <a:buNone/>
            </a:pPr>
            <a:endParaRPr lang="en-GB" dirty="0"/>
          </a:p>
        </p:txBody>
      </p:sp>
    </p:spTree>
    <p:extLst>
      <p:ext uri="{BB962C8B-B14F-4D97-AF65-F5344CB8AC3E}">
        <p14:creationId xmlns:p14="http://schemas.microsoft.com/office/powerpoint/2010/main" val="39424056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additive="base">
                                        <p:cTn id="35"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 calcmode="lin" valueType="num">
                                      <p:cBhvr additive="base">
                                        <p:cTn id="41"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 calcmode="lin" valueType="num">
                                      <p:cBhvr additive="base">
                                        <p:cTn id="47" dur="500" fill="hold"/>
                                        <p:tgtEl>
                                          <p:spTgt spid="3">
                                            <p:txEl>
                                              <p:pRg st="6" end="6"/>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D6371B0-A34B-13F9-5125-76AC47ABE321}"/>
              </a:ext>
            </a:extLst>
          </p:cNvPr>
          <p:cNvSpPr txBox="1"/>
          <p:nvPr/>
        </p:nvSpPr>
        <p:spPr>
          <a:xfrm>
            <a:off x="1368357" y="149275"/>
            <a:ext cx="9090249" cy="584775"/>
          </a:xfrm>
          <a:prstGeom prst="rect">
            <a:avLst/>
          </a:prstGeom>
          <a:noFill/>
        </p:spPr>
        <p:txBody>
          <a:bodyPr wrap="square" rtlCol="0">
            <a:spAutoFit/>
          </a:bodyPr>
          <a:lstStyle/>
          <a:p>
            <a:pPr algn="ctr"/>
            <a:r>
              <a:rPr lang="en-GB" sz="3200" b="1" dirty="0">
                <a:solidFill>
                  <a:prstClr val="black"/>
                </a:solidFill>
                <a:highlight>
                  <a:srgbClr val="FFFF00"/>
                </a:highlight>
                <a:latin typeface="Myriad Pro"/>
              </a:rPr>
              <a:t>Overview of the Module</a:t>
            </a:r>
          </a:p>
        </p:txBody>
      </p:sp>
      <p:sp>
        <p:nvSpPr>
          <p:cNvPr id="7" name="Content Placeholder 6">
            <a:extLst>
              <a:ext uri="{FF2B5EF4-FFF2-40B4-BE49-F238E27FC236}">
                <a16:creationId xmlns:a16="http://schemas.microsoft.com/office/drawing/2014/main" id="{21573281-1722-949A-AEFC-CBC8B0BF79EC}"/>
              </a:ext>
            </a:extLst>
          </p:cNvPr>
          <p:cNvSpPr>
            <a:spLocks noGrp="1"/>
          </p:cNvSpPr>
          <p:nvPr>
            <p:ph idx="1"/>
          </p:nvPr>
        </p:nvSpPr>
        <p:spPr>
          <a:xfrm>
            <a:off x="0" y="933856"/>
            <a:ext cx="12081753" cy="4756826"/>
          </a:xfrm>
        </p:spPr>
        <p:txBody>
          <a:bodyPr>
            <a:normAutofit fontScale="92500"/>
          </a:bodyPr>
          <a:lstStyle/>
          <a:p>
            <a:pPr>
              <a:buClr>
                <a:srgbClr val="0070C0"/>
              </a:buClr>
              <a:buFont typeface="Wingdings" panose="05000000000000000000" pitchFamily="2" charset="2"/>
              <a:buChar char="q"/>
            </a:pPr>
            <a:r>
              <a:rPr lang="en-GB" dirty="0"/>
              <a:t>Part 2- Business Development Proposal: total 60 credits- 1 Module</a:t>
            </a:r>
          </a:p>
          <a:p>
            <a:pPr marL="0" indent="0">
              <a:buClr>
                <a:srgbClr val="0070C0"/>
              </a:buClr>
              <a:buNone/>
            </a:pPr>
            <a:endParaRPr lang="en-GB" dirty="0"/>
          </a:p>
          <a:p>
            <a:pPr>
              <a:buClr>
                <a:srgbClr val="0070C0"/>
              </a:buClr>
              <a:buFont typeface="Wingdings" panose="05000000000000000000" pitchFamily="2" charset="2"/>
              <a:buChar char="q"/>
            </a:pPr>
            <a:r>
              <a:rPr lang="en-GB" dirty="0"/>
              <a:t>The Business Development Proposal is 16 -weeks and each student will be allocated a supervisor to support and guide them.</a:t>
            </a:r>
          </a:p>
          <a:p>
            <a:pPr>
              <a:buClr>
                <a:srgbClr val="0070C0"/>
              </a:buClr>
              <a:buFont typeface="Wingdings" panose="05000000000000000000" pitchFamily="2" charset="2"/>
              <a:buChar char="q"/>
            </a:pPr>
            <a:endParaRPr lang="en-GB" dirty="0"/>
          </a:p>
          <a:p>
            <a:pPr>
              <a:buClr>
                <a:srgbClr val="0070C0"/>
              </a:buClr>
              <a:buFont typeface="Wingdings" panose="05000000000000000000" pitchFamily="2" charset="2"/>
              <a:buChar char="q"/>
            </a:pPr>
            <a:r>
              <a:rPr lang="en-GB" dirty="0"/>
              <a:t>The Business Development Proposal module has an introduction workshop in the first week of the term (Today’s session) and five additional research workshops on weeks 2,3,4,5 &amp; 7 of the term which students are expected to attend.</a:t>
            </a:r>
          </a:p>
          <a:p>
            <a:pPr marL="0" indent="0">
              <a:buNone/>
            </a:pPr>
            <a:endParaRPr lang="en-GB" dirty="0"/>
          </a:p>
        </p:txBody>
      </p:sp>
    </p:spTree>
    <p:extLst>
      <p:ext uri="{BB962C8B-B14F-4D97-AF65-F5344CB8AC3E}">
        <p14:creationId xmlns:p14="http://schemas.microsoft.com/office/powerpoint/2010/main" val="26885001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D6371B0-A34B-13F9-5125-76AC47ABE321}"/>
              </a:ext>
            </a:extLst>
          </p:cNvPr>
          <p:cNvSpPr txBox="1"/>
          <p:nvPr/>
        </p:nvSpPr>
        <p:spPr>
          <a:xfrm>
            <a:off x="1368357" y="149275"/>
            <a:ext cx="9090249" cy="584775"/>
          </a:xfrm>
          <a:prstGeom prst="rect">
            <a:avLst/>
          </a:prstGeom>
          <a:noFill/>
        </p:spPr>
        <p:txBody>
          <a:bodyPr wrap="square" rtlCol="0">
            <a:spAutoFit/>
          </a:bodyPr>
          <a:lstStyle/>
          <a:p>
            <a:pPr algn="ctr"/>
            <a:r>
              <a:rPr lang="en-GB" sz="3200" b="1" dirty="0">
                <a:solidFill>
                  <a:prstClr val="black"/>
                </a:solidFill>
                <a:highlight>
                  <a:srgbClr val="FFFF00"/>
                </a:highlight>
                <a:latin typeface="Myriad Pro"/>
              </a:rPr>
              <a:t>Overview of the Module</a:t>
            </a:r>
          </a:p>
        </p:txBody>
      </p:sp>
      <p:sp>
        <p:nvSpPr>
          <p:cNvPr id="7" name="Content Placeholder 6">
            <a:extLst>
              <a:ext uri="{FF2B5EF4-FFF2-40B4-BE49-F238E27FC236}">
                <a16:creationId xmlns:a16="http://schemas.microsoft.com/office/drawing/2014/main" id="{21573281-1722-949A-AEFC-CBC8B0BF79EC}"/>
              </a:ext>
            </a:extLst>
          </p:cNvPr>
          <p:cNvSpPr>
            <a:spLocks noGrp="1"/>
          </p:cNvSpPr>
          <p:nvPr>
            <p:ph idx="1"/>
          </p:nvPr>
        </p:nvSpPr>
        <p:spPr>
          <a:xfrm>
            <a:off x="0" y="933856"/>
            <a:ext cx="12081753" cy="4756826"/>
          </a:xfrm>
        </p:spPr>
        <p:txBody>
          <a:bodyPr>
            <a:normAutofit fontScale="62500" lnSpcReduction="20000"/>
          </a:bodyPr>
          <a:lstStyle/>
          <a:p>
            <a:pPr>
              <a:buClr>
                <a:srgbClr val="0070C0"/>
              </a:buClr>
              <a:buFont typeface="Wingdings" panose="05000000000000000000" pitchFamily="2" charset="2"/>
              <a:buChar char="q"/>
            </a:pPr>
            <a:r>
              <a:rPr lang="en-GB" dirty="0"/>
              <a:t>The aim for the Business Development Proposal in part 2 is for students to produce a substantial, original and independent piece of scholarly work on their chosen topic. </a:t>
            </a:r>
          </a:p>
          <a:p>
            <a:pPr>
              <a:buClr>
                <a:srgbClr val="0070C0"/>
              </a:buClr>
              <a:buFont typeface="Wingdings" panose="05000000000000000000" pitchFamily="2" charset="2"/>
              <a:buChar char="q"/>
            </a:pPr>
            <a:endParaRPr lang="en-GB" dirty="0"/>
          </a:p>
          <a:p>
            <a:pPr>
              <a:buClr>
                <a:srgbClr val="0070C0"/>
              </a:buClr>
              <a:buFont typeface="Wingdings" panose="05000000000000000000" pitchFamily="2" charset="2"/>
              <a:buChar char="q"/>
            </a:pPr>
            <a:r>
              <a:rPr lang="en-GB" dirty="0"/>
              <a:t>The Business Development Proposal should be 15,000 words (main body) excluding the reference list and the appendix.</a:t>
            </a:r>
          </a:p>
          <a:p>
            <a:pPr>
              <a:buClr>
                <a:srgbClr val="0070C0"/>
              </a:buClr>
              <a:buFont typeface="Wingdings" panose="05000000000000000000" pitchFamily="2" charset="2"/>
              <a:buChar char="q"/>
            </a:pPr>
            <a:endParaRPr lang="en-GB" dirty="0"/>
          </a:p>
          <a:p>
            <a:pPr>
              <a:buClr>
                <a:srgbClr val="0070C0"/>
              </a:buClr>
              <a:buFont typeface="Wingdings" panose="05000000000000000000" pitchFamily="2" charset="2"/>
              <a:buChar char="q"/>
            </a:pPr>
            <a:r>
              <a:rPr lang="en-GB" dirty="0"/>
              <a:t>A Business Development Proposal Outline and Ethical approval are required for all MBA projects.</a:t>
            </a:r>
          </a:p>
          <a:p>
            <a:pPr marL="0" indent="0">
              <a:buClr>
                <a:srgbClr val="0070C0"/>
              </a:buClr>
              <a:buNone/>
            </a:pPr>
            <a:endParaRPr lang="en-GB" dirty="0"/>
          </a:p>
          <a:p>
            <a:pPr algn="r">
              <a:buClr>
                <a:srgbClr val="0070C0"/>
              </a:buClr>
              <a:buFont typeface="Wingdings" panose="05000000000000000000" pitchFamily="2" charset="2"/>
              <a:buChar char="q"/>
            </a:pPr>
            <a:r>
              <a:rPr lang="en-GB" dirty="0"/>
              <a:t>The BDP outline will help students understand the next steps and how to organise their Business Plan</a:t>
            </a:r>
          </a:p>
          <a:p>
            <a:pPr>
              <a:buClr>
                <a:srgbClr val="0070C0"/>
              </a:buClr>
              <a:buFont typeface="Wingdings" panose="05000000000000000000" pitchFamily="2" charset="2"/>
              <a:buChar char="q"/>
            </a:pPr>
            <a:endParaRPr lang="en-GB" dirty="0"/>
          </a:p>
          <a:p>
            <a:pPr>
              <a:buClr>
                <a:srgbClr val="0070C0"/>
              </a:buClr>
              <a:buFont typeface="Wingdings" panose="05000000000000000000" pitchFamily="2" charset="2"/>
              <a:buChar char="q"/>
            </a:pPr>
            <a:r>
              <a:rPr lang="en-GB" dirty="0"/>
              <a:t>The Ethics form and BDP outline the MUST be submitted by week 5 unless advised otherwise. </a:t>
            </a:r>
          </a:p>
          <a:p>
            <a:pPr>
              <a:buClr>
                <a:srgbClr val="0070C0"/>
              </a:buClr>
              <a:buFont typeface="Wingdings" panose="05000000000000000000" pitchFamily="2" charset="2"/>
              <a:buChar char="q"/>
            </a:pPr>
            <a:endParaRPr lang="en-GB" dirty="0"/>
          </a:p>
          <a:p>
            <a:pPr>
              <a:buClr>
                <a:srgbClr val="0070C0"/>
              </a:buClr>
              <a:buFont typeface="Wingdings" panose="05000000000000000000" pitchFamily="2" charset="2"/>
              <a:buChar char="q"/>
            </a:pPr>
            <a:r>
              <a:rPr lang="en-GB" dirty="0"/>
              <a:t>Both the Ethics form and the BD outline will not to be marked.</a:t>
            </a:r>
          </a:p>
          <a:p>
            <a:pPr marL="0" indent="0">
              <a:buNone/>
            </a:pPr>
            <a:endParaRPr lang="en-GB" dirty="0"/>
          </a:p>
        </p:txBody>
      </p:sp>
    </p:spTree>
    <p:extLst>
      <p:ext uri="{BB962C8B-B14F-4D97-AF65-F5344CB8AC3E}">
        <p14:creationId xmlns:p14="http://schemas.microsoft.com/office/powerpoint/2010/main" val="3831117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4" presetClass="entr" presetSubtype="10"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Effect transition="in" filter="randombar(horizontal)">
                                      <p:cBhvr>
                                        <p:cTn id="11" dur="500"/>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4" presetClass="entr" presetSubtype="10" fill="hold" nodeType="clickEffect">
                                  <p:stCondLst>
                                    <p:cond delay="0"/>
                                  </p:stCondLst>
                                  <p:childTnLst>
                                    <p:set>
                                      <p:cBhvr>
                                        <p:cTn id="15" dur="1" fill="hold">
                                          <p:stCondLst>
                                            <p:cond delay="0"/>
                                          </p:stCondLst>
                                        </p:cTn>
                                        <p:tgtEl>
                                          <p:spTgt spid="7">
                                            <p:txEl>
                                              <p:pRg st="2" end="2"/>
                                            </p:txEl>
                                          </p:spTgt>
                                        </p:tgtEl>
                                        <p:attrNameLst>
                                          <p:attrName>style.visibility</p:attrName>
                                        </p:attrNameLst>
                                      </p:cBhvr>
                                      <p:to>
                                        <p:strVal val="visible"/>
                                      </p:to>
                                    </p:set>
                                    <p:animEffect transition="in" filter="randombar(horizontal)">
                                      <p:cBhvr>
                                        <p:cTn id="16" dur="500"/>
                                        <p:tgtEl>
                                          <p:spTgt spid="7">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nodeType="click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randombar(horizontal)">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4" presetClass="entr" presetSubtype="1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randombar(horizontal)">
                                      <p:cBhvr>
                                        <p:cTn id="26" dur="500"/>
                                        <p:tgtEl>
                                          <p:spTgt spid="7">
                                            <p:txEl>
                                              <p:pRg st="6" end="6"/>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nodeType="clickEffect">
                                  <p:stCondLst>
                                    <p:cond delay="0"/>
                                  </p:stCondLst>
                                  <p:childTnLst>
                                    <p:set>
                                      <p:cBhvr>
                                        <p:cTn id="30" dur="1" fill="hold">
                                          <p:stCondLst>
                                            <p:cond delay="0"/>
                                          </p:stCondLst>
                                        </p:cTn>
                                        <p:tgtEl>
                                          <p:spTgt spid="7">
                                            <p:txEl>
                                              <p:pRg st="8" end="8"/>
                                            </p:txEl>
                                          </p:spTgt>
                                        </p:tgtEl>
                                        <p:attrNameLst>
                                          <p:attrName>style.visibility</p:attrName>
                                        </p:attrNameLst>
                                      </p:cBhvr>
                                      <p:to>
                                        <p:strVal val="visible"/>
                                      </p:to>
                                    </p:set>
                                    <p:animEffect transition="in" filter="randombar(horizontal)">
                                      <p:cBhvr>
                                        <p:cTn id="31" dur="500"/>
                                        <p:tgtEl>
                                          <p:spTgt spid="7">
                                            <p:txEl>
                                              <p:pRg st="8" end="8"/>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nodeType="clickEffect">
                                  <p:stCondLst>
                                    <p:cond delay="0"/>
                                  </p:stCondLst>
                                  <p:childTnLst>
                                    <p:set>
                                      <p:cBhvr>
                                        <p:cTn id="35" dur="1" fill="hold">
                                          <p:stCondLst>
                                            <p:cond delay="0"/>
                                          </p:stCondLst>
                                        </p:cTn>
                                        <p:tgtEl>
                                          <p:spTgt spid="7">
                                            <p:txEl>
                                              <p:pRg st="10" end="10"/>
                                            </p:txEl>
                                          </p:spTgt>
                                        </p:tgtEl>
                                        <p:attrNameLst>
                                          <p:attrName>style.visibility</p:attrName>
                                        </p:attrNameLst>
                                      </p:cBhvr>
                                      <p:to>
                                        <p:strVal val="visible"/>
                                      </p:to>
                                    </p:set>
                                    <p:animEffect transition="in" filter="randombar(horizontal)">
                                      <p:cBhvr>
                                        <p:cTn id="36" dur="500"/>
                                        <p:tgtEl>
                                          <p:spTgt spid="7">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D6371B0-A34B-13F9-5125-76AC47ABE321}"/>
              </a:ext>
            </a:extLst>
          </p:cNvPr>
          <p:cNvSpPr txBox="1"/>
          <p:nvPr/>
        </p:nvSpPr>
        <p:spPr>
          <a:xfrm>
            <a:off x="1368357" y="149275"/>
            <a:ext cx="9090249" cy="584775"/>
          </a:xfrm>
          <a:prstGeom prst="rect">
            <a:avLst/>
          </a:prstGeom>
          <a:noFill/>
        </p:spPr>
        <p:txBody>
          <a:bodyPr wrap="square" rtlCol="0">
            <a:spAutoFit/>
          </a:bodyPr>
          <a:lstStyle/>
          <a:p>
            <a:pPr algn="ctr"/>
            <a:r>
              <a:rPr lang="en-GB" sz="3200" b="1" dirty="0">
                <a:solidFill>
                  <a:prstClr val="black"/>
                </a:solidFill>
                <a:highlight>
                  <a:srgbClr val="FFFF00"/>
                </a:highlight>
                <a:latin typeface="Myriad Pro"/>
              </a:rPr>
              <a:t>Aim of the Module</a:t>
            </a:r>
          </a:p>
        </p:txBody>
      </p:sp>
      <p:sp>
        <p:nvSpPr>
          <p:cNvPr id="7" name="Content Placeholder 6">
            <a:extLst>
              <a:ext uri="{FF2B5EF4-FFF2-40B4-BE49-F238E27FC236}">
                <a16:creationId xmlns:a16="http://schemas.microsoft.com/office/drawing/2014/main" id="{21573281-1722-949A-AEFC-CBC8B0BF79EC}"/>
              </a:ext>
            </a:extLst>
          </p:cNvPr>
          <p:cNvSpPr>
            <a:spLocks noGrp="1"/>
          </p:cNvSpPr>
          <p:nvPr>
            <p:ph idx="1"/>
          </p:nvPr>
        </p:nvSpPr>
        <p:spPr>
          <a:xfrm>
            <a:off x="0" y="933856"/>
            <a:ext cx="12081753" cy="4756826"/>
          </a:xfrm>
        </p:spPr>
        <p:txBody>
          <a:bodyPr>
            <a:normAutofit fontScale="92500" lnSpcReduction="20000"/>
          </a:bodyPr>
          <a:lstStyle/>
          <a:p>
            <a:pPr>
              <a:buClr>
                <a:srgbClr val="0070C0"/>
              </a:buClr>
              <a:buFont typeface="Wingdings" panose="05000000000000000000" pitchFamily="2" charset="2"/>
              <a:buChar char="q"/>
            </a:pPr>
            <a:r>
              <a:rPr lang="en-GB" dirty="0"/>
              <a:t>The aim for the module is to produce a substantial, original, and independent piece of scholarly work on your chosen Business Development Proposal (BDP).</a:t>
            </a:r>
          </a:p>
          <a:p>
            <a:pPr>
              <a:buClr>
                <a:srgbClr val="0070C0"/>
              </a:buClr>
              <a:buFont typeface="Wingdings" panose="05000000000000000000" pitchFamily="2" charset="2"/>
              <a:buChar char="q"/>
            </a:pPr>
            <a:endParaRPr lang="en-GB" dirty="0"/>
          </a:p>
          <a:p>
            <a:pPr>
              <a:buClr>
                <a:srgbClr val="0070C0"/>
              </a:buClr>
              <a:buFont typeface="Wingdings" panose="05000000000000000000" pitchFamily="2" charset="2"/>
              <a:buChar char="q"/>
            </a:pPr>
            <a:r>
              <a:rPr lang="en-GB" dirty="0"/>
              <a:t>To develop student understanding of the module, a BDP outline should be developed to establish the feasibility of your business idea or apply the BDP on an existing company of your choice. </a:t>
            </a:r>
          </a:p>
          <a:p>
            <a:pPr>
              <a:buClr>
                <a:srgbClr val="0070C0"/>
              </a:buClr>
              <a:buFont typeface="Wingdings" panose="05000000000000000000" pitchFamily="2" charset="2"/>
              <a:buChar char="q"/>
            </a:pPr>
            <a:endParaRPr lang="en-GB" dirty="0"/>
          </a:p>
          <a:p>
            <a:pPr>
              <a:buClr>
                <a:srgbClr val="0070C0"/>
              </a:buClr>
              <a:buFont typeface="Wingdings" panose="05000000000000000000" pitchFamily="2" charset="2"/>
              <a:buChar char="q"/>
            </a:pPr>
            <a:r>
              <a:rPr lang="en-GB" dirty="0"/>
              <a:t>The BDP should be 15,000 words (±10%), excluding the reference list and the appendices and should have a structure in the format given in this module.</a:t>
            </a:r>
          </a:p>
        </p:txBody>
      </p:sp>
    </p:spTree>
    <p:extLst>
      <p:ext uri="{BB962C8B-B14F-4D97-AF65-F5344CB8AC3E}">
        <p14:creationId xmlns:p14="http://schemas.microsoft.com/office/powerpoint/2010/main" val="6330176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4" presetClass="entr" presetSubtype="10"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Effect transition="in" filter="randombar(horizontal)">
                                      <p:cBhvr>
                                        <p:cTn id="11" dur="500"/>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4" presetClass="entr" presetSubtype="10" fill="hold" nodeType="clickEffect">
                                  <p:stCondLst>
                                    <p:cond delay="0"/>
                                  </p:stCondLst>
                                  <p:childTnLst>
                                    <p:set>
                                      <p:cBhvr>
                                        <p:cTn id="15" dur="1" fill="hold">
                                          <p:stCondLst>
                                            <p:cond delay="0"/>
                                          </p:stCondLst>
                                        </p:cTn>
                                        <p:tgtEl>
                                          <p:spTgt spid="7">
                                            <p:txEl>
                                              <p:pRg st="2" end="2"/>
                                            </p:txEl>
                                          </p:spTgt>
                                        </p:tgtEl>
                                        <p:attrNameLst>
                                          <p:attrName>style.visibility</p:attrName>
                                        </p:attrNameLst>
                                      </p:cBhvr>
                                      <p:to>
                                        <p:strVal val="visible"/>
                                      </p:to>
                                    </p:set>
                                    <p:animEffect transition="in" filter="randombar(horizontal)">
                                      <p:cBhvr>
                                        <p:cTn id="16" dur="500"/>
                                        <p:tgtEl>
                                          <p:spTgt spid="7">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nodeType="click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randombar(horizontal)">
                                      <p:cBhvr>
                                        <p:cTn id="21"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D6371B0-A34B-13F9-5125-76AC47ABE321}"/>
              </a:ext>
            </a:extLst>
          </p:cNvPr>
          <p:cNvSpPr txBox="1"/>
          <p:nvPr/>
        </p:nvSpPr>
        <p:spPr>
          <a:xfrm>
            <a:off x="1368357" y="149275"/>
            <a:ext cx="9090249" cy="584775"/>
          </a:xfrm>
          <a:prstGeom prst="rect">
            <a:avLst/>
          </a:prstGeom>
          <a:noFill/>
        </p:spPr>
        <p:txBody>
          <a:bodyPr wrap="square" rtlCol="0">
            <a:spAutoFit/>
          </a:bodyPr>
          <a:lstStyle/>
          <a:p>
            <a:pPr algn="ctr"/>
            <a:r>
              <a:rPr lang="en-GB" sz="3200" b="1" dirty="0">
                <a:solidFill>
                  <a:prstClr val="black"/>
                </a:solidFill>
                <a:highlight>
                  <a:srgbClr val="FFFF00"/>
                </a:highlight>
                <a:latin typeface="Myriad Pro"/>
              </a:rPr>
              <a:t>Supervision</a:t>
            </a:r>
          </a:p>
        </p:txBody>
      </p:sp>
      <p:sp>
        <p:nvSpPr>
          <p:cNvPr id="7" name="Content Placeholder 6">
            <a:extLst>
              <a:ext uri="{FF2B5EF4-FFF2-40B4-BE49-F238E27FC236}">
                <a16:creationId xmlns:a16="http://schemas.microsoft.com/office/drawing/2014/main" id="{21573281-1722-949A-AEFC-CBC8B0BF79EC}"/>
              </a:ext>
            </a:extLst>
          </p:cNvPr>
          <p:cNvSpPr>
            <a:spLocks noGrp="1"/>
          </p:cNvSpPr>
          <p:nvPr>
            <p:ph idx="1"/>
          </p:nvPr>
        </p:nvSpPr>
        <p:spPr>
          <a:xfrm>
            <a:off x="0" y="933856"/>
            <a:ext cx="12081753" cy="4756826"/>
          </a:xfrm>
        </p:spPr>
        <p:txBody>
          <a:bodyPr>
            <a:normAutofit fontScale="92500" lnSpcReduction="10000"/>
          </a:bodyPr>
          <a:lstStyle/>
          <a:p>
            <a:pPr marL="342900" marR="0" lvl="0" indent="-342900" algn="l" defTabSz="914400" rtl="0" eaLnBrk="1" fontAlgn="auto" latinLnBrk="0" hangingPunct="1">
              <a:lnSpc>
                <a:spcPct val="100000"/>
              </a:lnSpc>
              <a:spcBef>
                <a:spcPct val="20000"/>
              </a:spcBef>
              <a:spcAft>
                <a:spcPts val="0"/>
              </a:spcAft>
              <a:buClr>
                <a:srgbClr val="0070C0"/>
              </a:buClr>
              <a:buSzTx/>
              <a:buFont typeface="Wingdings" panose="05000000000000000000" pitchFamily="2" charset="2"/>
              <a:buChar char="q"/>
              <a:tabLst/>
              <a:defRPr/>
            </a:pPr>
            <a:r>
              <a:rPr kumimoji="0" lang="en-GB" sz="2700" b="0" i="0" u="none" strike="noStrike" kern="1200" cap="none" spc="0" normalizeH="0" baseline="0" noProof="0" dirty="0">
                <a:ln>
                  <a:noFill/>
                </a:ln>
                <a:solidFill>
                  <a:prstClr val="black"/>
                </a:solidFill>
                <a:effectLst/>
                <a:uLnTx/>
                <a:uFillTx/>
                <a:latin typeface="Myriad Pro"/>
                <a:ea typeface="+mn-ea"/>
                <a:cs typeface="+mn-cs"/>
              </a:rPr>
              <a:t>Students will be expected to manage their own learning and implement their own research programme of study over the </a:t>
            </a:r>
            <a:r>
              <a:rPr kumimoji="0" lang="en-GB" sz="2700" b="0" i="0" u="none" strike="noStrike" kern="1200" cap="none" spc="0" normalizeH="0" baseline="0" noProof="0" dirty="0" err="1">
                <a:ln>
                  <a:noFill/>
                </a:ln>
                <a:solidFill>
                  <a:prstClr val="black"/>
                </a:solidFill>
                <a:effectLst/>
                <a:uLnTx/>
                <a:uFillTx/>
                <a:latin typeface="Myriad Pro"/>
                <a:ea typeface="+mn-ea"/>
                <a:cs typeface="+mn-cs"/>
              </a:rPr>
              <a:t>BDP</a:t>
            </a:r>
            <a:r>
              <a:rPr kumimoji="0" lang="en-GB" sz="2700" b="0" i="0" u="none" strike="noStrike" kern="1200" cap="none" spc="0" normalizeH="0" baseline="0" noProof="0" dirty="0">
                <a:ln>
                  <a:noFill/>
                </a:ln>
                <a:solidFill>
                  <a:prstClr val="black"/>
                </a:solidFill>
                <a:effectLst/>
                <a:uLnTx/>
                <a:uFillTx/>
                <a:latin typeface="Myriad Pro"/>
                <a:ea typeface="+mn-ea"/>
                <a:cs typeface="+mn-cs"/>
              </a:rPr>
              <a:t> period (16 weeks). </a:t>
            </a:r>
          </a:p>
          <a:p>
            <a:pPr marL="342900" marR="0" lvl="0" indent="-342900" algn="l" defTabSz="914400" rtl="0" eaLnBrk="1" fontAlgn="auto" latinLnBrk="0" hangingPunct="1">
              <a:lnSpc>
                <a:spcPct val="100000"/>
              </a:lnSpc>
              <a:spcBef>
                <a:spcPct val="20000"/>
              </a:spcBef>
              <a:spcAft>
                <a:spcPts val="0"/>
              </a:spcAft>
              <a:buClr>
                <a:srgbClr val="0070C0"/>
              </a:buClr>
              <a:buSzTx/>
              <a:buFont typeface="Wingdings" panose="05000000000000000000" pitchFamily="2" charset="2"/>
              <a:buChar char="q"/>
              <a:tabLst/>
              <a:defRPr/>
            </a:pPr>
            <a:endParaRPr kumimoji="0" lang="en-GB" sz="2700" b="0" i="0" u="none" strike="noStrike" kern="1200" cap="none" spc="0" normalizeH="0" baseline="0" noProof="0" dirty="0">
              <a:ln>
                <a:noFill/>
              </a:ln>
              <a:solidFill>
                <a:prstClr val="black"/>
              </a:solidFill>
              <a:effectLst/>
              <a:uLnTx/>
              <a:uFillTx/>
              <a:latin typeface="Myriad Pro"/>
              <a:ea typeface="+mn-ea"/>
              <a:cs typeface="+mn-cs"/>
            </a:endParaRPr>
          </a:p>
          <a:p>
            <a:pPr marL="342900" marR="0" lvl="0" indent="-342900" algn="l" defTabSz="914400" rtl="0" eaLnBrk="1" fontAlgn="auto" latinLnBrk="0" hangingPunct="1">
              <a:lnSpc>
                <a:spcPct val="100000"/>
              </a:lnSpc>
              <a:spcBef>
                <a:spcPct val="20000"/>
              </a:spcBef>
              <a:spcAft>
                <a:spcPts val="0"/>
              </a:spcAft>
              <a:buClr>
                <a:srgbClr val="0070C0"/>
              </a:buClr>
              <a:buSzTx/>
              <a:buFont typeface="Wingdings" panose="05000000000000000000" pitchFamily="2" charset="2"/>
              <a:buChar char="q"/>
              <a:tabLst/>
              <a:defRPr/>
            </a:pPr>
            <a:r>
              <a:rPr kumimoji="0" lang="en-GB" sz="2700" b="0" i="0" u="none" strike="noStrike" kern="1200" cap="none" spc="0" normalizeH="0" baseline="0" noProof="0" dirty="0">
                <a:ln>
                  <a:noFill/>
                </a:ln>
                <a:solidFill>
                  <a:prstClr val="black"/>
                </a:solidFill>
                <a:effectLst/>
                <a:uLnTx/>
                <a:uFillTx/>
                <a:latin typeface="Myriad Pro"/>
                <a:ea typeface="+mn-ea"/>
                <a:cs typeface="+mn-cs"/>
              </a:rPr>
              <a:t>Each student must have </a:t>
            </a:r>
            <a:r>
              <a:rPr kumimoji="0" lang="en-GB" sz="2700" b="1" i="0" u="none" strike="noStrike" kern="1200" cap="none" spc="0" normalizeH="0" baseline="0" noProof="0" dirty="0">
                <a:ln>
                  <a:noFill/>
                </a:ln>
                <a:solidFill>
                  <a:srgbClr val="0070C0"/>
                </a:solidFill>
                <a:effectLst/>
                <a:uLnTx/>
                <a:uFillTx/>
                <a:latin typeface="Myriad Pro"/>
                <a:ea typeface="+mn-ea"/>
                <a:cs typeface="+mn-cs"/>
              </a:rPr>
              <a:t>8 x 1-hour individual blended (face-face</a:t>
            </a:r>
            <a:r>
              <a:rPr kumimoji="0" lang="en-GB" sz="2700" b="1" i="0" u="none" strike="noStrike" kern="1200" cap="none" spc="0" normalizeH="0" noProof="0" dirty="0">
                <a:ln>
                  <a:noFill/>
                </a:ln>
                <a:solidFill>
                  <a:srgbClr val="0070C0"/>
                </a:solidFill>
                <a:effectLst/>
                <a:uLnTx/>
                <a:uFillTx/>
                <a:latin typeface="Myriad Pro"/>
                <a:ea typeface="+mn-ea"/>
                <a:cs typeface="+mn-cs"/>
              </a:rPr>
              <a:t> &amp; online) </a:t>
            </a:r>
            <a:r>
              <a:rPr kumimoji="0" lang="en-GB" sz="2700" b="1" i="0" u="none" strike="noStrike" kern="1200" cap="none" spc="0" normalizeH="0" baseline="0" noProof="0" dirty="0">
                <a:ln>
                  <a:noFill/>
                </a:ln>
                <a:solidFill>
                  <a:srgbClr val="0070C0"/>
                </a:solidFill>
                <a:effectLst/>
                <a:uLnTx/>
                <a:uFillTx/>
                <a:latin typeface="Myriad Pro"/>
                <a:ea typeface="+mn-ea"/>
                <a:cs typeface="+mn-cs"/>
              </a:rPr>
              <a:t>mandatory supervisory meetings</a:t>
            </a:r>
            <a:r>
              <a:rPr kumimoji="0" lang="en-GB" sz="2700" b="1" i="0" u="none" strike="noStrike" kern="1200" cap="none" spc="0" normalizeH="0" baseline="0" noProof="0" dirty="0">
                <a:ln>
                  <a:noFill/>
                </a:ln>
                <a:solidFill>
                  <a:prstClr val="black"/>
                </a:solidFill>
                <a:effectLst/>
                <a:uLnTx/>
                <a:uFillTx/>
                <a:latin typeface="Myriad Pro"/>
                <a:ea typeface="+mn-ea"/>
                <a:cs typeface="+mn-cs"/>
              </a:rPr>
              <a:t> </a:t>
            </a:r>
            <a:r>
              <a:rPr kumimoji="0" lang="en-GB" sz="2700" b="0" i="0" u="none" strike="noStrike" kern="1200" cap="none" spc="0" normalizeH="0" baseline="0" noProof="0" dirty="0">
                <a:ln>
                  <a:noFill/>
                </a:ln>
                <a:solidFill>
                  <a:prstClr val="black"/>
                </a:solidFill>
                <a:effectLst/>
                <a:uLnTx/>
                <a:uFillTx/>
                <a:latin typeface="Myriad Pro"/>
                <a:ea typeface="+mn-ea"/>
                <a:cs typeface="+mn-cs"/>
              </a:rPr>
              <a:t>with their supervisor from week 2 up to week 16 (on weeks 2,4,6,8,10,12,14,16). </a:t>
            </a:r>
          </a:p>
          <a:p>
            <a:pPr marL="342900" marR="0" lvl="0" indent="-342900" algn="l" defTabSz="914400" rtl="0" eaLnBrk="1" fontAlgn="auto" latinLnBrk="0" hangingPunct="1">
              <a:lnSpc>
                <a:spcPct val="100000"/>
              </a:lnSpc>
              <a:spcBef>
                <a:spcPct val="20000"/>
              </a:spcBef>
              <a:spcAft>
                <a:spcPts val="0"/>
              </a:spcAft>
              <a:buClr>
                <a:srgbClr val="0070C0"/>
              </a:buClr>
              <a:buSzTx/>
              <a:buFont typeface="Wingdings" panose="05000000000000000000" pitchFamily="2" charset="2"/>
              <a:buChar char="q"/>
              <a:tabLst/>
              <a:defRPr/>
            </a:pPr>
            <a:endParaRPr kumimoji="0" lang="en-GB" sz="2700" b="0" i="0" u="none" strike="noStrike" kern="1200" cap="none" spc="0" normalizeH="0" baseline="0" noProof="0" dirty="0">
              <a:ln>
                <a:noFill/>
              </a:ln>
              <a:solidFill>
                <a:prstClr val="black"/>
              </a:solidFill>
              <a:effectLst/>
              <a:uLnTx/>
              <a:uFillTx/>
              <a:latin typeface="Myriad Pro"/>
              <a:ea typeface="+mn-ea"/>
              <a:cs typeface="+mn-cs"/>
            </a:endParaRPr>
          </a:p>
          <a:p>
            <a:pPr marL="342900" marR="0" lvl="0" indent="-342900" algn="l" defTabSz="914400" rtl="0" eaLnBrk="1" fontAlgn="auto" latinLnBrk="0" hangingPunct="1">
              <a:lnSpc>
                <a:spcPct val="100000"/>
              </a:lnSpc>
              <a:spcBef>
                <a:spcPct val="20000"/>
              </a:spcBef>
              <a:spcAft>
                <a:spcPts val="0"/>
              </a:spcAft>
              <a:buClr>
                <a:srgbClr val="0070C0"/>
              </a:buClr>
              <a:buSzTx/>
              <a:buFont typeface="Wingdings" panose="05000000000000000000" pitchFamily="2" charset="2"/>
              <a:buChar char="q"/>
              <a:tabLst/>
              <a:defRPr/>
            </a:pPr>
            <a:r>
              <a:rPr kumimoji="0" lang="en-GB" sz="2700" b="0" i="0" u="none" strike="noStrike" kern="1200" cap="none" spc="0" normalizeH="0" baseline="0" noProof="0" dirty="0">
                <a:ln>
                  <a:noFill/>
                </a:ln>
                <a:solidFill>
                  <a:prstClr val="black"/>
                </a:solidFill>
                <a:effectLst/>
                <a:uLnTx/>
                <a:uFillTx/>
                <a:latin typeface="Myriad Pro"/>
                <a:ea typeface="+mn-ea"/>
                <a:cs typeface="+mn-cs"/>
              </a:rPr>
              <a:t>The supervisor will provide guidance on the nature of the research, the choice of research topic, the standard expected, the planning of the research programme, literature and sources, appropriate techniques and methods of work, data presentation, notes and bibliographies, awareness of plagiarism, ethical and legal issues (e.g. copyright, data protection and ownership).</a:t>
            </a:r>
          </a:p>
          <a:p>
            <a:pPr marL="0" indent="0">
              <a:buNone/>
            </a:pPr>
            <a:endParaRPr lang="en-GB" dirty="0"/>
          </a:p>
        </p:txBody>
      </p:sp>
    </p:spTree>
    <p:extLst>
      <p:ext uri="{BB962C8B-B14F-4D97-AF65-F5344CB8AC3E}">
        <p14:creationId xmlns:p14="http://schemas.microsoft.com/office/powerpoint/2010/main" val="5388634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D6371B0-A34B-13F9-5125-76AC47ABE321}"/>
              </a:ext>
            </a:extLst>
          </p:cNvPr>
          <p:cNvSpPr txBox="1"/>
          <p:nvPr/>
        </p:nvSpPr>
        <p:spPr>
          <a:xfrm>
            <a:off x="1368357" y="149275"/>
            <a:ext cx="9090249" cy="584775"/>
          </a:xfrm>
          <a:prstGeom prst="rect">
            <a:avLst/>
          </a:prstGeom>
          <a:noFill/>
        </p:spPr>
        <p:txBody>
          <a:bodyPr wrap="square" rtlCol="0">
            <a:spAutoFit/>
          </a:bodyPr>
          <a:lstStyle/>
          <a:p>
            <a:pPr algn="ctr"/>
            <a:r>
              <a:rPr lang="en-GB" sz="3200" b="1" dirty="0">
                <a:solidFill>
                  <a:prstClr val="black"/>
                </a:solidFill>
                <a:highlight>
                  <a:srgbClr val="FFFF00"/>
                </a:highlight>
                <a:latin typeface="Myriad Pro"/>
              </a:rPr>
              <a:t>Ethics Form</a:t>
            </a:r>
          </a:p>
        </p:txBody>
      </p:sp>
      <p:sp>
        <p:nvSpPr>
          <p:cNvPr id="7" name="Content Placeholder 6">
            <a:extLst>
              <a:ext uri="{FF2B5EF4-FFF2-40B4-BE49-F238E27FC236}">
                <a16:creationId xmlns:a16="http://schemas.microsoft.com/office/drawing/2014/main" id="{21573281-1722-949A-AEFC-CBC8B0BF79EC}"/>
              </a:ext>
            </a:extLst>
          </p:cNvPr>
          <p:cNvSpPr>
            <a:spLocks noGrp="1"/>
          </p:cNvSpPr>
          <p:nvPr>
            <p:ph idx="1"/>
          </p:nvPr>
        </p:nvSpPr>
        <p:spPr>
          <a:xfrm>
            <a:off x="0" y="933856"/>
            <a:ext cx="12081753" cy="4756826"/>
          </a:xfrm>
        </p:spPr>
        <p:txBody>
          <a:bodyPr>
            <a:normAutofit fontScale="92500"/>
          </a:bodyPr>
          <a:lstStyle/>
          <a:p>
            <a:pPr marL="342900" marR="0" lvl="0" indent="-342900" algn="l" defTabSz="914400" rtl="0" eaLnBrk="1" fontAlgn="auto" latinLnBrk="0" hangingPunct="1">
              <a:lnSpc>
                <a:spcPct val="100000"/>
              </a:lnSpc>
              <a:spcBef>
                <a:spcPct val="20000"/>
              </a:spcBef>
              <a:spcAft>
                <a:spcPts val="0"/>
              </a:spcAft>
              <a:buClr>
                <a:srgbClr val="0070C0"/>
              </a:buClr>
              <a:buSzTx/>
              <a:buFont typeface="Wingdings" panose="05000000000000000000" pitchFamily="2" charset="2"/>
              <a:buChar char="q"/>
              <a:tabLst/>
              <a:defRPr/>
            </a:pPr>
            <a:r>
              <a:rPr kumimoji="0" lang="en-GB" sz="2700" b="0" i="0" u="none" strike="noStrike" kern="1200" cap="none" spc="0" normalizeH="0" baseline="0" noProof="0" dirty="0">
                <a:ln>
                  <a:noFill/>
                </a:ln>
                <a:solidFill>
                  <a:prstClr val="black"/>
                </a:solidFill>
                <a:effectLst/>
                <a:uLnTx/>
                <a:uFillTx/>
                <a:latin typeface="Myriad Pro"/>
                <a:ea typeface="+mn-ea"/>
                <a:cs typeface="+mn-cs"/>
              </a:rPr>
              <a:t>The university is committed to ensuring that ALL research undertaken by its staff</a:t>
            </a:r>
            <a:r>
              <a:rPr lang="en-GB" sz="2700" dirty="0">
                <a:solidFill>
                  <a:prstClr val="black"/>
                </a:solidFill>
                <a:latin typeface="Myriad Pro"/>
              </a:rPr>
              <a:t> members</a:t>
            </a:r>
            <a:r>
              <a:rPr kumimoji="0" lang="en-GB" sz="2700" b="0" i="0" u="none" strike="noStrike" kern="1200" cap="none" spc="0" normalizeH="0" baseline="0" noProof="0" dirty="0">
                <a:ln>
                  <a:noFill/>
                </a:ln>
                <a:solidFill>
                  <a:prstClr val="black"/>
                </a:solidFill>
                <a:effectLst/>
                <a:uLnTx/>
                <a:uFillTx/>
                <a:latin typeface="Myriad Pro"/>
                <a:ea typeface="+mn-ea"/>
                <a:cs typeface="+mn-cs"/>
              </a:rPr>
              <a:t> and students is conducted to the highest ethical standards. To facilitate that commitment, we have a form that every student/staff MUST complete to seek ethical approval regardless if they are doing primary or secondary research. </a:t>
            </a:r>
          </a:p>
          <a:p>
            <a:pPr marL="342900" marR="0" lvl="0" indent="-342900" algn="l" defTabSz="914400" rtl="0" eaLnBrk="1" fontAlgn="auto" latinLnBrk="0" hangingPunct="1">
              <a:lnSpc>
                <a:spcPct val="100000"/>
              </a:lnSpc>
              <a:spcBef>
                <a:spcPct val="20000"/>
              </a:spcBef>
              <a:spcAft>
                <a:spcPts val="0"/>
              </a:spcAft>
              <a:buClr>
                <a:srgbClr val="0070C0"/>
              </a:buClr>
              <a:buSzTx/>
              <a:buFont typeface="Wingdings" panose="05000000000000000000" pitchFamily="2" charset="2"/>
              <a:buChar char="q"/>
              <a:tabLst/>
              <a:defRPr/>
            </a:pPr>
            <a:endParaRPr kumimoji="0" lang="en-GB" sz="2700" b="0" i="0" u="none" strike="noStrike" kern="1200" cap="none" spc="0" normalizeH="0" baseline="0" noProof="0" dirty="0">
              <a:ln>
                <a:noFill/>
              </a:ln>
              <a:solidFill>
                <a:prstClr val="black"/>
              </a:solidFill>
              <a:effectLst/>
              <a:uLnTx/>
              <a:uFillTx/>
              <a:latin typeface="Myriad Pro"/>
              <a:ea typeface="+mn-ea"/>
              <a:cs typeface="+mn-cs"/>
            </a:endParaRPr>
          </a:p>
          <a:p>
            <a:pPr marL="342900" marR="0" lvl="0" indent="-342900" algn="l" defTabSz="914400" rtl="0" eaLnBrk="1" fontAlgn="auto" latinLnBrk="0" hangingPunct="1">
              <a:lnSpc>
                <a:spcPct val="100000"/>
              </a:lnSpc>
              <a:spcBef>
                <a:spcPct val="20000"/>
              </a:spcBef>
              <a:spcAft>
                <a:spcPts val="0"/>
              </a:spcAft>
              <a:buClr>
                <a:srgbClr val="0070C0"/>
              </a:buClr>
              <a:buSzTx/>
              <a:buFont typeface="Wingdings" panose="05000000000000000000" pitchFamily="2" charset="2"/>
              <a:buChar char="q"/>
              <a:tabLst/>
              <a:defRPr/>
            </a:pPr>
            <a:r>
              <a:rPr kumimoji="0" lang="en-GB" sz="2700" b="0" i="0" u="none" strike="noStrike" kern="1200" cap="none" spc="0" normalizeH="0" baseline="0" noProof="0" dirty="0">
                <a:ln>
                  <a:noFill/>
                </a:ln>
                <a:solidFill>
                  <a:prstClr val="black"/>
                </a:solidFill>
                <a:effectLst/>
                <a:uLnTx/>
                <a:uFillTx/>
                <a:latin typeface="Myriad Pro"/>
                <a:ea typeface="+mn-ea"/>
                <a:cs typeface="+mn-cs"/>
              </a:rPr>
              <a:t>Students will discuss any ethical issues arising from their proposed research topics with their supervisors to find ways to address these challenges. </a:t>
            </a:r>
          </a:p>
          <a:p>
            <a:pPr marL="342900" marR="0" lvl="0" indent="-342900" algn="l" defTabSz="914400" rtl="0" eaLnBrk="1" fontAlgn="auto" latinLnBrk="0" hangingPunct="1">
              <a:lnSpc>
                <a:spcPct val="100000"/>
              </a:lnSpc>
              <a:spcBef>
                <a:spcPct val="20000"/>
              </a:spcBef>
              <a:spcAft>
                <a:spcPts val="0"/>
              </a:spcAft>
              <a:buClr>
                <a:srgbClr val="0070C0"/>
              </a:buClr>
              <a:buSzTx/>
              <a:buFont typeface="Wingdings" panose="05000000000000000000" pitchFamily="2" charset="2"/>
              <a:buChar char="q"/>
              <a:tabLst/>
              <a:defRPr/>
            </a:pPr>
            <a:endParaRPr kumimoji="0" lang="en-GB" sz="2700" b="0" i="0" u="none" strike="noStrike" kern="1200" cap="none" spc="0" normalizeH="0" baseline="0" noProof="0" dirty="0">
              <a:ln>
                <a:noFill/>
              </a:ln>
              <a:solidFill>
                <a:prstClr val="black"/>
              </a:solidFill>
              <a:effectLst/>
              <a:uLnTx/>
              <a:uFillTx/>
              <a:latin typeface="Myriad Pro"/>
              <a:ea typeface="+mn-ea"/>
              <a:cs typeface="+mn-cs"/>
            </a:endParaRPr>
          </a:p>
          <a:p>
            <a:pPr marL="342900" marR="0" lvl="0" indent="-342900" algn="l" defTabSz="914400" rtl="0" eaLnBrk="1" fontAlgn="auto" latinLnBrk="0" hangingPunct="1">
              <a:lnSpc>
                <a:spcPct val="100000"/>
              </a:lnSpc>
              <a:spcBef>
                <a:spcPct val="20000"/>
              </a:spcBef>
              <a:spcAft>
                <a:spcPts val="0"/>
              </a:spcAft>
              <a:buClr>
                <a:srgbClr val="0070C0"/>
              </a:buClr>
              <a:buSzTx/>
              <a:buFont typeface="Wingdings" panose="05000000000000000000" pitchFamily="2" charset="2"/>
              <a:buChar char="q"/>
              <a:tabLst/>
              <a:defRPr/>
            </a:pPr>
            <a:r>
              <a:rPr kumimoji="0" lang="en-GB" sz="2700" b="0" i="0" u="none" strike="noStrike" kern="1200" cap="none" spc="0" normalizeH="0" baseline="0" noProof="0" dirty="0">
                <a:ln>
                  <a:noFill/>
                </a:ln>
                <a:solidFill>
                  <a:prstClr val="black"/>
                </a:solidFill>
                <a:effectLst/>
                <a:uLnTx/>
                <a:uFillTx/>
                <a:latin typeface="Myriad Pro"/>
                <a:ea typeface="+mn-ea"/>
                <a:cs typeface="+mn-cs"/>
              </a:rPr>
              <a:t>The University will provide the Ethics form. The supervisors and the Program Manager would have to approve the project, before students can begin collecting any data for their research project.</a:t>
            </a:r>
          </a:p>
          <a:p>
            <a:pPr marL="0" indent="0">
              <a:buNone/>
            </a:pPr>
            <a:endParaRPr lang="en-GB" dirty="0"/>
          </a:p>
        </p:txBody>
      </p:sp>
    </p:spTree>
    <p:extLst>
      <p:ext uri="{BB962C8B-B14F-4D97-AF65-F5344CB8AC3E}">
        <p14:creationId xmlns:p14="http://schemas.microsoft.com/office/powerpoint/2010/main" val="35427740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D6371B0-A34B-13F9-5125-76AC47ABE321}"/>
              </a:ext>
            </a:extLst>
          </p:cNvPr>
          <p:cNvSpPr txBox="1"/>
          <p:nvPr/>
        </p:nvSpPr>
        <p:spPr>
          <a:xfrm>
            <a:off x="1368357" y="149275"/>
            <a:ext cx="9090249" cy="584775"/>
          </a:xfrm>
          <a:prstGeom prst="rect">
            <a:avLst/>
          </a:prstGeom>
          <a:noFill/>
        </p:spPr>
        <p:txBody>
          <a:bodyPr wrap="square" rtlCol="0">
            <a:spAutoFit/>
          </a:bodyPr>
          <a:lstStyle/>
          <a:p>
            <a:pPr algn="ctr"/>
            <a:r>
              <a:rPr lang="en-GB" sz="3200" b="1" dirty="0">
                <a:solidFill>
                  <a:prstClr val="black"/>
                </a:solidFill>
                <a:highlight>
                  <a:srgbClr val="FFFF00"/>
                </a:highlight>
                <a:latin typeface="Myriad Pro"/>
              </a:rPr>
              <a:t>Submission deadline</a:t>
            </a:r>
          </a:p>
        </p:txBody>
      </p:sp>
      <p:sp>
        <p:nvSpPr>
          <p:cNvPr id="7" name="Content Placeholder 6">
            <a:extLst>
              <a:ext uri="{FF2B5EF4-FFF2-40B4-BE49-F238E27FC236}">
                <a16:creationId xmlns:a16="http://schemas.microsoft.com/office/drawing/2014/main" id="{21573281-1722-949A-AEFC-CBC8B0BF79EC}"/>
              </a:ext>
            </a:extLst>
          </p:cNvPr>
          <p:cNvSpPr>
            <a:spLocks noGrp="1"/>
          </p:cNvSpPr>
          <p:nvPr>
            <p:ph idx="1"/>
          </p:nvPr>
        </p:nvSpPr>
        <p:spPr>
          <a:xfrm>
            <a:off x="0" y="933856"/>
            <a:ext cx="12081753" cy="4756826"/>
          </a:xfrm>
        </p:spPr>
        <p:txBody>
          <a:bodyPr>
            <a:normAutofit/>
          </a:bodyPr>
          <a:lstStyle/>
          <a:p>
            <a:pPr marL="0" marR="0" lvl="0" indent="0" algn="ctr" defTabSz="914400" rtl="0" eaLnBrk="1" fontAlgn="auto" latinLnBrk="0" hangingPunct="1">
              <a:lnSpc>
                <a:spcPct val="100000"/>
              </a:lnSpc>
              <a:spcBef>
                <a:spcPct val="20000"/>
              </a:spcBef>
              <a:spcAft>
                <a:spcPts val="0"/>
              </a:spcAft>
              <a:buClr>
                <a:srgbClr val="0070C0"/>
              </a:buClr>
              <a:buSzTx/>
              <a:buNone/>
              <a:tabLst/>
              <a:defRPr/>
            </a:pPr>
            <a:endParaRPr kumimoji="0" lang="en-GB" sz="2700" b="0" i="0" u="none" strike="noStrike" kern="1200" cap="none" spc="0" normalizeH="0" baseline="0" noProof="0" dirty="0">
              <a:ln>
                <a:noFill/>
              </a:ln>
              <a:solidFill>
                <a:prstClr val="black"/>
              </a:solidFill>
              <a:effectLst/>
              <a:uLnTx/>
              <a:uFillTx/>
              <a:latin typeface="Myriad Pro"/>
              <a:ea typeface="+mn-ea"/>
              <a:cs typeface="+mn-cs"/>
            </a:endParaRPr>
          </a:p>
          <a:p>
            <a:pPr marL="0" marR="0" lvl="0" indent="0" algn="ctr" defTabSz="914400" rtl="0" eaLnBrk="1" fontAlgn="auto" latinLnBrk="0" hangingPunct="1">
              <a:lnSpc>
                <a:spcPct val="100000"/>
              </a:lnSpc>
              <a:spcBef>
                <a:spcPct val="20000"/>
              </a:spcBef>
              <a:spcAft>
                <a:spcPts val="0"/>
              </a:spcAft>
              <a:buClr>
                <a:srgbClr val="0070C0"/>
              </a:buClr>
              <a:buSzTx/>
              <a:buNone/>
              <a:tabLst/>
              <a:defRPr/>
            </a:pPr>
            <a:r>
              <a:rPr kumimoji="0" lang="en-GB" b="0" i="0" u="none" strike="noStrike" kern="1200" cap="none" spc="0" normalizeH="0" baseline="0" noProof="0" dirty="0">
                <a:ln>
                  <a:noFill/>
                </a:ln>
                <a:solidFill>
                  <a:prstClr val="black"/>
                </a:solidFill>
                <a:effectLst/>
                <a:uLnTx/>
                <a:uFillTx/>
                <a:latin typeface="Myriad Pro"/>
                <a:ea typeface="+mn-ea"/>
                <a:cs typeface="+mn-cs"/>
              </a:rPr>
              <a:t>Business development proposal submission deadline is on</a:t>
            </a:r>
          </a:p>
          <a:p>
            <a:pPr marL="0" lvl="0" indent="0" algn="ctr">
              <a:buClr>
                <a:srgbClr val="0070C0"/>
              </a:buClr>
              <a:buNone/>
              <a:defRPr/>
            </a:pPr>
            <a:endParaRPr lang="en-GB" dirty="0">
              <a:solidFill>
                <a:prstClr val="black"/>
              </a:solidFill>
            </a:endParaRPr>
          </a:p>
          <a:p>
            <a:pPr marL="0" lvl="0" indent="0" algn="ctr">
              <a:buClr>
                <a:srgbClr val="0070C0"/>
              </a:buClr>
              <a:buNone/>
              <a:defRPr/>
            </a:pPr>
            <a:r>
              <a:rPr lang="en-GB" b="1" dirty="0">
                <a:solidFill>
                  <a:srgbClr val="FF0000"/>
                </a:solidFill>
              </a:rPr>
              <a:t>4</a:t>
            </a:r>
            <a:r>
              <a:rPr lang="en-GB" b="1" baseline="30000" dirty="0">
                <a:solidFill>
                  <a:srgbClr val="FF0000"/>
                </a:solidFill>
              </a:rPr>
              <a:t>th</a:t>
            </a:r>
            <a:r>
              <a:rPr lang="en-GB" b="1" dirty="0">
                <a:solidFill>
                  <a:srgbClr val="FF0000"/>
                </a:solidFill>
              </a:rPr>
              <a:t> of January 2027 (Week 16) by 2pm</a:t>
            </a:r>
          </a:p>
        </p:txBody>
      </p:sp>
    </p:spTree>
    <p:extLst>
      <p:ext uri="{BB962C8B-B14F-4D97-AF65-F5344CB8AC3E}">
        <p14:creationId xmlns:p14="http://schemas.microsoft.com/office/powerpoint/2010/main" val="10723441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B948A6A-2348-5C05-8B4E-40FEB613751F}"/>
              </a:ext>
            </a:extLst>
          </p:cNvPr>
          <p:cNvSpPr txBox="1"/>
          <p:nvPr/>
        </p:nvSpPr>
        <p:spPr>
          <a:xfrm>
            <a:off x="1232520" y="59904"/>
            <a:ext cx="9144000" cy="584775"/>
          </a:xfrm>
          <a:prstGeom prst="rect">
            <a:avLst/>
          </a:prstGeom>
          <a:noFill/>
        </p:spPr>
        <p:txBody>
          <a:bodyPr wrap="square" rtlCol="0">
            <a:spAutoFit/>
          </a:bodyPr>
          <a:lstStyle/>
          <a:p>
            <a:pPr algn="ctr"/>
            <a:r>
              <a:rPr lang="en-GB" sz="3200" b="1" dirty="0">
                <a:solidFill>
                  <a:prstClr val="black"/>
                </a:solidFill>
                <a:highlight>
                  <a:srgbClr val="FFFF00"/>
                </a:highlight>
                <a:latin typeface="Myriad Pro"/>
              </a:rPr>
              <a:t>Recap of the Module overview </a:t>
            </a:r>
            <a:endParaRPr lang="en-GB" sz="3600" b="1" dirty="0">
              <a:solidFill>
                <a:prstClr val="black"/>
              </a:solidFill>
              <a:highlight>
                <a:srgbClr val="FFFF00"/>
              </a:highlight>
              <a:latin typeface="Myriad Pro"/>
            </a:endParaRPr>
          </a:p>
        </p:txBody>
      </p:sp>
      <p:sp>
        <p:nvSpPr>
          <p:cNvPr id="7" name="Content Placeholder 6">
            <a:extLst>
              <a:ext uri="{FF2B5EF4-FFF2-40B4-BE49-F238E27FC236}">
                <a16:creationId xmlns:a16="http://schemas.microsoft.com/office/drawing/2014/main" id="{78B73BD5-0AA6-71B1-3C67-D2FD4F1905DE}"/>
              </a:ext>
            </a:extLst>
          </p:cNvPr>
          <p:cNvSpPr>
            <a:spLocks noGrp="1"/>
          </p:cNvSpPr>
          <p:nvPr>
            <p:ph idx="1"/>
          </p:nvPr>
        </p:nvSpPr>
        <p:spPr>
          <a:xfrm>
            <a:off x="97277" y="865762"/>
            <a:ext cx="12094723" cy="4756825"/>
          </a:xfrm>
        </p:spPr>
        <p:txBody>
          <a:bodyPr>
            <a:normAutofit/>
          </a:bodyPr>
          <a:lstStyle/>
          <a:p>
            <a:pPr>
              <a:buClr>
                <a:srgbClr val="0070C0"/>
              </a:buClr>
              <a:buFont typeface="Wingdings" panose="05000000000000000000" pitchFamily="2" charset="2"/>
              <a:buChar char="q"/>
            </a:pPr>
            <a:r>
              <a:rPr lang="en-GB" sz="3000" dirty="0"/>
              <a:t>The </a:t>
            </a:r>
            <a:r>
              <a:rPr lang="en-GB" sz="2800" dirty="0"/>
              <a:t>BDP </a:t>
            </a:r>
            <a:r>
              <a:rPr lang="en-GB" sz="3000" dirty="0"/>
              <a:t>is 16 weeks long module</a:t>
            </a:r>
          </a:p>
          <a:p>
            <a:pPr>
              <a:buClr>
                <a:srgbClr val="0070C0"/>
              </a:buClr>
              <a:buFont typeface="Wingdings" panose="05000000000000000000" pitchFamily="2" charset="2"/>
              <a:buChar char="q"/>
            </a:pPr>
            <a:r>
              <a:rPr lang="en-GB" sz="3000" dirty="0"/>
              <a:t>An introduction workshop and 5 additional 4 hours research workshops on weeks 1, 2, 3, 4, 5 &amp; 7.</a:t>
            </a:r>
          </a:p>
          <a:p>
            <a:pPr>
              <a:buClr>
                <a:srgbClr val="0070C0"/>
              </a:buClr>
              <a:buFont typeface="Wingdings" panose="05000000000000000000" pitchFamily="2" charset="2"/>
              <a:buChar char="q"/>
            </a:pPr>
            <a:r>
              <a:rPr lang="en-GB" sz="3000" dirty="0"/>
              <a:t>8 x 1-hour mandatory supervision meetings in weeks 2, 4, 6, 8, 10, 12, 14, 16.</a:t>
            </a:r>
          </a:p>
          <a:p>
            <a:pPr>
              <a:buClr>
                <a:srgbClr val="0070C0"/>
              </a:buClr>
              <a:buFont typeface="Wingdings" panose="05000000000000000000" pitchFamily="2" charset="2"/>
              <a:buChar char="q"/>
            </a:pPr>
            <a:r>
              <a:rPr lang="en-GB" sz="3000" dirty="0"/>
              <a:t>BDP outline and Ethics form submission on week 5</a:t>
            </a:r>
          </a:p>
          <a:p>
            <a:pPr>
              <a:buClr>
                <a:srgbClr val="0070C0"/>
              </a:buClr>
              <a:buFont typeface="Wingdings" panose="05000000000000000000" pitchFamily="2" charset="2"/>
              <a:buChar char="q"/>
            </a:pPr>
            <a:r>
              <a:rPr lang="en-GB" sz="3000" dirty="0"/>
              <a:t>The BDP is 15,000 words excluding references and appendix</a:t>
            </a:r>
          </a:p>
          <a:p>
            <a:pPr>
              <a:buClr>
                <a:srgbClr val="0070C0"/>
              </a:buClr>
              <a:buFont typeface="Wingdings" panose="05000000000000000000" pitchFamily="2" charset="2"/>
              <a:buChar char="q"/>
            </a:pPr>
            <a:r>
              <a:rPr lang="en-GB" sz="3000" dirty="0"/>
              <a:t>BDP submission deadline is </a:t>
            </a:r>
            <a:r>
              <a:rPr lang="en-GB" sz="3000" b="1" u="sng" dirty="0">
                <a:solidFill>
                  <a:srgbClr val="FF0000"/>
                </a:solidFill>
              </a:rPr>
              <a:t>04/01/2027 (Week 16) by 2pm</a:t>
            </a:r>
            <a:endParaRPr lang="en-GB" dirty="0">
              <a:solidFill>
                <a:srgbClr val="FF0000"/>
              </a:solidFill>
            </a:endParaRPr>
          </a:p>
        </p:txBody>
      </p:sp>
    </p:spTree>
    <p:extLst>
      <p:ext uri="{BB962C8B-B14F-4D97-AF65-F5344CB8AC3E}">
        <p14:creationId xmlns:p14="http://schemas.microsoft.com/office/powerpoint/2010/main" val="16603279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12"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 calcmode="lin" valueType="num">
                                      <p:cBhvr additive="base">
                                        <p:cTn id="11" dur="500" fill="hold"/>
                                        <p:tgtEl>
                                          <p:spTgt spid="7">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12" fill="hold"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 calcmode="lin" valueType="num">
                                      <p:cBhvr additive="base">
                                        <p:cTn id="17" dur="500" fill="hold"/>
                                        <p:tgtEl>
                                          <p:spTgt spid="7">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12" fill="hold" nodeType="clickEffect">
                                  <p:stCondLst>
                                    <p:cond delay="0"/>
                                  </p:stCondLst>
                                  <p:childTnLst>
                                    <p:set>
                                      <p:cBhvr>
                                        <p:cTn id="22" dur="1" fill="hold">
                                          <p:stCondLst>
                                            <p:cond delay="0"/>
                                          </p:stCondLst>
                                        </p:cTn>
                                        <p:tgtEl>
                                          <p:spTgt spid="7">
                                            <p:txEl>
                                              <p:pRg st="2" end="2"/>
                                            </p:txEl>
                                          </p:spTgt>
                                        </p:tgtEl>
                                        <p:attrNameLst>
                                          <p:attrName>style.visibility</p:attrName>
                                        </p:attrNameLst>
                                      </p:cBhvr>
                                      <p:to>
                                        <p:strVal val="visible"/>
                                      </p:to>
                                    </p:set>
                                    <p:anim calcmode="lin" valueType="num">
                                      <p:cBhvr additive="base">
                                        <p:cTn id="23" dur="500" fill="hold"/>
                                        <p:tgtEl>
                                          <p:spTgt spid="7">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12" fill="hold" nodeType="clickEffect">
                                  <p:stCondLst>
                                    <p:cond delay="0"/>
                                  </p:stCondLst>
                                  <p:childTnLst>
                                    <p:set>
                                      <p:cBhvr>
                                        <p:cTn id="28" dur="1" fill="hold">
                                          <p:stCondLst>
                                            <p:cond delay="0"/>
                                          </p:stCondLst>
                                        </p:cTn>
                                        <p:tgtEl>
                                          <p:spTgt spid="7">
                                            <p:txEl>
                                              <p:pRg st="3" end="3"/>
                                            </p:txEl>
                                          </p:spTgt>
                                        </p:tgtEl>
                                        <p:attrNameLst>
                                          <p:attrName>style.visibility</p:attrName>
                                        </p:attrNameLst>
                                      </p:cBhvr>
                                      <p:to>
                                        <p:strVal val="visible"/>
                                      </p:to>
                                    </p:set>
                                    <p:anim calcmode="lin" valueType="num">
                                      <p:cBhvr additive="base">
                                        <p:cTn id="29" dur="500" fill="hold"/>
                                        <p:tgtEl>
                                          <p:spTgt spid="7">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12" fill="hold" nodeType="clickEffect">
                                  <p:stCondLst>
                                    <p:cond delay="0"/>
                                  </p:stCondLst>
                                  <p:childTnLst>
                                    <p:set>
                                      <p:cBhvr>
                                        <p:cTn id="34" dur="1" fill="hold">
                                          <p:stCondLst>
                                            <p:cond delay="0"/>
                                          </p:stCondLst>
                                        </p:cTn>
                                        <p:tgtEl>
                                          <p:spTgt spid="7">
                                            <p:txEl>
                                              <p:pRg st="4" end="4"/>
                                            </p:txEl>
                                          </p:spTgt>
                                        </p:tgtEl>
                                        <p:attrNameLst>
                                          <p:attrName>style.visibility</p:attrName>
                                        </p:attrNameLst>
                                      </p:cBhvr>
                                      <p:to>
                                        <p:strVal val="visible"/>
                                      </p:to>
                                    </p:set>
                                    <p:anim calcmode="lin" valueType="num">
                                      <p:cBhvr additive="base">
                                        <p:cTn id="35" dur="500" fill="hold"/>
                                        <p:tgtEl>
                                          <p:spTgt spid="7">
                                            <p:txEl>
                                              <p:pRg st="4" end="4"/>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12" fill="hold" nodeType="clickEffect">
                                  <p:stCondLst>
                                    <p:cond delay="0"/>
                                  </p:stCondLst>
                                  <p:childTnLst>
                                    <p:set>
                                      <p:cBhvr>
                                        <p:cTn id="40" dur="1" fill="hold">
                                          <p:stCondLst>
                                            <p:cond delay="0"/>
                                          </p:stCondLst>
                                        </p:cTn>
                                        <p:tgtEl>
                                          <p:spTgt spid="7">
                                            <p:txEl>
                                              <p:pRg st="5" end="5"/>
                                            </p:txEl>
                                          </p:spTgt>
                                        </p:tgtEl>
                                        <p:attrNameLst>
                                          <p:attrName>style.visibility</p:attrName>
                                        </p:attrNameLst>
                                      </p:cBhvr>
                                      <p:to>
                                        <p:strVal val="visible"/>
                                      </p:to>
                                    </p:set>
                                    <p:anim calcmode="lin" valueType="num">
                                      <p:cBhvr additive="base">
                                        <p:cTn id="41" dur="500" fill="hold"/>
                                        <p:tgtEl>
                                          <p:spTgt spid="7">
                                            <p:txEl>
                                              <p:pRg st="5" end="5"/>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7">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D6371B0-A34B-13F9-5125-76AC47ABE321}"/>
              </a:ext>
            </a:extLst>
          </p:cNvPr>
          <p:cNvSpPr txBox="1"/>
          <p:nvPr/>
        </p:nvSpPr>
        <p:spPr>
          <a:xfrm>
            <a:off x="-1009445" y="2296623"/>
            <a:ext cx="9090249" cy="830997"/>
          </a:xfrm>
          <a:prstGeom prst="rect">
            <a:avLst/>
          </a:prstGeom>
          <a:noFill/>
        </p:spPr>
        <p:txBody>
          <a:bodyPr wrap="square" rtlCol="0">
            <a:spAutoFit/>
          </a:bodyPr>
          <a:lstStyle/>
          <a:p>
            <a:pPr algn="ctr"/>
            <a:r>
              <a:rPr lang="en-GB" sz="4800" b="1" dirty="0">
                <a:solidFill>
                  <a:prstClr val="black"/>
                </a:solidFill>
                <a:highlight>
                  <a:srgbClr val="FFFF00"/>
                </a:highlight>
                <a:latin typeface="Myriad Pro"/>
              </a:rPr>
              <a:t>All clear so far</a:t>
            </a:r>
          </a:p>
        </p:txBody>
      </p:sp>
      <p:pic>
        <p:nvPicPr>
          <p:cNvPr id="2" name="Picture 1" descr="Image result for any questions gif">
            <a:extLst>
              <a:ext uri="{FF2B5EF4-FFF2-40B4-BE49-F238E27FC236}">
                <a16:creationId xmlns:a16="http://schemas.microsoft.com/office/drawing/2014/main" id="{EB979EFF-BF7A-002E-0CEC-75F513BE75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5928" y="1066800"/>
            <a:ext cx="4832216"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1674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F5D8E-DA40-2CB1-B6A1-04E6CD5DB543}"/>
              </a:ext>
            </a:extLst>
          </p:cNvPr>
          <p:cNvSpPr>
            <a:spLocks noGrp="1"/>
          </p:cNvSpPr>
          <p:nvPr>
            <p:ph type="title"/>
          </p:nvPr>
        </p:nvSpPr>
        <p:spPr>
          <a:xfrm>
            <a:off x="311285" y="1891374"/>
            <a:ext cx="5784715" cy="2215991"/>
          </a:xfrm>
        </p:spPr>
        <p:txBody>
          <a:bodyPr/>
          <a:lstStyle/>
          <a:p>
            <a:pPr algn="ctr"/>
            <a:br>
              <a:rPr lang="en-GB" dirty="0"/>
            </a:br>
            <a:r>
              <a:rPr lang="en-GB" dirty="0"/>
              <a:t>Supervisors!!</a:t>
            </a:r>
            <a:br>
              <a:rPr lang="en-GB" dirty="0"/>
            </a:br>
            <a:br>
              <a:rPr lang="en-GB" dirty="0"/>
            </a:br>
            <a:endParaRPr lang="en-GB" dirty="0"/>
          </a:p>
        </p:txBody>
      </p:sp>
    </p:spTree>
    <p:extLst>
      <p:ext uri="{BB962C8B-B14F-4D97-AF65-F5344CB8AC3E}">
        <p14:creationId xmlns:p14="http://schemas.microsoft.com/office/powerpoint/2010/main" val="2369201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B948A6A-2348-5C05-8B4E-40FEB613751F}"/>
              </a:ext>
            </a:extLst>
          </p:cNvPr>
          <p:cNvSpPr txBox="1"/>
          <p:nvPr/>
        </p:nvSpPr>
        <p:spPr>
          <a:xfrm>
            <a:off x="1232520" y="59904"/>
            <a:ext cx="9144000"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t>Supervisors</a:t>
            </a:r>
            <a:endParaRPr kumimoji="0" lang="en-GB" sz="3600" b="1" i="0" u="none" strike="noStrike" kern="1200" cap="none" spc="0" normalizeH="0" baseline="0" noProof="0" dirty="0">
              <a:ln>
                <a:noFill/>
              </a:ln>
              <a:solidFill>
                <a:prstClr val="black"/>
              </a:solidFill>
              <a:effectLst/>
              <a:highlight>
                <a:srgbClr val="FFFF00"/>
              </a:highlight>
              <a:uLnTx/>
              <a:uFillTx/>
              <a:latin typeface="Myriad Pro"/>
              <a:ea typeface="+mn-ea"/>
              <a:cs typeface="+mn-cs"/>
            </a:endParaRPr>
          </a:p>
        </p:txBody>
      </p:sp>
      <p:sp>
        <p:nvSpPr>
          <p:cNvPr id="7" name="Content Placeholder 6">
            <a:extLst>
              <a:ext uri="{FF2B5EF4-FFF2-40B4-BE49-F238E27FC236}">
                <a16:creationId xmlns:a16="http://schemas.microsoft.com/office/drawing/2014/main" id="{78B73BD5-0AA6-71B1-3C67-D2FD4F1905DE}"/>
              </a:ext>
            </a:extLst>
          </p:cNvPr>
          <p:cNvSpPr>
            <a:spLocks noGrp="1"/>
          </p:cNvSpPr>
          <p:nvPr>
            <p:ph idx="1"/>
          </p:nvPr>
        </p:nvSpPr>
        <p:spPr>
          <a:xfrm>
            <a:off x="306596" y="1001950"/>
            <a:ext cx="11578808" cy="4338536"/>
          </a:xfrm>
        </p:spPr>
        <p:txBody>
          <a:bodyPr>
            <a:normAutofit/>
          </a:bodyPr>
          <a:lstStyle/>
          <a:p>
            <a:pPr>
              <a:buClr>
                <a:srgbClr val="0070C0"/>
              </a:buClr>
              <a:buFont typeface="Wingdings" panose="05000000000000000000" pitchFamily="2" charset="2"/>
              <a:buChar char="q"/>
            </a:pPr>
            <a:r>
              <a:rPr lang="en-GB" dirty="0"/>
              <a:t>You will receive an email introducing </a:t>
            </a:r>
            <a:r>
              <a:rPr lang="en-GB"/>
              <a:t>your supervisor to you</a:t>
            </a:r>
            <a:endParaRPr lang="en-GB" dirty="0"/>
          </a:p>
          <a:p>
            <a:pPr>
              <a:buClr>
                <a:srgbClr val="0070C0"/>
              </a:buClr>
              <a:buFont typeface="Wingdings" panose="05000000000000000000" pitchFamily="2" charset="2"/>
              <a:buChar char="q"/>
            </a:pPr>
            <a:r>
              <a:rPr lang="en-GB" dirty="0"/>
              <a:t>Is mandatory to have the first meeting next week.</a:t>
            </a:r>
          </a:p>
          <a:p>
            <a:pPr>
              <a:buClr>
                <a:srgbClr val="0070C0"/>
              </a:buClr>
              <a:buFont typeface="Wingdings" panose="05000000000000000000" pitchFamily="2" charset="2"/>
              <a:buChar char="q"/>
            </a:pPr>
            <a:r>
              <a:rPr lang="en-GB" dirty="0"/>
              <a:t>Supervisors are here to support you.</a:t>
            </a:r>
          </a:p>
          <a:p>
            <a:pPr marL="0" indent="0">
              <a:buClr>
                <a:srgbClr val="0070C0"/>
              </a:buClr>
              <a:buNone/>
            </a:pPr>
            <a:endParaRPr lang="en-GB" dirty="0"/>
          </a:p>
        </p:txBody>
      </p:sp>
    </p:spTree>
    <p:extLst>
      <p:ext uri="{BB962C8B-B14F-4D97-AF65-F5344CB8AC3E}">
        <p14:creationId xmlns:p14="http://schemas.microsoft.com/office/powerpoint/2010/main" val="1469877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12"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 calcmode="lin" valueType="num">
                                      <p:cBhvr additive="base">
                                        <p:cTn id="11" dur="500" fill="hold"/>
                                        <p:tgtEl>
                                          <p:spTgt spid="7">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12" fill="hold"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 calcmode="lin" valueType="num">
                                      <p:cBhvr additive="base">
                                        <p:cTn id="17" dur="500" fill="hold"/>
                                        <p:tgtEl>
                                          <p:spTgt spid="7">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12" fill="hold" nodeType="clickEffect">
                                  <p:stCondLst>
                                    <p:cond delay="0"/>
                                  </p:stCondLst>
                                  <p:childTnLst>
                                    <p:set>
                                      <p:cBhvr>
                                        <p:cTn id="22" dur="1" fill="hold">
                                          <p:stCondLst>
                                            <p:cond delay="0"/>
                                          </p:stCondLst>
                                        </p:cTn>
                                        <p:tgtEl>
                                          <p:spTgt spid="7">
                                            <p:txEl>
                                              <p:pRg st="2" end="2"/>
                                            </p:txEl>
                                          </p:spTgt>
                                        </p:tgtEl>
                                        <p:attrNameLst>
                                          <p:attrName>style.visibility</p:attrName>
                                        </p:attrNameLst>
                                      </p:cBhvr>
                                      <p:to>
                                        <p:strVal val="visible"/>
                                      </p:to>
                                    </p:set>
                                    <p:anim calcmode="lin" valueType="num">
                                      <p:cBhvr additive="base">
                                        <p:cTn id="23" dur="500" fill="hold"/>
                                        <p:tgtEl>
                                          <p:spTgt spid="7">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D6371B0-A34B-13F9-5125-76AC47ABE321}"/>
              </a:ext>
            </a:extLst>
          </p:cNvPr>
          <p:cNvSpPr txBox="1"/>
          <p:nvPr/>
        </p:nvSpPr>
        <p:spPr>
          <a:xfrm>
            <a:off x="1368357" y="149275"/>
            <a:ext cx="9090249" cy="584775"/>
          </a:xfrm>
          <a:prstGeom prst="rect">
            <a:avLst/>
          </a:prstGeom>
          <a:noFill/>
        </p:spPr>
        <p:txBody>
          <a:bodyPr wrap="square" rtlCol="0">
            <a:spAutoFit/>
          </a:bodyPr>
          <a:lstStyle/>
          <a:p>
            <a:pPr algn="ctr"/>
            <a:r>
              <a:rPr lang="en-GB" sz="3200" b="1" dirty="0">
                <a:solidFill>
                  <a:prstClr val="black"/>
                </a:solidFill>
                <a:highlight>
                  <a:srgbClr val="FFFF00"/>
                </a:highlight>
                <a:latin typeface="Myriad Pro"/>
              </a:rPr>
              <a:t>ASSESSMENT</a:t>
            </a:r>
          </a:p>
        </p:txBody>
      </p:sp>
      <p:sp>
        <p:nvSpPr>
          <p:cNvPr id="7" name="Content Placeholder 6">
            <a:extLst>
              <a:ext uri="{FF2B5EF4-FFF2-40B4-BE49-F238E27FC236}">
                <a16:creationId xmlns:a16="http://schemas.microsoft.com/office/drawing/2014/main" id="{21573281-1722-949A-AEFC-CBC8B0BF79EC}"/>
              </a:ext>
            </a:extLst>
          </p:cNvPr>
          <p:cNvSpPr>
            <a:spLocks noGrp="1"/>
          </p:cNvSpPr>
          <p:nvPr>
            <p:ph idx="1"/>
          </p:nvPr>
        </p:nvSpPr>
        <p:spPr>
          <a:xfrm>
            <a:off x="0" y="933856"/>
            <a:ext cx="12081753" cy="4756826"/>
          </a:xfrm>
        </p:spPr>
        <p:txBody>
          <a:bodyPr>
            <a:normAutofit/>
          </a:bodyPr>
          <a:lstStyle/>
          <a:p>
            <a:pPr marL="0" marR="0" lvl="0" indent="0" algn="ctr" defTabSz="914400" rtl="0" eaLnBrk="1" fontAlgn="auto" latinLnBrk="0" hangingPunct="1">
              <a:lnSpc>
                <a:spcPct val="100000"/>
              </a:lnSpc>
              <a:spcBef>
                <a:spcPct val="20000"/>
              </a:spcBef>
              <a:spcAft>
                <a:spcPts val="0"/>
              </a:spcAft>
              <a:buClr>
                <a:srgbClr val="0070C0"/>
              </a:buClr>
              <a:buSzTx/>
              <a:buNone/>
              <a:tabLst/>
              <a:defRPr/>
            </a:pPr>
            <a:endParaRPr kumimoji="0" lang="en-GB" sz="2700" b="0" i="0" u="none" strike="noStrike" kern="1200" cap="none" spc="0" normalizeH="0" baseline="0" noProof="0" dirty="0">
              <a:ln>
                <a:noFill/>
              </a:ln>
              <a:solidFill>
                <a:prstClr val="black"/>
              </a:solidFill>
              <a:effectLst/>
              <a:uLnTx/>
              <a:uFillTx/>
              <a:latin typeface="Myriad Pro"/>
              <a:ea typeface="+mn-ea"/>
              <a:cs typeface="+mn-cs"/>
            </a:endParaRPr>
          </a:p>
          <a:p>
            <a:pPr>
              <a:buClr>
                <a:srgbClr val="0070C0"/>
              </a:buClr>
              <a:buFont typeface="Wingdings" panose="05000000000000000000" pitchFamily="2" charset="2"/>
              <a:buChar char="q"/>
            </a:pPr>
            <a:r>
              <a:rPr lang="en-GB" dirty="0"/>
              <a:t>Formative Business Development Proposal Outline (2000 to 2500-words to be submitted in Week 5)</a:t>
            </a:r>
          </a:p>
          <a:p>
            <a:pPr>
              <a:buClr>
                <a:srgbClr val="0070C0"/>
              </a:buClr>
              <a:buFont typeface="Wingdings" panose="05000000000000000000" pitchFamily="2" charset="2"/>
              <a:buChar char="q"/>
            </a:pPr>
            <a:endParaRPr lang="en-GB" dirty="0"/>
          </a:p>
          <a:p>
            <a:pPr>
              <a:buClr>
                <a:srgbClr val="0070C0"/>
              </a:buClr>
              <a:buFont typeface="Wingdings" panose="05000000000000000000" pitchFamily="2" charset="2"/>
              <a:buChar char="q"/>
            </a:pPr>
            <a:r>
              <a:rPr lang="en-GB" dirty="0"/>
              <a:t>15000-word Business Development Proposal - 100% (submission in Week 16)</a:t>
            </a:r>
          </a:p>
        </p:txBody>
      </p:sp>
    </p:spTree>
    <p:extLst>
      <p:ext uri="{BB962C8B-B14F-4D97-AF65-F5344CB8AC3E}">
        <p14:creationId xmlns:p14="http://schemas.microsoft.com/office/powerpoint/2010/main" val="28941376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 calcmode="lin" valueType="num">
                                      <p:cBhvr additive="base">
                                        <p:cTn id="11" dur="500" fill="hold"/>
                                        <p:tgtEl>
                                          <p:spTgt spid="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7">
                                            <p:txEl>
                                              <p:pRg st="3" end="3"/>
                                            </p:txEl>
                                          </p:spTgt>
                                        </p:tgtEl>
                                        <p:attrNameLst>
                                          <p:attrName>style.visibility</p:attrName>
                                        </p:attrNameLst>
                                      </p:cBhvr>
                                      <p:to>
                                        <p:strVal val="visible"/>
                                      </p:to>
                                    </p:set>
                                    <p:anim calcmode="lin" valueType="num">
                                      <p:cBhvr additive="base">
                                        <p:cTn id="17" dur="500" fill="hold"/>
                                        <p:tgtEl>
                                          <p:spTgt spid="7">
                                            <p:txEl>
                                              <p:pRg st="3" end="3"/>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7">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D6371B0-A34B-13F9-5125-76AC47ABE321}"/>
              </a:ext>
            </a:extLst>
          </p:cNvPr>
          <p:cNvSpPr txBox="1"/>
          <p:nvPr/>
        </p:nvSpPr>
        <p:spPr>
          <a:xfrm>
            <a:off x="1368357" y="149275"/>
            <a:ext cx="9090249" cy="584775"/>
          </a:xfrm>
          <a:prstGeom prst="rect">
            <a:avLst/>
          </a:prstGeom>
          <a:noFill/>
        </p:spPr>
        <p:txBody>
          <a:bodyPr wrap="square" rtlCol="0">
            <a:spAutoFit/>
          </a:bodyPr>
          <a:lstStyle/>
          <a:p>
            <a:pPr algn="ctr"/>
            <a:r>
              <a:rPr lang="en-GB" sz="3200" b="1" dirty="0">
                <a:solidFill>
                  <a:prstClr val="black"/>
                </a:solidFill>
                <a:highlight>
                  <a:srgbClr val="FFFF00"/>
                </a:highlight>
                <a:latin typeface="Myriad Pro"/>
              </a:rPr>
              <a:t>ASSESSMENT</a:t>
            </a:r>
          </a:p>
        </p:txBody>
      </p:sp>
      <p:sp>
        <p:nvSpPr>
          <p:cNvPr id="7" name="Content Placeholder 6">
            <a:extLst>
              <a:ext uri="{FF2B5EF4-FFF2-40B4-BE49-F238E27FC236}">
                <a16:creationId xmlns:a16="http://schemas.microsoft.com/office/drawing/2014/main" id="{21573281-1722-949A-AEFC-CBC8B0BF79EC}"/>
              </a:ext>
            </a:extLst>
          </p:cNvPr>
          <p:cNvSpPr>
            <a:spLocks noGrp="1"/>
          </p:cNvSpPr>
          <p:nvPr>
            <p:ph idx="1"/>
          </p:nvPr>
        </p:nvSpPr>
        <p:spPr>
          <a:xfrm>
            <a:off x="0" y="933856"/>
            <a:ext cx="12081753" cy="4756826"/>
          </a:xfrm>
        </p:spPr>
        <p:txBody>
          <a:bodyPr>
            <a:normAutofit/>
          </a:bodyPr>
          <a:lstStyle/>
          <a:p>
            <a:pPr marL="0" marR="0" lvl="0" indent="0" algn="ctr" defTabSz="914400" rtl="0" eaLnBrk="1" fontAlgn="auto" latinLnBrk="0" hangingPunct="1">
              <a:lnSpc>
                <a:spcPct val="100000"/>
              </a:lnSpc>
              <a:spcBef>
                <a:spcPct val="20000"/>
              </a:spcBef>
              <a:spcAft>
                <a:spcPts val="0"/>
              </a:spcAft>
              <a:buClr>
                <a:srgbClr val="0070C0"/>
              </a:buClr>
              <a:buSzTx/>
              <a:buNone/>
              <a:tabLst/>
              <a:defRPr/>
            </a:pPr>
            <a:endParaRPr kumimoji="0" lang="en-GB" sz="2700" b="0" i="0" u="none" strike="noStrike" kern="1200" cap="none" spc="0" normalizeH="0" baseline="0" noProof="0" dirty="0">
              <a:ln>
                <a:noFill/>
              </a:ln>
              <a:solidFill>
                <a:prstClr val="black"/>
              </a:solidFill>
              <a:effectLst/>
              <a:uLnTx/>
              <a:uFillTx/>
              <a:latin typeface="Myriad Pro"/>
              <a:ea typeface="+mn-ea"/>
              <a:cs typeface="+mn-cs"/>
            </a:endParaRPr>
          </a:p>
          <a:p>
            <a:pPr marL="0" marR="0" lvl="0" indent="0" algn="ctr" defTabSz="914400" rtl="0" eaLnBrk="1" fontAlgn="auto" latinLnBrk="0" hangingPunct="1">
              <a:lnSpc>
                <a:spcPct val="100000"/>
              </a:lnSpc>
              <a:spcBef>
                <a:spcPct val="20000"/>
              </a:spcBef>
              <a:spcAft>
                <a:spcPts val="0"/>
              </a:spcAft>
              <a:buClr>
                <a:srgbClr val="0070C0"/>
              </a:buClr>
              <a:buSzTx/>
              <a:buNone/>
              <a:tabLst/>
              <a:defRPr/>
            </a:pPr>
            <a:r>
              <a:rPr lang="en-GB" dirty="0">
                <a:solidFill>
                  <a:prstClr val="black"/>
                </a:solidFill>
                <a:latin typeface="Myriad Pro"/>
              </a:rPr>
              <a:t>Let’s have a look at the </a:t>
            </a:r>
            <a:r>
              <a:rPr kumimoji="0" lang="en-GB" b="0" i="0" u="none" strike="noStrike" kern="1200" cap="none" spc="0" normalizeH="0" baseline="0" noProof="0" dirty="0">
                <a:ln>
                  <a:noFill/>
                </a:ln>
                <a:solidFill>
                  <a:prstClr val="black"/>
                </a:solidFill>
                <a:effectLst/>
                <a:uLnTx/>
                <a:uFillTx/>
                <a:latin typeface="Myriad Pro"/>
                <a:ea typeface="+mn-ea"/>
                <a:cs typeface="+mn-cs"/>
              </a:rPr>
              <a:t>Business Development Proposal Assessment</a:t>
            </a:r>
            <a:r>
              <a:rPr kumimoji="0" lang="en-GB" b="0" i="0" u="none" strike="noStrike" kern="1200" cap="none" spc="0" normalizeH="0" noProof="0" dirty="0">
                <a:ln>
                  <a:noFill/>
                </a:ln>
                <a:solidFill>
                  <a:prstClr val="black"/>
                </a:solidFill>
                <a:effectLst/>
                <a:uLnTx/>
                <a:uFillTx/>
                <a:latin typeface="Myriad Pro"/>
                <a:ea typeface="+mn-ea"/>
                <a:cs typeface="+mn-cs"/>
              </a:rPr>
              <a:t> Brief</a:t>
            </a:r>
            <a:endParaRPr lang="en-GB" dirty="0"/>
          </a:p>
        </p:txBody>
      </p:sp>
    </p:spTree>
    <p:extLst>
      <p:ext uri="{BB962C8B-B14F-4D97-AF65-F5344CB8AC3E}">
        <p14:creationId xmlns:p14="http://schemas.microsoft.com/office/powerpoint/2010/main" val="41951560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D6371B0-A34B-13F9-5125-76AC47ABE321}"/>
              </a:ext>
            </a:extLst>
          </p:cNvPr>
          <p:cNvSpPr txBox="1"/>
          <p:nvPr/>
        </p:nvSpPr>
        <p:spPr>
          <a:xfrm>
            <a:off x="1368357" y="149275"/>
            <a:ext cx="9090249" cy="584775"/>
          </a:xfrm>
          <a:prstGeom prst="rect">
            <a:avLst/>
          </a:prstGeom>
          <a:noFill/>
        </p:spPr>
        <p:txBody>
          <a:bodyPr wrap="square" rtlCol="0">
            <a:spAutoFit/>
          </a:bodyPr>
          <a:lstStyle/>
          <a:p>
            <a:pPr algn="ctr"/>
            <a:r>
              <a:rPr lang="en-GB" sz="3200" b="1" dirty="0">
                <a:solidFill>
                  <a:prstClr val="black"/>
                </a:solidFill>
                <a:highlight>
                  <a:srgbClr val="FFFF00"/>
                </a:highlight>
                <a:latin typeface="Myriad Pro"/>
              </a:rPr>
              <a:t>Ethics form</a:t>
            </a:r>
          </a:p>
        </p:txBody>
      </p:sp>
      <p:sp>
        <p:nvSpPr>
          <p:cNvPr id="7" name="Content Placeholder 6">
            <a:extLst>
              <a:ext uri="{FF2B5EF4-FFF2-40B4-BE49-F238E27FC236}">
                <a16:creationId xmlns:a16="http://schemas.microsoft.com/office/drawing/2014/main" id="{21573281-1722-949A-AEFC-CBC8B0BF79EC}"/>
              </a:ext>
            </a:extLst>
          </p:cNvPr>
          <p:cNvSpPr>
            <a:spLocks noGrp="1"/>
          </p:cNvSpPr>
          <p:nvPr>
            <p:ph idx="1"/>
          </p:nvPr>
        </p:nvSpPr>
        <p:spPr>
          <a:xfrm>
            <a:off x="179462" y="933856"/>
            <a:ext cx="11902291" cy="4756826"/>
          </a:xfrm>
        </p:spPr>
        <p:txBody>
          <a:bodyPr>
            <a:normAutofit/>
          </a:bodyPr>
          <a:lstStyle/>
          <a:p>
            <a:pPr marL="0" marR="0" lvl="0" indent="0" algn="ctr" defTabSz="914400" rtl="0" eaLnBrk="1" fontAlgn="auto" latinLnBrk="0" hangingPunct="1">
              <a:lnSpc>
                <a:spcPct val="100000"/>
              </a:lnSpc>
              <a:spcBef>
                <a:spcPct val="20000"/>
              </a:spcBef>
              <a:spcAft>
                <a:spcPts val="0"/>
              </a:spcAft>
              <a:buClr>
                <a:srgbClr val="0070C0"/>
              </a:buClr>
              <a:buSzTx/>
              <a:buNone/>
              <a:tabLst/>
              <a:defRPr/>
            </a:pPr>
            <a:endParaRPr kumimoji="0" lang="en-GB" sz="2700" b="0" i="0" u="none" strike="noStrike" kern="1200" cap="none" spc="0" normalizeH="0" baseline="0" noProof="0" dirty="0">
              <a:ln>
                <a:noFill/>
              </a:ln>
              <a:solidFill>
                <a:prstClr val="black"/>
              </a:solidFill>
              <a:effectLst/>
              <a:uLnTx/>
              <a:uFillTx/>
              <a:latin typeface="Myriad Pro"/>
              <a:ea typeface="+mn-ea"/>
              <a:cs typeface="+mn-cs"/>
            </a:endParaRPr>
          </a:p>
          <a:p>
            <a:pPr>
              <a:buClr>
                <a:srgbClr val="0070C0"/>
              </a:buClr>
              <a:buFont typeface="Wingdings" panose="05000000000000000000" pitchFamily="2" charset="2"/>
              <a:buChar char="q"/>
            </a:pPr>
            <a:r>
              <a:rPr lang="en-GB" sz="2800" dirty="0">
                <a:latin typeface="+mj-lt"/>
              </a:rPr>
              <a:t>When most people think of ethics (or morals), they think of rules for distinguishing between right and wrong, such as the Golden Rule.</a:t>
            </a:r>
          </a:p>
          <a:p>
            <a:pPr>
              <a:buClr>
                <a:srgbClr val="0070C0"/>
              </a:buClr>
              <a:buFont typeface="Wingdings" panose="05000000000000000000" pitchFamily="2" charset="2"/>
              <a:buChar char="q"/>
            </a:pPr>
            <a:endParaRPr lang="en-GB" sz="2800" dirty="0">
              <a:latin typeface="+mj-lt"/>
            </a:endParaRPr>
          </a:p>
          <a:p>
            <a:pPr>
              <a:buClr>
                <a:srgbClr val="0070C0"/>
              </a:buClr>
              <a:buFont typeface="Wingdings" panose="05000000000000000000" pitchFamily="2" charset="2"/>
              <a:buChar char="q"/>
            </a:pPr>
            <a:r>
              <a:rPr lang="en-GB" sz="2800" dirty="0">
                <a:latin typeface="+mj-lt"/>
              </a:rPr>
              <a:t>Ethics govern the standards of conduct for scientific researchers. It is important to adhere to ethical principles in order to protect the dignity, rights and welfare of research participants. </a:t>
            </a:r>
          </a:p>
          <a:p>
            <a:pPr>
              <a:buClr>
                <a:srgbClr val="0070C0"/>
              </a:buClr>
              <a:buFont typeface="Wingdings" panose="05000000000000000000" pitchFamily="2" charset="2"/>
              <a:buChar char="q"/>
            </a:pPr>
            <a:endParaRPr lang="en-GB" sz="2800" dirty="0">
              <a:latin typeface="+mj-lt"/>
            </a:endParaRPr>
          </a:p>
          <a:p>
            <a:pPr>
              <a:buClr>
                <a:srgbClr val="0070C0"/>
              </a:buClr>
              <a:buFont typeface="Wingdings" panose="05000000000000000000" pitchFamily="2" charset="2"/>
              <a:buChar char="q"/>
            </a:pPr>
            <a:r>
              <a:rPr lang="en-GB" sz="2800" dirty="0">
                <a:latin typeface="+mj-lt"/>
              </a:rPr>
              <a:t>We will work on the ethics form on WEEK 4- Workshop 4</a:t>
            </a:r>
          </a:p>
        </p:txBody>
      </p:sp>
    </p:spTree>
    <p:extLst>
      <p:ext uri="{BB962C8B-B14F-4D97-AF65-F5344CB8AC3E}">
        <p14:creationId xmlns:p14="http://schemas.microsoft.com/office/powerpoint/2010/main" val="1595222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 calcmode="lin" valueType="num">
                                      <p:cBhvr additive="base">
                                        <p:cTn id="11" dur="500" fill="hold"/>
                                        <p:tgtEl>
                                          <p:spTgt spid="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7">
                                            <p:txEl>
                                              <p:pRg st="3" end="3"/>
                                            </p:txEl>
                                          </p:spTgt>
                                        </p:tgtEl>
                                        <p:attrNameLst>
                                          <p:attrName>style.visibility</p:attrName>
                                        </p:attrNameLst>
                                      </p:cBhvr>
                                      <p:to>
                                        <p:strVal val="visible"/>
                                      </p:to>
                                    </p:set>
                                    <p:anim calcmode="lin" valueType="num">
                                      <p:cBhvr additive="base">
                                        <p:cTn id="17" dur="500" fill="hold"/>
                                        <p:tgtEl>
                                          <p:spTgt spid="7">
                                            <p:txEl>
                                              <p:pRg st="3" end="3"/>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7">
                                            <p:txEl>
                                              <p:pRg st="5" end="5"/>
                                            </p:txEl>
                                          </p:spTgt>
                                        </p:tgtEl>
                                        <p:attrNameLst>
                                          <p:attrName>style.visibility</p:attrName>
                                        </p:attrNameLst>
                                      </p:cBhvr>
                                      <p:to>
                                        <p:strVal val="visible"/>
                                      </p:to>
                                    </p:set>
                                    <p:anim calcmode="lin" valueType="num">
                                      <p:cBhvr additive="base">
                                        <p:cTn id="23" dur="500" fill="hold"/>
                                        <p:tgtEl>
                                          <p:spTgt spid="7">
                                            <p:txEl>
                                              <p:pRg st="5" end="5"/>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7">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D6371B0-A34B-13F9-5125-76AC47ABE321}"/>
              </a:ext>
            </a:extLst>
          </p:cNvPr>
          <p:cNvSpPr txBox="1"/>
          <p:nvPr/>
        </p:nvSpPr>
        <p:spPr>
          <a:xfrm>
            <a:off x="1368357" y="149275"/>
            <a:ext cx="9090249" cy="584775"/>
          </a:xfrm>
          <a:prstGeom prst="rect">
            <a:avLst/>
          </a:prstGeom>
          <a:noFill/>
        </p:spPr>
        <p:txBody>
          <a:bodyPr wrap="square" rtlCol="0">
            <a:spAutoFit/>
          </a:bodyPr>
          <a:lstStyle/>
          <a:p>
            <a:pPr algn="ctr"/>
            <a:r>
              <a:rPr lang="en-GB" sz="3200" b="1" dirty="0">
                <a:solidFill>
                  <a:prstClr val="black"/>
                </a:solidFill>
                <a:highlight>
                  <a:srgbClr val="FFFF00"/>
                </a:highlight>
                <a:latin typeface="Myriad Pro"/>
              </a:rPr>
              <a:t>Ethics Form</a:t>
            </a:r>
          </a:p>
        </p:txBody>
      </p:sp>
      <p:sp>
        <p:nvSpPr>
          <p:cNvPr id="7" name="Content Placeholder 6">
            <a:extLst>
              <a:ext uri="{FF2B5EF4-FFF2-40B4-BE49-F238E27FC236}">
                <a16:creationId xmlns:a16="http://schemas.microsoft.com/office/drawing/2014/main" id="{21573281-1722-949A-AEFC-CBC8B0BF79EC}"/>
              </a:ext>
            </a:extLst>
          </p:cNvPr>
          <p:cNvSpPr>
            <a:spLocks noGrp="1"/>
          </p:cNvSpPr>
          <p:nvPr>
            <p:ph idx="1"/>
          </p:nvPr>
        </p:nvSpPr>
        <p:spPr>
          <a:xfrm>
            <a:off x="0" y="933856"/>
            <a:ext cx="12081753" cy="4756826"/>
          </a:xfrm>
        </p:spPr>
        <p:txBody>
          <a:bodyPr>
            <a:normAutofit/>
          </a:bodyPr>
          <a:lstStyle/>
          <a:p>
            <a:pPr marL="0" marR="0" lvl="0" indent="0" algn="ctr" defTabSz="914400" rtl="0" eaLnBrk="1" fontAlgn="auto" latinLnBrk="0" hangingPunct="1">
              <a:lnSpc>
                <a:spcPct val="100000"/>
              </a:lnSpc>
              <a:spcBef>
                <a:spcPct val="20000"/>
              </a:spcBef>
              <a:spcAft>
                <a:spcPts val="0"/>
              </a:spcAft>
              <a:buClr>
                <a:srgbClr val="0070C0"/>
              </a:buClr>
              <a:buSzTx/>
              <a:buNone/>
              <a:tabLst/>
              <a:defRPr/>
            </a:pPr>
            <a:endParaRPr kumimoji="0" lang="en-GB" sz="2700" b="0" i="0" u="none" strike="noStrike" kern="1200" cap="none" spc="0" normalizeH="0" baseline="0" noProof="0" dirty="0">
              <a:ln>
                <a:noFill/>
              </a:ln>
              <a:solidFill>
                <a:prstClr val="black"/>
              </a:solidFill>
              <a:effectLst/>
              <a:uLnTx/>
              <a:uFillTx/>
              <a:latin typeface="Myriad Pro"/>
              <a:ea typeface="+mn-ea"/>
              <a:cs typeface="+mn-cs"/>
            </a:endParaRPr>
          </a:p>
          <a:p>
            <a:pPr marL="0" marR="0" lvl="0" indent="0" algn="ctr" defTabSz="914400" rtl="0" eaLnBrk="1" fontAlgn="auto" latinLnBrk="0" hangingPunct="1">
              <a:lnSpc>
                <a:spcPct val="100000"/>
              </a:lnSpc>
              <a:spcBef>
                <a:spcPct val="20000"/>
              </a:spcBef>
              <a:spcAft>
                <a:spcPts val="0"/>
              </a:spcAft>
              <a:buClr>
                <a:srgbClr val="0070C0"/>
              </a:buClr>
              <a:buSzTx/>
              <a:buNone/>
              <a:tabLst/>
              <a:defRPr/>
            </a:pPr>
            <a:endParaRPr lang="en-GB" dirty="0">
              <a:solidFill>
                <a:prstClr val="black"/>
              </a:solidFill>
              <a:latin typeface="Myriad Pro"/>
            </a:endParaRPr>
          </a:p>
          <a:p>
            <a:pPr marL="0" marR="0" lvl="0" indent="0" algn="ctr" defTabSz="914400" rtl="0" eaLnBrk="1" fontAlgn="auto" latinLnBrk="0" hangingPunct="1">
              <a:lnSpc>
                <a:spcPct val="100000"/>
              </a:lnSpc>
              <a:spcBef>
                <a:spcPct val="20000"/>
              </a:spcBef>
              <a:spcAft>
                <a:spcPts val="0"/>
              </a:spcAft>
              <a:buClr>
                <a:srgbClr val="0070C0"/>
              </a:buClr>
              <a:buSzTx/>
              <a:buNone/>
              <a:tabLst/>
              <a:defRPr/>
            </a:pPr>
            <a:r>
              <a:rPr lang="en-GB" dirty="0">
                <a:latin typeface="Myriad Pro"/>
              </a:rPr>
              <a:t>Let’s have a look at the </a:t>
            </a:r>
            <a:r>
              <a:rPr kumimoji="0" lang="en-GB" b="0" i="0" u="none" strike="noStrike" kern="1200" cap="none" spc="0" normalizeH="0" baseline="0" noProof="0" dirty="0">
                <a:ln>
                  <a:noFill/>
                </a:ln>
                <a:effectLst/>
                <a:uLnTx/>
                <a:uFillTx/>
                <a:latin typeface="Myriad Pro"/>
              </a:rPr>
              <a:t>Ethics form</a:t>
            </a:r>
            <a:endParaRPr lang="en-GB" dirty="0"/>
          </a:p>
        </p:txBody>
      </p:sp>
    </p:spTree>
    <p:extLst>
      <p:ext uri="{BB962C8B-B14F-4D97-AF65-F5344CB8AC3E}">
        <p14:creationId xmlns:p14="http://schemas.microsoft.com/office/powerpoint/2010/main" val="30694938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Yellow question mark">
            <a:extLst>
              <a:ext uri="{FF2B5EF4-FFF2-40B4-BE49-F238E27FC236}">
                <a16:creationId xmlns:a16="http://schemas.microsoft.com/office/drawing/2014/main" id="{FD4F0C86-1894-5EEB-8FEC-0FFA2BD85385}"/>
              </a:ext>
            </a:extLst>
          </p:cNvPr>
          <p:cNvPicPr>
            <a:picLocks noChangeAspect="1"/>
          </p:cNvPicPr>
          <p:nvPr/>
        </p:nvPicPr>
        <p:blipFill rotWithShape="1">
          <a:blip r:embed="rId2"/>
          <a:srcRect t="11844" b="28659"/>
          <a:stretch/>
        </p:blipFill>
        <p:spPr>
          <a:xfrm>
            <a:off x="138260" y="930897"/>
            <a:ext cx="11720660" cy="4536649"/>
          </a:xfrm>
          <a:prstGeom prst="rect">
            <a:avLst/>
          </a:prstGeom>
          <a:noFill/>
        </p:spPr>
      </p:pic>
      <p:sp>
        <p:nvSpPr>
          <p:cNvPr id="6" name="Title 5">
            <a:extLst>
              <a:ext uri="{FF2B5EF4-FFF2-40B4-BE49-F238E27FC236}">
                <a16:creationId xmlns:a16="http://schemas.microsoft.com/office/drawing/2014/main" id="{AF8EF132-9582-E25F-5C7F-1D495FD0FD00}"/>
              </a:ext>
            </a:extLst>
          </p:cNvPr>
          <p:cNvSpPr>
            <a:spLocks noGrp="1"/>
          </p:cNvSpPr>
          <p:nvPr>
            <p:ph type="title"/>
          </p:nvPr>
        </p:nvSpPr>
        <p:spPr>
          <a:xfrm>
            <a:off x="468198" y="142662"/>
            <a:ext cx="10972800" cy="668042"/>
          </a:xfrm>
        </p:spPr>
        <p:txBody>
          <a:bodyPr>
            <a:normAutofit/>
          </a:bodyPr>
          <a:lstStyle/>
          <a:p>
            <a:r>
              <a:rPr lang="en-GB" sz="3600" b="1" dirty="0">
                <a:highlight>
                  <a:srgbClr val="FFFF00"/>
                </a:highlight>
              </a:rPr>
              <a:t>QUESTIONS</a:t>
            </a:r>
          </a:p>
        </p:txBody>
      </p:sp>
    </p:spTree>
    <p:extLst>
      <p:ext uri="{BB962C8B-B14F-4D97-AF65-F5344CB8AC3E}">
        <p14:creationId xmlns:p14="http://schemas.microsoft.com/office/powerpoint/2010/main" val="2119033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0" y="337850"/>
            <a:ext cx="8534400" cy="792089"/>
          </a:xfrm>
        </p:spPr>
        <p:txBody>
          <a:bodyPr>
            <a:noAutofit/>
          </a:bodyPr>
          <a:lstStyle/>
          <a:p>
            <a:r>
              <a:rPr lang="en-GB" sz="3200" b="1" dirty="0">
                <a:highlight>
                  <a:srgbClr val="FFFF00"/>
                </a:highlight>
              </a:rPr>
              <a:t>Practical </a:t>
            </a:r>
            <a:r>
              <a:rPr lang="en-GB" sz="3200" b="1">
                <a:highlight>
                  <a:srgbClr val="FFFF00"/>
                </a:highlight>
              </a:rPr>
              <a:t>class activity</a:t>
            </a:r>
            <a:endParaRPr lang="en-GB" sz="3200" b="1" dirty="0">
              <a:highlight>
                <a:srgbClr val="FFFF00"/>
              </a:highlight>
            </a:endParaRPr>
          </a:p>
        </p:txBody>
      </p:sp>
      <p:sp>
        <p:nvSpPr>
          <p:cNvPr id="3" name="Content Placeholder 2"/>
          <p:cNvSpPr>
            <a:spLocks noGrp="1"/>
          </p:cNvSpPr>
          <p:nvPr>
            <p:ph idx="1"/>
          </p:nvPr>
        </p:nvSpPr>
        <p:spPr>
          <a:xfrm>
            <a:off x="414528" y="1239582"/>
            <a:ext cx="11777472" cy="4709699"/>
          </a:xfrm>
        </p:spPr>
        <p:txBody>
          <a:bodyPr>
            <a:noAutofit/>
          </a:bodyPr>
          <a:lstStyle/>
          <a:p>
            <a:pPr algn="ctr">
              <a:buClr>
                <a:srgbClr val="0070C0"/>
              </a:buClr>
              <a:buFont typeface="Wingdings" panose="05000000000000000000" pitchFamily="2" charset="2"/>
              <a:buChar char="q"/>
            </a:pPr>
            <a:endParaRPr lang="en-GB" dirty="0"/>
          </a:p>
          <a:p>
            <a:pPr algn="ctr">
              <a:buClr>
                <a:srgbClr val="0070C0"/>
              </a:buClr>
              <a:buFont typeface="Wingdings" panose="05000000000000000000" pitchFamily="2" charset="2"/>
              <a:buChar char="q"/>
            </a:pPr>
            <a:endParaRPr lang="en-GB" dirty="0"/>
          </a:p>
          <a:p>
            <a:pPr marL="0" indent="0" algn="ctr">
              <a:buClr>
                <a:srgbClr val="0070C0"/>
              </a:buClr>
              <a:buNone/>
            </a:pPr>
            <a:r>
              <a:rPr lang="en-GB" dirty="0"/>
              <a:t>Let’s try to find an appropriate business idea or company that you can work on for your BDP</a:t>
            </a:r>
            <a:endParaRPr lang="en-US" dirty="0"/>
          </a:p>
          <a:p>
            <a:pPr>
              <a:buClr>
                <a:srgbClr val="0070C0"/>
              </a:buClr>
              <a:buFont typeface="Wingdings" panose="05000000000000000000" pitchFamily="2" charset="2"/>
              <a:buChar char="q"/>
            </a:pPr>
            <a:endParaRPr lang="en-GB" sz="1800" dirty="0"/>
          </a:p>
        </p:txBody>
      </p:sp>
    </p:spTree>
    <p:extLst>
      <p:ext uri="{BB962C8B-B14F-4D97-AF65-F5344CB8AC3E}">
        <p14:creationId xmlns:p14="http://schemas.microsoft.com/office/powerpoint/2010/main" val="344859215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FD6C2C-8F22-153F-B32A-1A7164D6A95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68FA0CD-C63A-5945-7AE5-1182FFAE20E9}"/>
              </a:ext>
            </a:extLst>
          </p:cNvPr>
          <p:cNvSpPr>
            <a:spLocks noGrp="1"/>
          </p:cNvSpPr>
          <p:nvPr>
            <p:ph type="title"/>
          </p:nvPr>
        </p:nvSpPr>
        <p:spPr>
          <a:xfrm>
            <a:off x="1828800" y="116630"/>
            <a:ext cx="8534400" cy="792089"/>
          </a:xfrm>
        </p:spPr>
        <p:txBody>
          <a:bodyPr>
            <a:noAutofit/>
          </a:bodyPr>
          <a:lstStyle/>
          <a:p>
            <a:r>
              <a:rPr lang="en-GB" sz="3200" b="1" dirty="0">
                <a:highlight>
                  <a:srgbClr val="FFFF00"/>
                </a:highlight>
              </a:rPr>
              <a:t>Practical class activity</a:t>
            </a:r>
          </a:p>
        </p:txBody>
      </p:sp>
      <p:sp>
        <p:nvSpPr>
          <p:cNvPr id="3" name="Content Placeholder 2">
            <a:extLst>
              <a:ext uri="{FF2B5EF4-FFF2-40B4-BE49-F238E27FC236}">
                <a16:creationId xmlns:a16="http://schemas.microsoft.com/office/drawing/2014/main" id="{F7B54CEA-3DA4-6FC1-BCC8-BF1BC0D87BE7}"/>
              </a:ext>
            </a:extLst>
          </p:cNvPr>
          <p:cNvSpPr>
            <a:spLocks noGrp="1"/>
          </p:cNvSpPr>
          <p:nvPr>
            <p:ph idx="1"/>
          </p:nvPr>
        </p:nvSpPr>
        <p:spPr>
          <a:xfrm>
            <a:off x="0" y="752471"/>
            <a:ext cx="12115088" cy="4904845"/>
          </a:xfrm>
        </p:spPr>
        <p:txBody>
          <a:bodyPr>
            <a:noAutofit/>
          </a:bodyPr>
          <a:lstStyle/>
          <a:p>
            <a:pPr marL="0" indent="0">
              <a:buClr>
                <a:srgbClr val="0070C0"/>
              </a:buClr>
              <a:buNone/>
            </a:pPr>
            <a:r>
              <a:rPr lang="en-GB" sz="2400" dirty="0"/>
              <a:t>Some tips to initially map out your BDP</a:t>
            </a:r>
          </a:p>
          <a:p>
            <a:pPr marL="0" indent="0">
              <a:buClr>
                <a:srgbClr val="0070C0"/>
              </a:buClr>
              <a:buNone/>
            </a:pPr>
            <a:endParaRPr lang="en-GB" sz="2400" dirty="0"/>
          </a:p>
          <a:p>
            <a:pPr>
              <a:buClr>
                <a:srgbClr val="0070C0"/>
              </a:buClr>
              <a:buFont typeface="Wingdings" panose="05000000000000000000" pitchFamily="2" charset="2"/>
              <a:buChar char="q"/>
            </a:pPr>
            <a:r>
              <a:rPr lang="en-GB" sz="2400" dirty="0"/>
              <a:t>Business idea-Client Needs /Market gap/ Problem Statement. </a:t>
            </a:r>
          </a:p>
          <a:p>
            <a:pPr>
              <a:buClr>
                <a:srgbClr val="0070C0"/>
              </a:buClr>
              <a:buFont typeface="Wingdings" panose="05000000000000000000" pitchFamily="2" charset="2"/>
              <a:buChar char="q"/>
            </a:pPr>
            <a:r>
              <a:rPr lang="en-GB" sz="2400" dirty="0"/>
              <a:t>Description of the client’s current situation/Identified gaps, needs, or pain points.</a:t>
            </a:r>
          </a:p>
          <a:p>
            <a:pPr>
              <a:buClr>
                <a:srgbClr val="0070C0"/>
              </a:buClr>
              <a:buFont typeface="Wingdings" panose="05000000000000000000" pitchFamily="2" charset="2"/>
              <a:buChar char="q"/>
            </a:pPr>
            <a:r>
              <a:rPr lang="en-GB" sz="2400" dirty="0"/>
              <a:t>Proposed Solution -Why this is a timely opportunity.</a:t>
            </a:r>
          </a:p>
          <a:p>
            <a:pPr>
              <a:buClr>
                <a:srgbClr val="0070C0"/>
              </a:buClr>
              <a:buFont typeface="Wingdings" panose="05000000000000000000" pitchFamily="2" charset="2"/>
              <a:buChar char="q"/>
            </a:pPr>
            <a:r>
              <a:rPr lang="en-GB" sz="2400" dirty="0"/>
              <a:t>Resources required to start.</a:t>
            </a:r>
          </a:p>
          <a:p>
            <a:pPr>
              <a:buClr>
                <a:srgbClr val="0070C0"/>
              </a:buClr>
              <a:buFont typeface="Wingdings" panose="05000000000000000000" pitchFamily="2" charset="2"/>
              <a:buChar char="q"/>
            </a:pPr>
            <a:r>
              <a:rPr lang="en-GB" sz="2400" dirty="0"/>
              <a:t>How it meets the client’s needs.-Unique value proposition.</a:t>
            </a:r>
          </a:p>
          <a:p>
            <a:pPr>
              <a:buClr>
                <a:srgbClr val="0070C0"/>
              </a:buClr>
              <a:buFont typeface="Wingdings" panose="05000000000000000000" pitchFamily="2" charset="2"/>
              <a:buChar char="q"/>
            </a:pPr>
            <a:r>
              <a:rPr lang="en-GB" sz="2400" dirty="0"/>
              <a:t>Competitive Advantage-Why your company or team is best suited.</a:t>
            </a:r>
          </a:p>
          <a:p>
            <a:pPr>
              <a:buClr>
                <a:srgbClr val="0070C0"/>
              </a:buClr>
              <a:buFont typeface="Wingdings" panose="05000000000000000000" pitchFamily="2" charset="2"/>
              <a:buChar char="q"/>
            </a:pPr>
            <a:r>
              <a:rPr lang="en-GB" sz="2400" dirty="0"/>
              <a:t>Timeline &amp; Milestones.</a:t>
            </a:r>
          </a:p>
          <a:p>
            <a:pPr>
              <a:buClr>
                <a:srgbClr val="0070C0"/>
              </a:buClr>
              <a:buFont typeface="Wingdings" panose="05000000000000000000" pitchFamily="2" charset="2"/>
              <a:buChar char="q"/>
            </a:pPr>
            <a:r>
              <a:rPr lang="en-GB" sz="2400" dirty="0"/>
              <a:t>Funding required &amp; monthly/yearly sale figures to break-even.</a:t>
            </a:r>
          </a:p>
          <a:p>
            <a:pPr>
              <a:buClr>
                <a:srgbClr val="0070C0"/>
              </a:buClr>
              <a:buFont typeface="Wingdings" panose="05000000000000000000" pitchFamily="2" charset="2"/>
              <a:buChar char="q"/>
            </a:pPr>
            <a:endParaRPr lang="en-GB" dirty="0"/>
          </a:p>
          <a:p>
            <a:pPr>
              <a:buClr>
                <a:srgbClr val="0070C0"/>
              </a:buClr>
              <a:buFont typeface="Wingdings" panose="05000000000000000000" pitchFamily="2" charset="2"/>
              <a:buChar char="q"/>
            </a:pPr>
            <a:endParaRPr lang="en-GB" sz="1800" dirty="0"/>
          </a:p>
        </p:txBody>
      </p:sp>
    </p:spTree>
    <p:extLst>
      <p:ext uri="{BB962C8B-B14F-4D97-AF65-F5344CB8AC3E}">
        <p14:creationId xmlns:p14="http://schemas.microsoft.com/office/powerpoint/2010/main" val="116399298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tgtEl>
                                          <p:spTgt spid="3">
                                            <p:txEl>
                                              <p:pRg st="0" end="0"/>
                                            </p:txEl>
                                          </p:spTgt>
                                        </p:tgtEl>
                                      </p:cBhvr>
                                    </p:animEffect>
                                    <p:anim calcmode="lin" valueType="num">
                                      <p:cBhvr>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1000"/>
                                        <p:tgtEl>
                                          <p:spTgt spid="3">
                                            <p:txEl>
                                              <p:pRg st="2" end="2"/>
                                            </p:txEl>
                                          </p:spTgt>
                                        </p:tgtEl>
                                      </p:cBhvr>
                                    </p:animEffect>
                                    <p:anim calcmode="lin" valueType="num">
                                      <p:cBhvr>
                                        <p:cTn id="1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0"/>
                                        <p:tgtEl>
                                          <p:spTgt spid="3">
                                            <p:txEl>
                                              <p:pRg st="3" end="3"/>
                                            </p:txEl>
                                          </p:spTgt>
                                        </p:tgtEl>
                                      </p:cBhvr>
                                    </p:animEffect>
                                    <p:anim calcmode="lin" valueType="num">
                                      <p:cBhvr>
                                        <p:cTn id="2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1000"/>
                                        <p:tgtEl>
                                          <p:spTgt spid="3">
                                            <p:txEl>
                                              <p:pRg st="4" end="4"/>
                                            </p:txEl>
                                          </p:spTgt>
                                        </p:tgtEl>
                                      </p:cBhvr>
                                    </p:animEffect>
                                    <p:anim calcmode="lin" valueType="num">
                                      <p:cBhvr>
                                        <p:cTn id="3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fade">
                                      <p:cBhvr>
                                        <p:cTn id="39" dur="1000"/>
                                        <p:tgtEl>
                                          <p:spTgt spid="3">
                                            <p:txEl>
                                              <p:pRg st="5" end="5"/>
                                            </p:txEl>
                                          </p:spTgt>
                                        </p:tgtEl>
                                      </p:cBhvr>
                                    </p:animEffect>
                                    <p:anim calcmode="lin" valueType="num">
                                      <p:cBhvr>
                                        <p:cTn id="4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3">
                                            <p:txEl>
                                              <p:pRg st="6" end="6"/>
                                            </p:txEl>
                                          </p:spTgt>
                                        </p:tgtEl>
                                        <p:attrNameLst>
                                          <p:attrName>style.visibility</p:attrName>
                                        </p:attrNameLst>
                                      </p:cBhvr>
                                      <p:to>
                                        <p:strVal val="visible"/>
                                      </p:to>
                                    </p:set>
                                    <p:animEffect transition="in" filter="fade">
                                      <p:cBhvr>
                                        <p:cTn id="46" dur="1000"/>
                                        <p:tgtEl>
                                          <p:spTgt spid="3">
                                            <p:txEl>
                                              <p:pRg st="6" end="6"/>
                                            </p:txEl>
                                          </p:spTgt>
                                        </p:tgtEl>
                                      </p:cBhvr>
                                    </p:animEffect>
                                    <p:anim calcmode="lin" valueType="num">
                                      <p:cBhvr>
                                        <p:cTn id="4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nodeType="clickEffect">
                                  <p:stCondLst>
                                    <p:cond delay="0"/>
                                  </p:stCondLst>
                                  <p:childTnLst>
                                    <p:set>
                                      <p:cBhvr>
                                        <p:cTn id="52" dur="1" fill="hold">
                                          <p:stCondLst>
                                            <p:cond delay="0"/>
                                          </p:stCondLst>
                                        </p:cTn>
                                        <p:tgtEl>
                                          <p:spTgt spid="3">
                                            <p:txEl>
                                              <p:pRg st="7" end="7"/>
                                            </p:txEl>
                                          </p:spTgt>
                                        </p:tgtEl>
                                        <p:attrNameLst>
                                          <p:attrName>style.visibility</p:attrName>
                                        </p:attrNameLst>
                                      </p:cBhvr>
                                      <p:to>
                                        <p:strVal val="visible"/>
                                      </p:to>
                                    </p:set>
                                    <p:animEffect transition="in" filter="fade">
                                      <p:cBhvr>
                                        <p:cTn id="53" dur="1000"/>
                                        <p:tgtEl>
                                          <p:spTgt spid="3">
                                            <p:txEl>
                                              <p:pRg st="7" end="7"/>
                                            </p:txEl>
                                          </p:spTgt>
                                        </p:tgtEl>
                                      </p:cBhvr>
                                    </p:animEffect>
                                    <p:anim calcmode="lin" valueType="num">
                                      <p:cBhvr>
                                        <p:cTn id="54"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5"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42" presetClass="entr" presetSubtype="0" fill="hold" nodeType="clickEffect">
                                  <p:stCondLst>
                                    <p:cond delay="0"/>
                                  </p:stCondLst>
                                  <p:childTnLst>
                                    <p:set>
                                      <p:cBhvr>
                                        <p:cTn id="59" dur="1" fill="hold">
                                          <p:stCondLst>
                                            <p:cond delay="0"/>
                                          </p:stCondLst>
                                        </p:cTn>
                                        <p:tgtEl>
                                          <p:spTgt spid="3">
                                            <p:txEl>
                                              <p:pRg st="8" end="8"/>
                                            </p:txEl>
                                          </p:spTgt>
                                        </p:tgtEl>
                                        <p:attrNameLst>
                                          <p:attrName>style.visibility</p:attrName>
                                        </p:attrNameLst>
                                      </p:cBhvr>
                                      <p:to>
                                        <p:strVal val="visible"/>
                                      </p:to>
                                    </p:set>
                                    <p:animEffect transition="in" filter="fade">
                                      <p:cBhvr>
                                        <p:cTn id="60" dur="1000"/>
                                        <p:tgtEl>
                                          <p:spTgt spid="3">
                                            <p:txEl>
                                              <p:pRg st="8" end="8"/>
                                            </p:txEl>
                                          </p:spTgt>
                                        </p:tgtEl>
                                      </p:cBhvr>
                                    </p:animEffect>
                                    <p:anim calcmode="lin" valueType="num">
                                      <p:cBhvr>
                                        <p:cTn id="61"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62"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42" presetClass="entr" presetSubtype="0" fill="hold" nodeType="clickEffect">
                                  <p:stCondLst>
                                    <p:cond delay="0"/>
                                  </p:stCondLst>
                                  <p:childTnLst>
                                    <p:set>
                                      <p:cBhvr>
                                        <p:cTn id="66" dur="1" fill="hold">
                                          <p:stCondLst>
                                            <p:cond delay="0"/>
                                          </p:stCondLst>
                                        </p:cTn>
                                        <p:tgtEl>
                                          <p:spTgt spid="3">
                                            <p:txEl>
                                              <p:pRg st="9" end="9"/>
                                            </p:txEl>
                                          </p:spTgt>
                                        </p:tgtEl>
                                        <p:attrNameLst>
                                          <p:attrName>style.visibility</p:attrName>
                                        </p:attrNameLst>
                                      </p:cBhvr>
                                      <p:to>
                                        <p:strVal val="visible"/>
                                      </p:to>
                                    </p:set>
                                    <p:animEffect transition="in" filter="fade">
                                      <p:cBhvr>
                                        <p:cTn id="67" dur="1000"/>
                                        <p:tgtEl>
                                          <p:spTgt spid="3">
                                            <p:txEl>
                                              <p:pRg st="9" end="9"/>
                                            </p:txEl>
                                          </p:spTgt>
                                        </p:tgtEl>
                                      </p:cBhvr>
                                    </p:animEffect>
                                    <p:anim calcmode="lin" valueType="num">
                                      <p:cBhvr>
                                        <p:cTn id="68"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69"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4B0309-DB35-6A74-0CD7-F11633583EB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0423D8-1874-A1F6-8CC5-FB89FF9FC18F}"/>
              </a:ext>
            </a:extLst>
          </p:cNvPr>
          <p:cNvSpPr>
            <a:spLocks noGrp="1"/>
          </p:cNvSpPr>
          <p:nvPr>
            <p:ph type="ctrTitle"/>
          </p:nvPr>
        </p:nvSpPr>
        <p:spPr>
          <a:xfrm>
            <a:off x="107002" y="1042344"/>
            <a:ext cx="5695592" cy="4924425"/>
          </a:xfrm>
        </p:spPr>
        <p:txBody>
          <a:bodyPr/>
          <a:lstStyle/>
          <a:p>
            <a:r>
              <a:rPr lang="en-GB" sz="3200" b="1" kern="1200" dirty="0">
                <a:solidFill>
                  <a:srgbClr val="FFFF00"/>
                </a:solidFill>
                <a:latin typeface="Myriad Pro"/>
                <a:cs typeface="+mj-cs"/>
              </a:rPr>
              <a:t>Business Development proposal Module  </a:t>
            </a:r>
            <a:br>
              <a:rPr lang="en-GB" sz="3200" b="1" kern="1200" dirty="0">
                <a:solidFill>
                  <a:srgbClr val="FFFF00"/>
                </a:solidFill>
                <a:latin typeface="Myriad Pro"/>
                <a:cs typeface="+mj-cs"/>
              </a:rPr>
            </a:br>
            <a:r>
              <a:rPr lang="en-GB" sz="3200" b="1" kern="1200" dirty="0">
                <a:solidFill>
                  <a:srgbClr val="FFFF00"/>
                </a:solidFill>
                <a:latin typeface="Myriad Pro"/>
                <a:cs typeface="+mj-cs"/>
              </a:rPr>
              <a:t>(</a:t>
            </a:r>
            <a:r>
              <a:rPr lang="en-GB" sz="3200" kern="1200" dirty="0">
                <a:solidFill>
                  <a:srgbClr val="FFFF00"/>
                </a:solidFill>
                <a:latin typeface="Myriad Pro"/>
                <a:cs typeface="+mj-cs"/>
              </a:rPr>
              <a:t>LCMB7037</a:t>
            </a:r>
            <a:r>
              <a:rPr lang="en-GB" sz="3200" b="1" kern="1200" dirty="0">
                <a:solidFill>
                  <a:srgbClr val="FFFF00"/>
                </a:solidFill>
                <a:latin typeface="Myriad Pro"/>
                <a:cs typeface="+mj-cs"/>
              </a:rPr>
              <a:t>) </a:t>
            </a:r>
            <a:br>
              <a:rPr lang="en-GB" sz="3200" b="1" kern="1200" dirty="0">
                <a:solidFill>
                  <a:srgbClr val="FFFF00"/>
                </a:solidFill>
                <a:latin typeface="Myriad Pro"/>
                <a:cs typeface="+mj-cs"/>
              </a:rPr>
            </a:br>
            <a:br>
              <a:rPr lang="en-GB" sz="3200" b="1" kern="1200" dirty="0">
                <a:solidFill>
                  <a:srgbClr val="FFFF00"/>
                </a:solidFill>
                <a:latin typeface="Myriad Pro"/>
                <a:cs typeface="+mj-cs"/>
              </a:rPr>
            </a:br>
            <a:r>
              <a:rPr lang="en-GB" sz="3200" b="1" dirty="0">
                <a:solidFill>
                  <a:srgbClr val="FFFF00"/>
                </a:solidFill>
                <a:latin typeface="Myriad Pro"/>
                <a:cs typeface="+mj-cs"/>
              </a:rPr>
              <a:t>Business Development Outline &amp; Proposal</a:t>
            </a:r>
            <a:br>
              <a:rPr lang="en-GB" sz="3200" b="1" kern="1200" dirty="0">
                <a:solidFill>
                  <a:srgbClr val="FFFF00"/>
                </a:solidFill>
                <a:latin typeface="Myriad Pro"/>
                <a:cs typeface="+mj-cs"/>
              </a:rPr>
            </a:br>
            <a:br>
              <a:rPr lang="en-GB" sz="3200" b="1" kern="1200" dirty="0">
                <a:solidFill>
                  <a:srgbClr val="FFFF00"/>
                </a:solidFill>
                <a:latin typeface="Myriad Pro"/>
                <a:cs typeface="+mj-cs"/>
              </a:rPr>
            </a:br>
            <a:r>
              <a:rPr lang="en-GB" sz="3200" b="1" kern="1200" dirty="0">
                <a:solidFill>
                  <a:srgbClr val="FFFF00"/>
                </a:solidFill>
                <a:latin typeface="Myriad Pro"/>
                <a:cs typeface="+mj-cs"/>
              </a:rPr>
              <a:t>Vasilios Tavlaridis</a:t>
            </a:r>
            <a:br>
              <a:rPr lang="en-GB" sz="3200" b="1" kern="1200" dirty="0">
                <a:solidFill>
                  <a:srgbClr val="FFFF00"/>
                </a:solidFill>
                <a:latin typeface="Myriad Pro"/>
                <a:cs typeface="+mj-cs"/>
              </a:rPr>
            </a:br>
            <a:r>
              <a:rPr lang="en-GB" sz="3200" b="1" kern="1200" dirty="0">
                <a:solidFill>
                  <a:srgbClr val="FFFF00"/>
                </a:solidFill>
                <a:latin typeface="Myriad Pro"/>
                <a:cs typeface="+mj-cs"/>
              </a:rPr>
              <a:t>MBA Program Manager</a:t>
            </a:r>
            <a:br>
              <a:rPr lang="en-GB" sz="3200" b="1" kern="1200" dirty="0">
                <a:solidFill>
                  <a:srgbClr val="FFFF00"/>
                </a:solidFill>
                <a:latin typeface="Myriad Pro"/>
                <a:cs typeface="+mj-cs"/>
              </a:rPr>
            </a:br>
            <a:endParaRPr lang="en-GB" sz="3200" dirty="0"/>
          </a:p>
        </p:txBody>
      </p:sp>
    </p:spTree>
    <p:extLst>
      <p:ext uri="{BB962C8B-B14F-4D97-AF65-F5344CB8AC3E}">
        <p14:creationId xmlns:p14="http://schemas.microsoft.com/office/powerpoint/2010/main" val="11388349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D6371B0-A34B-13F9-5125-76AC47ABE321}"/>
              </a:ext>
            </a:extLst>
          </p:cNvPr>
          <p:cNvSpPr txBox="1"/>
          <p:nvPr/>
        </p:nvSpPr>
        <p:spPr>
          <a:xfrm>
            <a:off x="1154712" y="123638"/>
            <a:ext cx="9090249" cy="584775"/>
          </a:xfrm>
          <a:prstGeom prst="rect">
            <a:avLst/>
          </a:prstGeom>
          <a:noFill/>
        </p:spPr>
        <p:txBody>
          <a:bodyPr wrap="square" rtlCol="0">
            <a:spAutoFit/>
          </a:bodyPr>
          <a:lstStyle/>
          <a:p>
            <a:pPr algn="ctr"/>
            <a:r>
              <a:rPr lang="en-GB" sz="3200" b="1" dirty="0">
                <a:solidFill>
                  <a:prstClr val="black"/>
                </a:solidFill>
                <a:highlight>
                  <a:srgbClr val="FFFF00"/>
                </a:highlight>
                <a:latin typeface="Myriad Pro"/>
              </a:rPr>
              <a:t>BDP Outline</a:t>
            </a:r>
          </a:p>
        </p:txBody>
      </p:sp>
      <p:sp>
        <p:nvSpPr>
          <p:cNvPr id="7" name="Content Placeholder 6">
            <a:extLst>
              <a:ext uri="{FF2B5EF4-FFF2-40B4-BE49-F238E27FC236}">
                <a16:creationId xmlns:a16="http://schemas.microsoft.com/office/drawing/2014/main" id="{21573281-1722-949A-AEFC-CBC8B0BF79EC}"/>
              </a:ext>
            </a:extLst>
          </p:cNvPr>
          <p:cNvSpPr>
            <a:spLocks noGrp="1"/>
          </p:cNvSpPr>
          <p:nvPr>
            <p:ph idx="1"/>
          </p:nvPr>
        </p:nvSpPr>
        <p:spPr>
          <a:xfrm>
            <a:off x="85458" y="933856"/>
            <a:ext cx="11996295" cy="4756826"/>
          </a:xfrm>
        </p:spPr>
        <p:txBody>
          <a:bodyPr>
            <a:normAutofit/>
          </a:bodyPr>
          <a:lstStyle/>
          <a:p>
            <a:pPr>
              <a:buClr>
                <a:srgbClr val="0070C0"/>
              </a:buClr>
              <a:buFont typeface="Wingdings" panose="05000000000000000000" pitchFamily="2" charset="2"/>
              <a:buChar char="q"/>
            </a:pPr>
            <a:r>
              <a:rPr dirty="0" err="1"/>
              <a:t>BDP</a:t>
            </a:r>
            <a:r>
              <a:rPr dirty="0"/>
              <a:t> Outline is a formative assessment submitted in Week 5. </a:t>
            </a:r>
            <a:endParaRPr lang="en-GB" dirty="0"/>
          </a:p>
          <a:p>
            <a:pPr>
              <a:buClr>
                <a:srgbClr val="0070C0"/>
              </a:buClr>
              <a:buFont typeface="Wingdings" panose="05000000000000000000" pitchFamily="2" charset="2"/>
              <a:buChar char="q"/>
            </a:pPr>
            <a:endParaRPr lang="en-GB" dirty="0"/>
          </a:p>
          <a:p>
            <a:pPr>
              <a:buClr>
                <a:srgbClr val="0070C0"/>
              </a:buClr>
              <a:buFont typeface="Wingdings" panose="05000000000000000000" pitchFamily="2" charset="2"/>
              <a:buChar char="q"/>
            </a:pPr>
            <a:r>
              <a:rPr dirty="0"/>
              <a:t>Feedback received from the supervisor during the Week 6 </a:t>
            </a:r>
            <a:r>
              <a:rPr dirty="0" err="1"/>
              <a:t>BDP</a:t>
            </a:r>
            <a:r>
              <a:rPr dirty="0"/>
              <a:t> Outline presentation should be used to refine and further develop the Business Development Proposal.</a:t>
            </a:r>
          </a:p>
        </p:txBody>
      </p:sp>
    </p:spTree>
    <p:extLst>
      <p:ext uri="{BB962C8B-B14F-4D97-AF65-F5344CB8AC3E}">
        <p14:creationId xmlns:p14="http://schemas.microsoft.com/office/powerpoint/2010/main" val="14161348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D6371B0-A34B-13F9-5125-76AC47ABE321}"/>
              </a:ext>
            </a:extLst>
          </p:cNvPr>
          <p:cNvSpPr txBox="1"/>
          <p:nvPr/>
        </p:nvSpPr>
        <p:spPr>
          <a:xfrm>
            <a:off x="1368357" y="149275"/>
            <a:ext cx="9090249" cy="584775"/>
          </a:xfrm>
          <a:prstGeom prst="rect">
            <a:avLst/>
          </a:prstGeom>
          <a:noFill/>
        </p:spPr>
        <p:txBody>
          <a:bodyPr wrap="square" rtlCol="0">
            <a:spAutoFit/>
          </a:bodyPr>
          <a:lstStyle/>
          <a:p>
            <a:pPr algn="ctr"/>
            <a:r>
              <a:rPr lang="en-GB" sz="3200" b="1" dirty="0">
                <a:solidFill>
                  <a:prstClr val="black"/>
                </a:solidFill>
                <a:highlight>
                  <a:srgbClr val="FFFF00"/>
                </a:highlight>
                <a:latin typeface="Myriad Pro"/>
              </a:rPr>
              <a:t>BDP Outline</a:t>
            </a:r>
          </a:p>
        </p:txBody>
      </p:sp>
      <p:sp>
        <p:nvSpPr>
          <p:cNvPr id="7" name="Content Placeholder 6">
            <a:extLst>
              <a:ext uri="{FF2B5EF4-FFF2-40B4-BE49-F238E27FC236}">
                <a16:creationId xmlns:a16="http://schemas.microsoft.com/office/drawing/2014/main" id="{21573281-1722-949A-AEFC-CBC8B0BF79EC}"/>
              </a:ext>
            </a:extLst>
          </p:cNvPr>
          <p:cNvSpPr>
            <a:spLocks noGrp="1"/>
          </p:cNvSpPr>
          <p:nvPr>
            <p:ph idx="1"/>
          </p:nvPr>
        </p:nvSpPr>
        <p:spPr>
          <a:xfrm>
            <a:off x="0" y="933856"/>
            <a:ext cx="12081753" cy="4756826"/>
          </a:xfrm>
        </p:spPr>
        <p:txBody>
          <a:bodyPr>
            <a:normAutofit/>
          </a:bodyPr>
          <a:lstStyle/>
          <a:p>
            <a:pPr marL="0" marR="0" lvl="0" indent="0" algn="ctr" defTabSz="914400" rtl="0" eaLnBrk="1" fontAlgn="auto" latinLnBrk="0" hangingPunct="1">
              <a:lnSpc>
                <a:spcPct val="100000"/>
              </a:lnSpc>
              <a:spcBef>
                <a:spcPct val="20000"/>
              </a:spcBef>
              <a:spcAft>
                <a:spcPts val="0"/>
              </a:spcAft>
              <a:buClr>
                <a:srgbClr val="0070C0"/>
              </a:buClr>
              <a:buSzTx/>
              <a:buNone/>
              <a:tabLst/>
              <a:defRPr/>
            </a:pPr>
            <a:endParaRPr kumimoji="0" lang="en-GB" sz="2700" b="0" i="0" u="none" strike="noStrike" kern="1200" cap="none" spc="0" normalizeH="0" baseline="0" noProof="0" dirty="0">
              <a:ln>
                <a:noFill/>
              </a:ln>
              <a:solidFill>
                <a:prstClr val="black"/>
              </a:solidFill>
              <a:effectLst/>
              <a:uLnTx/>
              <a:uFillTx/>
              <a:latin typeface="Myriad Pro"/>
              <a:ea typeface="+mn-ea"/>
              <a:cs typeface="+mn-cs"/>
            </a:endParaRPr>
          </a:p>
          <a:p>
            <a:pPr>
              <a:buClr>
                <a:srgbClr val="0070C0"/>
              </a:buClr>
              <a:buFont typeface="Wingdings" panose="05000000000000000000" pitchFamily="2" charset="2"/>
              <a:buChar char="q"/>
            </a:pPr>
            <a:r>
              <a:rPr lang="en-GB" sz="2800" dirty="0"/>
              <a:t>Title, program, module code, name, student ID</a:t>
            </a:r>
          </a:p>
          <a:p>
            <a:pPr>
              <a:buClr>
                <a:srgbClr val="0070C0"/>
              </a:buClr>
              <a:buFont typeface="Wingdings" panose="05000000000000000000" pitchFamily="2" charset="2"/>
              <a:buChar char="q"/>
            </a:pPr>
            <a:r>
              <a:rPr lang="en-GB" sz="2800" dirty="0"/>
              <a:t>Company/ idea description</a:t>
            </a:r>
          </a:p>
          <a:p>
            <a:pPr>
              <a:buClr>
                <a:srgbClr val="0070C0"/>
              </a:buClr>
              <a:buFont typeface="Wingdings" panose="05000000000000000000" pitchFamily="2" charset="2"/>
              <a:buChar char="q"/>
            </a:pPr>
            <a:r>
              <a:rPr lang="en-GB" sz="2800" dirty="0"/>
              <a:t>Methodology</a:t>
            </a:r>
          </a:p>
          <a:p>
            <a:pPr>
              <a:buClr>
                <a:srgbClr val="0070C0"/>
              </a:buClr>
              <a:buFont typeface="Wingdings" panose="05000000000000000000" pitchFamily="2" charset="2"/>
              <a:buChar char="q"/>
            </a:pPr>
            <a:r>
              <a:rPr lang="en-GB" sz="2800" dirty="0"/>
              <a:t>Market research and validation</a:t>
            </a:r>
          </a:p>
          <a:p>
            <a:pPr>
              <a:buClr>
                <a:srgbClr val="0070C0"/>
              </a:buClr>
              <a:buFont typeface="Wingdings" panose="05000000000000000000" pitchFamily="2" charset="2"/>
              <a:buChar char="q"/>
            </a:pPr>
            <a:r>
              <a:rPr lang="en-GB" sz="2800" dirty="0"/>
              <a:t>Risks (to researcher &amp; project)</a:t>
            </a:r>
          </a:p>
          <a:p>
            <a:pPr marL="342900" marR="0" lvl="0" indent="-342900" algn="l" defTabSz="914400" rtl="0" eaLnBrk="1" fontAlgn="auto" latinLnBrk="0" hangingPunct="1">
              <a:lnSpc>
                <a:spcPct val="100000"/>
              </a:lnSpc>
              <a:spcBef>
                <a:spcPct val="20000"/>
              </a:spcBef>
              <a:spcAft>
                <a:spcPts val="0"/>
              </a:spcAft>
              <a:buClr>
                <a:srgbClr val="0070C0"/>
              </a:buClr>
              <a:buSzTx/>
              <a:buFont typeface="Wingdings" panose="05000000000000000000" pitchFamily="2" charset="2"/>
              <a:buChar char="q"/>
              <a:tabLst/>
              <a:defRPr/>
            </a:pPr>
            <a:r>
              <a:rPr kumimoji="0" lang="en-GB" sz="2800" b="0" i="0" u="none" strike="noStrike" kern="1200" cap="none" spc="0" normalizeH="0" baseline="0" noProof="0" dirty="0">
                <a:ln>
                  <a:noFill/>
                </a:ln>
                <a:effectLst/>
                <a:uLnTx/>
                <a:uFillTx/>
              </a:rPr>
              <a:t>Timeline (Gantt chart)</a:t>
            </a:r>
          </a:p>
        </p:txBody>
      </p:sp>
    </p:spTree>
    <p:extLst>
      <p:ext uri="{BB962C8B-B14F-4D97-AF65-F5344CB8AC3E}">
        <p14:creationId xmlns:p14="http://schemas.microsoft.com/office/powerpoint/2010/main" val="14111836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 calcmode="lin" valueType="num">
                                      <p:cBhvr additive="base">
                                        <p:cTn id="11" dur="500" fill="hold"/>
                                        <p:tgtEl>
                                          <p:spTgt spid="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 calcmode="lin" valueType="num">
                                      <p:cBhvr additive="base">
                                        <p:cTn id="17" dur="500" fill="hold"/>
                                        <p:tgtEl>
                                          <p:spTgt spid="7">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7">
                                            <p:txEl>
                                              <p:pRg st="3" end="3"/>
                                            </p:txEl>
                                          </p:spTgt>
                                        </p:tgtEl>
                                        <p:attrNameLst>
                                          <p:attrName>style.visibility</p:attrName>
                                        </p:attrNameLst>
                                      </p:cBhvr>
                                      <p:to>
                                        <p:strVal val="visible"/>
                                      </p:to>
                                    </p:set>
                                    <p:anim calcmode="lin" valueType="num">
                                      <p:cBhvr additive="base">
                                        <p:cTn id="23" dur="500" fill="hold"/>
                                        <p:tgtEl>
                                          <p:spTgt spid="7">
                                            <p:txEl>
                                              <p:pRg st="3" end="3"/>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7">
                                            <p:txEl>
                                              <p:pRg st="4" end="4"/>
                                            </p:txEl>
                                          </p:spTgt>
                                        </p:tgtEl>
                                        <p:attrNameLst>
                                          <p:attrName>style.visibility</p:attrName>
                                        </p:attrNameLst>
                                      </p:cBhvr>
                                      <p:to>
                                        <p:strVal val="visible"/>
                                      </p:to>
                                    </p:set>
                                    <p:anim calcmode="lin" valueType="num">
                                      <p:cBhvr additive="base">
                                        <p:cTn id="29" dur="500" fill="hold"/>
                                        <p:tgtEl>
                                          <p:spTgt spid="7">
                                            <p:txEl>
                                              <p:pRg st="4" end="4"/>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7">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7">
                                            <p:txEl>
                                              <p:pRg st="5" end="5"/>
                                            </p:txEl>
                                          </p:spTgt>
                                        </p:tgtEl>
                                        <p:attrNameLst>
                                          <p:attrName>style.visibility</p:attrName>
                                        </p:attrNameLst>
                                      </p:cBhvr>
                                      <p:to>
                                        <p:strVal val="visible"/>
                                      </p:to>
                                    </p:set>
                                    <p:anim calcmode="lin" valueType="num">
                                      <p:cBhvr additive="base">
                                        <p:cTn id="35" dur="500" fill="hold"/>
                                        <p:tgtEl>
                                          <p:spTgt spid="7">
                                            <p:txEl>
                                              <p:pRg st="5" end="5"/>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7">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nodeType="clickEffect">
                                  <p:stCondLst>
                                    <p:cond delay="0"/>
                                  </p:stCondLst>
                                  <p:childTnLst>
                                    <p:set>
                                      <p:cBhvr>
                                        <p:cTn id="40" dur="1" fill="hold">
                                          <p:stCondLst>
                                            <p:cond delay="0"/>
                                          </p:stCondLst>
                                        </p:cTn>
                                        <p:tgtEl>
                                          <p:spTgt spid="7">
                                            <p:txEl>
                                              <p:pRg st="6" end="6"/>
                                            </p:txEl>
                                          </p:spTgt>
                                        </p:tgtEl>
                                        <p:attrNameLst>
                                          <p:attrName>style.visibility</p:attrName>
                                        </p:attrNameLst>
                                      </p:cBhvr>
                                      <p:to>
                                        <p:strVal val="visible"/>
                                      </p:to>
                                    </p:set>
                                    <p:anim calcmode="lin" valueType="num">
                                      <p:cBhvr additive="base">
                                        <p:cTn id="41" dur="500" fill="hold"/>
                                        <p:tgtEl>
                                          <p:spTgt spid="7">
                                            <p:txEl>
                                              <p:pRg st="6" end="6"/>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7">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EC69ED-DD2C-6983-F55B-81330CB2024B}"/>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AE73338D-B241-69B4-7630-4FD2A6E287BD}"/>
              </a:ext>
            </a:extLst>
          </p:cNvPr>
          <p:cNvSpPr txBox="1"/>
          <p:nvPr/>
        </p:nvSpPr>
        <p:spPr>
          <a:xfrm>
            <a:off x="1843004" y="55963"/>
            <a:ext cx="9090249" cy="523220"/>
          </a:xfrm>
          <a:prstGeom prst="rect">
            <a:avLst/>
          </a:prstGeom>
          <a:noFill/>
        </p:spPr>
        <p:txBody>
          <a:bodyPr wrap="square" rtlCol="0">
            <a:spAutoFit/>
          </a:bodyPr>
          <a:lstStyle/>
          <a:p>
            <a:pPr algn="ctr"/>
            <a:r>
              <a:rPr lang="en-GB" sz="2800" b="1" dirty="0">
                <a:solidFill>
                  <a:prstClr val="black"/>
                </a:solidFill>
                <a:highlight>
                  <a:srgbClr val="FFFF00"/>
                </a:highlight>
                <a:latin typeface="Myriad Pro"/>
              </a:rPr>
              <a:t>Business Development Proposal</a:t>
            </a:r>
          </a:p>
        </p:txBody>
      </p:sp>
      <p:sp>
        <p:nvSpPr>
          <p:cNvPr id="7" name="Content Placeholder 6">
            <a:extLst>
              <a:ext uri="{FF2B5EF4-FFF2-40B4-BE49-F238E27FC236}">
                <a16:creationId xmlns:a16="http://schemas.microsoft.com/office/drawing/2014/main" id="{0BB07642-AA2F-107D-B99A-5ADC7F0945AF}"/>
              </a:ext>
            </a:extLst>
          </p:cNvPr>
          <p:cNvSpPr>
            <a:spLocks noGrp="1"/>
          </p:cNvSpPr>
          <p:nvPr>
            <p:ph idx="1"/>
          </p:nvPr>
        </p:nvSpPr>
        <p:spPr>
          <a:xfrm>
            <a:off x="0" y="672495"/>
            <a:ext cx="12081753" cy="5018187"/>
          </a:xfrm>
        </p:spPr>
        <p:txBody>
          <a:bodyPr>
            <a:normAutofit/>
          </a:bodyPr>
          <a:lstStyle/>
          <a:p>
            <a:pPr marL="0" marR="0" lvl="0" indent="0" defTabSz="914400" rtl="0" eaLnBrk="1" fontAlgn="auto" latinLnBrk="0" hangingPunct="1">
              <a:lnSpc>
                <a:spcPct val="100000"/>
              </a:lnSpc>
              <a:spcBef>
                <a:spcPct val="20000"/>
              </a:spcBef>
              <a:spcAft>
                <a:spcPts val="0"/>
              </a:spcAft>
              <a:buClr>
                <a:srgbClr val="0070C0"/>
              </a:buClr>
              <a:buSzTx/>
              <a:buNone/>
              <a:tabLst/>
              <a:defRPr/>
            </a:pPr>
            <a:endParaRPr kumimoji="0" lang="en-GB" sz="2700" b="0" i="0" u="none" strike="noStrike" kern="1200" cap="none" spc="0" normalizeH="0" baseline="0" noProof="0" dirty="0">
              <a:ln>
                <a:noFill/>
              </a:ln>
              <a:solidFill>
                <a:prstClr val="black"/>
              </a:solidFill>
              <a:effectLst/>
              <a:uLnTx/>
              <a:uFillTx/>
              <a:latin typeface="Myriad Pro"/>
              <a:ea typeface="+mn-ea"/>
              <a:cs typeface="+mn-cs"/>
            </a:endParaRPr>
          </a:p>
          <a:p>
            <a:pPr marL="0" marR="0" lvl="0" indent="0" algn="l" defTabSz="914400" rtl="0" eaLnBrk="1" fontAlgn="auto" latinLnBrk="0" hangingPunct="1">
              <a:lnSpc>
                <a:spcPct val="100000"/>
              </a:lnSpc>
              <a:spcBef>
                <a:spcPct val="20000"/>
              </a:spcBef>
              <a:spcAft>
                <a:spcPts val="0"/>
              </a:spcAft>
              <a:buClr>
                <a:srgbClr val="0070C0"/>
              </a:buClr>
              <a:buSzTx/>
              <a:buNone/>
              <a:tabLst/>
              <a:defRPr/>
            </a:pPr>
            <a:endParaRPr kumimoji="0" lang="en-GB" sz="2800" b="0" i="0" u="none" strike="noStrike" kern="1200" cap="none" spc="0" normalizeH="0" baseline="0" noProof="0" dirty="0">
              <a:ln>
                <a:noFill/>
              </a:ln>
              <a:solidFill>
                <a:srgbClr val="4C4C4C"/>
              </a:solidFill>
              <a:effectLst/>
              <a:uLnTx/>
              <a:uFillTx/>
              <a:latin typeface="Myriad Pro"/>
              <a:ea typeface="+mn-ea"/>
              <a:cs typeface="+mn-cs"/>
            </a:endParaRPr>
          </a:p>
        </p:txBody>
      </p:sp>
      <p:sp>
        <p:nvSpPr>
          <p:cNvPr id="6" name="TextBox 5">
            <a:extLst>
              <a:ext uri="{FF2B5EF4-FFF2-40B4-BE49-F238E27FC236}">
                <a16:creationId xmlns:a16="http://schemas.microsoft.com/office/drawing/2014/main" id="{E6E40FBC-1AEB-6656-57F7-2ECF3DCA2A7E}"/>
              </a:ext>
            </a:extLst>
          </p:cNvPr>
          <p:cNvSpPr txBox="1"/>
          <p:nvPr/>
        </p:nvSpPr>
        <p:spPr>
          <a:xfrm>
            <a:off x="340763" y="749136"/>
            <a:ext cx="5231095" cy="4597349"/>
          </a:xfrm>
          <a:prstGeom prst="rect">
            <a:avLst/>
          </a:prstGeom>
          <a:noFill/>
        </p:spPr>
        <p:txBody>
          <a:bodyPr wrap="square">
            <a:spAutoFit/>
          </a:bodyPr>
          <a:lstStyle/>
          <a:p>
            <a:pPr marL="347345" indent="-347345">
              <a:lnSpc>
                <a:spcPct val="115000"/>
              </a:lnSpc>
              <a:spcBef>
                <a:spcPts val="215"/>
              </a:spcBef>
              <a:buNone/>
            </a:pPr>
            <a:r>
              <a:rPr lang="en-GB" sz="2000" b="1" kern="1200" dirty="0">
                <a:solidFill>
                  <a:srgbClr val="000000"/>
                </a:solidFill>
                <a:effectLst/>
                <a:ea typeface="Times New Roman" panose="02020603050405020304" pitchFamily="18" charset="0"/>
                <a:cs typeface="Arial" panose="020B0604020202020204" pitchFamily="34" charset="0"/>
              </a:rPr>
              <a:t>Cover Page</a:t>
            </a:r>
            <a:endParaRPr lang="en-GB" sz="2000" b="1" kern="100" dirty="0">
              <a:effectLst/>
              <a:ea typeface="DengXian" panose="02010600030101010101" pitchFamily="2" charset="-122"/>
              <a:cs typeface="Arial" panose="020B0604020202020204" pitchFamily="34" charset="0"/>
            </a:endParaRPr>
          </a:p>
          <a:p>
            <a:pPr lvl="0">
              <a:lnSpc>
                <a:spcPct val="115000"/>
              </a:lnSpc>
              <a:tabLst>
                <a:tab pos="457200" algn="l"/>
              </a:tabLst>
            </a:pPr>
            <a:r>
              <a:rPr lang="en-GB" sz="2000" kern="1200" dirty="0">
                <a:solidFill>
                  <a:srgbClr val="000000"/>
                </a:solidFill>
                <a:effectLst/>
                <a:ea typeface="Times New Roman" panose="02020603050405020304" pitchFamily="18" charset="0"/>
                <a:cs typeface="Arial" panose="020B0604020202020204" pitchFamily="34" charset="0"/>
              </a:rPr>
              <a:t>Name of University and logo</a:t>
            </a:r>
            <a:endParaRPr lang="en-GB" sz="2000" kern="100" dirty="0">
              <a:effectLst/>
              <a:ea typeface="DengXian" panose="02010600030101010101" pitchFamily="2" charset="-122"/>
              <a:cs typeface="Arial" panose="020B0604020202020204" pitchFamily="34" charset="0"/>
            </a:endParaRPr>
          </a:p>
          <a:p>
            <a:pPr lvl="0">
              <a:lnSpc>
                <a:spcPct val="115000"/>
              </a:lnSpc>
              <a:tabLst>
                <a:tab pos="457200" algn="l"/>
              </a:tabLst>
            </a:pPr>
            <a:r>
              <a:rPr lang="en-GB" sz="2000" kern="1200" dirty="0">
                <a:solidFill>
                  <a:srgbClr val="000000"/>
                </a:solidFill>
                <a:effectLst/>
                <a:ea typeface="Times New Roman" panose="02020603050405020304" pitchFamily="18" charset="0"/>
                <a:cs typeface="Arial" panose="020B0604020202020204" pitchFamily="34" charset="0"/>
              </a:rPr>
              <a:t>Programme of Study</a:t>
            </a:r>
            <a:endParaRPr lang="en-GB" sz="2000" kern="100" dirty="0">
              <a:effectLst/>
              <a:ea typeface="DengXian" panose="02010600030101010101" pitchFamily="2" charset="-122"/>
              <a:cs typeface="Arial" panose="020B0604020202020204" pitchFamily="34" charset="0"/>
            </a:endParaRPr>
          </a:p>
          <a:p>
            <a:pPr lvl="0">
              <a:lnSpc>
                <a:spcPct val="115000"/>
              </a:lnSpc>
              <a:tabLst>
                <a:tab pos="457200" algn="l"/>
              </a:tabLst>
            </a:pPr>
            <a:r>
              <a:rPr lang="en-GB" sz="2000" kern="1200" dirty="0">
                <a:solidFill>
                  <a:srgbClr val="000000"/>
                </a:solidFill>
                <a:effectLst/>
                <a:ea typeface="Times New Roman" panose="02020603050405020304" pitchFamily="18" charset="0"/>
                <a:cs typeface="Arial" panose="020B0604020202020204" pitchFamily="34" charset="0"/>
              </a:rPr>
              <a:t>Name and Student ID</a:t>
            </a:r>
            <a:endParaRPr lang="en-GB" sz="2000" kern="100" dirty="0">
              <a:effectLst/>
              <a:ea typeface="DengXian" panose="02010600030101010101" pitchFamily="2" charset="-122"/>
              <a:cs typeface="Arial" panose="020B0604020202020204" pitchFamily="34" charset="0"/>
            </a:endParaRPr>
          </a:p>
          <a:p>
            <a:pPr lvl="0">
              <a:lnSpc>
                <a:spcPct val="115000"/>
              </a:lnSpc>
              <a:tabLst>
                <a:tab pos="457200" algn="l"/>
              </a:tabLst>
            </a:pPr>
            <a:r>
              <a:rPr lang="en-GB" sz="2000" kern="1200" dirty="0">
                <a:solidFill>
                  <a:srgbClr val="000000"/>
                </a:solidFill>
                <a:effectLst/>
                <a:ea typeface="Times New Roman" panose="02020603050405020304" pitchFamily="18" charset="0"/>
                <a:cs typeface="Arial" panose="020B0604020202020204" pitchFamily="34" charset="0"/>
              </a:rPr>
              <a:t>Business Development Proposal Title</a:t>
            </a:r>
          </a:p>
          <a:p>
            <a:pPr lvl="0">
              <a:lnSpc>
                <a:spcPct val="115000"/>
              </a:lnSpc>
              <a:tabLst>
                <a:tab pos="457200" algn="l"/>
              </a:tabLst>
            </a:pPr>
            <a:r>
              <a:rPr lang="en-GB" sz="2000" dirty="0">
                <a:solidFill>
                  <a:srgbClr val="000000"/>
                </a:solidFill>
                <a:ea typeface="DengXian" panose="02010600030101010101" pitchFamily="2" charset="-122"/>
                <a:cs typeface="Arial" panose="020B0604020202020204" pitchFamily="34" charset="0"/>
              </a:rPr>
              <a:t>Pathway</a:t>
            </a:r>
            <a:endParaRPr lang="en-GB" sz="2000" kern="100" dirty="0">
              <a:effectLst/>
              <a:ea typeface="DengXian" panose="02010600030101010101" pitchFamily="2" charset="-122"/>
              <a:cs typeface="Arial" panose="020B0604020202020204" pitchFamily="34" charset="0"/>
            </a:endParaRPr>
          </a:p>
          <a:p>
            <a:pPr lvl="0">
              <a:lnSpc>
                <a:spcPct val="115000"/>
              </a:lnSpc>
              <a:tabLst>
                <a:tab pos="457200" algn="l"/>
              </a:tabLst>
            </a:pPr>
            <a:r>
              <a:rPr lang="en-GB" sz="2000" kern="1200" dirty="0">
                <a:solidFill>
                  <a:srgbClr val="000000"/>
                </a:solidFill>
                <a:effectLst/>
                <a:ea typeface="Times New Roman" panose="02020603050405020304" pitchFamily="18" charset="0"/>
                <a:cs typeface="Arial" panose="020B0604020202020204" pitchFamily="34" charset="0"/>
              </a:rPr>
              <a:t>Supervisor</a:t>
            </a:r>
          </a:p>
          <a:p>
            <a:pPr lvl="0">
              <a:lnSpc>
                <a:spcPct val="115000"/>
              </a:lnSpc>
              <a:tabLst>
                <a:tab pos="457200" algn="l"/>
              </a:tabLst>
            </a:pPr>
            <a:r>
              <a:rPr lang="en-GB" sz="2000" b="1" dirty="0">
                <a:solidFill>
                  <a:srgbClr val="000000"/>
                </a:solidFill>
                <a:ea typeface="DengXian" panose="02010600030101010101" pitchFamily="2" charset="-122"/>
                <a:cs typeface="Arial" panose="020B0604020202020204" pitchFamily="34" charset="0"/>
              </a:rPr>
              <a:t>Second Page</a:t>
            </a:r>
            <a:endParaRPr lang="en-GB" sz="2000" b="1" kern="100" dirty="0">
              <a:effectLst/>
              <a:ea typeface="DengXian" panose="02010600030101010101" pitchFamily="2" charset="-122"/>
              <a:cs typeface="Arial" panose="020B0604020202020204" pitchFamily="34" charset="0"/>
            </a:endParaRPr>
          </a:p>
          <a:p>
            <a:pPr marL="347345" indent="-347345">
              <a:lnSpc>
                <a:spcPct val="115000"/>
              </a:lnSpc>
              <a:spcBef>
                <a:spcPts val="215"/>
              </a:spcBef>
              <a:buNone/>
            </a:pPr>
            <a:r>
              <a:rPr lang="en-GB" sz="2000" kern="1200" dirty="0">
                <a:solidFill>
                  <a:srgbClr val="000000"/>
                </a:solidFill>
                <a:effectLst/>
                <a:ea typeface="Times New Roman" panose="02020603050405020304" pitchFamily="18" charset="0"/>
                <a:cs typeface="Arial" panose="020B0604020202020204" pitchFamily="34" charset="0"/>
              </a:rPr>
              <a:t>Declaration</a:t>
            </a:r>
            <a:endParaRPr lang="en-GB" sz="2000" kern="100" dirty="0">
              <a:effectLst/>
              <a:ea typeface="DengXian" panose="02010600030101010101" pitchFamily="2" charset="-122"/>
              <a:cs typeface="Arial" panose="020B0604020202020204" pitchFamily="34" charset="0"/>
            </a:endParaRPr>
          </a:p>
          <a:p>
            <a:pPr marL="347345" indent="-347345">
              <a:lnSpc>
                <a:spcPct val="115000"/>
              </a:lnSpc>
              <a:spcBef>
                <a:spcPts val="215"/>
              </a:spcBef>
              <a:buNone/>
            </a:pPr>
            <a:r>
              <a:rPr lang="en-GB" sz="2000" kern="1200" dirty="0">
                <a:solidFill>
                  <a:srgbClr val="000000"/>
                </a:solidFill>
                <a:effectLst/>
                <a:ea typeface="Times New Roman" panose="02020603050405020304" pitchFamily="18" charset="0"/>
                <a:cs typeface="Arial" panose="020B0604020202020204" pitchFamily="34" charset="0"/>
              </a:rPr>
              <a:t>Acknowledgements</a:t>
            </a:r>
          </a:p>
          <a:p>
            <a:pPr marL="347345" indent="-347345">
              <a:lnSpc>
                <a:spcPct val="115000"/>
              </a:lnSpc>
              <a:spcBef>
                <a:spcPts val="215"/>
              </a:spcBef>
              <a:buNone/>
            </a:pPr>
            <a:r>
              <a:rPr lang="en-GB" sz="2000" dirty="0">
                <a:solidFill>
                  <a:srgbClr val="000000"/>
                </a:solidFill>
                <a:ea typeface="DengXian" panose="02010600030101010101" pitchFamily="2" charset="-122"/>
                <a:cs typeface="Arial" panose="020B0604020202020204" pitchFamily="34" charset="0"/>
              </a:rPr>
              <a:t>Table of </a:t>
            </a:r>
            <a:r>
              <a:rPr lang="en-GB" sz="2000" kern="1200" dirty="0">
                <a:solidFill>
                  <a:srgbClr val="000000"/>
                </a:solidFill>
                <a:effectLst/>
                <a:ea typeface="Times New Roman" panose="02020603050405020304" pitchFamily="18" charset="0"/>
                <a:cs typeface="Arial" panose="020B0604020202020204" pitchFamily="34" charset="0"/>
              </a:rPr>
              <a:t>Contents</a:t>
            </a:r>
            <a:endParaRPr lang="en-GB" sz="2000" kern="100" dirty="0">
              <a:effectLst/>
              <a:ea typeface="DengXian" panose="02010600030101010101" pitchFamily="2" charset="-122"/>
              <a:cs typeface="Arial" panose="020B0604020202020204" pitchFamily="34" charset="0"/>
            </a:endParaRPr>
          </a:p>
          <a:p>
            <a:pPr marL="347345" indent="-347345">
              <a:lnSpc>
                <a:spcPct val="115000"/>
              </a:lnSpc>
              <a:spcBef>
                <a:spcPts val="215"/>
              </a:spcBef>
              <a:buNone/>
            </a:pPr>
            <a:r>
              <a:rPr lang="en-GB" sz="2000" kern="1200" dirty="0">
                <a:solidFill>
                  <a:srgbClr val="000000"/>
                </a:solidFill>
                <a:effectLst/>
                <a:ea typeface="Times New Roman" panose="02020603050405020304" pitchFamily="18" charset="0"/>
                <a:cs typeface="Arial" panose="020B0604020202020204" pitchFamily="34" charset="0"/>
              </a:rPr>
              <a:t>List of Tables &amp; Figures </a:t>
            </a:r>
            <a:endParaRPr lang="en-GB" sz="2000" kern="100" dirty="0">
              <a:effectLst/>
              <a:ea typeface="DengXian" panose="02010600030101010101" pitchFamily="2" charset="-122"/>
              <a:cs typeface="Arial" panose="020B0604020202020204" pitchFamily="34" charset="0"/>
            </a:endParaRPr>
          </a:p>
          <a:p>
            <a:pPr marL="347345" indent="-347345">
              <a:lnSpc>
                <a:spcPct val="115000"/>
              </a:lnSpc>
              <a:spcBef>
                <a:spcPts val="215"/>
              </a:spcBef>
              <a:spcAft>
                <a:spcPts val="800"/>
              </a:spcAft>
              <a:buNone/>
            </a:pPr>
            <a:r>
              <a:rPr lang="en-GB" sz="800" kern="1200" dirty="0">
                <a:solidFill>
                  <a:srgbClr val="000000"/>
                </a:solidFill>
                <a:effectLst/>
                <a:ea typeface="Times New Roman" panose="02020603050405020304" pitchFamily="18" charset="0"/>
                <a:cs typeface="Arial" panose="020B0604020202020204" pitchFamily="34" charset="0"/>
              </a:rPr>
              <a:t> </a:t>
            </a:r>
            <a:endParaRPr lang="en-GB" sz="800" kern="100" dirty="0">
              <a:effectLst/>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23228384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additive="base">
                                        <p:cTn id="11" dur="5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 calcmode="lin" valueType="num">
                                      <p:cBhvr additive="base">
                                        <p:cTn id="17" dur="500" fill="hold"/>
                                        <p:tgtEl>
                                          <p:spTgt spid="6">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additive="base">
                                        <p:cTn id="23" dur="500" fill="hold"/>
                                        <p:tgtEl>
                                          <p:spTgt spid="6">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6">
                                            <p:txEl>
                                              <p:pRg st="3" end="3"/>
                                            </p:txEl>
                                          </p:spTgt>
                                        </p:tgtEl>
                                        <p:attrNameLst>
                                          <p:attrName>style.visibility</p:attrName>
                                        </p:attrNameLst>
                                      </p:cBhvr>
                                      <p:to>
                                        <p:strVal val="visible"/>
                                      </p:to>
                                    </p:set>
                                    <p:anim calcmode="lin" valueType="num">
                                      <p:cBhvr additive="base">
                                        <p:cTn id="29" dur="500" fill="hold"/>
                                        <p:tgtEl>
                                          <p:spTgt spid="6">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6">
                                            <p:txEl>
                                              <p:pRg st="4" end="4"/>
                                            </p:txEl>
                                          </p:spTgt>
                                        </p:tgtEl>
                                        <p:attrNameLst>
                                          <p:attrName>style.visibility</p:attrName>
                                        </p:attrNameLst>
                                      </p:cBhvr>
                                      <p:to>
                                        <p:strVal val="visible"/>
                                      </p:to>
                                    </p:set>
                                    <p:anim calcmode="lin" valueType="num">
                                      <p:cBhvr additive="base">
                                        <p:cTn id="35" dur="500" fill="hold"/>
                                        <p:tgtEl>
                                          <p:spTgt spid="6">
                                            <p:txEl>
                                              <p:pRg st="4" end="4"/>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6">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nodeType="clickEffect">
                                  <p:stCondLst>
                                    <p:cond delay="0"/>
                                  </p:stCondLst>
                                  <p:childTnLst>
                                    <p:set>
                                      <p:cBhvr>
                                        <p:cTn id="40" dur="1" fill="hold">
                                          <p:stCondLst>
                                            <p:cond delay="0"/>
                                          </p:stCondLst>
                                        </p:cTn>
                                        <p:tgtEl>
                                          <p:spTgt spid="6">
                                            <p:txEl>
                                              <p:pRg st="5" end="5"/>
                                            </p:txEl>
                                          </p:spTgt>
                                        </p:tgtEl>
                                        <p:attrNameLst>
                                          <p:attrName>style.visibility</p:attrName>
                                        </p:attrNameLst>
                                      </p:cBhvr>
                                      <p:to>
                                        <p:strVal val="visible"/>
                                      </p:to>
                                    </p:set>
                                    <p:anim calcmode="lin" valueType="num">
                                      <p:cBhvr additive="base">
                                        <p:cTn id="41" dur="500" fill="hold"/>
                                        <p:tgtEl>
                                          <p:spTgt spid="6">
                                            <p:txEl>
                                              <p:pRg st="5" end="5"/>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6">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nodeType="clickEffect">
                                  <p:stCondLst>
                                    <p:cond delay="0"/>
                                  </p:stCondLst>
                                  <p:childTnLst>
                                    <p:set>
                                      <p:cBhvr>
                                        <p:cTn id="46" dur="1" fill="hold">
                                          <p:stCondLst>
                                            <p:cond delay="0"/>
                                          </p:stCondLst>
                                        </p:cTn>
                                        <p:tgtEl>
                                          <p:spTgt spid="6">
                                            <p:txEl>
                                              <p:pRg st="6" end="6"/>
                                            </p:txEl>
                                          </p:spTgt>
                                        </p:tgtEl>
                                        <p:attrNameLst>
                                          <p:attrName>style.visibility</p:attrName>
                                        </p:attrNameLst>
                                      </p:cBhvr>
                                      <p:to>
                                        <p:strVal val="visible"/>
                                      </p:to>
                                    </p:set>
                                    <p:anim calcmode="lin" valueType="num">
                                      <p:cBhvr additive="base">
                                        <p:cTn id="47" dur="500" fill="hold"/>
                                        <p:tgtEl>
                                          <p:spTgt spid="6">
                                            <p:txEl>
                                              <p:pRg st="6" end="6"/>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6">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nodeType="clickEffect">
                                  <p:stCondLst>
                                    <p:cond delay="0"/>
                                  </p:stCondLst>
                                  <p:childTnLst>
                                    <p:set>
                                      <p:cBhvr>
                                        <p:cTn id="52" dur="1" fill="hold">
                                          <p:stCondLst>
                                            <p:cond delay="0"/>
                                          </p:stCondLst>
                                        </p:cTn>
                                        <p:tgtEl>
                                          <p:spTgt spid="6">
                                            <p:txEl>
                                              <p:pRg st="7" end="7"/>
                                            </p:txEl>
                                          </p:spTgt>
                                        </p:tgtEl>
                                        <p:attrNameLst>
                                          <p:attrName>style.visibility</p:attrName>
                                        </p:attrNameLst>
                                      </p:cBhvr>
                                      <p:to>
                                        <p:strVal val="visible"/>
                                      </p:to>
                                    </p:set>
                                    <p:anim calcmode="lin" valueType="num">
                                      <p:cBhvr additive="base">
                                        <p:cTn id="53" dur="500" fill="hold"/>
                                        <p:tgtEl>
                                          <p:spTgt spid="6">
                                            <p:txEl>
                                              <p:pRg st="7" end="7"/>
                                            </p:tx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6">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8" fill="hold" nodeType="clickEffect">
                                  <p:stCondLst>
                                    <p:cond delay="0"/>
                                  </p:stCondLst>
                                  <p:childTnLst>
                                    <p:set>
                                      <p:cBhvr>
                                        <p:cTn id="58" dur="1" fill="hold">
                                          <p:stCondLst>
                                            <p:cond delay="0"/>
                                          </p:stCondLst>
                                        </p:cTn>
                                        <p:tgtEl>
                                          <p:spTgt spid="6">
                                            <p:txEl>
                                              <p:pRg st="8" end="8"/>
                                            </p:txEl>
                                          </p:spTgt>
                                        </p:tgtEl>
                                        <p:attrNameLst>
                                          <p:attrName>style.visibility</p:attrName>
                                        </p:attrNameLst>
                                      </p:cBhvr>
                                      <p:to>
                                        <p:strVal val="visible"/>
                                      </p:to>
                                    </p:set>
                                    <p:anim calcmode="lin" valueType="num">
                                      <p:cBhvr additive="base">
                                        <p:cTn id="59" dur="500" fill="hold"/>
                                        <p:tgtEl>
                                          <p:spTgt spid="6">
                                            <p:txEl>
                                              <p:pRg st="8" end="8"/>
                                            </p:txEl>
                                          </p:spTgt>
                                        </p:tgtEl>
                                        <p:attrNameLst>
                                          <p:attrName>ppt_x</p:attrName>
                                        </p:attrNameLst>
                                      </p:cBhvr>
                                      <p:tavLst>
                                        <p:tav tm="0">
                                          <p:val>
                                            <p:strVal val="0-#ppt_w/2"/>
                                          </p:val>
                                        </p:tav>
                                        <p:tav tm="100000">
                                          <p:val>
                                            <p:strVal val="#ppt_x"/>
                                          </p:val>
                                        </p:tav>
                                      </p:tavLst>
                                    </p:anim>
                                    <p:anim calcmode="lin" valueType="num">
                                      <p:cBhvr additive="base">
                                        <p:cTn id="60" dur="500" fill="hold"/>
                                        <p:tgtEl>
                                          <p:spTgt spid="6">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8" fill="hold" nodeType="clickEffect">
                                  <p:stCondLst>
                                    <p:cond delay="0"/>
                                  </p:stCondLst>
                                  <p:childTnLst>
                                    <p:set>
                                      <p:cBhvr>
                                        <p:cTn id="64" dur="1" fill="hold">
                                          <p:stCondLst>
                                            <p:cond delay="0"/>
                                          </p:stCondLst>
                                        </p:cTn>
                                        <p:tgtEl>
                                          <p:spTgt spid="6">
                                            <p:txEl>
                                              <p:pRg st="9" end="9"/>
                                            </p:txEl>
                                          </p:spTgt>
                                        </p:tgtEl>
                                        <p:attrNameLst>
                                          <p:attrName>style.visibility</p:attrName>
                                        </p:attrNameLst>
                                      </p:cBhvr>
                                      <p:to>
                                        <p:strVal val="visible"/>
                                      </p:to>
                                    </p:set>
                                    <p:anim calcmode="lin" valueType="num">
                                      <p:cBhvr additive="base">
                                        <p:cTn id="65" dur="500" fill="hold"/>
                                        <p:tgtEl>
                                          <p:spTgt spid="6">
                                            <p:txEl>
                                              <p:pRg st="9" end="9"/>
                                            </p:txEl>
                                          </p:spTgt>
                                        </p:tgtEl>
                                        <p:attrNameLst>
                                          <p:attrName>ppt_x</p:attrName>
                                        </p:attrNameLst>
                                      </p:cBhvr>
                                      <p:tavLst>
                                        <p:tav tm="0">
                                          <p:val>
                                            <p:strVal val="0-#ppt_w/2"/>
                                          </p:val>
                                        </p:tav>
                                        <p:tav tm="100000">
                                          <p:val>
                                            <p:strVal val="#ppt_x"/>
                                          </p:val>
                                        </p:tav>
                                      </p:tavLst>
                                    </p:anim>
                                    <p:anim calcmode="lin" valueType="num">
                                      <p:cBhvr additive="base">
                                        <p:cTn id="66" dur="500" fill="hold"/>
                                        <p:tgtEl>
                                          <p:spTgt spid="6">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8" fill="hold" nodeType="clickEffect">
                                  <p:stCondLst>
                                    <p:cond delay="0"/>
                                  </p:stCondLst>
                                  <p:childTnLst>
                                    <p:set>
                                      <p:cBhvr>
                                        <p:cTn id="70" dur="1" fill="hold">
                                          <p:stCondLst>
                                            <p:cond delay="0"/>
                                          </p:stCondLst>
                                        </p:cTn>
                                        <p:tgtEl>
                                          <p:spTgt spid="6">
                                            <p:txEl>
                                              <p:pRg st="10" end="10"/>
                                            </p:txEl>
                                          </p:spTgt>
                                        </p:tgtEl>
                                        <p:attrNameLst>
                                          <p:attrName>style.visibility</p:attrName>
                                        </p:attrNameLst>
                                      </p:cBhvr>
                                      <p:to>
                                        <p:strVal val="visible"/>
                                      </p:to>
                                    </p:set>
                                    <p:anim calcmode="lin" valueType="num">
                                      <p:cBhvr additive="base">
                                        <p:cTn id="71" dur="500" fill="hold"/>
                                        <p:tgtEl>
                                          <p:spTgt spid="6">
                                            <p:txEl>
                                              <p:pRg st="10" end="10"/>
                                            </p:txEl>
                                          </p:spTgt>
                                        </p:tgtEl>
                                        <p:attrNameLst>
                                          <p:attrName>ppt_x</p:attrName>
                                        </p:attrNameLst>
                                      </p:cBhvr>
                                      <p:tavLst>
                                        <p:tav tm="0">
                                          <p:val>
                                            <p:strVal val="0-#ppt_w/2"/>
                                          </p:val>
                                        </p:tav>
                                        <p:tav tm="100000">
                                          <p:val>
                                            <p:strVal val="#ppt_x"/>
                                          </p:val>
                                        </p:tav>
                                      </p:tavLst>
                                    </p:anim>
                                    <p:anim calcmode="lin" valueType="num">
                                      <p:cBhvr additive="base">
                                        <p:cTn id="72" dur="500" fill="hold"/>
                                        <p:tgtEl>
                                          <p:spTgt spid="6">
                                            <p:txEl>
                                              <p:pRg st="10" end="10"/>
                                            </p:txEl>
                                          </p:spTgt>
                                        </p:tgtEl>
                                        <p:attrNameLst>
                                          <p:attrName>ppt_y</p:attrName>
                                        </p:attrNameLst>
                                      </p:cBhvr>
                                      <p:tavLst>
                                        <p:tav tm="0">
                                          <p:val>
                                            <p:strVal val="#ppt_y"/>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8" fill="hold" nodeType="clickEffect">
                                  <p:stCondLst>
                                    <p:cond delay="0"/>
                                  </p:stCondLst>
                                  <p:childTnLst>
                                    <p:set>
                                      <p:cBhvr>
                                        <p:cTn id="76" dur="1" fill="hold">
                                          <p:stCondLst>
                                            <p:cond delay="0"/>
                                          </p:stCondLst>
                                        </p:cTn>
                                        <p:tgtEl>
                                          <p:spTgt spid="6">
                                            <p:txEl>
                                              <p:pRg st="11" end="11"/>
                                            </p:txEl>
                                          </p:spTgt>
                                        </p:tgtEl>
                                        <p:attrNameLst>
                                          <p:attrName>style.visibility</p:attrName>
                                        </p:attrNameLst>
                                      </p:cBhvr>
                                      <p:to>
                                        <p:strVal val="visible"/>
                                      </p:to>
                                    </p:set>
                                    <p:anim calcmode="lin" valueType="num">
                                      <p:cBhvr additive="base">
                                        <p:cTn id="77" dur="500" fill="hold"/>
                                        <p:tgtEl>
                                          <p:spTgt spid="6">
                                            <p:txEl>
                                              <p:pRg st="11" end="11"/>
                                            </p:txEl>
                                          </p:spTgt>
                                        </p:tgtEl>
                                        <p:attrNameLst>
                                          <p:attrName>ppt_x</p:attrName>
                                        </p:attrNameLst>
                                      </p:cBhvr>
                                      <p:tavLst>
                                        <p:tav tm="0">
                                          <p:val>
                                            <p:strVal val="0-#ppt_w/2"/>
                                          </p:val>
                                        </p:tav>
                                        <p:tav tm="100000">
                                          <p:val>
                                            <p:strVal val="#ppt_x"/>
                                          </p:val>
                                        </p:tav>
                                      </p:tavLst>
                                    </p:anim>
                                    <p:anim calcmode="lin" valueType="num">
                                      <p:cBhvr additive="base">
                                        <p:cTn id="78" dur="500" fill="hold"/>
                                        <p:tgtEl>
                                          <p:spTgt spid="6">
                                            <p:txEl>
                                              <p:pRg st="11" end="1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294D25-1C71-D397-E044-675F4C609B2D}"/>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168A72B5-B6B4-3D06-990C-DE390F003653}"/>
              </a:ext>
            </a:extLst>
          </p:cNvPr>
          <p:cNvSpPr txBox="1"/>
          <p:nvPr/>
        </p:nvSpPr>
        <p:spPr>
          <a:xfrm>
            <a:off x="1843004" y="55963"/>
            <a:ext cx="9090249" cy="523220"/>
          </a:xfrm>
          <a:prstGeom prst="rect">
            <a:avLst/>
          </a:prstGeom>
          <a:noFill/>
        </p:spPr>
        <p:txBody>
          <a:bodyPr wrap="square" rtlCol="0">
            <a:spAutoFit/>
          </a:bodyPr>
          <a:lstStyle/>
          <a:p>
            <a:pPr algn="ctr"/>
            <a:r>
              <a:rPr lang="en-GB" sz="2800" b="1" dirty="0">
                <a:solidFill>
                  <a:prstClr val="black"/>
                </a:solidFill>
                <a:highlight>
                  <a:srgbClr val="FFFF00"/>
                </a:highlight>
                <a:latin typeface="Myriad Pro"/>
              </a:rPr>
              <a:t>Business Development Proposal</a:t>
            </a:r>
          </a:p>
        </p:txBody>
      </p:sp>
      <p:sp>
        <p:nvSpPr>
          <p:cNvPr id="7" name="Content Placeholder 6">
            <a:extLst>
              <a:ext uri="{FF2B5EF4-FFF2-40B4-BE49-F238E27FC236}">
                <a16:creationId xmlns:a16="http://schemas.microsoft.com/office/drawing/2014/main" id="{7C6248E2-27D1-908E-CCC6-AB67B1646B88}"/>
              </a:ext>
            </a:extLst>
          </p:cNvPr>
          <p:cNvSpPr>
            <a:spLocks noGrp="1"/>
          </p:cNvSpPr>
          <p:nvPr>
            <p:ph idx="1"/>
          </p:nvPr>
        </p:nvSpPr>
        <p:spPr>
          <a:xfrm>
            <a:off x="0" y="672495"/>
            <a:ext cx="12081753" cy="5018187"/>
          </a:xfrm>
        </p:spPr>
        <p:txBody>
          <a:bodyPr>
            <a:normAutofit/>
          </a:bodyPr>
          <a:lstStyle/>
          <a:p>
            <a:pPr marL="0" marR="0" lvl="0" indent="0" defTabSz="914400" rtl="0" eaLnBrk="1" fontAlgn="auto" latinLnBrk="0" hangingPunct="1">
              <a:lnSpc>
                <a:spcPct val="100000"/>
              </a:lnSpc>
              <a:spcBef>
                <a:spcPct val="20000"/>
              </a:spcBef>
              <a:spcAft>
                <a:spcPts val="0"/>
              </a:spcAft>
              <a:buClr>
                <a:srgbClr val="0070C0"/>
              </a:buClr>
              <a:buSzTx/>
              <a:buNone/>
              <a:tabLst/>
              <a:defRPr/>
            </a:pPr>
            <a:endParaRPr kumimoji="0" lang="en-GB" sz="2700" b="0" i="0" u="none" strike="noStrike" kern="1200" cap="none" spc="0" normalizeH="0" baseline="0" noProof="0" dirty="0">
              <a:ln>
                <a:noFill/>
              </a:ln>
              <a:solidFill>
                <a:prstClr val="black"/>
              </a:solidFill>
              <a:effectLst/>
              <a:uLnTx/>
              <a:uFillTx/>
              <a:latin typeface="Myriad Pro"/>
              <a:ea typeface="+mn-ea"/>
              <a:cs typeface="+mn-cs"/>
            </a:endParaRPr>
          </a:p>
          <a:p>
            <a:pPr marL="0" marR="0" lvl="0" indent="0" algn="l" defTabSz="914400" rtl="0" eaLnBrk="1" fontAlgn="auto" latinLnBrk="0" hangingPunct="1">
              <a:lnSpc>
                <a:spcPct val="100000"/>
              </a:lnSpc>
              <a:spcBef>
                <a:spcPct val="20000"/>
              </a:spcBef>
              <a:spcAft>
                <a:spcPts val="0"/>
              </a:spcAft>
              <a:buClr>
                <a:srgbClr val="0070C0"/>
              </a:buClr>
              <a:buSzTx/>
              <a:buNone/>
              <a:tabLst/>
              <a:defRPr/>
            </a:pPr>
            <a:endParaRPr kumimoji="0" lang="en-GB" sz="2800" b="0" i="0" u="none" strike="noStrike" kern="1200" cap="none" spc="0" normalizeH="0" baseline="0" noProof="0" dirty="0">
              <a:ln>
                <a:noFill/>
              </a:ln>
              <a:solidFill>
                <a:srgbClr val="4C4C4C"/>
              </a:solidFill>
              <a:effectLst/>
              <a:uLnTx/>
              <a:uFillTx/>
              <a:latin typeface="Myriad Pro"/>
              <a:ea typeface="+mn-ea"/>
              <a:cs typeface="+mn-cs"/>
            </a:endParaRPr>
          </a:p>
        </p:txBody>
      </p:sp>
      <p:sp>
        <p:nvSpPr>
          <p:cNvPr id="6" name="TextBox 5">
            <a:extLst>
              <a:ext uri="{FF2B5EF4-FFF2-40B4-BE49-F238E27FC236}">
                <a16:creationId xmlns:a16="http://schemas.microsoft.com/office/drawing/2014/main" id="{97EE4776-30AD-86F6-3625-8B5FB803AF70}"/>
              </a:ext>
            </a:extLst>
          </p:cNvPr>
          <p:cNvSpPr txBox="1"/>
          <p:nvPr/>
        </p:nvSpPr>
        <p:spPr>
          <a:xfrm>
            <a:off x="110247" y="672495"/>
            <a:ext cx="11971505" cy="5529014"/>
          </a:xfrm>
          <a:prstGeom prst="rect">
            <a:avLst/>
          </a:prstGeom>
          <a:noFill/>
        </p:spPr>
        <p:txBody>
          <a:bodyPr wrap="square">
            <a:spAutoFit/>
          </a:bodyPr>
          <a:lstStyle/>
          <a:p>
            <a:pPr>
              <a:lnSpc>
                <a:spcPct val="107000"/>
              </a:lnSpc>
              <a:spcAft>
                <a:spcPts val="800"/>
              </a:spcAft>
              <a:buNone/>
            </a:pPr>
            <a:r>
              <a:rPr lang="en-GB" sz="1600" dirty="0">
                <a:effectLst/>
                <a:ea typeface="Calibri" panose="020F0502020204030204" pitchFamily="34" charset="0"/>
                <a:cs typeface="Arial" panose="020B0604020202020204" pitchFamily="34" charset="0"/>
              </a:rPr>
              <a:t>DECLARATION </a:t>
            </a:r>
          </a:p>
          <a:p>
            <a:pPr>
              <a:lnSpc>
                <a:spcPct val="107000"/>
              </a:lnSpc>
              <a:spcAft>
                <a:spcPts val="800"/>
              </a:spcAft>
              <a:buNone/>
            </a:pPr>
            <a:r>
              <a:rPr lang="en-GB" sz="1600" dirty="0">
                <a:effectLst/>
                <a:ea typeface="Calibri" panose="020F0502020204030204" pitchFamily="34" charset="0"/>
                <a:cs typeface="Arial" panose="020B0604020202020204" pitchFamily="34" charset="0"/>
              </a:rPr>
              <a:t>Please add the following paragraph: </a:t>
            </a:r>
          </a:p>
          <a:p>
            <a:pPr fontAlgn="base">
              <a:buNone/>
            </a:pPr>
            <a:r>
              <a:rPr lang="en-GB" sz="1600" dirty="0">
                <a:effectLst/>
                <a:ea typeface="Times New Roman" panose="02020603050405020304" pitchFamily="18" charset="0"/>
              </a:rPr>
              <a:t>I, [</a:t>
            </a:r>
            <a:r>
              <a:rPr lang="en-GB" sz="1600" i="1" dirty="0">
                <a:effectLst/>
                <a:ea typeface="Times New Roman" panose="02020603050405020304" pitchFamily="18" charset="0"/>
              </a:rPr>
              <a:t>INSERT NAME</a:t>
            </a:r>
            <a:r>
              <a:rPr lang="en-GB" sz="1600" dirty="0">
                <a:effectLst/>
                <a:ea typeface="Times New Roman" panose="02020603050405020304" pitchFamily="18" charset="0"/>
              </a:rPr>
              <a:t>] declare that this Business Development Proposal has been composed by myself, that the work contained herein is entirely my own except where explicitly stated otherwise in the text, and that this work has not been submitted for any other degree or qualification, in whole or in part, except as specified. </a:t>
            </a:r>
          </a:p>
          <a:p>
            <a:pPr fontAlgn="base">
              <a:buNone/>
            </a:pPr>
            <a:r>
              <a:rPr lang="en-GB" sz="1600" dirty="0">
                <a:effectLst/>
                <a:ea typeface="Times New Roman" panose="02020603050405020304" pitchFamily="18" charset="0"/>
              </a:rPr>
              <a:t> </a:t>
            </a:r>
          </a:p>
          <a:p>
            <a:pPr fontAlgn="base">
              <a:buNone/>
            </a:pPr>
            <a:r>
              <a:rPr lang="en-GB" sz="1600" dirty="0">
                <a:effectLst/>
                <a:ea typeface="Times New Roman" panose="02020603050405020304" pitchFamily="18" charset="0"/>
              </a:rPr>
              <a:t>Signature:...................................................... </a:t>
            </a:r>
          </a:p>
          <a:p>
            <a:pPr fontAlgn="base">
              <a:buNone/>
            </a:pPr>
            <a:r>
              <a:rPr lang="en-GB" sz="1600" dirty="0">
                <a:effectLst/>
                <a:ea typeface="Times New Roman" panose="02020603050405020304" pitchFamily="18" charset="0"/>
              </a:rPr>
              <a:t> </a:t>
            </a:r>
          </a:p>
          <a:p>
            <a:pPr fontAlgn="base">
              <a:buNone/>
            </a:pPr>
            <a:r>
              <a:rPr lang="en-GB" sz="1600" dirty="0">
                <a:effectLst/>
                <a:ea typeface="Times New Roman" panose="02020603050405020304" pitchFamily="18" charset="0"/>
              </a:rPr>
              <a:t>Date: ………………………………............................ </a:t>
            </a:r>
          </a:p>
          <a:p>
            <a:pPr>
              <a:lnSpc>
                <a:spcPct val="107000"/>
              </a:lnSpc>
              <a:spcAft>
                <a:spcPts val="800"/>
              </a:spcAft>
              <a:buNone/>
            </a:pPr>
            <a:r>
              <a:rPr lang="en-GB" sz="1600" dirty="0">
                <a:effectLst/>
                <a:ea typeface="Calibri" panose="020F0502020204030204" pitchFamily="34" charset="0"/>
                <a:cs typeface="Arial" panose="020B0604020202020204" pitchFamily="34" charset="0"/>
              </a:rPr>
              <a:t> </a:t>
            </a:r>
          </a:p>
          <a:p>
            <a:pPr>
              <a:lnSpc>
                <a:spcPct val="107000"/>
              </a:lnSpc>
              <a:spcAft>
                <a:spcPts val="800"/>
              </a:spcAft>
              <a:buNone/>
            </a:pPr>
            <a:r>
              <a:rPr lang="en-GB" sz="1600" dirty="0">
                <a:effectLst/>
                <a:ea typeface="Calibri" panose="020F0502020204030204" pitchFamily="34" charset="0"/>
                <a:cs typeface="Arial" panose="020B0604020202020204" pitchFamily="34" charset="0"/>
              </a:rPr>
              <a:t>ACKNOWLEDGEMENT</a:t>
            </a:r>
          </a:p>
          <a:p>
            <a:pPr>
              <a:lnSpc>
                <a:spcPct val="107000"/>
              </a:lnSpc>
              <a:spcAft>
                <a:spcPts val="800"/>
              </a:spcAft>
            </a:pPr>
            <a:r>
              <a:rPr lang="en-GB" sz="1600" dirty="0">
                <a:effectLst/>
                <a:ea typeface="Calibri" panose="020F0502020204030204" pitchFamily="34" charset="0"/>
                <a:cs typeface="Arial" panose="020B0604020202020204" pitchFamily="34" charset="0"/>
              </a:rPr>
              <a:t>In this section you can add a small paragraph where you acknowledge anyone that support during your MBA journey or anyone you would like to thank (for example family friends etc)</a:t>
            </a:r>
          </a:p>
          <a:p>
            <a:pPr>
              <a:lnSpc>
                <a:spcPct val="107000"/>
              </a:lnSpc>
              <a:spcAft>
                <a:spcPts val="800"/>
              </a:spcAft>
            </a:pPr>
            <a:r>
              <a:rPr lang="en-GB" sz="1600" dirty="0">
                <a:ea typeface="Calibri" panose="020F0502020204030204" pitchFamily="34" charset="0"/>
                <a:cs typeface="Arial" panose="020B0604020202020204" pitchFamily="34" charset="0"/>
              </a:rPr>
              <a:t>Then: </a:t>
            </a:r>
          </a:p>
          <a:p>
            <a:pPr>
              <a:lnSpc>
                <a:spcPct val="107000"/>
              </a:lnSpc>
              <a:spcAft>
                <a:spcPts val="800"/>
              </a:spcAft>
            </a:pPr>
            <a:r>
              <a:rPr lang="en-GB" sz="1600" dirty="0">
                <a:ea typeface="Calibri" panose="020F0502020204030204" pitchFamily="34" charset="0"/>
                <a:cs typeface="Arial" panose="020B0604020202020204" pitchFamily="34" charset="0"/>
              </a:rPr>
              <a:t>Table of Contents</a:t>
            </a:r>
          </a:p>
          <a:p>
            <a:pPr>
              <a:lnSpc>
                <a:spcPct val="107000"/>
              </a:lnSpc>
              <a:spcAft>
                <a:spcPts val="800"/>
              </a:spcAft>
            </a:pPr>
            <a:r>
              <a:rPr lang="en-GB" sz="1600" dirty="0">
                <a:ea typeface="Calibri" panose="020F0502020204030204" pitchFamily="34" charset="0"/>
                <a:cs typeface="Arial" panose="020B0604020202020204" pitchFamily="34" charset="0"/>
              </a:rPr>
              <a:t>List of Tables &amp; Figures </a:t>
            </a:r>
          </a:p>
          <a:p>
            <a:pPr>
              <a:lnSpc>
                <a:spcPct val="107000"/>
              </a:lnSpc>
              <a:spcAft>
                <a:spcPts val="800"/>
              </a:spcAft>
            </a:pPr>
            <a:endParaRPr lang="en-GB" sz="1600" dirty="0">
              <a:effectLst/>
              <a:ea typeface="Calibri" panose="020F0502020204030204" pitchFamily="34" charset="0"/>
              <a:cs typeface="Arial" panose="020B0604020202020204" pitchFamily="34" charset="0"/>
            </a:endParaRPr>
          </a:p>
          <a:p>
            <a:pPr marL="347345" indent="-347345">
              <a:lnSpc>
                <a:spcPct val="115000"/>
              </a:lnSpc>
              <a:spcBef>
                <a:spcPts val="215"/>
              </a:spcBef>
              <a:spcAft>
                <a:spcPts val="800"/>
              </a:spcAft>
              <a:buNone/>
            </a:pPr>
            <a:endParaRPr lang="en-GB" sz="800" kern="100" dirty="0">
              <a:effectLst/>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2676439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6">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6">
                                            <p:txEl>
                                              <p:pRg st="8" end="8"/>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6">
                                            <p:txEl>
                                              <p:pRg st="9" end="9"/>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6">
                                            <p:txEl>
                                              <p:pRg st="10" end="10"/>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6">
                                            <p:txEl>
                                              <p:pRg st="11" end="11"/>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6">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FE1E7A-7413-B349-F917-271B336B21EB}"/>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151A6A5E-130A-7ECE-323C-9EC726CDE47B}"/>
              </a:ext>
            </a:extLst>
          </p:cNvPr>
          <p:cNvSpPr txBox="1"/>
          <p:nvPr/>
        </p:nvSpPr>
        <p:spPr>
          <a:xfrm>
            <a:off x="1843004" y="55963"/>
            <a:ext cx="9090249" cy="523220"/>
          </a:xfrm>
          <a:prstGeom prst="rect">
            <a:avLst/>
          </a:prstGeom>
          <a:noFill/>
        </p:spPr>
        <p:txBody>
          <a:bodyPr wrap="square" rtlCol="0">
            <a:spAutoFit/>
          </a:bodyPr>
          <a:lstStyle/>
          <a:p>
            <a:pPr algn="ctr"/>
            <a:r>
              <a:rPr lang="en-GB" sz="2800" b="1" dirty="0">
                <a:solidFill>
                  <a:prstClr val="black"/>
                </a:solidFill>
                <a:highlight>
                  <a:srgbClr val="FFFF00"/>
                </a:highlight>
                <a:latin typeface="Myriad Pro"/>
              </a:rPr>
              <a:t>Business Development Proposal</a:t>
            </a:r>
          </a:p>
        </p:txBody>
      </p:sp>
      <p:sp>
        <p:nvSpPr>
          <p:cNvPr id="7" name="Content Placeholder 6">
            <a:extLst>
              <a:ext uri="{FF2B5EF4-FFF2-40B4-BE49-F238E27FC236}">
                <a16:creationId xmlns:a16="http://schemas.microsoft.com/office/drawing/2014/main" id="{5067B37F-6473-DB05-B33C-4320FB551842}"/>
              </a:ext>
            </a:extLst>
          </p:cNvPr>
          <p:cNvSpPr>
            <a:spLocks noGrp="1"/>
          </p:cNvSpPr>
          <p:nvPr>
            <p:ph idx="1"/>
          </p:nvPr>
        </p:nvSpPr>
        <p:spPr>
          <a:xfrm>
            <a:off x="0" y="672495"/>
            <a:ext cx="12081753" cy="5018187"/>
          </a:xfrm>
        </p:spPr>
        <p:txBody>
          <a:bodyPr>
            <a:normAutofit/>
          </a:bodyPr>
          <a:lstStyle/>
          <a:p>
            <a:pPr marL="0" marR="0" lvl="0" indent="0" defTabSz="914400" rtl="0" eaLnBrk="1" fontAlgn="auto" latinLnBrk="0" hangingPunct="1">
              <a:lnSpc>
                <a:spcPct val="100000"/>
              </a:lnSpc>
              <a:spcBef>
                <a:spcPct val="20000"/>
              </a:spcBef>
              <a:spcAft>
                <a:spcPts val="0"/>
              </a:spcAft>
              <a:buClr>
                <a:srgbClr val="0070C0"/>
              </a:buClr>
              <a:buSzTx/>
              <a:buNone/>
              <a:tabLst/>
              <a:defRPr/>
            </a:pPr>
            <a:endParaRPr kumimoji="0" lang="en-GB" sz="2700" b="0" i="0" u="none" strike="noStrike" kern="1200" cap="none" spc="0" normalizeH="0" baseline="0" noProof="0" dirty="0">
              <a:ln>
                <a:noFill/>
              </a:ln>
              <a:solidFill>
                <a:prstClr val="black"/>
              </a:solidFill>
              <a:effectLst/>
              <a:uLnTx/>
              <a:uFillTx/>
              <a:latin typeface="Myriad Pro"/>
              <a:ea typeface="+mn-ea"/>
              <a:cs typeface="+mn-cs"/>
            </a:endParaRPr>
          </a:p>
          <a:p>
            <a:pPr marL="0" marR="0" lvl="0" indent="0" algn="l" defTabSz="914400" rtl="0" eaLnBrk="1" fontAlgn="auto" latinLnBrk="0" hangingPunct="1">
              <a:lnSpc>
                <a:spcPct val="100000"/>
              </a:lnSpc>
              <a:spcBef>
                <a:spcPct val="20000"/>
              </a:spcBef>
              <a:spcAft>
                <a:spcPts val="0"/>
              </a:spcAft>
              <a:buClr>
                <a:srgbClr val="0070C0"/>
              </a:buClr>
              <a:buSzTx/>
              <a:buNone/>
              <a:tabLst/>
              <a:defRPr/>
            </a:pPr>
            <a:endParaRPr kumimoji="0" lang="en-GB" sz="2800" b="0" i="0" u="none" strike="noStrike" kern="1200" cap="none" spc="0" normalizeH="0" baseline="0" noProof="0" dirty="0">
              <a:ln>
                <a:noFill/>
              </a:ln>
              <a:solidFill>
                <a:srgbClr val="4C4C4C"/>
              </a:solidFill>
              <a:effectLst/>
              <a:uLnTx/>
              <a:uFillTx/>
              <a:latin typeface="Myriad Pro"/>
              <a:ea typeface="+mn-ea"/>
              <a:cs typeface="+mn-cs"/>
            </a:endParaRPr>
          </a:p>
        </p:txBody>
      </p:sp>
      <p:sp>
        <p:nvSpPr>
          <p:cNvPr id="3" name="TextBox 2">
            <a:extLst>
              <a:ext uri="{FF2B5EF4-FFF2-40B4-BE49-F238E27FC236}">
                <a16:creationId xmlns:a16="http://schemas.microsoft.com/office/drawing/2014/main" id="{4E855128-8320-0E04-204A-AA6940718C59}"/>
              </a:ext>
            </a:extLst>
          </p:cNvPr>
          <p:cNvSpPr txBox="1"/>
          <p:nvPr/>
        </p:nvSpPr>
        <p:spPr>
          <a:xfrm>
            <a:off x="290557" y="579183"/>
            <a:ext cx="6368753" cy="5028236"/>
          </a:xfrm>
          <a:prstGeom prst="rect">
            <a:avLst/>
          </a:prstGeom>
          <a:noFill/>
        </p:spPr>
        <p:txBody>
          <a:bodyPr wrap="square">
            <a:spAutoFit/>
          </a:bodyPr>
          <a:lstStyle/>
          <a:p>
            <a:pPr marL="342900" lvl="0" indent="-342900" rtl="0" fontAlgn="base">
              <a:lnSpc>
                <a:spcPct val="150000"/>
              </a:lnSpc>
              <a:buClr>
                <a:srgbClr val="0070C0"/>
              </a:buClr>
              <a:buSzPct val="73000"/>
              <a:buFont typeface="+mj-lt"/>
              <a:buAutoNum type="arabicPeriod"/>
            </a:pPr>
            <a:r>
              <a:rPr lang="en-GB" sz="1800" dirty="0">
                <a:effectLst/>
                <a:ea typeface="Times New Roman" panose="02020603050405020304" pitchFamily="18" charset="0"/>
              </a:rPr>
              <a:t>Executive Summary </a:t>
            </a:r>
          </a:p>
          <a:p>
            <a:pPr marL="342900" lvl="0" indent="-342900" fontAlgn="base">
              <a:lnSpc>
                <a:spcPct val="150000"/>
              </a:lnSpc>
              <a:buClr>
                <a:srgbClr val="0070C0"/>
              </a:buClr>
              <a:buSzPct val="73000"/>
              <a:buFont typeface="+mj-lt"/>
              <a:buAutoNum type="arabicPeriod"/>
            </a:pPr>
            <a:r>
              <a:rPr lang="en-GB" sz="1800" dirty="0">
                <a:effectLst/>
                <a:ea typeface="Times New Roman" panose="02020603050405020304" pitchFamily="18" charset="0"/>
              </a:rPr>
              <a:t>Company description </a:t>
            </a:r>
          </a:p>
          <a:p>
            <a:pPr marL="342900" lvl="0" indent="-342900" fontAlgn="base">
              <a:lnSpc>
                <a:spcPct val="150000"/>
              </a:lnSpc>
              <a:buClr>
                <a:srgbClr val="0070C0"/>
              </a:buClr>
              <a:buSzPct val="73000"/>
              <a:buFont typeface="+mj-lt"/>
              <a:buAutoNum type="arabicPeriod"/>
            </a:pPr>
            <a:r>
              <a:rPr lang="en-GB" sz="1800" dirty="0">
                <a:effectLst/>
                <a:ea typeface="Times New Roman" panose="02020603050405020304" pitchFamily="18" charset="0"/>
              </a:rPr>
              <a:t>Market research and validation </a:t>
            </a:r>
          </a:p>
          <a:p>
            <a:pPr marL="342900" lvl="0" indent="-342900" fontAlgn="base">
              <a:lnSpc>
                <a:spcPct val="150000"/>
              </a:lnSpc>
              <a:buClr>
                <a:srgbClr val="0070C0"/>
              </a:buClr>
              <a:buSzPct val="73000"/>
              <a:buFont typeface="+mj-lt"/>
              <a:buAutoNum type="arabicPeriod"/>
            </a:pPr>
            <a:r>
              <a:rPr lang="en-GB" sz="1800" dirty="0">
                <a:effectLst/>
                <a:ea typeface="Times New Roman" panose="02020603050405020304" pitchFamily="18" charset="0"/>
              </a:rPr>
              <a:t>Business Model Canvas </a:t>
            </a:r>
          </a:p>
          <a:p>
            <a:pPr marL="342900" lvl="0" indent="-342900" fontAlgn="base">
              <a:lnSpc>
                <a:spcPct val="150000"/>
              </a:lnSpc>
              <a:buClr>
                <a:srgbClr val="0070C0"/>
              </a:buClr>
              <a:buSzPct val="73000"/>
              <a:buFont typeface="+mj-lt"/>
              <a:buAutoNum type="arabicPeriod"/>
            </a:pPr>
            <a:r>
              <a:rPr lang="en-GB" sz="1800" dirty="0">
                <a:effectLst/>
                <a:ea typeface="Times New Roman" panose="02020603050405020304" pitchFamily="18" charset="0"/>
              </a:rPr>
              <a:t>Marketing and sales strategy </a:t>
            </a:r>
          </a:p>
          <a:p>
            <a:pPr marL="342900" lvl="0" indent="-342900" fontAlgn="base">
              <a:lnSpc>
                <a:spcPct val="150000"/>
              </a:lnSpc>
              <a:buClr>
                <a:srgbClr val="0070C0"/>
              </a:buClr>
              <a:buSzPct val="73000"/>
              <a:buFont typeface="+mj-lt"/>
              <a:buAutoNum type="arabicPeriod"/>
            </a:pPr>
            <a:r>
              <a:rPr lang="en-GB" sz="1800" dirty="0">
                <a:effectLst/>
                <a:ea typeface="Times New Roman" panose="02020603050405020304" pitchFamily="18" charset="0"/>
              </a:rPr>
              <a:t>Operation plan </a:t>
            </a:r>
          </a:p>
          <a:p>
            <a:pPr marL="342900" lvl="0" indent="-342900" fontAlgn="base">
              <a:lnSpc>
                <a:spcPct val="150000"/>
              </a:lnSpc>
              <a:buClr>
                <a:srgbClr val="0070C0"/>
              </a:buClr>
              <a:buSzPct val="73000"/>
              <a:buFont typeface="+mj-lt"/>
              <a:buAutoNum type="arabicPeriod"/>
            </a:pPr>
            <a:r>
              <a:rPr lang="en-GB" sz="1800" dirty="0">
                <a:effectLst/>
                <a:ea typeface="Times New Roman" panose="02020603050405020304" pitchFamily="18" charset="0"/>
              </a:rPr>
              <a:t>Human resource capital allocation</a:t>
            </a:r>
          </a:p>
          <a:p>
            <a:pPr marL="342900" lvl="0" indent="-342900" fontAlgn="base">
              <a:lnSpc>
                <a:spcPct val="150000"/>
              </a:lnSpc>
              <a:buClr>
                <a:srgbClr val="0070C0"/>
              </a:buClr>
              <a:buSzPct val="73000"/>
              <a:buFont typeface="+mj-lt"/>
              <a:buAutoNum type="arabicPeriod"/>
            </a:pPr>
            <a:r>
              <a:rPr lang="en-GB" sz="1800" dirty="0">
                <a:effectLst/>
                <a:ea typeface="Times New Roman" panose="02020603050405020304" pitchFamily="18" charset="0"/>
              </a:rPr>
              <a:t>Business Analysis Models </a:t>
            </a:r>
          </a:p>
          <a:p>
            <a:pPr marL="342900" lvl="0" indent="-342900" fontAlgn="base">
              <a:lnSpc>
                <a:spcPct val="150000"/>
              </a:lnSpc>
              <a:buClr>
                <a:srgbClr val="0070C0"/>
              </a:buClr>
              <a:buSzPct val="73000"/>
              <a:buFont typeface="+mj-lt"/>
              <a:buAutoNum type="arabicPeriod"/>
            </a:pPr>
            <a:r>
              <a:rPr lang="en-GB" sz="1800" dirty="0">
                <a:effectLst/>
                <a:ea typeface="Times New Roman" panose="02020603050405020304" pitchFamily="18" charset="0"/>
              </a:rPr>
              <a:t>Financial plan </a:t>
            </a:r>
          </a:p>
          <a:p>
            <a:pPr marL="342900" lvl="0" indent="-342900" fontAlgn="base">
              <a:lnSpc>
                <a:spcPct val="150000"/>
              </a:lnSpc>
              <a:buClr>
                <a:srgbClr val="0070C0"/>
              </a:buClr>
              <a:buSzPct val="73000"/>
              <a:buFont typeface="+mj-lt"/>
              <a:buAutoNum type="arabicPeriod"/>
            </a:pPr>
            <a:r>
              <a:rPr lang="en-GB" sz="1800" dirty="0">
                <a:effectLst/>
                <a:ea typeface="Times New Roman" panose="02020603050405020304" pitchFamily="18" charset="0"/>
              </a:rPr>
              <a:t>Reflection  </a:t>
            </a:r>
          </a:p>
          <a:p>
            <a:pPr marL="342900" lvl="0" indent="-342900" fontAlgn="base">
              <a:lnSpc>
                <a:spcPct val="150000"/>
              </a:lnSpc>
              <a:buClr>
                <a:srgbClr val="0070C0"/>
              </a:buClr>
              <a:buSzPct val="73000"/>
              <a:buFont typeface="+mj-lt"/>
              <a:buAutoNum type="arabicPeriod"/>
            </a:pPr>
            <a:r>
              <a:rPr lang="en-GB" sz="1800" dirty="0">
                <a:effectLst/>
                <a:ea typeface="Times New Roman" panose="02020603050405020304" pitchFamily="18" charset="0"/>
              </a:rPr>
              <a:t>References </a:t>
            </a:r>
          </a:p>
          <a:p>
            <a:pPr marL="342900" lvl="0" indent="-342900" fontAlgn="base">
              <a:lnSpc>
                <a:spcPct val="150000"/>
              </a:lnSpc>
              <a:buClr>
                <a:srgbClr val="0070C0"/>
              </a:buClr>
              <a:buSzPct val="73000"/>
              <a:buFont typeface="+mj-lt"/>
              <a:buAutoNum type="arabicPeriod"/>
            </a:pPr>
            <a:r>
              <a:rPr lang="en-GB" sz="1800" dirty="0">
                <a:effectLst/>
                <a:ea typeface="Times New Roman" panose="02020603050405020304" pitchFamily="18" charset="0"/>
              </a:rPr>
              <a:t>Appendices (If required)</a:t>
            </a:r>
          </a:p>
        </p:txBody>
      </p:sp>
    </p:spTree>
    <p:extLst>
      <p:ext uri="{BB962C8B-B14F-4D97-AF65-F5344CB8AC3E}">
        <p14:creationId xmlns:p14="http://schemas.microsoft.com/office/powerpoint/2010/main" val="13142310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CF2039-DD06-3823-4877-CAD4D3954028}"/>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92EF0FD7-4CE4-63B0-B95A-0BD96999F5E2}"/>
              </a:ext>
            </a:extLst>
          </p:cNvPr>
          <p:cNvSpPr txBox="1"/>
          <p:nvPr/>
        </p:nvSpPr>
        <p:spPr>
          <a:xfrm>
            <a:off x="1843004" y="55963"/>
            <a:ext cx="9090249" cy="523220"/>
          </a:xfrm>
          <a:prstGeom prst="rect">
            <a:avLst/>
          </a:prstGeom>
          <a:noFill/>
        </p:spPr>
        <p:txBody>
          <a:bodyPr wrap="square" rtlCol="0">
            <a:spAutoFit/>
          </a:bodyPr>
          <a:lstStyle/>
          <a:p>
            <a:pPr algn="ctr"/>
            <a:r>
              <a:rPr lang="en-GB" sz="2800" b="1" dirty="0">
                <a:solidFill>
                  <a:prstClr val="black"/>
                </a:solidFill>
                <a:highlight>
                  <a:srgbClr val="FFFF00"/>
                </a:highlight>
                <a:latin typeface="Myriad Pro"/>
              </a:rPr>
              <a:t>Executive Summary</a:t>
            </a:r>
          </a:p>
        </p:txBody>
      </p:sp>
      <p:sp>
        <p:nvSpPr>
          <p:cNvPr id="7" name="Content Placeholder 6">
            <a:extLst>
              <a:ext uri="{FF2B5EF4-FFF2-40B4-BE49-F238E27FC236}">
                <a16:creationId xmlns:a16="http://schemas.microsoft.com/office/drawing/2014/main" id="{58E437CF-ACAB-8D80-A01A-BCE9EA74A1D3}"/>
              </a:ext>
            </a:extLst>
          </p:cNvPr>
          <p:cNvSpPr>
            <a:spLocks noGrp="1"/>
          </p:cNvSpPr>
          <p:nvPr>
            <p:ph idx="1"/>
          </p:nvPr>
        </p:nvSpPr>
        <p:spPr>
          <a:xfrm>
            <a:off x="0" y="672495"/>
            <a:ext cx="12081753" cy="5018187"/>
          </a:xfrm>
        </p:spPr>
        <p:txBody>
          <a:bodyPr>
            <a:normAutofit/>
          </a:bodyPr>
          <a:lstStyle/>
          <a:p>
            <a:pPr marL="0" marR="0" lvl="0" indent="0" defTabSz="914400" rtl="0" eaLnBrk="1" fontAlgn="auto" latinLnBrk="0" hangingPunct="1">
              <a:lnSpc>
                <a:spcPct val="100000"/>
              </a:lnSpc>
              <a:spcBef>
                <a:spcPct val="20000"/>
              </a:spcBef>
              <a:spcAft>
                <a:spcPts val="0"/>
              </a:spcAft>
              <a:buClr>
                <a:srgbClr val="0070C0"/>
              </a:buClr>
              <a:buSzTx/>
              <a:buNone/>
              <a:tabLst/>
              <a:defRPr/>
            </a:pPr>
            <a:endParaRPr kumimoji="0" lang="en-GB" sz="2700" b="0" i="0" u="none" strike="noStrike" kern="1200" cap="none" spc="0" normalizeH="0" baseline="0" noProof="0" dirty="0">
              <a:ln>
                <a:noFill/>
              </a:ln>
              <a:solidFill>
                <a:prstClr val="black"/>
              </a:solidFill>
              <a:effectLst/>
              <a:uLnTx/>
              <a:uFillTx/>
              <a:latin typeface="Myriad Pro"/>
              <a:ea typeface="+mn-ea"/>
              <a:cs typeface="+mn-cs"/>
            </a:endParaRPr>
          </a:p>
          <a:p>
            <a:pPr marL="0" marR="0" lvl="0" indent="0" algn="l" defTabSz="914400" rtl="0" eaLnBrk="1" fontAlgn="auto" latinLnBrk="0" hangingPunct="1">
              <a:lnSpc>
                <a:spcPct val="100000"/>
              </a:lnSpc>
              <a:spcBef>
                <a:spcPct val="20000"/>
              </a:spcBef>
              <a:spcAft>
                <a:spcPts val="0"/>
              </a:spcAft>
              <a:buClr>
                <a:srgbClr val="0070C0"/>
              </a:buClr>
              <a:buSzTx/>
              <a:buNone/>
              <a:tabLst/>
              <a:defRPr/>
            </a:pPr>
            <a:endParaRPr kumimoji="0" lang="en-GB" sz="2800" b="0" i="0" u="none" strike="noStrike" kern="1200" cap="none" spc="0" normalizeH="0" baseline="0" noProof="0" dirty="0">
              <a:ln>
                <a:noFill/>
              </a:ln>
              <a:solidFill>
                <a:srgbClr val="4C4C4C"/>
              </a:solidFill>
              <a:effectLst/>
              <a:uLnTx/>
              <a:uFillTx/>
              <a:latin typeface="Myriad Pro"/>
              <a:ea typeface="+mn-ea"/>
              <a:cs typeface="+mn-cs"/>
            </a:endParaRPr>
          </a:p>
        </p:txBody>
      </p:sp>
      <p:sp>
        <p:nvSpPr>
          <p:cNvPr id="8" name="TextBox 7">
            <a:extLst>
              <a:ext uri="{FF2B5EF4-FFF2-40B4-BE49-F238E27FC236}">
                <a16:creationId xmlns:a16="http://schemas.microsoft.com/office/drawing/2014/main" id="{71FD3229-EB12-97D5-8427-581EF16D1E6F}"/>
              </a:ext>
            </a:extLst>
          </p:cNvPr>
          <p:cNvSpPr txBox="1"/>
          <p:nvPr/>
        </p:nvSpPr>
        <p:spPr>
          <a:xfrm>
            <a:off x="289133" y="672495"/>
            <a:ext cx="11613734" cy="5016758"/>
          </a:xfrm>
          <a:prstGeom prst="rect">
            <a:avLst/>
          </a:prstGeom>
          <a:noFill/>
        </p:spPr>
        <p:txBody>
          <a:bodyPr wrap="square">
            <a:spAutoFit/>
          </a:bodyPr>
          <a:lstStyle/>
          <a:p>
            <a:pPr fontAlgn="base">
              <a:buClr>
                <a:srgbClr val="0070C0"/>
              </a:buClr>
            </a:pPr>
            <a:r>
              <a:rPr lang="en-GB" sz="2400" kern="0" dirty="0">
                <a:latin typeface="+mj-lt"/>
                <a:ea typeface="Times New Roman" panose="02020603050405020304" pitchFamily="18" charset="0"/>
                <a:cs typeface="Arial" panose="020B0604020202020204" pitchFamily="34" charset="0"/>
              </a:rPr>
              <a:t>The executive summary should be written last.</a:t>
            </a:r>
          </a:p>
          <a:p>
            <a:pPr marL="342900" indent="-342900" fontAlgn="base">
              <a:buClr>
                <a:srgbClr val="0070C0"/>
              </a:buClr>
              <a:buFont typeface="Wingdings" panose="05000000000000000000" pitchFamily="2" charset="2"/>
              <a:buChar char="q"/>
            </a:pPr>
            <a:endParaRPr lang="en-GB" sz="2400" kern="0" dirty="0">
              <a:latin typeface="+mj-lt"/>
              <a:ea typeface="Times New Roman" panose="02020603050405020304" pitchFamily="18" charset="0"/>
              <a:cs typeface="Arial" panose="020B0604020202020204" pitchFamily="34" charset="0"/>
            </a:endParaRPr>
          </a:p>
          <a:p>
            <a:pPr fontAlgn="base">
              <a:buClr>
                <a:srgbClr val="0070C0"/>
              </a:buClr>
            </a:pPr>
            <a:r>
              <a:rPr lang="en-GB" sz="2400" b="1" kern="0" dirty="0">
                <a:latin typeface="+mj-lt"/>
                <a:ea typeface="Times New Roman" panose="02020603050405020304" pitchFamily="18" charset="0"/>
                <a:cs typeface="Arial" panose="020B0604020202020204" pitchFamily="34" charset="0"/>
              </a:rPr>
              <a:t>Path A: Starting Your Own Business</a:t>
            </a:r>
          </a:p>
          <a:p>
            <a:pPr marL="342900" indent="-342900" fontAlgn="base">
              <a:buClr>
                <a:srgbClr val="0070C0"/>
              </a:buClr>
              <a:buFont typeface="Wingdings" panose="05000000000000000000" pitchFamily="2" charset="2"/>
              <a:buChar char="q"/>
            </a:pPr>
            <a:r>
              <a:rPr lang="en-GB" sz="2400" kern="0" dirty="0">
                <a:latin typeface="+mj-lt"/>
                <a:ea typeface="Times New Roman" panose="02020603050405020304" pitchFamily="18" charset="0"/>
                <a:cs typeface="Arial" panose="020B0604020202020204" pitchFamily="34" charset="0"/>
              </a:rPr>
              <a:t>Summarise the business idea, customer problem or market gap, proposed product/service, target market, key market opportunity, marketing and sales approach, operations, staffing, finance, business analysis findings and final recommendation on whether the idea is realistic.</a:t>
            </a:r>
          </a:p>
          <a:p>
            <a:pPr marL="342900" indent="-342900" fontAlgn="base">
              <a:buClr>
                <a:srgbClr val="0070C0"/>
              </a:buClr>
              <a:buFont typeface="Wingdings" panose="05000000000000000000" pitchFamily="2" charset="2"/>
              <a:buChar char="q"/>
            </a:pPr>
            <a:endParaRPr lang="en-GB" sz="2400" kern="0" dirty="0">
              <a:latin typeface="+mj-lt"/>
              <a:ea typeface="Times New Roman" panose="02020603050405020304" pitchFamily="18" charset="0"/>
              <a:cs typeface="Arial" panose="020B0604020202020204" pitchFamily="34" charset="0"/>
            </a:endParaRPr>
          </a:p>
          <a:p>
            <a:pPr fontAlgn="base">
              <a:buClr>
                <a:srgbClr val="0070C0"/>
              </a:buClr>
            </a:pPr>
            <a:r>
              <a:rPr lang="en-GB" sz="2400" b="1" kern="0" dirty="0">
                <a:latin typeface="+mj-lt"/>
                <a:ea typeface="Times New Roman" panose="02020603050405020304" pitchFamily="18" charset="0"/>
                <a:cs typeface="Arial" panose="020B0604020202020204" pitchFamily="34" charset="0"/>
              </a:rPr>
              <a:t>Path B: Business Plan for an Existing Company</a:t>
            </a:r>
          </a:p>
          <a:p>
            <a:pPr marL="342900" indent="-342900" fontAlgn="base">
              <a:buClr>
                <a:srgbClr val="0070C0"/>
              </a:buClr>
              <a:buFont typeface="Wingdings" panose="05000000000000000000" pitchFamily="2" charset="2"/>
              <a:buChar char="q"/>
            </a:pPr>
            <a:r>
              <a:rPr lang="en-GB" sz="2400" kern="0" dirty="0">
                <a:latin typeface="+mj-lt"/>
                <a:ea typeface="Times New Roman" panose="02020603050405020304" pitchFamily="18" charset="0"/>
                <a:cs typeface="Arial" panose="020B0604020202020204" pitchFamily="34" charset="0"/>
              </a:rPr>
              <a:t>Summarise the company selected, purpose of analysing the company, key findings from the business analysis models, main problem/weakness/growth opportunity identified, proposed solution, expected benefits, financial implications and implementation summary.</a:t>
            </a:r>
          </a:p>
          <a:p>
            <a:pPr fontAlgn="base">
              <a:buClr>
                <a:srgbClr val="0070C0"/>
              </a:buClr>
            </a:pPr>
            <a:endParaRPr lang="en-GB" sz="800" kern="100" dirty="0">
              <a:effectLst/>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31783448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 calcmode="lin" valueType="num">
                                      <p:cBhvr additive="base">
                                        <p:cTn id="11" dur="500" fill="hold"/>
                                        <p:tgtEl>
                                          <p:spTgt spid="8">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 calcmode="lin" valueType="num">
                                      <p:cBhvr additive="base">
                                        <p:cTn id="17" dur="500" fill="hold"/>
                                        <p:tgtEl>
                                          <p:spTgt spid="8">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8">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anim calcmode="lin" valueType="num">
                                      <p:cBhvr additive="base">
                                        <p:cTn id="23" dur="500" fill="hold"/>
                                        <p:tgtEl>
                                          <p:spTgt spid="8">
                                            <p:txEl>
                                              <p:pRg st="3" end="3"/>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8">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8">
                                            <p:txEl>
                                              <p:pRg st="5" end="5"/>
                                            </p:txEl>
                                          </p:spTgt>
                                        </p:tgtEl>
                                        <p:attrNameLst>
                                          <p:attrName>style.visibility</p:attrName>
                                        </p:attrNameLst>
                                      </p:cBhvr>
                                      <p:to>
                                        <p:strVal val="visible"/>
                                      </p:to>
                                    </p:set>
                                    <p:anim calcmode="lin" valueType="num">
                                      <p:cBhvr additive="base">
                                        <p:cTn id="29" dur="500" fill="hold"/>
                                        <p:tgtEl>
                                          <p:spTgt spid="8">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8">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8">
                                            <p:txEl>
                                              <p:pRg st="6" end="6"/>
                                            </p:txEl>
                                          </p:spTgt>
                                        </p:tgtEl>
                                        <p:attrNameLst>
                                          <p:attrName>style.visibility</p:attrName>
                                        </p:attrNameLst>
                                      </p:cBhvr>
                                      <p:to>
                                        <p:strVal val="visible"/>
                                      </p:to>
                                    </p:set>
                                    <p:anim calcmode="lin" valueType="num">
                                      <p:cBhvr additive="base">
                                        <p:cTn id="35" dur="500" fill="hold"/>
                                        <p:tgtEl>
                                          <p:spTgt spid="8">
                                            <p:txEl>
                                              <p:pRg st="6" end="6"/>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8">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660807-F7BD-C61B-6E8C-2683CE4B687A}"/>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13423D9E-9BFD-3740-48F3-433EF56005B5}"/>
              </a:ext>
            </a:extLst>
          </p:cNvPr>
          <p:cNvSpPr txBox="1"/>
          <p:nvPr/>
        </p:nvSpPr>
        <p:spPr>
          <a:xfrm>
            <a:off x="1843004" y="55963"/>
            <a:ext cx="9090249" cy="523220"/>
          </a:xfrm>
          <a:prstGeom prst="rect">
            <a:avLst/>
          </a:prstGeom>
          <a:noFill/>
        </p:spPr>
        <p:txBody>
          <a:bodyPr wrap="square" rtlCol="0">
            <a:spAutoFit/>
          </a:bodyPr>
          <a:lstStyle/>
          <a:p>
            <a:pPr algn="ctr"/>
            <a:r>
              <a:rPr lang="en-GB" sz="2800" b="1" dirty="0">
                <a:solidFill>
                  <a:prstClr val="black"/>
                </a:solidFill>
                <a:highlight>
                  <a:srgbClr val="FFFF00"/>
                </a:highlight>
              </a:rPr>
              <a:t>Company description </a:t>
            </a:r>
          </a:p>
        </p:txBody>
      </p:sp>
      <p:sp>
        <p:nvSpPr>
          <p:cNvPr id="7" name="Content Placeholder 6">
            <a:extLst>
              <a:ext uri="{FF2B5EF4-FFF2-40B4-BE49-F238E27FC236}">
                <a16:creationId xmlns:a16="http://schemas.microsoft.com/office/drawing/2014/main" id="{B40B3F6E-A722-6CB6-FB29-F30B6D67922E}"/>
              </a:ext>
            </a:extLst>
          </p:cNvPr>
          <p:cNvSpPr>
            <a:spLocks noGrp="1"/>
          </p:cNvSpPr>
          <p:nvPr>
            <p:ph idx="1"/>
          </p:nvPr>
        </p:nvSpPr>
        <p:spPr>
          <a:xfrm>
            <a:off x="0" y="672495"/>
            <a:ext cx="12081753" cy="5018187"/>
          </a:xfrm>
        </p:spPr>
        <p:txBody>
          <a:bodyPr>
            <a:normAutofit/>
          </a:bodyPr>
          <a:lstStyle/>
          <a:p>
            <a:pPr marL="0" marR="0" lvl="0" indent="0" defTabSz="914400" rtl="0" eaLnBrk="1" fontAlgn="auto" latinLnBrk="0" hangingPunct="1">
              <a:lnSpc>
                <a:spcPct val="100000"/>
              </a:lnSpc>
              <a:spcBef>
                <a:spcPct val="20000"/>
              </a:spcBef>
              <a:spcAft>
                <a:spcPts val="0"/>
              </a:spcAft>
              <a:buClr>
                <a:srgbClr val="0070C0"/>
              </a:buClr>
              <a:buSzTx/>
              <a:buNone/>
              <a:tabLst/>
              <a:defRPr/>
            </a:pPr>
            <a:endParaRPr kumimoji="0" lang="en-GB" sz="2700" b="0" i="0" u="none" strike="noStrike" kern="1200" cap="none" spc="0" normalizeH="0" baseline="0" noProof="0" dirty="0">
              <a:ln>
                <a:noFill/>
              </a:ln>
              <a:solidFill>
                <a:prstClr val="black"/>
              </a:solidFill>
              <a:effectLst/>
              <a:uLnTx/>
              <a:uFillTx/>
              <a:latin typeface="Myriad Pro"/>
              <a:ea typeface="+mn-ea"/>
              <a:cs typeface="+mn-cs"/>
            </a:endParaRPr>
          </a:p>
          <a:p>
            <a:pPr marL="0" marR="0" lvl="0" indent="0" algn="l" defTabSz="914400" rtl="0" eaLnBrk="1" fontAlgn="auto" latinLnBrk="0" hangingPunct="1">
              <a:lnSpc>
                <a:spcPct val="100000"/>
              </a:lnSpc>
              <a:spcBef>
                <a:spcPct val="20000"/>
              </a:spcBef>
              <a:spcAft>
                <a:spcPts val="0"/>
              </a:spcAft>
              <a:buClr>
                <a:srgbClr val="0070C0"/>
              </a:buClr>
              <a:buSzTx/>
              <a:buNone/>
              <a:tabLst/>
              <a:defRPr/>
            </a:pPr>
            <a:endParaRPr kumimoji="0" lang="en-GB" sz="2800" b="0" i="0" u="none" strike="noStrike" kern="1200" cap="none" spc="0" normalizeH="0" baseline="0" noProof="0" dirty="0">
              <a:ln>
                <a:noFill/>
              </a:ln>
              <a:solidFill>
                <a:srgbClr val="4C4C4C"/>
              </a:solidFill>
              <a:effectLst/>
              <a:uLnTx/>
              <a:uFillTx/>
              <a:latin typeface="Myriad Pro"/>
              <a:ea typeface="+mn-ea"/>
              <a:cs typeface="+mn-cs"/>
            </a:endParaRPr>
          </a:p>
        </p:txBody>
      </p:sp>
      <p:sp>
        <p:nvSpPr>
          <p:cNvPr id="8" name="TextBox 7">
            <a:extLst>
              <a:ext uri="{FF2B5EF4-FFF2-40B4-BE49-F238E27FC236}">
                <a16:creationId xmlns:a16="http://schemas.microsoft.com/office/drawing/2014/main" id="{CB818081-C9ED-0433-8DC1-0EFE558D53F2}"/>
              </a:ext>
            </a:extLst>
          </p:cNvPr>
          <p:cNvSpPr txBox="1"/>
          <p:nvPr/>
        </p:nvSpPr>
        <p:spPr>
          <a:xfrm>
            <a:off x="1000" y="757952"/>
            <a:ext cx="12191000" cy="4524315"/>
          </a:xfrm>
          <a:prstGeom prst="rect">
            <a:avLst/>
          </a:prstGeom>
          <a:noFill/>
        </p:spPr>
        <p:txBody>
          <a:bodyPr wrap="square">
            <a:spAutoFit/>
          </a:bodyPr>
          <a:lstStyle/>
          <a:p>
            <a:r>
              <a:rPr lang="en-GB" sz="2400" dirty="0"/>
              <a:t>Student should provide a comprehensive description of their idea or existing company</a:t>
            </a:r>
          </a:p>
          <a:p>
            <a:r>
              <a:rPr lang="en-GB" sz="2400" b="1" dirty="0"/>
              <a:t> </a:t>
            </a:r>
            <a:endParaRPr lang="en-GB" sz="2400" dirty="0"/>
          </a:p>
          <a:p>
            <a:r>
              <a:rPr lang="en-GB" sz="2400" b="1" dirty="0"/>
              <a:t>Path A: Starting Your Own Business</a:t>
            </a:r>
            <a:endParaRPr lang="en-GB" sz="2400" dirty="0"/>
          </a:p>
          <a:p>
            <a:r>
              <a:rPr lang="en-GB" sz="2400" dirty="0"/>
              <a:t>Include the business name, business idea, background of the owner/s product/service, customer problem or market gap, mission and vision, legal structure, ownership structure, location or operating model, target customers, USP, aim and objectives.</a:t>
            </a:r>
          </a:p>
          <a:p>
            <a:r>
              <a:rPr lang="en-GB" sz="2400" dirty="0"/>
              <a:t> </a:t>
            </a:r>
          </a:p>
          <a:p>
            <a:r>
              <a:rPr lang="en-GB" sz="2400" b="1" dirty="0"/>
              <a:t>Path B: Business Plan for an Existing Company</a:t>
            </a:r>
            <a:endParaRPr lang="en-GB" sz="2400" dirty="0"/>
          </a:p>
          <a:p>
            <a:r>
              <a:rPr lang="en-GB" sz="2400" dirty="0"/>
              <a:t>Include the business name, business idea, background of the owner/s, history of the company, product/service, customer problem or market gap, mission and vision, legal structure, ownership structure, location or operating model, target customers, USP, aim and objectives.</a:t>
            </a:r>
          </a:p>
        </p:txBody>
      </p:sp>
    </p:spTree>
    <p:extLst>
      <p:ext uri="{BB962C8B-B14F-4D97-AF65-F5344CB8AC3E}">
        <p14:creationId xmlns:p14="http://schemas.microsoft.com/office/powerpoint/2010/main" val="26786491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 calcmode="lin" valueType="num">
                                      <p:cBhvr additive="base">
                                        <p:cTn id="11" dur="500" fill="hold"/>
                                        <p:tgtEl>
                                          <p:spTgt spid="8">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 calcmode="lin" valueType="num">
                                      <p:cBhvr additive="base">
                                        <p:cTn id="17" dur="500" fill="hold"/>
                                        <p:tgtEl>
                                          <p:spTgt spid="8">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8">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8">
                                            <p:txEl>
                                              <p:pRg st="2" end="2"/>
                                            </p:txEl>
                                          </p:spTgt>
                                        </p:tgtEl>
                                        <p:attrNameLst>
                                          <p:attrName>style.visibility</p:attrName>
                                        </p:attrNameLst>
                                      </p:cBhvr>
                                      <p:to>
                                        <p:strVal val="visible"/>
                                      </p:to>
                                    </p:set>
                                    <p:anim calcmode="lin" valueType="num">
                                      <p:cBhvr additive="base">
                                        <p:cTn id="23" dur="500" fill="hold"/>
                                        <p:tgtEl>
                                          <p:spTgt spid="8">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8">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8">
                                            <p:txEl>
                                              <p:pRg st="3" end="3"/>
                                            </p:txEl>
                                          </p:spTgt>
                                        </p:tgtEl>
                                        <p:attrNameLst>
                                          <p:attrName>style.visibility</p:attrName>
                                        </p:attrNameLst>
                                      </p:cBhvr>
                                      <p:to>
                                        <p:strVal val="visible"/>
                                      </p:to>
                                    </p:set>
                                    <p:anim calcmode="lin" valueType="num">
                                      <p:cBhvr additive="base">
                                        <p:cTn id="29" dur="500" fill="hold"/>
                                        <p:tgtEl>
                                          <p:spTgt spid="8">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8">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8">
                                            <p:txEl>
                                              <p:pRg st="4" end="4"/>
                                            </p:txEl>
                                          </p:spTgt>
                                        </p:tgtEl>
                                        <p:attrNameLst>
                                          <p:attrName>style.visibility</p:attrName>
                                        </p:attrNameLst>
                                      </p:cBhvr>
                                      <p:to>
                                        <p:strVal val="visible"/>
                                      </p:to>
                                    </p:set>
                                    <p:anim calcmode="lin" valueType="num">
                                      <p:cBhvr additive="base">
                                        <p:cTn id="35" dur="500" fill="hold"/>
                                        <p:tgtEl>
                                          <p:spTgt spid="8">
                                            <p:txEl>
                                              <p:pRg st="4" end="4"/>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8">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nodeType="clickEffect">
                                  <p:stCondLst>
                                    <p:cond delay="0"/>
                                  </p:stCondLst>
                                  <p:childTnLst>
                                    <p:set>
                                      <p:cBhvr>
                                        <p:cTn id="40" dur="1" fill="hold">
                                          <p:stCondLst>
                                            <p:cond delay="0"/>
                                          </p:stCondLst>
                                        </p:cTn>
                                        <p:tgtEl>
                                          <p:spTgt spid="8">
                                            <p:txEl>
                                              <p:pRg st="5" end="5"/>
                                            </p:txEl>
                                          </p:spTgt>
                                        </p:tgtEl>
                                        <p:attrNameLst>
                                          <p:attrName>style.visibility</p:attrName>
                                        </p:attrNameLst>
                                      </p:cBhvr>
                                      <p:to>
                                        <p:strVal val="visible"/>
                                      </p:to>
                                    </p:set>
                                    <p:anim calcmode="lin" valueType="num">
                                      <p:cBhvr additive="base">
                                        <p:cTn id="41" dur="500" fill="hold"/>
                                        <p:tgtEl>
                                          <p:spTgt spid="8">
                                            <p:txEl>
                                              <p:pRg st="5" end="5"/>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8">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nodeType="clickEffect">
                                  <p:stCondLst>
                                    <p:cond delay="0"/>
                                  </p:stCondLst>
                                  <p:childTnLst>
                                    <p:set>
                                      <p:cBhvr>
                                        <p:cTn id="46" dur="1" fill="hold">
                                          <p:stCondLst>
                                            <p:cond delay="0"/>
                                          </p:stCondLst>
                                        </p:cTn>
                                        <p:tgtEl>
                                          <p:spTgt spid="8">
                                            <p:txEl>
                                              <p:pRg st="6" end="6"/>
                                            </p:txEl>
                                          </p:spTgt>
                                        </p:tgtEl>
                                        <p:attrNameLst>
                                          <p:attrName>style.visibility</p:attrName>
                                        </p:attrNameLst>
                                      </p:cBhvr>
                                      <p:to>
                                        <p:strVal val="visible"/>
                                      </p:to>
                                    </p:set>
                                    <p:anim calcmode="lin" valueType="num">
                                      <p:cBhvr additive="base">
                                        <p:cTn id="47" dur="500" fill="hold"/>
                                        <p:tgtEl>
                                          <p:spTgt spid="8">
                                            <p:txEl>
                                              <p:pRg st="6" end="6"/>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8">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8FA884-95F7-22C8-CC8A-0DDBB81A3533}"/>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76581EE0-DDD0-B148-9530-E7FFB9001B4E}"/>
              </a:ext>
            </a:extLst>
          </p:cNvPr>
          <p:cNvSpPr txBox="1"/>
          <p:nvPr/>
        </p:nvSpPr>
        <p:spPr>
          <a:xfrm>
            <a:off x="1709396" y="38015"/>
            <a:ext cx="9090249" cy="523220"/>
          </a:xfrm>
          <a:prstGeom prst="rect">
            <a:avLst/>
          </a:prstGeom>
          <a:noFill/>
        </p:spPr>
        <p:txBody>
          <a:bodyPr wrap="square" rtlCol="0">
            <a:spAutoFit/>
          </a:bodyPr>
          <a:lstStyle/>
          <a:p>
            <a:pPr algn="ctr"/>
            <a:r>
              <a:rPr lang="en-GB" sz="2800" b="1" dirty="0">
                <a:solidFill>
                  <a:prstClr val="black"/>
                </a:solidFill>
                <a:highlight>
                  <a:srgbClr val="FFFF00"/>
                </a:highlight>
              </a:rPr>
              <a:t>Market research and validation </a:t>
            </a:r>
          </a:p>
        </p:txBody>
      </p:sp>
      <p:sp>
        <p:nvSpPr>
          <p:cNvPr id="7" name="Content Placeholder 6">
            <a:extLst>
              <a:ext uri="{FF2B5EF4-FFF2-40B4-BE49-F238E27FC236}">
                <a16:creationId xmlns:a16="http://schemas.microsoft.com/office/drawing/2014/main" id="{BC345E05-F653-8F4A-6EE6-E1A2D988821E}"/>
              </a:ext>
            </a:extLst>
          </p:cNvPr>
          <p:cNvSpPr>
            <a:spLocks noGrp="1"/>
          </p:cNvSpPr>
          <p:nvPr>
            <p:ph idx="1"/>
          </p:nvPr>
        </p:nvSpPr>
        <p:spPr>
          <a:xfrm>
            <a:off x="0" y="672495"/>
            <a:ext cx="12081753" cy="5018187"/>
          </a:xfrm>
        </p:spPr>
        <p:txBody>
          <a:bodyPr>
            <a:normAutofit/>
          </a:bodyPr>
          <a:lstStyle/>
          <a:p>
            <a:pPr marL="0" marR="0" lvl="0" indent="0" defTabSz="914400" rtl="0" eaLnBrk="1" fontAlgn="auto" latinLnBrk="0" hangingPunct="1">
              <a:lnSpc>
                <a:spcPct val="100000"/>
              </a:lnSpc>
              <a:spcBef>
                <a:spcPct val="20000"/>
              </a:spcBef>
              <a:spcAft>
                <a:spcPts val="0"/>
              </a:spcAft>
              <a:buClr>
                <a:srgbClr val="0070C0"/>
              </a:buClr>
              <a:buSzTx/>
              <a:buNone/>
              <a:tabLst/>
              <a:defRPr/>
            </a:pPr>
            <a:endParaRPr kumimoji="0" lang="en-GB" sz="2700" b="0" i="0" u="none" strike="noStrike" kern="1200" cap="none" spc="0" normalizeH="0" baseline="0" noProof="0" dirty="0">
              <a:ln>
                <a:noFill/>
              </a:ln>
              <a:solidFill>
                <a:prstClr val="black"/>
              </a:solidFill>
              <a:effectLst/>
              <a:uLnTx/>
              <a:uFillTx/>
              <a:latin typeface="Myriad Pro"/>
              <a:ea typeface="+mn-ea"/>
              <a:cs typeface="+mn-cs"/>
            </a:endParaRPr>
          </a:p>
          <a:p>
            <a:pPr marL="0" marR="0" lvl="0" indent="0" algn="l" defTabSz="914400" rtl="0" eaLnBrk="1" fontAlgn="auto" latinLnBrk="0" hangingPunct="1">
              <a:lnSpc>
                <a:spcPct val="100000"/>
              </a:lnSpc>
              <a:spcBef>
                <a:spcPct val="20000"/>
              </a:spcBef>
              <a:spcAft>
                <a:spcPts val="0"/>
              </a:spcAft>
              <a:buClr>
                <a:srgbClr val="0070C0"/>
              </a:buClr>
              <a:buSzTx/>
              <a:buNone/>
              <a:tabLst/>
              <a:defRPr/>
            </a:pPr>
            <a:endParaRPr kumimoji="0" lang="en-GB" sz="2800" b="0" i="0" u="none" strike="noStrike" kern="1200" cap="none" spc="0" normalizeH="0" baseline="0" noProof="0" dirty="0">
              <a:ln>
                <a:noFill/>
              </a:ln>
              <a:solidFill>
                <a:srgbClr val="4C4C4C"/>
              </a:solidFill>
              <a:effectLst/>
              <a:uLnTx/>
              <a:uFillTx/>
              <a:latin typeface="Myriad Pro"/>
              <a:ea typeface="+mn-ea"/>
              <a:cs typeface="+mn-cs"/>
            </a:endParaRPr>
          </a:p>
        </p:txBody>
      </p:sp>
      <p:sp>
        <p:nvSpPr>
          <p:cNvPr id="8" name="TextBox 7">
            <a:extLst>
              <a:ext uri="{FF2B5EF4-FFF2-40B4-BE49-F238E27FC236}">
                <a16:creationId xmlns:a16="http://schemas.microsoft.com/office/drawing/2014/main" id="{AB4883E2-4E9A-7C08-F0C5-9950CE8140DA}"/>
              </a:ext>
            </a:extLst>
          </p:cNvPr>
          <p:cNvSpPr txBox="1"/>
          <p:nvPr/>
        </p:nvSpPr>
        <p:spPr>
          <a:xfrm>
            <a:off x="127576" y="800352"/>
            <a:ext cx="12192000" cy="4154984"/>
          </a:xfrm>
          <a:prstGeom prst="rect">
            <a:avLst/>
          </a:prstGeom>
          <a:noFill/>
        </p:spPr>
        <p:txBody>
          <a:bodyPr wrap="square">
            <a:spAutoFit/>
          </a:bodyPr>
          <a:lstStyle/>
          <a:p>
            <a:r>
              <a:rPr lang="en-GB" sz="2400" b="1" dirty="0"/>
              <a:t>Path A: Starting Your Own Business</a:t>
            </a:r>
            <a:endParaRPr lang="en-GB" sz="2400" dirty="0"/>
          </a:p>
          <a:p>
            <a:r>
              <a:rPr lang="en-GB" sz="2400" dirty="0"/>
              <a:t>Demonstrate that there is demand for the business idea. Include market size, market trends, customer needs, target customers, competitor activity, pricing information, barriers to entry, legal/regulatory issues and evidence that customers may need or want the product/service.</a:t>
            </a:r>
          </a:p>
          <a:p>
            <a:r>
              <a:rPr lang="en-GB" sz="2400" dirty="0"/>
              <a:t> </a:t>
            </a:r>
          </a:p>
          <a:p>
            <a:r>
              <a:rPr lang="en-GB" sz="2400" b="1" dirty="0"/>
              <a:t>Path B: Business Plan for an Existing Company</a:t>
            </a:r>
            <a:endParaRPr lang="en-GB" sz="2400" dirty="0"/>
          </a:p>
          <a:p>
            <a:r>
              <a:rPr lang="en-GB" sz="2400" dirty="0"/>
              <a:t>Analyse the market in which the company operates. Include current market position, market trends, customer trends, competitor activity, pricing information, industry challenges, opportunities, threats and evidence that may show a problem or growth opportunity.</a:t>
            </a:r>
          </a:p>
        </p:txBody>
      </p:sp>
    </p:spTree>
    <p:extLst>
      <p:ext uri="{BB962C8B-B14F-4D97-AF65-F5344CB8AC3E}">
        <p14:creationId xmlns:p14="http://schemas.microsoft.com/office/powerpoint/2010/main" val="8616784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 calcmode="lin" valueType="num">
                                      <p:cBhvr additive="base">
                                        <p:cTn id="11" dur="500" fill="hold"/>
                                        <p:tgtEl>
                                          <p:spTgt spid="8">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 calcmode="lin" valueType="num">
                                      <p:cBhvr additive="base">
                                        <p:cTn id="17" dur="500" fill="hold"/>
                                        <p:tgtEl>
                                          <p:spTgt spid="8">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8">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8">
                                            <p:txEl>
                                              <p:pRg st="2" end="2"/>
                                            </p:txEl>
                                          </p:spTgt>
                                        </p:tgtEl>
                                        <p:attrNameLst>
                                          <p:attrName>style.visibility</p:attrName>
                                        </p:attrNameLst>
                                      </p:cBhvr>
                                      <p:to>
                                        <p:strVal val="visible"/>
                                      </p:to>
                                    </p:set>
                                    <p:anim calcmode="lin" valueType="num">
                                      <p:cBhvr additive="base">
                                        <p:cTn id="23" dur="500" fill="hold"/>
                                        <p:tgtEl>
                                          <p:spTgt spid="8">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8">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8">
                                            <p:txEl>
                                              <p:pRg st="3" end="3"/>
                                            </p:txEl>
                                          </p:spTgt>
                                        </p:tgtEl>
                                        <p:attrNameLst>
                                          <p:attrName>style.visibility</p:attrName>
                                        </p:attrNameLst>
                                      </p:cBhvr>
                                      <p:to>
                                        <p:strVal val="visible"/>
                                      </p:to>
                                    </p:set>
                                    <p:anim calcmode="lin" valueType="num">
                                      <p:cBhvr additive="base">
                                        <p:cTn id="29" dur="500" fill="hold"/>
                                        <p:tgtEl>
                                          <p:spTgt spid="8">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8">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8">
                                            <p:txEl>
                                              <p:pRg st="4" end="4"/>
                                            </p:txEl>
                                          </p:spTgt>
                                        </p:tgtEl>
                                        <p:attrNameLst>
                                          <p:attrName>style.visibility</p:attrName>
                                        </p:attrNameLst>
                                      </p:cBhvr>
                                      <p:to>
                                        <p:strVal val="visible"/>
                                      </p:to>
                                    </p:set>
                                    <p:anim calcmode="lin" valueType="num">
                                      <p:cBhvr additive="base">
                                        <p:cTn id="35" dur="500" fill="hold"/>
                                        <p:tgtEl>
                                          <p:spTgt spid="8">
                                            <p:txEl>
                                              <p:pRg st="4" end="4"/>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8">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D12C28-5A29-2EB5-AADA-F8D367F86B9B}"/>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9BB128F5-4D4F-0685-B08E-F604438F154B}"/>
              </a:ext>
            </a:extLst>
          </p:cNvPr>
          <p:cNvSpPr txBox="1"/>
          <p:nvPr/>
        </p:nvSpPr>
        <p:spPr>
          <a:xfrm>
            <a:off x="1658121" y="149275"/>
            <a:ext cx="9090249" cy="523220"/>
          </a:xfrm>
          <a:prstGeom prst="rect">
            <a:avLst/>
          </a:prstGeom>
          <a:noFill/>
        </p:spPr>
        <p:txBody>
          <a:bodyPr wrap="square" rtlCol="0">
            <a:spAutoFit/>
          </a:bodyPr>
          <a:lstStyle/>
          <a:p>
            <a:pPr algn="ctr"/>
            <a:r>
              <a:rPr lang="en-GB" sz="2800" b="1" dirty="0">
                <a:solidFill>
                  <a:prstClr val="black"/>
                </a:solidFill>
                <a:highlight>
                  <a:srgbClr val="FFFF00"/>
                </a:highlight>
              </a:rPr>
              <a:t>Business Model Canvas</a:t>
            </a:r>
          </a:p>
        </p:txBody>
      </p:sp>
      <p:sp>
        <p:nvSpPr>
          <p:cNvPr id="7" name="Content Placeholder 6">
            <a:extLst>
              <a:ext uri="{FF2B5EF4-FFF2-40B4-BE49-F238E27FC236}">
                <a16:creationId xmlns:a16="http://schemas.microsoft.com/office/drawing/2014/main" id="{1199B9DD-D945-B77F-4686-432F7F06FE92}"/>
              </a:ext>
            </a:extLst>
          </p:cNvPr>
          <p:cNvSpPr>
            <a:spLocks noGrp="1"/>
          </p:cNvSpPr>
          <p:nvPr>
            <p:ph idx="1"/>
          </p:nvPr>
        </p:nvSpPr>
        <p:spPr>
          <a:xfrm>
            <a:off x="0" y="672495"/>
            <a:ext cx="12081753" cy="5018187"/>
          </a:xfrm>
        </p:spPr>
        <p:txBody>
          <a:bodyPr>
            <a:normAutofit/>
          </a:bodyPr>
          <a:lstStyle/>
          <a:p>
            <a:pPr marL="0" marR="0" lvl="0" indent="0" defTabSz="914400" rtl="0" eaLnBrk="1" fontAlgn="auto" latinLnBrk="0" hangingPunct="1">
              <a:lnSpc>
                <a:spcPct val="100000"/>
              </a:lnSpc>
              <a:spcBef>
                <a:spcPct val="20000"/>
              </a:spcBef>
              <a:spcAft>
                <a:spcPts val="0"/>
              </a:spcAft>
              <a:buClr>
                <a:srgbClr val="0070C0"/>
              </a:buClr>
              <a:buSzTx/>
              <a:buNone/>
              <a:tabLst/>
              <a:defRPr/>
            </a:pPr>
            <a:endParaRPr kumimoji="0" lang="en-GB" sz="2700" b="0" i="0" u="none" strike="noStrike" kern="1200" cap="none" spc="0" normalizeH="0" baseline="0" noProof="0" dirty="0">
              <a:ln>
                <a:noFill/>
              </a:ln>
              <a:solidFill>
                <a:prstClr val="black"/>
              </a:solidFill>
              <a:effectLst/>
              <a:uLnTx/>
              <a:uFillTx/>
              <a:latin typeface="Myriad Pro"/>
              <a:ea typeface="+mn-ea"/>
              <a:cs typeface="+mn-cs"/>
            </a:endParaRPr>
          </a:p>
          <a:p>
            <a:pPr marL="0" marR="0" lvl="0" indent="0" algn="l" defTabSz="914400" rtl="0" eaLnBrk="1" fontAlgn="auto" latinLnBrk="0" hangingPunct="1">
              <a:lnSpc>
                <a:spcPct val="100000"/>
              </a:lnSpc>
              <a:spcBef>
                <a:spcPct val="20000"/>
              </a:spcBef>
              <a:spcAft>
                <a:spcPts val="0"/>
              </a:spcAft>
              <a:buClr>
                <a:srgbClr val="0070C0"/>
              </a:buClr>
              <a:buSzTx/>
              <a:buNone/>
              <a:tabLst/>
              <a:defRPr/>
            </a:pPr>
            <a:endParaRPr kumimoji="0" lang="en-GB" sz="2800" b="0" i="0" u="none" strike="noStrike" kern="1200" cap="none" spc="0" normalizeH="0" baseline="0" noProof="0" dirty="0">
              <a:ln>
                <a:noFill/>
              </a:ln>
              <a:solidFill>
                <a:srgbClr val="4C4C4C"/>
              </a:solidFill>
              <a:effectLst/>
              <a:uLnTx/>
              <a:uFillTx/>
              <a:latin typeface="Myriad Pro"/>
              <a:ea typeface="+mn-ea"/>
              <a:cs typeface="+mn-cs"/>
            </a:endParaRPr>
          </a:p>
        </p:txBody>
      </p:sp>
      <p:sp>
        <p:nvSpPr>
          <p:cNvPr id="8" name="TextBox 7">
            <a:extLst>
              <a:ext uri="{FF2B5EF4-FFF2-40B4-BE49-F238E27FC236}">
                <a16:creationId xmlns:a16="http://schemas.microsoft.com/office/drawing/2014/main" id="{764831B3-2D58-B988-2F85-4C0947C2E13B}"/>
              </a:ext>
            </a:extLst>
          </p:cNvPr>
          <p:cNvSpPr txBox="1"/>
          <p:nvPr/>
        </p:nvSpPr>
        <p:spPr>
          <a:xfrm>
            <a:off x="297101" y="1509982"/>
            <a:ext cx="11658466" cy="3416320"/>
          </a:xfrm>
          <a:prstGeom prst="rect">
            <a:avLst/>
          </a:prstGeom>
          <a:noFill/>
        </p:spPr>
        <p:txBody>
          <a:bodyPr wrap="square">
            <a:spAutoFit/>
          </a:bodyPr>
          <a:lstStyle/>
          <a:p>
            <a:r>
              <a:rPr lang="en-GB" sz="2400" dirty="0"/>
              <a:t>Apply the Business Model Canvas to your pathway choice and add a visual Template</a:t>
            </a:r>
          </a:p>
          <a:p>
            <a:r>
              <a:rPr lang="en-GB" sz="2400" dirty="0"/>
              <a:t> </a:t>
            </a:r>
          </a:p>
          <a:p>
            <a:r>
              <a:rPr lang="en-GB" sz="2400" b="1" dirty="0"/>
              <a:t>Path A: Starting Your Own Business</a:t>
            </a:r>
            <a:endParaRPr lang="en-GB" sz="2400" dirty="0"/>
          </a:p>
          <a:p>
            <a:r>
              <a:rPr lang="en-GB" sz="2400" dirty="0"/>
              <a:t>Complete a Business Model Canvas for the new business idea. Explain how the business will create, deliver and capture value.</a:t>
            </a:r>
          </a:p>
          <a:p>
            <a:r>
              <a:rPr lang="en-GB" sz="2400" dirty="0"/>
              <a:t> </a:t>
            </a:r>
          </a:p>
          <a:p>
            <a:r>
              <a:rPr lang="en-GB" sz="2400" b="1" dirty="0"/>
              <a:t>Path B: Business Plan for an Existing Company</a:t>
            </a:r>
            <a:endParaRPr lang="en-GB" sz="2400" dirty="0"/>
          </a:p>
          <a:p>
            <a:r>
              <a:rPr lang="en-GB" sz="2400" dirty="0"/>
              <a:t>Complete a Business Model Canvas for the existing company. Explain what the canvas shows about the company and where improvement may be needed.</a:t>
            </a:r>
          </a:p>
        </p:txBody>
      </p:sp>
    </p:spTree>
    <p:extLst>
      <p:ext uri="{BB962C8B-B14F-4D97-AF65-F5344CB8AC3E}">
        <p14:creationId xmlns:p14="http://schemas.microsoft.com/office/powerpoint/2010/main" val="7136967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2350B6-F42D-7DFD-0A11-8CD01FAA83C6}"/>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02C05020-4B2A-8245-6B58-B48CB767D6E3}"/>
              </a:ext>
            </a:extLst>
          </p:cNvPr>
          <p:cNvSpPr txBox="1"/>
          <p:nvPr/>
        </p:nvSpPr>
        <p:spPr>
          <a:xfrm>
            <a:off x="1658121" y="149275"/>
            <a:ext cx="9090249" cy="523220"/>
          </a:xfrm>
          <a:prstGeom prst="rect">
            <a:avLst/>
          </a:prstGeom>
          <a:noFill/>
        </p:spPr>
        <p:txBody>
          <a:bodyPr wrap="square" rtlCol="0">
            <a:spAutoFit/>
          </a:bodyPr>
          <a:lstStyle/>
          <a:p>
            <a:pPr algn="ctr"/>
            <a:r>
              <a:rPr lang="en-GB" sz="2800" b="1" dirty="0">
                <a:solidFill>
                  <a:prstClr val="black"/>
                </a:solidFill>
                <a:highlight>
                  <a:srgbClr val="FFFF00"/>
                </a:highlight>
              </a:rPr>
              <a:t>Business Model Canvas</a:t>
            </a:r>
          </a:p>
        </p:txBody>
      </p:sp>
      <p:sp>
        <p:nvSpPr>
          <p:cNvPr id="7" name="Content Placeholder 6">
            <a:extLst>
              <a:ext uri="{FF2B5EF4-FFF2-40B4-BE49-F238E27FC236}">
                <a16:creationId xmlns:a16="http://schemas.microsoft.com/office/drawing/2014/main" id="{F5C415E9-1B6D-6493-639C-C62AEC93944E}"/>
              </a:ext>
            </a:extLst>
          </p:cNvPr>
          <p:cNvSpPr>
            <a:spLocks noGrp="1"/>
          </p:cNvSpPr>
          <p:nvPr>
            <p:ph idx="1"/>
          </p:nvPr>
        </p:nvSpPr>
        <p:spPr>
          <a:xfrm>
            <a:off x="0" y="672495"/>
            <a:ext cx="12081753" cy="5018187"/>
          </a:xfrm>
        </p:spPr>
        <p:txBody>
          <a:bodyPr>
            <a:normAutofit/>
          </a:bodyPr>
          <a:lstStyle/>
          <a:p>
            <a:pPr marL="0" marR="0" lvl="0" indent="0" defTabSz="914400" rtl="0" eaLnBrk="1" fontAlgn="auto" latinLnBrk="0" hangingPunct="1">
              <a:lnSpc>
                <a:spcPct val="100000"/>
              </a:lnSpc>
              <a:spcBef>
                <a:spcPct val="20000"/>
              </a:spcBef>
              <a:spcAft>
                <a:spcPts val="0"/>
              </a:spcAft>
              <a:buClr>
                <a:srgbClr val="0070C0"/>
              </a:buClr>
              <a:buSzTx/>
              <a:buNone/>
              <a:tabLst/>
              <a:defRPr/>
            </a:pPr>
            <a:endParaRPr kumimoji="0" lang="en-GB" sz="2700" b="0" i="0" u="none" strike="noStrike" kern="1200" cap="none" spc="0" normalizeH="0" baseline="0" noProof="0" dirty="0">
              <a:ln>
                <a:noFill/>
              </a:ln>
              <a:solidFill>
                <a:prstClr val="black"/>
              </a:solidFill>
              <a:effectLst/>
              <a:uLnTx/>
              <a:uFillTx/>
              <a:latin typeface="Myriad Pro"/>
              <a:ea typeface="+mn-ea"/>
              <a:cs typeface="+mn-cs"/>
            </a:endParaRPr>
          </a:p>
          <a:p>
            <a:pPr marL="0" marR="0" lvl="0" indent="0" algn="l" defTabSz="914400" rtl="0" eaLnBrk="1" fontAlgn="auto" latinLnBrk="0" hangingPunct="1">
              <a:lnSpc>
                <a:spcPct val="100000"/>
              </a:lnSpc>
              <a:spcBef>
                <a:spcPct val="20000"/>
              </a:spcBef>
              <a:spcAft>
                <a:spcPts val="0"/>
              </a:spcAft>
              <a:buClr>
                <a:srgbClr val="0070C0"/>
              </a:buClr>
              <a:buSzTx/>
              <a:buNone/>
              <a:tabLst/>
              <a:defRPr/>
            </a:pPr>
            <a:endParaRPr kumimoji="0" lang="en-GB" sz="2800" b="0" i="0" u="none" strike="noStrike" kern="1200" cap="none" spc="0" normalizeH="0" baseline="0" noProof="0" dirty="0">
              <a:ln>
                <a:noFill/>
              </a:ln>
              <a:solidFill>
                <a:srgbClr val="4C4C4C"/>
              </a:solidFill>
              <a:effectLst/>
              <a:uLnTx/>
              <a:uFillTx/>
              <a:latin typeface="Myriad Pro"/>
              <a:ea typeface="+mn-ea"/>
              <a:cs typeface="+mn-cs"/>
            </a:endParaRPr>
          </a:p>
        </p:txBody>
      </p:sp>
      <p:sp>
        <p:nvSpPr>
          <p:cNvPr id="8" name="TextBox 7">
            <a:extLst>
              <a:ext uri="{FF2B5EF4-FFF2-40B4-BE49-F238E27FC236}">
                <a16:creationId xmlns:a16="http://schemas.microsoft.com/office/drawing/2014/main" id="{EB1362C8-0AF3-5E21-C20C-5134FBBF3232}"/>
              </a:ext>
            </a:extLst>
          </p:cNvPr>
          <p:cNvSpPr txBox="1"/>
          <p:nvPr/>
        </p:nvSpPr>
        <p:spPr>
          <a:xfrm>
            <a:off x="117638" y="672495"/>
            <a:ext cx="11964115" cy="5484258"/>
          </a:xfrm>
          <a:prstGeom prst="rect">
            <a:avLst/>
          </a:prstGeom>
          <a:noFill/>
        </p:spPr>
        <p:txBody>
          <a:bodyPr wrap="square">
            <a:spAutoFit/>
          </a:bodyPr>
          <a:lstStyle/>
          <a:p>
            <a:pPr>
              <a:lnSpc>
                <a:spcPct val="115000"/>
              </a:lnSpc>
              <a:spcAft>
                <a:spcPts val="800"/>
              </a:spcAft>
              <a:buClr>
                <a:srgbClr val="0070C0"/>
              </a:buClr>
            </a:pPr>
            <a:r>
              <a:rPr lang="en-GB" b="1" kern="0" dirty="0">
                <a:ea typeface="Times New Roman" panose="02020603050405020304" pitchFamily="18" charset="0"/>
                <a:cs typeface="Arial" panose="020B0604020202020204" pitchFamily="34" charset="0"/>
              </a:rPr>
              <a:t>What you are expected to include in this section:</a:t>
            </a:r>
            <a:endParaRPr lang="en-GB" b="1" kern="0" dirty="0">
              <a:effectLst/>
              <a:ea typeface="Times New Roman" panose="02020603050405020304" pitchFamily="18" charset="0"/>
              <a:cs typeface="Arial" panose="020B0604020202020204" pitchFamily="34" charset="0"/>
            </a:endParaRPr>
          </a:p>
          <a:p>
            <a:pPr>
              <a:lnSpc>
                <a:spcPct val="115000"/>
              </a:lnSpc>
              <a:spcAft>
                <a:spcPts val="800"/>
              </a:spcAft>
              <a:buClr>
                <a:srgbClr val="0070C0"/>
              </a:buClr>
            </a:pPr>
            <a:r>
              <a:rPr lang="en-GB" kern="0" dirty="0">
                <a:effectLst/>
                <a:ea typeface="Times New Roman" panose="02020603050405020304" pitchFamily="18" charset="0"/>
                <a:cs typeface="Arial" panose="020B0604020202020204" pitchFamily="34" charset="0"/>
              </a:rPr>
              <a:t>Nine Blocks (Osterwalder &amp; Pigneur, 2010): </a:t>
            </a:r>
            <a:r>
              <a:rPr lang="en-GB" kern="0" dirty="0">
                <a:ea typeface="Times New Roman" panose="02020603050405020304" pitchFamily="18" charset="0"/>
                <a:cs typeface="Arial" panose="020B0604020202020204" pitchFamily="34" charset="0"/>
                <a:hlinkClick r:id="rId2"/>
              </a:rPr>
              <a:t>https://www.strategyzer.com/library/the-business-model-canvas</a:t>
            </a:r>
            <a:endParaRPr lang="en-GB" kern="0" dirty="0">
              <a:effectLst/>
              <a:ea typeface="Times New Roman" panose="02020603050405020304" pitchFamily="18" charset="0"/>
              <a:cs typeface="Arial" panose="020B0604020202020204" pitchFamily="34" charset="0"/>
            </a:endParaRPr>
          </a:p>
          <a:p>
            <a:pPr marL="342900" indent="-342900">
              <a:lnSpc>
                <a:spcPct val="115000"/>
              </a:lnSpc>
              <a:spcAft>
                <a:spcPts val="800"/>
              </a:spcAft>
              <a:buClr>
                <a:srgbClr val="0070C0"/>
              </a:buClr>
              <a:buFont typeface="Wingdings" panose="05000000000000000000" pitchFamily="2" charset="2"/>
              <a:buChar char="q"/>
            </a:pPr>
            <a:r>
              <a:rPr lang="en-GB" kern="0" dirty="0">
                <a:effectLst/>
                <a:ea typeface="Times New Roman" panose="02020603050405020304" pitchFamily="18" charset="0"/>
                <a:cs typeface="Arial" panose="020B0604020202020204" pitchFamily="34" charset="0"/>
              </a:rPr>
              <a:t>Customer Segments</a:t>
            </a:r>
          </a:p>
          <a:p>
            <a:pPr marL="342900" indent="-342900">
              <a:lnSpc>
                <a:spcPct val="115000"/>
              </a:lnSpc>
              <a:spcAft>
                <a:spcPts val="800"/>
              </a:spcAft>
              <a:buClr>
                <a:srgbClr val="0070C0"/>
              </a:buClr>
              <a:buFont typeface="Wingdings" panose="05000000000000000000" pitchFamily="2" charset="2"/>
              <a:buChar char="q"/>
            </a:pPr>
            <a:r>
              <a:rPr lang="en-GB" kern="0" dirty="0">
                <a:effectLst/>
                <a:ea typeface="Times New Roman" panose="02020603050405020304" pitchFamily="18" charset="0"/>
                <a:cs typeface="Arial" panose="020B0604020202020204" pitchFamily="34" charset="0"/>
              </a:rPr>
              <a:t>Value Propositions</a:t>
            </a:r>
          </a:p>
          <a:p>
            <a:pPr marL="342900" indent="-342900">
              <a:lnSpc>
                <a:spcPct val="115000"/>
              </a:lnSpc>
              <a:spcAft>
                <a:spcPts val="800"/>
              </a:spcAft>
              <a:buClr>
                <a:srgbClr val="0070C0"/>
              </a:buClr>
              <a:buFont typeface="Wingdings" panose="05000000000000000000" pitchFamily="2" charset="2"/>
              <a:buChar char="q"/>
            </a:pPr>
            <a:r>
              <a:rPr lang="en-GB" kern="0" dirty="0">
                <a:effectLst/>
                <a:ea typeface="Times New Roman" panose="02020603050405020304" pitchFamily="18" charset="0"/>
                <a:cs typeface="Arial" panose="020B0604020202020204" pitchFamily="34" charset="0"/>
              </a:rPr>
              <a:t>Channels</a:t>
            </a:r>
          </a:p>
          <a:p>
            <a:pPr marL="342900" indent="-342900">
              <a:lnSpc>
                <a:spcPct val="115000"/>
              </a:lnSpc>
              <a:spcAft>
                <a:spcPts val="800"/>
              </a:spcAft>
              <a:buClr>
                <a:srgbClr val="0070C0"/>
              </a:buClr>
              <a:buFont typeface="Wingdings" panose="05000000000000000000" pitchFamily="2" charset="2"/>
              <a:buChar char="q"/>
            </a:pPr>
            <a:r>
              <a:rPr lang="en-GB" kern="0" dirty="0">
                <a:effectLst/>
                <a:ea typeface="Times New Roman" panose="02020603050405020304" pitchFamily="18" charset="0"/>
                <a:cs typeface="Arial" panose="020B0604020202020204" pitchFamily="34" charset="0"/>
              </a:rPr>
              <a:t>Customer Relationships</a:t>
            </a:r>
          </a:p>
          <a:p>
            <a:pPr marL="342900" indent="-342900">
              <a:lnSpc>
                <a:spcPct val="115000"/>
              </a:lnSpc>
              <a:spcAft>
                <a:spcPts val="800"/>
              </a:spcAft>
              <a:buClr>
                <a:srgbClr val="0070C0"/>
              </a:buClr>
              <a:buFont typeface="Wingdings" panose="05000000000000000000" pitchFamily="2" charset="2"/>
              <a:buChar char="q"/>
            </a:pPr>
            <a:r>
              <a:rPr lang="en-GB" kern="0" dirty="0">
                <a:effectLst/>
                <a:ea typeface="Times New Roman" panose="02020603050405020304" pitchFamily="18" charset="0"/>
                <a:cs typeface="Arial" panose="020B0604020202020204" pitchFamily="34" charset="0"/>
              </a:rPr>
              <a:t>Revenue Streams</a:t>
            </a:r>
          </a:p>
          <a:p>
            <a:pPr marL="342900" indent="-342900">
              <a:lnSpc>
                <a:spcPct val="115000"/>
              </a:lnSpc>
              <a:spcAft>
                <a:spcPts val="800"/>
              </a:spcAft>
              <a:buClr>
                <a:srgbClr val="0070C0"/>
              </a:buClr>
              <a:buFont typeface="Wingdings" panose="05000000000000000000" pitchFamily="2" charset="2"/>
              <a:buChar char="q"/>
            </a:pPr>
            <a:r>
              <a:rPr lang="en-GB" kern="0" dirty="0">
                <a:effectLst/>
                <a:ea typeface="Times New Roman" panose="02020603050405020304" pitchFamily="18" charset="0"/>
                <a:cs typeface="Arial" panose="020B0604020202020204" pitchFamily="34" charset="0"/>
              </a:rPr>
              <a:t>Key Resources</a:t>
            </a:r>
          </a:p>
          <a:p>
            <a:pPr marL="342900" indent="-342900">
              <a:lnSpc>
                <a:spcPct val="115000"/>
              </a:lnSpc>
              <a:spcAft>
                <a:spcPts val="800"/>
              </a:spcAft>
              <a:buClr>
                <a:srgbClr val="0070C0"/>
              </a:buClr>
              <a:buFont typeface="Wingdings" panose="05000000000000000000" pitchFamily="2" charset="2"/>
              <a:buChar char="q"/>
            </a:pPr>
            <a:r>
              <a:rPr lang="en-GB" kern="0" dirty="0">
                <a:effectLst/>
                <a:ea typeface="Times New Roman" panose="02020603050405020304" pitchFamily="18" charset="0"/>
                <a:cs typeface="Arial" panose="020B0604020202020204" pitchFamily="34" charset="0"/>
              </a:rPr>
              <a:t>Key Activities</a:t>
            </a:r>
          </a:p>
          <a:p>
            <a:pPr marL="342900" indent="-342900">
              <a:lnSpc>
                <a:spcPct val="115000"/>
              </a:lnSpc>
              <a:spcAft>
                <a:spcPts val="800"/>
              </a:spcAft>
              <a:buClr>
                <a:srgbClr val="0070C0"/>
              </a:buClr>
              <a:buFont typeface="Wingdings" panose="05000000000000000000" pitchFamily="2" charset="2"/>
              <a:buChar char="q"/>
            </a:pPr>
            <a:r>
              <a:rPr lang="en-GB" kern="0" dirty="0">
                <a:effectLst/>
                <a:ea typeface="Times New Roman" panose="02020603050405020304" pitchFamily="18" charset="0"/>
                <a:cs typeface="Arial" panose="020B0604020202020204" pitchFamily="34" charset="0"/>
              </a:rPr>
              <a:t>Key Partnerships</a:t>
            </a:r>
          </a:p>
          <a:p>
            <a:pPr marL="342900" indent="-342900">
              <a:lnSpc>
                <a:spcPct val="115000"/>
              </a:lnSpc>
              <a:spcAft>
                <a:spcPts val="800"/>
              </a:spcAft>
              <a:buClr>
                <a:srgbClr val="0070C0"/>
              </a:buClr>
              <a:buFont typeface="Wingdings" panose="05000000000000000000" pitchFamily="2" charset="2"/>
              <a:buChar char="q"/>
            </a:pPr>
            <a:r>
              <a:rPr lang="en-GB" kern="0" dirty="0">
                <a:effectLst/>
                <a:ea typeface="Times New Roman" panose="02020603050405020304" pitchFamily="18" charset="0"/>
                <a:cs typeface="Arial" panose="020B0604020202020204" pitchFamily="34" charset="0"/>
              </a:rPr>
              <a:t>Cost Structure</a:t>
            </a:r>
          </a:p>
          <a:p>
            <a:pPr>
              <a:lnSpc>
                <a:spcPct val="115000"/>
              </a:lnSpc>
              <a:spcAft>
                <a:spcPts val="800"/>
              </a:spcAft>
              <a:buClr>
                <a:srgbClr val="0070C0"/>
              </a:buClr>
            </a:pPr>
            <a:endParaRPr lang="en-GB" sz="2000" kern="0" dirty="0">
              <a:effectLst/>
              <a:ea typeface="Times New Roman" panose="02020603050405020304" pitchFamily="18" charset="0"/>
              <a:cs typeface="Arial" panose="020B0604020202020204" pitchFamily="34" charset="0"/>
            </a:endParaRPr>
          </a:p>
          <a:p>
            <a:pPr lvl="0">
              <a:lnSpc>
                <a:spcPct val="115000"/>
              </a:lnSpc>
              <a:spcAft>
                <a:spcPts val="800"/>
              </a:spcAft>
              <a:buSzPts val="1000"/>
              <a:tabLst>
                <a:tab pos="457200" algn="l"/>
              </a:tabLst>
            </a:pPr>
            <a:endParaRPr lang="en-GB" sz="1800" kern="100" dirty="0">
              <a:effectLst/>
              <a:latin typeface="Aptos" panose="020B0004020202020204" pitchFamily="34" charset="0"/>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8392205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 calcmode="lin" valueType="num">
                                      <p:cBhvr additive="base">
                                        <p:cTn id="11" dur="500" fill="hold"/>
                                        <p:tgtEl>
                                          <p:spTgt spid="8">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 calcmode="lin" valueType="num">
                                      <p:cBhvr additive="base">
                                        <p:cTn id="17" dur="500" fill="hold"/>
                                        <p:tgtEl>
                                          <p:spTgt spid="8">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8">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8">
                                            <p:txEl>
                                              <p:pRg st="2" end="2"/>
                                            </p:txEl>
                                          </p:spTgt>
                                        </p:tgtEl>
                                        <p:attrNameLst>
                                          <p:attrName>style.visibility</p:attrName>
                                        </p:attrNameLst>
                                      </p:cBhvr>
                                      <p:to>
                                        <p:strVal val="visible"/>
                                      </p:to>
                                    </p:set>
                                    <p:anim calcmode="lin" valueType="num">
                                      <p:cBhvr additive="base">
                                        <p:cTn id="23" dur="500" fill="hold"/>
                                        <p:tgtEl>
                                          <p:spTgt spid="8">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8">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8">
                                            <p:txEl>
                                              <p:pRg st="3" end="3"/>
                                            </p:txEl>
                                          </p:spTgt>
                                        </p:tgtEl>
                                        <p:attrNameLst>
                                          <p:attrName>style.visibility</p:attrName>
                                        </p:attrNameLst>
                                      </p:cBhvr>
                                      <p:to>
                                        <p:strVal val="visible"/>
                                      </p:to>
                                    </p:set>
                                    <p:anim calcmode="lin" valueType="num">
                                      <p:cBhvr additive="base">
                                        <p:cTn id="29" dur="500" fill="hold"/>
                                        <p:tgtEl>
                                          <p:spTgt spid="8">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8">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8">
                                            <p:txEl>
                                              <p:pRg st="4" end="4"/>
                                            </p:txEl>
                                          </p:spTgt>
                                        </p:tgtEl>
                                        <p:attrNameLst>
                                          <p:attrName>style.visibility</p:attrName>
                                        </p:attrNameLst>
                                      </p:cBhvr>
                                      <p:to>
                                        <p:strVal val="visible"/>
                                      </p:to>
                                    </p:set>
                                    <p:anim calcmode="lin" valueType="num">
                                      <p:cBhvr additive="base">
                                        <p:cTn id="35" dur="500" fill="hold"/>
                                        <p:tgtEl>
                                          <p:spTgt spid="8">
                                            <p:txEl>
                                              <p:pRg st="4" end="4"/>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8">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nodeType="clickEffect">
                                  <p:stCondLst>
                                    <p:cond delay="0"/>
                                  </p:stCondLst>
                                  <p:childTnLst>
                                    <p:set>
                                      <p:cBhvr>
                                        <p:cTn id="40" dur="1" fill="hold">
                                          <p:stCondLst>
                                            <p:cond delay="0"/>
                                          </p:stCondLst>
                                        </p:cTn>
                                        <p:tgtEl>
                                          <p:spTgt spid="8">
                                            <p:txEl>
                                              <p:pRg st="5" end="5"/>
                                            </p:txEl>
                                          </p:spTgt>
                                        </p:tgtEl>
                                        <p:attrNameLst>
                                          <p:attrName>style.visibility</p:attrName>
                                        </p:attrNameLst>
                                      </p:cBhvr>
                                      <p:to>
                                        <p:strVal val="visible"/>
                                      </p:to>
                                    </p:set>
                                    <p:anim calcmode="lin" valueType="num">
                                      <p:cBhvr additive="base">
                                        <p:cTn id="41" dur="500" fill="hold"/>
                                        <p:tgtEl>
                                          <p:spTgt spid="8">
                                            <p:txEl>
                                              <p:pRg st="5" end="5"/>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8">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nodeType="clickEffect">
                                  <p:stCondLst>
                                    <p:cond delay="0"/>
                                  </p:stCondLst>
                                  <p:childTnLst>
                                    <p:set>
                                      <p:cBhvr>
                                        <p:cTn id="46" dur="1" fill="hold">
                                          <p:stCondLst>
                                            <p:cond delay="0"/>
                                          </p:stCondLst>
                                        </p:cTn>
                                        <p:tgtEl>
                                          <p:spTgt spid="8">
                                            <p:txEl>
                                              <p:pRg st="6" end="6"/>
                                            </p:txEl>
                                          </p:spTgt>
                                        </p:tgtEl>
                                        <p:attrNameLst>
                                          <p:attrName>style.visibility</p:attrName>
                                        </p:attrNameLst>
                                      </p:cBhvr>
                                      <p:to>
                                        <p:strVal val="visible"/>
                                      </p:to>
                                    </p:set>
                                    <p:anim calcmode="lin" valueType="num">
                                      <p:cBhvr additive="base">
                                        <p:cTn id="47" dur="500" fill="hold"/>
                                        <p:tgtEl>
                                          <p:spTgt spid="8">
                                            <p:txEl>
                                              <p:pRg st="6" end="6"/>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8">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nodeType="clickEffect">
                                  <p:stCondLst>
                                    <p:cond delay="0"/>
                                  </p:stCondLst>
                                  <p:childTnLst>
                                    <p:set>
                                      <p:cBhvr>
                                        <p:cTn id="52" dur="1" fill="hold">
                                          <p:stCondLst>
                                            <p:cond delay="0"/>
                                          </p:stCondLst>
                                        </p:cTn>
                                        <p:tgtEl>
                                          <p:spTgt spid="8">
                                            <p:txEl>
                                              <p:pRg st="7" end="7"/>
                                            </p:txEl>
                                          </p:spTgt>
                                        </p:tgtEl>
                                        <p:attrNameLst>
                                          <p:attrName>style.visibility</p:attrName>
                                        </p:attrNameLst>
                                      </p:cBhvr>
                                      <p:to>
                                        <p:strVal val="visible"/>
                                      </p:to>
                                    </p:set>
                                    <p:anim calcmode="lin" valueType="num">
                                      <p:cBhvr additive="base">
                                        <p:cTn id="53" dur="500" fill="hold"/>
                                        <p:tgtEl>
                                          <p:spTgt spid="8">
                                            <p:txEl>
                                              <p:pRg st="7" end="7"/>
                                            </p:tx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8">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8" fill="hold" nodeType="clickEffect">
                                  <p:stCondLst>
                                    <p:cond delay="0"/>
                                  </p:stCondLst>
                                  <p:childTnLst>
                                    <p:set>
                                      <p:cBhvr>
                                        <p:cTn id="58" dur="1" fill="hold">
                                          <p:stCondLst>
                                            <p:cond delay="0"/>
                                          </p:stCondLst>
                                        </p:cTn>
                                        <p:tgtEl>
                                          <p:spTgt spid="8">
                                            <p:txEl>
                                              <p:pRg st="8" end="8"/>
                                            </p:txEl>
                                          </p:spTgt>
                                        </p:tgtEl>
                                        <p:attrNameLst>
                                          <p:attrName>style.visibility</p:attrName>
                                        </p:attrNameLst>
                                      </p:cBhvr>
                                      <p:to>
                                        <p:strVal val="visible"/>
                                      </p:to>
                                    </p:set>
                                    <p:anim calcmode="lin" valueType="num">
                                      <p:cBhvr additive="base">
                                        <p:cTn id="59" dur="500" fill="hold"/>
                                        <p:tgtEl>
                                          <p:spTgt spid="8">
                                            <p:txEl>
                                              <p:pRg st="8" end="8"/>
                                            </p:txEl>
                                          </p:spTgt>
                                        </p:tgtEl>
                                        <p:attrNameLst>
                                          <p:attrName>ppt_x</p:attrName>
                                        </p:attrNameLst>
                                      </p:cBhvr>
                                      <p:tavLst>
                                        <p:tav tm="0">
                                          <p:val>
                                            <p:strVal val="0-#ppt_w/2"/>
                                          </p:val>
                                        </p:tav>
                                        <p:tav tm="100000">
                                          <p:val>
                                            <p:strVal val="#ppt_x"/>
                                          </p:val>
                                        </p:tav>
                                      </p:tavLst>
                                    </p:anim>
                                    <p:anim calcmode="lin" valueType="num">
                                      <p:cBhvr additive="base">
                                        <p:cTn id="60" dur="500" fill="hold"/>
                                        <p:tgtEl>
                                          <p:spTgt spid="8">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8" fill="hold" nodeType="clickEffect">
                                  <p:stCondLst>
                                    <p:cond delay="0"/>
                                  </p:stCondLst>
                                  <p:childTnLst>
                                    <p:set>
                                      <p:cBhvr>
                                        <p:cTn id="64" dur="1" fill="hold">
                                          <p:stCondLst>
                                            <p:cond delay="0"/>
                                          </p:stCondLst>
                                        </p:cTn>
                                        <p:tgtEl>
                                          <p:spTgt spid="8">
                                            <p:txEl>
                                              <p:pRg st="9" end="9"/>
                                            </p:txEl>
                                          </p:spTgt>
                                        </p:tgtEl>
                                        <p:attrNameLst>
                                          <p:attrName>style.visibility</p:attrName>
                                        </p:attrNameLst>
                                      </p:cBhvr>
                                      <p:to>
                                        <p:strVal val="visible"/>
                                      </p:to>
                                    </p:set>
                                    <p:anim calcmode="lin" valueType="num">
                                      <p:cBhvr additive="base">
                                        <p:cTn id="65" dur="500" fill="hold"/>
                                        <p:tgtEl>
                                          <p:spTgt spid="8">
                                            <p:txEl>
                                              <p:pRg st="9" end="9"/>
                                            </p:txEl>
                                          </p:spTgt>
                                        </p:tgtEl>
                                        <p:attrNameLst>
                                          <p:attrName>ppt_x</p:attrName>
                                        </p:attrNameLst>
                                      </p:cBhvr>
                                      <p:tavLst>
                                        <p:tav tm="0">
                                          <p:val>
                                            <p:strVal val="0-#ppt_w/2"/>
                                          </p:val>
                                        </p:tav>
                                        <p:tav tm="100000">
                                          <p:val>
                                            <p:strVal val="#ppt_x"/>
                                          </p:val>
                                        </p:tav>
                                      </p:tavLst>
                                    </p:anim>
                                    <p:anim calcmode="lin" valueType="num">
                                      <p:cBhvr additive="base">
                                        <p:cTn id="66" dur="500" fill="hold"/>
                                        <p:tgtEl>
                                          <p:spTgt spid="8">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8" fill="hold" nodeType="clickEffect">
                                  <p:stCondLst>
                                    <p:cond delay="0"/>
                                  </p:stCondLst>
                                  <p:childTnLst>
                                    <p:set>
                                      <p:cBhvr>
                                        <p:cTn id="70" dur="1" fill="hold">
                                          <p:stCondLst>
                                            <p:cond delay="0"/>
                                          </p:stCondLst>
                                        </p:cTn>
                                        <p:tgtEl>
                                          <p:spTgt spid="8">
                                            <p:txEl>
                                              <p:pRg st="10" end="10"/>
                                            </p:txEl>
                                          </p:spTgt>
                                        </p:tgtEl>
                                        <p:attrNameLst>
                                          <p:attrName>style.visibility</p:attrName>
                                        </p:attrNameLst>
                                      </p:cBhvr>
                                      <p:to>
                                        <p:strVal val="visible"/>
                                      </p:to>
                                    </p:set>
                                    <p:anim calcmode="lin" valueType="num">
                                      <p:cBhvr additive="base">
                                        <p:cTn id="71" dur="500" fill="hold"/>
                                        <p:tgtEl>
                                          <p:spTgt spid="8">
                                            <p:txEl>
                                              <p:pRg st="10" end="10"/>
                                            </p:txEl>
                                          </p:spTgt>
                                        </p:tgtEl>
                                        <p:attrNameLst>
                                          <p:attrName>ppt_x</p:attrName>
                                        </p:attrNameLst>
                                      </p:cBhvr>
                                      <p:tavLst>
                                        <p:tav tm="0">
                                          <p:val>
                                            <p:strVal val="0-#ppt_w/2"/>
                                          </p:val>
                                        </p:tav>
                                        <p:tav tm="100000">
                                          <p:val>
                                            <p:strVal val="#ppt_x"/>
                                          </p:val>
                                        </p:tav>
                                      </p:tavLst>
                                    </p:anim>
                                    <p:anim calcmode="lin" valueType="num">
                                      <p:cBhvr additive="base">
                                        <p:cTn id="72" dur="500" fill="hold"/>
                                        <p:tgtEl>
                                          <p:spTgt spid="8">
                                            <p:txEl>
                                              <p:pRg st="10" end="1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C318B-6FD8-C16D-1CA5-91F7573C99BB}"/>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576D988C-3B0B-F5C2-99C1-A679E588305A}"/>
              </a:ext>
            </a:extLst>
          </p:cNvPr>
          <p:cNvSpPr txBox="1"/>
          <p:nvPr/>
        </p:nvSpPr>
        <p:spPr>
          <a:xfrm>
            <a:off x="1700850" y="125288"/>
            <a:ext cx="9090249" cy="523220"/>
          </a:xfrm>
          <a:prstGeom prst="rect">
            <a:avLst/>
          </a:prstGeom>
          <a:noFill/>
        </p:spPr>
        <p:txBody>
          <a:bodyPr wrap="square" rtlCol="0">
            <a:spAutoFit/>
          </a:bodyPr>
          <a:lstStyle/>
          <a:p>
            <a:pPr algn="ctr"/>
            <a:r>
              <a:rPr lang="en-GB" sz="2800" b="1" dirty="0">
                <a:solidFill>
                  <a:prstClr val="black"/>
                </a:solidFill>
                <a:highlight>
                  <a:srgbClr val="FFFF00"/>
                </a:highlight>
              </a:rPr>
              <a:t>Marketing and sales strategy </a:t>
            </a:r>
          </a:p>
        </p:txBody>
      </p:sp>
      <p:sp>
        <p:nvSpPr>
          <p:cNvPr id="7" name="Content Placeholder 6">
            <a:extLst>
              <a:ext uri="{FF2B5EF4-FFF2-40B4-BE49-F238E27FC236}">
                <a16:creationId xmlns:a16="http://schemas.microsoft.com/office/drawing/2014/main" id="{49520319-A3D6-EAA5-59CD-69068C7C9820}"/>
              </a:ext>
            </a:extLst>
          </p:cNvPr>
          <p:cNvSpPr>
            <a:spLocks noGrp="1"/>
          </p:cNvSpPr>
          <p:nvPr>
            <p:ph idx="1"/>
          </p:nvPr>
        </p:nvSpPr>
        <p:spPr>
          <a:xfrm>
            <a:off x="0" y="672495"/>
            <a:ext cx="12081753" cy="5018187"/>
          </a:xfrm>
        </p:spPr>
        <p:txBody>
          <a:bodyPr>
            <a:normAutofit/>
          </a:bodyPr>
          <a:lstStyle/>
          <a:p>
            <a:pPr marL="0" marR="0" lvl="0" indent="0" defTabSz="914400" rtl="0" eaLnBrk="1" fontAlgn="auto" latinLnBrk="0" hangingPunct="1">
              <a:lnSpc>
                <a:spcPct val="100000"/>
              </a:lnSpc>
              <a:spcBef>
                <a:spcPct val="20000"/>
              </a:spcBef>
              <a:spcAft>
                <a:spcPts val="0"/>
              </a:spcAft>
              <a:buClr>
                <a:srgbClr val="0070C0"/>
              </a:buClr>
              <a:buSzTx/>
              <a:buNone/>
              <a:tabLst/>
              <a:defRPr/>
            </a:pPr>
            <a:endParaRPr kumimoji="0" lang="en-GB" sz="2700" b="0" i="0" u="none" strike="noStrike" kern="1200" cap="none" spc="0" normalizeH="0" baseline="0" noProof="0" dirty="0">
              <a:ln>
                <a:noFill/>
              </a:ln>
              <a:solidFill>
                <a:prstClr val="black"/>
              </a:solidFill>
              <a:effectLst/>
              <a:uLnTx/>
              <a:uFillTx/>
              <a:latin typeface="Myriad Pro"/>
              <a:ea typeface="+mn-ea"/>
              <a:cs typeface="+mn-cs"/>
            </a:endParaRPr>
          </a:p>
          <a:p>
            <a:pPr marL="0" marR="0" lvl="0" indent="0" algn="l" defTabSz="914400" rtl="0" eaLnBrk="1" fontAlgn="auto" latinLnBrk="0" hangingPunct="1">
              <a:lnSpc>
                <a:spcPct val="100000"/>
              </a:lnSpc>
              <a:spcBef>
                <a:spcPct val="20000"/>
              </a:spcBef>
              <a:spcAft>
                <a:spcPts val="0"/>
              </a:spcAft>
              <a:buClr>
                <a:srgbClr val="0070C0"/>
              </a:buClr>
              <a:buSzTx/>
              <a:buNone/>
              <a:tabLst/>
              <a:defRPr/>
            </a:pPr>
            <a:endParaRPr kumimoji="0" lang="en-GB" sz="2800" b="0" i="0" u="none" strike="noStrike" kern="1200" cap="none" spc="0" normalizeH="0" baseline="0" noProof="0" dirty="0">
              <a:ln>
                <a:noFill/>
              </a:ln>
              <a:solidFill>
                <a:srgbClr val="4C4C4C"/>
              </a:solidFill>
              <a:effectLst/>
              <a:uLnTx/>
              <a:uFillTx/>
              <a:latin typeface="Myriad Pro"/>
              <a:ea typeface="+mn-ea"/>
              <a:cs typeface="+mn-cs"/>
            </a:endParaRPr>
          </a:p>
        </p:txBody>
      </p:sp>
      <p:sp>
        <p:nvSpPr>
          <p:cNvPr id="2" name="TextBox 1">
            <a:extLst>
              <a:ext uri="{FF2B5EF4-FFF2-40B4-BE49-F238E27FC236}">
                <a16:creationId xmlns:a16="http://schemas.microsoft.com/office/drawing/2014/main" id="{38B49D41-C4D8-573C-540B-7DBF6DA25761}"/>
              </a:ext>
            </a:extLst>
          </p:cNvPr>
          <p:cNvSpPr txBox="1"/>
          <p:nvPr/>
        </p:nvSpPr>
        <p:spPr>
          <a:xfrm>
            <a:off x="168490" y="886140"/>
            <a:ext cx="11855019" cy="4431983"/>
          </a:xfrm>
          <a:prstGeom prst="rect">
            <a:avLst/>
          </a:prstGeom>
          <a:noFill/>
        </p:spPr>
        <p:txBody>
          <a:bodyPr wrap="square">
            <a:spAutoFit/>
          </a:bodyPr>
          <a:lstStyle/>
          <a:p>
            <a:r>
              <a:rPr lang="en-GB" sz="2400" b="1" dirty="0"/>
              <a:t>Path A: Starting Your Own Business</a:t>
            </a:r>
            <a:endParaRPr lang="en-GB" sz="2400" dirty="0"/>
          </a:p>
          <a:p>
            <a:r>
              <a:rPr lang="en-GB" sz="2400" dirty="0"/>
              <a:t>Explain how the new business will attract, convert and retain customers. Include target market, customer profile, positioning, pricing, branding, promotion, digital marketing, sales channels, customer acquisition, customer retention, sales targets and how marketing success will be measured.</a:t>
            </a:r>
          </a:p>
          <a:p>
            <a:r>
              <a:rPr lang="en-GB" sz="2400" dirty="0"/>
              <a:t> </a:t>
            </a:r>
          </a:p>
          <a:p>
            <a:r>
              <a:rPr lang="en-GB" sz="2400" b="1" dirty="0"/>
              <a:t>Path B: Business Plan for an Existing Company</a:t>
            </a:r>
            <a:endParaRPr lang="en-GB" sz="2400" dirty="0"/>
          </a:p>
          <a:p>
            <a:r>
              <a:rPr lang="en-GB" sz="2400" dirty="0"/>
              <a:t>Analyse the company’s current marketing and sales approach and recommend improvements. Include current target market, customer profile, positioning, pricing, branding, promotion, digital marketing, sales channels, customer acquisition/retention, sales or growth targets and how performance could improve.</a:t>
            </a:r>
          </a:p>
          <a:p>
            <a:r>
              <a:rPr lang="en-GB" dirty="0"/>
              <a:t> </a:t>
            </a:r>
          </a:p>
        </p:txBody>
      </p:sp>
    </p:spTree>
    <p:extLst>
      <p:ext uri="{BB962C8B-B14F-4D97-AF65-F5344CB8AC3E}">
        <p14:creationId xmlns:p14="http://schemas.microsoft.com/office/powerpoint/2010/main" val="40903731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7B5A9F-3E27-2695-3693-7BD98709A296}"/>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2BE1715-E57B-2EF2-287B-0383B2B9E60E}"/>
              </a:ext>
            </a:extLst>
          </p:cNvPr>
          <p:cNvSpPr txBox="1"/>
          <p:nvPr/>
        </p:nvSpPr>
        <p:spPr>
          <a:xfrm>
            <a:off x="1658121" y="149275"/>
            <a:ext cx="9090249" cy="523220"/>
          </a:xfrm>
          <a:prstGeom prst="rect">
            <a:avLst/>
          </a:prstGeom>
          <a:noFill/>
        </p:spPr>
        <p:txBody>
          <a:bodyPr wrap="square" rtlCol="0">
            <a:spAutoFit/>
          </a:bodyPr>
          <a:lstStyle/>
          <a:p>
            <a:pPr algn="ctr"/>
            <a:r>
              <a:rPr lang="en-GB" sz="2800" b="1" dirty="0">
                <a:solidFill>
                  <a:prstClr val="black"/>
                </a:solidFill>
                <a:highlight>
                  <a:srgbClr val="FFFF00"/>
                </a:highlight>
              </a:rPr>
              <a:t>Operation plan (including Registration &amp; Licences)</a:t>
            </a:r>
          </a:p>
        </p:txBody>
      </p:sp>
      <p:sp>
        <p:nvSpPr>
          <p:cNvPr id="7" name="Content Placeholder 6">
            <a:extLst>
              <a:ext uri="{FF2B5EF4-FFF2-40B4-BE49-F238E27FC236}">
                <a16:creationId xmlns:a16="http://schemas.microsoft.com/office/drawing/2014/main" id="{2EF044B5-39DC-0D5A-1EA0-5F23A698456E}"/>
              </a:ext>
            </a:extLst>
          </p:cNvPr>
          <p:cNvSpPr>
            <a:spLocks noGrp="1"/>
          </p:cNvSpPr>
          <p:nvPr>
            <p:ph idx="1"/>
          </p:nvPr>
        </p:nvSpPr>
        <p:spPr>
          <a:xfrm>
            <a:off x="0" y="672495"/>
            <a:ext cx="12081753" cy="5018187"/>
          </a:xfrm>
        </p:spPr>
        <p:txBody>
          <a:bodyPr>
            <a:normAutofit/>
          </a:bodyPr>
          <a:lstStyle/>
          <a:p>
            <a:pPr marL="0" marR="0" lvl="0" indent="0" defTabSz="914400" rtl="0" eaLnBrk="1" fontAlgn="auto" latinLnBrk="0" hangingPunct="1">
              <a:lnSpc>
                <a:spcPct val="100000"/>
              </a:lnSpc>
              <a:spcBef>
                <a:spcPct val="20000"/>
              </a:spcBef>
              <a:spcAft>
                <a:spcPts val="0"/>
              </a:spcAft>
              <a:buClr>
                <a:srgbClr val="0070C0"/>
              </a:buClr>
              <a:buSzTx/>
              <a:buNone/>
              <a:tabLst/>
              <a:defRPr/>
            </a:pPr>
            <a:endParaRPr kumimoji="0" lang="en-GB" sz="2700" b="0" i="0" u="none" strike="noStrike" kern="1200" cap="none" spc="0" normalizeH="0" baseline="0" noProof="0" dirty="0">
              <a:ln>
                <a:noFill/>
              </a:ln>
              <a:solidFill>
                <a:prstClr val="black"/>
              </a:solidFill>
              <a:effectLst/>
              <a:uLnTx/>
              <a:uFillTx/>
              <a:latin typeface="Myriad Pro"/>
              <a:ea typeface="+mn-ea"/>
              <a:cs typeface="+mn-cs"/>
            </a:endParaRPr>
          </a:p>
          <a:p>
            <a:pPr marL="0" marR="0" lvl="0" indent="0" algn="l" defTabSz="914400" rtl="0" eaLnBrk="1" fontAlgn="auto" latinLnBrk="0" hangingPunct="1">
              <a:lnSpc>
                <a:spcPct val="100000"/>
              </a:lnSpc>
              <a:spcBef>
                <a:spcPct val="20000"/>
              </a:spcBef>
              <a:spcAft>
                <a:spcPts val="0"/>
              </a:spcAft>
              <a:buClr>
                <a:srgbClr val="0070C0"/>
              </a:buClr>
              <a:buSzTx/>
              <a:buNone/>
              <a:tabLst/>
              <a:defRPr/>
            </a:pPr>
            <a:endParaRPr kumimoji="0" lang="en-GB" sz="2800" b="0" i="0" u="none" strike="noStrike" kern="1200" cap="none" spc="0" normalizeH="0" baseline="0" noProof="0" dirty="0">
              <a:ln>
                <a:noFill/>
              </a:ln>
              <a:solidFill>
                <a:srgbClr val="4C4C4C"/>
              </a:solidFill>
              <a:effectLst/>
              <a:uLnTx/>
              <a:uFillTx/>
              <a:latin typeface="Myriad Pro"/>
              <a:ea typeface="+mn-ea"/>
              <a:cs typeface="+mn-cs"/>
            </a:endParaRPr>
          </a:p>
        </p:txBody>
      </p:sp>
      <p:sp>
        <p:nvSpPr>
          <p:cNvPr id="8" name="TextBox 7">
            <a:extLst>
              <a:ext uri="{FF2B5EF4-FFF2-40B4-BE49-F238E27FC236}">
                <a16:creationId xmlns:a16="http://schemas.microsoft.com/office/drawing/2014/main" id="{4DF774C2-3883-1B17-DB83-9E6A1F928C43}"/>
              </a:ext>
            </a:extLst>
          </p:cNvPr>
          <p:cNvSpPr txBox="1"/>
          <p:nvPr/>
        </p:nvSpPr>
        <p:spPr>
          <a:xfrm>
            <a:off x="110247" y="971820"/>
            <a:ext cx="11964114" cy="4914359"/>
          </a:xfrm>
          <a:prstGeom prst="rect">
            <a:avLst/>
          </a:prstGeom>
          <a:noFill/>
        </p:spPr>
        <p:txBody>
          <a:bodyPr wrap="square">
            <a:spAutoFit/>
          </a:bodyPr>
          <a:lstStyle/>
          <a:p>
            <a:r>
              <a:rPr lang="en-GB" sz="2400" b="1" dirty="0"/>
              <a:t>Path A: Starting Your Own Business</a:t>
            </a:r>
            <a:endParaRPr lang="en-GB" sz="2400" dirty="0"/>
          </a:p>
          <a:p>
            <a:r>
              <a:rPr lang="en-GB" sz="2400" dirty="0"/>
              <a:t>Explain how the business will operate from launch. Include location or operating base, suppliers/partners, equipment and technology, production or service delivery, distribution, quality control, customer service, legal/licensing/regulatory requirements/copyrights, insurance requirements and key operational milestones.</a:t>
            </a:r>
          </a:p>
          <a:p>
            <a:r>
              <a:rPr lang="en-GB" sz="2400" dirty="0"/>
              <a:t> </a:t>
            </a:r>
          </a:p>
          <a:p>
            <a:r>
              <a:rPr lang="en-GB" sz="2400" b="1" dirty="0"/>
              <a:t>Path B: Business Plan for an Existing Company</a:t>
            </a:r>
            <a:endParaRPr lang="en-GB" sz="2400" dirty="0"/>
          </a:p>
          <a:p>
            <a:r>
              <a:rPr lang="en-GB" sz="2400" dirty="0"/>
              <a:t>Analyse how the company currently operate and identify any improvements. Include current operations, strengths and weaknesses, departments involved, suppliers/partners, technology/equipment, delivery process, quality control, customer service, legal/regulatory requirements and possible operational improvements.</a:t>
            </a:r>
          </a:p>
          <a:p>
            <a:pPr marL="342900" indent="-342900">
              <a:lnSpc>
                <a:spcPct val="115000"/>
              </a:lnSpc>
              <a:spcAft>
                <a:spcPts val="800"/>
              </a:spcAft>
              <a:buClr>
                <a:srgbClr val="0070C0"/>
              </a:buClr>
              <a:buFont typeface="Wingdings" panose="05000000000000000000" pitchFamily="2" charset="2"/>
              <a:buChar char="q"/>
            </a:pPr>
            <a:endParaRPr lang="en-GB" sz="2000" kern="0" dirty="0">
              <a:effectLst/>
              <a:ea typeface="Times New Roman" panose="02020603050405020304" pitchFamily="18" charset="0"/>
              <a:cs typeface="Arial" panose="020B0604020202020204" pitchFamily="34" charset="0"/>
            </a:endParaRPr>
          </a:p>
          <a:p>
            <a:pPr lvl="0">
              <a:lnSpc>
                <a:spcPct val="115000"/>
              </a:lnSpc>
              <a:spcAft>
                <a:spcPts val="800"/>
              </a:spcAft>
              <a:buSzPts val="1000"/>
              <a:tabLst>
                <a:tab pos="457200" algn="l"/>
              </a:tabLst>
            </a:pPr>
            <a:endParaRPr lang="en-GB" sz="1800" kern="100" dirty="0">
              <a:effectLst/>
              <a:latin typeface="Aptos" panose="020B0004020202020204" pitchFamily="34" charset="0"/>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17526207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FD0AAD-C589-381D-0BD4-6C262863A021}"/>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5F5AF46F-5A93-DEA6-0D7F-079CA8B20FC9}"/>
              </a:ext>
            </a:extLst>
          </p:cNvPr>
          <p:cNvSpPr txBox="1"/>
          <p:nvPr/>
        </p:nvSpPr>
        <p:spPr>
          <a:xfrm>
            <a:off x="1658121" y="149275"/>
            <a:ext cx="9090249" cy="523220"/>
          </a:xfrm>
          <a:prstGeom prst="rect">
            <a:avLst/>
          </a:prstGeom>
          <a:noFill/>
        </p:spPr>
        <p:txBody>
          <a:bodyPr wrap="square" rtlCol="0">
            <a:spAutoFit/>
          </a:bodyPr>
          <a:lstStyle/>
          <a:p>
            <a:pPr algn="ctr"/>
            <a:r>
              <a:rPr lang="en-GB" sz="2800" b="1" dirty="0">
                <a:highlight>
                  <a:srgbClr val="FFFF00"/>
                </a:highlight>
              </a:rPr>
              <a:t>Human Resource Capital Allocation</a:t>
            </a:r>
            <a:endParaRPr lang="en-GB" sz="2800" dirty="0">
              <a:highlight>
                <a:srgbClr val="FFFF00"/>
              </a:highlight>
            </a:endParaRPr>
          </a:p>
        </p:txBody>
      </p:sp>
      <p:sp>
        <p:nvSpPr>
          <p:cNvPr id="7" name="Content Placeholder 6">
            <a:extLst>
              <a:ext uri="{FF2B5EF4-FFF2-40B4-BE49-F238E27FC236}">
                <a16:creationId xmlns:a16="http://schemas.microsoft.com/office/drawing/2014/main" id="{25806776-7992-8370-DCB4-87AE14243225}"/>
              </a:ext>
            </a:extLst>
          </p:cNvPr>
          <p:cNvSpPr>
            <a:spLocks noGrp="1"/>
          </p:cNvSpPr>
          <p:nvPr>
            <p:ph idx="1"/>
          </p:nvPr>
        </p:nvSpPr>
        <p:spPr>
          <a:xfrm>
            <a:off x="0" y="672495"/>
            <a:ext cx="12081753" cy="5018187"/>
          </a:xfrm>
        </p:spPr>
        <p:txBody>
          <a:bodyPr>
            <a:normAutofit/>
          </a:bodyPr>
          <a:lstStyle/>
          <a:p>
            <a:pPr marL="0" marR="0" lvl="0" indent="0" defTabSz="914400" rtl="0" eaLnBrk="1" fontAlgn="auto" latinLnBrk="0" hangingPunct="1">
              <a:lnSpc>
                <a:spcPct val="100000"/>
              </a:lnSpc>
              <a:spcBef>
                <a:spcPct val="20000"/>
              </a:spcBef>
              <a:spcAft>
                <a:spcPts val="0"/>
              </a:spcAft>
              <a:buClr>
                <a:srgbClr val="0070C0"/>
              </a:buClr>
              <a:buSzTx/>
              <a:buNone/>
              <a:tabLst/>
              <a:defRPr/>
            </a:pPr>
            <a:endParaRPr kumimoji="0" lang="en-GB" sz="2700" b="0" i="0" u="none" strike="noStrike" kern="1200" cap="none" spc="0" normalizeH="0" baseline="0" noProof="0" dirty="0">
              <a:ln>
                <a:noFill/>
              </a:ln>
              <a:solidFill>
                <a:prstClr val="black"/>
              </a:solidFill>
              <a:effectLst/>
              <a:uLnTx/>
              <a:uFillTx/>
              <a:latin typeface="Myriad Pro"/>
              <a:ea typeface="+mn-ea"/>
              <a:cs typeface="+mn-cs"/>
            </a:endParaRPr>
          </a:p>
          <a:p>
            <a:pPr marL="0" marR="0" lvl="0" indent="0" algn="l" defTabSz="914400" rtl="0" eaLnBrk="1" fontAlgn="auto" latinLnBrk="0" hangingPunct="1">
              <a:lnSpc>
                <a:spcPct val="100000"/>
              </a:lnSpc>
              <a:spcBef>
                <a:spcPct val="20000"/>
              </a:spcBef>
              <a:spcAft>
                <a:spcPts val="0"/>
              </a:spcAft>
              <a:buClr>
                <a:srgbClr val="0070C0"/>
              </a:buClr>
              <a:buSzTx/>
              <a:buNone/>
              <a:tabLst/>
              <a:defRPr/>
            </a:pPr>
            <a:endParaRPr kumimoji="0" lang="en-GB" sz="2800" b="0" i="0" u="none" strike="noStrike" kern="1200" cap="none" spc="0" normalizeH="0" baseline="0" noProof="0" dirty="0">
              <a:ln>
                <a:noFill/>
              </a:ln>
              <a:solidFill>
                <a:srgbClr val="4C4C4C"/>
              </a:solidFill>
              <a:effectLst/>
              <a:uLnTx/>
              <a:uFillTx/>
              <a:latin typeface="Myriad Pro"/>
              <a:ea typeface="+mn-ea"/>
              <a:cs typeface="+mn-cs"/>
            </a:endParaRPr>
          </a:p>
        </p:txBody>
      </p:sp>
      <p:sp>
        <p:nvSpPr>
          <p:cNvPr id="8" name="TextBox 7">
            <a:extLst>
              <a:ext uri="{FF2B5EF4-FFF2-40B4-BE49-F238E27FC236}">
                <a16:creationId xmlns:a16="http://schemas.microsoft.com/office/drawing/2014/main" id="{26A48916-358E-7E38-D5AB-2AE818FEDCE2}"/>
              </a:ext>
            </a:extLst>
          </p:cNvPr>
          <p:cNvSpPr txBox="1"/>
          <p:nvPr/>
        </p:nvSpPr>
        <p:spPr>
          <a:xfrm>
            <a:off x="131033" y="814177"/>
            <a:ext cx="11950719" cy="4734822"/>
          </a:xfrm>
          <a:prstGeom prst="rect">
            <a:avLst/>
          </a:prstGeom>
          <a:noFill/>
        </p:spPr>
        <p:txBody>
          <a:bodyPr wrap="square">
            <a:spAutoFit/>
          </a:bodyPr>
          <a:lstStyle/>
          <a:p>
            <a:r>
              <a:rPr lang="en-GB" b="1" dirty="0"/>
              <a:t> </a:t>
            </a:r>
            <a:endParaRPr lang="en-GB" dirty="0"/>
          </a:p>
          <a:p>
            <a:r>
              <a:rPr lang="en-GB" sz="2400" b="1" dirty="0"/>
              <a:t>Path A: Starting Your Own Business</a:t>
            </a:r>
            <a:endParaRPr lang="en-GB" sz="2400" dirty="0"/>
          </a:p>
          <a:p>
            <a:r>
              <a:rPr lang="en-GB" sz="2400" dirty="0"/>
              <a:t>Explain the people, skills and roles needed to start and run the business. Include founder/owner role, staff required at launch and as the business grows in 6 months then 12 months, responsibilities, skills needed, skills gaps, recruitment, training and outsourced support such as accountant, website engineer, legal adviser etc.</a:t>
            </a:r>
          </a:p>
          <a:p>
            <a:r>
              <a:rPr lang="en-GB" sz="2400" dirty="0"/>
              <a:t> </a:t>
            </a:r>
          </a:p>
          <a:p>
            <a:r>
              <a:rPr lang="en-GB" sz="2400" b="1" dirty="0"/>
              <a:t>Path B: Business Plan for an Existing Company</a:t>
            </a:r>
            <a:endParaRPr lang="en-GB" sz="2400" dirty="0"/>
          </a:p>
          <a:p>
            <a:r>
              <a:rPr lang="en-GB" sz="2400" dirty="0"/>
              <a:t>Include current staffing structure, brief history how the company grew the first 12 month to now, management responsibilities, departments involved, skills and skills gaps/training needs, Analyse the people and skills needed to support the company for any recommended improvement you see fit.</a:t>
            </a:r>
          </a:p>
          <a:p>
            <a:pPr lvl="0">
              <a:lnSpc>
                <a:spcPct val="115000"/>
              </a:lnSpc>
              <a:spcAft>
                <a:spcPts val="800"/>
              </a:spcAft>
              <a:buSzPts val="1000"/>
              <a:tabLst>
                <a:tab pos="457200" algn="l"/>
              </a:tabLst>
            </a:pPr>
            <a:endParaRPr lang="en-GB" sz="1800" kern="100" dirty="0">
              <a:effectLst/>
              <a:latin typeface="Aptos" panose="020B0004020202020204" pitchFamily="34" charset="0"/>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7790191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 calcmode="lin" valueType="num">
                                      <p:cBhvr additive="base">
                                        <p:cTn id="11" dur="500" fill="hold"/>
                                        <p:tgtEl>
                                          <p:spTgt spid="8">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 calcmode="lin" valueType="num">
                                      <p:cBhvr additive="base">
                                        <p:cTn id="17" dur="500" fill="hold"/>
                                        <p:tgtEl>
                                          <p:spTgt spid="8">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8">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8">
                                            <p:txEl>
                                              <p:pRg st="2" end="2"/>
                                            </p:txEl>
                                          </p:spTgt>
                                        </p:tgtEl>
                                        <p:attrNameLst>
                                          <p:attrName>style.visibility</p:attrName>
                                        </p:attrNameLst>
                                      </p:cBhvr>
                                      <p:to>
                                        <p:strVal val="visible"/>
                                      </p:to>
                                    </p:set>
                                    <p:anim calcmode="lin" valueType="num">
                                      <p:cBhvr additive="base">
                                        <p:cTn id="23" dur="500" fill="hold"/>
                                        <p:tgtEl>
                                          <p:spTgt spid="8">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8">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8">
                                            <p:txEl>
                                              <p:pRg st="4" end="4"/>
                                            </p:txEl>
                                          </p:spTgt>
                                        </p:tgtEl>
                                        <p:attrNameLst>
                                          <p:attrName>style.visibility</p:attrName>
                                        </p:attrNameLst>
                                      </p:cBhvr>
                                      <p:to>
                                        <p:strVal val="visible"/>
                                      </p:to>
                                    </p:set>
                                    <p:anim calcmode="lin" valueType="num">
                                      <p:cBhvr additive="base">
                                        <p:cTn id="29" dur="500" fill="hold"/>
                                        <p:tgtEl>
                                          <p:spTgt spid="8">
                                            <p:txEl>
                                              <p:pRg st="4" end="4"/>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8">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8">
                                            <p:txEl>
                                              <p:pRg st="5" end="5"/>
                                            </p:txEl>
                                          </p:spTgt>
                                        </p:tgtEl>
                                        <p:attrNameLst>
                                          <p:attrName>style.visibility</p:attrName>
                                        </p:attrNameLst>
                                      </p:cBhvr>
                                      <p:to>
                                        <p:strVal val="visible"/>
                                      </p:to>
                                    </p:set>
                                    <p:anim calcmode="lin" valueType="num">
                                      <p:cBhvr additive="base">
                                        <p:cTn id="35" dur="500" fill="hold"/>
                                        <p:tgtEl>
                                          <p:spTgt spid="8">
                                            <p:txEl>
                                              <p:pRg st="5" end="5"/>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8">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1AC913-0339-AD74-0008-C773E3B7A50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7F57306C-C6E1-A4C3-6DFE-8886E54BCE50}"/>
              </a:ext>
            </a:extLst>
          </p:cNvPr>
          <p:cNvSpPr txBox="1"/>
          <p:nvPr/>
        </p:nvSpPr>
        <p:spPr>
          <a:xfrm>
            <a:off x="1658121" y="149275"/>
            <a:ext cx="9090249" cy="954107"/>
          </a:xfrm>
          <a:prstGeom prst="rect">
            <a:avLst/>
          </a:prstGeom>
          <a:noFill/>
        </p:spPr>
        <p:txBody>
          <a:bodyPr wrap="square" rtlCol="0">
            <a:spAutoFit/>
          </a:bodyPr>
          <a:lstStyle/>
          <a:p>
            <a:pPr algn="ctr"/>
            <a:r>
              <a:rPr lang="en-GB" sz="2800" b="1" dirty="0">
                <a:highlight>
                  <a:srgbClr val="FFFF00"/>
                </a:highlight>
              </a:rPr>
              <a:t>Business Analysis Models</a:t>
            </a:r>
            <a:endParaRPr lang="en-GB" sz="2800" dirty="0">
              <a:highlight>
                <a:srgbClr val="FFFF00"/>
              </a:highlight>
            </a:endParaRPr>
          </a:p>
          <a:p>
            <a:pPr algn="ctr"/>
            <a:endParaRPr lang="en-GB" sz="2800" b="1" dirty="0">
              <a:solidFill>
                <a:prstClr val="black"/>
              </a:solidFill>
              <a:highlight>
                <a:srgbClr val="FFFF00"/>
              </a:highlight>
            </a:endParaRPr>
          </a:p>
        </p:txBody>
      </p:sp>
      <p:sp>
        <p:nvSpPr>
          <p:cNvPr id="7" name="Content Placeholder 6">
            <a:extLst>
              <a:ext uri="{FF2B5EF4-FFF2-40B4-BE49-F238E27FC236}">
                <a16:creationId xmlns:a16="http://schemas.microsoft.com/office/drawing/2014/main" id="{85A12558-EE60-9146-F1FC-82B19B78ABFA}"/>
              </a:ext>
            </a:extLst>
          </p:cNvPr>
          <p:cNvSpPr>
            <a:spLocks noGrp="1"/>
          </p:cNvSpPr>
          <p:nvPr>
            <p:ph idx="1"/>
          </p:nvPr>
        </p:nvSpPr>
        <p:spPr>
          <a:xfrm>
            <a:off x="0" y="672495"/>
            <a:ext cx="12081753" cy="5018187"/>
          </a:xfrm>
        </p:spPr>
        <p:txBody>
          <a:bodyPr>
            <a:normAutofit/>
          </a:bodyPr>
          <a:lstStyle/>
          <a:p>
            <a:pPr marL="0" marR="0" lvl="0" indent="0" defTabSz="914400" rtl="0" eaLnBrk="1" fontAlgn="auto" latinLnBrk="0" hangingPunct="1">
              <a:lnSpc>
                <a:spcPct val="100000"/>
              </a:lnSpc>
              <a:spcBef>
                <a:spcPct val="20000"/>
              </a:spcBef>
              <a:spcAft>
                <a:spcPts val="0"/>
              </a:spcAft>
              <a:buClr>
                <a:srgbClr val="0070C0"/>
              </a:buClr>
              <a:buSzTx/>
              <a:buNone/>
              <a:tabLst/>
              <a:defRPr/>
            </a:pPr>
            <a:endParaRPr kumimoji="0" lang="en-GB" sz="2700" b="0" i="0" u="none" strike="noStrike" kern="1200" cap="none" spc="0" normalizeH="0" baseline="0" noProof="0" dirty="0">
              <a:ln>
                <a:noFill/>
              </a:ln>
              <a:solidFill>
                <a:prstClr val="black"/>
              </a:solidFill>
              <a:effectLst/>
              <a:uLnTx/>
              <a:uFillTx/>
              <a:latin typeface="Myriad Pro"/>
              <a:ea typeface="+mn-ea"/>
              <a:cs typeface="+mn-cs"/>
            </a:endParaRPr>
          </a:p>
          <a:p>
            <a:pPr marL="0" marR="0" lvl="0" indent="0" algn="l" defTabSz="914400" rtl="0" eaLnBrk="1" fontAlgn="auto" latinLnBrk="0" hangingPunct="1">
              <a:lnSpc>
                <a:spcPct val="100000"/>
              </a:lnSpc>
              <a:spcBef>
                <a:spcPct val="20000"/>
              </a:spcBef>
              <a:spcAft>
                <a:spcPts val="0"/>
              </a:spcAft>
              <a:buClr>
                <a:srgbClr val="0070C0"/>
              </a:buClr>
              <a:buSzTx/>
              <a:buNone/>
              <a:tabLst/>
              <a:defRPr/>
            </a:pPr>
            <a:endParaRPr kumimoji="0" lang="en-GB" sz="2800" b="0" i="0" u="none" strike="noStrike" kern="1200" cap="none" spc="0" normalizeH="0" baseline="0" noProof="0" dirty="0">
              <a:ln>
                <a:noFill/>
              </a:ln>
              <a:solidFill>
                <a:srgbClr val="4C4C4C"/>
              </a:solidFill>
              <a:effectLst/>
              <a:uLnTx/>
              <a:uFillTx/>
              <a:latin typeface="Myriad Pro"/>
              <a:ea typeface="+mn-ea"/>
              <a:cs typeface="+mn-cs"/>
            </a:endParaRPr>
          </a:p>
        </p:txBody>
      </p:sp>
      <p:sp>
        <p:nvSpPr>
          <p:cNvPr id="8" name="TextBox 7">
            <a:extLst>
              <a:ext uri="{FF2B5EF4-FFF2-40B4-BE49-F238E27FC236}">
                <a16:creationId xmlns:a16="http://schemas.microsoft.com/office/drawing/2014/main" id="{B77979FC-D5D5-C490-C72A-2D6FEBD6B49E}"/>
              </a:ext>
            </a:extLst>
          </p:cNvPr>
          <p:cNvSpPr txBox="1"/>
          <p:nvPr/>
        </p:nvSpPr>
        <p:spPr>
          <a:xfrm>
            <a:off x="110247" y="672495"/>
            <a:ext cx="12144422" cy="3996159"/>
          </a:xfrm>
          <a:prstGeom prst="rect">
            <a:avLst/>
          </a:prstGeom>
          <a:noFill/>
        </p:spPr>
        <p:txBody>
          <a:bodyPr wrap="square">
            <a:spAutoFit/>
          </a:bodyPr>
          <a:lstStyle/>
          <a:p>
            <a:r>
              <a:rPr lang="en-GB" sz="2400" b="1" dirty="0"/>
              <a:t> </a:t>
            </a:r>
            <a:endParaRPr lang="en-GB" sz="2400" dirty="0"/>
          </a:p>
          <a:p>
            <a:r>
              <a:rPr lang="en-GB" sz="2400" dirty="0"/>
              <a:t>All students must apply the same five business analysis models to their respective pathways</a:t>
            </a:r>
          </a:p>
          <a:p>
            <a:r>
              <a:rPr lang="en-GB" sz="2400" dirty="0"/>
              <a:t> </a:t>
            </a:r>
          </a:p>
          <a:p>
            <a:pPr marL="342900" lvl="0" indent="-342900">
              <a:buClr>
                <a:srgbClr val="0070C0"/>
              </a:buClr>
              <a:buFont typeface="Wingdings" panose="05000000000000000000" pitchFamily="2" charset="2"/>
              <a:buChar char="q"/>
            </a:pPr>
            <a:r>
              <a:rPr lang="en-GB" sz="2400" dirty="0"/>
              <a:t>PESTLE Analysis</a:t>
            </a:r>
          </a:p>
          <a:p>
            <a:pPr marL="342900" lvl="0" indent="-342900">
              <a:buClr>
                <a:srgbClr val="0070C0"/>
              </a:buClr>
              <a:buFont typeface="Wingdings" panose="05000000000000000000" pitchFamily="2" charset="2"/>
              <a:buChar char="q"/>
            </a:pPr>
            <a:r>
              <a:rPr lang="en-GB" sz="2400" dirty="0"/>
              <a:t>SWOT Analysis</a:t>
            </a:r>
          </a:p>
          <a:p>
            <a:pPr marL="342900" lvl="0" indent="-342900">
              <a:buClr>
                <a:srgbClr val="0070C0"/>
              </a:buClr>
              <a:buFont typeface="Wingdings" panose="05000000000000000000" pitchFamily="2" charset="2"/>
              <a:buChar char="q"/>
            </a:pPr>
            <a:r>
              <a:rPr lang="en-GB" sz="2400" dirty="0"/>
              <a:t>Competitor Analysis</a:t>
            </a:r>
          </a:p>
          <a:p>
            <a:pPr marL="342900" lvl="0" indent="-342900">
              <a:buClr>
                <a:srgbClr val="0070C0"/>
              </a:buClr>
              <a:buFont typeface="Wingdings" panose="05000000000000000000" pitchFamily="2" charset="2"/>
              <a:buChar char="q"/>
            </a:pPr>
            <a:r>
              <a:rPr lang="en-GB" sz="2400" dirty="0"/>
              <a:t>Porter’s Five Forces</a:t>
            </a:r>
          </a:p>
          <a:p>
            <a:pPr marL="342900" lvl="0" indent="-342900">
              <a:buClr>
                <a:srgbClr val="0070C0"/>
              </a:buClr>
              <a:buFont typeface="Wingdings" panose="05000000000000000000" pitchFamily="2" charset="2"/>
              <a:buChar char="q"/>
            </a:pPr>
            <a:r>
              <a:rPr lang="en-GB" sz="2400" dirty="0"/>
              <a:t>Ansoff Matrix</a:t>
            </a:r>
          </a:p>
          <a:p>
            <a:r>
              <a:rPr lang="en-US" dirty="0"/>
              <a:t> </a:t>
            </a:r>
            <a:endParaRPr lang="en-GB" dirty="0"/>
          </a:p>
          <a:p>
            <a:pPr lvl="0">
              <a:lnSpc>
                <a:spcPct val="115000"/>
              </a:lnSpc>
              <a:spcAft>
                <a:spcPts val="800"/>
              </a:spcAft>
              <a:buSzPts val="1000"/>
              <a:tabLst>
                <a:tab pos="457200" algn="l"/>
              </a:tabLst>
            </a:pPr>
            <a:endParaRPr lang="en-GB" sz="1800" kern="100" dirty="0">
              <a:effectLst/>
              <a:latin typeface="Aptos" panose="020B0004020202020204" pitchFamily="34" charset="0"/>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9677320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 calcmode="lin" valueType="num">
                                      <p:cBhvr additive="base">
                                        <p:cTn id="11" dur="500" fill="hold"/>
                                        <p:tgtEl>
                                          <p:spTgt spid="8">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 calcmode="lin" valueType="num">
                                      <p:cBhvr additive="base">
                                        <p:cTn id="17" dur="500" fill="hold"/>
                                        <p:tgtEl>
                                          <p:spTgt spid="8">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8">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anim calcmode="lin" valueType="num">
                                      <p:cBhvr additive="base">
                                        <p:cTn id="23" dur="500" fill="hold"/>
                                        <p:tgtEl>
                                          <p:spTgt spid="8">
                                            <p:txEl>
                                              <p:pRg st="3" end="3"/>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8">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8">
                                            <p:txEl>
                                              <p:pRg st="4" end="4"/>
                                            </p:txEl>
                                          </p:spTgt>
                                        </p:tgtEl>
                                        <p:attrNameLst>
                                          <p:attrName>style.visibility</p:attrName>
                                        </p:attrNameLst>
                                      </p:cBhvr>
                                      <p:to>
                                        <p:strVal val="visible"/>
                                      </p:to>
                                    </p:set>
                                    <p:anim calcmode="lin" valueType="num">
                                      <p:cBhvr additive="base">
                                        <p:cTn id="29" dur="500" fill="hold"/>
                                        <p:tgtEl>
                                          <p:spTgt spid="8">
                                            <p:txEl>
                                              <p:pRg st="4" end="4"/>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8">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8">
                                            <p:txEl>
                                              <p:pRg st="5" end="5"/>
                                            </p:txEl>
                                          </p:spTgt>
                                        </p:tgtEl>
                                        <p:attrNameLst>
                                          <p:attrName>style.visibility</p:attrName>
                                        </p:attrNameLst>
                                      </p:cBhvr>
                                      <p:to>
                                        <p:strVal val="visible"/>
                                      </p:to>
                                    </p:set>
                                    <p:anim calcmode="lin" valueType="num">
                                      <p:cBhvr additive="base">
                                        <p:cTn id="35" dur="500" fill="hold"/>
                                        <p:tgtEl>
                                          <p:spTgt spid="8">
                                            <p:txEl>
                                              <p:pRg st="5" end="5"/>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8">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nodeType="clickEffect">
                                  <p:stCondLst>
                                    <p:cond delay="0"/>
                                  </p:stCondLst>
                                  <p:childTnLst>
                                    <p:set>
                                      <p:cBhvr>
                                        <p:cTn id="40" dur="1" fill="hold">
                                          <p:stCondLst>
                                            <p:cond delay="0"/>
                                          </p:stCondLst>
                                        </p:cTn>
                                        <p:tgtEl>
                                          <p:spTgt spid="8">
                                            <p:txEl>
                                              <p:pRg st="6" end="6"/>
                                            </p:txEl>
                                          </p:spTgt>
                                        </p:tgtEl>
                                        <p:attrNameLst>
                                          <p:attrName>style.visibility</p:attrName>
                                        </p:attrNameLst>
                                      </p:cBhvr>
                                      <p:to>
                                        <p:strVal val="visible"/>
                                      </p:to>
                                    </p:set>
                                    <p:anim calcmode="lin" valueType="num">
                                      <p:cBhvr additive="base">
                                        <p:cTn id="41" dur="500" fill="hold"/>
                                        <p:tgtEl>
                                          <p:spTgt spid="8">
                                            <p:txEl>
                                              <p:pRg st="6" end="6"/>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8">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nodeType="clickEffect">
                                  <p:stCondLst>
                                    <p:cond delay="0"/>
                                  </p:stCondLst>
                                  <p:childTnLst>
                                    <p:set>
                                      <p:cBhvr>
                                        <p:cTn id="46" dur="1" fill="hold">
                                          <p:stCondLst>
                                            <p:cond delay="0"/>
                                          </p:stCondLst>
                                        </p:cTn>
                                        <p:tgtEl>
                                          <p:spTgt spid="8">
                                            <p:txEl>
                                              <p:pRg st="7" end="7"/>
                                            </p:txEl>
                                          </p:spTgt>
                                        </p:tgtEl>
                                        <p:attrNameLst>
                                          <p:attrName>style.visibility</p:attrName>
                                        </p:attrNameLst>
                                      </p:cBhvr>
                                      <p:to>
                                        <p:strVal val="visible"/>
                                      </p:to>
                                    </p:set>
                                    <p:anim calcmode="lin" valueType="num">
                                      <p:cBhvr additive="base">
                                        <p:cTn id="47" dur="500" fill="hold"/>
                                        <p:tgtEl>
                                          <p:spTgt spid="8">
                                            <p:txEl>
                                              <p:pRg st="7" end="7"/>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8">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F65E80-982A-B317-8850-0512830577E6}"/>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F8356533-E944-0ACF-4541-07FA69447435}"/>
              </a:ext>
            </a:extLst>
          </p:cNvPr>
          <p:cNvSpPr txBox="1"/>
          <p:nvPr/>
        </p:nvSpPr>
        <p:spPr>
          <a:xfrm>
            <a:off x="1658121" y="149275"/>
            <a:ext cx="9090249" cy="523220"/>
          </a:xfrm>
          <a:prstGeom prst="rect">
            <a:avLst/>
          </a:prstGeom>
          <a:noFill/>
        </p:spPr>
        <p:txBody>
          <a:bodyPr wrap="square" rtlCol="0">
            <a:spAutoFit/>
          </a:bodyPr>
          <a:lstStyle/>
          <a:p>
            <a:pPr algn="ctr"/>
            <a:r>
              <a:rPr lang="en-GB" sz="2800" b="1" dirty="0">
                <a:solidFill>
                  <a:prstClr val="black"/>
                </a:solidFill>
                <a:highlight>
                  <a:srgbClr val="FFFF00"/>
                </a:highlight>
              </a:rPr>
              <a:t>Financial Plan</a:t>
            </a:r>
          </a:p>
        </p:txBody>
      </p:sp>
      <p:sp>
        <p:nvSpPr>
          <p:cNvPr id="7" name="Content Placeholder 6">
            <a:extLst>
              <a:ext uri="{FF2B5EF4-FFF2-40B4-BE49-F238E27FC236}">
                <a16:creationId xmlns:a16="http://schemas.microsoft.com/office/drawing/2014/main" id="{1F00A9A6-B580-3E00-F5CC-FF60F518B4B2}"/>
              </a:ext>
            </a:extLst>
          </p:cNvPr>
          <p:cNvSpPr>
            <a:spLocks noGrp="1"/>
          </p:cNvSpPr>
          <p:nvPr>
            <p:ph idx="1"/>
          </p:nvPr>
        </p:nvSpPr>
        <p:spPr>
          <a:xfrm>
            <a:off x="0" y="672495"/>
            <a:ext cx="12081753" cy="5018187"/>
          </a:xfrm>
        </p:spPr>
        <p:txBody>
          <a:bodyPr>
            <a:normAutofit/>
          </a:bodyPr>
          <a:lstStyle/>
          <a:p>
            <a:pPr marL="0" marR="0" lvl="0" indent="0" defTabSz="914400" rtl="0" eaLnBrk="1" fontAlgn="auto" latinLnBrk="0" hangingPunct="1">
              <a:lnSpc>
                <a:spcPct val="100000"/>
              </a:lnSpc>
              <a:spcBef>
                <a:spcPct val="20000"/>
              </a:spcBef>
              <a:spcAft>
                <a:spcPts val="0"/>
              </a:spcAft>
              <a:buClr>
                <a:srgbClr val="0070C0"/>
              </a:buClr>
              <a:buSzTx/>
              <a:buNone/>
              <a:tabLst/>
              <a:defRPr/>
            </a:pPr>
            <a:endParaRPr kumimoji="0" lang="en-GB" sz="2700" b="0" i="0" u="none" strike="noStrike" kern="1200" cap="none" spc="0" normalizeH="0" baseline="0" noProof="0" dirty="0">
              <a:ln>
                <a:noFill/>
              </a:ln>
              <a:solidFill>
                <a:prstClr val="black"/>
              </a:solidFill>
              <a:effectLst/>
              <a:uLnTx/>
              <a:uFillTx/>
              <a:latin typeface="Myriad Pro"/>
              <a:ea typeface="+mn-ea"/>
              <a:cs typeface="+mn-cs"/>
            </a:endParaRPr>
          </a:p>
          <a:p>
            <a:pPr marL="0" marR="0" lvl="0" indent="0" algn="l" defTabSz="914400" rtl="0" eaLnBrk="1" fontAlgn="auto" latinLnBrk="0" hangingPunct="1">
              <a:lnSpc>
                <a:spcPct val="100000"/>
              </a:lnSpc>
              <a:spcBef>
                <a:spcPct val="20000"/>
              </a:spcBef>
              <a:spcAft>
                <a:spcPts val="0"/>
              </a:spcAft>
              <a:buClr>
                <a:srgbClr val="0070C0"/>
              </a:buClr>
              <a:buSzTx/>
              <a:buNone/>
              <a:tabLst/>
              <a:defRPr/>
            </a:pPr>
            <a:endParaRPr kumimoji="0" lang="en-GB" sz="2800" b="0" i="0" u="none" strike="noStrike" kern="1200" cap="none" spc="0" normalizeH="0" baseline="0" noProof="0" dirty="0">
              <a:ln>
                <a:noFill/>
              </a:ln>
              <a:solidFill>
                <a:srgbClr val="4C4C4C"/>
              </a:solidFill>
              <a:effectLst/>
              <a:uLnTx/>
              <a:uFillTx/>
              <a:latin typeface="Myriad Pro"/>
              <a:ea typeface="+mn-ea"/>
              <a:cs typeface="+mn-cs"/>
            </a:endParaRPr>
          </a:p>
        </p:txBody>
      </p:sp>
      <p:sp>
        <p:nvSpPr>
          <p:cNvPr id="8" name="TextBox 7">
            <a:extLst>
              <a:ext uri="{FF2B5EF4-FFF2-40B4-BE49-F238E27FC236}">
                <a16:creationId xmlns:a16="http://schemas.microsoft.com/office/drawing/2014/main" id="{1DAE33D7-D7E0-F0CF-783D-9277FE2EF1BA}"/>
              </a:ext>
            </a:extLst>
          </p:cNvPr>
          <p:cNvSpPr txBox="1"/>
          <p:nvPr/>
        </p:nvSpPr>
        <p:spPr>
          <a:xfrm>
            <a:off x="110247" y="1800539"/>
            <a:ext cx="11811136" cy="2980496"/>
          </a:xfrm>
          <a:prstGeom prst="rect">
            <a:avLst/>
          </a:prstGeom>
          <a:noFill/>
        </p:spPr>
        <p:txBody>
          <a:bodyPr wrap="square">
            <a:spAutoFit/>
          </a:bodyPr>
          <a:lstStyle/>
          <a:p>
            <a:r>
              <a:rPr lang="en-GB" sz="2400" b="1" dirty="0"/>
              <a:t>Path A: Starting Your Own Business</a:t>
            </a:r>
            <a:endParaRPr lang="en-GB" sz="2400" dirty="0"/>
          </a:p>
          <a:p>
            <a:r>
              <a:rPr lang="en-GB" sz="2400" dirty="0"/>
              <a:t>Explain whether the new business idea is financially realistic and the sources of the funding. Include a cash flow statement for the first 12 months.</a:t>
            </a:r>
          </a:p>
          <a:p>
            <a:r>
              <a:rPr lang="en-GB" sz="2400" dirty="0"/>
              <a:t> </a:t>
            </a:r>
          </a:p>
          <a:p>
            <a:r>
              <a:rPr lang="en-GB" sz="2400" b="1" dirty="0"/>
              <a:t>Path B: Business Plan for an Existing Company</a:t>
            </a:r>
            <a:endParaRPr lang="en-GB" sz="2400" dirty="0"/>
          </a:p>
          <a:p>
            <a:r>
              <a:rPr lang="en-GB" sz="2400" dirty="0"/>
              <a:t>Analyse the company’s financial position using the most current cash flow statement that you can find. </a:t>
            </a:r>
          </a:p>
          <a:p>
            <a:pPr lvl="0">
              <a:lnSpc>
                <a:spcPct val="115000"/>
              </a:lnSpc>
              <a:spcAft>
                <a:spcPts val="800"/>
              </a:spcAft>
              <a:buSzPts val="1000"/>
              <a:tabLst>
                <a:tab pos="457200" algn="l"/>
              </a:tabLst>
            </a:pPr>
            <a:endParaRPr lang="en-GB" sz="1800" kern="100" dirty="0">
              <a:effectLst/>
              <a:latin typeface="Aptos" panose="020B0004020202020204" pitchFamily="34" charset="0"/>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29807653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 calcmode="lin" valueType="num">
                                      <p:cBhvr additive="base">
                                        <p:cTn id="11" dur="500" fill="hold"/>
                                        <p:tgtEl>
                                          <p:spTgt spid="8">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 calcmode="lin" valueType="num">
                                      <p:cBhvr additive="base">
                                        <p:cTn id="17" dur="500" fill="hold"/>
                                        <p:tgtEl>
                                          <p:spTgt spid="8">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8">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anim calcmode="lin" valueType="num">
                                      <p:cBhvr additive="base">
                                        <p:cTn id="23" dur="500" fill="hold"/>
                                        <p:tgtEl>
                                          <p:spTgt spid="8">
                                            <p:txEl>
                                              <p:pRg st="3" end="3"/>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8">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8">
                                            <p:txEl>
                                              <p:pRg st="4" end="4"/>
                                            </p:txEl>
                                          </p:spTgt>
                                        </p:tgtEl>
                                        <p:attrNameLst>
                                          <p:attrName>style.visibility</p:attrName>
                                        </p:attrNameLst>
                                      </p:cBhvr>
                                      <p:to>
                                        <p:strVal val="visible"/>
                                      </p:to>
                                    </p:set>
                                    <p:anim calcmode="lin" valueType="num">
                                      <p:cBhvr additive="base">
                                        <p:cTn id="29" dur="500" fill="hold"/>
                                        <p:tgtEl>
                                          <p:spTgt spid="8">
                                            <p:txEl>
                                              <p:pRg st="4" end="4"/>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8">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D5335A-06E5-D7CD-D9EB-1A1C4C2061F5}"/>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AD51CEDF-07C6-92F7-2FD1-EE55FF80C148}"/>
              </a:ext>
            </a:extLst>
          </p:cNvPr>
          <p:cNvSpPr txBox="1"/>
          <p:nvPr/>
        </p:nvSpPr>
        <p:spPr>
          <a:xfrm>
            <a:off x="1658121" y="149275"/>
            <a:ext cx="9090249" cy="523220"/>
          </a:xfrm>
          <a:prstGeom prst="rect">
            <a:avLst/>
          </a:prstGeom>
          <a:noFill/>
        </p:spPr>
        <p:txBody>
          <a:bodyPr wrap="square" rtlCol="0">
            <a:spAutoFit/>
          </a:bodyPr>
          <a:lstStyle/>
          <a:p>
            <a:pPr algn="ctr"/>
            <a:r>
              <a:rPr lang="en-GB" sz="2800" b="1" dirty="0">
                <a:solidFill>
                  <a:prstClr val="black"/>
                </a:solidFill>
                <a:highlight>
                  <a:srgbClr val="FFFF00"/>
                </a:highlight>
              </a:rPr>
              <a:t>Reflection- Starting your own business idea</a:t>
            </a:r>
          </a:p>
        </p:txBody>
      </p:sp>
      <p:sp>
        <p:nvSpPr>
          <p:cNvPr id="7" name="Content Placeholder 6">
            <a:extLst>
              <a:ext uri="{FF2B5EF4-FFF2-40B4-BE49-F238E27FC236}">
                <a16:creationId xmlns:a16="http://schemas.microsoft.com/office/drawing/2014/main" id="{33BE0C0B-94DD-7E3F-9C22-1E2E7116EA20}"/>
              </a:ext>
            </a:extLst>
          </p:cNvPr>
          <p:cNvSpPr>
            <a:spLocks noGrp="1"/>
          </p:cNvSpPr>
          <p:nvPr>
            <p:ph idx="1"/>
          </p:nvPr>
        </p:nvSpPr>
        <p:spPr>
          <a:xfrm>
            <a:off x="0" y="672495"/>
            <a:ext cx="12081753" cy="5018187"/>
          </a:xfrm>
        </p:spPr>
        <p:txBody>
          <a:bodyPr>
            <a:normAutofit/>
          </a:bodyPr>
          <a:lstStyle/>
          <a:p>
            <a:pPr marL="0" marR="0" lvl="0" indent="0" defTabSz="914400" rtl="0" eaLnBrk="1" fontAlgn="auto" latinLnBrk="0" hangingPunct="1">
              <a:lnSpc>
                <a:spcPct val="100000"/>
              </a:lnSpc>
              <a:spcBef>
                <a:spcPct val="20000"/>
              </a:spcBef>
              <a:spcAft>
                <a:spcPts val="0"/>
              </a:spcAft>
              <a:buClr>
                <a:srgbClr val="0070C0"/>
              </a:buClr>
              <a:buSzTx/>
              <a:buNone/>
              <a:tabLst/>
              <a:defRPr/>
            </a:pPr>
            <a:endParaRPr kumimoji="0" lang="en-GB" sz="2700" b="0" i="0" u="none" strike="noStrike" kern="1200" cap="none" spc="0" normalizeH="0" baseline="0" noProof="0" dirty="0">
              <a:ln>
                <a:noFill/>
              </a:ln>
              <a:solidFill>
                <a:prstClr val="black"/>
              </a:solidFill>
              <a:effectLst/>
              <a:uLnTx/>
              <a:uFillTx/>
              <a:latin typeface="Myriad Pro"/>
              <a:ea typeface="+mn-ea"/>
              <a:cs typeface="+mn-cs"/>
            </a:endParaRPr>
          </a:p>
          <a:p>
            <a:pPr marL="0" marR="0" lvl="0" indent="0" algn="l" defTabSz="914400" rtl="0" eaLnBrk="1" fontAlgn="auto" latinLnBrk="0" hangingPunct="1">
              <a:lnSpc>
                <a:spcPct val="100000"/>
              </a:lnSpc>
              <a:spcBef>
                <a:spcPct val="20000"/>
              </a:spcBef>
              <a:spcAft>
                <a:spcPts val="0"/>
              </a:spcAft>
              <a:buClr>
                <a:srgbClr val="0070C0"/>
              </a:buClr>
              <a:buSzTx/>
              <a:buNone/>
              <a:tabLst/>
              <a:defRPr/>
            </a:pPr>
            <a:endParaRPr kumimoji="0" lang="en-GB" sz="2800" b="0" i="0" u="none" strike="noStrike" kern="1200" cap="none" spc="0" normalizeH="0" baseline="0" noProof="0" dirty="0">
              <a:ln>
                <a:noFill/>
              </a:ln>
              <a:solidFill>
                <a:srgbClr val="4C4C4C"/>
              </a:solidFill>
              <a:effectLst/>
              <a:uLnTx/>
              <a:uFillTx/>
              <a:latin typeface="Myriad Pro"/>
              <a:ea typeface="+mn-ea"/>
              <a:cs typeface="+mn-cs"/>
            </a:endParaRPr>
          </a:p>
        </p:txBody>
      </p:sp>
      <p:sp>
        <p:nvSpPr>
          <p:cNvPr id="8" name="TextBox 7">
            <a:extLst>
              <a:ext uri="{FF2B5EF4-FFF2-40B4-BE49-F238E27FC236}">
                <a16:creationId xmlns:a16="http://schemas.microsoft.com/office/drawing/2014/main" id="{C2AAD314-2804-E7FD-591C-1E1D1510DAD9}"/>
              </a:ext>
            </a:extLst>
          </p:cNvPr>
          <p:cNvSpPr txBox="1"/>
          <p:nvPr/>
        </p:nvSpPr>
        <p:spPr>
          <a:xfrm>
            <a:off x="290555" y="672495"/>
            <a:ext cx="11964114" cy="4708981"/>
          </a:xfrm>
          <a:prstGeom prst="rect">
            <a:avLst/>
          </a:prstGeom>
          <a:noFill/>
        </p:spPr>
        <p:txBody>
          <a:bodyPr wrap="square">
            <a:spAutoFit/>
          </a:bodyPr>
          <a:lstStyle/>
          <a:p>
            <a:endParaRPr lang="en-GB" dirty="0"/>
          </a:p>
          <a:p>
            <a:r>
              <a:rPr lang="en-US" sz="2400" b="1" dirty="0"/>
              <a:t>Path A: Starting Your Own Business</a:t>
            </a:r>
            <a:endParaRPr lang="en-GB" sz="2400" dirty="0"/>
          </a:p>
          <a:p>
            <a:r>
              <a:rPr lang="en-US" sz="2400" dirty="0"/>
              <a:t>Students should critically reflect on whether they would realistically start the business and include the following:</a:t>
            </a:r>
            <a:endParaRPr lang="en-GB" sz="2400" dirty="0"/>
          </a:p>
          <a:p>
            <a:r>
              <a:rPr lang="en-US" sz="2400" dirty="0"/>
              <a:t> </a:t>
            </a:r>
            <a:endParaRPr lang="en-GB" sz="2400" dirty="0"/>
          </a:p>
          <a:p>
            <a:pPr marL="285750" lvl="0" indent="-285750">
              <a:buClr>
                <a:srgbClr val="0070C0"/>
              </a:buClr>
              <a:buFont typeface="Wingdings" panose="05000000000000000000" pitchFamily="2" charset="2"/>
              <a:buChar char="q"/>
            </a:pPr>
            <a:r>
              <a:rPr lang="en-US" sz="2400" dirty="0"/>
              <a:t>Whether the idea is realistic</a:t>
            </a:r>
            <a:endParaRPr lang="en-GB" sz="2400" dirty="0"/>
          </a:p>
          <a:p>
            <a:pPr marL="285750" lvl="0" indent="-285750">
              <a:buClr>
                <a:srgbClr val="0070C0"/>
              </a:buClr>
              <a:buFont typeface="Wingdings" panose="05000000000000000000" pitchFamily="2" charset="2"/>
              <a:buChar char="q"/>
            </a:pPr>
            <a:r>
              <a:rPr lang="en-US" sz="2400" dirty="0"/>
              <a:t>Whether there is enough demand</a:t>
            </a:r>
            <a:endParaRPr lang="en-GB" sz="2400" dirty="0"/>
          </a:p>
          <a:p>
            <a:pPr marL="285750" lvl="0" indent="-285750">
              <a:buClr>
                <a:srgbClr val="0070C0"/>
              </a:buClr>
              <a:buFont typeface="Wingdings" panose="05000000000000000000" pitchFamily="2" charset="2"/>
              <a:buChar char="q"/>
            </a:pPr>
            <a:r>
              <a:rPr lang="en-US" sz="2400" dirty="0"/>
              <a:t>Whether the financial assumptions are achievable</a:t>
            </a:r>
            <a:endParaRPr lang="en-GB" sz="2400" dirty="0"/>
          </a:p>
          <a:p>
            <a:pPr marL="285750" lvl="0" indent="-285750">
              <a:buClr>
                <a:srgbClr val="0070C0"/>
              </a:buClr>
              <a:buFont typeface="Wingdings" panose="05000000000000000000" pitchFamily="2" charset="2"/>
              <a:buChar char="q"/>
            </a:pPr>
            <a:r>
              <a:rPr lang="en-US" sz="2400" dirty="0"/>
              <a:t>Whether they have the skills and resources- what is missing</a:t>
            </a:r>
            <a:endParaRPr lang="en-GB" sz="2400" dirty="0"/>
          </a:p>
          <a:p>
            <a:pPr marL="285750" lvl="0" indent="-285750">
              <a:buClr>
                <a:srgbClr val="0070C0"/>
              </a:buClr>
              <a:buFont typeface="Wingdings" panose="05000000000000000000" pitchFamily="2" charset="2"/>
              <a:buChar char="q"/>
            </a:pPr>
            <a:r>
              <a:rPr lang="en-US" sz="2400" dirty="0"/>
              <a:t>What they would improve </a:t>
            </a:r>
            <a:endParaRPr lang="en-GB" sz="2400" dirty="0"/>
          </a:p>
          <a:p>
            <a:pPr marL="285750" lvl="0" indent="-285750">
              <a:buClr>
                <a:srgbClr val="0070C0"/>
              </a:buClr>
              <a:buFont typeface="Wingdings" panose="05000000000000000000" pitchFamily="2" charset="2"/>
              <a:buChar char="q"/>
            </a:pPr>
            <a:r>
              <a:rPr lang="en-US" sz="2400" dirty="0"/>
              <a:t>Would the student launch, delay, change or not start their idea and why</a:t>
            </a:r>
            <a:endParaRPr lang="en-GB" sz="2400" dirty="0"/>
          </a:p>
          <a:p>
            <a:pPr>
              <a:buClr>
                <a:srgbClr val="0070C0"/>
              </a:buClr>
            </a:pPr>
            <a:endParaRPr lang="en-GB" sz="2400" dirty="0"/>
          </a:p>
          <a:p>
            <a:endParaRPr lang="en-GB" dirty="0"/>
          </a:p>
        </p:txBody>
      </p:sp>
    </p:spTree>
    <p:extLst>
      <p:ext uri="{BB962C8B-B14F-4D97-AF65-F5344CB8AC3E}">
        <p14:creationId xmlns:p14="http://schemas.microsoft.com/office/powerpoint/2010/main" val="26925540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 calcmode="lin" valueType="num">
                                      <p:cBhvr additive="base">
                                        <p:cTn id="11" dur="500" fill="hold"/>
                                        <p:tgtEl>
                                          <p:spTgt spid="8">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8">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 calcmode="lin" valueType="num">
                                      <p:cBhvr additive="base">
                                        <p:cTn id="17" dur="500" fill="hold"/>
                                        <p:tgtEl>
                                          <p:spTgt spid="8">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8">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anim calcmode="lin" valueType="num">
                                      <p:cBhvr additive="base">
                                        <p:cTn id="23" dur="500" fill="hold"/>
                                        <p:tgtEl>
                                          <p:spTgt spid="8">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8">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8">
                                            <p:txEl>
                                              <p:pRg st="5" end="5"/>
                                            </p:txEl>
                                          </p:spTgt>
                                        </p:tgtEl>
                                        <p:attrNameLst>
                                          <p:attrName>style.visibility</p:attrName>
                                        </p:attrNameLst>
                                      </p:cBhvr>
                                      <p:to>
                                        <p:strVal val="visible"/>
                                      </p:to>
                                    </p:set>
                                    <p:anim calcmode="lin" valueType="num">
                                      <p:cBhvr additive="base">
                                        <p:cTn id="29" dur="500" fill="hold"/>
                                        <p:tgtEl>
                                          <p:spTgt spid="8">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8">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8">
                                            <p:txEl>
                                              <p:pRg st="6" end="6"/>
                                            </p:txEl>
                                          </p:spTgt>
                                        </p:tgtEl>
                                        <p:attrNameLst>
                                          <p:attrName>style.visibility</p:attrName>
                                        </p:attrNameLst>
                                      </p:cBhvr>
                                      <p:to>
                                        <p:strVal val="visible"/>
                                      </p:to>
                                    </p:set>
                                    <p:anim calcmode="lin" valueType="num">
                                      <p:cBhvr additive="base">
                                        <p:cTn id="35" dur="500" fill="hold"/>
                                        <p:tgtEl>
                                          <p:spTgt spid="8">
                                            <p:txEl>
                                              <p:pRg st="6" end="6"/>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8">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nodeType="clickEffect">
                                  <p:stCondLst>
                                    <p:cond delay="0"/>
                                  </p:stCondLst>
                                  <p:childTnLst>
                                    <p:set>
                                      <p:cBhvr>
                                        <p:cTn id="40" dur="1" fill="hold">
                                          <p:stCondLst>
                                            <p:cond delay="0"/>
                                          </p:stCondLst>
                                        </p:cTn>
                                        <p:tgtEl>
                                          <p:spTgt spid="8">
                                            <p:txEl>
                                              <p:pRg st="7" end="7"/>
                                            </p:txEl>
                                          </p:spTgt>
                                        </p:tgtEl>
                                        <p:attrNameLst>
                                          <p:attrName>style.visibility</p:attrName>
                                        </p:attrNameLst>
                                      </p:cBhvr>
                                      <p:to>
                                        <p:strVal val="visible"/>
                                      </p:to>
                                    </p:set>
                                    <p:anim calcmode="lin" valueType="num">
                                      <p:cBhvr additive="base">
                                        <p:cTn id="41" dur="500" fill="hold"/>
                                        <p:tgtEl>
                                          <p:spTgt spid="8">
                                            <p:txEl>
                                              <p:pRg st="7" end="7"/>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8">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nodeType="clickEffect">
                                  <p:stCondLst>
                                    <p:cond delay="0"/>
                                  </p:stCondLst>
                                  <p:childTnLst>
                                    <p:set>
                                      <p:cBhvr>
                                        <p:cTn id="46" dur="1" fill="hold">
                                          <p:stCondLst>
                                            <p:cond delay="0"/>
                                          </p:stCondLst>
                                        </p:cTn>
                                        <p:tgtEl>
                                          <p:spTgt spid="8">
                                            <p:txEl>
                                              <p:pRg st="8" end="8"/>
                                            </p:txEl>
                                          </p:spTgt>
                                        </p:tgtEl>
                                        <p:attrNameLst>
                                          <p:attrName>style.visibility</p:attrName>
                                        </p:attrNameLst>
                                      </p:cBhvr>
                                      <p:to>
                                        <p:strVal val="visible"/>
                                      </p:to>
                                    </p:set>
                                    <p:anim calcmode="lin" valueType="num">
                                      <p:cBhvr additive="base">
                                        <p:cTn id="47" dur="500" fill="hold"/>
                                        <p:tgtEl>
                                          <p:spTgt spid="8">
                                            <p:txEl>
                                              <p:pRg st="8" end="8"/>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8">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nodeType="clickEffect">
                                  <p:stCondLst>
                                    <p:cond delay="0"/>
                                  </p:stCondLst>
                                  <p:childTnLst>
                                    <p:set>
                                      <p:cBhvr>
                                        <p:cTn id="52" dur="1" fill="hold">
                                          <p:stCondLst>
                                            <p:cond delay="0"/>
                                          </p:stCondLst>
                                        </p:cTn>
                                        <p:tgtEl>
                                          <p:spTgt spid="8">
                                            <p:txEl>
                                              <p:pRg st="9" end="9"/>
                                            </p:txEl>
                                          </p:spTgt>
                                        </p:tgtEl>
                                        <p:attrNameLst>
                                          <p:attrName>style.visibility</p:attrName>
                                        </p:attrNameLst>
                                      </p:cBhvr>
                                      <p:to>
                                        <p:strVal val="visible"/>
                                      </p:to>
                                    </p:set>
                                    <p:anim calcmode="lin" valueType="num">
                                      <p:cBhvr additive="base">
                                        <p:cTn id="53" dur="500" fill="hold"/>
                                        <p:tgtEl>
                                          <p:spTgt spid="8">
                                            <p:txEl>
                                              <p:pRg st="9" end="9"/>
                                            </p:tx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8">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D733DB-6E35-159D-5BFC-08B8F9FCB705}"/>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50B34128-5373-D793-F5BE-B42110444DA1}"/>
              </a:ext>
            </a:extLst>
          </p:cNvPr>
          <p:cNvSpPr txBox="1"/>
          <p:nvPr/>
        </p:nvSpPr>
        <p:spPr>
          <a:xfrm>
            <a:off x="1658121" y="149275"/>
            <a:ext cx="9090249" cy="523220"/>
          </a:xfrm>
          <a:prstGeom prst="rect">
            <a:avLst/>
          </a:prstGeom>
          <a:noFill/>
        </p:spPr>
        <p:txBody>
          <a:bodyPr wrap="square" rtlCol="0">
            <a:spAutoFit/>
          </a:bodyPr>
          <a:lstStyle/>
          <a:p>
            <a:pPr algn="ctr"/>
            <a:r>
              <a:rPr lang="en-GB" sz="2800" b="1" dirty="0">
                <a:solidFill>
                  <a:prstClr val="black"/>
                </a:solidFill>
                <a:highlight>
                  <a:srgbClr val="FFFF00"/>
                </a:highlight>
              </a:rPr>
              <a:t>Reflection for an existing company</a:t>
            </a:r>
          </a:p>
        </p:txBody>
      </p:sp>
      <p:sp>
        <p:nvSpPr>
          <p:cNvPr id="7" name="Content Placeholder 6">
            <a:extLst>
              <a:ext uri="{FF2B5EF4-FFF2-40B4-BE49-F238E27FC236}">
                <a16:creationId xmlns:a16="http://schemas.microsoft.com/office/drawing/2014/main" id="{94678941-1ED3-334E-77AF-0AE8812ED40A}"/>
              </a:ext>
            </a:extLst>
          </p:cNvPr>
          <p:cNvSpPr>
            <a:spLocks noGrp="1"/>
          </p:cNvSpPr>
          <p:nvPr>
            <p:ph idx="1"/>
          </p:nvPr>
        </p:nvSpPr>
        <p:spPr>
          <a:xfrm>
            <a:off x="0" y="672495"/>
            <a:ext cx="12081753" cy="5018187"/>
          </a:xfrm>
        </p:spPr>
        <p:txBody>
          <a:bodyPr>
            <a:normAutofit/>
          </a:bodyPr>
          <a:lstStyle/>
          <a:p>
            <a:pPr marL="0" marR="0" lvl="0" indent="0" defTabSz="914400" rtl="0" eaLnBrk="1" fontAlgn="auto" latinLnBrk="0" hangingPunct="1">
              <a:lnSpc>
                <a:spcPct val="100000"/>
              </a:lnSpc>
              <a:spcBef>
                <a:spcPct val="20000"/>
              </a:spcBef>
              <a:spcAft>
                <a:spcPts val="0"/>
              </a:spcAft>
              <a:buClr>
                <a:srgbClr val="0070C0"/>
              </a:buClr>
              <a:buSzTx/>
              <a:buNone/>
              <a:tabLst/>
              <a:defRPr/>
            </a:pPr>
            <a:endParaRPr kumimoji="0" lang="en-GB" sz="2700" b="0" i="0" u="none" strike="noStrike" kern="1200" cap="none" spc="0" normalizeH="0" baseline="0" noProof="0" dirty="0">
              <a:ln>
                <a:noFill/>
              </a:ln>
              <a:solidFill>
                <a:prstClr val="black"/>
              </a:solidFill>
              <a:effectLst/>
              <a:uLnTx/>
              <a:uFillTx/>
              <a:latin typeface="Myriad Pro"/>
              <a:ea typeface="+mn-ea"/>
              <a:cs typeface="+mn-cs"/>
            </a:endParaRPr>
          </a:p>
          <a:p>
            <a:pPr marL="0" marR="0" lvl="0" indent="0" algn="l" defTabSz="914400" rtl="0" eaLnBrk="1" fontAlgn="auto" latinLnBrk="0" hangingPunct="1">
              <a:lnSpc>
                <a:spcPct val="100000"/>
              </a:lnSpc>
              <a:spcBef>
                <a:spcPct val="20000"/>
              </a:spcBef>
              <a:spcAft>
                <a:spcPts val="0"/>
              </a:spcAft>
              <a:buClr>
                <a:srgbClr val="0070C0"/>
              </a:buClr>
              <a:buSzTx/>
              <a:buNone/>
              <a:tabLst/>
              <a:defRPr/>
            </a:pPr>
            <a:endParaRPr kumimoji="0" lang="en-GB" sz="2800" b="0" i="0" u="none" strike="noStrike" kern="1200" cap="none" spc="0" normalizeH="0" baseline="0" noProof="0" dirty="0">
              <a:ln>
                <a:noFill/>
              </a:ln>
              <a:solidFill>
                <a:srgbClr val="4C4C4C"/>
              </a:solidFill>
              <a:effectLst/>
              <a:uLnTx/>
              <a:uFillTx/>
              <a:latin typeface="Myriad Pro"/>
              <a:ea typeface="+mn-ea"/>
              <a:cs typeface="+mn-cs"/>
            </a:endParaRPr>
          </a:p>
        </p:txBody>
      </p:sp>
      <p:sp>
        <p:nvSpPr>
          <p:cNvPr id="8" name="TextBox 7">
            <a:extLst>
              <a:ext uri="{FF2B5EF4-FFF2-40B4-BE49-F238E27FC236}">
                <a16:creationId xmlns:a16="http://schemas.microsoft.com/office/drawing/2014/main" id="{31D4CC9A-14FE-E72D-4054-A130F1E640F0}"/>
              </a:ext>
            </a:extLst>
          </p:cNvPr>
          <p:cNvSpPr txBox="1"/>
          <p:nvPr/>
        </p:nvSpPr>
        <p:spPr>
          <a:xfrm>
            <a:off x="290555" y="672495"/>
            <a:ext cx="11964114" cy="5078313"/>
          </a:xfrm>
          <a:prstGeom prst="rect">
            <a:avLst/>
          </a:prstGeom>
          <a:noFill/>
        </p:spPr>
        <p:txBody>
          <a:bodyPr wrap="square">
            <a:spAutoFit/>
          </a:bodyPr>
          <a:lstStyle/>
          <a:p>
            <a:endParaRPr lang="en-GB" dirty="0"/>
          </a:p>
          <a:p>
            <a:endParaRPr lang="en-GB" dirty="0"/>
          </a:p>
          <a:p>
            <a:r>
              <a:rPr lang="en-US" sz="2400" b="1" dirty="0"/>
              <a:t>Path B: Business Plan for an Existing Company</a:t>
            </a:r>
            <a:endParaRPr lang="en-GB" sz="2400" dirty="0"/>
          </a:p>
          <a:p>
            <a:r>
              <a:rPr lang="en-US" sz="2400" dirty="0"/>
              <a:t>Students should critically reflect on the findings from the application of the business plan on the existing company and include the following:</a:t>
            </a:r>
            <a:endParaRPr lang="en-GB" sz="2400" dirty="0"/>
          </a:p>
          <a:p>
            <a:r>
              <a:rPr lang="en-US" sz="2400" dirty="0"/>
              <a:t> </a:t>
            </a:r>
            <a:endParaRPr lang="en-GB" sz="2400" dirty="0"/>
          </a:p>
          <a:p>
            <a:pPr marL="285750" lvl="0" indent="-285750">
              <a:buClr>
                <a:srgbClr val="0070C0"/>
              </a:buClr>
              <a:buFont typeface="Wingdings" panose="05000000000000000000" pitchFamily="2" charset="2"/>
              <a:buChar char="q"/>
            </a:pPr>
            <a:r>
              <a:rPr lang="en-US" sz="2400" dirty="0"/>
              <a:t>What problem, weakness or growth opportunity was identified</a:t>
            </a:r>
            <a:endParaRPr lang="en-GB" sz="2400" dirty="0"/>
          </a:p>
          <a:p>
            <a:pPr marL="285750" lvl="0" indent="-285750">
              <a:buClr>
                <a:srgbClr val="0070C0"/>
              </a:buClr>
              <a:buFont typeface="Wingdings" panose="05000000000000000000" pitchFamily="2" charset="2"/>
              <a:buChar char="q"/>
            </a:pPr>
            <a:r>
              <a:rPr lang="en-US" sz="2400" dirty="0"/>
              <a:t>What solution is recommended</a:t>
            </a:r>
            <a:endParaRPr lang="en-GB" sz="2400" dirty="0"/>
          </a:p>
          <a:p>
            <a:pPr marL="285750" lvl="0" indent="-285750">
              <a:buClr>
                <a:srgbClr val="0070C0"/>
              </a:buClr>
              <a:buFont typeface="Wingdings" panose="05000000000000000000" pitchFamily="2" charset="2"/>
              <a:buChar char="q"/>
            </a:pPr>
            <a:r>
              <a:rPr lang="en-US" sz="2400" dirty="0"/>
              <a:t>How the solution could help the company improve or grow</a:t>
            </a:r>
            <a:endParaRPr lang="en-GB" sz="2400" dirty="0"/>
          </a:p>
          <a:p>
            <a:pPr marL="285750" lvl="0" indent="-285750">
              <a:buClr>
                <a:srgbClr val="0070C0"/>
              </a:buClr>
              <a:buFont typeface="Wingdings" panose="05000000000000000000" pitchFamily="2" charset="2"/>
              <a:buChar char="q"/>
            </a:pPr>
            <a:r>
              <a:rPr lang="en-US" sz="2400" dirty="0"/>
              <a:t>What resources would be needed</a:t>
            </a:r>
            <a:endParaRPr lang="en-GB" sz="2400" dirty="0"/>
          </a:p>
          <a:p>
            <a:pPr marL="285750" lvl="0" indent="-285750">
              <a:buClr>
                <a:srgbClr val="0070C0"/>
              </a:buClr>
              <a:buFont typeface="Wingdings" panose="05000000000000000000" pitchFamily="2" charset="2"/>
              <a:buChar char="q"/>
            </a:pPr>
            <a:r>
              <a:rPr lang="en-US" sz="2400" dirty="0"/>
              <a:t>What barriers may affect the solution</a:t>
            </a:r>
            <a:endParaRPr lang="en-GB" sz="2400" dirty="0"/>
          </a:p>
          <a:p>
            <a:pPr marL="285750" lvl="0" indent="-285750">
              <a:buClr>
                <a:srgbClr val="0070C0"/>
              </a:buClr>
              <a:buFont typeface="Wingdings" panose="05000000000000000000" pitchFamily="2" charset="2"/>
              <a:buChar char="q"/>
            </a:pPr>
            <a:r>
              <a:rPr lang="en-US" sz="2400" dirty="0"/>
              <a:t>What the company should do better in the future</a:t>
            </a:r>
            <a:endParaRPr lang="en-GB" sz="2400" dirty="0"/>
          </a:p>
          <a:p>
            <a:pPr marL="285750" lvl="0" indent="-285750">
              <a:buClr>
                <a:srgbClr val="0070C0"/>
              </a:buClr>
              <a:buFont typeface="Wingdings" panose="05000000000000000000" pitchFamily="2" charset="2"/>
              <a:buChar char="q"/>
            </a:pPr>
            <a:r>
              <a:rPr lang="en-US" sz="2400" dirty="0"/>
              <a:t>Whether the company should implement the solution fully, partly or revise it</a:t>
            </a:r>
            <a:endParaRPr lang="en-GB" sz="2400" dirty="0"/>
          </a:p>
          <a:p>
            <a:r>
              <a:rPr lang="en-US" sz="2400" dirty="0"/>
              <a:t> </a:t>
            </a:r>
            <a:endParaRPr lang="en-GB" sz="2400" dirty="0"/>
          </a:p>
        </p:txBody>
      </p:sp>
    </p:spTree>
    <p:extLst>
      <p:ext uri="{BB962C8B-B14F-4D97-AF65-F5344CB8AC3E}">
        <p14:creationId xmlns:p14="http://schemas.microsoft.com/office/powerpoint/2010/main" val="31628296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anim calcmode="lin" valueType="num">
                                      <p:cBhvr additive="base">
                                        <p:cTn id="11" dur="500" fill="hold"/>
                                        <p:tgtEl>
                                          <p:spTgt spid="8">
                                            <p:txEl>
                                              <p:pRg st="2" end="2"/>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8">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 calcmode="lin" valueType="num">
                                      <p:cBhvr additive="base">
                                        <p:cTn id="17" dur="500" fill="hold"/>
                                        <p:tgtEl>
                                          <p:spTgt spid="8">
                                            <p:txEl>
                                              <p:pRg st="3" end="3"/>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8">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8">
                                            <p:txEl>
                                              <p:pRg st="5" end="5"/>
                                            </p:txEl>
                                          </p:spTgt>
                                        </p:tgtEl>
                                        <p:attrNameLst>
                                          <p:attrName>style.visibility</p:attrName>
                                        </p:attrNameLst>
                                      </p:cBhvr>
                                      <p:to>
                                        <p:strVal val="visible"/>
                                      </p:to>
                                    </p:set>
                                    <p:anim calcmode="lin" valueType="num">
                                      <p:cBhvr additive="base">
                                        <p:cTn id="23" dur="500" fill="hold"/>
                                        <p:tgtEl>
                                          <p:spTgt spid="8">
                                            <p:txEl>
                                              <p:pRg st="5" end="5"/>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8">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8">
                                            <p:txEl>
                                              <p:pRg st="6" end="6"/>
                                            </p:txEl>
                                          </p:spTgt>
                                        </p:tgtEl>
                                        <p:attrNameLst>
                                          <p:attrName>style.visibility</p:attrName>
                                        </p:attrNameLst>
                                      </p:cBhvr>
                                      <p:to>
                                        <p:strVal val="visible"/>
                                      </p:to>
                                    </p:set>
                                    <p:anim calcmode="lin" valueType="num">
                                      <p:cBhvr additive="base">
                                        <p:cTn id="29" dur="500" fill="hold"/>
                                        <p:tgtEl>
                                          <p:spTgt spid="8">
                                            <p:txEl>
                                              <p:pRg st="6" end="6"/>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8">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8">
                                            <p:txEl>
                                              <p:pRg st="7" end="7"/>
                                            </p:txEl>
                                          </p:spTgt>
                                        </p:tgtEl>
                                        <p:attrNameLst>
                                          <p:attrName>style.visibility</p:attrName>
                                        </p:attrNameLst>
                                      </p:cBhvr>
                                      <p:to>
                                        <p:strVal val="visible"/>
                                      </p:to>
                                    </p:set>
                                    <p:anim calcmode="lin" valueType="num">
                                      <p:cBhvr additive="base">
                                        <p:cTn id="35" dur="500" fill="hold"/>
                                        <p:tgtEl>
                                          <p:spTgt spid="8">
                                            <p:txEl>
                                              <p:pRg st="7" end="7"/>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8">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nodeType="clickEffect">
                                  <p:stCondLst>
                                    <p:cond delay="0"/>
                                  </p:stCondLst>
                                  <p:childTnLst>
                                    <p:set>
                                      <p:cBhvr>
                                        <p:cTn id="40" dur="1" fill="hold">
                                          <p:stCondLst>
                                            <p:cond delay="0"/>
                                          </p:stCondLst>
                                        </p:cTn>
                                        <p:tgtEl>
                                          <p:spTgt spid="8">
                                            <p:txEl>
                                              <p:pRg st="8" end="8"/>
                                            </p:txEl>
                                          </p:spTgt>
                                        </p:tgtEl>
                                        <p:attrNameLst>
                                          <p:attrName>style.visibility</p:attrName>
                                        </p:attrNameLst>
                                      </p:cBhvr>
                                      <p:to>
                                        <p:strVal val="visible"/>
                                      </p:to>
                                    </p:set>
                                    <p:anim calcmode="lin" valueType="num">
                                      <p:cBhvr additive="base">
                                        <p:cTn id="41" dur="500" fill="hold"/>
                                        <p:tgtEl>
                                          <p:spTgt spid="8">
                                            <p:txEl>
                                              <p:pRg st="8" end="8"/>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8">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nodeType="clickEffect">
                                  <p:stCondLst>
                                    <p:cond delay="0"/>
                                  </p:stCondLst>
                                  <p:childTnLst>
                                    <p:set>
                                      <p:cBhvr>
                                        <p:cTn id="46" dur="1" fill="hold">
                                          <p:stCondLst>
                                            <p:cond delay="0"/>
                                          </p:stCondLst>
                                        </p:cTn>
                                        <p:tgtEl>
                                          <p:spTgt spid="8">
                                            <p:txEl>
                                              <p:pRg st="9" end="9"/>
                                            </p:txEl>
                                          </p:spTgt>
                                        </p:tgtEl>
                                        <p:attrNameLst>
                                          <p:attrName>style.visibility</p:attrName>
                                        </p:attrNameLst>
                                      </p:cBhvr>
                                      <p:to>
                                        <p:strVal val="visible"/>
                                      </p:to>
                                    </p:set>
                                    <p:anim calcmode="lin" valueType="num">
                                      <p:cBhvr additive="base">
                                        <p:cTn id="47" dur="500" fill="hold"/>
                                        <p:tgtEl>
                                          <p:spTgt spid="8">
                                            <p:txEl>
                                              <p:pRg st="9" end="9"/>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8">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nodeType="clickEffect">
                                  <p:stCondLst>
                                    <p:cond delay="0"/>
                                  </p:stCondLst>
                                  <p:childTnLst>
                                    <p:set>
                                      <p:cBhvr>
                                        <p:cTn id="52" dur="1" fill="hold">
                                          <p:stCondLst>
                                            <p:cond delay="0"/>
                                          </p:stCondLst>
                                        </p:cTn>
                                        <p:tgtEl>
                                          <p:spTgt spid="8">
                                            <p:txEl>
                                              <p:pRg st="10" end="10"/>
                                            </p:txEl>
                                          </p:spTgt>
                                        </p:tgtEl>
                                        <p:attrNameLst>
                                          <p:attrName>style.visibility</p:attrName>
                                        </p:attrNameLst>
                                      </p:cBhvr>
                                      <p:to>
                                        <p:strVal val="visible"/>
                                      </p:to>
                                    </p:set>
                                    <p:anim calcmode="lin" valueType="num">
                                      <p:cBhvr additive="base">
                                        <p:cTn id="53" dur="500" fill="hold"/>
                                        <p:tgtEl>
                                          <p:spTgt spid="8">
                                            <p:txEl>
                                              <p:pRg st="10" end="10"/>
                                            </p:tx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8">
                                            <p:txEl>
                                              <p:pRg st="10" end="10"/>
                                            </p:txEl>
                                          </p:spTgt>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8" fill="hold" nodeType="clickEffect">
                                  <p:stCondLst>
                                    <p:cond delay="0"/>
                                  </p:stCondLst>
                                  <p:childTnLst>
                                    <p:set>
                                      <p:cBhvr>
                                        <p:cTn id="58" dur="1" fill="hold">
                                          <p:stCondLst>
                                            <p:cond delay="0"/>
                                          </p:stCondLst>
                                        </p:cTn>
                                        <p:tgtEl>
                                          <p:spTgt spid="8">
                                            <p:txEl>
                                              <p:pRg st="11" end="11"/>
                                            </p:txEl>
                                          </p:spTgt>
                                        </p:tgtEl>
                                        <p:attrNameLst>
                                          <p:attrName>style.visibility</p:attrName>
                                        </p:attrNameLst>
                                      </p:cBhvr>
                                      <p:to>
                                        <p:strVal val="visible"/>
                                      </p:to>
                                    </p:set>
                                    <p:anim calcmode="lin" valueType="num">
                                      <p:cBhvr additive="base">
                                        <p:cTn id="59" dur="500" fill="hold"/>
                                        <p:tgtEl>
                                          <p:spTgt spid="8">
                                            <p:txEl>
                                              <p:pRg st="11" end="11"/>
                                            </p:txEl>
                                          </p:spTgt>
                                        </p:tgtEl>
                                        <p:attrNameLst>
                                          <p:attrName>ppt_x</p:attrName>
                                        </p:attrNameLst>
                                      </p:cBhvr>
                                      <p:tavLst>
                                        <p:tav tm="0">
                                          <p:val>
                                            <p:strVal val="0-#ppt_w/2"/>
                                          </p:val>
                                        </p:tav>
                                        <p:tav tm="100000">
                                          <p:val>
                                            <p:strVal val="#ppt_x"/>
                                          </p:val>
                                        </p:tav>
                                      </p:tavLst>
                                    </p:anim>
                                    <p:anim calcmode="lin" valueType="num">
                                      <p:cBhvr additive="base">
                                        <p:cTn id="60" dur="500" fill="hold"/>
                                        <p:tgtEl>
                                          <p:spTgt spid="8">
                                            <p:txEl>
                                              <p:pRg st="11" end="1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12DFCB-DF03-8D96-BA97-06077F6D5926}"/>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AE754B76-78D5-AC23-6860-7022967D83CB}"/>
              </a:ext>
            </a:extLst>
          </p:cNvPr>
          <p:cNvSpPr txBox="1"/>
          <p:nvPr/>
        </p:nvSpPr>
        <p:spPr>
          <a:xfrm>
            <a:off x="1658121" y="149275"/>
            <a:ext cx="9090249" cy="523220"/>
          </a:xfrm>
          <a:prstGeom prst="rect">
            <a:avLst/>
          </a:prstGeom>
          <a:noFill/>
        </p:spPr>
        <p:txBody>
          <a:bodyPr wrap="square" rtlCol="0">
            <a:spAutoFit/>
          </a:bodyPr>
          <a:lstStyle/>
          <a:p>
            <a:pPr algn="ctr"/>
            <a:r>
              <a:rPr lang="en-GB" sz="2800" b="1" dirty="0">
                <a:solidFill>
                  <a:prstClr val="black"/>
                </a:solidFill>
                <a:highlight>
                  <a:srgbClr val="FFFF00"/>
                </a:highlight>
              </a:rPr>
              <a:t>References</a:t>
            </a:r>
          </a:p>
        </p:txBody>
      </p:sp>
      <p:sp>
        <p:nvSpPr>
          <p:cNvPr id="7" name="Content Placeholder 6">
            <a:extLst>
              <a:ext uri="{FF2B5EF4-FFF2-40B4-BE49-F238E27FC236}">
                <a16:creationId xmlns:a16="http://schemas.microsoft.com/office/drawing/2014/main" id="{657F5D60-8B3D-CF2E-7EE1-B6ECABA32761}"/>
              </a:ext>
            </a:extLst>
          </p:cNvPr>
          <p:cNvSpPr>
            <a:spLocks noGrp="1"/>
          </p:cNvSpPr>
          <p:nvPr>
            <p:ph idx="1"/>
          </p:nvPr>
        </p:nvSpPr>
        <p:spPr>
          <a:xfrm>
            <a:off x="0" y="672495"/>
            <a:ext cx="12081753" cy="5018187"/>
          </a:xfrm>
        </p:spPr>
        <p:txBody>
          <a:bodyPr>
            <a:normAutofit/>
          </a:bodyPr>
          <a:lstStyle/>
          <a:p>
            <a:pPr marL="0" marR="0" lvl="0" indent="0" defTabSz="914400" rtl="0" eaLnBrk="1" fontAlgn="auto" latinLnBrk="0" hangingPunct="1">
              <a:lnSpc>
                <a:spcPct val="100000"/>
              </a:lnSpc>
              <a:spcBef>
                <a:spcPct val="20000"/>
              </a:spcBef>
              <a:spcAft>
                <a:spcPts val="0"/>
              </a:spcAft>
              <a:buClr>
                <a:srgbClr val="0070C0"/>
              </a:buClr>
              <a:buSzTx/>
              <a:buNone/>
              <a:tabLst/>
              <a:defRPr/>
            </a:pPr>
            <a:endParaRPr kumimoji="0" lang="en-GB" sz="2700" b="0" i="0" u="none" strike="noStrike" kern="1200" cap="none" spc="0" normalizeH="0" baseline="0" noProof="0" dirty="0">
              <a:ln>
                <a:noFill/>
              </a:ln>
              <a:solidFill>
                <a:prstClr val="black"/>
              </a:solidFill>
              <a:effectLst/>
              <a:uLnTx/>
              <a:uFillTx/>
              <a:latin typeface="Myriad Pro"/>
              <a:ea typeface="+mn-ea"/>
              <a:cs typeface="+mn-cs"/>
            </a:endParaRPr>
          </a:p>
          <a:p>
            <a:pPr marL="0" marR="0" lvl="0" indent="0" algn="l" defTabSz="914400" rtl="0" eaLnBrk="1" fontAlgn="auto" latinLnBrk="0" hangingPunct="1">
              <a:lnSpc>
                <a:spcPct val="100000"/>
              </a:lnSpc>
              <a:spcBef>
                <a:spcPct val="20000"/>
              </a:spcBef>
              <a:spcAft>
                <a:spcPts val="0"/>
              </a:spcAft>
              <a:buClr>
                <a:srgbClr val="0070C0"/>
              </a:buClr>
              <a:buSzTx/>
              <a:buNone/>
              <a:tabLst/>
              <a:defRPr/>
            </a:pPr>
            <a:endParaRPr kumimoji="0" lang="en-GB" sz="2800" b="0" i="0" u="none" strike="noStrike" kern="1200" cap="none" spc="0" normalizeH="0" baseline="0" noProof="0" dirty="0">
              <a:ln>
                <a:noFill/>
              </a:ln>
              <a:solidFill>
                <a:srgbClr val="4C4C4C"/>
              </a:solidFill>
              <a:effectLst/>
              <a:uLnTx/>
              <a:uFillTx/>
              <a:latin typeface="Myriad Pro"/>
              <a:ea typeface="+mn-ea"/>
              <a:cs typeface="+mn-cs"/>
            </a:endParaRPr>
          </a:p>
        </p:txBody>
      </p:sp>
      <p:sp>
        <p:nvSpPr>
          <p:cNvPr id="8" name="TextBox 7">
            <a:extLst>
              <a:ext uri="{FF2B5EF4-FFF2-40B4-BE49-F238E27FC236}">
                <a16:creationId xmlns:a16="http://schemas.microsoft.com/office/drawing/2014/main" id="{97AFF93B-FF18-0176-0F2F-FD2DBE24765F}"/>
              </a:ext>
            </a:extLst>
          </p:cNvPr>
          <p:cNvSpPr txBox="1"/>
          <p:nvPr/>
        </p:nvSpPr>
        <p:spPr>
          <a:xfrm>
            <a:off x="290555" y="672495"/>
            <a:ext cx="11964114" cy="2499339"/>
          </a:xfrm>
          <a:prstGeom prst="rect">
            <a:avLst/>
          </a:prstGeom>
          <a:noFill/>
        </p:spPr>
        <p:txBody>
          <a:bodyPr wrap="square">
            <a:spAutoFit/>
          </a:bodyPr>
          <a:lstStyle/>
          <a:p>
            <a:pPr>
              <a:lnSpc>
                <a:spcPct val="115000"/>
              </a:lnSpc>
              <a:spcAft>
                <a:spcPts val="800"/>
              </a:spcAft>
              <a:buNone/>
            </a:pPr>
            <a:r>
              <a:rPr lang="en-GB" sz="2400" b="1" kern="0" dirty="0">
                <a:effectLst/>
                <a:ea typeface="Times New Roman" panose="02020603050405020304" pitchFamily="18" charset="0"/>
                <a:cs typeface="Arial" panose="020B0604020202020204" pitchFamily="34" charset="0"/>
              </a:rPr>
              <a:t>Purpose:</a:t>
            </a:r>
            <a:r>
              <a:rPr lang="en-GB" sz="2400" b="1" kern="0" dirty="0">
                <a:ea typeface="Times New Roman" panose="02020603050405020304" pitchFamily="18" charset="0"/>
                <a:cs typeface="Arial" panose="020B0604020202020204" pitchFamily="34" charset="0"/>
              </a:rPr>
              <a:t> </a:t>
            </a:r>
          </a:p>
          <a:p>
            <a:pPr>
              <a:lnSpc>
                <a:spcPct val="115000"/>
              </a:lnSpc>
              <a:spcAft>
                <a:spcPts val="800"/>
              </a:spcAft>
              <a:buNone/>
            </a:pPr>
            <a:r>
              <a:rPr lang="en-GB" sz="2400" kern="0" dirty="0">
                <a:effectLst/>
                <a:ea typeface="Times New Roman" panose="02020603050405020304" pitchFamily="18" charset="0"/>
                <a:cs typeface="Arial" panose="020B0604020202020204" pitchFamily="34" charset="0"/>
              </a:rPr>
              <a:t>Demonstrates academic rigour and credit to original ideas.</a:t>
            </a:r>
          </a:p>
          <a:p>
            <a:pPr>
              <a:lnSpc>
                <a:spcPct val="115000"/>
              </a:lnSpc>
              <a:spcAft>
                <a:spcPts val="800"/>
              </a:spcAft>
              <a:buNone/>
            </a:pPr>
            <a:r>
              <a:rPr lang="en-GB" sz="2400" b="1" kern="0" dirty="0">
                <a:ea typeface="Times New Roman" panose="02020603050405020304" pitchFamily="18" charset="0"/>
                <a:cs typeface="Arial" panose="020B0604020202020204" pitchFamily="34" charset="0"/>
              </a:rPr>
              <a:t>What you are expected to include in this section:</a:t>
            </a:r>
          </a:p>
          <a:p>
            <a:pPr marL="342900" indent="-342900">
              <a:lnSpc>
                <a:spcPct val="115000"/>
              </a:lnSpc>
              <a:spcAft>
                <a:spcPts val="800"/>
              </a:spcAft>
              <a:buClr>
                <a:srgbClr val="0070C0"/>
              </a:buClr>
              <a:buFont typeface="Wingdings" panose="05000000000000000000" pitchFamily="2" charset="2"/>
              <a:buChar char="q"/>
            </a:pPr>
            <a:r>
              <a:rPr lang="en-GB" sz="2400" kern="0" dirty="0">
                <a:effectLst/>
                <a:ea typeface="Times New Roman" panose="02020603050405020304" pitchFamily="18" charset="0"/>
                <a:cs typeface="Arial" panose="020B0604020202020204" pitchFamily="34" charset="0"/>
              </a:rPr>
              <a:t>Use correctly and consistently the Harvard referencing style- Cite them right- </a:t>
            </a:r>
            <a:r>
              <a:rPr lang="en-GB" sz="2400" kern="0">
                <a:effectLst/>
                <a:ea typeface="Times New Roman" panose="02020603050405020304" pitchFamily="18" charset="0"/>
                <a:cs typeface="Arial" panose="020B0604020202020204" pitchFamily="34" charset="0"/>
              </a:rPr>
              <a:t>UWTSD library.</a:t>
            </a:r>
            <a:endParaRPr lang="en-GB" sz="1800" kern="100" dirty="0">
              <a:effectLst/>
              <a:latin typeface="Aptos" panose="020B0004020202020204" pitchFamily="34" charset="0"/>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18911567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 calcmode="lin" valueType="num">
                                      <p:cBhvr additive="base">
                                        <p:cTn id="11" dur="500" fill="hold"/>
                                        <p:tgtEl>
                                          <p:spTgt spid="8">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 calcmode="lin" valueType="num">
                                      <p:cBhvr additive="base">
                                        <p:cTn id="17" dur="500" fill="hold"/>
                                        <p:tgtEl>
                                          <p:spTgt spid="8">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8">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8">
                                            <p:txEl>
                                              <p:pRg st="2" end="2"/>
                                            </p:txEl>
                                          </p:spTgt>
                                        </p:tgtEl>
                                        <p:attrNameLst>
                                          <p:attrName>style.visibility</p:attrName>
                                        </p:attrNameLst>
                                      </p:cBhvr>
                                      <p:to>
                                        <p:strVal val="visible"/>
                                      </p:to>
                                    </p:set>
                                    <p:anim calcmode="lin" valueType="num">
                                      <p:cBhvr additive="base">
                                        <p:cTn id="23" dur="500" fill="hold"/>
                                        <p:tgtEl>
                                          <p:spTgt spid="8">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8">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8">
                                            <p:txEl>
                                              <p:pRg st="3" end="3"/>
                                            </p:txEl>
                                          </p:spTgt>
                                        </p:tgtEl>
                                        <p:attrNameLst>
                                          <p:attrName>style.visibility</p:attrName>
                                        </p:attrNameLst>
                                      </p:cBhvr>
                                      <p:to>
                                        <p:strVal val="visible"/>
                                      </p:to>
                                    </p:set>
                                    <p:anim calcmode="lin" valueType="num">
                                      <p:cBhvr additive="base">
                                        <p:cTn id="29" dur="500" fill="hold"/>
                                        <p:tgtEl>
                                          <p:spTgt spid="8">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8">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084AAA-FA42-6AE5-3DE1-2072815A2FC7}"/>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AA27CC3E-6FED-81E0-106F-04B262419D0A}"/>
              </a:ext>
            </a:extLst>
          </p:cNvPr>
          <p:cNvSpPr txBox="1"/>
          <p:nvPr/>
        </p:nvSpPr>
        <p:spPr>
          <a:xfrm>
            <a:off x="1658121" y="149275"/>
            <a:ext cx="9090249" cy="523220"/>
          </a:xfrm>
          <a:prstGeom prst="rect">
            <a:avLst/>
          </a:prstGeom>
          <a:noFill/>
        </p:spPr>
        <p:txBody>
          <a:bodyPr wrap="square" rtlCol="0">
            <a:spAutoFit/>
          </a:bodyPr>
          <a:lstStyle/>
          <a:p>
            <a:pPr algn="ctr"/>
            <a:r>
              <a:rPr lang="en-GB" sz="2800" b="1" dirty="0">
                <a:solidFill>
                  <a:prstClr val="black"/>
                </a:solidFill>
                <a:highlight>
                  <a:srgbClr val="FFFF00"/>
                </a:highlight>
              </a:rPr>
              <a:t>Appendix</a:t>
            </a:r>
          </a:p>
        </p:txBody>
      </p:sp>
      <p:sp>
        <p:nvSpPr>
          <p:cNvPr id="7" name="Content Placeholder 6">
            <a:extLst>
              <a:ext uri="{FF2B5EF4-FFF2-40B4-BE49-F238E27FC236}">
                <a16:creationId xmlns:a16="http://schemas.microsoft.com/office/drawing/2014/main" id="{D107E154-2BDE-D0ED-6398-A3E953A31FA3}"/>
              </a:ext>
            </a:extLst>
          </p:cNvPr>
          <p:cNvSpPr>
            <a:spLocks noGrp="1"/>
          </p:cNvSpPr>
          <p:nvPr>
            <p:ph idx="1"/>
          </p:nvPr>
        </p:nvSpPr>
        <p:spPr>
          <a:xfrm>
            <a:off x="0" y="672495"/>
            <a:ext cx="12081753" cy="5018187"/>
          </a:xfrm>
        </p:spPr>
        <p:txBody>
          <a:bodyPr>
            <a:normAutofit/>
          </a:bodyPr>
          <a:lstStyle/>
          <a:p>
            <a:pPr marL="0" marR="0" lvl="0" indent="0" defTabSz="914400" rtl="0" eaLnBrk="1" fontAlgn="auto" latinLnBrk="0" hangingPunct="1">
              <a:lnSpc>
                <a:spcPct val="100000"/>
              </a:lnSpc>
              <a:spcBef>
                <a:spcPct val="20000"/>
              </a:spcBef>
              <a:spcAft>
                <a:spcPts val="0"/>
              </a:spcAft>
              <a:buClr>
                <a:srgbClr val="0070C0"/>
              </a:buClr>
              <a:buSzTx/>
              <a:buNone/>
              <a:tabLst/>
              <a:defRPr/>
            </a:pPr>
            <a:endParaRPr kumimoji="0" lang="en-GB" sz="2700" b="0" i="0" u="none" strike="noStrike" kern="1200" cap="none" spc="0" normalizeH="0" baseline="0" noProof="0" dirty="0">
              <a:ln>
                <a:noFill/>
              </a:ln>
              <a:solidFill>
                <a:prstClr val="black"/>
              </a:solidFill>
              <a:effectLst/>
              <a:uLnTx/>
              <a:uFillTx/>
              <a:latin typeface="Myriad Pro"/>
              <a:ea typeface="+mn-ea"/>
              <a:cs typeface="+mn-cs"/>
            </a:endParaRPr>
          </a:p>
          <a:p>
            <a:pPr marL="0" marR="0" lvl="0" indent="0" algn="l" defTabSz="914400" rtl="0" eaLnBrk="1" fontAlgn="auto" latinLnBrk="0" hangingPunct="1">
              <a:lnSpc>
                <a:spcPct val="100000"/>
              </a:lnSpc>
              <a:spcBef>
                <a:spcPct val="20000"/>
              </a:spcBef>
              <a:spcAft>
                <a:spcPts val="0"/>
              </a:spcAft>
              <a:buClr>
                <a:srgbClr val="0070C0"/>
              </a:buClr>
              <a:buSzTx/>
              <a:buNone/>
              <a:tabLst/>
              <a:defRPr/>
            </a:pPr>
            <a:endParaRPr kumimoji="0" lang="en-GB" sz="2800" b="0" i="0" u="none" strike="noStrike" kern="1200" cap="none" spc="0" normalizeH="0" baseline="0" noProof="0" dirty="0">
              <a:ln>
                <a:noFill/>
              </a:ln>
              <a:solidFill>
                <a:srgbClr val="4C4C4C"/>
              </a:solidFill>
              <a:effectLst/>
              <a:uLnTx/>
              <a:uFillTx/>
              <a:latin typeface="Myriad Pro"/>
              <a:ea typeface="+mn-ea"/>
              <a:cs typeface="+mn-cs"/>
            </a:endParaRPr>
          </a:p>
        </p:txBody>
      </p:sp>
      <p:sp>
        <p:nvSpPr>
          <p:cNvPr id="8" name="TextBox 7">
            <a:extLst>
              <a:ext uri="{FF2B5EF4-FFF2-40B4-BE49-F238E27FC236}">
                <a16:creationId xmlns:a16="http://schemas.microsoft.com/office/drawing/2014/main" id="{3E531E4C-74D1-1705-65C7-E9151767DF55}"/>
              </a:ext>
            </a:extLst>
          </p:cNvPr>
          <p:cNvSpPr txBox="1"/>
          <p:nvPr/>
        </p:nvSpPr>
        <p:spPr>
          <a:xfrm>
            <a:off x="227886" y="1655261"/>
            <a:ext cx="11964114" cy="2809423"/>
          </a:xfrm>
          <a:prstGeom prst="rect">
            <a:avLst/>
          </a:prstGeom>
          <a:noFill/>
        </p:spPr>
        <p:txBody>
          <a:bodyPr wrap="square">
            <a:spAutoFit/>
          </a:bodyPr>
          <a:lstStyle/>
          <a:p>
            <a:pPr>
              <a:lnSpc>
                <a:spcPct val="115000"/>
              </a:lnSpc>
              <a:spcAft>
                <a:spcPts val="800"/>
              </a:spcAft>
              <a:buNone/>
            </a:pPr>
            <a:r>
              <a:rPr lang="en-GB" sz="2400" b="1" kern="0" dirty="0">
                <a:effectLst/>
                <a:ea typeface="Times New Roman" panose="02020603050405020304" pitchFamily="18" charset="0"/>
                <a:cs typeface="Arial" panose="020B0604020202020204" pitchFamily="34" charset="0"/>
              </a:rPr>
              <a:t>Purpose:</a:t>
            </a:r>
            <a:br>
              <a:rPr lang="en-GB" sz="2400" kern="0" dirty="0">
                <a:effectLst/>
                <a:ea typeface="Times New Roman" panose="02020603050405020304" pitchFamily="18" charset="0"/>
                <a:cs typeface="Arial" panose="020B0604020202020204" pitchFamily="34" charset="0"/>
              </a:rPr>
            </a:br>
            <a:r>
              <a:rPr lang="en-GB" sz="2400" kern="0" dirty="0">
                <a:effectLst/>
                <a:ea typeface="Times New Roman" panose="02020603050405020304" pitchFamily="18" charset="0"/>
                <a:cs typeface="Arial" panose="020B0604020202020204" pitchFamily="34" charset="0"/>
              </a:rPr>
              <a:t>Stores additional documents that support, but are too detailed for, the main report.</a:t>
            </a:r>
            <a:endParaRPr lang="en-GB" sz="2400" kern="100" dirty="0">
              <a:effectLst/>
              <a:ea typeface="DengXian" panose="02010600030101010101" pitchFamily="2" charset="-122"/>
              <a:cs typeface="Arial" panose="020B0604020202020204" pitchFamily="34" charset="0"/>
            </a:endParaRPr>
          </a:p>
          <a:p>
            <a:pPr>
              <a:lnSpc>
                <a:spcPct val="115000"/>
              </a:lnSpc>
              <a:spcAft>
                <a:spcPts val="800"/>
              </a:spcAft>
              <a:buNone/>
            </a:pPr>
            <a:r>
              <a:rPr lang="en-GB" sz="2400" b="1" kern="0" dirty="0">
                <a:ea typeface="Times New Roman" panose="02020603050405020304" pitchFamily="18" charset="0"/>
                <a:cs typeface="Arial" panose="020B0604020202020204" pitchFamily="34" charset="0"/>
              </a:rPr>
              <a:t>What you are expected to include in this section:</a:t>
            </a:r>
          </a:p>
          <a:p>
            <a:pPr marL="342900" indent="-342900">
              <a:lnSpc>
                <a:spcPct val="115000"/>
              </a:lnSpc>
              <a:spcAft>
                <a:spcPts val="800"/>
              </a:spcAft>
              <a:buClr>
                <a:srgbClr val="0070C0"/>
              </a:buClr>
              <a:buFont typeface="Wingdings" panose="05000000000000000000" pitchFamily="2" charset="2"/>
              <a:buChar char="q"/>
            </a:pPr>
            <a:r>
              <a:rPr lang="en-GB" sz="2400" kern="0" dirty="0">
                <a:effectLst/>
                <a:ea typeface="Times New Roman" panose="02020603050405020304" pitchFamily="18" charset="0"/>
                <a:cs typeface="Arial" panose="020B0604020202020204" pitchFamily="34" charset="0"/>
              </a:rPr>
              <a:t>Business Development Plan </a:t>
            </a:r>
            <a:r>
              <a:rPr lang="en-GB" sz="2400" kern="0" dirty="0">
                <a:ea typeface="Times New Roman" panose="02020603050405020304" pitchFamily="18" charset="0"/>
                <a:cs typeface="Arial" panose="020B0604020202020204" pitchFamily="34" charset="0"/>
              </a:rPr>
              <a:t>Outline, Ethics form, s</a:t>
            </a:r>
            <a:r>
              <a:rPr lang="en-GB" sz="2400" kern="0" dirty="0">
                <a:effectLst/>
                <a:ea typeface="Times New Roman" panose="02020603050405020304" pitchFamily="18" charset="0"/>
                <a:cs typeface="Arial" panose="020B0604020202020204" pitchFamily="34" charset="0"/>
              </a:rPr>
              <a:t>urvey results, transcripts and all relevant forms for primary data (if student is doing primary). Same applies for secondary data projects.</a:t>
            </a:r>
            <a:endParaRPr lang="en-GB" sz="2400" kern="100" dirty="0">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35597686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 calcmode="lin" valueType="num">
                                      <p:cBhvr additive="base">
                                        <p:cTn id="11" dur="500" fill="hold"/>
                                        <p:tgtEl>
                                          <p:spTgt spid="8">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 calcmode="lin" valueType="num">
                                      <p:cBhvr additive="base">
                                        <p:cTn id="17" dur="500" fill="hold"/>
                                        <p:tgtEl>
                                          <p:spTgt spid="8">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8">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8">
                                            <p:txEl>
                                              <p:pRg st="2" end="2"/>
                                            </p:txEl>
                                          </p:spTgt>
                                        </p:tgtEl>
                                        <p:attrNameLst>
                                          <p:attrName>style.visibility</p:attrName>
                                        </p:attrNameLst>
                                      </p:cBhvr>
                                      <p:to>
                                        <p:strVal val="visible"/>
                                      </p:to>
                                    </p:set>
                                    <p:anim calcmode="lin" valueType="num">
                                      <p:cBhvr additive="base">
                                        <p:cTn id="23" dur="500" fill="hold"/>
                                        <p:tgtEl>
                                          <p:spTgt spid="8">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8">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8FFC3A-A456-E8F8-9FD0-953C832AACF8}"/>
            </a:ext>
          </a:extLst>
        </p:cNvPr>
        <p:cNvGrpSpPr/>
        <p:nvPr/>
      </p:nvGrpSpPr>
      <p:grpSpPr>
        <a:xfrm>
          <a:off x="0" y="0"/>
          <a:ext cx="0" cy="0"/>
          <a:chOff x="0" y="0"/>
          <a:chExt cx="0" cy="0"/>
        </a:xfrm>
      </p:grpSpPr>
      <p:pic>
        <p:nvPicPr>
          <p:cNvPr id="5" name="Picture 4" descr="Yellow question mark">
            <a:extLst>
              <a:ext uri="{FF2B5EF4-FFF2-40B4-BE49-F238E27FC236}">
                <a16:creationId xmlns:a16="http://schemas.microsoft.com/office/drawing/2014/main" id="{6AD19DC9-1C6D-2B6D-8664-B57FF7A0C90D}"/>
              </a:ext>
            </a:extLst>
          </p:cNvPr>
          <p:cNvPicPr>
            <a:picLocks noChangeAspect="1"/>
          </p:cNvPicPr>
          <p:nvPr/>
        </p:nvPicPr>
        <p:blipFill rotWithShape="1">
          <a:blip r:embed="rId2"/>
          <a:srcRect t="11844" b="28659"/>
          <a:stretch/>
        </p:blipFill>
        <p:spPr>
          <a:xfrm>
            <a:off x="138260" y="930897"/>
            <a:ext cx="11720660" cy="4536649"/>
          </a:xfrm>
          <a:prstGeom prst="rect">
            <a:avLst/>
          </a:prstGeom>
          <a:noFill/>
        </p:spPr>
      </p:pic>
      <p:sp>
        <p:nvSpPr>
          <p:cNvPr id="6" name="Title 5">
            <a:extLst>
              <a:ext uri="{FF2B5EF4-FFF2-40B4-BE49-F238E27FC236}">
                <a16:creationId xmlns:a16="http://schemas.microsoft.com/office/drawing/2014/main" id="{120614B9-2314-80EE-F601-55A524D89CBA}"/>
              </a:ext>
            </a:extLst>
          </p:cNvPr>
          <p:cNvSpPr>
            <a:spLocks noGrp="1"/>
          </p:cNvSpPr>
          <p:nvPr>
            <p:ph type="title"/>
          </p:nvPr>
        </p:nvSpPr>
        <p:spPr>
          <a:xfrm>
            <a:off x="468198" y="142662"/>
            <a:ext cx="10972800" cy="668042"/>
          </a:xfrm>
        </p:spPr>
        <p:txBody>
          <a:bodyPr>
            <a:normAutofit/>
          </a:bodyPr>
          <a:lstStyle/>
          <a:p>
            <a:r>
              <a:rPr lang="en-GB" sz="3600" b="1" dirty="0">
                <a:highlight>
                  <a:srgbClr val="FFFF00"/>
                </a:highlight>
              </a:rPr>
              <a:t>QUESTIONS</a:t>
            </a:r>
          </a:p>
        </p:txBody>
      </p:sp>
    </p:spTree>
    <p:extLst>
      <p:ext uri="{BB962C8B-B14F-4D97-AF65-F5344CB8AC3E}">
        <p14:creationId xmlns:p14="http://schemas.microsoft.com/office/powerpoint/2010/main" val="752575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Content Placeholder 4">
            <a:extLst>
              <a:ext uri="{FF2B5EF4-FFF2-40B4-BE49-F238E27FC236}">
                <a16:creationId xmlns:a16="http://schemas.microsoft.com/office/drawing/2014/main" id="{0B212FC5-1D4A-4BEA-8D60-2A7D15C7EB82}"/>
              </a:ext>
            </a:extLst>
          </p:cNvPr>
          <p:cNvSpPr>
            <a:spLocks noGrp="1"/>
          </p:cNvSpPr>
          <p:nvPr>
            <p:ph idx="1"/>
          </p:nvPr>
        </p:nvSpPr>
        <p:spPr bwMode="auto">
          <a:xfrm>
            <a:off x="745787" y="481521"/>
            <a:ext cx="10972800" cy="391703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marL="0" indent="0" algn="ctr">
              <a:buNone/>
            </a:pPr>
            <a:endParaRPr lang="en-GB" altLang="en-US" dirty="0">
              <a:ea typeface="ＭＳ Ｐゴシック" panose="020B0600070205080204" pitchFamily="34" charset="-128"/>
            </a:endParaRPr>
          </a:p>
          <a:p>
            <a:pPr marL="0" indent="0" algn="ctr">
              <a:buNone/>
            </a:pPr>
            <a:endParaRPr lang="en-GB" altLang="en-US" dirty="0">
              <a:ea typeface="ＭＳ Ｐゴシック" panose="020B0600070205080204" pitchFamily="34" charset="-128"/>
            </a:endParaRPr>
          </a:p>
          <a:p>
            <a:pPr marL="0" indent="0" algn="ctr">
              <a:buNone/>
            </a:pPr>
            <a:endParaRPr lang="en-GB" altLang="en-US" dirty="0">
              <a:ea typeface="ＭＳ Ｐゴシック" panose="020B0600070205080204" pitchFamily="34" charset="-128"/>
            </a:endParaRPr>
          </a:p>
          <a:p>
            <a:pPr marL="0" indent="0" algn="ctr">
              <a:buNone/>
            </a:pPr>
            <a:r>
              <a:rPr lang="en-GB" altLang="en-US" sz="4400" b="1" dirty="0">
                <a:highlight>
                  <a:srgbClr val="FFFF00"/>
                </a:highlight>
                <a:ea typeface="ＭＳ Ｐゴシック" panose="020B0600070205080204" pitchFamily="34" charset="-128"/>
              </a:rPr>
              <a:t>Thank you</a:t>
            </a:r>
          </a:p>
        </p:txBody>
      </p:sp>
    </p:spTree>
    <p:extLst>
      <p:ext uri="{BB962C8B-B14F-4D97-AF65-F5344CB8AC3E}">
        <p14:creationId xmlns:p14="http://schemas.microsoft.com/office/powerpoint/2010/main" val="3612755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82946">
                                            <p:txEl>
                                              <p:pRg st="3" end="3"/>
                                            </p:txEl>
                                          </p:spTgt>
                                        </p:tgtEl>
                                        <p:attrNameLst>
                                          <p:attrName>style.visibility</p:attrName>
                                        </p:attrNameLst>
                                      </p:cBhvr>
                                      <p:to>
                                        <p:strVal val="visible"/>
                                      </p:to>
                                    </p:set>
                                    <p:animEffect transition="in" filter="fade">
                                      <p:cBhvr>
                                        <p:cTn id="7" dur="2000"/>
                                        <p:tgtEl>
                                          <p:spTgt spid="82946">
                                            <p:txEl>
                                              <p:pRg st="3" end="3"/>
                                            </p:txEl>
                                          </p:spTgt>
                                        </p:tgtEl>
                                      </p:cBhvr>
                                    </p:animEffect>
                                    <p:anim calcmode="lin" valueType="num">
                                      <p:cBhvr>
                                        <p:cTn id="8" dur="2000" fill="hold"/>
                                        <p:tgtEl>
                                          <p:spTgt spid="82946">
                                            <p:txEl>
                                              <p:pRg st="3" end="3"/>
                                            </p:txEl>
                                          </p:spTgt>
                                        </p:tgtEl>
                                        <p:attrNameLst>
                                          <p:attrName>ppt_w</p:attrName>
                                        </p:attrNameLst>
                                      </p:cBhvr>
                                      <p:tavLst>
                                        <p:tav tm="0" fmla="#ppt_w*sin(2.5*pi*$)">
                                          <p:val>
                                            <p:fltVal val="0"/>
                                          </p:val>
                                        </p:tav>
                                        <p:tav tm="100000">
                                          <p:val>
                                            <p:fltVal val="1"/>
                                          </p:val>
                                        </p:tav>
                                      </p:tavLst>
                                    </p:anim>
                                    <p:anim calcmode="lin" valueType="num">
                                      <p:cBhvr>
                                        <p:cTn id="9" dur="2000" fill="hold"/>
                                        <p:tgtEl>
                                          <p:spTgt spid="82946">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6" grpId="0" build="p"/>
    </p:bld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2515</Words>
  <Application>Microsoft Office PowerPoint</Application>
  <PresentationFormat>Widescreen</PresentationFormat>
  <Paragraphs>273</Paragraphs>
  <Slides>42</Slides>
  <Notes>1</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42</vt:i4>
      </vt:variant>
    </vt:vector>
  </HeadingPairs>
  <TitlesOfParts>
    <vt:vector size="53" baseType="lpstr">
      <vt:lpstr>Times New Roman</vt:lpstr>
      <vt:lpstr>Arial</vt:lpstr>
      <vt:lpstr>ＭＳ Ｐゴシック</vt:lpstr>
      <vt:lpstr>Wingdings</vt:lpstr>
      <vt:lpstr>Myriad Pro</vt:lpstr>
      <vt:lpstr>Aptos</vt:lpstr>
      <vt:lpstr>DengXian</vt:lpstr>
      <vt:lpstr>Calibri</vt:lpstr>
      <vt:lpstr>20140311PresentationUWTSDTemplate</vt:lpstr>
      <vt:lpstr>1_Office Theme</vt:lpstr>
      <vt:lpstr>1_20140311PresentationUWTSDTemplate</vt:lpstr>
      <vt:lpstr>Business Development proposal (LCMB7037)   Introduction to the  Module  Vasilios Tavlaridis MBA Program Manager </vt:lpstr>
      <vt:lpstr>PowerPoint Presentation</vt:lpstr>
      <vt:lpstr>In the classroom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Supervisors!!  </vt:lpstr>
      <vt:lpstr>PowerPoint Presentation</vt:lpstr>
      <vt:lpstr>PowerPoint Presentation</vt:lpstr>
      <vt:lpstr>PowerPoint Presentation</vt:lpstr>
      <vt:lpstr>PowerPoint Presentation</vt:lpstr>
      <vt:lpstr>PowerPoint Presentation</vt:lpstr>
      <vt:lpstr>QUESTIONS</vt:lpstr>
      <vt:lpstr>Practical class activity</vt:lpstr>
      <vt:lpstr>Practical class activity</vt:lpstr>
      <vt:lpstr>Business Development proposal Module   (LCMB7037)   Business Development Outline &amp; Proposal  Vasilios Tavlaridis MBA Program Manager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 Leadership and Management Skills for the Workplace  Dissertation Module   (LCMB7020) Workshop 1 Module Overview  and Introduction to Research Methods</dc:title>
  <dc:creator>Vasilios Tavlaridis</dc:creator>
  <cp:lastModifiedBy>Vasilios Tavlaridis</cp:lastModifiedBy>
  <cp:revision>19</cp:revision>
  <dcterms:created xsi:type="dcterms:W3CDTF">2026-09-09T00:33:31Z</dcterms:created>
  <dcterms:modified xsi:type="dcterms:W3CDTF">2026-09-09T12:30:27Z</dcterms:modified>
</cp:coreProperties>
</file>