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65" r:id="rId6"/>
    <p:sldId id="266" r:id="rId7"/>
    <p:sldId id="267" r:id="rId8"/>
    <p:sldId id="268" r:id="rId9"/>
    <p:sldId id="269" r:id="rId10"/>
    <p:sldId id="270" r:id="rId11"/>
    <p:sldId id="271" r:id="rId12"/>
    <p:sldId id="272" r:id="rId13"/>
    <p:sldId id="273" r:id="rId14"/>
    <p:sldId id="274" r:id="rId15"/>
    <p:sldId id="275" r:id="rId16"/>
    <p:sldId id="276" r:id="rId17"/>
    <p:sldId id="258" r:id="rId18"/>
    <p:sldId id="25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BDB"/>
    <a:srgbClr val="98CFDA"/>
    <a:srgbClr val="C3DDD5"/>
    <a:srgbClr val="DCF4FD"/>
    <a:srgbClr val="C782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47845" autoAdjust="0"/>
  </p:normalViewPr>
  <p:slideViewPr>
    <p:cSldViewPr snapToGrid="0">
      <p:cViewPr varScale="1">
        <p:scale>
          <a:sx n="33" d="100"/>
          <a:sy n="33" d="100"/>
        </p:scale>
        <p:origin x="2178" y="42"/>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F7D2A-DE96-4267-A2FE-A467E131244A}"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522C1-1CFB-4846-889C-D05EA4260879}" type="slidenum">
              <a:rPr lang="en-US" smtClean="0"/>
              <a:t>‹#›</a:t>
            </a:fld>
            <a:endParaRPr lang="en-US"/>
          </a:p>
        </p:txBody>
      </p:sp>
    </p:spTree>
    <p:extLst>
      <p:ext uri="{BB962C8B-B14F-4D97-AF65-F5344CB8AC3E}">
        <p14:creationId xmlns:p14="http://schemas.microsoft.com/office/powerpoint/2010/main" val="325718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marshfieldclinic.org/education/residents-and-fellows/well-being-committee/well-being-screening-tools" TargetMode="External"/><Relationship Id="rId13" Type="http://schemas.openxmlformats.org/officeDocument/2006/relationships/hyperlink" Target="https://northeastlondon.icb.nhs.uk/service/diabetes-diabetes-prevention-programme-ndpp/" TargetMode="External"/><Relationship Id="rId18" Type="http://schemas.openxmlformats.org/officeDocument/2006/relationships/hyperlink" Target="https://www.skillsforhealth.org.uk/article/person-centred-care-meaning-implications/" TargetMode="External"/><Relationship Id="rId3" Type="http://schemas.openxmlformats.org/officeDocument/2006/relationships/hyperlink" Target="https://ai4good.org/blog/sdg-3-good-health/" TargetMode="External"/><Relationship Id="rId21" Type="http://schemas.openxmlformats.org/officeDocument/2006/relationships/hyperlink" Target="https://applications.emro.who.int/docs/Health-systems-recovery-eng.pdf"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www.england.nhs.uk/future-of-human-resources-and-organisational-development/the-future-of-nhs-human-resources-and-organisational-development-report/evolving-to-meet-a-changing-world/" TargetMode="External"/><Relationship Id="rId17" Type="http://schemas.openxmlformats.org/officeDocument/2006/relationships/hyperlink" Target="https://www.gov.uk/government/news/new-change4life-campaign-encourages-parents-to-be-food-smart" TargetMode="External"/><Relationship Id="rId2" Type="http://schemas.openxmlformats.org/officeDocument/2006/relationships/slide" Target="../slides/slide15.xml"/><Relationship Id="rId16" Type="http://schemas.openxmlformats.org/officeDocument/2006/relationships/hyperlink" Target="https://www.thensmc.com/resources/showcase/change4life" TargetMode="External"/><Relationship Id="rId20" Type="http://schemas.openxmlformats.org/officeDocument/2006/relationships/hyperlink" Target="https://www.un.org/sustainabledevelopment/health/" TargetMode="External"/><Relationship Id="rId1" Type="http://schemas.openxmlformats.org/officeDocument/2006/relationships/notesMaster" Target="../notesMasters/notesMaster1.xml"/><Relationship Id="rId6" Type="http://schemas.openxmlformats.org/officeDocument/2006/relationships/hyperlink" Target="https://www.uhc.com/health-and-wellness"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doi.org/10.3390/su7010294" TargetMode="External"/><Relationship Id="rId15" Type="http://schemas.openxmlformats.org/officeDocument/2006/relationships/hyperlink" Target="https://www.england.nhs.uk/long-read/improvement-framework-community-language-translation-and-interpreting-services/" TargetMode="External"/><Relationship Id="rId10" Type="http://schemas.openxmlformats.org/officeDocument/2006/relationships/hyperlink" Target="https://measure-wellbeing.org/wellbeing-explained/" TargetMode="External"/><Relationship Id="rId19" Type="http://schemas.openxmlformats.org/officeDocument/2006/relationships/hyperlink" Target="https://researchbriefings.files.parliament.uk/documents/CBP-7547/CBP-7547.pdf" TargetMode="External"/><Relationship Id="rId4" Type="http://schemas.openxmlformats.org/officeDocument/2006/relationships/hyperlink" Target="https://www.health.harvard.edu/heart-health/smart-snack-strategies" TargetMode="External"/><Relationship Id="rId9" Type="http://schemas.openxmlformats.org/officeDocument/2006/relationships/hyperlink" Target="https://society-of-radiographers.shorthandstories.com/imaging-oncology-2023/making-a-difference-to-health-inequalities/index.html" TargetMode="External"/><Relationship Id="rId14" Type="http://schemas.openxmlformats.org/officeDocument/2006/relationships/hyperlink" Target="https://www.prnewswire.com/il/news-releases/ibex-scoops-second-win-of-the-uk-artificial-intelligence-award-with-leading-nhs-trusts-301763211.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Health, wellbeing and sustainable development have become the cornerstones of the health and social care system today, as health is now more about promoting health and wellbeing and population health in the longer term than about treating disease. Integrative approaches are becoming more common and describe services that are physical, psychological, emotional, social, environmental and therefore are general benefits to the patients and services that are used effectively. The World Health Organisation (WHO, 2021) has also suggested that a preventive approach, in addition to being people-centred on health matters, can reduce and improve disease burden and well-being in communities. Further UK pressures include the ageing UK population, prevalence of chronic diseases making up the bulk of health service activity, rising prevalence of mental health, and the presence of health inequities (NHS England, 2024). In this aspect, it is desired that sustainable health care policies lead to improvement in public health and access to health care for the future generations. This paper discusses theories, policies, SDGs, ways of delivering services, public health activities, and the issue of health equity from a UK perspective.</a:t>
            </a:r>
          </a:p>
        </p:txBody>
      </p:sp>
      <p:sp>
        <p:nvSpPr>
          <p:cNvPr id="4" name="Slide Number Placeholder 3"/>
          <p:cNvSpPr>
            <a:spLocks noGrp="1"/>
          </p:cNvSpPr>
          <p:nvPr>
            <p:ph type="sldNum" sz="quarter" idx="5"/>
          </p:nvPr>
        </p:nvSpPr>
        <p:spPr/>
        <p:txBody>
          <a:bodyPr/>
          <a:lstStyle/>
          <a:p>
            <a:fld id="{BC8522C1-1CFB-4846-889C-D05EA4260879}" type="slidenum">
              <a:rPr lang="en-US" smtClean="0"/>
              <a:t>2</a:t>
            </a:fld>
            <a:endParaRPr lang="en-US"/>
          </a:p>
        </p:txBody>
      </p:sp>
    </p:spTree>
    <p:extLst>
      <p:ext uri="{BB962C8B-B14F-4D97-AF65-F5344CB8AC3E}">
        <p14:creationId xmlns:p14="http://schemas.microsoft.com/office/powerpoint/2010/main" val="191061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Definitions, Key Concepts and Theoretical Perspectives </a:t>
            </a:r>
          </a:p>
          <a:p>
            <a:r>
              <a:rPr lang="en-GB" sz="1200" kern="1200" dirty="0">
                <a:solidFill>
                  <a:schemeClr val="tx1"/>
                </a:solidFill>
                <a:effectLst/>
                <a:latin typeface="+mn-lt"/>
                <a:ea typeface="+mn-ea"/>
                <a:cs typeface="+mn-cs"/>
              </a:rPr>
              <a:t>According to the World Health Organisation (2023), health is the actual condition of being physically, mentally and socially healthy rather than the absence of disease. From this definition, it is clear that health is physical fitness, psychological stability and positive social relations. There is a new emphasis in health care on prevention, early intervention and quality of life in addition to treating disease. This implies that social determinants of health (such as work, housing, and education) are essential to consider in health care, as they are powerful factors in health outcomes, according to the World Health Organisation (2023). Wellbeing is about a person's state of general health and how well they participate in positive life within society. </a:t>
            </a:r>
          </a:p>
        </p:txBody>
      </p:sp>
      <p:sp>
        <p:nvSpPr>
          <p:cNvPr id="4" name="Slide Number Placeholder 3"/>
          <p:cNvSpPr>
            <a:spLocks noGrp="1"/>
          </p:cNvSpPr>
          <p:nvPr>
            <p:ph type="sldNum" sz="quarter" idx="5"/>
          </p:nvPr>
        </p:nvSpPr>
        <p:spPr/>
        <p:txBody>
          <a:bodyPr/>
          <a:lstStyle/>
          <a:p>
            <a:fld id="{BC8522C1-1CFB-4846-889C-D05EA4260879}" type="slidenum">
              <a:rPr lang="en-US" smtClean="0"/>
              <a:t>3</a:t>
            </a:fld>
            <a:endParaRPr lang="en-US"/>
          </a:p>
        </p:txBody>
      </p:sp>
    </p:spTree>
    <p:extLst>
      <p:ext uri="{BB962C8B-B14F-4D97-AF65-F5344CB8AC3E}">
        <p14:creationId xmlns:p14="http://schemas.microsoft.com/office/powerpoint/2010/main" val="71066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Definitions, Key Concepts and Theoretical Perspectives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Subjective wellbeing is measured by measures of happiness, emotional wellbeing and life satisfaction – objective wellbeing is measured by measures related to health, employment, education and housing (</a:t>
            </a:r>
            <a:r>
              <a:rPr lang="en-GB" sz="1200" kern="1200" dirty="0" err="1">
                <a:solidFill>
                  <a:schemeClr val="tx1"/>
                </a:solidFill>
                <a:effectLst/>
                <a:latin typeface="+mn-lt"/>
                <a:ea typeface="+mn-ea"/>
                <a:cs typeface="+mn-cs"/>
              </a:rPr>
              <a:t>Monden</a:t>
            </a:r>
            <a:r>
              <a:rPr lang="en-GB" sz="1200" kern="1200" dirty="0">
                <a:solidFill>
                  <a:schemeClr val="tx1"/>
                </a:solidFill>
                <a:effectLst/>
                <a:latin typeface="+mn-lt"/>
                <a:ea typeface="+mn-ea"/>
                <a:cs typeface="+mn-cs"/>
              </a:rPr>
              <a:t>, 2024). This is corroborated by Holt‐</a:t>
            </a:r>
            <a:r>
              <a:rPr lang="en-GB" sz="1200" kern="1200" dirty="0" err="1">
                <a:solidFill>
                  <a:schemeClr val="tx1"/>
                </a:solidFill>
                <a:effectLst/>
                <a:latin typeface="+mn-lt"/>
                <a:ea typeface="+mn-ea"/>
                <a:cs typeface="+mn-cs"/>
              </a:rPr>
              <a:t>Lunstad</a:t>
            </a:r>
            <a:r>
              <a:rPr lang="en-GB" sz="1200" kern="1200" dirty="0">
                <a:solidFill>
                  <a:schemeClr val="tx1"/>
                </a:solidFill>
                <a:effectLst/>
                <a:latin typeface="+mn-lt"/>
                <a:ea typeface="+mn-ea"/>
                <a:cs typeface="+mn-cs"/>
              </a:rPr>
              <a:t> (2024), who found that emotional and social states both matter with regard to long-term health consequences. In patient-centred care, wellbeing is thus a key consideration, since healthcare services are increasingly focused on delivering medical and other outcomes. </a:t>
            </a:r>
          </a:p>
        </p:txBody>
      </p:sp>
      <p:sp>
        <p:nvSpPr>
          <p:cNvPr id="4" name="Slide Number Placeholder 3"/>
          <p:cNvSpPr>
            <a:spLocks noGrp="1"/>
          </p:cNvSpPr>
          <p:nvPr>
            <p:ph type="sldNum" sz="quarter" idx="5"/>
          </p:nvPr>
        </p:nvSpPr>
        <p:spPr/>
        <p:txBody>
          <a:bodyPr/>
          <a:lstStyle/>
          <a:p>
            <a:fld id="{BC8522C1-1CFB-4846-889C-D05EA4260879}" type="slidenum">
              <a:rPr lang="en-US" smtClean="0"/>
              <a:t>4</a:t>
            </a:fld>
            <a:endParaRPr lang="en-US"/>
          </a:p>
        </p:txBody>
      </p:sp>
    </p:spTree>
    <p:extLst>
      <p:ext uri="{BB962C8B-B14F-4D97-AF65-F5344CB8AC3E}">
        <p14:creationId xmlns:p14="http://schemas.microsoft.com/office/powerpoint/2010/main" val="355804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Definitions, Key Concepts and Theoretical Perspectives </a:t>
            </a:r>
            <a:endParaRPr lang="en-GB" sz="1200" kern="1200" dirty="0">
              <a:solidFill>
                <a:schemeClr val="tx1"/>
              </a:solidFill>
              <a:effectLst/>
              <a:latin typeface="+mn-lt"/>
              <a:ea typeface="+mn-ea"/>
              <a:cs typeface="+mn-cs"/>
            </a:endParaRPr>
          </a:p>
          <a:p>
            <a:r>
              <a:rPr lang="en-US" dirty="0"/>
              <a:t>Sustainable development is defined by the United Nations (UN, 2023) as "development without harm to future generations." In healthcare, sustainability means using resources in an efficient way, delivering prevention-focused services, minimising environmental footprint and improving the health of the public over the long term. World Health Organisation (2022) suggests that sustainable healthcare systems are needed because healthcare resources are being strained by increasing chronic diseases throughout the world. According to the Biopsychosocial Model, health is secured by the interaction of the biological, psychological, and social factors, and therefore healthcare professionals can provide holistic care (</a:t>
            </a:r>
            <a:r>
              <a:rPr lang="en-US" dirty="0" err="1"/>
              <a:t>Danasekaran</a:t>
            </a:r>
            <a:r>
              <a:rPr lang="en-US" dirty="0"/>
              <a:t>, 2024). Likewise, the Ecological Model acknowledges that communities, policies, and environments influence health behaviour, and the Holistic Model emphasises treatment of the whole person rather than the particular symptoms (Goyal and Chauhan, 2024). Glasby (2026) argues, however, that implementing an integrated care approach can be challenging due to the lack of staff, fragmented services and the limited funding of the NHS. </a:t>
            </a:r>
          </a:p>
        </p:txBody>
      </p:sp>
      <p:sp>
        <p:nvSpPr>
          <p:cNvPr id="4" name="Slide Number Placeholder 3"/>
          <p:cNvSpPr>
            <a:spLocks noGrp="1"/>
          </p:cNvSpPr>
          <p:nvPr>
            <p:ph type="sldNum" sz="quarter" idx="5"/>
          </p:nvPr>
        </p:nvSpPr>
        <p:spPr/>
        <p:txBody>
          <a:bodyPr/>
          <a:lstStyle/>
          <a:p>
            <a:fld id="{BC8522C1-1CFB-4846-889C-D05EA4260879}" type="slidenum">
              <a:rPr lang="en-US" smtClean="0"/>
              <a:t>5</a:t>
            </a:fld>
            <a:endParaRPr lang="en-US"/>
          </a:p>
        </p:txBody>
      </p:sp>
    </p:spTree>
    <p:extLst>
      <p:ext uri="{BB962C8B-B14F-4D97-AF65-F5344CB8AC3E}">
        <p14:creationId xmlns:p14="http://schemas.microsoft.com/office/powerpoint/2010/main" val="427370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Goals and Integration into Health and Social Care </a:t>
            </a:r>
          </a:p>
          <a:p>
            <a:r>
              <a:rPr lang="en-GB" sz="1200" kern="1200" dirty="0">
                <a:solidFill>
                  <a:schemeClr val="tx1"/>
                </a:solidFill>
                <a:effectLst/>
                <a:latin typeface="+mn-lt"/>
                <a:ea typeface="+mn-ea"/>
                <a:cs typeface="+mn-cs"/>
              </a:rPr>
              <a:t>UN SDG 3 focuses on ensuring health and promoting living healthy lives at all ages (UN, 2023). It embraces prevention of diseases, mental health promotion, health equity, and sustainability in the health-care system. It has informed the approach towards preventive and community-based care within the UK to address chronic illnesses.</a:t>
            </a:r>
          </a:p>
        </p:txBody>
      </p:sp>
      <p:sp>
        <p:nvSpPr>
          <p:cNvPr id="4" name="Slide Number Placeholder 3"/>
          <p:cNvSpPr>
            <a:spLocks noGrp="1"/>
          </p:cNvSpPr>
          <p:nvPr>
            <p:ph type="sldNum" sz="quarter" idx="5"/>
          </p:nvPr>
        </p:nvSpPr>
        <p:spPr/>
        <p:txBody>
          <a:bodyPr/>
          <a:lstStyle/>
          <a:p>
            <a:fld id="{BC8522C1-1CFB-4846-889C-D05EA4260879}" type="slidenum">
              <a:rPr lang="en-US" smtClean="0"/>
              <a:t>6</a:t>
            </a:fld>
            <a:endParaRPr lang="en-US"/>
          </a:p>
        </p:txBody>
      </p:sp>
    </p:spTree>
    <p:extLst>
      <p:ext uri="{BB962C8B-B14F-4D97-AF65-F5344CB8AC3E}">
        <p14:creationId xmlns:p14="http://schemas.microsoft.com/office/powerpoint/2010/main" val="3891302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Goals and Integration into Health and Social Care</a:t>
            </a:r>
          </a:p>
          <a:p>
            <a:r>
              <a:rPr lang="en-GB" sz="1200" kern="1200" dirty="0">
                <a:solidFill>
                  <a:schemeClr val="tx1"/>
                </a:solidFill>
                <a:effectLst/>
                <a:latin typeface="+mn-lt"/>
                <a:ea typeface="+mn-ea"/>
                <a:cs typeface="+mn-cs"/>
              </a:rPr>
              <a:t>For instance, Dietary and physical behaviour counselling for the prevention of Type 2 diabetes within the NHS Diabetes Prevention Program helps to support healthy living (NHS England, 2023). Additionally, telehealth and digital healthcare have grown in proportion, especially in the wake of COVID-19, for increased access to consultations, and thereby decreasing strain in hospitals. Marshall et al. (2026) corroborate this suggestion by demonstrating the enhancement of service efficiency and patient convenience within digital healthcare. Community-based healthcare measures continue to bolster early services and minimise avoidable hospitalisation. However, Saleh (2024) argues whether digital healthcare can worsen inequalities due to digital exclusion of older adults, low-income groups and rural communities. Service quality and sustainability are further reflected by funding constraints and staff shortages in the NHS. </a:t>
            </a:r>
          </a:p>
        </p:txBody>
      </p:sp>
      <p:sp>
        <p:nvSpPr>
          <p:cNvPr id="4" name="Slide Number Placeholder 3"/>
          <p:cNvSpPr>
            <a:spLocks noGrp="1"/>
          </p:cNvSpPr>
          <p:nvPr>
            <p:ph type="sldNum" sz="quarter" idx="5"/>
          </p:nvPr>
        </p:nvSpPr>
        <p:spPr/>
        <p:txBody>
          <a:bodyPr/>
          <a:lstStyle/>
          <a:p>
            <a:fld id="{BC8522C1-1CFB-4846-889C-D05EA4260879}" type="slidenum">
              <a:rPr lang="en-US" smtClean="0"/>
              <a:t>7</a:t>
            </a:fld>
            <a:endParaRPr lang="en-US"/>
          </a:p>
        </p:txBody>
      </p:sp>
    </p:spTree>
    <p:extLst>
      <p:ext uri="{BB962C8B-B14F-4D97-AF65-F5344CB8AC3E}">
        <p14:creationId xmlns:p14="http://schemas.microsoft.com/office/powerpoint/2010/main" val="3763723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 </a:t>
            </a:r>
          </a:p>
          <a:p>
            <a:r>
              <a:rPr lang="en-GB" sz="1200" kern="1200" dirty="0">
                <a:solidFill>
                  <a:schemeClr val="tx1"/>
                </a:solidFill>
                <a:effectLst/>
                <a:latin typeface="+mn-lt"/>
                <a:ea typeface="+mn-ea"/>
                <a:cs typeface="+mn-cs"/>
              </a:rPr>
              <a:t>International and national policies play an important role in supporting integrated and sustainable health and social care services. The Health in All Policies approach extended by WHO advocates that governments should take the health repercussions into account in several sectors beyond health, such as housing, education, and employment, as these social sectors are known to have significant impacts on health outcomes. Likewise, the WHO Sustainable Development Agenda is focused on wellbeing, prevention, and equal access to healthcare under SDG 3. Similarly, the WHO Sustainable Development Agenda seeks wellbeing, prevention, and equal access to healthcare under SDG 3. The UK's NHS Long Term Plan has advocated for more preventive health services, integrated health systems, an expansion of digital services, and more protection for mental health services (England, 2023).</a:t>
            </a:r>
          </a:p>
        </p:txBody>
      </p:sp>
      <p:sp>
        <p:nvSpPr>
          <p:cNvPr id="4" name="Slide Number Placeholder 3"/>
          <p:cNvSpPr>
            <a:spLocks noGrp="1"/>
          </p:cNvSpPr>
          <p:nvPr>
            <p:ph type="sldNum" sz="quarter" idx="5"/>
          </p:nvPr>
        </p:nvSpPr>
        <p:spPr/>
        <p:txBody>
          <a:bodyPr/>
          <a:lstStyle/>
          <a:p>
            <a:fld id="{BC8522C1-1CFB-4846-889C-D05EA4260879}" type="slidenum">
              <a:rPr lang="en-US" smtClean="0"/>
              <a:t>8</a:t>
            </a:fld>
            <a:endParaRPr lang="en-US"/>
          </a:p>
        </p:txBody>
      </p:sp>
    </p:spTree>
    <p:extLst>
      <p:ext uri="{BB962C8B-B14F-4D97-AF65-F5344CB8AC3E}">
        <p14:creationId xmlns:p14="http://schemas.microsoft.com/office/powerpoint/2010/main" val="516209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 </a:t>
            </a:r>
          </a:p>
          <a:p>
            <a:r>
              <a:rPr lang="en-GB" sz="1200" kern="1200" dirty="0">
                <a:solidFill>
                  <a:schemeClr val="tx1"/>
                </a:solidFill>
                <a:effectLst/>
                <a:latin typeface="+mn-lt"/>
                <a:ea typeface="+mn-ea"/>
                <a:cs typeface="+mn-cs"/>
              </a:rPr>
              <a:t>Public Health England's work, in areas like obesity prevention campaigning and smoking cessation programmes, also provides benefits for the long-term wellbeing of individuals. The Care Act 2014 also further emphasises person-centred care and community support for vulnerable groups (GOV.UK, 2014). Wolstenholme (2022) validates the rationale for using integrated policies to enhance the coordination of health and social services and even lower avoidable hospital admissions. However, Glasby (2026) argues that funding constraints and workforce staff shortages in the NHS can sometimes hinder policy implementation. Fragmented services or complicated laws and administration help to decrease efficiency and delay access to care. Increased attention in policy terms has not yet matched the high demand and long waiting times experienced by many people with mental health needs. </a:t>
            </a:r>
          </a:p>
        </p:txBody>
      </p:sp>
      <p:sp>
        <p:nvSpPr>
          <p:cNvPr id="4" name="Slide Number Placeholder 3"/>
          <p:cNvSpPr>
            <a:spLocks noGrp="1"/>
          </p:cNvSpPr>
          <p:nvPr>
            <p:ph type="sldNum" sz="quarter" idx="5"/>
          </p:nvPr>
        </p:nvSpPr>
        <p:spPr/>
        <p:txBody>
          <a:bodyPr/>
          <a:lstStyle/>
          <a:p>
            <a:fld id="{BC8522C1-1CFB-4846-889C-D05EA4260879}" type="slidenum">
              <a:rPr lang="en-US" smtClean="0"/>
              <a:t>9</a:t>
            </a:fld>
            <a:endParaRPr lang="en-US"/>
          </a:p>
        </p:txBody>
      </p:sp>
    </p:spTree>
    <p:extLst>
      <p:ext uri="{BB962C8B-B14F-4D97-AF65-F5344CB8AC3E}">
        <p14:creationId xmlns:p14="http://schemas.microsoft.com/office/powerpoint/2010/main" val="3266405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Examples and Case Studies</a:t>
            </a:r>
          </a:p>
          <a:p>
            <a:r>
              <a:rPr lang="en-GB" sz="1200" kern="1200" dirty="0">
                <a:solidFill>
                  <a:schemeClr val="tx1"/>
                </a:solidFill>
                <a:effectLst/>
                <a:latin typeface="+mn-lt"/>
                <a:ea typeface="+mn-ea"/>
                <a:cs typeface="+mn-cs"/>
              </a:rPr>
              <a:t>Change4Life is a large-scale public health campaign which started in 2009, through the Department of Health and Social Care, to tackle childhood obesity and promote healthy lifestyles within families (Public Health England, 2017). The objective of this campaign is to promote healthy eating and drinking habits, reduce sugar and get active. Furthermore, this campaign can be used for SDG 3 which empowers prevention, public health and chronic diseases and their prevention around obesity (Mathews et al., 2025). Croker and colleagues (2012) conducted a national evaluation of the campaign and found the campaign promoted awareness among parents of unhealthful foods and a healthy lifestyle. This campaign is developed based on the Health Belief Model and targets obesity-related risk and the benefits of eating healthy foods and being active.</a:t>
            </a:r>
          </a:p>
        </p:txBody>
      </p:sp>
      <p:sp>
        <p:nvSpPr>
          <p:cNvPr id="4" name="Slide Number Placeholder 3"/>
          <p:cNvSpPr>
            <a:spLocks noGrp="1"/>
          </p:cNvSpPr>
          <p:nvPr>
            <p:ph type="sldNum" sz="quarter" idx="5"/>
          </p:nvPr>
        </p:nvSpPr>
        <p:spPr/>
        <p:txBody>
          <a:bodyPr/>
          <a:lstStyle/>
          <a:p>
            <a:fld id="{BC8522C1-1CFB-4846-889C-D05EA4260879}" type="slidenum">
              <a:rPr lang="en-US" smtClean="0"/>
              <a:t>10</a:t>
            </a:fld>
            <a:endParaRPr lang="en-US"/>
          </a:p>
        </p:txBody>
      </p:sp>
    </p:spTree>
    <p:extLst>
      <p:ext uri="{BB962C8B-B14F-4D97-AF65-F5344CB8AC3E}">
        <p14:creationId xmlns:p14="http://schemas.microsoft.com/office/powerpoint/2010/main" val="4041591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Examples and Case Studies</a:t>
            </a:r>
          </a:p>
          <a:p>
            <a:r>
              <a:rPr lang="en-GB" sz="1200" kern="1200" dirty="0">
                <a:solidFill>
                  <a:schemeClr val="tx1"/>
                </a:solidFill>
                <a:effectLst/>
                <a:latin typeface="+mn-lt"/>
                <a:ea typeface="+mn-ea"/>
                <a:cs typeface="+mn-cs"/>
              </a:rPr>
              <a:t>The 'Sugar Smart' intervention and the '100 Calories Snacks' intervention both relied on different 'prompts' including apps, food scanning and family coaching to help with behavioural change. A quasi-experiment was implemented for the "Smart Swaps" project in 402 households and diet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were recorded for changes (</a:t>
            </a:r>
            <a:r>
              <a:rPr lang="en-GB" sz="1200" kern="1200" dirty="0" err="1">
                <a:solidFill>
                  <a:schemeClr val="tx1"/>
                </a:solidFill>
                <a:effectLst/>
                <a:latin typeface="+mn-lt"/>
                <a:ea typeface="+mn-ea"/>
                <a:cs typeface="+mn-cs"/>
              </a:rPr>
              <a:t>Wrieden</a:t>
            </a:r>
            <a:r>
              <a:rPr lang="en-GB" sz="1200" kern="1200" dirty="0">
                <a:solidFill>
                  <a:schemeClr val="tx1"/>
                </a:solidFill>
                <a:effectLst/>
                <a:latin typeface="+mn-lt"/>
                <a:ea typeface="+mn-ea"/>
                <a:cs typeface="+mn-cs"/>
              </a:rPr>
              <a:t> and Levy, 2016). All six intervention households switched to low fat dairy food products and 32% of intervention household members reported purchasing low-sugar drinks versus 19% of control sample members. Additionally, More than two thirds of the 342 parents surveyed were informative and memorable of the campaign and many parents reported that the campaign reached them and increased their awareness of sugary drinks and healthier snack alternatives for children (Day et al., 2022).</a:t>
            </a:r>
          </a:p>
        </p:txBody>
      </p:sp>
      <p:sp>
        <p:nvSpPr>
          <p:cNvPr id="4" name="Slide Number Placeholder 3"/>
          <p:cNvSpPr>
            <a:spLocks noGrp="1"/>
          </p:cNvSpPr>
          <p:nvPr>
            <p:ph type="sldNum" sz="quarter" idx="5"/>
          </p:nvPr>
        </p:nvSpPr>
        <p:spPr/>
        <p:txBody>
          <a:bodyPr/>
          <a:lstStyle/>
          <a:p>
            <a:fld id="{BC8522C1-1CFB-4846-889C-D05EA4260879}" type="slidenum">
              <a:rPr lang="en-US" smtClean="0"/>
              <a:t>11</a:t>
            </a:fld>
            <a:endParaRPr lang="en-US"/>
          </a:p>
        </p:txBody>
      </p:sp>
    </p:spTree>
    <p:extLst>
      <p:ext uri="{BB962C8B-B14F-4D97-AF65-F5344CB8AC3E}">
        <p14:creationId xmlns:p14="http://schemas.microsoft.com/office/powerpoint/2010/main" val="2573909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Equity and Access </a:t>
            </a:r>
          </a:p>
          <a:p>
            <a:r>
              <a:rPr lang="en-GB" sz="1200" kern="1200" dirty="0">
                <a:solidFill>
                  <a:schemeClr val="tx1"/>
                </a:solidFill>
                <a:effectLst/>
                <a:latin typeface="+mn-lt"/>
                <a:ea typeface="+mn-ea"/>
                <a:cs typeface="+mn-cs"/>
              </a:rPr>
              <a:t>Although the NHS provides universal health care, the sector faces a significant challenge from health inequalities. There is a strong variation between ethnic groups, areas of deprivation, disability and geographical location. Townsend et al. (2023) estimated a difference in healthy life expectancy of nearly 19 years between the work in the most deprived areas in England and the least deprived areas. Ethnic inequalities are also revealed, as </a:t>
            </a:r>
            <a:r>
              <a:rPr lang="en-GB" sz="1200" kern="1200" dirty="0" err="1">
                <a:solidFill>
                  <a:schemeClr val="tx1"/>
                </a:solidFill>
                <a:effectLst/>
                <a:latin typeface="+mn-lt"/>
                <a:ea typeface="+mn-ea"/>
                <a:cs typeface="+mn-cs"/>
              </a:rPr>
              <a:t>Stanaway</a:t>
            </a:r>
            <a:r>
              <a:rPr lang="en-GB" sz="1200" kern="1200" dirty="0">
                <a:solidFill>
                  <a:schemeClr val="tx1"/>
                </a:solidFill>
                <a:effectLst/>
                <a:latin typeface="+mn-lt"/>
                <a:ea typeface="+mn-ea"/>
                <a:cs typeface="+mn-cs"/>
              </a:rPr>
              <a:t> et al. (2025) identified that both the Black and South Asian communities in the UK had higher mortality rates because they are living in more dense households, work on the frontline and lack access to health care.</a:t>
            </a:r>
          </a:p>
        </p:txBody>
      </p:sp>
      <p:sp>
        <p:nvSpPr>
          <p:cNvPr id="4" name="Slide Number Placeholder 3"/>
          <p:cNvSpPr>
            <a:spLocks noGrp="1"/>
          </p:cNvSpPr>
          <p:nvPr>
            <p:ph type="sldNum" sz="quarter" idx="5"/>
          </p:nvPr>
        </p:nvSpPr>
        <p:spPr/>
        <p:txBody>
          <a:bodyPr/>
          <a:lstStyle/>
          <a:p>
            <a:fld id="{BC8522C1-1CFB-4846-889C-D05EA4260879}" type="slidenum">
              <a:rPr lang="en-US" smtClean="0"/>
              <a:t>12</a:t>
            </a:fld>
            <a:endParaRPr lang="en-US"/>
          </a:p>
        </p:txBody>
      </p:sp>
    </p:spTree>
    <p:extLst>
      <p:ext uri="{BB962C8B-B14F-4D97-AF65-F5344CB8AC3E}">
        <p14:creationId xmlns:p14="http://schemas.microsoft.com/office/powerpoint/2010/main" val="40430429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Equity and Access </a:t>
            </a:r>
          </a:p>
          <a:p>
            <a:r>
              <a:rPr lang="en-GB" sz="1200" kern="1200" dirty="0">
                <a:solidFill>
                  <a:schemeClr val="tx1"/>
                </a:solidFill>
                <a:effectLst/>
                <a:latin typeface="+mn-lt"/>
                <a:ea typeface="+mn-ea"/>
                <a:cs typeface="+mn-cs"/>
              </a:rPr>
              <a:t>This is supported by findings from Eberhardt et al. (2025), which indicate that disadvantaged communities are less likely to attend cancer screening and NHS Health Checks. Efficiency has been enhanced, but inequalities have been exacerbated by the expansion of digital healthcare. Shaban (2025) challenges that low-income families, elderly people and people with disabilities are at higher risk of digital exclusion due to low levels of online access and digital literacy. As a countermeasure, the NHS has changed their approach to the community by providing outreach programs, interpreting services, mobile health teams and targeted health education campaigns in poor neighbourhoods. Workforce shortages and inequalities in regional funding power inequalities, however, in the delivery of healthcare (Wang et al., 2024).</a:t>
            </a:r>
          </a:p>
        </p:txBody>
      </p:sp>
      <p:sp>
        <p:nvSpPr>
          <p:cNvPr id="4" name="Slide Number Placeholder 3"/>
          <p:cNvSpPr>
            <a:spLocks noGrp="1"/>
          </p:cNvSpPr>
          <p:nvPr>
            <p:ph type="sldNum" sz="quarter" idx="5"/>
          </p:nvPr>
        </p:nvSpPr>
        <p:spPr/>
        <p:txBody>
          <a:bodyPr/>
          <a:lstStyle/>
          <a:p>
            <a:fld id="{BC8522C1-1CFB-4846-889C-D05EA4260879}" type="slidenum">
              <a:rPr lang="en-US" smtClean="0"/>
              <a:t>13</a:t>
            </a:fld>
            <a:endParaRPr lang="en-US"/>
          </a:p>
        </p:txBody>
      </p:sp>
    </p:spTree>
    <p:extLst>
      <p:ext uri="{BB962C8B-B14F-4D97-AF65-F5344CB8AC3E}">
        <p14:creationId xmlns:p14="http://schemas.microsoft.com/office/powerpoint/2010/main" val="33431357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The UK must set a strong focus on sustainable development; health and well-being will be vital in providing improved health and social care in the future. A holistic and preventive strategy promotes better physical, mental, and social health and helps calm long-term healthcare strains. The protection of the public interest in the medium and long-term, through prevention, equality, and inclusion, is now top of mind in healthcare-related SDGs. Service delivery and health awareness among the population have been increased through public health campaigns, integrated care and community-based services. Yet equitable access to health care is impacted by issues of workforce, financial constraints, digital exclusion and health inequalities. Living sustainably with future generations thus requires continued cooperation, investment and sustainable health planning.</a:t>
            </a:r>
          </a:p>
        </p:txBody>
      </p:sp>
      <p:sp>
        <p:nvSpPr>
          <p:cNvPr id="4" name="Slide Number Placeholder 3"/>
          <p:cNvSpPr>
            <a:spLocks noGrp="1"/>
          </p:cNvSpPr>
          <p:nvPr>
            <p:ph type="sldNum" sz="quarter" idx="5"/>
          </p:nvPr>
        </p:nvSpPr>
        <p:spPr/>
        <p:txBody>
          <a:bodyPr/>
          <a:lstStyle/>
          <a:p>
            <a:fld id="{BC8522C1-1CFB-4846-889C-D05EA4260879}" type="slidenum">
              <a:rPr lang="en-US" smtClean="0"/>
              <a:t>14</a:t>
            </a:fld>
            <a:endParaRPr lang="en-US"/>
          </a:p>
        </p:txBody>
      </p:sp>
    </p:spTree>
    <p:extLst>
      <p:ext uri="{BB962C8B-B14F-4D97-AF65-F5344CB8AC3E}">
        <p14:creationId xmlns:p14="http://schemas.microsoft.com/office/powerpoint/2010/main" val="1110134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r>
              <a:rPr lang="en-GB" sz="1200" b="1" i="1"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 for Good. (2022, November 21). SDG 3 - good health and well-being. AI for Good Foundation. </a:t>
            </a:r>
            <a:r>
              <a:rPr lang="en-GB" sz="1200" u="sng" kern="1200" dirty="0">
                <a:solidFill>
                  <a:schemeClr val="tx1"/>
                </a:solidFill>
                <a:effectLst/>
                <a:latin typeface="+mn-lt"/>
                <a:ea typeface="+mn-ea"/>
                <a:cs typeface="+mn-cs"/>
                <a:hlinkClick r:id="rId3"/>
              </a:rPr>
              <a:t>https://ai4good.org/blog/sdg-3-good-health/</a:t>
            </a:r>
            <a:r>
              <a:rPr lang="en-GB" sz="1200" kern="1200" dirty="0">
                <a:solidFill>
                  <a:schemeClr val="tx1"/>
                </a:solidFill>
                <a:effectLst/>
                <a:latin typeface="+mn-lt"/>
                <a:ea typeface="+mn-ea"/>
                <a:cs typeface="+mn-cs"/>
              </a:rPr>
              <a:t> [Accessed 16 Jun. 2026].</a:t>
            </a:r>
          </a:p>
          <a:p>
            <a:r>
              <a:rPr lang="en-GB" sz="1200" kern="1200" dirty="0">
                <a:solidFill>
                  <a:schemeClr val="tx1"/>
                </a:solidFill>
                <a:effectLst/>
                <a:latin typeface="+mn-lt"/>
                <a:ea typeface="+mn-ea"/>
                <a:cs typeface="+mn-cs"/>
              </a:rPr>
              <a:t>Bradley, J., Gardner, G., Rowland, M.K., Fay, M., Mann, K., Holmes, R., Foster, E., Exley, C., Don Bosco, A., </a:t>
            </a:r>
            <a:r>
              <a:rPr lang="en-GB" sz="1200" kern="1200" dirty="0" err="1">
                <a:solidFill>
                  <a:schemeClr val="tx1"/>
                </a:solidFill>
                <a:effectLst/>
                <a:latin typeface="+mn-lt"/>
                <a:ea typeface="+mn-ea"/>
                <a:cs typeface="+mn-cs"/>
              </a:rPr>
              <a:t>Hugueniot</a:t>
            </a:r>
            <a:r>
              <a:rPr lang="en-GB" sz="1200" kern="1200" dirty="0">
                <a:solidFill>
                  <a:schemeClr val="tx1"/>
                </a:solidFill>
                <a:effectLst/>
                <a:latin typeface="+mn-lt"/>
                <a:ea typeface="+mn-ea"/>
                <a:cs typeface="+mn-cs"/>
              </a:rPr>
              <a:t>, O. and Moynihan, P. (2020). Impact of a health marketing campaign on sugars intake by children aged 5–11 years and parental views on reducing children’s consumption.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 p.331. </a:t>
            </a:r>
          </a:p>
          <a:p>
            <a:r>
              <a:rPr lang="en-GB" sz="1200" kern="1200" dirty="0">
                <a:solidFill>
                  <a:schemeClr val="tx1"/>
                </a:solidFill>
                <a:effectLst/>
                <a:latin typeface="+mn-lt"/>
                <a:ea typeface="+mn-ea"/>
                <a:cs typeface="+mn-cs"/>
              </a:rPr>
              <a:t>Carrigan, A., Roberts, N., Clay-Williams, R., Hibbert, P., Austin, E., Pulido, D.F., </a:t>
            </a:r>
            <a:r>
              <a:rPr lang="en-GB" sz="1200" kern="1200" dirty="0" err="1">
                <a:solidFill>
                  <a:schemeClr val="tx1"/>
                </a:solidFill>
                <a:effectLst/>
                <a:latin typeface="+mn-lt"/>
                <a:ea typeface="+mn-ea"/>
                <a:cs typeface="+mn-cs"/>
              </a:rPr>
              <a:t>Meulenbroeks</a:t>
            </a:r>
            <a:r>
              <a:rPr lang="en-GB" sz="1200" kern="1200" dirty="0">
                <a:solidFill>
                  <a:schemeClr val="tx1"/>
                </a:solidFill>
                <a:effectLst/>
                <a:latin typeface="+mn-lt"/>
                <a:ea typeface="+mn-ea"/>
                <a:cs typeface="+mn-cs"/>
              </a:rPr>
              <a:t>, I., Nguyen, H.M., </a:t>
            </a:r>
            <a:r>
              <a:rPr lang="en-GB" sz="1200" kern="1200" dirty="0" err="1">
                <a:solidFill>
                  <a:schemeClr val="tx1"/>
                </a:solidFill>
                <a:effectLst/>
                <a:latin typeface="+mn-lt"/>
                <a:ea typeface="+mn-ea"/>
                <a:cs typeface="+mn-cs"/>
              </a:rPr>
              <a:t>Sarkies</a:t>
            </a:r>
            <a:r>
              <a:rPr lang="en-GB" sz="1200" kern="1200" dirty="0">
                <a:solidFill>
                  <a:schemeClr val="tx1"/>
                </a:solidFill>
                <a:effectLst/>
                <a:latin typeface="+mn-lt"/>
                <a:ea typeface="+mn-ea"/>
                <a:cs typeface="+mn-cs"/>
              </a:rPr>
              <a:t>, M., Hatem, S. and </a:t>
            </a:r>
            <a:r>
              <a:rPr lang="en-GB" sz="1200" kern="1200" dirty="0" err="1">
                <a:solidFill>
                  <a:schemeClr val="tx1"/>
                </a:solidFill>
                <a:effectLst/>
                <a:latin typeface="+mn-lt"/>
                <a:ea typeface="+mn-ea"/>
                <a:cs typeface="+mn-cs"/>
              </a:rPr>
              <a:t>Maka</a:t>
            </a:r>
            <a:r>
              <a:rPr lang="en-GB" sz="1200" kern="1200" dirty="0">
                <a:solidFill>
                  <a:schemeClr val="tx1"/>
                </a:solidFill>
                <a:effectLst/>
                <a:latin typeface="+mn-lt"/>
                <a:ea typeface="+mn-ea"/>
                <a:cs typeface="+mn-cs"/>
              </a:rPr>
              <a:t>, K., (2023). What do consumer and providers view as important for integrated care? A qualitative study. </a:t>
            </a:r>
            <a:r>
              <a:rPr lang="en-GB" sz="1200" i="1" kern="1200" dirty="0">
                <a:solidFill>
                  <a:schemeClr val="tx1"/>
                </a:solidFill>
                <a:effectLst/>
                <a:latin typeface="+mn-lt"/>
                <a:ea typeface="+mn-ea"/>
                <a:cs typeface="+mn-cs"/>
              </a:rPr>
              <a:t>BMC Health Services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p.11.</a:t>
            </a:r>
          </a:p>
          <a:p>
            <a:r>
              <a:rPr lang="en-GB" sz="1200" kern="1200" dirty="0">
                <a:solidFill>
                  <a:schemeClr val="tx1"/>
                </a:solidFill>
                <a:effectLst/>
                <a:latin typeface="+mn-lt"/>
                <a:ea typeface="+mn-ea"/>
                <a:cs typeface="+mn-cs"/>
              </a:rPr>
              <a:t>Corliss, J. (2022). </a:t>
            </a:r>
            <a:r>
              <a:rPr lang="en-GB" sz="1200" i="1" kern="1200" dirty="0">
                <a:solidFill>
                  <a:schemeClr val="tx1"/>
                </a:solidFill>
                <a:effectLst/>
                <a:latin typeface="+mn-lt"/>
                <a:ea typeface="+mn-ea"/>
                <a:cs typeface="+mn-cs"/>
              </a:rPr>
              <a:t>Smart snack strategies</a:t>
            </a:r>
            <a:r>
              <a:rPr lang="en-GB" sz="1200" kern="1200" dirty="0">
                <a:solidFill>
                  <a:schemeClr val="tx1"/>
                </a:solidFill>
                <a:effectLst/>
                <a:latin typeface="+mn-lt"/>
                <a:ea typeface="+mn-ea"/>
                <a:cs typeface="+mn-cs"/>
              </a:rPr>
              <a:t>. [online] Harvard Health. Available at: </a:t>
            </a:r>
            <a:r>
              <a:rPr lang="en-GB" sz="1200" u="sng" kern="1200" dirty="0">
                <a:solidFill>
                  <a:schemeClr val="tx1"/>
                </a:solidFill>
                <a:effectLst/>
                <a:latin typeface="+mn-lt"/>
                <a:ea typeface="+mn-ea"/>
                <a:cs typeface="+mn-cs"/>
                <a:hlinkClick r:id="rId4"/>
              </a:rPr>
              <a:t>https://www.health.harvard.edu/heart-health/smart-snack-strategies</a:t>
            </a:r>
            <a:r>
              <a:rPr lang="en-GB" sz="1200" kern="1200" dirty="0">
                <a:solidFill>
                  <a:schemeClr val="tx1"/>
                </a:solidFill>
                <a:effectLst/>
                <a:latin typeface="+mn-lt"/>
                <a:ea typeface="+mn-ea"/>
                <a:cs typeface="+mn-cs"/>
              </a:rPr>
              <a:t> [Accessed 16 Jun. 2026].</a:t>
            </a:r>
          </a:p>
          <a:p>
            <a:r>
              <a:rPr lang="en-GB" sz="1200" kern="1200" dirty="0">
                <a:solidFill>
                  <a:schemeClr val="tx1"/>
                </a:solidFill>
                <a:effectLst/>
                <a:latin typeface="+mn-lt"/>
                <a:ea typeface="+mn-ea"/>
                <a:cs typeface="+mn-cs"/>
              </a:rPr>
              <a:t>Croker, H., Lucas, R. and Wardle, J. (2012). Cluster-randomised trial to evaluate the ‘Change for </a:t>
            </a:r>
            <a:r>
              <a:rPr lang="en-GB" sz="1200" kern="1200" dirty="0" err="1">
                <a:solidFill>
                  <a:schemeClr val="tx1"/>
                </a:solidFill>
                <a:effectLst/>
                <a:latin typeface="+mn-lt"/>
                <a:ea typeface="+mn-ea"/>
                <a:cs typeface="+mn-cs"/>
              </a:rPr>
              <a:t>Life’mass</a:t>
            </a:r>
            <a:r>
              <a:rPr lang="en-GB" sz="1200" kern="1200" dirty="0">
                <a:solidFill>
                  <a:schemeClr val="tx1"/>
                </a:solidFill>
                <a:effectLst/>
                <a:latin typeface="+mn-lt"/>
                <a:ea typeface="+mn-ea"/>
                <a:cs typeface="+mn-cs"/>
              </a:rPr>
              <a:t> media/social marketing campaign in the UK.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p.404.</a:t>
            </a:r>
          </a:p>
          <a:p>
            <a:r>
              <a:rPr lang="en-GB" sz="1200" kern="1200" dirty="0" err="1">
                <a:solidFill>
                  <a:schemeClr val="tx1"/>
                </a:solidFill>
                <a:effectLst/>
                <a:latin typeface="+mn-lt"/>
                <a:ea typeface="+mn-ea"/>
                <a:cs typeface="+mn-cs"/>
              </a:rPr>
              <a:t>Danasekaran</a:t>
            </a:r>
            <a:r>
              <a:rPr lang="en-GB" sz="1200" kern="1200" dirty="0">
                <a:solidFill>
                  <a:schemeClr val="tx1"/>
                </a:solidFill>
                <a:effectLst/>
                <a:latin typeface="+mn-lt"/>
                <a:ea typeface="+mn-ea"/>
                <a:cs typeface="+mn-cs"/>
              </a:rPr>
              <a:t>, R. (2024). One health: a holistic approach to tackling global health issues. </a:t>
            </a:r>
            <a:r>
              <a:rPr lang="en-GB" sz="1200" i="1" kern="1200" dirty="0">
                <a:solidFill>
                  <a:schemeClr val="tx1"/>
                </a:solidFill>
                <a:effectLst/>
                <a:latin typeface="+mn-lt"/>
                <a:ea typeface="+mn-ea"/>
                <a:cs typeface="+mn-cs"/>
              </a:rPr>
              <a:t>Indian Journal of Community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49</a:t>
            </a:r>
            <a:r>
              <a:rPr lang="en-GB" sz="1200" kern="1200" dirty="0">
                <a:solidFill>
                  <a:schemeClr val="tx1"/>
                </a:solidFill>
                <a:effectLst/>
                <a:latin typeface="+mn-lt"/>
                <a:ea typeface="+mn-ea"/>
                <a:cs typeface="+mn-cs"/>
              </a:rPr>
              <a:t>(2), pp.260-263.</a:t>
            </a:r>
          </a:p>
          <a:p>
            <a:r>
              <a:rPr lang="en-GB" sz="1200" u="sng" kern="1200" dirty="0">
                <a:solidFill>
                  <a:schemeClr val="tx1"/>
                </a:solidFill>
                <a:effectLst/>
                <a:latin typeface="+mn-lt"/>
                <a:ea typeface="+mn-ea"/>
                <a:cs typeface="+mn-cs"/>
              </a:rPr>
              <a:t>Day, R.E., Bridge, G., Austin, K., </a:t>
            </a:r>
            <a:r>
              <a:rPr lang="en-GB" sz="1200" u="sng" kern="1200" dirty="0" err="1">
                <a:solidFill>
                  <a:schemeClr val="tx1"/>
                </a:solidFill>
                <a:effectLst/>
                <a:latin typeface="+mn-lt"/>
                <a:ea typeface="+mn-ea"/>
                <a:cs typeface="+mn-cs"/>
              </a:rPr>
              <a:t>Ensaff</a:t>
            </a:r>
            <a:r>
              <a:rPr lang="en-GB" sz="1200" u="sng" kern="1200" dirty="0">
                <a:solidFill>
                  <a:schemeClr val="tx1"/>
                </a:solidFill>
                <a:effectLst/>
                <a:latin typeface="+mn-lt"/>
                <a:ea typeface="+mn-ea"/>
                <a:cs typeface="+mn-cs"/>
              </a:rPr>
              <a:t>, H. and Christian, M.S. (2022</a:t>
            </a:r>
            <a:r>
              <a:rPr lang="en-GB" sz="1200" kern="1200" dirty="0">
                <a:solidFill>
                  <a:schemeClr val="tx1"/>
                </a:solidFill>
                <a:effectLst/>
                <a:latin typeface="+mn-lt"/>
                <a:ea typeface="+mn-ea"/>
                <a:cs typeface="+mn-cs"/>
              </a:rPr>
              <a:t>). Parents’ awareness and perceptions of the Change4Life 100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snack campaign, and perceived impact on snack consumption by children under 11 years.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22</a:t>
            </a:r>
            <a:r>
              <a:rPr lang="en-GB" sz="1200" kern="1200" dirty="0">
                <a:solidFill>
                  <a:schemeClr val="tx1"/>
                </a:solidFill>
                <a:effectLst/>
                <a:latin typeface="+mn-lt"/>
                <a:ea typeface="+mn-ea"/>
                <a:cs typeface="+mn-cs"/>
              </a:rPr>
              <a:t>(1), p.1012.</a:t>
            </a:r>
          </a:p>
          <a:p>
            <a:r>
              <a:rPr lang="en-GB" sz="1200" kern="1200" dirty="0">
                <a:solidFill>
                  <a:schemeClr val="tx1"/>
                </a:solidFill>
                <a:effectLst/>
                <a:latin typeface="+mn-lt"/>
                <a:ea typeface="+mn-ea"/>
                <a:cs typeface="+mn-cs"/>
              </a:rPr>
              <a:t>Eberhardt, J., Kane, L., Portman, R., Ling, J., Goddard, T., Johnston, M., Robinson, C., Reay, A., Divers, A. and Newbury‐Birch, D. (2025). Barriers and facilitators of NHS Health Checks in socioeconomically deprived communities in the north east of England: a qualitative study with peer researchers. </a:t>
            </a:r>
            <a:r>
              <a:rPr lang="en-GB" sz="1200" i="1" kern="1200" dirty="0">
                <a:solidFill>
                  <a:schemeClr val="tx1"/>
                </a:solidFill>
                <a:effectLst/>
                <a:latin typeface="+mn-lt"/>
                <a:ea typeface="+mn-ea"/>
                <a:cs typeface="+mn-cs"/>
              </a:rPr>
              <a:t>Health Expectations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(2), p. e70199.</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long-term workforce plan</a:t>
            </a:r>
            <a:r>
              <a:rPr lang="en-GB" sz="1200" kern="1200" dirty="0">
                <a:solidFill>
                  <a:schemeClr val="tx1"/>
                </a:solidFill>
                <a:effectLst/>
                <a:latin typeface="+mn-lt"/>
                <a:ea typeface="+mn-ea"/>
                <a:cs typeface="+mn-cs"/>
              </a:rPr>
              <a:t> [online] </a:t>
            </a:r>
          </a:p>
          <a:p>
            <a:r>
              <a:rPr lang="en-GB" sz="1200" kern="1200" dirty="0">
                <a:solidFill>
                  <a:schemeClr val="tx1"/>
                </a:solidFill>
                <a:effectLst/>
                <a:latin typeface="+mn-lt"/>
                <a:ea typeface="+mn-ea"/>
                <a:cs typeface="+mn-cs"/>
              </a:rPr>
              <a:t>Fischer, M. (2015). Fit for the Future? A New Approach in the Debate about What Makes Healthcare Systems Really Sustainable. Sustainability, 7(1), 294-312. </a:t>
            </a:r>
            <a:r>
              <a:rPr lang="en-GB" sz="1200" u="sng" kern="1200" dirty="0">
                <a:solidFill>
                  <a:schemeClr val="tx1"/>
                </a:solidFill>
                <a:effectLst/>
                <a:latin typeface="+mn-lt"/>
                <a:ea typeface="+mn-ea"/>
                <a:cs typeface="+mn-cs"/>
                <a:hlinkClick r:id="rId5"/>
              </a:rPr>
              <a:t>https://doi.org/10.3390/su7010294</a:t>
            </a:r>
            <a:r>
              <a:rPr lang="en-GB" sz="1200" kern="1200" dirty="0">
                <a:solidFill>
                  <a:schemeClr val="tx1"/>
                </a:solidFill>
                <a:effectLst/>
                <a:latin typeface="+mn-lt"/>
                <a:ea typeface="+mn-ea"/>
                <a:cs typeface="+mn-cs"/>
              </a:rPr>
              <a:t> [Accessed 16 Jun. 2026].</a:t>
            </a:r>
          </a:p>
          <a:p>
            <a:r>
              <a:rPr lang="en-GB" sz="1200" kern="1200" dirty="0" err="1">
                <a:solidFill>
                  <a:schemeClr val="tx1"/>
                </a:solidFill>
                <a:effectLst/>
                <a:latin typeface="+mn-lt"/>
                <a:ea typeface="+mn-ea"/>
                <a:cs typeface="+mn-cs"/>
              </a:rPr>
              <a:t>Gianfredi</a:t>
            </a:r>
            <a:r>
              <a:rPr lang="en-GB" sz="1200" kern="1200" dirty="0">
                <a:solidFill>
                  <a:schemeClr val="tx1"/>
                </a:solidFill>
                <a:effectLst/>
                <a:latin typeface="+mn-lt"/>
                <a:ea typeface="+mn-ea"/>
                <a:cs typeface="+mn-cs"/>
              </a:rPr>
              <a:t>, V., Nucci, D., </a:t>
            </a:r>
            <a:r>
              <a:rPr lang="en-GB" sz="1200" kern="1200" dirty="0" err="1">
                <a:solidFill>
                  <a:schemeClr val="tx1"/>
                </a:solidFill>
                <a:effectLst/>
                <a:latin typeface="+mn-lt"/>
                <a:ea typeface="+mn-ea"/>
                <a:cs typeface="+mn-cs"/>
              </a:rPr>
              <a:t>Pennisi</a:t>
            </a:r>
            <a:r>
              <a:rPr lang="en-GB" sz="1200" kern="1200" dirty="0">
                <a:solidFill>
                  <a:schemeClr val="tx1"/>
                </a:solidFill>
                <a:effectLst/>
                <a:latin typeface="+mn-lt"/>
                <a:ea typeface="+mn-ea"/>
                <a:cs typeface="+mn-cs"/>
              </a:rPr>
              <a:t>, F., Maggi, S., Veronese, N. and </a:t>
            </a:r>
            <a:r>
              <a:rPr lang="en-GB" sz="1200" kern="1200" dirty="0" err="1">
                <a:solidFill>
                  <a:schemeClr val="tx1"/>
                </a:solidFill>
                <a:effectLst/>
                <a:latin typeface="+mn-lt"/>
                <a:ea typeface="+mn-ea"/>
                <a:cs typeface="+mn-cs"/>
              </a:rPr>
              <a:t>Soysal</a:t>
            </a:r>
            <a:r>
              <a:rPr lang="en-GB" sz="1200" kern="1200" dirty="0">
                <a:solidFill>
                  <a:schemeClr val="tx1"/>
                </a:solidFill>
                <a:effectLst/>
                <a:latin typeface="+mn-lt"/>
                <a:ea typeface="+mn-ea"/>
                <a:cs typeface="+mn-cs"/>
              </a:rPr>
              <a:t>, P., (2025). Aging, longevity, and healthy aging: the public health approach. </a:t>
            </a:r>
            <a:r>
              <a:rPr lang="en-GB" sz="1200" i="1" kern="1200" dirty="0">
                <a:solidFill>
                  <a:schemeClr val="tx1"/>
                </a:solidFill>
                <a:effectLst/>
                <a:latin typeface="+mn-lt"/>
                <a:ea typeface="+mn-ea"/>
                <a:cs typeface="+mn-cs"/>
              </a:rPr>
              <a:t>Aging Clinical and Experimental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37</a:t>
            </a:r>
            <a:r>
              <a:rPr lang="en-GB" sz="1200" kern="1200" dirty="0">
                <a:solidFill>
                  <a:schemeClr val="tx1"/>
                </a:solidFill>
                <a:effectLst/>
                <a:latin typeface="+mn-lt"/>
                <a:ea typeface="+mn-ea"/>
                <a:cs typeface="+mn-cs"/>
              </a:rPr>
              <a:t>(1), p.125.</a:t>
            </a:r>
          </a:p>
          <a:p>
            <a:r>
              <a:rPr lang="en-GB" sz="1200" kern="1200" dirty="0">
                <a:solidFill>
                  <a:schemeClr val="tx1"/>
                </a:solidFill>
                <a:effectLst/>
                <a:latin typeface="+mn-lt"/>
                <a:ea typeface="+mn-ea"/>
                <a:cs typeface="+mn-cs"/>
              </a:rPr>
              <a:t>Glasby, J. (2026). Understanding health and social care. In </a:t>
            </a:r>
            <a:r>
              <a:rPr lang="en-GB" sz="1200" i="1" kern="1200" dirty="0">
                <a:solidFill>
                  <a:schemeClr val="tx1"/>
                </a:solidFill>
                <a:effectLst/>
                <a:latin typeface="+mn-lt"/>
                <a:ea typeface="+mn-ea"/>
                <a:cs typeface="+mn-cs"/>
              </a:rPr>
              <a:t>Understanding Health and Social Care</a:t>
            </a:r>
            <a:r>
              <a:rPr lang="en-GB" sz="1200" kern="1200" dirty="0">
                <a:solidFill>
                  <a:schemeClr val="tx1"/>
                </a:solidFill>
                <a:effectLst/>
                <a:latin typeface="+mn-lt"/>
                <a:ea typeface="+mn-ea"/>
                <a:cs typeface="+mn-cs"/>
              </a:rPr>
              <a:t>. Policy Press.</a:t>
            </a:r>
          </a:p>
          <a:p>
            <a:r>
              <a:rPr lang="en-GB" sz="1200" kern="1200" dirty="0">
                <a:solidFill>
                  <a:schemeClr val="tx1"/>
                </a:solidFill>
                <a:effectLst/>
                <a:latin typeface="+mn-lt"/>
                <a:ea typeface="+mn-ea"/>
                <a:cs typeface="+mn-cs"/>
              </a:rPr>
              <a:t>Global Wellness Institute. (2025a). Health and Wellness | </a:t>
            </a:r>
            <a:r>
              <a:rPr lang="en-GB" sz="1200" kern="1200" dirty="0" err="1">
                <a:solidFill>
                  <a:schemeClr val="tx1"/>
                </a:solidFill>
                <a:effectLst/>
                <a:latin typeface="+mn-lt"/>
                <a:ea typeface="+mn-ea"/>
                <a:cs typeface="+mn-cs"/>
              </a:rPr>
              <a:t>Unitedhealthcare</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6"/>
              </a:rPr>
              <a:t>https://www.uhc.com/health-and-wellness</a:t>
            </a:r>
            <a:r>
              <a:rPr lang="en-GB" sz="1200" kern="1200" dirty="0">
                <a:solidFill>
                  <a:schemeClr val="tx1"/>
                </a:solidFill>
                <a:effectLst/>
                <a:latin typeface="+mn-lt"/>
                <a:ea typeface="+mn-ea"/>
                <a:cs typeface="+mn-cs"/>
              </a:rPr>
              <a:t> [Accessed 16 Jun. 2026].</a:t>
            </a:r>
          </a:p>
          <a:p>
            <a:r>
              <a:rPr lang="en-US" sz="1200" kern="1200" dirty="0">
                <a:solidFill>
                  <a:schemeClr val="tx1"/>
                </a:solidFill>
                <a:effectLst/>
                <a:latin typeface="+mn-lt"/>
                <a:ea typeface="+mn-ea"/>
                <a:cs typeface="+mn-cs"/>
              </a:rPr>
              <a:t>GOV.UK (2014). </a:t>
            </a:r>
            <a:r>
              <a:rPr lang="en-US" sz="1200" i="1" kern="1200" dirty="0">
                <a:solidFill>
                  <a:schemeClr val="tx1"/>
                </a:solidFill>
                <a:effectLst/>
                <a:latin typeface="+mn-lt"/>
                <a:ea typeface="+mn-ea"/>
                <a:cs typeface="+mn-cs"/>
              </a:rPr>
              <a:t>Care Act 2014</a:t>
            </a:r>
            <a:r>
              <a:rPr lang="en-US" sz="1200" kern="1200" dirty="0">
                <a:solidFill>
                  <a:schemeClr val="tx1"/>
                </a:solidFill>
                <a:effectLst/>
                <a:latin typeface="+mn-lt"/>
                <a:ea typeface="+mn-ea"/>
                <a:cs typeface="+mn-cs"/>
              </a:rPr>
              <a:t>. [online] Legislation.gov.uk. Available at: </a:t>
            </a:r>
            <a:r>
              <a:rPr lang="en-US" sz="1200" u="sng" kern="1200" dirty="0">
                <a:solidFill>
                  <a:schemeClr val="tx1"/>
                </a:solidFill>
                <a:effectLst/>
                <a:latin typeface="+mn-lt"/>
                <a:ea typeface="+mn-ea"/>
                <a:cs typeface="+mn-cs"/>
                <a:hlinkClick r:id="rId7"/>
              </a:rPr>
              <a:t>https://www.legislation.gov.uk/ukpga/2014/23/contents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16 Jun. 2026].</a:t>
            </a:r>
          </a:p>
          <a:p>
            <a:r>
              <a:rPr lang="en-GB" sz="1200" kern="1200" dirty="0">
                <a:solidFill>
                  <a:schemeClr val="tx1"/>
                </a:solidFill>
                <a:effectLst/>
                <a:latin typeface="+mn-lt"/>
                <a:ea typeface="+mn-ea"/>
                <a:cs typeface="+mn-cs"/>
              </a:rPr>
              <a:t>Hero. (2020). Well-Being Committee: Marshfield Medical Clinic. Marshfield Clinic. </a:t>
            </a:r>
            <a:r>
              <a:rPr lang="en-GB" sz="1200" u="sng" kern="1200" dirty="0">
                <a:solidFill>
                  <a:schemeClr val="tx1"/>
                </a:solidFill>
                <a:effectLst/>
                <a:latin typeface="+mn-lt"/>
                <a:ea typeface="+mn-ea"/>
                <a:cs typeface="+mn-cs"/>
                <a:hlinkClick r:id="rId8"/>
              </a:rPr>
              <a:t>https://www.marshfieldclinic.org/education/residents-and-fellows/well-being-committee/well-being-screening-tools</a:t>
            </a:r>
            <a:r>
              <a:rPr lang="en-GB" sz="1200" kern="1200" dirty="0">
                <a:solidFill>
                  <a:schemeClr val="tx1"/>
                </a:solidFill>
                <a:effectLst/>
                <a:latin typeface="+mn-lt"/>
                <a:ea typeface="+mn-ea"/>
                <a:cs typeface="+mn-cs"/>
              </a:rPr>
              <a:t> [Accessed 16 Jun. 2026].</a:t>
            </a:r>
          </a:p>
          <a:p>
            <a:r>
              <a:rPr lang="en-GB" sz="1200" kern="1200" dirty="0">
                <a:solidFill>
                  <a:schemeClr val="tx1"/>
                </a:solidFill>
                <a:effectLst/>
                <a:latin typeface="+mn-lt"/>
                <a:ea typeface="+mn-ea"/>
                <a:cs typeface="+mn-cs"/>
              </a:rPr>
              <a:t>Holt‐</a:t>
            </a:r>
            <a:r>
              <a:rPr lang="en-GB" sz="1200" kern="1200" dirty="0" err="1">
                <a:solidFill>
                  <a:schemeClr val="tx1"/>
                </a:solidFill>
                <a:effectLst/>
                <a:latin typeface="+mn-lt"/>
                <a:ea typeface="+mn-ea"/>
                <a:cs typeface="+mn-cs"/>
              </a:rPr>
              <a:t>Lunstad</a:t>
            </a:r>
            <a:r>
              <a:rPr lang="en-GB" sz="1200" kern="1200" dirty="0">
                <a:solidFill>
                  <a:schemeClr val="tx1"/>
                </a:solidFill>
                <a:effectLst/>
                <a:latin typeface="+mn-lt"/>
                <a:ea typeface="+mn-ea"/>
                <a:cs typeface="+mn-cs"/>
              </a:rPr>
              <a:t>, J. (2024). Social connection as a critical factor for mental and physical health: evidence, trends, challenges, and future implications. </a:t>
            </a:r>
            <a:r>
              <a:rPr lang="en-GB" sz="1200" i="1" kern="1200" dirty="0">
                <a:solidFill>
                  <a:schemeClr val="tx1"/>
                </a:solidFill>
                <a:effectLst/>
                <a:latin typeface="+mn-lt"/>
                <a:ea typeface="+mn-ea"/>
                <a:cs typeface="+mn-cs"/>
              </a:rPr>
              <a:t>World Psychiatry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(3), pp.312-332.</a:t>
            </a:r>
          </a:p>
          <a:p>
            <a:r>
              <a:rPr lang="en-GB" sz="1200" kern="1200" dirty="0">
                <a:solidFill>
                  <a:schemeClr val="tx1"/>
                </a:solidFill>
                <a:effectLst/>
                <a:latin typeface="+mn-lt"/>
                <a:ea typeface="+mn-ea"/>
                <a:cs typeface="+mn-cs"/>
              </a:rPr>
              <a:t>Imaging and Oncology. (2013). Making a difference to health inequalities - shorthandstories.com. </a:t>
            </a:r>
            <a:r>
              <a:rPr lang="en-GB" sz="1200" u="sng" kern="1200" dirty="0">
                <a:solidFill>
                  <a:schemeClr val="tx1"/>
                </a:solidFill>
                <a:effectLst/>
                <a:latin typeface="+mn-lt"/>
                <a:ea typeface="+mn-ea"/>
                <a:cs typeface="+mn-cs"/>
                <a:hlinkClick r:id="rId9"/>
              </a:rPr>
              <a:t>https://society-of-radiographers.shorthandstories.com/imaging-oncology-2023/making-a-difference-to-health-inequalities/index.html</a:t>
            </a:r>
            <a:r>
              <a:rPr lang="en-GB" sz="1200" kern="1200" dirty="0">
                <a:solidFill>
                  <a:schemeClr val="tx1"/>
                </a:solidFill>
                <a:effectLst/>
                <a:latin typeface="+mn-lt"/>
                <a:ea typeface="+mn-ea"/>
                <a:cs typeface="+mn-cs"/>
              </a:rPr>
              <a:t> [Accessed 16 Jun. 2026].</a:t>
            </a:r>
          </a:p>
          <a:p>
            <a:r>
              <a:rPr lang="en-GB" sz="1200" kern="1200" dirty="0">
                <a:solidFill>
                  <a:schemeClr val="tx1"/>
                </a:solidFill>
                <a:effectLst/>
                <a:latin typeface="+mn-lt"/>
                <a:ea typeface="+mn-ea"/>
                <a:cs typeface="+mn-cs"/>
              </a:rPr>
              <a:t>Mathews, E., Ibáñez, E., Cifuentes, A. and </a:t>
            </a:r>
            <a:r>
              <a:rPr lang="en-GB" sz="1200" kern="1200" dirty="0" err="1">
                <a:solidFill>
                  <a:schemeClr val="tx1"/>
                </a:solidFill>
                <a:effectLst/>
                <a:latin typeface="+mn-lt"/>
                <a:ea typeface="+mn-ea"/>
                <a:cs typeface="+mn-cs"/>
              </a:rPr>
              <a:t>Atanassova</a:t>
            </a:r>
            <a:r>
              <a:rPr lang="en-GB" sz="1200" kern="1200" dirty="0">
                <a:solidFill>
                  <a:schemeClr val="tx1"/>
                </a:solidFill>
                <a:effectLst/>
                <a:latin typeface="+mn-lt"/>
                <a:ea typeface="+mn-ea"/>
                <a:cs typeface="+mn-cs"/>
              </a:rPr>
              <a:t>, M. (2025). Nutrition and sustainable development goal 3: good health and wellbeing. </a:t>
            </a:r>
            <a:r>
              <a:rPr lang="en-GB" sz="1200" i="1" kern="1200" dirty="0">
                <a:solidFill>
                  <a:schemeClr val="tx1"/>
                </a:solidFill>
                <a:effectLst/>
                <a:latin typeface="+mn-lt"/>
                <a:ea typeface="+mn-ea"/>
                <a:cs typeface="+mn-cs"/>
              </a:rPr>
              <a:t>Frontiers in Nutrition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 p.1542307.</a:t>
            </a:r>
          </a:p>
          <a:p>
            <a:r>
              <a:rPr lang="en-GB" sz="1200" kern="1200" dirty="0">
                <a:solidFill>
                  <a:schemeClr val="tx1"/>
                </a:solidFill>
                <a:effectLst/>
                <a:latin typeface="+mn-lt"/>
                <a:ea typeface="+mn-ea"/>
                <a:cs typeface="+mn-cs"/>
              </a:rPr>
              <a:t>McDonagh, L.K., Saunders, J.M., Cassell, J., Curtis, T., </a:t>
            </a:r>
            <a:r>
              <a:rPr lang="en-GB" sz="1200" kern="1200" dirty="0" err="1">
                <a:solidFill>
                  <a:schemeClr val="tx1"/>
                </a:solidFill>
                <a:effectLst/>
                <a:latin typeface="+mn-lt"/>
                <a:ea typeface="+mn-ea"/>
                <a:cs typeface="+mn-cs"/>
              </a:rPr>
              <a:t>Bastaki</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Hartney</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Rait</a:t>
            </a:r>
            <a:r>
              <a:rPr lang="en-GB" sz="1200" kern="1200" dirty="0">
                <a:solidFill>
                  <a:schemeClr val="tx1"/>
                </a:solidFill>
                <a:effectLst/>
                <a:latin typeface="+mn-lt"/>
                <a:ea typeface="+mn-ea"/>
                <a:cs typeface="+mn-cs"/>
              </a:rPr>
              <a:t>, G., (2018). Application of the COM-B model to barriers and facilitators to chlamydia testing in general practice for young people and primary care practitioners: a systematic review. </a:t>
            </a:r>
            <a:r>
              <a:rPr lang="en-GB" sz="1200" i="1" kern="1200" dirty="0">
                <a:solidFill>
                  <a:schemeClr val="tx1"/>
                </a:solidFill>
                <a:effectLst/>
                <a:latin typeface="+mn-lt"/>
                <a:ea typeface="+mn-ea"/>
                <a:cs typeface="+mn-cs"/>
              </a:rPr>
              <a:t>Implementation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(1), p.130.</a:t>
            </a:r>
          </a:p>
          <a:p>
            <a:r>
              <a:rPr lang="en-GB" sz="1200" kern="1200" dirty="0">
                <a:solidFill>
                  <a:schemeClr val="tx1"/>
                </a:solidFill>
                <a:effectLst/>
                <a:latin typeface="+mn-lt"/>
                <a:ea typeface="+mn-ea"/>
                <a:cs typeface="+mn-cs"/>
              </a:rPr>
              <a:t>Measure Wellbeing. (2026). What is wellbeing, and what matters? – evaluating wellbeing. </a:t>
            </a:r>
            <a:r>
              <a:rPr lang="en-GB" sz="1200" u="sng" kern="1200" dirty="0">
                <a:solidFill>
                  <a:schemeClr val="tx1"/>
                </a:solidFill>
                <a:effectLst/>
                <a:latin typeface="+mn-lt"/>
                <a:ea typeface="+mn-ea"/>
                <a:cs typeface="+mn-cs"/>
                <a:hlinkClick r:id="rId10"/>
              </a:rPr>
              <a:t>https://measure-wellbeing.org/wellbeing-explained/</a:t>
            </a:r>
            <a:r>
              <a:rPr lang="en-GB" sz="1200" kern="1200" dirty="0">
                <a:solidFill>
                  <a:schemeClr val="tx1"/>
                </a:solidFill>
                <a:effectLst/>
                <a:latin typeface="+mn-lt"/>
                <a:ea typeface="+mn-ea"/>
                <a:cs typeface="+mn-cs"/>
              </a:rPr>
              <a:t> [Accessed 16 Jun. 2026]. </a:t>
            </a:r>
          </a:p>
          <a:p>
            <a:r>
              <a:rPr lang="en-GB" sz="1200" kern="1200" dirty="0" err="1">
                <a:solidFill>
                  <a:schemeClr val="tx1"/>
                </a:solidFill>
                <a:effectLst/>
                <a:latin typeface="+mn-lt"/>
                <a:ea typeface="+mn-ea"/>
                <a:cs typeface="+mn-cs"/>
              </a:rPr>
              <a:t>Monden</a:t>
            </a:r>
            <a:r>
              <a:rPr lang="en-GB" sz="1200" kern="1200" dirty="0">
                <a:solidFill>
                  <a:schemeClr val="tx1"/>
                </a:solidFill>
                <a:effectLst/>
                <a:latin typeface="+mn-lt"/>
                <a:ea typeface="+mn-ea"/>
                <a:cs typeface="+mn-cs"/>
              </a:rPr>
              <a:t>, C. (2024). Subjective health and subjective well-being. In </a:t>
            </a:r>
            <a:r>
              <a:rPr lang="en-GB" sz="1200" kern="1200" dirty="0" err="1">
                <a:solidFill>
                  <a:schemeClr val="tx1"/>
                </a:solidFill>
                <a:effectLst/>
                <a:latin typeface="+mn-lt"/>
                <a:ea typeface="+mn-ea"/>
                <a:cs typeface="+mn-cs"/>
              </a:rPr>
              <a:t>Encyclopedia</a:t>
            </a:r>
            <a:r>
              <a:rPr lang="en-GB" sz="1200" kern="1200" dirty="0">
                <a:solidFill>
                  <a:schemeClr val="tx1"/>
                </a:solidFill>
                <a:effectLst/>
                <a:latin typeface="+mn-lt"/>
                <a:ea typeface="+mn-ea"/>
                <a:cs typeface="+mn-cs"/>
              </a:rPr>
              <a:t> of quality of life and well-being research (pp. 6938-6941). Cham: Springer International Publishing.</a:t>
            </a:r>
          </a:p>
          <a:p>
            <a:r>
              <a:rPr lang="en-US" sz="1200" kern="1200" dirty="0">
                <a:solidFill>
                  <a:schemeClr val="tx1"/>
                </a:solidFill>
                <a:effectLst/>
                <a:latin typeface="+mn-lt"/>
                <a:ea typeface="+mn-ea"/>
                <a:cs typeface="+mn-cs"/>
              </a:rPr>
              <a:t>NHS England (2023). </a:t>
            </a:r>
            <a:r>
              <a:rPr lang="en-US" sz="1200" i="1" kern="1200" dirty="0">
                <a:solidFill>
                  <a:schemeClr val="tx1"/>
                </a:solidFill>
                <a:effectLst/>
                <a:latin typeface="+mn-lt"/>
                <a:ea typeface="+mn-ea"/>
                <a:cs typeface="+mn-cs"/>
              </a:rPr>
              <a:t>NHS Diabetes Prevention Programme (NHS DPP)</a:t>
            </a:r>
            <a:r>
              <a:rPr lang="en-US" sz="1200" kern="1200" dirty="0">
                <a:solidFill>
                  <a:schemeClr val="tx1"/>
                </a:solidFill>
                <a:effectLst/>
                <a:latin typeface="+mn-lt"/>
                <a:ea typeface="+mn-ea"/>
                <a:cs typeface="+mn-cs"/>
              </a:rPr>
              <a:t>. [online] NHS England. Available at: </a:t>
            </a:r>
            <a:r>
              <a:rPr lang="en-US" sz="1200" u="sng" kern="1200" dirty="0">
                <a:solidFill>
                  <a:schemeClr val="tx1"/>
                </a:solidFill>
                <a:effectLst/>
                <a:latin typeface="+mn-lt"/>
                <a:ea typeface="+mn-ea"/>
                <a:cs typeface="+mn-cs"/>
                <a:hlinkClick r:id="rId11"/>
              </a:rPr>
              <a:t>https://www.england.nhs.uk/diabetes/diabetes-prevention/</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16 Jun. 2026].</a:t>
            </a:r>
          </a:p>
          <a:p>
            <a:r>
              <a:rPr lang="en-US" sz="1200" kern="1200" dirty="0">
                <a:solidFill>
                  <a:schemeClr val="tx1"/>
                </a:solidFill>
                <a:effectLst/>
                <a:latin typeface="+mn-lt"/>
                <a:ea typeface="+mn-ea"/>
                <a:cs typeface="+mn-cs"/>
              </a:rPr>
              <a:t>NHS England (2024). </a:t>
            </a:r>
            <a:r>
              <a:rPr lang="en-US" sz="1200" i="1" kern="1200" dirty="0">
                <a:solidFill>
                  <a:schemeClr val="tx1"/>
                </a:solidFill>
                <a:effectLst/>
                <a:latin typeface="+mn-lt"/>
                <a:ea typeface="+mn-ea"/>
                <a:cs typeface="+mn-cs"/>
              </a:rPr>
              <a:t>Evolving to meet a changing world</a:t>
            </a:r>
            <a:r>
              <a:rPr lang="en-US" sz="1200" kern="1200" dirty="0">
                <a:solidFill>
                  <a:schemeClr val="tx1"/>
                </a:solidFill>
                <a:effectLst/>
                <a:latin typeface="+mn-lt"/>
                <a:ea typeface="+mn-ea"/>
                <a:cs typeface="+mn-cs"/>
              </a:rPr>
              <a:t>. [online] NHS England. Available at: </a:t>
            </a:r>
            <a:r>
              <a:rPr lang="en-US" sz="1200" u="sng" kern="1200" dirty="0">
                <a:solidFill>
                  <a:schemeClr val="tx1"/>
                </a:solidFill>
                <a:effectLst/>
                <a:latin typeface="+mn-lt"/>
                <a:ea typeface="+mn-ea"/>
                <a:cs typeface="+mn-cs"/>
                <a:hlinkClick r:id="rId12"/>
              </a:rPr>
              <a:t>https://www.england.nhs.uk/future-of-human-resources-and-organisational-development/the-future-of-nhs-human-resources-and-organisational-development-report/evolving-to-meet-a-changing-world/</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16 Jun. 2026].</a:t>
            </a:r>
          </a:p>
          <a:p>
            <a:r>
              <a:rPr lang="en-GB" sz="1200" kern="1200" dirty="0">
                <a:solidFill>
                  <a:schemeClr val="tx1"/>
                </a:solidFill>
                <a:effectLst/>
                <a:latin typeface="+mn-lt"/>
                <a:ea typeface="+mn-ea"/>
                <a:cs typeface="+mn-cs"/>
              </a:rPr>
              <a:t>NHS. (2016). Diabetes – Diabetes Prevention Programme (NDPP). NHS choices. </a:t>
            </a:r>
            <a:r>
              <a:rPr lang="en-GB" sz="1200" u="sng" kern="1200" dirty="0">
                <a:solidFill>
                  <a:schemeClr val="tx1"/>
                </a:solidFill>
                <a:effectLst/>
                <a:latin typeface="+mn-lt"/>
                <a:ea typeface="+mn-ea"/>
                <a:cs typeface="+mn-cs"/>
                <a:hlinkClick r:id="rId13"/>
              </a:rPr>
              <a:t>https://northeastlondon.icb.nhs.uk/service/diabetes-diabetes-prevention-programme-ndpp/</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NHS. (2023, March 6). Ibex scoops second win of the UK Artificial Intelligence Award with leading NHS trusts. PR Newswire: news distribution, targeting and monitoring. </a:t>
            </a:r>
            <a:r>
              <a:rPr lang="en-GB" sz="1200" u="sng" kern="1200" dirty="0">
                <a:solidFill>
                  <a:schemeClr val="tx1"/>
                </a:solidFill>
                <a:effectLst/>
                <a:latin typeface="+mn-lt"/>
                <a:ea typeface="+mn-ea"/>
                <a:cs typeface="+mn-cs"/>
                <a:hlinkClick r:id="rId14"/>
              </a:rPr>
              <a:t>https://www.prnewswire.com/il/news-releases/ibex-scoops-second-win-of-the-uk-artificial-intelligence-award-with-leading-nhs-trusts-301763211.html</a:t>
            </a:r>
            <a:r>
              <a:rPr lang="en-GB" sz="1200" kern="1200" dirty="0">
                <a:solidFill>
                  <a:schemeClr val="tx1"/>
                </a:solidFill>
                <a:effectLst/>
                <a:latin typeface="+mn-lt"/>
                <a:ea typeface="+mn-ea"/>
                <a:cs typeface="+mn-cs"/>
              </a:rPr>
              <a:t> [Accessed 16 Jun. 2026].</a:t>
            </a:r>
          </a:p>
          <a:p>
            <a:r>
              <a:rPr lang="en-GB" sz="1200" kern="1200" dirty="0">
                <a:solidFill>
                  <a:schemeClr val="tx1"/>
                </a:solidFill>
                <a:effectLst/>
                <a:latin typeface="+mn-lt"/>
                <a:ea typeface="+mn-ea"/>
                <a:cs typeface="+mn-cs"/>
              </a:rPr>
              <a:t>NHS. (2025). NHS choices. </a:t>
            </a:r>
            <a:r>
              <a:rPr lang="en-GB" sz="1200" u="sng" kern="1200" dirty="0">
                <a:solidFill>
                  <a:schemeClr val="tx1"/>
                </a:solidFill>
                <a:effectLst/>
                <a:latin typeface="+mn-lt"/>
                <a:ea typeface="+mn-ea"/>
                <a:cs typeface="+mn-cs"/>
                <a:hlinkClick r:id="rId15"/>
              </a:rPr>
              <a:t>https://www.england.nhs.uk/long-read/improvement-framework-community-language-translation-and-interpreting-services/</a:t>
            </a:r>
            <a:r>
              <a:rPr lang="en-GB" sz="1200" kern="1200" dirty="0">
                <a:solidFill>
                  <a:schemeClr val="tx1"/>
                </a:solidFill>
                <a:effectLst/>
                <a:latin typeface="+mn-lt"/>
                <a:ea typeface="+mn-ea"/>
                <a:cs typeface="+mn-cs"/>
              </a:rPr>
              <a:t> [Accessed 16 Jun. 2026].</a:t>
            </a:r>
          </a:p>
          <a:p>
            <a:r>
              <a:rPr lang="en-GB" sz="1200" kern="1200" dirty="0">
                <a:solidFill>
                  <a:schemeClr val="tx1"/>
                </a:solidFill>
                <a:effectLst/>
                <a:latin typeface="+mn-lt"/>
                <a:ea typeface="+mn-ea"/>
                <a:cs typeface="+mn-cs"/>
              </a:rPr>
              <a:t>NSMC (2020). </a:t>
            </a:r>
            <a:r>
              <a:rPr lang="en-GB" sz="1200" i="1" kern="1200" dirty="0">
                <a:solidFill>
                  <a:schemeClr val="tx1"/>
                </a:solidFill>
                <a:effectLst/>
                <a:latin typeface="+mn-lt"/>
                <a:ea typeface="+mn-ea"/>
                <a:cs typeface="+mn-cs"/>
              </a:rPr>
              <a:t>Change4Life </a:t>
            </a:r>
            <a:r>
              <a:rPr lang="en-GB" sz="1200" kern="1200" dirty="0">
                <a:solidFill>
                  <a:schemeClr val="tx1"/>
                </a:solidFill>
                <a:effectLst/>
                <a:latin typeface="+mn-lt"/>
                <a:ea typeface="+mn-ea"/>
                <a:cs typeface="+mn-cs"/>
              </a:rPr>
              <a:t>. [online] NSMC. Available at: </a:t>
            </a:r>
            <a:r>
              <a:rPr lang="en-GB" sz="1200" u="sng" kern="1200" dirty="0">
                <a:solidFill>
                  <a:schemeClr val="tx1"/>
                </a:solidFill>
                <a:effectLst/>
                <a:latin typeface="+mn-lt"/>
                <a:ea typeface="+mn-ea"/>
                <a:cs typeface="+mn-cs"/>
                <a:hlinkClick r:id="rId16"/>
              </a:rPr>
              <a:t>https://www.thensmc.com/resources/showcase/change4life</a:t>
            </a:r>
            <a:r>
              <a:rPr lang="en-GB" sz="1200" kern="1200" dirty="0">
                <a:solidFill>
                  <a:schemeClr val="tx1"/>
                </a:solidFill>
                <a:effectLst/>
                <a:latin typeface="+mn-lt"/>
                <a:ea typeface="+mn-ea"/>
                <a:cs typeface="+mn-cs"/>
              </a:rPr>
              <a:t> [Accessed 16 Jun. 2026].</a:t>
            </a:r>
          </a:p>
          <a:p>
            <a:r>
              <a:rPr lang="en-US" sz="1200" kern="1200" dirty="0">
                <a:solidFill>
                  <a:schemeClr val="tx1"/>
                </a:solidFill>
                <a:effectLst/>
                <a:latin typeface="+mn-lt"/>
                <a:ea typeface="+mn-ea"/>
                <a:cs typeface="+mn-cs"/>
              </a:rPr>
              <a:t>Public Health England (2017). </a:t>
            </a:r>
            <a:r>
              <a:rPr lang="en-US" sz="1200" i="1" kern="1200" dirty="0">
                <a:solidFill>
                  <a:schemeClr val="tx1"/>
                </a:solidFill>
                <a:effectLst/>
                <a:latin typeface="+mn-lt"/>
                <a:ea typeface="+mn-ea"/>
                <a:cs typeface="+mn-cs"/>
              </a:rPr>
              <a:t>New Change4Life Campaign Encourages Parents to ‘Be Food Smart’</a:t>
            </a:r>
            <a:r>
              <a:rPr lang="en-US" sz="1200" kern="1200" dirty="0">
                <a:solidFill>
                  <a:schemeClr val="tx1"/>
                </a:solidFill>
                <a:effectLst/>
                <a:latin typeface="+mn-lt"/>
                <a:ea typeface="+mn-ea"/>
                <a:cs typeface="+mn-cs"/>
              </a:rPr>
              <a:t>. [online] gov.uk. Available at: </a:t>
            </a:r>
            <a:r>
              <a:rPr lang="en-US" sz="1200" u="sng" kern="1200" dirty="0">
                <a:solidFill>
                  <a:schemeClr val="tx1"/>
                </a:solidFill>
                <a:effectLst/>
                <a:latin typeface="+mn-lt"/>
                <a:ea typeface="+mn-ea"/>
                <a:cs typeface="+mn-cs"/>
                <a:hlinkClick r:id="rId17"/>
              </a:rPr>
              <a:t>https://www.gov.uk/government/news/new-change4life-campaign-encourages-parents-to-be-food-smart</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16 Jun. 2026].</a:t>
            </a:r>
          </a:p>
          <a:p>
            <a:r>
              <a:rPr lang="en-GB" sz="1200" kern="1200" dirty="0">
                <a:solidFill>
                  <a:schemeClr val="tx1"/>
                </a:solidFill>
                <a:effectLst/>
                <a:latin typeface="+mn-lt"/>
                <a:ea typeface="+mn-ea"/>
                <a:cs typeface="+mn-cs"/>
              </a:rPr>
              <a:t>Shaban, A. (2025). Digitalization and exclusion—digital divides and development. In </a:t>
            </a:r>
            <a:r>
              <a:rPr lang="en-GB" sz="1200" i="1" kern="1200" dirty="0">
                <a:solidFill>
                  <a:schemeClr val="tx1"/>
                </a:solidFill>
                <a:effectLst/>
                <a:latin typeface="+mn-lt"/>
                <a:ea typeface="+mn-ea"/>
                <a:cs typeface="+mn-cs"/>
              </a:rPr>
              <a:t>Digital Geographies—Theory, Space, and Communities: A Machine-Generated Literature Review</a:t>
            </a:r>
            <a:r>
              <a:rPr lang="en-GB" sz="1200" kern="1200" dirty="0">
                <a:solidFill>
                  <a:schemeClr val="tx1"/>
                </a:solidFill>
                <a:effectLst/>
                <a:latin typeface="+mn-lt"/>
                <a:ea typeface="+mn-ea"/>
                <a:cs typeface="+mn-cs"/>
              </a:rPr>
              <a:t> (pp. 255-496). Singapore: Springer Nature Singapore.</a:t>
            </a:r>
          </a:p>
          <a:p>
            <a:r>
              <a:rPr lang="en-GB" sz="1200" kern="1200" dirty="0">
                <a:solidFill>
                  <a:schemeClr val="tx1"/>
                </a:solidFill>
                <a:effectLst/>
                <a:latin typeface="+mn-lt"/>
                <a:ea typeface="+mn-ea"/>
                <a:cs typeface="+mn-cs"/>
              </a:rPr>
              <a:t>Skill for Health. (2025). Person-centred care: What it means and why it Matters | Skills for Health. </a:t>
            </a:r>
            <a:r>
              <a:rPr lang="en-GB" sz="1200" u="sng" kern="1200" dirty="0">
                <a:solidFill>
                  <a:schemeClr val="tx1"/>
                </a:solidFill>
                <a:effectLst/>
                <a:latin typeface="+mn-lt"/>
                <a:ea typeface="+mn-ea"/>
                <a:cs typeface="+mn-cs"/>
                <a:hlinkClick r:id="rId18"/>
              </a:rPr>
              <a:t>https://www.skillsforhealth.org.uk/article/person-centred-care-meaning-implications/</a:t>
            </a:r>
            <a:r>
              <a:rPr lang="en-GB" sz="1200" kern="1200" dirty="0">
                <a:solidFill>
                  <a:schemeClr val="tx1"/>
                </a:solidFill>
                <a:effectLst/>
                <a:latin typeface="+mn-lt"/>
                <a:ea typeface="+mn-ea"/>
                <a:cs typeface="+mn-cs"/>
              </a:rPr>
              <a:t> [Accessed 16 Jun. 2026].</a:t>
            </a:r>
          </a:p>
          <a:p>
            <a:r>
              <a:rPr lang="en-GB" sz="1200" kern="1200" dirty="0" err="1">
                <a:solidFill>
                  <a:schemeClr val="tx1"/>
                </a:solidFill>
                <a:effectLst/>
                <a:latin typeface="+mn-lt"/>
                <a:ea typeface="+mn-ea"/>
                <a:cs typeface="+mn-cs"/>
              </a:rPr>
              <a:t>Stanaway</a:t>
            </a:r>
            <a:r>
              <a:rPr lang="en-GB" sz="1200" kern="1200" dirty="0">
                <a:solidFill>
                  <a:schemeClr val="tx1"/>
                </a:solidFill>
                <a:effectLst/>
                <a:latin typeface="+mn-lt"/>
                <a:ea typeface="+mn-ea"/>
                <a:cs typeface="+mn-cs"/>
              </a:rPr>
              <a:t>, F.F., </a:t>
            </a:r>
            <a:r>
              <a:rPr lang="en-GB" sz="1200" kern="1200" dirty="0" err="1">
                <a:solidFill>
                  <a:schemeClr val="tx1"/>
                </a:solidFill>
                <a:effectLst/>
                <a:latin typeface="+mn-lt"/>
                <a:ea typeface="+mn-ea"/>
                <a:cs typeface="+mn-cs"/>
              </a:rPr>
              <a:t>Khalatbari-Soltani</a:t>
            </a:r>
            <a:r>
              <a:rPr lang="en-GB" sz="1200" kern="1200" dirty="0">
                <a:solidFill>
                  <a:schemeClr val="tx1"/>
                </a:solidFill>
                <a:effectLst/>
                <a:latin typeface="+mn-lt"/>
                <a:ea typeface="+mn-ea"/>
                <a:cs typeface="+mn-cs"/>
              </a:rPr>
              <a:t>, S., Zhu, L., </a:t>
            </a:r>
            <a:r>
              <a:rPr lang="en-GB" sz="1200" kern="1200" dirty="0" err="1">
                <a:solidFill>
                  <a:schemeClr val="tx1"/>
                </a:solidFill>
                <a:effectLst/>
                <a:latin typeface="+mn-lt"/>
                <a:ea typeface="+mn-ea"/>
                <a:cs typeface="+mn-cs"/>
              </a:rPr>
              <a:t>Sreeharan</a:t>
            </a:r>
            <a:r>
              <a:rPr lang="en-GB" sz="1200" kern="1200" dirty="0">
                <a:solidFill>
                  <a:schemeClr val="tx1"/>
                </a:solidFill>
                <a:effectLst/>
                <a:latin typeface="+mn-lt"/>
                <a:ea typeface="+mn-ea"/>
                <a:cs typeface="+mn-cs"/>
              </a:rPr>
              <a:t>, T., Noguchi, N., Pathak, A., Mathieu, E. and Bhopal, R. (2025). Inequalities in all-cause mortality by ethnicity in the United Kingdom: a systematic review and meta-analysis. </a:t>
            </a:r>
            <a:r>
              <a:rPr lang="en-GB" sz="1200" i="1" kern="1200" dirty="0">
                <a:solidFill>
                  <a:schemeClr val="tx1"/>
                </a:solidFill>
                <a:effectLst/>
                <a:latin typeface="+mn-lt"/>
                <a:ea typeface="+mn-ea"/>
                <a:cs typeface="+mn-cs"/>
              </a:rPr>
              <a:t>The Lancet Regional Health–Europe</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Thacharodi</a:t>
            </a:r>
            <a:r>
              <a:rPr lang="en-GB" sz="1200" kern="1200" dirty="0">
                <a:solidFill>
                  <a:schemeClr val="tx1"/>
                </a:solidFill>
                <a:effectLst/>
                <a:latin typeface="+mn-lt"/>
                <a:ea typeface="+mn-ea"/>
                <a:cs typeface="+mn-cs"/>
              </a:rPr>
              <a:t>, A., Singh, P., </a:t>
            </a:r>
            <a:r>
              <a:rPr lang="en-GB" sz="1200" kern="1200" dirty="0" err="1">
                <a:solidFill>
                  <a:schemeClr val="tx1"/>
                </a:solidFill>
                <a:effectLst/>
                <a:latin typeface="+mn-lt"/>
                <a:ea typeface="+mn-ea"/>
                <a:cs typeface="+mn-cs"/>
              </a:rPr>
              <a:t>Meenatchi</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Tawfeeq</a:t>
            </a:r>
            <a:r>
              <a:rPr lang="en-GB" sz="1200" kern="1200" dirty="0">
                <a:solidFill>
                  <a:schemeClr val="tx1"/>
                </a:solidFill>
                <a:effectLst/>
                <a:latin typeface="+mn-lt"/>
                <a:ea typeface="+mn-ea"/>
                <a:cs typeface="+mn-cs"/>
              </a:rPr>
              <a:t> Ahmed, Z.H., Kumar, R.R., V, N., </a:t>
            </a:r>
            <a:r>
              <a:rPr lang="en-GB" sz="1200" kern="1200" dirty="0" err="1">
                <a:solidFill>
                  <a:schemeClr val="tx1"/>
                </a:solidFill>
                <a:effectLst/>
                <a:latin typeface="+mn-lt"/>
                <a:ea typeface="+mn-ea"/>
                <a:cs typeface="+mn-cs"/>
              </a:rPr>
              <a:t>Kavish</a:t>
            </a:r>
            <a:r>
              <a:rPr lang="en-GB" sz="1200" kern="1200" dirty="0">
                <a:solidFill>
                  <a:schemeClr val="tx1"/>
                </a:solidFill>
                <a:effectLst/>
                <a:latin typeface="+mn-lt"/>
                <a:ea typeface="+mn-ea"/>
                <a:cs typeface="+mn-cs"/>
              </a:rPr>
              <a:t>, S., Maqbool, M. and Hassan, S., (2024). Revolutionizing healthcare and medicine: The impact of modern technologies for a healthier future—A comprehensive review. </a:t>
            </a:r>
            <a:r>
              <a:rPr lang="en-GB" sz="1200" i="1" kern="1200" dirty="0">
                <a:solidFill>
                  <a:schemeClr val="tx1"/>
                </a:solidFill>
                <a:effectLst/>
                <a:latin typeface="+mn-lt"/>
                <a:ea typeface="+mn-ea"/>
                <a:cs typeface="+mn-cs"/>
              </a:rPr>
              <a:t>Health Care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(5), pp.329-349.</a:t>
            </a:r>
          </a:p>
          <a:p>
            <a:r>
              <a:rPr lang="en-GB" sz="1200" kern="1200" dirty="0">
                <a:solidFill>
                  <a:schemeClr val="tx1"/>
                </a:solidFill>
                <a:effectLst/>
                <a:latin typeface="+mn-lt"/>
                <a:ea typeface="+mn-ea"/>
                <a:cs typeface="+mn-cs"/>
              </a:rPr>
              <a:t>Townsend, P., Phillimore, P. and Beattie, A. (2023). </a:t>
            </a:r>
            <a:r>
              <a:rPr lang="en-GB" sz="1200" i="1" kern="1200" dirty="0">
                <a:solidFill>
                  <a:schemeClr val="tx1"/>
                </a:solidFill>
                <a:effectLst/>
                <a:latin typeface="+mn-lt"/>
                <a:ea typeface="+mn-ea"/>
                <a:cs typeface="+mn-cs"/>
              </a:rPr>
              <a:t>Health and deprivation: inequality and the North</a:t>
            </a:r>
            <a:r>
              <a:rPr lang="en-GB" sz="1200" kern="1200" dirty="0">
                <a:solidFill>
                  <a:schemeClr val="tx1"/>
                </a:solidFill>
                <a:effectLst/>
                <a:latin typeface="+mn-lt"/>
                <a:ea typeface="+mn-ea"/>
                <a:cs typeface="+mn-cs"/>
              </a:rPr>
              <a:t>. Routledge.</a:t>
            </a:r>
          </a:p>
          <a:p>
            <a:r>
              <a:rPr lang="en-GB" sz="1200" kern="1200" dirty="0">
                <a:solidFill>
                  <a:schemeClr val="tx1"/>
                </a:solidFill>
                <a:effectLst/>
                <a:latin typeface="+mn-lt"/>
                <a:ea typeface="+mn-ea"/>
                <a:cs typeface="+mn-cs"/>
              </a:rPr>
              <a:t>UN. (2025). The 17 goals | sustainable development. United Nations. https://sdgs.un.org/goals </a:t>
            </a:r>
            <a:r>
              <a:rPr lang="en-GB" sz="1200" u="sng" kern="1200" dirty="0">
                <a:solidFill>
                  <a:schemeClr val="tx1"/>
                </a:solidFill>
                <a:effectLst/>
                <a:latin typeface="+mn-lt"/>
                <a:ea typeface="+mn-ea"/>
                <a:cs typeface="+mn-cs"/>
                <a:hlinkClick r:id="rId19"/>
              </a:rPr>
              <a:t>https://researchbriefings.files.parliament.uk/documents/CBP-7547/CBP-7547.pdf</a:t>
            </a:r>
            <a:r>
              <a:rPr lang="en-GB" sz="1200" kern="1200" dirty="0">
                <a:solidFill>
                  <a:schemeClr val="tx1"/>
                </a:solidFill>
                <a:effectLst/>
                <a:latin typeface="+mn-lt"/>
                <a:ea typeface="+mn-ea"/>
                <a:cs typeface="+mn-cs"/>
              </a:rPr>
              <a:t> [Accessed 16 Jun. 2026].</a:t>
            </a:r>
          </a:p>
          <a:p>
            <a:r>
              <a:rPr lang="en-US" sz="1200" kern="1200" dirty="0">
                <a:solidFill>
                  <a:schemeClr val="tx1"/>
                </a:solidFill>
                <a:effectLst/>
                <a:latin typeface="+mn-lt"/>
                <a:ea typeface="+mn-ea"/>
                <a:cs typeface="+mn-cs"/>
              </a:rPr>
              <a:t>United Nations (2023). </a:t>
            </a:r>
            <a:r>
              <a:rPr lang="en-US" sz="1200" i="1" kern="1200" dirty="0">
                <a:solidFill>
                  <a:schemeClr val="tx1"/>
                </a:solidFill>
                <a:effectLst/>
                <a:latin typeface="+mn-lt"/>
                <a:ea typeface="+mn-ea"/>
                <a:cs typeface="+mn-cs"/>
              </a:rPr>
              <a:t>Goal 3: Ensure healthy lives and promote well-being for all at all ages</a:t>
            </a:r>
            <a:r>
              <a:rPr lang="en-US" sz="1200" kern="1200" dirty="0">
                <a:solidFill>
                  <a:schemeClr val="tx1"/>
                </a:solidFill>
                <a:effectLst/>
                <a:latin typeface="+mn-lt"/>
                <a:ea typeface="+mn-ea"/>
                <a:cs typeface="+mn-cs"/>
              </a:rPr>
              <a:t>. [online] United Nations Sustainable Development Goals. Available at: </a:t>
            </a:r>
            <a:r>
              <a:rPr lang="en-US" sz="1200" u="sng" kern="1200" dirty="0">
                <a:solidFill>
                  <a:schemeClr val="tx1"/>
                </a:solidFill>
                <a:effectLst/>
                <a:latin typeface="+mn-lt"/>
                <a:ea typeface="+mn-ea"/>
                <a:cs typeface="+mn-cs"/>
                <a:hlinkClick r:id="rId20"/>
              </a:rPr>
              <a:t>https://www.un.org/sustainabledevelopment/health/</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16 Jun. 2026].</a:t>
            </a:r>
          </a:p>
          <a:p>
            <a:r>
              <a:rPr lang="en-GB" sz="1200" kern="1200" dirty="0">
                <a:solidFill>
                  <a:schemeClr val="tx1"/>
                </a:solidFill>
                <a:effectLst/>
                <a:latin typeface="+mn-lt"/>
                <a:ea typeface="+mn-ea"/>
                <a:cs typeface="+mn-cs"/>
              </a:rPr>
              <a:t>University of Illinois. (2020). Mental Health Policy and services in England.</a:t>
            </a:r>
          </a:p>
          <a:p>
            <a:r>
              <a:rPr lang="en-GB" sz="1200" kern="1200" dirty="0">
                <a:solidFill>
                  <a:schemeClr val="tx1"/>
                </a:solidFill>
                <a:effectLst/>
                <a:latin typeface="+mn-lt"/>
                <a:ea typeface="+mn-ea"/>
                <a:cs typeface="+mn-cs"/>
              </a:rPr>
              <a:t>Wang, L.Y., Hu, Z.Y., Chen, H.X., Zhou, C.F., Tang, M.L. and Hu, X.Y. (2024). Differences in regional distribution and inequality in health workforce allocation in hospitals and primary health centers in China: a longitudinal study. </a:t>
            </a:r>
            <a:r>
              <a:rPr lang="en-GB" sz="1200" i="1" kern="1200" dirty="0">
                <a:solidFill>
                  <a:schemeClr val="tx1"/>
                </a:solidFill>
                <a:effectLst/>
                <a:latin typeface="+mn-lt"/>
                <a:ea typeface="+mn-ea"/>
                <a:cs typeface="+mn-cs"/>
              </a:rPr>
              <a:t>International journal of nursing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157</a:t>
            </a:r>
            <a:r>
              <a:rPr lang="en-GB" sz="1200" kern="1200" dirty="0">
                <a:solidFill>
                  <a:schemeClr val="tx1"/>
                </a:solidFill>
                <a:effectLst/>
                <a:latin typeface="+mn-lt"/>
                <a:ea typeface="+mn-ea"/>
                <a:cs typeface="+mn-cs"/>
              </a:rPr>
              <a:t>, p.104816.</a:t>
            </a:r>
          </a:p>
          <a:p>
            <a:r>
              <a:rPr lang="en-GB" sz="1200" kern="1200" dirty="0">
                <a:solidFill>
                  <a:schemeClr val="tx1"/>
                </a:solidFill>
                <a:effectLst/>
                <a:latin typeface="+mn-lt"/>
                <a:ea typeface="+mn-ea"/>
                <a:cs typeface="+mn-cs"/>
              </a:rPr>
              <a:t>Wolstenholme, E.F. (2022). Using cascaded and interlocking generic system archetypes to communicate policy insights—The case for justifying integrated health care systems in terms of reducing hospital congestion. </a:t>
            </a:r>
            <a:r>
              <a:rPr lang="en-GB" sz="1200" i="1" kern="1200" dirty="0">
                <a:solidFill>
                  <a:schemeClr val="tx1"/>
                </a:solidFill>
                <a:effectLst/>
                <a:latin typeface="+mn-lt"/>
                <a:ea typeface="+mn-ea"/>
                <a:cs typeface="+mn-cs"/>
              </a:rPr>
              <a:t>Systems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(5), p.135.</a:t>
            </a:r>
          </a:p>
          <a:p>
            <a:r>
              <a:rPr lang="en-GB" sz="1200" kern="1200" dirty="0">
                <a:solidFill>
                  <a:schemeClr val="tx1"/>
                </a:solidFill>
                <a:effectLst/>
                <a:latin typeface="+mn-lt"/>
                <a:ea typeface="+mn-ea"/>
                <a:cs typeface="+mn-cs"/>
              </a:rPr>
              <a:t>World Health Organization (2021). </a:t>
            </a:r>
            <a:r>
              <a:rPr lang="en-GB" sz="1200" i="1" kern="1200" dirty="0">
                <a:solidFill>
                  <a:schemeClr val="tx1"/>
                </a:solidFill>
                <a:effectLst/>
                <a:latin typeface="+mn-lt"/>
                <a:ea typeface="+mn-ea"/>
                <a:cs typeface="+mn-cs"/>
              </a:rPr>
              <a:t>Guidance on community mental health services: Promoting person-centred and rights-based approaches</a:t>
            </a:r>
            <a:r>
              <a:rPr lang="en-GB" sz="1200" kern="1200" dirty="0">
                <a:solidFill>
                  <a:schemeClr val="tx1"/>
                </a:solidFill>
                <a:effectLst/>
                <a:latin typeface="+mn-lt"/>
                <a:ea typeface="+mn-ea"/>
                <a:cs typeface="+mn-cs"/>
              </a:rPr>
              <a:t>. World Health Organization.</a:t>
            </a:r>
          </a:p>
          <a:p>
            <a:r>
              <a:rPr lang="en-GB" sz="1200" kern="1200" dirty="0">
                <a:solidFill>
                  <a:schemeClr val="tx1"/>
                </a:solidFill>
                <a:effectLst/>
                <a:latin typeface="+mn-lt"/>
                <a:ea typeface="+mn-ea"/>
                <a:cs typeface="+mn-cs"/>
              </a:rPr>
              <a:t>World Health Organization (2022). Health systems resilience toolkit: a WHO global public health good to support building and strengthening of sustainable health systems resilience in countries with various contexts.</a:t>
            </a:r>
          </a:p>
          <a:p>
            <a:r>
              <a:rPr lang="en-GB" sz="1200" kern="1200" dirty="0">
                <a:solidFill>
                  <a:schemeClr val="tx1"/>
                </a:solidFill>
                <a:effectLst/>
                <a:latin typeface="+mn-lt"/>
                <a:ea typeface="+mn-ea"/>
                <a:cs typeface="+mn-cs"/>
              </a:rPr>
              <a:t>World Health Organization (2023). </a:t>
            </a:r>
            <a:r>
              <a:rPr lang="en-GB" sz="1200" i="1" kern="1200" dirty="0">
                <a:solidFill>
                  <a:schemeClr val="tx1"/>
                </a:solidFill>
                <a:effectLst/>
                <a:latin typeface="+mn-lt"/>
                <a:ea typeface="+mn-ea"/>
                <a:cs typeface="+mn-cs"/>
              </a:rPr>
              <a:t>Integrating the social determinants of health into health workforce education and training</a:t>
            </a:r>
            <a:r>
              <a:rPr lang="en-GB" sz="1200" kern="1200" dirty="0">
                <a:solidFill>
                  <a:schemeClr val="tx1"/>
                </a:solidFill>
                <a:effectLst/>
                <a:latin typeface="+mn-lt"/>
                <a:ea typeface="+mn-ea"/>
                <a:cs typeface="+mn-cs"/>
              </a:rPr>
              <a:t>. World Health Organization.</a:t>
            </a:r>
          </a:p>
          <a:p>
            <a:r>
              <a:rPr lang="en-US" sz="1200" kern="1200" dirty="0">
                <a:solidFill>
                  <a:schemeClr val="tx1"/>
                </a:solidFill>
                <a:effectLst/>
                <a:latin typeface="+mn-lt"/>
                <a:ea typeface="+mn-ea"/>
                <a:cs typeface="+mn-cs"/>
              </a:rPr>
              <a:t>World Health Organization (2025). </a:t>
            </a:r>
            <a:r>
              <a:rPr lang="en-US" sz="1200" i="1" kern="1200" dirty="0">
                <a:solidFill>
                  <a:schemeClr val="tx1"/>
                </a:solidFill>
                <a:effectLst/>
                <a:latin typeface="+mn-lt"/>
                <a:ea typeface="+mn-ea"/>
                <a:cs typeface="+mn-cs"/>
              </a:rPr>
              <a:t>Regional Committee for the Eastern Mediterranean Seventy-second session Provisional agenda item 5(b) Health systems recovery in fragile and conflict-affected situations in the Eastern Mediterranean Region</a:t>
            </a:r>
            <a:r>
              <a:rPr lang="en-US" sz="1200" kern="1200" dirty="0">
                <a:solidFill>
                  <a:schemeClr val="tx1"/>
                </a:solidFill>
                <a:effectLst/>
                <a:latin typeface="+mn-lt"/>
                <a:ea typeface="+mn-ea"/>
                <a:cs typeface="+mn-cs"/>
              </a:rPr>
              <a:t>. [online] Available at: </a:t>
            </a:r>
            <a:r>
              <a:rPr lang="en-US" sz="1200" u="sng" kern="1200" dirty="0">
                <a:solidFill>
                  <a:schemeClr val="tx1"/>
                </a:solidFill>
                <a:effectLst/>
                <a:latin typeface="+mn-lt"/>
                <a:ea typeface="+mn-ea"/>
                <a:cs typeface="+mn-cs"/>
                <a:hlinkClick r:id="rId21"/>
              </a:rPr>
              <a:t>https://applications.emro.who.int/docs/Health-systems-recovery-eng.pdf</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16 Jun. 2026].</a:t>
            </a:r>
          </a:p>
          <a:p>
            <a:r>
              <a:rPr lang="en-GB" sz="1200" kern="1200" dirty="0" err="1">
                <a:solidFill>
                  <a:schemeClr val="tx1"/>
                </a:solidFill>
                <a:effectLst/>
                <a:latin typeface="+mn-lt"/>
                <a:ea typeface="+mn-ea"/>
                <a:cs typeface="+mn-cs"/>
              </a:rPr>
              <a:t>Wrieden</a:t>
            </a:r>
            <a:r>
              <a:rPr lang="en-GB" sz="1200" kern="1200" dirty="0">
                <a:solidFill>
                  <a:schemeClr val="tx1"/>
                </a:solidFill>
                <a:effectLst/>
                <a:latin typeface="+mn-lt"/>
                <a:ea typeface="+mn-ea"/>
                <a:cs typeface="+mn-cs"/>
              </a:rPr>
              <a:t>, W.L. and Levy, L.B. (2016). ‘Change4Life Smart Swaps’: quasi-experimental evaluation of a natural experiment. </a:t>
            </a:r>
            <a:r>
              <a:rPr lang="en-GB" sz="1200" i="1" kern="1200" dirty="0">
                <a:solidFill>
                  <a:schemeClr val="tx1"/>
                </a:solidFill>
                <a:effectLst/>
                <a:latin typeface="+mn-lt"/>
                <a:ea typeface="+mn-ea"/>
                <a:cs typeface="+mn-cs"/>
              </a:rPr>
              <a:t>Public health nutrition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(13), pp.2388-2392.</a:t>
            </a:r>
          </a:p>
          <a:p>
            <a:endParaRPr lang="en-US" dirty="0"/>
          </a:p>
        </p:txBody>
      </p:sp>
      <p:sp>
        <p:nvSpPr>
          <p:cNvPr id="4" name="Slide Number Placeholder 3"/>
          <p:cNvSpPr>
            <a:spLocks noGrp="1"/>
          </p:cNvSpPr>
          <p:nvPr>
            <p:ph type="sldNum" sz="quarter" idx="5"/>
          </p:nvPr>
        </p:nvSpPr>
        <p:spPr/>
        <p:txBody>
          <a:bodyPr/>
          <a:lstStyle/>
          <a:p>
            <a:fld id="{BC8522C1-1CFB-4846-889C-D05EA4260879}" type="slidenum">
              <a:rPr lang="en-US" smtClean="0"/>
              <a:t>15</a:t>
            </a:fld>
            <a:endParaRPr lang="en-US"/>
          </a:p>
        </p:txBody>
      </p:sp>
    </p:spTree>
    <p:extLst>
      <p:ext uri="{BB962C8B-B14F-4D97-AF65-F5344CB8AC3E}">
        <p14:creationId xmlns:p14="http://schemas.microsoft.com/office/powerpoint/2010/main" val="1133827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6/21/2026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6/21/2026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marshfieldclinic.org/education/residents-and-fellows/well-being-committee/well-being-screening-tools" TargetMode="External"/><Relationship Id="rId13" Type="http://schemas.openxmlformats.org/officeDocument/2006/relationships/hyperlink" Target="https://northeastlondon.icb.nhs.uk/service/diabetes-diabetes-prevention-programme-ndpp/" TargetMode="External"/><Relationship Id="rId18" Type="http://schemas.openxmlformats.org/officeDocument/2006/relationships/hyperlink" Target="https://www.skillsforhealth.org.uk/article/person-centred-care-meaning-implications/" TargetMode="External"/><Relationship Id="rId3" Type="http://schemas.openxmlformats.org/officeDocument/2006/relationships/hyperlink" Target="https://ai4good.org/blog/sdg-3-good-health/" TargetMode="External"/><Relationship Id="rId21" Type="http://schemas.openxmlformats.org/officeDocument/2006/relationships/hyperlink" Target="https://applications.emro.who.int/docs/Health-systems-recovery-eng.pdf"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www.england.nhs.uk/future-of-human-resources-and-organisational-development/the-future-of-nhs-human-resources-and-organisational-development-report/evolving-to-meet-a-changing-world/" TargetMode="External"/><Relationship Id="rId17" Type="http://schemas.openxmlformats.org/officeDocument/2006/relationships/hyperlink" Target="https://www.gov.uk/government/news/new-change4life-campaign-encourages-parents-to-be-food-smart" TargetMode="External"/><Relationship Id="rId2" Type="http://schemas.openxmlformats.org/officeDocument/2006/relationships/notesSlide" Target="../notesSlides/notesSlide14.xml"/><Relationship Id="rId16" Type="http://schemas.openxmlformats.org/officeDocument/2006/relationships/hyperlink" Target="https://www.thensmc.com/resources/showcase/change4life" TargetMode="External"/><Relationship Id="rId20" Type="http://schemas.openxmlformats.org/officeDocument/2006/relationships/hyperlink" Target="https://www.un.org/sustainabledevelopment/health/" TargetMode="External"/><Relationship Id="rId1" Type="http://schemas.openxmlformats.org/officeDocument/2006/relationships/slideLayout" Target="../slideLayouts/slideLayout2.xml"/><Relationship Id="rId6" Type="http://schemas.openxmlformats.org/officeDocument/2006/relationships/hyperlink" Target="https://www.uhc.com/health-and-wellness"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doi.org/10.3390/su7010294" TargetMode="External"/><Relationship Id="rId15" Type="http://schemas.openxmlformats.org/officeDocument/2006/relationships/hyperlink" Target="https://www.england.nhs.uk/long-read/improvement-framework-community-language-translation-and-interpreting-services/" TargetMode="External"/><Relationship Id="rId10" Type="http://schemas.openxmlformats.org/officeDocument/2006/relationships/hyperlink" Target="https://measure-wellbeing.org/wellbeing-explained/" TargetMode="External"/><Relationship Id="rId19" Type="http://schemas.openxmlformats.org/officeDocument/2006/relationships/hyperlink" Target="https://researchbriefings.files.parliament.uk/documents/CBP-7547/CBP-7547.pdf" TargetMode="External"/><Relationship Id="rId4" Type="http://schemas.openxmlformats.org/officeDocument/2006/relationships/hyperlink" Target="https://www.health.harvard.edu/heart-health/smart-snack-strategies" TargetMode="External"/><Relationship Id="rId9" Type="http://schemas.openxmlformats.org/officeDocument/2006/relationships/hyperlink" Target="https://society-of-radiographers.shorthandstories.com/imaging-oncology-2023/making-a-difference-to-health-inequalities/index.html" TargetMode="External"/><Relationship Id="rId14" Type="http://schemas.openxmlformats.org/officeDocument/2006/relationships/hyperlink" Target="https://www.prnewswire.com/il/news-releases/ibex-scoops-second-win-of-the-uk-artificial-intelligence-award-with-leading-nhs-trusts-30176321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240030" y="970597"/>
            <a:ext cx="11711940" cy="2458403"/>
          </a:xfrm>
          <a:solidFill>
            <a:srgbClr val="98CFDA"/>
          </a:solidFill>
        </p:spPr>
        <p:txBody>
          <a:bodyPr>
            <a:noAutofit/>
          </a:bodyPr>
          <a:lstStyle/>
          <a:p>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Wellbeing and Sustainable Development BMHP6030</a:t>
            </a:r>
            <a:b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Presentation </a:t>
            </a:r>
          </a:p>
        </p:txBody>
      </p:sp>
      <p:sp>
        <p:nvSpPr>
          <p:cNvPr id="3" name="Subtitle 2">
            <a:extLst>
              <a:ext uri="{FF2B5EF4-FFF2-40B4-BE49-F238E27FC236}">
                <a16:creationId xmlns:a16="http://schemas.microsoft.com/office/drawing/2014/main" id="{9BDC2A96-A7F3-44D5-807D-EBEAB97DBDCE}"/>
              </a:ext>
            </a:extLst>
          </p:cNvPr>
          <p:cNvSpPr>
            <a:spLocks noGrp="1"/>
          </p:cNvSpPr>
          <p:nvPr>
            <p:ph type="subTitle" idx="1"/>
          </p:nvPr>
        </p:nvSpPr>
        <p:spPr>
          <a:xfrm>
            <a:off x="1524000" y="3589020"/>
            <a:ext cx="9144000" cy="1655762"/>
          </a:xfrm>
          <a:solidFill>
            <a:srgbClr val="DADBDB"/>
          </a:solidFill>
        </p:spPr>
        <p:txBody>
          <a:bodyPr/>
          <a:lstStyle/>
          <a:p>
            <a: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a:t>
            </a: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Name: Samina Kousar</a:t>
            </a:r>
          </a:p>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 2244901</a:t>
            </a:r>
          </a:p>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Lecturer Name: Junaid Shaikh</a:t>
            </a:r>
          </a:p>
        </p:txBody>
      </p:sp>
    </p:spTree>
    <p:extLst>
      <p:ext uri="{BB962C8B-B14F-4D97-AF65-F5344CB8AC3E}">
        <p14:creationId xmlns:p14="http://schemas.microsoft.com/office/powerpoint/2010/main" val="1730922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0985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8799"/>
            <a:ext cx="8335537" cy="4919345"/>
          </a:xfrm>
          <a:solidFill>
            <a:srgbClr val="DADBDB"/>
          </a:solidFill>
        </p:spPr>
        <p:txBody>
          <a:bodyPr anchor="ctr">
            <a:normAutofit fontScale="92500" lnSpcReduction="20000"/>
          </a:bodyPr>
          <a:lstStyle/>
          <a:p>
            <a:pPr>
              <a:lnSpc>
                <a:spcPct val="150000"/>
              </a:lnSpc>
            </a:pPr>
            <a:r>
              <a:rPr lang="en-US" sz="2400" dirty="0">
                <a:latin typeface="Times New Roman" panose="02020603050405020304" pitchFamily="18" charset="0"/>
                <a:cs typeface="Times New Roman" panose="02020603050405020304" pitchFamily="18" charset="0"/>
              </a:rPr>
              <a:t>Health systems now focus on long-term wellbeing, not only disease treatment.</a:t>
            </a:r>
          </a:p>
          <a:p>
            <a:pPr>
              <a:lnSpc>
                <a:spcPct val="150000"/>
              </a:lnSpc>
            </a:pPr>
            <a:r>
              <a:rPr lang="en-US" sz="2400" dirty="0">
                <a:latin typeface="Times New Roman" panose="02020603050405020304" pitchFamily="18" charset="0"/>
                <a:cs typeface="Times New Roman" panose="02020603050405020304" pitchFamily="18" charset="0"/>
              </a:rPr>
              <a:t>Integrated care improves physical, mental, social and emotional health.</a:t>
            </a:r>
          </a:p>
          <a:p>
            <a:pPr>
              <a:lnSpc>
                <a:spcPct val="150000"/>
              </a:lnSpc>
            </a:pPr>
            <a:r>
              <a:rPr lang="en-US" sz="2400" dirty="0">
                <a:latin typeface="Times New Roman" panose="02020603050405020304" pitchFamily="18" charset="0"/>
                <a:cs typeface="Times New Roman" panose="02020603050405020304" pitchFamily="18" charset="0"/>
              </a:rPr>
              <a:t>Preventive, person-centred care can improve community wellbeing (World Health Organisation, 2021).</a:t>
            </a:r>
          </a:p>
          <a:p>
            <a:pPr>
              <a:lnSpc>
                <a:spcPct val="150000"/>
              </a:lnSpc>
            </a:pPr>
            <a:r>
              <a:rPr lang="en-US" sz="2400" dirty="0">
                <a:latin typeface="Times New Roman" panose="02020603050405020304" pitchFamily="18" charset="0"/>
                <a:cs typeface="Times New Roman" panose="02020603050405020304" pitchFamily="18" charset="0"/>
              </a:rPr>
              <a:t>Ageing populations and chronic illnesses are increasing pressure on UK healthcare (NHS England, 2024).</a:t>
            </a:r>
          </a:p>
          <a:p>
            <a:pPr>
              <a:lnSpc>
                <a:spcPct val="150000"/>
              </a:lnSpc>
            </a:pPr>
            <a:r>
              <a:rPr lang="en-US" sz="2400" dirty="0">
                <a:latin typeface="Times New Roman" panose="02020603050405020304" pitchFamily="18" charset="0"/>
                <a:cs typeface="Times New Roman" panose="02020603050405020304" pitchFamily="18" charset="0"/>
              </a:rPr>
              <a:t>Sustainable policies support public health and future healthcare resources.</a:t>
            </a:r>
          </a:p>
        </p:txBody>
      </p:sp>
      <p:pic>
        <p:nvPicPr>
          <p:cNvPr id="5" name="Picture 4">
            <a:extLst>
              <a:ext uri="{FF2B5EF4-FFF2-40B4-BE49-F238E27FC236}">
                <a16:creationId xmlns:a16="http://schemas.microsoft.com/office/drawing/2014/main" id="{B688EF75-7422-4DA7-AE76-3C3E13955AF4}"/>
              </a:ext>
            </a:extLst>
          </p:cNvPr>
          <p:cNvPicPr>
            <a:picLocks noChangeAspect="1"/>
          </p:cNvPicPr>
          <p:nvPr/>
        </p:nvPicPr>
        <p:blipFill rotWithShape="1">
          <a:blip r:embed="rId3"/>
          <a:srcRect t="21958"/>
          <a:stretch/>
        </p:blipFill>
        <p:spPr>
          <a:xfrm>
            <a:off x="8852302" y="1828801"/>
            <a:ext cx="2743201" cy="1645920"/>
          </a:xfrm>
          <a:prstGeom prst="rect">
            <a:avLst/>
          </a:prstGeom>
        </p:spPr>
      </p:pic>
      <p:sp>
        <p:nvSpPr>
          <p:cNvPr id="6" name="Rectangle 5">
            <a:extLst>
              <a:ext uri="{FF2B5EF4-FFF2-40B4-BE49-F238E27FC236}">
                <a16:creationId xmlns:a16="http://schemas.microsoft.com/office/drawing/2014/main" id="{24777423-CDC2-44B7-8203-3AE38545261B}"/>
              </a:ext>
            </a:extLst>
          </p:cNvPr>
          <p:cNvSpPr/>
          <p:nvPr/>
        </p:nvSpPr>
        <p:spPr>
          <a:xfrm>
            <a:off x="8852302" y="3489162"/>
            <a:ext cx="2743201"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Skill for Health (2025)</a:t>
            </a:r>
            <a:endParaRPr lang="en-US" sz="2000" dirty="0"/>
          </a:p>
        </p:txBody>
      </p:sp>
      <p:pic>
        <p:nvPicPr>
          <p:cNvPr id="7" name="Picture 6">
            <a:extLst>
              <a:ext uri="{FF2B5EF4-FFF2-40B4-BE49-F238E27FC236}">
                <a16:creationId xmlns:a16="http://schemas.microsoft.com/office/drawing/2014/main" id="{C3DDA2BB-E532-4DA6-8938-0E16666A2A06}"/>
              </a:ext>
            </a:extLst>
          </p:cNvPr>
          <p:cNvPicPr>
            <a:picLocks noChangeAspect="1"/>
          </p:cNvPicPr>
          <p:nvPr/>
        </p:nvPicPr>
        <p:blipFill rotWithShape="1">
          <a:blip r:embed="rId4"/>
          <a:srcRect t="11579" b="5965"/>
          <a:stretch/>
        </p:blipFill>
        <p:spPr>
          <a:xfrm>
            <a:off x="8852302" y="3971922"/>
            <a:ext cx="3128211" cy="2367149"/>
          </a:xfrm>
          <a:prstGeom prst="rect">
            <a:avLst/>
          </a:prstGeom>
        </p:spPr>
      </p:pic>
      <p:sp>
        <p:nvSpPr>
          <p:cNvPr id="9" name="Rectangle 8">
            <a:extLst>
              <a:ext uri="{FF2B5EF4-FFF2-40B4-BE49-F238E27FC236}">
                <a16:creationId xmlns:a16="http://schemas.microsoft.com/office/drawing/2014/main" id="{ED64B404-0153-44D0-993C-E458FDE14EDF}"/>
              </a:ext>
            </a:extLst>
          </p:cNvPr>
          <p:cNvSpPr/>
          <p:nvPr/>
        </p:nvSpPr>
        <p:spPr>
          <a:xfrm>
            <a:off x="8852302" y="6348035"/>
            <a:ext cx="3128211" cy="400110"/>
          </a:xfrm>
          <a:prstGeom prst="rect">
            <a:avLst/>
          </a:prstGeom>
          <a:solidFill>
            <a:srgbClr val="DADBDB"/>
          </a:solidFill>
        </p:spPr>
        <p:txBody>
          <a:bodyPr wrap="square">
            <a:spAutoFit/>
          </a:bodyPr>
          <a:lstStyle/>
          <a:p>
            <a:pPr algn="ctr"/>
            <a:r>
              <a:rPr lang="en-US" sz="2000" dirty="0" err="1">
                <a:latin typeface="Times New Roman" panose="02020603050405020304" pitchFamily="18" charset="0"/>
                <a:cs typeface="Times New Roman" panose="02020603050405020304" pitchFamily="18" charset="0"/>
              </a:rPr>
              <a:t>Gianfredi</a:t>
            </a:r>
            <a:r>
              <a:rPr lang="en-US" sz="2000" dirty="0">
                <a:latin typeface="Times New Roman" panose="02020603050405020304" pitchFamily="18" charset="0"/>
                <a:cs typeface="Times New Roman" panose="02020603050405020304" pitchFamily="18" charset="0"/>
              </a:rPr>
              <a:t> et al. (2025)</a:t>
            </a:r>
          </a:p>
        </p:txBody>
      </p:sp>
    </p:spTree>
    <p:extLst>
      <p:ext uri="{BB962C8B-B14F-4D97-AF65-F5344CB8AC3E}">
        <p14:creationId xmlns:p14="http://schemas.microsoft.com/office/powerpoint/2010/main" val="1134373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DEFINITIONS, KEY CONCEPTS AND THEORETICAL PERSPECTIVES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4"/>
            <a:ext cx="8268629" cy="4876801"/>
          </a:xfrm>
          <a:solidFill>
            <a:srgbClr val="DADBDB"/>
          </a:solidFill>
        </p:spPr>
        <p:txBody>
          <a:bodyPr anchor="ctr">
            <a:normAutofit fontScale="925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Health includes physical, mental and social wellbeing (World Health Organisation, 2023).</a:t>
            </a:r>
          </a:p>
          <a:p>
            <a:pPr>
              <a:lnSpc>
                <a:spcPct val="150000"/>
              </a:lnSpc>
            </a:pPr>
            <a:r>
              <a:rPr lang="en-US" sz="2400" dirty="0">
                <a:latin typeface="Times New Roman" panose="02020603050405020304" pitchFamily="18" charset="0"/>
                <a:cs typeface="Times New Roman" panose="02020603050405020304" pitchFamily="18" charset="0"/>
              </a:rPr>
              <a:t>Health is more than the absence of disease (World Health Organisation, 2023).</a:t>
            </a:r>
          </a:p>
          <a:p>
            <a:pPr>
              <a:lnSpc>
                <a:spcPct val="150000"/>
              </a:lnSpc>
            </a:pPr>
            <a:r>
              <a:rPr lang="en-US" sz="2400" dirty="0">
                <a:latin typeface="Times New Roman" panose="02020603050405020304" pitchFamily="18" charset="0"/>
                <a:cs typeface="Times New Roman" panose="02020603050405020304" pitchFamily="18" charset="0"/>
              </a:rPr>
              <a:t>Modern healthcare focuses on prevention and early intervention.</a:t>
            </a:r>
          </a:p>
          <a:p>
            <a:pPr>
              <a:lnSpc>
                <a:spcPct val="150000"/>
              </a:lnSpc>
            </a:pPr>
            <a:r>
              <a:rPr lang="en-US" sz="2400" dirty="0">
                <a:latin typeface="Times New Roman" panose="02020603050405020304" pitchFamily="18" charset="0"/>
                <a:cs typeface="Times New Roman" panose="02020603050405020304" pitchFamily="18" charset="0"/>
              </a:rPr>
              <a:t>Quality of life and social determinants are the key to good healthcare outcome (World Health Organisation, 2023).</a:t>
            </a:r>
          </a:p>
          <a:p>
            <a:pPr>
              <a:lnSpc>
                <a:spcPct val="150000"/>
              </a:lnSpc>
            </a:pPr>
            <a:r>
              <a:rPr lang="en-US" sz="2400" dirty="0">
                <a:latin typeface="Times New Roman" panose="02020603050405020304" pitchFamily="18" charset="0"/>
                <a:cs typeface="Times New Roman" panose="02020603050405020304" pitchFamily="18" charset="0"/>
              </a:rPr>
              <a:t>Wellbeing is about a person's state of general health and how well they participate in positive life within society.</a:t>
            </a:r>
          </a:p>
        </p:txBody>
      </p:sp>
      <p:pic>
        <p:nvPicPr>
          <p:cNvPr id="6" name="Picture 5">
            <a:extLst>
              <a:ext uri="{FF2B5EF4-FFF2-40B4-BE49-F238E27FC236}">
                <a16:creationId xmlns:a16="http://schemas.microsoft.com/office/drawing/2014/main" id="{4474EE8E-9C35-42B0-99C5-E7942C59B39A}"/>
              </a:ext>
            </a:extLst>
          </p:cNvPr>
          <p:cNvPicPr>
            <a:picLocks noChangeAspect="1"/>
          </p:cNvPicPr>
          <p:nvPr/>
        </p:nvPicPr>
        <p:blipFill>
          <a:blip r:embed="rId3"/>
          <a:stretch>
            <a:fillRect/>
          </a:stretch>
        </p:blipFill>
        <p:spPr>
          <a:xfrm>
            <a:off x="8889933" y="1825624"/>
            <a:ext cx="3062011" cy="2215434"/>
          </a:xfrm>
          <a:prstGeom prst="rect">
            <a:avLst/>
          </a:prstGeom>
        </p:spPr>
      </p:pic>
      <p:sp>
        <p:nvSpPr>
          <p:cNvPr id="8" name="Rectangle 7">
            <a:extLst>
              <a:ext uri="{FF2B5EF4-FFF2-40B4-BE49-F238E27FC236}">
                <a16:creationId xmlns:a16="http://schemas.microsoft.com/office/drawing/2014/main" id="{3008C504-911C-466A-BCB3-709D39CCCE58}"/>
              </a:ext>
            </a:extLst>
          </p:cNvPr>
          <p:cNvSpPr/>
          <p:nvPr/>
        </p:nvSpPr>
        <p:spPr>
          <a:xfrm>
            <a:off x="8889933" y="4033088"/>
            <a:ext cx="3062011" cy="338554"/>
          </a:xfrm>
          <a:prstGeom prst="rect">
            <a:avLst/>
          </a:prstGeom>
          <a:solidFill>
            <a:srgbClr val="DADBDB"/>
          </a:solidFill>
        </p:spPr>
        <p:txBody>
          <a:bodyPr wrap="square">
            <a:spAutoFit/>
          </a:bodyPr>
          <a:lstStyle/>
          <a:p>
            <a:pPr algn="ctr"/>
            <a:r>
              <a:rPr lang="en-US" sz="1600" dirty="0">
                <a:latin typeface="Times New Roman" panose="02020603050405020304" pitchFamily="18" charset="0"/>
                <a:cs typeface="Times New Roman" panose="02020603050405020304" pitchFamily="18" charset="0"/>
              </a:rPr>
              <a:t>Global Wellness Institute (2025)</a:t>
            </a:r>
          </a:p>
        </p:txBody>
      </p:sp>
      <p:pic>
        <p:nvPicPr>
          <p:cNvPr id="9" name="Picture 8">
            <a:extLst>
              <a:ext uri="{FF2B5EF4-FFF2-40B4-BE49-F238E27FC236}">
                <a16:creationId xmlns:a16="http://schemas.microsoft.com/office/drawing/2014/main" id="{9938927A-D045-448D-B363-F04082A0DBA0}"/>
              </a:ext>
            </a:extLst>
          </p:cNvPr>
          <p:cNvPicPr>
            <a:picLocks noChangeAspect="1"/>
          </p:cNvPicPr>
          <p:nvPr/>
        </p:nvPicPr>
        <p:blipFill>
          <a:blip r:embed="rId4"/>
          <a:stretch>
            <a:fillRect/>
          </a:stretch>
        </p:blipFill>
        <p:spPr>
          <a:xfrm>
            <a:off x="8897554" y="4506547"/>
            <a:ext cx="3054390" cy="1826546"/>
          </a:xfrm>
          <a:prstGeom prst="rect">
            <a:avLst/>
          </a:prstGeom>
        </p:spPr>
      </p:pic>
      <p:sp>
        <p:nvSpPr>
          <p:cNvPr id="10" name="Rectangle 9">
            <a:extLst>
              <a:ext uri="{FF2B5EF4-FFF2-40B4-BE49-F238E27FC236}">
                <a16:creationId xmlns:a16="http://schemas.microsoft.com/office/drawing/2014/main" id="{53D7E367-F885-438A-A228-DD6CE98900A7}"/>
              </a:ext>
            </a:extLst>
          </p:cNvPr>
          <p:cNvSpPr/>
          <p:nvPr/>
        </p:nvSpPr>
        <p:spPr>
          <a:xfrm>
            <a:off x="8897553" y="6333093"/>
            <a:ext cx="3054391" cy="369332"/>
          </a:xfrm>
          <a:prstGeom prst="rect">
            <a:avLst/>
          </a:prstGeom>
          <a:solidFill>
            <a:srgbClr val="DADBDB"/>
          </a:solidFill>
        </p:spPr>
        <p:txBody>
          <a:bodyPr wrap="square">
            <a:spAutoFit/>
          </a:bodyPr>
          <a:lstStyle/>
          <a:p>
            <a:pPr algn="ct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Thacharodi</a:t>
            </a:r>
            <a:r>
              <a:rPr lang="en-US" dirty="0">
                <a:latin typeface="Times New Roman" panose="02020603050405020304" pitchFamily="18" charset="0"/>
                <a:cs typeface="Times New Roman" panose="02020603050405020304" pitchFamily="18" charset="0"/>
              </a:rPr>
              <a:t> et al., 2024)</a:t>
            </a:r>
          </a:p>
        </p:txBody>
      </p:sp>
    </p:spTree>
    <p:extLst>
      <p:ext uri="{BB962C8B-B14F-4D97-AF65-F5344CB8AC3E}">
        <p14:creationId xmlns:p14="http://schemas.microsoft.com/office/powerpoint/2010/main" val="3762703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223839"/>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DEFINITIONS, KEY CONCEPTS AND THEORETICAL PERSPECTIVES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4"/>
            <a:ext cx="7867185" cy="4808537"/>
          </a:xfrm>
          <a:solidFill>
            <a:srgbClr val="DADBDB"/>
          </a:solidFill>
        </p:spPr>
        <p:txBody>
          <a:bodyPr anchor="ctr">
            <a:normAutofit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Examples include education, housing and employment.</a:t>
            </a:r>
          </a:p>
          <a:p>
            <a:pPr>
              <a:lnSpc>
                <a:spcPct val="150000"/>
              </a:lnSpc>
            </a:pPr>
            <a:r>
              <a:rPr lang="en-US" sz="2400" dirty="0">
                <a:latin typeface="Times New Roman" panose="02020603050405020304" pitchFamily="18" charset="0"/>
                <a:cs typeface="Times New Roman" panose="02020603050405020304" pitchFamily="18" charset="0"/>
              </a:rPr>
              <a:t>Wellbeing reflects overall health and life participation.</a:t>
            </a:r>
          </a:p>
          <a:p>
            <a:pPr>
              <a:lnSpc>
                <a:spcPct val="150000"/>
              </a:lnSpc>
            </a:pPr>
            <a:r>
              <a:rPr lang="en-US" sz="2400" dirty="0">
                <a:latin typeface="Times New Roman" panose="02020603050405020304" pitchFamily="18" charset="0"/>
                <a:cs typeface="Times New Roman" panose="02020603050405020304" pitchFamily="18" charset="0"/>
              </a:rPr>
              <a:t>Subjective wellbeing includes happiness and life satisfaction (</a:t>
            </a:r>
            <a:r>
              <a:rPr lang="en-US" sz="2400" dirty="0" err="1">
                <a:latin typeface="Times New Roman" panose="02020603050405020304" pitchFamily="18" charset="0"/>
                <a:cs typeface="Times New Roman" panose="02020603050405020304" pitchFamily="18" charset="0"/>
              </a:rPr>
              <a:t>Monden</a:t>
            </a:r>
            <a:r>
              <a:rPr lang="en-US" sz="2400" dirty="0">
                <a:latin typeface="Times New Roman" panose="02020603050405020304" pitchFamily="18" charset="0"/>
                <a:cs typeface="Times New Roman" panose="02020603050405020304" pitchFamily="18" charset="0"/>
              </a:rPr>
              <a:t>, 2024).</a:t>
            </a:r>
          </a:p>
          <a:p>
            <a:pPr>
              <a:lnSpc>
                <a:spcPct val="150000"/>
              </a:lnSpc>
            </a:pPr>
            <a:r>
              <a:rPr lang="en-US" sz="2400" dirty="0">
                <a:latin typeface="Times New Roman" panose="02020603050405020304" pitchFamily="18" charset="0"/>
                <a:cs typeface="Times New Roman" panose="02020603050405020304" pitchFamily="18" charset="0"/>
              </a:rPr>
              <a:t>Objective wellbeing includes health, education and employment measures (</a:t>
            </a:r>
            <a:r>
              <a:rPr lang="en-US" sz="2400" dirty="0" err="1">
                <a:latin typeface="Times New Roman" panose="02020603050405020304" pitchFamily="18" charset="0"/>
                <a:cs typeface="Times New Roman" panose="02020603050405020304" pitchFamily="18" charset="0"/>
              </a:rPr>
              <a:t>Monden</a:t>
            </a:r>
            <a:r>
              <a:rPr lang="en-US" sz="2400" dirty="0">
                <a:latin typeface="Times New Roman" panose="02020603050405020304" pitchFamily="18" charset="0"/>
                <a:cs typeface="Times New Roman" panose="02020603050405020304" pitchFamily="18" charset="0"/>
              </a:rPr>
              <a:t>, 2024).</a:t>
            </a:r>
          </a:p>
          <a:p>
            <a:pPr>
              <a:lnSpc>
                <a:spcPct val="150000"/>
              </a:lnSpc>
            </a:pPr>
            <a:r>
              <a:rPr lang="en-US" sz="2400" dirty="0">
                <a:latin typeface="Times New Roman" panose="02020603050405020304" pitchFamily="18" charset="0"/>
                <a:cs typeface="Times New Roman" panose="02020603050405020304" pitchFamily="18" charset="0"/>
              </a:rPr>
              <a:t>Emotional and social wellbeing affect long-term health (Holt-</a:t>
            </a:r>
            <a:r>
              <a:rPr lang="en-US" sz="2400" dirty="0" err="1">
                <a:latin typeface="Times New Roman" panose="02020603050405020304" pitchFamily="18" charset="0"/>
                <a:cs typeface="Times New Roman" panose="02020603050405020304" pitchFamily="18" charset="0"/>
              </a:rPr>
              <a:t>Lunstad</a:t>
            </a:r>
            <a:r>
              <a:rPr lang="en-US" sz="2400" dirty="0">
                <a:latin typeface="Times New Roman" panose="02020603050405020304" pitchFamily="18" charset="0"/>
                <a:cs typeface="Times New Roman" panose="02020603050405020304" pitchFamily="18" charset="0"/>
              </a:rPr>
              <a:t>, 2024).</a:t>
            </a:r>
          </a:p>
        </p:txBody>
      </p:sp>
      <p:pic>
        <p:nvPicPr>
          <p:cNvPr id="5" name="Picture 4">
            <a:extLst>
              <a:ext uri="{FF2B5EF4-FFF2-40B4-BE49-F238E27FC236}">
                <a16:creationId xmlns:a16="http://schemas.microsoft.com/office/drawing/2014/main" id="{9CBF3A4E-7791-4B69-9E20-C37A758EB745}"/>
              </a:ext>
            </a:extLst>
          </p:cNvPr>
          <p:cNvPicPr>
            <a:picLocks noChangeAspect="1"/>
          </p:cNvPicPr>
          <p:nvPr/>
        </p:nvPicPr>
        <p:blipFill>
          <a:blip r:embed="rId3"/>
          <a:stretch>
            <a:fillRect/>
          </a:stretch>
        </p:blipFill>
        <p:spPr>
          <a:xfrm>
            <a:off x="8325759" y="1825624"/>
            <a:ext cx="3649529" cy="1786256"/>
          </a:xfrm>
          <a:prstGeom prst="rect">
            <a:avLst/>
          </a:prstGeom>
        </p:spPr>
      </p:pic>
      <p:sp>
        <p:nvSpPr>
          <p:cNvPr id="6" name="Rectangle 5">
            <a:extLst>
              <a:ext uri="{FF2B5EF4-FFF2-40B4-BE49-F238E27FC236}">
                <a16:creationId xmlns:a16="http://schemas.microsoft.com/office/drawing/2014/main" id="{55D2C891-C9F9-4995-8DBA-1F99AEE23DF1}"/>
              </a:ext>
            </a:extLst>
          </p:cNvPr>
          <p:cNvSpPr/>
          <p:nvPr/>
        </p:nvSpPr>
        <p:spPr>
          <a:xfrm>
            <a:off x="8325759" y="3611880"/>
            <a:ext cx="3649528"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Measure Wellbeing (2026)</a:t>
            </a:r>
          </a:p>
        </p:txBody>
      </p:sp>
      <p:pic>
        <p:nvPicPr>
          <p:cNvPr id="7" name="Picture 6">
            <a:extLst>
              <a:ext uri="{FF2B5EF4-FFF2-40B4-BE49-F238E27FC236}">
                <a16:creationId xmlns:a16="http://schemas.microsoft.com/office/drawing/2014/main" id="{EC81EEBF-1E66-4124-8287-84662F9A4EDC}"/>
              </a:ext>
            </a:extLst>
          </p:cNvPr>
          <p:cNvPicPr>
            <a:picLocks noChangeAspect="1"/>
          </p:cNvPicPr>
          <p:nvPr/>
        </p:nvPicPr>
        <p:blipFill>
          <a:blip r:embed="rId4"/>
          <a:stretch>
            <a:fillRect/>
          </a:stretch>
        </p:blipFill>
        <p:spPr>
          <a:xfrm>
            <a:off x="8325758" y="4070985"/>
            <a:ext cx="3649527" cy="2163066"/>
          </a:xfrm>
          <a:prstGeom prst="rect">
            <a:avLst/>
          </a:prstGeom>
        </p:spPr>
      </p:pic>
      <p:sp>
        <p:nvSpPr>
          <p:cNvPr id="8" name="Rectangle 7">
            <a:extLst>
              <a:ext uri="{FF2B5EF4-FFF2-40B4-BE49-F238E27FC236}">
                <a16:creationId xmlns:a16="http://schemas.microsoft.com/office/drawing/2014/main" id="{C1B092D8-D9F0-4C98-B50A-A59BCF30B714}"/>
              </a:ext>
            </a:extLst>
          </p:cNvPr>
          <p:cNvSpPr/>
          <p:nvPr/>
        </p:nvSpPr>
        <p:spPr>
          <a:xfrm>
            <a:off x="8325759" y="6234051"/>
            <a:ext cx="3649526"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Hero. (2020).</a:t>
            </a:r>
          </a:p>
        </p:txBody>
      </p:sp>
    </p:spTree>
    <p:extLst>
      <p:ext uri="{BB962C8B-B14F-4D97-AF65-F5344CB8AC3E}">
        <p14:creationId xmlns:p14="http://schemas.microsoft.com/office/powerpoint/2010/main" val="2981030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DEFINITIONS, KEY CONCEPTS AND THEORETICAL PERSPECTIVES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5"/>
            <a:ext cx="7443439" cy="4876800"/>
          </a:xfrm>
          <a:solidFill>
            <a:srgbClr val="DADBDB"/>
          </a:solidFill>
        </p:spPr>
        <p:txBody>
          <a:bodyPr anchor="ctr">
            <a:normAutofit fontScale="850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Sustainable development meets present needs without harming future generations (UN, 2023).</a:t>
            </a:r>
          </a:p>
          <a:p>
            <a:pPr>
              <a:lnSpc>
                <a:spcPct val="150000"/>
              </a:lnSpc>
            </a:pPr>
            <a:r>
              <a:rPr lang="en-US" sz="2400" dirty="0">
                <a:latin typeface="Times New Roman" panose="02020603050405020304" pitchFamily="18" charset="0"/>
                <a:cs typeface="Times New Roman" panose="02020603050405020304" pitchFamily="18" charset="0"/>
              </a:rPr>
              <a:t>Sustainable healthcare promotes efficient resource use and prevention (World Health Organisation, 2022).</a:t>
            </a:r>
          </a:p>
          <a:p>
            <a:pPr>
              <a:lnSpc>
                <a:spcPct val="150000"/>
              </a:lnSpc>
            </a:pPr>
            <a:r>
              <a:rPr lang="en-US" sz="2400" dirty="0">
                <a:latin typeface="Times New Roman" panose="02020603050405020304" pitchFamily="18" charset="0"/>
                <a:cs typeface="Times New Roman" panose="02020603050405020304" pitchFamily="18" charset="0"/>
              </a:rPr>
              <a:t>The Biopsychosocial Model links biological, psychological and social factors (</a:t>
            </a:r>
            <a:r>
              <a:rPr lang="en-US" sz="2400" dirty="0" err="1">
                <a:latin typeface="Times New Roman" panose="02020603050405020304" pitchFamily="18" charset="0"/>
                <a:cs typeface="Times New Roman" panose="02020603050405020304" pitchFamily="18" charset="0"/>
              </a:rPr>
              <a:t>Danasekaran</a:t>
            </a:r>
            <a:r>
              <a:rPr lang="en-US" sz="2400" dirty="0">
                <a:latin typeface="Times New Roman" panose="02020603050405020304" pitchFamily="18" charset="0"/>
                <a:cs typeface="Times New Roman" panose="02020603050405020304" pitchFamily="18" charset="0"/>
              </a:rPr>
              <a:t>, 2024).</a:t>
            </a:r>
          </a:p>
          <a:p>
            <a:pPr>
              <a:lnSpc>
                <a:spcPct val="150000"/>
              </a:lnSpc>
            </a:pPr>
            <a:r>
              <a:rPr lang="en-US" sz="2400" dirty="0">
                <a:latin typeface="Times New Roman" panose="02020603050405020304" pitchFamily="18" charset="0"/>
                <a:cs typeface="Times New Roman" panose="02020603050405020304" pitchFamily="18" charset="0"/>
              </a:rPr>
              <a:t>The Ecological and Holistic Models support community-focused and whole-person care (Goyal and Chauhan, 2024).</a:t>
            </a:r>
          </a:p>
          <a:p>
            <a:pPr>
              <a:lnSpc>
                <a:spcPct val="150000"/>
              </a:lnSpc>
            </a:pPr>
            <a:r>
              <a:rPr lang="en-US" sz="2400" dirty="0">
                <a:latin typeface="Times New Roman" panose="02020603050405020304" pitchFamily="18" charset="0"/>
                <a:cs typeface="Times New Roman" panose="02020603050405020304" pitchFamily="18" charset="0"/>
              </a:rPr>
              <a:t>Integrated care faces challenges including staff shortages, fragmented services and limited NHS funding (Glasby, 2026).</a:t>
            </a:r>
          </a:p>
        </p:txBody>
      </p:sp>
      <p:pic>
        <p:nvPicPr>
          <p:cNvPr id="5" name="Picture 4">
            <a:extLst>
              <a:ext uri="{FF2B5EF4-FFF2-40B4-BE49-F238E27FC236}">
                <a16:creationId xmlns:a16="http://schemas.microsoft.com/office/drawing/2014/main" id="{9F59D89A-880F-4E94-B643-4A8A5553B775}"/>
              </a:ext>
            </a:extLst>
          </p:cNvPr>
          <p:cNvPicPr>
            <a:picLocks noChangeAspect="1"/>
          </p:cNvPicPr>
          <p:nvPr/>
        </p:nvPicPr>
        <p:blipFill>
          <a:blip r:embed="rId3"/>
          <a:stretch>
            <a:fillRect/>
          </a:stretch>
        </p:blipFill>
        <p:spPr>
          <a:xfrm>
            <a:off x="7895062" y="1871345"/>
            <a:ext cx="4182637" cy="4430970"/>
          </a:xfrm>
          <a:prstGeom prst="rect">
            <a:avLst/>
          </a:prstGeom>
        </p:spPr>
      </p:pic>
      <p:sp>
        <p:nvSpPr>
          <p:cNvPr id="7" name="Rectangle 6">
            <a:extLst>
              <a:ext uri="{FF2B5EF4-FFF2-40B4-BE49-F238E27FC236}">
                <a16:creationId xmlns:a16="http://schemas.microsoft.com/office/drawing/2014/main" id="{2B669F05-50B8-437F-8888-6B46A5B4927A}"/>
              </a:ext>
            </a:extLst>
          </p:cNvPr>
          <p:cNvSpPr/>
          <p:nvPr/>
        </p:nvSpPr>
        <p:spPr>
          <a:xfrm>
            <a:off x="7895062" y="6302315"/>
            <a:ext cx="4182638"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Fischer, (2015)</a:t>
            </a:r>
          </a:p>
        </p:txBody>
      </p:sp>
    </p:spTree>
    <p:extLst>
      <p:ext uri="{BB962C8B-B14F-4D97-AF65-F5344CB8AC3E}">
        <p14:creationId xmlns:p14="http://schemas.microsoft.com/office/powerpoint/2010/main" val="2762998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SUSTAINABLE DEVELOPMENT GOALS AND INTEGRATION INTO HEALTH AND SOCIAL CARE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7800278" cy="4876800"/>
          </a:xfrm>
          <a:solidFill>
            <a:srgbClr val="DADBDB"/>
          </a:solidFill>
        </p:spPr>
        <p:txBody>
          <a:bodyPr anchor="ctr">
            <a:normAutofit fontScale="925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SDG 3 aims to ensure healthy lives and wellbeing for all (UN, 2023).</a:t>
            </a:r>
          </a:p>
          <a:p>
            <a:pPr>
              <a:lnSpc>
                <a:spcPct val="150000"/>
              </a:lnSpc>
            </a:pPr>
            <a:r>
              <a:rPr lang="en-US" sz="2400" dirty="0">
                <a:latin typeface="Times New Roman" panose="02020603050405020304" pitchFamily="18" charset="0"/>
                <a:cs typeface="Times New Roman" panose="02020603050405020304" pitchFamily="18" charset="0"/>
              </a:rPr>
              <a:t>SDG 3 promotes disease prevention and mental health improvement.</a:t>
            </a:r>
          </a:p>
          <a:p>
            <a:pPr>
              <a:lnSpc>
                <a:spcPct val="150000"/>
              </a:lnSpc>
            </a:pPr>
            <a:r>
              <a:rPr lang="en-US" sz="2400" dirty="0">
                <a:latin typeface="Times New Roman" panose="02020603050405020304" pitchFamily="18" charset="0"/>
                <a:cs typeface="Times New Roman" panose="02020603050405020304" pitchFamily="18" charset="0"/>
              </a:rPr>
              <a:t>The goal supports health equality and sustainable healthcare systems.</a:t>
            </a:r>
          </a:p>
          <a:p>
            <a:pPr>
              <a:lnSpc>
                <a:spcPct val="150000"/>
              </a:lnSpc>
            </a:pPr>
            <a:r>
              <a:rPr lang="en-US" sz="2400" dirty="0">
                <a:latin typeface="Times New Roman" panose="02020603050405020304" pitchFamily="18" charset="0"/>
                <a:cs typeface="Times New Roman" panose="02020603050405020304" pitchFamily="18" charset="0"/>
              </a:rPr>
              <a:t>SDG 3 has influenced UK preventive healthcare strategies.</a:t>
            </a:r>
          </a:p>
          <a:p>
            <a:pPr>
              <a:lnSpc>
                <a:spcPct val="150000"/>
              </a:lnSpc>
            </a:pPr>
            <a:r>
              <a:rPr lang="en-US" sz="2400" dirty="0">
                <a:latin typeface="Times New Roman" panose="02020603050405020304" pitchFamily="18" charset="0"/>
                <a:cs typeface="Times New Roman" panose="02020603050405020304" pitchFamily="18" charset="0"/>
              </a:rPr>
              <a:t>Community-based care helps manage long-term health conditions.</a:t>
            </a:r>
          </a:p>
        </p:txBody>
      </p:sp>
      <p:pic>
        <p:nvPicPr>
          <p:cNvPr id="4" name="Picture 3">
            <a:extLst>
              <a:ext uri="{FF2B5EF4-FFF2-40B4-BE49-F238E27FC236}">
                <a16:creationId xmlns:a16="http://schemas.microsoft.com/office/drawing/2014/main" id="{18EC701D-9A94-4FE4-BA31-E3241B2CC840}"/>
              </a:ext>
            </a:extLst>
          </p:cNvPr>
          <p:cNvPicPr>
            <a:picLocks noChangeAspect="1"/>
          </p:cNvPicPr>
          <p:nvPr/>
        </p:nvPicPr>
        <p:blipFill>
          <a:blip r:embed="rId3"/>
          <a:stretch>
            <a:fillRect/>
          </a:stretch>
        </p:blipFill>
        <p:spPr>
          <a:xfrm>
            <a:off x="8256856" y="1825625"/>
            <a:ext cx="3822700" cy="4351338"/>
          </a:xfrm>
          <a:prstGeom prst="rect">
            <a:avLst/>
          </a:prstGeom>
        </p:spPr>
      </p:pic>
      <p:sp>
        <p:nvSpPr>
          <p:cNvPr id="5" name="Rectangle 4">
            <a:extLst>
              <a:ext uri="{FF2B5EF4-FFF2-40B4-BE49-F238E27FC236}">
                <a16:creationId xmlns:a16="http://schemas.microsoft.com/office/drawing/2014/main" id="{7F90F6B6-FA89-4DE6-980D-700CAFCDD7CE}"/>
              </a:ext>
            </a:extLst>
          </p:cNvPr>
          <p:cNvSpPr/>
          <p:nvPr/>
        </p:nvSpPr>
        <p:spPr>
          <a:xfrm>
            <a:off x="8256857" y="6302315"/>
            <a:ext cx="3822699"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AI for Good (2022)</a:t>
            </a:r>
          </a:p>
        </p:txBody>
      </p:sp>
    </p:spTree>
    <p:extLst>
      <p:ext uri="{BB962C8B-B14F-4D97-AF65-F5344CB8AC3E}">
        <p14:creationId xmlns:p14="http://schemas.microsoft.com/office/powerpoint/2010/main" val="1606489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SUSTAINABLE DEVELOPMENT GOALS AND INTEGRATION INTO HEALTH AND SOCIAL CARE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5"/>
            <a:ext cx="6952785" cy="4876800"/>
          </a:xfrm>
          <a:solidFill>
            <a:srgbClr val="DADBDB"/>
          </a:solidFill>
        </p:spPr>
        <p:txBody>
          <a:bodyPr anchor="ctr">
            <a:normAutofit fontScale="850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The NHS Diabetes Prevention </a:t>
            </a:r>
            <a:r>
              <a:rPr lang="en-US" sz="2400" dirty="0" err="1">
                <a:latin typeface="Times New Roman" panose="02020603050405020304" pitchFamily="18" charset="0"/>
                <a:cs typeface="Times New Roman" panose="02020603050405020304" pitchFamily="18" charset="0"/>
              </a:rPr>
              <a:t>Programme</a:t>
            </a:r>
            <a:r>
              <a:rPr lang="en-US" sz="2400" dirty="0">
                <a:latin typeface="Times New Roman" panose="02020603050405020304" pitchFamily="18" charset="0"/>
                <a:cs typeface="Times New Roman" panose="02020603050405020304" pitchFamily="18" charset="0"/>
              </a:rPr>
              <a:t> encourages healthier lifestyles (NHS England, 2023).</a:t>
            </a:r>
          </a:p>
          <a:p>
            <a:pPr>
              <a:lnSpc>
                <a:spcPct val="150000"/>
              </a:lnSpc>
            </a:pPr>
            <a:r>
              <a:rPr lang="en-US" sz="2400" dirty="0">
                <a:latin typeface="Times New Roman" panose="02020603050405020304" pitchFamily="18" charset="0"/>
                <a:cs typeface="Times New Roman" panose="02020603050405020304" pitchFamily="18" charset="0"/>
              </a:rPr>
              <a:t>Participants showed weight loss and reduced diabetes risk factors (NHS England, 2023).</a:t>
            </a:r>
          </a:p>
          <a:p>
            <a:pPr>
              <a:lnSpc>
                <a:spcPct val="150000"/>
              </a:lnSpc>
            </a:pPr>
            <a:r>
              <a:rPr lang="en-US" sz="2400" dirty="0">
                <a:latin typeface="Times New Roman" panose="02020603050405020304" pitchFamily="18" charset="0"/>
                <a:cs typeface="Times New Roman" panose="02020603050405020304" pitchFamily="18" charset="0"/>
              </a:rPr>
              <a:t>Telehealth expanded access to healthcare after COVID-19.</a:t>
            </a:r>
          </a:p>
          <a:p>
            <a:pPr>
              <a:lnSpc>
                <a:spcPct val="150000"/>
              </a:lnSpc>
            </a:pPr>
            <a:r>
              <a:rPr lang="en-US" sz="2400" dirty="0">
                <a:latin typeface="Times New Roman" panose="02020603050405020304" pitchFamily="18" charset="0"/>
                <a:cs typeface="Times New Roman" panose="02020603050405020304" pitchFamily="18" charset="0"/>
              </a:rPr>
              <a:t>Digital healthcare improves efficiency and patient convenience (Marshall et al., 2026).</a:t>
            </a:r>
          </a:p>
          <a:p>
            <a:pPr>
              <a:lnSpc>
                <a:spcPct val="150000"/>
              </a:lnSpc>
            </a:pPr>
            <a:r>
              <a:rPr lang="en-US" sz="2400" dirty="0">
                <a:latin typeface="Times New Roman" panose="02020603050405020304" pitchFamily="18" charset="0"/>
                <a:cs typeface="Times New Roman" panose="02020603050405020304" pitchFamily="18" charset="0"/>
              </a:rPr>
              <a:t>Digital exclusion, staff shortages and funding pressures remain challenges (Saleh, 2024).</a:t>
            </a:r>
          </a:p>
        </p:txBody>
      </p:sp>
      <p:pic>
        <p:nvPicPr>
          <p:cNvPr id="5" name="Picture 4">
            <a:extLst>
              <a:ext uri="{FF2B5EF4-FFF2-40B4-BE49-F238E27FC236}">
                <a16:creationId xmlns:a16="http://schemas.microsoft.com/office/drawing/2014/main" id="{16177DC3-6E9B-49B2-88CD-F95D1813EC24}"/>
              </a:ext>
            </a:extLst>
          </p:cNvPr>
          <p:cNvPicPr>
            <a:picLocks noChangeAspect="1"/>
          </p:cNvPicPr>
          <p:nvPr/>
        </p:nvPicPr>
        <p:blipFill>
          <a:blip r:embed="rId3"/>
          <a:stretch>
            <a:fillRect/>
          </a:stretch>
        </p:blipFill>
        <p:spPr>
          <a:xfrm>
            <a:off x="7359805" y="1825625"/>
            <a:ext cx="4603594" cy="4476690"/>
          </a:xfrm>
          <a:prstGeom prst="rect">
            <a:avLst/>
          </a:prstGeom>
        </p:spPr>
      </p:pic>
      <p:sp>
        <p:nvSpPr>
          <p:cNvPr id="7" name="Rectangle 6">
            <a:extLst>
              <a:ext uri="{FF2B5EF4-FFF2-40B4-BE49-F238E27FC236}">
                <a16:creationId xmlns:a16="http://schemas.microsoft.com/office/drawing/2014/main" id="{9367DA07-CA70-40C5-894F-F044B826A9D7}"/>
              </a:ext>
            </a:extLst>
          </p:cNvPr>
          <p:cNvSpPr/>
          <p:nvPr/>
        </p:nvSpPr>
        <p:spPr>
          <a:xfrm>
            <a:off x="7359805" y="6302315"/>
            <a:ext cx="4603594"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NHS. (2016)</a:t>
            </a:r>
          </a:p>
        </p:txBody>
      </p:sp>
    </p:spTree>
    <p:extLst>
      <p:ext uri="{BB962C8B-B14F-4D97-AF65-F5344CB8AC3E}">
        <p14:creationId xmlns:p14="http://schemas.microsoft.com/office/powerpoint/2010/main" val="84670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74319" y="1775134"/>
            <a:ext cx="7464497" cy="4927291"/>
          </a:xfrm>
          <a:solidFill>
            <a:srgbClr val="DADBDB"/>
          </a:solidFill>
        </p:spPr>
        <p:txBody>
          <a:bodyPr anchor="ctr">
            <a:normAutofit/>
          </a:bodyPr>
          <a:lstStyle/>
          <a:p>
            <a:pPr>
              <a:lnSpc>
                <a:spcPct val="150000"/>
              </a:lnSpc>
            </a:pPr>
            <a:r>
              <a:rPr lang="en-US" sz="2400" dirty="0">
                <a:latin typeface="Times New Roman" panose="02020603050405020304" pitchFamily="18" charset="0"/>
                <a:cs typeface="Times New Roman" panose="02020603050405020304" pitchFamily="18" charset="0"/>
              </a:rPr>
              <a:t>International and national policies support sustainable healthcare services.</a:t>
            </a:r>
          </a:p>
          <a:p>
            <a:pPr>
              <a:lnSpc>
                <a:spcPct val="150000"/>
              </a:lnSpc>
            </a:pPr>
            <a:r>
              <a:rPr lang="en-US" sz="2400" dirty="0">
                <a:latin typeface="Times New Roman" panose="02020603050405020304" pitchFamily="18" charset="0"/>
                <a:cs typeface="Times New Roman" panose="02020603050405020304" pitchFamily="18" charset="0"/>
              </a:rPr>
              <a:t>WHO’s Health in All Policies approach links health with housing, education and employment.</a:t>
            </a:r>
          </a:p>
          <a:p>
            <a:pPr>
              <a:lnSpc>
                <a:spcPct val="150000"/>
              </a:lnSpc>
            </a:pPr>
            <a:r>
              <a:rPr lang="en-US" sz="2400" dirty="0">
                <a:latin typeface="Times New Roman" panose="02020603050405020304" pitchFamily="18" charset="0"/>
                <a:cs typeface="Times New Roman" panose="02020603050405020304" pitchFamily="18" charset="0"/>
              </a:rPr>
              <a:t>Social factors have a major impact on health outcomes.</a:t>
            </a:r>
          </a:p>
          <a:p>
            <a:pPr>
              <a:lnSpc>
                <a:spcPct val="150000"/>
              </a:lnSpc>
            </a:pPr>
            <a:r>
              <a:rPr lang="en-US" sz="2400" dirty="0">
                <a:latin typeface="Times New Roman" panose="02020603050405020304" pitchFamily="18" charset="0"/>
                <a:cs typeface="Times New Roman" panose="02020603050405020304" pitchFamily="18" charset="0"/>
              </a:rPr>
              <a:t>The WHO Sustainable Development Agenda promotes wellbeing and prevention.</a:t>
            </a:r>
          </a:p>
          <a:p>
            <a:pPr>
              <a:lnSpc>
                <a:spcPct val="150000"/>
              </a:lnSpc>
            </a:pPr>
            <a:r>
              <a:rPr lang="en-US" sz="2400" dirty="0">
                <a:latin typeface="Times New Roman" panose="02020603050405020304" pitchFamily="18" charset="0"/>
                <a:cs typeface="Times New Roman" panose="02020603050405020304" pitchFamily="18" charset="0"/>
              </a:rPr>
              <a:t>SDG 3 supports equal access to healthcare for all.</a:t>
            </a:r>
          </a:p>
        </p:txBody>
      </p:sp>
      <p:pic>
        <p:nvPicPr>
          <p:cNvPr id="5" name="Picture 4">
            <a:extLst>
              <a:ext uri="{FF2B5EF4-FFF2-40B4-BE49-F238E27FC236}">
                <a16:creationId xmlns:a16="http://schemas.microsoft.com/office/drawing/2014/main" id="{F4F78772-8C6A-4F60-99EB-23B4F99ECEB4}"/>
              </a:ext>
            </a:extLst>
          </p:cNvPr>
          <p:cNvPicPr>
            <a:picLocks noChangeAspect="1"/>
          </p:cNvPicPr>
          <p:nvPr/>
        </p:nvPicPr>
        <p:blipFill>
          <a:blip r:embed="rId3"/>
          <a:stretch>
            <a:fillRect/>
          </a:stretch>
        </p:blipFill>
        <p:spPr>
          <a:xfrm>
            <a:off x="8013137" y="1775134"/>
            <a:ext cx="4178863" cy="2088942"/>
          </a:xfrm>
          <a:prstGeom prst="rect">
            <a:avLst/>
          </a:prstGeom>
        </p:spPr>
      </p:pic>
      <p:sp>
        <p:nvSpPr>
          <p:cNvPr id="6" name="Rectangle 5">
            <a:extLst>
              <a:ext uri="{FF2B5EF4-FFF2-40B4-BE49-F238E27FC236}">
                <a16:creationId xmlns:a16="http://schemas.microsoft.com/office/drawing/2014/main" id="{A24B4E1B-86E2-4EEF-8A48-02E355309332}"/>
              </a:ext>
            </a:extLst>
          </p:cNvPr>
          <p:cNvSpPr/>
          <p:nvPr/>
        </p:nvSpPr>
        <p:spPr>
          <a:xfrm>
            <a:off x="8013138" y="3865392"/>
            <a:ext cx="4178862"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University of Illinois. (2020)</a:t>
            </a:r>
          </a:p>
        </p:txBody>
      </p:sp>
      <p:pic>
        <p:nvPicPr>
          <p:cNvPr id="7" name="Picture 6">
            <a:extLst>
              <a:ext uri="{FF2B5EF4-FFF2-40B4-BE49-F238E27FC236}">
                <a16:creationId xmlns:a16="http://schemas.microsoft.com/office/drawing/2014/main" id="{CBAE8CE6-D11F-4476-ADFC-68EE97824CDE}"/>
              </a:ext>
            </a:extLst>
          </p:cNvPr>
          <p:cNvPicPr>
            <a:picLocks noChangeAspect="1"/>
          </p:cNvPicPr>
          <p:nvPr/>
        </p:nvPicPr>
        <p:blipFill rotWithShape="1">
          <a:blip r:embed="rId4"/>
          <a:srcRect t="17778" b="13056"/>
          <a:stretch/>
        </p:blipFill>
        <p:spPr>
          <a:xfrm>
            <a:off x="8013136" y="4265503"/>
            <a:ext cx="4178863" cy="2036812"/>
          </a:xfrm>
          <a:prstGeom prst="rect">
            <a:avLst/>
          </a:prstGeom>
        </p:spPr>
      </p:pic>
      <p:sp>
        <p:nvSpPr>
          <p:cNvPr id="11" name="Rectangle 10">
            <a:extLst>
              <a:ext uri="{FF2B5EF4-FFF2-40B4-BE49-F238E27FC236}">
                <a16:creationId xmlns:a16="http://schemas.microsoft.com/office/drawing/2014/main" id="{FC8B8035-E6D6-4637-AF1F-2A43283CA7CF}"/>
              </a:ext>
            </a:extLst>
          </p:cNvPr>
          <p:cNvSpPr/>
          <p:nvPr/>
        </p:nvSpPr>
        <p:spPr>
          <a:xfrm>
            <a:off x="8013135" y="6302315"/>
            <a:ext cx="4178863"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UN. (2025)</a:t>
            </a:r>
          </a:p>
        </p:txBody>
      </p:sp>
    </p:spTree>
    <p:extLst>
      <p:ext uri="{BB962C8B-B14F-4D97-AF65-F5344CB8AC3E}">
        <p14:creationId xmlns:p14="http://schemas.microsoft.com/office/powerpoint/2010/main" val="2646940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6"/>
            <a:ext cx="8389620" cy="4836534"/>
          </a:xfrm>
          <a:solidFill>
            <a:srgbClr val="DADBDB"/>
          </a:solidFill>
        </p:spPr>
        <p:txBody>
          <a:bodyPr anchor="ctr">
            <a:normAutofit fontScale="925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The NHS Long Term Plan expands prevention, integration and digital services (NHS England, 2023).</a:t>
            </a:r>
          </a:p>
          <a:p>
            <a:pPr>
              <a:lnSpc>
                <a:spcPct val="150000"/>
              </a:lnSpc>
            </a:pPr>
            <a:r>
              <a:rPr lang="en-US" sz="2400" dirty="0">
                <a:latin typeface="Times New Roman" panose="02020603050405020304" pitchFamily="18" charset="0"/>
                <a:cs typeface="Times New Roman" panose="02020603050405020304" pitchFamily="18" charset="0"/>
              </a:rPr>
              <a:t>The plan also strengthens mental health support (NHS England, 2023).</a:t>
            </a:r>
          </a:p>
          <a:p>
            <a:pPr>
              <a:lnSpc>
                <a:spcPct val="150000"/>
              </a:lnSpc>
            </a:pPr>
            <a:r>
              <a:rPr lang="en-US" sz="2400" dirty="0">
                <a:latin typeface="Times New Roman" panose="02020603050405020304" pitchFamily="18" charset="0"/>
                <a:cs typeface="Times New Roman" panose="02020603050405020304" pitchFamily="18" charset="0"/>
              </a:rPr>
              <a:t>The Care Act 2014 promotes person-centred care and community support (GOV.UK, 2014).</a:t>
            </a:r>
          </a:p>
          <a:p>
            <a:pPr>
              <a:lnSpc>
                <a:spcPct val="150000"/>
              </a:lnSpc>
            </a:pPr>
            <a:r>
              <a:rPr lang="en-US" sz="2400" dirty="0">
                <a:latin typeface="Times New Roman" panose="02020603050405020304" pitchFamily="18" charset="0"/>
                <a:cs typeface="Times New Roman" panose="02020603050405020304" pitchFamily="18" charset="0"/>
              </a:rPr>
              <a:t>Integrated policies improve service coordination and reduce hospital admissions (Wolstenholme, 2022).</a:t>
            </a:r>
          </a:p>
          <a:p>
            <a:pPr>
              <a:lnSpc>
                <a:spcPct val="150000"/>
              </a:lnSpc>
            </a:pPr>
            <a:r>
              <a:rPr lang="en-US" sz="2400" dirty="0">
                <a:latin typeface="Times New Roman" panose="02020603050405020304" pitchFamily="18" charset="0"/>
                <a:cs typeface="Times New Roman" panose="02020603050405020304" pitchFamily="18" charset="0"/>
              </a:rPr>
              <a:t>\Funding pressures, staff shortages and fragmented services can limit policy effectiveness (Glasby, 2026).</a:t>
            </a:r>
          </a:p>
        </p:txBody>
      </p:sp>
      <p:pic>
        <p:nvPicPr>
          <p:cNvPr id="4" name="Picture 3">
            <a:extLst>
              <a:ext uri="{FF2B5EF4-FFF2-40B4-BE49-F238E27FC236}">
                <a16:creationId xmlns:a16="http://schemas.microsoft.com/office/drawing/2014/main" id="{25CF808D-CA21-409C-9055-36022A69C86E}"/>
              </a:ext>
            </a:extLst>
          </p:cNvPr>
          <p:cNvPicPr>
            <a:picLocks noChangeAspect="1"/>
          </p:cNvPicPr>
          <p:nvPr/>
        </p:nvPicPr>
        <p:blipFill>
          <a:blip r:embed="rId3"/>
          <a:stretch>
            <a:fillRect/>
          </a:stretch>
        </p:blipFill>
        <p:spPr>
          <a:xfrm>
            <a:off x="8702690" y="1825625"/>
            <a:ext cx="3260710" cy="2243456"/>
          </a:xfrm>
          <a:prstGeom prst="rect">
            <a:avLst/>
          </a:prstGeom>
        </p:spPr>
      </p:pic>
      <p:sp>
        <p:nvSpPr>
          <p:cNvPr id="5" name="Rectangle 4">
            <a:extLst>
              <a:ext uri="{FF2B5EF4-FFF2-40B4-BE49-F238E27FC236}">
                <a16:creationId xmlns:a16="http://schemas.microsoft.com/office/drawing/2014/main" id="{C9A34100-A680-416A-BCC9-7BD83A65626F}"/>
              </a:ext>
            </a:extLst>
          </p:cNvPr>
          <p:cNvSpPr/>
          <p:nvPr/>
        </p:nvSpPr>
        <p:spPr>
          <a:xfrm>
            <a:off x="8702690" y="4136071"/>
            <a:ext cx="3260710"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NHS. (2023)</a:t>
            </a:r>
          </a:p>
        </p:txBody>
      </p:sp>
      <p:pic>
        <p:nvPicPr>
          <p:cNvPr id="6" name="Picture 5">
            <a:extLst>
              <a:ext uri="{FF2B5EF4-FFF2-40B4-BE49-F238E27FC236}">
                <a16:creationId xmlns:a16="http://schemas.microsoft.com/office/drawing/2014/main" id="{FC56CA06-D757-4431-B250-53A28B46EAD2}"/>
              </a:ext>
            </a:extLst>
          </p:cNvPr>
          <p:cNvPicPr>
            <a:picLocks noChangeAspect="1"/>
          </p:cNvPicPr>
          <p:nvPr/>
        </p:nvPicPr>
        <p:blipFill>
          <a:blip r:embed="rId4"/>
          <a:stretch>
            <a:fillRect/>
          </a:stretch>
        </p:blipFill>
        <p:spPr>
          <a:xfrm>
            <a:off x="8702690" y="4580311"/>
            <a:ext cx="3260710" cy="1637609"/>
          </a:xfrm>
          <a:prstGeom prst="rect">
            <a:avLst/>
          </a:prstGeom>
        </p:spPr>
      </p:pic>
      <p:sp>
        <p:nvSpPr>
          <p:cNvPr id="8" name="Rectangle 7">
            <a:extLst>
              <a:ext uri="{FF2B5EF4-FFF2-40B4-BE49-F238E27FC236}">
                <a16:creationId xmlns:a16="http://schemas.microsoft.com/office/drawing/2014/main" id="{F3A461FB-A0B8-46EC-B3BE-F7FB13257BF4}"/>
              </a:ext>
            </a:extLst>
          </p:cNvPr>
          <p:cNvSpPr/>
          <p:nvPr/>
        </p:nvSpPr>
        <p:spPr>
          <a:xfrm>
            <a:off x="8702690" y="6262049"/>
            <a:ext cx="3260710"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Carrigan et al. (2023)</a:t>
            </a:r>
          </a:p>
        </p:txBody>
      </p:sp>
    </p:spTree>
    <p:extLst>
      <p:ext uri="{BB962C8B-B14F-4D97-AF65-F5344CB8AC3E}">
        <p14:creationId xmlns:p14="http://schemas.microsoft.com/office/powerpoint/2010/main" val="3477033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EXAMPLES AND CASE STUDIES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4"/>
            <a:ext cx="7911790" cy="4876801"/>
          </a:xfrm>
          <a:solidFill>
            <a:srgbClr val="DADBDB"/>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Change4Life was launched in 2009 to reduce childhood obesity (Public Health England, 2017).</a:t>
            </a:r>
          </a:p>
          <a:p>
            <a:pPr>
              <a:lnSpc>
                <a:spcPct val="150000"/>
              </a:lnSpc>
            </a:pPr>
            <a:r>
              <a:rPr lang="en-US" sz="2000" dirty="0">
                <a:latin typeface="Times New Roman" panose="02020603050405020304" pitchFamily="18" charset="0"/>
                <a:cs typeface="Times New Roman" panose="02020603050405020304" pitchFamily="18" charset="0"/>
              </a:rPr>
              <a:t>The campaign promotes healthy eating, reduced sugar intake and physical activity.</a:t>
            </a:r>
          </a:p>
          <a:p>
            <a:pPr>
              <a:lnSpc>
                <a:spcPct val="150000"/>
              </a:lnSpc>
            </a:pPr>
            <a:r>
              <a:rPr lang="en-US" sz="2000" dirty="0">
                <a:latin typeface="Times New Roman" panose="02020603050405020304" pitchFamily="18" charset="0"/>
                <a:cs typeface="Times New Roman" panose="02020603050405020304" pitchFamily="18" charset="0"/>
              </a:rPr>
              <a:t>It uses TV adverts, schools, apps, supermarkets and online platforms.</a:t>
            </a:r>
          </a:p>
          <a:p>
            <a:pPr>
              <a:lnSpc>
                <a:spcPct val="150000"/>
              </a:lnSpc>
            </a:pPr>
            <a:r>
              <a:rPr lang="en-US" sz="2000" dirty="0">
                <a:latin typeface="Times New Roman" panose="02020603050405020304" pitchFamily="18" charset="0"/>
                <a:cs typeface="Times New Roman" panose="02020603050405020304" pitchFamily="18" charset="0"/>
              </a:rPr>
              <a:t>Change4Life supports SDG 3 through disease prevention and health promotion (Mathews et al., 2025).</a:t>
            </a:r>
          </a:p>
          <a:p>
            <a:pPr>
              <a:lnSpc>
                <a:spcPct val="150000"/>
              </a:lnSpc>
            </a:pPr>
            <a:r>
              <a:rPr lang="en-US" sz="2000" dirty="0">
                <a:latin typeface="Times New Roman" panose="02020603050405020304" pitchFamily="18" charset="0"/>
                <a:cs typeface="Times New Roman" panose="02020603050405020304" pitchFamily="18" charset="0"/>
              </a:rPr>
              <a:t>The campaign increased parental awareness of healthy lifestyles (Croker et al., 2012).</a:t>
            </a:r>
          </a:p>
        </p:txBody>
      </p:sp>
      <p:pic>
        <p:nvPicPr>
          <p:cNvPr id="4" name="Picture 3">
            <a:extLst>
              <a:ext uri="{FF2B5EF4-FFF2-40B4-BE49-F238E27FC236}">
                <a16:creationId xmlns:a16="http://schemas.microsoft.com/office/drawing/2014/main" id="{99248344-3597-47EA-ACF8-94F1A870E2BF}"/>
              </a:ext>
            </a:extLst>
          </p:cNvPr>
          <p:cNvPicPr>
            <a:picLocks noChangeAspect="1"/>
          </p:cNvPicPr>
          <p:nvPr/>
        </p:nvPicPr>
        <p:blipFill>
          <a:blip r:embed="rId3"/>
          <a:stretch>
            <a:fillRect/>
          </a:stretch>
        </p:blipFill>
        <p:spPr>
          <a:xfrm>
            <a:off x="8562083" y="1825625"/>
            <a:ext cx="3401317" cy="4516182"/>
          </a:xfrm>
          <a:prstGeom prst="rect">
            <a:avLst/>
          </a:prstGeom>
        </p:spPr>
      </p:pic>
      <p:sp>
        <p:nvSpPr>
          <p:cNvPr id="6" name="Rectangle 5">
            <a:extLst>
              <a:ext uri="{FF2B5EF4-FFF2-40B4-BE49-F238E27FC236}">
                <a16:creationId xmlns:a16="http://schemas.microsoft.com/office/drawing/2014/main" id="{1B8509EE-CEB5-49C2-8BC2-4A1A3F2BDCD2}"/>
              </a:ext>
            </a:extLst>
          </p:cNvPr>
          <p:cNvSpPr/>
          <p:nvPr/>
        </p:nvSpPr>
        <p:spPr>
          <a:xfrm>
            <a:off x="8562083" y="6367966"/>
            <a:ext cx="3401316"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NSM, (2020)</a:t>
            </a:r>
          </a:p>
        </p:txBody>
      </p:sp>
    </p:spTree>
    <p:extLst>
      <p:ext uri="{BB962C8B-B14F-4D97-AF65-F5344CB8AC3E}">
        <p14:creationId xmlns:p14="http://schemas.microsoft.com/office/powerpoint/2010/main" val="1391336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EXAMPLES AND CASE STUDIES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79338" y="1710766"/>
            <a:ext cx="7325794" cy="4991659"/>
          </a:xfrm>
          <a:solidFill>
            <a:srgbClr val="DADBDB"/>
          </a:solidFill>
        </p:spPr>
        <p:txBody>
          <a:bodyPr anchor="ctr">
            <a:normAutofit fontScale="92500" lnSpcReduction="20000"/>
          </a:bodyPr>
          <a:lstStyle/>
          <a:p>
            <a:pPr>
              <a:lnSpc>
                <a:spcPct val="150000"/>
              </a:lnSpc>
            </a:pPr>
            <a:r>
              <a:rPr lang="en-US" sz="2400" dirty="0">
                <a:latin typeface="Times New Roman" panose="02020603050405020304" pitchFamily="18" charset="0"/>
                <a:cs typeface="Times New Roman" panose="02020603050405020304" pitchFamily="18" charset="0"/>
              </a:rPr>
              <a:t>It applies the Health Belief Model to encourage behaviour change.</a:t>
            </a:r>
          </a:p>
          <a:p>
            <a:pPr>
              <a:lnSpc>
                <a:spcPct val="150000"/>
              </a:lnSpc>
            </a:pPr>
            <a:r>
              <a:rPr lang="en-US" sz="2400" dirty="0">
                <a:latin typeface="Times New Roman" panose="02020603050405020304" pitchFamily="18" charset="0"/>
                <a:cs typeface="Times New Roman" panose="02020603050405020304" pitchFamily="18" charset="0"/>
              </a:rPr>
              <a:t>‘Sugar Smart’ and ‘100 Calorie Snacks’ initiatives supported healthier choices.</a:t>
            </a:r>
          </a:p>
          <a:p>
            <a:pPr>
              <a:lnSpc>
                <a:spcPct val="150000"/>
              </a:lnSpc>
            </a:pPr>
            <a:r>
              <a:rPr lang="en-US" sz="2400" dirty="0">
                <a:latin typeface="Times New Roman" panose="02020603050405020304" pitchFamily="18" charset="0"/>
                <a:cs typeface="Times New Roman" panose="02020603050405020304" pitchFamily="18" charset="0"/>
              </a:rPr>
              <a:t>Families in the Smart Swaps campaign reported improved dietary habits (</a:t>
            </a:r>
            <a:r>
              <a:rPr lang="en-US" sz="2400" dirty="0" err="1">
                <a:latin typeface="Times New Roman" panose="02020603050405020304" pitchFamily="18" charset="0"/>
                <a:cs typeface="Times New Roman" panose="02020603050405020304" pitchFamily="18" charset="0"/>
              </a:rPr>
              <a:t>Wrieden</a:t>
            </a:r>
            <a:r>
              <a:rPr lang="en-US" sz="2400" dirty="0">
                <a:latin typeface="Times New Roman" panose="02020603050405020304" pitchFamily="18" charset="0"/>
                <a:cs typeface="Times New Roman" panose="02020603050405020304" pitchFamily="18" charset="0"/>
              </a:rPr>
              <a:t> and Levy, 2016).</a:t>
            </a:r>
          </a:p>
          <a:p>
            <a:pPr>
              <a:lnSpc>
                <a:spcPct val="150000"/>
              </a:lnSpc>
            </a:pPr>
            <a:r>
              <a:rPr lang="en-US" sz="2400" dirty="0">
                <a:latin typeface="Times New Roman" panose="02020603050405020304" pitchFamily="18" charset="0"/>
                <a:cs typeface="Times New Roman" panose="02020603050405020304" pitchFamily="18" charset="0"/>
              </a:rPr>
              <a:t>Many parents found the campaign informative and memorable (Day et al., 2022).</a:t>
            </a:r>
          </a:p>
          <a:p>
            <a:pPr>
              <a:lnSpc>
                <a:spcPct val="150000"/>
              </a:lnSpc>
            </a:pPr>
            <a:r>
              <a:rPr lang="en-US" sz="2400" dirty="0">
                <a:latin typeface="Times New Roman" panose="02020603050405020304" pitchFamily="18" charset="0"/>
                <a:cs typeface="Times New Roman" panose="02020603050405020304" pitchFamily="18" charset="0"/>
              </a:rPr>
              <a:t>Cost barriers and limited long-term behaviour change remain challenges (Bradley et al., 2020).</a:t>
            </a:r>
          </a:p>
        </p:txBody>
      </p:sp>
      <p:pic>
        <p:nvPicPr>
          <p:cNvPr id="4" name="Picture 3">
            <a:extLst>
              <a:ext uri="{FF2B5EF4-FFF2-40B4-BE49-F238E27FC236}">
                <a16:creationId xmlns:a16="http://schemas.microsoft.com/office/drawing/2014/main" id="{051325CD-C996-42BF-B5FD-B8C6ACBEE220}"/>
              </a:ext>
            </a:extLst>
          </p:cNvPr>
          <p:cNvPicPr>
            <a:picLocks noChangeAspect="1"/>
          </p:cNvPicPr>
          <p:nvPr/>
        </p:nvPicPr>
        <p:blipFill>
          <a:blip r:embed="rId3"/>
          <a:stretch>
            <a:fillRect/>
          </a:stretch>
        </p:blipFill>
        <p:spPr>
          <a:xfrm>
            <a:off x="7846142" y="1710766"/>
            <a:ext cx="4066519" cy="4513053"/>
          </a:xfrm>
          <a:prstGeom prst="rect">
            <a:avLst/>
          </a:prstGeom>
        </p:spPr>
      </p:pic>
      <p:sp>
        <p:nvSpPr>
          <p:cNvPr id="6" name="Rectangle 5">
            <a:extLst>
              <a:ext uri="{FF2B5EF4-FFF2-40B4-BE49-F238E27FC236}">
                <a16:creationId xmlns:a16="http://schemas.microsoft.com/office/drawing/2014/main" id="{8F8273EF-606C-4A8B-9F9F-B54EC82C25ED}"/>
              </a:ext>
            </a:extLst>
          </p:cNvPr>
          <p:cNvSpPr/>
          <p:nvPr/>
        </p:nvSpPr>
        <p:spPr>
          <a:xfrm>
            <a:off x="8178743" y="6223819"/>
            <a:ext cx="3401316"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Corliss, (2022)</a:t>
            </a:r>
          </a:p>
        </p:txBody>
      </p:sp>
    </p:spTree>
    <p:extLst>
      <p:ext uri="{BB962C8B-B14F-4D97-AF65-F5344CB8AC3E}">
        <p14:creationId xmlns:p14="http://schemas.microsoft.com/office/powerpoint/2010/main" val="1707981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737360"/>
            <a:ext cx="7772400" cy="4919345"/>
          </a:xfrm>
          <a:solidFill>
            <a:srgbClr val="DADBDB"/>
          </a:solidFill>
        </p:spPr>
        <p:txBody>
          <a:bodyPr>
            <a:normAutofit lnSpcReduction="10000"/>
          </a:bodyPr>
          <a:lstStyle/>
          <a:p>
            <a:pPr>
              <a:lnSpc>
                <a:spcPct val="120000"/>
              </a:lnSpc>
            </a:pPr>
            <a:r>
              <a:rPr lang="en-US" sz="2400" dirty="0">
                <a:latin typeface="Times New Roman" panose="02020603050405020304" pitchFamily="18" charset="0"/>
                <a:cs typeface="Times New Roman" panose="02020603050405020304" pitchFamily="18" charset="0"/>
              </a:rPr>
              <a:t>Health inequalities remain a major challenge despite universal NHS care.</a:t>
            </a:r>
          </a:p>
          <a:p>
            <a:pPr>
              <a:lnSpc>
                <a:spcPct val="120000"/>
              </a:lnSpc>
            </a:pPr>
            <a:r>
              <a:rPr lang="en-US" sz="2400" dirty="0">
                <a:latin typeface="Times New Roman" panose="02020603050405020304" pitchFamily="18" charset="0"/>
                <a:cs typeface="Times New Roman" panose="02020603050405020304" pitchFamily="18" charset="0"/>
              </a:rPr>
              <a:t>Inequalities exist across ethnicity, deprivation, disability and location.</a:t>
            </a:r>
          </a:p>
          <a:p>
            <a:pPr>
              <a:lnSpc>
                <a:spcPct val="120000"/>
              </a:lnSpc>
            </a:pPr>
            <a:r>
              <a:rPr lang="en-US" sz="2400" dirty="0">
                <a:latin typeface="Times New Roman" panose="02020603050405020304" pitchFamily="18" charset="0"/>
                <a:cs typeface="Times New Roman" panose="02020603050405020304" pitchFamily="18" charset="0"/>
              </a:rPr>
              <a:t>Healthy life expectancy differs by almost 19 years between deprived and affluent areas (Townsend et al., 2023).</a:t>
            </a:r>
          </a:p>
          <a:p>
            <a:pPr>
              <a:lnSpc>
                <a:spcPct val="120000"/>
              </a:lnSpc>
            </a:pPr>
            <a:r>
              <a:rPr lang="en-US" sz="2400" dirty="0">
                <a:latin typeface="Times New Roman" panose="02020603050405020304" pitchFamily="18" charset="0"/>
                <a:cs typeface="Times New Roman" panose="02020603050405020304" pitchFamily="18" charset="0"/>
              </a:rPr>
              <a:t>Black and South Asian communities experience higher mortality rates (</a:t>
            </a:r>
            <a:r>
              <a:rPr lang="en-US" sz="2400" dirty="0" err="1">
                <a:latin typeface="Times New Roman" panose="02020603050405020304" pitchFamily="18" charset="0"/>
                <a:cs typeface="Times New Roman" panose="02020603050405020304" pitchFamily="18" charset="0"/>
              </a:rPr>
              <a:t>Stanaway</a:t>
            </a:r>
            <a:r>
              <a:rPr lang="en-US" sz="2400" dirty="0">
                <a:latin typeface="Times New Roman" panose="02020603050405020304" pitchFamily="18" charset="0"/>
                <a:cs typeface="Times New Roman" panose="02020603050405020304" pitchFamily="18" charset="0"/>
              </a:rPr>
              <a:t> et al., 2025).</a:t>
            </a:r>
          </a:p>
          <a:p>
            <a:pPr>
              <a:lnSpc>
                <a:spcPct val="120000"/>
              </a:lnSpc>
            </a:pPr>
            <a:r>
              <a:rPr lang="en-US" sz="2400" dirty="0">
                <a:latin typeface="Times New Roman" panose="02020603050405020304" pitchFamily="18" charset="0"/>
                <a:cs typeface="Times New Roman" panose="02020603050405020304" pitchFamily="18" charset="0"/>
              </a:rPr>
              <a:t>Factors include overcrowded housing, frontline work and limited healthcare access.</a:t>
            </a:r>
          </a:p>
        </p:txBody>
      </p:sp>
      <p:pic>
        <p:nvPicPr>
          <p:cNvPr id="4" name="Picture 3">
            <a:extLst>
              <a:ext uri="{FF2B5EF4-FFF2-40B4-BE49-F238E27FC236}">
                <a16:creationId xmlns:a16="http://schemas.microsoft.com/office/drawing/2014/main" id="{FEABC5E1-F159-4E56-B08A-B81122352EAD}"/>
              </a:ext>
            </a:extLst>
          </p:cNvPr>
          <p:cNvPicPr>
            <a:picLocks noChangeAspect="1"/>
          </p:cNvPicPr>
          <p:nvPr/>
        </p:nvPicPr>
        <p:blipFill rotWithShape="1">
          <a:blip r:embed="rId3"/>
          <a:srcRect l="41067"/>
          <a:stretch/>
        </p:blipFill>
        <p:spPr>
          <a:xfrm>
            <a:off x="8161020" y="1737361"/>
            <a:ext cx="3802380" cy="2903220"/>
          </a:xfrm>
          <a:prstGeom prst="rect">
            <a:avLst/>
          </a:prstGeom>
        </p:spPr>
      </p:pic>
      <p:pic>
        <p:nvPicPr>
          <p:cNvPr id="5" name="Picture 4">
            <a:extLst>
              <a:ext uri="{FF2B5EF4-FFF2-40B4-BE49-F238E27FC236}">
                <a16:creationId xmlns:a16="http://schemas.microsoft.com/office/drawing/2014/main" id="{5E5AD224-5627-4C37-A21C-3519F77F6D34}"/>
              </a:ext>
            </a:extLst>
          </p:cNvPr>
          <p:cNvPicPr>
            <a:picLocks noChangeAspect="1"/>
          </p:cNvPicPr>
          <p:nvPr/>
        </p:nvPicPr>
        <p:blipFill rotWithShape="1">
          <a:blip r:embed="rId3"/>
          <a:srcRect t="24519" r="60533" b="24519"/>
          <a:stretch/>
        </p:blipFill>
        <p:spPr>
          <a:xfrm>
            <a:off x="8595360" y="4617721"/>
            <a:ext cx="2926080" cy="1508759"/>
          </a:xfrm>
          <a:prstGeom prst="rect">
            <a:avLst/>
          </a:prstGeom>
        </p:spPr>
      </p:pic>
      <p:sp>
        <p:nvSpPr>
          <p:cNvPr id="7" name="Rectangle 6">
            <a:extLst>
              <a:ext uri="{FF2B5EF4-FFF2-40B4-BE49-F238E27FC236}">
                <a16:creationId xmlns:a16="http://schemas.microsoft.com/office/drawing/2014/main" id="{F85E1189-83A1-44D0-BFB7-01B459150330}"/>
              </a:ext>
            </a:extLst>
          </p:cNvPr>
          <p:cNvSpPr/>
          <p:nvPr/>
        </p:nvSpPr>
        <p:spPr>
          <a:xfrm>
            <a:off x="8595360" y="6126479"/>
            <a:ext cx="2926080"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McDonagh et al. (2018)</a:t>
            </a:r>
          </a:p>
        </p:txBody>
      </p:sp>
    </p:spTree>
    <p:extLst>
      <p:ext uri="{BB962C8B-B14F-4D97-AF65-F5344CB8AC3E}">
        <p14:creationId xmlns:p14="http://schemas.microsoft.com/office/powerpoint/2010/main" val="3850674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8CFDA"/>
          </a:solidFill>
        </p:spPr>
        <p:txBody>
          <a:bodyPr>
            <a:normAutofit/>
          </a:bodyPr>
          <a:lstStyle/>
          <a:p>
            <a:pPr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665604"/>
            <a:ext cx="7200900" cy="5036821"/>
          </a:xfrm>
          <a:solidFill>
            <a:srgbClr val="DADBDB"/>
          </a:solidFill>
        </p:spPr>
        <p:txBody>
          <a:bodyPr>
            <a:noAutofit/>
          </a:bodyPr>
          <a:lstStyle/>
          <a:p>
            <a:pPr>
              <a:lnSpc>
                <a:spcPct val="120000"/>
              </a:lnSpc>
            </a:pPr>
            <a:r>
              <a:rPr lang="en-US" sz="2400" dirty="0">
                <a:latin typeface="Times New Roman" panose="02020603050405020304" pitchFamily="18" charset="0"/>
                <a:cs typeface="Times New Roman" panose="02020603050405020304" pitchFamily="18" charset="0"/>
              </a:rPr>
              <a:t>Disadvantaged groups are less likely to attend screenings and health checks (Eberhardt et al., 2025).</a:t>
            </a:r>
          </a:p>
          <a:p>
            <a:pPr>
              <a:lnSpc>
                <a:spcPct val="120000"/>
              </a:lnSpc>
            </a:pPr>
            <a:r>
              <a:rPr lang="en-US" sz="2400" dirty="0">
                <a:latin typeface="Times New Roman" panose="02020603050405020304" pitchFamily="18" charset="0"/>
                <a:cs typeface="Times New Roman" panose="02020603050405020304" pitchFamily="18" charset="0"/>
              </a:rPr>
              <a:t>Digital healthcare can improve efficiency but may increase inequalities.</a:t>
            </a:r>
          </a:p>
          <a:p>
            <a:pPr>
              <a:lnSpc>
                <a:spcPct val="120000"/>
              </a:lnSpc>
            </a:pPr>
            <a:r>
              <a:rPr lang="en-US" sz="2400" dirty="0">
                <a:latin typeface="Times New Roman" panose="02020603050405020304" pitchFamily="18" charset="0"/>
                <a:cs typeface="Times New Roman" panose="02020603050405020304" pitchFamily="18" charset="0"/>
              </a:rPr>
              <a:t>Older adults, low-income groups and people with disabilities face digital exclusion (Shaban, 2025).</a:t>
            </a:r>
          </a:p>
          <a:p>
            <a:pPr>
              <a:lnSpc>
                <a:spcPct val="120000"/>
              </a:lnSpc>
            </a:pPr>
            <a:r>
              <a:rPr lang="en-US" sz="2400" dirty="0">
                <a:latin typeface="Times New Roman" panose="02020603050405020304" pitchFamily="18" charset="0"/>
                <a:cs typeface="Times New Roman" panose="02020603050405020304" pitchFamily="18" charset="0"/>
              </a:rPr>
              <a:t>The NHS uses outreach services, interpreters and targeted health campaigns to improve access.</a:t>
            </a:r>
          </a:p>
          <a:p>
            <a:pPr>
              <a:lnSpc>
                <a:spcPct val="120000"/>
              </a:lnSpc>
            </a:pPr>
            <a:r>
              <a:rPr lang="en-US" sz="2400" dirty="0">
                <a:latin typeface="Times New Roman" panose="02020603050405020304" pitchFamily="18" charset="0"/>
                <a:cs typeface="Times New Roman" panose="02020603050405020304" pitchFamily="18" charset="0"/>
              </a:rPr>
              <a:t>Workforce shortages and regional funding differences continue to drive inequalities (Wang et al., 2024).</a:t>
            </a:r>
          </a:p>
        </p:txBody>
      </p:sp>
      <p:pic>
        <p:nvPicPr>
          <p:cNvPr id="4" name="Picture 3">
            <a:extLst>
              <a:ext uri="{FF2B5EF4-FFF2-40B4-BE49-F238E27FC236}">
                <a16:creationId xmlns:a16="http://schemas.microsoft.com/office/drawing/2014/main" id="{1C02277C-0FA5-4D46-8DD0-06733FA1A447}"/>
              </a:ext>
            </a:extLst>
          </p:cNvPr>
          <p:cNvPicPr>
            <a:picLocks noChangeAspect="1"/>
          </p:cNvPicPr>
          <p:nvPr/>
        </p:nvPicPr>
        <p:blipFill>
          <a:blip r:embed="rId3"/>
          <a:stretch>
            <a:fillRect/>
          </a:stretch>
        </p:blipFill>
        <p:spPr>
          <a:xfrm>
            <a:off x="7658100" y="1665605"/>
            <a:ext cx="4305300" cy="1763395"/>
          </a:xfrm>
          <a:prstGeom prst="rect">
            <a:avLst/>
          </a:prstGeom>
        </p:spPr>
      </p:pic>
      <p:sp>
        <p:nvSpPr>
          <p:cNvPr id="5" name="Rectangle 4">
            <a:extLst>
              <a:ext uri="{FF2B5EF4-FFF2-40B4-BE49-F238E27FC236}">
                <a16:creationId xmlns:a16="http://schemas.microsoft.com/office/drawing/2014/main" id="{06F55715-1E16-4EAC-BB01-EC04F2AD745C}"/>
              </a:ext>
            </a:extLst>
          </p:cNvPr>
          <p:cNvSpPr/>
          <p:nvPr/>
        </p:nvSpPr>
        <p:spPr>
          <a:xfrm>
            <a:off x="7658100" y="3450383"/>
            <a:ext cx="4305300"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Imaging and Oncology (2013)</a:t>
            </a:r>
          </a:p>
        </p:txBody>
      </p:sp>
      <p:pic>
        <p:nvPicPr>
          <p:cNvPr id="6" name="Picture 5">
            <a:extLst>
              <a:ext uri="{FF2B5EF4-FFF2-40B4-BE49-F238E27FC236}">
                <a16:creationId xmlns:a16="http://schemas.microsoft.com/office/drawing/2014/main" id="{C9BA76F4-A6B2-491C-AA18-B4218D2F3DA0}"/>
              </a:ext>
            </a:extLst>
          </p:cNvPr>
          <p:cNvPicPr>
            <a:picLocks noChangeAspect="1"/>
          </p:cNvPicPr>
          <p:nvPr/>
        </p:nvPicPr>
        <p:blipFill>
          <a:blip r:embed="rId4"/>
          <a:stretch>
            <a:fillRect/>
          </a:stretch>
        </p:blipFill>
        <p:spPr>
          <a:xfrm>
            <a:off x="7658098" y="3879990"/>
            <a:ext cx="4305301" cy="2438974"/>
          </a:xfrm>
          <a:prstGeom prst="rect">
            <a:avLst/>
          </a:prstGeom>
          <a:solidFill>
            <a:schemeClr val="bg1"/>
          </a:solidFill>
        </p:spPr>
      </p:pic>
      <p:sp>
        <p:nvSpPr>
          <p:cNvPr id="7" name="Rectangle 6">
            <a:extLst>
              <a:ext uri="{FF2B5EF4-FFF2-40B4-BE49-F238E27FC236}">
                <a16:creationId xmlns:a16="http://schemas.microsoft.com/office/drawing/2014/main" id="{007D05B0-70BA-498F-8C90-3E708E889244}"/>
              </a:ext>
            </a:extLst>
          </p:cNvPr>
          <p:cNvSpPr/>
          <p:nvPr/>
        </p:nvSpPr>
        <p:spPr>
          <a:xfrm>
            <a:off x="7658098" y="6348460"/>
            <a:ext cx="4305301" cy="400110"/>
          </a:xfrm>
          <a:prstGeom prst="rect">
            <a:avLst/>
          </a:prstGeom>
          <a:solidFill>
            <a:srgbClr val="DADBDB"/>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NHS. (2025)</a:t>
            </a:r>
          </a:p>
        </p:txBody>
      </p:sp>
    </p:spTree>
    <p:extLst>
      <p:ext uri="{BB962C8B-B14F-4D97-AF65-F5344CB8AC3E}">
        <p14:creationId xmlns:p14="http://schemas.microsoft.com/office/powerpoint/2010/main" val="4210773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93675"/>
            <a:ext cx="12192000" cy="1325563"/>
          </a:xfrm>
          <a:solidFill>
            <a:srgbClr val="98CFD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1009650" y="1793558"/>
            <a:ext cx="10172700" cy="4351338"/>
          </a:xfrm>
          <a:solidFill>
            <a:srgbClr val="DADBDB"/>
          </a:solidFill>
        </p:spPr>
        <p:txBody>
          <a:bodyPr>
            <a:normAutofit/>
          </a:bodyPr>
          <a:lstStyle/>
          <a:p>
            <a:pPr>
              <a:lnSpc>
                <a:spcPct val="120000"/>
              </a:lnSpc>
            </a:pPr>
            <a:r>
              <a:rPr lang="en-US" sz="2400" dirty="0">
                <a:latin typeface="Times New Roman" panose="02020603050405020304" pitchFamily="18" charset="0"/>
                <a:cs typeface="Times New Roman" panose="02020603050405020304" pitchFamily="18" charset="0"/>
              </a:rPr>
              <a:t>Sustainable development is essential for the future of health and social care.</a:t>
            </a:r>
          </a:p>
          <a:p>
            <a:pPr>
              <a:lnSpc>
                <a:spcPct val="120000"/>
              </a:lnSpc>
            </a:pPr>
            <a:r>
              <a:rPr lang="en-US" sz="2400" dirty="0">
                <a:latin typeface="Times New Roman" panose="02020603050405020304" pitchFamily="18" charset="0"/>
                <a:cs typeface="Times New Roman" panose="02020603050405020304" pitchFamily="18" charset="0"/>
              </a:rPr>
              <a:t>Holistic and preventive approaches improve physical, mental and social wellbeing.</a:t>
            </a:r>
          </a:p>
          <a:p>
            <a:pPr>
              <a:lnSpc>
                <a:spcPct val="120000"/>
              </a:lnSpc>
            </a:pPr>
            <a:r>
              <a:rPr lang="en-US" sz="2400" dirty="0">
                <a:latin typeface="Times New Roman" panose="02020603050405020304" pitchFamily="18" charset="0"/>
                <a:cs typeface="Times New Roman" panose="02020603050405020304" pitchFamily="18" charset="0"/>
              </a:rPr>
              <a:t>SDGs promote prevention, equality and long-term public health outcomes.</a:t>
            </a:r>
          </a:p>
          <a:p>
            <a:pPr>
              <a:lnSpc>
                <a:spcPct val="120000"/>
              </a:lnSpc>
            </a:pPr>
            <a:r>
              <a:rPr lang="en-US" sz="2400" dirty="0">
                <a:latin typeface="Times New Roman" panose="02020603050405020304" pitchFamily="18" charset="0"/>
                <a:cs typeface="Times New Roman" panose="02020603050405020304" pitchFamily="18" charset="0"/>
              </a:rPr>
              <a:t>Public health campaigns and integrated care have improved service delivery and awareness.</a:t>
            </a:r>
          </a:p>
          <a:p>
            <a:pPr>
              <a:lnSpc>
                <a:spcPct val="120000"/>
              </a:lnSpc>
            </a:pPr>
            <a:r>
              <a:rPr lang="en-US" sz="2400" dirty="0">
                <a:latin typeface="Times New Roman" panose="02020603050405020304" pitchFamily="18" charset="0"/>
                <a:cs typeface="Times New Roman" panose="02020603050405020304" pitchFamily="18" charset="0"/>
              </a:rPr>
              <a:t>Workforce shortages, funding pressures, digital exclusion and inequalities remain key challenges.</a:t>
            </a:r>
          </a:p>
        </p:txBody>
      </p:sp>
    </p:spTree>
    <p:extLst>
      <p:ext uri="{BB962C8B-B14F-4D97-AF65-F5344CB8AC3E}">
        <p14:creationId xmlns:p14="http://schemas.microsoft.com/office/powerpoint/2010/main" val="3712150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63975"/>
            <a:ext cx="12192000" cy="667545"/>
          </a:xfrm>
          <a:solidFill>
            <a:srgbClr val="98CFDA"/>
          </a:solidFill>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52400" y="784859"/>
            <a:ext cx="11906250" cy="6009166"/>
          </a:xfrm>
          <a:solidFill>
            <a:srgbClr val="DADBDB"/>
          </a:solidFill>
        </p:spPr>
        <p:txBody>
          <a:bodyPr>
            <a:normAutofit lnSpcReduction="10000"/>
          </a:bodyPr>
          <a:lstStyle/>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AI for Good. (2022, November 21). SDG 3 - good health and well-being. AI for Good Foundation.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https://ai4good.org/blog/sdg-3-good-health/</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Bradley, J., Gardner, G., Rowland, M.K., Fay, M., Mann, K., Holmes, R., Foster, E., Exley, C., Don Bosco, A., </a:t>
            </a:r>
            <a:r>
              <a:rPr lang="en-GB" sz="800" dirty="0" err="1">
                <a:latin typeface="Times New Roman" panose="02020603050405020304" pitchFamily="18" charset="0"/>
                <a:ea typeface="Calibri" panose="020F0502020204030204" pitchFamily="34" charset="0"/>
                <a:cs typeface="Times New Roman" panose="02020603050405020304" pitchFamily="18" charset="0"/>
              </a:rPr>
              <a:t>Hugueniot</a:t>
            </a:r>
            <a:r>
              <a:rPr lang="en-GB" sz="800" dirty="0">
                <a:latin typeface="Times New Roman" panose="02020603050405020304" pitchFamily="18" charset="0"/>
                <a:ea typeface="Calibri" panose="020F0502020204030204" pitchFamily="34" charset="0"/>
                <a:cs typeface="Times New Roman" panose="02020603050405020304" pitchFamily="18" charset="0"/>
              </a:rPr>
              <a:t>, O. and Moynihan, P. (2020). Impact of a health marketing campaign on sugars intake by children aged 5–11 years and parental views on reducing children’s consumption. </a:t>
            </a:r>
            <a:r>
              <a:rPr lang="en-GB" sz="800" i="1" dirty="0">
                <a:latin typeface="Times New Roman" panose="02020603050405020304" pitchFamily="18" charset="0"/>
                <a:ea typeface="Calibri" panose="020F0502020204030204" pitchFamily="34" charset="0"/>
                <a:cs typeface="Times New Roman" panose="02020603050405020304" pitchFamily="18" charset="0"/>
              </a:rPr>
              <a:t>BMC Public Health</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20</a:t>
            </a:r>
            <a:r>
              <a:rPr lang="en-GB" sz="800" dirty="0">
                <a:latin typeface="Times New Roman" panose="02020603050405020304" pitchFamily="18" charset="0"/>
                <a:ea typeface="Calibri" panose="020F0502020204030204" pitchFamily="34" charset="0"/>
                <a:cs typeface="Times New Roman" panose="02020603050405020304" pitchFamily="18" charset="0"/>
              </a:rPr>
              <a:t>(1), p.331. </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Carrigan, A., Roberts, N., Clay-Williams, R., Hibbert, P., Austin, E., Pulido, D.F., </a:t>
            </a:r>
            <a:r>
              <a:rPr lang="en-GB" sz="800" dirty="0" err="1">
                <a:latin typeface="Times New Roman" panose="02020603050405020304" pitchFamily="18" charset="0"/>
                <a:ea typeface="Calibri" panose="020F0502020204030204" pitchFamily="34" charset="0"/>
                <a:cs typeface="Times New Roman" panose="02020603050405020304" pitchFamily="18" charset="0"/>
              </a:rPr>
              <a:t>Meulenbroeks</a:t>
            </a:r>
            <a:r>
              <a:rPr lang="en-GB" sz="800" dirty="0">
                <a:latin typeface="Times New Roman" panose="02020603050405020304" pitchFamily="18" charset="0"/>
                <a:ea typeface="Calibri" panose="020F0502020204030204" pitchFamily="34" charset="0"/>
                <a:cs typeface="Times New Roman" panose="02020603050405020304" pitchFamily="18" charset="0"/>
              </a:rPr>
              <a:t>, I., Nguyen, H.M., </a:t>
            </a:r>
            <a:r>
              <a:rPr lang="en-GB" sz="800" dirty="0" err="1">
                <a:latin typeface="Times New Roman" panose="02020603050405020304" pitchFamily="18" charset="0"/>
                <a:ea typeface="Calibri" panose="020F0502020204030204" pitchFamily="34" charset="0"/>
                <a:cs typeface="Times New Roman" panose="02020603050405020304" pitchFamily="18" charset="0"/>
              </a:rPr>
              <a:t>Sarkies</a:t>
            </a:r>
            <a:r>
              <a:rPr lang="en-GB" sz="800" dirty="0">
                <a:latin typeface="Times New Roman" panose="02020603050405020304" pitchFamily="18" charset="0"/>
                <a:ea typeface="Calibri" panose="020F0502020204030204" pitchFamily="34" charset="0"/>
                <a:cs typeface="Times New Roman" panose="02020603050405020304" pitchFamily="18" charset="0"/>
              </a:rPr>
              <a:t>, M., Hatem, S. and </a:t>
            </a:r>
            <a:r>
              <a:rPr lang="en-GB" sz="800" dirty="0" err="1">
                <a:latin typeface="Times New Roman" panose="02020603050405020304" pitchFamily="18" charset="0"/>
                <a:ea typeface="Calibri" panose="020F0502020204030204" pitchFamily="34" charset="0"/>
                <a:cs typeface="Times New Roman" panose="02020603050405020304" pitchFamily="18" charset="0"/>
              </a:rPr>
              <a:t>Maka</a:t>
            </a:r>
            <a:r>
              <a:rPr lang="en-GB" sz="800" dirty="0">
                <a:latin typeface="Times New Roman" panose="02020603050405020304" pitchFamily="18" charset="0"/>
                <a:ea typeface="Calibri" panose="020F0502020204030204" pitchFamily="34" charset="0"/>
                <a:cs typeface="Times New Roman" panose="02020603050405020304" pitchFamily="18" charset="0"/>
              </a:rPr>
              <a:t>, K., (2023). What do consumer and providers view as important for integrated care? A qualitative study. </a:t>
            </a:r>
            <a:r>
              <a:rPr lang="en-GB" sz="800" i="1" dirty="0">
                <a:latin typeface="Times New Roman" panose="02020603050405020304" pitchFamily="18" charset="0"/>
                <a:ea typeface="Calibri" panose="020F0502020204030204" pitchFamily="34" charset="0"/>
                <a:cs typeface="Times New Roman" panose="02020603050405020304" pitchFamily="18" charset="0"/>
              </a:rPr>
              <a:t>BMC Health Services Research</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23</a:t>
            </a:r>
            <a:r>
              <a:rPr lang="en-GB" sz="800" dirty="0">
                <a:latin typeface="Times New Roman" panose="02020603050405020304" pitchFamily="18" charset="0"/>
                <a:ea typeface="Calibri" panose="020F0502020204030204" pitchFamily="34" charset="0"/>
                <a:cs typeface="Times New Roman" panose="02020603050405020304" pitchFamily="18" charset="0"/>
              </a:rPr>
              <a:t>(1), p.11.</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Corliss, J. (2022). </a:t>
            </a:r>
            <a:r>
              <a:rPr lang="en-GB" sz="800" i="1" dirty="0">
                <a:latin typeface="Times New Roman" panose="02020603050405020304" pitchFamily="18" charset="0"/>
                <a:ea typeface="Calibri" panose="020F0502020204030204" pitchFamily="34" charset="0"/>
                <a:cs typeface="Times New Roman" panose="02020603050405020304" pitchFamily="18" charset="0"/>
              </a:rPr>
              <a:t>Smart snack strategies</a:t>
            </a:r>
            <a:r>
              <a:rPr lang="en-GB" sz="800" dirty="0">
                <a:latin typeface="Times New Roman" panose="02020603050405020304" pitchFamily="18" charset="0"/>
                <a:ea typeface="Calibri" panose="020F0502020204030204" pitchFamily="34" charset="0"/>
                <a:cs typeface="Times New Roman" panose="02020603050405020304" pitchFamily="18" charset="0"/>
              </a:rPr>
              <a:t>. [online] Harvard Health.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https://www.health.harvard.edu/heart-health/smart-snack-strategies</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Croker, H., Lucas, R. and Wardle, J. (2012). Cluster-randomised trial to evaluate the ‘Change for </a:t>
            </a:r>
            <a:r>
              <a:rPr lang="en-GB" sz="800" dirty="0" err="1">
                <a:latin typeface="Times New Roman" panose="02020603050405020304" pitchFamily="18" charset="0"/>
                <a:ea typeface="Calibri" panose="020F0502020204030204" pitchFamily="34" charset="0"/>
                <a:cs typeface="Times New Roman" panose="02020603050405020304" pitchFamily="18" charset="0"/>
              </a:rPr>
              <a:t>Life’mass</a:t>
            </a:r>
            <a:r>
              <a:rPr lang="en-GB" sz="800" dirty="0">
                <a:latin typeface="Times New Roman" panose="02020603050405020304" pitchFamily="18" charset="0"/>
                <a:ea typeface="Calibri" panose="020F0502020204030204" pitchFamily="34" charset="0"/>
                <a:cs typeface="Times New Roman" panose="02020603050405020304" pitchFamily="18" charset="0"/>
              </a:rPr>
              <a:t> media/social marketing campaign in the UK. </a:t>
            </a:r>
            <a:r>
              <a:rPr lang="en-GB" sz="800" i="1" dirty="0">
                <a:latin typeface="Times New Roman" panose="02020603050405020304" pitchFamily="18" charset="0"/>
                <a:ea typeface="Calibri" panose="020F0502020204030204" pitchFamily="34" charset="0"/>
                <a:cs typeface="Times New Roman" panose="02020603050405020304" pitchFamily="18" charset="0"/>
              </a:rPr>
              <a:t>BMC Public Health</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12</a:t>
            </a:r>
            <a:r>
              <a:rPr lang="en-GB" sz="800" dirty="0">
                <a:latin typeface="Times New Roman" panose="02020603050405020304" pitchFamily="18" charset="0"/>
                <a:ea typeface="Calibri" panose="020F0502020204030204" pitchFamily="34" charset="0"/>
                <a:cs typeface="Times New Roman" panose="02020603050405020304" pitchFamily="18" charset="0"/>
              </a:rPr>
              <a:t>(1), p.404.</a:t>
            </a:r>
          </a:p>
          <a:p>
            <a:pPr marL="457200" marR="0" indent="-457200">
              <a:lnSpc>
                <a:spcPct val="100000"/>
              </a:lnSpc>
              <a:spcBef>
                <a:spcPts val="0"/>
              </a:spcBef>
            </a:pPr>
            <a:r>
              <a:rPr lang="en-GB" sz="800" dirty="0" err="1">
                <a:latin typeface="Times New Roman" panose="02020603050405020304" pitchFamily="18" charset="0"/>
                <a:ea typeface="Calibri" panose="020F0502020204030204" pitchFamily="34" charset="0"/>
                <a:cs typeface="Times New Roman" panose="02020603050405020304" pitchFamily="18" charset="0"/>
              </a:rPr>
              <a:t>Danasekaran</a:t>
            </a:r>
            <a:r>
              <a:rPr lang="en-GB" sz="800" dirty="0">
                <a:latin typeface="Times New Roman" panose="02020603050405020304" pitchFamily="18" charset="0"/>
                <a:ea typeface="Calibri" panose="020F0502020204030204" pitchFamily="34" charset="0"/>
                <a:cs typeface="Times New Roman" panose="02020603050405020304" pitchFamily="18" charset="0"/>
              </a:rPr>
              <a:t>, R. (2024). One health: a holistic approach to tackling global health issues. </a:t>
            </a:r>
            <a:r>
              <a:rPr lang="en-GB" sz="800" i="1" dirty="0">
                <a:latin typeface="Times New Roman" panose="02020603050405020304" pitchFamily="18" charset="0"/>
                <a:ea typeface="Calibri" panose="020F0502020204030204" pitchFamily="34" charset="0"/>
                <a:cs typeface="Times New Roman" panose="02020603050405020304" pitchFamily="18" charset="0"/>
              </a:rPr>
              <a:t>Indian Journal of Community Medicine</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49</a:t>
            </a:r>
            <a:r>
              <a:rPr lang="en-GB" sz="800" dirty="0">
                <a:latin typeface="Times New Roman" panose="02020603050405020304" pitchFamily="18" charset="0"/>
                <a:ea typeface="Calibri" panose="020F0502020204030204" pitchFamily="34" charset="0"/>
                <a:cs typeface="Times New Roman" panose="02020603050405020304" pitchFamily="18" charset="0"/>
              </a:rPr>
              <a:t>(2), pp.260-263.</a:t>
            </a:r>
          </a:p>
          <a:p>
            <a:pPr marL="457200" marR="0" indent="-457200">
              <a:lnSpc>
                <a:spcPct val="100000"/>
              </a:lnSpc>
              <a:spcBef>
                <a:spcPts val="0"/>
              </a:spcBef>
            </a:pP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Day, R.E., Bridge, G., Austin, K., </a:t>
            </a:r>
            <a:r>
              <a:rPr lang="en-GB" sz="800" u="sng" dirty="0" err="1">
                <a:solidFill>
                  <a:srgbClr val="0563C1"/>
                </a:solidFill>
                <a:latin typeface="Times New Roman" panose="02020603050405020304" pitchFamily="18" charset="0"/>
                <a:ea typeface="Calibri" panose="020F0502020204030204" pitchFamily="34" charset="0"/>
                <a:cs typeface="Times New Roman" panose="02020603050405020304" pitchFamily="18" charset="0"/>
              </a:rPr>
              <a:t>Ensaff</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H. and Christian, M.S. (2022</a:t>
            </a:r>
            <a:r>
              <a:rPr lang="en-GB" sz="800" dirty="0">
                <a:latin typeface="Times New Roman" panose="02020603050405020304" pitchFamily="18" charset="0"/>
                <a:ea typeface="Calibri" panose="020F0502020204030204" pitchFamily="34" charset="0"/>
                <a:cs typeface="Times New Roman" panose="02020603050405020304" pitchFamily="18" charset="0"/>
              </a:rPr>
              <a:t>). Parents’ awareness and perceptions of the Change4Life 100 </a:t>
            </a:r>
            <a:r>
              <a:rPr lang="en-GB" sz="800" dirty="0" err="1">
                <a:latin typeface="Times New Roman" panose="02020603050405020304" pitchFamily="18" charset="0"/>
                <a:ea typeface="Calibri" panose="020F0502020204030204" pitchFamily="34" charset="0"/>
                <a:cs typeface="Times New Roman" panose="02020603050405020304" pitchFamily="18" charset="0"/>
              </a:rPr>
              <a:t>cal</a:t>
            </a:r>
            <a:r>
              <a:rPr lang="en-GB" sz="800" dirty="0">
                <a:latin typeface="Times New Roman" panose="02020603050405020304" pitchFamily="18" charset="0"/>
                <a:ea typeface="Calibri" panose="020F0502020204030204" pitchFamily="34" charset="0"/>
                <a:cs typeface="Times New Roman" panose="02020603050405020304" pitchFamily="18" charset="0"/>
              </a:rPr>
              <a:t> snack campaign, and perceived impact on snack consumption by children under 11 years. </a:t>
            </a:r>
            <a:r>
              <a:rPr lang="en-GB" sz="800" i="1" dirty="0">
                <a:latin typeface="Times New Roman" panose="02020603050405020304" pitchFamily="18" charset="0"/>
                <a:ea typeface="Calibri" panose="020F0502020204030204" pitchFamily="34" charset="0"/>
                <a:cs typeface="Times New Roman" panose="02020603050405020304" pitchFamily="18" charset="0"/>
              </a:rPr>
              <a:t>BMC Public Health</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22</a:t>
            </a:r>
            <a:r>
              <a:rPr lang="en-GB" sz="800" dirty="0">
                <a:latin typeface="Times New Roman" panose="02020603050405020304" pitchFamily="18" charset="0"/>
                <a:ea typeface="Calibri" panose="020F0502020204030204" pitchFamily="34" charset="0"/>
                <a:cs typeface="Times New Roman" panose="02020603050405020304" pitchFamily="18" charset="0"/>
              </a:rPr>
              <a:t>(1), p.1012.</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Eberhardt, J., Kane, L., Portman, R., Ling, J., Goddard, T., Johnston, M., Robinson, C., Reay, A., Divers, A. and Newbury‐Birch, D. (2025). Barriers and facilitators of NHS Health Checks in socioeconomically deprived communities in the north east of England: a qualitative study with peer researchers. </a:t>
            </a:r>
            <a:r>
              <a:rPr lang="en-GB" sz="800" i="1" dirty="0">
                <a:latin typeface="Times New Roman" panose="02020603050405020304" pitchFamily="18" charset="0"/>
                <a:ea typeface="Calibri" panose="020F0502020204030204" pitchFamily="34" charset="0"/>
                <a:cs typeface="Times New Roman" panose="02020603050405020304" pitchFamily="18" charset="0"/>
              </a:rPr>
              <a:t>Health Expectations</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28</a:t>
            </a:r>
            <a:r>
              <a:rPr lang="en-GB" sz="800" dirty="0">
                <a:latin typeface="Times New Roman" panose="02020603050405020304" pitchFamily="18" charset="0"/>
                <a:ea typeface="Calibri" panose="020F0502020204030204" pitchFamily="34" charset="0"/>
                <a:cs typeface="Times New Roman" panose="02020603050405020304" pitchFamily="18" charset="0"/>
              </a:rPr>
              <a:t>(2), p. e70199.</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England, N.H.S. (2023). </a:t>
            </a:r>
            <a:r>
              <a:rPr lang="en-GB" sz="800" i="1" dirty="0">
                <a:latin typeface="Times New Roman" panose="02020603050405020304" pitchFamily="18" charset="0"/>
                <a:ea typeface="Calibri" panose="020F0502020204030204" pitchFamily="34" charset="0"/>
                <a:cs typeface="Times New Roman" panose="02020603050405020304" pitchFamily="18" charset="0"/>
              </a:rPr>
              <a:t>NHS long-term workforce plan</a:t>
            </a:r>
            <a:r>
              <a:rPr lang="en-GB" sz="800" dirty="0">
                <a:latin typeface="Times New Roman" panose="02020603050405020304" pitchFamily="18" charset="0"/>
                <a:ea typeface="Calibri" panose="020F0502020204030204" pitchFamily="34" charset="0"/>
                <a:cs typeface="Times New Roman" panose="02020603050405020304" pitchFamily="18" charset="0"/>
              </a:rPr>
              <a:t> [online] </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Fischer, M. (2015). Fit for the Future? A New Approach in the Debate about What Makes Healthcare Systems Really Sustainable. Sustainability, 7(1), 294-312.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https://doi.org/10.3390/su7010294</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err="1">
                <a:latin typeface="Times New Roman" panose="02020603050405020304" pitchFamily="18" charset="0"/>
                <a:ea typeface="Calibri" panose="020F0502020204030204" pitchFamily="34" charset="0"/>
                <a:cs typeface="Times New Roman" panose="02020603050405020304" pitchFamily="18" charset="0"/>
              </a:rPr>
              <a:t>Gianfredi</a:t>
            </a:r>
            <a:r>
              <a:rPr lang="en-GB" sz="800" dirty="0">
                <a:latin typeface="Times New Roman" panose="02020603050405020304" pitchFamily="18" charset="0"/>
                <a:ea typeface="Calibri" panose="020F0502020204030204" pitchFamily="34" charset="0"/>
                <a:cs typeface="Times New Roman" panose="02020603050405020304" pitchFamily="18" charset="0"/>
              </a:rPr>
              <a:t>, V., Nucci, D., </a:t>
            </a:r>
            <a:r>
              <a:rPr lang="en-GB" sz="800" dirty="0" err="1">
                <a:latin typeface="Times New Roman" panose="02020603050405020304" pitchFamily="18" charset="0"/>
                <a:ea typeface="Calibri" panose="020F0502020204030204" pitchFamily="34" charset="0"/>
                <a:cs typeface="Times New Roman" panose="02020603050405020304" pitchFamily="18" charset="0"/>
              </a:rPr>
              <a:t>Pennisi</a:t>
            </a:r>
            <a:r>
              <a:rPr lang="en-GB" sz="800" dirty="0">
                <a:latin typeface="Times New Roman" panose="02020603050405020304" pitchFamily="18" charset="0"/>
                <a:ea typeface="Calibri" panose="020F0502020204030204" pitchFamily="34" charset="0"/>
                <a:cs typeface="Times New Roman" panose="02020603050405020304" pitchFamily="18" charset="0"/>
              </a:rPr>
              <a:t>, F., Maggi, S., Veronese, N. and </a:t>
            </a:r>
            <a:r>
              <a:rPr lang="en-GB" sz="800" dirty="0" err="1">
                <a:latin typeface="Times New Roman" panose="02020603050405020304" pitchFamily="18" charset="0"/>
                <a:ea typeface="Calibri" panose="020F0502020204030204" pitchFamily="34" charset="0"/>
                <a:cs typeface="Times New Roman" panose="02020603050405020304" pitchFamily="18" charset="0"/>
              </a:rPr>
              <a:t>Soysal</a:t>
            </a:r>
            <a:r>
              <a:rPr lang="en-GB" sz="800" dirty="0">
                <a:latin typeface="Times New Roman" panose="02020603050405020304" pitchFamily="18" charset="0"/>
                <a:ea typeface="Calibri" panose="020F0502020204030204" pitchFamily="34" charset="0"/>
                <a:cs typeface="Times New Roman" panose="02020603050405020304" pitchFamily="18" charset="0"/>
              </a:rPr>
              <a:t>, P., (2025). Aging, longevity, and healthy aging: the public health approach. </a:t>
            </a:r>
            <a:r>
              <a:rPr lang="en-GB" sz="800" i="1" dirty="0">
                <a:latin typeface="Times New Roman" panose="02020603050405020304" pitchFamily="18" charset="0"/>
                <a:ea typeface="Calibri" panose="020F0502020204030204" pitchFamily="34" charset="0"/>
                <a:cs typeface="Times New Roman" panose="02020603050405020304" pitchFamily="18" charset="0"/>
              </a:rPr>
              <a:t>Aging Clinical and Experimental Research</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37</a:t>
            </a:r>
            <a:r>
              <a:rPr lang="en-GB" sz="800" dirty="0">
                <a:latin typeface="Times New Roman" panose="02020603050405020304" pitchFamily="18" charset="0"/>
                <a:ea typeface="Calibri" panose="020F0502020204030204" pitchFamily="34" charset="0"/>
                <a:cs typeface="Times New Roman" panose="02020603050405020304" pitchFamily="18" charset="0"/>
              </a:rPr>
              <a:t>(1), p.125.</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Glasby, J. (2026). Understanding health and social care. In </a:t>
            </a:r>
            <a:r>
              <a:rPr lang="en-GB" sz="800" i="1" dirty="0">
                <a:latin typeface="Times New Roman" panose="02020603050405020304" pitchFamily="18" charset="0"/>
                <a:ea typeface="Calibri" panose="020F0502020204030204" pitchFamily="34" charset="0"/>
                <a:cs typeface="Times New Roman" panose="02020603050405020304" pitchFamily="18" charset="0"/>
              </a:rPr>
              <a:t>Understanding Health and Social Care</a:t>
            </a:r>
            <a:r>
              <a:rPr lang="en-GB" sz="800" dirty="0">
                <a:latin typeface="Times New Roman" panose="02020603050405020304" pitchFamily="18" charset="0"/>
                <a:ea typeface="Calibri" panose="020F0502020204030204" pitchFamily="34" charset="0"/>
                <a:cs typeface="Times New Roman" panose="02020603050405020304" pitchFamily="18" charset="0"/>
              </a:rPr>
              <a:t>. Policy Press.</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Global Wellness Institute. (2025a). Health and Wellness | </a:t>
            </a:r>
            <a:r>
              <a:rPr lang="en-GB" sz="800" dirty="0" err="1">
                <a:latin typeface="Times New Roman" panose="02020603050405020304" pitchFamily="18" charset="0"/>
                <a:ea typeface="Calibri" panose="020F0502020204030204" pitchFamily="34" charset="0"/>
                <a:cs typeface="Times New Roman" panose="02020603050405020304" pitchFamily="18" charset="0"/>
              </a:rPr>
              <a:t>Unitedhealthcare</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https://www.uhc.com/health-and-wellness</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US" sz="800" dirty="0">
                <a:latin typeface="Times New Roman" panose="02020603050405020304" pitchFamily="18" charset="0"/>
                <a:ea typeface="Calibri" panose="020F0502020204030204" pitchFamily="34" charset="0"/>
                <a:cs typeface="Times New Roman" panose="02020603050405020304" pitchFamily="18" charset="0"/>
              </a:rPr>
              <a:t>GOV.UK (2014). </a:t>
            </a:r>
            <a:r>
              <a:rPr lang="en-US" sz="800" i="1" dirty="0">
                <a:latin typeface="Times New Roman" panose="02020603050405020304" pitchFamily="18" charset="0"/>
                <a:ea typeface="Calibri" panose="020F0502020204030204" pitchFamily="34" charset="0"/>
                <a:cs typeface="Times New Roman" panose="02020603050405020304" pitchFamily="18" charset="0"/>
              </a:rPr>
              <a:t>Care Act 2014</a:t>
            </a:r>
            <a:r>
              <a:rPr lang="en-US" sz="800" dirty="0">
                <a:latin typeface="Times New Roman" panose="02020603050405020304" pitchFamily="18" charset="0"/>
                <a:ea typeface="Calibri" panose="020F0502020204030204" pitchFamily="34" charset="0"/>
                <a:cs typeface="Times New Roman" panose="02020603050405020304" pitchFamily="18" charset="0"/>
              </a:rPr>
              <a:t>. [online] Legislation.gov.uk. Available at: </a:t>
            </a:r>
            <a:r>
              <a:rPr lang="en-US"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https://www.legislation.gov.uk/ukpga/2014/23/contents</a:t>
            </a:r>
            <a:r>
              <a:rPr lang="en-US"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dirty="0">
                <a:latin typeface="Times New Roman" panose="02020603050405020304" pitchFamily="18" charset="0"/>
                <a:ea typeface="Calibri" panose="020F0502020204030204" pitchFamily="34" charset="0"/>
                <a:cs typeface="Times New Roman" panose="02020603050405020304" pitchFamily="18" charset="0"/>
              </a:rPr>
              <a:t>[Accessed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Hero. (2020). Well-Being Committee: Marshfield Medical Clinic. Marshfield Clinic.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https://www.marshfieldclinic.org/education/residents-and-fellows/well-being-committee/well-being-screening-tools</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Holt‐</a:t>
            </a:r>
            <a:r>
              <a:rPr lang="en-GB" sz="800" dirty="0" err="1">
                <a:latin typeface="Times New Roman" panose="02020603050405020304" pitchFamily="18" charset="0"/>
                <a:ea typeface="Calibri" panose="020F0502020204030204" pitchFamily="34" charset="0"/>
                <a:cs typeface="Times New Roman" panose="02020603050405020304" pitchFamily="18" charset="0"/>
              </a:rPr>
              <a:t>Lunstad</a:t>
            </a:r>
            <a:r>
              <a:rPr lang="en-GB" sz="800" dirty="0">
                <a:latin typeface="Times New Roman" panose="02020603050405020304" pitchFamily="18" charset="0"/>
                <a:ea typeface="Calibri" panose="020F0502020204030204" pitchFamily="34" charset="0"/>
                <a:cs typeface="Times New Roman" panose="02020603050405020304" pitchFamily="18" charset="0"/>
              </a:rPr>
              <a:t>, J. (2024). Social connection as a critical factor for mental and physical health: evidence, trends, challenges, and future implications. </a:t>
            </a:r>
            <a:r>
              <a:rPr lang="en-GB" sz="800" i="1" dirty="0">
                <a:latin typeface="Times New Roman" panose="02020603050405020304" pitchFamily="18" charset="0"/>
                <a:ea typeface="Calibri" panose="020F0502020204030204" pitchFamily="34" charset="0"/>
                <a:cs typeface="Times New Roman" panose="02020603050405020304" pitchFamily="18" charset="0"/>
              </a:rPr>
              <a:t>World Psychiatry</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23</a:t>
            </a:r>
            <a:r>
              <a:rPr lang="en-GB" sz="800" dirty="0">
                <a:latin typeface="Times New Roman" panose="02020603050405020304" pitchFamily="18" charset="0"/>
                <a:ea typeface="Calibri" panose="020F0502020204030204" pitchFamily="34" charset="0"/>
                <a:cs typeface="Times New Roman" panose="02020603050405020304" pitchFamily="18" charset="0"/>
              </a:rPr>
              <a:t>(3), pp.312-332.</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Imaging and Oncology. (2013). Making a difference to health inequalities - shorthandstories.com.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https://society-of-radiographers.shorthandstories.com/imaging-oncology-2023/making-a-difference-to-health-inequalities/index.html</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Mathews, E., Ibáñez, E., Cifuentes, A. and </a:t>
            </a:r>
            <a:r>
              <a:rPr lang="en-GB" sz="800" dirty="0" err="1">
                <a:latin typeface="Times New Roman" panose="02020603050405020304" pitchFamily="18" charset="0"/>
                <a:ea typeface="Calibri" panose="020F0502020204030204" pitchFamily="34" charset="0"/>
                <a:cs typeface="Times New Roman" panose="02020603050405020304" pitchFamily="18" charset="0"/>
              </a:rPr>
              <a:t>Atanassova</a:t>
            </a:r>
            <a:r>
              <a:rPr lang="en-GB" sz="800" dirty="0">
                <a:latin typeface="Times New Roman" panose="02020603050405020304" pitchFamily="18" charset="0"/>
                <a:ea typeface="Calibri" panose="020F0502020204030204" pitchFamily="34" charset="0"/>
                <a:cs typeface="Times New Roman" panose="02020603050405020304" pitchFamily="18" charset="0"/>
              </a:rPr>
              <a:t>, M. (2025). Nutrition and sustainable development goal 3: good health and wellbeing. </a:t>
            </a:r>
            <a:r>
              <a:rPr lang="en-GB" sz="800" i="1" dirty="0">
                <a:latin typeface="Times New Roman" panose="02020603050405020304" pitchFamily="18" charset="0"/>
                <a:ea typeface="Calibri" panose="020F0502020204030204" pitchFamily="34" charset="0"/>
                <a:cs typeface="Times New Roman" panose="02020603050405020304" pitchFamily="18" charset="0"/>
              </a:rPr>
              <a:t>Frontiers in Nutrition</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11</a:t>
            </a:r>
            <a:r>
              <a:rPr lang="en-GB" sz="800" dirty="0">
                <a:latin typeface="Times New Roman" panose="02020603050405020304" pitchFamily="18" charset="0"/>
                <a:ea typeface="Calibri" panose="020F0502020204030204" pitchFamily="34" charset="0"/>
                <a:cs typeface="Times New Roman" panose="02020603050405020304" pitchFamily="18" charset="0"/>
              </a:rPr>
              <a:t>, p.1542307.</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McDonagh, L.K., Saunders, J.M., Cassell, J., Curtis, T., </a:t>
            </a:r>
            <a:r>
              <a:rPr lang="en-GB" sz="800" dirty="0" err="1">
                <a:latin typeface="Times New Roman" panose="02020603050405020304" pitchFamily="18" charset="0"/>
                <a:ea typeface="Calibri" panose="020F0502020204030204" pitchFamily="34" charset="0"/>
                <a:cs typeface="Times New Roman" panose="02020603050405020304" pitchFamily="18" charset="0"/>
              </a:rPr>
              <a:t>Bastaki</a:t>
            </a:r>
            <a:r>
              <a:rPr lang="en-GB" sz="800" dirty="0">
                <a:latin typeface="Times New Roman" panose="02020603050405020304" pitchFamily="18" charset="0"/>
                <a:ea typeface="Calibri" panose="020F0502020204030204" pitchFamily="34" charset="0"/>
                <a:cs typeface="Times New Roman" panose="02020603050405020304" pitchFamily="18" charset="0"/>
              </a:rPr>
              <a:t>, H., </a:t>
            </a:r>
            <a:r>
              <a:rPr lang="en-GB" sz="800" dirty="0" err="1">
                <a:latin typeface="Times New Roman" panose="02020603050405020304" pitchFamily="18" charset="0"/>
                <a:ea typeface="Calibri" panose="020F0502020204030204" pitchFamily="34" charset="0"/>
                <a:cs typeface="Times New Roman" panose="02020603050405020304" pitchFamily="18" charset="0"/>
              </a:rPr>
              <a:t>Hartney</a:t>
            </a:r>
            <a:r>
              <a:rPr lang="en-GB" sz="800" dirty="0">
                <a:latin typeface="Times New Roman" panose="02020603050405020304" pitchFamily="18" charset="0"/>
                <a:ea typeface="Calibri" panose="020F0502020204030204" pitchFamily="34" charset="0"/>
                <a:cs typeface="Times New Roman" panose="02020603050405020304" pitchFamily="18" charset="0"/>
              </a:rPr>
              <a:t>, T. and </a:t>
            </a:r>
            <a:r>
              <a:rPr lang="en-GB" sz="800" dirty="0" err="1">
                <a:latin typeface="Times New Roman" panose="02020603050405020304" pitchFamily="18" charset="0"/>
                <a:ea typeface="Calibri" panose="020F0502020204030204" pitchFamily="34" charset="0"/>
                <a:cs typeface="Times New Roman" panose="02020603050405020304" pitchFamily="18" charset="0"/>
              </a:rPr>
              <a:t>Rait</a:t>
            </a:r>
            <a:r>
              <a:rPr lang="en-GB" sz="800" dirty="0">
                <a:latin typeface="Times New Roman" panose="02020603050405020304" pitchFamily="18" charset="0"/>
                <a:ea typeface="Calibri" panose="020F0502020204030204" pitchFamily="34" charset="0"/>
                <a:cs typeface="Times New Roman" panose="02020603050405020304" pitchFamily="18" charset="0"/>
              </a:rPr>
              <a:t>, G., (2018). Application of the COM-B model to barriers and facilitators to chlamydia testing in general practice for young people and primary care practitioners: a systematic review. </a:t>
            </a:r>
            <a:r>
              <a:rPr lang="en-GB" sz="800" i="1" dirty="0">
                <a:latin typeface="Times New Roman" panose="02020603050405020304" pitchFamily="18" charset="0"/>
                <a:ea typeface="Calibri" panose="020F0502020204030204" pitchFamily="34" charset="0"/>
                <a:cs typeface="Times New Roman" panose="02020603050405020304" pitchFamily="18" charset="0"/>
              </a:rPr>
              <a:t>Implementation Science</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13</a:t>
            </a:r>
            <a:r>
              <a:rPr lang="en-GB" sz="800" dirty="0">
                <a:latin typeface="Times New Roman" panose="02020603050405020304" pitchFamily="18" charset="0"/>
                <a:ea typeface="Calibri" panose="020F0502020204030204" pitchFamily="34" charset="0"/>
                <a:cs typeface="Times New Roman" panose="02020603050405020304" pitchFamily="18" charset="0"/>
              </a:rPr>
              <a:t>(1), p.130.</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Measure Wellbeing. (2026). What is wellbeing, and what matters? – evaluating wellbeing.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https://measure-wellbeing.org/wellbeing-explained/</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 </a:t>
            </a:r>
          </a:p>
          <a:p>
            <a:pPr marL="457200" marR="0" indent="-457200">
              <a:lnSpc>
                <a:spcPct val="100000"/>
              </a:lnSpc>
              <a:spcBef>
                <a:spcPts val="0"/>
              </a:spcBef>
            </a:pPr>
            <a:r>
              <a:rPr lang="en-GB" sz="800" dirty="0" err="1">
                <a:latin typeface="Times New Roman" panose="02020603050405020304" pitchFamily="18" charset="0"/>
                <a:ea typeface="Calibri" panose="020F0502020204030204" pitchFamily="34" charset="0"/>
                <a:cs typeface="Times New Roman" panose="02020603050405020304" pitchFamily="18" charset="0"/>
              </a:rPr>
              <a:t>Monden</a:t>
            </a:r>
            <a:r>
              <a:rPr lang="en-GB" sz="800" dirty="0">
                <a:latin typeface="Times New Roman" panose="02020603050405020304" pitchFamily="18" charset="0"/>
                <a:ea typeface="Calibri" panose="020F0502020204030204" pitchFamily="34" charset="0"/>
                <a:cs typeface="Times New Roman" panose="02020603050405020304" pitchFamily="18" charset="0"/>
              </a:rPr>
              <a:t>, C. (2024). Subjective health and subjective well-being. In </a:t>
            </a:r>
            <a:r>
              <a:rPr lang="en-GB" sz="800"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800" dirty="0">
                <a:latin typeface="Times New Roman" panose="02020603050405020304" pitchFamily="18" charset="0"/>
                <a:ea typeface="Calibri" panose="020F0502020204030204" pitchFamily="34" charset="0"/>
                <a:cs typeface="Times New Roman" panose="02020603050405020304" pitchFamily="18" charset="0"/>
              </a:rPr>
              <a:t> of quality of life and well-being research (pp. 6938-6941). Cham: Springer International Publishing.</a:t>
            </a:r>
          </a:p>
          <a:p>
            <a:pPr marL="457200" marR="0" indent="-457200">
              <a:lnSpc>
                <a:spcPct val="100000"/>
              </a:lnSpc>
              <a:spcBef>
                <a:spcPts val="0"/>
              </a:spcBef>
            </a:pPr>
            <a:r>
              <a:rPr lang="en-US" sz="800" dirty="0">
                <a:latin typeface="Times New Roman" panose="02020603050405020304" pitchFamily="18" charset="0"/>
                <a:ea typeface="Calibri" panose="020F0502020204030204" pitchFamily="34" charset="0"/>
                <a:cs typeface="Times New Roman" panose="02020603050405020304" pitchFamily="18" charset="0"/>
              </a:rPr>
              <a:t>NHS England (2023). </a:t>
            </a:r>
            <a:r>
              <a:rPr lang="en-US" sz="800" i="1" dirty="0">
                <a:latin typeface="Times New Roman" panose="02020603050405020304" pitchFamily="18" charset="0"/>
                <a:ea typeface="Calibri" panose="020F0502020204030204" pitchFamily="34" charset="0"/>
                <a:cs typeface="Times New Roman" panose="02020603050405020304" pitchFamily="18" charset="0"/>
              </a:rPr>
              <a:t>NHS Diabetes Prevention Programme (NHS DPP)</a:t>
            </a:r>
            <a:r>
              <a:rPr lang="en-US" sz="800" dirty="0">
                <a:latin typeface="Times New Roman" panose="02020603050405020304" pitchFamily="18" charset="0"/>
                <a:ea typeface="Calibri" panose="020F0502020204030204" pitchFamily="34" charset="0"/>
                <a:cs typeface="Times New Roman" panose="02020603050405020304" pitchFamily="18" charset="0"/>
              </a:rPr>
              <a:t>. [online] NHS England. Available at: </a:t>
            </a:r>
            <a:r>
              <a:rPr lang="en-US"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https://www.england.nhs.uk/diabetes/diabetes-prevention/</a:t>
            </a:r>
            <a:r>
              <a:rPr lang="en-US"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dirty="0">
                <a:latin typeface="Times New Roman" panose="02020603050405020304" pitchFamily="18" charset="0"/>
                <a:ea typeface="Calibri" panose="020F0502020204030204" pitchFamily="34" charset="0"/>
                <a:cs typeface="Times New Roman" panose="02020603050405020304" pitchFamily="18" charset="0"/>
              </a:rPr>
              <a:t>[Accessed 16 Jun. 2026].</a:t>
            </a:r>
          </a:p>
          <a:p>
            <a:pPr marL="457200" marR="0" indent="-457200">
              <a:lnSpc>
                <a:spcPct val="100000"/>
              </a:lnSpc>
              <a:spcBef>
                <a:spcPts val="0"/>
              </a:spcBef>
            </a:pPr>
            <a:r>
              <a:rPr lang="en-US" sz="800" dirty="0">
                <a:latin typeface="Times New Roman" panose="02020603050405020304" pitchFamily="18" charset="0"/>
                <a:ea typeface="Calibri" panose="020F0502020204030204" pitchFamily="34" charset="0"/>
                <a:cs typeface="Times New Roman" panose="02020603050405020304" pitchFamily="18" charset="0"/>
              </a:rPr>
              <a:t>NHS England (2024). </a:t>
            </a:r>
            <a:r>
              <a:rPr lang="en-US" sz="800" i="1" dirty="0">
                <a:latin typeface="Times New Roman" panose="02020603050405020304" pitchFamily="18" charset="0"/>
                <a:ea typeface="Calibri" panose="020F0502020204030204" pitchFamily="34" charset="0"/>
                <a:cs typeface="Times New Roman" panose="02020603050405020304" pitchFamily="18" charset="0"/>
              </a:rPr>
              <a:t>Evolving to meet a changing world</a:t>
            </a:r>
            <a:r>
              <a:rPr lang="en-US" sz="800" dirty="0">
                <a:latin typeface="Times New Roman" panose="02020603050405020304" pitchFamily="18" charset="0"/>
                <a:ea typeface="Calibri" panose="020F0502020204030204" pitchFamily="34" charset="0"/>
                <a:cs typeface="Times New Roman" panose="02020603050405020304" pitchFamily="18" charset="0"/>
              </a:rPr>
              <a:t>. [online] NHS England. Available at: </a:t>
            </a:r>
            <a:r>
              <a:rPr lang="en-US"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https://www.england.nhs.uk/future-of-human-resources-and-organisational-development/the-future-of-nhs-human-resources-and-organisational-development-report/evolving-to-meet-a-changing-world/</a:t>
            </a:r>
            <a:r>
              <a:rPr lang="en-US"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dirty="0">
                <a:latin typeface="Times New Roman" panose="02020603050405020304" pitchFamily="18" charset="0"/>
                <a:ea typeface="Calibri" panose="020F0502020204030204" pitchFamily="34" charset="0"/>
                <a:cs typeface="Times New Roman" panose="02020603050405020304" pitchFamily="18" charset="0"/>
              </a:rPr>
              <a:t>[Accessed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NHS. (2016). Diabetes – Diabetes Prevention Programme (NDPP). NHS choices.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https://northeastlondon.icb.nhs.uk/service/diabetes-diabetes-prevention-programme-ndpp/</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NHS. (2023, March 6). Ibex scoops second win of the UK Artificial Intelligence Award with leading NHS trusts. PR Newswire: news distribution, targeting and monitoring.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https://www.prnewswire.com/il/news-releases/ibex-scoops-second-win-of-the-uk-artificial-intelligence-award-with-leading-nhs-trusts-301763211.html</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NHS. (2025). NHS choices.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https://www.england.nhs.uk/long-read/improvement-framework-community-language-translation-and-interpreting-services/</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NSMC (2020). </a:t>
            </a:r>
            <a:r>
              <a:rPr lang="en-GB" sz="800" i="1" dirty="0">
                <a:latin typeface="Times New Roman" panose="02020603050405020304" pitchFamily="18" charset="0"/>
                <a:ea typeface="Calibri" panose="020F0502020204030204" pitchFamily="34" charset="0"/>
                <a:cs typeface="Times New Roman" panose="02020603050405020304" pitchFamily="18" charset="0"/>
              </a:rPr>
              <a:t>Change4Life </a:t>
            </a:r>
            <a:r>
              <a:rPr lang="en-GB" sz="800" dirty="0">
                <a:latin typeface="Times New Roman" panose="02020603050405020304" pitchFamily="18" charset="0"/>
                <a:ea typeface="Calibri" panose="020F0502020204030204" pitchFamily="34" charset="0"/>
                <a:cs typeface="Times New Roman" panose="02020603050405020304" pitchFamily="18" charset="0"/>
              </a:rPr>
              <a:t>. [online] NSMC.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https://www.thensmc.com/resources/showcase/change4life</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US" sz="800" dirty="0">
                <a:latin typeface="Times New Roman" panose="02020603050405020304" pitchFamily="18" charset="0"/>
                <a:ea typeface="Calibri" panose="020F0502020204030204" pitchFamily="34" charset="0"/>
                <a:cs typeface="Times New Roman" panose="02020603050405020304" pitchFamily="18" charset="0"/>
              </a:rPr>
              <a:t>Public Health England (2017). </a:t>
            </a:r>
            <a:r>
              <a:rPr lang="en-US" sz="800" i="1" dirty="0">
                <a:latin typeface="Times New Roman" panose="02020603050405020304" pitchFamily="18" charset="0"/>
                <a:ea typeface="Calibri" panose="020F0502020204030204" pitchFamily="34" charset="0"/>
                <a:cs typeface="Times New Roman" panose="02020603050405020304" pitchFamily="18" charset="0"/>
              </a:rPr>
              <a:t>New Change4Life Campaign Encourages Parents to ‘Be Food Smart’</a:t>
            </a:r>
            <a:r>
              <a:rPr lang="en-US" sz="800" dirty="0">
                <a:latin typeface="Times New Roman" panose="02020603050405020304" pitchFamily="18" charset="0"/>
                <a:ea typeface="Calibri" panose="020F0502020204030204" pitchFamily="34" charset="0"/>
                <a:cs typeface="Times New Roman" panose="02020603050405020304" pitchFamily="18" charset="0"/>
              </a:rPr>
              <a:t>. [online] gov.uk. Available at: </a:t>
            </a:r>
            <a:r>
              <a:rPr lang="en-US"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https://www.gov.uk/government/news/new-change4life-campaign-encourages-parents-to-be-food-smart</a:t>
            </a:r>
            <a:r>
              <a:rPr lang="en-US"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dirty="0">
                <a:latin typeface="Times New Roman" panose="02020603050405020304" pitchFamily="18" charset="0"/>
                <a:ea typeface="Calibri" panose="020F0502020204030204" pitchFamily="34" charset="0"/>
                <a:cs typeface="Times New Roman" panose="02020603050405020304" pitchFamily="18" charset="0"/>
              </a:rPr>
              <a:t>[Accessed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Shaban, A. (2025). Digitalization and exclusion—digital divides and development. In </a:t>
            </a:r>
            <a:r>
              <a:rPr lang="en-GB" sz="800" i="1" dirty="0">
                <a:latin typeface="Times New Roman" panose="02020603050405020304" pitchFamily="18" charset="0"/>
                <a:ea typeface="Calibri" panose="020F0502020204030204" pitchFamily="34" charset="0"/>
                <a:cs typeface="Times New Roman" panose="02020603050405020304" pitchFamily="18" charset="0"/>
              </a:rPr>
              <a:t>Digital Geographies—Theory, Space, and Communities: A Machine-Generated Literature Review</a:t>
            </a:r>
            <a:r>
              <a:rPr lang="en-GB" sz="800" dirty="0">
                <a:latin typeface="Times New Roman" panose="02020603050405020304" pitchFamily="18" charset="0"/>
                <a:ea typeface="Calibri" panose="020F0502020204030204" pitchFamily="34" charset="0"/>
                <a:cs typeface="Times New Roman" panose="02020603050405020304" pitchFamily="18" charset="0"/>
              </a:rPr>
              <a:t> (pp. 255-496). Singapore: Springer Nature Singapore.</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Skill for Health. (2025). Person-centred care: What it means and why it Matters | Skills for Health.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https://www.skillsforhealth.org.uk/article/person-centred-care-meaning-implications/</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GB" sz="800" dirty="0" err="1">
                <a:latin typeface="Times New Roman" panose="02020603050405020304" pitchFamily="18" charset="0"/>
                <a:ea typeface="Calibri" panose="020F0502020204030204" pitchFamily="34" charset="0"/>
                <a:cs typeface="Times New Roman" panose="02020603050405020304" pitchFamily="18" charset="0"/>
              </a:rPr>
              <a:t>Stanaway</a:t>
            </a:r>
            <a:r>
              <a:rPr lang="en-GB" sz="800" dirty="0">
                <a:latin typeface="Times New Roman" panose="02020603050405020304" pitchFamily="18" charset="0"/>
                <a:ea typeface="Calibri" panose="020F0502020204030204" pitchFamily="34" charset="0"/>
                <a:cs typeface="Times New Roman" panose="02020603050405020304" pitchFamily="18" charset="0"/>
              </a:rPr>
              <a:t>, F.F., </a:t>
            </a:r>
            <a:r>
              <a:rPr lang="en-GB" sz="800" dirty="0" err="1">
                <a:latin typeface="Times New Roman" panose="02020603050405020304" pitchFamily="18" charset="0"/>
                <a:ea typeface="Calibri" panose="020F0502020204030204" pitchFamily="34" charset="0"/>
                <a:cs typeface="Times New Roman" panose="02020603050405020304" pitchFamily="18" charset="0"/>
              </a:rPr>
              <a:t>Khalatbari-Soltani</a:t>
            </a:r>
            <a:r>
              <a:rPr lang="en-GB" sz="800" dirty="0">
                <a:latin typeface="Times New Roman" panose="02020603050405020304" pitchFamily="18" charset="0"/>
                <a:ea typeface="Calibri" panose="020F0502020204030204" pitchFamily="34" charset="0"/>
                <a:cs typeface="Times New Roman" panose="02020603050405020304" pitchFamily="18" charset="0"/>
              </a:rPr>
              <a:t>, S., Zhu, L., </a:t>
            </a:r>
            <a:r>
              <a:rPr lang="en-GB" sz="800" dirty="0" err="1">
                <a:latin typeface="Times New Roman" panose="02020603050405020304" pitchFamily="18" charset="0"/>
                <a:ea typeface="Calibri" panose="020F0502020204030204" pitchFamily="34" charset="0"/>
                <a:cs typeface="Times New Roman" panose="02020603050405020304" pitchFamily="18" charset="0"/>
              </a:rPr>
              <a:t>Sreeharan</a:t>
            </a:r>
            <a:r>
              <a:rPr lang="en-GB" sz="800" dirty="0">
                <a:latin typeface="Times New Roman" panose="02020603050405020304" pitchFamily="18" charset="0"/>
                <a:ea typeface="Calibri" panose="020F0502020204030204" pitchFamily="34" charset="0"/>
                <a:cs typeface="Times New Roman" panose="02020603050405020304" pitchFamily="18" charset="0"/>
              </a:rPr>
              <a:t>, T., Noguchi, N., Pathak, A., Mathieu, E. and Bhopal, R. (2025). Inequalities in all-cause mortality by ethnicity in the United Kingdom: a systematic review and meta-analysis. </a:t>
            </a:r>
            <a:r>
              <a:rPr lang="en-GB" sz="800" i="1" dirty="0">
                <a:latin typeface="Times New Roman" panose="02020603050405020304" pitchFamily="18" charset="0"/>
                <a:ea typeface="Calibri" panose="020F0502020204030204" pitchFamily="34" charset="0"/>
                <a:cs typeface="Times New Roman" panose="02020603050405020304" pitchFamily="18" charset="0"/>
              </a:rPr>
              <a:t>The Lancet Regional Health–Europe</a:t>
            </a:r>
            <a:r>
              <a:rPr lang="en-GB" sz="8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nSpc>
                <a:spcPct val="100000"/>
              </a:lnSpc>
              <a:spcBef>
                <a:spcPts val="0"/>
              </a:spcBef>
            </a:pPr>
            <a:r>
              <a:rPr lang="en-GB" sz="800" dirty="0" err="1">
                <a:latin typeface="Times New Roman" panose="02020603050405020304" pitchFamily="18" charset="0"/>
                <a:ea typeface="Calibri" panose="020F0502020204030204" pitchFamily="34" charset="0"/>
                <a:cs typeface="Times New Roman" panose="02020603050405020304" pitchFamily="18" charset="0"/>
              </a:rPr>
              <a:t>Thacharodi</a:t>
            </a:r>
            <a:r>
              <a:rPr lang="en-GB" sz="800" dirty="0">
                <a:latin typeface="Times New Roman" panose="02020603050405020304" pitchFamily="18" charset="0"/>
                <a:ea typeface="Calibri" panose="020F0502020204030204" pitchFamily="34" charset="0"/>
                <a:cs typeface="Times New Roman" panose="02020603050405020304" pitchFamily="18" charset="0"/>
              </a:rPr>
              <a:t>, A., Singh, P., </a:t>
            </a:r>
            <a:r>
              <a:rPr lang="en-GB" sz="800" dirty="0" err="1">
                <a:latin typeface="Times New Roman" panose="02020603050405020304" pitchFamily="18" charset="0"/>
                <a:ea typeface="Calibri" panose="020F0502020204030204" pitchFamily="34" charset="0"/>
                <a:cs typeface="Times New Roman" panose="02020603050405020304" pitchFamily="18" charset="0"/>
              </a:rPr>
              <a:t>Meenatchi</a:t>
            </a:r>
            <a:r>
              <a:rPr lang="en-GB" sz="800" dirty="0">
                <a:latin typeface="Times New Roman" panose="02020603050405020304" pitchFamily="18" charset="0"/>
                <a:ea typeface="Calibri" panose="020F0502020204030204" pitchFamily="34" charset="0"/>
                <a:cs typeface="Times New Roman" panose="02020603050405020304" pitchFamily="18" charset="0"/>
              </a:rPr>
              <a:t>, R., </a:t>
            </a:r>
            <a:r>
              <a:rPr lang="en-GB" sz="800" dirty="0" err="1">
                <a:latin typeface="Times New Roman" panose="02020603050405020304" pitchFamily="18" charset="0"/>
                <a:ea typeface="Calibri" panose="020F0502020204030204" pitchFamily="34" charset="0"/>
                <a:cs typeface="Times New Roman" panose="02020603050405020304" pitchFamily="18" charset="0"/>
              </a:rPr>
              <a:t>Tawfeeq</a:t>
            </a:r>
            <a:r>
              <a:rPr lang="en-GB" sz="800" dirty="0">
                <a:latin typeface="Times New Roman" panose="02020603050405020304" pitchFamily="18" charset="0"/>
                <a:ea typeface="Calibri" panose="020F0502020204030204" pitchFamily="34" charset="0"/>
                <a:cs typeface="Times New Roman" panose="02020603050405020304" pitchFamily="18" charset="0"/>
              </a:rPr>
              <a:t> Ahmed, Z.H., Kumar, R.R., V, N., </a:t>
            </a:r>
            <a:r>
              <a:rPr lang="en-GB" sz="800" dirty="0" err="1">
                <a:latin typeface="Times New Roman" panose="02020603050405020304" pitchFamily="18" charset="0"/>
                <a:ea typeface="Calibri" panose="020F0502020204030204" pitchFamily="34" charset="0"/>
                <a:cs typeface="Times New Roman" panose="02020603050405020304" pitchFamily="18" charset="0"/>
              </a:rPr>
              <a:t>Kavish</a:t>
            </a:r>
            <a:r>
              <a:rPr lang="en-GB" sz="800" dirty="0">
                <a:latin typeface="Times New Roman" panose="02020603050405020304" pitchFamily="18" charset="0"/>
                <a:ea typeface="Calibri" panose="020F0502020204030204" pitchFamily="34" charset="0"/>
                <a:cs typeface="Times New Roman" panose="02020603050405020304" pitchFamily="18" charset="0"/>
              </a:rPr>
              <a:t>, S., Maqbool, M. and Hassan, S., (2024). Revolutionizing healthcare and medicine: The impact of modern technologies for a healthier future—A comprehensive review. </a:t>
            </a:r>
            <a:r>
              <a:rPr lang="en-GB" sz="800" i="1" dirty="0">
                <a:latin typeface="Times New Roman" panose="02020603050405020304" pitchFamily="18" charset="0"/>
                <a:ea typeface="Calibri" panose="020F0502020204030204" pitchFamily="34" charset="0"/>
                <a:cs typeface="Times New Roman" panose="02020603050405020304" pitchFamily="18" charset="0"/>
              </a:rPr>
              <a:t>Health Care Science</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3</a:t>
            </a:r>
            <a:r>
              <a:rPr lang="en-GB" sz="800" dirty="0">
                <a:latin typeface="Times New Roman" panose="02020603050405020304" pitchFamily="18" charset="0"/>
                <a:ea typeface="Calibri" panose="020F0502020204030204" pitchFamily="34" charset="0"/>
                <a:cs typeface="Times New Roman" panose="02020603050405020304" pitchFamily="18" charset="0"/>
              </a:rPr>
              <a:t>(5), pp.329-349.</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Townsend, P., Phillimore, P. and Beattie, A. (2023). </a:t>
            </a:r>
            <a:r>
              <a:rPr lang="en-GB" sz="800" i="1" dirty="0">
                <a:latin typeface="Times New Roman" panose="02020603050405020304" pitchFamily="18" charset="0"/>
                <a:ea typeface="Calibri" panose="020F0502020204030204" pitchFamily="34" charset="0"/>
                <a:cs typeface="Times New Roman" panose="02020603050405020304" pitchFamily="18" charset="0"/>
              </a:rPr>
              <a:t>Health and deprivation: inequality and the North</a:t>
            </a:r>
            <a:r>
              <a:rPr lang="en-GB" sz="800" dirty="0">
                <a:latin typeface="Times New Roman" panose="02020603050405020304" pitchFamily="18" charset="0"/>
                <a:ea typeface="Calibri" panose="020F0502020204030204" pitchFamily="34" charset="0"/>
                <a:cs typeface="Times New Roman" panose="02020603050405020304" pitchFamily="18" charset="0"/>
              </a:rPr>
              <a:t>. Routledge.</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UN. (2025). The 17 goals | sustainable development. United Nations. https://sdgs.un.org/goals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9">
                  <a:extLst>
                    <a:ext uri="{A12FA001-AC4F-418D-AE19-62706E023703}">
                      <ahyp:hlinkClr xmlns:ahyp="http://schemas.microsoft.com/office/drawing/2018/hyperlinkcolor" val="tx"/>
                    </a:ext>
                  </a:extLst>
                </a:hlinkClick>
              </a:rPr>
              <a:t>https://researchbriefings.files.parliament.uk/documents/CBP-7547/CBP-7547.pdf</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16 Jun. 2026].</a:t>
            </a:r>
          </a:p>
          <a:p>
            <a:pPr marL="457200" marR="0" indent="-457200">
              <a:lnSpc>
                <a:spcPct val="100000"/>
              </a:lnSpc>
              <a:spcBef>
                <a:spcPts val="0"/>
              </a:spcBef>
            </a:pPr>
            <a:r>
              <a:rPr lang="en-US" sz="800" dirty="0">
                <a:latin typeface="Times New Roman" panose="02020603050405020304" pitchFamily="18" charset="0"/>
                <a:ea typeface="Calibri" panose="020F0502020204030204" pitchFamily="34" charset="0"/>
                <a:cs typeface="Times New Roman" panose="02020603050405020304" pitchFamily="18" charset="0"/>
              </a:rPr>
              <a:t>United Nations (2023). </a:t>
            </a:r>
            <a:r>
              <a:rPr lang="en-US" sz="800" i="1" dirty="0">
                <a:latin typeface="Times New Roman" panose="02020603050405020304" pitchFamily="18" charset="0"/>
                <a:ea typeface="Calibri" panose="020F0502020204030204" pitchFamily="34" charset="0"/>
                <a:cs typeface="Times New Roman" panose="02020603050405020304" pitchFamily="18" charset="0"/>
              </a:rPr>
              <a:t>Goal 3: Ensure healthy lives and promote well-being for all at all ages</a:t>
            </a:r>
            <a:r>
              <a:rPr lang="en-US" sz="800" dirty="0">
                <a:latin typeface="Times New Roman" panose="02020603050405020304" pitchFamily="18" charset="0"/>
                <a:ea typeface="Calibri" panose="020F0502020204030204" pitchFamily="34" charset="0"/>
                <a:cs typeface="Times New Roman" panose="02020603050405020304" pitchFamily="18" charset="0"/>
              </a:rPr>
              <a:t>. [online] United Nations Sustainable Development Goals. Available at: </a:t>
            </a:r>
            <a:r>
              <a:rPr lang="en-US"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https://www.un.org/sustainabledevelopment/health/</a:t>
            </a:r>
            <a:r>
              <a:rPr lang="en-US"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dirty="0">
                <a:latin typeface="Times New Roman" panose="02020603050405020304" pitchFamily="18" charset="0"/>
                <a:ea typeface="Calibri" panose="020F0502020204030204" pitchFamily="34" charset="0"/>
                <a:cs typeface="Times New Roman" panose="02020603050405020304" pitchFamily="18" charset="0"/>
              </a:rPr>
              <a:t>[Accessed 16 Jun. 2026].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University of Illinois. (2020). Mental Health Policy and services in England.</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Wang, L.Y., Hu, Z.Y., Chen, H.X., Zhou, C.F., Tang, M.L. and Hu, X.Y. (2024). Differences in regional distribution and inequality in health workforce allocation in hospitals and primary health centers in China: a longitudinal study. </a:t>
            </a:r>
            <a:r>
              <a:rPr lang="en-GB" sz="800" i="1" dirty="0">
                <a:latin typeface="Times New Roman" panose="02020603050405020304" pitchFamily="18" charset="0"/>
                <a:ea typeface="Calibri" panose="020F0502020204030204" pitchFamily="34" charset="0"/>
                <a:cs typeface="Times New Roman" panose="02020603050405020304" pitchFamily="18" charset="0"/>
              </a:rPr>
              <a:t>International journal of nursing studies</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157</a:t>
            </a:r>
            <a:r>
              <a:rPr lang="en-GB" sz="800" dirty="0">
                <a:latin typeface="Times New Roman" panose="02020603050405020304" pitchFamily="18" charset="0"/>
                <a:ea typeface="Calibri" panose="020F0502020204030204" pitchFamily="34" charset="0"/>
                <a:cs typeface="Times New Roman" panose="02020603050405020304" pitchFamily="18" charset="0"/>
              </a:rPr>
              <a:t>, p.104816.</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Wolstenholme, E.F. (2022). Using cascaded and interlocking generic system archetypes to communicate policy insights—The case for justifying integrated health care systems in terms of reducing hospital congestion. </a:t>
            </a:r>
            <a:r>
              <a:rPr lang="en-GB" sz="800" i="1" dirty="0">
                <a:latin typeface="Times New Roman" panose="02020603050405020304" pitchFamily="18" charset="0"/>
                <a:ea typeface="Calibri" panose="020F0502020204030204" pitchFamily="34" charset="0"/>
                <a:cs typeface="Times New Roman" panose="02020603050405020304" pitchFamily="18" charset="0"/>
              </a:rPr>
              <a:t>Systems</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10</a:t>
            </a:r>
            <a:r>
              <a:rPr lang="en-GB" sz="800" dirty="0">
                <a:latin typeface="Times New Roman" panose="02020603050405020304" pitchFamily="18" charset="0"/>
                <a:ea typeface="Calibri" panose="020F0502020204030204" pitchFamily="34" charset="0"/>
                <a:cs typeface="Times New Roman" panose="02020603050405020304" pitchFamily="18" charset="0"/>
              </a:rPr>
              <a:t>(5), p.135.</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World Health Organization (2021). </a:t>
            </a:r>
            <a:r>
              <a:rPr lang="en-GB" sz="800" i="1" dirty="0">
                <a:latin typeface="Times New Roman" panose="02020603050405020304" pitchFamily="18" charset="0"/>
                <a:ea typeface="Calibri" panose="020F0502020204030204" pitchFamily="34" charset="0"/>
                <a:cs typeface="Times New Roman" panose="02020603050405020304" pitchFamily="18" charset="0"/>
              </a:rPr>
              <a:t>Guidance on community mental health services: Promoting person-centred and rights-based approaches</a:t>
            </a:r>
            <a:r>
              <a:rPr lang="en-GB" sz="800" dirty="0">
                <a:latin typeface="Times New Roman" panose="02020603050405020304" pitchFamily="18" charset="0"/>
                <a:ea typeface="Calibri" panose="020F0502020204030204" pitchFamily="34" charset="0"/>
                <a:cs typeface="Times New Roman" panose="02020603050405020304" pitchFamily="18" charset="0"/>
              </a:rPr>
              <a:t>. World Health Organization.</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World Health Organization (2022). Health systems resilience toolkit: a WHO global public health good to support building and strengthening of sustainable health systems resilience in countries with various contexts.</a:t>
            </a:r>
          </a:p>
          <a:p>
            <a:pPr marL="457200" marR="0" indent="-457200">
              <a:lnSpc>
                <a:spcPct val="100000"/>
              </a:lnSpc>
              <a:spcBef>
                <a:spcPts val="0"/>
              </a:spcBef>
            </a:pPr>
            <a:r>
              <a:rPr lang="en-GB" sz="800" dirty="0">
                <a:latin typeface="Times New Roman" panose="02020603050405020304" pitchFamily="18" charset="0"/>
                <a:ea typeface="Calibri" panose="020F0502020204030204" pitchFamily="34" charset="0"/>
                <a:cs typeface="Times New Roman" panose="02020603050405020304" pitchFamily="18" charset="0"/>
              </a:rPr>
              <a:t>World Health Organization (2023). </a:t>
            </a:r>
            <a:r>
              <a:rPr lang="en-GB" sz="800" i="1" dirty="0">
                <a:latin typeface="Times New Roman" panose="02020603050405020304" pitchFamily="18" charset="0"/>
                <a:ea typeface="Calibri" panose="020F0502020204030204" pitchFamily="34" charset="0"/>
                <a:cs typeface="Times New Roman" panose="02020603050405020304" pitchFamily="18" charset="0"/>
              </a:rPr>
              <a:t>Integrating the social determinants of health into health workforce education and training</a:t>
            </a:r>
            <a:r>
              <a:rPr lang="en-GB" sz="800" dirty="0">
                <a:latin typeface="Times New Roman" panose="02020603050405020304" pitchFamily="18" charset="0"/>
                <a:ea typeface="Calibri" panose="020F0502020204030204" pitchFamily="34" charset="0"/>
                <a:cs typeface="Times New Roman" panose="02020603050405020304" pitchFamily="18" charset="0"/>
              </a:rPr>
              <a:t>. World Health Organization.</a:t>
            </a:r>
          </a:p>
          <a:p>
            <a:pPr marL="457200" marR="0" indent="-457200">
              <a:lnSpc>
                <a:spcPct val="100000"/>
              </a:lnSpc>
              <a:spcBef>
                <a:spcPts val="0"/>
              </a:spcBef>
            </a:pPr>
            <a:r>
              <a:rPr lang="en-US" sz="800" dirty="0">
                <a:latin typeface="Times New Roman" panose="02020603050405020304" pitchFamily="18" charset="0"/>
                <a:ea typeface="Calibri" panose="020F0502020204030204" pitchFamily="34" charset="0"/>
                <a:cs typeface="Times New Roman" panose="02020603050405020304" pitchFamily="18" charset="0"/>
              </a:rPr>
              <a:t>World Health Organization (2025). </a:t>
            </a:r>
            <a:r>
              <a:rPr lang="en-US" sz="800" i="1" dirty="0">
                <a:latin typeface="Times New Roman" panose="02020603050405020304" pitchFamily="18" charset="0"/>
                <a:ea typeface="Calibri" panose="020F0502020204030204" pitchFamily="34" charset="0"/>
                <a:cs typeface="Times New Roman" panose="02020603050405020304" pitchFamily="18" charset="0"/>
              </a:rPr>
              <a:t>Regional Committee for the Eastern Mediterranean Seventy-second session Provisional agenda item 5(b) Health systems recovery in fragile and conflict-affected situations in the Eastern Mediterranean Region</a:t>
            </a:r>
            <a:r>
              <a:rPr lang="en-US" sz="800" dirty="0">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1">
                  <a:extLst>
                    <a:ext uri="{A12FA001-AC4F-418D-AE19-62706E023703}">
                      <ahyp:hlinkClr xmlns:ahyp="http://schemas.microsoft.com/office/drawing/2018/hyperlinkcolor" val="tx"/>
                    </a:ext>
                  </a:extLst>
                </a:hlinkClick>
              </a:rPr>
              <a:t>https://applications.emro.who.int/docs/Health-systems-recovery-eng.pdf</a:t>
            </a:r>
            <a:r>
              <a:rPr lang="en-US"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dirty="0">
                <a:latin typeface="Times New Roman" panose="02020603050405020304" pitchFamily="18" charset="0"/>
                <a:ea typeface="Calibri" panose="020F0502020204030204" pitchFamily="34" charset="0"/>
                <a:cs typeface="Times New Roman" panose="02020603050405020304" pitchFamily="18" charset="0"/>
              </a:rPr>
              <a:t>[Accessed 16 Jun. 2026].</a:t>
            </a:r>
          </a:p>
          <a:p>
            <a:pPr marL="457200" marR="0" indent="-457200">
              <a:lnSpc>
                <a:spcPct val="100000"/>
              </a:lnSpc>
              <a:spcBef>
                <a:spcPts val="0"/>
              </a:spcBef>
            </a:pPr>
            <a:r>
              <a:rPr lang="en-GB" sz="800" dirty="0" err="1">
                <a:latin typeface="Times New Roman" panose="02020603050405020304" pitchFamily="18" charset="0"/>
                <a:ea typeface="Calibri" panose="020F0502020204030204" pitchFamily="34" charset="0"/>
                <a:cs typeface="Times New Roman" panose="02020603050405020304" pitchFamily="18" charset="0"/>
              </a:rPr>
              <a:t>Wrieden</a:t>
            </a:r>
            <a:r>
              <a:rPr lang="en-GB" sz="800" dirty="0">
                <a:latin typeface="Times New Roman" panose="02020603050405020304" pitchFamily="18" charset="0"/>
                <a:ea typeface="Calibri" panose="020F0502020204030204" pitchFamily="34" charset="0"/>
                <a:cs typeface="Times New Roman" panose="02020603050405020304" pitchFamily="18" charset="0"/>
              </a:rPr>
              <a:t>, W.L. and Levy, L.B. (2016). ‘Change4Life Smart Swaps’: quasi-experimental evaluation of a natural experiment. </a:t>
            </a:r>
            <a:r>
              <a:rPr lang="en-GB" sz="800" i="1" dirty="0">
                <a:latin typeface="Times New Roman" panose="02020603050405020304" pitchFamily="18" charset="0"/>
                <a:ea typeface="Calibri" panose="020F0502020204030204" pitchFamily="34" charset="0"/>
                <a:cs typeface="Times New Roman" panose="02020603050405020304" pitchFamily="18" charset="0"/>
              </a:rPr>
              <a:t>Public health nutrition</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19</a:t>
            </a:r>
            <a:r>
              <a:rPr lang="en-GB" sz="800" dirty="0">
                <a:latin typeface="Times New Roman" panose="02020603050405020304" pitchFamily="18" charset="0"/>
                <a:ea typeface="Calibri" panose="020F0502020204030204" pitchFamily="34" charset="0"/>
                <a:cs typeface="Times New Roman" panose="02020603050405020304" pitchFamily="18" charset="0"/>
              </a:rPr>
              <a:t>(13), pp.2388-2392.</a:t>
            </a:r>
          </a:p>
        </p:txBody>
      </p:sp>
    </p:spTree>
    <p:extLst>
      <p:ext uri="{BB962C8B-B14F-4D97-AF65-F5344CB8AC3E}">
        <p14:creationId xmlns:p14="http://schemas.microsoft.com/office/powerpoint/2010/main" val="726636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0" ma:contentTypeDescription="Create a new document." ma:contentTypeScope="" ma:versionID="2b03f78e7b68149a2ba41569ac967026">
  <xsd:schema xmlns:xsd="http://www.w3.org/2001/XMLSchema" xmlns:xs="http://www.w3.org/2001/XMLSchema" xmlns:p="http://schemas.microsoft.com/office/2006/metadata/properties" xmlns:ns3="ad7316b1-23f1-480c-8fa6-cbf037f4db9c" targetNamespace="http://schemas.microsoft.com/office/2006/metadata/properties" ma:root="true" ma:fieldsID="2b28b906acf21f2c39cac988a11cf035"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F6C06143-885F-4B1B-B901-FF56E90FE3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290D88-938E-4DA6-8EC3-5B76C960E786}">
  <ds:schemaRefs>
    <ds:schemaRef ds:uri="http://schemas.microsoft.com/sharepoint/v3/contenttype/forms"/>
  </ds:schemaRefs>
</ds:datastoreItem>
</file>

<file path=customXml/itemProps3.xml><?xml version="1.0" encoding="utf-8"?>
<ds:datastoreItem xmlns:ds="http://schemas.openxmlformats.org/officeDocument/2006/customXml" ds:itemID="{C00BDB14-2365-4D68-9B35-9557EAC62DD2}">
  <ds:schemaRefs>
    <ds:schemaRef ds:uri="http://schemas.microsoft.com/office/infopath/2007/PartnerControls"/>
    <ds:schemaRef ds:uri="http://schemas.openxmlformats.org/package/2006/metadata/core-properties"/>
    <ds:schemaRef ds:uri="http://purl.org/dc/dcmitype/"/>
    <ds:schemaRef ds:uri="http://www.w3.org/XML/1998/namespace"/>
    <ds:schemaRef ds:uri="ad7316b1-23f1-480c-8fa6-cbf037f4db9c"/>
    <ds:schemaRef ds:uri="http://schemas.microsoft.com/office/2006/documentManagement/types"/>
    <ds:schemaRef ds:uri="http://purl.org/dc/term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190</TotalTime>
  <Words>6776</Words>
  <Application>Microsoft Office PowerPoint</Application>
  <PresentationFormat>Widescreen</PresentationFormat>
  <Paragraphs>228</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Health, Wellbeing and Sustainable Development BMHP6030 Component 1: Presentation </vt:lpstr>
      <vt:lpstr>INTRODUCTION </vt:lpstr>
      <vt:lpstr>DEFINITIONS, KEY CONCEPTS AND THEORETICAL PERSPECTIVES </vt:lpstr>
      <vt:lpstr>DEFINITIONS, KEY CONCEPTS AND THEORETICAL PERSPECTIVES </vt:lpstr>
      <vt:lpstr>DEFINITIONS, KEY CONCEPTS AND THEORETICAL PERSPECTIVES </vt:lpstr>
      <vt:lpstr>SUSTAINABLE DEVELOPMENT GOALS AND INTEGRATION INTO HEALTH AND SOCIAL CARE </vt:lpstr>
      <vt:lpstr>SUSTAINABLE DEVELOPMENT GOALS AND INTEGRATION INTO HEALTH AND SOCIAL CARE</vt:lpstr>
      <vt:lpstr>POLICY AND GOVERNANCE</vt:lpstr>
      <vt:lpstr>POLICY AND GOVERNANCE</vt:lpstr>
      <vt:lpstr>EXAMPLES AND CASE STUDIES</vt:lpstr>
      <vt:lpstr>EXAMPLES AND CASE STUDIES</vt:lpstr>
      <vt:lpstr>EQUITY AND ACCESS </vt:lpstr>
      <vt:lpstr>EQUITY AND ACCESS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Samina Kousar (2244901)</cp:lastModifiedBy>
  <cp:revision>1</cp:revision>
  <dcterms:created xsi:type="dcterms:W3CDTF">2026-01-15T10:42:47Z</dcterms:created>
  <dcterms:modified xsi:type="dcterms:W3CDTF">2026-06-21T01:12:49Z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