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3" r:id="rId8"/>
    <p:sldId id="262" r:id="rId9"/>
    <p:sldId id="264" r:id="rId10"/>
    <p:sldId id="265" r:id="rId11"/>
    <p:sldId id="270" r:id="rId12"/>
    <p:sldId id="269" r:id="rId13"/>
    <p:sldId id="266" r:id="rId14"/>
    <p:sldId id="267" r:id="rId15"/>
    <p:sldId id="268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E33D2-EA24-EC2A-F372-D658A7971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AE94BC-4CF5-4464-D1B4-D87E1D76C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B997E-6FC2-7A5B-CBCF-D91A9579B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754E5-8536-F9DA-1F67-E129CA482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F49C3-9135-7A2A-2C5F-1243BC6AF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51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CE088-3141-EC49-A26B-0AADF33E5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9E37B-AEE5-A700-399F-A56190E26C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16739-6B0F-9558-FFF7-78A304614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E033F-01BD-D009-C1D6-D5908473B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9B37E-9406-A209-C03E-C8CD2CAA5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104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F05DB-3868-E2AA-A50A-0C2D0A256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B54DF-C8D9-8D0A-3DDF-C43EB1F72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7A2BB-42E4-A1D5-EA02-75D7E6287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8B7AD0-524E-0E36-2F05-125CE70C7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E2A6F-78E0-AD12-6E68-E6CCB588C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56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00947-911A-0859-EC49-850E5431F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8E903-072F-7CB2-1F66-37C82C7760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CB7E9-241F-2502-DAE4-3FAA1EB58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D7E52-E6D4-5F93-D4BC-CBAE359C9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1ED853-3328-91B5-FCAB-3BB2CEBD6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223061-0A5D-FB7E-D60B-1D7967E7E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879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6A135-E8C4-3AE2-F4EE-C51EEE945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D8422-81F6-5E2E-5962-38BC2F6D8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7B6EF1-7032-E222-7B57-64D69AFE11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5B50F1-605B-DC97-D75E-897EB66858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0ACDC-FE46-B132-AEA9-F9D170981D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314284-18E1-2691-4B95-800B6DA62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47D764-BF09-5C39-94CD-2B681871E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8B00DD-1378-6020-7206-01B16C326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4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18A5-3EB1-FC93-4EB2-48A5DE065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A0A268-4FF0-FF52-EDFD-00F9EA5ED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0BB3B4-43EB-8BA5-9A75-392846F24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0A95B-3BEE-F9F0-E8B5-35BA23159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1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657C14-682D-970F-1AC8-4AACC35AE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716BC2-63A9-DD48-E1F1-580E97B81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26F10-48CB-A478-18ED-47F44ED55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3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2D8AD-CC74-9B66-4F56-E735CCDF6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337F1-19EA-FDBB-6591-36C23F33C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B38CD2-E128-B666-705E-1739F291A5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BE780-9A43-9957-B3C9-2BC0B3436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1D21B9-E06F-B2DC-679E-CFA0E65CB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1CA170-C1EA-1F1F-6B16-AC8AD23A8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836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2E2B-92FD-2503-7D94-EBADC70FA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B1F2FD-E374-AE3F-8A49-5FC5E3DA4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AB7DC-3B82-F1C6-223A-8615D75853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30908E-B7A9-A237-4129-000632C1B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C701AF-E523-5288-44FB-9C6F14A7B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2D66CD-54C7-D910-6FF1-116A1C23A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927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59D5A-16AF-8258-05D0-1A9F0F751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923092-A738-0B51-B0EE-50819ED7F4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DDA41-9E0C-9D4B-8BF1-97B676CA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B28A-435E-578A-3F1D-0582DD56A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0E111-23B7-D8CD-6428-7D3E5A9D8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295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0322B-D8D6-1638-46AC-B9ACDA4DC2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4EA770-97B4-A49F-8E36-88FC7134D4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53AE4-E006-C9B4-64EC-C70AC0D9A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8B37E-3C83-49FE-3CB3-120D6C549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4EB5A-0CEC-B452-C82E-C3B0B6859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20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3234EE-7247-E931-B007-1D2D3D220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32870-04F6-0BC1-9AE3-24C83F5D6E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7A0CA-7D87-2DB3-B977-7183D4EF73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7586A6-7322-4AA0-AA7A-0184BD7B9339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9FC7D-4707-875B-69E1-C22974FB00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19349-8430-64C9-16A9-24AE54E006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76882F-E4A3-4CDF-9F7A-CA59FB09E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53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55/2019/6268476" TargetMode="External"/><Relationship Id="rId2" Type="http://schemas.openxmlformats.org/officeDocument/2006/relationships/hyperlink" Target="https://www.college.police.uk/app/national-decision-model/national-decision-mode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app/risk/risk" TargetMode="External"/><Relationship Id="rId5" Type="http://schemas.openxmlformats.org/officeDocument/2006/relationships/hyperlink" Target="https://www.college.police.uk/ethics/code-of-ethics/guidance" TargetMode="External"/><Relationship Id="rId4" Type="http://schemas.openxmlformats.org/officeDocument/2006/relationships/hyperlink" Target="https://www.college.police.uk/app/investigation/investigative-strategies/intelligence-strateg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policing-by-consent/definition-of-policing-by-consent" TargetMode="External"/><Relationship Id="rId2" Type="http://schemas.openxmlformats.org/officeDocument/2006/relationships/hyperlink" Target="https://www.college.police.uk/app/operations/operational-planning/tactical-plann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bm.com/think/topics/big-data" TargetMode="External"/><Relationship Id="rId5" Type="http://schemas.openxmlformats.org/officeDocument/2006/relationships/hyperlink" Target="https://www.gov.uk/government/publications/police-information-and-records-management-code-of-practice/police-information-and-records-management-code-of-practice-accessible" TargetMode="External"/><Relationship Id="rId4" Type="http://schemas.openxmlformats.org/officeDocument/2006/relationships/hyperlink" Target="https://pure.northampton.ac.uk/ws/portalfiles/portal/71322693/Nunan_2023_Intelligence_Gathering_Tools_Techniques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si.org/explore-our-research/publications/occasional-papers/big-data-and-policing-assessment-law-enforcement-requirements-expectations-and-priorities" TargetMode="External"/><Relationship Id="rId2" Type="http://schemas.openxmlformats.org/officeDocument/2006/relationships/hyperlink" Target="https://www.economist.com/open-future/2018/06/04/how-data-driven-policing-threatens-human-freed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levZ9QEpXuw" TargetMode="External"/><Relationship Id="rId5" Type="http://schemas.openxmlformats.org/officeDocument/2006/relationships/hyperlink" Target="https://www.youtube.com/watch?v=ao1KoxZmn0s" TargetMode="External"/><Relationship Id="rId4" Type="http://schemas.openxmlformats.org/officeDocument/2006/relationships/hyperlink" Target="https://doi.org/10.1177/20438869231212214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0/23/contents" TargetMode="External"/><Relationship Id="rId7" Type="http://schemas.openxmlformats.org/officeDocument/2006/relationships/hyperlink" Target="https://www.chappatte.com/en/images/bradley-manning-sentenced" TargetMode="External"/><Relationship Id="rId2" Type="http://schemas.openxmlformats.org/officeDocument/2006/relationships/hyperlink" Target="https://www.legislation.gov.uk/ukpga/2016/25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98/42/schedule/1/part/I/chapter/7" TargetMode="External"/><Relationship Id="rId5" Type="http://schemas.openxmlformats.org/officeDocument/2006/relationships/hyperlink" Target="https://www.legislation.gov.uk/ukpga/2000/36/contents" TargetMode="External"/><Relationship Id="rId4" Type="http://schemas.openxmlformats.org/officeDocument/2006/relationships/hyperlink" Target="https://www.legislation.gov.uk/ukpga/2018/12/contents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appatte.com/en/images/new-rules-for-the-ns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C6039-AD6B-2172-366B-D73B14C26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177858"/>
            <a:ext cx="9144000" cy="2387600"/>
          </a:xfrm>
        </p:spPr>
        <p:txBody>
          <a:bodyPr>
            <a:noAutofit/>
          </a:bodyPr>
          <a:lstStyle/>
          <a:p>
            <a:r>
              <a:rPr lang="en-GB" sz="4800" dirty="0"/>
              <a:t>HOW ????</a:t>
            </a:r>
            <a:br>
              <a:rPr lang="en-GB" sz="4800" dirty="0"/>
            </a:br>
            <a:br>
              <a:rPr lang="en-GB" sz="4800" b="1" dirty="0"/>
            </a:br>
            <a:r>
              <a:rPr lang="en-GB" sz="4800" b="1" dirty="0">
                <a:solidFill>
                  <a:srgbClr val="FF0000"/>
                </a:solidFill>
              </a:rPr>
              <a:t>Information &amp; Intelligence Integration</a:t>
            </a:r>
            <a:br>
              <a:rPr lang="en-GB" sz="4800" dirty="0"/>
            </a:br>
            <a:r>
              <a:rPr lang="en-GB" sz="4800" dirty="0"/>
              <a:t> Enhance the Effectiveness </a:t>
            </a:r>
            <a:br>
              <a:rPr lang="en-GB" sz="4800" dirty="0"/>
            </a:br>
            <a:r>
              <a:rPr lang="en-GB" sz="4800" dirty="0"/>
              <a:t>of both </a:t>
            </a:r>
            <a:br>
              <a:rPr lang="en-GB" sz="4800" dirty="0"/>
            </a:br>
            <a:r>
              <a:rPr lang="en-GB" sz="4800" dirty="0"/>
              <a:t>Operational and Digital Policing</a:t>
            </a:r>
          </a:p>
        </p:txBody>
      </p:sp>
    </p:spTree>
    <p:extLst>
      <p:ext uri="{BB962C8B-B14F-4D97-AF65-F5344CB8AC3E}">
        <p14:creationId xmlns:p14="http://schemas.microsoft.com/office/powerpoint/2010/main" val="1227969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A00BE-CF57-7BA0-8B27-CA31B46C6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Information and Intelligence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48F5B5-532B-2089-F0B9-4EBF173CF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3281" y="1690687"/>
            <a:ext cx="3622494" cy="41100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E3709F9-6B9F-37DD-4A19-71448C2C6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5775" y="1523999"/>
            <a:ext cx="3803923" cy="41100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5A90B8E-8C55-F1CD-C801-9A70824F7B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23999"/>
            <a:ext cx="4483281" cy="4110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95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E9E9CA4-28AC-F1F5-D113-09024AE117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124" y="794528"/>
            <a:ext cx="2191056" cy="838317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BB106CF9-5A87-9258-0ED1-0B38D66B515B}"/>
              </a:ext>
            </a:extLst>
          </p:cNvPr>
          <p:cNvSpPr txBox="1"/>
          <p:nvPr/>
        </p:nvSpPr>
        <p:spPr>
          <a:xfrm>
            <a:off x="3472434" y="736632"/>
            <a:ext cx="678484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Guidance for Ethical and Professional Behaviour in Policing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CFB069D-E994-CCB6-16E0-41F6F90C0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9676" y="598133"/>
            <a:ext cx="1209844" cy="1438476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4EA3946-8A60-7A2B-F1CA-D543825B5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0925" y="2036609"/>
            <a:ext cx="1903433" cy="23760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C55402A-F132-ADA8-52B7-F31B791982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202" y="2100740"/>
            <a:ext cx="6250423" cy="26565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605B7C-22EA-FFC2-9DFF-3700645CA7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449" y="5393033"/>
            <a:ext cx="4646601" cy="8695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1F073A-3380-5439-E33C-278369A41E27}"/>
              </a:ext>
            </a:extLst>
          </p:cNvPr>
          <p:cNvSpPr txBox="1"/>
          <p:nvPr/>
        </p:nvSpPr>
        <p:spPr>
          <a:xfrm>
            <a:off x="6864858" y="5191125"/>
            <a:ext cx="4946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All information, from its collection to its disposal, has to be managed lawfully.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9C716-92AA-AFE9-44D5-5D29DD621006}"/>
              </a:ext>
            </a:extLst>
          </p:cNvPr>
          <p:cNvSpPr txBox="1"/>
          <p:nvPr/>
        </p:nvSpPr>
        <p:spPr>
          <a:xfrm>
            <a:off x="6864858" y="5936702"/>
            <a:ext cx="44603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Management of Police Information (MOPI)</a:t>
            </a:r>
          </a:p>
        </p:txBody>
      </p:sp>
    </p:spTree>
    <p:extLst>
      <p:ext uri="{BB962C8B-B14F-4D97-AF65-F5344CB8AC3E}">
        <p14:creationId xmlns:p14="http://schemas.microsoft.com/office/powerpoint/2010/main" val="3985739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46900-EF40-D20A-7AFC-FBC315014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39" y="62780"/>
            <a:ext cx="11296650" cy="1325563"/>
          </a:xfrm>
        </p:spPr>
        <p:txBody>
          <a:bodyPr>
            <a:normAutofit/>
          </a:bodyPr>
          <a:lstStyle/>
          <a:p>
            <a:r>
              <a:rPr lang="en-GB" sz="2800" b="1" dirty="0"/>
              <a:t>Origin of intelligence is  information, but not all information is intelligence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0747840D-C7BD-8029-4F85-9B2B935F85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791" y="3974957"/>
            <a:ext cx="3210463" cy="2677106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56F6A11E-C253-3096-8B57-571945E84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916" y="1761074"/>
            <a:ext cx="4480948" cy="184115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87E22A9-05A7-D20F-E5EE-06597D9A6B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2792" y="1465889"/>
            <a:ext cx="4296208" cy="2574247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A84EA69-BDB0-C390-D1CD-417085BD12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7997" y="4375304"/>
            <a:ext cx="4291956" cy="229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349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94189-68EC-C75B-4E1E-DA470A3C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82675"/>
          </a:xfrm>
        </p:spPr>
        <p:txBody>
          <a:bodyPr/>
          <a:lstStyle/>
          <a:p>
            <a:r>
              <a:rPr lang="en-GB" b="1" dirty="0"/>
              <a:t>Intelligence Sources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4912E8-DB3D-1F4B-7573-DB876495C680}"/>
              </a:ext>
            </a:extLst>
          </p:cNvPr>
          <p:cNvSpPr txBox="1"/>
          <p:nvPr/>
        </p:nvSpPr>
        <p:spPr>
          <a:xfrm>
            <a:off x="4770023" y="6226106"/>
            <a:ext cx="2486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(Clark, 2014)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7E1485-23A0-2AC3-A2C3-916447F69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6" y="1326018"/>
            <a:ext cx="5181600" cy="24208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07938F1-77F1-533C-D6FA-5526CE2761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975" y="4360306"/>
            <a:ext cx="6045704" cy="233082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3A0A807-2FF2-83D7-3FA9-C6FD4BA9C3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975" y="1326018"/>
            <a:ext cx="2176461" cy="853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54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08FF6-88CE-96F8-997E-A53F1F0E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E21B1-680F-06FE-2D5E-61331068B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38800" cy="3279775"/>
          </a:xfrm>
        </p:spPr>
        <p:txBody>
          <a:bodyPr/>
          <a:lstStyle/>
          <a:p>
            <a:r>
              <a:rPr lang="en-GB" dirty="0"/>
              <a:t>Advantage</a:t>
            </a:r>
          </a:p>
          <a:p>
            <a:r>
              <a:rPr lang="en-GB" dirty="0"/>
              <a:t>Less ambiguity (</a:t>
            </a:r>
            <a:r>
              <a:rPr lang="en-GB" dirty="0" err="1"/>
              <a:t>belirsizlik</a:t>
            </a:r>
            <a:r>
              <a:rPr lang="en-GB" dirty="0"/>
              <a:t>)</a:t>
            </a:r>
          </a:p>
          <a:p>
            <a:r>
              <a:rPr lang="en-GB" dirty="0"/>
              <a:t>Less uncertainty</a:t>
            </a:r>
          </a:p>
          <a:p>
            <a:r>
              <a:rPr lang="en-GB" dirty="0"/>
              <a:t>Increased operational focus</a:t>
            </a:r>
          </a:p>
          <a:p>
            <a:r>
              <a:rPr lang="en-GB" dirty="0"/>
              <a:t>Help prioritisation</a:t>
            </a:r>
          </a:p>
          <a:p>
            <a:r>
              <a:rPr lang="en-GB" dirty="0"/>
              <a:t>Help decision making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356E1C-491F-6618-4212-7B4254394D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5349715"/>
            <a:ext cx="10515600" cy="114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517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77D13-B6C6-1710-8680-A942B1669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972" y="339682"/>
            <a:ext cx="10515600" cy="844550"/>
          </a:xfrm>
        </p:spPr>
        <p:txBody>
          <a:bodyPr/>
          <a:lstStyle/>
          <a:p>
            <a:r>
              <a:rPr lang="en-GB" b="1" dirty="0"/>
              <a:t>Big Data Policing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722DDC0-FD0D-8CA4-936F-7C72AE745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3" y="2308313"/>
            <a:ext cx="11321253" cy="435901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A7067EF-D581-1EAC-035B-95D9F7EAA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744" y="1345271"/>
            <a:ext cx="10614056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213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44618-53FF-D4C7-A75F-D49BAC04D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0262D-FB54-C5BC-963A-EFE6CEE85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Predictive crime mapping, use limited sources efficiently</a:t>
            </a:r>
          </a:p>
          <a:p>
            <a:r>
              <a:rPr lang="en-GB" sz="2400" dirty="0"/>
              <a:t>Identify risks for individuals; reoffending, missing and being victim</a:t>
            </a:r>
          </a:p>
          <a:p>
            <a:r>
              <a:rPr lang="en-GB" sz="2400" dirty="0"/>
              <a:t>Introducing full visual surveillance while analysing CCTV and ANPR</a:t>
            </a:r>
          </a:p>
          <a:p>
            <a:r>
              <a:rPr lang="en-GB" sz="2400" dirty="0"/>
              <a:t>Big Data applications on open sources such as social media for deeper understanding for specific crimes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65376F-74D5-74E6-913E-47047905B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6609" y="471435"/>
            <a:ext cx="2381582" cy="7525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577296-0795-BA38-6783-AD4A40ECDAE2}"/>
              </a:ext>
            </a:extLst>
          </p:cNvPr>
          <p:cNvSpPr txBox="1"/>
          <p:nvPr/>
        </p:nvSpPr>
        <p:spPr>
          <a:xfrm>
            <a:off x="1076325" y="4714875"/>
            <a:ext cx="9572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Coordinated technology development is a key, which is affecting sharing data and collaborating nationwide. </a:t>
            </a:r>
          </a:p>
        </p:txBody>
      </p:sp>
    </p:spTree>
    <p:extLst>
      <p:ext uri="{BB962C8B-B14F-4D97-AF65-F5344CB8AC3E}">
        <p14:creationId xmlns:p14="http://schemas.microsoft.com/office/powerpoint/2010/main" val="619382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596ED-CDD7-CD03-FD18-ED85C4658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16000"/>
          </a:xfrm>
        </p:spPr>
        <p:txBody>
          <a:bodyPr/>
          <a:lstStyle/>
          <a:p>
            <a:r>
              <a:rPr lang="en-GB" b="1" dirty="0"/>
              <a:t>UK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0BAAFF-818D-581B-AFAA-94DBD050E1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29" y="1381126"/>
            <a:ext cx="5938971" cy="5305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65E113-5CDB-C64E-76D8-71B0F33732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7320" y="137653"/>
            <a:ext cx="4696480" cy="658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104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72840-D726-AC38-B156-03C814C33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352675" cy="775493"/>
          </a:xfrm>
        </p:spPr>
        <p:txBody>
          <a:bodyPr/>
          <a:lstStyle/>
          <a:p>
            <a:r>
              <a:rPr lang="en-GB" dirty="0"/>
              <a:t>Critics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E6BFCB8-C0DE-2A9E-7071-CC8E13FFD8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140618"/>
            <a:ext cx="3895725" cy="252384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CBA3017-C554-5C77-1C15-47151FFE3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9450" y="1310276"/>
            <a:ext cx="3144567" cy="470856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FA5C1C0-D9AD-665A-5582-5BCEA923C7EB}"/>
              </a:ext>
            </a:extLst>
          </p:cNvPr>
          <p:cNvCxnSpPr/>
          <p:nvPr/>
        </p:nvCxnSpPr>
        <p:spPr>
          <a:xfrm flipH="1">
            <a:off x="2017983" y="4271970"/>
            <a:ext cx="338914" cy="175415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86CFFF9-8A7B-217D-03A3-08E9969FB461}"/>
              </a:ext>
            </a:extLst>
          </p:cNvPr>
          <p:cNvCxnSpPr/>
          <p:nvPr/>
        </p:nvCxnSpPr>
        <p:spPr>
          <a:xfrm flipH="1">
            <a:off x="3401898" y="4271970"/>
            <a:ext cx="338914" cy="175415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46F0F714-42F5-2B2C-6D8B-9C28B40A5B65}"/>
              </a:ext>
            </a:extLst>
          </p:cNvPr>
          <p:cNvSpPr txBox="1"/>
          <p:nvPr/>
        </p:nvSpPr>
        <p:spPr>
          <a:xfrm>
            <a:off x="2308752" y="4825879"/>
            <a:ext cx="1262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Borderline</a:t>
            </a:r>
          </a:p>
          <a:p>
            <a:r>
              <a:rPr lang="en-GB" dirty="0"/>
              <a:t>         ?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8784BA4-7DAD-FF5F-578E-25166C25D74D}"/>
              </a:ext>
            </a:extLst>
          </p:cNvPr>
          <p:cNvSpPr txBox="1"/>
          <p:nvPr/>
        </p:nvSpPr>
        <p:spPr>
          <a:xfrm>
            <a:off x="3771841" y="4825879"/>
            <a:ext cx="1262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Security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3D6F2B8-F8C2-FE45-939C-E40831FB6F17}"/>
              </a:ext>
            </a:extLst>
          </p:cNvPr>
          <p:cNvSpPr txBox="1"/>
          <p:nvPr/>
        </p:nvSpPr>
        <p:spPr>
          <a:xfrm>
            <a:off x="1108086" y="4825879"/>
            <a:ext cx="1017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Privacy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ECBEA4E-58FC-3B1D-D1AB-BFE348B4B209}"/>
              </a:ext>
            </a:extLst>
          </p:cNvPr>
          <p:cNvSpPr txBox="1"/>
          <p:nvPr/>
        </p:nvSpPr>
        <p:spPr>
          <a:xfrm>
            <a:off x="3740812" y="637190"/>
            <a:ext cx="4265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George Orwel 1984 and Minority Report</a:t>
            </a:r>
          </a:p>
        </p:txBody>
      </p:sp>
    </p:spTree>
    <p:extLst>
      <p:ext uri="{BB962C8B-B14F-4D97-AF65-F5344CB8AC3E}">
        <p14:creationId xmlns:p14="http://schemas.microsoft.com/office/powerpoint/2010/main" val="3317194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95107F-58CB-B60B-F765-5AA7F573E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0" y="1247776"/>
            <a:ext cx="5410200" cy="51045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44C674-4975-6482-5EFB-6A183EB26E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247776"/>
            <a:ext cx="5105400" cy="51045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7CBE788-E5E3-4B4D-A2ED-7174045476AB}"/>
              </a:ext>
            </a:extLst>
          </p:cNvPr>
          <p:cNvSpPr txBox="1"/>
          <p:nvPr/>
        </p:nvSpPr>
        <p:spPr>
          <a:xfrm>
            <a:off x="838200" y="434459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Scrutiny</a:t>
            </a:r>
          </a:p>
        </p:txBody>
      </p:sp>
    </p:spTree>
    <p:extLst>
      <p:ext uri="{BB962C8B-B14F-4D97-AF65-F5344CB8AC3E}">
        <p14:creationId xmlns:p14="http://schemas.microsoft.com/office/powerpoint/2010/main" val="3894885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B70E6-702E-B538-8331-8A5DA0349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08000"/>
            <a:ext cx="10515600" cy="977900"/>
          </a:xfrm>
        </p:spPr>
        <p:txBody>
          <a:bodyPr/>
          <a:lstStyle/>
          <a:p>
            <a:r>
              <a:rPr lang="en-GB" b="1" dirty="0"/>
              <a:t>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DB44-E361-9338-04D8-D930806FB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762125"/>
            <a:ext cx="10515601" cy="3495675"/>
          </a:xfrm>
        </p:spPr>
        <p:txBody>
          <a:bodyPr>
            <a:normAutofit/>
          </a:bodyPr>
          <a:lstStyle/>
          <a:p>
            <a:r>
              <a:rPr lang="en-GB" sz="2000" dirty="0"/>
              <a:t>Management of Police Information (MOPI)           policing purposes, managing lawfully</a:t>
            </a:r>
          </a:p>
          <a:p>
            <a:r>
              <a:rPr lang="en-GB" sz="2000" dirty="0"/>
              <a:t>Investigatory Powers Act 2016                                    surveillance, interception, data acquisition</a:t>
            </a:r>
          </a:p>
          <a:p>
            <a:r>
              <a:rPr lang="en-GB" sz="2000" dirty="0"/>
              <a:t>Regulation of Investigatory Act 2000 (RIPA)          covert surveillance and use of informants</a:t>
            </a:r>
          </a:p>
          <a:p>
            <a:r>
              <a:rPr lang="en-GB" sz="2000" dirty="0"/>
              <a:t>General Data Protection Regulation (GDPR)        </a:t>
            </a:r>
          </a:p>
          <a:p>
            <a:r>
              <a:rPr lang="en-GB" sz="2000" dirty="0"/>
              <a:t>Data Protection Act 2018                                              collection, process, storing, and sharing data</a:t>
            </a:r>
          </a:p>
          <a:p>
            <a:r>
              <a:rPr lang="en-GB" sz="2000" dirty="0"/>
              <a:t>Freedom of Information Act 2000 (FOIA)                reaching the data</a:t>
            </a:r>
          </a:p>
          <a:p>
            <a:r>
              <a:rPr lang="en-GB" sz="2000" dirty="0"/>
              <a:t>Human Rights Act 1998 (Article 8)                             privacy right</a:t>
            </a:r>
          </a:p>
        </p:txBody>
      </p:sp>
    </p:spTree>
    <p:extLst>
      <p:ext uri="{BB962C8B-B14F-4D97-AF65-F5344CB8AC3E}">
        <p14:creationId xmlns:p14="http://schemas.microsoft.com/office/powerpoint/2010/main" val="2792353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906EE-CD3A-C58C-ECC1-D7FA9EDFD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56443"/>
            <a:ext cx="8705850" cy="1325563"/>
          </a:xfrm>
        </p:spPr>
        <p:txBody>
          <a:bodyPr/>
          <a:lstStyle/>
          <a:p>
            <a:pPr algn="ctr"/>
            <a:r>
              <a:rPr lang="en-GB" b="1" dirty="0"/>
              <a:t>Challenges VS </a:t>
            </a:r>
            <a:r>
              <a:rPr lang="en-GB" b="1" dirty="0">
                <a:solidFill>
                  <a:srgbClr val="FF0000"/>
                </a:solidFill>
              </a:rPr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C2156-2A26-B191-F53D-3E78794E9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1925"/>
            <a:ext cx="5086350" cy="1889125"/>
          </a:xfrm>
        </p:spPr>
        <p:txBody>
          <a:bodyPr>
            <a:normAutofit/>
          </a:bodyPr>
          <a:lstStyle/>
          <a:p>
            <a:r>
              <a:rPr lang="en-GB" sz="2400" b="1" dirty="0"/>
              <a:t>Improved Decision Making</a:t>
            </a:r>
          </a:p>
          <a:p>
            <a:r>
              <a:rPr lang="en-GB" sz="2400" b="1" dirty="0"/>
              <a:t>Faster Investigation</a:t>
            </a:r>
          </a:p>
          <a:p>
            <a:r>
              <a:rPr lang="en-GB" sz="2400" b="1" dirty="0"/>
              <a:t>Proactive Policing</a:t>
            </a:r>
          </a:p>
          <a:p>
            <a:r>
              <a:rPr lang="en-GB" sz="2400" b="1" dirty="0"/>
              <a:t>Efficient resource allocation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37B97B2-5934-836D-7A17-286609CD6ED6}"/>
              </a:ext>
            </a:extLst>
          </p:cNvPr>
          <p:cNvSpPr txBox="1">
            <a:spLocks/>
          </p:cNvSpPr>
          <p:nvPr/>
        </p:nvSpPr>
        <p:spPr>
          <a:xfrm>
            <a:off x="6886575" y="2701925"/>
            <a:ext cx="4133850" cy="27368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rgbClr val="FF0000"/>
                </a:solidFill>
              </a:rPr>
              <a:t>Data overload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Privacy Concerns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Skill Gap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Risk of Bias (Algorithms)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Security Risks</a:t>
            </a:r>
          </a:p>
        </p:txBody>
      </p:sp>
    </p:spTree>
    <p:extLst>
      <p:ext uri="{BB962C8B-B14F-4D97-AF65-F5344CB8AC3E}">
        <p14:creationId xmlns:p14="http://schemas.microsoft.com/office/powerpoint/2010/main" val="2251459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76B46-59AA-78CF-60A5-916D8BE75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A943C-1B4F-F434-ED28-7722A325B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9925"/>
            <a:ext cx="10515600" cy="3927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Police forces can not avoid technological advancement which shapes the crime also methods fighting against crime.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Today’s society produce massive and complex data. Collecting this data, analysing it and turn into intelligence has a significant importance for policing.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Information gathering by the police must be;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                     for policing purposes and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                     this information has to be managed lawfully.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0906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E5FD7-5EE9-6C69-9F86-E9031FC23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BBC19-519E-1525-7741-73C25D1A4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94050"/>
          </a:xfrm>
        </p:spPr>
        <p:txBody>
          <a:bodyPr/>
          <a:lstStyle/>
          <a:p>
            <a:r>
              <a:rPr lang="en-GB" dirty="0"/>
              <a:t>20 April 2026 Start searching related sources</a:t>
            </a:r>
          </a:p>
          <a:p>
            <a:r>
              <a:rPr lang="en-GB" dirty="0"/>
              <a:t>27 April 2026 Deciding the presentation’s structure</a:t>
            </a:r>
          </a:p>
          <a:p>
            <a:r>
              <a:rPr lang="en-GB" dirty="0"/>
              <a:t>28 April 2026 Searching related Laws and videos related big data on </a:t>
            </a:r>
            <a:r>
              <a:rPr lang="en-GB" dirty="0" err="1"/>
              <a:t>youtube</a:t>
            </a:r>
            <a:endParaRPr lang="en-GB" dirty="0"/>
          </a:p>
          <a:p>
            <a:r>
              <a:rPr lang="en-GB" dirty="0"/>
              <a:t>29 April 2026 Put the all parts together and completing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2614606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049B1-9EE4-A248-D6AD-F0FA03D77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12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5BCF-DC37-3306-986F-4259EAEA9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2525"/>
            <a:ext cx="10515600" cy="5024438"/>
          </a:xfrm>
        </p:spPr>
        <p:txBody>
          <a:bodyPr>
            <a:normAutofit/>
          </a:bodyPr>
          <a:lstStyle/>
          <a:p>
            <a:r>
              <a:rPr lang="en-GB" sz="2000" dirty="0"/>
              <a:t>College of Policing (2024) </a:t>
            </a:r>
            <a:r>
              <a:rPr lang="en-GB" sz="2000" i="1" dirty="0"/>
              <a:t>National decision model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https://www.college.police.uk/app/national-decision-model/national-decision-model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Kim, D. and Kim, H. K. (2019) ‘Automated dataset generation system for collaborative research of cyber threat analysis’, </a:t>
            </a:r>
            <a:r>
              <a:rPr lang="en-GB" sz="2000" i="1" dirty="0"/>
              <a:t>Security and Communication Networks</a:t>
            </a:r>
            <a:r>
              <a:rPr lang="en-GB" sz="2000" dirty="0"/>
              <a:t>, pp 1-10. Available at: </a:t>
            </a:r>
            <a:r>
              <a:rPr lang="en-GB" sz="2000" dirty="0">
                <a:hlinkClick r:id="rId3"/>
              </a:rPr>
              <a:t>https://doi.org/10.1155/2019/6268476</a:t>
            </a:r>
            <a:r>
              <a:rPr lang="en-GB" sz="2000" dirty="0"/>
              <a:t> </a:t>
            </a:r>
          </a:p>
          <a:p>
            <a:r>
              <a:rPr lang="en-GB" sz="2000" dirty="0"/>
              <a:t>College of Policing (2013</a:t>
            </a:r>
            <a:r>
              <a:rPr lang="en-GB" sz="2000" i="1" dirty="0"/>
              <a:t>) Intelligence strategy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https://www.college.police.uk/app/investigation/investigative-strategies/intelligence-strategy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College of Policing (2024) </a:t>
            </a:r>
            <a:r>
              <a:rPr lang="en-GB" sz="2000" i="1" dirty="0"/>
              <a:t>Guidance for ethical and professional behaviour in policing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https://www.college.police.uk/ethics/code-of-ethics/guidance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College of Policing (2013) Risk principles. Available at: </a:t>
            </a:r>
            <a:r>
              <a:rPr lang="en-GB" sz="2000" dirty="0">
                <a:hlinkClick r:id="rId6"/>
              </a:rPr>
              <a:t>https://www.college.police.uk/app/risk/risk</a:t>
            </a:r>
            <a:r>
              <a:rPr lang="en-GB" sz="2000" dirty="0"/>
              <a:t> (Accessed: 29 April 2026).</a:t>
            </a:r>
          </a:p>
        </p:txBody>
      </p:sp>
    </p:spTree>
    <p:extLst>
      <p:ext uri="{BB962C8B-B14F-4D97-AF65-F5344CB8AC3E}">
        <p14:creationId xmlns:p14="http://schemas.microsoft.com/office/powerpoint/2010/main" val="3691457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FB0C4-A3BF-0CF1-757E-4A8815F33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35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6C77F-452B-732C-6184-D5D6EB4DA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8700"/>
            <a:ext cx="10515600" cy="5148263"/>
          </a:xfrm>
        </p:spPr>
        <p:txBody>
          <a:bodyPr>
            <a:normAutofit/>
          </a:bodyPr>
          <a:lstStyle/>
          <a:p>
            <a:r>
              <a:rPr lang="en-GB" sz="2000" dirty="0"/>
              <a:t>College of Policing (2018) </a:t>
            </a:r>
            <a:r>
              <a:rPr lang="en-GB" sz="2000" i="1" dirty="0"/>
              <a:t>Tactical planning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https://www.college.police.uk/app/operations/operational-planning/tactical-planning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Home Office (2012) </a:t>
            </a:r>
            <a:r>
              <a:rPr lang="en-GB" sz="2000" i="1" dirty="0"/>
              <a:t>Definition of policing by consent</a:t>
            </a:r>
            <a:r>
              <a:rPr lang="en-GB" sz="2000" dirty="0"/>
              <a:t>. Available at: </a:t>
            </a:r>
            <a:r>
              <a:rPr lang="en-GB" sz="2000" dirty="0">
                <a:hlinkClick r:id="rId3"/>
              </a:rPr>
              <a:t>https://www.gov.uk/government/publications/policing-by-consent/definition-of-policing-by-consent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Nuan, J. (2023) </a:t>
            </a:r>
            <a:r>
              <a:rPr lang="en-GB" sz="2000" i="1" dirty="0"/>
              <a:t>Intelligence Gathering Tools &amp; Techniques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https://pure.northampton.ac.uk/ws/portalfiles/portal/71322693/Nunan_2023_Intelligence_Gathering_Tools_Techniques.pdf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College of Policing (2023) </a:t>
            </a:r>
            <a:r>
              <a:rPr lang="en-GB" sz="2000" i="1" dirty="0"/>
              <a:t>Police information and records management: code of practice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https://www.gov.uk/government/publications/police-information-and-records-management-code-of-practice/police-information-and-records-management-code-of-practice-accessible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Badman, A. and Kosinski, M. (2023) What is big data? Available at: </a:t>
            </a:r>
            <a:r>
              <a:rPr lang="en-GB" sz="2000" dirty="0">
                <a:hlinkClick r:id="rId6"/>
              </a:rPr>
              <a:t>https://www.ibm.com/think/topics/big-data</a:t>
            </a:r>
            <a:r>
              <a:rPr lang="en-GB" sz="2000" dirty="0"/>
              <a:t> (Accessed: 29 April 2026).</a:t>
            </a:r>
          </a:p>
        </p:txBody>
      </p:sp>
    </p:spTree>
    <p:extLst>
      <p:ext uri="{BB962C8B-B14F-4D97-AF65-F5344CB8AC3E}">
        <p14:creationId xmlns:p14="http://schemas.microsoft.com/office/powerpoint/2010/main" val="12541693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19A50-8236-D060-A339-285EDD916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452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DD316-B812-2C56-E2BB-09B813522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9650"/>
            <a:ext cx="10515600" cy="5167313"/>
          </a:xfrm>
        </p:spPr>
        <p:txBody>
          <a:bodyPr>
            <a:normAutofit/>
          </a:bodyPr>
          <a:lstStyle/>
          <a:p>
            <a:r>
              <a:rPr lang="en-GB" sz="2000" dirty="0"/>
              <a:t>The Economist (2018) </a:t>
            </a:r>
            <a:r>
              <a:rPr lang="en-GB" sz="2000" i="1" dirty="0"/>
              <a:t>How data-driven policing threatens human freedom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https://www.economist.com/open-future/2018/06/04/how-data-driven-policing-threatens-human-freedom</a:t>
            </a:r>
            <a:r>
              <a:rPr lang="en-GB" sz="2000" dirty="0"/>
              <a:t> (Accessed: 29 April 2026).</a:t>
            </a:r>
          </a:p>
          <a:p>
            <a:r>
              <a:rPr lang="en-GB" sz="2000" dirty="0" err="1"/>
              <a:t>Babuta</a:t>
            </a:r>
            <a:r>
              <a:rPr lang="en-GB" sz="2000" dirty="0"/>
              <a:t>, A. (2017) </a:t>
            </a:r>
            <a:r>
              <a:rPr lang="en-GB" sz="2000" i="1" dirty="0"/>
              <a:t>Big data and policing: An assessment of law enforcement requirements, expectations and priorities</a:t>
            </a:r>
            <a:r>
              <a:rPr lang="en-GB" sz="2000" dirty="0"/>
              <a:t>. Available at: </a:t>
            </a:r>
            <a:r>
              <a:rPr lang="en-GB" sz="2000" dirty="0">
                <a:hlinkClick r:id="rId3"/>
              </a:rPr>
              <a:t>https://www.rusi.org/explore-our-research/publications/occasional-papers/big-data-and-policing-assessment-law-enforcement-requirements-expectations-and-priorities</a:t>
            </a:r>
            <a:r>
              <a:rPr lang="en-GB" sz="2000" dirty="0"/>
              <a:t> (Accessed: 29 April 2026).</a:t>
            </a:r>
          </a:p>
          <a:p>
            <a:r>
              <a:rPr lang="en-GB" sz="2000" dirty="0" err="1"/>
              <a:t>Patridge,J</a:t>
            </a:r>
            <a:r>
              <a:rPr lang="en-GB" sz="2000" dirty="0"/>
              <a:t>. and </a:t>
            </a:r>
            <a:r>
              <a:rPr lang="en-GB" sz="2000" dirty="0" err="1"/>
              <a:t>Zaghoul</a:t>
            </a:r>
            <a:r>
              <a:rPr lang="en-GB" sz="2000" dirty="0"/>
              <a:t>, F. (2023) ‘Policing the data: Can data analytics help law enforcement?’, </a:t>
            </a:r>
            <a:r>
              <a:rPr lang="en-GB" sz="2000" i="1" dirty="0"/>
              <a:t>Journal of Information Technology Teaching Cases</a:t>
            </a:r>
            <a:r>
              <a:rPr lang="en-GB" sz="2000" dirty="0"/>
              <a:t>, 15(1). Available at: </a:t>
            </a:r>
            <a:r>
              <a:rPr lang="en-GB" sz="2000" dirty="0">
                <a:hlinkClick r:id="rId4"/>
              </a:rPr>
              <a:t>https://doi.org/10.1177/20438869231212214</a:t>
            </a:r>
            <a:r>
              <a:rPr lang="en-GB" sz="2000" dirty="0"/>
              <a:t> </a:t>
            </a:r>
          </a:p>
          <a:p>
            <a:r>
              <a:rPr lang="en-GB" sz="2000" dirty="0"/>
              <a:t>Turk Radyo </a:t>
            </a:r>
            <a:r>
              <a:rPr lang="en-GB" sz="2000" dirty="0" err="1"/>
              <a:t>ve</a:t>
            </a:r>
            <a:r>
              <a:rPr lang="en-GB" sz="2000" dirty="0"/>
              <a:t> </a:t>
            </a:r>
            <a:r>
              <a:rPr lang="en-GB" sz="2000" dirty="0" err="1"/>
              <a:t>Televizyon</a:t>
            </a:r>
            <a:r>
              <a:rPr lang="en-GB" sz="2000" dirty="0"/>
              <a:t> </a:t>
            </a:r>
            <a:r>
              <a:rPr lang="en-GB" sz="2000" dirty="0" err="1"/>
              <a:t>Kurumu</a:t>
            </a:r>
            <a:r>
              <a:rPr lang="en-GB" sz="2000" dirty="0"/>
              <a:t> [TRT] (2018) </a:t>
            </a:r>
            <a:r>
              <a:rPr lang="en-GB" sz="2000" i="1" dirty="0"/>
              <a:t>Big Data Policing: Changing the force?</a:t>
            </a:r>
            <a:r>
              <a:rPr lang="en-GB" sz="2000" dirty="0"/>
              <a:t> Available at: </a:t>
            </a:r>
            <a:r>
              <a:rPr lang="en-GB" sz="2000" dirty="0">
                <a:hlinkClick r:id="rId5"/>
              </a:rPr>
              <a:t>https://www.youtube.com/watch?v=ao1KoxZmn0s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Big Think (2014) Fighting (the Propensity for Crime) with Big Data. Available at: </a:t>
            </a:r>
            <a:r>
              <a:rPr lang="en-GB" sz="2000" dirty="0">
                <a:hlinkClick r:id="rId6"/>
              </a:rPr>
              <a:t>https://www.youtube.com/watch?v=levZ9QEpXuw</a:t>
            </a:r>
            <a:r>
              <a:rPr lang="en-GB" sz="2000" dirty="0"/>
              <a:t> (Accessed: 29 April 2026).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63082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17A07-9882-FE0B-1D89-8DF4552B0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54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FEF6B-1802-2A2A-9F42-ED47D9E2B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0600"/>
            <a:ext cx="10515600" cy="5186363"/>
          </a:xfrm>
        </p:spPr>
        <p:txBody>
          <a:bodyPr>
            <a:normAutofit/>
          </a:bodyPr>
          <a:lstStyle/>
          <a:p>
            <a:r>
              <a:rPr lang="en-GB" sz="2000" i="1" dirty="0"/>
              <a:t>Investigatory Powers Act 2016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https://www.legislation.gov.uk/ukpga/2016/25/contents</a:t>
            </a:r>
            <a:r>
              <a:rPr lang="en-GB" sz="2000" dirty="0"/>
              <a:t> (Accessed: 29 April 2026).</a:t>
            </a:r>
          </a:p>
          <a:p>
            <a:r>
              <a:rPr lang="en-GB" sz="2000" i="1" dirty="0"/>
              <a:t>Regulation of Investigatory Powers Act 2000</a:t>
            </a:r>
            <a:r>
              <a:rPr lang="en-GB" sz="2000" dirty="0"/>
              <a:t>. Available at: </a:t>
            </a:r>
            <a:r>
              <a:rPr lang="en-GB" sz="2000" dirty="0">
                <a:hlinkClick r:id="rId3"/>
              </a:rPr>
              <a:t>https://www.legislation.gov.uk/ukpga/2000/23/contents</a:t>
            </a:r>
            <a:r>
              <a:rPr lang="en-GB" sz="2000" dirty="0"/>
              <a:t> (Accessed: 29 April 2026).</a:t>
            </a:r>
          </a:p>
          <a:p>
            <a:r>
              <a:rPr lang="en-GB" sz="2000" i="1" dirty="0"/>
              <a:t>Data Protection Act 2018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https://www.legislation.gov.uk/ukpga/2018/12/contents</a:t>
            </a:r>
            <a:r>
              <a:rPr lang="en-GB" sz="2000" dirty="0"/>
              <a:t> (Accessed: 29 April 2026).</a:t>
            </a:r>
          </a:p>
          <a:p>
            <a:r>
              <a:rPr lang="en-GB" sz="2000" i="1" dirty="0"/>
              <a:t>Freedom of Information Act 2000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https://www.legislation.gov.uk/ukpga/2000/36/contents</a:t>
            </a:r>
            <a:r>
              <a:rPr lang="en-GB" sz="2000" dirty="0"/>
              <a:t> (Accessed: 29 April 2026).</a:t>
            </a:r>
          </a:p>
          <a:p>
            <a:r>
              <a:rPr lang="en-GB" sz="2000" i="1" dirty="0"/>
              <a:t>Human Rights Act 1998, Article 8</a:t>
            </a:r>
            <a:r>
              <a:rPr lang="en-GB" sz="2000" dirty="0"/>
              <a:t>. Available at: </a:t>
            </a:r>
            <a:r>
              <a:rPr lang="en-GB" sz="2000" dirty="0">
                <a:hlinkClick r:id="rId6"/>
              </a:rPr>
              <a:t>https://www.legislation.gov.uk/ukpga/1998/42/schedule/1/part/I/chapter/7</a:t>
            </a:r>
            <a:r>
              <a:rPr lang="en-GB" sz="2000" dirty="0"/>
              <a:t> (Accessed: 29 April 2026).</a:t>
            </a:r>
          </a:p>
          <a:p>
            <a:r>
              <a:rPr lang="en-GB" sz="2000" dirty="0"/>
              <a:t>Clark, R. M. (2014) </a:t>
            </a:r>
            <a:r>
              <a:rPr lang="en-GB" sz="2000" i="1" dirty="0"/>
              <a:t>Intelligence Collection</a:t>
            </a:r>
            <a:r>
              <a:rPr lang="en-GB" sz="2000" dirty="0"/>
              <a:t>, CQ Press.</a:t>
            </a:r>
          </a:p>
          <a:p>
            <a:r>
              <a:rPr lang="en-GB" sz="2000" dirty="0"/>
              <a:t>Chappatte (2013) Bradley Manning sentenced. Available at: </a:t>
            </a:r>
            <a:r>
              <a:rPr lang="en-GB" sz="2000" dirty="0">
                <a:hlinkClick r:id="rId7"/>
              </a:rPr>
              <a:t>https://www.chappatte.com/en/images/bradley-manning-sentenced</a:t>
            </a:r>
            <a:r>
              <a:rPr lang="en-GB" sz="2000" dirty="0"/>
              <a:t> (Accessed: 29 April 2026).</a:t>
            </a:r>
          </a:p>
        </p:txBody>
      </p:sp>
    </p:spTree>
    <p:extLst>
      <p:ext uri="{BB962C8B-B14F-4D97-AF65-F5344CB8AC3E}">
        <p14:creationId xmlns:p14="http://schemas.microsoft.com/office/powerpoint/2010/main" val="3096000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B5E6A-E5A2-AC12-8A69-9AE4709F2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262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CB5EF-FC3C-D621-D982-8EAD2A0FB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7750"/>
            <a:ext cx="10515600" cy="5129213"/>
          </a:xfrm>
        </p:spPr>
        <p:txBody>
          <a:bodyPr>
            <a:normAutofit/>
          </a:bodyPr>
          <a:lstStyle/>
          <a:p>
            <a:r>
              <a:rPr lang="en-GB" sz="2000" dirty="0"/>
              <a:t>Chappatte (2014) New rules for the NSA. Available at: </a:t>
            </a:r>
            <a:r>
              <a:rPr lang="en-GB" sz="2000" dirty="0">
                <a:hlinkClick r:id="rId2"/>
              </a:rPr>
              <a:t>https://www.chappatte.com/en/images/new-rules-for-the-nsa</a:t>
            </a:r>
            <a:r>
              <a:rPr lang="en-GB" sz="2000" dirty="0"/>
              <a:t> (Accessed: 29 April 2026).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92937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2c0b21c9a8a107f4e7c92a100e3ce6c0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b962987efdda60824dca6ccf15eec06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0DE3F6E7-B6D0-47A7-AB4F-58F7FF0330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C038208-C543-4EEA-875F-2080A4A6E3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2BEA55B-7B0D-4D52-8674-8F7D17FF4F5C}">
  <ds:schemaRefs>
    <ds:schemaRef ds:uri="http://purl.org/dc/dcmitype/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47a3e2db-67be-4841-b3a5-2f2fb1d7c7b3"/>
    <ds:schemaRef ds:uri="60ab93c2-c2e2-4a82-ab36-09e8ba3f753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2255</TotalTime>
  <Words>1239</Words>
  <Application>Microsoft Office PowerPoint</Application>
  <PresentationFormat>Widescreen</PresentationFormat>
  <Paragraphs>89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HOW ????  Information &amp; Intelligence Integration  Enhance the Effectiveness  of both  Operational and Digital Policing</vt:lpstr>
      <vt:lpstr>Information and Intelligence</vt:lpstr>
      <vt:lpstr>PowerPoint Presentation</vt:lpstr>
      <vt:lpstr>Origin of intelligence is  information, but not all information is intelligence</vt:lpstr>
      <vt:lpstr>Intelligence Sources</vt:lpstr>
      <vt:lpstr>Aims of Intelligence</vt:lpstr>
      <vt:lpstr>Big Data Policing</vt:lpstr>
      <vt:lpstr>Priorities</vt:lpstr>
      <vt:lpstr>UK</vt:lpstr>
      <vt:lpstr>Critics</vt:lpstr>
      <vt:lpstr>PowerPoint Presentation</vt:lpstr>
      <vt:lpstr>LAW</vt:lpstr>
      <vt:lpstr>Challenges VS Benefits</vt:lpstr>
      <vt:lpstr>Conclusion</vt:lpstr>
      <vt:lpstr>Timeline</vt:lpstr>
      <vt:lpstr>References</vt:lpstr>
      <vt:lpstr>References 2</vt:lpstr>
      <vt:lpstr>Reference 3</vt:lpstr>
      <vt:lpstr>Reference 4</vt:lpstr>
      <vt:lpstr>Reference 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Serkan Sayiner (1816794)</dc:creator>
  <cp:lastModifiedBy>Serkan Sayiner (1816794)</cp:lastModifiedBy>
  <cp:revision>2</cp:revision>
  <dcterms:created xsi:type="dcterms:W3CDTF">2026-04-28T08:58:08Z</dcterms:created>
  <dcterms:modified xsi:type="dcterms:W3CDTF">2026-04-29T23:01:15Z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