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3"/>
  </p:notesMasterIdLst>
  <p:handoutMasterIdLst>
    <p:handoutMasterId r:id="rId44"/>
  </p:handoutMasterIdLst>
  <p:sldIdLst>
    <p:sldId id="277" r:id="rId2"/>
    <p:sldId id="278" r:id="rId3"/>
    <p:sldId id="331" r:id="rId4"/>
    <p:sldId id="359" r:id="rId5"/>
    <p:sldId id="362" r:id="rId6"/>
    <p:sldId id="355" r:id="rId7"/>
    <p:sldId id="364" r:id="rId8"/>
    <p:sldId id="337" r:id="rId9"/>
    <p:sldId id="366" r:id="rId10"/>
    <p:sldId id="367" r:id="rId11"/>
    <p:sldId id="368" r:id="rId12"/>
    <p:sldId id="370" r:id="rId13"/>
    <p:sldId id="371" r:id="rId14"/>
    <p:sldId id="372" r:id="rId15"/>
    <p:sldId id="287" r:id="rId16"/>
    <p:sldId id="378" r:id="rId17"/>
    <p:sldId id="339" r:id="rId18"/>
    <p:sldId id="379" r:id="rId19"/>
    <p:sldId id="349" r:id="rId20"/>
    <p:sldId id="380" r:id="rId21"/>
    <p:sldId id="326" r:id="rId22"/>
    <p:sldId id="381" r:id="rId23"/>
    <p:sldId id="363" r:id="rId24"/>
    <p:sldId id="319" r:id="rId25"/>
    <p:sldId id="352" r:id="rId26"/>
    <p:sldId id="382" r:id="rId27"/>
    <p:sldId id="383" r:id="rId28"/>
    <p:sldId id="384" r:id="rId29"/>
    <p:sldId id="385" r:id="rId30"/>
    <p:sldId id="386" r:id="rId31"/>
    <p:sldId id="387" r:id="rId32"/>
    <p:sldId id="346" r:id="rId33"/>
    <p:sldId id="374" r:id="rId34"/>
    <p:sldId id="312" r:id="rId35"/>
    <p:sldId id="358" r:id="rId36"/>
    <p:sldId id="332" r:id="rId37"/>
    <p:sldId id="373" r:id="rId38"/>
    <p:sldId id="340" r:id="rId39"/>
    <p:sldId id="388" r:id="rId40"/>
    <p:sldId id="281" r:id="rId41"/>
    <p:sldId id="348" r:id="rId4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91" d="100"/>
          <a:sy n="91" d="100"/>
        </p:scale>
        <p:origin x="1888" y="184"/>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Lst>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_rels/viewProps.xml.rels><?xml version="1.0" encoding="UTF-8" standalone="yes"?>
<Relationships xmlns="http://schemas.openxmlformats.org/package/2006/relationships"><Relationship Id="rId3" Type="http://schemas.openxmlformats.org/officeDocument/2006/relationships/slide" Target="slides/slide25.xml"/><Relationship Id="rId2" Type="http://schemas.openxmlformats.org/officeDocument/2006/relationships/slide" Target="slides/slide21.xml"/><Relationship Id="rId1" Type="http://schemas.openxmlformats.org/officeDocument/2006/relationships/slide" Target="slides/slide17.xml"/><Relationship Id="rId5" Type="http://schemas.openxmlformats.org/officeDocument/2006/relationships/slide" Target="slides/slide38.xml"/><Relationship Id="rId4" Type="http://schemas.openxmlformats.org/officeDocument/2006/relationships/slide" Target="slides/slide3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955047C-B715-EE40-81BB-F476E742C616}"/>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73A4A1E-3989-1C40-8EB1-E070A5E1E1AC}" type="slidenum">
              <a:rPr lang="en-US" altLang="en-US"/>
              <a:pPr/>
              <a:t>2</a:t>
            </a:fld>
            <a:endParaRPr lang="en-US" altLang="en-US"/>
          </a:p>
        </p:txBody>
      </p:sp>
      <p:sp>
        <p:nvSpPr>
          <p:cNvPr id="8195" name="Rectangle 2">
            <a:extLst>
              <a:ext uri="{FF2B5EF4-FFF2-40B4-BE49-F238E27FC236}">
                <a16:creationId xmlns:a16="http://schemas.microsoft.com/office/drawing/2014/main" id="{D6611A46-050D-0B4B-AC05-96E2E73ECB5C}"/>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AD731EF1-E243-A741-AF4C-11D84ED7D8D1}"/>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123993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2881D64-E566-A94E-BBC7-25B275F1397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CBA5FE6-98ED-8D4A-9774-17909FF50BCF}" type="slidenum">
              <a:rPr lang="en-US" altLang="en-US"/>
              <a:pPr/>
              <a:t>3</a:t>
            </a:fld>
            <a:endParaRPr lang="en-US" altLang="en-US"/>
          </a:p>
        </p:txBody>
      </p:sp>
      <p:sp>
        <p:nvSpPr>
          <p:cNvPr id="10243" name="Rectangle 2">
            <a:extLst>
              <a:ext uri="{FF2B5EF4-FFF2-40B4-BE49-F238E27FC236}">
                <a16:creationId xmlns:a16="http://schemas.microsoft.com/office/drawing/2014/main" id="{57549144-89A4-764E-B2E8-9D3387BF2A65}"/>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211B3EEE-2294-1C42-96A5-22E232F089F8}"/>
              </a:ext>
            </a:extLst>
          </p:cNvPr>
          <p:cNvSpPr>
            <a:spLocks noGrp="1" noChangeArrowheads="1"/>
          </p:cNvSpPr>
          <p:nvPr>
            <p:ph type="body" idx="1"/>
          </p:nvPr>
        </p:nvSpPr>
        <p:spPr>
          <a:noFill/>
        </p:spPr>
        <p:txBody>
          <a:bodyPr/>
          <a:lstStyle/>
          <a:p>
            <a:pPr eaLnBrk="1" hangingPunct="1"/>
            <a:r>
              <a:rPr lang="en-US" altLang="en-US"/>
              <a:t>There are many definitions of research design. </a:t>
            </a:r>
            <a:r>
              <a:rPr lang="en-US" altLang="en-US" b="1"/>
              <a:t>Research design</a:t>
            </a:r>
            <a:r>
              <a:rPr lang="en-US" altLang="en-US"/>
              <a:t> is the blueprint for fulfilling research objectives and answering questions. Its essentials include 1) an activity and time-based plan, 2) a plan based on the research questions, 3) a guide for selecting sources and types of information, 4) a framework for specifying the relationships among the study’s variables, and 5) a procedural outline for every research activity.</a:t>
            </a:r>
          </a:p>
        </p:txBody>
      </p:sp>
    </p:spTree>
    <p:extLst>
      <p:ext uri="{BB962C8B-B14F-4D97-AF65-F5344CB8AC3E}">
        <p14:creationId xmlns:p14="http://schemas.microsoft.com/office/powerpoint/2010/main" val="313685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C4005DCA-4B81-3343-ABCB-F757C6634D0A}"/>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C6ADB8-5126-C749-ABB3-6EAEF18769E2}" type="slidenum">
              <a:rPr lang="en-US" altLang="en-US"/>
              <a:pPr/>
              <a:t>4</a:t>
            </a:fld>
            <a:endParaRPr lang="en-US" altLang="en-US"/>
          </a:p>
        </p:txBody>
      </p:sp>
      <p:sp>
        <p:nvSpPr>
          <p:cNvPr id="12291" name="Rectangle 2">
            <a:extLst>
              <a:ext uri="{FF2B5EF4-FFF2-40B4-BE49-F238E27FC236}">
                <a16:creationId xmlns:a16="http://schemas.microsoft.com/office/drawing/2014/main" id="{928D8420-C2E4-4B49-B804-CE2EBF7797B0}"/>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D49D75ED-7C5E-7A4C-B914-5DEA6EFA1834}"/>
              </a:ext>
            </a:extLst>
          </p:cNvPr>
          <p:cNvSpPr>
            <a:spLocks noGrp="1" noChangeArrowheads="1"/>
          </p:cNvSpPr>
          <p:nvPr>
            <p:ph type="body" idx="1"/>
          </p:nvPr>
        </p:nvSpPr>
        <p:spPr>
          <a:noFill/>
        </p:spPr>
        <p:txBody>
          <a:bodyPr/>
          <a:lstStyle/>
          <a:p>
            <a:pPr eaLnBrk="1" hangingPunct="1"/>
            <a:r>
              <a:rPr lang="en-US" altLang="en-US"/>
              <a:t>Exhibit 6-2 provides one project management tool: critical path method (CPM). In a CPM chart: </a:t>
            </a:r>
          </a:p>
          <a:p>
            <a:pPr eaLnBrk="1" hangingPunct="1">
              <a:buFontTx/>
              <a:buChar char="•"/>
            </a:pPr>
            <a:r>
              <a:rPr lang="en-US" altLang="en-US"/>
              <a:t>The nodes represent major milestones.</a:t>
            </a:r>
          </a:p>
          <a:p>
            <a:pPr eaLnBrk="1" hangingPunct="1">
              <a:buFontTx/>
              <a:buChar char="•"/>
            </a:pPr>
            <a:r>
              <a:rPr lang="en-US" altLang="en-US"/>
              <a:t>The arrows suggest the work needed to get to the milestones. </a:t>
            </a:r>
          </a:p>
          <a:p>
            <a:pPr lvl="1" eaLnBrk="1" hangingPunct="1">
              <a:buFontTx/>
              <a:buChar char="•"/>
            </a:pPr>
            <a:r>
              <a:rPr lang="en-US" altLang="en-US"/>
              <a:t>More than one arrow pointing to a node indicates all those tasks must be completed before the milestone has been met.  </a:t>
            </a:r>
          </a:p>
          <a:p>
            <a:pPr eaLnBrk="1" hangingPunct="1">
              <a:buFontTx/>
              <a:buChar char="•"/>
            </a:pPr>
            <a:r>
              <a:rPr lang="en-US" altLang="en-US"/>
              <a:t>Usually a number is placed along the arrow showing the number of days or weeks required for that task to be completed. </a:t>
            </a:r>
          </a:p>
          <a:p>
            <a:pPr eaLnBrk="1" hangingPunct="1">
              <a:buFontTx/>
              <a:buChar char="•"/>
            </a:pPr>
            <a:r>
              <a:rPr lang="en-US" altLang="en-US"/>
              <a:t>The pathway from start to end that takes the longest time to complete is called the </a:t>
            </a:r>
            <a:r>
              <a:rPr lang="en-US" altLang="en-US" i="1"/>
              <a:t>critical path</a:t>
            </a:r>
            <a:r>
              <a:rPr lang="en-US" altLang="en-US"/>
              <a:t>.</a:t>
            </a:r>
          </a:p>
        </p:txBody>
      </p:sp>
    </p:spTree>
    <p:extLst>
      <p:ext uri="{BB962C8B-B14F-4D97-AF65-F5344CB8AC3E}">
        <p14:creationId xmlns:p14="http://schemas.microsoft.com/office/powerpoint/2010/main" val="2500590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413F3511-C7A2-F448-9FA4-70BA4BDB6F7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E1A1A91-7EC9-D34C-A70D-496988E3F92F}" type="slidenum">
              <a:rPr lang="en-US" altLang="en-US"/>
              <a:pPr/>
              <a:t>5</a:t>
            </a:fld>
            <a:endParaRPr lang="en-US" altLang="en-US"/>
          </a:p>
        </p:txBody>
      </p:sp>
      <p:sp>
        <p:nvSpPr>
          <p:cNvPr id="14339" name="Rectangle 2">
            <a:extLst>
              <a:ext uri="{FF2B5EF4-FFF2-40B4-BE49-F238E27FC236}">
                <a16:creationId xmlns:a16="http://schemas.microsoft.com/office/drawing/2014/main" id="{1793E81B-F7E2-A342-8AF8-3124F035C463}"/>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65C2369F-A413-B34A-B612-ACC248F38E39}"/>
              </a:ext>
            </a:extLst>
          </p:cNvPr>
          <p:cNvSpPr>
            <a:spLocks noGrp="1" noChangeArrowheads="1"/>
          </p:cNvSpPr>
          <p:nvPr>
            <p:ph type="body" idx="1"/>
          </p:nvPr>
        </p:nvSpPr>
        <p:spPr>
          <a:noFill/>
        </p:spPr>
        <p:txBody>
          <a:bodyPr/>
          <a:lstStyle/>
          <a:p>
            <a:pPr eaLnBrk="1" hangingPunct="1"/>
            <a:r>
              <a:rPr lang="en-US" altLang="en-US"/>
              <a:t>A Gantt chart ( Exhibit 5-11, MindWriter project) is a common project planning tool that reveals summary tasks, benchmarking milestones, and detailed tasks against a time frame for the overall project. Tasks may be color coded to indicate a particular team member’s responsibilities. Many project-management software packages include Gantt charting.</a:t>
            </a:r>
          </a:p>
          <a:p>
            <a:pPr eaLnBrk="1" hangingPunct="1"/>
            <a:endParaRPr lang="en-US" altLang="en-US"/>
          </a:p>
          <a:p>
            <a:pPr eaLnBrk="1" hangingPunct="1"/>
            <a:r>
              <a:rPr lang="en-US" altLang="en-US"/>
              <a:t>The chart may be used to monitor projects to keep them on time, as well as to alert the client or manager to steps requiring their approval—and what happens to the project’s schedule if  approval is not forthcoming when it is needed.  </a:t>
            </a:r>
          </a:p>
        </p:txBody>
      </p:sp>
    </p:spTree>
    <p:extLst>
      <p:ext uri="{BB962C8B-B14F-4D97-AF65-F5344CB8AC3E}">
        <p14:creationId xmlns:p14="http://schemas.microsoft.com/office/powerpoint/2010/main" val="14700593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D27E6A10-0446-494A-A407-A70EA46B8CCD}"/>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1FD26F8-403C-C645-9683-E20932BA25D7}" type="slidenum">
              <a:rPr lang="en-US" altLang="en-US"/>
              <a:pPr/>
              <a:t>6</a:t>
            </a:fld>
            <a:endParaRPr lang="en-US" altLang="en-US"/>
          </a:p>
        </p:txBody>
      </p:sp>
      <p:sp>
        <p:nvSpPr>
          <p:cNvPr id="16387" name="Rectangle 2">
            <a:extLst>
              <a:ext uri="{FF2B5EF4-FFF2-40B4-BE49-F238E27FC236}">
                <a16:creationId xmlns:a16="http://schemas.microsoft.com/office/drawing/2014/main" id="{9DFB546B-C9ED-CE40-B26F-B8B4B879DBAA}"/>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5185C832-ECFD-C644-877E-E78372E3AE58}"/>
              </a:ext>
            </a:extLst>
          </p:cNvPr>
          <p:cNvSpPr>
            <a:spLocks noGrp="1" noChangeArrowheads="1"/>
          </p:cNvSpPr>
          <p:nvPr>
            <p:ph type="body" idx="1"/>
          </p:nvPr>
        </p:nvSpPr>
        <p:spPr>
          <a:noFill/>
        </p:spPr>
        <p:txBody>
          <a:bodyPr/>
          <a:lstStyle/>
          <a:p>
            <a:pPr eaLnBrk="1" hangingPunct="1"/>
            <a:r>
              <a:rPr lang="en-US" altLang="en-US"/>
              <a:t>Exhibit 6-1 illustrates design in the research process and highlights the topics covered by the term research design. Subsequent chapters will provide more detailed coverage of the research design topics.</a:t>
            </a:r>
          </a:p>
        </p:txBody>
      </p:sp>
    </p:spTree>
    <p:extLst>
      <p:ext uri="{BB962C8B-B14F-4D97-AF65-F5344CB8AC3E}">
        <p14:creationId xmlns:p14="http://schemas.microsoft.com/office/powerpoint/2010/main" val="1309894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02F4757C-C8E7-CE42-9729-8482BF9A7D4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22E2931-8DCA-C447-8516-344B498B608D}" type="slidenum">
              <a:rPr lang="en-US" altLang="en-US"/>
              <a:pPr/>
              <a:t>7</a:t>
            </a:fld>
            <a:endParaRPr lang="en-US" altLang="en-US"/>
          </a:p>
        </p:txBody>
      </p:sp>
      <p:sp>
        <p:nvSpPr>
          <p:cNvPr id="18435" name="Rectangle 2">
            <a:extLst>
              <a:ext uri="{FF2B5EF4-FFF2-40B4-BE49-F238E27FC236}">
                <a16:creationId xmlns:a16="http://schemas.microsoft.com/office/drawing/2014/main" id="{B705551E-0CD2-0D4A-9A46-C762E96C16EF}"/>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76298F83-5D60-5542-A7C1-FBCC00EF0427}"/>
              </a:ext>
            </a:extLst>
          </p:cNvPr>
          <p:cNvSpPr>
            <a:spLocks noGrp="1" noChangeArrowheads="1"/>
          </p:cNvSpPr>
          <p:nvPr>
            <p:ph type="body" idx="1"/>
          </p:nvPr>
        </p:nvSpPr>
        <p:spPr>
          <a:noFill/>
        </p:spPr>
        <p:txBody>
          <a:bodyPr/>
          <a:lstStyle/>
          <a:p>
            <a:pPr eaLnBrk="1" hangingPunct="1"/>
            <a:r>
              <a:rPr lang="en-US" altLang="en-US" sz="600"/>
              <a:t>Exhibit 6-3 information is presented here in a discussion format.</a:t>
            </a:r>
          </a:p>
          <a:p>
            <a:pPr eaLnBrk="1" hangingPunct="1"/>
            <a:r>
              <a:rPr lang="en-US" altLang="en-US" sz="600"/>
              <a:t>The degree to which the </a:t>
            </a:r>
            <a:r>
              <a:rPr lang="en-US" altLang="en-US" sz="600" b="1"/>
              <a:t>research question</a:t>
            </a:r>
            <a:r>
              <a:rPr lang="en-US" altLang="en-US" sz="600"/>
              <a:t> has been </a:t>
            </a:r>
            <a:r>
              <a:rPr lang="en-US" altLang="en-US" sz="600" b="1"/>
              <a:t>crystallized</a:t>
            </a:r>
            <a:r>
              <a:rPr lang="en-US" altLang="en-US" sz="600"/>
              <a:t>	</a:t>
            </a:r>
          </a:p>
          <a:p>
            <a:pPr eaLnBrk="1" hangingPunct="1">
              <a:buFontTx/>
              <a:buChar char="•"/>
            </a:pPr>
            <a:r>
              <a:rPr lang="en-US" altLang="en-US" sz="600"/>
              <a:t> Exploratory study</a:t>
            </a:r>
          </a:p>
          <a:p>
            <a:pPr eaLnBrk="1" hangingPunct="1">
              <a:buFontTx/>
              <a:buChar char="•"/>
            </a:pPr>
            <a:r>
              <a:rPr lang="en-US" altLang="en-US" sz="600"/>
              <a:t> Formal study</a:t>
            </a:r>
          </a:p>
          <a:p>
            <a:pPr eaLnBrk="1" hangingPunct="1"/>
            <a:r>
              <a:rPr lang="en-US" altLang="en-US" sz="600"/>
              <a:t>The </a:t>
            </a:r>
            <a:r>
              <a:rPr lang="en-US" altLang="en-US" sz="600" b="1"/>
              <a:t>method of data collection</a:t>
            </a:r>
            <a:r>
              <a:rPr lang="en-US" altLang="en-US" sz="600"/>
              <a:t>	 </a:t>
            </a:r>
          </a:p>
          <a:p>
            <a:pPr eaLnBrk="1" hangingPunct="1">
              <a:buFontTx/>
              <a:buChar char="•"/>
            </a:pPr>
            <a:r>
              <a:rPr lang="en-US" altLang="en-US" sz="600"/>
              <a:t>Monitoring</a:t>
            </a:r>
          </a:p>
          <a:p>
            <a:pPr eaLnBrk="1" hangingPunct="1">
              <a:buFontTx/>
              <a:buChar char="•"/>
            </a:pPr>
            <a:r>
              <a:rPr lang="en-US" altLang="en-US" sz="600"/>
              <a:t>Communication Study</a:t>
            </a:r>
          </a:p>
          <a:p>
            <a:pPr eaLnBrk="1" hangingPunct="1"/>
            <a:r>
              <a:rPr lang="en-US" altLang="en-US" sz="600"/>
              <a:t>The power of the researcher to produce </a:t>
            </a:r>
            <a:r>
              <a:rPr lang="en-US" altLang="en-US" sz="600" b="1"/>
              <a:t>effects</a:t>
            </a:r>
            <a:r>
              <a:rPr lang="en-US" altLang="en-US" sz="600"/>
              <a:t> in the variables under study	 </a:t>
            </a:r>
          </a:p>
          <a:p>
            <a:pPr eaLnBrk="1" hangingPunct="1">
              <a:buFontTx/>
              <a:buChar char="•"/>
            </a:pPr>
            <a:r>
              <a:rPr lang="en-US" altLang="en-US" sz="600"/>
              <a:t>Experimental</a:t>
            </a:r>
          </a:p>
          <a:p>
            <a:pPr eaLnBrk="1" hangingPunct="1">
              <a:buFontTx/>
              <a:buChar char="•"/>
            </a:pPr>
            <a:r>
              <a:rPr lang="en-US" altLang="en-US" sz="600"/>
              <a:t>Ex post facto</a:t>
            </a:r>
          </a:p>
          <a:p>
            <a:pPr eaLnBrk="1" hangingPunct="1"/>
            <a:r>
              <a:rPr lang="en-US" altLang="en-US" sz="600"/>
              <a:t>The </a:t>
            </a:r>
            <a:r>
              <a:rPr lang="en-US" altLang="en-US" sz="600" b="1"/>
              <a:t>purpose of the study</a:t>
            </a:r>
            <a:r>
              <a:rPr lang="en-US" altLang="en-US" sz="600"/>
              <a:t>	 </a:t>
            </a:r>
          </a:p>
          <a:p>
            <a:pPr eaLnBrk="1" hangingPunct="1">
              <a:buFontTx/>
              <a:buChar char="•"/>
            </a:pPr>
            <a:r>
              <a:rPr lang="en-US" altLang="en-US" sz="600"/>
              <a:t> Reporting</a:t>
            </a:r>
          </a:p>
          <a:p>
            <a:pPr eaLnBrk="1" hangingPunct="1">
              <a:buFontTx/>
              <a:buChar char="•"/>
            </a:pPr>
            <a:r>
              <a:rPr lang="en-US" altLang="en-US" sz="600"/>
              <a:t> Descriptive</a:t>
            </a:r>
          </a:p>
          <a:p>
            <a:pPr eaLnBrk="1" hangingPunct="1">
              <a:buFontTx/>
              <a:buChar char="•"/>
            </a:pPr>
            <a:r>
              <a:rPr lang="en-US" altLang="en-US" sz="600"/>
              <a:t> Causal-Explanatory</a:t>
            </a:r>
          </a:p>
          <a:p>
            <a:pPr eaLnBrk="1" hangingPunct="1">
              <a:buFontTx/>
              <a:buChar char="•"/>
            </a:pPr>
            <a:r>
              <a:rPr lang="en-US" altLang="en-US" sz="600"/>
              <a:t> Causal-Predictive</a:t>
            </a:r>
          </a:p>
          <a:p>
            <a:pPr eaLnBrk="1" hangingPunct="1"/>
            <a:r>
              <a:rPr lang="en-US" altLang="en-US" sz="600"/>
              <a:t>The </a:t>
            </a:r>
            <a:r>
              <a:rPr lang="en-US" altLang="en-US" sz="600" b="1"/>
              <a:t>time dimension</a:t>
            </a:r>
            <a:r>
              <a:rPr lang="en-US" altLang="en-US" sz="600"/>
              <a:t>	 </a:t>
            </a:r>
          </a:p>
          <a:p>
            <a:pPr eaLnBrk="1" hangingPunct="1">
              <a:buFontTx/>
              <a:buChar char="•"/>
            </a:pPr>
            <a:r>
              <a:rPr lang="en-US" altLang="en-US" sz="600"/>
              <a:t> Cross-sectional</a:t>
            </a:r>
          </a:p>
          <a:p>
            <a:pPr eaLnBrk="1" hangingPunct="1">
              <a:buFontTx/>
              <a:buChar char="•"/>
            </a:pPr>
            <a:r>
              <a:rPr lang="en-US" altLang="en-US" sz="600"/>
              <a:t> Longitudinal</a:t>
            </a:r>
          </a:p>
          <a:p>
            <a:pPr eaLnBrk="1" hangingPunct="1"/>
            <a:r>
              <a:rPr lang="en-US" altLang="en-US" sz="600"/>
              <a:t>The </a:t>
            </a:r>
            <a:r>
              <a:rPr lang="en-US" altLang="en-US" sz="600" b="1"/>
              <a:t>topical</a:t>
            </a:r>
            <a:r>
              <a:rPr lang="en-US" altLang="en-US" sz="600"/>
              <a:t> </a:t>
            </a:r>
            <a:r>
              <a:rPr lang="en-US" altLang="en-US" sz="600" b="1"/>
              <a:t>scope</a:t>
            </a:r>
            <a:r>
              <a:rPr lang="en-US" altLang="en-US" sz="600"/>
              <a:t>—breadth and depth—of the study	 </a:t>
            </a:r>
          </a:p>
          <a:p>
            <a:pPr eaLnBrk="1" hangingPunct="1">
              <a:buFontTx/>
              <a:buChar char="•"/>
            </a:pPr>
            <a:r>
              <a:rPr lang="en-US" altLang="en-US" sz="600"/>
              <a:t> Case</a:t>
            </a:r>
          </a:p>
          <a:p>
            <a:pPr eaLnBrk="1" hangingPunct="1">
              <a:buFontTx/>
              <a:buChar char="•"/>
            </a:pPr>
            <a:r>
              <a:rPr lang="en-US" altLang="en-US" sz="600"/>
              <a:t> Statistical study</a:t>
            </a:r>
          </a:p>
          <a:p>
            <a:pPr eaLnBrk="1" hangingPunct="1"/>
            <a:r>
              <a:rPr lang="en-US" altLang="en-US" sz="600"/>
              <a:t>The </a:t>
            </a:r>
            <a:r>
              <a:rPr lang="en-US" altLang="en-US" sz="600" b="1"/>
              <a:t>research environment</a:t>
            </a:r>
            <a:r>
              <a:rPr lang="en-US" altLang="en-US" sz="600"/>
              <a:t>	 </a:t>
            </a:r>
          </a:p>
          <a:p>
            <a:pPr eaLnBrk="1" hangingPunct="1">
              <a:buFontTx/>
              <a:buChar char="•"/>
            </a:pPr>
            <a:r>
              <a:rPr lang="en-US" altLang="en-US" sz="600"/>
              <a:t> Field setting</a:t>
            </a:r>
          </a:p>
          <a:p>
            <a:pPr eaLnBrk="1" hangingPunct="1">
              <a:buFontTx/>
              <a:buChar char="•"/>
            </a:pPr>
            <a:r>
              <a:rPr lang="en-US" altLang="en-US" sz="600"/>
              <a:t> Laboratory research</a:t>
            </a:r>
          </a:p>
          <a:p>
            <a:pPr eaLnBrk="1" hangingPunct="1">
              <a:buFontTx/>
              <a:buChar char="•"/>
            </a:pPr>
            <a:r>
              <a:rPr lang="en-US" altLang="en-US" sz="600"/>
              <a:t> Simulation</a:t>
            </a:r>
          </a:p>
          <a:p>
            <a:pPr eaLnBrk="1" hangingPunct="1"/>
            <a:r>
              <a:rPr lang="en-US" altLang="en-US" sz="600"/>
              <a:t>The participants’ </a:t>
            </a:r>
            <a:r>
              <a:rPr lang="en-US" altLang="en-US" sz="600" b="1"/>
              <a:t>perceptional awareness</a:t>
            </a:r>
            <a:r>
              <a:rPr lang="en-US" altLang="en-US" sz="600"/>
              <a:t> of the research activity	</a:t>
            </a:r>
          </a:p>
          <a:p>
            <a:pPr eaLnBrk="1" hangingPunct="1">
              <a:buFontTx/>
              <a:buChar char="•"/>
            </a:pPr>
            <a:r>
              <a:rPr lang="en-US" altLang="en-US" sz="600"/>
              <a:t> Actual routine</a:t>
            </a:r>
          </a:p>
          <a:p>
            <a:pPr eaLnBrk="1" hangingPunct="1">
              <a:buFontTx/>
              <a:buChar char="•"/>
            </a:pPr>
            <a:r>
              <a:rPr lang="en-US" altLang="en-US" sz="600"/>
              <a:t> Modified routine</a:t>
            </a:r>
          </a:p>
        </p:txBody>
      </p:sp>
    </p:spTree>
    <p:extLst>
      <p:ext uri="{BB962C8B-B14F-4D97-AF65-F5344CB8AC3E}">
        <p14:creationId xmlns:p14="http://schemas.microsoft.com/office/powerpoint/2010/main" val="3939068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ED093698-7558-EA42-B470-DDB1724E6FE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1AC430-5781-E141-B806-4ECB30229526}" type="slidenum">
              <a:rPr lang="en-US" altLang="en-US"/>
              <a:pPr/>
              <a:t>8</a:t>
            </a:fld>
            <a:endParaRPr lang="en-US" altLang="en-US"/>
          </a:p>
        </p:txBody>
      </p:sp>
      <p:sp>
        <p:nvSpPr>
          <p:cNvPr id="20483" name="Rectangle 2">
            <a:extLst>
              <a:ext uri="{FF2B5EF4-FFF2-40B4-BE49-F238E27FC236}">
                <a16:creationId xmlns:a16="http://schemas.microsoft.com/office/drawing/2014/main" id="{CA09D026-D481-6347-982A-24865DE876F1}"/>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C1F87CCE-DCD3-DA42-8A7D-A872BFD314C2}"/>
              </a:ext>
            </a:extLst>
          </p:cNvPr>
          <p:cNvSpPr>
            <a:spLocks noGrp="1" noChangeArrowheads="1"/>
          </p:cNvSpPr>
          <p:nvPr>
            <p:ph type="body" idx="1"/>
          </p:nvPr>
        </p:nvSpPr>
        <p:spPr>
          <a:noFill/>
        </p:spPr>
        <p:txBody>
          <a:bodyPr/>
          <a:lstStyle/>
          <a:p>
            <a:pPr eaLnBrk="1" hangingPunct="1"/>
            <a:r>
              <a:rPr lang="en-US" altLang="en-US"/>
              <a:t>The degree to which the research question has been </a:t>
            </a:r>
            <a:r>
              <a:rPr lang="en-US" altLang="en-US" b="1"/>
              <a:t>crystallized or structured</a:t>
            </a:r>
            <a:r>
              <a:rPr lang="en-US" altLang="en-US"/>
              <a:t> is the first descriptor of research design. There are two options. </a:t>
            </a:r>
          </a:p>
          <a:p>
            <a:pPr eaLnBrk="1" hangingPunct="1">
              <a:buFontTx/>
              <a:buChar char="•"/>
            </a:pPr>
            <a:r>
              <a:rPr lang="en-US" altLang="en-US"/>
              <a:t>Exploratory studies are used when the research question is still fluid or undetermined. The goal of exploration is to develop hypotheses or questions for future research. </a:t>
            </a:r>
          </a:p>
          <a:p>
            <a:pPr eaLnBrk="1" hangingPunct="1">
              <a:buFontTx/>
              <a:buChar char="•"/>
            </a:pPr>
            <a:r>
              <a:rPr lang="en-US" altLang="en-US"/>
              <a:t>Formal studies are used when the research question is fully developed and there are hypotheses to be examined. </a:t>
            </a:r>
          </a:p>
        </p:txBody>
      </p:sp>
    </p:spTree>
    <p:extLst>
      <p:ext uri="{BB962C8B-B14F-4D97-AF65-F5344CB8AC3E}">
        <p14:creationId xmlns:p14="http://schemas.microsoft.com/office/powerpoint/2010/main" val="20149316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ACE095F-A7AE-CD42-A1E2-943E44F50570}"/>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C2A34D2-3793-1845-AD43-438C80D0B197}" type="slidenum">
              <a:rPr lang="en-US" altLang="en-US"/>
              <a:pPr/>
              <a:t>9</a:t>
            </a:fld>
            <a:endParaRPr lang="en-US" altLang="en-US"/>
          </a:p>
        </p:txBody>
      </p:sp>
      <p:sp>
        <p:nvSpPr>
          <p:cNvPr id="22531" name="Rectangle 2">
            <a:extLst>
              <a:ext uri="{FF2B5EF4-FFF2-40B4-BE49-F238E27FC236}">
                <a16:creationId xmlns:a16="http://schemas.microsoft.com/office/drawing/2014/main" id="{802027D3-764C-344A-9CCF-E6D9669D5471}"/>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B7C9833B-6D94-774E-93A2-6A8933E26CD3}"/>
              </a:ext>
            </a:extLst>
          </p:cNvPr>
          <p:cNvSpPr>
            <a:spLocks noGrp="1" noChangeArrowheads="1"/>
          </p:cNvSpPr>
          <p:nvPr>
            <p:ph type="body" idx="1"/>
          </p:nvPr>
        </p:nvSpPr>
        <p:spPr>
          <a:noFill/>
        </p:spPr>
        <p:txBody>
          <a:bodyPr/>
          <a:lstStyle/>
          <a:p>
            <a:pPr eaLnBrk="1" hangingPunct="1"/>
            <a:r>
              <a:rPr lang="en-US" altLang="en-US"/>
              <a:t>An exploratory study is finished when the researchers have achieved the objectives listed in this and the next slide.</a:t>
            </a:r>
          </a:p>
        </p:txBody>
      </p:sp>
    </p:spTree>
    <p:extLst>
      <p:ext uri="{BB962C8B-B14F-4D97-AF65-F5344CB8AC3E}">
        <p14:creationId xmlns:p14="http://schemas.microsoft.com/office/powerpoint/2010/main" val="39292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08D08B74-9D5F-3D44-8CF3-338AA00A86E8}"/>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7C21F91-ACF1-9845-A094-B0FB985480FE}" type="slidenum">
              <a:rPr lang="en-US" altLang="en-US"/>
              <a:pPr/>
              <a:t>10</a:t>
            </a:fld>
            <a:endParaRPr lang="en-US" altLang="en-US"/>
          </a:p>
        </p:txBody>
      </p:sp>
      <p:sp>
        <p:nvSpPr>
          <p:cNvPr id="24579" name="Rectangle 2">
            <a:extLst>
              <a:ext uri="{FF2B5EF4-FFF2-40B4-BE49-F238E27FC236}">
                <a16:creationId xmlns:a16="http://schemas.microsoft.com/office/drawing/2014/main" id="{3A1E7817-5EB1-BD42-90A3-0CBE068B15FB}"/>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B3DF7457-FB53-CC45-A8CC-579BD8E3EC08}"/>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6565668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1D676FB-2E28-D647-BA26-AC1CD7015D83}"/>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A9EE02C-540D-0848-8745-BB73CCBB0907}" type="slidenum">
              <a:rPr lang="en-US" altLang="en-US"/>
              <a:pPr/>
              <a:t>11</a:t>
            </a:fld>
            <a:endParaRPr lang="en-US" altLang="en-US"/>
          </a:p>
        </p:txBody>
      </p:sp>
      <p:sp>
        <p:nvSpPr>
          <p:cNvPr id="26627" name="Rectangle 2">
            <a:extLst>
              <a:ext uri="{FF2B5EF4-FFF2-40B4-BE49-F238E27FC236}">
                <a16:creationId xmlns:a16="http://schemas.microsoft.com/office/drawing/2014/main" id="{BD0F30BB-B978-5141-9188-485A01BA0E89}"/>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104A7BC-E249-A54D-AE16-057ED2E33F0F}"/>
              </a:ext>
            </a:extLst>
          </p:cNvPr>
          <p:cNvSpPr>
            <a:spLocks noGrp="1" noChangeArrowheads="1"/>
          </p:cNvSpPr>
          <p:nvPr>
            <p:ph type="body" idx="1"/>
          </p:nvPr>
        </p:nvSpPr>
        <p:spPr>
          <a:noFill/>
        </p:spPr>
        <p:txBody>
          <a:bodyPr/>
          <a:lstStyle/>
          <a:p>
            <a:pPr eaLnBrk="1" hangingPunct="1"/>
            <a:r>
              <a:rPr lang="en-US" altLang="en-US"/>
              <a:t>While there are several types of exploratory techniques possible these are the three techniques with the widest applications for business researchers. </a:t>
            </a:r>
          </a:p>
          <a:p>
            <a:pPr eaLnBrk="1" hangingPunct="1">
              <a:buFontTx/>
              <a:buChar char="•"/>
            </a:pPr>
            <a:r>
              <a:rPr lang="en-US" altLang="en-US" b="1"/>
              <a:t>Secondary data analysis</a:t>
            </a:r>
            <a:r>
              <a:rPr lang="en-US" altLang="en-US"/>
              <a:t> is also called a literature search. Within secondary data exploration, researchers should start first with an organization’s own data archives. The second source of secondary data is published documents prepared by authors outside the sponsor organization. </a:t>
            </a:r>
          </a:p>
          <a:p>
            <a:pPr eaLnBrk="1" hangingPunct="1">
              <a:buFontTx/>
              <a:buChar char="•"/>
            </a:pPr>
            <a:r>
              <a:rPr lang="en-US" altLang="en-US" b="1"/>
              <a:t>Experience surveys</a:t>
            </a:r>
            <a:r>
              <a:rPr lang="en-US" altLang="en-US"/>
              <a:t> are semistructured or unstructured interviews with experts on a topic or a dimension of a topic.</a:t>
            </a:r>
          </a:p>
          <a:p>
            <a:pPr eaLnBrk="1" hangingPunct="1">
              <a:buFontTx/>
              <a:buChar char="•"/>
            </a:pPr>
            <a:r>
              <a:rPr lang="en-US" altLang="en-US" b="1"/>
              <a:t>Focus groups</a:t>
            </a:r>
            <a:r>
              <a:rPr lang="en-US" altLang="en-US"/>
              <a:t> are discussions on a topic involving a small group of participants led by a trained moderator.</a:t>
            </a:r>
          </a:p>
        </p:txBody>
      </p:sp>
    </p:spTree>
    <p:extLst>
      <p:ext uri="{BB962C8B-B14F-4D97-AF65-F5344CB8AC3E}">
        <p14:creationId xmlns:p14="http://schemas.microsoft.com/office/powerpoint/2010/main" val="2598917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087C3C6-4153-1444-A629-A7391D33BB11}"/>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59E63BC-C02A-5C4F-A5C9-4F303713D081}" type="slidenum">
              <a:rPr lang="en-US" altLang="en-US"/>
              <a:pPr/>
              <a:t>12</a:t>
            </a:fld>
            <a:endParaRPr lang="en-US" altLang="en-US"/>
          </a:p>
        </p:txBody>
      </p:sp>
      <p:sp>
        <p:nvSpPr>
          <p:cNvPr id="30723" name="Rectangle 2">
            <a:extLst>
              <a:ext uri="{FF2B5EF4-FFF2-40B4-BE49-F238E27FC236}">
                <a16:creationId xmlns:a16="http://schemas.microsoft.com/office/drawing/2014/main" id="{26CF1DD8-29E1-4A46-A426-1AFA6FCAA447}"/>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AF27489D-C372-1349-A5A8-9DF09AF8E3E9}"/>
              </a:ext>
            </a:extLst>
          </p:cNvPr>
          <p:cNvSpPr>
            <a:spLocks noGrp="1" noChangeArrowheads="1"/>
          </p:cNvSpPr>
          <p:nvPr>
            <p:ph type="body" idx="1"/>
          </p:nvPr>
        </p:nvSpPr>
        <p:spPr>
          <a:noFill/>
        </p:spPr>
        <p:txBody>
          <a:bodyPr/>
          <a:lstStyle/>
          <a:p>
            <a:pPr eaLnBrk="1" hangingPunct="1"/>
            <a:r>
              <a:rPr lang="en-US" altLang="en-US"/>
              <a:t>Experience surveys are sometimes called expert interviews or key informant surveys. Even though the term survey is in the name, it is not a closed-ended, structured survey. Rather, experience surveys are interviews designed to extract as much information as possible from the expert’s knowledge. Broad questions guide the discussion. Several questions that could be used in an experience survey are listed in the slide.</a:t>
            </a:r>
          </a:p>
          <a:p>
            <a:pPr eaLnBrk="1" hangingPunct="1"/>
            <a:r>
              <a:rPr lang="en-US" altLang="en-US"/>
              <a:t>Some examples of groups who might be identified for an experience survey include potential car buyers, dealer sales representatives, advertising columnists, and automotive industry analysts. </a:t>
            </a:r>
          </a:p>
        </p:txBody>
      </p:sp>
    </p:spTree>
    <p:extLst>
      <p:ext uri="{BB962C8B-B14F-4D97-AF65-F5344CB8AC3E}">
        <p14:creationId xmlns:p14="http://schemas.microsoft.com/office/powerpoint/2010/main" val="19928964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C9E17EB5-FC15-ED48-83C3-068973A134D1}"/>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F179979-E074-A245-BB86-D1B62BC4EE87}" type="slidenum">
              <a:rPr lang="en-US" altLang="en-US"/>
              <a:pPr/>
              <a:t>13</a:t>
            </a:fld>
            <a:endParaRPr lang="en-US" altLang="en-US"/>
          </a:p>
        </p:txBody>
      </p:sp>
      <p:sp>
        <p:nvSpPr>
          <p:cNvPr id="32771" name="Rectangle 2">
            <a:extLst>
              <a:ext uri="{FF2B5EF4-FFF2-40B4-BE49-F238E27FC236}">
                <a16:creationId xmlns:a16="http://schemas.microsoft.com/office/drawing/2014/main" id="{F053F731-2CEE-3F46-AC6A-4CD5C018ED39}"/>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E5D278A0-3D80-9846-A786-D9D69225ADBB}"/>
              </a:ext>
            </a:extLst>
          </p:cNvPr>
          <p:cNvSpPr>
            <a:spLocks noGrp="1" noChangeArrowheads="1"/>
          </p:cNvSpPr>
          <p:nvPr>
            <p:ph type="body" idx="1"/>
          </p:nvPr>
        </p:nvSpPr>
        <p:spPr>
          <a:noFill/>
        </p:spPr>
        <p:txBody>
          <a:bodyPr/>
          <a:lstStyle/>
          <a:p>
            <a:pPr eaLnBrk="1" hangingPunct="1"/>
            <a:r>
              <a:rPr lang="en-US" altLang="en-US"/>
              <a:t>Focus groups are widely used in business research. They are led by a trained moderator and typically include 6-10 participants. Mini-focus groups with just 3 people are increasingly common. The facilitator uses group dynamics principles to focus or guide the group in an exchange of ideas, feelings, and experiences on a specific topic. </a:t>
            </a:r>
          </a:p>
          <a:p>
            <a:pPr eaLnBrk="1" hangingPunct="1"/>
            <a:r>
              <a:rPr lang="en-US" altLang="en-US"/>
              <a:t>Focus groups can take place in a variety of settings, but many take place in a focus group room equipped with one-way window and recording devices.</a:t>
            </a:r>
          </a:p>
        </p:txBody>
      </p:sp>
    </p:spTree>
    <p:extLst>
      <p:ext uri="{BB962C8B-B14F-4D97-AF65-F5344CB8AC3E}">
        <p14:creationId xmlns:p14="http://schemas.microsoft.com/office/powerpoint/2010/main" val="40051399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E9F97FE8-C5D9-2F4E-A616-70F9C6836AA3}"/>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74BF91D-66A1-BB46-A4D5-E72FA2597A2D}" type="slidenum">
              <a:rPr lang="en-US" altLang="en-US"/>
              <a:pPr/>
              <a:t>14</a:t>
            </a:fld>
            <a:endParaRPr lang="en-US" altLang="en-US"/>
          </a:p>
        </p:txBody>
      </p:sp>
      <p:sp>
        <p:nvSpPr>
          <p:cNvPr id="34819" name="Rectangle 2">
            <a:extLst>
              <a:ext uri="{FF2B5EF4-FFF2-40B4-BE49-F238E27FC236}">
                <a16:creationId xmlns:a16="http://schemas.microsoft.com/office/drawing/2014/main" id="{2184BEC2-2965-BB40-83C0-9BB7F780C9B6}"/>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CAAD093F-BDD7-7B48-8011-9B6EE9141E06}"/>
              </a:ext>
            </a:extLst>
          </p:cNvPr>
          <p:cNvSpPr>
            <a:spLocks noGrp="1" noChangeArrowheads="1"/>
          </p:cNvSpPr>
          <p:nvPr>
            <p:ph type="body" idx="1"/>
          </p:nvPr>
        </p:nvSpPr>
        <p:spPr>
          <a:noFill/>
        </p:spPr>
        <p:txBody>
          <a:bodyPr/>
          <a:lstStyle/>
          <a:p>
            <a:pPr eaLnBrk="1" hangingPunct="1"/>
            <a:r>
              <a:rPr lang="en-US" altLang="en-US"/>
              <a:t>Second element of Exhibit 6-3.</a:t>
            </a:r>
          </a:p>
        </p:txBody>
      </p:sp>
    </p:spTree>
    <p:extLst>
      <p:ext uri="{BB962C8B-B14F-4D97-AF65-F5344CB8AC3E}">
        <p14:creationId xmlns:p14="http://schemas.microsoft.com/office/powerpoint/2010/main" val="22848905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A15E66DC-D079-1542-ACF3-7F668FDEEAAB}"/>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1754130-3D8A-044A-B8E3-A0880BC20C30}" type="slidenum">
              <a:rPr lang="en-US" altLang="en-US"/>
              <a:pPr/>
              <a:t>15</a:t>
            </a:fld>
            <a:endParaRPr lang="en-US" altLang="en-US"/>
          </a:p>
        </p:txBody>
      </p:sp>
      <p:sp>
        <p:nvSpPr>
          <p:cNvPr id="36867" name="Rectangle 8">
            <a:extLst>
              <a:ext uri="{FF2B5EF4-FFF2-40B4-BE49-F238E27FC236}">
                <a16:creationId xmlns:a16="http://schemas.microsoft.com/office/drawing/2014/main" id="{9A81FD43-B980-CE4F-BA02-98AB094EE1E7}"/>
              </a:ext>
            </a:extLst>
          </p:cNvPr>
          <p:cNvSpPr>
            <a:spLocks noGrp="1" noRot="1" noChangeAspect="1" noChangeArrowheads="1" noTextEdit="1"/>
          </p:cNvSpPr>
          <p:nvPr>
            <p:ph type="sldImg"/>
          </p:nvPr>
        </p:nvSpPr>
        <p:spPr>
          <a:ln/>
        </p:spPr>
      </p:sp>
      <p:sp>
        <p:nvSpPr>
          <p:cNvPr id="36868" name="Rectangle 9">
            <a:extLst>
              <a:ext uri="{FF2B5EF4-FFF2-40B4-BE49-F238E27FC236}">
                <a16:creationId xmlns:a16="http://schemas.microsoft.com/office/drawing/2014/main" id="{85961070-92BA-8948-A10C-3EAFB133C9C3}"/>
              </a:ext>
            </a:extLst>
          </p:cNvPr>
          <p:cNvSpPr>
            <a:spLocks noGrp="1" noChangeArrowheads="1"/>
          </p:cNvSpPr>
          <p:nvPr>
            <p:ph type="body" idx="1"/>
          </p:nvPr>
        </p:nvSpPr>
        <p:spPr>
          <a:noFill/>
        </p:spPr>
        <p:txBody>
          <a:bodyPr/>
          <a:lstStyle/>
          <a:p>
            <a:pPr eaLnBrk="1" hangingPunct="1"/>
            <a:endParaRPr lang="en-US" altLang="en-US"/>
          </a:p>
          <a:p>
            <a:pPr eaLnBrk="1" hangingPunct="1"/>
            <a:r>
              <a:rPr lang="en-US" altLang="en-US"/>
              <a:t> </a:t>
            </a:r>
          </a:p>
        </p:txBody>
      </p:sp>
      <p:sp>
        <p:nvSpPr>
          <p:cNvPr id="36869" name="Rectangle 10">
            <a:extLst>
              <a:ext uri="{FF2B5EF4-FFF2-40B4-BE49-F238E27FC236}">
                <a16:creationId xmlns:a16="http://schemas.microsoft.com/office/drawing/2014/main" id="{1835FB73-A0B6-744F-A19C-7FFD37E27CBD}"/>
              </a:ext>
            </a:extLst>
          </p:cNvPr>
          <p:cNvSpPr>
            <a:spLocks noChangeArrowheads="1"/>
          </p:cNvSpPr>
          <p:nvPr/>
        </p:nvSpPr>
        <p:spPr bwMode="auto">
          <a:xfrm>
            <a:off x="838200" y="44958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r>
              <a:rPr lang="en-US" altLang="en-US"/>
              <a:t>Method of data collection distinguishes between monitoring and communication processes. Monitoring processes are studies in which the researcher inspects the activities of a participant or the nature of some material without eliciting responses from the participant. Examples of monitoring include traffic counts, library searches, and counting cars in a parking lot.</a:t>
            </a:r>
          </a:p>
          <a:p>
            <a:pPr eaLnBrk="1" hangingPunct="1"/>
            <a:r>
              <a:rPr lang="en-US" altLang="en-US"/>
              <a:t>In a communication study, the researcher questions the participants and then collects their responses by personal or impersonal means.The collected data may result from 1) telephone or interview conversations, 2) self-administered or self-reported instruments sent through the mail, dropped-off in convenient locations, or transmitted electronically, 3) instruments presented before and/or after a treatment or stimulus condition in an experiment. </a:t>
            </a:r>
          </a:p>
        </p:txBody>
      </p:sp>
    </p:spTree>
    <p:extLst>
      <p:ext uri="{BB962C8B-B14F-4D97-AF65-F5344CB8AC3E}">
        <p14:creationId xmlns:p14="http://schemas.microsoft.com/office/powerpoint/2010/main" val="28546352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58E17842-4D30-A14C-BC03-D1E09DACA8F2}"/>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C05CA39-77BA-F749-BB1D-7F4500F48C0E}" type="slidenum">
              <a:rPr lang="en-US" altLang="en-US"/>
              <a:pPr/>
              <a:t>16</a:t>
            </a:fld>
            <a:endParaRPr lang="en-US" altLang="en-US"/>
          </a:p>
        </p:txBody>
      </p:sp>
      <p:sp>
        <p:nvSpPr>
          <p:cNvPr id="38915" name="Rectangle 2">
            <a:extLst>
              <a:ext uri="{FF2B5EF4-FFF2-40B4-BE49-F238E27FC236}">
                <a16:creationId xmlns:a16="http://schemas.microsoft.com/office/drawing/2014/main" id="{3A892E5D-12CC-B54E-BDB7-68452911DBBE}"/>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311E5EF6-F7ED-6040-BB0E-1BA4A1CC594B}"/>
              </a:ext>
            </a:extLst>
          </p:cNvPr>
          <p:cNvSpPr>
            <a:spLocks noGrp="1" noChangeArrowheads="1"/>
          </p:cNvSpPr>
          <p:nvPr>
            <p:ph type="body" idx="1"/>
          </p:nvPr>
        </p:nvSpPr>
        <p:spPr>
          <a:noFill/>
        </p:spPr>
        <p:txBody>
          <a:bodyPr/>
          <a:lstStyle/>
          <a:p>
            <a:pPr eaLnBrk="1" hangingPunct="1"/>
            <a:r>
              <a:rPr lang="en-US" altLang="en-US" sz="600"/>
              <a:t>(Exhibit 6-3 continued)</a:t>
            </a:r>
          </a:p>
          <a:p>
            <a:pPr eaLnBrk="1" hangingPunct="1"/>
            <a:r>
              <a:rPr lang="en-US" altLang="en-US" sz="600"/>
              <a:t>The degree to which the </a:t>
            </a:r>
            <a:r>
              <a:rPr lang="en-US" altLang="en-US" sz="600" b="1"/>
              <a:t>research question</a:t>
            </a:r>
            <a:r>
              <a:rPr lang="en-US" altLang="en-US" sz="600"/>
              <a:t> has been </a:t>
            </a:r>
            <a:r>
              <a:rPr lang="en-US" altLang="en-US" sz="600" b="1"/>
              <a:t>crystallized</a:t>
            </a:r>
            <a:r>
              <a:rPr lang="en-US" altLang="en-US" sz="600"/>
              <a:t>	</a:t>
            </a:r>
          </a:p>
          <a:p>
            <a:pPr eaLnBrk="1" hangingPunct="1">
              <a:buFontTx/>
              <a:buChar char="•"/>
            </a:pPr>
            <a:r>
              <a:rPr lang="en-US" altLang="en-US" sz="600"/>
              <a:t> Exploratory study</a:t>
            </a:r>
          </a:p>
          <a:p>
            <a:pPr eaLnBrk="1" hangingPunct="1">
              <a:buFontTx/>
              <a:buChar char="•"/>
            </a:pPr>
            <a:r>
              <a:rPr lang="en-US" altLang="en-US" sz="600"/>
              <a:t> Formal study</a:t>
            </a:r>
          </a:p>
          <a:p>
            <a:pPr eaLnBrk="1" hangingPunct="1"/>
            <a:r>
              <a:rPr lang="en-US" altLang="en-US" sz="600"/>
              <a:t>The </a:t>
            </a:r>
            <a:r>
              <a:rPr lang="en-US" altLang="en-US" sz="600" b="1"/>
              <a:t>method of data collection</a:t>
            </a:r>
            <a:r>
              <a:rPr lang="en-US" altLang="en-US" sz="600"/>
              <a:t>	 </a:t>
            </a:r>
          </a:p>
          <a:p>
            <a:pPr eaLnBrk="1" hangingPunct="1">
              <a:buFontTx/>
              <a:buChar char="•"/>
            </a:pPr>
            <a:r>
              <a:rPr lang="en-US" altLang="en-US" sz="600"/>
              <a:t>Monitoring</a:t>
            </a:r>
          </a:p>
          <a:p>
            <a:pPr eaLnBrk="1" hangingPunct="1">
              <a:buFontTx/>
              <a:buChar char="•"/>
            </a:pPr>
            <a:r>
              <a:rPr lang="en-US" altLang="en-US" sz="600"/>
              <a:t>Communication Study</a:t>
            </a:r>
          </a:p>
          <a:p>
            <a:pPr eaLnBrk="1" hangingPunct="1"/>
            <a:r>
              <a:rPr lang="en-US" altLang="en-US" sz="600"/>
              <a:t>The power of the researcher to produce </a:t>
            </a:r>
            <a:r>
              <a:rPr lang="en-US" altLang="en-US" sz="600" b="1"/>
              <a:t>effects</a:t>
            </a:r>
            <a:r>
              <a:rPr lang="en-US" altLang="en-US" sz="600"/>
              <a:t> in the variables under study	 </a:t>
            </a:r>
          </a:p>
          <a:p>
            <a:pPr eaLnBrk="1" hangingPunct="1">
              <a:buFontTx/>
              <a:buChar char="•"/>
            </a:pPr>
            <a:r>
              <a:rPr lang="en-US" altLang="en-US" sz="600"/>
              <a:t>Experimental</a:t>
            </a:r>
          </a:p>
          <a:p>
            <a:pPr eaLnBrk="1" hangingPunct="1">
              <a:buFontTx/>
              <a:buChar char="•"/>
            </a:pPr>
            <a:r>
              <a:rPr lang="en-US" altLang="en-US" sz="600"/>
              <a:t>Ex post facto</a:t>
            </a:r>
          </a:p>
          <a:p>
            <a:pPr eaLnBrk="1" hangingPunct="1"/>
            <a:r>
              <a:rPr lang="en-US" altLang="en-US" sz="600"/>
              <a:t>The </a:t>
            </a:r>
            <a:r>
              <a:rPr lang="en-US" altLang="en-US" sz="600" b="1"/>
              <a:t>purpose of the study</a:t>
            </a:r>
            <a:r>
              <a:rPr lang="en-US" altLang="en-US" sz="600"/>
              <a:t>	 </a:t>
            </a:r>
          </a:p>
          <a:p>
            <a:pPr eaLnBrk="1" hangingPunct="1">
              <a:buFontTx/>
              <a:buChar char="•"/>
            </a:pPr>
            <a:r>
              <a:rPr lang="en-US" altLang="en-US" sz="600"/>
              <a:t> Reporting</a:t>
            </a:r>
          </a:p>
          <a:p>
            <a:pPr eaLnBrk="1" hangingPunct="1">
              <a:buFontTx/>
              <a:buChar char="•"/>
            </a:pPr>
            <a:r>
              <a:rPr lang="en-US" altLang="en-US" sz="600"/>
              <a:t> Descriptive</a:t>
            </a:r>
          </a:p>
          <a:p>
            <a:pPr eaLnBrk="1" hangingPunct="1">
              <a:buFontTx/>
              <a:buChar char="•"/>
            </a:pPr>
            <a:r>
              <a:rPr lang="en-US" altLang="en-US" sz="600"/>
              <a:t> Causal-Explanatory</a:t>
            </a:r>
          </a:p>
          <a:p>
            <a:pPr eaLnBrk="1" hangingPunct="1">
              <a:buFontTx/>
              <a:buChar char="•"/>
            </a:pPr>
            <a:r>
              <a:rPr lang="en-US" altLang="en-US" sz="600"/>
              <a:t> Causal-Predictive</a:t>
            </a:r>
          </a:p>
          <a:p>
            <a:pPr eaLnBrk="1" hangingPunct="1"/>
            <a:r>
              <a:rPr lang="en-US" altLang="en-US" sz="600"/>
              <a:t>The </a:t>
            </a:r>
            <a:r>
              <a:rPr lang="en-US" altLang="en-US" sz="600" b="1"/>
              <a:t>time dimension</a:t>
            </a:r>
            <a:r>
              <a:rPr lang="en-US" altLang="en-US" sz="600"/>
              <a:t>	 </a:t>
            </a:r>
          </a:p>
          <a:p>
            <a:pPr eaLnBrk="1" hangingPunct="1">
              <a:buFontTx/>
              <a:buChar char="•"/>
            </a:pPr>
            <a:r>
              <a:rPr lang="en-US" altLang="en-US" sz="600"/>
              <a:t> Cross-sectional</a:t>
            </a:r>
          </a:p>
          <a:p>
            <a:pPr eaLnBrk="1" hangingPunct="1">
              <a:buFontTx/>
              <a:buChar char="•"/>
            </a:pPr>
            <a:r>
              <a:rPr lang="en-US" altLang="en-US" sz="600"/>
              <a:t> Longitudinal</a:t>
            </a:r>
          </a:p>
          <a:p>
            <a:pPr eaLnBrk="1" hangingPunct="1"/>
            <a:r>
              <a:rPr lang="en-US" altLang="en-US" sz="600"/>
              <a:t>The </a:t>
            </a:r>
            <a:r>
              <a:rPr lang="en-US" altLang="en-US" sz="600" b="1"/>
              <a:t>topical</a:t>
            </a:r>
            <a:r>
              <a:rPr lang="en-US" altLang="en-US" sz="600"/>
              <a:t> </a:t>
            </a:r>
            <a:r>
              <a:rPr lang="en-US" altLang="en-US" sz="600" b="1"/>
              <a:t>scope</a:t>
            </a:r>
            <a:r>
              <a:rPr lang="en-US" altLang="en-US" sz="600"/>
              <a:t>—breadth and depth—of the study	 </a:t>
            </a:r>
          </a:p>
          <a:p>
            <a:pPr eaLnBrk="1" hangingPunct="1">
              <a:buFontTx/>
              <a:buChar char="•"/>
            </a:pPr>
            <a:r>
              <a:rPr lang="en-US" altLang="en-US" sz="600"/>
              <a:t> Case</a:t>
            </a:r>
          </a:p>
          <a:p>
            <a:pPr eaLnBrk="1" hangingPunct="1">
              <a:buFontTx/>
              <a:buChar char="•"/>
            </a:pPr>
            <a:r>
              <a:rPr lang="en-US" altLang="en-US" sz="600"/>
              <a:t> Statistical study</a:t>
            </a:r>
          </a:p>
          <a:p>
            <a:pPr eaLnBrk="1" hangingPunct="1"/>
            <a:r>
              <a:rPr lang="en-US" altLang="en-US" sz="600"/>
              <a:t>The </a:t>
            </a:r>
            <a:r>
              <a:rPr lang="en-US" altLang="en-US" sz="600" b="1"/>
              <a:t>research environment</a:t>
            </a:r>
            <a:r>
              <a:rPr lang="en-US" altLang="en-US" sz="600"/>
              <a:t>	 </a:t>
            </a:r>
          </a:p>
          <a:p>
            <a:pPr eaLnBrk="1" hangingPunct="1">
              <a:buFontTx/>
              <a:buChar char="•"/>
            </a:pPr>
            <a:r>
              <a:rPr lang="en-US" altLang="en-US" sz="600"/>
              <a:t> Field setting</a:t>
            </a:r>
          </a:p>
          <a:p>
            <a:pPr eaLnBrk="1" hangingPunct="1">
              <a:buFontTx/>
              <a:buChar char="•"/>
            </a:pPr>
            <a:r>
              <a:rPr lang="en-US" altLang="en-US" sz="600"/>
              <a:t> Laboratory research</a:t>
            </a:r>
          </a:p>
          <a:p>
            <a:pPr eaLnBrk="1" hangingPunct="1">
              <a:buFontTx/>
              <a:buChar char="•"/>
            </a:pPr>
            <a:r>
              <a:rPr lang="en-US" altLang="en-US" sz="600"/>
              <a:t> Simulation</a:t>
            </a:r>
          </a:p>
          <a:p>
            <a:pPr eaLnBrk="1" hangingPunct="1"/>
            <a:r>
              <a:rPr lang="en-US" altLang="en-US" sz="600"/>
              <a:t>The participants’ </a:t>
            </a:r>
            <a:r>
              <a:rPr lang="en-US" altLang="en-US" sz="600" b="1"/>
              <a:t>perceptional awareness</a:t>
            </a:r>
            <a:r>
              <a:rPr lang="en-US" altLang="en-US" sz="600"/>
              <a:t> of the research activity	</a:t>
            </a:r>
          </a:p>
          <a:p>
            <a:pPr eaLnBrk="1" hangingPunct="1">
              <a:buFontTx/>
              <a:buChar char="•"/>
            </a:pPr>
            <a:r>
              <a:rPr lang="en-US" altLang="en-US" sz="600"/>
              <a:t> Actual routine</a:t>
            </a:r>
          </a:p>
          <a:p>
            <a:pPr eaLnBrk="1" hangingPunct="1">
              <a:buFontTx/>
              <a:buChar char="•"/>
            </a:pPr>
            <a:r>
              <a:rPr lang="en-US" altLang="en-US" sz="600"/>
              <a:t> Modified routine</a:t>
            </a:r>
          </a:p>
        </p:txBody>
      </p:sp>
    </p:spTree>
    <p:extLst>
      <p:ext uri="{BB962C8B-B14F-4D97-AF65-F5344CB8AC3E}">
        <p14:creationId xmlns:p14="http://schemas.microsoft.com/office/powerpoint/2010/main" val="37646827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F9B463A6-DCE2-D74F-A345-A2BB7109E2AB}"/>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45B8749-5C50-F14E-9027-1D2F35640491}" type="slidenum">
              <a:rPr lang="en-US" altLang="en-US"/>
              <a:pPr/>
              <a:t>17</a:t>
            </a:fld>
            <a:endParaRPr lang="en-US" altLang="en-US"/>
          </a:p>
        </p:txBody>
      </p:sp>
      <p:sp>
        <p:nvSpPr>
          <p:cNvPr id="40963" name="Rectangle 2">
            <a:extLst>
              <a:ext uri="{FF2B5EF4-FFF2-40B4-BE49-F238E27FC236}">
                <a16:creationId xmlns:a16="http://schemas.microsoft.com/office/drawing/2014/main" id="{84B1EA58-DE7D-A74F-869D-EB29600C66B3}"/>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38CB5B14-A942-144B-9FC8-107A1D89C265}"/>
              </a:ext>
            </a:extLst>
          </p:cNvPr>
          <p:cNvSpPr>
            <a:spLocks noGrp="1" noChangeArrowheads="1"/>
          </p:cNvSpPr>
          <p:nvPr>
            <p:ph type="body" idx="1"/>
          </p:nvPr>
        </p:nvSpPr>
        <p:spPr>
          <a:noFill/>
        </p:spPr>
        <p:txBody>
          <a:bodyPr/>
          <a:lstStyle/>
          <a:p>
            <a:pPr eaLnBrk="1" hangingPunct="1"/>
            <a:endParaRPr lang="en-US" altLang="en-US"/>
          </a:p>
          <a:p>
            <a:pPr eaLnBrk="1" hangingPunct="1"/>
            <a:r>
              <a:rPr lang="en-US" altLang="en-US"/>
              <a:t> </a:t>
            </a:r>
          </a:p>
        </p:txBody>
      </p:sp>
      <p:sp>
        <p:nvSpPr>
          <p:cNvPr id="40965" name="Rectangle 4">
            <a:extLst>
              <a:ext uri="{FF2B5EF4-FFF2-40B4-BE49-F238E27FC236}">
                <a16:creationId xmlns:a16="http://schemas.microsoft.com/office/drawing/2014/main" id="{F50F55CD-479E-5E46-A9CA-C205723A1FEC}"/>
              </a:ext>
            </a:extLst>
          </p:cNvPr>
          <p:cNvSpPr>
            <a:spLocks noChangeArrowheads="1"/>
          </p:cNvSpPr>
          <p:nvPr/>
        </p:nvSpPr>
        <p:spPr bwMode="auto">
          <a:xfrm>
            <a:off x="838200" y="44958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r>
              <a:rPr lang="en-US" altLang="en-US"/>
              <a:t>Cross-sectional studies are studies conducted only once. They seek to reveal a snapshot at one point in time. Longitudinal studies include repeated measures over an extended period of time. Therefore, longitudinal studies can track changes over time. Despite this advantage, longitudinal studies are expensive and time-intensive. </a:t>
            </a:r>
          </a:p>
        </p:txBody>
      </p:sp>
    </p:spTree>
    <p:extLst>
      <p:ext uri="{BB962C8B-B14F-4D97-AF65-F5344CB8AC3E}">
        <p14:creationId xmlns:p14="http://schemas.microsoft.com/office/powerpoint/2010/main" val="37142737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02D6F7C0-8DFF-114D-BDBF-C836EDF21C2A}"/>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796D131-0C33-9349-8ECC-6134ABBD5992}" type="slidenum">
              <a:rPr lang="en-US" altLang="en-US"/>
              <a:pPr/>
              <a:t>18</a:t>
            </a:fld>
            <a:endParaRPr lang="en-US" altLang="en-US"/>
          </a:p>
        </p:txBody>
      </p:sp>
      <p:sp>
        <p:nvSpPr>
          <p:cNvPr id="43011" name="Rectangle 2">
            <a:extLst>
              <a:ext uri="{FF2B5EF4-FFF2-40B4-BE49-F238E27FC236}">
                <a16:creationId xmlns:a16="http://schemas.microsoft.com/office/drawing/2014/main" id="{CD5CBCBA-09BA-3547-848F-DD95B3237D56}"/>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CF3814DE-42F6-A24C-AE52-FF3F2BA56207}"/>
              </a:ext>
            </a:extLst>
          </p:cNvPr>
          <p:cNvSpPr>
            <a:spLocks noGrp="1" noChangeArrowheads="1"/>
          </p:cNvSpPr>
          <p:nvPr>
            <p:ph type="body" idx="1"/>
          </p:nvPr>
        </p:nvSpPr>
        <p:spPr>
          <a:noFill/>
        </p:spPr>
        <p:txBody>
          <a:bodyPr/>
          <a:lstStyle/>
          <a:p>
            <a:pPr eaLnBrk="1" hangingPunct="1"/>
            <a:r>
              <a:rPr lang="en-US" altLang="en-US" sz="600"/>
              <a:t>The degree to which the </a:t>
            </a:r>
            <a:r>
              <a:rPr lang="en-US" altLang="en-US" sz="600" b="1"/>
              <a:t>research question</a:t>
            </a:r>
            <a:r>
              <a:rPr lang="en-US" altLang="en-US" sz="600"/>
              <a:t> has been </a:t>
            </a:r>
            <a:r>
              <a:rPr lang="en-US" altLang="en-US" sz="600" b="1"/>
              <a:t>crystallized</a:t>
            </a:r>
            <a:r>
              <a:rPr lang="en-US" altLang="en-US" sz="600"/>
              <a:t>	</a:t>
            </a:r>
          </a:p>
          <a:p>
            <a:pPr eaLnBrk="1" hangingPunct="1">
              <a:buFontTx/>
              <a:buChar char="•"/>
            </a:pPr>
            <a:r>
              <a:rPr lang="en-US" altLang="en-US" sz="600"/>
              <a:t> Exploratory study</a:t>
            </a:r>
          </a:p>
          <a:p>
            <a:pPr eaLnBrk="1" hangingPunct="1">
              <a:buFontTx/>
              <a:buChar char="•"/>
            </a:pPr>
            <a:r>
              <a:rPr lang="en-US" altLang="en-US" sz="600"/>
              <a:t> Formal study</a:t>
            </a:r>
          </a:p>
          <a:p>
            <a:pPr eaLnBrk="1" hangingPunct="1"/>
            <a:r>
              <a:rPr lang="en-US" altLang="en-US" sz="600"/>
              <a:t>The </a:t>
            </a:r>
            <a:r>
              <a:rPr lang="en-US" altLang="en-US" sz="600" b="1"/>
              <a:t>method of data collection</a:t>
            </a:r>
            <a:r>
              <a:rPr lang="en-US" altLang="en-US" sz="600"/>
              <a:t>	 </a:t>
            </a:r>
          </a:p>
          <a:p>
            <a:pPr eaLnBrk="1" hangingPunct="1">
              <a:buFontTx/>
              <a:buChar char="•"/>
            </a:pPr>
            <a:r>
              <a:rPr lang="en-US" altLang="en-US" sz="600"/>
              <a:t>Monitoring</a:t>
            </a:r>
          </a:p>
          <a:p>
            <a:pPr eaLnBrk="1" hangingPunct="1">
              <a:buFontTx/>
              <a:buChar char="•"/>
            </a:pPr>
            <a:r>
              <a:rPr lang="en-US" altLang="en-US" sz="600"/>
              <a:t>Communication Study</a:t>
            </a:r>
          </a:p>
          <a:p>
            <a:pPr eaLnBrk="1" hangingPunct="1"/>
            <a:r>
              <a:rPr lang="en-US" altLang="en-US" sz="600"/>
              <a:t>The power of the researcher to produce </a:t>
            </a:r>
            <a:r>
              <a:rPr lang="en-US" altLang="en-US" sz="600" b="1"/>
              <a:t>effects</a:t>
            </a:r>
            <a:r>
              <a:rPr lang="en-US" altLang="en-US" sz="600"/>
              <a:t> in the variables under study	 </a:t>
            </a:r>
          </a:p>
          <a:p>
            <a:pPr eaLnBrk="1" hangingPunct="1">
              <a:buFontTx/>
              <a:buChar char="•"/>
            </a:pPr>
            <a:r>
              <a:rPr lang="en-US" altLang="en-US" sz="600"/>
              <a:t>Experimental</a:t>
            </a:r>
          </a:p>
          <a:p>
            <a:pPr eaLnBrk="1" hangingPunct="1">
              <a:buFontTx/>
              <a:buChar char="•"/>
            </a:pPr>
            <a:r>
              <a:rPr lang="en-US" altLang="en-US" sz="600"/>
              <a:t>Ex post facto</a:t>
            </a:r>
          </a:p>
          <a:p>
            <a:pPr eaLnBrk="1" hangingPunct="1"/>
            <a:r>
              <a:rPr lang="en-US" altLang="en-US" sz="600"/>
              <a:t>The </a:t>
            </a:r>
            <a:r>
              <a:rPr lang="en-US" altLang="en-US" sz="600" b="1"/>
              <a:t>purpose of the study</a:t>
            </a:r>
            <a:r>
              <a:rPr lang="en-US" altLang="en-US" sz="600"/>
              <a:t>	 </a:t>
            </a:r>
          </a:p>
          <a:p>
            <a:pPr eaLnBrk="1" hangingPunct="1">
              <a:buFontTx/>
              <a:buChar char="•"/>
            </a:pPr>
            <a:r>
              <a:rPr lang="en-US" altLang="en-US" sz="600"/>
              <a:t> Reporting</a:t>
            </a:r>
          </a:p>
          <a:p>
            <a:pPr eaLnBrk="1" hangingPunct="1">
              <a:buFontTx/>
              <a:buChar char="•"/>
            </a:pPr>
            <a:r>
              <a:rPr lang="en-US" altLang="en-US" sz="600"/>
              <a:t> Descriptive</a:t>
            </a:r>
          </a:p>
          <a:p>
            <a:pPr eaLnBrk="1" hangingPunct="1">
              <a:buFontTx/>
              <a:buChar char="•"/>
            </a:pPr>
            <a:r>
              <a:rPr lang="en-US" altLang="en-US" sz="600"/>
              <a:t> Causal-Explanatory</a:t>
            </a:r>
          </a:p>
          <a:p>
            <a:pPr eaLnBrk="1" hangingPunct="1">
              <a:buFontTx/>
              <a:buChar char="•"/>
            </a:pPr>
            <a:r>
              <a:rPr lang="en-US" altLang="en-US" sz="600"/>
              <a:t> Causal-Predictive</a:t>
            </a:r>
          </a:p>
          <a:p>
            <a:pPr eaLnBrk="1" hangingPunct="1"/>
            <a:r>
              <a:rPr lang="en-US" altLang="en-US" sz="600"/>
              <a:t>The </a:t>
            </a:r>
            <a:r>
              <a:rPr lang="en-US" altLang="en-US" sz="600" b="1"/>
              <a:t>time dimension</a:t>
            </a:r>
            <a:r>
              <a:rPr lang="en-US" altLang="en-US" sz="600"/>
              <a:t>	 </a:t>
            </a:r>
          </a:p>
          <a:p>
            <a:pPr eaLnBrk="1" hangingPunct="1">
              <a:buFontTx/>
              <a:buChar char="•"/>
            </a:pPr>
            <a:r>
              <a:rPr lang="en-US" altLang="en-US" sz="600"/>
              <a:t> Cross-sectional</a:t>
            </a:r>
          </a:p>
          <a:p>
            <a:pPr eaLnBrk="1" hangingPunct="1">
              <a:buFontTx/>
              <a:buChar char="•"/>
            </a:pPr>
            <a:r>
              <a:rPr lang="en-US" altLang="en-US" sz="600"/>
              <a:t> Longitudinal</a:t>
            </a:r>
          </a:p>
          <a:p>
            <a:pPr eaLnBrk="1" hangingPunct="1"/>
            <a:r>
              <a:rPr lang="en-US" altLang="en-US" sz="600"/>
              <a:t>The </a:t>
            </a:r>
            <a:r>
              <a:rPr lang="en-US" altLang="en-US" sz="600" b="1"/>
              <a:t>topical</a:t>
            </a:r>
            <a:r>
              <a:rPr lang="en-US" altLang="en-US" sz="600"/>
              <a:t> </a:t>
            </a:r>
            <a:r>
              <a:rPr lang="en-US" altLang="en-US" sz="600" b="1"/>
              <a:t>scope</a:t>
            </a:r>
            <a:r>
              <a:rPr lang="en-US" altLang="en-US" sz="600"/>
              <a:t>—breadth and depth—of the study	 </a:t>
            </a:r>
          </a:p>
          <a:p>
            <a:pPr eaLnBrk="1" hangingPunct="1">
              <a:buFontTx/>
              <a:buChar char="•"/>
            </a:pPr>
            <a:r>
              <a:rPr lang="en-US" altLang="en-US" sz="600"/>
              <a:t> Case</a:t>
            </a:r>
          </a:p>
          <a:p>
            <a:pPr eaLnBrk="1" hangingPunct="1">
              <a:buFontTx/>
              <a:buChar char="•"/>
            </a:pPr>
            <a:r>
              <a:rPr lang="en-US" altLang="en-US" sz="600"/>
              <a:t> Statistical study</a:t>
            </a:r>
          </a:p>
          <a:p>
            <a:pPr eaLnBrk="1" hangingPunct="1"/>
            <a:r>
              <a:rPr lang="en-US" altLang="en-US" sz="600"/>
              <a:t>The </a:t>
            </a:r>
            <a:r>
              <a:rPr lang="en-US" altLang="en-US" sz="600" b="1"/>
              <a:t>research environment</a:t>
            </a:r>
            <a:r>
              <a:rPr lang="en-US" altLang="en-US" sz="600"/>
              <a:t>	 </a:t>
            </a:r>
          </a:p>
          <a:p>
            <a:pPr eaLnBrk="1" hangingPunct="1">
              <a:buFontTx/>
              <a:buChar char="•"/>
            </a:pPr>
            <a:r>
              <a:rPr lang="en-US" altLang="en-US" sz="600"/>
              <a:t> Field setting</a:t>
            </a:r>
          </a:p>
          <a:p>
            <a:pPr eaLnBrk="1" hangingPunct="1">
              <a:buFontTx/>
              <a:buChar char="•"/>
            </a:pPr>
            <a:r>
              <a:rPr lang="en-US" altLang="en-US" sz="600"/>
              <a:t> Laboratory research</a:t>
            </a:r>
          </a:p>
          <a:p>
            <a:pPr eaLnBrk="1" hangingPunct="1">
              <a:buFontTx/>
              <a:buChar char="•"/>
            </a:pPr>
            <a:r>
              <a:rPr lang="en-US" altLang="en-US" sz="600"/>
              <a:t> Simulation</a:t>
            </a:r>
          </a:p>
          <a:p>
            <a:pPr eaLnBrk="1" hangingPunct="1"/>
            <a:r>
              <a:rPr lang="en-US" altLang="en-US" sz="600"/>
              <a:t>The participants’ </a:t>
            </a:r>
            <a:r>
              <a:rPr lang="en-US" altLang="en-US" sz="600" b="1"/>
              <a:t>perceptional awareness</a:t>
            </a:r>
            <a:r>
              <a:rPr lang="en-US" altLang="en-US" sz="600"/>
              <a:t> of the research activity	</a:t>
            </a:r>
          </a:p>
          <a:p>
            <a:pPr eaLnBrk="1" hangingPunct="1">
              <a:buFontTx/>
              <a:buChar char="•"/>
            </a:pPr>
            <a:r>
              <a:rPr lang="en-US" altLang="en-US" sz="600"/>
              <a:t> Actual routine</a:t>
            </a:r>
          </a:p>
          <a:p>
            <a:pPr eaLnBrk="1" hangingPunct="1">
              <a:buFontTx/>
              <a:buChar char="•"/>
            </a:pPr>
            <a:r>
              <a:rPr lang="en-US" altLang="en-US" sz="600"/>
              <a:t> Modified routine</a:t>
            </a:r>
          </a:p>
        </p:txBody>
      </p:sp>
    </p:spTree>
    <p:extLst>
      <p:ext uri="{BB962C8B-B14F-4D97-AF65-F5344CB8AC3E}">
        <p14:creationId xmlns:p14="http://schemas.microsoft.com/office/powerpoint/2010/main" val="26736662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9F34ED6F-BA50-274B-93D6-648FD96F3F0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3D2F807-A451-FA46-865E-A471E731978B}" type="slidenum">
              <a:rPr lang="en-US" altLang="en-US"/>
              <a:pPr/>
              <a:t>19</a:t>
            </a:fld>
            <a:endParaRPr lang="en-US" altLang="en-US"/>
          </a:p>
        </p:txBody>
      </p:sp>
      <p:sp>
        <p:nvSpPr>
          <p:cNvPr id="45059" name="Rectangle 2">
            <a:extLst>
              <a:ext uri="{FF2B5EF4-FFF2-40B4-BE49-F238E27FC236}">
                <a16:creationId xmlns:a16="http://schemas.microsoft.com/office/drawing/2014/main" id="{1A05A907-B98B-FB49-AAA5-380443F19B66}"/>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FE3099EF-9895-0B42-9F39-FB4D11FE9D78}"/>
              </a:ext>
            </a:extLst>
          </p:cNvPr>
          <p:cNvSpPr>
            <a:spLocks noGrp="1" noChangeArrowheads="1"/>
          </p:cNvSpPr>
          <p:nvPr>
            <p:ph type="body" idx="1"/>
          </p:nvPr>
        </p:nvSpPr>
        <p:spPr>
          <a:noFill/>
        </p:spPr>
        <p:txBody>
          <a:bodyPr/>
          <a:lstStyle/>
          <a:p>
            <a:pPr eaLnBrk="1" hangingPunct="1"/>
            <a:r>
              <a:rPr lang="en-US" altLang="en-US"/>
              <a:t>The </a:t>
            </a:r>
            <a:r>
              <a:rPr lang="en-US" altLang="en-US" b="1"/>
              <a:t>topical scope</a:t>
            </a:r>
            <a:r>
              <a:rPr lang="en-US" altLang="en-US"/>
              <a:t> refers to the breadth (what properties will be measured) and depth (at what level will the properties be measured) of the study in question. </a:t>
            </a:r>
          </a:p>
          <a:p>
            <a:pPr eaLnBrk="1" hangingPunct="1">
              <a:buFontTx/>
              <a:buChar char="•"/>
            </a:pPr>
            <a:r>
              <a:rPr lang="en-US" altLang="en-US"/>
              <a:t>A statistical study is designed for breadth rather than depth. It attempts to capture a population’s characteristics by making inferences from a sample’s characteristics and then testing resulting hypotheses. </a:t>
            </a:r>
          </a:p>
          <a:p>
            <a:pPr eaLnBrk="1" hangingPunct="1">
              <a:buFontTx/>
              <a:buChar char="•"/>
            </a:pPr>
            <a:r>
              <a:rPr lang="en-US" altLang="en-US"/>
              <a:t>A case study places more emphasis on full contextual analysis of a few events or conditions and their interrelations. Case studies rely on qualitative data and emphasize the use of results for insight into problem-solving, evaluation, and strategy.</a:t>
            </a:r>
          </a:p>
          <a:p>
            <a:pPr lvl="1" eaLnBrk="1" hangingPunct="1">
              <a:buFontTx/>
              <a:buChar char="•"/>
            </a:pPr>
            <a:r>
              <a:rPr lang="en-US" altLang="en-US"/>
              <a:t>While case studies are not considered “scientific,” they do play an important role in challenging theory, providing new hypotheses, and offering new ideas on constructs. </a:t>
            </a:r>
          </a:p>
        </p:txBody>
      </p:sp>
    </p:spTree>
    <p:extLst>
      <p:ext uri="{BB962C8B-B14F-4D97-AF65-F5344CB8AC3E}">
        <p14:creationId xmlns:p14="http://schemas.microsoft.com/office/powerpoint/2010/main" val="14024906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71C681BE-E036-A84A-8F40-B62942397416}"/>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808E9A8-E783-ED46-AD2F-647BCC86434B}" type="slidenum">
              <a:rPr lang="en-US" altLang="en-US"/>
              <a:pPr/>
              <a:t>20</a:t>
            </a:fld>
            <a:endParaRPr lang="en-US" altLang="en-US"/>
          </a:p>
        </p:txBody>
      </p:sp>
      <p:sp>
        <p:nvSpPr>
          <p:cNvPr id="47107" name="Rectangle 2">
            <a:extLst>
              <a:ext uri="{FF2B5EF4-FFF2-40B4-BE49-F238E27FC236}">
                <a16:creationId xmlns:a16="http://schemas.microsoft.com/office/drawing/2014/main" id="{557E6C38-CD48-E844-8EE1-4EC7A28B9A80}"/>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59623F73-231D-1A47-873B-3EA2D9790F72}"/>
              </a:ext>
            </a:extLst>
          </p:cNvPr>
          <p:cNvSpPr>
            <a:spLocks noGrp="1" noChangeArrowheads="1"/>
          </p:cNvSpPr>
          <p:nvPr>
            <p:ph type="body" idx="1"/>
          </p:nvPr>
        </p:nvSpPr>
        <p:spPr>
          <a:noFill/>
        </p:spPr>
        <p:txBody>
          <a:bodyPr/>
          <a:lstStyle/>
          <a:p>
            <a:pPr eaLnBrk="1" hangingPunct="1"/>
            <a:r>
              <a:rPr lang="en-US" altLang="en-US" sz="600"/>
              <a:t>The degree to which the </a:t>
            </a:r>
            <a:r>
              <a:rPr lang="en-US" altLang="en-US" sz="600" b="1"/>
              <a:t>research question</a:t>
            </a:r>
            <a:r>
              <a:rPr lang="en-US" altLang="en-US" sz="600"/>
              <a:t> has been </a:t>
            </a:r>
            <a:r>
              <a:rPr lang="en-US" altLang="en-US" sz="600" b="1"/>
              <a:t>crystallized</a:t>
            </a:r>
            <a:r>
              <a:rPr lang="en-US" altLang="en-US" sz="600"/>
              <a:t>	</a:t>
            </a:r>
          </a:p>
          <a:p>
            <a:pPr eaLnBrk="1" hangingPunct="1">
              <a:buFontTx/>
              <a:buChar char="•"/>
            </a:pPr>
            <a:r>
              <a:rPr lang="en-US" altLang="en-US" sz="600"/>
              <a:t> Exploratory study</a:t>
            </a:r>
          </a:p>
          <a:p>
            <a:pPr eaLnBrk="1" hangingPunct="1">
              <a:buFontTx/>
              <a:buChar char="•"/>
            </a:pPr>
            <a:r>
              <a:rPr lang="en-US" altLang="en-US" sz="600"/>
              <a:t> Formal study</a:t>
            </a:r>
          </a:p>
          <a:p>
            <a:pPr eaLnBrk="1" hangingPunct="1"/>
            <a:r>
              <a:rPr lang="en-US" altLang="en-US" sz="600"/>
              <a:t>The </a:t>
            </a:r>
            <a:r>
              <a:rPr lang="en-US" altLang="en-US" sz="600" b="1"/>
              <a:t>method of data collection</a:t>
            </a:r>
            <a:r>
              <a:rPr lang="en-US" altLang="en-US" sz="600"/>
              <a:t>	 </a:t>
            </a:r>
          </a:p>
          <a:p>
            <a:pPr eaLnBrk="1" hangingPunct="1">
              <a:buFontTx/>
              <a:buChar char="•"/>
            </a:pPr>
            <a:r>
              <a:rPr lang="en-US" altLang="en-US" sz="600"/>
              <a:t>Monitoring</a:t>
            </a:r>
          </a:p>
          <a:p>
            <a:pPr eaLnBrk="1" hangingPunct="1">
              <a:buFontTx/>
              <a:buChar char="•"/>
            </a:pPr>
            <a:r>
              <a:rPr lang="en-US" altLang="en-US" sz="600"/>
              <a:t>Communication Study</a:t>
            </a:r>
          </a:p>
          <a:p>
            <a:pPr eaLnBrk="1" hangingPunct="1"/>
            <a:r>
              <a:rPr lang="en-US" altLang="en-US" sz="600"/>
              <a:t>The power of the researcher to produce </a:t>
            </a:r>
            <a:r>
              <a:rPr lang="en-US" altLang="en-US" sz="600" b="1"/>
              <a:t>effects</a:t>
            </a:r>
            <a:r>
              <a:rPr lang="en-US" altLang="en-US" sz="600"/>
              <a:t> in the variables under study	 </a:t>
            </a:r>
          </a:p>
          <a:p>
            <a:pPr eaLnBrk="1" hangingPunct="1">
              <a:buFontTx/>
              <a:buChar char="•"/>
            </a:pPr>
            <a:r>
              <a:rPr lang="en-US" altLang="en-US" sz="600"/>
              <a:t>Experimental</a:t>
            </a:r>
          </a:p>
          <a:p>
            <a:pPr eaLnBrk="1" hangingPunct="1">
              <a:buFontTx/>
              <a:buChar char="•"/>
            </a:pPr>
            <a:r>
              <a:rPr lang="en-US" altLang="en-US" sz="600"/>
              <a:t>Ex post facto</a:t>
            </a:r>
          </a:p>
          <a:p>
            <a:pPr eaLnBrk="1" hangingPunct="1"/>
            <a:r>
              <a:rPr lang="en-US" altLang="en-US" sz="600"/>
              <a:t>The </a:t>
            </a:r>
            <a:r>
              <a:rPr lang="en-US" altLang="en-US" sz="600" b="1"/>
              <a:t>purpose of the study</a:t>
            </a:r>
            <a:r>
              <a:rPr lang="en-US" altLang="en-US" sz="600"/>
              <a:t>	 </a:t>
            </a:r>
          </a:p>
          <a:p>
            <a:pPr eaLnBrk="1" hangingPunct="1">
              <a:buFontTx/>
              <a:buChar char="•"/>
            </a:pPr>
            <a:r>
              <a:rPr lang="en-US" altLang="en-US" sz="600"/>
              <a:t> Reporting</a:t>
            </a:r>
          </a:p>
          <a:p>
            <a:pPr eaLnBrk="1" hangingPunct="1">
              <a:buFontTx/>
              <a:buChar char="•"/>
            </a:pPr>
            <a:r>
              <a:rPr lang="en-US" altLang="en-US" sz="600"/>
              <a:t> Descriptive</a:t>
            </a:r>
          </a:p>
          <a:p>
            <a:pPr eaLnBrk="1" hangingPunct="1">
              <a:buFontTx/>
              <a:buChar char="•"/>
            </a:pPr>
            <a:r>
              <a:rPr lang="en-US" altLang="en-US" sz="600"/>
              <a:t> Causal-Explanatory</a:t>
            </a:r>
          </a:p>
          <a:p>
            <a:pPr eaLnBrk="1" hangingPunct="1">
              <a:buFontTx/>
              <a:buChar char="•"/>
            </a:pPr>
            <a:r>
              <a:rPr lang="en-US" altLang="en-US" sz="600"/>
              <a:t> Causal-Predictive</a:t>
            </a:r>
          </a:p>
          <a:p>
            <a:pPr eaLnBrk="1" hangingPunct="1"/>
            <a:r>
              <a:rPr lang="en-US" altLang="en-US" sz="600"/>
              <a:t>The </a:t>
            </a:r>
            <a:r>
              <a:rPr lang="en-US" altLang="en-US" sz="600" b="1"/>
              <a:t>time dimension</a:t>
            </a:r>
            <a:r>
              <a:rPr lang="en-US" altLang="en-US" sz="600"/>
              <a:t>	 </a:t>
            </a:r>
          </a:p>
          <a:p>
            <a:pPr eaLnBrk="1" hangingPunct="1">
              <a:buFontTx/>
              <a:buChar char="•"/>
            </a:pPr>
            <a:r>
              <a:rPr lang="en-US" altLang="en-US" sz="600"/>
              <a:t> Cross-sectional</a:t>
            </a:r>
          </a:p>
          <a:p>
            <a:pPr eaLnBrk="1" hangingPunct="1">
              <a:buFontTx/>
              <a:buChar char="•"/>
            </a:pPr>
            <a:r>
              <a:rPr lang="en-US" altLang="en-US" sz="600"/>
              <a:t> Longitudinal</a:t>
            </a:r>
          </a:p>
          <a:p>
            <a:pPr eaLnBrk="1" hangingPunct="1"/>
            <a:r>
              <a:rPr lang="en-US" altLang="en-US" sz="600"/>
              <a:t>The </a:t>
            </a:r>
            <a:r>
              <a:rPr lang="en-US" altLang="en-US" sz="600" b="1"/>
              <a:t>topical</a:t>
            </a:r>
            <a:r>
              <a:rPr lang="en-US" altLang="en-US" sz="600"/>
              <a:t> </a:t>
            </a:r>
            <a:r>
              <a:rPr lang="en-US" altLang="en-US" sz="600" b="1"/>
              <a:t>scope</a:t>
            </a:r>
            <a:r>
              <a:rPr lang="en-US" altLang="en-US" sz="600"/>
              <a:t>—breadth and depth—of the study	 </a:t>
            </a:r>
          </a:p>
          <a:p>
            <a:pPr eaLnBrk="1" hangingPunct="1">
              <a:buFontTx/>
              <a:buChar char="•"/>
            </a:pPr>
            <a:r>
              <a:rPr lang="en-US" altLang="en-US" sz="600"/>
              <a:t> Case</a:t>
            </a:r>
          </a:p>
          <a:p>
            <a:pPr eaLnBrk="1" hangingPunct="1">
              <a:buFontTx/>
              <a:buChar char="•"/>
            </a:pPr>
            <a:r>
              <a:rPr lang="en-US" altLang="en-US" sz="600"/>
              <a:t> Statistical study</a:t>
            </a:r>
          </a:p>
          <a:p>
            <a:pPr eaLnBrk="1" hangingPunct="1"/>
            <a:r>
              <a:rPr lang="en-US" altLang="en-US" sz="600"/>
              <a:t>The </a:t>
            </a:r>
            <a:r>
              <a:rPr lang="en-US" altLang="en-US" sz="600" b="1"/>
              <a:t>research environment</a:t>
            </a:r>
            <a:r>
              <a:rPr lang="en-US" altLang="en-US" sz="600"/>
              <a:t>	 </a:t>
            </a:r>
          </a:p>
          <a:p>
            <a:pPr eaLnBrk="1" hangingPunct="1">
              <a:buFontTx/>
              <a:buChar char="•"/>
            </a:pPr>
            <a:r>
              <a:rPr lang="en-US" altLang="en-US" sz="600"/>
              <a:t> Field setting</a:t>
            </a:r>
          </a:p>
          <a:p>
            <a:pPr eaLnBrk="1" hangingPunct="1">
              <a:buFontTx/>
              <a:buChar char="•"/>
            </a:pPr>
            <a:r>
              <a:rPr lang="en-US" altLang="en-US" sz="600"/>
              <a:t> Laboratory research</a:t>
            </a:r>
          </a:p>
          <a:p>
            <a:pPr eaLnBrk="1" hangingPunct="1">
              <a:buFontTx/>
              <a:buChar char="•"/>
            </a:pPr>
            <a:r>
              <a:rPr lang="en-US" altLang="en-US" sz="600"/>
              <a:t> Simulation</a:t>
            </a:r>
          </a:p>
          <a:p>
            <a:pPr eaLnBrk="1" hangingPunct="1"/>
            <a:r>
              <a:rPr lang="en-US" altLang="en-US" sz="600"/>
              <a:t>The participants’ </a:t>
            </a:r>
            <a:r>
              <a:rPr lang="en-US" altLang="en-US" sz="600" b="1"/>
              <a:t>perceptional awareness</a:t>
            </a:r>
            <a:r>
              <a:rPr lang="en-US" altLang="en-US" sz="600"/>
              <a:t> of the research activity	</a:t>
            </a:r>
          </a:p>
          <a:p>
            <a:pPr eaLnBrk="1" hangingPunct="1">
              <a:buFontTx/>
              <a:buChar char="•"/>
            </a:pPr>
            <a:r>
              <a:rPr lang="en-US" altLang="en-US" sz="600"/>
              <a:t> Actual routine</a:t>
            </a:r>
          </a:p>
          <a:p>
            <a:pPr eaLnBrk="1" hangingPunct="1">
              <a:buFontTx/>
              <a:buChar char="•"/>
            </a:pPr>
            <a:r>
              <a:rPr lang="en-US" altLang="en-US" sz="600"/>
              <a:t> Modified routine</a:t>
            </a:r>
          </a:p>
        </p:txBody>
      </p:sp>
    </p:spTree>
    <p:extLst>
      <p:ext uri="{BB962C8B-B14F-4D97-AF65-F5344CB8AC3E}">
        <p14:creationId xmlns:p14="http://schemas.microsoft.com/office/powerpoint/2010/main" val="2832261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3C993173-CEDD-1345-9127-08FA25AD9C41}"/>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1434FA0-24E4-3340-8CBF-076C357DCABA}" type="slidenum">
              <a:rPr lang="en-US" altLang="en-US"/>
              <a:pPr/>
              <a:t>21</a:t>
            </a:fld>
            <a:endParaRPr lang="en-US" altLang="en-US"/>
          </a:p>
        </p:txBody>
      </p:sp>
      <p:sp>
        <p:nvSpPr>
          <p:cNvPr id="49155" name="Rectangle 2">
            <a:extLst>
              <a:ext uri="{FF2B5EF4-FFF2-40B4-BE49-F238E27FC236}">
                <a16:creationId xmlns:a16="http://schemas.microsoft.com/office/drawing/2014/main" id="{0EBB9C18-6A2C-B54E-B4C1-F7E821ABA88F}"/>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17851993-9C1D-EF4E-BB11-E63D679C9B12}"/>
              </a:ext>
            </a:extLst>
          </p:cNvPr>
          <p:cNvSpPr>
            <a:spLocks noGrp="1" noChangeArrowheads="1"/>
          </p:cNvSpPr>
          <p:nvPr>
            <p:ph type="body" idx="1"/>
          </p:nvPr>
        </p:nvSpPr>
        <p:spPr>
          <a:noFill/>
        </p:spPr>
        <p:txBody>
          <a:bodyPr/>
          <a:lstStyle/>
          <a:p>
            <a:pPr eaLnBrk="1" hangingPunct="1"/>
            <a:r>
              <a:rPr lang="en-US" altLang="en-US"/>
              <a:t>Designs also differ as to whether they occur under actual environmental conditions. Field conditions mean that the research occurs in the actual environmental conditions where the dependent variable occurs. Under laboratory conditions, the studies occur under conditions that do not simulate actual environmental conditions. In a simulation, the study environment seeks to replicate the natural environment in a controlled situation. For instance, a lab set up as a kitchen would serve as a simulation of a consumer’s own kitchen.</a:t>
            </a:r>
          </a:p>
        </p:txBody>
      </p:sp>
    </p:spTree>
    <p:extLst>
      <p:ext uri="{BB962C8B-B14F-4D97-AF65-F5344CB8AC3E}">
        <p14:creationId xmlns:p14="http://schemas.microsoft.com/office/powerpoint/2010/main" val="13319864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D47F74A3-2270-954E-BA59-B8B824D8DEE9}"/>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7FDE6ED-6FF6-4842-B784-E73F4A3DD0EF}" type="slidenum">
              <a:rPr lang="en-US" altLang="en-US"/>
              <a:pPr/>
              <a:t>22</a:t>
            </a:fld>
            <a:endParaRPr lang="en-US" altLang="en-US"/>
          </a:p>
        </p:txBody>
      </p:sp>
      <p:sp>
        <p:nvSpPr>
          <p:cNvPr id="51203" name="Rectangle 2">
            <a:extLst>
              <a:ext uri="{FF2B5EF4-FFF2-40B4-BE49-F238E27FC236}">
                <a16:creationId xmlns:a16="http://schemas.microsoft.com/office/drawing/2014/main" id="{E355A641-DEA3-0F4E-B150-E90C525300EC}"/>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F339EBD4-F2F4-8D42-A792-DBF77F41C93A}"/>
              </a:ext>
            </a:extLst>
          </p:cNvPr>
          <p:cNvSpPr>
            <a:spLocks noGrp="1" noChangeArrowheads="1"/>
          </p:cNvSpPr>
          <p:nvPr>
            <p:ph type="body" idx="1"/>
          </p:nvPr>
        </p:nvSpPr>
        <p:spPr>
          <a:noFill/>
        </p:spPr>
        <p:txBody>
          <a:bodyPr/>
          <a:lstStyle/>
          <a:p>
            <a:pPr eaLnBrk="1" hangingPunct="1"/>
            <a:r>
              <a:rPr lang="en-US" altLang="en-US" sz="600"/>
              <a:t>The degree to which the </a:t>
            </a:r>
            <a:r>
              <a:rPr lang="en-US" altLang="en-US" sz="600" b="1"/>
              <a:t>research question</a:t>
            </a:r>
            <a:r>
              <a:rPr lang="en-US" altLang="en-US" sz="600"/>
              <a:t> has been </a:t>
            </a:r>
            <a:r>
              <a:rPr lang="en-US" altLang="en-US" sz="600" b="1"/>
              <a:t>crystallized</a:t>
            </a:r>
            <a:r>
              <a:rPr lang="en-US" altLang="en-US" sz="600"/>
              <a:t>	</a:t>
            </a:r>
          </a:p>
          <a:p>
            <a:pPr eaLnBrk="1" hangingPunct="1">
              <a:buFontTx/>
              <a:buChar char="•"/>
            </a:pPr>
            <a:r>
              <a:rPr lang="en-US" altLang="en-US" sz="600"/>
              <a:t> Exploratory study</a:t>
            </a:r>
          </a:p>
          <a:p>
            <a:pPr eaLnBrk="1" hangingPunct="1">
              <a:buFontTx/>
              <a:buChar char="•"/>
            </a:pPr>
            <a:r>
              <a:rPr lang="en-US" altLang="en-US" sz="600"/>
              <a:t> Formal study</a:t>
            </a:r>
          </a:p>
          <a:p>
            <a:pPr eaLnBrk="1" hangingPunct="1"/>
            <a:r>
              <a:rPr lang="en-US" altLang="en-US" sz="600"/>
              <a:t>The </a:t>
            </a:r>
            <a:r>
              <a:rPr lang="en-US" altLang="en-US" sz="600" b="1"/>
              <a:t>method of data collection</a:t>
            </a:r>
            <a:r>
              <a:rPr lang="en-US" altLang="en-US" sz="600"/>
              <a:t>	 </a:t>
            </a:r>
          </a:p>
          <a:p>
            <a:pPr eaLnBrk="1" hangingPunct="1">
              <a:buFontTx/>
              <a:buChar char="•"/>
            </a:pPr>
            <a:r>
              <a:rPr lang="en-US" altLang="en-US" sz="600"/>
              <a:t>Monitoring</a:t>
            </a:r>
          </a:p>
          <a:p>
            <a:pPr eaLnBrk="1" hangingPunct="1">
              <a:buFontTx/>
              <a:buChar char="•"/>
            </a:pPr>
            <a:r>
              <a:rPr lang="en-US" altLang="en-US" sz="600"/>
              <a:t>Communication Study</a:t>
            </a:r>
          </a:p>
          <a:p>
            <a:pPr eaLnBrk="1" hangingPunct="1"/>
            <a:r>
              <a:rPr lang="en-US" altLang="en-US" sz="600"/>
              <a:t>The power of the researcher to produce </a:t>
            </a:r>
            <a:r>
              <a:rPr lang="en-US" altLang="en-US" sz="600" b="1"/>
              <a:t>effects</a:t>
            </a:r>
            <a:r>
              <a:rPr lang="en-US" altLang="en-US" sz="600"/>
              <a:t> in the variables under study	 </a:t>
            </a:r>
          </a:p>
          <a:p>
            <a:pPr eaLnBrk="1" hangingPunct="1">
              <a:buFontTx/>
              <a:buChar char="•"/>
            </a:pPr>
            <a:r>
              <a:rPr lang="en-US" altLang="en-US" sz="600"/>
              <a:t>Experimental</a:t>
            </a:r>
          </a:p>
          <a:p>
            <a:pPr eaLnBrk="1" hangingPunct="1">
              <a:buFontTx/>
              <a:buChar char="•"/>
            </a:pPr>
            <a:r>
              <a:rPr lang="en-US" altLang="en-US" sz="600"/>
              <a:t>Ex post facto</a:t>
            </a:r>
          </a:p>
          <a:p>
            <a:pPr eaLnBrk="1" hangingPunct="1"/>
            <a:r>
              <a:rPr lang="en-US" altLang="en-US" sz="600"/>
              <a:t>The </a:t>
            </a:r>
            <a:r>
              <a:rPr lang="en-US" altLang="en-US" sz="600" b="1"/>
              <a:t>purpose of the study</a:t>
            </a:r>
            <a:r>
              <a:rPr lang="en-US" altLang="en-US" sz="600"/>
              <a:t>	 </a:t>
            </a:r>
          </a:p>
          <a:p>
            <a:pPr eaLnBrk="1" hangingPunct="1">
              <a:buFontTx/>
              <a:buChar char="•"/>
            </a:pPr>
            <a:r>
              <a:rPr lang="en-US" altLang="en-US" sz="600"/>
              <a:t> Reporting</a:t>
            </a:r>
          </a:p>
          <a:p>
            <a:pPr eaLnBrk="1" hangingPunct="1">
              <a:buFontTx/>
              <a:buChar char="•"/>
            </a:pPr>
            <a:r>
              <a:rPr lang="en-US" altLang="en-US" sz="600"/>
              <a:t> Descriptive</a:t>
            </a:r>
          </a:p>
          <a:p>
            <a:pPr eaLnBrk="1" hangingPunct="1">
              <a:buFontTx/>
              <a:buChar char="•"/>
            </a:pPr>
            <a:r>
              <a:rPr lang="en-US" altLang="en-US" sz="600"/>
              <a:t> Causal-Explanatory</a:t>
            </a:r>
          </a:p>
          <a:p>
            <a:pPr eaLnBrk="1" hangingPunct="1">
              <a:buFontTx/>
              <a:buChar char="•"/>
            </a:pPr>
            <a:r>
              <a:rPr lang="en-US" altLang="en-US" sz="600"/>
              <a:t> Causal-Predictive</a:t>
            </a:r>
          </a:p>
          <a:p>
            <a:pPr eaLnBrk="1" hangingPunct="1"/>
            <a:r>
              <a:rPr lang="en-US" altLang="en-US" sz="600"/>
              <a:t>The </a:t>
            </a:r>
            <a:r>
              <a:rPr lang="en-US" altLang="en-US" sz="600" b="1"/>
              <a:t>time dimension</a:t>
            </a:r>
            <a:r>
              <a:rPr lang="en-US" altLang="en-US" sz="600"/>
              <a:t>	 </a:t>
            </a:r>
          </a:p>
          <a:p>
            <a:pPr eaLnBrk="1" hangingPunct="1">
              <a:buFontTx/>
              <a:buChar char="•"/>
            </a:pPr>
            <a:r>
              <a:rPr lang="en-US" altLang="en-US" sz="600"/>
              <a:t> Cross-sectional</a:t>
            </a:r>
          </a:p>
          <a:p>
            <a:pPr eaLnBrk="1" hangingPunct="1">
              <a:buFontTx/>
              <a:buChar char="•"/>
            </a:pPr>
            <a:r>
              <a:rPr lang="en-US" altLang="en-US" sz="600"/>
              <a:t> Longitudinal</a:t>
            </a:r>
          </a:p>
          <a:p>
            <a:pPr eaLnBrk="1" hangingPunct="1"/>
            <a:r>
              <a:rPr lang="en-US" altLang="en-US" sz="600"/>
              <a:t>The </a:t>
            </a:r>
            <a:r>
              <a:rPr lang="en-US" altLang="en-US" sz="600" b="1"/>
              <a:t>topical</a:t>
            </a:r>
            <a:r>
              <a:rPr lang="en-US" altLang="en-US" sz="600"/>
              <a:t> </a:t>
            </a:r>
            <a:r>
              <a:rPr lang="en-US" altLang="en-US" sz="600" b="1"/>
              <a:t>scope</a:t>
            </a:r>
            <a:r>
              <a:rPr lang="en-US" altLang="en-US" sz="600"/>
              <a:t>—breadth and depth—of the study	 </a:t>
            </a:r>
          </a:p>
          <a:p>
            <a:pPr eaLnBrk="1" hangingPunct="1">
              <a:buFontTx/>
              <a:buChar char="•"/>
            </a:pPr>
            <a:r>
              <a:rPr lang="en-US" altLang="en-US" sz="600"/>
              <a:t> Case</a:t>
            </a:r>
          </a:p>
          <a:p>
            <a:pPr eaLnBrk="1" hangingPunct="1">
              <a:buFontTx/>
              <a:buChar char="•"/>
            </a:pPr>
            <a:r>
              <a:rPr lang="en-US" altLang="en-US" sz="600"/>
              <a:t> Statistical study</a:t>
            </a:r>
          </a:p>
          <a:p>
            <a:pPr eaLnBrk="1" hangingPunct="1"/>
            <a:r>
              <a:rPr lang="en-US" altLang="en-US" sz="600"/>
              <a:t>The </a:t>
            </a:r>
            <a:r>
              <a:rPr lang="en-US" altLang="en-US" sz="600" b="1"/>
              <a:t>research environment</a:t>
            </a:r>
            <a:r>
              <a:rPr lang="en-US" altLang="en-US" sz="600"/>
              <a:t>	 </a:t>
            </a:r>
          </a:p>
          <a:p>
            <a:pPr eaLnBrk="1" hangingPunct="1">
              <a:buFontTx/>
              <a:buChar char="•"/>
            </a:pPr>
            <a:r>
              <a:rPr lang="en-US" altLang="en-US" sz="600"/>
              <a:t> Field setting</a:t>
            </a:r>
          </a:p>
          <a:p>
            <a:pPr eaLnBrk="1" hangingPunct="1">
              <a:buFontTx/>
              <a:buChar char="•"/>
            </a:pPr>
            <a:r>
              <a:rPr lang="en-US" altLang="en-US" sz="600"/>
              <a:t> Laboratory research</a:t>
            </a:r>
          </a:p>
          <a:p>
            <a:pPr eaLnBrk="1" hangingPunct="1">
              <a:buFontTx/>
              <a:buChar char="•"/>
            </a:pPr>
            <a:r>
              <a:rPr lang="en-US" altLang="en-US" sz="600"/>
              <a:t> Simulation</a:t>
            </a:r>
          </a:p>
          <a:p>
            <a:pPr eaLnBrk="1" hangingPunct="1"/>
            <a:r>
              <a:rPr lang="en-US" altLang="en-US" sz="600"/>
              <a:t>The participants’ </a:t>
            </a:r>
            <a:r>
              <a:rPr lang="en-US" altLang="en-US" sz="600" b="1"/>
              <a:t>perceptional awareness</a:t>
            </a:r>
            <a:r>
              <a:rPr lang="en-US" altLang="en-US" sz="600"/>
              <a:t> of the research activity	</a:t>
            </a:r>
          </a:p>
          <a:p>
            <a:pPr eaLnBrk="1" hangingPunct="1">
              <a:buFontTx/>
              <a:buChar char="•"/>
            </a:pPr>
            <a:r>
              <a:rPr lang="en-US" altLang="en-US" sz="600"/>
              <a:t> Actual routine</a:t>
            </a:r>
          </a:p>
          <a:p>
            <a:pPr eaLnBrk="1" hangingPunct="1">
              <a:buFontTx/>
              <a:buChar char="•"/>
            </a:pPr>
            <a:r>
              <a:rPr lang="en-US" altLang="en-US" sz="600"/>
              <a:t> Modified routine</a:t>
            </a:r>
          </a:p>
        </p:txBody>
      </p:sp>
    </p:spTree>
    <p:extLst>
      <p:ext uri="{BB962C8B-B14F-4D97-AF65-F5344CB8AC3E}">
        <p14:creationId xmlns:p14="http://schemas.microsoft.com/office/powerpoint/2010/main" val="15670288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190FE093-B157-844E-9E35-A7B833E143B4}"/>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FB67FA5-FF8A-4147-A770-26E1309271C3}" type="slidenum">
              <a:rPr lang="en-US" altLang="en-US"/>
              <a:pPr/>
              <a:t>24</a:t>
            </a:fld>
            <a:endParaRPr lang="en-US" altLang="en-US"/>
          </a:p>
        </p:txBody>
      </p:sp>
      <p:sp>
        <p:nvSpPr>
          <p:cNvPr id="54275" name="Rectangle 2">
            <a:extLst>
              <a:ext uri="{FF2B5EF4-FFF2-40B4-BE49-F238E27FC236}">
                <a16:creationId xmlns:a16="http://schemas.microsoft.com/office/drawing/2014/main" id="{ED1AF523-4975-BC41-A658-F9F7797315EB}"/>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8335E318-CFC0-DA4D-BD1C-43AFE3EC03FB}"/>
              </a:ext>
            </a:extLst>
          </p:cNvPr>
          <p:cNvSpPr>
            <a:spLocks noGrp="1" noChangeArrowheads="1"/>
          </p:cNvSpPr>
          <p:nvPr>
            <p:ph type="body" idx="1"/>
          </p:nvPr>
        </p:nvSpPr>
        <p:spPr>
          <a:noFill/>
        </p:spPr>
        <p:txBody>
          <a:bodyPr/>
          <a:lstStyle/>
          <a:p>
            <a:pPr marL="228600" indent="-228600" eaLnBrk="1" hangingPunct="1"/>
            <a:r>
              <a:rPr lang="en-US" altLang="en-US"/>
              <a:t>The purpose of the study asks whether the research is concerned with describing the population’s characteristics or with trying to explain the relationships among variables. Descriptive studies discover the answers to the questions who, what, when, where, or how much. </a:t>
            </a:r>
          </a:p>
        </p:txBody>
      </p:sp>
    </p:spTree>
    <p:extLst>
      <p:ext uri="{BB962C8B-B14F-4D97-AF65-F5344CB8AC3E}">
        <p14:creationId xmlns:p14="http://schemas.microsoft.com/office/powerpoint/2010/main" val="30758039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724102DF-BA9D-F943-939C-47378FAF68B9}"/>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003E8B2-6BF6-F74A-B05F-70E284BB49C5}" type="slidenum">
              <a:rPr lang="en-US" altLang="en-US"/>
              <a:pPr/>
              <a:t>25</a:t>
            </a:fld>
            <a:endParaRPr lang="en-US" altLang="en-US"/>
          </a:p>
        </p:txBody>
      </p:sp>
      <p:sp>
        <p:nvSpPr>
          <p:cNvPr id="56323" name="Rectangle 2">
            <a:extLst>
              <a:ext uri="{FF2B5EF4-FFF2-40B4-BE49-F238E27FC236}">
                <a16:creationId xmlns:a16="http://schemas.microsoft.com/office/drawing/2014/main" id="{31DB82AE-4639-874B-B4A5-22AAE269D491}"/>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F8A59F34-2C69-2E4E-B00C-3CD66FDDAC04}"/>
              </a:ext>
            </a:extLst>
          </p:cNvPr>
          <p:cNvSpPr>
            <a:spLocks noGrp="1" noChangeArrowheads="1"/>
          </p:cNvSpPr>
          <p:nvPr>
            <p:ph type="body" idx="1"/>
          </p:nvPr>
        </p:nvSpPr>
        <p:spPr>
          <a:noFill/>
        </p:spPr>
        <p:txBody>
          <a:bodyPr/>
          <a:lstStyle/>
          <a:p>
            <a:pPr eaLnBrk="1" hangingPunct="1"/>
            <a:endParaRPr lang="en-US" altLang="en-US"/>
          </a:p>
          <a:p>
            <a:pPr eaLnBrk="1" hangingPunct="1"/>
            <a:r>
              <a:rPr lang="en-US" altLang="en-US"/>
              <a:t> </a:t>
            </a:r>
          </a:p>
        </p:txBody>
      </p:sp>
      <p:sp>
        <p:nvSpPr>
          <p:cNvPr id="56325" name="Rectangle 4">
            <a:extLst>
              <a:ext uri="{FF2B5EF4-FFF2-40B4-BE49-F238E27FC236}">
                <a16:creationId xmlns:a16="http://schemas.microsoft.com/office/drawing/2014/main" id="{301DF11A-7BEA-C147-A181-246527765F9F}"/>
              </a:ext>
            </a:extLst>
          </p:cNvPr>
          <p:cNvSpPr>
            <a:spLocks noChangeArrowheads="1"/>
          </p:cNvSpPr>
          <p:nvPr/>
        </p:nvSpPr>
        <p:spPr bwMode="auto">
          <a:xfrm>
            <a:off x="838200" y="44958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r>
              <a:rPr lang="en-US" altLang="en-US"/>
              <a:t>In contrast to exploratory studies, more formalized studies are typically structured with clearly stated hypotheses or investigative questions. Formal studies serve a variety of research objectives such as those listed in the slide. </a:t>
            </a:r>
          </a:p>
          <a:p>
            <a:pPr eaLnBrk="1" hangingPunct="1"/>
            <a:r>
              <a:rPr lang="en-US" altLang="en-US"/>
              <a:t>The third objective, discovery of variable associations, is sometimes labeled a correlational study, which is a subset of descriptive studies. Correlation is the relationship by which two or more variables change together, such that systematic changes in one accompany systematic changes in the other.</a:t>
            </a:r>
          </a:p>
        </p:txBody>
      </p:sp>
    </p:spTree>
    <p:extLst>
      <p:ext uri="{BB962C8B-B14F-4D97-AF65-F5344CB8AC3E}">
        <p14:creationId xmlns:p14="http://schemas.microsoft.com/office/powerpoint/2010/main" val="25849749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2AA70A6E-EF6C-3C4F-8797-DADD429B8E5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F824F3D-6D36-D240-A8A2-A39C40C4606E}" type="slidenum">
              <a:rPr lang="en-US" altLang="en-US"/>
              <a:pPr/>
              <a:t>26</a:t>
            </a:fld>
            <a:endParaRPr lang="en-US" altLang="en-US"/>
          </a:p>
        </p:txBody>
      </p:sp>
      <p:sp>
        <p:nvSpPr>
          <p:cNvPr id="58371" name="Rectangle 2">
            <a:extLst>
              <a:ext uri="{FF2B5EF4-FFF2-40B4-BE49-F238E27FC236}">
                <a16:creationId xmlns:a16="http://schemas.microsoft.com/office/drawing/2014/main" id="{BA43D647-2E83-2D4B-8D21-751A35D37ECD}"/>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98967450-8132-1749-9BA1-0BA72BB67120}"/>
              </a:ext>
            </a:extLst>
          </p:cNvPr>
          <p:cNvSpPr>
            <a:spLocks noGrp="1" noChangeArrowheads="1"/>
          </p:cNvSpPr>
          <p:nvPr>
            <p:ph type="body" idx="1"/>
          </p:nvPr>
        </p:nvSpPr>
        <p:spPr>
          <a:noFill/>
        </p:spPr>
        <p:txBody>
          <a:bodyPr/>
          <a:lstStyle/>
          <a:p>
            <a:pPr eaLnBrk="1" hangingPunct="1"/>
            <a:r>
              <a:rPr lang="en-US" altLang="en-US" sz="600"/>
              <a:t>The degree to which the </a:t>
            </a:r>
            <a:r>
              <a:rPr lang="en-US" altLang="en-US" sz="600" b="1"/>
              <a:t>research question</a:t>
            </a:r>
            <a:r>
              <a:rPr lang="en-US" altLang="en-US" sz="600"/>
              <a:t> has been </a:t>
            </a:r>
            <a:r>
              <a:rPr lang="en-US" altLang="en-US" sz="600" b="1"/>
              <a:t>crystallized</a:t>
            </a:r>
            <a:r>
              <a:rPr lang="en-US" altLang="en-US" sz="600"/>
              <a:t>	</a:t>
            </a:r>
          </a:p>
          <a:p>
            <a:pPr eaLnBrk="1" hangingPunct="1">
              <a:buFontTx/>
              <a:buChar char="•"/>
            </a:pPr>
            <a:r>
              <a:rPr lang="en-US" altLang="en-US" sz="600"/>
              <a:t> Exploratory study</a:t>
            </a:r>
          </a:p>
          <a:p>
            <a:pPr eaLnBrk="1" hangingPunct="1">
              <a:buFontTx/>
              <a:buChar char="•"/>
            </a:pPr>
            <a:r>
              <a:rPr lang="en-US" altLang="en-US" sz="600"/>
              <a:t> Formal study</a:t>
            </a:r>
          </a:p>
          <a:p>
            <a:pPr eaLnBrk="1" hangingPunct="1"/>
            <a:r>
              <a:rPr lang="en-US" altLang="en-US" sz="600"/>
              <a:t>The </a:t>
            </a:r>
            <a:r>
              <a:rPr lang="en-US" altLang="en-US" sz="600" b="1"/>
              <a:t>method of data collection</a:t>
            </a:r>
            <a:r>
              <a:rPr lang="en-US" altLang="en-US" sz="600"/>
              <a:t>	 </a:t>
            </a:r>
          </a:p>
          <a:p>
            <a:pPr eaLnBrk="1" hangingPunct="1">
              <a:buFontTx/>
              <a:buChar char="•"/>
            </a:pPr>
            <a:r>
              <a:rPr lang="en-US" altLang="en-US" sz="600"/>
              <a:t>Monitoring</a:t>
            </a:r>
          </a:p>
          <a:p>
            <a:pPr eaLnBrk="1" hangingPunct="1">
              <a:buFontTx/>
              <a:buChar char="•"/>
            </a:pPr>
            <a:r>
              <a:rPr lang="en-US" altLang="en-US" sz="600"/>
              <a:t>Communication Study</a:t>
            </a:r>
          </a:p>
          <a:p>
            <a:pPr eaLnBrk="1" hangingPunct="1"/>
            <a:r>
              <a:rPr lang="en-US" altLang="en-US" sz="600"/>
              <a:t>The power of the researcher to produce </a:t>
            </a:r>
            <a:r>
              <a:rPr lang="en-US" altLang="en-US" sz="600" b="1"/>
              <a:t>effects</a:t>
            </a:r>
            <a:r>
              <a:rPr lang="en-US" altLang="en-US" sz="600"/>
              <a:t> in the variables under study	 </a:t>
            </a:r>
          </a:p>
          <a:p>
            <a:pPr eaLnBrk="1" hangingPunct="1">
              <a:buFontTx/>
              <a:buChar char="•"/>
            </a:pPr>
            <a:r>
              <a:rPr lang="en-US" altLang="en-US" sz="600"/>
              <a:t>Experimental</a:t>
            </a:r>
          </a:p>
          <a:p>
            <a:pPr eaLnBrk="1" hangingPunct="1">
              <a:buFontTx/>
              <a:buChar char="•"/>
            </a:pPr>
            <a:r>
              <a:rPr lang="en-US" altLang="en-US" sz="600"/>
              <a:t>Ex post facto</a:t>
            </a:r>
          </a:p>
          <a:p>
            <a:pPr eaLnBrk="1" hangingPunct="1"/>
            <a:r>
              <a:rPr lang="en-US" altLang="en-US" sz="600"/>
              <a:t>The </a:t>
            </a:r>
            <a:r>
              <a:rPr lang="en-US" altLang="en-US" sz="600" b="1"/>
              <a:t>purpose of the study</a:t>
            </a:r>
            <a:r>
              <a:rPr lang="en-US" altLang="en-US" sz="600"/>
              <a:t>	 </a:t>
            </a:r>
          </a:p>
          <a:p>
            <a:pPr eaLnBrk="1" hangingPunct="1">
              <a:buFontTx/>
              <a:buChar char="•"/>
            </a:pPr>
            <a:r>
              <a:rPr lang="en-US" altLang="en-US" sz="600"/>
              <a:t> Reporting</a:t>
            </a:r>
          </a:p>
          <a:p>
            <a:pPr eaLnBrk="1" hangingPunct="1">
              <a:buFontTx/>
              <a:buChar char="•"/>
            </a:pPr>
            <a:r>
              <a:rPr lang="en-US" altLang="en-US" sz="600"/>
              <a:t> Descriptive</a:t>
            </a:r>
          </a:p>
          <a:p>
            <a:pPr eaLnBrk="1" hangingPunct="1">
              <a:buFontTx/>
              <a:buChar char="•"/>
            </a:pPr>
            <a:r>
              <a:rPr lang="en-US" altLang="en-US" sz="600"/>
              <a:t> Causal-Explanatory</a:t>
            </a:r>
          </a:p>
          <a:p>
            <a:pPr eaLnBrk="1" hangingPunct="1">
              <a:buFontTx/>
              <a:buChar char="•"/>
            </a:pPr>
            <a:r>
              <a:rPr lang="en-US" altLang="en-US" sz="600"/>
              <a:t> Causal-Predictive</a:t>
            </a:r>
          </a:p>
          <a:p>
            <a:pPr eaLnBrk="1" hangingPunct="1"/>
            <a:r>
              <a:rPr lang="en-US" altLang="en-US" sz="600"/>
              <a:t>The </a:t>
            </a:r>
            <a:r>
              <a:rPr lang="en-US" altLang="en-US" sz="600" b="1"/>
              <a:t>time dimension</a:t>
            </a:r>
            <a:r>
              <a:rPr lang="en-US" altLang="en-US" sz="600"/>
              <a:t>	 </a:t>
            </a:r>
          </a:p>
          <a:p>
            <a:pPr eaLnBrk="1" hangingPunct="1">
              <a:buFontTx/>
              <a:buChar char="•"/>
            </a:pPr>
            <a:r>
              <a:rPr lang="en-US" altLang="en-US" sz="600"/>
              <a:t> Cross-sectional</a:t>
            </a:r>
          </a:p>
          <a:p>
            <a:pPr eaLnBrk="1" hangingPunct="1">
              <a:buFontTx/>
              <a:buChar char="•"/>
            </a:pPr>
            <a:r>
              <a:rPr lang="en-US" altLang="en-US" sz="600"/>
              <a:t> Longitudinal</a:t>
            </a:r>
          </a:p>
          <a:p>
            <a:pPr eaLnBrk="1" hangingPunct="1"/>
            <a:r>
              <a:rPr lang="en-US" altLang="en-US" sz="600"/>
              <a:t>The </a:t>
            </a:r>
            <a:r>
              <a:rPr lang="en-US" altLang="en-US" sz="600" b="1"/>
              <a:t>topical</a:t>
            </a:r>
            <a:r>
              <a:rPr lang="en-US" altLang="en-US" sz="600"/>
              <a:t> </a:t>
            </a:r>
            <a:r>
              <a:rPr lang="en-US" altLang="en-US" sz="600" b="1"/>
              <a:t>scope</a:t>
            </a:r>
            <a:r>
              <a:rPr lang="en-US" altLang="en-US" sz="600"/>
              <a:t>—breadth and depth—of the study	 </a:t>
            </a:r>
          </a:p>
          <a:p>
            <a:pPr eaLnBrk="1" hangingPunct="1">
              <a:buFontTx/>
              <a:buChar char="•"/>
            </a:pPr>
            <a:r>
              <a:rPr lang="en-US" altLang="en-US" sz="600"/>
              <a:t> Case</a:t>
            </a:r>
          </a:p>
          <a:p>
            <a:pPr eaLnBrk="1" hangingPunct="1">
              <a:buFontTx/>
              <a:buChar char="•"/>
            </a:pPr>
            <a:r>
              <a:rPr lang="en-US" altLang="en-US" sz="600"/>
              <a:t> Statistical study</a:t>
            </a:r>
          </a:p>
          <a:p>
            <a:pPr eaLnBrk="1" hangingPunct="1"/>
            <a:r>
              <a:rPr lang="en-US" altLang="en-US" sz="600"/>
              <a:t>The </a:t>
            </a:r>
            <a:r>
              <a:rPr lang="en-US" altLang="en-US" sz="600" b="1"/>
              <a:t>research environment</a:t>
            </a:r>
            <a:r>
              <a:rPr lang="en-US" altLang="en-US" sz="600"/>
              <a:t>	 </a:t>
            </a:r>
          </a:p>
          <a:p>
            <a:pPr eaLnBrk="1" hangingPunct="1">
              <a:buFontTx/>
              <a:buChar char="•"/>
            </a:pPr>
            <a:r>
              <a:rPr lang="en-US" altLang="en-US" sz="600"/>
              <a:t> Field setting</a:t>
            </a:r>
          </a:p>
          <a:p>
            <a:pPr eaLnBrk="1" hangingPunct="1">
              <a:buFontTx/>
              <a:buChar char="•"/>
            </a:pPr>
            <a:r>
              <a:rPr lang="en-US" altLang="en-US" sz="600"/>
              <a:t> Laboratory research</a:t>
            </a:r>
          </a:p>
          <a:p>
            <a:pPr eaLnBrk="1" hangingPunct="1">
              <a:buFontTx/>
              <a:buChar char="•"/>
            </a:pPr>
            <a:r>
              <a:rPr lang="en-US" altLang="en-US" sz="600"/>
              <a:t> Simulation</a:t>
            </a:r>
          </a:p>
          <a:p>
            <a:pPr eaLnBrk="1" hangingPunct="1"/>
            <a:r>
              <a:rPr lang="en-US" altLang="en-US" sz="600"/>
              <a:t>The participants’ </a:t>
            </a:r>
            <a:r>
              <a:rPr lang="en-US" altLang="en-US" sz="600" b="1"/>
              <a:t>perceptional awareness</a:t>
            </a:r>
            <a:r>
              <a:rPr lang="en-US" altLang="en-US" sz="600"/>
              <a:t> of the research activity	</a:t>
            </a:r>
          </a:p>
          <a:p>
            <a:pPr eaLnBrk="1" hangingPunct="1">
              <a:buFontTx/>
              <a:buChar char="•"/>
            </a:pPr>
            <a:r>
              <a:rPr lang="en-US" altLang="en-US" sz="600"/>
              <a:t> Actual routine</a:t>
            </a:r>
          </a:p>
          <a:p>
            <a:pPr eaLnBrk="1" hangingPunct="1">
              <a:buFontTx/>
              <a:buChar char="•"/>
            </a:pPr>
            <a:r>
              <a:rPr lang="en-US" altLang="en-US" sz="600"/>
              <a:t> Modified routine</a:t>
            </a:r>
          </a:p>
        </p:txBody>
      </p:sp>
    </p:spTree>
    <p:extLst>
      <p:ext uri="{BB962C8B-B14F-4D97-AF65-F5344CB8AC3E}">
        <p14:creationId xmlns:p14="http://schemas.microsoft.com/office/powerpoint/2010/main" val="24657872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70C0DD8C-B6D6-414F-8BDF-7B4C6A78464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B44CF69-8CFF-9D46-AD20-0557452EBF63}" type="slidenum">
              <a:rPr lang="en-US" altLang="en-US"/>
              <a:pPr/>
              <a:t>27</a:t>
            </a:fld>
            <a:endParaRPr lang="en-US" altLang="en-US"/>
          </a:p>
        </p:txBody>
      </p:sp>
      <p:sp>
        <p:nvSpPr>
          <p:cNvPr id="60419" name="Rectangle 2">
            <a:extLst>
              <a:ext uri="{FF2B5EF4-FFF2-40B4-BE49-F238E27FC236}">
                <a16:creationId xmlns:a16="http://schemas.microsoft.com/office/drawing/2014/main" id="{6F3142F0-EB55-CB4D-AF96-9FB9478BAA1F}"/>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2980C609-8DFB-014B-B810-92A2948D3B2D}"/>
              </a:ext>
            </a:extLst>
          </p:cNvPr>
          <p:cNvSpPr>
            <a:spLocks noGrp="1" noChangeArrowheads="1"/>
          </p:cNvSpPr>
          <p:nvPr>
            <p:ph type="body" idx="1"/>
          </p:nvPr>
        </p:nvSpPr>
        <p:spPr>
          <a:noFill/>
        </p:spPr>
        <p:txBody>
          <a:bodyPr/>
          <a:lstStyle/>
          <a:p>
            <a:pPr eaLnBrk="1" hangingPunct="1">
              <a:buFontTx/>
              <a:buChar char="•"/>
            </a:pPr>
            <a:r>
              <a:rPr lang="en-US" altLang="en-US"/>
              <a:t>Causal studies are differentiated by their ability to control and manipulate variables. </a:t>
            </a:r>
          </a:p>
          <a:p>
            <a:pPr eaLnBrk="1" hangingPunct="1">
              <a:buFontTx/>
              <a:buChar char="•"/>
            </a:pPr>
            <a:r>
              <a:rPr lang="en-US" altLang="en-US"/>
              <a:t>Causal studies may be experiments or ex post facto studies. </a:t>
            </a:r>
          </a:p>
          <a:p>
            <a:pPr lvl="1" eaLnBrk="1" hangingPunct="1">
              <a:buFontTx/>
              <a:buChar char="•"/>
            </a:pPr>
            <a:r>
              <a:rPr lang="en-US" altLang="en-US"/>
              <a:t>Experiments are studies involving the manipulation of one or more variables to determine the effect on another variable. For example, direct marketers can use split tests on mailings to test which mailing resulted in the highest response rate. </a:t>
            </a:r>
          </a:p>
          <a:p>
            <a:pPr lvl="1" eaLnBrk="1" hangingPunct="1">
              <a:buFontTx/>
              <a:buChar char="•"/>
            </a:pPr>
            <a:r>
              <a:rPr lang="en-US" altLang="en-US"/>
              <a:t>Ex post facto designs are evaluations made after-the-fact based on measured variables. </a:t>
            </a:r>
          </a:p>
        </p:txBody>
      </p:sp>
    </p:spTree>
    <p:extLst>
      <p:ext uri="{BB962C8B-B14F-4D97-AF65-F5344CB8AC3E}">
        <p14:creationId xmlns:p14="http://schemas.microsoft.com/office/powerpoint/2010/main" val="14395975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7D43E683-BD83-1E48-9783-8DDCE97886B1}"/>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6618E11-0612-1C48-B742-9E8F9A1D9621}" type="slidenum">
              <a:rPr lang="en-US" altLang="en-US"/>
              <a:pPr/>
              <a:t>28</a:t>
            </a:fld>
            <a:endParaRPr lang="en-US" altLang="en-US"/>
          </a:p>
        </p:txBody>
      </p:sp>
      <p:sp>
        <p:nvSpPr>
          <p:cNvPr id="62467" name="Rectangle 2">
            <a:extLst>
              <a:ext uri="{FF2B5EF4-FFF2-40B4-BE49-F238E27FC236}">
                <a16:creationId xmlns:a16="http://schemas.microsoft.com/office/drawing/2014/main" id="{B6DEB88E-5622-AC46-AEF4-1E69C776A9DA}"/>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id="{8DFCD6AD-684C-5A45-AFEA-B88B6F73E1F8}"/>
              </a:ext>
            </a:extLst>
          </p:cNvPr>
          <p:cNvSpPr>
            <a:spLocks noGrp="1" noChangeArrowheads="1"/>
          </p:cNvSpPr>
          <p:nvPr>
            <p:ph type="body" idx="1"/>
          </p:nvPr>
        </p:nvSpPr>
        <p:spPr>
          <a:noFill/>
        </p:spPr>
        <p:txBody>
          <a:bodyPr/>
          <a:lstStyle/>
          <a:p>
            <a:pPr eaLnBrk="1" hangingPunct="1"/>
            <a:r>
              <a:rPr lang="en-US" altLang="en-US"/>
              <a:t>This shows employment absenteeism results by age of head of household and club membership. This is an example of results that could come from an ex post facto study. Instead of manipulating variables or controlling exposure to an experimental variable to judge absenteeism, we study subjects who have been exposed to the independent factor and those who have not. </a:t>
            </a:r>
          </a:p>
        </p:txBody>
      </p:sp>
    </p:spTree>
    <p:extLst>
      <p:ext uri="{BB962C8B-B14F-4D97-AF65-F5344CB8AC3E}">
        <p14:creationId xmlns:p14="http://schemas.microsoft.com/office/powerpoint/2010/main" val="38832590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14EAE3C4-10CA-014A-BC45-F7A7B11B86E1}"/>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AB6B4DC-EC2A-C044-8D00-81D126FFF886}" type="slidenum">
              <a:rPr lang="en-US" altLang="en-US"/>
              <a:pPr/>
              <a:t>29</a:t>
            </a:fld>
            <a:endParaRPr lang="en-US" altLang="en-US"/>
          </a:p>
        </p:txBody>
      </p:sp>
      <p:sp>
        <p:nvSpPr>
          <p:cNvPr id="64515" name="Rectangle 2">
            <a:extLst>
              <a:ext uri="{FF2B5EF4-FFF2-40B4-BE49-F238E27FC236}">
                <a16:creationId xmlns:a16="http://schemas.microsoft.com/office/drawing/2014/main" id="{5D0AD484-A851-BF45-AFFC-2FF598218125}"/>
              </a:ext>
            </a:extLst>
          </p:cNvPr>
          <p:cNvSpPr>
            <a:spLocks noGrp="1" noRot="1" noChangeAspect="1" noChangeArrowheads="1" noTextEdit="1"/>
          </p:cNvSpPr>
          <p:nvPr>
            <p:ph type="sldImg"/>
          </p:nvPr>
        </p:nvSpPr>
        <p:spPr>
          <a:ln/>
        </p:spPr>
      </p:sp>
      <p:sp>
        <p:nvSpPr>
          <p:cNvPr id="64516" name="Rectangle 3">
            <a:extLst>
              <a:ext uri="{FF2B5EF4-FFF2-40B4-BE49-F238E27FC236}">
                <a16:creationId xmlns:a16="http://schemas.microsoft.com/office/drawing/2014/main" id="{0BD364B5-C023-8E41-8273-451D58883FC3}"/>
              </a:ext>
            </a:extLst>
          </p:cNvPr>
          <p:cNvSpPr>
            <a:spLocks noGrp="1" noChangeArrowheads="1"/>
          </p:cNvSpPr>
          <p:nvPr>
            <p:ph type="body" idx="1"/>
          </p:nvPr>
        </p:nvSpPr>
        <p:spPr>
          <a:noFill/>
        </p:spPr>
        <p:txBody>
          <a:bodyPr/>
          <a:lstStyle/>
          <a:p>
            <a:pPr eaLnBrk="1" hangingPunct="1"/>
            <a:r>
              <a:rPr lang="en-US" altLang="en-US"/>
              <a:t>To be convincing, inferences from experimental designs must meet two other requirements, in addition to those covered on the last slide. The first is control. Control means that all factors but the IV are held constant and are not confounded with another variable that is not part of the study.  The second requirement is that each person in the study must have an equal chance for exposure to each level of the independent variable. This is accomplished through random assignment of subjects to groups.</a:t>
            </a:r>
          </a:p>
          <a:p>
            <a:pPr eaLnBrk="1" hangingPunct="1"/>
            <a:r>
              <a:rPr lang="en-US" altLang="en-US"/>
              <a:t>Random assignment uses a randomized list of participants for assigning participants to experimental and control groups. </a:t>
            </a:r>
          </a:p>
          <a:p>
            <a:pPr eaLnBrk="1" hangingPunct="1"/>
            <a:r>
              <a:rPr lang="en-US" altLang="en-US"/>
              <a:t>The control group is the group of participants that is measured but not exposed to the independent variable being studied. </a:t>
            </a:r>
          </a:p>
          <a:p>
            <a:pPr eaLnBrk="1" hangingPunct="1"/>
            <a:r>
              <a:rPr lang="en-US" altLang="en-US"/>
              <a:t>Control can also be accomplished using matching. Matching is an equalizing process for assigning participants to experimental and control groups. In this case, we ensure that all groups are essentially equal with respect to the variable of influence.</a:t>
            </a:r>
          </a:p>
        </p:txBody>
      </p:sp>
    </p:spTree>
    <p:extLst>
      <p:ext uri="{BB962C8B-B14F-4D97-AF65-F5344CB8AC3E}">
        <p14:creationId xmlns:p14="http://schemas.microsoft.com/office/powerpoint/2010/main" val="14794757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38E7EAC5-E9E6-624B-8E42-DDA92BDB1638}"/>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698CAA-867B-DA4D-8C02-EBDAA8BF948F}" type="slidenum">
              <a:rPr lang="en-US" altLang="en-US"/>
              <a:pPr/>
              <a:t>30</a:t>
            </a:fld>
            <a:endParaRPr lang="en-US" altLang="en-US"/>
          </a:p>
        </p:txBody>
      </p:sp>
      <p:sp>
        <p:nvSpPr>
          <p:cNvPr id="66563" name="Rectangle 2">
            <a:extLst>
              <a:ext uri="{FF2B5EF4-FFF2-40B4-BE49-F238E27FC236}">
                <a16:creationId xmlns:a16="http://schemas.microsoft.com/office/drawing/2014/main" id="{BFE2177F-96BD-C644-BD8B-06ABDE4AF683}"/>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id="{68AAF66E-607F-C847-8FF6-B246B3D79908}"/>
              </a:ext>
            </a:extLst>
          </p:cNvPr>
          <p:cNvSpPr>
            <a:spLocks noGrp="1" noChangeArrowheads="1"/>
          </p:cNvSpPr>
          <p:nvPr>
            <p:ph type="body" idx="1"/>
          </p:nvPr>
        </p:nvSpPr>
        <p:spPr>
          <a:noFill/>
        </p:spPr>
        <p:txBody>
          <a:bodyPr/>
          <a:lstStyle/>
          <a:p>
            <a:pPr eaLnBrk="1" hangingPunct="1"/>
            <a:r>
              <a:rPr lang="en-US" altLang="en-US"/>
              <a:t>Exhibit 6-4</a:t>
            </a:r>
          </a:p>
        </p:txBody>
      </p:sp>
    </p:spTree>
    <p:extLst>
      <p:ext uri="{BB962C8B-B14F-4D97-AF65-F5344CB8AC3E}">
        <p14:creationId xmlns:p14="http://schemas.microsoft.com/office/powerpoint/2010/main" val="4727629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7B0DCED9-4851-D94B-8609-0BD49A0100D6}"/>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DD811A6-C088-8A47-97EA-63C931FD6D2C}" type="slidenum">
              <a:rPr lang="en-US" altLang="en-US"/>
              <a:pPr/>
              <a:t>31</a:t>
            </a:fld>
            <a:endParaRPr lang="en-US" altLang="en-US"/>
          </a:p>
        </p:txBody>
      </p:sp>
      <p:sp>
        <p:nvSpPr>
          <p:cNvPr id="68611" name="Rectangle 2">
            <a:extLst>
              <a:ext uri="{FF2B5EF4-FFF2-40B4-BE49-F238E27FC236}">
                <a16:creationId xmlns:a16="http://schemas.microsoft.com/office/drawing/2014/main" id="{E98A36CC-FE77-6447-8E8D-E60DE44E10FB}"/>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6250F0AB-BE07-CF40-927F-93DD662C3ABB}"/>
              </a:ext>
            </a:extLst>
          </p:cNvPr>
          <p:cNvSpPr>
            <a:spLocks noGrp="1" noChangeArrowheads="1"/>
          </p:cNvSpPr>
          <p:nvPr>
            <p:ph type="body" idx="1"/>
          </p:nvPr>
        </p:nvSpPr>
        <p:spPr>
          <a:noFill/>
        </p:spPr>
        <p:txBody>
          <a:bodyPr/>
          <a:lstStyle/>
          <a:p>
            <a:pPr eaLnBrk="1" hangingPunct="1"/>
            <a:r>
              <a:rPr lang="en-US" altLang="en-US"/>
              <a:t>Exhibit 6-5</a:t>
            </a:r>
          </a:p>
        </p:txBody>
      </p:sp>
    </p:spTree>
    <p:extLst>
      <p:ext uri="{BB962C8B-B14F-4D97-AF65-F5344CB8AC3E}">
        <p14:creationId xmlns:p14="http://schemas.microsoft.com/office/powerpoint/2010/main" val="41527830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CCB749C4-9585-B646-A05A-EBF974C3E81B}"/>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FB3CB1E-1763-2B4E-A087-76DEBFE42C5E}" type="slidenum">
              <a:rPr lang="en-US" altLang="en-US"/>
              <a:pPr/>
              <a:t>32</a:t>
            </a:fld>
            <a:endParaRPr lang="en-US" altLang="en-US"/>
          </a:p>
        </p:txBody>
      </p:sp>
      <p:sp>
        <p:nvSpPr>
          <p:cNvPr id="70659" name="Rectangle 2">
            <a:extLst>
              <a:ext uri="{FF2B5EF4-FFF2-40B4-BE49-F238E27FC236}">
                <a16:creationId xmlns:a16="http://schemas.microsoft.com/office/drawing/2014/main" id="{0336AFCF-F9AE-3744-B863-546050A18847}"/>
              </a:ext>
            </a:extLst>
          </p:cNvPr>
          <p:cNvSpPr>
            <a:spLocks noGrp="1" noRot="1" noChangeAspect="1" noChangeArrowheads="1" noTextEdit="1"/>
          </p:cNvSpPr>
          <p:nvPr>
            <p:ph type="sldImg"/>
          </p:nvPr>
        </p:nvSpPr>
        <p:spPr>
          <a:ln/>
        </p:spPr>
      </p:sp>
      <p:sp>
        <p:nvSpPr>
          <p:cNvPr id="70660" name="Rectangle 3">
            <a:extLst>
              <a:ext uri="{FF2B5EF4-FFF2-40B4-BE49-F238E27FC236}">
                <a16:creationId xmlns:a16="http://schemas.microsoft.com/office/drawing/2014/main" id="{8FC1E739-9000-0C49-95E4-2BF65B7666B7}"/>
              </a:ext>
            </a:extLst>
          </p:cNvPr>
          <p:cNvSpPr>
            <a:spLocks noGrp="1" noChangeArrowheads="1"/>
          </p:cNvSpPr>
          <p:nvPr>
            <p:ph type="body" idx="1"/>
          </p:nvPr>
        </p:nvSpPr>
        <p:spPr>
          <a:noFill/>
        </p:spPr>
        <p:txBody>
          <a:bodyPr/>
          <a:lstStyle/>
          <a:p>
            <a:pPr eaLnBrk="1" hangingPunct="1"/>
            <a:r>
              <a:rPr lang="en-US" altLang="en-US"/>
              <a:t>People without scientific training may think that a correlation is causation. However, just because two things change together does not imply a cause-and-effect relationship. The essential element of causation is that some external factor produces a change in the dependent variable: A produces B. Empirically, we never demonstrate causality with certainty because we do not prove causal linkages deductively. Empirical research conclusions are based on inferences or inductive conclusions. These conclusions are probability statements, based on what we observe and measure and what we conclude is likely to happen. </a:t>
            </a:r>
          </a:p>
          <a:p>
            <a:pPr eaLnBrk="1" hangingPunct="1"/>
            <a:r>
              <a:rPr lang="en-US" altLang="en-US"/>
              <a:t>There are three possible relationships that can occur between two variables. These are named in the slide. A symmetrical relationship is one in which two variables vary together but we assume the changes in neither variables are due to changes in the other. </a:t>
            </a:r>
          </a:p>
          <a:p>
            <a:pPr eaLnBrk="1" hangingPunct="1"/>
            <a:r>
              <a:rPr lang="en-US" altLang="en-US"/>
              <a:t>A reciprocal relationship exists when two variables mutually influence or reinforce each other. </a:t>
            </a:r>
          </a:p>
          <a:p>
            <a:pPr eaLnBrk="1" hangingPunct="1"/>
            <a:r>
              <a:rPr lang="en-US" altLang="en-US"/>
              <a:t>With asymmetrical relationships, we postulate that changes in one variable (independent variable) are responsible for changes in another (dependent variable). Exhibit 8-3 describes the four types of asymmetrical relationships and is provided on the next slide.</a:t>
            </a:r>
          </a:p>
        </p:txBody>
      </p:sp>
    </p:spTree>
    <p:extLst>
      <p:ext uri="{BB962C8B-B14F-4D97-AF65-F5344CB8AC3E}">
        <p14:creationId xmlns:p14="http://schemas.microsoft.com/office/powerpoint/2010/main" val="33695314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446B29C5-BD08-AF41-AD76-3CC5C71E9F82}"/>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0ABF360-0D50-D74A-8960-46DA9235B0F8}" type="slidenum">
              <a:rPr lang="en-US" altLang="en-US"/>
              <a:pPr/>
              <a:t>33</a:t>
            </a:fld>
            <a:endParaRPr lang="en-US" altLang="en-US"/>
          </a:p>
        </p:txBody>
      </p:sp>
      <p:sp>
        <p:nvSpPr>
          <p:cNvPr id="72707" name="Rectangle 2">
            <a:extLst>
              <a:ext uri="{FF2B5EF4-FFF2-40B4-BE49-F238E27FC236}">
                <a16:creationId xmlns:a16="http://schemas.microsoft.com/office/drawing/2014/main" id="{8F1A90F3-3F71-CB45-941F-E1AF475C7C81}"/>
              </a:ext>
            </a:extLst>
          </p:cNvPr>
          <p:cNvSpPr>
            <a:spLocks noGrp="1" noRot="1" noChangeAspect="1" noChangeArrowheads="1" noTextEdit="1"/>
          </p:cNvSpPr>
          <p:nvPr>
            <p:ph type="sldImg"/>
          </p:nvPr>
        </p:nvSpPr>
        <p:spPr>
          <a:ln/>
        </p:spPr>
      </p:sp>
      <p:sp>
        <p:nvSpPr>
          <p:cNvPr id="72708" name="Rectangle 3">
            <a:extLst>
              <a:ext uri="{FF2B5EF4-FFF2-40B4-BE49-F238E27FC236}">
                <a16:creationId xmlns:a16="http://schemas.microsoft.com/office/drawing/2014/main" id="{ACEC9691-BB8A-CA46-94B8-C93B2F6FCA81}"/>
              </a:ext>
            </a:extLst>
          </p:cNvPr>
          <p:cNvSpPr>
            <a:spLocks noGrp="1" noChangeArrowheads="1"/>
          </p:cNvSpPr>
          <p:nvPr>
            <p:ph type="body" idx="1"/>
          </p:nvPr>
        </p:nvSpPr>
        <p:spPr>
          <a:noFill/>
        </p:spPr>
        <p:txBody>
          <a:bodyPr/>
          <a:lstStyle/>
          <a:p>
            <a:pPr marL="228600" indent="-228600" eaLnBrk="1" hangingPunct="1"/>
            <a:r>
              <a:rPr lang="en-US" altLang="en-US"/>
              <a:t>Exhibit 8-3 details…relationship but students need to understand the foundations:</a:t>
            </a:r>
          </a:p>
          <a:p>
            <a:pPr marL="228600" indent="-228600" eaLnBrk="1" hangingPunct="1">
              <a:buFontTx/>
              <a:buChar char="•"/>
            </a:pPr>
            <a:r>
              <a:rPr lang="en-US" altLang="en-US" sz="500"/>
              <a:t>A </a:t>
            </a:r>
            <a:r>
              <a:rPr lang="en-US" altLang="en-US" sz="500" b="1"/>
              <a:t>stimulus</a:t>
            </a:r>
            <a:r>
              <a:rPr lang="en-US" altLang="en-US" sz="500"/>
              <a:t> is an event or force (e.g., drop in temperature, crash of stock market, product recall, or explosion in factory). </a:t>
            </a:r>
          </a:p>
          <a:p>
            <a:pPr marL="228600" indent="-228600" eaLnBrk="1" hangingPunct="1">
              <a:buFontTx/>
              <a:buChar char="•"/>
            </a:pPr>
            <a:r>
              <a:rPr lang="en-US" altLang="en-US" sz="500"/>
              <a:t>A </a:t>
            </a:r>
            <a:r>
              <a:rPr lang="en-US" altLang="en-US" sz="500" b="1"/>
              <a:t>response</a:t>
            </a:r>
            <a:r>
              <a:rPr lang="en-US" altLang="en-US" sz="500"/>
              <a:t> is a decision or reaction. </a:t>
            </a:r>
          </a:p>
          <a:p>
            <a:pPr marL="228600" indent="-228600" eaLnBrk="1" hangingPunct="1">
              <a:buFontTx/>
              <a:buChar char="•"/>
            </a:pPr>
            <a:r>
              <a:rPr lang="en-US" altLang="en-US" sz="500"/>
              <a:t>A </a:t>
            </a:r>
            <a:r>
              <a:rPr lang="en-US" altLang="en-US" sz="500" b="1"/>
              <a:t>property</a:t>
            </a:r>
            <a:r>
              <a:rPr lang="en-US" altLang="en-US" sz="500"/>
              <a:t> is an enduring characteristic of a subject that does not depend on circumstances for its activation (e.g., age, gender, family status, religious affiliation, ethnic group, or physical condition). </a:t>
            </a:r>
          </a:p>
          <a:p>
            <a:pPr marL="228600" indent="-228600" eaLnBrk="1" hangingPunct="1">
              <a:buFontTx/>
              <a:buChar char="•"/>
            </a:pPr>
            <a:r>
              <a:rPr lang="en-US" altLang="en-US" sz="500"/>
              <a:t>A </a:t>
            </a:r>
            <a:r>
              <a:rPr lang="en-US" altLang="en-US" sz="500" b="1"/>
              <a:t>disposition</a:t>
            </a:r>
            <a:r>
              <a:rPr lang="en-US" altLang="en-US" sz="500"/>
              <a:t> is a tendency to respond in a certain way under certain circumstances (e.g., attitudes, opinions, habits, values, and drives). </a:t>
            </a:r>
          </a:p>
          <a:p>
            <a:pPr marL="228600" indent="-228600" eaLnBrk="1" hangingPunct="1">
              <a:buFontTx/>
              <a:buChar char="•"/>
            </a:pPr>
            <a:r>
              <a:rPr lang="en-US" altLang="en-US" sz="500"/>
              <a:t>A </a:t>
            </a:r>
            <a:r>
              <a:rPr lang="en-US" altLang="en-US" sz="500" b="1"/>
              <a:t>behavior</a:t>
            </a:r>
            <a:r>
              <a:rPr lang="en-US" altLang="en-US" sz="500"/>
              <a:t> is an action (e.g., consumption habits, work performance, interpersonal acts, and other kinds of performance).</a:t>
            </a:r>
          </a:p>
        </p:txBody>
      </p:sp>
    </p:spTree>
    <p:extLst>
      <p:ext uri="{BB962C8B-B14F-4D97-AF65-F5344CB8AC3E}">
        <p14:creationId xmlns:p14="http://schemas.microsoft.com/office/powerpoint/2010/main" val="32644429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E75EB264-BFAE-0E47-B439-BCC45AC9E701}"/>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401D6B4-F5D2-8B43-BFC1-4D851673D3EC}" type="slidenum">
              <a:rPr lang="en-US" altLang="en-US"/>
              <a:pPr/>
              <a:t>34</a:t>
            </a:fld>
            <a:endParaRPr lang="en-US" altLang="en-US"/>
          </a:p>
        </p:txBody>
      </p:sp>
      <p:sp>
        <p:nvSpPr>
          <p:cNvPr id="74755" name="Rectangle 2">
            <a:extLst>
              <a:ext uri="{FF2B5EF4-FFF2-40B4-BE49-F238E27FC236}">
                <a16:creationId xmlns:a16="http://schemas.microsoft.com/office/drawing/2014/main" id="{BD2C8600-2959-9E41-8224-73F1DACCA663}"/>
              </a:ext>
            </a:extLst>
          </p:cNvPr>
          <p:cNvSpPr>
            <a:spLocks noGrp="1" noRot="1" noChangeAspect="1" noChangeArrowheads="1" noTextEdit="1"/>
          </p:cNvSpPr>
          <p:nvPr>
            <p:ph type="sldImg"/>
          </p:nvPr>
        </p:nvSpPr>
        <p:spPr>
          <a:ln/>
        </p:spPr>
      </p:sp>
      <p:sp>
        <p:nvSpPr>
          <p:cNvPr id="74756" name="Rectangle 3">
            <a:extLst>
              <a:ext uri="{FF2B5EF4-FFF2-40B4-BE49-F238E27FC236}">
                <a16:creationId xmlns:a16="http://schemas.microsoft.com/office/drawing/2014/main" id="{BBD80722-C06A-CA42-BC32-1ACE99B018BD}"/>
              </a:ext>
            </a:extLst>
          </p:cNvPr>
          <p:cNvSpPr>
            <a:spLocks noGrp="1" noChangeArrowheads="1"/>
          </p:cNvSpPr>
          <p:nvPr>
            <p:ph type="body" idx="1"/>
          </p:nvPr>
        </p:nvSpPr>
        <p:spPr>
          <a:noFill/>
        </p:spPr>
        <p:txBody>
          <a:bodyPr/>
          <a:lstStyle/>
          <a:p>
            <a:pPr marL="228600" indent="-228600" eaLnBrk="1" hangingPunct="1"/>
            <a:r>
              <a:rPr lang="en-US" altLang="en-US"/>
              <a:t>Exhibit 8-3 details the four types of asymmetrical causal relationships.</a:t>
            </a:r>
          </a:p>
          <a:p>
            <a:pPr marL="228600" indent="-228600" eaLnBrk="1" hangingPunct="1">
              <a:buFontTx/>
              <a:buChar char="•"/>
            </a:pPr>
            <a:r>
              <a:rPr lang="en-US" altLang="en-US"/>
              <a:t>A </a:t>
            </a:r>
            <a:r>
              <a:rPr lang="en-US" altLang="en-US" b="1"/>
              <a:t>stimulus-response relationship</a:t>
            </a:r>
            <a:r>
              <a:rPr lang="en-US" altLang="en-US"/>
              <a:t> refers to an event or change that results in a response from some object. An example is a change in commission structure that leads to a higher level of agent sales.</a:t>
            </a:r>
          </a:p>
          <a:p>
            <a:pPr marL="228600" indent="-228600" eaLnBrk="1" hangingPunct="1">
              <a:buFontTx/>
              <a:buChar char="•"/>
            </a:pPr>
            <a:r>
              <a:rPr lang="en-US" altLang="en-US"/>
              <a:t>A </a:t>
            </a:r>
            <a:r>
              <a:rPr lang="en-US" altLang="en-US" b="1"/>
              <a:t>property-disposition relationship</a:t>
            </a:r>
            <a:r>
              <a:rPr lang="en-US" altLang="en-US"/>
              <a:t> refers to an existing property that causes a disposition. An example is the relationship between age and attitudes about saving.</a:t>
            </a:r>
          </a:p>
          <a:p>
            <a:pPr marL="228600" indent="-228600" eaLnBrk="1" hangingPunct="1">
              <a:buFontTx/>
              <a:buChar char="•"/>
            </a:pPr>
            <a:r>
              <a:rPr lang="en-US" altLang="en-US"/>
              <a:t>A </a:t>
            </a:r>
            <a:r>
              <a:rPr lang="en-US" altLang="en-US" b="1"/>
              <a:t>disposition-behavior relationship</a:t>
            </a:r>
            <a:r>
              <a:rPr lang="en-US" altLang="en-US"/>
              <a:t> refers to a disposition that causes a specific behavior. An example is the relationship between moral values and shoplifting.</a:t>
            </a:r>
          </a:p>
          <a:p>
            <a:pPr marL="228600" indent="-228600" eaLnBrk="1" hangingPunct="1">
              <a:buFontTx/>
              <a:buChar char="•"/>
            </a:pPr>
            <a:r>
              <a:rPr lang="en-US" altLang="en-US"/>
              <a:t>A </a:t>
            </a:r>
            <a:r>
              <a:rPr lang="en-US" altLang="en-US" b="1"/>
              <a:t>property-behavior relationship</a:t>
            </a:r>
            <a:r>
              <a:rPr lang="en-US" altLang="en-US"/>
              <a:t> refers to an existing property that causes a specific behavior. An example is the relationship between age and sports participation.</a:t>
            </a:r>
          </a:p>
        </p:txBody>
      </p:sp>
    </p:spTree>
    <p:extLst>
      <p:ext uri="{BB962C8B-B14F-4D97-AF65-F5344CB8AC3E}">
        <p14:creationId xmlns:p14="http://schemas.microsoft.com/office/powerpoint/2010/main" val="370678051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a:extLst>
              <a:ext uri="{FF2B5EF4-FFF2-40B4-BE49-F238E27FC236}">
                <a16:creationId xmlns:a16="http://schemas.microsoft.com/office/drawing/2014/main" id="{F676AAEC-AB05-D84A-8237-4B4F61605913}"/>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A5AE218-D0C4-7549-82D9-4ED09D210503}" type="slidenum">
              <a:rPr lang="en-US" altLang="en-US"/>
              <a:pPr/>
              <a:t>35</a:t>
            </a:fld>
            <a:endParaRPr lang="en-US" altLang="en-US"/>
          </a:p>
        </p:txBody>
      </p:sp>
      <p:sp>
        <p:nvSpPr>
          <p:cNvPr id="76803" name="Rectangle 2">
            <a:extLst>
              <a:ext uri="{FF2B5EF4-FFF2-40B4-BE49-F238E27FC236}">
                <a16:creationId xmlns:a16="http://schemas.microsoft.com/office/drawing/2014/main" id="{E8186BAC-752E-2743-823B-DC35E8123866}"/>
              </a:ext>
            </a:extLst>
          </p:cNvPr>
          <p:cNvSpPr>
            <a:spLocks noGrp="1" noRot="1" noChangeAspect="1" noChangeArrowheads="1" noTextEdit="1"/>
          </p:cNvSpPr>
          <p:nvPr>
            <p:ph type="sldImg"/>
          </p:nvPr>
        </p:nvSpPr>
        <p:spPr>
          <a:ln/>
        </p:spPr>
      </p:sp>
      <p:sp>
        <p:nvSpPr>
          <p:cNvPr id="76804" name="Rectangle 3">
            <a:extLst>
              <a:ext uri="{FF2B5EF4-FFF2-40B4-BE49-F238E27FC236}">
                <a16:creationId xmlns:a16="http://schemas.microsoft.com/office/drawing/2014/main" id="{B3D3A65A-ABF0-7345-B174-A967EE6F80FD}"/>
              </a:ext>
            </a:extLst>
          </p:cNvPr>
          <p:cNvSpPr>
            <a:spLocks noGrp="1" noChangeArrowheads="1"/>
          </p:cNvSpPr>
          <p:nvPr>
            <p:ph type="body" idx="1"/>
          </p:nvPr>
        </p:nvSpPr>
        <p:spPr>
          <a:noFill/>
        </p:spPr>
        <p:txBody>
          <a:bodyPr/>
          <a:lstStyle/>
          <a:p>
            <a:pPr eaLnBrk="1" hangingPunct="1"/>
            <a:endParaRPr lang="en-US" altLang="en-US" sz="500"/>
          </a:p>
        </p:txBody>
      </p:sp>
    </p:spTree>
    <p:extLst>
      <p:ext uri="{BB962C8B-B14F-4D97-AF65-F5344CB8AC3E}">
        <p14:creationId xmlns:p14="http://schemas.microsoft.com/office/powerpoint/2010/main" val="1398907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a:extLst>
              <a:ext uri="{FF2B5EF4-FFF2-40B4-BE49-F238E27FC236}">
                <a16:creationId xmlns:a16="http://schemas.microsoft.com/office/drawing/2014/main" id="{338F5F7C-6B89-7440-8BDE-2FB7048C9827}"/>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185D97C-3984-EE40-A25C-2C3E79D01DB5}" type="slidenum">
              <a:rPr lang="en-US" altLang="en-US"/>
              <a:pPr/>
              <a:t>36</a:t>
            </a:fld>
            <a:endParaRPr lang="en-US" altLang="en-US"/>
          </a:p>
        </p:txBody>
      </p:sp>
      <p:sp>
        <p:nvSpPr>
          <p:cNvPr id="78851" name="Rectangle 2">
            <a:extLst>
              <a:ext uri="{FF2B5EF4-FFF2-40B4-BE49-F238E27FC236}">
                <a16:creationId xmlns:a16="http://schemas.microsoft.com/office/drawing/2014/main" id="{A435BE6B-244E-FA4E-9174-C01AEF7E4F8D}"/>
              </a:ext>
            </a:extLst>
          </p:cNvPr>
          <p:cNvSpPr>
            <a:spLocks noGrp="1" noRot="1" noChangeAspect="1" noChangeArrowheads="1" noTextEdit="1"/>
          </p:cNvSpPr>
          <p:nvPr>
            <p:ph type="sldImg"/>
          </p:nvPr>
        </p:nvSpPr>
        <p:spPr>
          <a:ln/>
        </p:spPr>
      </p:sp>
      <p:sp>
        <p:nvSpPr>
          <p:cNvPr id="78852" name="Rectangle 3">
            <a:extLst>
              <a:ext uri="{FF2B5EF4-FFF2-40B4-BE49-F238E27FC236}">
                <a16:creationId xmlns:a16="http://schemas.microsoft.com/office/drawing/2014/main" id="{930E0821-EACC-C54C-B718-803E3F0B1375}"/>
              </a:ext>
            </a:extLst>
          </p:cNvPr>
          <p:cNvSpPr>
            <a:spLocks noGrp="1" noChangeArrowheads="1"/>
          </p:cNvSpPr>
          <p:nvPr>
            <p:ph type="body" idx="1"/>
          </p:nvPr>
        </p:nvSpPr>
        <p:spPr>
          <a:noFill/>
        </p:spPr>
        <p:txBody>
          <a:bodyPr/>
          <a:lstStyle/>
          <a:p>
            <a:pPr eaLnBrk="1" hangingPunct="1"/>
            <a:endParaRPr lang="en-US" altLang="en-US"/>
          </a:p>
          <a:p>
            <a:pPr eaLnBrk="1" hangingPunct="1"/>
            <a:r>
              <a:rPr lang="en-US" altLang="en-US"/>
              <a:t> </a:t>
            </a:r>
          </a:p>
        </p:txBody>
      </p:sp>
      <p:sp>
        <p:nvSpPr>
          <p:cNvPr id="78853" name="Rectangle 4">
            <a:extLst>
              <a:ext uri="{FF2B5EF4-FFF2-40B4-BE49-F238E27FC236}">
                <a16:creationId xmlns:a16="http://schemas.microsoft.com/office/drawing/2014/main" id="{8E89D85C-0B50-4347-B43C-E5D6DCF292C8}"/>
              </a:ext>
            </a:extLst>
          </p:cNvPr>
          <p:cNvSpPr>
            <a:spLocks noChangeArrowheads="1"/>
          </p:cNvSpPr>
          <p:nvPr/>
        </p:nvSpPr>
        <p:spPr bwMode="auto">
          <a:xfrm>
            <a:off x="838200" y="44958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28600" indent="-228600">
              <a:spcBef>
                <a:spcPct val="30000"/>
              </a:spcBef>
              <a:defRPr sz="1200">
                <a:solidFill>
                  <a:schemeClr val="tx1"/>
                </a:solidFill>
                <a:latin typeface="Arial" panose="020B0604020202020204" pitchFamily="34" charset="0"/>
              </a:defRPr>
            </a:lvl1pPr>
            <a:lvl2pPr marL="685800" indent="-22860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r>
              <a:rPr lang="en-US" altLang="en-US"/>
              <a:t>When testing causal hypotheses, we seek three types of evidence:</a:t>
            </a:r>
          </a:p>
          <a:p>
            <a:pPr eaLnBrk="1" hangingPunct="1">
              <a:buFontTx/>
              <a:buAutoNum type="arabicPeriod"/>
            </a:pPr>
            <a:r>
              <a:rPr lang="en-US" altLang="en-US"/>
              <a:t>Covariation between A and B.</a:t>
            </a:r>
          </a:p>
          <a:p>
            <a:pPr lvl="1" eaLnBrk="1" hangingPunct="1"/>
            <a:r>
              <a:rPr lang="en-US" altLang="en-US"/>
              <a:t>Do we find that A and B occur together in the way hypothesized?</a:t>
            </a:r>
          </a:p>
          <a:p>
            <a:pPr lvl="1" eaLnBrk="1" hangingPunct="1"/>
            <a:r>
              <a:rPr lang="en-US" altLang="en-US"/>
              <a:t>When A does not occur, is there also an absence of B?</a:t>
            </a:r>
          </a:p>
          <a:p>
            <a:pPr lvl="1" eaLnBrk="1" hangingPunct="1"/>
            <a:r>
              <a:rPr lang="en-US" altLang="en-US"/>
              <a:t>When there is more or less of A, does one also find more or less of B?</a:t>
            </a:r>
          </a:p>
          <a:p>
            <a:pPr eaLnBrk="1" hangingPunct="1"/>
            <a:r>
              <a:rPr lang="en-US" altLang="en-US"/>
              <a:t>2.  Time order of events moving in the hypothesized direction.</a:t>
            </a:r>
          </a:p>
          <a:p>
            <a:pPr eaLnBrk="1" hangingPunct="1"/>
            <a:r>
              <a:rPr lang="en-US" altLang="en-US"/>
              <a:t>	      Does A occur before B?</a:t>
            </a:r>
          </a:p>
          <a:p>
            <a:pPr eaLnBrk="1" hangingPunct="1"/>
            <a:r>
              <a:rPr lang="en-US" altLang="en-US"/>
              <a:t>3.  No other possible causes of B.</a:t>
            </a:r>
          </a:p>
          <a:p>
            <a:pPr eaLnBrk="1" hangingPunct="1"/>
            <a:r>
              <a:rPr lang="en-US" altLang="en-US"/>
              <a:t>	      Can one determine that C, D, and E do not covary with B in a way that     suggests possible causal connections?</a:t>
            </a:r>
          </a:p>
        </p:txBody>
      </p:sp>
    </p:spTree>
    <p:extLst>
      <p:ext uri="{BB962C8B-B14F-4D97-AF65-F5344CB8AC3E}">
        <p14:creationId xmlns:p14="http://schemas.microsoft.com/office/powerpoint/2010/main" val="11456237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ED8E71B4-3CEB-CB48-8C90-EB875772B70D}"/>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58A0895-95B2-854B-AB48-D3C2E303A1BF}" type="slidenum">
              <a:rPr lang="en-US" altLang="en-US"/>
              <a:pPr/>
              <a:t>38</a:t>
            </a:fld>
            <a:endParaRPr lang="en-US" altLang="en-US"/>
          </a:p>
        </p:txBody>
      </p:sp>
      <p:sp>
        <p:nvSpPr>
          <p:cNvPr id="81923" name="Rectangle 2">
            <a:extLst>
              <a:ext uri="{FF2B5EF4-FFF2-40B4-BE49-F238E27FC236}">
                <a16:creationId xmlns:a16="http://schemas.microsoft.com/office/drawing/2014/main" id="{1D48D69F-943E-BE46-8728-FE4E927FA7C2}"/>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8B284114-CAF8-1741-89DC-F49299E58C53}"/>
              </a:ext>
            </a:extLst>
          </p:cNvPr>
          <p:cNvSpPr>
            <a:spLocks noGrp="1" noChangeArrowheads="1"/>
          </p:cNvSpPr>
          <p:nvPr>
            <p:ph type="body" idx="1"/>
          </p:nvPr>
        </p:nvSpPr>
        <p:spPr>
          <a:noFill/>
        </p:spPr>
        <p:txBody>
          <a:bodyPr/>
          <a:lstStyle/>
          <a:p>
            <a:pPr eaLnBrk="1" hangingPunct="1"/>
            <a:r>
              <a:rPr lang="en-US" altLang="en-US"/>
              <a:t>The usefulness of a research design is reduced when people in a </a:t>
            </a:r>
            <a:r>
              <a:rPr lang="en-US" altLang="en-US" i="1"/>
              <a:t>disguised study</a:t>
            </a:r>
            <a:r>
              <a:rPr lang="en-US" altLang="en-US"/>
              <a:t> perceive that research is being conducted. Participants’ perceptions can influence the outcomes of research. This was first discovered in the 1920s when researchers at the Hawthorne plant of the Western Electric Company found that participants reacted favorably to receiving attention.</a:t>
            </a:r>
          </a:p>
          <a:p>
            <a:pPr eaLnBrk="1" hangingPunct="1"/>
            <a:r>
              <a:rPr lang="en-US" altLang="en-US"/>
              <a:t>There are three levels of perception to consider and these are highlighted in the slide.</a:t>
            </a:r>
          </a:p>
          <a:p>
            <a:pPr eaLnBrk="1" hangingPunct="1"/>
            <a:r>
              <a:rPr lang="en-US" altLang="en-US"/>
              <a:t>Mystery shopping sometimes provides an example of the third level of perception. Mystery shopping involves individuals who pose as customers and visit retail or service organizations to observe and measure specific behaviors or circumstances. If a retail sales associate knows that she is being observed and evaluated, she is likely to modify her performance.</a:t>
            </a:r>
          </a:p>
        </p:txBody>
      </p:sp>
    </p:spTree>
    <p:extLst>
      <p:ext uri="{BB962C8B-B14F-4D97-AF65-F5344CB8AC3E}">
        <p14:creationId xmlns:p14="http://schemas.microsoft.com/office/powerpoint/2010/main" val="41383053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248B06BC-BF27-1946-8C08-81EFC097950A}"/>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DAC3F6B-9966-BF45-9D2E-65AED12448CC}" type="slidenum">
              <a:rPr lang="en-US" altLang="en-US"/>
              <a:pPr/>
              <a:t>39</a:t>
            </a:fld>
            <a:endParaRPr lang="en-US" altLang="en-US"/>
          </a:p>
        </p:txBody>
      </p:sp>
      <p:sp>
        <p:nvSpPr>
          <p:cNvPr id="83971" name="Rectangle 2">
            <a:extLst>
              <a:ext uri="{FF2B5EF4-FFF2-40B4-BE49-F238E27FC236}">
                <a16:creationId xmlns:a16="http://schemas.microsoft.com/office/drawing/2014/main" id="{BD456355-7EFB-0A46-8678-8BB9D5B6D3BD}"/>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6ADEDDAB-A29D-B641-A617-5D967DFA3094}"/>
              </a:ext>
            </a:extLst>
          </p:cNvPr>
          <p:cNvSpPr>
            <a:spLocks noGrp="1" noChangeArrowheads="1"/>
          </p:cNvSpPr>
          <p:nvPr>
            <p:ph type="body" idx="1"/>
          </p:nvPr>
        </p:nvSpPr>
        <p:spPr>
          <a:noFill/>
        </p:spPr>
        <p:txBody>
          <a:bodyPr/>
          <a:lstStyle/>
          <a:p>
            <a:pPr eaLnBrk="1" hangingPunct="1"/>
            <a:r>
              <a:rPr lang="en-US" altLang="en-US"/>
              <a:t>Exhibit 6-3 organizes research design into eight categories. This slide is offered as a recap of the issues discussed.</a:t>
            </a:r>
          </a:p>
        </p:txBody>
      </p:sp>
    </p:spTree>
    <p:extLst>
      <p:ext uri="{BB962C8B-B14F-4D97-AF65-F5344CB8AC3E}">
        <p14:creationId xmlns:p14="http://schemas.microsoft.com/office/powerpoint/2010/main" val="21421049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3E110B42-C373-A241-9195-22119FFF7C5A}"/>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FE124A9-084B-8D44-B233-E6D99F04CD6E}" type="slidenum">
              <a:rPr lang="en-US" altLang="en-US"/>
              <a:pPr/>
              <a:t>40</a:t>
            </a:fld>
            <a:endParaRPr lang="en-US" altLang="en-US"/>
          </a:p>
        </p:txBody>
      </p:sp>
      <p:sp>
        <p:nvSpPr>
          <p:cNvPr id="86019" name="Rectangle 2">
            <a:extLst>
              <a:ext uri="{FF2B5EF4-FFF2-40B4-BE49-F238E27FC236}">
                <a16:creationId xmlns:a16="http://schemas.microsoft.com/office/drawing/2014/main" id="{B864ADCF-7C15-5441-A0A4-9A87F1D13F31}"/>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id="{E2432896-599F-A343-8FFA-6F683DFC5E4D}"/>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5631435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A410AD5E-592C-154D-A5B9-9F7A576A39D7}"/>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6BFC356-A971-EF4E-B27E-30D9CA4EB6FF}" type="slidenum">
              <a:rPr lang="en-US" altLang="en-US"/>
              <a:pPr/>
              <a:t>41</a:t>
            </a:fld>
            <a:endParaRPr lang="en-US" altLang="en-US"/>
          </a:p>
        </p:txBody>
      </p:sp>
      <p:sp>
        <p:nvSpPr>
          <p:cNvPr id="88067" name="Rectangle 2">
            <a:extLst>
              <a:ext uri="{FF2B5EF4-FFF2-40B4-BE49-F238E27FC236}">
                <a16:creationId xmlns:a16="http://schemas.microsoft.com/office/drawing/2014/main" id="{F75A467F-88BF-0547-A5A9-2B042C76CE53}"/>
              </a:ext>
            </a:extLst>
          </p:cNvPr>
          <p:cNvSpPr>
            <a:spLocks noGrp="1" noRot="1" noChangeAspect="1" noChangeArrowheads="1" noTextEdit="1"/>
          </p:cNvSpPr>
          <p:nvPr>
            <p:ph type="sldImg"/>
          </p:nvPr>
        </p:nvSpPr>
        <p:spPr>
          <a:ln/>
        </p:spPr>
      </p:sp>
      <p:sp>
        <p:nvSpPr>
          <p:cNvPr id="88068" name="Rectangle 3">
            <a:extLst>
              <a:ext uri="{FF2B5EF4-FFF2-40B4-BE49-F238E27FC236}">
                <a16:creationId xmlns:a16="http://schemas.microsoft.com/office/drawing/2014/main" id="{8ED3824E-674F-DE46-9CF9-FE9A55CEE159}"/>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0773345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539552" y="1556792"/>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Slide Number Placeholder 5">
            <a:extLst>
              <a:ext uri="{FF2B5EF4-FFF2-40B4-BE49-F238E27FC236}">
                <a16:creationId xmlns:a16="http://schemas.microsoft.com/office/drawing/2014/main" id="{3B4C6F13-A80F-4A39-A4A0-19B5FE3B9C95}"/>
              </a:ext>
            </a:extLst>
          </p:cNvPr>
          <p:cNvSpPr>
            <a:spLocks noGrp="1"/>
          </p:cNvSpPr>
          <p:nvPr>
            <p:ph type="sldNum" sz="quarter" idx="11"/>
          </p:nvPr>
        </p:nvSpPr>
        <p:spPr>
          <a:xfrm>
            <a:off x="8321675" y="5334488"/>
            <a:ext cx="730250" cy="339725"/>
          </a:xfrm>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8316416" y="5323407"/>
            <a:ext cx="730250" cy="339725"/>
          </a:xfrm>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524000" y="46038"/>
            <a:ext cx="7620000" cy="1173162"/>
          </a:xfrm>
        </p:spPr>
        <p:txBody>
          <a:bodyPr/>
          <a:lstStyle/>
          <a:p>
            <a:r>
              <a:rPr lang="en-US"/>
              <a:t>Click to edit Master title style</a:t>
            </a:r>
            <a:endParaRPr lang="en-GB"/>
          </a:p>
        </p:txBody>
      </p:sp>
      <p:sp>
        <p:nvSpPr>
          <p:cNvPr id="3" name="Text Placeholder 2"/>
          <p:cNvSpPr>
            <a:spLocks noGrp="1"/>
          </p:cNvSpPr>
          <p:nvPr>
            <p:ph type="body" sz="half" idx="1"/>
          </p:nvPr>
        </p:nvSpPr>
        <p:spPr>
          <a:xfrm>
            <a:off x="533400" y="1600200"/>
            <a:ext cx="4000500" cy="51054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4686300" y="1600200"/>
            <a:ext cx="4000500" cy="5105400"/>
          </a:xfrm>
        </p:spPr>
        <p:txBody>
          <a:bodyPr/>
          <a:lstStyle/>
          <a:p>
            <a:pPr lvl="0"/>
            <a:endParaRPr lang="en-GB" noProof="0"/>
          </a:p>
        </p:txBody>
      </p:sp>
      <p:sp>
        <p:nvSpPr>
          <p:cNvPr id="5" name="Rectangle 5">
            <a:extLst>
              <a:ext uri="{FF2B5EF4-FFF2-40B4-BE49-F238E27FC236}">
                <a16:creationId xmlns:a16="http://schemas.microsoft.com/office/drawing/2014/main" id="{E51B444A-10E3-4C46-914D-FF1292F31D79}"/>
              </a:ext>
            </a:extLst>
          </p:cNvPr>
          <p:cNvSpPr>
            <a:spLocks noGrp="1" noChangeArrowheads="1"/>
          </p:cNvSpPr>
          <p:nvPr>
            <p:ph type="sldNum" sz="quarter" idx="10"/>
          </p:nvPr>
        </p:nvSpPr>
        <p:spPr>
          <a:ln/>
        </p:spPr>
        <p:txBody>
          <a:bodyPr/>
          <a:lstStyle>
            <a:lvl1pPr>
              <a:defRPr/>
            </a:lvl1pPr>
          </a:lstStyle>
          <a:p>
            <a:r>
              <a:rPr lang="en-US" altLang="en-US"/>
              <a:t>6-</a:t>
            </a:r>
            <a:fld id="{A2BD945B-1C15-CF4C-A4A4-997665A6FDB3}" type="slidenum">
              <a:rPr lang="en-US" altLang="en-US"/>
              <a:pPr/>
              <a:t>‹#›</a:t>
            </a:fld>
            <a:endParaRPr lang="en-US" altLang="en-US"/>
          </a:p>
        </p:txBody>
      </p:sp>
    </p:spTree>
    <p:extLst>
      <p:ext uri="{BB962C8B-B14F-4D97-AF65-F5344CB8AC3E}">
        <p14:creationId xmlns:p14="http://schemas.microsoft.com/office/powerpoint/2010/main" val="20632842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524000" y="46038"/>
            <a:ext cx="7620000" cy="1173162"/>
          </a:xfrm>
        </p:spPr>
        <p:txBody>
          <a:bodyPr/>
          <a:lstStyle/>
          <a:p>
            <a:r>
              <a:rPr lang="en-US"/>
              <a:t>Click to edit Master title style</a:t>
            </a:r>
            <a:endParaRPr lang="en-GB"/>
          </a:p>
        </p:txBody>
      </p:sp>
      <p:sp>
        <p:nvSpPr>
          <p:cNvPr id="3" name="Table Placeholder 2"/>
          <p:cNvSpPr>
            <a:spLocks noGrp="1"/>
          </p:cNvSpPr>
          <p:nvPr>
            <p:ph type="tbl" idx="1"/>
          </p:nvPr>
        </p:nvSpPr>
        <p:spPr>
          <a:xfrm>
            <a:off x="533400" y="1600200"/>
            <a:ext cx="8153400" cy="5105400"/>
          </a:xfrm>
        </p:spPr>
        <p:txBody>
          <a:bodyPr/>
          <a:lstStyle/>
          <a:p>
            <a:pPr lvl="0"/>
            <a:endParaRPr lang="en-GB" noProof="0"/>
          </a:p>
        </p:txBody>
      </p:sp>
      <p:sp>
        <p:nvSpPr>
          <p:cNvPr id="4" name="Rectangle 5">
            <a:extLst>
              <a:ext uri="{FF2B5EF4-FFF2-40B4-BE49-F238E27FC236}">
                <a16:creationId xmlns:a16="http://schemas.microsoft.com/office/drawing/2014/main" id="{12B4948F-EDD0-9148-B1A2-7298739F2A53}"/>
              </a:ext>
            </a:extLst>
          </p:cNvPr>
          <p:cNvSpPr>
            <a:spLocks noGrp="1" noChangeArrowheads="1"/>
          </p:cNvSpPr>
          <p:nvPr>
            <p:ph type="sldNum" sz="quarter" idx="10"/>
          </p:nvPr>
        </p:nvSpPr>
        <p:spPr>
          <a:ln/>
        </p:spPr>
        <p:txBody>
          <a:bodyPr/>
          <a:lstStyle>
            <a:lvl1pPr>
              <a:defRPr/>
            </a:lvl1pPr>
          </a:lstStyle>
          <a:p>
            <a:r>
              <a:rPr lang="en-US" altLang="en-US"/>
              <a:t>6-</a:t>
            </a:r>
            <a:fld id="{AD2DF2B8-8235-B14B-96AB-AF38F532E48C}" type="slidenum">
              <a:rPr lang="en-US" altLang="en-US"/>
              <a:pPr/>
              <a:t>‹#›</a:t>
            </a:fld>
            <a:endParaRPr lang="en-US" altLang="en-US"/>
          </a:p>
        </p:txBody>
      </p:sp>
    </p:spTree>
    <p:extLst>
      <p:ext uri="{BB962C8B-B14F-4D97-AF65-F5344CB8AC3E}">
        <p14:creationId xmlns:p14="http://schemas.microsoft.com/office/powerpoint/2010/main" val="1352262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8321675" y="5334488"/>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79512" y="1412776"/>
            <a:ext cx="9500592" cy="2520280"/>
          </a:xfrm>
        </p:spPr>
        <p:txBody>
          <a:bodyPr/>
          <a:lstStyle/>
          <a:p>
            <a:br>
              <a:rPr lang="en-GB" altLang="en-US" sz="3200" dirty="0"/>
            </a:br>
            <a:br>
              <a:rPr lang="en-GB" altLang="en-US" sz="3200" dirty="0"/>
            </a:br>
            <a:r>
              <a:rPr lang="en-GB" altLang="en-US" sz="3200" b="1" dirty="0"/>
              <a:t>Research Principles and Philosophy </a:t>
            </a:r>
            <a:br>
              <a:rPr lang="en-GB" altLang="en-US" sz="3200" b="1" dirty="0"/>
            </a:br>
            <a:r>
              <a:rPr lang="en-GB" altLang="en-US" sz="3200" b="1" dirty="0"/>
              <a:t>[LCDB7007] </a:t>
            </a:r>
            <a:br>
              <a:rPr lang="en-GB" altLang="en-US" sz="3200" b="1" dirty="0"/>
            </a:br>
            <a:br>
              <a:rPr lang="en-GB" altLang="en-US" sz="3200" b="1" dirty="0"/>
            </a:br>
            <a:r>
              <a:rPr lang="en-US" altLang="en-US" sz="3200" b="1" dirty="0">
                <a:solidFill>
                  <a:srgbClr val="FF0000"/>
                </a:solidFill>
              </a:rPr>
              <a:t>Week  3  (Part 2 of 2)</a:t>
            </a:r>
            <a:br>
              <a:rPr lang="en-US" altLang="en-US" sz="3200" b="1" dirty="0">
                <a:solidFill>
                  <a:srgbClr val="FF0000"/>
                </a:solidFill>
              </a:rPr>
            </a:br>
            <a:br>
              <a:rPr lang="en-US" altLang="en-US" sz="3200" b="1" dirty="0">
                <a:solidFill>
                  <a:srgbClr val="FF0000"/>
                </a:solidFill>
              </a:rPr>
            </a:br>
            <a:r>
              <a:rPr lang="en-US" altLang="en-US" sz="3200" dirty="0">
                <a:solidFill>
                  <a:srgbClr val="0000FF"/>
                </a:solidFill>
                <a:effectLst>
                  <a:outerShdw blurRad="38100" dist="38100" dir="2700000" algn="tl">
                    <a:srgbClr val="000000"/>
                  </a:outerShdw>
                </a:effectLst>
                <a:highlight>
                  <a:srgbClr val="FFFF00"/>
                </a:highlight>
              </a:rPr>
              <a:t>Research Design </a:t>
            </a:r>
            <a:endParaRPr lang="en-US" b="1" dirty="0">
              <a:solidFill>
                <a:srgbClr val="0000FF"/>
              </a:solidFill>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4E388399-4717-D440-B9AB-76247ECACD0E}"/>
              </a:ext>
            </a:extLst>
          </p:cNvPr>
          <p:cNvSpPr>
            <a:spLocks noGrp="1" noChangeArrowheads="1"/>
          </p:cNvSpPr>
          <p:nvPr>
            <p:ph type="title"/>
          </p:nvPr>
        </p:nvSpPr>
        <p:spPr/>
        <p:txBody>
          <a:bodyPr/>
          <a:lstStyle/>
          <a:p>
            <a:pPr eaLnBrk="1" hangingPunct="1"/>
            <a:r>
              <a:rPr lang="en-US" altLang="en-US" sz="4000" b="1" dirty="0">
                <a:solidFill>
                  <a:srgbClr val="0000FF"/>
                </a:solidFill>
              </a:rPr>
              <a:t>Learning</a:t>
            </a:r>
            <a:r>
              <a:rPr lang="en-US" altLang="en-US" b="1" dirty="0">
                <a:solidFill>
                  <a:srgbClr val="0000FF"/>
                </a:solidFill>
              </a:rPr>
              <a:t> Objectives</a:t>
            </a:r>
          </a:p>
        </p:txBody>
      </p:sp>
      <p:sp>
        <p:nvSpPr>
          <p:cNvPr id="2" name="Rectangle 3">
            <a:extLst>
              <a:ext uri="{FF2B5EF4-FFF2-40B4-BE49-F238E27FC236}">
                <a16:creationId xmlns:a16="http://schemas.microsoft.com/office/drawing/2014/main" id="{18BFAC33-7F67-204F-9563-20048FD7A0A8}"/>
              </a:ext>
            </a:extLst>
          </p:cNvPr>
          <p:cNvSpPr>
            <a:spLocks noGrp="1" noChangeArrowheads="1"/>
          </p:cNvSpPr>
          <p:nvPr>
            <p:ph type="body" idx="1"/>
          </p:nvPr>
        </p:nvSpPr>
        <p:spPr>
          <a:xfrm>
            <a:off x="457200" y="1600200"/>
            <a:ext cx="8229600" cy="4876800"/>
          </a:xfrm>
          <a:ln>
            <a:noFill/>
          </a:ln>
          <a:extLs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buFontTx/>
              <a:buNone/>
            </a:pPr>
            <a:r>
              <a:rPr lang="en-US" altLang="en-US">
                <a:solidFill>
                  <a:srgbClr val="CC0000"/>
                </a:solidFill>
              </a:rPr>
              <a:t>Understand . . .</a:t>
            </a:r>
          </a:p>
          <a:p>
            <a:pPr eaLnBrk="1" hangingPunct="1"/>
            <a:r>
              <a:rPr lang="en-US" altLang="en-US"/>
              <a:t>The basic stages of research design.</a:t>
            </a:r>
          </a:p>
          <a:p>
            <a:pPr eaLnBrk="1" hangingPunct="1"/>
            <a:r>
              <a:rPr lang="en-US" altLang="en-US"/>
              <a:t>The major descriptors of research design.</a:t>
            </a:r>
          </a:p>
          <a:p>
            <a:pPr eaLnBrk="1" hangingPunct="1"/>
            <a:r>
              <a:rPr lang="en-US" altLang="en-US"/>
              <a:t>The major types of research designs.</a:t>
            </a:r>
          </a:p>
          <a:p>
            <a:pPr eaLnBrk="1" hangingPunct="1"/>
            <a:r>
              <a:rPr lang="en-US" altLang="en-US"/>
              <a:t>The relationships that exist between variables in research design and the steps for evaluating those relationships.</a:t>
            </a:r>
          </a:p>
        </p:txBody>
      </p:sp>
    </p:spTree>
    <p:extLst>
      <p:ext uri="{BB962C8B-B14F-4D97-AF65-F5344CB8AC3E}">
        <p14:creationId xmlns:p14="http://schemas.microsoft.com/office/powerpoint/2010/main" val="179647311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linds(horizontal)">
                                      <p:cBhvr>
                                        <p:cTn id="22" dur="500"/>
                                        <p:tgtEl>
                                          <p:spTgt spid="2">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blinds(horizontal)">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a:extLst>
              <a:ext uri="{FF2B5EF4-FFF2-40B4-BE49-F238E27FC236}">
                <a16:creationId xmlns:a16="http://schemas.microsoft.com/office/drawing/2014/main" id="{B1996612-849E-2E45-AF4E-8FDFC41DE6E6}"/>
              </a:ext>
            </a:extLst>
          </p:cNvPr>
          <p:cNvSpPr>
            <a:spLocks noGrp="1" noChangeArrowheads="1"/>
          </p:cNvSpPr>
          <p:nvPr>
            <p:ph type="title"/>
          </p:nvPr>
        </p:nvSpPr>
        <p:spPr>
          <a:xfrm>
            <a:off x="747713" y="-241368"/>
            <a:ext cx="8229600" cy="1143000"/>
          </a:xfrm>
        </p:spPr>
        <p:txBody>
          <a:bodyPr/>
          <a:lstStyle/>
          <a:p>
            <a:pPr eaLnBrk="1" hangingPunct="1"/>
            <a:r>
              <a:rPr lang="en-US" altLang="en-US" b="1" dirty="0">
                <a:solidFill>
                  <a:srgbClr val="0000FF"/>
                </a:solidFill>
              </a:rPr>
              <a:t>What Is Research Design?</a:t>
            </a:r>
          </a:p>
        </p:txBody>
      </p:sp>
      <p:sp>
        <p:nvSpPr>
          <p:cNvPr id="214019" name="AutoShape 3">
            <a:extLst>
              <a:ext uri="{FF2B5EF4-FFF2-40B4-BE49-F238E27FC236}">
                <a16:creationId xmlns:a16="http://schemas.microsoft.com/office/drawing/2014/main" id="{3EED44FF-6DA8-AC49-B0AF-FD156AD4ABF9}"/>
              </a:ext>
            </a:extLst>
          </p:cNvPr>
          <p:cNvSpPr>
            <a:spLocks noChangeArrowheads="1"/>
          </p:cNvSpPr>
          <p:nvPr/>
        </p:nvSpPr>
        <p:spPr bwMode="auto">
          <a:xfrm>
            <a:off x="1802606" y="908720"/>
            <a:ext cx="4972050" cy="766763"/>
          </a:xfrm>
          <a:prstGeom prst="roundRect">
            <a:avLst>
              <a:gd name="adj" fmla="val 50000"/>
            </a:avLst>
          </a:prstGeom>
          <a:solidFill>
            <a:srgbClr val="FFDD99"/>
          </a:solidFill>
          <a:ln w="38100">
            <a:solidFill>
              <a:schemeClr val="tx1"/>
            </a:solidFill>
            <a:round/>
            <a:headEnd/>
            <a:tailEnd/>
          </a:ln>
          <a:effectLst>
            <a:outerShdw dist="5388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Blueprint</a:t>
            </a:r>
          </a:p>
        </p:txBody>
      </p:sp>
      <p:sp>
        <p:nvSpPr>
          <p:cNvPr id="214020" name="AutoShape 4">
            <a:extLst>
              <a:ext uri="{FF2B5EF4-FFF2-40B4-BE49-F238E27FC236}">
                <a16:creationId xmlns:a16="http://schemas.microsoft.com/office/drawing/2014/main" id="{BC67172B-7571-774D-9FAD-94465BF25BA1}"/>
              </a:ext>
            </a:extLst>
          </p:cNvPr>
          <p:cNvSpPr>
            <a:spLocks noChangeArrowheads="1"/>
          </p:cNvSpPr>
          <p:nvPr/>
        </p:nvSpPr>
        <p:spPr bwMode="auto">
          <a:xfrm>
            <a:off x="2895600" y="2239826"/>
            <a:ext cx="4591050" cy="768350"/>
          </a:xfrm>
          <a:prstGeom prst="roundRect">
            <a:avLst>
              <a:gd name="adj" fmla="val 50000"/>
            </a:avLst>
          </a:prstGeom>
          <a:solidFill>
            <a:srgbClr val="FFDD99"/>
          </a:solidFill>
          <a:ln w="38100">
            <a:solidFill>
              <a:schemeClr val="tx1"/>
            </a:solidFill>
            <a:round/>
            <a:headEnd/>
            <a:tailEnd/>
          </a:ln>
          <a:effectLst>
            <a:outerShdw dist="5388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Plan</a:t>
            </a:r>
          </a:p>
        </p:txBody>
      </p:sp>
      <p:sp>
        <p:nvSpPr>
          <p:cNvPr id="214021" name="AutoShape 5">
            <a:extLst>
              <a:ext uri="{FF2B5EF4-FFF2-40B4-BE49-F238E27FC236}">
                <a16:creationId xmlns:a16="http://schemas.microsoft.com/office/drawing/2014/main" id="{2C954B51-D472-814F-ADAA-EC6EA0ADACBC}"/>
              </a:ext>
            </a:extLst>
          </p:cNvPr>
          <p:cNvSpPr>
            <a:spLocks noChangeArrowheads="1"/>
          </p:cNvSpPr>
          <p:nvPr/>
        </p:nvSpPr>
        <p:spPr bwMode="auto">
          <a:xfrm>
            <a:off x="3835400" y="3273288"/>
            <a:ext cx="4165600" cy="763588"/>
          </a:xfrm>
          <a:prstGeom prst="roundRect">
            <a:avLst>
              <a:gd name="adj" fmla="val 50000"/>
            </a:avLst>
          </a:prstGeom>
          <a:solidFill>
            <a:srgbClr val="FFDD99"/>
          </a:solidFill>
          <a:ln w="38100">
            <a:solidFill>
              <a:schemeClr val="tx1"/>
            </a:solidFill>
            <a:round/>
            <a:headEnd/>
            <a:tailEnd/>
          </a:ln>
          <a:effectLst>
            <a:outerShdw dist="5388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Guide</a:t>
            </a:r>
          </a:p>
        </p:txBody>
      </p:sp>
      <p:sp>
        <p:nvSpPr>
          <p:cNvPr id="214022" name="AutoShape 6">
            <a:extLst>
              <a:ext uri="{FF2B5EF4-FFF2-40B4-BE49-F238E27FC236}">
                <a16:creationId xmlns:a16="http://schemas.microsoft.com/office/drawing/2014/main" id="{2384E326-9485-2C4F-BA5E-C72180ED0A31}"/>
              </a:ext>
            </a:extLst>
          </p:cNvPr>
          <p:cNvSpPr>
            <a:spLocks noChangeArrowheads="1"/>
          </p:cNvSpPr>
          <p:nvPr/>
        </p:nvSpPr>
        <p:spPr bwMode="auto">
          <a:xfrm>
            <a:off x="4862513" y="4295638"/>
            <a:ext cx="3824287" cy="768350"/>
          </a:xfrm>
          <a:prstGeom prst="roundRect">
            <a:avLst>
              <a:gd name="adj" fmla="val 50000"/>
            </a:avLst>
          </a:prstGeom>
          <a:solidFill>
            <a:srgbClr val="FFDD99"/>
          </a:solidFill>
          <a:ln w="38100">
            <a:solidFill>
              <a:schemeClr val="tx1"/>
            </a:solidFill>
            <a:round/>
            <a:headEnd/>
            <a:tailEnd/>
          </a:ln>
          <a:effectLst>
            <a:outerShdw dist="5388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Framework</a:t>
            </a:r>
          </a:p>
        </p:txBody>
      </p:sp>
      <p:sp>
        <p:nvSpPr>
          <p:cNvPr id="214025" name="AutoShape 9" descr="blueprint">
            <a:extLst>
              <a:ext uri="{FF2B5EF4-FFF2-40B4-BE49-F238E27FC236}">
                <a16:creationId xmlns:a16="http://schemas.microsoft.com/office/drawing/2014/main" id="{4F66EE87-75D0-F444-9C68-9407C310026D}"/>
              </a:ext>
            </a:extLst>
          </p:cNvPr>
          <p:cNvSpPr>
            <a:spLocks noChangeArrowheads="1"/>
          </p:cNvSpPr>
          <p:nvPr/>
        </p:nvSpPr>
        <p:spPr bwMode="auto">
          <a:xfrm>
            <a:off x="782638" y="968238"/>
            <a:ext cx="4494212" cy="4576763"/>
          </a:xfrm>
          <a:prstGeom prst="rtTriangle">
            <a:avLst/>
          </a:prstGeom>
          <a:blipFill dpi="0" rotWithShape="1">
            <a:blip r:embed="rId3"/>
            <a:srcRect/>
            <a:stretch>
              <a:fillRect/>
            </a:stretch>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extLst>
      <p:ext uri="{BB962C8B-B14F-4D97-AF65-F5344CB8AC3E}">
        <p14:creationId xmlns:p14="http://schemas.microsoft.com/office/powerpoint/2010/main" val="15968051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nodeType="afterEffect">
                                  <p:stCondLst>
                                    <p:cond delay="0"/>
                                  </p:stCondLst>
                                  <p:childTnLst>
                                    <p:set>
                                      <p:cBhvr>
                                        <p:cTn id="6" dur="1" fill="hold">
                                          <p:stCondLst>
                                            <p:cond delay="0"/>
                                          </p:stCondLst>
                                        </p:cTn>
                                        <p:tgtEl>
                                          <p:spTgt spid="214025"/>
                                        </p:tgtEl>
                                        <p:attrNameLst>
                                          <p:attrName>style.visibility</p:attrName>
                                        </p:attrNameLst>
                                      </p:cBhvr>
                                      <p:to>
                                        <p:strVal val="visible"/>
                                      </p:to>
                                    </p:set>
                                    <p:animEffect transition="in" filter="blinds(horizontal)">
                                      <p:cBhvr>
                                        <p:cTn id="7" dur="500"/>
                                        <p:tgtEl>
                                          <p:spTgt spid="21402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14019"/>
                                        </p:tgtEl>
                                        <p:attrNameLst>
                                          <p:attrName>style.visibility</p:attrName>
                                        </p:attrNameLst>
                                      </p:cBhvr>
                                      <p:to>
                                        <p:strVal val="visible"/>
                                      </p:to>
                                    </p:set>
                                    <p:animEffect transition="in" filter="blinds(horizontal)">
                                      <p:cBhvr>
                                        <p:cTn id="12" dur="500"/>
                                        <p:tgtEl>
                                          <p:spTgt spid="21401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14020"/>
                                        </p:tgtEl>
                                        <p:attrNameLst>
                                          <p:attrName>style.visibility</p:attrName>
                                        </p:attrNameLst>
                                      </p:cBhvr>
                                      <p:to>
                                        <p:strVal val="visible"/>
                                      </p:to>
                                    </p:set>
                                    <p:animEffect transition="in" filter="blinds(horizontal)">
                                      <p:cBhvr>
                                        <p:cTn id="17" dur="500"/>
                                        <p:tgtEl>
                                          <p:spTgt spid="21402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14021"/>
                                        </p:tgtEl>
                                        <p:attrNameLst>
                                          <p:attrName>style.visibility</p:attrName>
                                        </p:attrNameLst>
                                      </p:cBhvr>
                                      <p:to>
                                        <p:strVal val="visible"/>
                                      </p:to>
                                    </p:set>
                                    <p:animEffect transition="in" filter="blinds(horizontal)">
                                      <p:cBhvr>
                                        <p:cTn id="22" dur="500"/>
                                        <p:tgtEl>
                                          <p:spTgt spid="214021"/>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14022"/>
                                        </p:tgtEl>
                                        <p:attrNameLst>
                                          <p:attrName>style.visibility</p:attrName>
                                        </p:attrNameLst>
                                      </p:cBhvr>
                                      <p:to>
                                        <p:strVal val="visible"/>
                                      </p:to>
                                    </p:set>
                                    <p:animEffect transition="in" filter="blinds(horizontal)">
                                      <p:cBhvr>
                                        <p:cTn id="27" dur="500"/>
                                        <p:tgtEl>
                                          <p:spTgt spid="2140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019" grpId="0" animBg="1" autoUpdateAnimBg="0"/>
      <p:bldP spid="214020" grpId="0" animBg="1" autoUpdateAnimBg="0"/>
      <p:bldP spid="214021" grpId="0" animBg="1" autoUpdateAnimBg="0"/>
      <p:bldP spid="214022" grpId="0" animBg="1"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a:extLst>
              <a:ext uri="{FF2B5EF4-FFF2-40B4-BE49-F238E27FC236}">
                <a16:creationId xmlns:a16="http://schemas.microsoft.com/office/drawing/2014/main" id="{4A1BC080-F7F2-8748-A097-40A5FCB21A21}"/>
              </a:ext>
            </a:extLst>
          </p:cNvPr>
          <p:cNvSpPr>
            <a:spLocks noGrp="1" noChangeArrowheads="1"/>
          </p:cNvSpPr>
          <p:nvPr>
            <p:ph type="title"/>
          </p:nvPr>
        </p:nvSpPr>
        <p:spPr>
          <a:xfrm>
            <a:off x="455748" y="7430"/>
            <a:ext cx="8229600" cy="1143000"/>
          </a:xfrm>
        </p:spPr>
        <p:txBody>
          <a:bodyPr/>
          <a:lstStyle/>
          <a:p>
            <a:pPr eaLnBrk="1" hangingPunct="1"/>
            <a:r>
              <a:rPr lang="en-US" altLang="en-US" b="1" dirty="0">
                <a:solidFill>
                  <a:srgbClr val="0000FF"/>
                </a:solidFill>
              </a:rPr>
              <a:t>What Tools Are Used in </a:t>
            </a:r>
            <a:br>
              <a:rPr lang="en-US" altLang="en-US" b="1" dirty="0">
                <a:solidFill>
                  <a:srgbClr val="0000FF"/>
                </a:solidFill>
              </a:rPr>
            </a:br>
            <a:r>
              <a:rPr lang="en-US" altLang="en-US" b="1" dirty="0">
                <a:solidFill>
                  <a:srgbClr val="0000FF"/>
                </a:solidFill>
              </a:rPr>
              <a:t>Designing Research?</a:t>
            </a:r>
          </a:p>
        </p:txBody>
      </p:sp>
      <p:pic>
        <p:nvPicPr>
          <p:cNvPr id="11268" name="Picture 4" descr="coo37861_0608">
            <a:extLst>
              <a:ext uri="{FF2B5EF4-FFF2-40B4-BE49-F238E27FC236}">
                <a16:creationId xmlns:a16="http://schemas.microsoft.com/office/drawing/2014/main" id="{5E6F2A77-4E79-E244-A1ED-CBEB53D1FCD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33400" y="1124744"/>
            <a:ext cx="8153400" cy="4575175"/>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248970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5" name="Picture 3" descr="Exhibit 5-8">
            <a:extLst>
              <a:ext uri="{FF2B5EF4-FFF2-40B4-BE49-F238E27FC236}">
                <a16:creationId xmlns:a16="http://schemas.microsoft.com/office/drawing/2014/main" id="{3FC89457-4F58-DE4D-A02F-4EBC831C8C7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1447800"/>
            <a:ext cx="9143999" cy="5375275"/>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3316" name="Text Box 4">
            <a:extLst>
              <a:ext uri="{FF2B5EF4-FFF2-40B4-BE49-F238E27FC236}">
                <a16:creationId xmlns:a16="http://schemas.microsoft.com/office/drawing/2014/main" id="{9BB84B31-7EA4-2649-BEA9-F46A7E81BC43}"/>
              </a:ext>
            </a:extLst>
          </p:cNvPr>
          <p:cNvSpPr txBox="1">
            <a:spLocks noChangeArrowheads="1"/>
          </p:cNvSpPr>
          <p:nvPr/>
        </p:nvSpPr>
        <p:spPr bwMode="auto">
          <a:xfrm>
            <a:off x="6372200" y="2132856"/>
            <a:ext cx="2438400" cy="1200329"/>
          </a:xfrm>
          <a:prstGeom prst="rect">
            <a:avLst/>
          </a:prstGeom>
          <a:solidFill>
            <a:srgbClr val="FFAE0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b="1" dirty="0"/>
              <a:t> Project Plan      in Gantt chart format</a:t>
            </a:r>
          </a:p>
        </p:txBody>
      </p:sp>
      <p:sp>
        <p:nvSpPr>
          <p:cNvPr id="13317" name="Rectangle 6">
            <a:extLst>
              <a:ext uri="{FF2B5EF4-FFF2-40B4-BE49-F238E27FC236}">
                <a16:creationId xmlns:a16="http://schemas.microsoft.com/office/drawing/2014/main" id="{477CC9E5-F28D-B84D-80FD-1D5EED5FBB75}"/>
              </a:ext>
            </a:extLst>
          </p:cNvPr>
          <p:cNvSpPr>
            <a:spLocks noGrp="1" noChangeArrowheads="1"/>
          </p:cNvSpPr>
          <p:nvPr>
            <p:ph type="title"/>
          </p:nvPr>
        </p:nvSpPr>
        <p:spPr>
          <a:noFill/>
        </p:spPr>
        <p:txBody>
          <a:bodyPr/>
          <a:lstStyle/>
          <a:p>
            <a:pPr eaLnBrk="1" hangingPunct="1"/>
            <a:r>
              <a:rPr lang="en-US" altLang="en-US" b="1" dirty="0">
                <a:solidFill>
                  <a:srgbClr val="0000FF"/>
                </a:solidFill>
              </a:rPr>
              <a:t>What Tools Are Used in </a:t>
            </a:r>
            <a:br>
              <a:rPr lang="en-US" altLang="en-US" b="1" dirty="0">
                <a:solidFill>
                  <a:srgbClr val="0000FF"/>
                </a:solidFill>
              </a:rPr>
            </a:br>
            <a:r>
              <a:rPr lang="en-US" altLang="en-US" b="1" dirty="0">
                <a:solidFill>
                  <a:srgbClr val="0000FF"/>
                </a:solidFill>
              </a:rPr>
              <a:t>Designing Research?</a:t>
            </a:r>
          </a:p>
        </p:txBody>
      </p:sp>
    </p:spTree>
    <p:extLst>
      <p:ext uri="{BB962C8B-B14F-4D97-AF65-F5344CB8AC3E}">
        <p14:creationId xmlns:p14="http://schemas.microsoft.com/office/powerpoint/2010/main" val="3690437703"/>
      </p:ext>
    </p:extLst>
  </p:cSld>
  <p:clrMapOvr>
    <a:masterClrMapping/>
  </p:clrMapOvr>
  <p:transition>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a:extLst>
              <a:ext uri="{FF2B5EF4-FFF2-40B4-BE49-F238E27FC236}">
                <a16:creationId xmlns:a16="http://schemas.microsoft.com/office/drawing/2014/main" id="{87A19358-97E9-224B-BA74-E0429610DDAF}"/>
              </a:ext>
            </a:extLst>
          </p:cNvPr>
          <p:cNvSpPr>
            <a:spLocks noGrp="1" noChangeArrowheads="1"/>
          </p:cNvSpPr>
          <p:nvPr>
            <p:ph type="title"/>
          </p:nvPr>
        </p:nvSpPr>
        <p:spPr>
          <a:xfrm>
            <a:off x="0" y="-110331"/>
            <a:ext cx="9144000" cy="1173162"/>
          </a:xfrm>
        </p:spPr>
        <p:txBody>
          <a:bodyPr/>
          <a:lstStyle/>
          <a:p>
            <a:pPr eaLnBrk="1" hangingPunct="1"/>
            <a:r>
              <a:rPr lang="en-US" altLang="en-US" b="1" dirty="0">
                <a:solidFill>
                  <a:srgbClr val="0000FF"/>
                </a:solidFill>
              </a:rPr>
              <a:t>Design in the Research Process</a:t>
            </a:r>
          </a:p>
        </p:txBody>
      </p:sp>
      <p:pic>
        <p:nvPicPr>
          <p:cNvPr id="15364" name="Picture 17" descr="Copy of coo01757_0601">
            <a:extLst>
              <a:ext uri="{FF2B5EF4-FFF2-40B4-BE49-F238E27FC236}">
                <a16:creationId xmlns:a16="http://schemas.microsoft.com/office/drawing/2014/main" id="{1A7A3FAD-E52C-C440-B991-8C98BA6D6A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64705"/>
            <a:ext cx="9144000" cy="6093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7920441"/>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a:extLst>
              <a:ext uri="{FF2B5EF4-FFF2-40B4-BE49-F238E27FC236}">
                <a16:creationId xmlns:a16="http://schemas.microsoft.com/office/drawing/2014/main" id="{4BB0FB6D-265F-1E4A-8834-FC0B3561D098}"/>
              </a:ext>
            </a:extLst>
          </p:cNvPr>
          <p:cNvSpPr>
            <a:spLocks noGrp="1" noChangeArrowheads="1"/>
          </p:cNvSpPr>
          <p:nvPr>
            <p:ph type="title"/>
          </p:nvPr>
        </p:nvSpPr>
        <p:spPr>
          <a:xfrm>
            <a:off x="494446" y="-315416"/>
            <a:ext cx="8579296" cy="1143000"/>
          </a:xfrm>
        </p:spPr>
        <p:txBody>
          <a:bodyPr/>
          <a:lstStyle/>
          <a:p>
            <a:pPr eaLnBrk="1" hangingPunct="1"/>
            <a:r>
              <a:rPr lang="en-US" altLang="en-US" b="1" dirty="0">
                <a:solidFill>
                  <a:srgbClr val="0000FF"/>
                </a:solidFill>
              </a:rPr>
              <a:t>Descriptors of Research Design</a:t>
            </a:r>
          </a:p>
        </p:txBody>
      </p:sp>
      <p:sp>
        <p:nvSpPr>
          <p:cNvPr id="17412" name="AutoShape 5">
            <a:extLst>
              <a:ext uri="{FF2B5EF4-FFF2-40B4-BE49-F238E27FC236}">
                <a16:creationId xmlns:a16="http://schemas.microsoft.com/office/drawing/2014/main" id="{3E50631E-C4D4-8B4C-BF2D-001BA4608983}"/>
              </a:ext>
            </a:extLst>
          </p:cNvPr>
          <p:cNvSpPr>
            <a:spLocks noChangeArrowheads="1"/>
          </p:cNvSpPr>
          <p:nvPr/>
        </p:nvSpPr>
        <p:spPr bwMode="auto">
          <a:xfrm>
            <a:off x="6348413" y="2293268"/>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Experimental Effects</a:t>
            </a:r>
          </a:p>
        </p:txBody>
      </p:sp>
      <p:sp>
        <p:nvSpPr>
          <p:cNvPr id="17413" name="AutoShape 6">
            <a:hlinkHover r:id="" action="ppaction://macro?name=changecolor"/>
            <a:extLst>
              <a:ext uri="{FF2B5EF4-FFF2-40B4-BE49-F238E27FC236}">
                <a16:creationId xmlns:a16="http://schemas.microsoft.com/office/drawing/2014/main" id="{C0DCAB59-27E8-1E4D-9448-AB2E10883FF9}"/>
              </a:ext>
            </a:extLst>
          </p:cNvPr>
          <p:cNvSpPr>
            <a:spLocks noChangeArrowheads="1"/>
          </p:cNvSpPr>
          <p:nvPr/>
        </p:nvSpPr>
        <p:spPr bwMode="auto">
          <a:xfrm>
            <a:off x="746125" y="955651"/>
            <a:ext cx="2201863"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Perceptual Awareness</a:t>
            </a:r>
          </a:p>
        </p:txBody>
      </p:sp>
      <p:sp>
        <p:nvSpPr>
          <p:cNvPr id="17414" name="AutoShape 8">
            <a:extLst>
              <a:ext uri="{FF2B5EF4-FFF2-40B4-BE49-F238E27FC236}">
                <a16:creationId xmlns:a16="http://schemas.microsoft.com/office/drawing/2014/main" id="{0D8C39AF-B39C-A248-B4B6-8F286890541B}"/>
              </a:ext>
            </a:extLst>
          </p:cNvPr>
          <p:cNvSpPr>
            <a:spLocks noChangeArrowheads="1"/>
          </p:cNvSpPr>
          <p:nvPr/>
        </p:nvSpPr>
        <p:spPr bwMode="auto">
          <a:xfrm>
            <a:off x="746125" y="3993481"/>
            <a:ext cx="2201863" cy="1171575"/>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Research Environment</a:t>
            </a:r>
          </a:p>
        </p:txBody>
      </p:sp>
      <p:sp>
        <p:nvSpPr>
          <p:cNvPr id="17415" name="Line 9">
            <a:extLst>
              <a:ext uri="{FF2B5EF4-FFF2-40B4-BE49-F238E27FC236}">
                <a16:creationId xmlns:a16="http://schemas.microsoft.com/office/drawing/2014/main" id="{212AEB69-9820-1D48-8D3E-FD8E877A2D67}"/>
              </a:ext>
            </a:extLst>
          </p:cNvPr>
          <p:cNvSpPr>
            <a:spLocks noChangeShapeType="1"/>
          </p:cNvSpPr>
          <p:nvPr/>
        </p:nvSpPr>
        <p:spPr bwMode="auto">
          <a:xfrm flipV="1">
            <a:off x="2947988" y="3880768"/>
            <a:ext cx="733425" cy="449263"/>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71842" dir="2700000" algn="ctr" rotWithShape="0">
                    <a:schemeClr val="tx1"/>
                  </a:outerShdw>
                </a:effectLst>
              </a14:hiddenEffects>
            </a:ext>
          </a:extLst>
        </p:spPr>
        <p:txBody>
          <a:bodyPr/>
          <a:lstStyle/>
          <a:p>
            <a:endParaRPr lang="en-US"/>
          </a:p>
        </p:txBody>
      </p:sp>
      <p:sp>
        <p:nvSpPr>
          <p:cNvPr id="17416" name="Line 10">
            <a:extLst>
              <a:ext uri="{FF2B5EF4-FFF2-40B4-BE49-F238E27FC236}">
                <a16:creationId xmlns:a16="http://schemas.microsoft.com/office/drawing/2014/main" id="{6E555B9B-3B0F-4348-9F0C-82D9336529CD}"/>
              </a:ext>
            </a:extLst>
          </p:cNvPr>
          <p:cNvSpPr>
            <a:spLocks noChangeShapeType="1"/>
          </p:cNvSpPr>
          <p:nvPr/>
        </p:nvSpPr>
        <p:spPr bwMode="auto">
          <a:xfrm flipV="1">
            <a:off x="2819400" y="2772693"/>
            <a:ext cx="609600" cy="149225"/>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17" name="Oval 11">
            <a:extLst>
              <a:ext uri="{FF2B5EF4-FFF2-40B4-BE49-F238E27FC236}">
                <a16:creationId xmlns:a16="http://schemas.microsoft.com/office/drawing/2014/main" id="{FCF00C9A-1712-164B-ADA3-02F42E4657A4}"/>
              </a:ext>
            </a:extLst>
          </p:cNvPr>
          <p:cNvSpPr>
            <a:spLocks noChangeArrowheads="1"/>
          </p:cNvSpPr>
          <p:nvPr/>
        </p:nvSpPr>
        <p:spPr bwMode="auto">
          <a:xfrm>
            <a:off x="3352800" y="1934493"/>
            <a:ext cx="2543175" cy="2257425"/>
          </a:xfrm>
          <a:prstGeom prst="ellipse">
            <a:avLst/>
          </a:prstGeom>
          <a:gradFill rotWithShape="1">
            <a:gsLst>
              <a:gs pos="0">
                <a:srgbClr val="5AC07A"/>
              </a:gs>
              <a:gs pos="100000">
                <a:schemeClr val="bg1"/>
              </a:gs>
            </a:gsLst>
            <a:lin ang="5400000" scaled="1"/>
          </a:gradFill>
          <a:ln w="38100">
            <a:solidFill>
              <a:schemeClr val="tx1"/>
            </a:solidFill>
            <a:round/>
            <a:headEnd/>
            <a:tailEnd/>
          </a:ln>
          <a:effectLst>
            <a:outerShdw dist="71842" dir="2700000" algn="ctr" rotWithShape="0">
              <a:schemeClr val="tx1"/>
            </a:outerShdw>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b="1"/>
              <a:t>Descriptors</a:t>
            </a:r>
          </a:p>
        </p:txBody>
      </p:sp>
      <p:sp>
        <p:nvSpPr>
          <p:cNvPr id="17418" name="AutoShape 12">
            <a:extLst>
              <a:ext uri="{FF2B5EF4-FFF2-40B4-BE49-F238E27FC236}">
                <a16:creationId xmlns:a16="http://schemas.microsoft.com/office/drawing/2014/main" id="{EE7EB222-F2DB-F84D-ADBF-85351845F152}"/>
              </a:ext>
            </a:extLst>
          </p:cNvPr>
          <p:cNvSpPr>
            <a:spLocks noChangeArrowheads="1"/>
          </p:cNvSpPr>
          <p:nvPr/>
        </p:nvSpPr>
        <p:spPr bwMode="auto">
          <a:xfrm>
            <a:off x="3292475" y="548680"/>
            <a:ext cx="2663825" cy="1189038"/>
          </a:xfrm>
          <a:prstGeom prst="roundRect">
            <a:avLst>
              <a:gd name="adj" fmla="val 16667"/>
            </a:avLst>
          </a:prstGeom>
          <a:solidFill>
            <a:srgbClr val="FFAE0D"/>
          </a:soli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Question Crystallization</a:t>
            </a:r>
          </a:p>
        </p:txBody>
      </p:sp>
      <p:sp>
        <p:nvSpPr>
          <p:cNvPr id="17419" name="AutoShape 13">
            <a:extLst>
              <a:ext uri="{FF2B5EF4-FFF2-40B4-BE49-F238E27FC236}">
                <a16:creationId xmlns:a16="http://schemas.microsoft.com/office/drawing/2014/main" id="{414D9427-2BA8-9B41-8BF7-AFB4B574C574}"/>
              </a:ext>
            </a:extLst>
          </p:cNvPr>
          <p:cNvSpPr>
            <a:spLocks noChangeArrowheads="1"/>
          </p:cNvSpPr>
          <p:nvPr/>
        </p:nvSpPr>
        <p:spPr bwMode="auto">
          <a:xfrm>
            <a:off x="6332538" y="955651"/>
            <a:ext cx="2362200"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Data Collection Method</a:t>
            </a:r>
          </a:p>
        </p:txBody>
      </p:sp>
      <p:sp>
        <p:nvSpPr>
          <p:cNvPr id="17420" name="Line 14">
            <a:extLst>
              <a:ext uri="{FF2B5EF4-FFF2-40B4-BE49-F238E27FC236}">
                <a16:creationId xmlns:a16="http://schemas.microsoft.com/office/drawing/2014/main" id="{28C1D1C6-92A2-AB45-8D77-7E97F42FA119}"/>
              </a:ext>
            </a:extLst>
          </p:cNvPr>
          <p:cNvSpPr>
            <a:spLocks noChangeShapeType="1"/>
          </p:cNvSpPr>
          <p:nvPr/>
        </p:nvSpPr>
        <p:spPr bwMode="auto">
          <a:xfrm rot="6837260">
            <a:off x="6019007" y="2629024"/>
            <a:ext cx="139700" cy="446087"/>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cxnSp>
        <p:nvCxnSpPr>
          <p:cNvPr id="17421" name="AutoShape 15">
            <a:extLst>
              <a:ext uri="{FF2B5EF4-FFF2-40B4-BE49-F238E27FC236}">
                <a16:creationId xmlns:a16="http://schemas.microsoft.com/office/drawing/2014/main" id="{15E304DE-0D8E-2A46-96EF-8122B16DA7F9}"/>
              </a:ext>
            </a:extLst>
          </p:cNvPr>
          <p:cNvCxnSpPr>
            <a:cxnSpLocks noChangeShapeType="1"/>
            <a:endCxn id="17417" idx="0"/>
          </p:cNvCxnSpPr>
          <p:nvPr/>
        </p:nvCxnSpPr>
        <p:spPr bwMode="auto">
          <a:xfrm>
            <a:off x="4610100" y="1591593"/>
            <a:ext cx="14288" cy="323850"/>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422" name="AutoShape 16">
            <a:extLst>
              <a:ext uri="{FF2B5EF4-FFF2-40B4-BE49-F238E27FC236}">
                <a16:creationId xmlns:a16="http://schemas.microsoft.com/office/drawing/2014/main" id="{27A27DEA-B1B7-7F4E-B816-266599563F7B}"/>
              </a:ext>
            </a:extLst>
          </p:cNvPr>
          <p:cNvCxnSpPr>
            <a:cxnSpLocks noChangeShapeType="1"/>
            <a:stCxn id="17417" idx="5"/>
            <a:endCxn id="17423" idx="1"/>
          </p:cNvCxnSpPr>
          <p:nvPr/>
        </p:nvCxnSpPr>
        <p:spPr bwMode="auto">
          <a:xfrm>
            <a:off x="5522913" y="3880768"/>
            <a:ext cx="798512" cy="690563"/>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423" name="AutoShape 18">
            <a:extLst>
              <a:ext uri="{FF2B5EF4-FFF2-40B4-BE49-F238E27FC236}">
                <a16:creationId xmlns:a16="http://schemas.microsoft.com/office/drawing/2014/main" id="{4FEE1485-D2B2-9C45-AED9-4A9E1CE2146E}"/>
              </a:ext>
            </a:extLst>
          </p:cNvPr>
          <p:cNvSpPr>
            <a:spLocks noChangeArrowheads="1"/>
          </p:cNvSpPr>
          <p:nvPr/>
        </p:nvSpPr>
        <p:spPr bwMode="auto">
          <a:xfrm>
            <a:off x="6340475" y="3976018"/>
            <a:ext cx="2362200"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Time Dimension</a:t>
            </a:r>
          </a:p>
        </p:txBody>
      </p:sp>
      <p:sp>
        <p:nvSpPr>
          <p:cNvPr id="17424" name="AutoShape 19">
            <a:extLst>
              <a:ext uri="{FF2B5EF4-FFF2-40B4-BE49-F238E27FC236}">
                <a16:creationId xmlns:a16="http://schemas.microsoft.com/office/drawing/2014/main" id="{917BA782-53D1-1645-A919-E0D37B9AABC4}"/>
              </a:ext>
            </a:extLst>
          </p:cNvPr>
          <p:cNvSpPr>
            <a:spLocks noChangeArrowheads="1"/>
          </p:cNvSpPr>
          <p:nvPr/>
        </p:nvSpPr>
        <p:spPr bwMode="auto">
          <a:xfrm>
            <a:off x="3292475" y="4479256"/>
            <a:ext cx="2663825"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Topical Scope</a:t>
            </a:r>
          </a:p>
        </p:txBody>
      </p:sp>
      <p:sp>
        <p:nvSpPr>
          <p:cNvPr id="17425" name="AutoShape 20">
            <a:extLst>
              <a:ext uri="{FF2B5EF4-FFF2-40B4-BE49-F238E27FC236}">
                <a16:creationId xmlns:a16="http://schemas.microsoft.com/office/drawing/2014/main" id="{BD93DE60-2C02-3E43-8DB5-B1C4F176D6F2}"/>
              </a:ext>
            </a:extLst>
          </p:cNvPr>
          <p:cNvSpPr>
            <a:spLocks noChangeArrowheads="1"/>
          </p:cNvSpPr>
          <p:nvPr/>
        </p:nvSpPr>
        <p:spPr bwMode="auto">
          <a:xfrm>
            <a:off x="465138" y="2293268"/>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Purpose of </a:t>
            </a:r>
          </a:p>
          <a:p>
            <a:pPr algn="ctr" eaLnBrk="1" hangingPunct="1"/>
            <a:r>
              <a:rPr lang="en-US" altLang="en-US" sz="2400"/>
              <a:t>Study</a:t>
            </a:r>
          </a:p>
        </p:txBody>
      </p:sp>
      <p:cxnSp>
        <p:nvCxnSpPr>
          <p:cNvPr id="17426" name="AutoShape 21">
            <a:extLst>
              <a:ext uri="{FF2B5EF4-FFF2-40B4-BE49-F238E27FC236}">
                <a16:creationId xmlns:a16="http://schemas.microsoft.com/office/drawing/2014/main" id="{C7D6C219-6763-0349-8B39-B2CDB115A894}"/>
              </a:ext>
            </a:extLst>
          </p:cNvPr>
          <p:cNvCxnSpPr>
            <a:cxnSpLocks noChangeShapeType="1"/>
          </p:cNvCxnSpPr>
          <p:nvPr/>
        </p:nvCxnSpPr>
        <p:spPr bwMode="auto">
          <a:xfrm flipV="1">
            <a:off x="5522913" y="1340768"/>
            <a:ext cx="790575" cy="877888"/>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427" name="Line 22">
            <a:extLst>
              <a:ext uri="{FF2B5EF4-FFF2-40B4-BE49-F238E27FC236}">
                <a16:creationId xmlns:a16="http://schemas.microsoft.com/office/drawing/2014/main" id="{EE677B71-6B98-B34C-A91E-A80F1A56BFED}"/>
              </a:ext>
            </a:extLst>
          </p:cNvPr>
          <p:cNvSpPr>
            <a:spLocks noChangeShapeType="1"/>
          </p:cNvSpPr>
          <p:nvPr/>
        </p:nvSpPr>
        <p:spPr bwMode="auto">
          <a:xfrm>
            <a:off x="2947988" y="1599531"/>
            <a:ext cx="733425" cy="6937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28" name="Line 23">
            <a:extLst>
              <a:ext uri="{FF2B5EF4-FFF2-40B4-BE49-F238E27FC236}">
                <a16:creationId xmlns:a16="http://schemas.microsoft.com/office/drawing/2014/main" id="{7FD4B3A4-A2C1-C449-9EF4-758F76E292E9}"/>
              </a:ext>
            </a:extLst>
          </p:cNvPr>
          <p:cNvSpPr>
            <a:spLocks noChangeShapeType="1"/>
          </p:cNvSpPr>
          <p:nvPr/>
        </p:nvSpPr>
        <p:spPr bwMode="auto">
          <a:xfrm>
            <a:off x="4624388" y="4191918"/>
            <a:ext cx="0" cy="28733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3062136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9" name="Rectangle 2">
            <a:extLst>
              <a:ext uri="{FF2B5EF4-FFF2-40B4-BE49-F238E27FC236}">
                <a16:creationId xmlns:a16="http://schemas.microsoft.com/office/drawing/2014/main" id="{C3FB88A1-F366-A244-AF84-5711B483D676}"/>
              </a:ext>
            </a:extLst>
          </p:cNvPr>
          <p:cNvSpPr>
            <a:spLocks noGrp="1" noChangeArrowheads="1"/>
          </p:cNvSpPr>
          <p:nvPr>
            <p:ph type="title"/>
          </p:nvPr>
        </p:nvSpPr>
        <p:spPr>
          <a:xfrm>
            <a:off x="-108520" y="274638"/>
            <a:ext cx="9145016" cy="1143000"/>
          </a:xfrm>
        </p:spPr>
        <p:txBody>
          <a:bodyPr/>
          <a:lstStyle/>
          <a:p>
            <a:pPr eaLnBrk="1" hangingPunct="1"/>
            <a:r>
              <a:rPr lang="en-US" altLang="en-US" b="1" dirty="0">
                <a:solidFill>
                  <a:srgbClr val="0000FF"/>
                </a:solidFill>
              </a:rPr>
              <a:t>Degree of Question Crystallization</a:t>
            </a:r>
          </a:p>
        </p:txBody>
      </p:sp>
      <p:sp>
        <p:nvSpPr>
          <p:cNvPr id="230403" name="Rectangle 3">
            <a:extLst>
              <a:ext uri="{FF2B5EF4-FFF2-40B4-BE49-F238E27FC236}">
                <a16:creationId xmlns:a16="http://schemas.microsoft.com/office/drawing/2014/main" id="{4F15DEC1-BABB-8B44-9FC5-A6597536F422}"/>
              </a:ext>
            </a:extLst>
          </p:cNvPr>
          <p:cNvSpPr>
            <a:spLocks noGrp="1" noChangeArrowheads="1"/>
          </p:cNvSpPr>
          <p:nvPr>
            <p:ph type="body" sz="half" idx="1"/>
          </p:nvPr>
        </p:nvSpPr>
        <p:spPr>
          <a:xfrm>
            <a:off x="533400" y="1600200"/>
            <a:ext cx="4000500" cy="3219450"/>
          </a:xfrm>
          <a:ln>
            <a:noFill/>
          </a:ln>
          <a:extLs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buFontTx/>
              <a:buNone/>
            </a:pPr>
            <a:r>
              <a:rPr lang="en-US" altLang="en-US" sz="2800" b="1">
                <a:solidFill>
                  <a:srgbClr val="CC0000"/>
                </a:solidFill>
              </a:rPr>
              <a:t>Exploratory Study</a:t>
            </a:r>
          </a:p>
          <a:p>
            <a:pPr eaLnBrk="1" hangingPunct="1"/>
            <a:r>
              <a:rPr lang="en-US" altLang="en-US" sz="2800"/>
              <a:t>Loose structure</a:t>
            </a:r>
          </a:p>
          <a:p>
            <a:pPr eaLnBrk="1" hangingPunct="1"/>
            <a:r>
              <a:rPr lang="en-US" altLang="en-US" sz="2800"/>
              <a:t>Expand understanding</a:t>
            </a:r>
          </a:p>
          <a:p>
            <a:pPr eaLnBrk="1" hangingPunct="1"/>
            <a:r>
              <a:rPr lang="en-US" altLang="en-US" sz="2800"/>
              <a:t>Provide insight</a:t>
            </a:r>
          </a:p>
          <a:p>
            <a:pPr eaLnBrk="1" hangingPunct="1"/>
            <a:r>
              <a:rPr lang="en-US" altLang="en-US" sz="2800"/>
              <a:t>Develop hypotheses</a:t>
            </a:r>
          </a:p>
        </p:txBody>
      </p:sp>
      <p:sp>
        <p:nvSpPr>
          <p:cNvPr id="230404" name="Rectangle 4">
            <a:extLst>
              <a:ext uri="{FF2B5EF4-FFF2-40B4-BE49-F238E27FC236}">
                <a16:creationId xmlns:a16="http://schemas.microsoft.com/office/drawing/2014/main" id="{EB76D204-7B12-5646-8D1D-6C69EDA57C62}"/>
              </a:ext>
            </a:extLst>
          </p:cNvPr>
          <p:cNvSpPr>
            <a:spLocks noGrp="1" noChangeArrowheads="1"/>
          </p:cNvSpPr>
          <p:nvPr>
            <p:ph type="body" sz="half" idx="2"/>
          </p:nvPr>
        </p:nvSpPr>
        <p:spPr>
          <a:xfrm>
            <a:off x="4686300" y="1600200"/>
            <a:ext cx="4000500" cy="3219450"/>
          </a:xfrm>
          <a:ln>
            <a:noFill/>
          </a:ln>
          <a:extLs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buFontTx/>
              <a:buNone/>
            </a:pPr>
            <a:r>
              <a:rPr lang="en-US" altLang="en-US" sz="2800" b="1">
                <a:solidFill>
                  <a:srgbClr val="CC0000"/>
                </a:solidFill>
              </a:rPr>
              <a:t>Formal Study</a:t>
            </a:r>
          </a:p>
          <a:p>
            <a:pPr eaLnBrk="1" hangingPunct="1"/>
            <a:r>
              <a:rPr lang="en-US" altLang="en-US" sz="2800"/>
              <a:t>Precise procedures</a:t>
            </a:r>
          </a:p>
          <a:p>
            <a:pPr eaLnBrk="1" hangingPunct="1"/>
            <a:r>
              <a:rPr lang="en-US" altLang="en-US" sz="2800"/>
              <a:t>Begins with hypotheses</a:t>
            </a:r>
          </a:p>
          <a:p>
            <a:pPr eaLnBrk="1" hangingPunct="1"/>
            <a:r>
              <a:rPr lang="en-US" altLang="en-US" sz="2800"/>
              <a:t>Answers research questions</a:t>
            </a:r>
          </a:p>
        </p:txBody>
      </p:sp>
    </p:spTree>
    <p:extLst>
      <p:ext uri="{BB962C8B-B14F-4D97-AF65-F5344CB8AC3E}">
        <p14:creationId xmlns:p14="http://schemas.microsoft.com/office/powerpoint/2010/main" val="428300743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30403">
                                            <p:txEl>
                                              <p:charRg st="4294967295" end="4294967295"/>
                                            </p:txEl>
                                          </p:spTgt>
                                        </p:tgtEl>
                                        <p:attrNameLst>
                                          <p:attrName>style.visibility</p:attrName>
                                        </p:attrNameLst>
                                      </p:cBhvr>
                                      <p:to>
                                        <p:strVal val="visible"/>
                                      </p:to>
                                    </p:set>
                                    <p:animEffect transition="in" filter="blinds(horizontal)">
                                      <p:cBhvr>
                                        <p:cTn id="7" dur="500"/>
                                        <p:tgtEl>
                                          <p:spTgt spid="230403">
                                            <p:txEl>
                                              <p:charRg st="4294967295" end="4294967295"/>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30404">
                                            <p:txEl>
                                              <p:charRg st="4294967295" end="4294967295"/>
                                            </p:txEl>
                                          </p:spTgt>
                                        </p:tgtEl>
                                        <p:attrNameLst>
                                          <p:attrName>style.visibility</p:attrName>
                                        </p:attrNameLst>
                                      </p:cBhvr>
                                      <p:to>
                                        <p:strVal val="visible"/>
                                      </p:to>
                                    </p:set>
                                    <p:animEffect transition="in" filter="blinds(horizontal)">
                                      <p:cBhvr>
                                        <p:cTn id="12" dur="500"/>
                                        <p:tgtEl>
                                          <p:spTgt spid="230404">
                                            <p:txEl>
                                              <p:charRg st="4294967295" end="429496729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0403" grpId="0" autoUpdateAnimBg="0"/>
      <p:bldP spid="230404"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AutoShape 2" descr="street survey">
            <a:extLst>
              <a:ext uri="{FF2B5EF4-FFF2-40B4-BE49-F238E27FC236}">
                <a16:creationId xmlns:a16="http://schemas.microsoft.com/office/drawing/2014/main" id="{E0086EF2-9614-4847-8D3A-D7230E267EA0}"/>
              </a:ext>
            </a:extLst>
          </p:cNvPr>
          <p:cNvSpPr>
            <a:spLocks noChangeArrowheads="1"/>
          </p:cNvSpPr>
          <p:nvPr/>
        </p:nvSpPr>
        <p:spPr bwMode="auto">
          <a:xfrm>
            <a:off x="342900" y="1396206"/>
            <a:ext cx="2647950" cy="4191000"/>
          </a:xfrm>
          <a:prstGeom prst="flowChartDelay">
            <a:avLst/>
          </a:prstGeom>
          <a:blipFill dpi="0" rotWithShape="0">
            <a:blip r:embed="rId3"/>
            <a:srcRect/>
            <a:stretch>
              <a:fillRect/>
            </a:stretch>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1508" name="Rectangle 3">
            <a:extLst>
              <a:ext uri="{FF2B5EF4-FFF2-40B4-BE49-F238E27FC236}">
                <a16:creationId xmlns:a16="http://schemas.microsoft.com/office/drawing/2014/main" id="{47325E19-FDD5-CE47-BEFF-0A8A59748CBD}"/>
              </a:ext>
            </a:extLst>
          </p:cNvPr>
          <p:cNvSpPr>
            <a:spLocks noGrp="1" noChangeArrowheads="1"/>
          </p:cNvSpPr>
          <p:nvPr>
            <p:ph type="title"/>
          </p:nvPr>
        </p:nvSpPr>
        <p:spPr>
          <a:xfrm>
            <a:off x="30981" y="24606"/>
            <a:ext cx="9144000" cy="1143000"/>
          </a:xfrm>
        </p:spPr>
        <p:txBody>
          <a:bodyPr/>
          <a:lstStyle/>
          <a:p>
            <a:pPr eaLnBrk="1" hangingPunct="1"/>
            <a:r>
              <a:rPr lang="en-US" altLang="en-US" sz="3600" b="1" dirty="0">
                <a:solidFill>
                  <a:srgbClr val="0000FF"/>
                </a:solidFill>
              </a:rPr>
              <a:t>Desired Outcomes of Exploratory Studies</a:t>
            </a:r>
          </a:p>
        </p:txBody>
      </p:sp>
      <p:sp>
        <p:nvSpPr>
          <p:cNvPr id="324612" name="AutoShape 4">
            <a:extLst>
              <a:ext uri="{FF2B5EF4-FFF2-40B4-BE49-F238E27FC236}">
                <a16:creationId xmlns:a16="http://schemas.microsoft.com/office/drawing/2014/main" id="{18EDA303-3279-ED40-8A96-9818C45EA70E}"/>
              </a:ext>
            </a:extLst>
          </p:cNvPr>
          <p:cNvSpPr>
            <a:spLocks noChangeArrowheads="1"/>
          </p:cNvSpPr>
          <p:nvPr/>
        </p:nvSpPr>
        <p:spPr bwMode="auto">
          <a:xfrm>
            <a:off x="1828800" y="1124744"/>
            <a:ext cx="6858000" cy="995362"/>
          </a:xfrm>
          <a:prstGeom prst="roundRect">
            <a:avLst>
              <a:gd name="adj" fmla="val 50000"/>
            </a:avLst>
          </a:prstGeom>
          <a:solidFill>
            <a:srgbClr val="FFDD99"/>
          </a:solidFill>
          <a:ln w="38100">
            <a:solidFill>
              <a:schemeClr val="tx1"/>
            </a:solidFill>
            <a:round/>
            <a:headEnd/>
            <a:tailEnd/>
          </a:ln>
          <a:effectLst>
            <a:outerShdw dist="5388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a:t>Established range and scope of possible management decisions</a:t>
            </a:r>
          </a:p>
        </p:txBody>
      </p:sp>
      <p:sp>
        <p:nvSpPr>
          <p:cNvPr id="324613" name="AutoShape 5">
            <a:extLst>
              <a:ext uri="{FF2B5EF4-FFF2-40B4-BE49-F238E27FC236}">
                <a16:creationId xmlns:a16="http://schemas.microsoft.com/office/drawing/2014/main" id="{604F4F08-D983-B642-BD5A-5284D0301C1B}"/>
              </a:ext>
            </a:extLst>
          </p:cNvPr>
          <p:cNvSpPr>
            <a:spLocks noChangeArrowheads="1"/>
          </p:cNvSpPr>
          <p:nvPr/>
        </p:nvSpPr>
        <p:spPr bwMode="auto">
          <a:xfrm>
            <a:off x="2724150" y="2577306"/>
            <a:ext cx="5962650" cy="995363"/>
          </a:xfrm>
          <a:prstGeom prst="roundRect">
            <a:avLst>
              <a:gd name="adj" fmla="val 50000"/>
            </a:avLst>
          </a:prstGeom>
          <a:solidFill>
            <a:srgbClr val="FFDD99"/>
          </a:solidFill>
          <a:ln w="38100">
            <a:solidFill>
              <a:schemeClr val="tx1"/>
            </a:solidFill>
            <a:round/>
            <a:headEnd/>
            <a:tailEnd/>
          </a:ln>
          <a:effectLst>
            <a:outerShdw dist="5388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a:t>Established major dimensions of research task</a:t>
            </a:r>
          </a:p>
        </p:txBody>
      </p:sp>
      <p:sp>
        <p:nvSpPr>
          <p:cNvPr id="324614" name="AutoShape 6">
            <a:extLst>
              <a:ext uri="{FF2B5EF4-FFF2-40B4-BE49-F238E27FC236}">
                <a16:creationId xmlns:a16="http://schemas.microsoft.com/office/drawing/2014/main" id="{27205162-73DF-6A40-A3E2-67D45A24D782}"/>
              </a:ext>
            </a:extLst>
          </p:cNvPr>
          <p:cNvSpPr>
            <a:spLocks noChangeArrowheads="1"/>
          </p:cNvSpPr>
          <p:nvPr/>
        </p:nvSpPr>
        <p:spPr bwMode="auto">
          <a:xfrm>
            <a:off x="1828800" y="3925094"/>
            <a:ext cx="6858000" cy="995362"/>
          </a:xfrm>
          <a:prstGeom prst="roundRect">
            <a:avLst>
              <a:gd name="adj" fmla="val 50000"/>
            </a:avLst>
          </a:prstGeom>
          <a:solidFill>
            <a:srgbClr val="FFDD99"/>
          </a:solidFill>
          <a:ln w="38100">
            <a:solidFill>
              <a:schemeClr val="tx1"/>
            </a:solidFill>
            <a:round/>
            <a:headEnd/>
            <a:tailEnd/>
          </a:ln>
          <a:effectLst>
            <a:outerShdw dist="5388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a:t>Defined a set of subsidiary questions that can guide research design</a:t>
            </a:r>
          </a:p>
        </p:txBody>
      </p:sp>
    </p:spTree>
    <p:extLst>
      <p:ext uri="{BB962C8B-B14F-4D97-AF65-F5344CB8AC3E}">
        <p14:creationId xmlns:p14="http://schemas.microsoft.com/office/powerpoint/2010/main" val="213388999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24612">
                                            <p:txEl>
                                              <p:charRg st="4294967295" end="4294967295"/>
                                            </p:txEl>
                                          </p:spTgt>
                                        </p:tgtEl>
                                        <p:attrNameLst>
                                          <p:attrName>style.visibility</p:attrName>
                                        </p:attrNameLst>
                                      </p:cBhvr>
                                      <p:to>
                                        <p:strVal val="visible"/>
                                      </p:to>
                                    </p:set>
                                    <p:animEffect transition="in" filter="blinds(horizontal)">
                                      <p:cBhvr>
                                        <p:cTn id="7" dur="500"/>
                                        <p:tgtEl>
                                          <p:spTgt spid="324612">
                                            <p:txEl>
                                              <p:charRg st="4294967295" end="4294967295"/>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24613"/>
                                        </p:tgtEl>
                                        <p:attrNameLst>
                                          <p:attrName>style.visibility</p:attrName>
                                        </p:attrNameLst>
                                      </p:cBhvr>
                                      <p:to>
                                        <p:strVal val="visible"/>
                                      </p:to>
                                    </p:set>
                                    <p:animEffect transition="in" filter="blinds(horizontal)">
                                      <p:cBhvr>
                                        <p:cTn id="12" dur="500"/>
                                        <p:tgtEl>
                                          <p:spTgt spid="32461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24614"/>
                                        </p:tgtEl>
                                        <p:attrNameLst>
                                          <p:attrName>style.visibility</p:attrName>
                                        </p:attrNameLst>
                                      </p:cBhvr>
                                      <p:to>
                                        <p:strVal val="visible"/>
                                      </p:to>
                                    </p:set>
                                    <p:animEffect transition="in" filter="blinds(horizontal)">
                                      <p:cBhvr>
                                        <p:cTn id="17" dur="500"/>
                                        <p:tgtEl>
                                          <p:spTgt spid="3246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4612" grpId="0" autoUpdateAnimBg="0"/>
      <p:bldP spid="324613" grpId="0" animBg="1" autoUpdateAnimBg="0"/>
      <p:bldP spid="324614" grpId="0" animBg="1"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AutoShape 2" descr="street survey">
            <a:extLst>
              <a:ext uri="{FF2B5EF4-FFF2-40B4-BE49-F238E27FC236}">
                <a16:creationId xmlns:a16="http://schemas.microsoft.com/office/drawing/2014/main" id="{218255F6-1BAE-F54F-9788-58F42FF3CE2B}"/>
              </a:ext>
            </a:extLst>
          </p:cNvPr>
          <p:cNvSpPr>
            <a:spLocks noChangeArrowheads="1"/>
          </p:cNvSpPr>
          <p:nvPr/>
        </p:nvSpPr>
        <p:spPr bwMode="auto">
          <a:xfrm>
            <a:off x="342900" y="2064990"/>
            <a:ext cx="2133600" cy="3219450"/>
          </a:xfrm>
          <a:prstGeom prst="flowChartDelay">
            <a:avLst/>
          </a:prstGeom>
          <a:blipFill dpi="0" rotWithShape="0">
            <a:blip r:embed="rId3"/>
            <a:srcRect/>
            <a:stretch>
              <a:fillRect/>
            </a:stretch>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3556" name="Rectangle 3">
            <a:extLst>
              <a:ext uri="{FF2B5EF4-FFF2-40B4-BE49-F238E27FC236}">
                <a16:creationId xmlns:a16="http://schemas.microsoft.com/office/drawing/2014/main" id="{4AD3D8E3-9E49-064A-ABCA-9774A6E48D21}"/>
              </a:ext>
            </a:extLst>
          </p:cNvPr>
          <p:cNvSpPr>
            <a:spLocks noGrp="1" noChangeArrowheads="1"/>
          </p:cNvSpPr>
          <p:nvPr>
            <p:ph type="title"/>
          </p:nvPr>
        </p:nvSpPr>
        <p:spPr>
          <a:xfrm>
            <a:off x="0" y="214759"/>
            <a:ext cx="9144000" cy="1143000"/>
          </a:xfrm>
        </p:spPr>
        <p:txBody>
          <a:bodyPr/>
          <a:lstStyle/>
          <a:p>
            <a:pPr eaLnBrk="1" hangingPunct="1"/>
            <a:r>
              <a:rPr lang="en-US" altLang="en-US" sz="3200" b="1" dirty="0">
                <a:solidFill>
                  <a:srgbClr val="0000FF"/>
                </a:solidFill>
              </a:rPr>
              <a:t>Desired Outcomes of Exploratory Studies </a:t>
            </a:r>
            <a:r>
              <a:rPr lang="en-US" altLang="en-US" sz="3200" b="1" dirty="0">
                <a:solidFill>
                  <a:srgbClr val="FF0000"/>
                </a:solidFill>
              </a:rPr>
              <a:t>(cont.)</a:t>
            </a:r>
          </a:p>
        </p:txBody>
      </p:sp>
      <p:sp>
        <p:nvSpPr>
          <p:cNvPr id="326660" name="AutoShape 4">
            <a:extLst>
              <a:ext uri="{FF2B5EF4-FFF2-40B4-BE49-F238E27FC236}">
                <a16:creationId xmlns:a16="http://schemas.microsoft.com/office/drawing/2014/main" id="{F479264A-7D42-8F4C-B633-A2F7EE4E03C3}"/>
              </a:ext>
            </a:extLst>
          </p:cNvPr>
          <p:cNvSpPr>
            <a:spLocks noChangeArrowheads="1"/>
          </p:cNvSpPr>
          <p:nvPr/>
        </p:nvSpPr>
        <p:spPr bwMode="auto">
          <a:xfrm>
            <a:off x="1828800" y="1793528"/>
            <a:ext cx="6858000" cy="995362"/>
          </a:xfrm>
          <a:prstGeom prst="roundRect">
            <a:avLst>
              <a:gd name="adj" fmla="val 50000"/>
            </a:avLst>
          </a:prstGeom>
          <a:solidFill>
            <a:srgbClr val="FFDD99"/>
          </a:solidFill>
          <a:ln w="38100">
            <a:solidFill>
              <a:schemeClr val="tx1"/>
            </a:solidFill>
            <a:round/>
            <a:headEnd/>
            <a:tailEnd/>
          </a:ln>
          <a:effectLst>
            <a:outerShdw dist="5388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a:t>Developed hypotheses about possible causes of management dilemma</a:t>
            </a:r>
          </a:p>
        </p:txBody>
      </p:sp>
      <p:sp>
        <p:nvSpPr>
          <p:cNvPr id="326661" name="AutoShape 5">
            <a:extLst>
              <a:ext uri="{FF2B5EF4-FFF2-40B4-BE49-F238E27FC236}">
                <a16:creationId xmlns:a16="http://schemas.microsoft.com/office/drawing/2014/main" id="{655F8E6E-27F1-8140-90C4-0B5EC966453B}"/>
              </a:ext>
            </a:extLst>
          </p:cNvPr>
          <p:cNvSpPr>
            <a:spLocks noChangeArrowheads="1"/>
          </p:cNvSpPr>
          <p:nvPr/>
        </p:nvSpPr>
        <p:spPr bwMode="auto">
          <a:xfrm>
            <a:off x="2724150" y="3246090"/>
            <a:ext cx="5962650" cy="995363"/>
          </a:xfrm>
          <a:prstGeom prst="roundRect">
            <a:avLst>
              <a:gd name="adj" fmla="val 50000"/>
            </a:avLst>
          </a:prstGeom>
          <a:solidFill>
            <a:srgbClr val="FFDD99"/>
          </a:solidFill>
          <a:ln w="38100">
            <a:solidFill>
              <a:schemeClr val="tx1"/>
            </a:solidFill>
            <a:round/>
            <a:headEnd/>
            <a:tailEnd/>
          </a:ln>
          <a:effectLst>
            <a:outerShdw dist="5388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a:t>Learned which hypotheses can be safely ignored</a:t>
            </a:r>
          </a:p>
        </p:txBody>
      </p:sp>
      <p:sp>
        <p:nvSpPr>
          <p:cNvPr id="326662" name="AutoShape 6">
            <a:extLst>
              <a:ext uri="{FF2B5EF4-FFF2-40B4-BE49-F238E27FC236}">
                <a16:creationId xmlns:a16="http://schemas.microsoft.com/office/drawing/2014/main" id="{B77DA2F1-BB4C-144A-B36D-5735AE94568D}"/>
              </a:ext>
            </a:extLst>
          </p:cNvPr>
          <p:cNvSpPr>
            <a:spLocks noChangeArrowheads="1"/>
          </p:cNvSpPr>
          <p:nvPr/>
        </p:nvSpPr>
        <p:spPr bwMode="auto">
          <a:xfrm>
            <a:off x="1828800" y="4593878"/>
            <a:ext cx="6858000" cy="995362"/>
          </a:xfrm>
          <a:prstGeom prst="roundRect">
            <a:avLst>
              <a:gd name="adj" fmla="val 50000"/>
            </a:avLst>
          </a:prstGeom>
          <a:solidFill>
            <a:srgbClr val="FFDD99"/>
          </a:solidFill>
          <a:ln w="38100">
            <a:solidFill>
              <a:schemeClr val="tx1"/>
            </a:solidFill>
            <a:round/>
            <a:headEnd/>
            <a:tailEnd/>
          </a:ln>
          <a:effectLst>
            <a:outerShdw dist="5388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a:t>Concluded additional research is not needed or not feasible</a:t>
            </a:r>
          </a:p>
        </p:txBody>
      </p:sp>
    </p:spTree>
    <p:extLst>
      <p:ext uri="{BB962C8B-B14F-4D97-AF65-F5344CB8AC3E}">
        <p14:creationId xmlns:p14="http://schemas.microsoft.com/office/powerpoint/2010/main" val="352603795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26660"/>
                                        </p:tgtEl>
                                        <p:attrNameLst>
                                          <p:attrName>style.visibility</p:attrName>
                                        </p:attrNameLst>
                                      </p:cBhvr>
                                      <p:to>
                                        <p:strVal val="visible"/>
                                      </p:to>
                                    </p:set>
                                    <p:animEffect transition="in" filter="blinds(horizontal)">
                                      <p:cBhvr>
                                        <p:cTn id="7" dur="500"/>
                                        <p:tgtEl>
                                          <p:spTgt spid="32666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26661"/>
                                        </p:tgtEl>
                                        <p:attrNameLst>
                                          <p:attrName>style.visibility</p:attrName>
                                        </p:attrNameLst>
                                      </p:cBhvr>
                                      <p:to>
                                        <p:strVal val="visible"/>
                                      </p:to>
                                    </p:set>
                                    <p:animEffect transition="in" filter="blinds(horizontal)">
                                      <p:cBhvr>
                                        <p:cTn id="12" dur="500"/>
                                        <p:tgtEl>
                                          <p:spTgt spid="32666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26662"/>
                                        </p:tgtEl>
                                        <p:attrNameLst>
                                          <p:attrName>style.visibility</p:attrName>
                                        </p:attrNameLst>
                                      </p:cBhvr>
                                      <p:to>
                                        <p:strVal val="visible"/>
                                      </p:to>
                                    </p:set>
                                    <p:animEffect transition="in" filter="blinds(horizontal)">
                                      <p:cBhvr>
                                        <p:cTn id="17" dur="500"/>
                                        <p:tgtEl>
                                          <p:spTgt spid="3266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6660" grpId="0" animBg="1" autoUpdateAnimBg="0"/>
      <p:bldP spid="326661" grpId="0" animBg="1" autoUpdateAnimBg="0"/>
      <p:bldP spid="326662" grpId="0" animBg="1"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2">
            <a:extLst>
              <a:ext uri="{FF2B5EF4-FFF2-40B4-BE49-F238E27FC236}">
                <a16:creationId xmlns:a16="http://schemas.microsoft.com/office/drawing/2014/main" id="{E8C6327C-3235-0E4B-BB09-58E86766EC17}"/>
              </a:ext>
            </a:extLst>
          </p:cNvPr>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6-</a:t>
            </a:r>
            <a:fld id="{4BEEDD7C-3A77-8741-B2B4-84EA0DA84656}" type="slidenum">
              <a:rPr lang="en-US" altLang="en-US"/>
              <a:pPr/>
              <a:t>11</a:t>
            </a:fld>
            <a:endParaRPr lang="en-US" altLang="en-US"/>
          </a:p>
        </p:txBody>
      </p:sp>
      <p:sp>
        <p:nvSpPr>
          <p:cNvPr id="25603" name="Rectangle 2">
            <a:extLst>
              <a:ext uri="{FF2B5EF4-FFF2-40B4-BE49-F238E27FC236}">
                <a16:creationId xmlns:a16="http://schemas.microsoft.com/office/drawing/2014/main" id="{949C9C88-4A5D-6645-B4D2-1F02642183E6}"/>
              </a:ext>
            </a:extLst>
          </p:cNvPr>
          <p:cNvSpPr>
            <a:spLocks noGrp="1" noChangeArrowheads="1"/>
          </p:cNvSpPr>
          <p:nvPr>
            <p:ph type="title"/>
          </p:nvPr>
        </p:nvSpPr>
        <p:spPr>
          <a:xfrm>
            <a:off x="457200" y="5788"/>
            <a:ext cx="8229600" cy="1143000"/>
          </a:xfrm>
        </p:spPr>
        <p:txBody>
          <a:bodyPr/>
          <a:lstStyle/>
          <a:p>
            <a:pPr eaLnBrk="1" hangingPunct="1"/>
            <a:r>
              <a:rPr lang="en-US" altLang="en-US" sz="3200" b="1" dirty="0">
                <a:solidFill>
                  <a:srgbClr val="0000FF"/>
                </a:solidFill>
              </a:rPr>
              <a:t>Commonly Used Exploratory Techniques</a:t>
            </a:r>
          </a:p>
        </p:txBody>
      </p:sp>
      <p:sp>
        <p:nvSpPr>
          <p:cNvPr id="328707" name="Oval 3" descr="focusgroup">
            <a:extLst>
              <a:ext uri="{FF2B5EF4-FFF2-40B4-BE49-F238E27FC236}">
                <a16:creationId xmlns:a16="http://schemas.microsoft.com/office/drawing/2014/main" id="{9C367AD1-200B-DC43-A1BF-874FFA53F505}"/>
              </a:ext>
            </a:extLst>
          </p:cNvPr>
          <p:cNvSpPr>
            <a:spLocks noChangeArrowheads="1"/>
          </p:cNvSpPr>
          <p:nvPr/>
        </p:nvSpPr>
        <p:spPr bwMode="auto">
          <a:xfrm>
            <a:off x="1462088" y="3406105"/>
            <a:ext cx="2543175" cy="2257425"/>
          </a:xfrm>
          <a:prstGeom prst="ellipse">
            <a:avLst/>
          </a:prstGeom>
          <a:blipFill dpi="0" rotWithShape="0">
            <a:blip r:embed="rId3"/>
            <a:srcRect/>
            <a:stretch>
              <a:fillRect/>
            </a:stretch>
          </a:blipFill>
          <a:ln w="38100">
            <a:solidFill>
              <a:schemeClr val="tx1"/>
            </a:solidFill>
            <a:round/>
            <a:headEnd/>
            <a:tailEnd/>
          </a:ln>
          <a:effectLst>
            <a:outerShdw dist="71842" dir="2700000" algn="ctr" rotWithShape="0">
              <a:schemeClr val="tx1"/>
            </a:outerShdw>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2800" b="1"/>
          </a:p>
        </p:txBody>
      </p:sp>
      <p:grpSp>
        <p:nvGrpSpPr>
          <p:cNvPr id="328708" name="Group 4">
            <a:extLst>
              <a:ext uri="{FF2B5EF4-FFF2-40B4-BE49-F238E27FC236}">
                <a16:creationId xmlns:a16="http://schemas.microsoft.com/office/drawing/2014/main" id="{3781F8A7-CA6F-C34F-A4DD-F039344DAC92}"/>
              </a:ext>
            </a:extLst>
          </p:cNvPr>
          <p:cNvGrpSpPr>
            <a:grpSpLocks/>
          </p:cNvGrpSpPr>
          <p:nvPr/>
        </p:nvGrpSpPr>
        <p:grpSpPr bwMode="auto">
          <a:xfrm>
            <a:off x="704850" y="1340768"/>
            <a:ext cx="2647950" cy="3122613"/>
            <a:chOff x="444" y="1207"/>
            <a:chExt cx="1668" cy="1967"/>
          </a:xfrm>
        </p:grpSpPr>
        <p:sp>
          <p:nvSpPr>
            <p:cNvPr id="25612" name="AutoShape 5">
              <a:extLst>
                <a:ext uri="{FF2B5EF4-FFF2-40B4-BE49-F238E27FC236}">
                  <a16:creationId xmlns:a16="http://schemas.microsoft.com/office/drawing/2014/main" id="{5DD6522F-925E-7A47-9B08-09793272F4EE}"/>
                </a:ext>
              </a:extLst>
            </p:cNvPr>
            <p:cNvSpPr>
              <a:spLocks noChangeArrowheads="1"/>
            </p:cNvSpPr>
            <p:nvPr/>
          </p:nvSpPr>
          <p:spPr bwMode="auto">
            <a:xfrm>
              <a:off x="444" y="1207"/>
              <a:ext cx="1668" cy="751"/>
            </a:xfrm>
            <a:prstGeom prst="roundRect">
              <a:avLst>
                <a:gd name="adj" fmla="val 16667"/>
              </a:avLst>
            </a:prstGeom>
            <a:solidFill>
              <a:srgbClr val="FFDD99"/>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Secondary Data Analysis</a:t>
              </a:r>
            </a:p>
          </p:txBody>
        </p:sp>
        <p:cxnSp>
          <p:nvCxnSpPr>
            <p:cNvPr id="25613" name="AutoShape 6">
              <a:extLst>
                <a:ext uri="{FF2B5EF4-FFF2-40B4-BE49-F238E27FC236}">
                  <a16:creationId xmlns:a16="http://schemas.microsoft.com/office/drawing/2014/main" id="{8BF8EB63-5949-CF4A-8F01-3B5E8D9231C0}"/>
                </a:ext>
              </a:extLst>
            </p:cNvPr>
            <p:cNvCxnSpPr>
              <a:cxnSpLocks noChangeShapeType="1"/>
              <a:stCxn id="25612" idx="2"/>
              <a:endCxn id="328707" idx="2"/>
            </p:cNvCxnSpPr>
            <p:nvPr/>
          </p:nvCxnSpPr>
          <p:spPr bwMode="auto">
            <a:xfrm rot="5400000">
              <a:off x="492" y="2387"/>
              <a:ext cx="1216" cy="357"/>
            </a:xfrm>
            <a:prstGeom prst="bentConnector4">
              <a:avLst>
                <a:gd name="adj1" fmla="val 20756"/>
                <a:gd name="adj2" fmla="val 140336"/>
              </a:avLst>
            </a:prstGeom>
            <a:noFill/>
            <a:ln w="3810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grpSp>
        <p:nvGrpSpPr>
          <p:cNvPr id="328711" name="Group 7">
            <a:extLst>
              <a:ext uri="{FF2B5EF4-FFF2-40B4-BE49-F238E27FC236}">
                <a16:creationId xmlns:a16="http://schemas.microsoft.com/office/drawing/2014/main" id="{BF992455-1D82-3B4E-A823-532BAC4E0E9B}"/>
              </a:ext>
            </a:extLst>
          </p:cNvPr>
          <p:cNvGrpSpPr>
            <a:grpSpLocks/>
          </p:cNvGrpSpPr>
          <p:nvPr/>
        </p:nvGrpSpPr>
        <p:grpSpPr bwMode="auto">
          <a:xfrm>
            <a:off x="4005263" y="3920455"/>
            <a:ext cx="4398962" cy="1189038"/>
            <a:chOff x="2523" y="2844"/>
            <a:chExt cx="2771" cy="749"/>
          </a:xfrm>
        </p:grpSpPr>
        <p:sp>
          <p:nvSpPr>
            <p:cNvPr id="25610" name="AutoShape 8">
              <a:extLst>
                <a:ext uri="{FF2B5EF4-FFF2-40B4-BE49-F238E27FC236}">
                  <a16:creationId xmlns:a16="http://schemas.microsoft.com/office/drawing/2014/main" id="{F2E754CD-369E-D949-BEC9-D2FBA88BDAF3}"/>
                </a:ext>
              </a:extLst>
            </p:cNvPr>
            <p:cNvSpPr>
              <a:spLocks noChangeArrowheads="1"/>
            </p:cNvSpPr>
            <p:nvPr/>
          </p:nvSpPr>
          <p:spPr bwMode="auto">
            <a:xfrm>
              <a:off x="3806" y="2844"/>
              <a:ext cx="1488" cy="749"/>
            </a:xfrm>
            <a:prstGeom prst="roundRect">
              <a:avLst>
                <a:gd name="adj" fmla="val 16667"/>
              </a:avLst>
            </a:prstGeom>
            <a:solidFill>
              <a:srgbClr val="FFDD99"/>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Focus Groups</a:t>
              </a:r>
            </a:p>
          </p:txBody>
        </p:sp>
        <p:cxnSp>
          <p:nvCxnSpPr>
            <p:cNvPr id="25611" name="AutoShape 9">
              <a:extLst>
                <a:ext uri="{FF2B5EF4-FFF2-40B4-BE49-F238E27FC236}">
                  <a16:creationId xmlns:a16="http://schemas.microsoft.com/office/drawing/2014/main" id="{E3E7FE9A-95F8-624A-BCC0-18B597648425}"/>
                </a:ext>
              </a:extLst>
            </p:cNvPr>
            <p:cNvCxnSpPr>
              <a:cxnSpLocks noChangeShapeType="1"/>
              <a:stCxn id="25610" idx="0"/>
              <a:endCxn id="328707" idx="6"/>
            </p:cNvCxnSpPr>
            <p:nvPr/>
          </p:nvCxnSpPr>
          <p:spPr bwMode="auto">
            <a:xfrm rot="16200000" flipH="1" flipV="1">
              <a:off x="3366" y="2001"/>
              <a:ext cx="342" cy="2027"/>
            </a:xfrm>
            <a:prstGeom prst="bentConnector4">
              <a:avLst>
                <a:gd name="adj1" fmla="val -42150"/>
                <a:gd name="adj2" fmla="val 68352"/>
              </a:avLst>
            </a:prstGeom>
            <a:noFill/>
            <a:ln w="3810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grpSp>
        <p:nvGrpSpPr>
          <p:cNvPr id="328714" name="Group 10">
            <a:extLst>
              <a:ext uri="{FF2B5EF4-FFF2-40B4-BE49-F238E27FC236}">
                <a16:creationId xmlns:a16="http://schemas.microsoft.com/office/drawing/2014/main" id="{4F58F18C-80C8-4C49-849B-0742860094C2}"/>
              </a:ext>
            </a:extLst>
          </p:cNvPr>
          <p:cNvGrpSpPr>
            <a:grpSpLocks/>
          </p:cNvGrpSpPr>
          <p:nvPr/>
        </p:nvGrpSpPr>
        <p:grpSpPr bwMode="auto">
          <a:xfrm>
            <a:off x="3633787" y="1690018"/>
            <a:ext cx="3740150" cy="1974850"/>
            <a:chOff x="2289" y="1427"/>
            <a:chExt cx="2356" cy="1244"/>
          </a:xfrm>
        </p:grpSpPr>
        <p:sp>
          <p:nvSpPr>
            <p:cNvPr id="25608" name="AutoShape 11">
              <a:extLst>
                <a:ext uri="{FF2B5EF4-FFF2-40B4-BE49-F238E27FC236}">
                  <a16:creationId xmlns:a16="http://schemas.microsoft.com/office/drawing/2014/main" id="{4FAB2B2F-79F2-0A4C-98D9-00C953916053}"/>
                </a:ext>
              </a:extLst>
            </p:cNvPr>
            <p:cNvSpPr>
              <a:spLocks noChangeArrowheads="1"/>
            </p:cNvSpPr>
            <p:nvPr/>
          </p:nvSpPr>
          <p:spPr bwMode="auto">
            <a:xfrm>
              <a:off x="2967" y="1427"/>
              <a:ext cx="1678" cy="749"/>
            </a:xfrm>
            <a:prstGeom prst="roundRect">
              <a:avLst>
                <a:gd name="adj" fmla="val 16667"/>
              </a:avLst>
            </a:prstGeom>
            <a:solidFill>
              <a:srgbClr val="FFDD99"/>
            </a:solidFill>
            <a:ln w="38100">
              <a:solidFill>
                <a:schemeClr val="tx1"/>
              </a:solidFill>
              <a:round/>
              <a:headEnd/>
              <a:tailEnd/>
            </a:ln>
            <a:effectLst>
              <a:outerShdw dist="107763" dir="18900000" algn="ctr" rotWithShape="0">
                <a:schemeClr val="tx2"/>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Experience Surveys</a:t>
              </a:r>
            </a:p>
          </p:txBody>
        </p:sp>
        <p:cxnSp>
          <p:nvCxnSpPr>
            <p:cNvPr id="25609" name="AutoShape 12">
              <a:extLst>
                <a:ext uri="{FF2B5EF4-FFF2-40B4-BE49-F238E27FC236}">
                  <a16:creationId xmlns:a16="http://schemas.microsoft.com/office/drawing/2014/main" id="{E805C788-EAD8-4346-B037-26E400B99EF3}"/>
                </a:ext>
              </a:extLst>
            </p:cNvPr>
            <p:cNvCxnSpPr>
              <a:cxnSpLocks noChangeShapeType="1"/>
              <a:stCxn id="25608" idx="2"/>
              <a:endCxn id="328707" idx="7"/>
            </p:cNvCxnSpPr>
            <p:nvPr/>
          </p:nvCxnSpPr>
          <p:spPr bwMode="auto">
            <a:xfrm rot="5400000">
              <a:off x="2800" y="1665"/>
              <a:ext cx="495" cy="1518"/>
            </a:xfrm>
            <a:prstGeom prst="bentConnector3">
              <a:avLst>
                <a:gd name="adj1" fmla="val 50000"/>
              </a:avLst>
            </a:prstGeom>
            <a:noFill/>
            <a:ln w="3810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spTree>
    <p:extLst>
      <p:ext uri="{BB962C8B-B14F-4D97-AF65-F5344CB8AC3E}">
        <p14:creationId xmlns:p14="http://schemas.microsoft.com/office/powerpoint/2010/main" val="220625446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328707"/>
                                        </p:tgtEl>
                                        <p:attrNameLst>
                                          <p:attrName>style.visibility</p:attrName>
                                        </p:attrNameLst>
                                      </p:cBhvr>
                                      <p:to>
                                        <p:strVal val="visible"/>
                                      </p:to>
                                    </p:set>
                                    <p:animEffect transition="in" filter="blinds(horizontal)">
                                      <p:cBhvr>
                                        <p:cTn id="7" dur="500"/>
                                        <p:tgtEl>
                                          <p:spTgt spid="32870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28708"/>
                                        </p:tgtEl>
                                        <p:attrNameLst>
                                          <p:attrName>style.visibility</p:attrName>
                                        </p:attrNameLst>
                                      </p:cBhvr>
                                      <p:to>
                                        <p:strVal val="visible"/>
                                      </p:to>
                                    </p:set>
                                    <p:animEffect transition="in" filter="blinds(horizontal)">
                                      <p:cBhvr>
                                        <p:cTn id="12" dur="500"/>
                                        <p:tgtEl>
                                          <p:spTgt spid="32870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328714"/>
                                        </p:tgtEl>
                                        <p:attrNameLst>
                                          <p:attrName>style.visibility</p:attrName>
                                        </p:attrNameLst>
                                      </p:cBhvr>
                                      <p:to>
                                        <p:strVal val="visible"/>
                                      </p:to>
                                    </p:set>
                                    <p:animEffect transition="in" filter="blinds(horizontal)">
                                      <p:cBhvr>
                                        <p:cTn id="17" dur="500"/>
                                        <p:tgtEl>
                                          <p:spTgt spid="32871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328711"/>
                                        </p:tgtEl>
                                        <p:attrNameLst>
                                          <p:attrName>style.visibility</p:attrName>
                                        </p:attrNameLst>
                                      </p:cBhvr>
                                      <p:to>
                                        <p:strVal val="visible"/>
                                      </p:to>
                                    </p:set>
                                    <p:animEffect transition="in" filter="blinds(horizontal)">
                                      <p:cBhvr>
                                        <p:cTn id="22" dur="500"/>
                                        <p:tgtEl>
                                          <p:spTgt spid="3287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8707" grpId="0" animBg="1"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9" name="Rectangle 2">
            <a:extLst>
              <a:ext uri="{FF2B5EF4-FFF2-40B4-BE49-F238E27FC236}">
                <a16:creationId xmlns:a16="http://schemas.microsoft.com/office/drawing/2014/main" id="{1041D2D7-6581-7845-98AB-13CD9E1224D3}"/>
              </a:ext>
            </a:extLst>
          </p:cNvPr>
          <p:cNvSpPr>
            <a:spLocks noGrp="1" noChangeArrowheads="1"/>
          </p:cNvSpPr>
          <p:nvPr>
            <p:ph type="title"/>
          </p:nvPr>
        </p:nvSpPr>
        <p:spPr>
          <a:xfrm>
            <a:off x="435961" y="0"/>
            <a:ext cx="8229600" cy="1143000"/>
          </a:xfrm>
        </p:spPr>
        <p:txBody>
          <a:bodyPr/>
          <a:lstStyle/>
          <a:p>
            <a:pPr eaLnBrk="1" hangingPunct="1"/>
            <a:r>
              <a:rPr lang="en-US" altLang="en-US" sz="5400" b="1" dirty="0">
                <a:solidFill>
                  <a:srgbClr val="0000FF"/>
                </a:solidFill>
              </a:rPr>
              <a:t>Experience Surveys</a:t>
            </a:r>
          </a:p>
        </p:txBody>
      </p:sp>
      <p:sp>
        <p:nvSpPr>
          <p:cNvPr id="332803" name="Rectangle 3">
            <a:extLst>
              <a:ext uri="{FF2B5EF4-FFF2-40B4-BE49-F238E27FC236}">
                <a16:creationId xmlns:a16="http://schemas.microsoft.com/office/drawing/2014/main" id="{56ACAE3E-CF6E-6548-9148-FB131E9FD2BE}"/>
              </a:ext>
            </a:extLst>
          </p:cNvPr>
          <p:cNvSpPr>
            <a:spLocks noGrp="1" noChangeArrowheads="1"/>
          </p:cNvSpPr>
          <p:nvPr>
            <p:ph type="body" idx="1"/>
          </p:nvPr>
        </p:nvSpPr>
        <p:spPr>
          <a:xfrm>
            <a:off x="435961" y="1089818"/>
            <a:ext cx="8229600" cy="4678363"/>
          </a:xfrm>
        </p:spPr>
        <p:txBody>
          <a:bodyPr/>
          <a:lstStyle/>
          <a:p>
            <a:pPr eaLnBrk="1" hangingPunct="1"/>
            <a:r>
              <a:rPr lang="en-US" altLang="en-US" dirty="0"/>
              <a:t>What is being done?</a:t>
            </a:r>
          </a:p>
          <a:p>
            <a:pPr eaLnBrk="1" hangingPunct="1"/>
            <a:r>
              <a:rPr lang="en-US" altLang="en-US" dirty="0"/>
              <a:t>What has been tried in the past with or without success?</a:t>
            </a:r>
          </a:p>
          <a:p>
            <a:pPr eaLnBrk="1" hangingPunct="1"/>
            <a:r>
              <a:rPr lang="en-US" altLang="en-US" dirty="0"/>
              <a:t>How have things changed?</a:t>
            </a:r>
          </a:p>
          <a:p>
            <a:pPr eaLnBrk="1" hangingPunct="1"/>
            <a:r>
              <a:rPr lang="en-US" altLang="en-US" dirty="0"/>
              <a:t>Who is involved in the decisions?</a:t>
            </a:r>
          </a:p>
          <a:p>
            <a:pPr eaLnBrk="1" hangingPunct="1"/>
            <a:r>
              <a:rPr lang="en-US" altLang="en-US" dirty="0"/>
              <a:t>What problem areas can be seen?</a:t>
            </a:r>
          </a:p>
          <a:p>
            <a:pPr eaLnBrk="1" hangingPunct="1"/>
            <a:r>
              <a:rPr lang="en-US" altLang="en-US" dirty="0"/>
              <a:t>Whom can we count on to assist or participate in the research?</a:t>
            </a:r>
          </a:p>
        </p:txBody>
      </p:sp>
    </p:spTree>
    <p:extLst>
      <p:ext uri="{BB962C8B-B14F-4D97-AF65-F5344CB8AC3E}">
        <p14:creationId xmlns:p14="http://schemas.microsoft.com/office/powerpoint/2010/main" val="2453871133"/>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32803">
                                            <p:txEl>
                                              <p:charRg st="4294967295" end="4294967295"/>
                                            </p:txEl>
                                          </p:spTgt>
                                        </p:tgtEl>
                                        <p:attrNameLst>
                                          <p:attrName>style.visibility</p:attrName>
                                        </p:attrNameLst>
                                      </p:cBhvr>
                                      <p:to>
                                        <p:strVal val="visible"/>
                                      </p:to>
                                    </p:set>
                                    <p:animEffect transition="in" filter="blinds(horizontal)">
                                      <p:cBhvr>
                                        <p:cTn id="7" dur="500"/>
                                        <p:tgtEl>
                                          <p:spTgt spid="332803">
                                            <p:txEl>
                                              <p:charRg st="4294967295" end="429496729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2803"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4">
            <a:extLst>
              <a:ext uri="{FF2B5EF4-FFF2-40B4-BE49-F238E27FC236}">
                <a16:creationId xmlns:a16="http://schemas.microsoft.com/office/drawing/2014/main" id="{F1A5EFF8-3EA3-E847-9FB6-4B628EA3AB42}"/>
              </a:ext>
            </a:extLst>
          </p:cNvPr>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6-</a:t>
            </a:r>
            <a:fld id="{81E775D1-75CC-4A46-8524-8487826785FB}" type="slidenum">
              <a:rPr lang="en-US" altLang="en-US"/>
              <a:pPr/>
              <a:t>13</a:t>
            </a:fld>
            <a:endParaRPr lang="en-US" altLang="en-US"/>
          </a:p>
        </p:txBody>
      </p:sp>
      <p:sp>
        <p:nvSpPr>
          <p:cNvPr id="31747" name="Rectangle 2">
            <a:extLst>
              <a:ext uri="{FF2B5EF4-FFF2-40B4-BE49-F238E27FC236}">
                <a16:creationId xmlns:a16="http://schemas.microsoft.com/office/drawing/2014/main" id="{4ECF060C-1EE8-F043-9AB4-8595B9882718}"/>
              </a:ext>
            </a:extLst>
          </p:cNvPr>
          <p:cNvSpPr>
            <a:spLocks noGrp="1" noChangeArrowheads="1"/>
          </p:cNvSpPr>
          <p:nvPr>
            <p:ph type="title"/>
          </p:nvPr>
        </p:nvSpPr>
        <p:spPr>
          <a:xfrm>
            <a:off x="1066800" y="-26035"/>
            <a:ext cx="7620000" cy="1173162"/>
          </a:xfrm>
        </p:spPr>
        <p:txBody>
          <a:bodyPr/>
          <a:lstStyle/>
          <a:p>
            <a:pPr eaLnBrk="1" hangingPunct="1"/>
            <a:r>
              <a:rPr lang="en-US" altLang="en-US" b="1" dirty="0">
                <a:solidFill>
                  <a:srgbClr val="0000FF"/>
                </a:solidFill>
              </a:rPr>
              <a:t>Focus Groups</a:t>
            </a:r>
          </a:p>
        </p:txBody>
      </p:sp>
      <p:sp>
        <p:nvSpPr>
          <p:cNvPr id="31748" name="Rectangle 3">
            <a:extLst>
              <a:ext uri="{FF2B5EF4-FFF2-40B4-BE49-F238E27FC236}">
                <a16:creationId xmlns:a16="http://schemas.microsoft.com/office/drawing/2014/main" id="{FAA2FE06-5DA1-2F43-BEC5-F9D587EFC299}"/>
              </a:ext>
            </a:extLst>
          </p:cNvPr>
          <p:cNvSpPr>
            <a:spLocks noGrp="1" noChangeArrowheads="1"/>
          </p:cNvSpPr>
          <p:nvPr>
            <p:ph type="body" sz="half" idx="1"/>
          </p:nvPr>
        </p:nvSpPr>
        <p:spPr>
          <a:xfrm>
            <a:off x="457200" y="1752600"/>
            <a:ext cx="4000500" cy="3188568"/>
          </a:xfrm>
        </p:spPr>
        <p:txBody>
          <a:bodyPr/>
          <a:lstStyle/>
          <a:p>
            <a:pPr eaLnBrk="1" hangingPunct="1"/>
            <a:r>
              <a:rPr lang="en-US" altLang="en-US" sz="2800" dirty="0"/>
              <a:t>Group discussion</a:t>
            </a:r>
          </a:p>
          <a:p>
            <a:pPr eaLnBrk="1" hangingPunct="1"/>
            <a:r>
              <a:rPr lang="en-US" altLang="en-US" sz="2800" dirty="0"/>
              <a:t>6-10 participants</a:t>
            </a:r>
          </a:p>
          <a:p>
            <a:pPr eaLnBrk="1" hangingPunct="1"/>
            <a:r>
              <a:rPr lang="en-US" altLang="en-US" sz="2800" dirty="0"/>
              <a:t>Moderator-led</a:t>
            </a:r>
          </a:p>
          <a:p>
            <a:pPr eaLnBrk="1" hangingPunct="1"/>
            <a:r>
              <a:rPr lang="en-US" altLang="en-US" sz="2800" dirty="0"/>
              <a:t>90 minutes-2 hours</a:t>
            </a:r>
          </a:p>
          <a:p>
            <a:pPr marL="0" indent="0" eaLnBrk="1" hangingPunct="1">
              <a:buNone/>
            </a:pPr>
            <a:endParaRPr lang="en-US" altLang="en-US" sz="2800" dirty="0"/>
          </a:p>
        </p:txBody>
      </p:sp>
      <p:pic>
        <p:nvPicPr>
          <p:cNvPr id="31749" name="Picture 4" descr="focusgroup">
            <a:extLst>
              <a:ext uri="{FF2B5EF4-FFF2-40B4-BE49-F238E27FC236}">
                <a16:creationId xmlns:a16="http://schemas.microsoft.com/office/drawing/2014/main" id="{FD58CB47-5D6C-B542-BA8B-C83D55D2679C}"/>
              </a:ext>
            </a:extLst>
          </p:cNvPr>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4686300" y="980728"/>
            <a:ext cx="4000500" cy="4536504"/>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222991229"/>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a:extLst>
              <a:ext uri="{FF2B5EF4-FFF2-40B4-BE49-F238E27FC236}">
                <a16:creationId xmlns:a16="http://schemas.microsoft.com/office/drawing/2014/main" id="{A7AA55F3-9881-FA40-8A4B-FDC454CC87AE}"/>
              </a:ext>
            </a:extLst>
          </p:cNvPr>
          <p:cNvSpPr>
            <a:spLocks noGrp="1" noChangeArrowheads="1"/>
          </p:cNvSpPr>
          <p:nvPr>
            <p:ph type="title"/>
          </p:nvPr>
        </p:nvSpPr>
        <p:spPr>
          <a:xfrm>
            <a:off x="85728" y="-203648"/>
            <a:ext cx="9085040" cy="1143000"/>
          </a:xfrm>
        </p:spPr>
        <p:txBody>
          <a:bodyPr/>
          <a:lstStyle/>
          <a:p>
            <a:pPr eaLnBrk="1" hangingPunct="1"/>
            <a:r>
              <a:rPr lang="en-US" altLang="en-US" b="1" dirty="0">
                <a:solidFill>
                  <a:srgbClr val="0000FF"/>
                </a:solidFill>
              </a:rPr>
              <a:t>Descriptors of Research Design</a:t>
            </a:r>
          </a:p>
        </p:txBody>
      </p:sp>
      <p:sp>
        <p:nvSpPr>
          <p:cNvPr id="33796" name="AutoShape 3">
            <a:extLst>
              <a:ext uri="{FF2B5EF4-FFF2-40B4-BE49-F238E27FC236}">
                <a16:creationId xmlns:a16="http://schemas.microsoft.com/office/drawing/2014/main" id="{60D751E4-4AB3-7042-BFCE-2D3ED93A4391}"/>
              </a:ext>
            </a:extLst>
          </p:cNvPr>
          <p:cNvSpPr>
            <a:spLocks noChangeArrowheads="1"/>
          </p:cNvSpPr>
          <p:nvPr/>
        </p:nvSpPr>
        <p:spPr bwMode="auto">
          <a:xfrm>
            <a:off x="6348413" y="2359447"/>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Experimental Effects</a:t>
            </a:r>
          </a:p>
        </p:txBody>
      </p:sp>
      <p:sp>
        <p:nvSpPr>
          <p:cNvPr id="33797" name="AutoShape 4">
            <a:hlinkHover r:id="" action="ppaction://macro?name=changecolor"/>
            <a:extLst>
              <a:ext uri="{FF2B5EF4-FFF2-40B4-BE49-F238E27FC236}">
                <a16:creationId xmlns:a16="http://schemas.microsoft.com/office/drawing/2014/main" id="{EA90EE6B-DC3A-704E-B75D-BDA759916F4D}"/>
              </a:ext>
            </a:extLst>
          </p:cNvPr>
          <p:cNvSpPr>
            <a:spLocks noChangeArrowheads="1"/>
          </p:cNvSpPr>
          <p:nvPr/>
        </p:nvSpPr>
        <p:spPr bwMode="auto">
          <a:xfrm>
            <a:off x="746125" y="811635"/>
            <a:ext cx="2201863"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Perceptual Awareness</a:t>
            </a:r>
          </a:p>
        </p:txBody>
      </p:sp>
      <p:sp>
        <p:nvSpPr>
          <p:cNvPr id="33798" name="AutoShape 5">
            <a:extLst>
              <a:ext uri="{FF2B5EF4-FFF2-40B4-BE49-F238E27FC236}">
                <a16:creationId xmlns:a16="http://schemas.microsoft.com/office/drawing/2014/main" id="{99D8B3A2-E993-3C4A-A66A-9C1662F9C073}"/>
              </a:ext>
            </a:extLst>
          </p:cNvPr>
          <p:cNvSpPr>
            <a:spLocks noChangeArrowheads="1"/>
          </p:cNvSpPr>
          <p:nvPr/>
        </p:nvSpPr>
        <p:spPr bwMode="auto">
          <a:xfrm>
            <a:off x="746125" y="4059660"/>
            <a:ext cx="2201863" cy="1171575"/>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Research Environment</a:t>
            </a:r>
          </a:p>
        </p:txBody>
      </p:sp>
      <p:sp>
        <p:nvSpPr>
          <p:cNvPr id="33799" name="Line 6">
            <a:extLst>
              <a:ext uri="{FF2B5EF4-FFF2-40B4-BE49-F238E27FC236}">
                <a16:creationId xmlns:a16="http://schemas.microsoft.com/office/drawing/2014/main" id="{87F68ADD-D645-4743-B7C7-EE7F58F4A8BB}"/>
              </a:ext>
            </a:extLst>
          </p:cNvPr>
          <p:cNvSpPr>
            <a:spLocks noChangeShapeType="1"/>
          </p:cNvSpPr>
          <p:nvPr/>
        </p:nvSpPr>
        <p:spPr bwMode="auto">
          <a:xfrm flipV="1">
            <a:off x="2947988" y="3946947"/>
            <a:ext cx="733425" cy="449263"/>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71842" dir="2700000" algn="ctr" rotWithShape="0">
                    <a:schemeClr val="tx1"/>
                  </a:outerShdw>
                </a:effectLst>
              </a14:hiddenEffects>
            </a:ext>
          </a:extLst>
        </p:spPr>
        <p:txBody>
          <a:bodyPr/>
          <a:lstStyle/>
          <a:p>
            <a:endParaRPr lang="en-US"/>
          </a:p>
        </p:txBody>
      </p:sp>
      <p:sp>
        <p:nvSpPr>
          <p:cNvPr id="33800" name="Line 7">
            <a:extLst>
              <a:ext uri="{FF2B5EF4-FFF2-40B4-BE49-F238E27FC236}">
                <a16:creationId xmlns:a16="http://schemas.microsoft.com/office/drawing/2014/main" id="{ED2C55C4-D0EA-6D4F-8A73-820D3AF3B56D}"/>
              </a:ext>
            </a:extLst>
          </p:cNvPr>
          <p:cNvSpPr>
            <a:spLocks noChangeShapeType="1"/>
          </p:cNvSpPr>
          <p:nvPr/>
        </p:nvSpPr>
        <p:spPr bwMode="auto">
          <a:xfrm flipV="1">
            <a:off x="2819400" y="2838872"/>
            <a:ext cx="609600" cy="149225"/>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3801" name="Oval 8">
            <a:extLst>
              <a:ext uri="{FF2B5EF4-FFF2-40B4-BE49-F238E27FC236}">
                <a16:creationId xmlns:a16="http://schemas.microsoft.com/office/drawing/2014/main" id="{FF5F25C3-8772-2C46-B6B6-40D5685880B2}"/>
              </a:ext>
            </a:extLst>
          </p:cNvPr>
          <p:cNvSpPr>
            <a:spLocks noChangeArrowheads="1"/>
          </p:cNvSpPr>
          <p:nvPr/>
        </p:nvSpPr>
        <p:spPr bwMode="auto">
          <a:xfrm>
            <a:off x="3352800" y="2000672"/>
            <a:ext cx="2543175" cy="2257425"/>
          </a:xfrm>
          <a:prstGeom prst="ellipse">
            <a:avLst/>
          </a:prstGeom>
          <a:gradFill rotWithShape="1">
            <a:gsLst>
              <a:gs pos="0">
                <a:srgbClr val="5AC07A"/>
              </a:gs>
              <a:gs pos="100000">
                <a:schemeClr val="bg1"/>
              </a:gs>
            </a:gsLst>
            <a:lin ang="5400000" scaled="1"/>
          </a:gradFill>
          <a:ln w="38100">
            <a:solidFill>
              <a:schemeClr val="tx1"/>
            </a:solidFill>
            <a:round/>
            <a:headEnd/>
            <a:tailEnd/>
          </a:ln>
          <a:effectLst>
            <a:outerShdw dist="71842" dir="2700000" algn="ctr" rotWithShape="0">
              <a:schemeClr val="tx1"/>
            </a:outerShdw>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b="1"/>
              <a:t>Descriptors</a:t>
            </a:r>
          </a:p>
        </p:txBody>
      </p:sp>
      <p:sp>
        <p:nvSpPr>
          <p:cNvPr id="33802" name="AutoShape 9">
            <a:extLst>
              <a:ext uri="{FF2B5EF4-FFF2-40B4-BE49-F238E27FC236}">
                <a16:creationId xmlns:a16="http://schemas.microsoft.com/office/drawing/2014/main" id="{E015F5B2-BF7D-044F-BA62-B0193E22E8F9}"/>
              </a:ext>
            </a:extLst>
          </p:cNvPr>
          <p:cNvSpPr>
            <a:spLocks noChangeArrowheads="1"/>
          </p:cNvSpPr>
          <p:nvPr/>
        </p:nvSpPr>
        <p:spPr bwMode="auto">
          <a:xfrm>
            <a:off x="3292475" y="727794"/>
            <a:ext cx="2663825"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dirty="0"/>
              <a:t>Question Crystallization</a:t>
            </a:r>
          </a:p>
        </p:txBody>
      </p:sp>
      <p:sp>
        <p:nvSpPr>
          <p:cNvPr id="33803" name="AutoShape 10">
            <a:extLst>
              <a:ext uri="{FF2B5EF4-FFF2-40B4-BE49-F238E27FC236}">
                <a16:creationId xmlns:a16="http://schemas.microsoft.com/office/drawing/2014/main" id="{0EB79A81-4299-934A-A7BC-131F607A09E0}"/>
              </a:ext>
            </a:extLst>
          </p:cNvPr>
          <p:cNvSpPr>
            <a:spLocks noChangeArrowheads="1"/>
          </p:cNvSpPr>
          <p:nvPr/>
        </p:nvSpPr>
        <p:spPr bwMode="auto">
          <a:xfrm>
            <a:off x="6332538" y="811635"/>
            <a:ext cx="2362200" cy="1189037"/>
          </a:xfrm>
          <a:prstGeom prst="roundRect">
            <a:avLst>
              <a:gd name="adj" fmla="val 16667"/>
            </a:avLst>
          </a:prstGeom>
          <a:solidFill>
            <a:srgbClr val="FFAE0D"/>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Data Collection Method</a:t>
            </a:r>
          </a:p>
        </p:txBody>
      </p:sp>
      <p:sp>
        <p:nvSpPr>
          <p:cNvPr id="33804" name="Line 11">
            <a:extLst>
              <a:ext uri="{FF2B5EF4-FFF2-40B4-BE49-F238E27FC236}">
                <a16:creationId xmlns:a16="http://schemas.microsoft.com/office/drawing/2014/main" id="{4A27F55A-C5A0-1147-BFE2-5B373669A51B}"/>
              </a:ext>
            </a:extLst>
          </p:cNvPr>
          <p:cNvSpPr>
            <a:spLocks noChangeShapeType="1"/>
          </p:cNvSpPr>
          <p:nvPr/>
        </p:nvSpPr>
        <p:spPr bwMode="auto">
          <a:xfrm rot="6837260">
            <a:off x="6019007" y="2695203"/>
            <a:ext cx="139700" cy="446087"/>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cxnSp>
        <p:nvCxnSpPr>
          <p:cNvPr id="33805" name="AutoShape 12">
            <a:extLst>
              <a:ext uri="{FF2B5EF4-FFF2-40B4-BE49-F238E27FC236}">
                <a16:creationId xmlns:a16="http://schemas.microsoft.com/office/drawing/2014/main" id="{6A7112A1-CE1E-344E-8907-B8C4AE0C5248}"/>
              </a:ext>
            </a:extLst>
          </p:cNvPr>
          <p:cNvCxnSpPr>
            <a:cxnSpLocks noChangeShapeType="1"/>
            <a:endCxn id="33801" idx="0"/>
          </p:cNvCxnSpPr>
          <p:nvPr/>
        </p:nvCxnSpPr>
        <p:spPr bwMode="auto">
          <a:xfrm>
            <a:off x="4610100" y="1657772"/>
            <a:ext cx="14288" cy="323850"/>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3806" name="AutoShape 13">
            <a:extLst>
              <a:ext uri="{FF2B5EF4-FFF2-40B4-BE49-F238E27FC236}">
                <a16:creationId xmlns:a16="http://schemas.microsoft.com/office/drawing/2014/main" id="{01D11F5F-64B6-0545-BBCB-4497FC6A0C1C}"/>
              </a:ext>
            </a:extLst>
          </p:cNvPr>
          <p:cNvCxnSpPr>
            <a:cxnSpLocks noChangeShapeType="1"/>
            <a:stCxn id="33801" idx="5"/>
            <a:endCxn id="33807" idx="1"/>
          </p:cNvCxnSpPr>
          <p:nvPr/>
        </p:nvCxnSpPr>
        <p:spPr bwMode="auto">
          <a:xfrm>
            <a:off x="5522913" y="3946947"/>
            <a:ext cx="798512" cy="690563"/>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3807" name="AutoShape 14">
            <a:extLst>
              <a:ext uri="{FF2B5EF4-FFF2-40B4-BE49-F238E27FC236}">
                <a16:creationId xmlns:a16="http://schemas.microsoft.com/office/drawing/2014/main" id="{A2875495-9BBA-E04C-A78D-F936476C9751}"/>
              </a:ext>
            </a:extLst>
          </p:cNvPr>
          <p:cNvSpPr>
            <a:spLocks noChangeArrowheads="1"/>
          </p:cNvSpPr>
          <p:nvPr/>
        </p:nvSpPr>
        <p:spPr bwMode="auto">
          <a:xfrm>
            <a:off x="6340475" y="4042197"/>
            <a:ext cx="2362200"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Time Dimension</a:t>
            </a:r>
          </a:p>
        </p:txBody>
      </p:sp>
      <p:sp>
        <p:nvSpPr>
          <p:cNvPr id="33808" name="AutoShape 15">
            <a:extLst>
              <a:ext uri="{FF2B5EF4-FFF2-40B4-BE49-F238E27FC236}">
                <a16:creationId xmlns:a16="http://schemas.microsoft.com/office/drawing/2014/main" id="{A3B94525-1DBC-8C4F-AF65-19DC30D1DC4D}"/>
              </a:ext>
            </a:extLst>
          </p:cNvPr>
          <p:cNvSpPr>
            <a:spLocks noChangeArrowheads="1"/>
          </p:cNvSpPr>
          <p:nvPr/>
        </p:nvSpPr>
        <p:spPr bwMode="auto">
          <a:xfrm>
            <a:off x="3292475" y="4545435"/>
            <a:ext cx="2663825"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Topical Scope</a:t>
            </a:r>
          </a:p>
        </p:txBody>
      </p:sp>
      <p:sp>
        <p:nvSpPr>
          <p:cNvPr id="33809" name="AutoShape 16">
            <a:extLst>
              <a:ext uri="{FF2B5EF4-FFF2-40B4-BE49-F238E27FC236}">
                <a16:creationId xmlns:a16="http://schemas.microsoft.com/office/drawing/2014/main" id="{BDA48DBA-3F86-7E4F-9581-BE8A86ED91FC}"/>
              </a:ext>
            </a:extLst>
          </p:cNvPr>
          <p:cNvSpPr>
            <a:spLocks noChangeArrowheads="1"/>
          </p:cNvSpPr>
          <p:nvPr/>
        </p:nvSpPr>
        <p:spPr bwMode="auto">
          <a:xfrm>
            <a:off x="465138" y="2359447"/>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Purpose of </a:t>
            </a:r>
          </a:p>
          <a:p>
            <a:pPr algn="ctr" eaLnBrk="1" hangingPunct="1"/>
            <a:r>
              <a:rPr lang="en-US" altLang="en-US" sz="2400"/>
              <a:t>Study</a:t>
            </a:r>
          </a:p>
        </p:txBody>
      </p:sp>
      <p:cxnSp>
        <p:nvCxnSpPr>
          <p:cNvPr id="33810" name="AutoShape 17">
            <a:extLst>
              <a:ext uri="{FF2B5EF4-FFF2-40B4-BE49-F238E27FC236}">
                <a16:creationId xmlns:a16="http://schemas.microsoft.com/office/drawing/2014/main" id="{F20CD6F4-61DF-2B40-A076-AF33BCF61F44}"/>
              </a:ext>
            </a:extLst>
          </p:cNvPr>
          <p:cNvCxnSpPr>
            <a:cxnSpLocks noChangeShapeType="1"/>
            <a:endCxn id="33803" idx="1"/>
          </p:cNvCxnSpPr>
          <p:nvPr/>
        </p:nvCxnSpPr>
        <p:spPr bwMode="auto">
          <a:xfrm flipV="1">
            <a:off x="5522913" y="1406947"/>
            <a:ext cx="790575" cy="877888"/>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3811" name="Line 18">
            <a:extLst>
              <a:ext uri="{FF2B5EF4-FFF2-40B4-BE49-F238E27FC236}">
                <a16:creationId xmlns:a16="http://schemas.microsoft.com/office/drawing/2014/main" id="{C7458CF8-ADBA-CF48-9E08-3FE262A756BD}"/>
              </a:ext>
            </a:extLst>
          </p:cNvPr>
          <p:cNvSpPr>
            <a:spLocks noChangeShapeType="1"/>
          </p:cNvSpPr>
          <p:nvPr/>
        </p:nvSpPr>
        <p:spPr bwMode="auto">
          <a:xfrm>
            <a:off x="2947988" y="1665710"/>
            <a:ext cx="733425" cy="6937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3812" name="Line 19">
            <a:extLst>
              <a:ext uri="{FF2B5EF4-FFF2-40B4-BE49-F238E27FC236}">
                <a16:creationId xmlns:a16="http://schemas.microsoft.com/office/drawing/2014/main" id="{B2DD8EAA-BA54-664E-A7D3-31757C219013}"/>
              </a:ext>
            </a:extLst>
          </p:cNvPr>
          <p:cNvSpPr>
            <a:spLocks noChangeShapeType="1"/>
          </p:cNvSpPr>
          <p:nvPr/>
        </p:nvSpPr>
        <p:spPr bwMode="auto">
          <a:xfrm>
            <a:off x="4624388" y="4258097"/>
            <a:ext cx="0" cy="28733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216463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3" name="Rectangle 17">
            <a:extLst>
              <a:ext uri="{FF2B5EF4-FFF2-40B4-BE49-F238E27FC236}">
                <a16:creationId xmlns:a16="http://schemas.microsoft.com/office/drawing/2014/main" id="{6E50AE5D-9B40-CF42-8538-07FABB27BE8D}"/>
              </a:ext>
            </a:extLst>
          </p:cNvPr>
          <p:cNvSpPr>
            <a:spLocks noGrp="1" noChangeArrowheads="1"/>
          </p:cNvSpPr>
          <p:nvPr>
            <p:ph type="title"/>
          </p:nvPr>
        </p:nvSpPr>
        <p:spPr>
          <a:xfrm>
            <a:off x="457200" y="-95250"/>
            <a:ext cx="8229600" cy="1143000"/>
          </a:xfrm>
        </p:spPr>
        <p:txBody>
          <a:bodyPr/>
          <a:lstStyle/>
          <a:p>
            <a:pPr eaLnBrk="1" hangingPunct="1"/>
            <a:r>
              <a:rPr lang="en-US" altLang="en-US" b="1" dirty="0">
                <a:solidFill>
                  <a:srgbClr val="0000FF"/>
                </a:solidFill>
              </a:rPr>
              <a:t>Data Collection Method</a:t>
            </a:r>
          </a:p>
        </p:txBody>
      </p:sp>
      <p:pic>
        <p:nvPicPr>
          <p:cNvPr id="66605" name="Picture 45" descr="20797RTYRGB600">
            <a:extLst>
              <a:ext uri="{FF2B5EF4-FFF2-40B4-BE49-F238E27FC236}">
                <a16:creationId xmlns:a16="http://schemas.microsoft.com/office/drawing/2014/main" id="{7F79D3A9-C1D5-F244-8195-E8612C402A9E}"/>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856159" y="2190750"/>
            <a:ext cx="3025775" cy="3468687"/>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6602" name="AutoShape 42">
            <a:extLst>
              <a:ext uri="{FF2B5EF4-FFF2-40B4-BE49-F238E27FC236}">
                <a16:creationId xmlns:a16="http://schemas.microsoft.com/office/drawing/2014/main" id="{427B0CF0-4567-2E48-A223-3FD50EB7AF25}"/>
              </a:ext>
            </a:extLst>
          </p:cNvPr>
          <p:cNvSpPr>
            <a:spLocks noChangeArrowheads="1"/>
          </p:cNvSpPr>
          <p:nvPr/>
        </p:nvSpPr>
        <p:spPr bwMode="auto">
          <a:xfrm>
            <a:off x="827584" y="1047750"/>
            <a:ext cx="3054350" cy="903287"/>
          </a:xfrm>
          <a:prstGeom prst="roundRect">
            <a:avLst>
              <a:gd name="adj" fmla="val 16667"/>
            </a:avLst>
          </a:prstGeom>
          <a:solidFill>
            <a:srgbClr val="FFDD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Monitoring</a:t>
            </a:r>
          </a:p>
        </p:txBody>
      </p:sp>
      <p:sp>
        <p:nvSpPr>
          <p:cNvPr id="66603" name="AutoShape 43">
            <a:extLst>
              <a:ext uri="{FF2B5EF4-FFF2-40B4-BE49-F238E27FC236}">
                <a16:creationId xmlns:a16="http://schemas.microsoft.com/office/drawing/2014/main" id="{EB24E323-31FE-764D-AAE9-6989ECB25F51}"/>
              </a:ext>
            </a:extLst>
          </p:cNvPr>
          <p:cNvSpPr>
            <a:spLocks noChangeArrowheads="1"/>
          </p:cNvSpPr>
          <p:nvPr/>
        </p:nvSpPr>
        <p:spPr bwMode="auto">
          <a:xfrm>
            <a:off x="4923359" y="1047749"/>
            <a:ext cx="3122613" cy="903287"/>
          </a:xfrm>
          <a:prstGeom prst="roundRect">
            <a:avLst>
              <a:gd name="adj" fmla="val 16667"/>
            </a:avLst>
          </a:prstGeom>
          <a:solidFill>
            <a:srgbClr val="FFDD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dirty="0"/>
              <a:t>Communication</a:t>
            </a:r>
          </a:p>
        </p:txBody>
      </p:sp>
      <p:pic>
        <p:nvPicPr>
          <p:cNvPr id="66607" name="Picture 47" descr="omnibus-monitor-interview">
            <a:extLst>
              <a:ext uri="{FF2B5EF4-FFF2-40B4-BE49-F238E27FC236}">
                <a16:creationId xmlns:a16="http://schemas.microsoft.com/office/drawing/2014/main" id="{8699B3F2-D1F0-AD44-8126-9B0F3BD889FA}"/>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4788024" y="2190749"/>
            <a:ext cx="3094037" cy="3468687"/>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068659898"/>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6602"/>
                                        </p:tgtEl>
                                        <p:attrNameLst>
                                          <p:attrName>style.visibility</p:attrName>
                                        </p:attrNameLst>
                                      </p:cBhvr>
                                      <p:to>
                                        <p:strVal val="visible"/>
                                      </p:to>
                                    </p:set>
                                    <p:animEffect transition="in" filter="blinds(horizontal)">
                                      <p:cBhvr>
                                        <p:cTn id="7" dur="500"/>
                                        <p:tgtEl>
                                          <p:spTgt spid="66602"/>
                                        </p:tgtEl>
                                      </p:cBhvr>
                                    </p:animEffect>
                                  </p:childTnLst>
                                </p:cTn>
                              </p:par>
                              <p:par>
                                <p:cTn id="8" presetID="3" presetClass="entr" presetSubtype="10" fill="hold" nodeType="withEffect">
                                  <p:stCondLst>
                                    <p:cond delay="0"/>
                                  </p:stCondLst>
                                  <p:childTnLst>
                                    <p:set>
                                      <p:cBhvr>
                                        <p:cTn id="9" dur="1" fill="hold">
                                          <p:stCondLst>
                                            <p:cond delay="0"/>
                                          </p:stCondLst>
                                        </p:cTn>
                                        <p:tgtEl>
                                          <p:spTgt spid="66605"/>
                                        </p:tgtEl>
                                        <p:attrNameLst>
                                          <p:attrName>style.visibility</p:attrName>
                                        </p:attrNameLst>
                                      </p:cBhvr>
                                      <p:to>
                                        <p:strVal val="visible"/>
                                      </p:to>
                                    </p:set>
                                    <p:animEffect transition="in" filter="blinds(horizontal)">
                                      <p:cBhvr>
                                        <p:cTn id="10" dur="500"/>
                                        <p:tgtEl>
                                          <p:spTgt spid="66605"/>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3" presetClass="entr" presetSubtype="10" fill="hold" grpId="0" nodeType="clickEffect">
                                  <p:stCondLst>
                                    <p:cond delay="0"/>
                                  </p:stCondLst>
                                  <p:childTnLst>
                                    <p:set>
                                      <p:cBhvr>
                                        <p:cTn id="14" dur="1" fill="hold">
                                          <p:stCondLst>
                                            <p:cond delay="0"/>
                                          </p:stCondLst>
                                        </p:cTn>
                                        <p:tgtEl>
                                          <p:spTgt spid="66603"/>
                                        </p:tgtEl>
                                        <p:attrNameLst>
                                          <p:attrName>style.visibility</p:attrName>
                                        </p:attrNameLst>
                                      </p:cBhvr>
                                      <p:to>
                                        <p:strVal val="visible"/>
                                      </p:to>
                                    </p:set>
                                    <p:animEffect transition="in" filter="blinds(horizontal)">
                                      <p:cBhvr>
                                        <p:cTn id="15" dur="500"/>
                                        <p:tgtEl>
                                          <p:spTgt spid="66603"/>
                                        </p:tgtEl>
                                      </p:cBhvr>
                                    </p:animEffect>
                                  </p:childTnLst>
                                </p:cTn>
                              </p:par>
                              <p:par>
                                <p:cTn id="16" presetID="3" presetClass="entr" presetSubtype="10" fill="hold" nodeType="withEffect">
                                  <p:stCondLst>
                                    <p:cond delay="0"/>
                                  </p:stCondLst>
                                  <p:childTnLst>
                                    <p:set>
                                      <p:cBhvr>
                                        <p:cTn id="17" dur="1" fill="hold">
                                          <p:stCondLst>
                                            <p:cond delay="0"/>
                                          </p:stCondLst>
                                        </p:cTn>
                                        <p:tgtEl>
                                          <p:spTgt spid="66607"/>
                                        </p:tgtEl>
                                        <p:attrNameLst>
                                          <p:attrName>style.visibility</p:attrName>
                                        </p:attrNameLst>
                                      </p:cBhvr>
                                      <p:to>
                                        <p:strVal val="visible"/>
                                      </p:to>
                                    </p:set>
                                    <p:animEffect transition="in" filter="blinds(horizontal)">
                                      <p:cBhvr>
                                        <p:cTn id="18" dur="500"/>
                                        <p:tgtEl>
                                          <p:spTgt spid="666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602" grpId="0" animBg="1" autoUpdateAnimBg="0"/>
      <p:bldP spid="66603" grpId="0" animBg="1"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a:extLst>
              <a:ext uri="{FF2B5EF4-FFF2-40B4-BE49-F238E27FC236}">
                <a16:creationId xmlns:a16="http://schemas.microsoft.com/office/drawing/2014/main" id="{4CA46A3C-BF4E-1F4F-87BC-1D0D96DBCDF3}"/>
              </a:ext>
            </a:extLst>
          </p:cNvPr>
          <p:cNvSpPr>
            <a:spLocks noGrp="1" noChangeArrowheads="1"/>
          </p:cNvSpPr>
          <p:nvPr>
            <p:ph type="title"/>
          </p:nvPr>
        </p:nvSpPr>
        <p:spPr>
          <a:xfrm>
            <a:off x="222924" y="-309586"/>
            <a:ext cx="9011344" cy="1143000"/>
          </a:xfrm>
        </p:spPr>
        <p:txBody>
          <a:bodyPr/>
          <a:lstStyle/>
          <a:p>
            <a:pPr eaLnBrk="1" hangingPunct="1"/>
            <a:r>
              <a:rPr lang="en-US" altLang="en-US" b="1" dirty="0">
                <a:solidFill>
                  <a:srgbClr val="0000FF"/>
                </a:solidFill>
              </a:rPr>
              <a:t>Descriptors of Research Design</a:t>
            </a:r>
          </a:p>
        </p:txBody>
      </p:sp>
      <p:sp>
        <p:nvSpPr>
          <p:cNvPr id="37892" name="AutoShape 3">
            <a:extLst>
              <a:ext uri="{FF2B5EF4-FFF2-40B4-BE49-F238E27FC236}">
                <a16:creationId xmlns:a16="http://schemas.microsoft.com/office/drawing/2014/main" id="{F4001DF4-17CA-FD4F-B83D-B3931E47E1A2}"/>
              </a:ext>
            </a:extLst>
          </p:cNvPr>
          <p:cNvSpPr>
            <a:spLocks noChangeArrowheads="1"/>
          </p:cNvSpPr>
          <p:nvPr/>
        </p:nvSpPr>
        <p:spPr bwMode="auto">
          <a:xfrm>
            <a:off x="6348413" y="2503463"/>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Experimental Effects</a:t>
            </a:r>
          </a:p>
        </p:txBody>
      </p:sp>
      <p:sp>
        <p:nvSpPr>
          <p:cNvPr id="37893" name="AutoShape 4">
            <a:hlinkHover r:id="" action="ppaction://macro?name=changecolor"/>
            <a:extLst>
              <a:ext uri="{FF2B5EF4-FFF2-40B4-BE49-F238E27FC236}">
                <a16:creationId xmlns:a16="http://schemas.microsoft.com/office/drawing/2014/main" id="{F4D65DE0-E962-FF41-AF7B-36A6B960D9D2}"/>
              </a:ext>
            </a:extLst>
          </p:cNvPr>
          <p:cNvSpPr>
            <a:spLocks noChangeArrowheads="1"/>
          </p:cNvSpPr>
          <p:nvPr/>
        </p:nvSpPr>
        <p:spPr bwMode="auto">
          <a:xfrm>
            <a:off x="746125" y="955651"/>
            <a:ext cx="2201863"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Perceptual Awareness</a:t>
            </a:r>
          </a:p>
        </p:txBody>
      </p:sp>
      <p:sp>
        <p:nvSpPr>
          <p:cNvPr id="37894" name="AutoShape 5">
            <a:extLst>
              <a:ext uri="{FF2B5EF4-FFF2-40B4-BE49-F238E27FC236}">
                <a16:creationId xmlns:a16="http://schemas.microsoft.com/office/drawing/2014/main" id="{9167C06C-2E8B-764F-856D-AEF81CCE16ED}"/>
              </a:ext>
            </a:extLst>
          </p:cNvPr>
          <p:cNvSpPr>
            <a:spLocks noChangeArrowheads="1"/>
          </p:cNvSpPr>
          <p:nvPr/>
        </p:nvSpPr>
        <p:spPr bwMode="auto">
          <a:xfrm>
            <a:off x="746125" y="4203676"/>
            <a:ext cx="2201863" cy="1171575"/>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Research Environment</a:t>
            </a:r>
          </a:p>
        </p:txBody>
      </p:sp>
      <p:sp>
        <p:nvSpPr>
          <p:cNvPr id="37895" name="Line 6">
            <a:extLst>
              <a:ext uri="{FF2B5EF4-FFF2-40B4-BE49-F238E27FC236}">
                <a16:creationId xmlns:a16="http://schemas.microsoft.com/office/drawing/2014/main" id="{54C91155-A1C8-C04F-AF64-E00856CDF65D}"/>
              </a:ext>
            </a:extLst>
          </p:cNvPr>
          <p:cNvSpPr>
            <a:spLocks noChangeShapeType="1"/>
          </p:cNvSpPr>
          <p:nvPr/>
        </p:nvSpPr>
        <p:spPr bwMode="auto">
          <a:xfrm flipV="1">
            <a:off x="2947988" y="4090963"/>
            <a:ext cx="733425" cy="449263"/>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71842" dir="2700000" algn="ctr" rotWithShape="0">
                    <a:schemeClr val="tx1"/>
                  </a:outerShdw>
                </a:effectLst>
              </a14:hiddenEffects>
            </a:ext>
          </a:extLst>
        </p:spPr>
        <p:txBody>
          <a:bodyPr/>
          <a:lstStyle/>
          <a:p>
            <a:endParaRPr lang="en-US"/>
          </a:p>
        </p:txBody>
      </p:sp>
      <p:sp>
        <p:nvSpPr>
          <p:cNvPr id="37896" name="Line 7">
            <a:extLst>
              <a:ext uri="{FF2B5EF4-FFF2-40B4-BE49-F238E27FC236}">
                <a16:creationId xmlns:a16="http://schemas.microsoft.com/office/drawing/2014/main" id="{D225D6A2-D75F-CC43-9376-562C60C7558E}"/>
              </a:ext>
            </a:extLst>
          </p:cNvPr>
          <p:cNvSpPr>
            <a:spLocks noChangeShapeType="1"/>
          </p:cNvSpPr>
          <p:nvPr/>
        </p:nvSpPr>
        <p:spPr bwMode="auto">
          <a:xfrm flipV="1">
            <a:off x="2819400" y="2982888"/>
            <a:ext cx="609600" cy="149225"/>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897" name="Oval 8">
            <a:extLst>
              <a:ext uri="{FF2B5EF4-FFF2-40B4-BE49-F238E27FC236}">
                <a16:creationId xmlns:a16="http://schemas.microsoft.com/office/drawing/2014/main" id="{0FCD39BA-E33E-3C4D-8365-B9EBCF936189}"/>
              </a:ext>
            </a:extLst>
          </p:cNvPr>
          <p:cNvSpPr>
            <a:spLocks noChangeArrowheads="1"/>
          </p:cNvSpPr>
          <p:nvPr/>
        </p:nvSpPr>
        <p:spPr bwMode="auto">
          <a:xfrm>
            <a:off x="3352800" y="2144688"/>
            <a:ext cx="2543175" cy="2257425"/>
          </a:xfrm>
          <a:prstGeom prst="ellipse">
            <a:avLst/>
          </a:prstGeom>
          <a:gradFill rotWithShape="1">
            <a:gsLst>
              <a:gs pos="0">
                <a:srgbClr val="5AC07A"/>
              </a:gs>
              <a:gs pos="100000">
                <a:schemeClr val="bg1"/>
              </a:gs>
            </a:gsLst>
            <a:lin ang="5400000" scaled="1"/>
          </a:gradFill>
          <a:ln w="38100">
            <a:solidFill>
              <a:schemeClr val="tx1"/>
            </a:solidFill>
            <a:round/>
            <a:headEnd/>
            <a:tailEnd/>
          </a:ln>
          <a:effectLst>
            <a:outerShdw dist="71842" dir="2700000" algn="ctr" rotWithShape="0">
              <a:schemeClr val="tx1"/>
            </a:outerShdw>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b="1"/>
              <a:t>Descriptors</a:t>
            </a:r>
          </a:p>
        </p:txBody>
      </p:sp>
      <p:sp>
        <p:nvSpPr>
          <p:cNvPr id="37898" name="AutoShape 9">
            <a:extLst>
              <a:ext uri="{FF2B5EF4-FFF2-40B4-BE49-F238E27FC236}">
                <a16:creationId xmlns:a16="http://schemas.microsoft.com/office/drawing/2014/main" id="{5CDE2D30-8DE9-7043-BAA8-32B83454F4C9}"/>
              </a:ext>
            </a:extLst>
          </p:cNvPr>
          <p:cNvSpPr>
            <a:spLocks noChangeArrowheads="1"/>
          </p:cNvSpPr>
          <p:nvPr/>
        </p:nvSpPr>
        <p:spPr bwMode="auto">
          <a:xfrm>
            <a:off x="3292475" y="620688"/>
            <a:ext cx="2663825"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Question Crystallization</a:t>
            </a:r>
          </a:p>
        </p:txBody>
      </p:sp>
      <p:sp>
        <p:nvSpPr>
          <p:cNvPr id="37899" name="AutoShape 10">
            <a:extLst>
              <a:ext uri="{FF2B5EF4-FFF2-40B4-BE49-F238E27FC236}">
                <a16:creationId xmlns:a16="http://schemas.microsoft.com/office/drawing/2014/main" id="{30D9D928-2B18-5C44-AB8A-0300E333CB97}"/>
              </a:ext>
            </a:extLst>
          </p:cNvPr>
          <p:cNvSpPr>
            <a:spLocks noChangeArrowheads="1"/>
          </p:cNvSpPr>
          <p:nvPr/>
        </p:nvSpPr>
        <p:spPr bwMode="auto">
          <a:xfrm>
            <a:off x="6332538" y="955651"/>
            <a:ext cx="2362200"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Data Collection Method</a:t>
            </a:r>
          </a:p>
        </p:txBody>
      </p:sp>
      <p:sp>
        <p:nvSpPr>
          <p:cNvPr id="37900" name="Line 11">
            <a:extLst>
              <a:ext uri="{FF2B5EF4-FFF2-40B4-BE49-F238E27FC236}">
                <a16:creationId xmlns:a16="http://schemas.microsoft.com/office/drawing/2014/main" id="{355D8E6C-DCDF-0047-AD9D-D65F9ABFCD06}"/>
              </a:ext>
            </a:extLst>
          </p:cNvPr>
          <p:cNvSpPr>
            <a:spLocks noChangeShapeType="1"/>
          </p:cNvSpPr>
          <p:nvPr/>
        </p:nvSpPr>
        <p:spPr bwMode="auto">
          <a:xfrm rot="6837260">
            <a:off x="6019007" y="2839219"/>
            <a:ext cx="139700" cy="446087"/>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cxnSp>
        <p:nvCxnSpPr>
          <p:cNvPr id="37901" name="AutoShape 12">
            <a:extLst>
              <a:ext uri="{FF2B5EF4-FFF2-40B4-BE49-F238E27FC236}">
                <a16:creationId xmlns:a16="http://schemas.microsoft.com/office/drawing/2014/main" id="{4558FC00-21EA-8A43-B390-386D6286BD78}"/>
              </a:ext>
            </a:extLst>
          </p:cNvPr>
          <p:cNvCxnSpPr>
            <a:cxnSpLocks noChangeShapeType="1"/>
            <a:endCxn id="37897" idx="0"/>
          </p:cNvCxnSpPr>
          <p:nvPr/>
        </p:nvCxnSpPr>
        <p:spPr bwMode="auto">
          <a:xfrm>
            <a:off x="4610100" y="1801788"/>
            <a:ext cx="14288" cy="323850"/>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902" name="AutoShape 13">
            <a:extLst>
              <a:ext uri="{FF2B5EF4-FFF2-40B4-BE49-F238E27FC236}">
                <a16:creationId xmlns:a16="http://schemas.microsoft.com/office/drawing/2014/main" id="{D41FC286-6DE3-6B4F-A704-9590FFCEB73A}"/>
              </a:ext>
            </a:extLst>
          </p:cNvPr>
          <p:cNvCxnSpPr>
            <a:cxnSpLocks noChangeShapeType="1"/>
            <a:stCxn id="37897" idx="5"/>
            <a:endCxn id="37903" idx="1"/>
          </p:cNvCxnSpPr>
          <p:nvPr/>
        </p:nvCxnSpPr>
        <p:spPr bwMode="auto">
          <a:xfrm>
            <a:off x="5522913" y="4090963"/>
            <a:ext cx="798512" cy="690563"/>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7903" name="AutoShape 14">
            <a:extLst>
              <a:ext uri="{FF2B5EF4-FFF2-40B4-BE49-F238E27FC236}">
                <a16:creationId xmlns:a16="http://schemas.microsoft.com/office/drawing/2014/main" id="{BB4A04DE-78B5-7C43-A57E-15E95BD060BB}"/>
              </a:ext>
            </a:extLst>
          </p:cNvPr>
          <p:cNvSpPr>
            <a:spLocks noChangeArrowheads="1"/>
          </p:cNvSpPr>
          <p:nvPr/>
        </p:nvSpPr>
        <p:spPr bwMode="auto">
          <a:xfrm>
            <a:off x="6340475" y="4186213"/>
            <a:ext cx="2362200" cy="1189038"/>
          </a:xfrm>
          <a:prstGeom prst="roundRect">
            <a:avLst>
              <a:gd name="adj" fmla="val 16667"/>
            </a:avLst>
          </a:prstGeom>
          <a:solidFill>
            <a:srgbClr val="FFAE0D"/>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Time Dimension</a:t>
            </a:r>
          </a:p>
        </p:txBody>
      </p:sp>
      <p:sp>
        <p:nvSpPr>
          <p:cNvPr id="37904" name="AutoShape 15">
            <a:extLst>
              <a:ext uri="{FF2B5EF4-FFF2-40B4-BE49-F238E27FC236}">
                <a16:creationId xmlns:a16="http://schemas.microsoft.com/office/drawing/2014/main" id="{47419D0E-CA66-A14A-BD22-3AEC66FF667E}"/>
              </a:ext>
            </a:extLst>
          </p:cNvPr>
          <p:cNvSpPr>
            <a:spLocks noChangeArrowheads="1"/>
          </p:cNvSpPr>
          <p:nvPr/>
        </p:nvSpPr>
        <p:spPr bwMode="auto">
          <a:xfrm>
            <a:off x="3292475" y="4544219"/>
            <a:ext cx="2663825"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Topical Scope</a:t>
            </a:r>
          </a:p>
        </p:txBody>
      </p:sp>
      <p:sp>
        <p:nvSpPr>
          <p:cNvPr id="37905" name="AutoShape 16">
            <a:extLst>
              <a:ext uri="{FF2B5EF4-FFF2-40B4-BE49-F238E27FC236}">
                <a16:creationId xmlns:a16="http://schemas.microsoft.com/office/drawing/2014/main" id="{8942C7B2-593F-EA47-9E03-1E4231352E89}"/>
              </a:ext>
            </a:extLst>
          </p:cNvPr>
          <p:cNvSpPr>
            <a:spLocks noChangeArrowheads="1"/>
          </p:cNvSpPr>
          <p:nvPr/>
        </p:nvSpPr>
        <p:spPr bwMode="auto">
          <a:xfrm>
            <a:off x="465138" y="2503463"/>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Purpose of </a:t>
            </a:r>
          </a:p>
          <a:p>
            <a:pPr algn="ctr" eaLnBrk="1" hangingPunct="1"/>
            <a:r>
              <a:rPr lang="en-US" altLang="en-US" sz="2400"/>
              <a:t>Study</a:t>
            </a:r>
          </a:p>
        </p:txBody>
      </p:sp>
      <p:cxnSp>
        <p:nvCxnSpPr>
          <p:cNvPr id="37906" name="AutoShape 17">
            <a:extLst>
              <a:ext uri="{FF2B5EF4-FFF2-40B4-BE49-F238E27FC236}">
                <a16:creationId xmlns:a16="http://schemas.microsoft.com/office/drawing/2014/main" id="{A3B5D8A7-F59B-4F4F-9FF0-7D6931C15508}"/>
              </a:ext>
            </a:extLst>
          </p:cNvPr>
          <p:cNvCxnSpPr>
            <a:cxnSpLocks noChangeShapeType="1"/>
            <a:endCxn id="37899" idx="1"/>
          </p:cNvCxnSpPr>
          <p:nvPr/>
        </p:nvCxnSpPr>
        <p:spPr bwMode="auto">
          <a:xfrm flipV="1">
            <a:off x="5522913" y="1550963"/>
            <a:ext cx="790575" cy="877888"/>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7907" name="Line 18">
            <a:extLst>
              <a:ext uri="{FF2B5EF4-FFF2-40B4-BE49-F238E27FC236}">
                <a16:creationId xmlns:a16="http://schemas.microsoft.com/office/drawing/2014/main" id="{299DDE12-CD53-B84F-8E5C-3A5BEC62D10D}"/>
              </a:ext>
            </a:extLst>
          </p:cNvPr>
          <p:cNvSpPr>
            <a:spLocks noChangeShapeType="1"/>
          </p:cNvSpPr>
          <p:nvPr/>
        </p:nvSpPr>
        <p:spPr bwMode="auto">
          <a:xfrm>
            <a:off x="2947988" y="1809726"/>
            <a:ext cx="733425" cy="6937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908" name="Line 19">
            <a:extLst>
              <a:ext uri="{FF2B5EF4-FFF2-40B4-BE49-F238E27FC236}">
                <a16:creationId xmlns:a16="http://schemas.microsoft.com/office/drawing/2014/main" id="{5F5A4A3D-7207-6A4C-B644-805E07663CFD}"/>
              </a:ext>
            </a:extLst>
          </p:cNvPr>
          <p:cNvSpPr>
            <a:spLocks noChangeShapeType="1"/>
          </p:cNvSpPr>
          <p:nvPr/>
        </p:nvSpPr>
        <p:spPr bwMode="auto">
          <a:xfrm>
            <a:off x="4624388" y="4402113"/>
            <a:ext cx="0" cy="28733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1722243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9" name="Picture 11" descr="time">
            <a:extLst>
              <a:ext uri="{FF2B5EF4-FFF2-40B4-BE49-F238E27FC236}">
                <a16:creationId xmlns:a16="http://schemas.microsoft.com/office/drawing/2014/main" id="{A47426DA-BB98-6D44-85F1-846C1CED68A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165600" y="1405856"/>
            <a:ext cx="4521200" cy="4194175"/>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9940" name="Rectangle 4">
            <a:extLst>
              <a:ext uri="{FF2B5EF4-FFF2-40B4-BE49-F238E27FC236}">
                <a16:creationId xmlns:a16="http://schemas.microsoft.com/office/drawing/2014/main" id="{525A6BAB-F6D9-CF4B-BC11-BDEC744F9F1C}"/>
              </a:ext>
            </a:extLst>
          </p:cNvPr>
          <p:cNvSpPr>
            <a:spLocks noGrp="1" noChangeArrowheads="1"/>
          </p:cNvSpPr>
          <p:nvPr>
            <p:ph type="title"/>
          </p:nvPr>
        </p:nvSpPr>
        <p:spPr/>
        <p:txBody>
          <a:bodyPr/>
          <a:lstStyle/>
          <a:p>
            <a:pPr eaLnBrk="1" hangingPunct="1"/>
            <a:r>
              <a:rPr lang="en-US" altLang="en-US" b="1" dirty="0">
                <a:solidFill>
                  <a:srgbClr val="0000FF"/>
                </a:solidFill>
              </a:rPr>
              <a:t>The Time Dimension</a:t>
            </a:r>
          </a:p>
        </p:txBody>
      </p:sp>
      <p:sp>
        <p:nvSpPr>
          <p:cNvPr id="232453" name="AutoShape 5">
            <a:extLst>
              <a:ext uri="{FF2B5EF4-FFF2-40B4-BE49-F238E27FC236}">
                <a16:creationId xmlns:a16="http://schemas.microsoft.com/office/drawing/2014/main" id="{B3C2DFEE-D317-B847-9525-8EF93174F434}"/>
              </a:ext>
            </a:extLst>
          </p:cNvPr>
          <p:cNvSpPr>
            <a:spLocks noChangeArrowheads="1"/>
          </p:cNvSpPr>
          <p:nvPr/>
        </p:nvSpPr>
        <p:spPr bwMode="auto">
          <a:xfrm>
            <a:off x="459087" y="1759806"/>
            <a:ext cx="3562350" cy="1543050"/>
          </a:xfrm>
          <a:prstGeom prst="roundRect">
            <a:avLst>
              <a:gd name="adj" fmla="val 16667"/>
            </a:avLst>
          </a:prstGeom>
          <a:solidFill>
            <a:srgbClr val="FFDD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Cross-sectional</a:t>
            </a:r>
          </a:p>
        </p:txBody>
      </p:sp>
      <p:sp>
        <p:nvSpPr>
          <p:cNvPr id="232454" name="AutoShape 6">
            <a:extLst>
              <a:ext uri="{FF2B5EF4-FFF2-40B4-BE49-F238E27FC236}">
                <a16:creationId xmlns:a16="http://schemas.microsoft.com/office/drawing/2014/main" id="{127D5FC7-02F7-E541-94FB-51643977F6D4}"/>
              </a:ext>
            </a:extLst>
          </p:cNvPr>
          <p:cNvSpPr>
            <a:spLocks noChangeArrowheads="1"/>
          </p:cNvSpPr>
          <p:nvPr/>
        </p:nvSpPr>
        <p:spPr bwMode="auto">
          <a:xfrm>
            <a:off x="488892" y="3645024"/>
            <a:ext cx="3562350" cy="1543050"/>
          </a:xfrm>
          <a:prstGeom prst="roundRect">
            <a:avLst>
              <a:gd name="adj" fmla="val 16667"/>
            </a:avLst>
          </a:prstGeom>
          <a:solidFill>
            <a:srgbClr val="FFDD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dirty="0"/>
              <a:t>Longitudinal</a:t>
            </a:r>
          </a:p>
        </p:txBody>
      </p:sp>
    </p:spTree>
    <p:extLst>
      <p:ext uri="{BB962C8B-B14F-4D97-AF65-F5344CB8AC3E}">
        <p14:creationId xmlns:p14="http://schemas.microsoft.com/office/powerpoint/2010/main" val="19694477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32453"/>
                                        </p:tgtEl>
                                        <p:attrNameLst>
                                          <p:attrName>style.visibility</p:attrName>
                                        </p:attrNameLst>
                                      </p:cBhvr>
                                      <p:to>
                                        <p:strVal val="visible"/>
                                      </p:to>
                                    </p:set>
                                    <p:animEffect transition="in" filter="blinds(horizontal)">
                                      <p:cBhvr>
                                        <p:cTn id="7" dur="500"/>
                                        <p:tgtEl>
                                          <p:spTgt spid="23245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32454"/>
                                        </p:tgtEl>
                                        <p:attrNameLst>
                                          <p:attrName>style.visibility</p:attrName>
                                        </p:attrNameLst>
                                      </p:cBhvr>
                                      <p:to>
                                        <p:strVal val="visible"/>
                                      </p:to>
                                    </p:set>
                                    <p:animEffect transition="in" filter="blinds(horizontal)">
                                      <p:cBhvr>
                                        <p:cTn id="12" dur="500"/>
                                        <p:tgtEl>
                                          <p:spTgt spid="2324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2453" grpId="0" animBg="1" autoUpdateAnimBg="0"/>
      <p:bldP spid="232454" grpId="0" animBg="1"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a:extLst>
              <a:ext uri="{FF2B5EF4-FFF2-40B4-BE49-F238E27FC236}">
                <a16:creationId xmlns:a16="http://schemas.microsoft.com/office/drawing/2014/main" id="{82239EC2-E545-F04A-A37A-1546A2A3A46B}"/>
              </a:ext>
            </a:extLst>
          </p:cNvPr>
          <p:cNvSpPr>
            <a:spLocks noGrp="1" noChangeArrowheads="1"/>
          </p:cNvSpPr>
          <p:nvPr>
            <p:ph type="title"/>
          </p:nvPr>
        </p:nvSpPr>
        <p:spPr>
          <a:xfrm>
            <a:off x="440420" y="-266588"/>
            <a:ext cx="8703579" cy="1143000"/>
          </a:xfrm>
        </p:spPr>
        <p:txBody>
          <a:bodyPr/>
          <a:lstStyle/>
          <a:p>
            <a:pPr eaLnBrk="1" hangingPunct="1"/>
            <a:r>
              <a:rPr lang="en-US" altLang="en-US" b="1" dirty="0">
                <a:solidFill>
                  <a:srgbClr val="0000FF"/>
                </a:solidFill>
              </a:rPr>
              <a:t>Descriptors of Research Design</a:t>
            </a:r>
          </a:p>
        </p:txBody>
      </p:sp>
      <p:sp>
        <p:nvSpPr>
          <p:cNvPr id="41988" name="AutoShape 3">
            <a:extLst>
              <a:ext uri="{FF2B5EF4-FFF2-40B4-BE49-F238E27FC236}">
                <a16:creationId xmlns:a16="http://schemas.microsoft.com/office/drawing/2014/main" id="{66D45E10-2100-664F-A3E2-5B6DC49DAC5E}"/>
              </a:ext>
            </a:extLst>
          </p:cNvPr>
          <p:cNvSpPr>
            <a:spLocks noChangeArrowheads="1"/>
          </p:cNvSpPr>
          <p:nvPr/>
        </p:nvSpPr>
        <p:spPr bwMode="auto">
          <a:xfrm>
            <a:off x="6348413" y="2343398"/>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Experimental Effects</a:t>
            </a:r>
          </a:p>
        </p:txBody>
      </p:sp>
      <p:sp>
        <p:nvSpPr>
          <p:cNvPr id="41989" name="AutoShape 4">
            <a:hlinkHover r:id="" action="ppaction://macro?name=changecolor"/>
            <a:extLst>
              <a:ext uri="{FF2B5EF4-FFF2-40B4-BE49-F238E27FC236}">
                <a16:creationId xmlns:a16="http://schemas.microsoft.com/office/drawing/2014/main" id="{5FBDB88F-1D6C-CA48-98EB-648A89B28ABC}"/>
              </a:ext>
            </a:extLst>
          </p:cNvPr>
          <p:cNvSpPr>
            <a:spLocks noChangeArrowheads="1"/>
          </p:cNvSpPr>
          <p:nvPr/>
        </p:nvSpPr>
        <p:spPr bwMode="auto">
          <a:xfrm>
            <a:off x="746125" y="795586"/>
            <a:ext cx="2201863"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Perceptual Awareness</a:t>
            </a:r>
          </a:p>
        </p:txBody>
      </p:sp>
      <p:sp>
        <p:nvSpPr>
          <p:cNvPr id="41990" name="AutoShape 5">
            <a:extLst>
              <a:ext uri="{FF2B5EF4-FFF2-40B4-BE49-F238E27FC236}">
                <a16:creationId xmlns:a16="http://schemas.microsoft.com/office/drawing/2014/main" id="{4B6CF426-2063-AA47-97B6-CEC217331F8A}"/>
              </a:ext>
            </a:extLst>
          </p:cNvPr>
          <p:cNvSpPr>
            <a:spLocks noChangeArrowheads="1"/>
          </p:cNvSpPr>
          <p:nvPr/>
        </p:nvSpPr>
        <p:spPr bwMode="auto">
          <a:xfrm>
            <a:off x="746125" y="4043611"/>
            <a:ext cx="2201863" cy="1171575"/>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Research Environment</a:t>
            </a:r>
          </a:p>
        </p:txBody>
      </p:sp>
      <p:sp>
        <p:nvSpPr>
          <p:cNvPr id="41991" name="Line 6">
            <a:extLst>
              <a:ext uri="{FF2B5EF4-FFF2-40B4-BE49-F238E27FC236}">
                <a16:creationId xmlns:a16="http://schemas.microsoft.com/office/drawing/2014/main" id="{945D1AEF-78DC-4B41-9A62-5928C81A6192}"/>
              </a:ext>
            </a:extLst>
          </p:cNvPr>
          <p:cNvSpPr>
            <a:spLocks noChangeShapeType="1"/>
          </p:cNvSpPr>
          <p:nvPr/>
        </p:nvSpPr>
        <p:spPr bwMode="auto">
          <a:xfrm flipV="1">
            <a:off x="2947988" y="3930898"/>
            <a:ext cx="733425" cy="449263"/>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71842" dir="2700000" algn="ctr" rotWithShape="0">
                    <a:schemeClr val="tx1"/>
                  </a:outerShdw>
                </a:effectLst>
              </a14:hiddenEffects>
            </a:ext>
          </a:extLst>
        </p:spPr>
        <p:txBody>
          <a:bodyPr/>
          <a:lstStyle/>
          <a:p>
            <a:endParaRPr lang="en-US"/>
          </a:p>
        </p:txBody>
      </p:sp>
      <p:sp>
        <p:nvSpPr>
          <p:cNvPr id="41992" name="Line 7">
            <a:extLst>
              <a:ext uri="{FF2B5EF4-FFF2-40B4-BE49-F238E27FC236}">
                <a16:creationId xmlns:a16="http://schemas.microsoft.com/office/drawing/2014/main" id="{12131DB1-C0BA-F640-B93A-4864F917D199}"/>
              </a:ext>
            </a:extLst>
          </p:cNvPr>
          <p:cNvSpPr>
            <a:spLocks noChangeShapeType="1"/>
          </p:cNvSpPr>
          <p:nvPr/>
        </p:nvSpPr>
        <p:spPr bwMode="auto">
          <a:xfrm flipV="1">
            <a:off x="2819400" y="2822823"/>
            <a:ext cx="609600" cy="149225"/>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1993" name="Oval 8">
            <a:extLst>
              <a:ext uri="{FF2B5EF4-FFF2-40B4-BE49-F238E27FC236}">
                <a16:creationId xmlns:a16="http://schemas.microsoft.com/office/drawing/2014/main" id="{599B63D3-4505-1E49-B90B-DE31E4A081EF}"/>
              </a:ext>
            </a:extLst>
          </p:cNvPr>
          <p:cNvSpPr>
            <a:spLocks noChangeArrowheads="1"/>
          </p:cNvSpPr>
          <p:nvPr/>
        </p:nvSpPr>
        <p:spPr bwMode="auto">
          <a:xfrm>
            <a:off x="3352800" y="1984623"/>
            <a:ext cx="2543175" cy="2257425"/>
          </a:xfrm>
          <a:prstGeom prst="ellipse">
            <a:avLst/>
          </a:prstGeom>
          <a:gradFill rotWithShape="1">
            <a:gsLst>
              <a:gs pos="0">
                <a:srgbClr val="5AC07A"/>
              </a:gs>
              <a:gs pos="100000">
                <a:schemeClr val="bg1"/>
              </a:gs>
            </a:gsLst>
            <a:lin ang="5400000" scaled="1"/>
          </a:gradFill>
          <a:ln w="38100">
            <a:solidFill>
              <a:schemeClr val="tx1"/>
            </a:solidFill>
            <a:round/>
            <a:headEnd/>
            <a:tailEnd/>
          </a:ln>
          <a:effectLst>
            <a:outerShdw dist="71842" dir="2700000" algn="ctr" rotWithShape="0">
              <a:schemeClr val="tx1"/>
            </a:outerShdw>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b="1"/>
              <a:t>Descriptors</a:t>
            </a:r>
          </a:p>
        </p:txBody>
      </p:sp>
      <p:sp>
        <p:nvSpPr>
          <p:cNvPr id="41994" name="AutoShape 9">
            <a:extLst>
              <a:ext uri="{FF2B5EF4-FFF2-40B4-BE49-F238E27FC236}">
                <a16:creationId xmlns:a16="http://schemas.microsoft.com/office/drawing/2014/main" id="{6BC6678A-5EA4-3248-B359-75EC03F4CB39}"/>
              </a:ext>
            </a:extLst>
          </p:cNvPr>
          <p:cNvSpPr>
            <a:spLocks noChangeArrowheads="1"/>
          </p:cNvSpPr>
          <p:nvPr/>
        </p:nvSpPr>
        <p:spPr bwMode="auto">
          <a:xfrm>
            <a:off x="3292475" y="620688"/>
            <a:ext cx="2663825"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Question Crystallization</a:t>
            </a:r>
          </a:p>
        </p:txBody>
      </p:sp>
      <p:sp>
        <p:nvSpPr>
          <p:cNvPr id="41995" name="AutoShape 10">
            <a:extLst>
              <a:ext uri="{FF2B5EF4-FFF2-40B4-BE49-F238E27FC236}">
                <a16:creationId xmlns:a16="http://schemas.microsoft.com/office/drawing/2014/main" id="{4A6E1250-F2E8-8E44-9104-10F64ECD3B81}"/>
              </a:ext>
            </a:extLst>
          </p:cNvPr>
          <p:cNvSpPr>
            <a:spLocks noChangeArrowheads="1"/>
          </p:cNvSpPr>
          <p:nvPr/>
        </p:nvSpPr>
        <p:spPr bwMode="auto">
          <a:xfrm>
            <a:off x="6332538" y="795586"/>
            <a:ext cx="2362200"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Data Collection Method</a:t>
            </a:r>
          </a:p>
        </p:txBody>
      </p:sp>
      <p:sp>
        <p:nvSpPr>
          <p:cNvPr id="41996" name="Line 11">
            <a:extLst>
              <a:ext uri="{FF2B5EF4-FFF2-40B4-BE49-F238E27FC236}">
                <a16:creationId xmlns:a16="http://schemas.microsoft.com/office/drawing/2014/main" id="{0BEC5B0E-AC3E-D840-B621-5460EEFF239C}"/>
              </a:ext>
            </a:extLst>
          </p:cNvPr>
          <p:cNvSpPr>
            <a:spLocks noChangeShapeType="1"/>
          </p:cNvSpPr>
          <p:nvPr/>
        </p:nvSpPr>
        <p:spPr bwMode="auto">
          <a:xfrm rot="6837260">
            <a:off x="6019007" y="2679154"/>
            <a:ext cx="139700" cy="446087"/>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cxnSp>
        <p:nvCxnSpPr>
          <p:cNvPr id="41997" name="AutoShape 12">
            <a:extLst>
              <a:ext uri="{FF2B5EF4-FFF2-40B4-BE49-F238E27FC236}">
                <a16:creationId xmlns:a16="http://schemas.microsoft.com/office/drawing/2014/main" id="{691502F3-CCF0-7644-9D3B-4EE1C196B3DE}"/>
              </a:ext>
            </a:extLst>
          </p:cNvPr>
          <p:cNvCxnSpPr>
            <a:cxnSpLocks noChangeShapeType="1"/>
            <a:endCxn id="41993" idx="0"/>
          </p:cNvCxnSpPr>
          <p:nvPr/>
        </p:nvCxnSpPr>
        <p:spPr bwMode="auto">
          <a:xfrm>
            <a:off x="4610100" y="1641723"/>
            <a:ext cx="14288" cy="323850"/>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1998" name="AutoShape 13">
            <a:extLst>
              <a:ext uri="{FF2B5EF4-FFF2-40B4-BE49-F238E27FC236}">
                <a16:creationId xmlns:a16="http://schemas.microsoft.com/office/drawing/2014/main" id="{746D3AFF-6362-2647-ABBD-E8150BC5A6DA}"/>
              </a:ext>
            </a:extLst>
          </p:cNvPr>
          <p:cNvCxnSpPr>
            <a:cxnSpLocks noChangeShapeType="1"/>
            <a:stCxn id="41993" idx="5"/>
            <a:endCxn id="41999" idx="1"/>
          </p:cNvCxnSpPr>
          <p:nvPr/>
        </p:nvCxnSpPr>
        <p:spPr bwMode="auto">
          <a:xfrm>
            <a:off x="5522913" y="3930898"/>
            <a:ext cx="798512" cy="690563"/>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1999" name="AutoShape 14">
            <a:extLst>
              <a:ext uri="{FF2B5EF4-FFF2-40B4-BE49-F238E27FC236}">
                <a16:creationId xmlns:a16="http://schemas.microsoft.com/office/drawing/2014/main" id="{7D623691-0818-B844-AEBA-DA795879CDFD}"/>
              </a:ext>
            </a:extLst>
          </p:cNvPr>
          <p:cNvSpPr>
            <a:spLocks noChangeArrowheads="1"/>
          </p:cNvSpPr>
          <p:nvPr/>
        </p:nvSpPr>
        <p:spPr bwMode="auto">
          <a:xfrm>
            <a:off x="6340475" y="4026148"/>
            <a:ext cx="2362200"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Time Dimension</a:t>
            </a:r>
          </a:p>
        </p:txBody>
      </p:sp>
      <p:sp>
        <p:nvSpPr>
          <p:cNvPr id="42000" name="AutoShape 15">
            <a:extLst>
              <a:ext uri="{FF2B5EF4-FFF2-40B4-BE49-F238E27FC236}">
                <a16:creationId xmlns:a16="http://schemas.microsoft.com/office/drawing/2014/main" id="{9D710594-64C5-164A-A88F-2AC552A1BF28}"/>
              </a:ext>
            </a:extLst>
          </p:cNvPr>
          <p:cNvSpPr>
            <a:spLocks noChangeArrowheads="1"/>
          </p:cNvSpPr>
          <p:nvPr/>
        </p:nvSpPr>
        <p:spPr bwMode="auto">
          <a:xfrm>
            <a:off x="3292475" y="4529386"/>
            <a:ext cx="2663825" cy="1189037"/>
          </a:xfrm>
          <a:prstGeom prst="roundRect">
            <a:avLst>
              <a:gd name="adj" fmla="val 16667"/>
            </a:avLst>
          </a:prstGeom>
          <a:solidFill>
            <a:srgbClr val="FFAE0D"/>
          </a:soli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Topical Scope</a:t>
            </a:r>
          </a:p>
        </p:txBody>
      </p:sp>
      <p:sp>
        <p:nvSpPr>
          <p:cNvPr id="42001" name="AutoShape 16">
            <a:extLst>
              <a:ext uri="{FF2B5EF4-FFF2-40B4-BE49-F238E27FC236}">
                <a16:creationId xmlns:a16="http://schemas.microsoft.com/office/drawing/2014/main" id="{012C2D81-B4C2-444F-B239-01D1276749FD}"/>
              </a:ext>
            </a:extLst>
          </p:cNvPr>
          <p:cNvSpPr>
            <a:spLocks noChangeArrowheads="1"/>
          </p:cNvSpPr>
          <p:nvPr/>
        </p:nvSpPr>
        <p:spPr bwMode="auto">
          <a:xfrm>
            <a:off x="465138" y="2343398"/>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Purpose of </a:t>
            </a:r>
          </a:p>
          <a:p>
            <a:pPr algn="ctr" eaLnBrk="1" hangingPunct="1"/>
            <a:r>
              <a:rPr lang="en-US" altLang="en-US" sz="2400"/>
              <a:t>Study</a:t>
            </a:r>
          </a:p>
        </p:txBody>
      </p:sp>
      <p:cxnSp>
        <p:nvCxnSpPr>
          <p:cNvPr id="42002" name="AutoShape 17">
            <a:extLst>
              <a:ext uri="{FF2B5EF4-FFF2-40B4-BE49-F238E27FC236}">
                <a16:creationId xmlns:a16="http://schemas.microsoft.com/office/drawing/2014/main" id="{0881D2EB-824D-F24D-A129-8E4706BF969E}"/>
              </a:ext>
            </a:extLst>
          </p:cNvPr>
          <p:cNvCxnSpPr>
            <a:cxnSpLocks noChangeShapeType="1"/>
            <a:endCxn id="41995" idx="1"/>
          </p:cNvCxnSpPr>
          <p:nvPr/>
        </p:nvCxnSpPr>
        <p:spPr bwMode="auto">
          <a:xfrm flipV="1">
            <a:off x="5522913" y="1390898"/>
            <a:ext cx="790575" cy="877888"/>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2003" name="Line 18">
            <a:extLst>
              <a:ext uri="{FF2B5EF4-FFF2-40B4-BE49-F238E27FC236}">
                <a16:creationId xmlns:a16="http://schemas.microsoft.com/office/drawing/2014/main" id="{44D1EB43-3C3E-C44D-9ECD-4F1CAD774FE3}"/>
              </a:ext>
            </a:extLst>
          </p:cNvPr>
          <p:cNvSpPr>
            <a:spLocks noChangeShapeType="1"/>
          </p:cNvSpPr>
          <p:nvPr/>
        </p:nvSpPr>
        <p:spPr bwMode="auto">
          <a:xfrm>
            <a:off x="2947988" y="1649661"/>
            <a:ext cx="733425" cy="6937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2004" name="Line 19">
            <a:extLst>
              <a:ext uri="{FF2B5EF4-FFF2-40B4-BE49-F238E27FC236}">
                <a16:creationId xmlns:a16="http://schemas.microsoft.com/office/drawing/2014/main" id="{1FC9F1AC-21AD-A942-BD12-78599834778E}"/>
              </a:ext>
            </a:extLst>
          </p:cNvPr>
          <p:cNvSpPr>
            <a:spLocks noChangeShapeType="1"/>
          </p:cNvSpPr>
          <p:nvPr/>
        </p:nvSpPr>
        <p:spPr bwMode="auto">
          <a:xfrm>
            <a:off x="4624388" y="4242048"/>
            <a:ext cx="0" cy="28733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3519446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5" name="Rectangle 2">
            <a:extLst>
              <a:ext uri="{FF2B5EF4-FFF2-40B4-BE49-F238E27FC236}">
                <a16:creationId xmlns:a16="http://schemas.microsoft.com/office/drawing/2014/main" id="{7C22118A-F0C0-9C43-BD73-725BE4CFF25A}"/>
              </a:ext>
            </a:extLst>
          </p:cNvPr>
          <p:cNvSpPr>
            <a:spLocks noGrp="1" noChangeArrowheads="1"/>
          </p:cNvSpPr>
          <p:nvPr>
            <p:ph type="title"/>
          </p:nvPr>
        </p:nvSpPr>
        <p:spPr/>
        <p:txBody>
          <a:bodyPr/>
          <a:lstStyle/>
          <a:p>
            <a:pPr eaLnBrk="1" hangingPunct="1"/>
            <a:r>
              <a:rPr lang="en-US" altLang="en-US" b="1" dirty="0">
                <a:solidFill>
                  <a:srgbClr val="0000FF"/>
                </a:solidFill>
              </a:rPr>
              <a:t>The Topical Scope</a:t>
            </a:r>
          </a:p>
        </p:txBody>
      </p:sp>
      <p:sp>
        <p:nvSpPr>
          <p:cNvPr id="250883" name="Rectangle 3">
            <a:extLst>
              <a:ext uri="{FF2B5EF4-FFF2-40B4-BE49-F238E27FC236}">
                <a16:creationId xmlns:a16="http://schemas.microsoft.com/office/drawing/2014/main" id="{0062EB68-E46F-6F46-A04E-60F952B96E41}"/>
              </a:ext>
            </a:extLst>
          </p:cNvPr>
          <p:cNvSpPr>
            <a:spLocks noGrp="1" noChangeArrowheads="1"/>
          </p:cNvSpPr>
          <p:nvPr>
            <p:ph type="body" sz="half" idx="1"/>
          </p:nvPr>
        </p:nvSpPr>
        <p:spPr>
          <a:xfrm>
            <a:off x="533400" y="1600200"/>
            <a:ext cx="4000500" cy="3219450"/>
          </a:xfrm>
          <a:ln>
            <a:noFill/>
          </a:ln>
          <a:extLs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buFontTx/>
              <a:buNone/>
            </a:pPr>
            <a:r>
              <a:rPr lang="en-US" altLang="en-US" sz="2800" b="1">
                <a:solidFill>
                  <a:srgbClr val="CC0000"/>
                </a:solidFill>
              </a:rPr>
              <a:t>Statistical Study</a:t>
            </a:r>
          </a:p>
          <a:p>
            <a:pPr eaLnBrk="1" hangingPunct="1"/>
            <a:r>
              <a:rPr lang="en-US" altLang="en-US" sz="2800"/>
              <a:t>Breadth</a:t>
            </a:r>
          </a:p>
          <a:p>
            <a:pPr eaLnBrk="1" hangingPunct="1"/>
            <a:r>
              <a:rPr lang="en-US" altLang="en-US" sz="2800"/>
              <a:t>Population inferences</a:t>
            </a:r>
          </a:p>
          <a:p>
            <a:pPr eaLnBrk="1" hangingPunct="1"/>
            <a:r>
              <a:rPr lang="en-US" altLang="en-US" sz="2800"/>
              <a:t>Quantitative</a:t>
            </a:r>
          </a:p>
          <a:p>
            <a:pPr eaLnBrk="1" hangingPunct="1"/>
            <a:r>
              <a:rPr lang="en-US" altLang="en-US" sz="2800"/>
              <a:t>Generalizable findings</a:t>
            </a:r>
          </a:p>
        </p:txBody>
      </p:sp>
      <p:sp>
        <p:nvSpPr>
          <p:cNvPr id="250884" name="Rectangle 4">
            <a:extLst>
              <a:ext uri="{FF2B5EF4-FFF2-40B4-BE49-F238E27FC236}">
                <a16:creationId xmlns:a16="http://schemas.microsoft.com/office/drawing/2014/main" id="{4513A8B3-9BC5-F14A-8C45-933A7E89C79F}"/>
              </a:ext>
            </a:extLst>
          </p:cNvPr>
          <p:cNvSpPr>
            <a:spLocks noGrp="1" noChangeArrowheads="1"/>
          </p:cNvSpPr>
          <p:nvPr>
            <p:ph type="body" sz="half" idx="2"/>
          </p:nvPr>
        </p:nvSpPr>
        <p:spPr>
          <a:xfrm>
            <a:off x="4686300" y="1600200"/>
            <a:ext cx="4000500" cy="3219450"/>
          </a:xfrm>
          <a:ln>
            <a:noFill/>
          </a:ln>
          <a:extLs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buFontTx/>
              <a:buNone/>
            </a:pPr>
            <a:r>
              <a:rPr lang="en-US" altLang="en-US" sz="2800" b="1">
                <a:solidFill>
                  <a:srgbClr val="CC0000"/>
                </a:solidFill>
              </a:rPr>
              <a:t>Case Study</a:t>
            </a:r>
          </a:p>
          <a:p>
            <a:pPr eaLnBrk="1" hangingPunct="1"/>
            <a:r>
              <a:rPr lang="en-US" altLang="en-US" sz="2800"/>
              <a:t>Depth</a:t>
            </a:r>
          </a:p>
          <a:p>
            <a:pPr eaLnBrk="1" hangingPunct="1"/>
            <a:r>
              <a:rPr lang="en-US" altLang="en-US" sz="2800"/>
              <a:t>Detail</a:t>
            </a:r>
          </a:p>
          <a:p>
            <a:pPr eaLnBrk="1" hangingPunct="1"/>
            <a:r>
              <a:rPr lang="en-US" altLang="en-US" sz="2800"/>
              <a:t>Qualitative</a:t>
            </a:r>
          </a:p>
          <a:p>
            <a:pPr eaLnBrk="1" hangingPunct="1"/>
            <a:r>
              <a:rPr lang="en-US" altLang="en-US" sz="2800"/>
              <a:t>Multiple sources of information</a:t>
            </a:r>
          </a:p>
          <a:p>
            <a:pPr eaLnBrk="1" hangingPunct="1"/>
            <a:endParaRPr lang="en-US" altLang="en-US" sz="2800"/>
          </a:p>
        </p:txBody>
      </p:sp>
    </p:spTree>
    <p:extLst>
      <p:ext uri="{BB962C8B-B14F-4D97-AF65-F5344CB8AC3E}">
        <p14:creationId xmlns:p14="http://schemas.microsoft.com/office/powerpoint/2010/main" val="2249914926"/>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50883">
                                            <p:txEl>
                                              <p:charRg st="4294967295" end="4294967295"/>
                                            </p:txEl>
                                          </p:spTgt>
                                        </p:tgtEl>
                                        <p:attrNameLst>
                                          <p:attrName>style.visibility</p:attrName>
                                        </p:attrNameLst>
                                      </p:cBhvr>
                                      <p:to>
                                        <p:strVal val="visible"/>
                                      </p:to>
                                    </p:set>
                                    <p:animEffect transition="in" filter="blinds(horizontal)">
                                      <p:cBhvr>
                                        <p:cTn id="7" dur="500"/>
                                        <p:tgtEl>
                                          <p:spTgt spid="250883">
                                            <p:txEl>
                                              <p:charRg st="4294967295" end="4294967295"/>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50884">
                                            <p:txEl>
                                              <p:charRg st="4294967295" end="4294967295"/>
                                            </p:txEl>
                                          </p:spTgt>
                                        </p:tgtEl>
                                        <p:attrNameLst>
                                          <p:attrName>style.visibility</p:attrName>
                                        </p:attrNameLst>
                                      </p:cBhvr>
                                      <p:to>
                                        <p:strVal val="visible"/>
                                      </p:to>
                                    </p:set>
                                    <p:animEffect transition="in" filter="blinds(horizontal)">
                                      <p:cBhvr>
                                        <p:cTn id="12" dur="500"/>
                                        <p:tgtEl>
                                          <p:spTgt spid="250884">
                                            <p:txEl>
                                              <p:charRg st="4294967295" end="429496729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0883" grpId="0" autoUpdateAnimBg="0"/>
      <p:bldP spid="250884"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a:extLst>
              <a:ext uri="{FF2B5EF4-FFF2-40B4-BE49-F238E27FC236}">
                <a16:creationId xmlns:a16="http://schemas.microsoft.com/office/drawing/2014/main" id="{8A8180AD-132E-0345-87FB-62E85250176D}"/>
              </a:ext>
            </a:extLst>
          </p:cNvPr>
          <p:cNvSpPr>
            <a:spLocks noGrp="1" noChangeArrowheads="1"/>
          </p:cNvSpPr>
          <p:nvPr>
            <p:ph type="title"/>
          </p:nvPr>
        </p:nvSpPr>
        <p:spPr>
          <a:xfrm>
            <a:off x="318356" y="-58737"/>
            <a:ext cx="8507288" cy="653826"/>
          </a:xfrm>
        </p:spPr>
        <p:txBody>
          <a:bodyPr/>
          <a:lstStyle/>
          <a:p>
            <a:pPr eaLnBrk="1" hangingPunct="1"/>
            <a:r>
              <a:rPr lang="en-US" altLang="en-US" b="1" dirty="0">
                <a:solidFill>
                  <a:srgbClr val="0000FF"/>
                </a:solidFill>
              </a:rPr>
              <a:t>Descriptors of Research Design</a:t>
            </a:r>
          </a:p>
        </p:txBody>
      </p:sp>
      <p:sp>
        <p:nvSpPr>
          <p:cNvPr id="46084" name="AutoShape 3">
            <a:extLst>
              <a:ext uri="{FF2B5EF4-FFF2-40B4-BE49-F238E27FC236}">
                <a16:creationId xmlns:a16="http://schemas.microsoft.com/office/drawing/2014/main" id="{58010647-3BDB-EB43-AAC0-0F4116A55F5E}"/>
              </a:ext>
            </a:extLst>
          </p:cNvPr>
          <p:cNvSpPr>
            <a:spLocks noChangeArrowheads="1"/>
          </p:cNvSpPr>
          <p:nvPr/>
        </p:nvSpPr>
        <p:spPr bwMode="auto">
          <a:xfrm>
            <a:off x="6348413" y="2430239"/>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Experimental Effects</a:t>
            </a:r>
          </a:p>
        </p:txBody>
      </p:sp>
      <p:sp>
        <p:nvSpPr>
          <p:cNvPr id="46085" name="AutoShape 4">
            <a:hlinkHover r:id="" action="ppaction://macro?name=changecolor"/>
            <a:extLst>
              <a:ext uri="{FF2B5EF4-FFF2-40B4-BE49-F238E27FC236}">
                <a16:creationId xmlns:a16="http://schemas.microsoft.com/office/drawing/2014/main" id="{071016F0-D769-0446-88C6-BEE14B1EDCEF}"/>
              </a:ext>
            </a:extLst>
          </p:cNvPr>
          <p:cNvSpPr>
            <a:spLocks noChangeArrowheads="1"/>
          </p:cNvSpPr>
          <p:nvPr/>
        </p:nvSpPr>
        <p:spPr bwMode="auto">
          <a:xfrm>
            <a:off x="746125" y="882427"/>
            <a:ext cx="2201863"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Perceptual Awareness</a:t>
            </a:r>
          </a:p>
        </p:txBody>
      </p:sp>
      <p:sp>
        <p:nvSpPr>
          <p:cNvPr id="46086" name="AutoShape 5">
            <a:extLst>
              <a:ext uri="{FF2B5EF4-FFF2-40B4-BE49-F238E27FC236}">
                <a16:creationId xmlns:a16="http://schemas.microsoft.com/office/drawing/2014/main" id="{1ED19C38-C8B5-0247-9A46-7AABA81DEB9E}"/>
              </a:ext>
            </a:extLst>
          </p:cNvPr>
          <p:cNvSpPr>
            <a:spLocks noChangeArrowheads="1"/>
          </p:cNvSpPr>
          <p:nvPr/>
        </p:nvSpPr>
        <p:spPr bwMode="auto">
          <a:xfrm>
            <a:off x="746125" y="4130452"/>
            <a:ext cx="2201863" cy="1171575"/>
          </a:xfrm>
          <a:prstGeom prst="roundRect">
            <a:avLst>
              <a:gd name="adj" fmla="val 16667"/>
            </a:avLst>
          </a:prstGeom>
          <a:solidFill>
            <a:srgbClr val="FFAE0D"/>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Research Environment</a:t>
            </a:r>
          </a:p>
        </p:txBody>
      </p:sp>
      <p:sp>
        <p:nvSpPr>
          <p:cNvPr id="46087" name="Line 6">
            <a:extLst>
              <a:ext uri="{FF2B5EF4-FFF2-40B4-BE49-F238E27FC236}">
                <a16:creationId xmlns:a16="http://schemas.microsoft.com/office/drawing/2014/main" id="{EF2121DE-0D65-E044-8B8F-69A714A4E9ED}"/>
              </a:ext>
            </a:extLst>
          </p:cNvPr>
          <p:cNvSpPr>
            <a:spLocks noChangeShapeType="1"/>
          </p:cNvSpPr>
          <p:nvPr/>
        </p:nvSpPr>
        <p:spPr bwMode="auto">
          <a:xfrm flipV="1">
            <a:off x="2947988" y="4017739"/>
            <a:ext cx="733425" cy="449263"/>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71842" dir="2700000" algn="ctr" rotWithShape="0">
                    <a:schemeClr val="tx1"/>
                  </a:outerShdw>
                </a:effectLst>
              </a14:hiddenEffects>
            </a:ext>
          </a:extLst>
        </p:spPr>
        <p:txBody>
          <a:bodyPr/>
          <a:lstStyle/>
          <a:p>
            <a:endParaRPr lang="en-US"/>
          </a:p>
        </p:txBody>
      </p:sp>
      <p:sp>
        <p:nvSpPr>
          <p:cNvPr id="46088" name="Line 7">
            <a:extLst>
              <a:ext uri="{FF2B5EF4-FFF2-40B4-BE49-F238E27FC236}">
                <a16:creationId xmlns:a16="http://schemas.microsoft.com/office/drawing/2014/main" id="{C87DFF58-5F46-844D-97D3-AE3DB333039A}"/>
              </a:ext>
            </a:extLst>
          </p:cNvPr>
          <p:cNvSpPr>
            <a:spLocks noChangeShapeType="1"/>
          </p:cNvSpPr>
          <p:nvPr/>
        </p:nvSpPr>
        <p:spPr bwMode="auto">
          <a:xfrm flipV="1">
            <a:off x="2819400" y="2909664"/>
            <a:ext cx="609600" cy="149225"/>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089" name="Oval 8">
            <a:extLst>
              <a:ext uri="{FF2B5EF4-FFF2-40B4-BE49-F238E27FC236}">
                <a16:creationId xmlns:a16="http://schemas.microsoft.com/office/drawing/2014/main" id="{FC124709-9644-334D-A597-7A4D4CCE211A}"/>
              </a:ext>
            </a:extLst>
          </p:cNvPr>
          <p:cNvSpPr>
            <a:spLocks noChangeArrowheads="1"/>
          </p:cNvSpPr>
          <p:nvPr/>
        </p:nvSpPr>
        <p:spPr bwMode="auto">
          <a:xfrm>
            <a:off x="3352800" y="2071464"/>
            <a:ext cx="2543175" cy="2257425"/>
          </a:xfrm>
          <a:prstGeom prst="ellipse">
            <a:avLst/>
          </a:prstGeom>
          <a:gradFill rotWithShape="1">
            <a:gsLst>
              <a:gs pos="0">
                <a:srgbClr val="5AC07A"/>
              </a:gs>
              <a:gs pos="100000">
                <a:schemeClr val="bg1"/>
              </a:gs>
            </a:gsLst>
            <a:lin ang="5400000" scaled="1"/>
          </a:gradFill>
          <a:ln w="38100">
            <a:solidFill>
              <a:schemeClr val="tx1"/>
            </a:solidFill>
            <a:round/>
            <a:headEnd/>
            <a:tailEnd/>
          </a:ln>
          <a:effectLst>
            <a:outerShdw dist="71842" dir="2700000" algn="ctr" rotWithShape="0">
              <a:schemeClr val="tx1"/>
            </a:outerShdw>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b="1"/>
              <a:t>Descriptors</a:t>
            </a:r>
          </a:p>
        </p:txBody>
      </p:sp>
      <p:sp>
        <p:nvSpPr>
          <p:cNvPr id="46090" name="AutoShape 9">
            <a:extLst>
              <a:ext uri="{FF2B5EF4-FFF2-40B4-BE49-F238E27FC236}">
                <a16:creationId xmlns:a16="http://schemas.microsoft.com/office/drawing/2014/main" id="{D1F79402-901D-C341-8DD1-6AEE7F78FB6C}"/>
              </a:ext>
            </a:extLst>
          </p:cNvPr>
          <p:cNvSpPr>
            <a:spLocks noChangeArrowheads="1"/>
          </p:cNvSpPr>
          <p:nvPr/>
        </p:nvSpPr>
        <p:spPr bwMode="auto">
          <a:xfrm>
            <a:off x="3292475" y="548680"/>
            <a:ext cx="2663825"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Question Crystallization</a:t>
            </a:r>
          </a:p>
        </p:txBody>
      </p:sp>
      <p:sp>
        <p:nvSpPr>
          <p:cNvPr id="46091" name="AutoShape 10">
            <a:extLst>
              <a:ext uri="{FF2B5EF4-FFF2-40B4-BE49-F238E27FC236}">
                <a16:creationId xmlns:a16="http://schemas.microsoft.com/office/drawing/2014/main" id="{6679C83E-ECD2-3141-8769-5EA312C77530}"/>
              </a:ext>
            </a:extLst>
          </p:cNvPr>
          <p:cNvSpPr>
            <a:spLocks noChangeArrowheads="1"/>
          </p:cNvSpPr>
          <p:nvPr/>
        </p:nvSpPr>
        <p:spPr bwMode="auto">
          <a:xfrm>
            <a:off x="6332538" y="882427"/>
            <a:ext cx="2362200"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Data Collection Method</a:t>
            </a:r>
          </a:p>
        </p:txBody>
      </p:sp>
      <p:sp>
        <p:nvSpPr>
          <p:cNvPr id="46092" name="Line 11">
            <a:extLst>
              <a:ext uri="{FF2B5EF4-FFF2-40B4-BE49-F238E27FC236}">
                <a16:creationId xmlns:a16="http://schemas.microsoft.com/office/drawing/2014/main" id="{E7CF66DB-335C-6C41-A671-83998260DCE2}"/>
              </a:ext>
            </a:extLst>
          </p:cNvPr>
          <p:cNvSpPr>
            <a:spLocks noChangeShapeType="1"/>
          </p:cNvSpPr>
          <p:nvPr/>
        </p:nvSpPr>
        <p:spPr bwMode="auto">
          <a:xfrm rot="6837260">
            <a:off x="6019007" y="2765995"/>
            <a:ext cx="139700" cy="446087"/>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cxnSp>
        <p:nvCxnSpPr>
          <p:cNvPr id="46093" name="AutoShape 12">
            <a:extLst>
              <a:ext uri="{FF2B5EF4-FFF2-40B4-BE49-F238E27FC236}">
                <a16:creationId xmlns:a16="http://schemas.microsoft.com/office/drawing/2014/main" id="{D0C19728-6E77-EB4A-A1A5-13894E9CFAFA}"/>
              </a:ext>
            </a:extLst>
          </p:cNvPr>
          <p:cNvCxnSpPr>
            <a:cxnSpLocks noChangeShapeType="1"/>
            <a:endCxn id="46089" idx="0"/>
          </p:cNvCxnSpPr>
          <p:nvPr/>
        </p:nvCxnSpPr>
        <p:spPr bwMode="auto">
          <a:xfrm>
            <a:off x="4610100" y="1728564"/>
            <a:ext cx="14288" cy="323850"/>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6094" name="AutoShape 13">
            <a:extLst>
              <a:ext uri="{FF2B5EF4-FFF2-40B4-BE49-F238E27FC236}">
                <a16:creationId xmlns:a16="http://schemas.microsoft.com/office/drawing/2014/main" id="{2B950516-C184-4E49-866D-9ABBF7ED40B7}"/>
              </a:ext>
            </a:extLst>
          </p:cNvPr>
          <p:cNvCxnSpPr>
            <a:cxnSpLocks noChangeShapeType="1"/>
            <a:stCxn id="46089" idx="5"/>
            <a:endCxn id="46095" idx="1"/>
          </p:cNvCxnSpPr>
          <p:nvPr/>
        </p:nvCxnSpPr>
        <p:spPr bwMode="auto">
          <a:xfrm>
            <a:off x="5522913" y="4017739"/>
            <a:ext cx="798512" cy="690563"/>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6095" name="AutoShape 14">
            <a:extLst>
              <a:ext uri="{FF2B5EF4-FFF2-40B4-BE49-F238E27FC236}">
                <a16:creationId xmlns:a16="http://schemas.microsoft.com/office/drawing/2014/main" id="{C0F4D364-613C-F245-8348-6EBFE8D64909}"/>
              </a:ext>
            </a:extLst>
          </p:cNvPr>
          <p:cNvSpPr>
            <a:spLocks noChangeArrowheads="1"/>
          </p:cNvSpPr>
          <p:nvPr/>
        </p:nvSpPr>
        <p:spPr bwMode="auto">
          <a:xfrm>
            <a:off x="6340475" y="4112989"/>
            <a:ext cx="2362200"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Time Dimension</a:t>
            </a:r>
          </a:p>
        </p:txBody>
      </p:sp>
      <p:sp>
        <p:nvSpPr>
          <p:cNvPr id="46096" name="AutoShape 15">
            <a:extLst>
              <a:ext uri="{FF2B5EF4-FFF2-40B4-BE49-F238E27FC236}">
                <a16:creationId xmlns:a16="http://schemas.microsoft.com/office/drawing/2014/main" id="{0CC0A18F-115B-454C-BDC4-C3CA7F1A1DDC}"/>
              </a:ext>
            </a:extLst>
          </p:cNvPr>
          <p:cNvSpPr>
            <a:spLocks noChangeArrowheads="1"/>
          </p:cNvSpPr>
          <p:nvPr/>
        </p:nvSpPr>
        <p:spPr bwMode="auto">
          <a:xfrm>
            <a:off x="3292475" y="4616227"/>
            <a:ext cx="2663825"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Topical Scope</a:t>
            </a:r>
          </a:p>
        </p:txBody>
      </p:sp>
      <p:sp>
        <p:nvSpPr>
          <p:cNvPr id="46097" name="AutoShape 16">
            <a:extLst>
              <a:ext uri="{FF2B5EF4-FFF2-40B4-BE49-F238E27FC236}">
                <a16:creationId xmlns:a16="http://schemas.microsoft.com/office/drawing/2014/main" id="{0E363259-66D8-D548-B188-54BD5A6E8B58}"/>
              </a:ext>
            </a:extLst>
          </p:cNvPr>
          <p:cNvSpPr>
            <a:spLocks noChangeArrowheads="1"/>
          </p:cNvSpPr>
          <p:nvPr/>
        </p:nvSpPr>
        <p:spPr bwMode="auto">
          <a:xfrm>
            <a:off x="465138" y="2430239"/>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Purpose of </a:t>
            </a:r>
          </a:p>
          <a:p>
            <a:pPr algn="ctr" eaLnBrk="1" hangingPunct="1"/>
            <a:r>
              <a:rPr lang="en-US" altLang="en-US" sz="2400"/>
              <a:t>Study</a:t>
            </a:r>
          </a:p>
        </p:txBody>
      </p:sp>
      <p:cxnSp>
        <p:nvCxnSpPr>
          <p:cNvPr id="46098" name="AutoShape 17">
            <a:extLst>
              <a:ext uri="{FF2B5EF4-FFF2-40B4-BE49-F238E27FC236}">
                <a16:creationId xmlns:a16="http://schemas.microsoft.com/office/drawing/2014/main" id="{6E590793-6303-2349-A69C-05A898C2D5D1}"/>
              </a:ext>
            </a:extLst>
          </p:cNvPr>
          <p:cNvCxnSpPr>
            <a:cxnSpLocks noChangeShapeType="1"/>
            <a:endCxn id="46091" idx="1"/>
          </p:cNvCxnSpPr>
          <p:nvPr/>
        </p:nvCxnSpPr>
        <p:spPr bwMode="auto">
          <a:xfrm flipV="1">
            <a:off x="5522913" y="1477739"/>
            <a:ext cx="790575" cy="877888"/>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6099" name="Line 18">
            <a:extLst>
              <a:ext uri="{FF2B5EF4-FFF2-40B4-BE49-F238E27FC236}">
                <a16:creationId xmlns:a16="http://schemas.microsoft.com/office/drawing/2014/main" id="{824E65F5-32CF-AC46-87D3-1FA148FE4934}"/>
              </a:ext>
            </a:extLst>
          </p:cNvPr>
          <p:cNvSpPr>
            <a:spLocks noChangeShapeType="1"/>
          </p:cNvSpPr>
          <p:nvPr/>
        </p:nvSpPr>
        <p:spPr bwMode="auto">
          <a:xfrm>
            <a:off x="2947988" y="1736502"/>
            <a:ext cx="733425" cy="6937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100" name="Line 19">
            <a:extLst>
              <a:ext uri="{FF2B5EF4-FFF2-40B4-BE49-F238E27FC236}">
                <a16:creationId xmlns:a16="http://schemas.microsoft.com/office/drawing/2014/main" id="{FD838C0F-FEAA-6C45-BCDD-7842CAE71176}"/>
              </a:ext>
            </a:extLst>
          </p:cNvPr>
          <p:cNvSpPr>
            <a:spLocks noChangeShapeType="1"/>
          </p:cNvSpPr>
          <p:nvPr/>
        </p:nvSpPr>
        <p:spPr bwMode="auto">
          <a:xfrm>
            <a:off x="4624388" y="4328889"/>
            <a:ext cx="0" cy="28733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16576846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1" name="Rectangle 2">
            <a:extLst>
              <a:ext uri="{FF2B5EF4-FFF2-40B4-BE49-F238E27FC236}">
                <a16:creationId xmlns:a16="http://schemas.microsoft.com/office/drawing/2014/main" id="{DBB92D4F-AD08-2045-BE7F-56A4C3D3BC47}"/>
              </a:ext>
            </a:extLst>
          </p:cNvPr>
          <p:cNvSpPr>
            <a:spLocks noGrp="1" noChangeArrowheads="1"/>
          </p:cNvSpPr>
          <p:nvPr>
            <p:ph type="title"/>
          </p:nvPr>
        </p:nvSpPr>
        <p:spPr>
          <a:xfrm>
            <a:off x="647700" y="-217958"/>
            <a:ext cx="7620000" cy="1173162"/>
          </a:xfrm>
        </p:spPr>
        <p:txBody>
          <a:bodyPr/>
          <a:lstStyle/>
          <a:p>
            <a:pPr eaLnBrk="1" hangingPunct="1"/>
            <a:r>
              <a:rPr lang="en-US" altLang="en-US" b="1" dirty="0">
                <a:solidFill>
                  <a:srgbClr val="0000FF"/>
                </a:solidFill>
              </a:rPr>
              <a:t>The Research Environment</a:t>
            </a:r>
          </a:p>
        </p:txBody>
      </p:sp>
      <p:pic>
        <p:nvPicPr>
          <p:cNvPr id="207882" name="Picture 10" descr="lab_group">
            <a:extLst>
              <a:ext uri="{FF2B5EF4-FFF2-40B4-BE49-F238E27FC236}">
                <a16:creationId xmlns:a16="http://schemas.microsoft.com/office/drawing/2014/main" id="{E2CA1D10-EE50-714C-86DC-1016C024520D}"/>
              </a:ext>
            </a:extLst>
          </p:cNvPr>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4686300" y="764704"/>
            <a:ext cx="4000500" cy="4752528"/>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07884" name="AutoShape 12">
            <a:extLst>
              <a:ext uri="{FF2B5EF4-FFF2-40B4-BE49-F238E27FC236}">
                <a16:creationId xmlns:a16="http://schemas.microsoft.com/office/drawing/2014/main" id="{C637AE56-13BC-7649-8D40-067815C9907A}"/>
              </a:ext>
            </a:extLst>
          </p:cNvPr>
          <p:cNvSpPr>
            <a:spLocks noChangeArrowheads="1"/>
          </p:cNvSpPr>
          <p:nvPr/>
        </p:nvSpPr>
        <p:spPr bwMode="auto">
          <a:xfrm>
            <a:off x="647700" y="1145704"/>
            <a:ext cx="4438650" cy="990600"/>
          </a:xfrm>
          <a:prstGeom prst="roundRect">
            <a:avLst>
              <a:gd name="adj" fmla="val 16667"/>
            </a:avLst>
          </a:prstGeom>
          <a:solidFill>
            <a:srgbClr val="FFDD99"/>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3200"/>
              <a:t>Field conditions</a:t>
            </a:r>
          </a:p>
        </p:txBody>
      </p:sp>
      <p:sp>
        <p:nvSpPr>
          <p:cNvPr id="207887" name="AutoShape 15">
            <a:extLst>
              <a:ext uri="{FF2B5EF4-FFF2-40B4-BE49-F238E27FC236}">
                <a16:creationId xmlns:a16="http://schemas.microsoft.com/office/drawing/2014/main" id="{4B214478-B5C1-F344-BA70-CBB561BDF21B}"/>
              </a:ext>
            </a:extLst>
          </p:cNvPr>
          <p:cNvSpPr>
            <a:spLocks noChangeArrowheads="1"/>
          </p:cNvSpPr>
          <p:nvPr/>
        </p:nvSpPr>
        <p:spPr bwMode="auto">
          <a:xfrm>
            <a:off x="647700" y="2536354"/>
            <a:ext cx="4438650" cy="990600"/>
          </a:xfrm>
          <a:prstGeom prst="roundRect">
            <a:avLst>
              <a:gd name="adj" fmla="val 16667"/>
            </a:avLst>
          </a:prstGeom>
          <a:solidFill>
            <a:srgbClr val="FFDD99"/>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3200"/>
              <a:t>Lab conditions</a:t>
            </a:r>
          </a:p>
        </p:txBody>
      </p:sp>
      <p:sp>
        <p:nvSpPr>
          <p:cNvPr id="207888" name="AutoShape 16">
            <a:extLst>
              <a:ext uri="{FF2B5EF4-FFF2-40B4-BE49-F238E27FC236}">
                <a16:creationId xmlns:a16="http://schemas.microsoft.com/office/drawing/2014/main" id="{87E6C23E-5C60-A449-AD69-6827C979677D}"/>
              </a:ext>
            </a:extLst>
          </p:cNvPr>
          <p:cNvSpPr>
            <a:spLocks noChangeArrowheads="1"/>
          </p:cNvSpPr>
          <p:nvPr/>
        </p:nvSpPr>
        <p:spPr bwMode="auto">
          <a:xfrm>
            <a:off x="647700" y="4022254"/>
            <a:ext cx="4438650" cy="990600"/>
          </a:xfrm>
          <a:prstGeom prst="roundRect">
            <a:avLst>
              <a:gd name="adj" fmla="val 16667"/>
            </a:avLst>
          </a:prstGeom>
          <a:solidFill>
            <a:srgbClr val="FFDD99"/>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3200"/>
              <a:t>Simulations</a:t>
            </a:r>
          </a:p>
        </p:txBody>
      </p:sp>
    </p:spTree>
    <p:extLst>
      <p:ext uri="{BB962C8B-B14F-4D97-AF65-F5344CB8AC3E}">
        <p14:creationId xmlns:p14="http://schemas.microsoft.com/office/powerpoint/2010/main" val="150318067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nodeType="afterEffect">
                                  <p:stCondLst>
                                    <p:cond delay="0"/>
                                  </p:stCondLst>
                                  <p:childTnLst>
                                    <p:set>
                                      <p:cBhvr>
                                        <p:cTn id="6" dur="1" fill="hold">
                                          <p:stCondLst>
                                            <p:cond delay="0"/>
                                          </p:stCondLst>
                                        </p:cTn>
                                        <p:tgtEl>
                                          <p:spTgt spid="207882"/>
                                        </p:tgtEl>
                                        <p:attrNameLst>
                                          <p:attrName>style.visibility</p:attrName>
                                        </p:attrNameLst>
                                      </p:cBhvr>
                                      <p:to>
                                        <p:strVal val="visible"/>
                                      </p:to>
                                    </p:set>
                                    <p:animEffect transition="in" filter="blinds(horizontal)">
                                      <p:cBhvr>
                                        <p:cTn id="7" dur="500"/>
                                        <p:tgtEl>
                                          <p:spTgt spid="20788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7884"/>
                                        </p:tgtEl>
                                        <p:attrNameLst>
                                          <p:attrName>style.visibility</p:attrName>
                                        </p:attrNameLst>
                                      </p:cBhvr>
                                      <p:to>
                                        <p:strVal val="visible"/>
                                      </p:to>
                                    </p:set>
                                    <p:animEffect transition="in" filter="blinds(horizontal)">
                                      <p:cBhvr>
                                        <p:cTn id="12" dur="500"/>
                                        <p:tgtEl>
                                          <p:spTgt spid="20788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7887"/>
                                        </p:tgtEl>
                                        <p:attrNameLst>
                                          <p:attrName>style.visibility</p:attrName>
                                        </p:attrNameLst>
                                      </p:cBhvr>
                                      <p:to>
                                        <p:strVal val="visible"/>
                                      </p:to>
                                    </p:set>
                                    <p:animEffect transition="in" filter="blinds(horizontal)">
                                      <p:cBhvr>
                                        <p:cTn id="17" dur="500"/>
                                        <p:tgtEl>
                                          <p:spTgt spid="20788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7888"/>
                                        </p:tgtEl>
                                        <p:attrNameLst>
                                          <p:attrName>style.visibility</p:attrName>
                                        </p:attrNameLst>
                                      </p:cBhvr>
                                      <p:to>
                                        <p:strVal val="visible"/>
                                      </p:to>
                                    </p:set>
                                    <p:animEffect transition="in" filter="blinds(horizontal)">
                                      <p:cBhvr>
                                        <p:cTn id="22" dur="500"/>
                                        <p:tgtEl>
                                          <p:spTgt spid="2078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84" grpId="0" animBg="1" autoUpdateAnimBg="0"/>
      <p:bldP spid="207887" grpId="0" animBg="1" autoUpdateAnimBg="0"/>
      <p:bldP spid="207888" grpId="0" animBg="1"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2">
            <a:extLst>
              <a:ext uri="{FF2B5EF4-FFF2-40B4-BE49-F238E27FC236}">
                <a16:creationId xmlns:a16="http://schemas.microsoft.com/office/drawing/2014/main" id="{0D867562-F27E-DA45-96A2-83187F185D18}"/>
              </a:ext>
            </a:extLst>
          </p:cNvPr>
          <p:cNvSpPr>
            <a:spLocks noGrp="1" noChangeArrowheads="1"/>
          </p:cNvSpPr>
          <p:nvPr>
            <p:ph type="title"/>
          </p:nvPr>
        </p:nvSpPr>
        <p:spPr>
          <a:xfrm>
            <a:off x="564704" y="-227161"/>
            <a:ext cx="8579296" cy="1143000"/>
          </a:xfrm>
        </p:spPr>
        <p:txBody>
          <a:bodyPr/>
          <a:lstStyle/>
          <a:p>
            <a:pPr eaLnBrk="1" hangingPunct="1"/>
            <a:r>
              <a:rPr lang="en-US" altLang="en-US" b="1" dirty="0">
                <a:solidFill>
                  <a:srgbClr val="0000FF"/>
                </a:solidFill>
              </a:rPr>
              <a:t>Descriptors of Research Design</a:t>
            </a:r>
          </a:p>
        </p:txBody>
      </p:sp>
      <p:sp>
        <p:nvSpPr>
          <p:cNvPr id="50180" name="AutoShape 3">
            <a:extLst>
              <a:ext uri="{FF2B5EF4-FFF2-40B4-BE49-F238E27FC236}">
                <a16:creationId xmlns:a16="http://schemas.microsoft.com/office/drawing/2014/main" id="{9B240041-F3F6-1B4A-A648-F7AB9201E6EC}"/>
              </a:ext>
            </a:extLst>
          </p:cNvPr>
          <p:cNvSpPr>
            <a:spLocks noChangeArrowheads="1"/>
          </p:cNvSpPr>
          <p:nvPr/>
        </p:nvSpPr>
        <p:spPr bwMode="auto">
          <a:xfrm>
            <a:off x="6348413" y="2287439"/>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Experimental Effects</a:t>
            </a:r>
          </a:p>
        </p:txBody>
      </p:sp>
      <p:sp>
        <p:nvSpPr>
          <p:cNvPr id="50181" name="AutoShape 4">
            <a:hlinkHover r:id="" action="ppaction://macro?name=changecolor"/>
            <a:extLst>
              <a:ext uri="{FF2B5EF4-FFF2-40B4-BE49-F238E27FC236}">
                <a16:creationId xmlns:a16="http://schemas.microsoft.com/office/drawing/2014/main" id="{4AF7586E-FF36-DD41-9502-D8B081D90567}"/>
              </a:ext>
            </a:extLst>
          </p:cNvPr>
          <p:cNvSpPr>
            <a:spLocks noChangeArrowheads="1"/>
          </p:cNvSpPr>
          <p:nvPr/>
        </p:nvSpPr>
        <p:spPr bwMode="auto">
          <a:xfrm>
            <a:off x="746125" y="739627"/>
            <a:ext cx="2201863"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Perceptual Awareness</a:t>
            </a:r>
          </a:p>
        </p:txBody>
      </p:sp>
      <p:sp>
        <p:nvSpPr>
          <p:cNvPr id="50182" name="AutoShape 5">
            <a:extLst>
              <a:ext uri="{FF2B5EF4-FFF2-40B4-BE49-F238E27FC236}">
                <a16:creationId xmlns:a16="http://schemas.microsoft.com/office/drawing/2014/main" id="{A7964CF6-31DF-FB46-8421-25D940733244}"/>
              </a:ext>
            </a:extLst>
          </p:cNvPr>
          <p:cNvSpPr>
            <a:spLocks noChangeArrowheads="1"/>
          </p:cNvSpPr>
          <p:nvPr/>
        </p:nvSpPr>
        <p:spPr bwMode="auto">
          <a:xfrm>
            <a:off x="746125" y="3987652"/>
            <a:ext cx="2201863" cy="1171575"/>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Research Environment</a:t>
            </a:r>
          </a:p>
        </p:txBody>
      </p:sp>
      <p:sp>
        <p:nvSpPr>
          <p:cNvPr id="50183" name="Line 6">
            <a:extLst>
              <a:ext uri="{FF2B5EF4-FFF2-40B4-BE49-F238E27FC236}">
                <a16:creationId xmlns:a16="http://schemas.microsoft.com/office/drawing/2014/main" id="{09F7B5E5-BCA6-FC46-A6D3-2D34730D602D}"/>
              </a:ext>
            </a:extLst>
          </p:cNvPr>
          <p:cNvSpPr>
            <a:spLocks noChangeShapeType="1"/>
          </p:cNvSpPr>
          <p:nvPr/>
        </p:nvSpPr>
        <p:spPr bwMode="auto">
          <a:xfrm flipV="1">
            <a:off x="2947988" y="3874939"/>
            <a:ext cx="733425" cy="449263"/>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71842" dir="2700000" algn="ctr" rotWithShape="0">
                    <a:schemeClr val="tx1"/>
                  </a:outerShdw>
                </a:effectLst>
              </a14:hiddenEffects>
            </a:ext>
          </a:extLst>
        </p:spPr>
        <p:txBody>
          <a:bodyPr/>
          <a:lstStyle/>
          <a:p>
            <a:endParaRPr lang="en-US"/>
          </a:p>
        </p:txBody>
      </p:sp>
      <p:sp>
        <p:nvSpPr>
          <p:cNvPr id="50184" name="Line 7">
            <a:extLst>
              <a:ext uri="{FF2B5EF4-FFF2-40B4-BE49-F238E27FC236}">
                <a16:creationId xmlns:a16="http://schemas.microsoft.com/office/drawing/2014/main" id="{5E9B4DAA-E040-DD4C-A5F4-0D398CB5F75C}"/>
              </a:ext>
            </a:extLst>
          </p:cNvPr>
          <p:cNvSpPr>
            <a:spLocks noChangeShapeType="1"/>
          </p:cNvSpPr>
          <p:nvPr/>
        </p:nvSpPr>
        <p:spPr bwMode="auto">
          <a:xfrm flipV="1">
            <a:off x="2819400" y="2766864"/>
            <a:ext cx="609600" cy="149225"/>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0185" name="Oval 8">
            <a:extLst>
              <a:ext uri="{FF2B5EF4-FFF2-40B4-BE49-F238E27FC236}">
                <a16:creationId xmlns:a16="http://schemas.microsoft.com/office/drawing/2014/main" id="{A7AEC436-CA50-0944-847D-8EEF88A38379}"/>
              </a:ext>
            </a:extLst>
          </p:cNvPr>
          <p:cNvSpPr>
            <a:spLocks noChangeArrowheads="1"/>
          </p:cNvSpPr>
          <p:nvPr/>
        </p:nvSpPr>
        <p:spPr bwMode="auto">
          <a:xfrm>
            <a:off x="3352800" y="1928664"/>
            <a:ext cx="2543175" cy="2257425"/>
          </a:xfrm>
          <a:prstGeom prst="ellipse">
            <a:avLst/>
          </a:prstGeom>
          <a:gradFill rotWithShape="1">
            <a:gsLst>
              <a:gs pos="0">
                <a:srgbClr val="5AC07A"/>
              </a:gs>
              <a:gs pos="100000">
                <a:schemeClr val="bg1"/>
              </a:gs>
            </a:gsLst>
            <a:lin ang="5400000" scaled="1"/>
          </a:gradFill>
          <a:ln w="38100">
            <a:solidFill>
              <a:schemeClr val="tx1"/>
            </a:solidFill>
            <a:round/>
            <a:headEnd/>
            <a:tailEnd/>
          </a:ln>
          <a:effectLst>
            <a:outerShdw dist="71842" dir="2700000" algn="ctr" rotWithShape="0">
              <a:schemeClr val="tx1"/>
            </a:outerShdw>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b="1"/>
              <a:t>Descriptors</a:t>
            </a:r>
          </a:p>
        </p:txBody>
      </p:sp>
      <p:sp>
        <p:nvSpPr>
          <p:cNvPr id="50186" name="AutoShape 9">
            <a:extLst>
              <a:ext uri="{FF2B5EF4-FFF2-40B4-BE49-F238E27FC236}">
                <a16:creationId xmlns:a16="http://schemas.microsoft.com/office/drawing/2014/main" id="{C50C8C2C-18D8-714B-825D-94B02E9EB28D}"/>
              </a:ext>
            </a:extLst>
          </p:cNvPr>
          <p:cNvSpPr>
            <a:spLocks noChangeArrowheads="1"/>
          </p:cNvSpPr>
          <p:nvPr/>
        </p:nvSpPr>
        <p:spPr bwMode="auto">
          <a:xfrm>
            <a:off x="3292475" y="620688"/>
            <a:ext cx="2663825"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dirty="0"/>
              <a:t>Question Crystallization</a:t>
            </a:r>
          </a:p>
        </p:txBody>
      </p:sp>
      <p:sp>
        <p:nvSpPr>
          <p:cNvPr id="50187" name="AutoShape 10">
            <a:extLst>
              <a:ext uri="{FF2B5EF4-FFF2-40B4-BE49-F238E27FC236}">
                <a16:creationId xmlns:a16="http://schemas.microsoft.com/office/drawing/2014/main" id="{66614B70-98EA-7042-8042-A1B2F2DF6554}"/>
              </a:ext>
            </a:extLst>
          </p:cNvPr>
          <p:cNvSpPr>
            <a:spLocks noChangeArrowheads="1"/>
          </p:cNvSpPr>
          <p:nvPr/>
        </p:nvSpPr>
        <p:spPr bwMode="auto">
          <a:xfrm>
            <a:off x="6332538" y="739627"/>
            <a:ext cx="2362200"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Data Collection Method</a:t>
            </a:r>
          </a:p>
        </p:txBody>
      </p:sp>
      <p:sp>
        <p:nvSpPr>
          <p:cNvPr id="50188" name="Line 11">
            <a:extLst>
              <a:ext uri="{FF2B5EF4-FFF2-40B4-BE49-F238E27FC236}">
                <a16:creationId xmlns:a16="http://schemas.microsoft.com/office/drawing/2014/main" id="{AC6A3CFB-D01D-CD42-842A-0E34C8A343AA}"/>
              </a:ext>
            </a:extLst>
          </p:cNvPr>
          <p:cNvSpPr>
            <a:spLocks noChangeShapeType="1"/>
          </p:cNvSpPr>
          <p:nvPr/>
        </p:nvSpPr>
        <p:spPr bwMode="auto">
          <a:xfrm rot="6837260">
            <a:off x="6019007" y="2623195"/>
            <a:ext cx="139700" cy="446087"/>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cxnSp>
        <p:nvCxnSpPr>
          <p:cNvPr id="50189" name="AutoShape 12">
            <a:extLst>
              <a:ext uri="{FF2B5EF4-FFF2-40B4-BE49-F238E27FC236}">
                <a16:creationId xmlns:a16="http://schemas.microsoft.com/office/drawing/2014/main" id="{7C42A3B4-56BE-4041-9E64-6E11B4BBF4A5}"/>
              </a:ext>
            </a:extLst>
          </p:cNvPr>
          <p:cNvCxnSpPr>
            <a:cxnSpLocks noChangeShapeType="1"/>
            <a:endCxn id="50185" idx="0"/>
          </p:cNvCxnSpPr>
          <p:nvPr/>
        </p:nvCxnSpPr>
        <p:spPr bwMode="auto">
          <a:xfrm>
            <a:off x="4610100" y="1585764"/>
            <a:ext cx="14288" cy="323850"/>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0190" name="AutoShape 13">
            <a:extLst>
              <a:ext uri="{FF2B5EF4-FFF2-40B4-BE49-F238E27FC236}">
                <a16:creationId xmlns:a16="http://schemas.microsoft.com/office/drawing/2014/main" id="{A77A3682-FE33-EC43-91EC-E8BA77F1A936}"/>
              </a:ext>
            </a:extLst>
          </p:cNvPr>
          <p:cNvCxnSpPr>
            <a:cxnSpLocks noChangeShapeType="1"/>
            <a:stCxn id="50185" idx="5"/>
            <a:endCxn id="50191" idx="1"/>
          </p:cNvCxnSpPr>
          <p:nvPr/>
        </p:nvCxnSpPr>
        <p:spPr bwMode="auto">
          <a:xfrm>
            <a:off x="5522913" y="3874939"/>
            <a:ext cx="798512" cy="690563"/>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0191" name="AutoShape 14">
            <a:extLst>
              <a:ext uri="{FF2B5EF4-FFF2-40B4-BE49-F238E27FC236}">
                <a16:creationId xmlns:a16="http://schemas.microsoft.com/office/drawing/2014/main" id="{1BE17D17-6019-E44D-B9AA-3D61A2845870}"/>
              </a:ext>
            </a:extLst>
          </p:cNvPr>
          <p:cNvSpPr>
            <a:spLocks noChangeArrowheads="1"/>
          </p:cNvSpPr>
          <p:nvPr/>
        </p:nvSpPr>
        <p:spPr bwMode="auto">
          <a:xfrm>
            <a:off x="6340475" y="3970189"/>
            <a:ext cx="2362200"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Time Dimension</a:t>
            </a:r>
          </a:p>
        </p:txBody>
      </p:sp>
      <p:sp>
        <p:nvSpPr>
          <p:cNvPr id="50192" name="AutoShape 15">
            <a:extLst>
              <a:ext uri="{FF2B5EF4-FFF2-40B4-BE49-F238E27FC236}">
                <a16:creationId xmlns:a16="http://schemas.microsoft.com/office/drawing/2014/main" id="{36DA05CB-BF70-B943-9FCC-64A8866A8C43}"/>
              </a:ext>
            </a:extLst>
          </p:cNvPr>
          <p:cNvSpPr>
            <a:spLocks noChangeArrowheads="1"/>
          </p:cNvSpPr>
          <p:nvPr/>
        </p:nvSpPr>
        <p:spPr bwMode="auto">
          <a:xfrm>
            <a:off x="3292475" y="4473427"/>
            <a:ext cx="2663825"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Topical Scope</a:t>
            </a:r>
          </a:p>
        </p:txBody>
      </p:sp>
      <p:sp>
        <p:nvSpPr>
          <p:cNvPr id="50193" name="AutoShape 16">
            <a:extLst>
              <a:ext uri="{FF2B5EF4-FFF2-40B4-BE49-F238E27FC236}">
                <a16:creationId xmlns:a16="http://schemas.microsoft.com/office/drawing/2014/main" id="{42741159-A478-AD49-8112-317544801A4D}"/>
              </a:ext>
            </a:extLst>
          </p:cNvPr>
          <p:cNvSpPr>
            <a:spLocks noChangeArrowheads="1"/>
          </p:cNvSpPr>
          <p:nvPr/>
        </p:nvSpPr>
        <p:spPr bwMode="auto">
          <a:xfrm>
            <a:off x="465138" y="2287439"/>
            <a:ext cx="2354262" cy="1230313"/>
          </a:xfrm>
          <a:prstGeom prst="roundRect">
            <a:avLst>
              <a:gd name="adj" fmla="val 16667"/>
            </a:avLst>
          </a:prstGeom>
          <a:solidFill>
            <a:srgbClr val="FFAE0D"/>
          </a:soli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Purpose of </a:t>
            </a:r>
          </a:p>
          <a:p>
            <a:pPr algn="ctr" eaLnBrk="1" hangingPunct="1"/>
            <a:r>
              <a:rPr lang="en-US" altLang="en-US" sz="2400"/>
              <a:t>Study</a:t>
            </a:r>
          </a:p>
        </p:txBody>
      </p:sp>
      <p:cxnSp>
        <p:nvCxnSpPr>
          <p:cNvPr id="50194" name="AutoShape 17">
            <a:extLst>
              <a:ext uri="{FF2B5EF4-FFF2-40B4-BE49-F238E27FC236}">
                <a16:creationId xmlns:a16="http://schemas.microsoft.com/office/drawing/2014/main" id="{1A60AC4A-DF60-0340-93D1-29A069E925F6}"/>
              </a:ext>
            </a:extLst>
          </p:cNvPr>
          <p:cNvCxnSpPr>
            <a:cxnSpLocks noChangeShapeType="1"/>
            <a:endCxn id="50187" idx="1"/>
          </p:cNvCxnSpPr>
          <p:nvPr/>
        </p:nvCxnSpPr>
        <p:spPr bwMode="auto">
          <a:xfrm flipV="1">
            <a:off x="5522913" y="1334939"/>
            <a:ext cx="790575" cy="877888"/>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0195" name="Line 18">
            <a:extLst>
              <a:ext uri="{FF2B5EF4-FFF2-40B4-BE49-F238E27FC236}">
                <a16:creationId xmlns:a16="http://schemas.microsoft.com/office/drawing/2014/main" id="{6DD3D600-64E2-234A-9835-CCD8191B314B}"/>
              </a:ext>
            </a:extLst>
          </p:cNvPr>
          <p:cNvSpPr>
            <a:spLocks noChangeShapeType="1"/>
          </p:cNvSpPr>
          <p:nvPr/>
        </p:nvSpPr>
        <p:spPr bwMode="auto">
          <a:xfrm>
            <a:off x="2947988" y="1593702"/>
            <a:ext cx="733425" cy="6937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0196" name="Line 19">
            <a:extLst>
              <a:ext uri="{FF2B5EF4-FFF2-40B4-BE49-F238E27FC236}">
                <a16:creationId xmlns:a16="http://schemas.microsoft.com/office/drawing/2014/main" id="{7FD6B8A3-3D6C-9046-A4F7-C9BC834A8BD3}"/>
              </a:ext>
            </a:extLst>
          </p:cNvPr>
          <p:cNvSpPr>
            <a:spLocks noChangeShapeType="1"/>
          </p:cNvSpPr>
          <p:nvPr/>
        </p:nvSpPr>
        <p:spPr bwMode="auto">
          <a:xfrm>
            <a:off x="4624388" y="4186089"/>
            <a:ext cx="0" cy="28733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17409642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2">
            <a:extLst>
              <a:ext uri="{FF2B5EF4-FFF2-40B4-BE49-F238E27FC236}">
                <a16:creationId xmlns:a16="http://schemas.microsoft.com/office/drawing/2014/main" id="{DE5A82D0-0A9C-F140-9EB8-C470C73389E1}"/>
              </a:ext>
            </a:extLst>
          </p:cNvPr>
          <p:cNvSpPr>
            <a:spLocks noGrp="1" noChangeArrowheads="1"/>
          </p:cNvSpPr>
          <p:nvPr>
            <p:ph type="title"/>
          </p:nvPr>
        </p:nvSpPr>
        <p:spPr>
          <a:xfrm>
            <a:off x="509587" y="-47277"/>
            <a:ext cx="8229600" cy="1143000"/>
          </a:xfrm>
        </p:spPr>
        <p:txBody>
          <a:bodyPr/>
          <a:lstStyle/>
          <a:p>
            <a:pPr eaLnBrk="1" hangingPunct="1"/>
            <a:r>
              <a:rPr lang="en-US" altLang="en-US" b="1" dirty="0">
                <a:solidFill>
                  <a:srgbClr val="0000FF"/>
                </a:solidFill>
              </a:rPr>
              <a:t>Purpose of the Study</a:t>
            </a:r>
          </a:p>
        </p:txBody>
      </p:sp>
      <p:sp>
        <p:nvSpPr>
          <p:cNvPr id="52228" name="AutoShape 5">
            <a:extLst>
              <a:ext uri="{FF2B5EF4-FFF2-40B4-BE49-F238E27FC236}">
                <a16:creationId xmlns:a16="http://schemas.microsoft.com/office/drawing/2014/main" id="{80975443-6449-6C42-9862-FD584C3AB411}"/>
              </a:ext>
            </a:extLst>
          </p:cNvPr>
          <p:cNvSpPr>
            <a:spLocks noChangeArrowheads="1"/>
          </p:cNvSpPr>
          <p:nvPr/>
        </p:nvSpPr>
        <p:spPr bwMode="auto">
          <a:xfrm>
            <a:off x="971550" y="1268760"/>
            <a:ext cx="2381250" cy="1123950"/>
          </a:xfrm>
          <a:prstGeom prst="flowChartAlternateProcess">
            <a:avLst/>
          </a:prstGeom>
          <a:solidFill>
            <a:srgbClr val="FFDD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52229" name="AutoShape 6">
            <a:extLst>
              <a:ext uri="{FF2B5EF4-FFF2-40B4-BE49-F238E27FC236}">
                <a16:creationId xmlns:a16="http://schemas.microsoft.com/office/drawing/2014/main" id="{F72892EE-D4B9-5E44-9E48-341A21A1CD70}"/>
              </a:ext>
            </a:extLst>
          </p:cNvPr>
          <p:cNvSpPr>
            <a:spLocks noChangeArrowheads="1"/>
          </p:cNvSpPr>
          <p:nvPr/>
        </p:nvSpPr>
        <p:spPr bwMode="auto">
          <a:xfrm>
            <a:off x="6048375" y="1268760"/>
            <a:ext cx="2381250" cy="1123950"/>
          </a:xfrm>
          <a:prstGeom prst="flowChartAlternateProcess">
            <a:avLst/>
          </a:prstGeom>
          <a:solidFill>
            <a:srgbClr val="FFDD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52230" name="Text Box 7">
            <a:extLst>
              <a:ext uri="{FF2B5EF4-FFF2-40B4-BE49-F238E27FC236}">
                <a16:creationId xmlns:a16="http://schemas.microsoft.com/office/drawing/2014/main" id="{A64253BF-AB49-3C4E-B1E3-0768D1079485}"/>
              </a:ext>
            </a:extLst>
          </p:cNvPr>
          <p:cNvSpPr txBox="1">
            <a:spLocks noChangeArrowheads="1"/>
          </p:cNvSpPr>
          <p:nvPr/>
        </p:nvSpPr>
        <p:spPr bwMode="auto">
          <a:xfrm>
            <a:off x="971550" y="1527523"/>
            <a:ext cx="238125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US" altLang="en-US" sz="2800"/>
              <a:t>Reporting</a:t>
            </a:r>
          </a:p>
        </p:txBody>
      </p:sp>
      <p:sp>
        <p:nvSpPr>
          <p:cNvPr id="52231" name="Text Box 8">
            <a:extLst>
              <a:ext uri="{FF2B5EF4-FFF2-40B4-BE49-F238E27FC236}">
                <a16:creationId xmlns:a16="http://schemas.microsoft.com/office/drawing/2014/main" id="{5F00B69F-2541-8544-95B5-1287F2E9DABD}"/>
              </a:ext>
            </a:extLst>
          </p:cNvPr>
          <p:cNvSpPr txBox="1">
            <a:spLocks noChangeArrowheads="1"/>
          </p:cNvSpPr>
          <p:nvPr/>
        </p:nvSpPr>
        <p:spPr bwMode="auto">
          <a:xfrm>
            <a:off x="5895975" y="1527523"/>
            <a:ext cx="238125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US" altLang="en-US" sz="2800" dirty="0"/>
              <a:t>Descriptive</a:t>
            </a:r>
          </a:p>
        </p:txBody>
      </p:sp>
      <p:sp>
        <p:nvSpPr>
          <p:cNvPr id="52232" name="AutoShape 9">
            <a:extLst>
              <a:ext uri="{FF2B5EF4-FFF2-40B4-BE49-F238E27FC236}">
                <a16:creationId xmlns:a16="http://schemas.microsoft.com/office/drawing/2014/main" id="{E3A11E53-D734-9C49-AE00-1D7CE60659D4}"/>
              </a:ext>
            </a:extLst>
          </p:cNvPr>
          <p:cNvSpPr>
            <a:spLocks noChangeArrowheads="1"/>
          </p:cNvSpPr>
          <p:nvPr/>
        </p:nvSpPr>
        <p:spPr bwMode="auto">
          <a:xfrm>
            <a:off x="971550" y="4392960"/>
            <a:ext cx="2381250" cy="1123950"/>
          </a:xfrm>
          <a:prstGeom prst="flowChartAlternateProcess">
            <a:avLst/>
          </a:prstGeom>
          <a:solidFill>
            <a:srgbClr val="FFDD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52233" name="AutoShape 10">
            <a:extLst>
              <a:ext uri="{FF2B5EF4-FFF2-40B4-BE49-F238E27FC236}">
                <a16:creationId xmlns:a16="http://schemas.microsoft.com/office/drawing/2014/main" id="{6550902B-C122-4E41-AB87-4708A4FE06D7}"/>
              </a:ext>
            </a:extLst>
          </p:cNvPr>
          <p:cNvSpPr>
            <a:spLocks noChangeArrowheads="1"/>
          </p:cNvSpPr>
          <p:nvPr/>
        </p:nvSpPr>
        <p:spPr bwMode="auto">
          <a:xfrm>
            <a:off x="6048375" y="4392960"/>
            <a:ext cx="2381250" cy="1123950"/>
          </a:xfrm>
          <a:prstGeom prst="flowChartAlternateProcess">
            <a:avLst/>
          </a:prstGeom>
          <a:solidFill>
            <a:srgbClr val="FFDD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52234" name="Text Box 11">
            <a:extLst>
              <a:ext uri="{FF2B5EF4-FFF2-40B4-BE49-F238E27FC236}">
                <a16:creationId xmlns:a16="http://schemas.microsoft.com/office/drawing/2014/main" id="{9F3534BD-89AE-154C-AA9C-F686019F99F2}"/>
              </a:ext>
            </a:extLst>
          </p:cNvPr>
          <p:cNvSpPr txBox="1">
            <a:spLocks noChangeArrowheads="1"/>
          </p:cNvSpPr>
          <p:nvPr/>
        </p:nvSpPr>
        <p:spPr bwMode="auto">
          <a:xfrm>
            <a:off x="1123950" y="4392960"/>
            <a:ext cx="222885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US" altLang="en-US" sz="2800"/>
              <a:t>Casual -Explanatory</a:t>
            </a:r>
          </a:p>
        </p:txBody>
      </p:sp>
      <p:sp>
        <p:nvSpPr>
          <p:cNvPr id="52235" name="Text Box 12">
            <a:extLst>
              <a:ext uri="{FF2B5EF4-FFF2-40B4-BE49-F238E27FC236}">
                <a16:creationId xmlns:a16="http://schemas.microsoft.com/office/drawing/2014/main" id="{B0057436-4C04-4641-8594-343DC15E9F33}"/>
              </a:ext>
            </a:extLst>
          </p:cNvPr>
          <p:cNvSpPr txBox="1">
            <a:spLocks noChangeArrowheads="1"/>
          </p:cNvSpPr>
          <p:nvPr/>
        </p:nvSpPr>
        <p:spPr bwMode="auto">
          <a:xfrm>
            <a:off x="6048375" y="4392960"/>
            <a:ext cx="238125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US" altLang="en-US" sz="2800"/>
              <a:t>Causal -Predictive</a:t>
            </a:r>
          </a:p>
        </p:txBody>
      </p:sp>
      <p:sp>
        <p:nvSpPr>
          <p:cNvPr id="52236" name="Line 13">
            <a:extLst>
              <a:ext uri="{FF2B5EF4-FFF2-40B4-BE49-F238E27FC236}">
                <a16:creationId xmlns:a16="http://schemas.microsoft.com/office/drawing/2014/main" id="{9955FC41-B093-8F46-804E-8CBF1BF19C58}"/>
              </a:ext>
            </a:extLst>
          </p:cNvPr>
          <p:cNvSpPr>
            <a:spLocks noChangeShapeType="1"/>
          </p:cNvSpPr>
          <p:nvPr/>
        </p:nvSpPr>
        <p:spPr bwMode="auto">
          <a:xfrm>
            <a:off x="2057400" y="2392710"/>
            <a:ext cx="1638300" cy="8572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2237" name="Line 15">
            <a:extLst>
              <a:ext uri="{FF2B5EF4-FFF2-40B4-BE49-F238E27FC236}">
                <a16:creationId xmlns:a16="http://schemas.microsoft.com/office/drawing/2014/main" id="{CF2EBFE7-CE0F-5644-86EA-20663F72AA6A}"/>
              </a:ext>
            </a:extLst>
          </p:cNvPr>
          <p:cNvSpPr>
            <a:spLocks noChangeShapeType="1"/>
          </p:cNvSpPr>
          <p:nvPr/>
        </p:nvSpPr>
        <p:spPr bwMode="auto">
          <a:xfrm flipH="1">
            <a:off x="5895975" y="2392710"/>
            <a:ext cx="1419225" cy="8572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2238" name="Line 17">
            <a:extLst>
              <a:ext uri="{FF2B5EF4-FFF2-40B4-BE49-F238E27FC236}">
                <a16:creationId xmlns:a16="http://schemas.microsoft.com/office/drawing/2014/main" id="{F7A25424-D6A9-D649-BFF6-CCB257724E06}"/>
              </a:ext>
            </a:extLst>
          </p:cNvPr>
          <p:cNvSpPr>
            <a:spLocks noChangeShapeType="1"/>
          </p:cNvSpPr>
          <p:nvPr/>
        </p:nvSpPr>
        <p:spPr bwMode="auto">
          <a:xfrm flipV="1">
            <a:off x="2057400" y="3764310"/>
            <a:ext cx="1295400" cy="6286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2239" name="Line 18">
            <a:extLst>
              <a:ext uri="{FF2B5EF4-FFF2-40B4-BE49-F238E27FC236}">
                <a16:creationId xmlns:a16="http://schemas.microsoft.com/office/drawing/2014/main" id="{45027F70-C69D-1C44-80D5-35A79BCA22DE}"/>
              </a:ext>
            </a:extLst>
          </p:cNvPr>
          <p:cNvSpPr>
            <a:spLocks noChangeShapeType="1"/>
          </p:cNvSpPr>
          <p:nvPr/>
        </p:nvSpPr>
        <p:spPr bwMode="auto">
          <a:xfrm flipH="1" flipV="1">
            <a:off x="5448300" y="3535710"/>
            <a:ext cx="1866900" cy="8572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 name="AutoShape 6">
            <a:extLst>
              <a:ext uri="{FF2B5EF4-FFF2-40B4-BE49-F238E27FC236}">
                <a16:creationId xmlns:a16="http://schemas.microsoft.com/office/drawing/2014/main" id="{A311C82F-4725-0446-B5A1-ACA80ECD6A66}"/>
              </a:ext>
            </a:extLst>
          </p:cNvPr>
          <p:cNvSpPr>
            <a:spLocks noChangeArrowheads="1"/>
          </p:cNvSpPr>
          <p:nvPr/>
        </p:nvSpPr>
        <p:spPr bwMode="auto">
          <a:xfrm>
            <a:off x="3433762" y="2986014"/>
            <a:ext cx="2381250" cy="1123950"/>
          </a:xfrm>
          <a:prstGeom prst="flowChartAlternateProcess">
            <a:avLst/>
          </a:prstGeom>
          <a:solidFill>
            <a:srgbClr val="FFDD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8" name="Text Box 8">
            <a:extLst>
              <a:ext uri="{FF2B5EF4-FFF2-40B4-BE49-F238E27FC236}">
                <a16:creationId xmlns:a16="http://schemas.microsoft.com/office/drawing/2014/main" id="{2A393600-3134-D44E-9D50-387E9A277868}"/>
              </a:ext>
            </a:extLst>
          </p:cNvPr>
          <p:cNvSpPr txBox="1">
            <a:spLocks noChangeArrowheads="1"/>
          </p:cNvSpPr>
          <p:nvPr/>
        </p:nvSpPr>
        <p:spPr bwMode="auto">
          <a:xfrm>
            <a:off x="3342651" y="3254570"/>
            <a:ext cx="238125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US" altLang="en-US" sz="4000" b="1" dirty="0">
                <a:solidFill>
                  <a:srgbClr val="FF0000"/>
                </a:solidFill>
              </a:rPr>
              <a:t>YOU</a:t>
            </a:r>
          </a:p>
        </p:txBody>
      </p:sp>
    </p:spTree>
    <p:extLst>
      <p:ext uri="{BB962C8B-B14F-4D97-AF65-F5344CB8AC3E}">
        <p14:creationId xmlns:p14="http://schemas.microsoft.com/office/powerpoint/2010/main" val="28602795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Number Placeholder 2">
            <a:extLst>
              <a:ext uri="{FF2B5EF4-FFF2-40B4-BE49-F238E27FC236}">
                <a16:creationId xmlns:a16="http://schemas.microsoft.com/office/drawing/2014/main" id="{E881A437-8121-644F-90C2-7E725837FD63}"/>
              </a:ext>
            </a:extLst>
          </p:cNvPr>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6-</a:t>
            </a:r>
            <a:fld id="{67C85F9F-DC73-5845-9E6E-8D89E2DB6937}" type="slidenum">
              <a:rPr lang="en-US" altLang="en-US"/>
              <a:pPr/>
              <a:t>24</a:t>
            </a:fld>
            <a:endParaRPr lang="en-US" altLang="en-US"/>
          </a:p>
        </p:txBody>
      </p:sp>
      <p:sp>
        <p:nvSpPr>
          <p:cNvPr id="53251" name="Rectangle 2">
            <a:extLst>
              <a:ext uri="{FF2B5EF4-FFF2-40B4-BE49-F238E27FC236}">
                <a16:creationId xmlns:a16="http://schemas.microsoft.com/office/drawing/2014/main" id="{2D56A3DB-38D3-1C41-95A4-2C57DC6C0C8C}"/>
              </a:ext>
            </a:extLst>
          </p:cNvPr>
          <p:cNvSpPr>
            <a:spLocks noGrp="1" noChangeArrowheads="1"/>
          </p:cNvSpPr>
          <p:nvPr>
            <p:ph type="title"/>
          </p:nvPr>
        </p:nvSpPr>
        <p:spPr>
          <a:xfrm>
            <a:off x="524669" y="-194281"/>
            <a:ext cx="8229600" cy="1143000"/>
          </a:xfrm>
        </p:spPr>
        <p:txBody>
          <a:bodyPr/>
          <a:lstStyle/>
          <a:p>
            <a:pPr eaLnBrk="1" hangingPunct="1"/>
            <a:r>
              <a:rPr lang="en-US" altLang="en-US" sz="4000" b="1" dirty="0">
                <a:solidFill>
                  <a:srgbClr val="0000FF"/>
                </a:solidFill>
              </a:rPr>
              <a:t>Descriptive</a:t>
            </a:r>
            <a:r>
              <a:rPr lang="en-US" altLang="en-US" b="1" dirty="0">
                <a:solidFill>
                  <a:srgbClr val="0000FF"/>
                </a:solidFill>
              </a:rPr>
              <a:t> </a:t>
            </a:r>
            <a:r>
              <a:rPr lang="en-US" altLang="en-US" sz="4000" b="1" dirty="0">
                <a:solidFill>
                  <a:srgbClr val="0000FF"/>
                </a:solidFill>
              </a:rPr>
              <a:t>Studies</a:t>
            </a:r>
          </a:p>
        </p:txBody>
      </p:sp>
      <p:grpSp>
        <p:nvGrpSpPr>
          <p:cNvPr id="176133" name="Group 5">
            <a:extLst>
              <a:ext uri="{FF2B5EF4-FFF2-40B4-BE49-F238E27FC236}">
                <a16:creationId xmlns:a16="http://schemas.microsoft.com/office/drawing/2014/main" id="{4A041912-6B0D-AF43-AB0F-76BFDA316723}"/>
              </a:ext>
            </a:extLst>
          </p:cNvPr>
          <p:cNvGrpSpPr>
            <a:grpSpLocks/>
          </p:cNvGrpSpPr>
          <p:nvPr/>
        </p:nvGrpSpPr>
        <p:grpSpPr bwMode="auto">
          <a:xfrm>
            <a:off x="393220" y="4049485"/>
            <a:ext cx="3163888" cy="1171575"/>
            <a:chOff x="288" y="2592"/>
            <a:chExt cx="1920" cy="816"/>
          </a:xfrm>
        </p:grpSpPr>
        <p:sp>
          <p:nvSpPr>
            <p:cNvPr id="53266" name="AutoShape 6">
              <a:extLst>
                <a:ext uri="{FF2B5EF4-FFF2-40B4-BE49-F238E27FC236}">
                  <a16:creationId xmlns:a16="http://schemas.microsoft.com/office/drawing/2014/main" id="{798DCD6B-1EB3-704D-B480-53BD209702C8}"/>
                </a:ext>
              </a:extLst>
            </p:cNvPr>
            <p:cNvSpPr>
              <a:spLocks noChangeArrowheads="1"/>
            </p:cNvSpPr>
            <p:nvPr/>
          </p:nvSpPr>
          <p:spPr bwMode="auto">
            <a:xfrm>
              <a:off x="288" y="2592"/>
              <a:ext cx="1440" cy="816"/>
            </a:xfrm>
            <a:prstGeom prst="roundRect">
              <a:avLst>
                <a:gd name="adj" fmla="val 16667"/>
              </a:avLst>
            </a:prstGeom>
            <a:solidFill>
              <a:srgbClr val="FFDD99"/>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a:t>When?</a:t>
              </a:r>
            </a:p>
          </p:txBody>
        </p:sp>
        <p:sp>
          <p:nvSpPr>
            <p:cNvPr id="53267" name="Line 7">
              <a:extLst>
                <a:ext uri="{FF2B5EF4-FFF2-40B4-BE49-F238E27FC236}">
                  <a16:creationId xmlns:a16="http://schemas.microsoft.com/office/drawing/2014/main" id="{78B361FD-ADA5-E249-8584-A194A34159A0}"/>
                </a:ext>
              </a:extLst>
            </p:cNvPr>
            <p:cNvSpPr>
              <a:spLocks noChangeShapeType="1"/>
            </p:cNvSpPr>
            <p:nvPr/>
          </p:nvSpPr>
          <p:spPr bwMode="auto">
            <a:xfrm flipV="1">
              <a:off x="1728" y="2832"/>
              <a:ext cx="480" cy="192"/>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71842" dir="2700000" algn="ctr" rotWithShape="0">
                      <a:schemeClr val="tx1"/>
                    </a:outerShdw>
                  </a:effectLst>
                </a14:hiddenEffects>
              </a:ext>
            </a:extLst>
          </p:spPr>
          <p:txBody>
            <a:bodyPr/>
            <a:lstStyle/>
            <a:p>
              <a:endParaRPr lang="en-US"/>
            </a:p>
          </p:txBody>
        </p:sp>
      </p:grpSp>
      <p:grpSp>
        <p:nvGrpSpPr>
          <p:cNvPr id="176146" name="Group 18">
            <a:extLst>
              <a:ext uri="{FF2B5EF4-FFF2-40B4-BE49-F238E27FC236}">
                <a16:creationId xmlns:a16="http://schemas.microsoft.com/office/drawing/2014/main" id="{068B34BA-8F91-0246-B427-E52878CD6824}"/>
              </a:ext>
            </a:extLst>
          </p:cNvPr>
          <p:cNvGrpSpPr>
            <a:grpSpLocks/>
          </p:cNvGrpSpPr>
          <p:nvPr/>
        </p:nvGrpSpPr>
        <p:grpSpPr bwMode="auto">
          <a:xfrm>
            <a:off x="509108" y="2385790"/>
            <a:ext cx="3048000" cy="1189038"/>
            <a:chOff x="240" y="1872"/>
            <a:chExt cx="1920" cy="749"/>
          </a:xfrm>
        </p:grpSpPr>
        <p:sp>
          <p:nvSpPr>
            <p:cNvPr id="53264" name="AutoShape 4">
              <a:hlinkHover r:id="" action="ppaction://macro?name=changecolor"/>
              <a:extLst>
                <a:ext uri="{FF2B5EF4-FFF2-40B4-BE49-F238E27FC236}">
                  <a16:creationId xmlns:a16="http://schemas.microsoft.com/office/drawing/2014/main" id="{0ACDDCB5-017C-AE46-A909-61E2C2F6F2FC}"/>
                </a:ext>
              </a:extLst>
            </p:cNvPr>
            <p:cNvSpPr>
              <a:spLocks noChangeArrowheads="1"/>
            </p:cNvSpPr>
            <p:nvPr/>
          </p:nvSpPr>
          <p:spPr bwMode="auto">
            <a:xfrm>
              <a:off x="240" y="1872"/>
              <a:ext cx="1531" cy="749"/>
            </a:xfrm>
            <a:prstGeom prst="roundRect">
              <a:avLst>
                <a:gd name="adj" fmla="val 16667"/>
              </a:avLst>
            </a:prstGeom>
            <a:solidFill>
              <a:srgbClr val="FFDD99"/>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a:t>How much?</a:t>
              </a:r>
            </a:p>
          </p:txBody>
        </p:sp>
        <p:sp>
          <p:nvSpPr>
            <p:cNvPr id="53265" name="Line 8">
              <a:extLst>
                <a:ext uri="{FF2B5EF4-FFF2-40B4-BE49-F238E27FC236}">
                  <a16:creationId xmlns:a16="http://schemas.microsoft.com/office/drawing/2014/main" id="{4AE09547-824A-0E44-9DE8-96181800A75E}"/>
                </a:ext>
              </a:extLst>
            </p:cNvPr>
            <p:cNvSpPr>
              <a:spLocks noChangeShapeType="1"/>
            </p:cNvSpPr>
            <p:nvPr/>
          </p:nvSpPr>
          <p:spPr bwMode="auto">
            <a:xfrm>
              <a:off x="1776" y="2256"/>
              <a:ext cx="384" cy="24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76144" name="Group 16">
            <a:extLst>
              <a:ext uri="{FF2B5EF4-FFF2-40B4-BE49-F238E27FC236}">
                <a16:creationId xmlns:a16="http://schemas.microsoft.com/office/drawing/2014/main" id="{AA2B9E99-A1DE-934E-904D-4DDF46536F35}"/>
              </a:ext>
            </a:extLst>
          </p:cNvPr>
          <p:cNvGrpSpPr>
            <a:grpSpLocks/>
          </p:cNvGrpSpPr>
          <p:nvPr/>
        </p:nvGrpSpPr>
        <p:grpSpPr bwMode="auto">
          <a:xfrm>
            <a:off x="5945188" y="2568350"/>
            <a:ext cx="2741612" cy="1189038"/>
            <a:chOff x="3745" y="1872"/>
            <a:chExt cx="1727" cy="749"/>
          </a:xfrm>
        </p:grpSpPr>
        <p:sp>
          <p:nvSpPr>
            <p:cNvPr id="53262" name="AutoShape 11">
              <a:extLst>
                <a:ext uri="{FF2B5EF4-FFF2-40B4-BE49-F238E27FC236}">
                  <a16:creationId xmlns:a16="http://schemas.microsoft.com/office/drawing/2014/main" id="{E8FF9EBD-D66D-4948-9FC9-E8A9BDEEBDE5}"/>
                </a:ext>
              </a:extLst>
            </p:cNvPr>
            <p:cNvSpPr>
              <a:spLocks noChangeArrowheads="1"/>
            </p:cNvSpPr>
            <p:nvPr/>
          </p:nvSpPr>
          <p:spPr bwMode="auto">
            <a:xfrm>
              <a:off x="3984" y="1872"/>
              <a:ext cx="1488" cy="749"/>
            </a:xfrm>
            <a:prstGeom prst="roundRect">
              <a:avLst>
                <a:gd name="adj" fmla="val 16667"/>
              </a:avLst>
            </a:prstGeom>
            <a:solidFill>
              <a:srgbClr val="FFDD99"/>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a:t>What?</a:t>
              </a:r>
            </a:p>
          </p:txBody>
        </p:sp>
        <p:sp>
          <p:nvSpPr>
            <p:cNvPr id="53263" name="Line 12">
              <a:extLst>
                <a:ext uri="{FF2B5EF4-FFF2-40B4-BE49-F238E27FC236}">
                  <a16:creationId xmlns:a16="http://schemas.microsoft.com/office/drawing/2014/main" id="{DF896FE2-0696-6040-9B39-C6A1509BE6AB}"/>
                </a:ext>
              </a:extLst>
            </p:cNvPr>
            <p:cNvSpPr>
              <a:spLocks noChangeShapeType="1"/>
            </p:cNvSpPr>
            <p:nvPr/>
          </p:nvSpPr>
          <p:spPr bwMode="auto">
            <a:xfrm rot="6837260">
              <a:off x="3685" y="2332"/>
              <a:ext cx="310" cy="189"/>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76143" name="Group 15">
            <a:extLst>
              <a:ext uri="{FF2B5EF4-FFF2-40B4-BE49-F238E27FC236}">
                <a16:creationId xmlns:a16="http://schemas.microsoft.com/office/drawing/2014/main" id="{56A95488-E6DD-6142-9422-645972FB0DBB}"/>
              </a:ext>
            </a:extLst>
          </p:cNvPr>
          <p:cNvGrpSpPr>
            <a:grpSpLocks/>
          </p:cNvGrpSpPr>
          <p:nvPr/>
        </p:nvGrpSpPr>
        <p:grpSpPr bwMode="auto">
          <a:xfrm>
            <a:off x="3252308" y="1171023"/>
            <a:ext cx="2663825" cy="2041528"/>
            <a:chOff x="2074" y="1008"/>
            <a:chExt cx="1678" cy="1286"/>
          </a:xfrm>
        </p:grpSpPr>
        <p:sp>
          <p:nvSpPr>
            <p:cNvPr id="53260" name="AutoShape 10">
              <a:extLst>
                <a:ext uri="{FF2B5EF4-FFF2-40B4-BE49-F238E27FC236}">
                  <a16:creationId xmlns:a16="http://schemas.microsoft.com/office/drawing/2014/main" id="{5CE1F5A0-A543-3443-8259-2AB9E42B4147}"/>
                </a:ext>
              </a:extLst>
            </p:cNvPr>
            <p:cNvSpPr>
              <a:spLocks noChangeArrowheads="1"/>
            </p:cNvSpPr>
            <p:nvPr/>
          </p:nvSpPr>
          <p:spPr bwMode="auto">
            <a:xfrm>
              <a:off x="2074" y="1008"/>
              <a:ext cx="1678" cy="744"/>
            </a:xfrm>
            <a:prstGeom prst="roundRect">
              <a:avLst>
                <a:gd name="adj" fmla="val 16667"/>
              </a:avLst>
            </a:prstGeom>
            <a:solidFill>
              <a:srgbClr val="FFDD99"/>
            </a:soli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dirty="0"/>
                <a:t>Who?</a:t>
              </a:r>
            </a:p>
          </p:txBody>
        </p:sp>
        <p:cxnSp>
          <p:nvCxnSpPr>
            <p:cNvPr id="53261" name="AutoShape 13">
              <a:extLst>
                <a:ext uri="{FF2B5EF4-FFF2-40B4-BE49-F238E27FC236}">
                  <a16:creationId xmlns:a16="http://schemas.microsoft.com/office/drawing/2014/main" id="{D665E8B4-7546-9E43-8DC2-76C072B733A6}"/>
                </a:ext>
              </a:extLst>
            </p:cNvPr>
            <p:cNvCxnSpPr>
              <a:cxnSpLocks noChangeShapeType="1"/>
            </p:cNvCxnSpPr>
            <p:nvPr/>
          </p:nvCxnSpPr>
          <p:spPr bwMode="auto">
            <a:xfrm>
              <a:off x="2996" y="1751"/>
              <a:ext cx="0" cy="543"/>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grpSp>
        <p:nvGrpSpPr>
          <p:cNvPr id="176145" name="Group 17">
            <a:extLst>
              <a:ext uri="{FF2B5EF4-FFF2-40B4-BE49-F238E27FC236}">
                <a16:creationId xmlns:a16="http://schemas.microsoft.com/office/drawing/2014/main" id="{6B2FCDAF-92C2-D04F-8821-70E175689BF0}"/>
              </a:ext>
            </a:extLst>
          </p:cNvPr>
          <p:cNvGrpSpPr>
            <a:grpSpLocks/>
          </p:cNvGrpSpPr>
          <p:nvPr/>
        </p:nvGrpSpPr>
        <p:grpSpPr bwMode="auto">
          <a:xfrm>
            <a:off x="5545138" y="4092350"/>
            <a:ext cx="3141662" cy="1230313"/>
            <a:chOff x="3493" y="2832"/>
            <a:chExt cx="1979" cy="775"/>
          </a:xfrm>
        </p:grpSpPr>
        <p:sp>
          <p:nvSpPr>
            <p:cNvPr id="53258" name="AutoShape 3">
              <a:extLst>
                <a:ext uri="{FF2B5EF4-FFF2-40B4-BE49-F238E27FC236}">
                  <a16:creationId xmlns:a16="http://schemas.microsoft.com/office/drawing/2014/main" id="{65B1DBAC-216A-E84A-B3DA-DC5F98B5D3AA}"/>
                </a:ext>
              </a:extLst>
            </p:cNvPr>
            <p:cNvSpPr>
              <a:spLocks noChangeArrowheads="1"/>
            </p:cNvSpPr>
            <p:nvPr/>
          </p:nvSpPr>
          <p:spPr bwMode="auto">
            <a:xfrm>
              <a:off x="3989" y="2832"/>
              <a:ext cx="1483" cy="775"/>
            </a:xfrm>
            <a:prstGeom prst="roundRect">
              <a:avLst>
                <a:gd name="adj" fmla="val 16667"/>
              </a:avLst>
            </a:prstGeom>
            <a:solidFill>
              <a:srgbClr val="FFDD99"/>
            </a:soli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a:t>Where?</a:t>
              </a:r>
            </a:p>
          </p:txBody>
        </p:sp>
        <p:cxnSp>
          <p:nvCxnSpPr>
            <p:cNvPr id="53259" name="AutoShape 14">
              <a:extLst>
                <a:ext uri="{FF2B5EF4-FFF2-40B4-BE49-F238E27FC236}">
                  <a16:creationId xmlns:a16="http://schemas.microsoft.com/office/drawing/2014/main" id="{A640F7D9-9525-4148-9182-4BC62F32B7FC}"/>
                </a:ext>
              </a:extLst>
            </p:cNvPr>
            <p:cNvCxnSpPr>
              <a:cxnSpLocks noChangeShapeType="1"/>
              <a:endCxn id="53258" idx="1"/>
            </p:cNvCxnSpPr>
            <p:nvPr/>
          </p:nvCxnSpPr>
          <p:spPr bwMode="auto">
            <a:xfrm>
              <a:off x="3493" y="3012"/>
              <a:ext cx="496" cy="208"/>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22" name="AutoShape 10">
            <a:extLst>
              <a:ext uri="{FF2B5EF4-FFF2-40B4-BE49-F238E27FC236}">
                <a16:creationId xmlns:a16="http://schemas.microsoft.com/office/drawing/2014/main" id="{E93D1E32-17B3-5548-8676-9B8DCE714F2E}"/>
              </a:ext>
            </a:extLst>
          </p:cNvPr>
          <p:cNvSpPr>
            <a:spLocks noChangeArrowheads="1"/>
          </p:cNvSpPr>
          <p:nvPr/>
        </p:nvSpPr>
        <p:spPr bwMode="auto">
          <a:xfrm>
            <a:off x="3557108" y="3231925"/>
            <a:ext cx="2663825" cy="1189038"/>
          </a:xfrm>
          <a:prstGeom prst="roundRect">
            <a:avLst>
              <a:gd name="adj" fmla="val 16667"/>
            </a:avLst>
          </a:prstGeom>
          <a:solidFill>
            <a:srgbClr val="FFDD99"/>
          </a:soli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US" altLang="en-US" sz="2400" b="1" dirty="0">
                <a:solidFill>
                  <a:srgbClr val="FF0000"/>
                </a:solidFill>
              </a:rPr>
              <a:t>YOU</a:t>
            </a:r>
          </a:p>
        </p:txBody>
      </p:sp>
    </p:spTree>
    <p:extLst>
      <p:ext uri="{BB962C8B-B14F-4D97-AF65-F5344CB8AC3E}">
        <p14:creationId xmlns:p14="http://schemas.microsoft.com/office/powerpoint/2010/main" val="4340757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76143"/>
                                        </p:tgtEl>
                                        <p:attrNameLst>
                                          <p:attrName>style.visibility</p:attrName>
                                        </p:attrNameLst>
                                      </p:cBhvr>
                                      <p:to>
                                        <p:strVal val="visible"/>
                                      </p:to>
                                    </p:set>
                                    <p:animEffect transition="in" filter="blinds(horizontal)">
                                      <p:cBhvr>
                                        <p:cTn id="7" dur="500"/>
                                        <p:tgtEl>
                                          <p:spTgt spid="17614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76144"/>
                                        </p:tgtEl>
                                        <p:attrNameLst>
                                          <p:attrName>style.visibility</p:attrName>
                                        </p:attrNameLst>
                                      </p:cBhvr>
                                      <p:to>
                                        <p:strVal val="visible"/>
                                      </p:to>
                                    </p:set>
                                    <p:animEffect transition="in" filter="blinds(horizontal)">
                                      <p:cBhvr>
                                        <p:cTn id="12" dur="500"/>
                                        <p:tgtEl>
                                          <p:spTgt spid="17614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76145"/>
                                        </p:tgtEl>
                                        <p:attrNameLst>
                                          <p:attrName>style.visibility</p:attrName>
                                        </p:attrNameLst>
                                      </p:cBhvr>
                                      <p:to>
                                        <p:strVal val="visible"/>
                                      </p:to>
                                    </p:set>
                                    <p:animEffect transition="in" filter="blinds(horizontal)">
                                      <p:cBhvr>
                                        <p:cTn id="17" dur="500"/>
                                        <p:tgtEl>
                                          <p:spTgt spid="17614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76133"/>
                                        </p:tgtEl>
                                        <p:attrNameLst>
                                          <p:attrName>style.visibility</p:attrName>
                                        </p:attrNameLst>
                                      </p:cBhvr>
                                      <p:to>
                                        <p:strVal val="visible"/>
                                      </p:to>
                                    </p:set>
                                    <p:animEffect transition="in" filter="blinds(horizontal)">
                                      <p:cBhvr>
                                        <p:cTn id="22" dur="500"/>
                                        <p:tgtEl>
                                          <p:spTgt spid="176133"/>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76146"/>
                                        </p:tgtEl>
                                        <p:attrNameLst>
                                          <p:attrName>style.visibility</p:attrName>
                                        </p:attrNameLst>
                                      </p:cBhvr>
                                      <p:to>
                                        <p:strVal val="visible"/>
                                      </p:to>
                                    </p:set>
                                    <p:animEffect transition="in" filter="blinds(horizontal)">
                                      <p:cBhvr>
                                        <p:cTn id="27" dur="500"/>
                                        <p:tgtEl>
                                          <p:spTgt spid="17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5">
            <a:extLst>
              <a:ext uri="{FF2B5EF4-FFF2-40B4-BE49-F238E27FC236}">
                <a16:creationId xmlns:a16="http://schemas.microsoft.com/office/drawing/2014/main" id="{22653440-58A9-7B48-B666-1F849CA7E7B2}"/>
              </a:ext>
            </a:extLst>
          </p:cNvPr>
          <p:cNvSpPr>
            <a:spLocks noGrp="1" noChangeArrowheads="1"/>
          </p:cNvSpPr>
          <p:nvPr>
            <p:ph type="title"/>
          </p:nvPr>
        </p:nvSpPr>
        <p:spPr>
          <a:xfrm>
            <a:off x="457200" y="-135061"/>
            <a:ext cx="8229600" cy="1143000"/>
          </a:xfrm>
        </p:spPr>
        <p:txBody>
          <a:bodyPr/>
          <a:lstStyle/>
          <a:p>
            <a:pPr eaLnBrk="1" hangingPunct="1"/>
            <a:r>
              <a:rPr lang="en-US" altLang="en-US" sz="4000" b="1" dirty="0">
                <a:solidFill>
                  <a:srgbClr val="0000FF"/>
                </a:solidFill>
              </a:rPr>
              <a:t>Descriptive Studies</a:t>
            </a:r>
          </a:p>
        </p:txBody>
      </p:sp>
      <p:pic>
        <p:nvPicPr>
          <p:cNvPr id="55300" name="Picture 9" descr="Stickers-1">
            <a:extLst>
              <a:ext uri="{FF2B5EF4-FFF2-40B4-BE49-F238E27FC236}">
                <a16:creationId xmlns:a16="http://schemas.microsoft.com/office/drawing/2014/main" id="{45025342-F2DE-ED4E-8221-94FA3715F6D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r="16817" b="6134"/>
          <a:stretch>
            <a:fillRect/>
          </a:stretch>
        </p:blipFill>
        <p:spPr>
          <a:xfrm>
            <a:off x="4767263" y="908720"/>
            <a:ext cx="4376737" cy="4794250"/>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63171" name="AutoShape 3">
            <a:hlinkHover r:id="" action="ppaction://macro?name=changecolor"/>
            <a:extLst>
              <a:ext uri="{FF2B5EF4-FFF2-40B4-BE49-F238E27FC236}">
                <a16:creationId xmlns:a16="http://schemas.microsoft.com/office/drawing/2014/main" id="{BBC05062-DE89-1F48-9EE4-FAE5FC88B331}"/>
              </a:ext>
            </a:extLst>
          </p:cNvPr>
          <p:cNvSpPr>
            <a:spLocks noChangeArrowheads="1"/>
          </p:cNvSpPr>
          <p:nvPr/>
        </p:nvSpPr>
        <p:spPr bwMode="auto">
          <a:xfrm>
            <a:off x="458788" y="1107158"/>
            <a:ext cx="4513262" cy="1287462"/>
          </a:xfrm>
          <a:prstGeom prst="roundRect">
            <a:avLst>
              <a:gd name="adj" fmla="val 36606"/>
            </a:avLst>
          </a:prstGeom>
          <a:solidFill>
            <a:srgbClr val="FFDD99"/>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Descriptions of population characteristics </a:t>
            </a:r>
          </a:p>
        </p:txBody>
      </p:sp>
      <p:sp>
        <p:nvSpPr>
          <p:cNvPr id="263174" name="AutoShape 6">
            <a:hlinkHover r:id="" action="ppaction://macro?name=changecolor"/>
            <a:extLst>
              <a:ext uri="{FF2B5EF4-FFF2-40B4-BE49-F238E27FC236}">
                <a16:creationId xmlns:a16="http://schemas.microsoft.com/office/drawing/2014/main" id="{6321F9C6-0AE0-AC49-9F01-54B8D6D85AA2}"/>
              </a:ext>
            </a:extLst>
          </p:cNvPr>
          <p:cNvSpPr>
            <a:spLocks noChangeArrowheads="1"/>
          </p:cNvSpPr>
          <p:nvPr/>
        </p:nvSpPr>
        <p:spPr bwMode="auto">
          <a:xfrm>
            <a:off x="458788" y="2747045"/>
            <a:ext cx="4513262" cy="1190625"/>
          </a:xfrm>
          <a:prstGeom prst="roundRect">
            <a:avLst>
              <a:gd name="adj" fmla="val 36606"/>
            </a:avLst>
          </a:prstGeom>
          <a:solidFill>
            <a:srgbClr val="FFDD99"/>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Estimates of frequency of characteristics</a:t>
            </a:r>
          </a:p>
        </p:txBody>
      </p:sp>
      <p:sp>
        <p:nvSpPr>
          <p:cNvPr id="263175" name="AutoShape 7">
            <a:hlinkHover r:id="" action="ppaction://macro?name=changecolor"/>
            <a:extLst>
              <a:ext uri="{FF2B5EF4-FFF2-40B4-BE49-F238E27FC236}">
                <a16:creationId xmlns:a16="http://schemas.microsoft.com/office/drawing/2014/main" id="{5DE8764C-61DF-B045-88DB-85F515A88F03}"/>
              </a:ext>
            </a:extLst>
          </p:cNvPr>
          <p:cNvSpPr>
            <a:spLocks noChangeArrowheads="1"/>
          </p:cNvSpPr>
          <p:nvPr/>
        </p:nvSpPr>
        <p:spPr bwMode="auto">
          <a:xfrm>
            <a:off x="458788" y="4309145"/>
            <a:ext cx="4741862" cy="1095375"/>
          </a:xfrm>
          <a:prstGeom prst="roundRect">
            <a:avLst>
              <a:gd name="adj" fmla="val 36606"/>
            </a:avLst>
          </a:prstGeom>
          <a:solidFill>
            <a:srgbClr val="FFDD99"/>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Discovery of associations among variables</a:t>
            </a:r>
          </a:p>
        </p:txBody>
      </p:sp>
    </p:spTree>
    <p:extLst>
      <p:ext uri="{BB962C8B-B14F-4D97-AF65-F5344CB8AC3E}">
        <p14:creationId xmlns:p14="http://schemas.microsoft.com/office/powerpoint/2010/main" val="3667008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6317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6317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631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3171" grpId="0" animBg="1" autoUpdateAnimBg="0"/>
      <p:bldP spid="263174" grpId="0" animBg="1" autoUpdateAnimBg="0"/>
      <p:bldP spid="263175" grpId="0" animBg="1"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2">
            <a:extLst>
              <a:ext uri="{FF2B5EF4-FFF2-40B4-BE49-F238E27FC236}">
                <a16:creationId xmlns:a16="http://schemas.microsoft.com/office/drawing/2014/main" id="{F934EA2A-C948-5D4B-A291-0401CD930FB5}"/>
              </a:ext>
            </a:extLst>
          </p:cNvPr>
          <p:cNvSpPr>
            <a:spLocks noGrp="1" noChangeArrowheads="1"/>
          </p:cNvSpPr>
          <p:nvPr>
            <p:ph type="title"/>
          </p:nvPr>
        </p:nvSpPr>
        <p:spPr>
          <a:xfrm>
            <a:off x="204134" y="-301278"/>
            <a:ext cx="8579296" cy="1143000"/>
          </a:xfrm>
        </p:spPr>
        <p:txBody>
          <a:bodyPr/>
          <a:lstStyle/>
          <a:p>
            <a:pPr eaLnBrk="1" hangingPunct="1"/>
            <a:r>
              <a:rPr lang="en-US" altLang="en-US" b="1" dirty="0">
                <a:solidFill>
                  <a:srgbClr val="0000FF"/>
                </a:solidFill>
              </a:rPr>
              <a:t>Descriptors of Research Design</a:t>
            </a:r>
          </a:p>
        </p:txBody>
      </p:sp>
      <p:sp>
        <p:nvSpPr>
          <p:cNvPr id="57348" name="AutoShape 3">
            <a:extLst>
              <a:ext uri="{FF2B5EF4-FFF2-40B4-BE49-F238E27FC236}">
                <a16:creationId xmlns:a16="http://schemas.microsoft.com/office/drawing/2014/main" id="{34BE0E97-9077-C948-A8DD-7CEED9A71C8B}"/>
              </a:ext>
            </a:extLst>
          </p:cNvPr>
          <p:cNvSpPr>
            <a:spLocks noChangeArrowheads="1"/>
          </p:cNvSpPr>
          <p:nvPr/>
        </p:nvSpPr>
        <p:spPr bwMode="auto">
          <a:xfrm>
            <a:off x="6348413" y="2502247"/>
            <a:ext cx="2354262" cy="1230313"/>
          </a:xfrm>
          <a:prstGeom prst="roundRect">
            <a:avLst>
              <a:gd name="adj" fmla="val 16667"/>
            </a:avLst>
          </a:prstGeom>
          <a:solidFill>
            <a:srgbClr val="FFAE0D"/>
          </a:soli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Experimental Effects</a:t>
            </a:r>
          </a:p>
        </p:txBody>
      </p:sp>
      <p:sp>
        <p:nvSpPr>
          <p:cNvPr id="57349" name="AutoShape 4">
            <a:hlinkHover r:id="" action="ppaction://macro?name=changecolor"/>
            <a:extLst>
              <a:ext uri="{FF2B5EF4-FFF2-40B4-BE49-F238E27FC236}">
                <a16:creationId xmlns:a16="http://schemas.microsoft.com/office/drawing/2014/main" id="{1D4C1EA7-B272-6040-900F-78EF4569D442}"/>
              </a:ext>
            </a:extLst>
          </p:cNvPr>
          <p:cNvSpPr>
            <a:spLocks noChangeArrowheads="1"/>
          </p:cNvSpPr>
          <p:nvPr/>
        </p:nvSpPr>
        <p:spPr bwMode="auto">
          <a:xfrm>
            <a:off x="746125" y="954435"/>
            <a:ext cx="2201863"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Perceptual Awareness</a:t>
            </a:r>
          </a:p>
        </p:txBody>
      </p:sp>
      <p:sp>
        <p:nvSpPr>
          <p:cNvPr id="57350" name="AutoShape 5">
            <a:extLst>
              <a:ext uri="{FF2B5EF4-FFF2-40B4-BE49-F238E27FC236}">
                <a16:creationId xmlns:a16="http://schemas.microsoft.com/office/drawing/2014/main" id="{0BCE8B06-7B6B-4E40-9EF4-6A02FEE49D1A}"/>
              </a:ext>
            </a:extLst>
          </p:cNvPr>
          <p:cNvSpPr>
            <a:spLocks noChangeArrowheads="1"/>
          </p:cNvSpPr>
          <p:nvPr/>
        </p:nvSpPr>
        <p:spPr bwMode="auto">
          <a:xfrm>
            <a:off x="746125" y="4202460"/>
            <a:ext cx="2201863" cy="1171575"/>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Research Environment</a:t>
            </a:r>
          </a:p>
        </p:txBody>
      </p:sp>
      <p:sp>
        <p:nvSpPr>
          <p:cNvPr id="57351" name="Line 6">
            <a:extLst>
              <a:ext uri="{FF2B5EF4-FFF2-40B4-BE49-F238E27FC236}">
                <a16:creationId xmlns:a16="http://schemas.microsoft.com/office/drawing/2014/main" id="{35B48D0A-64F2-AB49-9985-42445242E7D4}"/>
              </a:ext>
            </a:extLst>
          </p:cNvPr>
          <p:cNvSpPr>
            <a:spLocks noChangeShapeType="1"/>
          </p:cNvSpPr>
          <p:nvPr/>
        </p:nvSpPr>
        <p:spPr bwMode="auto">
          <a:xfrm flipV="1">
            <a:off x="2947988" y="4089747"/>
            <a:ext cx="733425" cy="449263"/>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71842" dir="2700000" algn="ctr" rotWithShape="0">
                    <a:schemeClr val="tx1"/>
                  </a:outerShdw>
                </a:effectLst>
              </a14:hiddenEffects>
            </a:ext>
          </a:extLst>
        </p:spPr>
        <p:txBody>
          <a:bodyPr/>
          <a:lstStyle/>
          <a:p>
            <a:endParaRPr lang="en-US"/>
          </a:p>
        </p:txBody>
      </p:sp>
      <p:sp>
        <p:nvSpPr>
          <p:cNvPr id="57352" name="Line 7">
            <a:extLst>
              <a:ext uri="{FF2B5EF4-FFF2-40B4-BE49-F238E27FC236}">
                <a16:creationId xmlns:a16="http://schemas.microsoft.com/office/drawing/2014/main" id="{F4003D35-E4F4-3D4B-94F5-84D9B57407DD}"/>
              </a:ext>
            </a:extLst>
          </p:cNvPr>
          <p:cNvSpPr>
            <a:spLocks noChangeShapeType="1"/>
          </p:cNvSpPr>
          <p:nvPr/>
        </p:nvSpPr>
        <p:spPr bwMode="auto">
          <a:xfrm flipV="1">
            <a:off x="2819400" y="2981672"/>
            <a:ext cx="609600" cy="149225"/>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7353" name="Oval 8">
            <a:extLst>
              <a:ext uri="{FF2B5EF4-FFF2-40B4-BE49-F238E27FC236}">
                <a16:creationId xmlns:a16="http://schemas.microsoft.com/office/drawing/2014/main" id="{4073CA9F-C1CB-E743-A945-E45A9D43C62F}"/>
              </a:ext>
            </a:extLst>
          </p:cNvPr>
          <p:cNvSpPr>
            <a:spLocks noChangeArrowheads="1"/>
          </p:cNvSpPr>
          <p:nvPr/>
        </p:nvSpPr>
        <p:spPr bwMode="auto">
          <a:xfrm>
            <a:off x="3352800" y="2060848"/>
            <a:ext cx="2543175" cy="2257425"/>
          </a:xfrm>
          <a:prstGeom prst="ellipse">
            <a:avLst/>
          </a:prstGeom>
          <a:gradFill rotWithShape="1">
            <a:gsLst>
              <a:gs pos="0">
                <a:srgbClr val="5AC07A"/>
              </a:gs>
              <a:gs pos="100000">
                <a:schemeClr val="bg1"/>
              </a:gs>
            </a:gsLst>
            <a:lin ang="5400000" scaled="1"/>
          </a:gradFill>
          <a:ln w="38100">
            <a:solidFill>
              <a:schemeClr val="tx1"/>
            </a:solidFill>
            <a:round/>
            <a:headEnd/>
            <a:tailEnd/>
          </a:ln>
          <a:effectLst>
            <a:outerShdw dist="71842" dir="2700000" algn="ctr" rotWithShape="0">
              <a:schemeClr val="tx1"/>
            </a:outerShdw>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b="1"/>
              <a:t>Descriptors</a:t>
            </a:r>
          </a:p>
        </p:txBody>
      </p:sp>
      <p:sp>
        <p:nvSpPr>
          <p:cNvPr id="57354" name="AutoShape 9">
            <a:extLst>
              <a:ext uri="{FF2B5EF4-FFF2-40B4-BE49-F238E27FC236}">
                <a16:creationId xmlns:a16="http://schemas.microsoft.com/office/drawing/2014/main" id="{E04998F8-D217-0C48-B917-436ACDD24028}"/>
              </a:ext>
            </a:extLst>
          </p:cNvPr>
          <p:cNvSpPr>
            <a:spLocks noChangeArrowheads="1"/>
          </p:cNvSpPr>
          <p:nvPr/>
        </p:nvSpPr>
        <p:spPr bwMode="auto">
          <a:xfrm>
            <a:off x="3292475" y="692696"/>
            <a:ext cx="2663825"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Question Crystallization</a:t>
            </a:r>
          </a:p>
        </p:txBody>
      </p:sp>
      <p:sp>
        <p:nvSpPr>
          <p:cNvPr id="57355" name="AutoShape 10">
            <a:extLst>
              <a:ext uri="{FF2B5EF4-FFF2-40B4-BE49-F238E27FC236}">
                <a16:creationId xmlns:a16="http://schemas.microsoft.com/office/drawing/2014/main" id="{14380867-425E-EB44-ADC8-67AB19EEB974}"/>
              </a:ext>
            </a:extLst>
          </p:cNvPr>
          <p:cNvSpPr>
            <a:spLocks noChangeArrowheads="1"/>
          </p:cNvSpPr>
          <p:nvPr/>
        </p:nvSpPr>
        <p:spPr bwMode="auto">
          <a:xfrm>
            <a:off x="6332538" y="954435"/>
            <a:ext cx="2362200"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Data Collection Method</a:t>
            </a:r>
          </a:p>
        </p:txBody>
      </p:sp>
      <p:sp>
        <p:nvSpPr>
          <p:cNvPr id="57356" name="Line 11">
            <a:extLst>
              <a:ext uri="{FF2B5EF4-FFF2-40B4-BE49-F238E27FC236}">
                <a16:creationId xmlns:a16="http://schemas.microsoft.com/office/drawing/2014/main" id="{68CB965E-2647-FE41-B8A1-572011EC82EC}"/>
              </a:ext>
            </a:extLst>
          </p:cNvPr>
          <p:cNvSpPr>
            <a:spLocks noChangeShapeType="1"/>
          </p:cNvSpPr>
          <p:nvPr/>
        </p:nvSpPr>
        <p:spPr bwMode="auto">
          <a:xfrm rot="6837260">
            <a:off x="6019007" y="2838003"/>
            <a:ext cx="139700" cy="446087"/>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cxnSp>
        <p:nvCxnSpPr>
          <p:cNvPr id="57357" name="AutoShape 12">
            <a:extLst>
              <a:ext uri="{FF2B5EF4-FFF2-40B4-BE49-F238E27FC236}">
                <a16:creationId xmlns:a16="http://schemas.microsoft.com/office/drawing/2014/main" id="{1204AB08-5A52-2C4E-B01B-E08AC72C93E8}"/>
              </a:ext>
            </a:extLst>
          </p:cNvPr>
          <p:cNvCxnSpPr>
            <a:cxnSpLocks noChangeShapeType="1"/>
            <a:endCxn id="57353" idx="0"/>
          </p:cNvCxnSpPr>
          <p:nvPr/>
        </p:nvCxnSpPr>
        <p:spPr bwMode="auto">
          <a:xfrm>
            <a:off x="4610100" y="1717948"/>
            <a:ext cx="14288" cy="323850"/>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7358" name="AutoShape 13">
            <a:extLst>
              <a:ext uri="{FF2B5EF4-FFF2-40B4-BE49-F238E27FC236}">
                <a16:creationId xmlns:a16="http://schemas.microsoft.com/office/drawing/2014/main" id="{51748577-FBF5-D041-9442-8CA9658054D3}"/>
              </a:ext>
            </a:extLst>
          </p:cNvPr>
          <p:cNvCxnSpPr>
            <a:cxnSpLocks noChangeShapeType="1"/>
            <a:stCxn id="57353" idx="5"/>
            <a:endCxn id="57359" idx="1"/>
          </p:cNvCxnSpPr>
          <p:nvPr/>
        </p:nvCxnSpPr>
        <p:spPr bwMode="auto">
          <a:xfrm>
            <a:off x="5523536" y="3987681"/>
            <a:ext cx="816939" cy="791835"/>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7359" name="AutoShape 14">
            <a:extLst>
              <a:ext uri="{FF2B5EF4-FFF2-40B4-BE49-F238E27FC236}">
                <a16:creationId xmlns:a16="http://schemas.microsoft.com/office/drawing/2014/main" id="{49DC095D-7719-2F4A-8C49-3AB68A59192B}"/>
              </a:ext>
            </a:extLst>
          </p:cNvPr>
          <p:cNvSpPr>
            <a:spLocks noChangeArrowheads="1"/>
          </p:cNvSpPr>
          <p:nvPr/>
        </p:nvSpPr>
        <p:spPr bwMode="auto">
          <a:xfrm>
            <a:off x="6340475" y="4184997"/>
            <a:ext cx="2362200"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Time Dimension</a:t>
            </a:r>
          </a:p>
        </p:txBody>
      </p:sp>
      <p:sp>
        <p:nvSpPr>
          <p:cNvPr id="57360" name="AutoShape 15">
            <a:extLst>
              <a:ext uri="{FF2B5EF4-FFF2-40B4-BE49-F238E27FC236}">
                <a16:creationId xmlns:a16="http://schemas.microsoft.com/office/drawing/2014/main" id="{B0BED5E1-009B-D446-B51D-5779E1213B51}"/>
              </a:ext>
            </a:extLst>
          </p:cNvPr>
          <p:cNvSpPr>
            <a:spLocks noChangeArrowheads="1"/>
          </p:cNvSpPr>
          <p:nvPr/>
        </p:nvSpPr>
        <p:spPr bwMode="auto">
          <a:xfrm>
            <a:off x="3292475" y="4509120"/>
            <a:ext cx="2663825"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Topical Scope</a:t>
            </a:r>
          </a:p>
        </p:txBody>
      </p:sp>
      <p:sp>
        <p:nvSpPr>
          <p:cNvPr id="57361" name="AutoShape 16">
            <a:extLst>
              <a:ext uri="{FF2B5EF4-FFF2-40B4-BE49-F238E27FC236}">
                <a16:creationId xmlns:a16="http://schemas.microsoft.com/office/drawing/2014/main" id="{4388C852-7762-8643-9DF0-2079505F2BE3}"/>
              </a:ext>
            </a:extLst>
          </p:cNvPr>
          <p:cNvSpPr>
            <a:spLocks noChangeArrowheads="1"/>
          </p:cNvSpPr>
          <p:nvPr/>
        </p:nvSpPr>
        <p:spPr bwMode="auto">
          <a:xfrm>
            <a:off x="465138" y="2502247"/>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Purpose of </a:t>
            </a:r>
          </a:p>
          <a:p>
            <a:pPr algn="ctr" eaLnBrk="1" hangingPunct="1"/>
            <a:r>
              <a:rPr lang="en-US" altLang="en-US" sz="2400"/>
              <a:t>Study</a:t>
            </a:r>
          </a:p>
        </p:txBody>
      </p:sp>
      <p:cxnSp>
        <p:nvCxnSpPr>
          <p:cNvPr id="57362" name="AutoShape 17">
            <a:extLst>
              <a:ext uri="{FF2B5EF4-FFF2-40B4-BE49-F238E27FC236}">
                <a16:creationId xmlns:a16="http://schemas.microsoft.com/office/drawing/2014/main" id="{11386F2B-10D5-7F47-865A-FC636EDAEF6E}"/>
              </a:ext>
            </a:extLst>
          </p:cNvPr>
          <p:cNvCxnSpPr>
            <a:cxnSpLocks noChangeShapeType="1"/>
            <a:endCxn id="57355" idx="1"/>
          </p:cNvCxnSpPr>
          <p:nvPr/>
        </p:nvCxnSpPr>
        <p:spPr bwMode="auto">
          <a:xfrm flipV="1">
            <a:off x="5522913" y="1549747"/>
            <a:ext cx="790575" cy="877888"/>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7363" name="Line 18">
            <a:extLst>
              <a:ext uri="{FF2B5EF4-FFF2-40B4-BE49-F238E27FC236}">
                <a16:creationId xmlns:a16="http://schemas.microsoft.com/office/drawing/2014/main" id="{0961BC0B-713A-304D-9322-B0BA6FD0B1E1}"/>
              </a:ext>
            </a:extLst>
          </p:cNvPr>
          <p:cNvSpPr>
            <a:spLocks noChangeShapeType="1"/>
          </p:cNvSpPr>
          <p:nvPr/>
        </p:nvSpPr>
        <p:spPr bwMode="auto">
          <a:xfrm>
            <a:off x="2947988" y="1808510"/>
            <a:ext cx="733425" cy="6937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7364" name="Line 19">
            <a:extLst>
              <a:ext uri="{FF2B5EF4-FFF2-40B4-BE49-F238E27FC236}">
                <a16:creationId xmlns:a16="http://schemas.microsoft.com/office/drawing/2014/main" id="{38AF49C3-C114-C542-97BC-2604E0375CD6}"/>
              </a:ext>
            </a:extLst>
          </p:cNvPr>
          <p:cNvSpPr>
            <a:spLocks noChangeShapeType="1"/>
          </p:cNvSpPr>
          <p:nvPr/>
        </p:nvSpPr>
        <p:spPr bwMode="auto">
          <a:xfrm>
            <a:off x="4624388" y="4400897"/>
            <a:ext cx="0" cy="28733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5447277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2">
            <a:extLst>
              <a:ext uri="{FF2B5EF4-FFF2-40B4-BE49-F238E27FC236}">
                <a16:creationId xmlns:a16="http://schemas.microsoft.com/office/drawing/2014/main" id="{9FE13E92-EF3F-AE44-9DD6-507A5BAAA4F9}"/>
              </a:ext>
            </a:extLst>
          </p:cNvPr>
          <p:cNvSpPr>
            <a:spLocks noGrp="1" noChangeArrowheads="1"/>
          </p:cNvSpPr>
          <p:nvPr>
            <p:ph type="title"/>
          </p:nvPr>
        </p:nvSpPr>
        <p:spPr/>
        <p:txBody>
          <a:bodyPr/>
          <a:lstStyle/>
          <a:p>
            <a:pPr eaLnBrk="1" hangingPunct="1"/>
            <a:r>
              <a:rPr lang="en-US" altLang="en-US" b="1" dirty="0">
                <a:solidFill>
                  <a:srgbClr val="0000FF"/>
                </a:solidFill>
              </a:rPr>
              <a:t>Experimental Effects</a:t>
            </a:r>
          </a:p>
        </p:txBody>
      </p:sp>
      <p:sp>
        <p:nvSpPr>
          <p:cNvPr id="364547" name="Rectangle 3">
            <a:extLst>
              <a:ext uri="{FF2B5EF4-FFF2-40B4-BE49-F238E27FC236}">
                <a16:creationId xmlns:a16="http://schemas.microsoft.com/office/drawing/2014/main" id="{6327B078-3AF8-7D45-B0C8-DEAAAF27F900}"/>
              </a:ext>
            </a:extLst>
          </p:cNvPr>
          <p:cNvSpPr>
            <a:spLocks noGrp="1" noChangeArrowheads="1"/>
          </p:cNvSpPr>
          <p:nvPr>
            <p:ph type="body" sz="half" idx="1"/>
          </p:nvPr>
        </p:nvSpPr>
        <p:spPr>
          <a:xfrm>
            <a:off x="4838700" y="1600200"/>
            <a:ext cx="4000500" cy="3371850"/>
          </a:xfrm>
          <a:ln>
            <a:noFill/>
          </a:ln>
          <a:extLs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buFontTx/>
              <a:buNone/>
            </a:pPr>
            <a:r>
              <a:rPr lang="en-US" altLang="en-US" sz="2800" b="1">
                <a:solidFill>
                  <a:srgbClr val="CC0000"/>
                </a:solidFill>
              </a:rPr>
              <a:t>Experiment</a:t>
            </a:r>
          </a:p>
          <a:p>
            <a:pPr eaLnBrk="1" hangingPunct="1"/>
            <a:r>
              <a:rPr lang="en-US" altLang="en-US" sz="2800"/>
              <a:t>Study involving the manipulation  or control of one or more variables to determine the effect on another variable</a:t>
            </a:r>
          </a:p>
        </p:txBody>
      </p:sp>
      <p:sp>
        <p:nvSpPr>
          <p:cNvPr id="364548" name="Rectangle 4">
            <a:extLst>
              <a:ext uri="{FF2B5EF4-FFF2-40B4-BE49-F238E27FC236}">
                <a16:creationId xmlns:a16="http://schemas.microsoft.com/office/drawing/2014/main" id="{5D585E5C-614F-7646-B07C-962A71955E48}"/>
              </a:ext>
            </a:extLst>
          </p:cNvPr>
          <p:cNvSpPr>
            <a:spLocks noGrp="1" noChangeArrowheads="1"/>
          </p:cNvSpPr>
          <p:nvPr>
            <p:ph type="body" sz="half" idx="2"/>
          </p:nvPr>
        </p:nvSpPr>
        <p:spPr>
          <a:xfrm>
            <a:off x="381000" y="1600200"/>
            <a:ext cx="4000500" cy="3371850"/>
          </a:xfrm>
          <a:ln>
            <a:noFill/>
          </a:ln>
          <a:extLs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buFontTx/>
              <a:buNone/>
            </a:pPr>
            <a:r>
              <a:rPr lang="en-US" altLang="en-US" sz="2800" b="1">
                <a:solidFill>
                  <a:srgbClr val="CC0000"/>
                </a:solidFill>
              </a:rPr>
              <a:t>Ex Post Facto Study</a:t>
            </a:r>
          </a:p>
          <a:p>
            <a:pPr eaLnBrk="1" hangingPunct="1"/>
            <a:r>
              <a:rPr lang="en-US" altLang="en-US" sz="2800"/>
              <a:t>After-the-fact report on what happened to the measured variable</a:t>
            </a:r>
          </a:p>
        </p:txBody>
      </p:sp>
    </p:spTree>
    <p:extLst>
      <p:ext uri="{BB962C8B-B14F-4D97-AF65-F5344CB8AC3E}">
        <p14:creationId xmlns:p14="http://schemas.microsoft.com/office/powerpoint/2010/main" val="4122758693"/>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64547">
                                            <p:txEl>
                                              <p:charRg st="4294967295" end="4294967295"/>
                                            </p:txEl>
                                          </p:spTgt>
                                        </p:tgtEl>
                                        <p:attrNameLst>
                                          <p:attrName>style.visibility</p:attrName>
                                        </p:attrNameLst>
                                      </p:cBhvr>
                                      <p:to>
                                        <p:strVal val="visible"/>
                                      </p:to>
                                    </p:set>
                                    <p:animEffect transition="in" filter="blinds(horizontal)">
                                      <p:cBhvr>
                                        <p:cTn id="7" dur="500"/>
                                        <p:tgtEl>
                                          <p:spTgt spid="364547">
                                            <p:txEl>
                                              <p:charRg st="4294967295" end="4294967295"/>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64548">
                                            <p:txEl>
                                              <p:charRg st="4294967295" end="4294967295"/>
                                            </p:txEl>
                                          </p:spTgt>
                                        </p:tgtEl>
                                        <p:attrNameLst>
                                          <p:attrName>style.visibility</p:attrName>
                                        </p:attrNameLst>
                                      </p:cBhvr>
                                      <p:to>
                                        <p:strVal val="visible"/>
                                      </p:to>
                                    </p:set>
                                    <p:animEffect transition="in" filter="blinds(horizontal)">
                                      <p:cBhvr>
                                        <p:cTn id="12" dur="500"/>
                                        <p:tgtEl>
                                          <p:spTgt spid="364548">
                                            <p:txEl>
                                              <p:charRg st="4294967295" end="429496729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4547" grpId="0" autoUpdateAnimBg="0"/>
      <p:bldP spid="364548" grpId="0"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2">
            <a:extLst>
              <a:ext uri="{FF2B5EF4-FFF2-40B4-BE49-F238E27FC236}">
                <a16:creationId xmlns:a16="http://schemas.microsoft.com/office/drawing/2014/main" id="{F71E3553-88BA-F440-9435-EEB8848847F2}"/>
              </a:ext>
            </a:extLst>
          </p:cNvPr>
          <p:cNvSpPr>
            <a:spLocks noGrp="1" noChangeArrowheads="1"/>
          </p:cNvSpPr>
          <p:nvPr>
            <p:ph type="title"/>
          </p:nvPr>
        </p:nvSpPr>
        <p:spPr/>
        <p:txBody>
          <a:bodyPr/>
          <a:lstStyle/>
          <a:p>
            <a:pPr eaLnBrk="1" hangingPunct="1"/>
            <a:r>
              <a:rPr lang="en-US" altLang="en-US" b="1" dirty="0">
                <a:solidFill>
                  <a:srgbClr val="0000FF"/>
                </a:solidFill>
              </a:rPr>
              <a:t>Ex Post Facto Design</a:t>
            </a:r>
          </a:p>
        </p:txBody>
      </p:sp>
      <p:graphicFrame>
        <p:nvGraphicFramePr>
          <p:cNvPr id="366596" name="Group 4">
            <a:extLst>
              <a:ext uri="{FF2B5EF4-FFF2-40B4-BE49-F238E27FC236}">
                <a16:creationId xmlns:a16="http://schemas.microsoft.com/office/drawing/2014/main" id="{5B2BEAE9-F31D-4A44-9955-84FC21C44CCB}"/>
              </a:ext>
            </a:extLst>
          </p:cNvPr>
          <p:cNvGraphicFramePr>
            <a:graphicFrameLocks noGrp="1"/>
          </p:cNvGraphicFramePr>
          <p:nvPr>
            <p:ph idx="1"/>
          </p:nvPr>
        </p:nvGraphicFramePr>
        <p:xfrm>
          <a:off x="161925" y="2239963"/>
          <a:ext cx="8855075" cy="2057401"/>
        </p:xfrm>
        <a:graphic>
          <a:graphicData uri="http://schemas.openxmlformats.org/drawingml/2006/table">
            <a:tbl>
              <a:tblPr/>
              <a:tblGrid>
                <a:gridCol w="1771650">
                  <a:extLst>
                    <a:ext uri="{9D8B030D-6E8A-4147-A177-3AD203B41FA5}">
                      <a16:colId xmlns:a16="http://schemas.microsoft.com/office/drawing/2014/main" val="1118938992"/>
                    </a:ext>
                  </a:extLst>
                </a:gridCol>
                <a:gridCol w="1770063">
                  <a:extLst>
                    <a:ext uri="{9D8B030D-6E8A-4147-A177-3AD203B41FA5}">
                      <a16:colId xmlns:a16="http://schemas.microsoft.com/office/drawing/2014/main" val="1376944593"/>
                    </a:ext>
                  </a:extLst>
                </a:gridCol>
                <a:gridCol w="1771650">
                  <a:extLst>
                    <a:ext uri="{9D8B030D-6E8A-4147-A177-3AD203B41FA5}">
                      <a16:colId xmlns:a16="http://schemas.microsoft.com/office/drawing/2014/main" val="3064581494"/>
                    </a:ext>
                  </a:extLst>
                </a:gridCol>
                <a:gridCol w="1770062">
                  <a:extLst>
                    <a:ext uri="{9D8B030D-6E8A-4147-A177-3AD203B41FA5}">
                      <a16:colId xmlns:a16="http://schemas.microsoft.com/office/drawing/2014/main" val="2906203503"/>
                    </a:ext>
                  </a:extLst>
                </a:gridCol>
                <a:gridCol w="1771650">
                  <a:extLst>
                    <a:ext uri="{9D8B030D-6E8A-4147-A177-3AD203B41FA5}">
                      <a16:colId xmlns:a16="http://schemas.microsoft.com/office/drawing/2014/main" val="2781621378"/>
                    </a:ext>
                  </a:extLst>
                </a:gridCol>
              </a:tblGrid>
              <a:tr h="379413">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AC07A"/>
                    </a:solidFill>
                  </a:tcPr>
                </a:tc>
                <a:tc gridSpan="2">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rPr>
                        <a:t>Fishing Club Member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AC07A"/>
                    </a:solidFill>
                  </a:tcPr>
                </a:tc>
                <a:tc hMerge="1">
                  <a:txBody>
                    <a:bodyPr/>
                    <a:lstStyle/>
                    <a:p>
                      <a:endParaRPr lang="en-GB"/>
                    </a:p>
                  </a:txBody>
                  <a:tcPr/>
                </a:tc>
                <a:tc gridSpan="2">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rPr>
                        <a:t>Non-Fishing-Club Member</a:t>
                      </a:r>
                    </a:p>
                  </a:txBody>
                  <a:tcPr horzOverflow="overflow">
                    <a:lnL w="12700" cap="flat" cmpd="sng" algn="ctr">
                      <a:solidFill>
                        <a:schemeClr val="tx1"/>
                      </a:solidFill>
                      <a:prstDash val="solid"/>
                      <a:round/>
                      <a:headEnd type="none" w="med" len="med"/>
                      <a:tailEnd type="none" w="med" len="med"/>
                    </a:lnL>
                    <a:lnR cap="flat">
                      <a:noFill/>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AC07A"/>
                    </a:solidFill>
                  </a:tcPr>
                </a:tc>
                <a:tc hMerge="1">
                  <a:txBody>
                    <a:bodyPr/>
                    <a:lstStyle/>
                    <a:p>
                      <a:endParaRPr lang="en-GB"/>
                    </a:p>
                  </a:txBody>
                  <a:tcPr/>
                </a:tc>
                <a:extLst>
                  <a:ext uri="{0D108BD9-81ED-4DB2-BD59-A6C34878D82A}">
                    <a16:rowId xmlns:a16="http://schemas.microsoft.com/office/drawing/2014/main" val="2632428248"/>
                  </a:ext>
                </a:extLst>
              </a:tr>
              <a:tr h="457200">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rPr>
                        <a:t>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AC07A"/>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rPr>
                        <a:t>High Absentee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AC07A"/>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rPr>
                        <a:t>Low Absentee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AC07A"/>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rPr>
                        <a:t>High Absentee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AC07A"/>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rPr>
                        <a:t>Low Absentee</a:t>
                      </a:r>
                    </a:p>
                  </a:txBody>
                  <a:tcPr horzOverflow="overflow">
                    <a:lnL w="12700" cap="flat" cmpd="sng" algn="ctr">
                      <a:solidFill>
                        <a:schemeClr val="tx1"/>
                      </a:solidFill>
                      <a:prstDash val="solid"/>
                      <a:round/>
                      <a:headEnd type="none" w="med" len="med"/>
                      <a:tailEnd type="none" w="med" len="med"/>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AC07A"/>
                    </a:solidFill>
                  </a:tcPr>
                </a:tc>
                <a:extLst>
                  <a:ext uri="{0D108BD9-81ED-4DB2-BD59-A6C34878D82A}">
                    <a16:rowId xmlns:a16="http://schemas.microsoft.com/office/drawing/2014/main" val="1963841911"/>
                  </a:ext>
                </a:extLst>
              </a:tr>
              <a:tr h="390525">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Under 30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36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30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48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extLst>
                  <a:ext uri="{0D108BD9-81ED-4DB2-BD59-A6C34878D82A}">
                    <a16:rowId xmlns:a16="http://schemas.microsoft.com/office/drawing/2014/main" val="118189360"/>
                  </a:ext>
                </a:extLst>
              </a:tr>
              <a:tr h="431800">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30 to 45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35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117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extLst>
                  <a:ext uri="{0D108BD9-81ED-4DB2-BD59-A6C34878D82A}">
                    <a16:rowId xmlns:a16="http://schemas.microsoft.com/office/drawing/2014/main" val="3061123820"/>
                  </a:ext>
                </a:extLst>
              </a:tr>
              <a:tr h="398463">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45 and over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115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DD99"/>
                    </a:solidFill>
                  </a:tcPr>
                </a:tc>
                <a:extLst>
                  <a:ext uri="{0D108BD9-81ED-4DB2-BD59-A6C34878D82A}">
                    <a16:rowId xmlns:a16="http://schemas.microsoft.com/office/drawing/2014/main" val="849705944"/>
                  </a:ext>
                </a:extLst>
              </a:tr>
            </a:tbl>
          </a:graphicData>
        </a:graphic>
      </p:graphicFrame>
    </p:spTree>
    <p:extLst>
      <p:ext uri="{BB962C8B-B14F-4D97-AF65-F5344CB8AC3E}">
        <p14:creationId xmlns:p14="http://schemas.microsoft.com/office/powerpoint/2010/main" val="2775710953"/>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Number Placeholder 2">
            <a:extLst>
              <a:ext uri="{FF2B5EF4-FFF2-40B4-BE49-F238E27FC236}">
                <a16:creationId xmlns:a16="http://schemas.microsoft.com/office/drawing/2014/main" id="{BD0E51AA-C48C-6C40-BABD-8632BDD2A116}"/>
              </a:ext>
            </a:extLst>
          </p:cNvPr>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6-</a:t>
            </a:r>
            <a:fld id="{0D5EEC12-8F1F-2748-828D-422CEDB8C383}" type="slidenum">
              <a:rPr lang="en-US" altLang="en-US"/>
              <a:pPr/>
              <a:t>29</a:t>
            </a:fld>
            <a:endParaRPr lang="en-US" altLang="en-US"/>
          </a:p>
        </p:txBody>
      </p:sp>
      <p:sp>
        <p:nvSpPr>
          <p:cNvPr id="63491" name="AutoShape 2">
            <a:extLst>
              <a:ext uri="{FF2B5EF4-FFF2-40B4-BE49-F238E27FC236}">
                <a16:creationId xmlns:a16="http://schemas.microsoft.com/office/drawing/2014/main" id="{7781A74D-0621-EA48-8F7B-13FB40F61A4F}"/>
              </a:ext>
            </a:extLst>
          </p:cNvPr>
          <p:cNvSpPr>
            <a:spLocks noChangeArrowheads="1"/>
          </p:cNvSpPr>
          <p:nvPr/>
        </p:nvSpPr>
        <p:spPr bwMode="auto">
          <a:xfrm>
            <a:off x="133350" y="1185862"/>
            <a:ext cx="8435975" cy="4486275"/>
          </a:xfrm>
          <a:prstGeom prst="star16">
            <a:avLst>
              <a:gd name="adj" fmla="val 39009"/>
            </a:avLst>
          </a:prstGeom>
          <a:solidFill>
            <a:srgbClr val="FFAE0D"/>
          </a:solidFill>
          <a:ln w="38100">
            <a:solidFill>
              <a:schemeClr val="tx1"/>
            </a:solidFill>
            <a:miter lim="800000"/>
            <a:headEnd/>
            <a:tailEnd/>
          </a:ln>
          <a:effectLst>
            <a:outerShdw dist="107763" dir="2700000" algn="ctr" rotWithShape="0">
              <a:schemeClr val="tx1"/>
            </a:outerShdw>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63492" name="Rectangle 3">
            <a:extLst>
              <a:ext uri="{FF2B5EF4-FFF2-40B4-BE49-F238E27FC236}">
                <a16:creationId xmlns:a16="http://schemas.microsoft.com/office/drawing/2014/main" id="{249DA32A-408E-FA42-A527-CB1EDBC1BC23}"/>
              </a:ext>
            </a:extLst>
          </p:cNvPr>
          <p:cNvSpPr>
            <a:spLocks noGrp="1" noChangeArrowheads="1"/>
          </p:cNvSpPr>
          <p:nvPr>
            <p:ph type="title"/>
          </p:nvPr>
        </p:nvSpPr>
        <p:spPr>
          <a:xfrm>
            <a:off x="26684" y="-137540"/>
            <a:ext cx="9144000" cy="1143000"/>
          </a:xfrm>
        </p:spPr>
        <p:txBody>
          <a:bodyPr/>
          <a:lstStyle/>
          <a:p>
            <a:pPr eaLnBrk="1" hangingPunct="1"/>
            <a:r>
              <a:rPr lang="en-US" altLang="en-US" b="1" dirty="0">
                <a:solidFill>
                  <a:srgbClr val="0000FF"/>
                </a:solidFill>
              </a:rPr>
              <a:t>Causation &amp; Experimental Design</a:t>
            </a:r>
          </a:p>
        </p:txBody>
      </p:sp>
      <p:sp>
        <p:nvSpPr>
          <p:cNvPr id="368644" name="AutoShape 4">
            <a:extLst>
              <a:ext uri="{FF2B5EF4-FFF2-40B4-BE49-F238E27FC236}">
                <a16:creationId xmlns:a16="http://schemas.microsoft.com/office/drawing/2014/main" id="{C33B6BA3-A61F-0D41-A16B-4D6BB3D230A2}"/>
              </a:ext>
            </a:extLst>
          </p:cNvPr>
          <p:cNvSpPr>
            <a:spLocks noChangeArrowheads="1"/>
          </p:cNvSpPr>
          <p:nvPr/>
        </p:nvSpPr>
        <p:spPr bwMode="auto">
          <a:xfrm>
            <a:off x="4843463" y="2636912"/>
            <a:ext cx="3505200" cy="2049462"/>
          </a:xfrm>
          <a:prstGeom prst="homePlate">
            <a:avLst>
              <a:gd name="adj" fmla="val 42758"/>
            </a:avLst>
          </a:prstGeom>
          <a:solidFill>
            <a:srgbClr val="FFDD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3200"/>
              <a:t>Random </a:t>
            </a:r>
          </a:p>
          <a:p>
            <a:pPr algn="ctr" eaLnBrk="1" hangingPunct="1"/>
            <a:r>
              <a:rPr lang="en-US" altLang="en-US" sz="3200"/>
              <a:t>Assignment</a:t>
            </a:r>
          </a:p>
        </p:txBody>
      </p:sp>
      <p:sp>
        <p:nvSpPr>
          <p:cNvPr id="368645" name="AutoShape 5">
            <a:extLst>
              <a:ext uri="{FF2B5EF4-FFF2-40B4-BE49-F238E27FC236}">
                <a16:creationId xmlns:a16="http://schemas.microsoft.com/office/drawing/2014/main" id="{A023E66B-A3E2-EF49-84E6-95E9861DED99}"/>
              </a:ext>
            </a:extLst>
          </p:cNvPr>
          <p:cNvSpPr>
            <a:spLocks noChangeArrowheads="1"/>
          </p:cNvSpPr>
          <p:nvPr/>
        </p:nvSpPr>
        <p:spPr bwMode="auto">
          <a:xfrm flipH="1">
            <a:off x="846138" y="2636912"/>
            <a:ext cx="3505200" cy="2049462"/>
          </a:xfrm>
          <a:prstGeom prst="homePlate">
            <a:avLst>
              <a:gd name="adj" fmla="val 42758"/>
            </a:avLst>
          </a:prstGeom>
          <a:solidFill>
            <a:srgbClr val="5AC07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3200"/>
              <a:t>Control/ </a:t>
            </a:r>
          </a:p>
          <a:p>
            <a:pPr algn="ctr" eaLnBrk="1" hangingPunct="1"/>
            <a:r>
              <a:rPr lang="en-US" altLang="en-US" sz="3200"/>
              <a:t>Matching</a:t>
            </a:r>
          </a:p>
        </p:txBody>
      </p:sp>
    </p:spTree>
    <p:extLst>
      <p:ext uri="{BB962C8B-B14F-4D97-AF65-F5344CB8AC3E}">
        <p14:creationId xmlns:p14="http://schemas.microsoft.com/office/powerpoint/2010/main" val="414237709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68645"/>
                                        </p:tgtEl>
                                        <p:attrNameLst>
                                          <p:attrName>style.visibility</p:attrName>
                                        </p:attrNameLst>
                                      </p:cBhvr>
                                      <p:to>
                                        <p:strVal val="visible"/>
                                      </p:to>
                                    </p:set>
                                    <p:animEffect transition="in" filter="blinds(horizontal)">
                                      <p:cBhvr>
                                        <p:cTn id="7" dur="500"/>
                                        <p:tgtEl>
                                          <p:spTgt spid="36864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68644"/>
                                        </p:tgtEl>
                                        <p:attrNameLst>
                                          <p:attrName>style.visibility</p:attrName>
                                        </p:attrNameLst>
                                      </p:cBhvr>
                                      <p:to>
                                        <p:strVal val="visible"/>
                                      </p:to>
                                    </p:set>
                                    <p:animEffect transition="in" filter="blinds(horizontal)">
                                      <p:cBhvr>
                                        <p:cTn id="12" dur="500"/>
                                        <p:tgtEl>
                                          <p:spTgt spid="3686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44" grpId="0" animBg="1"/>
      <p:bldP spid="36864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2">
            <a:extLst>
              <a:ext uri="{FF2B5EF4-FFF2-40B4-BE49-F238E27FC236}">
                <a16:creationId xmlns:a16="http://schemas.microsoft.com/office/drawing/2014/main" id="{0B71FFE2-81D8-C149-8DD9-E94D17132E2F}"/>
              </a:ext>
            </a:extLst>
          </p:cNvPr>
          <p:cNvSpPr>
            <a:spLocks noGrp="1" noChangeArrowheads="1"/>
          </p:cNvSpPr>
          <p:nvPr>
            <p:ph type="title"/>
          </p:nvPr>
        </p:nvSpPr>
        <p:spPr/>
        <p:txBody>
          <a:bodyPr/>
          <a:lstStyle/>
          <a:p>
            <a:pPr eaLnBrk="1" hangingPunct="1"/>
            <a:r>
              <a:rPr lang="en-US" altLang="en-US" b="1" dirty="0">
                <a:solidFill>
                  <a:srgbClr val="0000FF"/>
                </a:solidFill>
              </a:rPr>
              <a:t>Mills Method of Agreement</a:t>
            </a:r>
          </a:p>
        </p:txBody>
      </p:sp>
      <p:pic>
        <p:nvPicPr>
          <p:cNvPr id="65540" name="Picture 5" descr="coo01757_0604">
            <a:extLst>
              <a:ext uri="{FF2B5EF4-FFF2-40B4-BE49-F238E27FC236}">
                <a16:creationId xmlns:a16="http://schemas.microsoft.com/office/drawing/2014/main" id="{4253C4AD-F155-D741-AD2C-C941526A18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625" y="1428750"/>
            <a:ext cx="8224838" cy="413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7508113"/>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2">
            <a:extLst>
              <a:ext uri="{FF2B5EF4-FFF2-40B4-BE49-F238E27FC236}">
                <a16:creationId xmlns:a16="http://schemas.microsoft.com/office/drawing/2014/main" id="{A11C78D8-A78F-8647-854F-D682BADE9F57}"/>
              </a:ext>
            </a:extLst>
          </p:cNvPr>
          <p:cNvSpPr>
            <a:spLocks noGrp="1" noChangeArrowheads="1"/>
          </p:cNvSpPr>
          <p:nvPr>
            <p:ph type="title"/>
          </p:nvPr>
        </p:nvSpPr>
        <p:spPr/>
        <p:txBody>
          <a:bodyPr/>
          <a:lstStyle/>
          <a:p>
            <a:pPr eaLnBrk="1" hangingPunct="1"/>
            <a:r>
              <a:rPr lang="en-US" altLang="en-US" b="1" dirty="0">
                <a:solidFill>
                  <a:srgbClr val="0000FF"/>
                </a:solidFill>
              </a:rPr>
              <a:t>Mills Method of Difference</a:t>
            </a:r>
          </a:p>
        </p:txBody>
      </p:sp>
      <p:pic>
        <p:nvPicPr>
          <p:cNvPr id="67588" name="Picture 5" descr="coo01757_0605">
            <a:extLst>
              <a:ext uri="{FF2B5EF4-FFF2-40B4-BE49-F238E27FC236}">
                <a16:creationId xmlns:a16="http://schemas.microsoft.com/office/drawing/2014/main" id="{883772BC-AC6E-574B-84E6-269863738C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950" y="1377950"/>
            <a:ext cx="7840663" cy="438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7681593"/>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Number Placeholder 2">
            <a:extLst>
              <a:ext uri="{FF2B5EF4-FFF2-40B4-BE49-F238E27FC236}">
                <a16:creationId xmlns:a16="http://schemas.microsoft.com/office/drawing/2014/main" id="{6D41FD9D-42D5-634D-A0CC-4C858E23E31B}"/>
              </a:ext>
            </a:extLst>
          </p:cNvPr>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6-</a:t>
            </a:r>
            <a:fld id="{320359FC-30A7-D543-BDDC-D7290C186D7A}" type="slidenum">
              <a:rPr lang="en-US" altLang="en-US"/>
              <a:pPr/>
              <a:t>32</a:t>
            </a:fld>
            <a:endParaRPr lang="en-US" altLang="en-US"/>
          </a:p>
        </p:txBody>
      </p:sp>
      <p:sp>
        <p:nvSpPr>
          <p:cNvPr id="69635" name="Rectangle 2">
            <a:extLst>
              <a:ext uri="{FF2B5EF4-FFF2-40B4-BE49-F238E27FC236}">
                <a16:creationId xmlns:a16="http://schemas.microsoft.com/office/drawing/2014/main" id="{D345A7FF-FE50-6F41-8F3E-180EB6FD06CE}"/>
              </a:ext>
            </a:extLst>
          </p:cNvPr>
          <p:cNvSpPr>
            <a:spLocks noGrp="1" noChangeArrowheads="1"/>
          </p:cNvSpPr>
          <p:nvPr>
            <p:ph type="title"/>
          </p:nvPr>
        </p:nvSpPr>
        <p:spPr>
          <a:xfrm>
            <a:off x="457200" y="-214134"/>
            <a:ext cx="8229600" cy="1143000"/>
          </a:xfrm>
        </p:spPr>
        <p:txBody>
          <a:bodyPr/>
          <a:lstStyle/>
          <a:p>
            <a:pPr eaLnBrk="1" hangingPunct="1"/>
            <a:r>
              <a:rPr lang="en-US" altLang="en-US" sz="3200" b="1" dirty="0">
                <a:solidFill>
                  <a:srgbClr val="0000FF"/>
                </a:solidFill>
              </a:rPr>
              <a:t>Causal Studies</a:t>
            </a:r>
          </a:p>
        </p:txBody>
      </p:sp>
      <p:sp>
        <p:nvSpPr>
          <p:cNvPr id="242696" name="AutoShape 8">
            <a:extLst>
              <a:ext uri="{FF2B5EF4-FFF2-40B4-BE49-F238E27FC236}">
                <a16:creationId xmlns:a16="http://schemas.microsoft.com/office/drawing/2014/main" id="{60F28A4C-9A99-DA44-9BDB-0E2C27E1DABF}"/>
              </a:ext>
            </a:extLst>
          </p:cNvPr>
          <p:cNvSpPr>
            <a:spLocks noChangeArrowheads="1"/>
          </p:cNvSpPr>
          <p:nvPr/>
        </p:nvSpPr>
        <p:spPr bwMode="auto">
          <a:xfrm>
            <a:off x="5413375" y="3247678"/>
            <a:ext cx="2892425" cy="1360487"/>
          </a:xfrm>
          <a:prstGeom prst="roundRect">
            <a:avLst>
              <a:gd name="adj" fmla="val 16667"/>
            </a:avLst>
          </a:prstGeom>
          <a:solidFill>
            <a:srgbClr val="FFDD99"/>
          </a:solidFill>
          <a:ln w="38100">
            <a:solidFill>
              <a:schemeClr val="tx1"/>
            </a:solidFill>
            <a:round/>
            <a:headEnd/>
            <a:tailEnd/>
          </a:ln>
          <a:effectLst>
            <a:outerShdw dist="107763" dir="189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Asymmetrical</a:t>
            </a:r>
          </a:p>
        </p:txBody>
      </p:sp>
      <p:sp>
        <p:nvSpPr>
          <p:cNvPr id="242699" name="AutoShape 11">
            <a:extLst>
              <a:ext uri="{FF2B5EF4-FFF2-40B4-BE49-F238E27FC236}">
                <a16:creationId xmlns:a16="http://schemas.microsoft.com/office/drawing/2014/main" id="{735446CB-1292-6D4B-BD77-D4A9B610575B}"/>
              </a:ext>
            </a:extLst>
          </p:cNvPr>
          <p:cNvSpPr>
            <a:spLocks noChangeArrowheads="1"/>
          </p:cNvSpPr>
          <p:nvPr/>
        </p:nvSpPr>
        <p:spPr bwMode="auto">
          <a:xfrm>
            <a:off x="5413375" y="1456978"/>
            <a:ext cx="2892425" cy="1284287"/>
          </a:xfrm>
          <a:prstGeom prst="roundRect">
            <a:avLst>
              <a:gd name="adj" fmla="val 16667"/>
            </a:avLst>
          </a:prstGeom>
          <a:solidFill>
            <a:srgbClr val="FFDD99"/>
          </a:solidFill>
          <a:ln w="38100">
            <a:solidFill>
              <a:schemeClr val="tx1"/>
            </a:solidFill>
            <a:round/>
            <a:headEnd/>
            <a:tailEnd/>
          </a:ln>
          <a:effectLst>
            <a:outerShdw dist="107763" dir="18900000" algn="ctr" rotWithShape="0">
              <a:schemeClr val="tx2"/>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Reciprocal</a:t>
            </a:r>
          </a:p>
        </p:txBody>
      </p:sp>
      <p:sp>
        <p:nvSpPr>
          <p:cNvPr id="242701" name="Rectangle 13" descr="cartoon010">
            <a:extLst>
              <a:ext uri="{FF2B5EF4-FFF2-40B4-BE49-F238E27FC236}">
                <a16:creationId xmlns:a16="http://schemas.microsoft.com/office/drawing/2014/main" id="{01D55BF3-D709-3F49-9688-8D3AA7DEDD51}"/>
              </a:ext>
            </a:extLst>
          </p:cNvPr>
          <p:cNvSpPr>
            <a:spLocks noChangeArrowheads="1"/>
          </p:cNvSpPr>
          <p:nvPr/>
        </p:nvSpPr>
        <p:spPr bwMode="auto">
          <a:xfrm>
            <a:off x="657225" y="2331690"/>
            <a:ext cx="3551238" cy="3257550"/>
          </a:xfrm>
          <a:prstGeom prst="rect">
            <a:avLst/>
          </a:prstGeom>
          <a:blipFill dpi="0" rotWithShape="0">
            <a:blip r:embed="rId3"/>
            <a:srcRect/>
            <a:stretch>
              <a:fillRect/>
            </a:stretch>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2693" name="AutoShape 5">
            <a:extLst>
              <a:ext uri="{FF2B5EF4-FFF2-40B4-BE49-F238E27FC236}">
                <a16:creationId xmlns:a16="http://schemas.microsoft.com/office/drawing/2014/main" id="{D9E1C0DB-2D1E-4F47-A5B6-5AF4D6F7F885}"/>
              </a:ext>
            </a:extLst>
          </p:cNvPr>
          <p:cNvSpPr>
            <a:spLocks noChangeArrowheads="1"/>
          </p:cNvSpPr>
          <p:nvPr/>
        </p:nvSpPr>
        <p:spPr bwMode="auto">
          <a:xfrm>
            <a:off x="1733550" y="721965"/>
            <a:ext cx="3013075" cy="1168400"/>
          </a:xfrm>
          <a:prstGeom prst="roundRect">
            <a:avLst>
              <a:gd name="adj" fmla="val 16667"/>
            </a:avLst>
          </a:prstGeom>
          <a:solidFill>
            <a:srgbClr val="FFDD99"/>
          </a:solidFill>
          <a:ln w="38100">
            <a:solidFill>
              <a:schemeClr val="tx1"/>
            </a:solidFill>
            <a:round/>
            <a:headEnd/>
            <a:tailEnd/>
          </a:ln>
          <a:effectLst>
            <a:outerShdw dist="107763" dir="189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Symmetrical</a:t>
            </a:r>
          </a:p>
        </p:txBody>
      </p:sp>
    </p:spTree>
    <p:extLst>
      <p:ext uri="{BB962C8B-B14F-4D97-AF65-F5344CB8AC3E}">
        <p14:creationId xmlns:p14="http://schemas.microsoft.com/office/powerpoint/2010/main" val="419935784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nodeType="afterEffect">
                                  <p:stCondLst>
                                    <p:cond delay="0"/>
                                  </p:stCondLst>
                                  <p:childTnLst>
                                    <p:set>
                                      <p:cBhvr>
                                        <p:cTn id="6" dur="1" fill="hold">
                                          <p:stCondLst>
                                            <p:cond delay="0"/>
                                          </p:stCondLst>
                                        </p:cTn>
                                        <p:tgtEl>
                                          <p:spTgt spid="242701"/>
                                        </p:tgtEl>
                                        <p:attrNameLst>
                                          <p:attrName>style.visibility</p:attrName>
                                        </p:attrNameLst>
                                      </p:cBhvr>
                                      <p:to>
                                        <p:strVal val="visible"/>
                                      </p:to>
                                    </p:set>
                                    <p:animEffect transition="in" filter="blinds(horizontal)">
                                      <p:cBhvr>
                                        <p:cTn id="7" dur="500"/>
                                        <p:tgtEl>
                                          <p:spTgt spid="24270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42693"/>
                                        </p:tgtEl>
                                        <p:attrNameLst>
                                          <p:attrName>style.visibility</p:attrName>
                                        </p:attrNameLst>
                                      </p:cBhvr>
                                      <p:to>
                                        <p:strVal val="visible"/>
                                      </p:to>
                                    </p:set>
                                    <p:animEffect transition="in" filter="blinds(horizontal)">
                                      <p:cBhvr>
                                        <p:cTn id="12" dur="500"/>
                                        <p:tgtEl>
                                          <p:spTgt spid="24269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42696"/>
                                        </p:tgtEl>
                                        <p:attrNameLst>
                                          <p:attrName>style.visibility</p:attrName>
                                        </p:attrNameLst>
                                      </p:cBhvr>
                                      <p:to>
                                        <p:strVal val="visible"/>
                                      </p:to>
                                    </p:set>
                                    <p:animEffect transition="in" filter="blinds(horizontal)">
                                      <p:cBhvr>
                                        <p:cTn id="17" dur="500"/>
                                        <p:tgtEl>
                                          <p:spTgt spid="24269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42699"/>
                                        </p:tgtEl>
                                        <p:attrNameLst>
                                          <p:attrName>style.visibility</p:attrName>
                                        </p:attrNameLst>
                                      </p:cBhvr>
                                      <p:to>
                                        <p:strVal val="visible"/>
                                      </p:to>
                                    </p:set>
                                    <p:animEffect transition="in" filter="blinds(horizontal)">
                                      <p:cBhvr>
                                        <p:cTn id="22" dur="500"/>
                                        <p:tgtEl>
                                          <p:spTgt spid="2426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2696" grpId="0" animBg="1" autoUpdateAnimBg="0"/>
      <p:bldP spid="242699" grpId="0" animBg="1" autoUpdateAnimBg="0"/>
      <p:bldP spid="242693" grpId="0" animBg="1"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Number Placeholder 2">
            <a:extLst>
              <a:ext uri="{FF2B5EF4-FFF2-40B4-BE49-F238E27FC236}">
                <a16:creationId xmlns:a16="http://schemas.microsoft.com/office/drawing/2014/main" id="{E16AFFA0-AB94-7548-BB30-ACBD7668B9B3}"/>
              </a:ext>
            </a:extLst>
          </p:cNvPr>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6-</a:t>
            </a:r>
            <a:fld id="{3BB6DA6F-AEDD-7749-815B-662F427CE212}" type="slidenum">
              <a:rPr lang="en-US" altLang="en-US"/>
              <a:pPr/>
              <a:t>33</a:t>
            </a:fld>
            <a:endParaRPr lang="en-US" altLang="en-US"/>
          </a:p>
        </p:txBody>
      </p:sp>
      <p:sp>
        <p:nvSpPr>
          <p:cNvPr id="71683" name="Rectangle 2">
            <a:extLst>
              <a:ext uri="{FF2B5EF4-FFF2-40B4-BE49-F238E27FC236}">
                <a16:creationId xmlns:a16="http://schemas.microsoft.com/office/drawing/2014/main" id="{A606BEC5-D147-AC41-85A2-044888255945}"/>
              </a:ext>
            </a:extLst>
          </p:cNvPr>
          <p:cNvSpPr>
            <a:spLocks noGrp="1" noChangeArrowheads="1"/>
          </p:cNvSpPr>
          <p:nvPr>
            <p:ph type="title"/>
          </p:nvPr>
        </p:nvSpPr>
        <p:spPr>
          <a:xfrm>
            <a:off x="25156" y="-162451"/>
            <a:ext cx="9937104" cy="1143000"/>
          </a:xfrm>
        </p:spPr>
        <p:txBody>
          <a:bodyPr/>
          <a:lstStyle/>
          <a:p>
            <a:pPr algn="l" eaLnBrk="1" hangingPunct="1"/>
            <a:r>
              <a:rPr lang="en-US" altLang="en-US" sz="4000" b="1" dirty="0">
                <a:solidFill>
                  <a:srgbClr val="0000FF"/>
                </a:solidFill>
              </a:rPr>
              <a:t>Understanding Casual Relationships</a:t>
            </a:r>
          </a:p>
        </p:txBody>
      </p:sp>
      <p:sp>
        <p:nvSpPr>
          <p:cNvPr id="338952" name="AutoShape 8">
            <a:extLst>
              <a:ext uri="{FF2B5EF4-FFF2-40B4-BE49-F238E27FC236}">
                <a16:creationId xmlns:a16="http://schemas.microsoft.com/office/drawing/2014/main" id="{4AE8088B-8ACA-D143-8502-1142622B70F4}"/>
              </a:ext>
            </a:extLst>
          </p:cNvPr>
          <p:cNvSpPr>
            <a:spLocks noChangeArrowheads="1"/>
          </p:cNvSpPr>
          <p:nvPr/>
        </p:nvSpPr>
        <p:spPr bwMode="auto">
          <a:xfrm>
            <a:off x="3511550" y="657895"/>
            <a:ext cx="2330450" cy="1462087"/>
          </a:xfrm>
          <a:prstGeom prst="octagon">
            <a:avLst>
              <a:gd name="adj" fmla="val 29287"/>
            </a:avLst>
          </a:prstGeom>
          <a:gradFill rotWithShape="1">
            <a:gsLst>
              <a:gs pos="0">
                <a:srgbClr val="FFAE0D"/>
              </a:gs>
              <a:gs pos="100000">
                <a:srgbClr val="FFFFFF"/>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Property</a:t>
            </a:r>
          </a:p>
        </p:txBody>
      </p:sp>
      <p:sp>
        <p:nvSpPr>
          <p:cNvPr id="338953" name="AutoShape 9">
            <a:extLst>
              <a:ext uri="{FF2B5EF4-FFF2-40B4-BE49-F238E27FC236}">
                <a16:creationId xmlns:a16="http://schemas.microsoft.com/office/drawing/2014/main" id="{E59F679E-736E-5146-A5F1-53462AD9EB42}"/>
              </a:ext>
            </a:extLst>
          </p:cNvPr>
          <p:cNvSpPr>
            <a:spLocks noChangeArrowheads="1"/>
          </p:cNvSpPr>
          <p:nvPr/>
        </p:nvSpPr>
        <p:spPr bwMode="auto">
          <a:xfrm>
            <a:off x="5842000" y="2119982"/>
            <a:ext cx="2330450" cy="1462088"/>
          </a:xfrm>
          <a:prstGeom prst="octagon">
            <a:avLst>
              <a:gd name="adj" fmla="val 29287"/>
            </a:avLst>
          </a:prstGeom>
          <a:gradFill rotWithShape="1">
            <a:gsLst>
              <a:gs pos="0">
                <a:srgbClr val="FFAE0D"/>
              </a:gs>
              <a:gs pos="100000">
                <a:srgbClr val="FFFFFF"/>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Response</a:t>
            </a:r>
          </a:p>
        </p:txBody>
      </p:sp>
      <p:sp>
        <p:nvSpPr>
          <p:cNvPr id="338954" name="AutoShape 10">
            <a:extLst>
              <a:ext uri="{FF2B5EF4-FFF2-40B4-BE49-F238E27FC236}">
                <a16:creationId xmlns:a16="http://schemas.microsoft.com/office/drawing/2014/main" id="{2E4C7B20-5E13-1247-85D8-FC74E213D87B}"/>
              </a:ext>
            </a:extLst>
          </p:cNvPr>
          <p:cNvSpPr>
            <a:spLocks noChangeArrowheads="1"/>
          </p:cNvSpPr>
          <p:nvPr/>
        </p:nvSpPr>
        <p:spPr bwMode="auto">
          <a:xfrm>
            <a:off x="5254625" y="4055145"/>
            <a:ext cx="2330450" cy="1462087"/>
          </a:xfrm>
          <a:prstGeom prst="octagon">
            <a:avLst>
              <a:gd name="adj" fmla="val 29287"/>
            </a:avLst>
          </a:prstGeom>
          <a:gradFill rotWithShape="1">
            <a:gsLst>
              <a:gs pos="0">
                <a:srgbClr val="FFAE0D"/>
              </a:gs>
              <a:gs pos="100000">
                <a:srgbClr val="FFFFFF"/>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Stimulus</a:t>
            </a:r>
          </a:p>
        </p:txBody>
      </p:sp>
      <p:sp>
        <p:nvSpPr>
          <p:cNvPr id="338955" name="AutoShape 11">
            <a:extLst>
              <a:ext uri="{FF2B5EF4-FFF2-40B4-BE49-F238E27FC236}">
                <a16:creationId xmlns:a16="http://schemas.microsoft.com/office/drawing/2014/main" id="{221F3D45-7A8B-3849-9A29-350792B7B75A}"/>
              </a:ext>
            </a:extLst>
          </p:cNvPr>
          <p:cNvSpPr>
            <a:spLocks noChangeArrowheads="1"/>
          </p:cNvSpPr>
          <p:nvPr/>
        </p:nvSpPr>
        <p:spPr bwMode="auto">
          <a:xfrm>
            <a:off x="1181100" y="2119982"/>
            <a:ext cx="2330450" cy="1462088"/>
          </a:xfrm>
          <a:prstGeom prst="octagon">
            <a:avLst>
              <a:gd name="adj" fmla="val 29287"/>
            </a:avLst>
          </a:prstGeom>
          <a:gradFill rotWithShape="1">
            <a:gsLst>
              <a:gs pos="0">
                <a:srgbClr val="FFAE0D"/>
              </a:gs>
              <a:gs pos="100000">
                <a:srgbClr val="FFFFFF"/>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Behavior</a:t>
            </a:r>
          </a:p>
        </p:txBody>
      </p:sp>
      <p:sp>
        <p:nvSpPr>
          <p:cNvPr id="338956" name="AutoShape 12">
            <a:extLst>
              <a:ext uri="{FF2B5EF4-FFF2-40B4-BE49-F238E27FC236}">
                <a16:creationId xmlns:a16="http://schemas.microsoft.com/office/drawing/2014/main" id="{4EB28277-5C37-1E4D-80AC-FCE00FC45F16}"/>
              </a:ext>
            </a:extLst>
          </p:cNvPr>
          <p:cNvSpPr>
            <a:spLocks noChangeArrowheads="1"/>
          </p:cNvSpPr>
          <p:nvPr/>
        </p:nvSpPr>
        <p:spPr bwMode="auto">
          <a:xfrm>
            <a:off x="2019300" y="4055145"/>
            <a:ext cx="2330450" cy="1462087"/>
          </a:xfrm>
          <a:prstGeom prst="octagon">
            <a:avLst>
              <a:gd name="adj" fmla="val 29287"/>
            </a:avLst>
          </a:prstGeom>
          <a:gradFill rotWithShape="1">
            <a:gsLst>
              <a:gs pos="0">
                <a:srgbClr val="FFAE0D"/>
              </a:gs>
              <a:gs pos="100000">
                <a:srgbClr val="FFFFFF"/>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Disposition</a:t>
            </a:r>
          </a:p>
        </p:txBody>
      </p:sp>
    </p:spTree>
    <p:extLst>
      <p:ext uri="{BB962C8B-B14F-4D97-AF65-F5344CB8AC3E}">
        <p14:creationId xmlns:p14="http://schemas.microsoft.com/office/powerpoint/2010/main" val="215477756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38952"/>
                                        </p:tgtEl>
                                        <p:attrNameLst>
                                          <p:attrName>style.visibility</p:attrName>
                                        </p:attrNameLst>
                                      </p:cBhvr>
                                      <p:to>
                                        <p:strVal val="visible"/>
                                      </p:to>
                                    </p:set>
                                    <p:animEffect transition="in" filter="blinds(horizontal)">
                                      <p:cBhvr>
                                        <p:cTn id="7" dur="500"/>
                                        <p:tgtEl>
                                          <p:spTgt spid="33895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38953"/>
                                        </p:tgtEl>
                                        <p:attrNameLst>
                                          <p:attrName>style.visibility</p:attrName>
                                        </p:attrNameLst>
                                      </p:cBhvr>
                                      <p:to>
                                        <p:strVal val="visible"/>
                                      </p:to>
                                    </p:set>
                                    <p:animEffect transition="in" filter="blinds(horizontal)">
                                      <p:cBhvr>
                                        <p:cTn id="12" dur="500"/>
                                        <p:tgtEl>
                                          <p:spTgt spid="33895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38954"/>
                                        </p:tgtEl>
                                        <p:attrNameLst>
                                          <p:attrName>style.visibility</p:attrName>
                                        </p:attrNameLst>
                                      </p:cBhvr>
                                      <p:to>
                                        <p:strVal val="visible"/>
                                      </p:to>
                                    </p:set>
                                    <p:animEffect transition="in" filter="blinds(horizontal)">
                                      <p:cBhvr>
                                        <p:cTn id="17" dur="500"/>
                                        <p:tgtEl>
                                          <p:spTgt spid="33895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38955"/>
                                        </p:tgtEl>
                                        <p:attrNameLst>
                                          <p:attrName>style.visibility</p:attrName>
                                        </p:attrNameLst>
                                      </p:cBhvr>
                                      <p:to>
                                        <p:strVal val="visible"/>
                                      </p:to>
                                    </p:set>
                                    <p:animEffect transition="in" filter="blinds(horizontal)">
                                      <p:cBhvr>
                                        <p:cTn id="22" dur="500"/>
                                        <p:tgtEl>
                                          <p:spTgt spid="338955"/>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38956"/>
                                        </p:tgtEl>
                                        <p:attrNameLst>
                                          <p:attrName>style.visibility</p:attrName>
                                        </p:attrNameLst>
                                      </p:cBhvr>
                                      <p:to>
                                        <p:strVal val="visible"/>
                                      </p:to>
                                    </p:set>
                                    <p:animEffect transition="in" filter="blinds(horizontal)">
                                      <p:cBhvr>
                                        <p:cTn id="27" dur="500"/>
                                        <p:tgtEl>
                                          <p:spTgt spid="3389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952" grpId="0" animBg="1"/>
      <p:bldP spid="338953" grpId="0" animBg="1"/>
      <p:bldP spid="338954" grpId="0" animBg="1"/>
      <p:bldP spid="338955" grpId="0" animBg="1"/>
      <p:bldP spid="33895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Number Placeholder 2">
            <a:extLst>
              <a:ext uri="{FF2B5EF4-FFF2-40B4-BE49-F238E27FC236}">
                <a16:creationId xmlns:a16="http://schemas.microsoft.com/office/drawing/2014/main" id="{6F7337C0-4503-0045-9E80-A8A451301A41}"/>
              </a:ext>
            </a:extLst>
          </p:cNvPr>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6-</a:t>
            </a:r>
            <a:fld id="{0B009B67-2C99-0240-A579-8A615498C99A}" type="slidenum">
              <a:rPr lang="en-US" altLang="en-US"/>
              <a:pPr/>
              <a:t>34</a:t>
            </a:fld>
            <a:endParaRPr lang="en-US" altLang="en-US"/>
          </a:p>
        </p:txBody>
      </p:sp>
      <p:sp>
        <p:nvSpPr>
          <p:cNvPr id="73731" name="Rectangle 4">
            <a:extLst>
              <a:ext uri="{FF2B5EF4-FFF2-40B4-BE49-F238E27FC236}">
                <a16:creationId xmlns:a16="http://schemas.microsoft.com/office/drawing/2014/main" id="{2DAFAD12-8169-6740-9BDF-C2C76FFE1A89}"/>
              </a:ext>
            </a:extLst>
          </p:cNvPr>
          <p:cNvSpPr>
            <a:spLocks noGrp="1" noChangeArrowheads="1"/>
          </p:cNvSpPr>
          <p:nvPr>
            <p:ph type="title"/>
          </p:nvPr>
        </p:nvSpPr>
        <p:spPr>
          <a:xfrm>
            <a:off x="250825" y="116968"/>
            <a:ext cx="10665038" cy="1143000"/>
          </a:xfrm>
        </p:spPr>
        <p:txBody>
          <a:bodyPr/>
          <a:lstStyle/>
          <a:p>
            <a:pPr algn="l" eaLnBrk="1" hangingPunct="1"/>
            <a:r>
              <a:rPr lang="en-US" altLang="en-US" sz="4000" b="1" dirty="0">
                <a:solidFill>
                  <a:srgbClr val="0000FF"/>
                </a:solidFill>
              </a:rPr>
              <a:t>Asymmetrical Casual Relationships</a:t>
            </a:r>
          </a:p>
        </p:txBody>
      </p:sp>
      <p:sp>
        <p:nvSpPr>
          <p:cNvPr id="162821" name="AutoShape 5">
            <a:extLst>
              <a:ext uri="{FF2B5EF4-FFF2-40B4-BE49-F238E27FC236}">
                <a16:creationId xmlns:a16="http://schemas.microsoft.com/office/drawing/2014/main" id="{FE5C92C4-3E85-1E40-9B9D-35338D5C9576}"/>
              </a:ext>
            </a:extLst>
          </p:cNvPr>
          <p:cNvSpPr>
            <a:spLocks noChangeArrowheads="1"/>
          </p:cNvSpPr>
          <p:nvPr/>
        </p:nvSpPr>
        <p:spPr bwMode="auto">
          <a:xfrm>
            <a:off x="2757488" y="2674963"/>
            <a:ext cx="3481387" cy="1751012"/>
          </a:xfrm>
          <a:custGeom>
            <a:avLst/>
            <a:gdLst>
              <a:gd name="T0" fmla="*/ 3481387 w 21600"/>
              <a:gd name="T1" fmla="*/ 875506 h 21600"/>
              <a:gd name="T2" fmla="*/ 1740694 w 21600"/>
              <a:gd name="T3" fmla="*/ 1751012 h 21600"/>
              <a:gd name="T4" fmla="*/ 0 w 21600"/>
              <a:gd name="T5" fmla="*/ 875506 h 21600"/>
              <a:gd name="T6" fmla="*/ 1740694 w 21600"/>
              <a:gd name="T7" fmla="*/ 0 h 21600"/>
              <a:gd name="T8" fmla="*/ 0 60000 65536"/>
              <a:gd name="T9" fmla="*/ 5898240 60000 65536"/>
              <a:gd name="T10" fmla="*/ 11796480 60000 65536"/>
              <a:gd name="T11" fmla="*/ 17694720 60000 65536"/>
              <a:gd name="T12" fmla="*/ 5400 w 21600"/>
              <a:gd name="T13" fmla="*/ 5400 h 21600"/>
              <a:gd name="T14" fmla="*/ 16200 w 21600"/>
              <a:gd name="T15" fmla="*/ 16200 h 21600"/>
            </a:gdLst>
            <a:ahLst/>
            <a:cxnLst>
              <a:cxn ang="T8">
                <a:pos x="T0" y="T1"/>
              </a:cxn>
              <a:cxn ang="T9">
                <a:pos x="T2" y="T3"/>
              </a:cxn>
              <a:cxn ang="T10">
                <a:pos x="T4" y="T5"/>
              </a:cxn>
              <a:cxn ang="T11">
                <a:pos x="T6" y="T7"/>
              </a:cxn>
            </a:cxnLst>
            <a:rect l="T12" t="T13" r="T14" b="T15"/>
            <a:pathLst>
              <a:path w="21600" h="21600">
                <a:moveTo>
                  <a:pt x="5400" y="5400"/>
                </a:moveTo>
                <a:lnTo>
                  <a:pt x="9450" y="5400"/>
                </a:lnTo>
                <a:lnTo>
                  <a:pt x="9450" y="2700"/>
                </a:lnTo>
                <a:lnTo>
                  <a:pt x="8100" y="2700"/>
                </a:lnTo>
                <a:lnTo>
                  <a:pt x="10800" y="0"/>
                </a:lnTo>
                <a:lnTo>
                  <a:pt x="13500" y="2700"/>
                </a:lnTo>
                <a:lnTo>
                  <a:pt x="12150" y="2700"/>
                </a:lnTo>
                <a:lnTo>
                  <a:pt x="12150" y="5400"/>
                </a:lnTo>
                <a:lnTo>
                  <a:pt x="16200" y="5400"/>
                </a:lnTo>
                <a:lnTo>
                  <a:pt x="16200" y="9450"/>
                </a:lnTo>
                <a:lnTo>
                  <a:pt x="18900" y="9450"/>
                </a:lnTo>
                <a:lnTo>
                  <a:pt x="18900" y="8100"/>
                </a:lnTo>
                <a:lnTo>
                  <a:pt x="21600" y="10800"/>
                </a:lnTo>
                <a:lnTo>
                  <a:pt x="18900" y="13500"/>
                </a:lnTo>
                <a:lnTo>
                  <a:pt x="18900" y="12150"/>
                </a:lnTo>
                <a:lnTo>
                  <a:pt x="16200" y="12150"/>
                </a:lnTo>
                <a:lnTo>
                  <a:pt x="16200" y="16200"/>
                </a:lnTo>
                <a:lnTo>
                  <a:pt x="12150" y="16200"/>
                </a:lnTo>
                <a:lnTo>
                  <a:pt x="12150" y="18900"/>
                </a:lnTo>
                <a:lnTo>
                  <a:pt x="13500" y="18900"/>
                </a:lnTo>
                <a:lnTo>
                  <a:pt x="10800" y="21600"/>
                </a:lnTo>
                <a:lnTo>
                  <a:pt x="8100" y="18900"/>
                </a:lnTo>
                <a:lnTo>
                  <a:pt x="9450" y="18900"/>
                </a:lnTo>
                <a:lnTo>
                  <a:pt x="9450" y="16200"/>
                </a:lnTo>
                <a:lnTo>
                  <a:pt x="5400" y="16200"/>
                </a:lnTo>
                <a:lnTo>
                  <a:pt x="5400" y="12150"/>
                </a:lnTo>
                <a:lnTo>
                  <a:pt x="2700" y="12150"/>
                </a:lnTo>
                <a:lnTo>
                  <a:pt x="2700" y="13500"/>
                </a:lnTo>
                <a:lnTo>
                  <a:pt x="0" y="10800"/>
                </a:lnTo>
                <a:lnTo>
                  <a:pt x="2700" y="8100"/>
                </a:lnTo>
                <a:lnTo>
                  <a:pt x="2700" y="9450"/>
                </a:lnTo>
                <a:lnTo>
                  <a:pt x="5400" y="9450"/>
                </a:lnTo>
                <a:lnTo>
                  <a:pt x="5400" y="5400"/>
                </a:lnTo>
                <a:close/>
              </a:path>
            </a:pathLst>
          </a:custGeom>
          <a:solidFill>
            <a:srgbClr val="FFAE0D"/>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62822" name="AutoShape 6">
            <a:extLst>
              <a:ext uri="{FF2B5EF4-FFF2-40B4-BE49-F238E27FC236}">
                <a16:creationId xmlns:a16="http://schemas.microsoft.com/office/drawing/2014/main" id="{2C6B2F78-219E-0C48-ACA9-C37D984CA460}"/>
              </a:ext>
            </a:extLst>
          </p:cNvPr>
          <p:cNvSpPr>
            <a:spLocks noChangeArrowheads="1"/>
          </p:cNvSpPr>
          <p:nvPr/>
        </p:nvSpPr>
        <p:spPr bwMode="auto">
          <a:xfrm>
            <a:off x="2581275" y="1628800"/>
            <a:ext cx="3863975" cy="914400"/>
          </a:xfrm>
          <a:prstGeom prst="octagon">
            <a:avLst>
              <a:gd name="adj" fmla="val 29287"/>
            </a:avLst>
          </a:prstGeom>
          <a:solidFill>
            <a:srgbClr val="FFDD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Stimulus-Response</a:t>
            </a:r>
          </a:p>
        </p:txBody>
      </p:sp>
      <p:sp>
        <p:nvSpPr>
          <p:cNvPr id="162823" name="AutoShape 7">
            <a:extLst>
              <a:ext uri="{FF2B5EF4-FFF2-40B4-BE49-F238E27FC236}">
                <a16:creationId xmlns:a16="http://schemas.microsoft.com/office/drawing/2014/main" id="{FBB07B03-FAEC-A94A-812A-3428D92AFAB4}"/>
              </a:ext>
            </a:extLst>
          </p:cNvPr>
          <p:cNvSpPr>
            <a:spLocks noChangeArrowheads="1"/>
          </p:cNvSpPr>
          <p:nvPr/>
        </p:nvSpPr>
        <p:spPr bwMode="auto">
          <a:xfrm>
            <a:off x="2757488" y="4578375"/>
            <a:ext cx="3687762" cy="914400"/>
          </a:xfrm>
          <a:prstGeom prst="octagon">
            <a:avLst>
              <a:gd name="adj" fmla="val 29287"/>
            </a:avLst>
          </a:prstGeom>
          <a:solidFill>
            <a:srgbClr val="FFDD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Disposition-Behavior</a:t>
            </a:r>
          </a:p>
        </p:txBody>
      </p:sp>
      <p:sp>
        <p:nvSpPr>
          <p:cNvPr id="162824" name="AutoShape 8">
            <a:extLst>
              <a:ext uri="{FF2B5EF4-FFF2-40B4-BE49-F238E27FC236}">
                <a16:creationId xmlns:a16="http://schemas.microsoft.com/office/drawing/2014/main" id="{7C54DCF7-D589-D14F-B4C9-35AF0284C17C}"/>
              </a:ext>
            </a:extLst>
          </p:cNvPr>
          <p:cNvSpPr>
            <a:spLocks noChangeArrowheads="1"/>
          </p:cNvSpPr>
          <p:nvPr/>
        </p:nvSpPr>
        <p:spPr bwMode="auto">
          <a:xfrm>
            <a:off x="250825" y="2674963"/>
            <a:ext cx="2330450" cy="1751012"/>
          </a:xfrm>
          <a:prstGeom prst="octagon">
            <a:avLst>
              <a:gd name="adj" fmla="val 29287"/>
            </a:avLst>
          </a:prstGeom>
          <a:solidFill>
            <a:srgbClr val="FFDD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Property-</a:t>
            </a:r>
          </a:p>
          <a:p>
            <a:pPr algn="ctr" eaLnBrk="1" hangingPunct="1"/>
            <a:r>
              <a:rPr lang="en-US" altLang="en-US" sz="2800"/>
              <a:t>Behavior</a:t>
            </a:r>
          </a:p>
        </p:txBody>
      </p:sp>
      <p:sp>
        <p:nvSpPr>
          <p:cNvPr id="162825" name="AutoShape 9">
            <a:extLst>
              <a:ext uri="{FF2B5EF4-FFF2-40B4-BE49-F238E27FC236}">
                <a16:creationId xmlns:a16="http://schemas.microsoft.com/office/drawing/2014/main" id="{B99398B9-6446-B84C-803C-955A547084AB}"/>
              </a:ext>
            </a:extLst>
          </p:cNvPr>
          <p:cNvSpPr>
            <a:spLocks noChangeArrowheads="1"/>
          </p:cNvSpPr>
          <p:nvPr/>
        </p:nvSpPr>
        <p:spPr bwMode="auto">
          <a:xfrm>
            <a:off x="6445250" y="2543200"/>
            <a:ext cx="2330450" cy="1882775"/>
          </a:xfrm>
          <a:prstGeom prst="octagon">
            <a:avLst>
              <a:gd name="adj" fmla="val 29287"/>
            </a:avLst>
          </a:prstGeom>
          <a:solidFill>
            <a:srgbClr val="FFDD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Property-</a:t>
            </a:r>
          </a:p>
          <a:p>
            <a:pPr algn="ctr" eaLnBrk="1" hangingPunct="1"/>
            <a:r>
              <a:rPr lang="en-US" altLang="en-US" sz="2800"/>
              <a:t>Disposition</a:t>
            </a:r>
          </a:p>
        </p:txBody>
      </p:sp>
    </p:spTree>
    <p:extLst>
      <p:ext uri="{BB962C8B-B14F-4D97-AF65-F5344CB8AC3E}">
        <p14:creationId xmlns:p14="http://schemas.microsoft.com/office/powerpoint/2010/main" val="198679783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nodeType="withEffect">
                                  <p:stCondLst>
                                    <p:cond delay="0"/>
                                  </p:stCondLst>
                                  <p:childTnLst>
                                    <p:set>
                                      <p:cBhvr>
                                        <p:cTn id="6" dur="1" fill="hold">
                                          <p:stCondLst>
                                            <p:cond delay="0"/>
                                          </p:stCondLst>
                                        </p:cTn>
                                        <p:tgtEl>
                                          <p:spTgt spid="162821"/>
                                        </p:tgtEl>
                                        <p:attrNameLst>
                                          <p:attrName>style.visibility</p:attrName>
                                        </p:attrNameLst>
                                      </p:cBhvr>
                                      <p:to>
                                        <p:strVal val="visible"/>
                                      </p:to>
                                    </p:set>
                                    <p:animEffect transition="in" filter="blinds(horizontal)">
                                      <p:cBhvr>
                                        <p:cTn id="7" dur="500"/>
                                        <p:tgtEl>
                                          <p:spTgt spid="16282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2822"/>
                                        </p:tgtEl>
                                        <p:attrNameLst>
                                          <p:attrName>style.visibility</p:attrName>
                                        </p:attrNameLst>
                                      </p:cBhvr>
                                      <p:to>
                                        <p:strVal val="visible"/>
                                      </p:to>
                                    </p:set>
                                    <p:animEffect transition="in" filter="blinds(horizontal)">
                                      <p:cBhvr>
                                        <p:cTn id="12" dur="500"/>
                                        <p:tgtEl>
                                          <p:spTgt spid="16282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2825"/>
                                        </p:tgtEl>
                                        <p:attrNameLst>
                                          <p:attrName>style.visibility</p:attrName>
                                        </p:attrNameLst>
                                      </p:cBhvr>
                                      <p:to>
                                        <p:strVal val="visible"/>
                                      </p:to>
                                    </p:set>
                                    <p:animEffect transition="in" filter="blinds(horizontal)">
                                      <p:cBhvr>
                                        <p:cTn id="17" dur="500"/>
                                        <p:tgtEl>
                                          <p:spTgt spid="16282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2823"/>
                                        </p:tgtEl>
                                        <p:attrNameLst>
                                          <p:attrName>style.visibility</p:attrName>
                                        </p:attrNameLst>
                                      </p:cBhvr>
                                      <p:to>
                                        <p:strVal val="visible"/>
                                      </p:to>
                                    </p:set>
                                    <p:animEffect transition="in" filter="blinds(horizontal)">
                                      <p:cBhvr>
                                        <p:cTn id="22" dur="500"/>
                                        <p:tgtEl>
                                          <p:spTgt spid="162823"/>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62824"/>
                                        </p:tgtEl>
                                        <p:attrNameLst>
                                          <p:attrName>style.visibility</p:attrName>
                                        </p:attrNameLst>
                                      </p:cBhvr>
                                      <p:to>
                                        <p:strVal val="visible"/>
                                      </p:to>
                                    </p:set>
                                    <p:animEffect transition="in" filter="blinds(horizontal)">
                                      <p:cBhvr>
                                        <p:cTn id="27" dur="500"/>
                                        <p:tgtEl>
                                          <p:spTgt spid="1628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2822" grpId="0" animBg="1"/>
      <p:bldP spid="162823" grpId="0" animBg="1"/>
      <p:bldP spid="162824" grpId="0" animBg="1"/>
      <p:bldP spid="16282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Number Placeholder 3">
            <a:extLst>
              <a:ext uri="{FF2B5EF4-FFF2-40B4-BE49-F238E27FC236}">
                <a16:creationId xmlns:a16="http://schemas.microsoft.com/office/drawing/2014/main" id="{224822A1-241B-F848-A856-D917C51E4B42}"/>
              </a:ext>
            </a:extLst>
          </p:cNvPr>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6-</a:t>
            </a:r>
            <a:fld id="{F490609B-AA0B-834F-9FCB-2FA35B2C8656}" type="slidenum">
              <a:rPr lang="en-US" altLang="en-US"/>
              <a:pPr/>
              <a:t>35</a:t>
            </a:fld>
            <a:endParaRPr lang="en-US" altLang="en-US"/>
          </a:p>
        </p:txBody>
      </p:sp>
      <p:sp>
        <p:nvSpPr>
          <p:cNvPr id="75779" name="Rectangle 4">
            <a:extLst>
              <a:ext uri="{FF2B5EF4-FFF2-40B4-BE49-F238E27FC236}">
                <a16:creationId xmlns:a16="http://schemas.microsoft.com/office/drawing/2014/main" id="{311B6525-961C-C944-ADE1-056F0549E03E}"/>
              </a:ext>
            </a:extLst>
          </p:cNvPr>
          <p:cNvSpPr>
            <a:spLocks noGrp="1" noChangeArrowheads="1"/>
          </p:cNvSpPr>
          <p:nvPr>
            <p:ph type="title"/>
          </p:nvPr>
        </p:nvSpPr>
        <p:spPr>
          <a:xfrm>
            <a:off x="0" y="46038"/>
            <a:ext cx="9144000" cy="1173162"/>
          </a:xfrm>
        </p:spPr>
        <p:txBody>
          <a:bodyPr/>
          <a:lstStyle/>
          <a:p>
            <a:pPr eaLnBrk="1" hangingPunct="1"/>
            <a:r>
              <a:rPr lang="en-US" altLang="en-US" sz="3200" b="1" dirty="0">
                <a:solidFill>
                  <a:srgbClr val="0000FF"/>
                </a:solidFill>
              </a:rPr>
              <a:t>Types of Asymmetrical Causal Relationships</a:t>
            </a:r>
          </a:p>
        </p:txBody>
      </p:sp>
      <p:graphicFrame>
        <p:nvGraphicFramePr>
          <p:cNvPr id="276613" name="Group 133">
            <a:extLst>
              <a:ext uri="{FF2B5EF4-FFF2-40B4-BE49-F238E27FC236}">
                <a16:creationId xmlns:a16="http://schemas.microsoft.com/office/drawing/2014/main" id="{4248FDA7-EFA3-5947-8C8E-8365367B8388}"/>
              </a:ext>
            </a:extLst>
          </p:cNvPr>
          <p:cNvGraphicFramePr>
            <a:graphicFrameLocks noGrp="1"/>
          </p:cNvGraphicFramePr>
          <p:nvPr>
            <p:ph idx="1"/>
            <p:extLst>
              <p:ext uri="{D42A27DB-BD31-4B8C-83A1-F6EECF244321}">
                <p14:modId xmlns:p14="http://schemas.microsoft.com/office/powerpoint/2010/main" val="3685522753"/>
              </p:ext>
            </p:extLst>
          </p:nvPr>
        </p:nvGraphicFramePr>
        <p:xfrm>
          <a:off x="0" y="900304"/>
          <a:ext cx="9144000" cy="5911658"/>
        </p:xfrm>
        <a:graphic>
          <a:graphicData uri="http://schemas.openxmlformats.org/drawingml/2006/table">
            <a:tbl>
              <a:tblPr/>
              <a:tblGrid>
                <a:gridCol w="1988323">
                  <a:extLst>
                    <a:ext uri="{9D8B030D-6E8A-4147-A177-3AD203B41FA5}">
                      <a16:colId xmlns:a16="http://schemas.microsoft.com/office/drawing/2014/main" val="4061133943"/>
                    </a:ext>
                  </a:extLst>
                </a:gridCol>
                <a:gridCol w="2599989">
                  <a:extLst>
                    <a:ext uri="{9D8B030D-6E8A-4147-A177-3AD203B41FA5}">
                      <a16:colId xmlns:a16="http://schemas.microsoft.com/office/drawing/2014/main" val="2801828084"/>
                    </a:ext>
                  </a:extLst>
                </a:gridCol>
                <a:gridCol w="4555688">
                  <a:extLst>
                    <a:ext uri="{9D8B030D-6E8A-4147-A177-3AD203B41FA5}">
                      <a16:colId xmlns:a16="http://schemas.microsoft.com/office/drawing/2014/main" val="1808365307"/>
                    </a:ext>
                  </a:extLst>
                </a:gridCol>
              </a:tblGrid>
              <a:tr h="415169">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rPr>
                        <a:t>Relationship Type</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AC07A"/>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rPr>
                        <a:t>Nature of Relationship</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AC07A"/>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rPr>
                        <a:t>Examples</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AC07A"/>
                    </a:solidFill>
                  </a:tcPr>
                </a:tc>
                <a:extLst>
                  <a:ext uri="{0D108BD9-81ED-4DB2-BD59-A6C34878D82A}">
                    <a16:rowId xmlns:a16="http://schemas.microsoft.com/office/drawing/2014/main" val="2256937246"/>
                  </a:ext>
                </a:extLst>
              </a:tr>
              <a:tr h="1539946">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Stimulus-response</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rPr>
                        <a:t>An event or change results in a response from some object.</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A change in work rules leads to a higher level of worker output.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A change in government economic policy restricts corporate financial decisions.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A price increase results in fewer unit sales.</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extLst>
                  <a:ext uri="{0D108BD9-81ED-4DB2-BD59-A6C34878D82A}">
                    <a16:rowId xmlns:a16="http://schemas.microsoft.com/office/drawing/2014/main" val="2788143317"/>
                  </a:ext>
                </a:extLst>
              </a:tr>
              <a:tr h="1011527">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Property-disposition</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An existing property causes a disposition.</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Age and attitudes about saving.</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Gender attitudes toward social issues.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Social class and opinions about taxation.</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extLst>
                  <a:ext uri="{0D108BD9-81ED-4DB2-BD59-A6C34878D82A}">
                    <a16:rowId xmlns:a16="http://schemas.microsoft.com/office/drawing/2014/main" val="3864666723"/>
                  </a:ext>
                </a:extLst>
              </a:tr>
              <a:tr h="1011527">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Disposition-behavior</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A disposition causes a specific behavior.</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Opinions about a brand and its purchase.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Job satisfaction and work output.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Moral values and tax cheating.</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extLst>
                  <a:ext uri="{0D108BD9-81ED-4DB2-BD59-A6C34878D82A}">
                    <a16:rowId xmlns:a16="http://schemas.microsoft.com/office/drawing/2014/main" val="4177060460"/>
                  </a:ext>
                </a:extLst>
              </a:tr>
              <a:tr h="1275736">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Property-behavior</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rPr>
                        <a:t>An existing property causes a specific behavior.</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 Stage of the family life cycle and purchases of furniture.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 Social class and family savings patterns.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 Age and sports participation.</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extLst>
                  <a:ext uri="{0D108BD9-81ED-4DB2-BD59-A6C34878D82A}">
                    <a16:rowId xmlns:a16="http://schemas.microsoft.com/office/drawing/2014/main" val="2998991812"/>
                  </a:ext>
                </a:extLst>
              </a:tr>
              <a:tr h="657753">
                <a:tc gridSpan="3">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200" b="1" i="0" u="none" strike="noStrike" cap="none" normalizeH="0" baseline="0" dirty="0">
                        <a:ln>
                          <a:noFill/>
                        </a:ln>
                        <a:solidFill>
                          <a:schemeClr val="tx1"/>
                        </a:solidFill>
                        <a:effectLst/>
                        <a:latin typeface="Arial" panose="020B0604020202020204" pitchFamily="34" charset="0"/>
                      </a:endParaRPr>
                    </a:p>
                  </a:txBody>
                  <a:tcPr marT="45713" marB="4571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DD99"/>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63068005"/>
                  </a:ext>
                </a:extLst>
              </a:tr>
            </a:tbl>
          </a:graphicData>
        </a:graphic>
      </p:graphicFrame>
    </p:spTree>
    <p:extLst>
      <p:ext uri="{BB962C8B-B14F-4D97-AF65-F5344CB8AC3E}">
        <p14:creationId xmlns:p14="http://schemas.microsoft.com/office/powerpoint/2010/main" val="3616592884"/>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7" name="Picture 23" descr="vcbbhl">
            <a:extLst>
              <a:ext uri="{FF2B5EF4-FFF2-40B4-BE49-F238E27FC236}">
                <a16:creationId xmlns:a16="http://schemas.microsoft.com/office/drawing/2014/main" id="{C5C3B3F5-4616-1D4E-924F-E8773676930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514850" y="980728"/>
            <a:ext cx="4171950" cy="4545012"/>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16067" name="AutoShape 3">
            <a:hlinkHover r:id="" action="ppaction://macro?name=changecolor"/>
            <a:extLst>
              <a:ext uri="{FF2B5EF4-FFF2-40B4-BE49-F238E27FC236}">
                <a16:creationId xmlns:a16="http://schemas.microsoft.com/office/drawing/2014/main" id="{3E673353-3CC5-0F47-A65D-3F8BF23520F8}"/>
              </a:ext>
            </a:extLst>
          </p:cNvPr>
          <p:cNvSpPr>
            <a:spLocks noChangeArrowheads="1"/>
          </p:cNvSpPr>
          <p:nvPr/>
        </p:nvSpPr>
        <p:spPr bwMode="auto">
          <a:xfrm>
            <a:off x="687388" y="980728"/>
            <a:ext cx="4113212" cy="1287462"/>
          </a:xfrm>
          <a:prstGeom prst="roundRect">
            <a:avLst>
              <a:gd name="adj" fmla="val 36606"/>
            </a:avLst>
          </a:prstGeom>
          <a:solidFill>
            <a:srgbClr val="FFDD99"/>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Covariation between </a:t>
            </a:r>
          </a:p>
          <a:p>
            <a:pPr algn="ctr" eaLnBrk="1" hangingPunct="1"/>
            <a:r>
              <a:rPr lang="en-US" altLang="en-US" sz="2800"/>
              <a:t>A and B</a:t>
            </a:r>
          </a:p>
        </p:txBody>
      </p:sp>
      <p:sp>
        <p:nvSpPr>
          <p:cNvPr id="77829" name="Rectangle 5">
            <a:extLst>
              <a:ext uri="{FF2B5EF4-FFF2-40B4-BE49-F238E27FC236}">
                <a16:creationId xmlns:a16="http://schemas.microsoft.com/office/drawing/2014/main" id="{35B18BB4-E61C-E748-9AAF-7C6E1CA82ECA}"/>
              </a:ext>
            </a:extLst>
          </p:cNvPr>
          <p:cNvSpPr>
            <a:spLocks noGrp="1" noChangeArrowheads="1"/>
          </p:cNvSpPr>
          <p:nvPr>
            <p:ph type="title"/>
          </p:nvPr>
        </p:nvSpPr>
        <p:spPr>
          <a:xfrm>
            <a:off x="426190" y="-81756"/>
            <a:ext cx="8229600" cy="1143000"/>
          </a:xfrm>
        </p:spPr>
        <p:txBody>
          <a:bodyPr/>
          <a:lstStyle/>
          <a:p>
            <a:pPr eaLnBrk="1" hangingPunct="1"/>
            <a:r>
              <a:rPr lang="en-US" altLang="en-US" b="1" dirty="0">
                <a:solidFill>
                  <a:srgbClr val="0000FF"/>
                </a:solidFill>
              </a:rPr>
              <a:t>Evidence of Causality </a:t>
            </a:r>
          </a:p>
        </p:txBody>
      </p:sp>
      <p:sp>
        <p:nvSpPr>
          <p:cNvPr id="216070" name="AutoShape 6">
            <a:hlinkHover r:id="" action="ppaction://macro?name=changecolor"/>
            <a:extLst>
              <a:ext uri="{FF2B5EF4-FFF2-40B4-BE49-F238E27FC236}">
                <a16:creationId xmlns:a16="http://schemas.microsoft.com/office/drawing/2014/main" id="{1BB80FB9-9EF3-2A4C-B7A5-7457F0667520}"/>
              </a:ext>
            </a:extLst>
          </p:cNvPr>
          <p:cNvSpPr>
            <a:spLocks noChangeArrowheads="1"/>
          </p:cNvSpPr>
          <p:nvPr/>
        </p:nvSpPr>
        <p:spPr bwMode="auto">
          <a:xfrm>
            <a:off x="687388" y="2620615"/>
            <a:ext cx="4113212" cy="1190625"/>
          </a:xfrm>
          <a:prstGeom prst="roundRect">
            <a:avLst>
              <a:gd name="adj" fmla="val 36606"/>
            </a:avLst>
          </a:prstGeom>
          <a:solidFill>
            <a:srgbClr val="FFDD99"/>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Time order of events</a:t>
            </a:r>
          </a:p>
        </p:txBody>
      </p:sp>
      <p:sp>
        <p:nvSpPr>
          <p:cNvPr id="216071" name="AutoShape 7">
            <a:hlinkHover r:id="" action="ppaction://macro?name=changecolor"/>
            <a:extLst>
              <a:ext uri="{FF2B5EF4-FFF2-40B4-BE49-F238E27FC236}">
                <a16:creationId xmlns:a16="http://schemas.microsoft.com/office/drawing/2014/main" id="{292D1242-1722-E648-A1F1-8A7CF466F155}"/>
              </a:ext>
            </a:extLst>
          </p:cNvPr>
          <p:cNvSpPr>
            <a:spLocks noChangeArrowheads="1"/>
          </p:cNvSpPr>
          <p:nvPr/>
        </p:nvSpPr>
        <p:spPr bwMode="auto">
          <a:xfrm>
            <a:off x="687388" y="4182715"/>
            <a:ext cx="4113212" cy="1095375"/>
          </a:xfrm>
          <a:prstGeom prst="roundRect">
            <a:avLst>
              <a:gd name="adj" fmla="val 36606"/>
            </a:avLst>
          </a:prstGeom>
          <a:solidFill>
            <a:srgbClr val="FFDD99"/>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t>No other possible </a:t>
            </a:r>
          </a:p>
          <a:p>
            <a:pPr algn="ctr" eaLnBrk="1" hangingPunct="1"/>
            <a:r>
              <a:rPr lang="en-US" altLang="en-US" sz="2800"/>
              <a:t>causes of B</a:t>
            </a:r>
          </a:p>
        </p:txBody>
      </p:sp>
    </p:spTree>
    <p:extLst>
      <p:ext uri="{BB962C8B-B14F-4D97-AF65-F5344CB8AC3E}">
        <p14:creationId xmlns:p14="http://schemas.microsoft.com/office/powerpoint/2010/main" val="76516903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1606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1607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160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067" grpId="0" animBg="1" autoUpdateAnimBg="0"/>
      <p:bldP spid="216070" grpId="0" animBg="1" autoUpdateAnimBg="0"/>
      <p:bldP spid="216071" grpId="0" animBg="1"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2">
            <a:extLst>
              <a:ext uri="{FF2B5EF4-FFF2-40B4-BE49-F238E27FC236}">
                <a16:creationId xmlns:a16="http://schemas.microsoft.com/office/drawing/2014/main" id="{02A80223-7B4E-834B-8B1C-DB760E35B4F9}"/>
              </a:ext>
            </a:extLst>
          </p:cNvPr>
          <p:cNvSpPr>
            <a:spLocks noGrp="1" noChangeArrowheads="1"/>
          </p:cNvSpPr>
          <p:nvPr>
            <p:ph type="title"/>
          </p:nvPr>
        </p:nvSpPr>
        <p:spPr>
          <a:xfrm>
            <a:off x="115442" y="-366497"/>
            <a:ext cx="8579296" cy="1143000"/>
          </a:xfrm>
        </p:spPr>
        <p:txBody>
          <a:bodyPr/>
          <a:lstStyle/>
          <a:p>
            <a:pPr eaLnBrk="1" hangingPunct="1"/>
            <a:r>
              <a:rPr lang="en-US" altLang="en-US" b="1" dirty="0">
                <a:solidFill>
                  <a:srgbClr val="0000FF"/>
                </a:solidFill>
              </a:rPr>
              <a:t>Descriptors of Research Design</a:t>
            </a:r>
          </a:p>
        </p:txBody>
      </p:sp>
      <p:sp>
        <p:nvSpPr>
          <p:cNvPr id="79876" name="AutoShape 3">
            <a:extLst>
              <a:ext uri="{FF2B5EF4-FFF2-40B4-BE49-F238E27FC236}">
                <a16:creationId xmlns:a16="http://schemas.microsoft.com/office/drawing/2014/main" id="{8ABF385E-6D12-4A40-B48B-2F2CBDEC68F5}"/>
              </a:ext>
            </a:extLst>
          </p:cNvPr>
          <p:cNvSpPr>
            <a:spLocks noChangeArrowheads="1"/>
          </p:cNvSpPr>
          <p:nvPr/>
        </p:nvSpPr>
        <p:spPr bwMode="auto">
          <a:xfrm>
            <a:off x="6348413" y="2359447"/>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Experimental Effects</a:t>
            </a:r>
          </a:p>
        </p:txBody>
      </p:sp>
      <p:sp>
        <p:nvSpPr>
          <p:cNvPr id="79877" name="AutoShape 4">
            <a:hlinkHover r:id="" action="ppaction://macro?name=changecolor"/>
            <a:extLst>
              <a:ext uri="{FF2B5EF4-FFF2-40B4-BE49-F238E27FC236}">
                <a16:creationId xmlns:a16="http://schemas.microsoft.com/office/drawing/2014/main" id="{4462C54C-DFE0-D34E-A482-1C1B13D23765}"/>
              </a:ext>
            </a:extLst>
          </p:cNvPr>
          <p:cNvSpPr>
            <a:spLocks noChangeArrowheads="1"/>
          </p:cNvSpPr>
          <p:nvPr/>
        </p:nvSpPr>
        <p:spPr bwMode="auto">
          <a:xfrm>
            <a:off x="746125" y="811635"/>
            <a:ext cx="2201863" cy="1189037"/>
          </a:xfrm>
          <a:prstGeom prst="roundRect">
            <a:avLst>
              <a:gd name="adj" fmla="val 16667"/>
            </a:avLst>
          </a:prstGeom>
          <a:solidFill>
            <a:srgbClr val="FFAE0D"/>
          </a:soli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Perceptual Awareness</a:t>
            </a:r>
          </a:p>
        </p:txBody>
      </p:sp>
      <p:sp>
        <p:nvSpPr>
          <p:cNvPr id="79878" name="AutoShape 5">
            <a:extLst>
              <a:ext uri="{FF2B5EF4-FFF2-40B4-BE49-F238E27FC236}">
                <a16:creationId xmlns:a16="http://schemas.microsoft.com/office/drawing/2014/main" id="{FE31FA1A-0EBD-FA4B-B35E-80E9DC0815EB}"/>
              </a:ext>
            </a:extLst>
          </p:cNvPr>
          <p:cNvSpPr>
            <a:spLocks noChangeArrowheads="1"/>
          </p:cNvSpPr>
          <p:nvPr/>
        </p:nvSpPr>
        <p:spPr bwMode="auto">
          <a:xfrm>
            <a:off x="746125" y="4059660"/>
            <a:ext cx="2201863" cy="1171575"/>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Research Environment</a:t>
            </a:r>
          </a:p>
        </p:txBody>
      </p:sp>
      <p:sp>
        <p:nvSpPr>
          <p:cNvPr id="79879" name="Line 6">
            <a:extLst>
              <a:ext uri="{FF2B5EF4-FFF2-40B4-BE49-F238E27FC236}">
                <a16:creationId xmlns:a16="http://schemas.microsoft.com/office/drawing/2014/main" id="{1E7ED1A1-F871-2A4A-B586-7FFD96A9F10A}"/>
              </a:ext>
            </a:extLst>
          </p:cNvPr>
          <p:cNvSpPr>
            <a:spLocks noChangeShapeType="1"/>
          </p:cNvSpPr>
          <p:nvPr/>
        </p:nvSpPr>
        <p:spPr bwMode="auto">
          <a:xfrm flipV="1">
            <a:off x="2947988" y="3946947"/>
            <a:ext cx="733425" cy="449263"/>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71842" dir="2700000" algn="ctr" rotWithShape="0">
                    <a:schemeClr val="tx1"/>
                  </a:outerShdw>
                </a:effectLst>
              </a14:hiddenEffects>
            </a:ext>
          </a:extLst>
        </p:spPr>
        <p:txBody>
          <a:bodyPr/>
          <a:lstStyle/>
          <a:p>
            <a:endParaRPr lang="en-US"/>
          </a:p>
        </p:txBody>
      </p:sp>
      <p:sp>
        <p:nvSpPr>
          <p:cNvPr id="79880" name="Line 7">
            <a:extLst>
              <a:ext uri="{FF2B5EF4-FFF2-40B4-BE49-F238E27FC236}">
                <a16:creationId xmlns:a16="http://schemas.microsoft.com/office/drawing/2014/main" id="{8B17CC7A-31BE-2748-BFC7-12F1BA6A6E00}"/>
              </a:ext>
            </a:extLst>
          </p:cNvPr>
          <p:cNvSpPr>
            <a:spLocks noChangeShapeType="1"/>
          </p:cNvSpPr>
          <p:nvPr/>
        </p:nvSpPr>
        <p:spPr bwMode="auto">
          <a:xfrm flipV="1">
            <a:off x="2819400" y="2838872"/>
            <a:ext cx="609600" cy="149225"/>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9881" name="Oval 8">
            <a:extLst>
              <a:ext uri="{FF2B5EF4-FFF2-40B4-BE49-F238E27FC236}">
                <a16:creationId xmlns:a16="http://schemas.microsoft.com/office/drawing/2014/main" id="{D58B6B4F-0533-294A-AA0B-77781758398B}"/>
              </a:ext>
            </a:extLst>
          </p:cNvPr>
          <p:cNvSpPr>
            <a:spLocks noChangeArrowheads="1"/>
          </p:cNvSpPr>
          <p:nvPr/>
        </p:nvSpPr>
        <p:spPr bwMode="auto">
          <a:xfrm>
            <a:off x="3352800" y="2000672"/>
            <a:ext cx="2543175" cy="2257425"/>
          </a:xfrm>
          <a:prstGeom prst="ellipse">
            <a:avLst/>
          </a:prstGeom>
          <a:gradFill rotWithShape="1">
            <a:gsLst>
              <a:gs pos="0">
                <a:srgbClr val="5AC07A"/>
              </a:gs>
              <a:gs pos="100000">
                <a:schemeClr val="bg1"/>
              </a:gs>
            </a:gsLst>
            <a:lin ang="5400000" scaled="1"/>
          </a:gradFill>
          <a:ln w="38100">
            <a:solidFill>
              <a:schemeClr val="tx1"/>
            </a:solidFill>
            <a:round/>
            <a:headEnd/>
            <a:tailEnd/>
          </a:ln>
          <a:effectLst>
            <a:outerShdw dist="71842" dir="2700000" algn="ctr" rotWithShape="0">
              <a:schemeClr val="tx1"/>
            </a:outerShdw>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b="1"/>
              <a:t>Descriptors</a:t>
            </a:r>
          </a:p>
        </p:txBody>
      </p:sp>
      <p:sp>
        <p:nvSpPr>
          <p:cNvPr id="79882" name="AutoShape 9">
            <a:extLst>
              <a:ext uri="{FF2B5EF4-FFF2-40B4-BE49-F238E27FC236}">
                <a16:creationId xmlns:a16="http://schemas.microsoft.com/office/drawing/2014/main" id="{03000921-B223-A141-9021-BBB90894454E}"/>
              </a:ext>
            </a:extLst>
          </p:cNvPr>
          <p:cNvSpPr>
            <a:spLocks noChangeArrowheads="1"/>
          </p:cNvSpPr>
          <p:nvPr/>
        </p:nvSpPr>
        <p:spPr bwMode="auto">
          <a:xfrm>
            <a:off x="3204319" y="583778"/>
            <a:ext cx="2663825"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Question Crystallization</a:t>
            </a:r>
          </a:p>
        </p:txBody>
      </p:sp>
      <p:sp>
        <p:nvSpPr>
          <p:cNvPr id="79883" name="AutoShape 10">
            <a:extLst>
              <a:ext uri="{FF2B5EF4-FFF2-40B4-BE49-F238E27FC236}">
                <a16:creationId xmlns:a16="http://schemas.microsoft.com/office/drawing/2014/main" id="{3131877C-1528-FB42-AE6C-45F700BB6DC7}"/>
              </a:ext>
            </a:extLst>
          </p:cNvPr>
          <p:cNvSpPr>
            <a:spLocks noChangeArrowheads="1"/>
          </p:cNvSpPr>
          <p:nvPr/>
        </p:nvSpPr>
        <p:spPr bwMode="auto">
          <a:xfrm>
            <a:off x="6332538" y="811635"/>
            <a:ext cx="2362200"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Data Collection Method</a:t>
            </a:r>
          </a:p>
        </p:txBody>
      </p:sp>
      <p:sp>
        <p:nvSpPr>
          <p:cNvPr id="79884" name="Line 11">
            <a:extLst>
              <a:ext uri="{FF2B5EF4-FFF2-40B4-BE49-F238E27FC236}">
                <a16:creationId xmlns:a16="http://schemas.microsoft.com/office/drawing/2014/main" id="{67763177-71FE-AA44-81B5-0482F800B78B}"/>
              </a:ext>
            </a:extLst>
          </p:cNvPr>
          <p:cNvSpPr>
            <a:spLocks noChangeShapeType="1"/>
          </p:cNvSpPr>
          <p:nvPr/>
        </p:nvSpPr>
        <p:spPr bwMode="auto">
          <a:xfrm rot="6837260">
            <a:off x="6019007" y="2695203"/>
            <a:ext cx="139700" cy="446087"/>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cxnSp>
        <p:nvCxnSpPr>
          <p:cNvPr id="79885" name="AutoShape 12">
            <a:extLst>
              <a:ext uri="{FF2B5EF4-FFF2-40B4-BE49-F238E27FC236}">
                <a16:creationId xmlns:a16="http://schemas.microsoft.com/office/drawing/2014/main" id="{E1F89E22-C393-A24E-945D-CA386EE7F990}"/>
              </a:ext>
            </a:extLst>
          </p:cNvPr>
          <p:cNvCxnSpPr>
            <a:cxnSpLocks noChangeShapeType="1"/>
            <a:endCxn id="79881" idx="0"/>
          </p:cNvCxnSpPr>
          <p:nvPr/>
        </p:nvCxnSpPr>
        <p:spPr bwMode="auto">
          <a:xfrm>
            <a:off x="4610100" y="1657772"/>
            <a:ext cx="14288" cy="323850"/>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9886" name="AutoShape 13">
            <a:extLst>
              <a:ext uri="{FF2B5EF4-FFF2-40B4-BE49-F238E27FC236}">
                <a16:creationId xmlns:a16="http://schemas.microsoft.com/office/drawing/2014/main" id="{BBCDFD3C-0C30-1F41-BD72-DACC64CE129D}"/>
              </a:ext>
            </a:extLst>
          </p:cNvPr>
          <p:cNvCxnSpPr>
            <a:cxnSpLocks noChangeShapeType="1"/>
            <a:stCxn id="79881" idx="5"/>
            <a:endCxn id="79887" idx="1"/>
          </p:cNvCxnSpPr>
          <p:nvPr/>
        </p:nvCxnSpPr>
        <p:spPr bwMode="auto">
          <a:xfrm>
            <a:off x="5522913" y="3946947"/>
            <a:ext cx="798512" cy="690563"/>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9887" name="AutoShape 14">
            <a:extLst>
              <a:ext uri="{FF2B5EF4-FFF2-40B4-BE49-F238E27FC236}">
                <a16:creationId xmlns:a16="http://schemas.microsoft.com/office/drawing/2014/main" id="{38168742-022C-024B-8375-4F1EDB088A4F}"/>
              </a:ext>
            </a:extLst>
          </p:cNvPr>
          <p:cNvSpPr>
            <a:spLocks noChangeArrowheads="1"/>
          </p:cNvSpPr>
          <p:nvPr/>
        </p:nvSpPr>
        <p:spPr bwMode="auto">
          <a:xfrm>
            <a:off x="6340475" y="4042197"/>
            <a:ext cx="2362200" cy="1189038"/>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outerShdw dist="71842" dir="2700000" algn="ctr" rotWithShape="0">
              <a:schemeClr val="tx1"/>
            </a:outerShdw>
          </a:effec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Time Dimension</a:t>
            </a:r>
          </a:p>
        </p:txBody>
      </p:sp>
      <p:sp>
        <p:nvSpPr>
          <p:cNvPr id="79888" name="AutoShape 15">
            <a:extLst>
              <a:ext uri="{FF2B5EF4-FFF2-40B4-BE49-F238E27FC236}">
                <a16:creationId xmlns:a16="http://schemas.microsoft.com/office/drawing/2014/main" id="{01EE4E3B-F26B-944D-89E2-1CF3E4EA1BBE}"/>
              </a:ext>
            </a:extLst>
          </p:cNvPr>
          <p:cNvSpPr>
            <a:spLocks noChangeArrowheads="1"/>
          </p:cNvSpPr>
          <p:nvPr/>
        </p:nvSpPr>
        <p:spPr bwMode="auto">
          <a:xfrm>
            <a:off x="3292475" y="4545435"/>
            <a:ext cx="2663825" cy="1189037"/>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Topical Scope</a:t>
            </a:r>
          </a:p>
        </p:txBody>
      </p:sp>
      <p:sp>
        <p:nvSpPr>
          <p:cNvPr id="79889" name="AutoShape 16">
            <a:extLst>
              <a:ext uri="{FF2B5EF4-FFF2-40B4-BE49-F238E27FC236}">
                <a16:creationId xmlns:a16="http://schemas.microsoft.com/office/drawing/2014/main" id="{A4F40D4E-FEF3-FB43-A8BE-EDC5A0A0980E}"/>
              </a:ext>
            </a:extLst>
          </p:cNvPr>
          <p:cNvSpPr>
            <a:spLocks noChangeArrowheads="1"/>
          </p:cNvSpPr>
          <p:nvPr/>
        </p:nvSpPr>
        <p:spPr bwMode="auto">
          <a:xfrm>
            <a:off x="465138" y="3365500"/>
            <a:ext cx="2354262" cy="1230313"/>
          </a:xfrm>
          <a:prstGeom prst="roundRect">
            <a:avLst>
              <a:gd name="adj" fmla="val 16667"/>
            </a:avLst>
          </a:prstGeom>
          <a:gradFill rotWithShape="1">
            <a:gsLst>
              <a:gs pos="0">
                <a:srgbClr val="FFFFFF"/>
              </a:gs>
              <a:gs pos="50000">
                <a:srgbClr val="FFDD99"/>
              </a:gs>
              <a:gs pos="100000">
                <a:srgbClr val="FFFFFF"/>
              </a:gs>
            </a:gsLst>
            <a:lin ang="2700000" scaled="1"/>
          </a:gradFill>
          <a:ln w="381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t>Purpose of </a:t>
            </a:r>
          </a:p>
          <a:p>
            <a:pPr algn="ctr" eaLnBrk="1" hangingPunct="1"/>
            <a:r>
              <a:rPr lang="en-US" altLang="en-US" sz="2400"/>
              <a:t>Study</a:t>
            </a:r>
          </a:p>
        </p:txBody>
      </p:sp>
      <p:cxnSp>
        <p:nvCxnSpPr>
          <p:cNvPr id="79890" name="AutoShape 17">
            <a:extLst>
              <a:ext uri="{FF2B5EF4-FFF2-40B4-BE49-F238E27FC236}">
                <a16:creationId xmlns:a16="http://schemas.microsoft.com/office/drawing/2014/main" id="{6FCA6B13-6B7C-4343-94FC-F0502853980A}"/>
              </a:ext>
            </a:extLst>
          </p:cNvPr>
          <p:cNvCxnSpPr>
            <a:cxnSpLocks noChangeShapeType="1"/>
            <a:endCxn id="79883" idx="1"/>
          </p:cNvCxnSpPr>
          <p:nvPr/>
        </p:nvCxnSpPr>
        <p:spPr bwMode="auto">
          <a:xfrm flipV="1">
            <a:off x="5522913" y="1406947"/>
            <a:ext cx="790575" cy="877888"/>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9891" name="Line 18">
            <a:extLst>
              <a:ext uri="{FF2B5EF4-FFF2-40B4-BE49-F238E27FC236}">
                <a16:creationId xmlns:a16="http://schemas.microsoft.com/office/drawing/2014/main" id="{11589531-E70E-5D40-ACC3-F51239642B4C}"/>
              </a:ext>
            </a:extLst>
          </p:cNvPr>
          <p:cNvSpPr>
            <a:spLocks noChangeShapeType="1"/>
          </p:cNvSpPr>
          <p:nvPr/>
        </p:nvSpPr>
        <p:spPr bwMode="auto">
          <a:xfrm>
            <a:off x="2947988" y="1665710"/>
            <a:ext cx="733425" cy="6937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9892" name="Line 19">
            <a:extLst>
              <a:ext uri="{FF2B5EF4-FFF2-40B4-BE49-F238E27FC236}">
                <a16:creationId xmlns:a16="http://schemas.microsoft.com/office/drawing/2014/main" id="{C507EFDA-652C-E641-8CEA-DD14F3D3D8C2}"/>
              </a:ext>
            </a:extLst>
          </p:cNvPr>
          <p:cNvSpPr>
            <a:spLocks noChangeShapeType="1"/>
          </p:cNvSpPr>
          <p:nvPr/>
        </p:nvSpPr>
        <p:spPr bwMode="auto">
          <a:xfrm>
            <a:off x="4624388" y="4258097"/>
            <a:ext cx="0" cy="28733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16459095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Number Placeholder 4">
            <a:extLst>
              <a:ext uri="{FF2B5EF4-FFF2-40B4-BE49-F238E27FC236}">
                <a16:creationId xmlns:a16="http://schemas.microsoft.com/office/drawing/2014/main" id="{2FDE9578-F54E-8B49-A4EC-7F34869E0991}"/>
              </a:ext>
            </a:extLst>
          </p:cNvPr>
          <p:cNvSpPr>
            <a:spLocks noGrp="1"/>
          </p:cNvSpPr>
          <p:nvPr>
            <p:ph type="sldNum" sz="quarter" idx="10"/>
          </p:nvPr>
        </p:nvSpPr>
        <p:spPr>
          <a:xfrm>
            <a:off x="8321675" y="4838072"/>
            <a:ext cx="730250" cy="339725"/>
          </a:xfrm>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6-</a:t>
            </a:r>
            <a:fld id="{C52830C2-0E80-5849-8F42-0C6800083770}" type="slidenum">
              <a:rPr lang="en-US" altLang="en-US"/>
              <a:pPr/>
              <a:t>38</a:t>
            </a:fld>
            <a:endParaRPr lang="en-US" altLang="en-US"/>
          </a:p>
        </p:txBody>
      </p:sp>
      <p:pic>
        <p:nvPicPr>
          <p:cNvPr id="80899" name="Picture 9" descr="Mystery_Shopper">
            <a:extLst>
              <a:ext uri="{FF2B5EF4-FFF2-40B4-BE49-F238E27FC236}">
                <a16:creationId xmlns:a16="http://schemas.microsoft.com/office/drawing/2014/main" id="{DF85A228-4F64-F045-B6FD-7B8BA045D11F}"/>
              </a:ext>
            </a:extLst>
          </p:cNvPr>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323850" y="1484784"/>
            <a:ext cx="4191000" cy="3886200"/>
          </a:xfrm>
          <a:solidFill>
            <a:srgbClr val="2D7543"/>
          </a:solidFill>
          <a:ln>
            <a:noFill/>
          </a:ln>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0900" name="Rectangle 2">
            <a:extLst>
              <a:ext uri="{FF2B5EF4-FFF2-40B4-BE49-F238E27FC236}">
                <a16:creationId xmlns:a16="http://schemas.microsoft.com/office/drawing/2014/main" id="{45BC5E5A-5AAD-AA43-82D5-CE191D557AC9}"/>
              </a:ext>
            </a:extLst>
          </p:cNvPr>
          <p:cNvSpPr>
            <a:spLocks noGrp="1" noChangeArrowheads="1"/>
          </p:cNvSpPr>
          <p:nvPr>
            <p:ph type="title"/>
          </p:nvPr>
        </p:nvSpPr>
        <p:spPr>
          <a:xfrm>
            <a:off x="51247" y="73253"/>
            <a:ext cx="9092753" cy="1173162"/>
          </a:xfrm>
        </p:spPr>
        <p:txBody>
          <a:bodyPr/>
          <a:lstStyle/>
          <a:p>
            <a:pPr eaLnBrk="1" hangingPunct="1"/>
            <a:r>
              <a:rPr lang="en-US" altLang="en-US" sz="4000" b="1" dirty="0">
                <a:solidFill>
                  <a:srgbClr val="0000FF"/>
                </a:solidFill>
              </a:rPr>
              <a:t>Participants’ Perceptional Awareness</a:t>
            </a:r>
          </a:p>
        </p:txBody>
      </p:sp>
      <p:sp>
        <p:nvSpPr>
          <p:cNvPr id="234500" name="AutoShape 4">
            <a:extLst>
              <a:ext uri="{FF2B5EF4-FFF2-40B4-BE49-F238E27FC236}">
                <a16:creationId xmlns:a16="http://schemas.microsoft.com/office/drawing/2014/main" id="{D7A5E65B-4515-634B-A2E6-3AECA8676D8C}"/>
              </a:ext>
            </a:extLst>
          </p:cNvPr>
          <p:cNvSpPr>
            <a:spLocks noChangeArrowheads="1"/>
          </p:cNvSpPr>
          <p:nvPr/>
        </p:nvSpPr>
        <p:spPr bwMode="auto">
          <a:xfrm>
            <a:off x="4248150" y="1484784"/>
            <a:ext cx="4438650" cy="990600"/>
          </a:xfrm>
          <a:prstGeom prst="roundRect">
            <a:avLst>
              <a:gd name="adj" fmla="val 16667"/>
            </a:avLst>
          </a:prstGeom>
          <a:solidFill>
            <a:srgbClr val="FFDD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3200"/>
              <a:t>No deviation perceived</a:t>
            </a:r>
          </a:p>
        </p:txBody>
      </p:sp>
      <p:sp>
        <p:nvSpPr>
          <p:cNvPr id="234501" name="AutoShape 5">
            <a:extLst>
              <a:ext uri="{FF2B5EF4-FFF2-40B4-BE49-F238E27FC236}">
                <a16:creationId xmlns:a16="http://schemas.microsoft.com/office/drawing/2014/main" id="{54142A4A-F6BE-6B4A-AB33-0F11E3B3EB03}"/>
              </a:ext>
            </a:extLst>
          </p:cNvPr>
          <p:cNvSpPr>
            <a:spLocks noChangeArrowheads="1"/>
          </p:cNvSpPr>
          <p:nvPr/>
        </p:nvSpPr>
        <p:spPr bwMode="auto">
          <a:xfrm>
            <a:off x="4248150" y="2875434"/>
            <a:ext cx="4438650" cy="990600"/>
          </a:xfrm>
          <a:prstGeom prst="roundRect">
            <a:avLst>
              <a:gd name="adj" fmla="val 16667"/>
            </a:avLst>
          </a:prstGeom>
          <a:solidFill>
            <a:srgbClr val="FFDD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3200"/>
              <a:t>Deviations perceived </a:t>
            </a:r>
          </a:p>
          <a:p>
            <a:pPr algn="ctr" eaLnBrk="1" hangingPunct="1"/>
            <a:r>
              <a:rPr lang="en-US" altLang="en-US" sz="3200"/>
              <a:t>as unrelated</a:t>
            </a:r>
          </a:p>
        </p:txBody>
      </p:sp>
      <p:sp>
        <p:nvSpPr>
          <p:cNvPr id="234502" name="AutoShape 6">
            <a:extLst>
              <a:ext uri="{FF2B5EF4-FFF2-40B4-BE49-F238E27FC236}">
                <a16:creationId xmlns:a16="http://schemas.microsoft.com/office/drawing/2014/main" id="{FB0BE1C0-2EC2-2B4B-8912-C0C0E50F99AC}"/>
              </a:ext>
            </a:extLst>
          </p:cNvPr>
          <p:cNvSpPr>
            <a:spLocks noChangeArrowheads="1"/>
          </p:cNvSpPr>
          <p:nvPr/>
        </p:nvSpPr>
        <p:spPr bwMode="auto">
          <a:xfrm>
            <a:off x="4248150" y="4361334"/>
            <a:ext cx="4438650" cy="990600"/>
          </a:xfrm>
          <a:prstGeom prst="roundRect">
            <a:avLst>
              <a:gd name="adj" fmla="val 16667"/>
            </a:avLst>
          </a:prstGeom>
          <a:solidFill>
            <a:srgbClr val="FFDD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3200"/>
              <a:t>Deviations perceived as </a:t>
            </a:r>
          </a:p>
          <a:p>
            <a:pPr algn="ctr" eaLnBrk="1" hangingPunct="1"/>
            <a:r>
              <a:rPr lang="en-US" altLang="en-US" sz="3200"/>
              <a:t>researcher-induced</a:t>
            </a:r>
          </a:p>
        </p:txBody>
      </p:sp>
    </p:spTree>
    <p:extLst>
      <p:ext uri="{BB962C8B-B14F-4D97-AF65-F5344CB8AC3E}">
        <p14:creationId xmlns:p14="http://schemas.microsoft.com/office/powerpoint/2010/main" val="3564613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34500"/>
                                        </p:tgtEl>
                                        <p:attrNameLst>
                                          <p:attrName>style.visibility</p:attrName>
                                        </p:attrNameLst>
                                      </p:cBhvr>
                                      <p:to>
                                        <p:strVal val="visible"/>
                                      </p:to>
                                    </p:set>
                                    <p:animEffect transition="in" filter="blinds(horizontal)">
                                      <p:cBhvr>
                                        <p:cTn id="7" dur="500"/>
                                        <p:tgtEl>
                                          <p:spTgt spid="23450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34501"/>
                                        </p:tgtEl>
                                        <p:attrNameLst>
                                          <p:attrName>style.visibility</p:attrName>
                                        </p:attrNameLst>
                                      </p:cBhvr>
                                      <p:to>
                                        <p:strVal val="visible"/>
                                      </p:to>
                                    </p:set>
                                    <p:animEffect transition="in" filter="blinds(horizontal)">
                                      <p:cBhvr>
                                        <p:cTn id="12" dur="500"/>
                                        <p:tgtEl>
                                          <p:spTgt spid="23450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34502"/>
                                        </p:tgtEl>
                                        <p:attrNameLst>
                                          <p:attrName>style.visibility</p:attrName>
                                        </p:attrNameLst>
                                      </p:cBhvr>
                                      <p:to>
                                        <p:strVal val="visible"/>
                                      </p:to>
                                    </p:set>
                                    <p:animEffect transition="in" filter="blinds(horizontal)">
                                      <p:cBhvr>
                                        <p:cTn id="17" dur="500"/>
                                        <p:tgtEl>
                                          <p:spTgt spid="2345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4500" grpId="0" animBg="1" autoUpdateAnimBg="0"/>
      <p:bldP spid="234501" grpId="0" animBg="1" autoUpdateAnimBg="0"/>
      <p:bldP spid="234502" grpId="0" animBg="1"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7" name="Rectangle 2">
            <a:extLst>
              <a:ext uri="{FF2B5EF4-FFF2-40B4-BE49-F238E27FC236}">
                <a16:creationId xmlns:a16="http://schemas.microsoft.com/office/drawing/2014/main" id="{1D814A78-900A-9740-86A7-9D386784EEB1}"/>
              </a:ext>
            </a:extLst>
          </p:cNvPr>
          <p:cNvSpPr>
            <a:spLocks noGrp="1" noChangeArrowheads="1"/>
          </p:cNvSpPr>
          <p:nvPr>
            <p:ph type="title"/>
          </p:nvPr>
        </p:nvSpPr>
        <p:spPr>
          <a:xfrm>
            <a:off x="457200" y="-95250"/>
            <a:ext cx="8229600" cy="1143000"/>
          </a:xfrm>
        </p:spPr>
        <p:txBody>
          <a:bodyPr/>
          <a:lstStyle/>
          <a:p>
            <a:pPr eaLnBrk="1" hangingPunct="1"/>
            <a:r>
              <a:rPr lang="en-US" altLang="en-US" sz="3600" b="1" dirty="0">
                <a:solidFill>
                  <a:srgbClr val="0000FF"/>
                </a:solidFill>
              </a:rPr>
              <a:t>Descriptors of Research Design</a:t>
            </a:r>
          </a:p>
        </p:txBody>
      </p:sp>
      <p:graphicFrame>
        <p:nvGraphicFramePr>
          <p:cNvPr id="372739" name="Group 3">
            <a:extLst>
              <a:ext uri="{FF2B5EF4-FFF2-40B4-BE49-F238E27FC236}">
                <a16:creationId xmlns:a16="http://schemas.microsoft.com/office/drawing/2014/main" id="{1C6DA0C3-CDBA-2E46-A109-64B07A1219D5}"/>
              </a:ext>
            </a:extLst>
          </p:cNvPr>
          <p:cNvGraphicFramePr>
            <a:graphicFrameLocks noGrp="1"/>
          </p:cNvGraphicFramePr>
          <p:nvPr>
            <p:ph sz="half" idx="1"/>
            <p:extLst>
              <p:ext uri="{D42A27DB-BD31-4B8C-83A1-F6EECF244321}">
                <p14:modId xmlns:p14="http://schemas.microsoft.com/office/powerpoint/2010/main" val="2672588774"/>
              </p:ext>
            </p:extLst>
          </p:nvPr>
        </p:nvGraphicFramePr>
        <p:xfrm>
          <a:off x="0" y="836712"/>
          <a:ext cx="9144000" cy="6078541"/>
        </p:xfrm>
        <a:graphic>
          <a:graphicData uri="http://schemas.openxmlformats.org/drawingml/2006/table">
            <a:tbl>
              <a:tblPr/>
              <a:tblGrid>
                <a:gridCol w="6121246">
                  <a:extLst>
                    <a:ext uri="{9D8B030D-6E8A-4147-A177-3AD203B41FA5}">
                      <a16:colId xmlns:a16="http://schemas.microsoft.com/office/drawing/2014/main" val="1297663426"/>
                    </a:ext>
                  </a:extLst>
                </a:gridCol>
                <a:gridCol w="3022754">
                  <a:extLst>
                    <a:ext uri="{9D8B030D-6E8A-4147-A177-3AD203B41FA5}">
                      <a16:colId xmlns:a16="http://schemas.microsoft.com/office/drawing/2014/main" val="3844767911"/>
                    </a:ext>
                  </a:extLst>
                </a:gridCol>
              </a:tblGrid>
              <a:tr h="470949">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2000" b="1" i="0" u="none" strike="noStrike" cap="none" normalizeH="0" baseline="0">
                          <a:ln>
                            <a:noFill/>
                          </a:ln>
                          <a:solidFill>
                            <a:schemeClr val="tx1"/>
                          </a:solidFill>
                          <a:effectLst/>
                          <a:latin typeface="Arial" panose="020B0604020202020204" pitchFamily="34" charset="0"/>
                        </a:rPr>
                        <a:t>Category</a:t>
                      </a:r>
                    </a:p>
                  </a:txBody>
                  <a:tcPr marT="45719" marB="4571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AC07A"/>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2000" b="1" i="0" u="none" strike="noStrike" cap="none" normalizeH="0" baseline="0">
                          <a:ln>
                            <a:noFill/>
                          </a:ln>
                          <a:solidFill>
                            <a:schemeClr val="tx1"/>
                          </a:solidFill>
                          <a:effectLst/>
                          <a:latin typeface="Arial" panose="020B0604020202020204" pitchFamily="34" charset="0"/>
                        </a:rPr>
                        <a:t>Options</a:t>
                      </a:r>
                    </a:p>
                  </a:txBody>
                  <a:tcPr marT="45719" marB="4571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AC07A"/>
                    </a:solidFill>
                  </a:tcPr>
                </a:tc>
                <a:extLst>
                  <a:ext uri="{0D108BD9-81ED-4DB2-BD59-A6C34878D82A}">
                    <a16:rowId xmlns:a16="http://schemas.microsoft.com/office/drawing/2014/main" val="1149771767"/>
                  </a:ext>
                </a:extLst>
              </a:tr>
              <a:tr h="598490">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The degree to which the research question has been crystallized</a:t>
                      </a:r>
                    </a:p>
                  </a:txBody>
                  <a:tcPr marT="45719" marB="4571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Exploratory study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Formal study</a:t>
                      </a:r>
                    </a:p>
                  </a:txBody>
                  <a:tcPr marT="45719" marB="4571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extLst>
                  <a:ext uri="{0D108BD9-81ED-4DB2-BD59-A6C34878D82A}">
                    <a16:rowId xmlns:a16="http://schemas.microsoft.com/office/drawing/2014/main" val="1035562724"/>
                  </a:ext>
                </a:extLst>
              </a:tr>
              <a:tr h="598490">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rPr>
                        <a:t>The method of data collection</a:t>
                      </a:r>
                    </a:p>
                  </a:txBody>
                  <a:tcPr marT="45719" marB="4571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Monitoring</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Communication Study</a:t>
                      </a:r>
                    </a:p>
                  </a:txBody>
                  <a:tcPr marT="45719" marB="4571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extLst>
                  <a:ext uri="{0D108BD9-81ED-4DB2-BD59-A6C34878D82A}">
                    <a16:rowId xmlns:a16="http://schemas.microsoft.com/office/drawing/2014/main" val="2520685646"/>
                  </a:ext>
                </a:extLst>
              </a:tr>
              <a:tr h="598490">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The power of the researcher to produce effects in the variables under study</a:t>
                      </a:r>
                    </a:p>
                  </a:txBody>
                  <a:tcPr marT="45719" marB="4571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Experimental</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Ex post facto</a:t>
                      </a:r>
                    </a:p>
                  </a:txBody>
                  <a:tcPr marT="45719" marB="4571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extLst>
                  <a:ext uri="{0D108BD9-81ED-4DB2-BD59-A6C34878D82A}">
                    <a16:rowId xmlns:a16="http://schemas.microsoft.com/office/drawing/2014/main" val="521055346"/>
                  </a:ext>
                </a:extLst>
              </a:tr>
              <a:tr h="1144938">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The purpose of the study</a:t>
                      </a:r>
                    </a:p>
                  </a:txBody>
                  <a:tcPr marT="45719" marB="4571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Reporting</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Descriptive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Causal-Explanatory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Causal-Predictive</a:t>
                      </a:r>
                    </a:p>
                  </a:txBody>
                  <a:tcPr marT="45719" marB="4571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extLst>
                  <a:ext uri="{0D108BD9-81ED-4DB2-BD59-A6C34878D82A}">
                    <a16:rowId xmlns:a16="http://schemas.microsoft.com/office/drawing/2014/main" val="281303779"/>
                  </a:ext>
                </a:extLst>
              </a:tr>
              <a:tr h="598490">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The time dimension</a:t>
                      </a:r>
                    </a:p>
                  </a:txBody>
                  <a:tcPr marT="45719" marB="4571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Cross-sectional</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Longitudinal</a:t>
                      </a:r>
                    </a:p>
                  </a:txBody>
                  <a:tcPr marT="45719" marB="4571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extLst>
                  <a:ext uri="{0D108BD9-81ED-4DB2-BD59-A6C34878D82A}">
                    <a16:rowId xmlns:a16="http://schemas.microsoft.com/office/drawing/2014/main" val="3948291366"/>
                  </a:ext>
                </a:extLst>
              </a:tr>
              <a:tr h="598490">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The topical scope—breadth and depth—of the study</a:t>
                      </a:r>
                    </a:p>
                  </a:txBody>
                  <a:tcPr marT="45719" marB="4571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Case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Statistical study</a:t>
                      </a:r>
                    </a:p>
                  </a:txBody>
                  <a:tcPr marT="45719" marB="4571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AE0D"/>
                    </a:solidFill>
                  </a:tcPr>
                </a:tc>
                <a:extLst>
                  <a:ext uri="{0D108BD9-81ED-4DB2-BD59-A6C34878D82A}">
                    <a16:rowId xmlns:a16="http://schemas.microsoft.com/office/drawing/2014/main" val="528000403"/>
                  </a:ext>
                </a:extLst>
              </a:tr>
              <a:tr h="871714">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The research environment</a:t>
                      </a:r>
                    </a:p>
                  </a:txBody>
                  <a:tcPr marT="45719" marB="4571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Field setting</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Laboratory research</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a:ln>
                            <a:noFill/>
                          </a:ln>
                          <a:solidFill>
                            <a:schemeClr val="tx1"/>
                          </a:solidFill>
                          <a:effectLst/>
                          <a:latin typeface="Arial" panose="020B0604020202020204" pitchFamily="34" charset="0"/>
                        </a:rPr>
                        <a:t> Simulation</a:t>
                      </a:r>
                    </a:p>
                  </a:txBody>
                  <a:tcPr marT="45719" marB="4571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DD99"/>
                    </a:solidFill>
                  </a:tcPr>
                </a:tc>
                <a:extLst>
                  <a:ext uri="{0D108BD9-81ED-4DB2-BD59-A6C34878D82A}">
                    <a16:rowId xmlns:a16="http://schemas.microsoft.com/office/drawing/2014/main" val="719303771"/>
                  </a:ext>
                </a:extLst>
              </a:tr>
              <a:tr h="598490">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The participants’ perceptional awareness of the research activity</a:t>
                      </a:r>
                    </a:p>
                  </a:txBody>
                  <a:tcPr marT="45719" marB="4571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AE0D"/>
                    </a:solid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 Actual routine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 Modified routine</a:t>
                      </a:r>
                    </a:p>
                  </a:txBody>
                  <a:tcPr marT="45719" marB="4571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AE0D"/>
                    </a:solidFill>
                  </a:tcPr>
                </a:tc>
                <a:extLst>
                  <a:ext uri="{0D108BD9-81ED-4DB2-BD59-A6C34878D82A}">
                    <a16:rowId xmlns:a16="http://schemas.microsoft.com/office/drawing/2014/main" val="4049676053"/>
                  </a:ext>
                </a:extLst>
              </a:tr>
            </a:tbl>
          </a:graphicData>
        </a:graphic>
      </p:graphicFrame>
    </p:spTree>
    <p:extLst>
      <p:ext uri="{BB962C8B-B14F-4D97-AF65-F5344CB8AC3E}">
        <p14:creationId xmlns:p14="http://schemas.microsoft.com/office/powerpoint/2010/main" val="232358435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5" name="Rectangle 9">
            <a:extLst>
              <a:ext uri="{FF2B5EF4-FFF2-40B4-BE49-F238E27FC236}">
                <a16:creationId xmlns:a16="http://schemas.microsoft.com/office/drawing/2014/main" id="{FF008AAD-0D0F-E645-8144-4E5E759760AB}"/>
              </a:ext>
            </a:extLst>
          </p:cNvPr>
          <p:cNvSpPr>
            <a:spLocks noGrp="1" noChangeArrowheads="1"/>
          </p:cNvSpPr>
          <p:nvPr>
            <p:ph type="title"/>
          </p:nvPr>
        </p:nvSpPr>
        <p:spPr>
          <a:xfrm>
            <a:off x="251520" y="-150924"/>
            <a:ext cx="8229600" cy="778098"/>
          </a:xfrm>
        </p:spPr>
        <p:txBody>
          <a:bodyPr/>
          <a:lstStyle/>
          <a:p>
            <a:pPr eaLnBrk="1" hangingPunct="1"/>
            <a:r>
              <a:rPr lang="en-US" altLang="en-US" b="1" dirty="0">
                <a:solidFill>
                  <a:srgbClr val="0000FF"/>
                </a:solidFill>
              </a:rPr>
              <a:t>Key Terms</a:t>
            </a:r>
          </a:p>
        </p:txBody>
      </p:sp>
      <p:sp>
        <p:nvSpPr>
          <p:cNvPr id="84996" name="Rectangle 10">
            <a:extLst>
              <a:ext uri="{FF2B5EF4-FFF2-40B4-BE49-F238E27FC236}">
                <a16:creationId xmlns:a16="http://schemas.microsoft.com/office/drawing/2014/main" id="{F090AFEE-54F4-A94B-BC27-3D75B99E7E69}"/>
              </a:ext>
            </a:extLst>
          </p:cNvPr>
          <p:cNvSpPr>
            <a:spLocks noGrp="1" noChangeArrowheads="1"/>
          </p:cNvSpPr>
          <p:nvPr>
            <p:ph type="body" sz="half" idx="1"/>
          </p:nvPr>
        </p:nvSpPr>
        <p:spPr>
          <a:xfrm>
            <a:off x="0" y="723900"/>
            <a:ext cx="4495800" cy="4793332"/>
          </a:xfrm>
        </p:spPr>
        <p:txBody>
          <a:bodyPr/>
          <a:lstStyle/>
          <a:p>
            <a:pPr marL="520700" indent="-284163" eaLnBrk="1" hangingPunct="1">
              <a:lnSpc>
                <a:spcPct val="90000"/>
              </a:lnSpc>
            </a:pPr>
            <a:r>
              <a:rPr lang="en-US" altLang="en-US" sz="2800" dirty="0"/>
              <a:t>Asymmetrical relationship</a:t>
            </a:r>
          </a:p>
          <a:p>
            <a:pPr marL="520700" indent="-284163" eaLnBrk="1" hangingPunct="1">
              <a:lnSpc>
                <a:spcPct val="90000"/>
              </a:lnSpc>
            </a:pPr>
            <a:r>
              <a:rPr lang="en-US" altLang="en-US" sz="2800" dirty="0"/>
              <a:t>Case study</a:t>
            </a:r>
          </a:p>
          <a:p>
            <a:pPr marL="520700" indent="-284163" eaLnBrk="1" hangingPunct="1">
              <a:lnSpc>
                <a:spcPct val="90000"/>
              </a:lnSpc>
            </a:pPr>
            <a:r>
              <a:rPr lang="en-US" altLang="en-US" sz="2800" dirty="0"/>
              <a:t>Causal study</a:t>
            </a:r>
          </a:p>
          <a:p>
            <a:pPr marL="520700" indent="-284163" eaLnBrk="1" hangingPunct="1">
              <a:lnSpc>
                <a:spcPct val="90000"/>
              </a:lnSpc>
            </a:pPr>
            <a:r>
              <a:rPr lang="en-US" altLang="en-US" sz="2800" dirty="0"/>
              <a:t>Causation</a:t>
            </a:r>
          </a:p>
          <a:p>
            <a:pPr marL="520700" indent="-284163" eaLnBrk="1" hangingPunct="1">
              <a:lnSpc>
                <a:spcPct val="90000"/>
              </a:lnSpc>
            </a:pPr>
            <a:r>
              <a:rPr lang="en-US" altLang="en-US" sz="2800" dirty="0"/>
              <a:t>Children’s panels</a:t>
            </a:r>
          </a:p>
          <a:p>
            <a:pPr marL="520700" indent="-284163" eaLnBrk="1" hangingPunct="1">
              <a:lnSpc>
                <a:spcPct val="90000"/>
              </a:lnSpc>
            </a:pPr>
            <a:r>
              <a:rPr lang="en-US" altLang="en-US" sz="2800" dirty="0"/>
              <a:t>Communication study</a:t>
            </a:r>
          </a:p>
          <a:p>
            <a:pPr marL="520700" indent="-284163" eaLnBrk="1" hangingPunct="1">
              <a:lnSpc>
                <a:spcPct val="90000"/>
              </a:lnSpc>
            </a:pPr>
            <a:r>
              <a:rPr lang="en-US" altLang="en-US" sz="2800" dirty="0"/>
              <a:t>Control</a:t>
            </a:r>
          </a:p>
          <a:p>
            <a:pPr marL="520700" indent="-284163" eaLnBrk="1" hangingPunct="1">
              <a:lnSpc>
                <a:spcPct val="90000"/>
              </a:lnSpc>
            </a:pPr>
            <a:r>
              <a:rPr lang="en-US" altLang="en-US" sz="2800" dirty="0"/>
              <a:t>Control group</a:t>
            </a:r>
          </a:p>
          <a:p>
            <a:pPr marL="520700" indent="-284163" eaLnBrk="1" hangingPunct="1">
              <a:lnSpc>
                <a:spcPct val="90000"/>
              </a:lnSpc>
            </a:pPr>
            <a:r>
              <a:rPr lang="en-US" altLang="en-US" sz="2800" dirty="0"/>
              <a:t>Correlation</a:t>
            </a:r>
          </a:p>
          <a:p>
            <a:pPr marL="520700" indent="-284163" eaLnBrk="1" hangingPunct="1">
              <a:lnSpc>
                <a:spcPct val="90000"/>
              </a:lnSpc>
            </a:pPr>
            <a:r>
              <a:rPr lang="en-US" altLang="en-US" sz="2800" dirty="0"/>
              <a:t>Cross-sectional study</a:t>
            </a:r>
          </a:p>
        </p:txBody>
      </p:sp>
      <p:sp>
        <p:nvSpPr>
          <p:cNvPr id="84997" name="Rectangle 11">
            <a:extLst>
              <a:ext uri="{FF2B5EF4-FFF2-40B4-BE49-F238E27FC236}">
                <a16:creationId xmlns:a16="http://schemas.microsoft.com/office/drawing/2014/main" id="{D73AB712-399F-1347-A1F0-9382A3ED063C}"/>
              </a:ext>
            </a:extLst>
          </p:cNvPr>
          <p:cNvSpPr>
            <a:spLocks noGrp="1" noChangeArrowheads="1"/>
          </p:cNvSpPr>
          <p:nvPr>
            <p:ph type="body" sz="half" idx="2"/>
          </p:nvPr>
        </p:nvSpPr>
        <p:spPr>
          <a:xfrm>
            <a:off x="4240213" y="627174"/>
            <a:ext cx="4903787" cy="5410200"/>
          </a:xfrm>
        </p:spPr>
        <p:txBody>
          <a:bodyPr/>
          <a:lstStyle/>
          <a:p>
            <a:pPr marL="568325" indent="-331788" eaLnBrk="1" hangingPunct="1">
              <a:lnSpc>
                <a:spcPct val="90000"/>
              </a:lnSpc>
            </a:pPr>
            <a:r>
              <a:rPr lang="en-US" altLang="en-US" sz="2800" dirty="0"/>
              <a:t>Descriptive study</a:t>
            </a:r>
          </a:p>
          <a:p>
            <a:pPr marL="568325" indent="-331788" eaLnBrk="1" hangingPunct="1">
              <a:lnSpc>
                <a:spcPct val="90000"/>
              </a:lnSpc>
            </a:pPr>
            <a:r>
              <a:rPr lang="en-US" altLang="en-US" sz="2800" dirty="0"/>
              <a:t>Ethnographic research</a:t>
            </a:r>
          </a:p>
          <a:p>
            <a:pPr marL="568325" indent="-331788" eaLnBrk="1" hangingPunct="1">
              <a:lnSpc>
                <a:spcPct val="90000"/>
              </a:lnSpc>
            </a:pPr>
            <a:r>
              <a:rPr lang="en-US" altLang="en-US" sz="2800" dirty="0"/>
              <a:t>Ex post facto design</a:t>
            </a:r>
          </a:p>
          <a:p>
            <a:pPr marL="568325" indent="-331788" eaLnBrk="1" hangingPunct="1">
              <a:lnSpc>
                <a:spcPct val="90000"/>
              </a:lnSpc>
            </a:pPr>
            <a:r>
              <a:rPr lang="en-US" altLang="en-US" sz="2800" dirty="0"/>
              <a:t>Experience</a:t>
            </a:r>
          </a:p>
          <a:p>
            <a:pPr marL="568325" indent="-331788" eaLnBrk="1" hangingPunct="1">
              <a:lnSpc>
                <a:spcPct val="90000"/>
              </a:lnSpc>
            </a:pPr>
            <a:r>
              <a:rPr lang="en-US" altLang="en-US" sz="2800" dirty="0"/>
              <a:t>Experiment</a:t>
            </a:r>
          </a:p>
          <a:p>
            <a:pPr marL="568325" indent="-331788" eaLnBrk="1" hangingPunct="1">
              <a:lnSpc>
                <a:spcPct val="90000"/>
              </a:lnSpc>
            </a:pPr>
            <a:r>
              <a:rPr lang="en-US" altLang="en-US" sz="2800" dirty="0"/>
              <a:t>Exploratory study</a:t>
            </a:r>
          </a:p>
          <a:p>
            <a:pPr marL="568325" indent="-331788" eaLnBrk="1" hangingPunct="1">
              <a:lnSpc>
                <a:spcPct val="90000"/>
              </a:lnSpc>
            </a:pPr>
            <a:r>
              <a:rPr lang="en-US" altLang="en-US" sz="2800" dirty="0"/>
              <a:t>Field conditions</a:t>
            </a:r>
          </a:p>
          <a:p>
            <a:pPr marL="568325" indent="-331788" eaLnBrk="1" hangingPunct="1">
              <a:lnSpc>
                <a:spcPct val="90000"/>
              </a:lnSpc>
            </a:pPr>
            <a:r>
              <a:rPr lang="en-US" altLang="en-US" sz="2800" dirty="0"/>
              <a:t>Focus group</a:t>
            </a:r>
          </a:p>
          <a:p>
            <a:pPr marL="568325" indent="-331788" eaLnBrk="1" hangingPunct="1">
              <a:lnSpc>
                <a:spcPct val="90000"/>
              </a:lnSpc>
            </a:pPr>
            <a:r>
              <a:rPr lang="en-US" altLang="en-US" sz="2800" dirty="0"/>
              <a:t>Formal study</a:t>
            </a:r>
          </a:p>
          <a:p>
            <a:pPr marL="568325" indent="-331788" eaLnBrk="1" hangingPunct="1">
              <a:lnSpc>
                <a:spcPct val="90000"/>
              </a:lnSpc>
            </a:pPr>
            <a:r>
              <a:rPr lang="en-US" altLang="en-US" sz="2800" dirty="0"/>
              <a:t>Individual depth interview</a:t>
            </a:r>
          </a:p>
          <a:p>
            <a:pPr marL="568325" indent="-331788" eaLnBrk="1" hangingPunct="1">
              <a:lnSpc>
                <a:spcPct val="90000"/>
              </a:lnSpc>
            </a:pPr>
            <a:r>
              <a:rPr lang="en-US" altLang="en-US" sz="2800" dirty="0"/>
              <a:t>Intranet</a:t>
            </a:r>
          </a:p>
          <a:p>
            <a:pPr marL="568325" indent="-331788" eaLnBrk="1" hangingPunct="1">
              <a:lnSpc>
                <a:spcPct val="90000"/>
              </a:lnSpc>
              <a:buFontTx/>
              <a:buNone/>
            </a:pPr>
            <a:endParaRPr lang="en-US" altLang="en-US" sz="2800" dirty="0"/>
          </a:p>
        </p:txBody>
      </p:sp>
    </p:spTree>
    <p:extLst>
      <p:ext uri="{BB962C8B-B14F-4D97-AF65-F5344CB8AC3E}">
        <p14:creationId xmlns:p14="http://schemas.microsoft.com/office/powerpoint/2010/main" val="1164733213"/>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8">
            <a:extLst>
              <a:ext uri="{FF2B5EF4-FFF2-40B4-BE49-F238E27FC236}">
                <a16:creationId xmlns:a16="http://schemas.microsoft.com/office/drawing/2014/main" id="{A6226A3A-0299-B84C-B761-E35CEB44B8F2}"/>
              </a:ext>
            </a:extLst>
          </p:cNvPr>
          <p:cNvSpPr>
            <a:spLocks noGrp="1" noChangeArrowheads="1"/>
          </p:cNvSpPr>
          <p:nvPr>
            <p:ph type="title"/>
          </p:nvPr>
        </p:nvSpPr>
        <p:spPr/>
        <p:txBody>
          <a:bodyPr/>
          <a:lstStyle/>
          <a:p>
            <a:pPr eaLnBrk="1" hangingPunct="1"/>
            <a:r>
              <a:rPr lang="en-US" altLang="en-US" b="1" dirty="0">
                <a:solidFill>
                  <a:srgbClr val="0000FF"/>
                </a:solidFill>
              </a:rPr>
              <a:t>Key Terms </a:t>
            </a:r>
            <a:r>
              <a:rPr lang="en-US" altLang="en-US" dirty="0">
                <a:solidFill>
                  <a:srgbClr val="FF0000"/>
                </a:solidFill>
              </a:rPr>
              <a:t>(cont.)</a:t>
            </a:r>
          </a:p>
        </p:txBody>
      </p:sp>
      <p:sp>
        <p:nvSpPr>
          <p:cNvPr id="87044" name="Rectangle 9">
            <a:extLst>
              <a:ext uri="{FF2B5EF4-FFF2-40B4-BE49-F238E27FC236}">
                <a16:creationId xmlns:a16="http://schemas.microsoft.com/office/drawing/2014/main" id="{9B49BA53-65BD-4545-8B0D-D2078A42E710}"/>
              </a:ext>
            </a:extLst>
          </p:cNvPr>
          <p:cNvSpPr>
            <a:spLocks noGrp="1" noChangeArrowheads="1"/>
          </p:cNvSpPr>
          <p:nvPr>
            <p:ph type="body" sz="half" idx="1"/>
          </p:nvPr>
        </p:nvSpPr>
        <p:spPr>
          <a:xfrm>
            <a:off x="0" y="1447800"/>
            <a:ext cx="4648200" cy="3790950"/>
          </a:xfrm>
        </p:spPr>
        <p:txBody>
          <a:bodyPr/>
          <a:lstStyle/>
          <a:p>
            <a:pPr marL="568325" indent="-395288" eaLnBrk="1" hangingPunct="1"/>
            <a:r>
              <a:rPr lang="en-US" altLang="en-US" sz="2800"/>
              <a:t>Laboratory conditions</a:t>
            </a:r>
          </a:p>
          <a:p>
            <a:pPr marL="568325" indent="-395288" eaLnBrk="1" hangingPunct="1"/>
            <a:r>
              <a:rPr lang="en-US" altLang="en-US" sz="2800"/>
              <a:t>Longitudinal study</a:t>
            </a:r>
          </a:p>
          <a:p>
            <a:pPr marL="568325" indent="-395288" eaLnBrk="1" hangingPunct="1"/>
            <a:r>
              <a:rPr lang="en-US" altLang="en-US" sz="2800"/>
              <a:t>Matching</a:t>
            </a:r>
          </a:p>
          <a:p>
            <a:pPr marL="568325" indent="-395288" eaLnBrk="1" hangingPunct="1"/>
            <a:r>
              <a:rPr lang="en-US" altLang="en-US" sz="2800"/>
              <a:t>Monitoring</a:t>
            </a:r>
          </a:p>
          <a:p>
            <a:pPr marL="568325" indent="-395288" eaLnBrk="1" hangingPunct="1"/>
            <a:r>
              <a:rPr lang="en-US" altLang="en-US" sz="2800"/>
              <a:t>Primary data</a:t>
            </a:r>
          </a:p>
          <a:p>
            <a:pPr marL="568325" indent="-395288" eaLnBrk="1" hangingPunct="1"/>
            <a:r>
              <a:rPr lang="en-US" altLang="en-US" sz="2800"/>
              <a:t>Qualitative techniques</a:t>
            </a:r>
          </a:p>
          <a:p>
            <a:pPr marL="568325" indent="-395288" eaLnBrk="1" hangingPunct="1"/>
            <a:r>
              <a:rPr lang="en-US" altLang="en-US" sz="2800"/>
              <a:t>Random assignment</a:t>
            </a:r>
          </a:p>
        </p:txBody>
      </p:sp>
      <p:sp>
        <p:nvSpPr>
          <p:cNvPr id="87045" name="Rectangle 10">
            <a:extLst>
              <a:ext uri="{FF2B5EF4-FFF2-40B4-BE49-F238E27FC236}">
                <a16:creationId xmlns:a16="http://schemas.microsoft.com/office/drawing/2014/main" id="{4FE0D399-8879-3147-92C1-9D1D6ECF4BC7}"/>
              </a:ext>
            </a:extLst>
          </p:cNvPr>
          <p:cNvSpPr>
            <a:spLocks noGrp="1" noChangeArrowheads="1"/>
          </p:cNvSpPr>
          <p:nvPr>
            <p:ph type="body" sz="half" idx="2"/>
          </p:nvPr>
        </p:nvSpPr>
        <p:spPr>
          <a:xfrm>
            <a:off x="4648200" y="1447800"/>
            <a:ext cx="4495800" cy="3790950"/>
          </a:xfrm>
        </p:spPr>
        <p:txBody>
          <a:bodyPr/>
          <a:lstStyle/>
          <a:p>
            <a:pPr eaLnBrk="1" hangingPunct="1"/>
            <a:r>
              <a:rPr lang="en-US" altLang="en-US" sz="2800"/>
              <a:t>Reciprocal relationship</a:t>
            </a:r>
          </a:p>
          <a:p>
            <a:pPr eaLnBrk="1" hangingPunct="1"/>
            <a:r>
              <a:rPr lang="en-US" altLang="en-US" sz="2800"/>
              <a:t>Research design</a:t>
            </a:r>
          </a:p>
          <a:p>
            <a:pPr eaLnBrk="1" hangingPunct="1"/>
            <a:r>
              <a:rPr lang="en-US" altLang="en-US" sz="2800"/>
              <a:t>Secondary data</a:t>
            </a:r>
          </a:p>
          <a:p>
            <a:pPr eaLnBrk="1" hangingPunct="1"/>
            <a:r>
              <a:rPr lang="en-US" altLang="en-US" sz="2800"/>
              <a:t>Simulation</a:t>
            </a:r>
          </a:p>
          <a:p>
            <a:pPr eaLnBrk="1" hangingPunct="1"/>
            <a:r>
              <a:rPr lang="en-US" altLang="en-US" sz="2800"/>
              <a:t>Statistical study</a:t>
            </a:r>
          </a:p>
          <a:p>
            <a:pPr eaLnBrk="1" hangingPunct="1"/>
            <a:r>
              <a:rPr lang="en-US" altLang="en-US" sz="2800"/>
              <a:t>Symmetrical relationship</a:t>
            </a:r>
          </a:p>
        </p:txBody>
      </p:sp>
    </p:spTree>
    <p:extLst>
      <p:ext uri="{BB962C8B-B14F-4D97-AF65-F5344CB8AC3E}">
        <p14:creationId xmlns:p14="http://schemas.microsoft.com/office/powerpoint/2010/main" val="335455642"/>
      </p:ext>
    </p:extLst>
  </p:cSld>
  <p:clrMapOvr>
    <a:masterClrMapping/>
  </p:clrMapOvr>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3096</TotalTime>
  <Words>4078</Words>
  <Application>Microsoft Macintosh PowerPoint</Application>
  <PresentationFormat>On-screen Show (4:3)</PresentationFormat>
  <Paragraphs>624</Paragraphs>
  <Slides>41</Slides>
  <Notes>38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Arial</vt:lpstr>
      <vt:lpstr>Myriad Pro</vt:lpstr>
      <vt:lpstr>Verdana</vt:lpstr>
      <vt:lpstr>20140311PresentationUWTSDTemplate</vt:lpstr>
      <vt:lpstr>  Research Principles and Philosophy  [LCDB7007]   Week  3  (Part 2 of 2)  Research Design </vt:lpstr>
      <vt:lpstr>Learning Objectives</vt:lpstr>
      <vt:lpstr>What Is Research Design?</vt:lpstr>
      <vt:lpstr>What Tools Are Used in  Designing Research?</vt:lpstr>
      <vt:lpstr>What Tools Are Used in  Designing Research?</vt:lpstr>
      <vt:lpstr>Design in the Research Process</vt:lpstr>
      <vt:lpstr>Descriptors of Research Design</vt:lpstr>
      <vt:lpstr>Degree of Question Crystallization</vt:lpstr>
      <vt:lpstr>Desired Outcomes of Exploratory Studies</vt:lpstr>
      <vt:lpstr>Desired Outcomes of Exploratory Studies (cont.)</vt:lpstr>
      <vt:lpstr>Commonly Used Exploratory Techniques</vt:lpstr>
      <vt:lpstr>Experience Surveys</vt:lpstr>
      <vt:lpstr>Focus Groups</vt:lpstr>
      <vt:lpstr>Descriptors of Research Design</vt:lpstr>
      <vt:lpstr>Data Collection Method</vt:lpstr>
      <vt:lpstr>Descriptors of Research Design</vt:lpstr>
      <vt:lpstr>The Time Dimension</vt:lpstr>
      <vt:lpstr>Descriptors of Research Design</vt:lpstr>
      <vt:lpstr>The Topical Scope</vt:lpstr>
      <vt:lpstr>Descriptors of Research Design</vt:lpstr>
      <vt:lpstr>The Research Environment</vt:lpstr>
      <vt:lpstr>Descriptors of Research Design</vt:lpstr>
      <vt:lpstr>Purpose of the Study</vt:lpstr>
      <vt:lpstr>Descriptive Studies</vt:lpstr>
      <vt:lpstr>Descriptive Studies</vt:lpstr>
      <vt:lpstr>Descriptors of Research Design</vt:lpstr>
      <vt:lpstr>Experimental Effects</vt:lpstr>
      <vt:lpstr>Ex Post Facto Design</vt:lpstr>
      <vt:lpstr>Causation &amp; Experimental Design</vt:lpstr>
      <vt:lpstr>Mills Method of Agreement</vt:lpstr>
      <vt:lpstr>Mills Method of Difference</vt:lpstr>
      <vt:lpstr>Causal Studies</vt:lpstr>
      <vt:lpstr>Understanding Casual Relationships</vt:lpstr>
      <vt:lpstr>Asymmetrical Casual Relationships</vt:lpstr>
      <vt:lpstr>Types of Asymmetrical Causal Relationships</vt:lpstr>
      <vt:lpstr>Evidence of Causality </vt:lpstr>
      <vt:lpstr>Descriptors of Research Design</vt:lpstr>
      <vt:lpstr>Participants’ Perceptional Awareness</vt:lpstr>
      <vt:lpstr>Descriptors of Research Design</vt:lpstr>
      <vt:lpstr>Key Terms</vt:lpstr>
      <vt:lpstr>Key Terms (cont.)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185</cp:revision>
  <cp:lastPrinted>2018-07-09T15:27:01Z</cp:lastPrinted>
  <dcterms:created xsi:type="dcterms:W3CDTF">2002-10-07T19:43:58Z</dcterms:created>
  <dcterms:modified xsi:type="dcterms:W3CDTF">2022-03-01T08:53:18Z</dcterms:modified>
</cp:coreProperties>
</file>