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728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80" r:id="rId6"/>
    <p:sldId id="284" r:id="rId7"/>
    <p:sldId id="281" r:id="rId8"/>
    <p:sldId id="282" r:id="rId9"/>
    <p:sldId id="283" r:id="rId10"/>
    <p:sldId id="292" r:id="rId11"/>
    <p:sldId id="293" r:id="rId12"/>
    <p:sldId id="294" r:id="rId13"/>
    <p:sldId id="295" r:id="rId14"/>
    <p:sldId id="296" r:id="rId15"/>
    <p:sldId id="298" r:id="rId16"/>
    <p:sldId id="267" r:id="rId17"/>
    <p:sldId id="273" r:id="rId18"/>
    <p:sldId id="279" r:id="rId19"/>
    <p:sldId id="286" r:id="rId20"/>
    <p:sldId id="288" r:id="rId21"/>
    <p:sldId id="289" r:id="rId22"/>
    <p:sldId id="290" r:id="rId23"/>
    <p:sldId id="285" r:id="rId24"/>
    <p:sldId id="291" r:id="rId25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43"/>
  </p:normalViewPr>
  <p:slideViewPr>
    <p:cSldViewPr snapToGrid="0" snapToObjects="1">
      <p:cViewPr varScale="1">
        <p:scale>
          <a:sx n="140" d="100"/>
          <a:sy n="140" d="100"/>
        </p:scale>
        <p:origin x="840" y="18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notesMaster" Target="notesMasters/notesMaster1.xml"/><Relationship Id="rId27" Type="http://schemas.openxmlformats.org/officeDocument/2006/relationships/presProps" Target="presProps.xml"/><Relationship Id="rId28" Type="http://schemas.openxmlformats.org/officeDocument/2006/relationships/viewProps" Target="viewProps.xml"/><Relationship Id="rId29" Type="http://schemas.openxmlformats.org/officeDocument/2006/relationships/theme" Target="theme/theme1.xml"/><Relationship Id="rId3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8C4BD1-5D3E-8244-BF2B-C037A67076C1}" type="datetimeFigureOut">
              <a:rPr lang="en-US" smtClean="0"/>
              <a:t>11/28/19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EAE3A9-AA39-864A-9CB5-DF4972FA6E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949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EAE3A9-AA39-864A-9CB5-DF4972FA6EC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652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a classical screen story, the protagonist is struggling to do something, they have a goal. Stopping them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achieving this goal are the forces of antagonism, often another person, the antagonist. Without this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struggle, any achievement of the character lacks real merit (and real interest for a mainstream audience, it is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argued).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1A0CBA-B4CA-474C-BA92-8AF21917A40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8565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Characters struggle against obstacles. The most immediate are physical ones that put the life of the character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 risk; if they are killed they cannot achieve their goal. Because there is so much at stake, genres that have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form of conflict are always popular, although they can quickly lapse into cliché.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1A0CBA-B4CA-474C-BA92-8AF21917A40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2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Conflict is about something, it is symbolic or metaphorical to the audience. In Titanic, this is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represented by Rose's internal dilemma, is about class and gender divides, and about the opportunity to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transcend these offered by new world of liberty, the USA, in contrast to the old world, Europe. It can help to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 about this aspect of conflict as a moral argument, the protagonist and antagonist representing different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sides. This can apply to any genre of narrative film.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1A0CBA-B4CA-474C-BA92-8AF21917A40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772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main character in a mainstream film will have a clear goal, and their struggle for that goal not only drives the film but symbolises what it is about.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Other characters can personify concepts that the main character (and their goal)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are in conflict with </a:t>
            </a:r>
            <a:r>
              <a:rPr lang="mr-IN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–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when creating stories considering how characters might represent conflicting ideas can be a very useful tool.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Main characters will often have divergent wants and needs, the conflicting conscious and unconscious desires.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1A0CBA-B4CA-474C-BA92-8AF21917A40C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8527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3429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3D26B-DFC2-4248-8ED0-AD3E108CBDD7}" type="datetime1">
              <a:rPr lang="en-US" smtClean="0"/>
              <a:pPr/>
              <a:t>11/28/19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2914650"/>
            <a:ext cx="6400800" cy="131445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05916"/>
            <a:ext cx="7772400" cy="1102519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F932-D99A-4087-BFB1-EA42FAFC8D2C}" type="datetime1">
              <a:rPr lang="en-US" smtClean="0"/>
              <a:pPr/>
              <a:t>11/28/19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200150"/>
            <a:ext cx="7924800" cy="30861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3721894"/>
            <a:ext cx="7885113" cy="1021556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1" y="2596754"/>
            <a:ext cx="7885113" cy="1125140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96367-2F2B-4F6E-ACF4-15FA13738E10}" type="datetime1">
              <a:rPr lang="en-US" smtClean="0"/>
              <a:pPr/>
              <a:t>11/28/19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200150"/>
            <a:ext cx="3733800" cy="30861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200150"/>
            <a:ext cx="3733800" cy="30861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3498D-21C7-408B-8EF5-5B55DEF0BFD5}" type="datetime1">
              <a:rPr lang="en-US" smtClean="0"/>
              <a:pPr/>
              <a:t>11/28/19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57350"/>
            <a:ext cx="3733800" cy="26289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57350"/>
            <a:ext cx="3733800" cy="26289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200150"/>
            <a:ext cx="3733800" cy="431006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200150"/>
            <a:ext cx="3733800" cy="431006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B246E-8FD1-42FF-94A4-E4133095C37A}" type="datetime1">
              <a:rPr lang="en-US" smtClean="0"/>
              <a:pPr/>
              <a:t>11/28/19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939D4-B818-4372-B1EE-7CB6D5BBC74A}" type="datetime1">
              <a:rPr lang="en-US" smtClean="0"/>
              <a:pPr/>
              <a:t>11/28/19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5E438-4D0D-4834-B658-A90420491D98}" type="datetime1">
              <a:rPr lang="en-US" smtClean="0"/>
              <a:pPr/>
              <a:t>11/28/19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085850"/>
            <a:ext cx="4648200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085850"/>
            <a:ext cx="2971800" cy="82296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1910919"/>
            <a:ext cx="2971800" cy="2375332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ADFA-7142-4015-85E6-1712F15FA709}" type="datetime1">
              <a:rPr lang="en-US" smtClean="0"/>
              <a:pPr/>
              <a:t>11/28/19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085850"/>
            <a:ext cx="2971800" cy="82296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085850"/>
            <a:ext cx="3419856" cy="260604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1910918"/>
            <a:ext cx="2971800" cy="1803832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581E0-D653-4D78-A48F-41D80498BC7E}" type="datetime1">
              <a:rPr lang="en-US" smtClean="0"/>
              <a:pPr/>
              <a:t>11/28/19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4C003-38E8-486A-9BFD-47E55D87241C}" type="datetime1">
              <a:rPr lang="en-US" smtClean="0"/>
              <a:pPr/>
              <a:t>11/28/19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9EAA3-934B-41DB-B3B1-806F4BE5CC37}" type="datetime1">
              <a:rPr lang="en-US" smtClean="0"/>
              <a:pPr/>
              <a:t>11/28/19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D8F89-7CFD-2347-A747-03B7121B93F5}" type="datetimeFigureOut">
              <a:rPr lang="en-US" smtClean="0"/>
              <a:t>11/28/19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51C2E-11F7-DD48-873F-2EEE10B662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938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200151"/>
            <a:ext cx="79248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4767263"/>
            <a:ext cx="15240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8B3AFFF1-9C47-49F0-AE12-AF188F3F4E82}" type="datetime1">
              <a:rPr lang="en-US" smtClean="0"/>
              <a:pPr/>
              <a:t>11/28/19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4767263"/>
            <a:ext cx="990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729" r:id="rId1"/>
    <p:sldLayoutId id="2147484730" r:id="rId2"/>
    <p:sldLayoutId id="2147484731" r:id="rId3"/>
    <p:sldLayoutId id="2147484732" r:id="rId4"/>
    <p:sldLayoutId id="2147484733" r:id="rId5"/>
    <p:sldLayoutId id="2147484734" r:id="rId6"/>
    <p:sldLayoutId id="2147484735" r:id="rId7"/>
    <p:sldLayoutId id="2147484736" r:id="rId8"/>
    <p:sldLayoutId id="2147484737" r:id="rId9"/>
    <p:sldLayoutId id="2147484738" r:id="rId10"/>
    <p:sldLayoutId id="2147484739" r:id="rId11"/>
    <p:sldLayoutId id="2147484740" r:id="rId12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Creative practice</a:t>
            </a:r>
          </a:p>
        </p:txBody>
      </p:sp>
    </p:spTree>
    <p:extLst>
      <p:ext uri="{BB962C8B-B14F-4D97-AF65-F5344CB8AC3E}">
        <p14:creationId xmlns:p14="http://schemas.microsoft.com/office/powerpoint/2010/main" val="22500634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Creative practice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Overview of module</a:t>
            </a:r>
          </a:p>
          <a:p>
            <a:r>
              <a:rPr lang="en-US" dirty="0"/>
              <a:t>Assignment briefs</a:t>
            </a:r>
          </a:p>
          <a:p>
            <a:r>
              <a:rPr lang="en-US" dirty="0"/>
              <a:t>Feedback and assessment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3234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E103259-5164-054E-8E76-1F23B57B3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Creative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8792B39-EF96-1B42-8174-5206257EBFF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Develop an idea</a:t>
            </a:r>
          </a:p>
          <a:p>
            <a:r>
              <a:rPr lang="en-US" dirty="0"/>
              <a:t>Research relevant aspects of potential project</a:t>
            </a:r>
          </a:p>
          <a:p>
            <a:r>
              <a:rPr lang="en-US" dirty="0"/>
              <a:t>Create a video pitch for the project</a:t>
            </a:r>
          </a:p>
          <a:p>
            <a:r>
              <a:rPr lang="en-US" dirty="0"/>
              <a:t>Create a visual essay reflecting on your work</a:t>
            </a:r>
          </a:p>
        </p:txBody>
      </p:sp>
    </p:spTree>
    <p:extLst>
      <p:ext uri="{BB962C8B-B14F-4D97-AF65-F5344CB8AC3E}">
        <p14:creationId xmlns:p14="http://schemas.microsoft.com/office/powerpoint/2010/main" val="22052507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2D8AC90-B77D-9043-9F84-637A8B37B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What you will learn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5F6F3FE-29C6-4847-9335-7A3E1F03954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Researching for different aspects of and/or roles on a production</a:t>
            </a:r>
          </a:p>
          <a:p>
            <a:r>
              <a:rPr lang="en-US" dirty="0"/>
              <a:t>Brainstorming and developing ideas</a:t>
            </a:r>
          </a:p>
          <a:p>
            <a:r>
              <a:rPr lang="en-US" dirty="0"/>
              <a:t>Selecting and analyzing comps</a:t>
            </a:r>
          </a:p>
          <a:p>
            <a:r>
              <a:rPr lang="en-US" dirty="0"/>
              <a:t>Assessing practicality of ideas</a:t>
            </a:r>
          </a:p>
          <a:p>
            <a:r>
              <a:rPr lang="en-US" dirty="0"/>
              <a:t>Pitching projects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74353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49AC4C6-3658-EB48-9506-B117D04CB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How you will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1737427-D1C4-744B-8A3C-2B1155E2747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Generate idea(s) for potential short film project(s)</a:t>
            </a:r>
          </a:p>
          <a:p>
            <a:r>
              <a:rPr lang="en-US" dirty="0"/>
              <a:t>You will either:</a:t>
            </a:r>
          </a:p>
          <a:p>
            <a:pPr lvl="1"/>
            <a:r>
              <a:rPr lang="en-US" dirty="0"/>
              <a:t>Work with others in teams of complementary roles on the same project, each creating a role-specific pitch and reflection</a:t>
            </a:r>
          </a:p>
          <a:p>
            <a:pPr marL="457200" lvl="1" indent="0">
              <a:buNone/>
            </a:pPr>
            <a:r>
              <a:rPr lang="en-US" dirty="0"/>
              <a:t>Or:</a:t>
            </a:r>
          </a:p>
          <a:p>
            <a:pPr lvl="1"/>
            <a:r>
              <a:rPr lang="en-US" dirty="0"/>
              <a:t>Work with others in study groups to discuss and support ideas generation and project development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179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Development &amp; Pitching process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Brainstorm idea(s)</a:t>
            </a:r>
          </a:p>
          <a:p>
            <a:r>
              <a:rPr lang="en-US" dirty="0" smtClean="0"/>
              <a:t>Research comps</a:t>
            </a:r>
          </a:p>
          <a:p>
            <a:r>
              <a:rPr lang="en-US" dirty="0" smtClean="0"/>
              <a:t>Test ideas</a:t>
            </a:r>
          </a:p>
          <a:p>
            <a:r>
              <a:rPr lang="en-US" dirty="0" smtClean="0"/>
              <a:t>Revise ideas</a:t>
            </a:r>
          </a:p>
          <a:p>
            <a:r>
              <a:rPr lang="en-US" dirty="0" smtClean="0"/>
              <a:t>(Repeat as necessary)</a:t>
            </a:r>
          </a:p>
          <a:p>
            <a:r>
              <a:rPr lang="en-US" dirty="0" smtClean="0"/>
              <a:t>Create pitch presentation</a:t>
            </a:r>
          </a:p>
          <a:p>
            <a:r>
              <a:rPr lang="en-US" dirty="0" smtClean="0"/>
              <a:t>Reflect on development process</a:t>
            </a:r>
          </a:p>
        </p:txBody>
      </p:sp>
    </p:spTree>
    <p:extLst>
      <p:ext uri="{BB962C8B-B14F-4D97-AF65-F5344CB8AC3E}">
        <p14:creationId xmlns:p14="http://schemas.microsoft.com/office/powerpoint/2010/main" val="2034745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Comps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S</a:t>
            </a:r>
            <a:r>
              <a:rPr lang="en-US" dirty="0" smtClean="0"/>
              <a:t>hort for comparable films</a:t>
            </a:r>
          </a:p>
          <a:p>
            <a:r>
              <a:rPr lang="en-US" dirty="0" smtClean="0"/>
              <a:t>Term used in film sales and distribution </a:t>
            </a:r>
          </a:p>
          <a:p>
            <a:r>
              <a:rPr lang="en-US" dirty="0" smtClean="0"/>
              <a:t>Used to help </a:t>
            </a:r>
            <a:r>
              <a:rPr lang="en-US" dirty="0" err="1" smtClean="0"/>
              <a:t>analyse</a:t>
            </a:r>
            <a:r>
              <a:rPr lang="en-US" dirty="0" smtClean="0"/>
              <a:t> potential financial performance of a project</a:t>
            </a:r>
          </a:p>
          <a:p>
            <a:r>
              <a:rPr lang="en-US" dirty="0"/>
              <a:t>Students will identify and </a:t>
            </a:r>
            <a:r>
              <a:rPr lang="en-US" dirty="0" err="1"/>
              <a:t>analyse</a:t>
            </a:r>
            <a:r>
              <a:rPr lang="en-US" dirty="0"/>
              <a:t> comps to help project development </a:t>
            </a:r>
          </a:p>
          <a:p>
            <a:r>
              <a:rPr lang="en-US" dirty="0"/>
              <a:t>Each role/aspect of production will use comps in a different </a:t>
            </a:r>
            <a:r>
              <a:rPr lang="en-US" dirty="0" smtClean="0"/>
              <a:t>way</a:t>
            </a:r>
          </a:p>
          <a:p>
            <a:r>
              <a:rPr lang="en-US" dirty="0" smtClean="0"/>
              <a:t>Consider budget level of film when selecting appropriate comps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5944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Comps as part of development process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Scriptwriter </a:t>
            </a:r>
            <a:r>
              <a:rPr lang="mr-IN" dirty="0" smtClean="0"/>
              <a:t>–</a:t>
            </a:r>
            <a:r>
              <a:rPr lang="en-US" dirty="0" smtClean="0"/>
              <a:t> comps for story structure/subject</a:t>
            </a:r>
          </a:p>
          <a:p>
            <a:r>
              <a:rPr lang="en-US" dirty="0" smtClean="0"/>
              <a:t>Director </a:t>
            </a:r>
            <a:r>
              <a:rPr lang="mr-IN" dirty="0" smtClean="0"/>
              <a:t>–</a:t>
            </a:r>
            <a:r>
              <a:rPr lang="en-US" dirty="0" smtClean="0"/>
              <a:t> comps for directorial style/approach</a:t>
            </a:r>
          </a:p>
          <a:p>
            <a:r>
              <a:rPr lang="en-US" dirty="0" smtClean="0"/>
              <a:t>Cinematographer </a:t>
            </a:r>
            <a:r>
              <a:rPr lang="mr-IN" dirty="0" smtClean="0"/>
              <a:t>–</a:t>
            </a:r>
            <a:r>
              <a:rPr lang="en-US" dirty="0" smtClean="0"/>
              <a:t> comps for light/framing/visual style</a:t>
            </a:r>
          </a:p>
          <a:p>
            <a:r>
              <a:rPr lang="en-US" dirty="0" smtClean="0"/>
              <a:t>Production Designer </a:t>
            </a:r>
            <a:r>
              <a:rPr lang="mr-IN" dirty="0" smtClean="0"/>
              <a:t>–</a:t>
            </a:r>
            <a:r>
              <a:rPr lang="en-US" dirty="0" smtClean="0"/>
              <a:t> comps for set design/art direction</a:t>
            </a:r>
          </a:p>
          <a:p>
            <a:r>
              <a:rPr lang="en-US" dirty="0" smtClean="0"/>
              <a:t>Producer </a:t>
            </a:r>
            <a:r>
              <a:rPr lang="mr-IN" dirty="0" smtClean="0"/>
              <a:t>–</a:t>
            </a:r>
            <a:r>
              <a:rPr lang="en-US" dirty="0" smtClean="0"/>
              <a:t> comps for market/critical &amp; commercial performance</a:t>
            </a:r>
          </a:p>
          <a:p>
            <a:r>
              <a:rPr lang="en-US" dirty="0" smtClean="0"/>
              <a:t>Producer </a:t>
            </a:r>
            <a:r>
              <a:rPr lang="mr-IN" dirty="0" smtClean="0"/>
              <a:t>–</a:t>
            </a:r>
            <a:r>
              <a:rPr lang="en-US" dirty="0" smtClean="0"/>
              <a:t> comps for budget/schedule/schedule</a:t>
            </a:r>
          </a:p>
          <a:p>
            <a:r>
              <a:rPr lang="en-US" dirty="0" smtClean="0"/>
              <a:t>Editor </a:t>
            </a:r>
            <a:r>
              <a:rPr lang="mr-IN" dirty="0" smtClean="0"/>
              <a:t>–</a:t>
            </a:r>
            <a:r>
              <a:rPr lang="en-US" dirty="0" smtClean="0"/>
              <a:t> comps for editorial style/</a:t>
            </a:r>
            <a:r>
              <a:rPr lang="en-US" dirty="0" err="1" smtClean="0"/>
              <a:t>colour</a:t>
            </a:r>
            <a:r>
              <a:rPr lang="en-US" dirty="0" smtClean="0"/>
              <a:t> grade</a:t>
            </a:r>
          </a:p>
          <a:p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38456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Comps as part of </a:t>
            </a:r>
            <a:r>
              <a:rPr lang="en-US" dirty="0" smtClean="0"/>
              <a:t>pitch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Breakdown the time of your pitch into smaller chunks</a:t>
            </a:r>
          </a:p>
          <a:p>
            <a:r>
              <a:rPr lang="en-US" dirty="0" smtClean="0"/>
              <a:t>Allot chunks to different aspects</a:t>
            </a:r>
          </a:p>
          <a:p>
            <a:r>
              <a:rPr lang="en-US" dirty="0" smtClean="0"/>
              <a:t>Within each chunk, discuss your idea then relate it to comps</a:t>
            </a:r>
          </a:p>
          <a:p>
            <a:r>
              <a:rPr lang="en-US" dirty="0" smtClean="0"/>
              <a:t>More general/</a:t>
            </a:r>
            <a:r>
              <a:rPr lang="en-US" dirty="0" err="1" smtClean="0"/>
              <a:t>auteurist</a:t>
            </a:r>
            <a:r>
              <a:rPr lang="en-US" dirty="0" smtClean="0"/>
              <a:t> approach may encompass several aspects</a:t>
            </a:r>
          </a:p>
          <a:p>
            <a:r>
              <a:rPr lang="en-US" dirty="0" smtClean="0"/>
              <a:t>More </a:t>
            </a:r>
            <a:r>
              <a:rPr lang="en-US" dirty="0" err="1" smtClean="0"/>
              <a:t>specialised</a:t>
            </a:r>
            <a:r>
              <a:rPr lang="en-US" dirty="0" smtClean="0"/>
              <a:t> role may </a:t>
            </a:r>
            <a:r>
              <a:rPr lang="en-US" dirty="0" err="1" smtClean="0"/>
              <a:t>analyse</a:t>
            </a:r>
            <a:r>
              <a:rPr lang="en-US" dirty="0" smtClean="0"/>
              <a:t> 1-2 aspects in depth</a:t>
            </a:r>
          </a:p>
          <a:p>
            <a:r>
              <a:rPr lang="en-US" dirty="0" smtClean="0"/>
              <a:t>An initial pitch of the story will provide context for the rest of the presentation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13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Stories as metaphor &amp; ritual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Stories are metaphors for life</a:t>
            </a:r>
          </a:p>
          <a:p>
            <a:r>
              <a:rPr lang="en-GB" dirty="0"/>
              <a:t>Stories are rituals</a:t>
            </a:r>
          </a:p>
          <a:p>
            <a:r>
              <a:rPr lang="en-GB" dirty="0"/>
              <a:t>Stories use symbols and metaphor</a:t>
            </a:r>
          </a:p>
          <a:p>
            <a:r>
              <a:rPr lang="en-GB" dirty="0"/>
              <a:t>Stories </a:t>
            </a:r>
            <a:r>
              <a:rPr lang="en-GB" dirty="0" err="1"/>
              <a:t>dramatise</a:t>
            </a:r>
            <a:r>
              <a:rPr lang="en-GB" dirty="0"/>
              <a:t> change </a:t>
            </a:r>
            <a:r>
              <a:rPr lang="en-GB"/>
              <a:t>and </a:t>
            </a:r>
            <a:r>
              <a:rPr lang="en-GB" smtClean="0"/>
              <a:t>transformation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853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The monomyth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Ordinary world</a:t>
            </a:r>
          </a:p>
          <a:p>
            <a:r>
              <a:rPr lang="en-GB" dirty="0"/>
              <a:t>Extraordinary world</a:t>
            </a:r>
          </a:p>
          <a:p>
            <a:r>
              <a:rPr lang="en-GB" dirty="0"/>
              <a:t>Face challenges</a:t>
            </a:r>
          </a:p>
          <a:p>
            <a:r>
              <a:rPr lang="en-GB" dirty="0"/>
              <a:t>Receive a gift</a:t>
            </a:r>
          </a:p>
          <a:p>
            <a:r>
              <a:rPr lang="en-GB" dirty="0"/>
              <a:t>Return to ordinary world, transformed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1053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Conflict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Protagonist struggles</a:t>
            </a:r>
          </a:p>
          <a:p>
            <a:r>
              <a:rPr lang="en-GB" dirty="0"/>
              <a:t>Has goal(s) to achieve</a:t>
            </a:r>
          </a:p>
          <a:p>
            <a:r>
              <a:rPr lang="en-GB" dirty="0"/>
              <a:t>Opposed by forces of antagonism</a:t>
            </a:r>
          </a:p>
          <a:p>
            <a:r>
              <a:rPr lang="en-GB" dirty="0"/>
              <a:t>Without struggle, achievement lacks merit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03695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Obstacles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Characters struggle against obstacles</a:t>
            </a:r>
          </a:p>
          <a:p>
            <a:r>
              <a:rPr lang="en-GB" dirty="0"/>
              <a:t>Obstacles can be external or internal</a:t>
            </a:r>
          </a:p>
          <a:p>
            <a:r>
              <a:rPr lang="en-GB" dirty="0"/>
              <a:t>Obstacles increase in magnitude</a:t>
            </a:r>
          </a:p>
        </p:txBody>
      </p:sp>
    </p:spTree>
    <p:extLst>
      <p:ext uri="{BB962C8B-B14F-4D97-AF65-F5344CB8AC3E}">
        <p14:creationId xmlns:p14="http://schemas.microsoft.com/office/powerpoint/2010/main" val="697643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Meaning in conflict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Conflict is symbolic/metaphorical to the audience</a:t>
            </a:r>
          </a:p>
          <a:p>
            <a:r>
              <a:rPr lang="en-US" dirty="0" smtClean="0"/>
              <a:t>Conflict is about something</a:t>
            </a:r>
          </a:p>
          <a:p>
            <a:r>
              <a:rPr lang="en-US" dirty="0" smtClean="0"/>
              <a:t>Conflict can represent a moral argument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2981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Character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Goal – symbolic </a:t>
            </a:r>
            <a:r>
              <a:rPr lang="en-GB" dirty="0" smtClean="0"/>
              <a:t>struggle</a:t>
            </a:r>
          </a:p>
          <a:p>
            <a:r>
              <a:rPr lang="en-GB" dirty="0" smtClean="0"/>
              <a:t>Goal can represent an outlook on the world</a:t>
            </a:r>
          </a:p>
          <a:p>
            <a:r>
              <a:rPr lang="en-GB" dirty="0" smtClean="0"/>
              <a:t>Divergent </a:t>
            </a:r>
            <a:r>
              <a:rPr lang="en-GB" dirty="0"/>
              <a:t>wants and </a:t>
            </a:r>
            <a:r>
              <a:rPr lang="en-GB" dirty="0" smtClean="0"/>
              <a:t>needs (perceived goal versus actual goal)</a:t>
            </a:r>
            <a:endParaRPr lang="en-GB" dirty="0"/>
          </a:p>
          <a:p>
            <a:r>
              <a:rPr lang="en-GB" dirty="0"/>
              <a:t>Conflicting conscious &amp; unconscious desires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85019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4D14381-1ED5-9D44-967D-84B32C10F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64F7050-317E-0940-8C26-CBFDA5C4AA0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Brainstorm an idea for a short film with the following creative limitations:</a:t>
            </a:r>
          </a:p>
          <a:p>
            <a:pPr lvl="1"/>
            <a:r>
              <a:rPr lang="en-US" dirty="0"/>
              <a:t>Two characters disagree about a paranormal event</a:t>
            </a:r>
          </a:p>
          <a:p>
            <a:pPr lvl="1"/>
            <a:r>
              <a:rPr lang="en-US" dirty="0"/>
              <a:t>The disagreement reveals another fundamental difference between them</a:t>
            </a:r>
          </a:p>
          <a:p>
            <a:pPr lvl="1"/>
            <a:r>
              <a:rPr lang="en-US" dirty="0"/>
              <a:t>One location, one time frame</a:t>
            </a:r>
          </a:p>
          <a:p>
            <a:r>
              <a:rPr lang="en-US" dirty="0"/>
              <a:t>If non-fiction, explore two different interpretations of a paranormal event</a:t>
            </a:r>
          </a:p>
          <a:p>
            <a:r>
              <a:rPr lang="en-US" dirty="0"/>
              <a:t>You have 30 minutes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79462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Consider how the the heroine’s journey paradigm can fit your story:</a:t>
            </a:r>
          </a:p>
          <a:p>
            <a:pPr lvl="1"/>
            <a:r>
              <a:rPr lang="en-US" dirty="0"/>
              <a:t>Ordinary world</a:t>
            </a:r>
          </a:p>
          <a:p>
            <a:pPr lvl="1"/>
            <a:r>
              <a:rPr lang="en-US" dirty="0"/>
              <a:t>Extraordinary world</a:t>
            </a:r>
          </a:p>
          <a:p>
            <a:pPr lvl="1"/>
            <a:r>
              <a:rPr lang="en-US" dirty="0"/>
              <a:t>Face challenges</a:t>
            </a:r>
          </a:p>
          <a:p>
            <a:pPr lvl="1"/>
            <a:r>
              <a:rPr lang="en-US" dirty="0"/>
              <a:t>Receive gift</a:t>
            </a:r>
          </a:p>
          <a:p>
            <a:pPr lvl="1"/>
            <a:r>
              <a:rPr lang="en-US" dirty="0"/>
              <a:t>Return to ordinary world, transformed</a:t>
            </a:r>
          </a:p>
          <a:p>
            <a:endParaRPr lang="en-US" dirty="0"/>
          </a:p>
          <a:p>
            <a:r>
              <a:rPr lang="en-US" dirty="0"/>
              <a:t>Try to identify what each of these five aspects might be.</a:t>
            </a:r>
          </a:p>
          <a:p>
            <a:r>
              <a:rPr lang="en-US" dirty="0"/>
              <a:t>You have 20 minutes.</a:t>
            </a:r>
          </a:p>
        </p:txBody>
      </p:sp>
    </p:spTree>
    <p:extLst>
      <p:ext uri="{BB962C8B-B14F-4D97-AF65-F5344CB8AC3E}">
        <p14:creationId xmlns:p14="http://schemas.microsoft.com/office/powerpoint/2010/main" val="20321610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Workshop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Write </a:t>
            </a:r>
            <a:r>
              <a:rPr lang="en-US" dirty="0" smtClean="0"/>
              <a:t>the story </a:t>
            </a:r>
            <a:r>
              <a:rPr lang="en-US" dirty="0"/>
              <a:t>as a simple pitch</a:t>
            </a:r>
          </a:p>
          <a:p>
            <a:r>
              <a:rPr lang="en-US" dirty="0"/>
              <a:t>Limit yourself to one </a:t>
            </a:r>
            <a:r>
              <a:rPr lang="en-US" dirty="0" smtClean="0"/>
              <a:t>paragraph, no more than 2-3 </a:t>
            </a:r>
            <a:r>
              <a:rPr lang="en-US" dirty="0" err="1" smtClean="0"/>
              <a:t>sentances</a:t>
            </a:r>
            <a:endParaRPr lang="en-US" dirty="0"/>
          </a:p>
          <a:p>
            <a:r>
              <a:rPr lang="en-US" dirty="0"/>
              <a:t>Write in the present tense</a:t>
            </a:r>
          </a:p>
          <a:p>
            <a:r>
              <a:rPr lang="en-US" dirty="0"/>
              <a:t>You have 20 minutes.</a:t>
            </a:r>
          </a:p>
        </p:txBody>
      </p:sp>
    </p:spTree>
    <p:extLst>
      <p:ext uri="{BB962C8B-B14F-4D97-AF65-F5344CB8AC3E}">
        <p14:creationId xmlns:p14="http://schemas.microsoft.com/office/powerpoint/2010/main" val="1491448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Lunch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Eat </a:t>
            </a:r>
          </a:p>
          <a:p>
            <a:r>
              <a:rPr lang="en-US" dirty="0" smtClean="0"/>
              <a:t>Drink</a:t>
            </a:r>
          </a:p>
          <a:p>
            <a:r>
              <a:rPr lang="en-US" dirty="0" smtClean="0"/>
              <a:t>Be merry (optional)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32647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Comps as part of development process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Scriptwriter </a:t>
            </a:r>
            <a:r>
              <a:rPr lang="mr-IN" dirty="0" smtClean="0"/>
              <a:t>–</a:t>
            </a:r>
            <a:r>
              <a:rPr lang="en-US" dirty="0" smtClean="0"/>
              <a:t> comps for story structure/subject</a:t>
            </a:r>
          </a:p>
          <a:p>
            <a:r>
              <a:rPr lang="en-US" dirty="0" smtClean="0"/>
              <a:t>Director </a:t>
            </a:r>
            <a:r>
              <a:rPr lang="mr-IN" dirty="0" smtClean="0"/>
              <a:t>–</a:t>
            </a:r>
            <a:r>
              <a:rPr lang="en-US" dirty="0" smtClean="0"/>
              <a:t> comps for directorial style/approach</a:t>
            </a:r>
          </a:p>
          <a:p>
            <a:r>
              <a:rPr lang="en-US" dirty="0" smtClean="0"/>
              <a:t>Cinematographer </a:t>
            </a:r>
            <a:r>
              <a:rPr lang="mr-IN" dirty="0" smtClean="0"/>
              <a:t>–</a:t>
            </a:r>
            <a:r>
              <a:rPr lang="en-US" dirty="0" smtClean="0"/>
              <a:t> comps for light/framing/visual style</a:t>
            </a:r>
          </a:p>
          <a:p>
            <a:r>
              <a:rPr lang="en-US" dirty="0" smtClean="0"/>
              <a:t>Production Designer </a:t>
            </a:r>
            <a:r>
              <a:rPr lang="mr-IN" dirty="0" smtClean="0"/>
              <a:t>–</a:t>
            </a:r>
            <a:r>
              <a:rPr lang="en-US" dirty="0" smtClean="0"/>
              <a:t> comps for set design/art direction</a:t>
            </a:r>
          </a:p>
          <a:p>
            <a:r>
              <a:rPr lang="en-US" dirty="0" smtClean="0"/>
              <a:t>Producer </a:t>
            </a:r>
            <a:r>
              <a:rPr lang="mr-IN" dirty="0" smtClean="0"/>
              <a:t>–</a:t>
            </a:r>
            <a:r>
              <a:rPr lang="en-US" dirty="0" smtClean="0"/>
              <a:t> comps for market/critical &amp; commercial performance</a:t>
            </a:r>
          </a:p>
          <a:p>
            <a:r>
              <a:rPr lang="en-US" dirty="0" smtClean="0"/>
              <a:t>Producer </a:t>
            </a:r>
            <a:r>
              <a:rPr lang="mr-IN" dirty="0" smtClean="0"/>
              <a:t>–</a:t>
            </a:r>
            <a:r>
              <a:rPr lang="en-US" dirty="0" smtClean="0"/>
              <a:t> comps for budget/schedule/schedule</a:t>
            </a:r>
          </a:p>
          <a:p>
            <a:r>
              <a:rPr lang="en-US" dirty="0" smtClean="0"/>
              <a:t>Editor </a:t>
            </a:r>
            <a:r>
              <a:rPr lang="mr-IN" dirty="0" smtClean="0"/>
              <a:t>–</a:t>
            </a:r>
            <a:r>
              <a:rPr lang="en-US" dirty="0" smtClean="0"/>
              <a:t> comps for editorial style/</a:t>
            </a:r>
            <a:r>
              <a:rPr lang="en-US" dirty="0" err="1" smtClean="0"/>
              <a:t>colour</a:t>
            </a:r>
            <a:r>
              <a:rPr lang="en-US" dirty="0" smtClean="0"/>
              <a:t> grade</a:t>
            </a:r>
          </a:p>
          <a:p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738883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Comps as part of development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Pick one aspect of project and research comps for this</a:t>
            </a:r>
          </a:p>
          <a:p>
            <a:r>
              <a:rPr lang="en-US" dirty="0" smtClean="0"/>
              <a:t>Select key images that can be used to discuss comp </a:t>
            </a:r>
          </a:p>
          <a:p>
            <a:r>
              <a:rPr lang="en-US" dirty="0" smtClean="0"/>
              <a:t>You have 40 minutes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7924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Comps as part of development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Pick a different aspect of project and research comps for this</a:t>
            </a:r>
          </a:p>
          <a:p>
            <a:r>
              <a:rPr lang="en-US" dirty="0" smtClean="0"/>
              <a:t>Select key images that can be used to discuss comp </a:t>
            </a:r>
          </a:p>
          <a:p>
            <a:r>
              <a:rPr lang="en-US" dirty="0" smtClean="0"/>
              <a:t>You have 40 minutes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87981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Two simple questions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Why you?</a:t>
            </a:r>
          </a:p>
          <a:p>
            <a:r>
              <a:rPr lang="en-US" dirty="0" smtClean="0"/>
              <a:t>Why now?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85479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Prepare for </a:t>
            </a:r>
            <a:r>
              <a:rPr lang="en-US" dirty="0" err="1" smtClean="0"/>
              <a:t>friday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Continue to research comps</a:t>
            </a:r>
          </a:p>
          <a:p>
            <a:r>
              <a:rPr lang="en-US" dirty="0" smtClean="0"/>
              <a:t>Draft treatments/scripts</a:t>
            </a:r>
          </a:p>
          <a:p>
            <a:r>
              <a:rPr lang="en-US" dirty="0" smtClean="0"/>
              <a:t>Plan for potential test shoots on Friday </a:t>
            </a:r>
            <a:r>
              <a:rPr lang="mr-IN" dirty="0" smtClean="0"/>
              <a:t>–</a:t>
            </a:r>
            <a:r>
              <a:rPr lang="en-US" dirty="0" smtClean="0"/>
              <a:t> liaise with staff to arrange</a:t>
            </a:r>
          </a:p>
          <a:p>
            <a:r>
              <a:rPr lang="en-US" dirty="0" smtClean="0"/>
              <a:t>Plan potential </a:t>
            </a:r>
            <a:r>
              <a:rPr lang="en-US" dirty="0" err="1" smtClean="0"/>
              <a:t>readthroughs</a:t>
            </a:r>
            <a:r>
              <a:rPr lang="en-US" dirty="0" smtClean="0"/>
              <a:t> on Friday </a:t>
            </a:r>
            <a:r>
              <a:rPr lang="mr-IN" dirty="0" smtClean="0"/>
              <a:t>–</a:t>
            </a:r>
            <a:r>
              <a:rPr lang="en-US" dirty="0" smtClean="0"/>
              <a:t> liaise with staff to arrange</a:t>
            </a:r>
          </a:p>
          <a:p>
            <a:r>
              <a:rPr lang="en-US" dirty="0" smtClean="0"/>
              <a:t>Gather footage to cut together in sizzle reels</a:t>
            </a:r>
          </a:p>
          <a:p>
            <a:r>
              <a:rPr lang="en-US" dirty="0" smtClean="0"/>
              <a:t>Gather images to use in presentation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7577911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Horizon">
      <a:majorFont>
        <a:latin typeface="Arial Narrow"/>
        <a:ea typeface=""/>
        <a:cs typeface=""/>
        <a:font script="Jpan" typeface="ＭＳ ゴシック"/>
        <a:font script="Hang" typeface="HY얕은샘물M"/>
        <a:font script="Hans" typeface="华文新魏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ＭＳ ゴシック"/>
        <a:font script="Hang" typeface="HY얕은샘물M"/>
        <a:font script="Hans" typeface="华文新魏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Horizon.thmx</Template>
  <TotalTime>382</TotalTime>
  <Words>1035</Words>
  <Application>Microsoft Macintosh PowerPoint</Application>
  <PresentationFormat>On-screen Show (16:9)</PresentationFormat>
  <Paragraphs>147</Paragraphs>
  <Slides>24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 Narrow</vt:lpstr>
      <vt:lpstr>Calibri</vt:lpstr>
      <vt:lpstr>Mangal</vt:lpstr>
      <vt:lpstr>Arial</vt:lpstr>
      <vt:lpstr>Horizon</vt:lpstr>
      <vt:lpstr>Creative practice</vt:lpstr>
      <vt:lpstr>Creative practice</vt:lpstr>
      <vt:lpstr>Creative practice</vt:lpstr>
      <vt:lpstr>What you will learn</vt:lpstr>
      <vt:lpstr>How you will work</vt:lpstr>
      <vt:lpstr>Development &amp; Pitching process</vt:lpstr>
      <vt:lpstr>Comps</vt:lpstr>
      <vt:lpstr>Comps as part of development process</vt:lpstr>
      <vt:lpstr>Comps as part of pitch</vt:lpstr>
      <vt:lpstr>Stories as metaphor &amp; ritual</vt:lpstr>
      <vt:lpstr>The monomyth</vt:lpstr>
      <vt:lpstr>Conflict</vt:lpstr>
      <vt:lpstr>Obstacles</vt:lpstr>
      <vt:lpstr>Meaning in conflict</vt:lpstr>
      <vt:lpstr>Character </vt:lpstr>
      <vt:lpstr>exercise</vt:lpstr>
      <vt:lpstr>exercise</vt:lpstr>
      <vt:lpstr>Workshop exercise</vt:lpstr>
      <vt:lpstr>Lunch</vt:lpstr>
      <vt:lpstr>Comps as part of development process</vt:lpstr>
      <vt:lpstr>Comps as part of development process</vt:lpstr>
      <vt:lpstr>Comps as part of development process</vt:lpstr>
      <vt:lpstr>Two simple questions</vt:lpstr>
      <vt:lpstr>Prepare for friday</vt:lpstr>
    </vt:vector>
  </TitlesOfParts>
  <Company>SMU</Company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Craig Evans</dc:creator>
  <cp:lastModifiedBy>Christopher Buxton</cp:lastModifiedBy>
  <cp:revision>46</cp:revision>
  <dcterms:created xsi:type="dcterms:W3CDTF">2019-01-29T10:33:52Z</dcterms:created>
  <dcterms:modified xsi:type="dcterms:W3CDTF">2019-11-28T16:20:57Z</dcterms:modified>
</cp:coreProperties>
</file>