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  <p:sldId id="265" r:id="rId6"/>
    <p:sldId id="267" r:id="rId7"/>
    <p:sldId id="266" r:id="rId8"/>
    <p:sldId id="268" r:id="rId9"/>
    <p:sldId id="270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040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453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319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69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802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232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243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665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875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152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241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910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39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048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057" name="Rectangle 105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59" name="Rectangle 105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61" name="Rectangle 1060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 human head with a brain&#10;&#10;AI-generated content may be incorrect.">
            <a:extLst>
              <a:ext uri="{FF2B5EF4-FFF2-40B4-BE49-F238E27FC236}">
                <a16:creationId xmlns:a16="http://schemas.microsoft.com/office/drawing/2014/main" id="{CF4B1B76-0A04-AB3C-BE88-2720FAABBD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46" r="-1" b="35000"/>
          <a:stretch>
            <a:fillRect/>
          </a:stretch>
        </p:blipFill>
        <p:spPr bwMode="auto">
          <a:xfrm>
            <a:off x="20" y="10"/>
            <a:ext cx="12188932" cy="6856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63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289F1D-1553-0A19-FFAD-92B72EEBDD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9777" y="672286"/>
            <a:ext cx="4795282" cy="501822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Concepts and Theoretical Perspectives related to Lifespan Development </a:t>
            </a:r>
          </a:p>
        </p:txBody>
      </p:sp>
      <p:grpSp>
        <p:nvGrpSpPr>
          <p:cNvPr id="1072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073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075" name="Freeform: Shape 1074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76" name="Freeform: Shape 1075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77" name="Freeform: Shape 1076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78" name="Freeform: Shape 1077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79" name="Freeform: Shape 1078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0" name="Freeform: Shape 1079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1" name="Freeform: Shape 1080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Subtitle 2">
            <a:extLst>
              <a:ext uri="{FF2B5EF4-FFF2-40B4-BE49-F238E27FC236}">
                <a16:creationId xmlns:a16="http://schemas.microsoft.com/office/drawing/2014/main" id="{04E2D4E3-F66A-37D1-7267-BDF7B177056B}"/>
              </a:ext>
            </a:extLst>
          </p:cNvPr>
          <p:cNvSpPr txBox="1">
            <a:spLocks/>
          </p:cNvSpPr>
          <p:nvPr/>
        </p:nvSpPr>
        <p:spPr>
          <a:xfrm>
            <a:off x="7375162" y="4761748"/>
            <a:ext cx="5393088" cy="21010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  <a:buClr>
                <a:schemeClr val="accent5"/>
              </a:buClr>
            </a:pPr>
            <a:r>
              <a:rPr lang="en-US" sz="1800" b="1" i="1" dirty="0">
                <a:solidFill>
                  <a:srgbClr val="FFFFFF"/>
                </a:solidFill>
              </a:rPr>
              <a:t>Psychology in Health &amp; Social Care</a:t>
            </a:r>
            <a:endParaRPr lang="en-US" sz="1800" dirty="0">
              <a:solidFill>
                <a:srgbClr val="FFFFFF"/>
              </a:solidFill>
            </a:endParaRPr>
          </a:p>
          <a:p>
            <a:pPr algn="l">
              <a:lnSpc>
                <a:spcPct val="110000"/>
              </a:lnSpc>
              <a:buClr>
                <a:schemeClr val="accent5"/>
              </a:buClr>
            </a:pPr>
            <a:r>
              <a:rPr lang="en-US" sz="1800" dirty="0">
                <a:solidFill>
                  <a:srgbClr val="FFFFFF"/>
                </a:solidFill>
              </a:rPr>
              <a:t>Nadeem Ashraf</a:t>
            </a:r>
          </a:p>
          <a:p>
            <a:pPr algn="l">
              <a:lnSpc>
                <a:spcPct val="110000"/>
              </a:lnSpc>
              <a:buClr>
                <a:schemeClr val="accent5"/>
              </a:buClr>
            </a:pPr>
            <a:r>
              <a:rPr lang="en-US" sz="1800" dirty="0">
                <a:solidFill>
                  <a:srgbClr val="FFFFFF"/>
                </a:solidFill>
              </a:rPr>
              <a:t>Student ID: 2433627</a:t>
            </a:r>
          </a:p>
        </p:txBody>
      </p:sp>
    </p:spTree>
    <p:extLst>
      <p:ext uri="{BB962C8B-B14F-4D97-AF65-F5344CB8AC3E}">
        <p14:creationId xmlns:p14="http://schemas.microsoft.com/office/powerpoint/2010/main" val="34256714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8271E-36F5-3314-9547-C96A21328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and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50155-612A-782E-D83E-F655BE229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924738" cy="4351338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Jenny is 16 years old and a young carer.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Her father died 5 years ago, now Jenny must be a caregiver for her mother.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Jenny has many responsibilities: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Cooking, cleaning, and shopping (because her mum has mobility problems).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Reminders (because her mum has memory problems).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Emotional support (because her mum has low mood).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Aim of this presentation: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To explore how these experiences have affected Jenny’s development.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To create a support plan for Jenny using Bowlby’s Attachment Theory.</a:t>
            </a:r>
          </a:p>
        </p:txBody>
      </p:sp>
    </p:spTree>
    <p:extLst>
      <p:ext uri="{BB962C8B-B14F-4D97-AF65-F5344CB8AC3E}">
        <p14:creationId xmlns:p14="http://schemas.microsoft.com/office/powerpoint/2010/main" val="1033941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42EF1-5721-31ED-E3EA-0107FD659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Bowlby’s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D5F9E-074B-DEB8-980D-1DAD480E6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Bowlby said that children form an attachment, which is an emotional bond, with their primary caregiver for security and survival.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There are two types of attachment patterns: secure and insecure.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Secure attachment develops when caregivers are consistent and emotionally available.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Insecure attachment can happen after early loss and separation from primary caregiver.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Attachment is important because it shapes future relationships, helps self-esteem and emotional regulation.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Bowlby’s attachment theory has relevance to health and social care because it helps healthcare workers understand how early relationships influence the behaviour, trust and emotional responses of patients (McLeod, 2025).</a:t>
            </a:r>
          </a:p>
        </p:txBody>
      </p:sp>
    </p:spTree>
    <p:extLst>
      <p:ext uri="{BB962C8B-B14F-4D97-AF65-F5344CB8AC3E}">
        <p14:creationId xmlns:p14="http://schemas.microsoft.com/office/powerpoint/2010/main" val="11544353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27764-97DF-1FE9-BAE6-AB37800C4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Relevance of the Attachment Theory to Jenny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609BC-CB2B-E785-682A-DAA0BF327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621" y="1825625"/>
            <a:ext cx="10967179" cy="4667250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Jenny lost her father at age 11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This may disrupt attachment and lead to                                                            insecure attachment.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Grief of losing her father can affect her                                                      emotional development.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Parentification = Jenny is now the                                                                caregiver for her mother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Attachment theory suggest this may cause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dirty="0"/>
              <a:t>Problems with achieving her own emotional needs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dirty="0"/>
              <a:t>Independence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dirty="0"/>
              <a:t>Reluctance to seek help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This can cause emotional problems, for example anxiety, fear of abandonment and difficulty trusting others (The Attachment Project, 2024).</a:t>
            </a:r>
          </a:p>
        </p:txBody>
      </p:sp>
      <p:pic>
        <p:nvPicPr>
          <p:cNvPr id="4" name="Picture 2" descr="Teenager In Distress Stock Photos, Pictures &amp; Royalty-Free Images - iStock">
            <a:extLst>
              <a:ext uri="{FF2B5EF4-FFF2-40B4-BE49-F238E27FC236}">
                <a16:creationId xmlns:a16="http://schemas.microsoft.com/office/drawing/2014/main" id="{1B5268A0-831E-AD69-6CF8-E493368E7F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0328" y="1294515"/>
            <a:ext cx="4685051" cy="3123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39728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FFD7CA-6587-0F58-736A-F384066A6A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43181-2A54-2349-F361-04EED5767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Impact on Jenny’s development and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93546-D55A-4F47-2759-4244AEFE1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854128" cy="4667250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Impact on emotional development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Jenny may experience more stress and emotional burden.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This may lead to low mood or anxiety.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Impact on social development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Jenny may have less time for her own academics and friendships because she is busy taking care of her mother.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Jenny may have difficulty making secure attachments due to the loss of her father (primary caregiver) at a young age.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Impact on identity development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Jenny may have problems with independence and identity formation because her role as a young caregiver may delay this process (NCPCC, 2021).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69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2C93CF-85EF-7531-4DDF-79FCAC7232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46A84-A6B8-870C-25EE-ADD2F3CE7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vs Nurture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BD93B15-0EE8-4313-BF02-6EABBA0CC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Nature (biological effects)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Jenny is an adolescent and she is more sensitive to stress.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Chronic stress can lead to mental health difficulties for Jenny.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Environmental factors like trauma and stress can directly impact nature, for example biological development of the brain.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Nurture (environmental effects)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Jenny may be impacted by bereavement, financial problems, difficult caregiving responsibilities and lack of adult emotional support.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Both factors may increase her vulnerability and may affect Jenny’s development (</a:t>
            </a:r>
            <a:r>
              <a:rPr lang="en-GB" dirty="0" err="1"/>
              <a:t>Gervai</a:t>
            </a:r>
            <a:r>
              <a:rPr lang="en-GB" dirty="0"/>
              <a:t>, 2009).</a:t>
            </a:r>
          </a:p>
        </p:txBody>
      </p:sp>
    </p:spTree>
    <p:extLst>
      <p:ext uri="{BB962C8B-B14F-4D97-AF65-F5344CB8AC3E}">
        <p14:creationId xmlns:p14="http://schemas.microsoft.com/office/powerpoint/2010/main" val="2669584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12EB1-3E39-42E1-826C-23B05CB260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77FB4-09FE-AFD5-0B38-A64C67FE6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 plan for Jenny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C1E2D-552E-6C78-D2AD-2A06C26D28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84" y="1690687"/>
            <a:ext cx="10515600" cy="4949955"/>
          </a:xfrm>
        </p:spPr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goal is to restore Jenny’s sense of                                                                security, reduce her caregiving burden,                                                                         and encourage healthy attachment.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Offer practical support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Inform Jenny about help services for young carers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Offer home support for the mother, for examples                                                                           cleaning and shopping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Involve social services for admin support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Offer emotional support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Put in place a consistent key worker who can act like                                                                                  a secure attachment figure for Jenny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Offer bereavement counselling for Jenny and family therapy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Inform Jenny about youth groups and support in school (Carers UK, </a:t>
            </a:r>
            <a:r>
              <a:rPr lang="en-GB" dirty="0" err="1"/>
              <a:t>n.d</a:t>
            </a:r>
            <a:r>
              <a:rPr lang="en-GB" dirty="0"/>
              <a:t>).</a:t>
            </a:r>
          </a:p>
        </p:txBody>
      </p:sp>
      <p:pic>
        <p:nvPicPr>
          <p:cNvPr id="2050" name="Picture 2" descr="Youth Programmes">
            <a:extLst>
              <a:ext uri="{FF2B5EF4-FFF2-40B4-BE49-F238E27FC236}">
                <a16:creationId xmlns:a16="http://schemas.microsoft.com/office/drawing/2014/main" id="{48018CBF-00BA-87ED-CECB-517AD2A4B1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87" r="21590"/>
          <a:stretch>
            <a:fillRect/>
          </a:stretch>
        </p:blipFill>
        <p:spPr bwMode="auto">
          <a:xfrm>
            <a:off x="7345180" y="365125"/>
            <a:ext cx="4517036" cy="4654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70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A630BD-5591-1EF0-4286-2E00B0F24D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7E424-95BB-5E22-B44C-84B6277BE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6538" y="365125"/>
            <a:ext cx="6077262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Evaluation of 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D91EA-91A8-7E14-C09F-123EB25DFF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636" y="1885560"/>
            <a:ext cx="6675620" cy="3196106"/>
          </a:xfrm>
        </p:spPr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Strengths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This study emphasises the importance of early bonds.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Many studies support this one, for example Ainsworth’s Attachment Theory and Vygotsky’s Social Development Theory - which highlights the importance of early interactions and relationships for healthy development (McLeod, 2025).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This theory is useful in healthcare and planning support interventions.</a:t>
            </a:r>
          </a:p>
        </p:txBody>
      </p:sp>
      <p:pic>
        <p:nvPicPr>
          <p:cNvPr id="4098" name="Picture 2" descr="Premium Vector | Strength and weakness balance on the scale vector ...">
            <a:extLst>
              <a:ext uri="{FF2B5EF4-FFF2-40B4-BE49-F238E27FC236}">
                <a16:creationId xmlns:a16="http://schemas.microsoft.com/office/drawing/2014/main" id="{E8BF2727-E13E-6D1F-5742-B8C3B2E8F2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744" y="365125"/>
            <a:ext cx="4603386" cy="3455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6DDB5F8-2B1B-E2C8-A694-B08286A2B0C9}"/>
              </a:ext>
            </a:extLst>
          </p:cNvPr>
          <p:cNvSpPr txBox="1">
            <a:spLocks/>
          </p:cNvSpPr>
          <p:nvPr/>
        </p:nvSpPr>
        <p:spPr>
          <a:xfrm>
            <a:off x="538398" y="4706912"/>
            <a:ext cx="11407514" cy="178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Limitations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This theory does not fully consider cultural variations of caregiving and reliance and coping strategies.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This theory suggests early attachment strongly influences future relationships, however later experiences can also affect attachment (Kate, 2013).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881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FC399-84A3-2C7C-17DF-B68A22091E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B35C4-8778-E439-D5D8-9C275109D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C5B37-5735-7A36-41AD-43803A3840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6BAB1A0-A31C-DE3E-E3C8-299008A0B5C5}"/>
              </a:ext>
            </a:extLst>
          </p:cNvPr>
          <p:cNvSpPr txBox="1">
            <a:spLocks/>
          </p:cNvSpPr>
          <p:nvPr/>
        </p:nvSpPr>
        <p:spPr>
          <a:xfrm>
            <a:off x="658319" y="1690688"/>
            <a:ext cx="10914088" cy="44862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Font typeface="Arial" panose="020B0604020202020204" pitchFamily="34" charset="0"/>
              <a:buChar char="•"/>
            </a:pPr>
            <a:r>
              <a:rPr lang="en-GB" sz="3200" dirty="0"/>
              <a:t>Jenny’s early loss and caregiving role has affected her development in many ways.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3200" dirty="0"/>
              <a:t>Bowlby’s Attachment Theory helps explore the impact of Jenny’s experience.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3200" dirty="0"/>
              <a:t>A support pan for Jenny should reduce burden, provide emotional support and help with healthy development.</a:t>
            </a:r>
          </a:p>
        </p:txBody>
      </p:sp>
    </p:spTree>
    <p:extLst>
      <p:ext uri="{BB962C8B-B14F-4D97-AF65-F5344CB8AC3E}">
        <p14:creationId xmlns:p14="http://schemas.microsoft.com/office/powerpoint/2010/main" val="38032912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7D5A2D-60F9-5D79-9890-7C59671B4A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B367C-D2EA-DF91-F5F8-2CD1B2255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F3F2E71-E6B8-0675-ACC8-D76862AC59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05452" y="1690688"/>
            <a:ext cx="10181095" cy="4678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Carers UK. (n.d.).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 for young carers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https://www.carersuk.org/help-and-advice/practical-support/support-for-young-carers/ [Accessed 8 February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Gervai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(2009). Environmental and genetic influences on early attachment.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 and Adolescent Psychiatry and Mental Health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3(1), p.25. doi:https://doi.org/10.1186/1753-2000-3-25.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ate (2013).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Evaluating Bowlby’s Theory of Attachment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getrevising.co.uk. Available at: https://getrevising.co.uk/grids/evaluating_bowlbys_theory_of_attachment [Accessed 8 February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McLeod, S. (2025).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 Bowlby’s Attachment Theory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Simply Psychology. Available at: https://www.simplypsychology.org/bowlby.html [Accessed 8 February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Society for the Prevention of Cruelty to Children (2021).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and child development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NSPCC Learning. Available at: https://learning.nspcc.org.uk/child-health-development/attachment-early-years [Accessed 8 February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Attachment Project (2024).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 Bowlby and Attachment Theory: Stages and Working Model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Attachment Project. Available at: https://www.attachmentproject.com/attachment-theory/john-bowlby/ [Accessed 8 February 2026].</a:t>
            </a:r>
          </a:p>
        </p:txBody>
      </p:sp>
    </p:spTree>
    <p:extLst>
      <p:ext uri="{BB962C8B-B14F-4D97-AF65-F5344CB8AC3E}">
        <p14:creationId xmlns:p14="http://schemas.microsoft.com/office/powerpoint/2010/main" val="3659447574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625</TotalTime>
  <Words>1008</Words>
  <Application>Microsoft Office PowerPoint</Application>
  <PresentationFormat>Widescreen</PresentationFormat>
  <Paragraphs>84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Avenir Next LT Pro</vt:lpstr>
      <vt:lpstr>AvenirNext LT Pro Medium</vt:lpstr>
      <vt:lpstr>Posterama</vt:lpstr>
      <vt:lpstr>ExploreVTI</vt:lpstr>
      <vt:lpstr>Concepts and Theoretical Perspectives related to Lifespan Development </vt:lpstr>
      <vt:lpstr>Introduction and Aim</vt:lpstr>
      <vt:lpstr>Bowlby’s Attachment Theory </vt:lpstr>
      <vt:lpstr>Relevance of the Attachment Theory to Jenny</vt:lpstr>
      <vt:lpstr>Impact on Jenny’s development and wellbeing</vt:lpstr>
      <vt:lpstr>Nature vs Nurture</vt:lpstr>
      <vt:lpstr>Support plan for Jenny</vt:lpstr>
      <vt:lpstr>Evaluation of Bowlby’s Attachment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Nadeem Ashraf (2433627)</dc:creator>
  <cp:lastModifiedBy>Nadeem Ashraf (2433627)</cp:lastModifiedBy>
  <cp:revision>15</cp:revision>
  <dcterms:created xsi:type="dcterms:W3CDTF">2026-02-07T20:00:49Z</dcterms:created>
  <dcterms:modified xsi:type="dcterms:W3CDTF">2026-02-14T17:56:43Z</dcterms:modified>
</cp:coreProperties>
</file>