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312" r:id="rId4"/>
    <p:sldId id="313" r:id="rId5"/>
    <p:sldId id="271" r:id="rId6"/>
    <p:sldId id="315" r:id="rId7"/>
    <p:sldId id="316" r:id="rId8"/>
    <p:sldId id="314" r:id="rId9"/>
    <p:sldId id="317" r:id="rId10"/>
    <p:sldId id="318" r:id="rId11"/>
    <p:sldId id="319" r:id="rId12"/>
    <p:sldId id="320" r:id="rId13"/>
    <p:sldId id="321" r:id="rId14"/>
    <p:sldId id="322" r:id="rId15"/>
    <p:sldId id="323" r:id="rId16"/>
    <p:sldId id="324" r:id="rId17"/>
    <p:sldId id="325" r:id="rId18"/>
    <p:sldId id="257" r:id="rId19"/>
    <p:sldId id="310" r:id="rId20"/>
    <p:sldId id="31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gov.co.uk/topics/legal/articles-reports/2019/10/01/brits-want-harsher-punishments-criminal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oundarycommissionforengland.independent.gov.uk/home/2023-review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lectoral-reform.org.uk/voting-systems/what-are-voting-systems/proportional-representation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6CU3F3ToII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lycommons.law.northwestern.edu/cgi/viewcontent.cgi?article=4835&amp;context=jclc" TargetMode="External"/><Relationship Id="rId2" Type="http://schemas.openxmlformats.org/officeDocument/2006/relationships/hyperlink" Target="https://www-oxfordreference-com.ezproxy.uwtsd.ac.uk/view/10.1093/acref/9780199670840.001.0001/acref-9780199670840-e-1042?rskey=UVSlCN&amp;result=1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jstor.org/stable/26426529" TargetMode="External"/><Relationship Id="rId4" Type="http://schemas.openxmlformats.org/officeDocument/2006/relationships/hyperlink" Target="https://boundarycommissionforengland.independent.gov.uk/home/2023-review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ectoral-reform.org.uk/voting-systems/what-are-voting-systems/proportional-representation/" TargetMode="External"/><Relationship Id="rId2" Type="http://schemas.openxmlformats.org/officeDocument/2006/relationships/hyperlink" Target="https://yougov.co.uk/topics/legal/articles-reports/2019/10/01/brits-want-harsher-punishments-criminals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CU3F3ToIIg" TargetMode="External"/><Relationship Id="rId2" Type="http://schemas.openxmlformats.org/officeDocument/2006/relationships/hyperlink" Target="https://plato.stanford.edu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41866" y="309870"/>
            <a:ext cx="1152128" cy="129614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75023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ECED7001: Political Influences in Inequality &amp; Diversity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1520" y="534359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2: An Introduction to Political Theory – Key Concepts</a:t>
            </a:r>
          </a:p>
          <a:p>
            <a:pPr algn="r"/>
            <a:r>
              <a:rPr lang="en-GB" sz="2400" b="1" dirty="0"/>
              <a:t>Part 3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3336" y="2035039"/>
            <a:ext cx="2106085" cy="1609985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588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317" y="3045204"/>
            <a:ext cx="2884934" cy="1442467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5091" y="1957115"/>
            <a:ext cx="1392942" cy="78353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950" y="483059"/>
            <a:ext cx="1501046" cy="221947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32993" y="425933"/>
            <a:ext cx="988993" cy="984597"/>
          </a:xfrm>
          <a:prstGeom prst="rect">
            <a:avLst/>
          </a:prstGeom>
        </p:spPr>
      </p:pic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Democracy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22722"/>
            <a:ext cx="8229600" cy="4525963"/>
          </a:xfrm>
        </p:spPr>
        <p:txBody>
          <a:bodyPr>
            <a:noAutofit/>
          </a:bodyPr>
          <a:lstStyle/>
          <a:p>
            <a:r>
              <a:rPr lang="en-GB" sz="2200" dirty="0"/>
              <a:t>We all know what we mean by the phrase democracy don’t we?</a:t>
            </a:r>
          </a:p>
          <a:p>
            <a:r>
              <a:rPr lang="en-GB" sz="2200" dirty="0"/>
              <a:t>As with ‘politics’ this concept has its roots in Ancient Greece</a:t>
            </a:r>
          </a:p>
          <a:p>
            <a:r>
              <a:rPr lang="en-GB" sz="2200" dirty="0"/>
              <a:t>The word is formed from two Greek words</a:t>
            </a:r>
          </a:p>
          <a:p>
            <a:r>
              <a:rPr lang="en-GB" sz="2200" i="1" dirty="0"/>
              <a:t>Demos –</a:t>
            </a:r>
            <a:r>
              <a:rPr lang="en-GB" sz="2200" dirty="0"/>
              <a:t> meaning ‘the people’, and</a:t>
            </a:r>
          </a:p>
          <a:p>
            <a:r>
              <a:rPr lang="en-GB" sz="2200" i="1" dirty="0" err="1"/>
              <a:t>Kratos</a:t>
            </a:r>
            <a:r>
              <a:rPr lang="en-GB" sz="2200" i="1" dirty="0"/>
              <a:t> –</a:t>
            </a:r>
            <a:r>
              <a:rPr lang="en-GB" sz="2200" dirty="0"/>
              <a:t> meaning ‘to rule’</a:t>
            </a:r>
          </a:p>
          <a:p>
            <a:r>
              <a:rPr lang="en-GB" sz="2200" dirty="0"/>
              <a:t>Therefore, in its literal sense it means </a:t>
            </a:r>
            <a:r>
              <a:rPr lang="en-GB" sz="2200" b="1" dirty="0"/>
              <a:t>rule by the people</a:t>
            </a:r>
          </a:p>
          <a:p>
            <a:r>
              <a:rPr lang="en-GB" sz="2200" dirty="0"/>
              <a:t>Thus, in Ancient Greece, all </a:t>
            </a:r>
            <a:r>
              <a:rPr lang="en-GB" sz="2200" b="1" dirty="0"/>
              <a:t>citizens </a:t>
            </a:r>
            <a:r>
              <a:rPr lang="en-GB" sz="2200" dirty="0"/>
              <a:t>were expected to play a role in the running of the city/state (Athens in the first instance)</a:t>
            </a:r>
          </a:p>
          <a:p>
            <a:r>
              <a:rPr lang="en-GB" sz="2200" dirty="0"/>
              <a:t>However, those who were considered a citizen only included ‘free men’</a:t>
            </a:r>
          </a:p>
          <a:p>
            <a:r>
              <a:rPr lang="en-GB" sz="2200" dirty="0"/>
              <a:t>Thus, Ancient Greek democracy did not include women, children or slaves.</a:t>
            </a:r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4" name="TextBox 3"/>
          <p:cNvSpPr txBox="1"/>
          <p:nvPr/>
        </p:nvSpPr>
        <p:spPr>
          <a:xfrm>
            <a:off x="2987824" y="6015003"/>
            <a:ext cx="3990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Any observations?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967665"/>
            <a:ext cx="494785" cy="4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06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Democracy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98052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/>
              <a:t>Plato (c. 448-348 BCE) criticised Athenian democracy on two counts;</a:t>
            </a:r>
          </a:p>
          <a:p>
            <a:r>
              <a:rPr lang="en-GB" sz="2400" dirty="0"/>
              <a:t>As a normative ideal he questioned whether democracy was the ideal system of rule</a:t>
            </a:r>
          </a:p>
          <a:p>
            <a:r>
              <a:rPr lang="en-GB" sz="2400" dirty="0"/>
              <a:t>He promoted the social reproduction of talents and abilities i.e. those ‘born to rule’ were best placed to rule because off their background</a:t>
            </a:r>
          </a:p>
          <a:p>
            <a:r>
              <a:rPr lang="en-GB" sz="2400" dirty="0"/>
              <a:t>‘Those inborn’ have ‘carefully fostered talents’ necessary for good government</a:t>
            </a:r>
          </a:p>
          <a:p>
            <a:r>
              <a:rPr lang="en-GB" sz="2400" dirty="0"/>
              <a:t>For Plato, the most ‘just’ form of government was the </a:t>
            </a:r>
            <a:r>
              <a:rPr lang="en-GB" sz="2400" b="1" dirty="0"/>
              <a:t>aristocracy</a:t>
            </a:r>
            <a:r>
              <a:rPr lang="en-GB" sz="2400" dirty="0"/>
              <a:t>, headed by a ‘philosopher king’</a:t>
            </a:r>
          </a:p>
          <a:p>
            <a:r>
              <a:rPr lang="en-GB" sz="2400" i="1" dirty="0"/>
              <a:t>Aristos - </a:t>
            </a:r>
            <a:r>
              <a:rPr lang="en-GB" sz="2400" dirty="0"/>
              <a:t> the best + </a:t>
            </a:r>
            <a:r>
              <a:rPr lang="en-GB" sz="2400" i="1" dirty="0" err="1"/>
              <a:t>Kratos</a:t>
            </a:r>
            <a:r>
              <a:rPr lang="en-GB" sz="2400" dirty="0"/>
              <a:t> </a:t>
            </a:r>
            <a:r>
              <a:rPr lang="en-GB" sz="2400" i="1" dirty="0"/>
              <a:t>– </a:t>
            </a:r>
            <a:r>
              <a:rPr lang="en-GB" sz="2400" dirty="0"/>
              <a:t>rule literally rule by those best suited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580112" y="63093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(Schofield &amp; Griffith, 2016)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5817" y="5861873"/>
            <a:ext cx="3990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Any observations?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2201" y="5814535"/>
            <a:ext cx="494785" cy="4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90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Democracy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Autofit/>
          </a:bodyPr>
          <a:lstStyle/>
          <a:p>
            <a:r>
              <a:rPr lang="en-GB" sz="2600" dirty="0"/>
              <a:t>Plato’s (c. 448-348 BCE) second criticism was, as follows;</a:t>
            </a:r>
          </a:p>
          <a:p>
            <a:r>
              <a:rPr lang="en-GB" sz="2600" dirty="0"/>
              <a:t>As a political system Plato felt that democracy was flawed because it meant that the ‘masses’ of free men could be influenced by </a:t>
            </a:r>
            <a:r>
              <a:rPr lang="en-GB" sz="2600" b="1" dirty="0"/>
              <a:t>demagogues</a:t>
            </a:r>
            <a:r>
              <a:rPr lang="en-GB" sz="2600" dirty="0"/>
              <a:t> [see later in this Theme]</a:t>
            </a:r>
          </a:p>
          <a:p>
            <a:r>
              <a:rPr lang="en-GB" sz="2600" dirty="0"/>
              <a:t>He argued that the masses care nothing for the past behaviour of the man who enters public life. </a:t>
            </a:r>
          </a:p>
          <a:p>
            <a:r>
              <a:rPr lang="en-GB" sz="2600" dirty="0"/>
              <a:t>‘He need only proclaim himself a friend of the people, and he will be honoured’ meaning that the democratic city ‘has embraced </a:t>
            </a:r>
            <a:r>
              <a:rPr lang="en-GB" sz="2600" b="1" dirty="0"/>
              <a:t>anarchy</a:t>
            </a:r>
            <a:r>
              <a:rPr lang="en-GB" sz="2600" dirty="0"/>
              <a:t>’</a:t>
            </a:r>
          </a:p>
          <a:p>
            <a:endParaRPr lang="en-GB" sz="2600" dirty="0"/>
          </a:p>
          <a:p>
            <a:endParaRPr lang="en-GB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5580112" y="63093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(Schofield &amp; Griffith, 2016)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67744" y="5589240"/>
            <a:ext cx="3990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Any observations?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5541902"/>
            <a:ext cx="494785" cy="4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52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Mass Democracy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20688"/>
            <a:ext cx="8661648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It is important to recognise that </a:t>
            </a:r>
            <a:r>
              <a:rPr lang="en-GB" sz="2000" b="1" dirty="0"/>
              <a:t>democracy</a:t>
            </a:r>
            <a:r>
              <a:rPr lang="en-GB" sz="2000" dirty="0"/>
              <a:t> in this sense meant that </a:t>
            </a:r>
            <a:r>
              <a:rPr lang="en-GB" sz="2000" u="sng" dirty="0"/>
              <a:t>ever</a:t>
            </a:r>
            <a:r>
              <a:rPr lang="en-GB" sz="2000" dirty="0"/>
              <a:t>y </a:t>
            </a:r>
            <a:r>
              <a:rPr lang="en-GB" sz="2000" b="1" dirty="0"/>
              <a:t>free man</a:t>
            </a:r>
            <a:r>
              <a:rPr lang="en-GB" sz="2000" dirty="0"/>
              <a:t> could vote on </a:t>
            </a:r>
            <a:r>
              <a:rPr lang="en-GB" sz="2000" u="sng" dirty="0"/>
              <a:t>every</a:t>
            </a:r>
            <a:r>
              <a:rPr lang="en-GB" sz="2000" dirty="0"/>
              <a:t> issue</a:t>
            </a:r>
            <a:endParaRPr lang="en-GB" sz="2000" b="1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Plato’s pupil Aristotle (384 – 322 BCE) saw this as </a:t>
            </a:r>
            <a:r>
              <a:rPr lang="en-GB" sz="2000" b="1" dirty="0"/>
              <a:t>mass democracy</a:t>
            </a:r>
            <a:r>
              <a:rPr lang="en-GB" sz="2000" dirty="0"/>
              <a:t> and argued that this was a dangerous form of government, for the following reasons;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b="1" dirty="0"/>
              <a:t>Mass democracy, </a:t>
            </a:r>
            <a:r>
              <a:rPr lang="en-GB" sz="2000" dirty="0"/>
              <a:t> by its very nature, undermines the rule of law.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That is to say that, in a functioning state, the laws must be supreme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It is the supremacy of the law that stops people in power doing anything they want and becoming </a:t>
            </a:r>
            <a:r>
              <a:rPr lang="en-GB" sz="2000" b="1" dirty="0"/>
              <a:t>tyrants</a:t>
            </a:r>
            <a:endParaRPr lang="en-GB" sz="20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However, in a </a:t>
            </a:r>
            <a:r>
              <a:rPr lang="en-GB" sz="2000" b="1" dirty="0"/>
              <a:t>mass democracy</a:t>
            </a:r>
            <a:r>
              <a:rPr lang="en-GB" sz="2000" dirty="0"/>
              <a:t>, the will of the people is </a:t>
            </a:r>
            <a:r>
              <a:rPr lang="en-GB" sz="2000" b="1" dirty="0"/>
              <a:t>sovereign</a:t>
            </a:r>
            <a:r>
              <a:rPr lang="en-GB" sz="2000" dirty="0"/>
              <a:t> and not the law and not the state.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If the majority of the people decide that someone should die then they are killed regardless of whether the death penalty exists in law or not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Society is no longer run according to a set of established laws but simply at the ‘whim of the people’.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15816" y="623731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</a:t>
            </a:r>
            <a:r>
              <a:rPr lang="en-GB" i="1" dirty="0"/>
              <a:t>Aristotle’s Political Theory</a:t>
            </a:r>
            <a:r>
              <a:rPr lang="en-GB" dirty="0"/>
              <a:t> in </a:t>
            </a:r>
            <a:r>
              <a:rPr lang="en-GB" dirty="0" err="1"/>
              <a:t>Zalta</a:t>
            </a:r>
            <a:r>
              <a:rPr lang="en-GB" dirty="0"/>
              <a:t>, 2021)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989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Mass Democracy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5"/>
            <a:ext cx="8661648" cy="3096344"/>
          </a:xfrm>
        </p:spPr>
        <p:txBody>
          <a:bodyPr>
            <a:normAutofit/>
          </a:bodyPr>
          <a:lstStyle/>
          <a:p>
            <a:r>
              <a:rPr lang="en-GB" sz="2200" dirty="0"/>
              <a:t>Aristotle posited a distinction between two forms of democracy;</a:t>
            </a:r>
          </a:p>
          <a:p>
            <a:r>
              <a:rPr lang="en-GB" sz="2200" b="1" dirty="0"/>
              <a:t>Direct</a:t>
            </a:r>
            <a:r>
              <a:rPr lang="en-GB" sz="2200" dirty="0"/>
              <a:t> democracy – where everyone has a say in the final decision (also known as a </a:t>
            </a:r>
            <a:r>
              <a:rPr lang="en-GB" sz="2200" b="1" dirty="0"/>
              <a:t>referendum </a:t>
            </a:r>
            <a:r>
              <a:rPr lang="en-GB" sz="2200" dirty="0"/>
              <a:t>- )</a:t>
            </a:r>
          </a:p>
          <a:p>
            <a:r>
              <a:rPr lang="en-GB" sz="2200" dirty="0"/>
              <a:t>Probably the most elaborate and complete form of direct democracy in the contemporary world can be seen in Switzerland</a:t>
            </a:r>
          </a:p>
          <a:p>
            <a:r>
              <a:rPr lang="en-GB" sz="2200" dirty="0"/>
              <a:t>Although, </a:t>
            </a:r>
            <a:r>
              <a:rPr lang="en-GB" sz="2200" b="1" dirty="0"/>
              <a:t>citizen’s initiatives</a:t>
            </a:r>
            <a:r>
              <a:rPr lang="en-GB" sz="2200" dirty="0"/>
              <a:t> are used in the </a:t>
            </a:r>
            <a:r>
              <a:rPr lang="en-GB" sz="2200" b="1" dirty="0"/>
              <a:t>federal states </a:t>
            </a:r>
            <a:r>
              <a:rPr lang="en-GB" sz="2200" dirty="0"/>
              <a:t>of Germany and elsewhere in the world</a:t>
            </a:r>
          </a:p>
          <a:p>
            <a:r>
              <a:rPr lang="en-GB" sz="2200" dirty="0"/>
              <a:t>In Britain they are used rarely used..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15816" y="623731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</a:t>
            </a:r>
            <a:r>
              <a:rPr lang="en-GB" i="1" dirty="0"/>
              <a:t>Aristotle’s Political Theory</a:t>
            </a:r>
            <a:r>
              <a:rPr lang="en-GB" dirty="0"/>
              <a:t> in </a:t>
            </a:r>
            <a:r>
              <a:rPr lang="en-GB" dirty="0" err="1"/>
              <a:t>Zalta</a:t>
            </a:r>
            <a:r>
              <a:rPr lang="en-GB" dirty="0"/>
              <a:t>, 2021) </a:t>
            </a:r>
            <a:endParaRPr lang="en-GB" i="1" dirty="0"/>
          </a:p>
        </p:txBody>
      </p:sp>
      <p:sp>
        <p:nvSpPr>
          <p:cNvPr id="4" name="TextBox 3"/>
          <p:cNvSpPr txBox="1"/>
          <p:nvPr/>
        </p:nvSpPr>
        <p:spPr>
          <a:xfrm>
            <a:off x="261864" y="4435097"/>
            <a:ext cx="84969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As Plato argued this means that the mass vote can be swayed by populist arguments and a simple majority wins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339752" y="3919664"/>
            <a:ext cx="39903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What examples can you think of?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883658"/>
            <a:ext cx="494785" cy="494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92358" y="5259260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Guided Study: Are Plato &amp; Aristotle's criticisms of democracy evident in the Brexit debate? Share your thoughts using the ‘Democracy and Brexit’ forum on Moodle.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08" y="5347902"/>
            <a:ext cx="487150" cy="4871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432" y="5360493"/>
            <a:ext cx="483866" cy="49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910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4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Mass Democracy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661648" cy="452596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Aristotle posited a distinction between two forms of democracy;</a:t>
            </a:r>
          </a:p>
          <a:p>
            <a:r>
              <a:rPr lang="en-GB" sz="2400" b="1" dirty="0"/>
              <a:t>Representative</a:t>
            </a:r>
            <a:r>
              <a:rPr lang="en-GB" sz="2400" dirty="0"/>
              <a:t> democracy – where the electorate chose who to lead them from a ‘wise elite’ </a:t>
            </a:r>
          </a:p>
          <a:p>
            <a:r>
              <a:rPr lang="en-GB" sz="2400" dirty="0"/>
              <a:t>This wise elite can then balance the wishes of the populace against the rule of law</a:t>
            </a:r>
          </a:p>
          <a:p>
            <a:r>
              <a:rPr lang="en-GB" sz="2400" dirty="0"/>
              <a:t>This can also be seen as balancing ‘what is popular’ against ‘what is right’</a:t>
            </a:r>
          </a:p>
          <a:p>
            <a:r>
              <a:rPr lang="en-GB" sz="2400" dirty="0"/>
              <a:t>For example it can be argued that this balancing is evidenced in the UK in terms of the debate regarding the  </a:t>
            </a:r>
            <a:r>
              <a:rPr lang="en-GB" sz="2400" dirty="0">
                <a:hlinkClick r:id="rId2"/>
              </a:rPr>
              <a:t>death penalty</a:t>
            </a:r>
            <a:r>
              <a:rPr lang="en-GB" sz="2400" dirty="0"/>
              <a:t> in the UK </a:t>
            </a:r>
            <a:r>
              <a:rPr lang="en-GB" sz="1800" dirty="0"/>
              <a:t>(Ibbotson, 2019)</a:t>
            </a:r>
            <a:endParaRPr lang="en-GB" sz="2400" dirty="0"/>
          </a:p>
          <a:p>
            <a:r>
              <a:rPr lang="en-GB" sz="2400" dirty="0"/>
              <a:t>Most modern systems of government that we consider to be democracies are some form of </a:t>
            </a:r>
            <a:r>
              <a:rPr lang="en-GB" sz="2400" b="1" dirty="0"/>
              <a:t>representative</a:t>
            </a:r>
            <a:r>
              <a:rPr lang="en-GB" sz="2400" dirty="0"/>
              <a:t> democracy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15816" y="623731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</a:t>
            </a:r>
            <a:r>
              <a:rPr lang="en-GB" i="1" dirty="0"/>
              <a:t>Aristotle’s Political Theory</a:t>
            </a:r>
            <a:r>
              <a:rPr lang="en-GB" dirty="0"/>
              <a:t> in </a:t>
            </a:r>
            <a:r>
              <a:rPr lang="en-GB" dirty="0" err="1"/>
              <a:t>Zalta</a:t>
            </a:r>
            <a:r>
              <a:rPr lang="en-GB" dirty="0"/>
              <a:t>, 2021)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449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Representative Democracy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822722"/>
            <a:ext cx="836327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N.B. Most ‘democratic’ systems are a combination of forms of democracy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Forms of representative democracy include;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Constitutional monarchy </a:t>
            </a:r>
            <a:r>
              <a:rPr lang="en-GB" sz="2400" dirty="0"/>
              <a:t>– </a:t>
            </a:r>
            <a:r>
              <a:rPr lang="en-GB" sz="2400" b="1" dirty="0"/>
              <a:t>Government</a:t>
            </a:r>
            <a:r>
              <a:rPr lang="en-GB" sz="2400" dirty="0"/>
              <a:t> is carried out by elected representatives in some form of </a:t>
            </a:r>
            <a:r>
              <a:rPr lang="en-GB" sz="2400" b="1" dirty="0"/>
              <a:t>parliament</a:t>
            </a:r>
            <a:r>
              <a:rPr lang="en-GB" sz="2400" dirty="0"/>
              <a:t>; the </a:t>
            </a:r>
            <a:r>
              <a:rPr lang="en-GB" sz="2400" b="1" dirty="0"/>
              <a:t>head of state</a:t>
            </a:r>
            <a:r>
              <a:rPr lang="en-GB" sz="2400" dirty="0"/>
              <a:t> is the monarch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Examples include Morocco, UK, Netherlands, Belgium, Sweden and Japan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Constitutional democracy</a:t>
            </a:r>
            <a:r>
              <a:rPr lang="en-GB" sz="2400" dirty="0"/>
              <a:t> - </a:t>
            </a:r>
            <a:r>
              <a:rPr lang="en-GB" sz="2400" b="1" dirty="0"/>
              <a:t>Government</a:t>
            </a:r>
            <a:r>
              <a:rPr lang="en-GB" sz="2400" dirty="0"/>
              <a:t> is carried out by elected representatives in some form of </a:t>
            </a:r>
            <a:r>
              <a:rPr lang="en-GB" sz="2400" b="1" dirty="0"/>
              <a:t>parliament</a:t>
            </a:r>
            <a:r>
              <a:rPr lang="en-GB" sz="2400" dirty="0"/>
              <a:t>; the </a:t>
            </a:r>
            <a:r>
              <a:rPr lang="en-GB" sz="2400" b="1" dirty="0"/>
              <a:t>head of state</a:t>
            </a:r>
            <a:r>
              <a:rPr lang="en-GB" sz="2400" dirty="0"/>
              <a:t> is often a President either chosen by the parliament or directly elected by the people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Examples include Germany and India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Brown </a:t>
            </a:r>
            <a:r>
              <a:rPr lang="en-GB" i="1" dirty="0"/>
              <a:t>et al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07562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Representative Democracy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908720"/>
            <a:ext cx="8784976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Presidential democracy </a:t>
            </a:r>
            <a:r>
              <a:rPr lang="en-GB" sz="2400" dirty="0"/>
              <a:t>– </a:t>
            </a:r>
            <a:r>
              <a:rPr lang="en-GB" sz="2400" b="1" dirty="0"/>
              <a:t>t</a:t>
            </a:r>
            <a:r>
              <a:rPr lang="en-GB" sz="2400" dirty="0"/>
              <a:t>he </a:t>
            </a:r>
            <a:r>
              <a:rPr lang="en-GB" sz="2400" b="1" dirty="0"/>
              <a:t>head of state</a:t>
            </a:r>
            <a:r>
              <a:rPr lang="en-GB" sz="2400" dirty="0"/>
              <a:t> is directly elected and is also the head of </a:t>
            </a:r>
            <a:r>
              <a:rPr lang="en-GB" sz="2400" b="1" dirty="0"/>
              <a:t>government</a:t>
            </a:r>
            <a:r>
              <a:rPr lang="en-GB" sz="2400" dirty="0"/>
              <a:t> with other branches of government beneath them (e.g. the Senate)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Examples include Nigeria and the USA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Authoritarian democracy</a:t>
            </a:r>
            <a:r>
              <a:rPr lang="en-GB" sz="2400" dirty="0"/>
              <a:t> – also known as an </a:t>
            </a:r>
            <a:r>
              <a:rPr lang="en-GB" sz="2400" b="1" dirty="0"/>
              <a:t>oligarchy</a:t>
            </a:r>
            <a:r>
              <a:rPr lang="en-GB" sz="2400" dirty="0"/>
              <a:t>. Whilst there may well be elections and representative bodies, de facto government, is carried out by an elite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Russia is often given as an example but this definition is complex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Religious democracy – </a:t>
            </a:r>
            <a:r>
              <a:rPr lang="en-GB" sz="2400" dirty="0"/>
              <a:t>also known as a </a:t>
            </a:r>
            <a:r>
              <a:rPr lang="en-GB" sz="2400" b="1" dirty="0"/>
              <a:t>theocracy</a:t>
            </a:r>
            <a:r>
              <a:rPr lang="en-GB" sz="2400" dirty="0"/>
              <a:t>. In these cases, whilst there may be elected representative bodies the system of laws is also governed by observance of a religious code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Pakistan and Afghanistan can be seen as examples of this form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Brown </a:t>
            </a:r>
            <a:r>
              <a:rPr lang="en-GB" i="1" dirty="0"/>
              <a:t>et al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723121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Federal Democracy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822722"/>
            <a:ext cx="878497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One further complexity to the ‘map of democracy’ is the concept of </a:t>
            </a:r>
            <a:r>
              <a:rPr lang="en-GB" sz="2400" b="1" dirty="0"/>
              <a:t>federal</a:t>
            </a:r>
            <a:r>
              <a:rPr lang="en-GB" sz="2400" dirty="0"/>
              <a:t> democracy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In most cases power is shared by a central government and states or provinces that are given considerable self-rule, usually through their own legislatures.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Central Government usually controls defence, international diplomacy and trade and macro-economics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States often control education, policing etc. This is why, for example some States in the USA have the death penalty and others don’t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Since the various forms of devolution that were granted to Scotland, Wales and Northern Ireland, the UK has some elements of </a:t>
            </a:r>
            <a:r>
              <a:rPr lang="en-GB" sz="2400" b="1" dirty="0"/>
              <a:t>federalism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Brown </a:t>
            </a:r>
            <a:r>
              <a:rPr lang="en-GB" i="1" dirty="0"/>
              <a:t>et al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76166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Electoral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512" y="795368"/>
            <a:ext cx="8784976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As well as having different forms of democracy, nation states will also have differing electoral systems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The variety is staggering but we will briefly look at several key examples;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‘</a:t>
            </a:r>
            <a:r>
              <a:rPr lang="en-GB" sz="2200" b="1" dirty="0"/>
              <a:t>First past the post</a:t>
            </a:r>
            <a:r>
              <a:rPr lang="en-GB" sz="2200" dirty="0"/>
              <a:t>’ in this system, also known as single vote: single member, the person who obtains the majority of votes in a constituency is elected as its representative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This can lead to inequalities of representation depending on a number of variables including the size and </a:t>
            </a:r>
            <a:r>
              <a:rPr lang="en-GB" sz="2200" dirty="0">
                <a:hlinkClick r:id="rId2"/>
              </a:rPr>
              <a:t>location of the constituency</a:t>
            </a:r>
            <a:r>
              <a:rPr lang="en-GB" sz="2200" dirty="0"/>
              <a:t>, the demography of the constituency etc.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It also means that parties which might have support spread across the whole nation does not stand a chance of winning a constituency 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200" dirty="0"/>
              <a:t>It is interesting to note that versions of this electoral system only exist in the UK and countries that were previously part of Empire (e.g. U.S.A, India).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Brown </a:t>
            </a:r>
            <a:r>
              <a:rPr lang="en-GB" i="1" dirty="0"/>
              <a:t>et al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50275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Electoral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512" y="1052736"/>
            <a:ext cx="8784976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Second ballot </a:t>
            </a:r>
            <a:r>
              <a:rPr lang="en-GB" sz="2400" dirty="0"/>
              <a:t>system – in this case, if a candidate wins a clear majority in a constituency then they become the representative.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However, if there is not a clear majority in the first round of ballots then a second ballot is held between the first and second placed candidates 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Thus forcing those who voted for other candidates to choose between the two most popular candidates from round 1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France has had second ballot elections since the revolution in 1789.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(See for example Brown </a:t>
            </a:r>
            <a:r>
              <a:rPr lang="en-GB" i="1" dirty="0"/>
              <a:t>et al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03813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Electoral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512" y="1052736"/>
            <a:ext cx="8784976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b="1" dirty="0"/>
              <a:t>Proportional representation</a:t>
            </a:r>
            <a:r>
              <a:rPr lang="en-GB" sz="2400" dirty="0"/>
              <a:t> refers to any electoral system which seeks to have elected representatives that reflect the opinions of the whole population rather than dominant parties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There are many forms of </a:t>
            </a:r>
            <a:r>
              <a:rPr lang="en-GB" sz="2400" dirty="0">
                <a:hlinkClick r:id="rId2"/>
              </a:rPr>
              <a:t>proportional representation </a:t>
            </a:r>
            <a:r>
              <a:rPr lang="en-GB" sz="2400" dirty="0"/>
              <a:t>but they include;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Party List </a:t>
            </a:r>
            <a:r>
              <a:rPr lang="en-GB" sz="2400" dirty="0"/>
              <a:t>system – in which the electorate vote for a party and seats are then allocated according to the proportion of votes that each party gets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Variations of the party list system can be seen in the Netherlands, Brazil and Turkey</a:t>
            </a:r>
          </a:p>
          <a:p>
            <a:pPr>
              <a:spcBef>
                <a:spcPts val="600"/>
              </a:spcBef>
            </a:pP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(Electoral Reform Society, 2017)</a:t>
            </a:r>
          </a:p>
        </p:txBody>
      </p:sp>
    </p:spTree>
    <p:extLst>
      <p:ext uri="{BB962C8B-B14F-4D97-AF65-F5344CB8AC3E}">
        <p14:creationId xmlns:p14="http://schemas.microsoft.com/office/powerpoint/2010/main" val="101524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Electoral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512" y="1484784"/>
            <a:ext cx="8784976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single transferrable vote </a:t>
            </a:r>
            <a:r>
              <a:rPr lang="en-GB" sz="2400" dirty="0"/>
              <a:t>system – this allows electors to list the candidates in an order of preference.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If no one wins the required number of votes then the candidate with the lowest number of first choice votes is eliminated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Their second choice votes are then given to those candidates and so on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This continues until a candidate wins the required number of votes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Versions of this system are used in Eire, Malta, and Australia.</a:t>
            </a:r>
          </a:p>
          <a:p>
            <a:pPr>
              <a:spcBef>
                <a:spcPts val="600"/>
              </a:spcBef>
            </a:pP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(Electoral Reform Society, 2017)</a:t>
            </a:r>
          </a:p>
        </p:txBody>
      </p:sp>
    </p:spTree>
    <p:extLst>
      <p:ext uri="{BB962C8B-B14F-4D97-AF65-F5344CB8AC3E}">
        <p14:creationId xmlns:p14="http://schemas.microsoft.com/office/powerpoint/2010/main" val="149390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Electoral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9512" y="1484784"/>
            <a:ext cx="878497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 </a:t>
            </a:r>
            <a:r>
              <a:rPr lang="en-GB" sz="2400" b="1" dirty="0"/>
              <a:t>additional member </a:t>
            </a:r>
            <a:r>
              <a:rPr lang="en-GB" sz="2400" dirty="0"/>
              <a:t>system – is a blending of the first past the post system and the party list system (as if things weren’t complex enough!)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Voters have two ballot papers, on one they vote for their constituency representative and on the second they vote for a Party.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Party list votes are used to appoint Regional representatives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It is a ‘proportional compromise’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Versions </a:t>
            </a:r>
            <a:r>
              <a:rPr lang="en-GB" sz="2400" dirty="0" err="1"/>
              <a:t>iof</a:t>
            </a:r>
            <a:r>
              <a:rPr lang="en-GB" sz="2400" dirty="0"/>
              <a:t> this system are used in Germany and New Zealand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It is also the system used in elections to the </a:t>
            </a:r>
            <a:r>
              <a:rPr lang="en-GB" sz="2400" dirty="0" err="1"/>
              <a:t>Senedd</a:t>
            </a:r>
            <a:r>
              <a:rPr lang="en-GB" sz="2400" dirty="0"/>
              <a:t>. </a:t>
            </a:r>
          </a:p>
          <a:p>
            <a:pPr>
              <a:spcBef>
                <a:spcPts val="600"/>
              </a:spcBef>
            </a:pP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932040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(Electoral Reform Society, 2017)</a:t>
            </a:r>
          </a:p>
        </p:txBody>
      </p:sp>
    </p:spTree>
    <p:extLst>
      <p:ext uri="{BB962C8B-B14F-4D97-AF65-F5344CB8AC3E}">
        <p14:creationId xmlns:p14="http://schemas.microsoft.com/office/powerpoint/2010/main" val="48948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Electoral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1052736"/>
            <a:ext cx="8075240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One system that we won’t need to trouble ourselves with in future elections is the </a:t>
            </a:r>
            <a:r>
              <a:rPr lang="en-GB" sz="2400" dirty="0" err="1"/>
              <a:t>D’Hondt</a:t>
            </a:r>
            <a:r>
              <a:rPr lang="en-GB" sz="2400" dirty="0"/>
              <a:t> system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This is used to allocate seats in the European Parliament.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Here is an explanation of how the system works from another source</a:t>
            </a:r>
          </a:p>
          <a:p>
            <a:pPr>
              <a:spcBef>
                <a:spcPts val="600"/>
              </a:spcBef>
            </a:pPr>
            <a:endParaRPr lang="en-GB" sz="2400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429000"/>
            <a:ext cx="2005056" cy="21149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31840" y="544522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1. BBC News</a:t>
            </a:r>
          </a:p>
        </p:txBody>
      </p:sp>
    </p:spTree>
    <p:extLst>
      <p:ext uri="{BB962C8B-B14F-4D97-AF65-F5344CB8AC3E}">
        <p14:creationId xmlns:p14="http://schemas.microsoft.com/office/powerpoint/2010/main" val="122534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Democracy as a Normative Concept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1268760"/>
            <a:ext cx="87849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We have seen that the notion of democracy is complex and contested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Direct democracy / representative democracy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Types of democratic structures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Types of electoral systems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All have their proponents and their critics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Therefore it can be argued that there is no such thing as an essential, absolute ‘democracy’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But, instead a plurality of ‘democracies’, each with its strengths and weaknesses</a:t>
            </a:r>
          </a:p>
        </p:txBody>
      </p:sp>
    </p:spTree>
    <p:extLst>
      <p:ext uri="{BB962C8B-B14F-4D97-AF65-F5344CB8AC3E}">
        <p14:creationId xmlns:p14="http://schemas.microsoft.com/office/powerpoint/2010/main" val="190759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2259" y="5577627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Hinton, T (2015) The Original Position. Cambridge, UK: Cambridge University Press.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536" y="2996952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Brown, Garrett W, McLean, Iain &amp; McMillan, Alistair, (2018) </a:t>
            </a:r>
            <a:r>
              <a:rPr lang="en-GB" sz="1600" i="1" dirty="0"/>
              <a:t>The Concise Oxford Dictionary of Politics and International Relations</a:t>
            </a:r>
            <a:r>
              <a:rPr lang="en-GB" sz="1600" dirty="0"/>
              <a:t> Oxford: Oxford University Press Available at: </a:t>
            </a:r>
            <a:r>
              <a:rPr lang="en-GB" sz="1600" dirty="0">
                <a:hlinkClick r:id="rId2"/>
              </a:rPr>
              <a:t>https://www-oxfordreference-com.ezproxy.uwtsd.ac.uk/view/10.1093/acref/9780199670840.001.0001/acref-9780199670840-e-1042?rskey=UVSlCN&amp;result=1</a:t>
            </a:r>
            <a:r>
              <a:rPr lang="en-GB" sz="1600" dirty="0"/>
              <a:t> [Accessed 31/10/2022]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6" y="4221088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Calhoun, C. [Ed.] (2002) </a:t>
            </a:r>
            <a:r>
              <a:rPr lang="en-GB" sz="1600" i="1" dirty="0"/>
              <a:t>Dictionary of the Social Sciences </a:t>
            </a:r>
            <a:r>
              <a:rPr lang="en-GB" sz="1600" dirty="0"/>
              <a:t>Oxford: Oxford University Press</a:t>
            </a:r>
            <a:endParaRPr lang="en-GB" sz="1600" i="1" dirty="0"/>
          </a:p>
        </p:txBody>
      </p:sp>
      <p:sp>
        <p:nvSpPr>
          <p:cNvPr id="7" name="TextBox 6"/>
          <p:cNvSpPr txBox="1"/>
          <p:nvPr/>
        </p:nvSpPr>
        <p:spPr>
          <a:xfrm>
            <a:off x="395537" y="1052736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Allen, F.A. (1959) ‘Criminal Justice, Legal Values and the Rehabilitative Ideal’</a:t>
            </a:r>
          </a:p>
          <a:p>
            <a:r>
              <a:rPr lang="en-GB" sz="1600" i="1" dirty="0"/>
              <a:t>Journal of Criminal Law and Criminology </a:t>
            </a:r>
            <a:r>
              <a:rPr lang="en-GB" sz="1600" dirty="0"/>
              <a:t>Vol. 5 Issue 3 Available at: </a:t>
            </a:r>
            <a:r>
              <a:rPr lang="en-GB" sz="1600" dirty="0">
                <a:hlinkClick r:id="rId3"/>
              </a:rPr>
              <a:t>https://scholarlycommons.law.northwestern.edu/cgi/viewcontent.cgi?article=4835&amp;context=jclc</a:t>
            </a:r>
            <a:r>
              <a:rPr lang="en-GB" sz="1600" dirty="0"/>
              <a:t> [Accessed 31/10/2022]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213285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Boundary Commission (2021) </a:t>
            </a:r>
            <a:r>
              <a:rPr lang="en-GB" sz="1600" i="1" dirty="0"/>
              <a:t>2023 Review </a:t>
            </a:r>
            <a:r>
              <a:rPr lang="en-GB" sz="1600" dirty="0"/>
              <a:t>Available at: </a:t>
            </a:r>
            <a:r>
              <a:rPr lang="en-GB" sz="1600" dirty="0">
                <a:hlinkClick r:id="rId4"/>
              </a:rPr>
              <a:t>https://boundarycommissionforengland.independent.gov.uk/home/2023-review/</a:t>
            </a:r>
            <a:r>
              <a:rPr lang="en-GB" sz="1600" dirty="0"/>
              <a:t> </a:t>
            </a:r>
          </a:p>
          <a:p>
            <a:r>
              <a:rPr lang="en-GB" sz="1600" dirty="0"/>
              <a:t>[Accessed 31/10/2022]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4653136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Hahl, Oliver, </a:t>
            </a:r>
            <a:r>
              <a:rPr lang="en-GB" sz="1600" i="1" dirty="0"/>
              <a:t>et al</a:t>
            </a:r>
            <a:r>
              <a:rPr lang="en-GB" sz="1600" dirty="0"/>
              <a:t>. (2018) “The Authentic Appeal of the Lying Demagogue: Proclaiming the Deeper Truth about Political Illegitimacy.” </a:t>
            </a:r>
            <a:r>
              <a:rPr lang="en-GB" sz="1600" i="1" dirty="0"/>
              <a:t>American Sociological Review</a:t>
            </a:r>
            <a:r>
              <a:rPr lang="en-GB" sz="1600" dirty="0"/>
              <a:t>, vol. 83, no. 1, pp. 1–33. JSTOR, </a:t>
            </a:r>
            <a:r>
              <a:rPr lang="en-GB" sz="1600" dirty="0">
                <a:hlinkClick r:id="rId5"/>
              </a:rPr>
              <a:t>www.jstor.org/stable/26426529</a:t>
            </a:r>
            <a:r>
              <a:rPr lang="en-GB" sz="1600" dirty="0"/>
              <a:t> . [Accessed 31/10/2022] </a:t>
            </a:r>
          </a:p>
        </p:txBody>
      </p:sp>
    </p:spTree>
    <p:extLst>
      <p:ext uri="{BB962C8B-B14F-4D97-AF65-F5344CB8AC3E}">
        <p14:creationId xmlns:p14="http://schemas.microsoft.com/office/powerpoint/2010/main" val="6229746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7405" y="3540923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McCormick, J (2016) Why Europe Matters For Britain, ‘The Case for Remaining’, London, UK: Palgrave McMillan.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1520" y="4179170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Morphet</a:t>
            </a:r>
            <a:r>
              <a:rPr lang="en-GB" sz="1600" dirty="0"/>
              <a:t>, J (2014) How Europe Shapes British Public Policy. Bristol, UK: Policy Press.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6348" y="2628468"/>
            <a:ext cx="7643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Ibbotson, C. (2019) </a:t>
            </a:r>
            <a:r>
              <a:rPr lang="en-GB" sz="1600" i="1" dirty="0"/>
              <a:t>Brits want harsher punishments for criminals </a:t>
            </a:r>
            <a:r>
              <a:rPr lang="en-GB" sz="1600" dirty="0"/>
              <a:t>YouGov</a:t>
            </a:r>
            <a:r>
              <a:rPr lang="en-GB" sz="1600" i="1" dirty="0"/>
              <a:t>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https://yougov.co.uk/topics/legal/articles-reports/2019/10/01/brits-want-harsher-punishments-criminals</a:t>
            </a:r>
            <a:r>
              <a:rPr lang="en-GB" sz="1600" dirty="0"/>
              <a:t> [Accessed 31/10/2022]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1520" y="2209867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Hinton, T (2015) The Original Position. Cambridge, UK: Cambridge University Press.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1520" y="939452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Calhoun, C. [Ed.] (2002) </a:t>
            </a:r>
            <a:r>
              <a:rPr lang="en-GB" sz="1600" i="1" dirty="0"/>
              <a:t>Dictionary of the Social Sciences </a:t>
            </a:r>
            <a:r>
              <a:rPr lang="en-GB" sz="1600" dirty="0"/>
              <a:t>Oxford: Oxford University Press</a:t>
            </a:r>
            <a:endParaRPr lang="en-GB" sz="1600" i="1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1325235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Electoral Reform Society (2017) </a:t>
            </a:r>
            <a:r>
              <a:rPr lang="en-GB" sz="1600" i="1" dirty="0"/>
              <a:t>Proportional Representation</a:t>
            </a:r>
            <a:r>
              <a:rPr lang="en-GB" sz="1600" dirty="0"/>
              <a:t> Available at: </a:t>
            </a:r>
            <a:r>
              <a:rPr lang="en-GB" sz="1600" dirty="0">
                <a:hlinkClick r:id="rId3"/>
              </a:rPr>
              <a:t>https://www.electoral-reform.org.uk/voting-systems/what-are-voting-systems/proportional-representation/</a:t>
            </a:r>
            <a:r>
              <a:rPr lang="en-GB" sz="1600" dirty="0"/>
              <a:t> [Accessed 31/10/2022]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40169" y="4597774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Nandy</a:t>
            </a:r>
            <a:r>
              <a:rPr lang="en-GB" sz="1600" dirty="0"/>
              <a:t>, L; Lucas, C &amp; Bowers, C (2016) The Alternative, </a:t>
            </a:r>
            <a:r>
              <a:rPr lang="en-GB" sz="1600" i="1" dirty="0"/>
              <a:t>Towards A New Progressive Politics. </a:t>
            </a:r>
            <a:r>
              <a:rPr lang="en-GB" sz="1600" dirty="0"/>
              <a:t>London, UK: </a:t>
            </a:r>
            <a:r>
              <a:rPr lang="en-GB" sz="1600" dirty="0" err="1"/>
              <a:t>Biteback</a:t>
            </a:r>
            <a:r>
              <a:rPr lang="en-GB" sz="1600" dirty="0"/>
              <a:t> Publishing Ltd. </a:t>
            </a:r>
          </a:p>
        </p:txBody>
      </p:sp>
    </p:spTree>
    <p:extLst>
      <p:ext uri="{BB962C8B-B14F-4D97-AF65-F5344CB8AC3E}">
        <p14:creationId xmlns:p14="http://schemas.microsoft.com/office/powerpoint/2010/main" val="385090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1484784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Smits, K (2016) Applying Political Theory. 2</a:t>
            </a:r>
            <a:r>
              <a:rPr lang="en-GB" sz="1600" baseline="30000" dirty="0"/>
              <a:t>nd</a:t>
            </a:r>
            <a:r>
              <a:rPr lang="en-GB" sz="1600" dirty="0"/>
              <a:t> Ed. London, UK: Palgrave McMillan.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5536" y="1124744"/>
            <a:ext cx="7632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Schofield, M &amp; Griffith, T (2016) Plato, </a:t>
            </a:r>
            <a:r>
              <a:rPr lang="en-GB" sz="1600" i="1" dirty="0"/>
              <a:t>The Laws, </a:t>
            </a:r>
            <a:r>
              <a:rPr lang="en-GB" sz="1600" dirty="0"/>
              <a:t>Cambridge, UK: Cambridge Texts.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1222" y="191683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Zalta</a:t>
            </a:r>
            <a:r>
              <a:rPr lang="en-GB" sz="1600" dirty="0"/>
              <a:t>, Edward, N. (2021). </a:t>
            </a:r>
            <a:r>
              <a:rPr lang="en-GB" sz="1600" i="1" dirty="0"/>
              <a:t>Stanford Encyclopedia of Philosophy </a:t>
            </a:r>
            <a:r>
              <a:rPr lang="en-GB" sz="1600" dirty="0"/>
              <a:t>Stanford University Available at: </a:t>
            </a:r>
            <a:r>
              <a:rPr lang="en-GB" sz="1600" dirty="0">
                <a:hlinkClick r:id="rId2"/>
              </a:rPr>
              <a:t>https://plato.stanford.edu/</a:t>
            </a:r>
            <a:r>
              <a:rPr lang="en-GB" sz="1600" dirty="0"/>
              <a:t> [Accessed 31/10/2022] </a:t>
            </a:r>
            <a:endParaRPr lang="en-GB" sz="1600" i="1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755576" y="3212976"/>
            <a:ext cx="8229600" cy="77809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Video References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7888" y="3991074"/>
            <a:ext cx="8054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1. Vine, J. (2009) </a:t>
            </a:r>
            <a:r>
              <a:rPr lang="en-GB" sz="1600" i="1" dirty="0" err="1"/>
              <a:t>D’Hondt</a:t>
            </a:r>
            <a:r>
              <a:rPr lang="en-GB" sz="1600" i="1" dirty="0"/>
              <a:t> Explainer</a:t>
            </a:r>
            <a:r>
              <a:rPr lang="en-GB" sz="1600" dirty="0"/>
              <a:t> BBC News Available at: </a:t>
            </a:r>
            <a:r>
              <a:rPr lang="en-GB" sz="1600" dirty="0">
                <a:hlinkClick r:id="rId3"/>
              </a:rPr>
              <a:t>https://www.youtube.com/watch?v=6CU3F3ToIIg</a:t>
            </a:r>
            <a:r>
              <a:rPr lang="en-GB" sz="1600" dirty="0"/>
              <a:t> [Accessed 31/10/2022] </a:t>
            </a:r>
          </a:p>
        </p:txBody>
      </p:sp>
    </p:spTree>
    <p:extLst>
      <p:ext uri="{BB962C8B-B14F-4D97-AF65-F5344CB8AC3E}">
        <p14:creationId xmlns:p14="http://schemas.microsoft.com/office/powerpoint/2010/main" val="35043310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2023</TotalTime>
  <Words>2379</Words>
  <Application>Microsoft Office PowerPoint</Application>
  <PresentationFormat>On-screen Show (4:3)</PresentationFormat>
  <Paragraphs>153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UWTSD blue background</vt:lpstr>
      <vt:lpstr>PowerPoint Presentation</vt:lpstr>
      <vt:lpstr>Democracy</vt:lpstr>
      <vt:lpstr>Democracy</vt:lpstr>
      <vt:lpstr>Democracy</vt:lpstr>
      <vt:lpstr>Mass Democracy</vt:lpstr>
      <vt:lpstr>Mass Democracy</vt:lpstr>
      <vt:lpstr>Mass Democracy</vt:lpstr>
      <vt:lpstr>Representative Democracy</vt:lpstr>
      <vt:lpstr>Representative Democracy</vt:lpstr>
      <vt:lpstr>Federal Democracy</vt:lpstr>
      <vt:lpstr>Electoral Systems</vt:lpstr>
      <vt:lpstr>Electoral Systems</vt:lpstr>
      <vt:lpstr>Electoral Systems</vt:lpstr>
      <vt:lpstr>Electoral Systems</vt:lpstr>
      <vt:lpstr>Electoral Systems</vt:lpstr>
      <vt:lpstr>Electoral Systems</vt:lpstr>
      <vt:lpstr>Democracy as a Normative Concept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67</cp:revision>
  <dcterms:created xsi:type="dcterms:W3CDTF">2021-02-09T14:04:40Z</dcterms:created>
  <dcterms:modified xsi:type="dcterms:W3CDTF">2022-10-31T11:47:16Z</dcterms:modified>
</cp:coreProperties>
</file>