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1"/>
  </p:notesMasterIdLst>
  <p:handoutMasterIdLst>
    <p:handoutMasterId r:id="rId32"/>
  </p:handoutMasterIdLst>
  <p:sldIdLst>
    <p:sldId id="282" r:id="rId5"/>
    <p:sldId id="283" r:id="rId6"/>
    <p:sldId id="284" r:id="rId7"/>
    <p:sldId id="285" r:id="rId8"/>
    <p:sldId id="286" r:id="rId9"/>
    <p:sldId id="287" r:id="rId10"/>
    <p:sldId id="311" r:id="rId11"/>
    <p:sldId id="288" r:id="rId12"/>
    <p:sldId id="289" r:id="rId13"/>
    <p:sldId id="290" r:id="rId14"/>
    <p:sldId id="291" r:id="rId15"/>
    <p:sldId id="292" r:id="rId16"/>
    <p:sldId id="293" r:id="rId17"/>
    <p:sldId id="301" r:id="rId18"/>
    <p:sldId id="294" r:id="rId19"/>
    <p:sldId id="295" r:id="rId20"/>
    <p:sldId id="306" r:id="rId21"/>
    <p:sldId id="307" r:id="rId22"/>
    <p:sldId id="308" r:id="rId23"/>
    <p:sldId id="309" r:id="rId24"/>
    <p:sldId id="310" r:id="rId25"/>
    <p:sldId id="297" r:id="rId26"/>
    <p:sldId id="298" r:id="rId27"/>
    <p:sldId id="312" r:id="rId28"/>
    <p:sldId id="313" r:id="rId29"/>
    <p:sldId id="299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4206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27/06/2017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F2D24A-E70E-4022-AFA1-425396AAEA9F}" type="datetimeFigureOut">
              <a:rPr lang="en-GB" smtClean="0"/>
              <a:t>27/06/2017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7A5C87-9A89-413F-90CC-3D311D1D1B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1348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9pPr>
          </a:lstStyle>
          <a:p>
            <a:fld id="{7E2A149F-2AE5-47FA-B096-F8C3402BEDF4}" type="slidenum">
              <a:rPr lang="en-GB" altLang="en-US" sz="1200" smtClean="0">
                <a:latin typeface="Arial" charset="0"/>
              </a:rPr>
              <a:pPr/>
              <a:t>23</a:t>
            </a:fld>
            <a:endParaRPr lang="en-GB" altLang="en-US" sz="1200" smtClean="0">
              <a:latin typeface="Arial" charset="0"/>
            </a:endParaRPr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0514103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9pPr>
          </a:lstStyle>
          <a:p>
            <a:fld id="{1EEEFE81-B60D-4E56-A280-52C0133797D9}" type="slidenum">
              <a:rPr lang="en-GB" altLang="en-US" sz="1200" smtClean="0">
                <a:latin typeface="Arial" charset="0"/>
              </a:rPr>
              <a:pPr/>
              <a:t>26</a:t>
            </a:fld>
            <a:endParaRPr lang="en-GB" altLang="en-US" sz="1200" smtClean="0">
              <a:latin typeface="Arial" charset="0"/>
            </a:endParaRPr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altLang="en-US" smtClean="0"/>
              <a:t>The starting point for this individual was successful completion of an in-house development activity that had been accredited by the University (15 Credits). This could be an extensive induction,  summer school or a graduate development programme etc. The individual then completed the research methods module followed by a 30 credit work-based project. The individual could have taken their Post Grad Cert at this point, but chose to accumulate the credits and complete a RAL / APEL claim. This provided 15 credits for completing the claim with the outcome of the claim being an award of 45 credits. </a:t>
            </a:r>
            <a:r>
              <a:rPr lang="en-GB" altLang="en-US" b="1" smtClean="0"/>
              <a:t>Need to stress that this sort of outcome would rely on extensive prior learning</a:t>
            </a:r>
            <a:r>
              <a:rPr lang="en-GB" altLang="en-US" smtClean="0"/>
              <a:t>.  The individual could have taken a Post Grad Diploma at this point, but decided to do accumulate the credits and complete a higher level 60 credit project, ultimately leading to a Masters Degree in Professional Practice.</a:t>
            </a:r>
          </a:p>
        </p:txBody>
      </p:sp>
    </p:spTree>
    <p:extLst>
      <p:ext uri="{BB962C8B-B14F-4D97-AF65-F5344CB8AC3E}">
        <p14:creationId xmlns:p14="http://schemas.microsoft.com/office/powerpoint/2010/main" val="32418406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27/06/2017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27/06/2017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27/06/2017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27/06/2017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27/06/2017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27/06/2017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27/06/2017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27/06/2017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27/06/2017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ADFFD8-1868-4951-9C9B-FB5211022BB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1616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27/06/2017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>
                <a:solidFill>
                  <a:schemeClr val="bg1"/>
                </a:solidFill>
              </a:rPr>
              <a:t>Academi Wales Summer School</a:t>
            </a:r>
            <a:br>
              <a:rPr lang="en-GB" altLang="en-US" dirty="0" smtClean="0">
                <a:solidFill>
                  <a:schemeClr val="bg1"/>
                </a:solidFill>
              </a:rPr>
            </a:br>
            <a:r>
              <a:rPr lang="en-GB" altLang="en-US" dirty="0" smtClean="0">
                <a:solidFill>
                  <a:schemeClr val="bg1"/>
                </a:solidFill>
              </a:rPr>
              <a:t> Introduction to the Modules 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95288" y="3886200"/>
            <a:ext cx="7921625" cy="1752600"/>
          </a:xfrm>
        </p:spPr>
        <p:txBody>
          <a:bodyPr/>
          <a:lstStyle/>
          <a:p>
            <a:r>
              <a:rPr lang="en-GB" altLang="en-US" dirty="0" smtClean="0">
                <a:solidFill>
                  <a:schemeClr val="bg1"/>
                </a:solidFill>
              </a:rPr>
              <a:t>Nick Samuel, MSc, BSc, Chartered FCIPD Fellow HEA</a:t>
            </a:r>
          </a:p>
        </p:txBody>
      </p:sp>
    </p:spTree>
    <p:extLst>
      <p:ext uri="{BB962C8B-B14F-4D97-AF65-F5344CB8AC3E}">
        <p14:creationId xmlns:p14="http://schemas.microsoft.com/office/powerpoint/2010/main" val="3714468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Agenda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 smtClean="0"/>
              <a:t>The Three Modules</a:t>
            </a:r>
          </a:p>
          <a:p>
            <a:r>
              <a:rPr lang="en-GB" altLang="en-US" dirty="0" smtClean="0"/>
              <a:t>Marking Criteria</a:t>
            </a:r>
          </a:p>
          <a:p>
            <a:r>
              <a:rPr lang="en-GB" altLang="en-US" dirty="0" smtClean="0"/>
              <a:t>Moodle (VLE)</a:t>
            </a:r>
          </a:p>
          <a:p>
            <a:r>
              <a:rPr lang="en-GB" altLang="en-US" dirty="0" smtClean="0"/>
              <a:t>How to get a good grade</a:t>
            </a:r>
          </a:p>
          <a:p>
            <a:r>
              <a:rPr lang="en-GB" altLang="en-US" dirty="0" smtClean="0"/>
              <a:t>What next?</a:t>
            </a:r>
          </a:p>
        </p:txBody>
      </p:sp>
    </p:spTree>
    <p:extLst>
      <p:ext uri="{BB962C8B-B14F-4D97-AF65-F5344CB8AC3E}">
        <p14:creationId xmlns:p14="http://schemas.microsoft.com/office/powerpoint/2010/main" val="758104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772400" cy="1143000"/>
          </a:xfrm>
        </p:spPr>
        <p:txBody>
          <a:bodyPr/>
          <a:lstStyle/>
          <a:p>
            <a:r>
              <a:rPr lang="en-GB" altLang="en-US" smtClean="0"/>
              <a:t>Summary</a:t>
            </a:r>
          </a:p>
        </p:txBody>
      </p:sp>
      <p:graphicFrame>
        <p:nvGraphicFramePr>
          <p:cNvPr id="10292" name="Group 52"/>
          <p:cNvGraphicFramePr>
            <a:graphicFrameLocks noGrp="1"/>
          </p:cNvGraphicFramePr>
          <p:nvPr>
            <p:ph idx="1"/>
          </p:nvPr>
        </p:nvGraphicFramePr>
        <p:xfrm>
          <a:off x="179388" y="1557338"/>
          <a:ext cx="8496300" cy="3900493"/>
        </p:xfrm>
        <a:graphic>
          <a:graphicData uri="http://schemas.openxmlformats.org/drawingml/2006/table">
            <a:tbl>
              <a:tblPr/>
              <a:tblGrid>
                <a:gridCol w="2016125"/>
                <a:gridCol w="2232025"/>
                <a:gridCol w="1944687"/>
                <a:gridCol w="2303463"/>
              </a:tblGrid>
              <a:tr h="566638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Code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Covering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Credit Value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Assessment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17407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DSAW7031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Preparation before attending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5 Credits @ Level 7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Portfolio of 1500 words (or equivalent) 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05821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DSAW7032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Time at the Summer School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10 Credits @ Level 7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Portfolio of 3000 words (or equivalent) 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10621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DSAW7033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Looking to the future: further personal development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5 Credits @ Level 7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Portfolio of 1500 words (or equivalent) 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7565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DSAW7031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mtClean="0"/>
              <a:t>Aim: To enable learners to critically reflect upon their strengths and areas for development, in preparation for personal and professional development. </a:t>
            </a:r>
          </a:p>
        </p:txBody>
      </p:sp>
    </p:spTree>
    <p:extLst>
      <p:ext uri="{BB962C8B-B14F-4D97-AF65-F5344CB8AC3E}">
        <p14:creationId xmlns:p14="http://schemas.microsoft.com/office/powerpoint/2010/main" val="39426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DSAW7032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mtClean="0"/>
              <a:t>Aim: To enable learners to engage critically in the activities of the Summer School, and reflect on their relevance to the learner’s own personal and professional development. </a:t>
            </a:r>
          </a:p>
        </p:txBody>
      </p:sp>
    </p:spTree>
    <p:extLst>
      <p:ext uri="{BB962C8B-B14F-4D97-AF65-F5344CB8AC3E}">
        <p14:creationId xmlns:p14="http://schemas.microsoft.com/office/powerpoint/2010/main" val="2981956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DSAW7033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/>
            <a:r>
              <a:rPr lang="en-GB" altLang="en-US" smtClean="0"/>
              <a:t>Aim: To enable learners to prepare a comprehensive and robust Development Plan related to the learning from the Summer School.</a:t>
            </a:r>
          </a:p>
        </p:txBody>
      </p:sp>
    </p:spTree>
    <p:extLst>
      <p:ext uri="{BB962C8B-B14F-4D97-AF65-F5344CB8AC3E}">
        <p14:creationId xmlns:p14="http://schemas.microsoft.com/office/powerpoint/2010/main" val="326608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Correction to the cost!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Apologies, I may have communicated the cost as being £120. The actual cost is £180. </a:t>
            </a:r>
          </a:p>
          <a:p>
            <a:r>
              <a:rPr lang="en-GB" dirty="0" smtClean="0"/>
              <a:t>20 Credits at level 7 would normally cost £500. So this still represents good value for money!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7559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Tutorial Support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/>
              <a:t>Tutorial Support by telephone is available </a:t>
            </a:r>
          </a:p>
          <a:p>
            <a:r>
              <a:rPr lang="en-GB" altLang="en-US" dirty="0" smtClean="0"/>
              <a:t>Please, however, book your time in advance – via email.</a:t>
            </a:r>
          </a:p>
        </p:txBody>
      </p:sp>
    </p:spTree>
    <p:extLst>
      <p:ext uri="{BB962C8B-B14F-4D97-AF65-F5344CB8AC3E}">
        <p14:creationId xmlns:p14="http://schemas.microsoft.com/office/powerpoint/2010/main" val="1111880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Marking Criteria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700213"/>
            <a:ext cx="7772400" cy="4114800"/>
          </a:xfrm>
        </p:spPr>
        <p:txBody>
          <a:bodyPr>
            <a:normAutofit fontScale="92500"/>
          </a:bodyPr>
          <a:lstStyle/>
          <a:p>
            <a:pPr>
              <a:buFontTx/>
              <a:buNone/>
            </a:pPr>
            <a:r>
              <a:rPr lang="en-GB" altLang="en-US" dirty="0" smtClean="0"/>
              <a:t>You will be marked against:-</a:t>
            </a:r>
          </a:p>
          <a:p>
            <a:pPr>
              <a:buFontTx/>
              <a:buNone/>
            </a:pPr>
            <a:endParaRPr lang="en-GB" altLang="en-US" dirty="0" smtClean="0"/>
          </a:p>
          <a:p>
            <a:r>
              <a:rPr lang="en-GB" altLang="en-US" dirty="0" smtClean="0"/>
              <a:t>The Module Specific Criteria 100%</a:t>
            </a:r>
          </a:p>
          <a:p>
            <a:pPr algn="ctr">
              <a:buFontTx/>
              <a:buNone/>
            </a:pPr>
            <a:endParaRPr lang="en-GB" altLang="en-US" b="1" u="sng" dirty="0" smtClean="0"/>
          </a:p>
          <a:p>
            <a:r>
              <a:rPr lang="en-GB" altLang="en-US" dirty="0" smtClean="0"/>
              <a:t>However, spelling, punctuation layout and referencing will be taken into account.</a:t>
            </a:r>
            <a:endParaRPr lang="en-GB" altLang="en-US" dirty="0"/>
          </a:p>
          <a:p>
            <a:pPr algn="ctr">
              <a:buFontTx/>
              <a:buNone/>
            </a:pPr>
            <a:r>
              <a:rPr lang="en-GB" altLang="en-US" sz="2400" dirty="0" smtClean="0"/>
              <a:t>(Copies of the marking criteria are </a:t>
            </a:r>
            <a:r>
              <a:rPr lang="en-GB" altLang="en-US" sz="2400" dirty="0" smtClean="0"/>
              <a:t>available in your pack)</a:t>
            </a:r>
            <a:endParaRPr lang="en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2389340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Case Study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Martin Locock</a:t>
            </a:r>
          </a:p>
        </p:txBody>
      </p:sp>
    </p:spTree>
    <p:extLst>
      <p:ext uri="{BB962C8B-B14F-4D97-AF65-F5344CB8AC3E}">
        <p14:creationId xmlns:p14="http://schemas.microsoft.com/office/powerpoint/2010/main" val="388240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 smtClean="0"/>
              <a:t>How to get a good grade!</a:t>
            </a:r>
          </a:p>
        </p:txBody>
      </p:sp>
    </p:spTree>
    <p:extLst>
      <p:ext uri="{BB962C8B-B14F-4D97-AF65-F5344CB8AC3E}">
        <p14:creationId xmlns:p14="http://schemas.microsoft.com/office/powerpoint/2010/main" val="578324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Some Generic Advice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700213"/>
            <a:ext cx="7772400" cy="4114800"/>
          </a:xfrm>
        </p:spPr>
        <p:txBody>
          <a:bodyPr>
            <a:normAutofit lnSpcReduction="10000"/>
          </a:bodyPr>
          <a:lstStyle/>
          <a:p>
            <a:r>
              <a:rPr lang="en-GB" altLang="en-US" sz="2800" dirty="0" smtClean="0"/>
              <a:t>Essential Reading  - Is just that, </a:t>
            </a:r>
            <a:r>
              <a:rPr lang="en-GB" altLang="en-US" sz="2800" u="sng" dirty="0" smtClean="0"/>
              <a:t>compulsory</a:t>
            </a:r>
            <a:r>
              <a:rPr lang="en-GB" altLang="en-US" sz="2800" dirty="0" smtClean="0"/>
              <a:t> and must be reflected in your work.</a:t>
            </a:r>
          </a:p>
          <a:p>
            <a:r>
              <a:rPr lang="en-GB" altLang="en-US" sz="2800" dirty="0" smtClean="0"/>
              <a:t>It is wise to use </a:t>
            </a:r>
            <a:r>
              <a:rPr lang="en-GB" altLang="en-US" sz="2800" dirty="0" smtClean="0"/>
              <a:t>at least 4 of the books / journals from the suggested reading list.</a:t>
            </a:r>
          </a:p>
          <a:p>
            <a:r>
              <a:rPr lang="en-GB" altLang="en-US" sz="2800" dirty="0" smtClean="0"/>
              <a:t>The prescribed readings are, however a guide which your tutor has established as useful and relevant. You are encouraged to add other relevant readings from your own research of relevant literature (books and journals). </a:t>
            </a:r>
          </a:p>
        </p:txBody>
      </p:sp>
    </p:spTree>
    <p:extLst>
      <p:ext uri="{BB962C8B-B14F-4D97-AF65-F5344CB8AC3E}">
        <p14:creationId xmlns:p14="http://schemas.microsoft.com/office/powerpoint/2010/main" val="294901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How do I get a first class mark?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2332856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</a:pPr>
            <a:r>
              <a:rPr lang="en-GB" altLang="en-US" sz="2400" dirty="0" smtClean="0"/>
              <a:t>Use a wide range of readings. Use more than the minimum recommended!</a:t>
            </a:r>
          </a:p>
          <a:p>
            <a:pPr>
              <a:lnSpc>
                <a:spcPct val="80000"/>
              </a:lnSpc>
            </a:pPr>
            <a:r>
              <a:rPr lang="en-GB" altLang="en-US" sz="2400" dirty="0" smtClean="0"/>
              <a:t>Structure your work appropriately, making it easy to follow and to comprehend.</a:t>
            </a:r>
          </a:p>
          <a:p>
            <a:pPr>
              <a:lnSpc>
                <a:spcPct val="80000"/>
              </a:lnSpc>
            </a:pPr>
            <a:r>
              <a:rPr lang="en-GB" altLang="en-US" sz="2400" dirty="0" smtClean="0"/>
              <a:t>Attempt all aspects of the assignment as comprehensively as you can.</a:t>
            </a:r>
          </a:p>
          <a:p>
            <a:pPr>
              <a:lnSpc>
                <a:spcPct val="80000"/>
              </a:lnSpc>
            </a:pPr>
            <a:r>
              <a:rPr lang="en-GB" altLang="en-US" sz="2400" dirty="0" smtClean="0"/>
              <a:t>Follow the Harvard referencing style and cite your references appropriately. (The referencing Tab in Word will help you with this).</a:t>
            </a:r>
          </a:p>
        </p:txBody>
      </p:sp>
    </p:spTree>
    <p:extLst>
      <p:ext uri="{BB962C8B-B14F-4D97-AF65-F5344CB8AC3E}">
        <p14:creationId xmlns:p14="http://schemas.microsoft.com/office/powerpoint/2010/main" val="1830675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How do I get a first class mark?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852988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</a:pPr>
            <a:r>
              <a:rPr lang="en-GB" altLang="en-US" sz="2400" dirty="0" smtClean="0"/>
              <a:t>Check your work against the module’s assessment criteria and make sure you have covered each element. </a:t>
            </a:r>
          </a:p>
          <a:p>
            <a:pPr>
              <a:lnSpc>
                <a:spcPct val="80000"/>
              </a:lnSpc>
            </a:pPr>
            <a:r>
              <a:rPr lang="en-GB" altLang="en-US" sz="2400" dirty="0" smtClean="0"/>
              <a:t>If your assignment involves an element of application, then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Introduce the concept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Apply it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Evaluate it</a:t>
            </a:r>
          </a:p>
          <a:p>
            <a:pPr>
              <a:lnSpc>
                <a:spcPct val="80000"/>
              </a:lnSpc>
            </a:pPr>
            <a:r>
              <a:rPr lang="en-GB" altLang="en-US" sz="2400" dirty="0" smtClean="0"/>
              <a:t>Carry-out a thorough proofreading of your work. Read it out aloud to make sure it flows and makes sense. </a:t>
            </a:r>
          </a:p>
          <a:p>
            <a:pPr>
              <a:lnSpc>
                <a:spcPct val="80000"/>
              </a:lnSpc>
            </a:pPr>
            <a:r>
              <a:rPr lang="en-GB" altLang="en-US" sz="2400" dirty="0" smtClean="0"/>
              <a:t>Be consistent in your use of (appropriate) language.</a:t>
            </a:r>
          </a:p>
        </p:txBody>
      </p:sp>
    </p:spTree>
    <p:extLst>
      <p:ext uri="{BB962C8B-B14F-4D97-AF65-F5344CB8AC3E}">
        <p14:creationId xmlns:p14="http://schemas.microsoft.com/office/powerpoint/2010/main" val="3289618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Common Errors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773238"/>
            <a:ext cx="7772400" cy="4114800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GB" altLang="en-US" sz="2800" smtClean="0"/>
              <a:t>Not identifying your work!</a:t>
            </a:r>
          </a:p>
          <a:p>
            <a:pPr>
              <a:lnSpc>
                <a:spcPct val="80000"/>
              </a:lnSpc>
            </a:pPr>
            <a:r>
              <a:rPr lang="en-GB" altLang="en-US" sz="2800" smtClean="0"/>
              <a:t>Lack of evidence for arguments made. Back up your claims with references. Use examples where appropriate.</a:t>
            </a:r>
          </a:p>
          <a:p>
            <a:pPr>
              <a:lnSpc>
                <a:spcPct val="80000"/>
              </a:lnSpc>
            </a:pPr>
            <a:r>
              <a:rPr lang="en-GB" altLang="en-US" sz="2800" smtClean="0"/>
              <a:t>Not using Harvard referencing – or not referencing at all.</a:t>
            </a:r>
          </a:p>
          <a:p>
            <a:pPr>
              <a:lnSpc>
                <a:spcPct val="80000"/>
              </a:lnSpc>
            </a:pPr>
            <a:r>
              <a:rPr lang="en-GB" altLang="en-US" sz="2800" smtClean="0"/>
              <a:t>Not addressing the requirements of the assignment.</a:t>
            </a:r>
          </a:p>
          <a:p>
            <a:pPr>
              <a:lnSpc>
                <a:spcPct val="80000"/>
              </a:lnSpc>
            </a:pPr>
            <a:r>
              <a:rPr lang="en-GB" altLang="en-US" sz="2800" smtClean="0"/>
              <a:t>Poor layout and presentation</a:t>
            </a:r>
          </a:p>
          <a:p>
            <a:pPr>
              <a:lnSpc>
                <a:spcPct val="80000"/>
              </a:lnSpc>
            </a:pPr>
            <a:r>
              <a:rPr lang="en-GB" altLang="en-US" sz="2800" smtClean="0"/>
              <a:t>Not proofreading your work</a:t>
            </a:r>
          </a:p>
          <a:p>
            <a:pPr>
              <a:lnSpc>
                <a:spcPct val="80000"/>
              </a:lnSpc>
            </a:pPr>
            <a:r>
              <a:rPr lang="en-GB" altLang="en-US" sz="2800" smtClean="0"/>
              <a:t>Failing to meet the word count (+/- 10%)</a:t>
            </a:r>
          </a:p>
        </p:txBody>
      </p:sp>
    </p:spTree>
    <p:extLst>
      <p:ext uri="{BB962C8B-B14F-4D97-AF65-F5344CB8AC3E}">
        <p14:creationId xmlns:p14="http://schemas.microsoft.com/office/powerpoint/2010/main" val="1717458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Moodle (VLE)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628775"/>
            <a:ext cx="7772400" cy="4114800"/>
          </a:xfrm>
        </p:spPr>
        <p:txBody>
          <a:bodyPr>
            <a:normAutofit fontScale="92500"/>
          </a:bodyPr>
          <a:lstStyle/>
          <a:p>
            <a:r>
              <a:rPr lang="en-GB" altLang="en-US" smtClean="0"/>
              <a:t>Access will be given once the registration process has been completed. You’ll receive an email with a link.</a:t>
            </a:r>
          </a:p>
          <a:p>
            <a:r>
              <a:rPr lang="en-GB" altLang="en-US" smtClean="0"/>
              <a:t>Please ensure you look at the Academi Wales section, it houses good advice on ‘reflection’</a:t>
            </a:r>
          </a:p>
          <a:p>
            <a:r>
              <a:rPr lang="en-GB" altLang="en-US" smtClean="0"/>
              <a:t>Any issues with access, contact Ann Beaument </a:t>
            </a:r>
          </a:p>
        </p:txBody>
      </p:sp>
    </p:spTree>
    <p:extLst>
      <p:ext uri="{BB962C8B-B14F-4D97-AF65-F5344CB8AC3E}">
        <p14:creationId xmlns:p14="http://schemas.microsoft.com/office/powerpoint/2010/main" val="1035190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260649"/>
            <a:ext cx="8784976" cy="5328592"/>
          </a:xfrm>
          <a:prstGeom prst="rect">
            <a:avLst/>
          </a:prstGeom>
        </p:spPr>
      </p:pic>
      <p:sp>
        <p:nvSpPr>
          <p:cNvPr id="4" name="Oval 3"/>
          <p:cNvSpPr/>
          <p:nvPr/>
        </p:nvSpPr>
        <p:spPr>
          <a:xfrm>
            <a:off x="611560" y="1412776"/>
            <a:ext cx="3816424" cy="122413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2221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1" y="260649"/>
            <a:ext cx="8784976" cy="5472608"/>
          </a:xfrm>
          <a:prstGeom prst="rect">
            <a:avLst/>
          </a:prstGeom>
        </p:spPr>
      </p:pic>
      <p:sp>
        <p:nvSpPr>
          <p:cNvPr id="4" name="Oval 3"/>
          <p:cNvSpPr/>
          <p:nvPr/>
        </p:nvSpPr>
        <p:spPr>
          <a:xfrm>
            <a:off x="1259632" y="380689"/>
            <a:ext cx="720080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0155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374" y="404664"/>
            <a:ext cx="9036496" cy="5114925"/>
          </a:xfrm>
          <a:prstGeom prst="rect">
            <a:avLst/>
          </a:prstGeom>
        </p:spPr>
      </p:pic>
      <p:sp>
        <p:nvSpPr>
          <p:cNvPr id="4" name="Oval 3"/>
          <p:cNvSpPr/>
          <p:nvPr/>
        </p:nvSpPr>
        <p:spPr>
          <a:xfrm>
            <a:off x="4612622" y="4077072"/>
            <a:ext cx="1944216" cy="93610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3019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116632"/>
            <a:ext cx="9144001" cy="5665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43096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68" y="44624"/>
            <a:ext cx="9036496" cy="5667375"/>
          </a:xfrm>
          <a:prstGeom prst="rect">
            <a:avLst/>
          </a:prstGeom>
        </p:spPr>
      </p:pic>
      <p:sp>
        <p:nvSpPr>
          <p:cNvPr id="4" name="Oval 3"/>
          <p:cNvSpPr/>
          <p:nvPr/>
        </p:nvSpPr>
        <p:spPr>
          <a:xfrm>
            <a:off x="2411760" y="4791929"/>
            <a:ext cx="3312368" cy="108012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578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 smtClean="0"/>
              <a:t>What Next?</a:t>
            </a:r>
          </a:p>
        </p:txBody>
      </p:sp>
    </p:spTree>
    <p:extLst>
      <p:ext uri="{BB962C8B-B14F-4D97-AF65-F5344CB8AC3E}">
        <p14:creationId xmlns:p14="http://schemas.microsoft.com/office/powerpoint/2010/main" val="3859425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333375"/>
            <a:ext cx="7772400" cy="1143000"/>
          </a:xfrm>
        </p:spPr>
        <p:txBody>
          <a:bodyPr/>
          <a:lstStyle/>
          <a:p>
            <a:r>
              <a:rPr lang="en-GB" altLang="en-US" sz="4000" smtClean="0"/>
              <a:t>Professional Practice Framework</a:t>
            </a:r>
            <a:endParaRPr lang="en-GB" altLang="en-US" sz="2000" smtClean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12875"/>
            <a:ext cx="8229600" cy="5257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 smtClean="0"/>
              <a:t>Designed to meet the needs of both employers and employees</a:t>
            </a:r>
          </a:p>
          <a:p>
            <a:pPr>
              <a:lnSpc>
                <a:spcPct val="90000"/>
              </a:lnSpc>
            </a:pPr>
            <a:r>
              <a:rPr lang="en-GB" altLang="en-US" sz="2400" dirty="0" smtClean="0"/>
              <a:t>Offers progression pathways ranging from Certificate to Masters and now to Professional Doctorate Level</a:t>
            </a:r>
          </a:p>
          <a:p>
            <a:pPr>
              <a:lnSpc>
                <a:spcPct val="90000"/>
              </a:lnSpc>
            </a:pPr>
            <a:r>
              <a:rPr lang="en-GB" altLang="en-US" sz="2400" dirty="0" smtClean="0"/>
              <a:t>Allows for the development and recognition of staff at a higher level, through utilising work-based projects – benefits for both employer &amp; employee </a:t>
            </a:r>
          </a:p>
          <a:p>
            <a:pPr>
              <a:lnSpc>
                <a:spcPct val="90000"/>
              </a:lnSpc>
            </a:pPr>
            <a:r>
              <a:rPr lang="en-GB" altLang="en-US" sz="2400" dirty="0" smtClean="0"/>
              <a:t>Can provide formal recognition of existing knowledge and skills.</a:t>
            </a:r>
          </a:p>
          <a:p>
            <a:pPr>
              <a:lnSpc>
                <a:spcPct val="90000"/>
              </a:lnSpc>
            </a:pPr>
            <a:r>
              <a:rPr lang="en-GB" altLang="en-US" sz="2400" dirty="0" smtClean="0"/>
              <a:t>Potential to accredit employer’s own staff development programmes.</a:t>
            </a:r>
          </a:p>
        </p:txBody>
      </p:sp>
    </p:spTree>
    <p:extLst>
      <p:ext uri="{BB962C8B-B14F-4D97-AF65-F5344CB8AC3E}">
        <p14:creationId xmlns:p14="http://schemas.microsoft.com/office/powerpoint/2010/main" val="2063736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348880"/>
            <a:ext cx="8229600" cy="1143000"/>
          </a:xfrm>
        </p:spPr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91458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>
                <a:solidFill>
                  <a:schemeClr val="bg1"/>
                </a:solidFill>
              </a:rPr>
              <a:t>Academi Wales Summer School</a:t>
            </a:r>
            <a:br>
              <a:rPr lang="en-GB" altLang="en-US" dirty="0" smtClean="0">
                <a:solidFill>
                  <a:schemeClr val="bg1"/>
                </a:solidFill>
              </a:rPr>
            </a:br>
            <a:r>
              <a:rPr lang="en-GB" altLang="en-US" dirty="0" smtClean="0">
                <a:solidFill>
                  <a:schemeClr val="bg1"/>
                </a:solidFill>
              </a:rPr>
              <a:t> Introduction to the Modules 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95288" y="3886200"/>
            <a:ext cx="7921625" cy="1752600"/>
          </a:xfrm>
        </p:spPr>
        <p:txBody>
          <a:bodyPr/>
          <a:lstStyle/>
          <a:p>
            <a:r>
              <a:rPr lang="en-GB" altLang="en-US" dirty="0" smtClean="0">
                <a:solidFill>
                  <a:schemeClr val="bg1"/>
                </a:solidFill>
              </a:rPr>
              <a:t>Nick Samuel, MSc, BSc, Chartered FCIPD Fellow HEA</a:t>
            </a:r>
          </a:p>
        </p:txBody>
      </p:sp>
    </p:spTree>
    <p:extLst>
      <p:ext uri="{BB962C8B-B14F-4D97-AF65-F5344CB8AC3E}">
        <p14:creationId xmlns:p14="http://schemas.microsoft.com/office/powerpoint/2010/main" val="1067015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5661025"/>
            <a:ext cx="9144000" cy="119697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r>
              <a:rPr lang="en-GB" altLang="en-US" smtClean="0"/>
              <a:t>Postgraduate Illustration</a:t>
            </a:r>
          </a:p>
        </p:txBody>
      </p:sp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971550" y="3573463"/>
            <a:ext cx="865188" cy="2087562"/>
          </a:xfrm>
          <a:prstGeom prst="rect">
            <a:avLst/>
          </a:prstGeom>
          <a:solidFill>
            <a:srgbClr val="6699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200">
                <a:cs typeface="Arial" charset="0"/>
              </a:rPr>
              <a:t>WB Project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200">
                <a:cs typeface="Arial" charset="0"/>
              </a:rPr>
              <a:t>45Credits</a:t>
            </a:r>
          </a:p>
        </p:txBody>
      </p:sp>
      <p:grpSp>
        <p:nvGrpSpPr>
          <p:cNvPr id="23557" name="Group 5"/>
          <p:cNvGrpSpPr>
            <a:grpSpLocks/>
          </p:cNvGrpSpPr>
          <p:nvPr/>
        </p:nvGrpSpPr>
        <p:grpSpPr bwMode="auto">
          <a:xfrm>
            <a:off x="3851275" y="3500438"/>
            <a:ext cx="865188" cy="2881312"/>
            <a:chOff x="1247" y="1842"/>
            <a:chExt cx="545" cy="1815"/>
          </a:xfrm>
        </p:grpSpPr>
        <p:sp>
          <p:nvSpPr>
            <p:cNvPr id="19485" name="Rectangle 6"/>
            <p:cNvSpPr>
              <a:spLocks noChangeArrowheads="1"/>
            </p:cNvSpPr>
            <p:nvPr/>
          </p:nvSpPr>
          <p:spPr bwMode="auto">
            <a:xfrm>
              <a:off x="1247" y="3203"/>
              <a:ext cx="545" cy="45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200">
                  <a:cs typeface="Arial" charset="0"/>
                </a:rPr>
                <a:t>RAL</a:t>
              </a: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200">
                  <a:cs typeface="Arial" charset="0"/>
                </a:rPr>
                <a:t>15 Credits</a:t>
              </a:r>
            </a:p>
          </p:txBody>
        </p:sp>
        <p:sp>
          <p:nvSpPr>
            <p:cNvPr id="19486" name="Rectangle 7"/>
            <p:cNvSpPr>
              <a:spLocks noChangeArrowheads="1"/>
            </p:cNvSpPr>
            <p:nvPr/>
          </p:nvSpPr>
          <p:spPr bwMode="auto">
            <a:xfrm>
              <a:off x="1247" y="1842"/>
              <a:ext cx="545" cy="1361"/>
            </a:xfrm>
            <a:prstGeom prst="rect">
              <a:avLst/>
            </a:prstGeom>
            <a:solidFill>
              <a:srgbClr val="66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200">
                  <a:cs typeface="Arial" charset="0"/>
                </a:rPr>
                <a:t>RAL / APEL</a:t>
              </a: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200">
                  <a:cs typeface="Arial" charset="0"/>
                </a:rPr>
                <a:t> Outcome</a:t>
              </a: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200">
                  <a:cs typeface="Arial" charset="0"/>
                </a:rPr>
                <a:t>45 Credits</a:t>
              </a:r>
            </a:p>
          </p:txBody>
        </p:sp>
      </p:grpSp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6804025" y="3500438"/>
            <a:ext cx="865188" cy="2881312"/>
          </a:xfrm>
          <a:prstGeom prst="rect">
            <a:avLst/>
          </a:prstGeom>
          <a:solidFill>
            <a:srgbClr val="FF33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200">
                <a:cs typeface="Arial" charset="0"/>
              </a:rPr>
              <a:t>WB Project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200">
                <a:cs typeface="Arial" charset="0"/>
              </a:rPr>
              <a:t>60 Credits</a:t>
            </a:r>
          </a:p>
        </p:txBody>
      </p:sp>
      <p:grpSp>
        <p:nvGrpSpPr>
          <p:cNvPr id="23561" name="Group 9"/>
          <p:cNvGrpSpPr>
            <a:grpSpLocks/>
          </p:cNvGrpSpPr>
          <p:nvPr/>
        </p:nvGrpSpPr>
        <p:grpSpPr bwMode="auto">
          <a:xfrm>
            <a:off x="6372225" y="981075"/>
            <a:ext cx="1657350" cy="1943100"/>
            <a:chOff x="4014" y="618"/>
            <a:chExt cx="1044" cy="1224"/>
          </a:xfrm>
        </p:grpSpPr>
        <p:pic>
          <p:nvPicPr>
            <p:cNvPr id="19483" name="Picture 10" descr="MPj04277090000[1]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05" y="981"/>
              <a:ext cx="861" cy="8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484" name="Text Box 11"/>
            <p:cNvSpPr txBox="1">
              <a:spLocks noChangeArrowheads="1"/>
            </p:cNvSpPr>
            <p:nvPr/>
          </p:nvSpPr>
          <p:spPr bwMode="auto">
            <a:xfrm>
              <a:off x="4014" y="618"/>
              <a:ext cx="1044" cy="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>
                  <a:latin typeface="Blackadder ITC" pitchFamily="82" charset="0"/>
                  <a:cs typeface="Arial" charset="0"/>
                </a:rPr>
                <a:t>Masters Degree</a:t>
              </a:r>
            </a:p>
          </p:txBody>
        </p:sp>
      </p:grpSp>
      <p:sp>
        <p:nvSpPr>
          <p:cNvPr id="23564" name="AutoShape 12"/>
          <p:cNvSpPr>
            <a:spLocks noChangeArrowheads="1"/>
          </p:cNvSpPr>
          <p:nvPr/>
        </p:nvSpPr>
        <p:spPr bwMode="auto">
          <a:xfrm>
            <a:off x="900113" y="2565400"/>
            <a:ext cx="1008062" cy="1006475"/>
          </a:xfrm>
          <a:prstGeom prst="flowChartDecision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400">
                <a:cs typeface="Arial" charset="0"/>
              </a:rPr>
              <a:t>Either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400">
                <a:cs typeface="Arial" charset="0"/>
              </a:rPr>
              <a:t>/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400">
                <a:cs typeface="Arial" charset="0"/>
              </a:rPr>
              <a:t>or</a:t>
            </a:r>
          </a:p>
        </p:txBody>
      </p:sp>
      <p:grpSp>
        <p:nvGrpSpPr>
          <p:cNvPr id="23565" name="Group 13"/>
          <p:cNvGrpSpPr>
            <a:grpSpLocks/>
          </p:cNvGrpSpPr>
          <p:nvPr/>
        </p:nvGrpSpPr>
        <p:grpSpPr bwMode="auto">
          <a:xfrm>
            <a:off x="468313" y="765175"/>
            <a:ext cx="1828800" cy="2324100"/>
            <a:chOff x="295" y="482"/>
            <a:chExt cx="1152" cy="1464"/>
          </a:xfrm>
        </p:grpSpPr>
        <p:grpSp>
          <p:nvGrpSpPr>
            <p:cNvPr id="19479" name="Group 14"/>
            <p:cNvGrpSpPr>
              <a:grpSpLocks/>
            </p:cNvGrpSpPr>
            <p:nvPr/>
          </p:nvGrpSpPr>
          <p:grpSpPr bwMode="auto">
            <a:xfrm>
              <a:off x="295" y="482"/>
              <a:ext cx="1152" cy="1152"/>
              <a:chOff x="0" y="1162"/>
              <a:chExt cx="1152" cy="1152"/>
            </a:xfrm>
          </p:grpSpPr>
          <p:pic>
            <p:nvPicPr>
              <p:cNvPr id="19481" name="Picture 15" descr="MCj04348250000[1]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0" y="1162"/>
                <a:ext cx="1152" cy="115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9482" name="Text Box 16"/>
              <p:cNvSpPr txBox="1">
                <a:spLocks noChangeArrowheads="1"/>
              </p:cNvSpPr>
              <p:nvPr/>
            </p:nvSpPr>
            <p:spPr bwMode="auto">
              <a:xfrm>
                <a:off x="113" y="1434"/>
                <a:ext cx="771" cy="66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>
                    <a:latin typeface="Blackadder ITC" pitchFamily="82" charset="0"/>
                    <a:cs typeface="Arial" charset="0"/>
                  </a:rPr>
                  <a:t>Post Graduate</a:t>
                </a:r>
              </a:p>
              <a:p>
                <a:pPr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>
                    <a:latin typeface="Blackadder ITC" pitchFamily="82" charset="0"/>
                    <a:cs typeface="Arial" charset="0"/>
                  </a:rPr>
                  <a:t>Certificate</a:t>
                </a:r>
              </a:p>
            </p:txBody>
          </p:sp>
        </p:grpSp>
        <p:cxnSp>
          <p:nvCxnSpPr>
            <p:cNvPr id="19480" name="AutoShape 17"/>
            <p:cNvCxnSpPr>
              <a:cxnSpLocks noChangeShapeType="1"/>
            </p:cNvCxnSpPr>
            <p:nvPr/>
          </p:nvCxnSpPr>
          <p:spPr bwMode="auto">
            <a:xfrm rot="10800000">
              <a:off x="295" y="1071"/>
              <a:ext cx="272" cy="875"/>
            </a:xfrm>
            <a:prstGeom prst="curvedConnector3">
              <a:avLst>
                <a:gd name="adj1" fmla="val 152940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23570" name="Group 18"/>
          <p:cNvGrpSpPr>
            <a:grpSpLocks/>
          </p:cNvGrpSpPr>
          <p:nvPr/>
        </p:nvGrpSpPr>
        <p:grpSpPr bwMode="auto">
          <a:xfrm>
            <a:off x="1908175" y="3068638"/>
            <a:ext cx="3167063" cy="3602037"/>
            <a:chOff x="1202" y="1933"/>
            <a:chExt cx="1995" cy="2269"/>
          </a:xfrm>
        </p:grpSpPr>
        <p:sp>
          <p:nvSpPr>
            <p:cNvPr id="19477" name="Rectangle 19"/>
            <p:cNvSpPr>
              <a:spLocks noChangeArrowheads="1"/>
            </p:cNvSpPr>
            <p:nvPr/>
          </p:nvSpPr>
          <p:spPr bwMode="auto">
            <a:xfrm>
              <a:off x="2154" y="4020"/>
              <a:ext cx="1043" cy="1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400">
                  <a:cs typeface="Arial" charset="0"/>
                </a:rPr>
                <a:t>60 Credits</a:t>
              </a:r>
            </a:p>
          </p:txBody>
        </p:sp>
        <p:cxnSp>
          <p:nvCxnSpPr>
            <p:cNvPr id="19478" name="AutoShape 20"/>
            <p:cNvCxnSpPr>
              <a:cxnSpLocks noChangeShapeType="1"/>
              <a:stCxn id="23564" idx="3"/>
              <a:endCxn id="19477" idx="1"/>
            </p:cNvCxnSpPr>
            <p:nvPr/>
          </p:nvCxnSpPr>
          <p:spPr bwMode="auto">
            <a:xfrm>
              <a:off x="1202" y="1933"/>
              <a:ext cx="952" cy="2178"/>
            </a:xfrm>
            <a:prstGeom prst="curvedConnector3">
              <a:avLst>
                <a:gd name="adj1" fmla="val 49894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sp>
        <p:nvSpPr>
          <p:cNvPr id="23573" name="AutoShape 21"/>
          <p:cNvSpPr>
            <a:spLocks noChangeArrowheads="1"/>
          </p:cNvSpPr>
          <p:nvPr/>
        </p:nvSpPr>
        <p:spPr bwMode="auto">
          <a:xfrm>
            <a:off x="3779838" y="2492375"/>
            <a:ext cx="1008062" cy="1006475"/>
          </a:xfrm>
          <a:prstGeom prst="flowChartDecision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400">
                <a:cs typeface="Arial" charset="0"/>
              </a:rPr>
              <a:t>Either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400">
                <a:cs typeface="Arial" charset="0"/>
              </a:rPr>
              <a:t>/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400">
                <a:cs typeface="Arial" charset="0"/>
              </a:rPr>
              <a:t>or</a:t>
            </a:r>
          </a:p>
        </p:txBody>
      </p:sp>
      <p:grpSp>
        <p:nvGrpSpPr>
          <p:cNvPr id="23574" name="Group 22"/>
          <p:cNvGrpSpPr>
            <a:grpSpLocks/>
          </p:cNvGrpSpPr>
          <p:nvPr/>
        </p:nvGrpSpPr>
        <p:grpSpPr bwMode="auto">
          <a:xfrm>
            <a:off x="3276600" y="692150"/>
            <a:ext cx="1800225" cy="2233613"/>
            <a:chOff x="2064" y="436"/>
            <a:chExt cx="1134" cy="1407"/>
          </a:xfrm>
        </p:grpSpPr>
        <p:grpSp>
          <p:nvGrpSpPr>
            <p:cNvPr id="19473" name="Group 23"/>
            <p:cNvGrpSpPr>
              <a:grpSpLocks/>
            </p:cNvGrpSpPr>
            <p:nvPr/>
          </p:nvGrpSpPr>
          <p:grpSpPr bwMode="auto">
            <a:xfrm>
              <a:off x="2064" y="436"/>
              <a:ext cx="1134" cy="1134"/>
              <a:chOff x="0" y="1162"/>
              <a:chExt cx="1152" cy="1152"/>
            </a:xfrm>
          </p:grpSpPr>
          <p:pic>
            <p:nvPicPr>
              <p:cNvPr id="19475" name="Picture 24" descr="MCj04348250000[1]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0" y="1162"/>
                <a:ext cx="1152" cy="115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9476" name="Text Box 25"/>
              <p:cNvSpPr txBox="1">
                <a:spLocks noChangeArrowheads="1"/>
              </p:cNvSpPr>
              <p:nvPr/>
            </p:nvSpPr>
            <p:spPr bwMode="auto">
              <a:xfrm>
                <a:off x="113" y="1434"/>
                <a:ext cx="771" cy="67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 dirty="0">
                    <a:latin typeface="Blackadder ITC" pitchFamily="82" charset="0"/>
                    <a:cs typeface="Arial" charset="0"/>
                  </a:rPr>
                  <a:t>Post Graduate</a:t>
                </a:r>
              </a:p>
              <a:p>
                <a:pPr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 dirty="0">
                    <a:latin typeface="Blackadder ITC" pitchFamily="82" charset="0"/>
                    <a:cs typeface="Arial" charset="0"/>
                  </a:rPr>
                  <a:t>Diploma</a:t>
                </a:r>
              </a:p>
            </p:txBody>
          </p:sp>
        </p:grpSp>
        <p:cxnSp>
          <p:nvCxnSpPr>
            <p:cNvPr id="19474" name="AutoShape 26"/>
            <p:cNvCxnSpPr>
              <a:cxnSpLocks noChangeShapeType="1"/>
            </p:cNvCxnSpPr>
            <p:nvPr/>
          </p:nvCxnSpPr>
          <p:spPr bwMode="auto">
            <a:xfrm rot="10800000">
              <a:off x="2064" y="981"/>
              <a:ext cx="317" cy="862"/>
            </a:xfrm>
            <a:prstGeom prst="curvedConnector3">
              <a:avLst>
                <a:gd name="adj1" fmla="val 145426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23579" name="Group 27"/>
          <p:cNvGrpSpPr>
            <a:grpSpLocks/>
          </p:cNvGrpSpPr>
          <p:nvPr/>
        </p:nvGrpSpPr>
        <p:grpSpPr bwMode="auto">
          <a:xfrm>
            <a:off x="4787900" y="2924175"/>
            <a:ext cx="3311525" cy="3746500"/>
            <a:chOff x="3016" y="1842"/>
            <a:chExt cx="2086" cy="2360"/>
          </a:xfrm>
        </p:grpSpPr>
        <p:sp>
          <p:nvSpPr>
            <p:cNvPr id="19471" name="Rectangle 28"/>
            <p:cNvSpPr>
              <a:spLocks noChangeArrowheads="1"/>
            </p:cNvSpPr>
            <p:nvPr/>
          </p:nvSpPr>
          <p:spPr bwMode="auto">
            <a:xfrm>
              <a:off x="4059" y="4020"/>
              <a:ext cx="1043" cy="1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400">
                  <a:cs typeface="Arial" charset="0"/>
                </a:rPr>
                <a:t>120 Credits</a:t>
              </a:r>
            </a:p>
          </p:txBody>
        </p:sp>
        <p:cxnSp>
          <p:nvCxnSpPr>
            <p:cNvPr id="19472" name="AutoShape 29"/>
            <p:cNvCxnSpPr>
              <a:cxnSpLocks noChangeShapeType="1"/>
            </p:cNvCxnSpPr>
            <p:nvPr/>
          </p:nvCxnSpPr>
          <p:spPr bwMode="auto">
            <a:xfrm>
              <a:off x="3016" y="1842"/>
              <a:ext cx="1043" cy="2246"/>
            </a:xfrm>
            <a:prstGeom prst="curvedConnector3">
              <a:avLst>
                <a:gd name="adj1" fmla="val 49954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sp>
        <p:nvSpPr>
          <p:cNvPr id="23582" name="AutoShape 30"/>
          <p:cNvSpPr>
            <a:spLocks noChangeArrowheads="1"/>
          </p:cNvSpPr>
          <p:nvPr/>
        </p:nvSpPr>
        <p:spPr bwMode="auto">
          <a:xfrm>
            <a:off x="6877050" y="2708275"/>
            <a:ext cx="647700" cy="792163"/>
          </a:xfrm>
          <a:prstGeom prst="upArrow">
            <a:avLst>
              <a:gd name="adj1" fmla="val 50000"/>
              <a:gd name="adj2" fmla="val 3057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latin typeface="Times" charset="0"/>
            </a:endParaRPr>
          </a:p>
        </p:txBody>
      </p:sp>
      <p:sp>
        <p:nvSpPr>
          <p:cNvPr id="23583" name="Rectangle 31"/>
          <p:cNvSpPr>
            <a:spLocks noChangeArrowheads="1"/>
          </p:cNvSpPr>
          <p:nvPr/>
        </p:nvSpPr>
        <p:spPr bwMode="auto">
          <a:xfrm>
            <a:off x="971550" y="5661025"/>
            <a:ext cx="865188" cy="720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200">
                <a:cs typeface="Arial" charset="0"/>
              </a:rPr>
              <a:t>Summer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200">
                <a:cs typeface="Arial" charset="0"/>
              </a:rPr>
              <a:t>School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200">
                <a:cs typeface="Arial" charset="0"/>
              </a:rPr>
              <a:t>15 Credits</a:t>
            </a:r>
          </a:p>
        </p:txBody>
      </p:sp>
    </p:spTree>
    <p:extLst>
      <p:ext uri="{BB962C8B-B14F-4D97-AF65-F5344CB8AC3E}">
        <p14:creationId xmlns:p14="http://schemas.microsoft.com/office/powerpoint/2010/main" val="382213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3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5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5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235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235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5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35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5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35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235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35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5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6" grpId="0" animBg="1"/>
      <p:bldP spid="23560" grpId="0" animBg="1"/>
      <p:bldP spid="23564" grpId="0" animBg="1"/>
      <p:bldP spid="23573" grpId="0" animBg="1"/>
      <p:bldP spid="23582" grpId="0" animBg="1"/>
      <p:bldP spid="23583" grpId="0" animBg="1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1dc8cdaca9395c399e5f6b98a06776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4f677559c3a0d52782cbd0887122ddaa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303dbf9b-b85b-46a0-94f1-894078c07ecd"/>
    <ds:schemaRef ds:uri="http://www.w3.org/XML/1998/namespace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http://purl.org/dc/terms/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B5D11970-EC57-46CC-8469-43420BC71D3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222</TotalTime>
  <Words>922</Words>
  <Application>Microsoft Office PowerPoint</Application>
  <PresentationFormat>On-screen Show (4:3)</PresentationFormat>
  <Paragraphs>115</Paragraphs>
  <Slides>26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20140311PresentationUWTSDTemplate</vt:lpstr>
      <vt:lpstr>Academi Wales Summer School  Introduction to the Modules </vt:lpstr>
      <vt:lpstr>Agenda</vt:lpstr>
      <vt:lpstr>Summary</vt:lpstr>
      <vt:lpstr>DSAW7031</vt:lpstr>
      <vt:lpstr>DSAW7032</vt:lpstr>
      <vt:lpstr>DSAW7033</vt:lpstr>
      <vt:lpstr>Correction to the cost!</vt:lpstr>
      <vt:lpstr>Tutorial Support</vt:lpstr>
      <vt:lpstr>Marking Criteria</vt:lpstr>
      <vt:lpstr>Case Study</vt:lpstr>
      <vt:lpstr>How to get a good grade!</vt:lpstr>
      <vt:lpstr>Some Generic Advice</vt:lpstr>
      <vt:lpstr>How do I get a first class mark?</vt:lpstr>
      <vt:lpstr>How do I get a first class mark?</vt:lpstr>
      <vt:lpstr>Common Errors</vt:lpstr>
      <vt:lpstr>Moodle (VLE)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Next?</vt:lpstr>
      <vt:lpstr>Professional Practice Framework</vt:lpstr>
      <vt:lpstr>Any questions?</vt:lpstr>
      <vt:lpstr>Academi Wales Summer School  Introduction to the Modules </vt:lpstr>
      <vt:lpstr>Postgraduate Illustration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Administrator</cp:lastModifiedBy>
  <cp:revision>22</cp:revision>
  <dcterms:created xsi:type="dcterms:W3CDTF">2015-04-14T15:21:28Z</dcterms:created>
  <dcterms:modified xsi:type="dcterms:W3CDTF">2017-06-27T13:12:31Z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