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910" r:id="rId2"/>
  </p:sldMasterIdLst>
  <p:notesMasterIdLst>
    <p:notesMasterId r:id="rId19"/>
  </p:notesMasterIdLst>
  <p:handoutMasterIdLst>
    <p:handoutMasterId r:id="rId20"/>
  </p:handoutMasterIdLst>
  <p:sldIdLst>
    <p:sldId id="277" r:id="rId3"/>
    <p:sldId id="278" r:id="rId4"/>
    <p:sldId id="279" r:id="rId5"/>
    <p:sldId id="280" r:id="rId6"/>
    <p:sldId id="294" r:id="rId7"/>
    <p:sldId id="282" r:id="rId8"/>
    <p:sldId id="283" r:id="rId9"/>
    <p:sldId id="284" r:id="rId10"/>
    <p:sldId id="285" r:id="rId11"/>
    <p:sldId id="287" r:id="rId12"/>
    <p:sldId id="286" r:id="rId13"/>
    <p:sldId id="292" r:id="rId14"/>
    <p:sldId id="289" r:id="rId15"/>
    <p:sldId id="290" r:id="rId16"/>
    <p:sldId id="291" r:id="rId17"/>
    <p:sldId id="298" r:id="rId1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41028" autoAdjust="0"/>
    <p:restoredTop sz="94576" autoAdjust="0"/>
  </p:normalViewPr>
  <p:slideViewPr>
    <p:cSldViewPr>
      <p:cViewPr varScale="1">
        <p:scale>
          <a:sx n="63" d="100"/>
          <a:sy n="63" d="100"/>
        </p:scale>
        <p:origin x="676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D092D-FE72-4522-9BB7-D52A972D0B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BD3111-DACE-47C8-B579-84FF10E261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49F424-21AB-4181-97A5-A7B48C508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50757-B595-4262-88E4-0AB683702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83589-533A-48AB-AAE8-18EC0E0CE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1668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D73AB-D42F-4E02-B8B5-2569CCE7B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383C8-39D6-4D44-A063-C09EDD5E3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F0D164-CB8C-4E45-ACB5-2B8ACDA76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601A0-86B1-4E23-BD0B-4D8F755E7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FA1603-9BDE-4E0C-9980-442E1C65CD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73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0941E-C56A-410A-B43C-1A0315EE0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8B667A-80DB-4D3C-9879-C426A136D2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D3B723-D641-43E8-BE72-CFF5B4F59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2B6780-8E0E-449D-B34A-54D7F9BED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085354-7F28-481C-A84D-29980BA83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0760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0D12B-9951-407F-B4FE-8A4619FFE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26A13-854E-459B-B963-4178AB018B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DC89A2-F9CE-450A-90B5-E44F1733EC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FE443E-EDBE-479E-81C1-D6DF1E26A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A885AC-C44B-4725-BA69-F12C06A54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AAEF5F-060A-4969-B860-10365F3B3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7074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B53C9-05A9-4BEA-B80A-E8A58A324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195F33-050D-4595-B434-CC3A1B4393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D22232-7AAE-4B04-A78C-078CEB0B85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D5ECA6-8E00-42A2-BF59-58E2FE9C26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487B33-CAAC-4958-8690-E704161CB9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FC13B1-A6D2-4221-98B0-2D7C86F81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9723C9-3BA7-46CB-AC70-FBCEF9B8F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DFD232-6F27-4753-A6AB-26B5E4D6E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4818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4016A-48FC-4D2E-89B0-E738E8B31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2D6823-C92F-4A24-B0DE-141C6DD11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58DA77-6734-4EBD-A818-DF4812FEF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A4D706-3112-410B-91EC-C844A4CD7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0941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BDFAEB-C952-4569-89EB-4B3AECCF4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FFEE5D-037A-4CDB-BE8D-6F2E83B96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F79F8B-9EB4-4593-B783-9C53EA16E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3442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71062-E3CC-42ED-B496-3E07BB35A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FB990-5E94-47DF-9014-80A8F04F8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B19BE6-6724-48B1-92F3-7337632550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C859D1-5C7C-41F9-9F02-332177446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6F95A5-9808-418F-A9BC-52B7B6F79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488DDC-5EC5-4C47-9438-307260714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0159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883A3-67A0-4FC9-A364-67F0517E5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DF0F7D-6597-4364-AD87-8520DFC70B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4C43CB-32C9-4746-8AE5-3229234A9B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EF82EB-9E13-4D20-8F16-E54C7D9E0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9B96DB-9961-4BA6-A98E-FA7961AD0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E9AACF-4BB2-4C3E-8284-2060B9F82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063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54FF9-0F7A-4127-96C4-A0C26310E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3E32D6-D8BF-4BE8-875D-C725694A74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38ADDF-C385-4685-8334-3C74F8865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7C99BA-7D98-4990-BFA6-19F677F01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BA480A-DF86-4A5A-A908-2D0D478CF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1715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34C3A8-363F-4FF1-BB70-C7C49FB824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0A7BFF-58AC-419C-8F04-D7BB25843D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C2EAE4-BF0E-47B6-939A-7D8BA085B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0BB70-8C0B-4510-8619-52F06D187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19FB91-5E03-49BE-950E-4EB0C8B52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1787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C2E0CE-4010-4D19-A805-059E3FE39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A3EE43-27F0-41CE-86A9-8C765F615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6DD289-C8EB-4A35-97F1-65D86595F3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1EB576-7AA4-47EC-AF8B-4F62EF473663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F696F1-2AD4-4DD5-8D78-CBE9A93A63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4CDD2-509B-4211-AAA7-D4F00A052B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482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1" r:id="rId1"/>
    <p:sldLayoutId id="2147483912" r:id="rId2"/>
    <p:sldLayoutId id="2147483913" r:id="rId3"/>
    <p:sldLayoutId id="2147483914" r:id="rId4"/>
    <p:sldLayoutId id="2147483915" r:id="rId5"/>
    <p:sldLayoutId id="2147483916" r:id="rId6"/>
    <p:sldLayoutId id="2147483917" r:id="rId7"/>
    <p:sldLayoutId id="2147483918" r:id="rId8"/>
    <p:sldLayoutId id="2147483919" r:id="rId9"/>
    <p:sldLayoutId id="2147483920" r:id="rId10"/>
    <p:sldLayoutId id="214748392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Gsgu0s0LDE?feature=oembed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Gsgu0s0LDE?feature=oembed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r>
              <a:rPr lang="en-GB" altLang="en-US" b="1" dirty="0"/>
              <a:t>LCBB4014</a:t>
            </a: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>
                <a:highlight>
                  <a:srgbClr val="FFFF00"/>
                </a:highlight>
              </a:rPr>
              <a:t>The Business Environment </a:t>
            </a:r>
            <a:br>
              <a:rPr lang="en-GB" altLang="en-US" sz="3600" b="1" dirty="0"/>
            </a:br>
            <a:br>
              <a:rPr lang="en-GB" altLang="en-US" sz="3600" b="1" dirty="0"/>
            </a:br>
            <a:r>
              <a:rPr lang="en-GB" altLang="en-US" sz="2400" b="1" dirty="0"/>
              <a:t>Week 3 – Session 2</a:t>
            </a:r>
            <a:br>
              <a:rPr lang="en-GB" altLang="en-US" sz="3600" b="1" dirty="0"/>
            </a:br>
            <a:endParaRPr lang="en-GB" altLang="en-US" sz="3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29A11-C088-497E-6AB9-40BF2BC1F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Objectives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94675-D1A3-9225-8196-872E18E19C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PESTLE analysis</a:t>
            </a:r>
          </a:p>
          <a:p>
            <a:r>
              <a:rPr lang="en-US" sz="2400" dirty="0"/>
              <a:t>Importance of PESTLE analysis</a:t>
            </a:r>
          </a:p>
          <a:p>
            <a:r>
              <a:rPr lang="en-US" sz="2400" dirty="0"/>
              <a:t>PESTLE</a:t>
            </a:r>
          </a:p>
          <a:p>
            <a:pPr lvl="1"/>
            <a:r>
              <a:rPr lang="en-US" sz="1600" dirty="0"/>
              <a:t>Political </a:t>
            </a:r>
          </a:p>
          <a:p>
            <a:pPr lvl="1"/>
            <a:r>
              <a:rPr lang="en-US" sz="1600" dirty="0"/>
              <a:t>Economical </a:t>
            </a:r>
          </a:p>
          <a:p>
            <a:pPr lvl="1"/>
            <a:r>
              <a:rPr lang="en-US" sz="1600" dirty="0"/>
              <a:t>Social </a:t>
            </a:r>
          </a:p>
          <a:p>
            <a:pPr lvl="1"/>
            <a:r>
              <a:rPr lang="en-US" sz="1600" dirty="0"/>
              <a:t>Technological </a:t>
            </a:r>
          </a:p>
          <a:p>
            <a:pPr lvl="1"/>
            <a:r>
              <a:rPr lang="en-US" sz="1600" dirty="0"/>
              <a:t>Legal </a:t>
            </a:r>
          </a:p>
          <a:p>
            <a:pPr lvl="1"/>
            <a:r>
              <a:rPr lang="en-US" sz="1600" dirty="0"/>
              <a:t>Economical </a:t>
            </a:r>
          </a:p>
          <a:p>
            <a:r>
              <a:rPr lang="en-US" sz="2400" dirty="0"/>
              <a:t>Recap Video </a:t>
            </a:r>
          </a:p>
          <a:p>
            <a:pPr marL="457200" lvl="1" indent="0">
              <a:buNone/>
            </a:pPr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28448-FE16-6E19-21B4-4E30DF9CB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EDA101-5591-2823-DA99-8BC5F93AA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451954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A4DB4-A59C-E0A3-5E0F-87EAA0182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b="1"/>
              <a:t>PESTLE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C7880-AF97-7394-CBEF-41D7B33C26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5266928" cy="3989040"/>
          </a:xfrm>
        </p:spPr>
        <p:txBody>
          <a:bodyPr wrap="square" anchor="t"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sz="2600" b="0" i="0" dirty="0">
                <a:effectLst/>
              </a:rPr>
              <a:t>PESTLE analysis is a framework or tool used to assess and and analyse the external macro-environmental factors that can impact an organization or business. </a:t>
            </a:r>
          </a:p>
          <a:p>
            <a:pPr>
              <a:lnSpc>
                <a:spcPct val="90000"/>
              </a:lnSpc>
            </a:pPr>
            <a:r>
              <a:rPr lang="en-GB" sz="2600" b="0" i="0" dirty="0">
                <a:effectLst/>
              </a:rPr>
              <a:t>PESTLE is stands for six key categories of factors: </a:t>
            </a:r>
          </a:p>
          <a:p>
            <a:pPr lvl="1">
              <a:lnSpc>
                <a:spcPct val="90000"/>
              </a:lnSpc>
            </a:pPr>
            <a:r>
              <a:rPr lang="en-GB" sz="2200" b="0" i="0" dirty="0">
                <a:effectLst/>
              </a:rPr>
              <a:t>Political, </a:t>
            </a:r>
          </a:p>
          <a:p>
            <a:pPr lvl="1">
              <a:lnSpc>
                <a:spcPct val="90000"/>
              </a:lnSpc>
            </a:pPr>
            <a:r>
              <a:rPr lang="en-GB" sz="2200" b="0" i="0" dirty="0">
                <a:effectLst/>
              </a:rPr>
              <a:t>Economic, </a:t>
            </a:r>
          </a:p>
          <a:p>
            <a:pPr lvl="1">
              <a:lnSpc>
                <a:spcPct val="90000"/>
              </a:lnSpc>
            </a:pPr>
            <a:r>
              <a:rPr lang="en-GB" sz="2200" b="0" i="0" dirty="0">
                <a:effectLst/>
              </a:rPr>
              <a:t>Sociocultural, </a:t>
            </a:r>
          </a:p>
          <a:p>
            <a:pPr lvl="1">
              <a:lnSpc>
                <a:spcPct val="90000"/>
              </a:lnSpc>
            </a:pPr>
            <a:r>
              <a:rPr lang="en-GB" sz="2200" b="0" i="0" dirty="0">
                <a:effectLst/>
              </a:rPr>
              <a:t>Technological, </a:t>
            </a:r>
          </a:p>
          <a:p>
            <a:pPr lvl="1">
              <a:lnSpc>
                <a:spcPct val="90000"/>
              </a:lnSpc>
            </a:pPr>
            <a:r>
              <a:rPr lang="en-GB" sz="2200" b="0" i="0" dirty="0">
                <a:effectLst/>
              </a:rPr>
              <a:t>Legal</a:t>
            </a:r>
          </a:p>
          <a:p>
            <a:pPr lvl="1">
              <a:lnSpc>
                <a:spcPct val="90000"/>
              </a:lnSpc>
            </a:pPr>
            <a:r>
              <a:rPr lang="en-GB" sz="2200" b="0" i="0" dirty="0">
                <a:effectLst/>
              </a:rPr>
              <a:t>Environmental. </a:t>
            </a:r>
            <a:endParaRPr lang="en-US" sz="2200" dirty="0"/>
          </a:p>
        </p:txBody>
      </p:sp>
      <p:pic>
        <p:nvPicPr>
          <p:cNvPr id="1026" name="Picture 2" descr="Introduction To PESTLE Analysis | Understand Key External Factors That  Influence Your Organisation | BusinessAnalystMentor.com">
            <a:extLst>
              <a:ext uri="{FF2B5EF4-FFF2-40B4-BE49-F238E27FC236}">
                <a16:creationId xmlns:a16="http://schemas.microsoft.com/office/drawing/2014/main" id="{BA48757B-44D5-B569-5E0E-F4D73FF0C9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80112" y="3235596"/>
            <a:ext cx="3250704" cy="235364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C2D2E-991C-0954-AB50-A1050C55DA7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24/09/2024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1356B8-EC0F-5AAB-F6D7-3E415910D66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5812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DF215-C174-63DD-DF91-B76EEAD31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Importance of PESTLE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8379C-8753-5AB3-E15C-D9C204F3C6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dirty="0">
                <a:effectLst/>
              </a:rPr>
              <a:t>PESTLE is an analysis tool for organizations to evaluate their external environment and assess the potential opportunities and threats. </a:t>
            </a:r>
          </a:p>
          <a:p>
            <a:r>
              <a:rPr lang="en-GB" sz="2400" b="0" i="0" dirty="0">
                <a:effectLst/>
              </a:rPr>
              <a:t>By understanding these factors, businesses can make informed decisions, develop strategies that align with prevailing conditions, and proactively respond to changes in the external environment. </a:t>
            </a:r>
          </a:p>
          <a:p>
            <a:r>
              <a:rPr lang="en-GB" sz="2400" b="0" i="0" dirty="0">
                <a:effectLst/>
              </a:rPr>
              <a:t>It is often used with other analysis tools to help with the organisation’s decision-making and long-term strategic planning.</a:t>
            </a: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BE6E2B-C5DD-8C6B-FC5E-856AEF73C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F33CAB-8F30-6842-1781-2E81D4170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9142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Introduction To PESTLE Analysis | Understand Key External Factors That  Influence Your Organisation | BusinessAnalystMentor.com">
            <a:extLst>
              <a:ext uri="{FF2B5EF4-FFF2-40B4-BE49-F238E27FC236}">
                <a16:creationId xmlns:a16="http://schemas.microsoft.com/office/drawing/2014/main" id="{5979022F-1163-E82B-3B53-A42E9B93ECD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9552" y="404664"/>
            <a:ext cx="7992888" cy="5111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309329-B8B0-20B6-61DE-0ABBC2D6B1B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24/09/2024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E98001-AFAD-9A7C-FFFD-3D4496CD69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53924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5BD78-16FC-8BE7-B921-7717AB48E8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Political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6CA0B1-6B75-5493-1713-539E8DB441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400" b="1" i="0" dirty="0">
                <a:effectLst/>
              </a:rPr>
              <a:t>The political factors </a:t>
            </a:r>
            <a:r>
              <a:rPr lang="en-GB" sz="2400" b="0" i="0" dirty="0">
                <a:effectLst/>
              </a:rPr>
              <a:t>includes the political activities that happen </a:t>
            </a:r>
            <a:r>
              <a:rPr lang="en-GB" sz="2400" dirty="0"/>
              <a:t>in the country and may </a:t>
            </a:r>
            <a:r>
              <a:rPr lang="en-GB" sz="2400" b="0" i="0" dirty="0">
                <a:effectLst/>
              </a:rPr>
              <a:t>influence the organizations’ operations. These factors include: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Government changes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Taxation policies and incentives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Trade regulations and tariffs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/>
              <a:t>Foreign pressures</a:t>
            </a:r>
            <a:endParaRPr lang="en-GB" sz="2400" b="0" i="0" dirty="0"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Relations with other countries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9557EC-F3AD-4056-F819-DA7E2DC873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70A4FE-057A-D112-B871-8607927428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84882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7813D-9ED2-41CC-3544-6D73EF01B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Economical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0A456A-978D-EC6D-E7F5-5AC64DE049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400" b="1" dirty="0"/>
              <a:t>The e</a:t>
            </a:r>
            <a:r>
              <a:rPr lang="en-GB" sz="2400" b="1" i="0" dirty="0">
                <a:effectLst/>
              </a:rPr>
              <a:t>conomic factors </a:t>
            </a:r>
            <a:r>
              <a:rPr lang="en-GB" sz="2400" b="0" i="0" dirty="0">
                <a:effectLst/>
              </a:rPr>
              <a:t>considers the economic </a:t>
            </a:r>
            <a:r>
              <a:rPr lang="en-GB" sz="2400" dirty="0"/>
              <a:t>conditions of a country. The factors </a:t>
            </a:r>
            <a:r>
              <a:rPr lang="en-GB" sz="2400" b="0" i="0" dirty="0">
                <a:effectLst/>
              </a:rPr>
              <a:t>can impact the organization’s financial performance and market opportunities: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Economic growth or recession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Inflation rates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Exchange rates and currency stability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Unemployment rates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C7C987-04CC-72C8-3C75-984844E375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9A30CE-47F6-B256-ACE5-FB4D4FC543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46351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9CDB0-C3AF-F667-2691-F546DCE5E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Social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4AA06-EB1B-AE7E-3668-F6CA4AE900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400" b="1" i="0" dirty="0">
                <a:effectLst/>
              </a:rPr>
              <a:t>The social factors </a:t>
            </a:r>
            <a:r>
              <a:rPr lang="en-GB" sz="2400" b="0" i="0" dirty="0">
                <a:effectLst/>
              </a:rPr>
              <a:t>consider the societal and cultural influences that affect consumer behaviour, customer needs, buying habits, and preferences: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Demographics (age, gender, ethnicity, etc.)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/>
              <a:t>Ethnic factors</a:t>
            </a:r>
            <a:endParaRPr lang="en-GB" sz="2400" b="0" i="0" dirty="0"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Social values and attitudes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Trends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Education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Health consciousness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996D2A-EAD7-CA01-6866-B44E01AB36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250E26-5FD0-06AB-3CB2-C9266B1CE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45021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7BB96-C57E-E2CA-B2AB-93C3BCAD6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Technological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C7801-A28B-B560-4E6F-12C8A69CA9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400" b="1" i="0" dirty="0">
                <a:effectLst/>
              </a:rPr>
              <a:t>The technological </a:t>
            </a:r>
            <a:r>
              <a:rPr lang="en-GB" sz="2400" b="1" dirty="0"/>
              <a:t>f</a:t>
            </a:r>
            <a:r>
              <a:rPr lang="en-GB" sz="2400" b="1" i="0" dirty="0">
                <a:effectLst/>
              </a:rPr>
              <a:t>actors </a:t>
            </a:r>
            <a:r>
              <a:rPr lang="en-GB" sz="2400" i="0" dirty="0">
                <a:effectLst/>
              </a:rPr>
              <a:t>refers to the</a:t>
            </a:r>
            <a:r>
              <a:rPr lang="en-GB" sz="2400" b="0" i="0" dirty="0">
                <a:effectLst/>
              </a:rPr>
              <a:t> technological advancements and innovation on business operations, products, and services: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Technological infrastructure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Research and development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Automation and digitalization trends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Intellectual property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Information system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/>
              <a:t>Communication</a:t>
            </a:r>
            <a:endParaRPr lang="en-GB" sz="2400" b="0" i="0" dirty="0">
              <a:effectLst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5C19AF-BA20-C5DA-9DFE-D7EEA6B399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ABD456-F3AE-1E4E-9C6C-32042DB03D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63942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0CD114-C263-DFDB-939F-AD2427F512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Legal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C006F-1E14-54F1-F415-79D463EE11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400" b="1" i="0" dirty="0">
                <a:effectLst/>
              </a:rPr>
              <a:t>The legal </a:t>
            </a:r>
            <a:r>
              <a:rPr lang="en-GB" sz="2400" b="1" dirty="0"/>
              <a:t>f</a:t>
            </a:r>
            <a:r>
              <a:rPr lang="en-GB" sz="2400" b="1" i="0" dirty="0">
                <a:effectLst/>
              </a:rPr>
              <a:t>actors</a:t>
            </a:r>
            <a:r>
              <a:rPr lang="en-GB" sz="2400" b="1" dirty="0"/>
              <a:t> </a:t>
            </a:r>
            <a:r>
              <a:rPr lang="en-GB" sz="2400" dirty="0"/>
              <a:t>refers</a:t>
            </a:r>
            <a:r>
              <a:rPr lang="en-GB" sz="2400" b="0" i="0" dirty="0">
                <a:effectLst/>
              </a:rPr>
              <a:t> to the legislations, procedures and regulatory factors that can affect the organization’s operations and compliance requirements. This includes standards that organizations should meet in order to start production and promotion.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Employment laws and regulations.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Environmental regulations.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Intellectual property laws.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Consumer protection laws.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/>
              <a:t>Industry-specific regulations</a:t>
            </a:r>
            <a:endParaRPr lang="en-GB" sz="2400" b="0" i="0" dirty="0">
              <a:effectLst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881652-2183-3780-B9EB-7BE2164B5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A99942-4ED7-82B5-54F1-6E891C565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81271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6D1A6-AA60-B2AF-8319-57746C1B5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Environmental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BDEEFD-6F15-17E4-D83F-A0922DB652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400" b="1" i="0" dirty="0">
                <a:effectLst/>
              </a:rPr>
              <a:t>The environmental </a:t>
            </a:r>
            <a:r>
              <a:rPr lang="en-GB" sz="2400" b="1" dirty="0"/>
              <a:t>f</a:t>
            </a:r>
            <a:r>
              <a:rPr lang="en-GB" sz="2400" b="1" i="0" dirty="0">
                <a:effectLst/>
              </a:rPr>
              <a:t>actors </a:t>
            </a:r>
            <a:r>
              <a:rPr lang="en-GB" sz="2400" i="0" dirty="0">
                <a:effectLst/>
              </a:rPr>
              <a:t>considers</a:t>
            </a:r>
            <a:r>
              <a:rPr lang="en-GB" sz="2400" b="1" i="0" dirty="0">
                <a:effectLst/>
              </a:rPr>
              <a:t> </a:t>
            </a:r>
            <a:r>
              <a:rPr lang="en-GB" sz="2400" i="0" dirty="0">
                <a:effectLst/>
              </a:rPr>
              <a:t>the</a:t>
            </a:r>
            <a:r>
              <a:rPr lang="en-GB" sz="2400" b="1" i="0" dirty="0">
                <a:effectLst/>
              </a:rPr>
              <a:t> </a:t>
            </a:r>
            <a:r>
              <a:rPr lang="en-GB" sz="2400" b="0" i="0" dirty="0">
                <a:effectLst/>
              </a:rPr>
              <a:t>environmental factors and sustainability considerations on business practices and opportunities: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Climate change and environmental regulations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Resource scarcity (e.g., water, energy)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Sustainability initiatives and consumer demand for eco-friendly products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Environmental issues (e.g., global warming)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/>
              <a:t>Management style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Consumer values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2400" b="0" i="0" dirty="0">
              <a:effectLst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00C0D3-8CDF-C61B-4C40-B52351993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697C84-1B16-D8E3-27D2-EE6D097D2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0917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76270-9BD6-7829-0908-760063B1A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Video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AAEA5-76E2-5A42-8FEF-1BA9B87393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</a:t>
            </a:r>
            <a:r>
              <a:rPr lang="en-US" dirty="0" err="1"/>
              <a:t>GFVKKTwkANY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A79E4C-FC2D-4224-2BC6-FF477F38F1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A9C04-EA1D-B1DD-228E-3F92648128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73864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6542C-38D8-E42D-F211-3B758769E6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Group 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844FC-EE95-2FD5-3DC1-72890E5F2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In your groups, based on today’s lesson and your own research, discuss how useful PESTLE analysis is to managers in offering an understanding in the business environment to develop effective strategies.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4D32E1-9274-3A23-7CB6-2461FEBCA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8E5C0C-25D8-4B79-5887-94FCA8DC5D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pic>
        <p:nvPicPr>
          <p:cNvPr id="6" name="Online Media 8" title="10 Minute Timer with Relaxing Upbeat Music and Alarm! Countdown Clock for Stress Relief!">
            <a:hlinkClick r:id="" action="ppaction://media"/>
            <a:extLst>
              <a:ext uri="{FF2B5EF4-FFF2-40B4-BE49-F238E27FC236}">
                <a16:creationId xmlns:a16="http://schemas.microsoft.com/office/drawing/2014/main" id="{A05A36F1-3A24-B3B7-A376-0B0FDD7BFC9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725886" y="3429000"/>
            <a:ext cx="3418114" cy="2287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256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DDD38-B3A3-5D66-F21A-BA2902A4FE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Group 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C02C2-C741-FA76-D981-0E1E866171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The vacuum company Dyson moved its production from UK to far Asia for multiple reasons. </a:t>
            </a:r>
          </a:p>
          <a:p>
            <a:r>
              <a:rPr lang="en-US" sz="2400" dirty="0"/>
              <a:t>In your groups, use the PESTLE framework to explain the main external drivers for this shift.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04ED8F-70DB-3982-8532-E17B20193F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9588C9-B77C-AC35-9897-258325FAF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pic>
        <p:nvPicPr>
          <p:cNvPr id="6" name="Online Media 8" title="10 Minute Timer with Relaxing Upbeat Music and Alarm! Countdown Clock for Stress Relief!">
            <a:hlinkClick r:id="" action="ppaction://media"/>
            <a:extLst>
              <a:ext uri="{FF2B5EF4-FFF2-40B4-BE49-F238E27FC236}">
                <a16:creationId xmlns:a16="http://schemas.microsoft.com/office/drawing/2014/main" id="{EC507641-7E46-CD22-C743-5A4D990DF20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725886" y="3212976"/>
            <a:ext cx="3418114" cy="2503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937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CDA12-F560-DAA0-A532-08EA0B9994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95661-E200-5255-C1EA-36E2EE4DA6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b="0" i="0" dirty="0">
                <a:effectLst/>
              </a:rPr>
              <a:t>Capon, C. (2009) </a:t>
            </a:r>
            <a:r>
              <a:rPr lang="en-GB" sz="2000" b="0" i="1" dirty="0">
                <a:effectLst/>
              </a:rPr>
              <a:t>Understanding the business environment: inside and outside the organisation</a:t>
            </a:r>
            <a:r>
              <a:rPr lang="en-GB" sz="2000" b="0" i="0" dirty="0">
                <a:effectLst/>
              </a:rPr>
              <a:t>. Third edition. Harlow, England: Prentice Hall/Financial Times.</a:t>
            </a:r>
            <a:endParaRPr lang="en-GB" sz="2000" dirty="0">
              <a:effectLst/>
            </a:endParaRPr>
          </a:p>
          <a:p>
            <a:pPr marL="0" indent="0">
              <a:buNone/>
            </a:pPr>
            <a:r>
              <a:rPr lang="en-GB" sz="2000" dirty="0">
                <a:effectLst/>
              </a:rPr>
              <a:t>CIPD, (2017). PESTLE analysis. YouTube. 1 September. Available at: https://</a:t>
            </a:r>
            <a:r>
              <a:rPr lang="en-GB" sz="2000" dirty="0" err="1">
                <a:effectLst/>
              </a:rPr>
              <a:t>www.youtube.com</a:t>
            </a:r>
            <a:r>
              <a:rPr lang="en-GB" sz="2000" dirty="0">
                <a:effectLst/>
              </a:rPr>
              <a:t>/</a:t>
            </a:r>
            <a:r>
              <a:rPr lang="en-GB" sz="2000" dirty="0" err="1">
                <a:effectLst/>
              </a:rPr>
              <a:t>watch?v</a:t>
            </a:r>
            <a:r>
              <a:rPr lang="en-GB" sz="2000" dirty="0">
                <a:effectLst/>
              </a:rPr>
              <a:t>=</a:t>
            </a:r>
            <a:r>
              <a:rPr lang="en-GB" sz="2000" dirty="0" err="1">
                <a:effectLst/>
              </a:rPr>
              <a:t>GFVKKTwkANY</a:t>
            </a:r>
            <a:r>
              <a:rPr lang="en-GB" sz="2000" dirty="0">
                <a:effectLst/>
              </a:rPr>
              <a:t> </a:t>
            </a:r>
          </a:p>
          <a:p>
            <a:pPr marL="0" indent="0">
              <a:buNone/>
            </a:pPr>
            <a:r>
              <a:rPr lang="en-US" sz="2000" dirty="0"/>
              <a:t>Needle, D. Burns, J. (2015) Business in context : an introduction to business and its environment. Seventh edition. Andover: Cengage Learning.</a:t>
            </a:r>
          </a:p>
          <a:p>
            <a:pPr marL="0" indent="0">
              <a:buNone/>
            </a:pPr>
            <a:endParaRPr lang="en-GB" sz="2000" dirty="0">
              <a:effectLst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829129-CA03-8E04-86F1-0A832F48D9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24/09/2024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804857-A12E-00AB-02CF-5B7B9140F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38601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506141"/>
            <a:ext cx="9144000" cy="510095"/>
          </a:xfrm>
          <a:prstGeom prst="rect">
            <a:avLst/>
          </a:prstGeom>
        </p:spPr>
      </p:pic>
      <p:pic>
        <p:nvPicPr>
          <p:cNvPr id="4" name="Video 3" title="Children drawing on paper">
            <a:hlinkClick r:id="" action="ppaction://media"/>
            <a:extLst>
              <a:ext uri="{FF2B5EF4-FFF2-40B4-BE49-F238E27FC236}">
                <a16:creationId xmlns:a16="http://schemas.microsoft.com/office/drawing/2014/main" id="{64881C1B-5B76-6333-A830-4B3E4E087F2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857251"/>
            <a:ext cx="9144000" cy="515898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E31E75F-7610-1185-20AD-EBD5E9E41AD2}"/>
              </a:ext>
            </a:extLst>
          </p:cNvPr>
          <p:cNvSpPr/>
          <p:nvPr/>
        </p:nvSpPr>
        <p:spPr>
          <a:xfrm>
            <a:off x="1477736" y="1543051"/>
            <a:ext cx="6964136" cy="85725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Next: Leadership </a:t>
            </a:r>
            <a:r>
              <a:rPr kumimoji="0" lang="en-US" sz="36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 Business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581563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883</TotalTime>
  <Words>641</Words>
  <Application>Microsoft Office PowerPoint</Application>
  <PresentationFormat>On-screen Show (4:3)</PresentationFormat>
  <Paragraphs>110</Paragraphs>
  <Slides>16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Calibri Light</vt:lpstr>
      <vt:lpstr>Myriad Pro</vt:lpstr>
      <vt:lpstr>Verdana</vt:lpstr>
      <vt:lpstr>20140311PresentationUWTSDTemplate</vt:lpstr>
      <vt:lpstr>1_Office Theme</vt:lpstr>
      <vt:lpstr>LCBB4014  The Business Environment   Week 3 – Session 2 </vt:lpstr>
      <vt:lpstr>Objectives of the session</vt:lpstr>
      <vt:lpstr>PESTLE analysis</vt:lpstr>
      <vt:lpstr>Importance of PESTLE analysis</vt:lpstr>
      <vt:lpstr>PowerPoint Presentation</vt:lpstr>
      <vt:lpstr>Political factors</vt:lpstr>
      <vt:lpstr>Economical factors</vt:lpstr>
      <vt:lpstr>Social factors</vt:lpstr>
      <vt:lpstr>Technological factors</vt:lpstr>
      <vt:lpstr>Legal factors</vt:lpstr>
      <vt:lpstr>Environmental factors</vt:lpstr>
      <vt:lpstr>Video recap</vt:lpstr>
      <vt:lpstr>Group activity 1</vt:lpstr>
      <vt:lpstr>Group activity 2</vt:lpstr>
      <vt:lpstr>References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Munodzinesa Zuwirai</cp:lastModifiedBy>
  <cp:revision>109</cp:revision>
  <cp:lastPrinted>2018-07-02T15:32:24Z</cp:lastPrinted>
  <dcterms:created xsi:type="dcterms:W3CDTF">2002-10-07T19:43:58Z</dcterms:created>
  <dcterms:modified xsi:type="dcterms:W3CDTF">2024-09-24T21:38:45Z</dcterms:modified>
</cp:coreProperties>
</file>