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8EDF00-C847-4B9A-AB9D-5D17AA1AA90C}" v="89" dt="2025-12-10T13:53:37.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7" d="100"/>
          <a:sy n="57" d="100"/>
        </p:scale>
        <p:origin x="1680" y="5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37658F-3A06-4346-A2FD-AE6DA8863B13}"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542C4E-B288-4387-BD26-4E270CAE5D72}" type="slidenum">
              <a:rPr lang="en-GB" smtClean="0"/>
              <a:t>‹#›</a:t>
            </a:fld>
            <a:endParaRPr lang="en-GB"/>
          </a:p>
        </p:txBody>
      </p:sp>
    </p:spTree>
    <p:extLst>
      <p:ext uri="{BB962C8B-B14F-4D97-AF65-F5344CB8AC3E}">
        <p14:creationId xmlns:p14="http://schemas.microsoft.com/office/powerpoint/2010/main" val="4274892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542C4E-B288-4387-BD26-4E270CAE5D72}" type="slidenum">
              <a:rPr lang="en-GB" smtClean="0"/>
              <a:t>1</a:t>
            </a:fld>
            <a:endParaRPr lang="en-GB"/>
          </a:p>
        </p:txBody>
      </p:sp>
    </p:spTree>
    <p:extLst>
      <p:ext uri="{BB962C8B-B14F-4D97-AF65-F5344CB8AC3E}">
        <p14:creationId xmlns:p14="http://schemas.microsoft.com/office/powerpoint/2010/main" val="88772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native Cornish speaker was recorded in the late 18</a:t>
            </a:r>
            <a:r>
              <a:rPr lang="en-GB" baseline="30000" dirty="0"/>
              <a:t>th</a:t>
            </a:r>
            <a:r>
              <a:rPr lang="en-GB" dirty="0"/>
              <a:t> century and this is largely considered when the language became extinct.</a:t>
            </a:r>
          </a:p>
          <a:p>
            <a:r>
              <a:rPr lang="en-GB" dirty="0"/>
              <a:t>Cornish was first recorded as early as the 9</a:t>
            </a:r>
            <a:r>
              <a:rPr lang="en-GB" baseline="30000" dirty="0"/>
              <a:t>th</a:t>
            </a:r>
            <a:r>
              <a:rPr lang="en-GB" dirty="0"/>
              <a:t> century as a distinct language, with influences from </a:t>
            </a:r>
            <a:r>
              <a:rPr lang="en-GB" dirty="0" err="1"/>
              <a:t>anglo</a:t>
            </a:r>
            <a:r>
              <a:rPr lang="en-GB" dirty="0"/>
              <a:t> </a:t>
            </a:r>
            <a:r>
              <a:rPr lang="en-GB" dirty="0" err="1"/>
              <a:t>saxon</a:t>
            </a:r>
            <a:r>
              <a:rPr lang="en-GB" dirty="0"/>
              <a:t> settlers and Breton settlers, finally with Welsh dialect forming the basis of Cornish. Henry Jenner published a handbook of the Cornish language in 1904, which is largely considered the first and only revival literature related to Cornish written entirely in Cornish. Cornish today is spoken in the lower central areas of Cornwall, and the only native speakers still recorded are centralised around Camborne and Redruth. There are a few recorded speakers in Wales, although the understanding of when they moved is vague. </a:t>
            </a:r>
          </a:p>
        </p:txBody>
      </p:sp>
      <p:sp>
        <p:nvSpPr>
          <p:cNvPr id="4" name="Slide Number Placeholder 3"/>
          <p:cNvSpPr>
            <a:spLocks noGrp="1"/>
          </p:cNvSpPr>
          <p:nvPr>
            <p:ph type="sldNum" sz="quarter" idx="5"/>
          </p:nvPr>
        </p:nvSpPr>
        <p:spPr/>
        <p:txBody>
          <a:bodyPr/>
          <a:lstStyle/>
          <a:p>
            <a:fld id="{C2542C4E-B288-4387-BD26-4E270CAE5D72}" type="slidenum">
              <a:rPr lang="en-GB" smtClean="0"/>
              <a:t>2</a:t>
            </a:fld>
            <a:endParaRPr lang="en-GB"/>
          </a:p>
        </p:txBody>
      </p:sp>
    </p:spTree>
    <p:extLst>
      <p:ext uri="{BB962C8B-B14F-4D97-AF65-F5344CB8AC3E}">
        <p14:creationId xmlns:p14="http://schemas.microsoft.com/office/powerpoint/2010/main" val="1853991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Cornish language serves as a bridge connecting its people to their past. Because of Cornwall’s several facets of isolation, it is important to Cornish people to preserve their identity as there is an overwhelming feeling of not belonging to the rest of the UK, evident in the push to create an independent Cornwall. The isolation is part of a larger cycle of isolation creating an identity and preserving that identity, and Cornish is a perfect example of this. </a:t>
            </a:r>
            <a:r>
              <a:rPr lang="en-GB" dirty="0" err="1"/>
              <a:t>Beinging</a:t>
            </a:r>
            <a:r>
              <a:rPr lang="en-GB" dirty="0"/>
              <a:t> this into the 21</a:t>
            </a:r>
            <a:r>
              <a:rPr lang="en-GB" baseline="30000" dirty="0"/>
              <a:t>st</a:t>
            </a:r>
            <a:r>
              <a:rPr lang="en-GB" dirty="0"/>
              <a:t> century, Cornwall is still lacking connection with the rest of the UK, with several reports from Cornwall Council detailing how Cornwall struggles with now another facet of isolation: lack of technology due to poverty, and lack of technology focused jobs (though this is improving due to things such as the spaceport and earth station). Cornwall has a rich history in mining and this cultural identity is supported by the use of Cornish in specific culturally significant spots, such as the </a:t>
            </a:r>
            <a:r>
              <a:rPr lang="en-GB" dirty="0" err="1"/>
              <a:t>Minnack</a:t>
            </a:r>
            <a:r>
              <a:rPr lang="en-GB" dirty="0"/>
              <a:t> Theatre, Hall for Cornwall, and Truro Cathedral to name a few. </a:t>
            </a:r>
          </a:p>
        </p:txBody>
      </p:sp>
      <p:sp>
        <p:nvSpPr>
          <p:cNvPr id="4" name="Slide Number Placeholder 3"/>
          <p:cNvSpPr>
            <a:spLocks noGrp="1"/>
          </p:cNvSpPr>
          <p:nvPr>
            <p:ph type="sldNum" sz="quarter" idx="5"/>
          </p:nvPr>
        </p:nvSpPr>
        <p:spPr/>
        <p:txBody>
          <a:bodyPr/>
          <a:lstStyle/>
          <a:p>
            <a:fld id="{C2542C4E-B288-4387-BD26-4E270CAE5D72}" type="slidenum">
              <a:rPr lang="en-GB" smtClean="0"/>
              <a:t>3</a:t>
            </a:fld>
            <a:endParaRPr lang="en-GB"/>
          </a:p>
        </p:txBody>
      </p:sp>
    </p:spTree>
    <p:extLst>
      <p:ext uri="{BB962C8B-B14F-4D97-AF65-F5344CB8AC3E}">
        <p14:creationId xmlns:p14="http://schemas.microsoft.com/office/powerpoint/2010/main" val="4059689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schools have spearheaded the Cornish language in schools, and particularly the GO Cornish scheme of resources beginning in 2019. Alongside the primary schools, research in universities has increased in the last several years, notably in the University of Exeter and Falmouth. Higher education links are sparse in Cornwall, so this was a major development in the preservation of not just Cornish language, but wider Cornish heritage. There is also a program available for teachers that wish to promote language use in their classroom, although this is typically limited to after school clubs centralised in a few schools, limiting access to most of the county.</a:t>
            </a:r>
          </a:p>
        </p:txBody>
      </p:sp>
      <p:sp>
        <p:nvSpPr>
          <p:cNvPr id="4" name="Slide Number Placeholder 3"/>
          <p:cNvSpPr>
            <a:spLocks noGrp="1"/>
          </p:cNvSpPr>
          <p:nvPr>
            <p:ph type="sldNum" sz="quarter" idx="5"/>
          </p:nvPr>
        </p:nvSpPr>
        <p:spPr/>
        <p:txBody>
          <a:bodyPr/>
          <a:lstStyle/>
          <a:p>
            <a:fld id="{C2542C4E-B288-4387-BD26-4E270CAE5D72}" type="slidenum">
              <a:rPr lang="en-GB" smtClean="0"/>
              <a:t>4</a:t>
            </a:fld>
            <a:endParaRPr lang="en-GB"/>
          </a:p>
        </p:txBody>
      </p:sp>
    </p:spTree>
    <p:extLst>
      <p:ext uri="{BB962C8B-B14F-4D97-AF65-F5344CB8AC3E}">
        <p14:creationId xmlns:p14="http://schemas.microsoft.com/office/powerpoint/2010/main" val="16800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Importantly, Cornish has very recently been recognised as Part III status, aligned with Welsh, Scottish Gaelic, and Irish Gaelic. Cornish has strong policy foundations, previous to this being recognised as early as 2002 by the European Charter for Regional and Minority Languages. This spurred the Council to create a language strategy which became a central part of both labour and conservative election campaigns through the last 10 years. The most recent elections saw the promotion of policy to increase Cornish language in daily life. </a:t>
            </a:r>
          </a:p>
        </p:txBody>
      </p:sp>
      <p:sp>
        <p:nvSpPr>
          <p:cNvPr id="4" name="Slide Number Placeholder 3"/>
          <p:cNvSpPr>
            <a:spLocks noGrp="1"/>
          </p:cNvSpPr>
          <p:nvPr>
            <p:ph type="sldNum" sz="quarter" idx="5"/>
          </p:nvPr>
        </p:nvSpPr>
        <p:spPr/>
        <p:txBody>
          <a:bodyPr/>
          <a:lstStyle/>
          <a:p>
            <a:fld id="{C2542C4E-B288-4387-BD26-4E270CAE5D72}" type="slidenum">
              <a:rPr lang="en-GB" smtClean="0"/>
              <a:t>5</a:t>
            </a:fld>
            <a:endParaRPr lang="en-GB"/>
          </a:p>
        </p:txBody>
      </p:sp>
    </p:spTree>
    <p:extLst>
      <p:ext uri="{BB962C8B-B14F-4D97-AF65-F5344CB8AC3E}">
        <p14:creationId xmlns:p14="http://schemas.microsoft.com/office/powerpoint/2010/main" val="2297955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Maintenance of interest and current speakers is a huge priority of the strategy, preserving what progress has already been made. </a:t>
            </a:r>
          </a:p>
          <a:p>
            <a:pPr marL="285750" indent="-285750">
              <a:buFont typeface="Arial" panose="020B0604020202020204" pitchFamily="34" charset="0"/>
              <a:buChar char="•"/>
            </a:pPr>
            <a:r>
              <a:rPr lang="en-GB" sz="1200" dirty="0"/>
              <a:t>Youth groups are beginning to promote Cornish language use in short phrases and common words</a:t>
            </a:r>
          </a:p>
          <a:p>
            <a:pPr marL="285750" indent="-285750">
              <a:buFont typeface="Arial" panose="020B0604020202020204" pitchFamily="34" charset="0"/>
              <a:buChar char="•"/>
            </a:pPr>
            <a:r>
              <a:rPr lang="en-GB" sz="1200" dirty="0"/>
              <a:t>Cornwall Council releases all documents available in Cornish</a:t>
            </a:r>
          </a:p>
          <a:p>
            <a:pPr marL="285750" indent="-285750">
              <a:buFont typeface="Arial" panose="020B0604020202020204" pitchFamily="34" charset="0"/>
              <a:buChar char="•"/>
            </a:pPr>
            <a:r>
              <a:rPr lang="en-GB" sz="1200" dirty="0"/>
              <a:t>Business such as Go Bus use Cornish on routes into and around Cornwall</a:t>
            </a:r>
          </a:p>
          <a:p>
            <a:endParaRPr lang="en-GB" dirty="0"/>
          </a:p>
        </p:txBody>
      </p:sp>
      <p:sp>
        <p:nvSpPr>
          <p:cNvPr id="4" name="Slide Number Placeholder 3"/>
          <p:cNvSpPr>
            <a:spLocks noGrp="1"/>
          </p:cNvSpPr>
          <p:nvPr>
            <p:ph type="sldNum" sz="quarter" idx="5"/>
          </p:nvPr>
        </p:nvSpPr>
        <p:spPr/>
        <p:txBody>
          <a:bodyPr/>
          <a:lstStyle/>
          <a:p>
            <a:fld id="{C2542C4E-B288-4387-BD26-4E270CAE5D72}" type="slidenum">
              <a:rPr lang="en-GB" smtClean="0"/>
              <a:t>6</a:t>
            </a:fld>
            <a:endParaRPr lang="en-GB"/>
          </a:p>
        </p:txBody>
      </p:sp>
    </p:spTree>
    <p:extLst>
      <p:ext uri="{BB962C8B-B14F-4D97-AF65-F5344CB8AC3E}">
        <p14:creationId xmlns:p14="http://schemas.microsoft.com/office/powerpoint/2010/main" val="2962753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media portrays the protection of the Cornish language, and thereby extension to Cornish heritage, as an overwhelmingly positive step, social media has been different. Particularly comments made against some youth groups promoting the use of Cornish, even toward children speaking at parliament, has been not only shocking but directly against the belief that children are the key to protecting Cornish language. This begs the question, is the Cornish language being used as a political statement and less as a cultural endeavour? It  can be argued that Cornish language preservation has had an increase in interest due to anti-immigration and isolationist rhetoric, which needs to be considered when using platforms to promote Cornish independence. This wouldn’t be the first time that Cornish language was used as a political tool, when historically Cornish was spoken by impoverished people and began to be used as a way to separate the working class from the upper. Although it is still early to assert the current use as a political gain, and Council Leader Leigh Frost asserts it is not the case, the current reform sentiment in Cornwall and the wider Southwest must be acknowledged (Fifth Nation, 2025). Headlines showing differing perspectives. Although seemingly minor, and truthful, the Daily Mail headline casts a shadow of derision on the status update, making it seem like it is a pointless distinction to receive. The BBC headline, however, leaves this out, just stating that it is the highest level of protection offered. Within the articles themselves this is also reflected, with the Daily Mail repeatedly asserting how few people speak Cornish, and no native speakers. The BBC, on the other hand, discuss the future and efforts put into Cornish language preservation.</a:t>
            </a:r>
          </a:p>
        </p:txBody>
      </p:sp>
      <p:sp>
        <p:nvSpPr>
          <p:cNvPr id="4" name="Slide Number Placeholder 3"/>
          <p:cNvSpPr>
            <a:spLocks noGrp="1"/>
          </p:cNvSpPr>
          <p:nvPr>
            <p:ph type="sldNum" sz="quarter" idx="5"/>
          </p:nvPr>
        </p:nvSpPr>
        <p:spPr/>
        <p:txBody>
          <a:bodyPr/>
          <a:lstStyle/>
          <a:p>
            <a:fld id="{C2542C4E-B288-4387-BD26-4E270CAE5D72}" type="slidenum">
              <a:rPr lang="en-GB" smtClean="0"/>
              <a:t>7</a:t>
            </a:fld>
            <a:endParaRPr lang="en-GB"/>
          </a:p>
        </p:txBody>
      </p:sp>
    </p:spTree>
    <p:extLst>
      <p:ext uri="{BB962C8B-B14F-4D97-AF65-F5344CB8AC3E}">
        <p14:creationId xmlns:p14="http://schemas.microsoft.com/office/powerpoint/2010/main" val="985695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media response has been mixed, especially toward strategies involving young people – people seem more concerned about children’s involvement but simultaneously want more involvement from schools. Contradictory sentiments about offering the subject in school also appear frequently, with some people saying it should be a mandatory part of the day from early years, and the other side saying the subject should only be offered as an extra curricular club for older children. There is also a concerning amount of political undertones coming to the forefront, including people promoting a right vs left wing narrative when it comes to Cornish language. </a:t>
            </a:r>
            <a:r>
              <a:rPr lang="en-GB" dirty="0" err="1"/>
              <a:t>Particualrly</a:t>
            </a:r>
            <a:r>
              <a:rPr lang="en-GB" dirty="0"/>
              <a:t> concerning is the use of hate speech and rhetoric regarding the involvement of children, who voluntarily sign up to Cornish speaking courses run through the council. Using language such as ‘grooming’ and ‘suppression’ are severe accusations, especially considering the revival of Cornish has previously been seen as an overwhelmingly positive and uniting principle. With an increase in hate speech around Cornwall, especially aimed at those trying to make a difference, it begs the question whether it’s worth being put in harms way to revive a dead language?</a:t>
            </a:r>
          </a:p>
          <a:p>
            <a:endParaRPr lang="en-GB" dirty="0"/>
          </a:p>
        </p:txBody>
      </p:sp>
      <p:sp>
        <p:nvSpPr>
          <p:cNvPr id="4" name="Slide Number Placeholder 3"/>
          <p:cNvSpPr>
            <a:spLocks noGrp="1"/>
          </p:cNvSpPr>
          <p:nvPr>
            <p:ph type="sldNum" sz="quarter" idx="5"/>
          </p:nvPr>
        </p:nvSpPr>
        <p:spPr/>
        <p:txBody>
          <a:bodyPr/>
          <a:lstStyle/>
          <a:p>
            <a:fld id="{C2542C4E-B288-4387-BD26-4E270CAE5D72}" type="slidenum">
              <a:rPr lang="en-GB" smtClean="0"/>
              <a:t>8</a:t>
            </a:fld>
            <a:endParaRPr lang="en-GB"/>
          </a:p>
        </p:txBody>
      </p:sp>
    </p:spTree>
    <p:extLst>
      <p:ext uri="{BB962C8B-B14F-4D97-AF65-F5344CB8AC3E}">
        <p14:creationId xmlns:p14="http://schemas.microsoft.com/office/powerpoint/2010/main" val="2716008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Cornwall, Wales is often used as an example of footsteps to follow, especially when it comes to language. The lofty goal of a million Welsh speakers by 2050 seems out of reach, however, the plan has still be effective in many of the ways it has set out, and this is what Cornwall regularly compares themselves to. This is because of Cornwall’s goals to increase young speakers, and according to the Welsh language commission, this is where the campaign has had much of their success, particularly in 16-18 years olds. On the other end of the spectrum, Canadian </a:t>
            </a:r>
            <a:r>
              <a:rPr lang="en-GB" dirty="0" err="1"/>
              <a:t>Inukitut</a:t>
            </a:r>
            <a:r>
              <a:rPr lang="en-GB" dirty="0"/>
              <a:t> is a language that is in the protection phase of revival, where the government is primarily concerned about keeping the language speakers maintained before they can begin to increase speakers. The first campaigns have seen success in de-</a:t>
            </a:r>
            <a:r>
              <a:rPr lang="en-GB" dirty="0" err="1"/>
              <a:t>anglisising</a:t>
            </a:r>
            <a:r>
              <a:rPr lang="en-GB" dirty="0"/>
              <a:t> native words and reverting back to native spelling and symbols. The 2024-2028 strategy for </a:t>
            </a:r>
            <a:r>
              <a:rPr lang="en-GB" dirty="0" err="1"/>
              <a:t>Inukitut</a:t>
            </a:r>
            <a:r>
              <a:rPr lang="en-GB" dirty="0"/>
              <a:t> seeks speakers to come forward and be involved in the </a:t>
            </a:r>
            <a:r>
              <a:rPr lang="en-GB" dirty="0" err="1"/>
              <a:t>revitilisation</a:t>
            </a:r>
            <a:r>
              <a:rPr lang="en-GB" dirty="0"/>
              <a:t> process. Interestingly, as Cornwall looks to Wales as a somewhat older sibling in the language </a:t>
            </a:r>
            <a:r>
              <a:rPr lang="en-GB" dirty="0" err="1"/>
              <a:t>revisilisation</a:t>
            </a:r>
            <a:r>
              <a:rPr lang="en-GB" dirty="0"/>
              <a:t> process, Canada looks toward Cornwall in relation to their efforts in starting the lengthy process.</a:t>
            </a:r>
          </a:p>
        </p:txBody>
      </p:sp>
      <p:sp>
        <p:nvSpPr>
          <p:cNvPr id="4" name="Slide Number Placeholder 3"/>
          <p:cNvSpPr>
            <a:spLocks noGrp="1"/>
          </p:cNvSpPr>
          <p:nvPr>
            <p:ph type="sldNum" sz="quarter" idx="5"/>
          </p:nvPr>
        </p:nvSpPr>
        <p:spPr/>
        <p:txBody>
          <a:bodyPr/>
          <a:lstStyle/>
          <a:p>
            <a:fld id="{C2542C4E-B288-4387-BD26-4E270CAE5D72}" type="slidenum">
              <a:rPr lang="en-GB" smtClean="0"/>
              <a:t>9</a:t>
            </a:fld>
            <a:endParaRPr lang="en-GB"/>
          </a:p>
        </p:txBody>
      </p:sp>
    </p:spTree>
    <p:extLst>
      <p:ext uri="{BB962C8B-B14F-4D97-AF65-F5344CB8AC3E}">
        <p14:creationId xmlns:p14="http://schemas.microsoft.com/office/powerpoint/2010/main" val="1079746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Cornish language revitalisation has moved through several phases over the decades. Widely seen as a positive move for Cornish heritage and culture, the preservation of the language is now enshrined in policy from both Cornwall Council and Westminster. Children and young people are not only a focal point of the policies, but they are also the centre of the most negative responses. Negativity primarily comes from political extremist views that are becoming more prominent in Cornwall and the wider </a:t>
            </a:r>
            <a:r>
              <a:rPr lang="en-GB" dirty="0" err="1"/>
              <a:t>SouthWest</a:t>
            </a:r>
            <a:r>
              <a:rPr lang="en-GB" dirty="0"/>
              <a:t>. Although many children are becoming the spearheads for change despite this negativity, it begs the question whether the positive heritage preservation outweighs the negativity aimed at young people and the education sector. The Cornish language, in some cases, has been used a vehicle to spread extremist views, and so it’s consideration is needed when promoting singular </a:t>
            </a:r>
            <a:r>
              <a:rPr lang="en-GB" dirty="0" err="1"/>
              <a:t>identites</a:t>
            </a:r>
            <a:r>
              <a:rPr lang="en-GB" dirty="0"/>
              <a:t>.  </a:t>
            </a:r>
          </a:p>
        </p:txBody>
      </p:sp>
      <p:sp>
        <p:nvSpPr>
          <p:cNvPr id="4" name="Slide Number Placeholder 3"/>
          <p:cNvSpPr>
            <a:spLocks noGrp="1"/>
          </p:cNvSpPr>
          <p:nvPr>
            <p:ph type="sldNum" sz="quarter" idx="5"/>
          </p:nvPr>
        </p:nvSpPr>
        <p:spPr/>
        <p:txBody>
          <a:bodyPr/>
          <a:lstStyle/>
          <a:p>
            <a:fld id="{C2542C4E-B288-4387-BD26-4E270CAE5D72}" type="slidenum">
              <a:rPr lang="en-GB" smtClean="0"/>
              <a:t>10</a:t>
            </a:fld>
            <a:endParaRPr lang="en-GB"/>
          </a:p>
        </p:txBody>
      </p:sp>
    </p:spTree>
    <p:extLst>
      <p:ext uri="{BB962C8B-B14F-4D97-AF65-F5344CB8AC3E}">
        <p14:creationId xmlns:p14="http://schemas.microsoft.com/office/powerpoint/2010/main" val="906703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11120-1202-E309-5F9B-2903F9AED2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F3250B0-13E7-C279-627B-59EB6FEC0E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CCB6A9-2DD0-4B01-9CBA-E495E53F3F55}"/>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5" name="Footer Placeholder 4">
            <a:extLst>
              <a:ext uri="{FF2B5EF4-FFF2-40B4-BE49-F238E27FC236}">
                <a16:creationId xmlns:a16="http://schemas.microsoft.com/office/drawing/2014/main" id="{20DDBF7B-9268-3D6E-BCDF-F06E0D9F27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81874-50CE-7A40-6A4A-D72BAD04E6A7}"/>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175358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D2CD1-4FBF-8B9D-7C3F-D2E1FCF1825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AF130C2-D821-16FE-77C9-8F6586C4B5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28BE7A-F296-5953-5D98-1ECE651EAD14}"/>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5" name="Footer Placeholder 4">
            <a:extLst>
              <a:ext uri="{FF2B5EF4-FFF2-40B4-BE49-F238E27FC236}">
                <a16:creationId xmlns:a16="http://schemas.microsoft.com/office/drawing/2014/main" id="{E5E4540C-6944-0BC9-DF68-801354FE0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9A4334-2B03-11A0-BBA1-A69FB67F6A37}"/>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269573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FB82D-E02E-D522-3C05-F23CDF67E9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47CF363-C9C1-D4E2-96A0-1DD5BC0037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6B3159-15B6-040F-560B-76FC3B6D4FDC}"/>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5" name="Footer Placeholder 4">
            <a:extLst>
              <a:ext uri="{FF2B5EF4-FFF2-40B4-BE49-F238E27FC236}">
                <a16:creationId xmlns:a16="http://schemas.microsoft.com/office/drawing/2014/main" id="{FC875A3A-E106-D0F9-7FF2-053D306E74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08BB2-969C-1E0D-E973-7B7DA53C4BA1}"/>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1889630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B125E-3DC4-1810-AE9E-DD71254617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4259FFC-E9C1-6B83-85E4-B0C5EF544ED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35913B6-18F4-F70D-4EB1-631DFC5A4D1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1D06835-83E1-BA42-0022-B11657B5F569}"/>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6" name="Footer Placeholder 5">
            <a:extLst>
              <a:ext uri="{FF2B5EF4-FFF2-40B4-BE49-F238E27FC236}">
                <a16:creationId xmlns:a16="http://schemas.microsoft.com/office/drawing/2014/main" id="{C1288B8A-EE59-5A4D-9940-69BF64F058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066FC7-DBED-22A7-D911-58C88A4BF6E8}"/>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1368077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EC00-9893-CF14-9524-D433BB34BAE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7040EBC-D88F-0DBB-F740-C9A0EA9E1F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92AD52-AE66-9CDF-8873-A39052C008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2C91BA3-3EE3-3E8A-B1D9-32AECE3211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2714F-3C7F-FD5A-0735-72978B4EFE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EC3F539-966E-F5CE-BC3F-2E7B076605CC}"/>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8" name="Footer Placeholder 7">
            <a:extLst>
              <a:ext uri="{FF2B5EF4-FFF2-40B4-BE49-F238E27FC236}">
                <a16:creationId xmlns:a16="http://schemas.microsoft.com/office/drawing/2014/main" id="{8DC185B9-2338-1204-7A27-745159B0C0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1CCF19-F7C1-B524-E68B-F6A4C2E7A02F}"/>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3358053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B53B-A59A-B182-D331-71AE1388450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D1CC431-11E2-4E04-7CA0-4FDF319FB469}"/>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4" name="Footer Placeholder 3">
            <a:extLst>
              <a:ext uri="{FF2B5EF4-FFF2-40B4-BE49-F238E27FC236}">
                <a16:creationId xmlns:a16="http://schemas.microsoft.com/office/drawing/2014/main" id="{7B96EDEF-96DD-EAC8-2870-9DFA80AE62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4022F4-250A-A7AB-2576-0B6D09DA5C66}"/>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3322800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528459-3B44-57AD-AC4E-F8C9B91BEAD6}"/>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3" name="Footer Placeholder 2">
            <a:extLst>
              <a:ext uri="{FF2B5EF4-FFF2-40B4-BE49-F238E27FC236}">
                <a16:creationId xmlns:a16="http://schemas.microsoft.com/office/drawing/2014/main" id="{A2BF0BC9-3EB5-1C75-E99D-5B26B9CA4E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864313-3AAE-65E8-428F-DF2DB2D2A7BE}"/>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792933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3752E-684D-193C-5ADF-3D9693DF3B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C0D8945-4D7C-6450-8AAC-F29C806C5C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6A7E2D9-0B26-6D00-021F-C3B8E02A5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E08B80-2AE5-C548-9265-F4E897F6F208}"/>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6" name="Footer Placeholder 5">
            <a:extLst>
              <a:ext uri="{FF2B5EF4-FFF2-40B4-BE49-F238E27FC236}">
                <a16:creationId xmlns:a16="http://schemas.microsoft.com/office/drawing/2014/main" id="{C62D0BF5-5409-BD63-592B-62614402AF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0825AA-60F1-1485-72D1-6C101E019318}"/>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1008367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34134-0C1B-8A78-2653-F304572B57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F1A23A0-9086-1DB4-136F-61D4D40F88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1AD02C-66A5-D4BC-A70A-0C86B6D0E0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407BAD-0CE2-BEAB-BF5D-0430C9041F32}"/>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6" name="Footer Placeholder 5">
            <a:extLst>
              <a:ext uri="{FF2B5EF4-FFF2-40B4-BE49-F238E27FC236}">
                <a16:creationId xmlns:a16="http://schemas.microsoft.com/office/drawing/2014/main" id="{EE12EE57-D3A1-B5B0-C014-9A612933E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49962D-F3EC-C368-0FDB-EAFC2A45BC7E}"/>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654821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5EA3A-8E67-90CD-CCC1-33F3F43BBEE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4FD8B00-9119-4416-BEE2-D2A0E18600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B46975-4BD4-874B-F92D-B0F3D55102DE}"/>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5" name="Footer Placeholder 4">
            <a:extLst>
              <a:ext uri="{FF2B5EF4-FFF2-40B4-BE49-F238E27FC236}">
                <a16:creationId xmlns:a16="http://schemas.microsoft.com/office/drawing/2014/main" id="{018988E0-4CF4-E415-1CB1-CE96FE96B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49C13-BB3C-0CDF-9884-77C15E5E0A45}"/>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249976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47F73D-D5C1-46E4-F125-7650F3C8931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620F6EC-F313-D7BE-9B25-C3951A31D14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BA8115-0C8B-6A4D-A9B8-1F6297A79794}"/>
              </a:ext>
            </a:extLst>
          </p:cNvPr>
          <p:cNvSpPr>
            <a:spLocks noGrp="1"/>
          </p:cNvSpPr>
          <p:nvPr>
            <p:ph type="dt" sz="half" idx="10"/>
          </p:nvPr>
        </p:nvSpPr>
        <p:spPr/>
        <p:txBody>
          <a:bodyPr/>
          <a:lstStyle/>
          <a:p>
            <a:fld id="{B4C579E3-219D-4195-B490-9995496DC440}" type="datetimeFigureOut">
              <a:rPr lang="en-GB" smtClean="0"/>
              <a:t>02/12/2025</a:t>
            </a:fld>
            <a:endParaRPr lang="en-GB"/>
          </a:p>
        </p:txBody>
      </p:sp>
      <p:sp>
        <p:nvSpPr>
          <p:cNvPr id="5" name="Footer Placeholder 4">
            <a:extLst>
              <a:ext uri="{FF2B5EF4-FFF2-40B4-BE49-F238E27FC236}">
                <a16:creationId xmlns:a16="http://schemas.microsoft.com/office/drawing/2014/main" id="{6F438163-F94C-71A9-9D84-DF57963910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34F45-0D60-6A5E-4DE9-6FF06375CDA8}"/>
              </a:ext>
            </a:extLst>
          </p:cNvPr>
          <p:cNvSpPr>
            <a:spLocks noGrp="1"/>
          </p:cNvSpPr>
          <p:nvPr>
            <p:ph type="sldNum" sz="quarter" idx="12"/>
          </p:nvPr>
        </p:nvSpPr>
        <p:spPr/>
        <p:txBody>
          <a:bodyPr/>
          <a:lstStyle/>
          <a:p>
            <a:fld id="{EB7E48E8-38D0-46F7-9311-F1E873122439}" type="slidenum">
              <a:rPr lang="en-GB" smtClean="0"/>
              <a:t>‹#›</a:t>
            </a:fld>
            <a:endParaRPr lang="en-GB"/>
          </a:p>
        </p:txBody>
      </p:sp>
    </p:spTree>
    <p:extLst>
      <p:ext uri="{BB962C8B-B14F-4D97-AF65-F5344CB8AC3E}">
        <p14:creationId xmlns:p14="http://schemas.microsoft.com/office/powerpoint/2010/main" val="33007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blip>
          <a:srcRect/>
          <a:stretch>
            <a:fillRect t="-27000" b="-2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215D77-70DA-BF92-B12D-9567170169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50D51FD-4415-F907-9325-A32F720E4A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5C93CE-965E-1A05-11C5-D9775D3C9A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C579E3-219D-4195-B490-9995496DC440}" type="datetimeFigureOut">
              <a:rPr lang="en-GB" smtClean="0"/>
              <a:t>02/12/2025</a:t>
            </a:fld>
            <a:endParaRPr lang="en-GB"/>
          </a:p>
        </p:txBody>
      </p:sp>
      <p:sp>
        <p:nvSpPr>
          <p:cNvPr id="5" name="Footer Placeholder 4">
            <a:extLst>
              <a:ext uri="{FF2B5EF4-FFF2-40B4-BE49-F238E27FC236}">
                <a16:creationId xmlns:a16="http://schemas.microsoft.com/office/drawing/2014/main" id="{071144BA-0474-F9A4-A7E1-6D05AE88F0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869EA6-4925-B685-AD1E-20A6F4F3C6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7E48E8-38D0-46F7-9311-F1E873122439}" type="slidenum">
              <a:rPr lang="en-GB" smtClean="0"/>
              <a:t>‹#›</a:t>
            </a:fld>
            <a:endParaRPr lang="en-GB"/>
          </a:p>
        </p:txBody>
      </p:sp>
    </p:spTree>
    <p:extLst>
      <p:ext uri="{BB962C8B-B14F-4D97-AF65-F5344CB8AC3E}">
        <p14:creationId xmlns:p14="http://schemas.microsoft.com/office/powerpoint/2010/main" val="492492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wales/cymraeg-2050-welsh-language-strategy-action-plan-2025-2026-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kar.kent.ac.uk/2791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7000" b="-27000"/>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3D2E34B-A9F3-6FA6-DE72-1D51CC0B4342}"/>
              </a:ext>
            </a:extLst>
          </p:cNvPr>
          <p:cNvSpPr/>
          <p:nvPr/>
        </p:nvSpPr>
        <p:spPr>
          <a:xfrm>
            <a:off x="1523999" y="2245660"/>
            <a:ext cx="9144001" cy="2850776"/>
          </a:xfrm>
          <a:prstGeom prst="roundRect">
            <a:avLst/>
          </a:prstGeom>
          <a:solidFill>
            <a:schemeClr val="bg1">
              <a:alpha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B13AD44-5C74-4901-1F17-79E0CD8B086B}"/>
              </a:ext>
            </a:extLst>
          </p:cNvPr>
          <p:cNvSpPr>
            <a:spLocks noGrp="1"/>
          </p:cNvSpPr>
          <p:nvPr>
            <p:ph type="ctrTitle"/>
          </p:nvPr>
        </p:nvSpPr>
        <p:spPr/>
        <p:txBody>
          <a:bodyPr/>
          <a:lstStyle/>
          <a:p>
            <a:r>
              <a:rPr lang="en-GB" dirty="0" err="1"/>
              <a:t>Dydh</a:t>
            </a:r>
            <a:r>
              <a:rPr lang="en-GB" dirty="0"/>
              <a:t> Da!</a:t>
            </a:r>
          </a:p>
        </p:txBody>
      </p:sp>
      <p:sp>
        <p:nvSpPr>
          <p:cNvPr id="3" name="Subtitle 2">
            <a:extLst>
              <a:ext uri="{FF2B5EF4-FFF2-40B4-BE49-F238E27FC236}">
                <a16:creationId xmlns:a16="http://schemas.microsoft.com/office/drawing/2014/main" id="{E6910A4C-BF3C-1897-7E79-51E227E26184}"/>
              </a:ext>
            </a:extLst>
          </p:cNvPr>
          <p:cNvSpPr>
            <a:spLocks noGrp="1"/>
          </p:cNvSpPr>
          <p:nvPr>
            <p:ph type="subTitle" idx="1"/>
          </p:nvPr>
        </p:nvSpPr>
        <p:spPr/>
        <p:txBody>
          <a:bodyPr>
            <a:normAutofit/>
          </a:bodyPr>
          <a:lstStyle/>
          <a:p>
            <a:r>
              <a:rPr lang="en-GB" sz="2800" dirty="0"/>
              <a:t>The Revitalisation of the Cornish Language (</a:t>
            </a:r>
            <a:r>
              <a:rPr lang="en-GB" sz="2800" dirty="0" err="1"/>
              <a:t>Kernewek</a:t>
            </a:r>
            <a:r>
              <a:rPr lang="en-GB" sz="2800" dirty="0"/>
              <a:t>) Rachael Gump</a:t>
            </a:r>
          </a:p>
        </p:txBody>
      </p:sp>
    </p:spTree>
    <p:extLst>
      <p:ext uri="{BB962C8B-B14F-4D97-AF65-F5344CB8AC3E}">
        <p14:creationId xmlns:p14="http://schemas.microsoft.com/office/powerpoint/2010/main" val="168716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
            <a:lum/>
          </a:blip>
          <a:srcRect/>
          <a:stretch>
            <a:fillRect t="-27000" b="-27000"/>
          </a:stretch>
        </a:blip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34C5939-BF93-F0C1-8CE5-6FF1F39E169E}"/>
              </a:ext>
            </a:extLst>
          </p:cNvPr>
          <p:cNvGrpSpPr/>
          <p:nvPr/>
        </p:nvGrpSpPr>
        <p:grpSpPr>
          <a:xfrm>
            <a:off x="275329" y="1353170"/>
            <a:ext cx="5820671" cy="5036111"/>
            <a:chOff x="472553" y="1371600"/>
            <a:chExt cx="5623447" cy="4592461"/>
          </a:xfrm>
        </p:grpSpPr>
        <p:grpSp>
          <p:nvGrpSpPr>
            <p:cNvPr id="12" name="Group 11">
              <a:extLst>
                <a:ext uri="{FF2B5EF4-FFF2-40B4-BE49-F238E27FC236}">
                  <a16:creationId xmlns:a16="http://schemas.microsoft.com/office/drawing/2014/main" id="{9ED0E3DC-C197-BE35-77F1-AF63FB8972D7}"/>
                </a:ext>
              </a:extLst>
            </p:cNvPr>
            <p:cNvGrpSpPr/>
            <p:nvPr/>
          </p:nvGrpSpPr>
          <p:grpSpPr>
            <a:xfrm>
              <a:off x="472553" y="1371600"/>
              <a:ext cx="5623447" cy="4592461"/>
              <a:chOff x="472553" y="1371600"/>
              <a:chExt cx="5623447" cy="4592461"/>
            </a:xfrm>
          </p:grpSpPr>
          <p:grpSp>
            <p:nvGrpSpPr>
              <p:cNvPr id="10" name="Group 9">
                <a:extLst>
                  <a:ext uri="{FF2B5EF4-FFF2-40B4-BE49-F238E27FC236}">
                    <a16:creationId xmlns:a16="http://schemas.microsoft.com/office/drawing/2014/main" id="{850BE689-FB22-245B-C936-E5F296358D19}"/>
                  </a:ext>
                </a:extLst>
              </p:cNvPr>
              <p:cNvGrpSpPr/>
              <p:nvPr/>
            </p:nvGrpSpPr>
            <p:grpSpPr>
              <a:xfrm>
                <a:off x="472553" y="1371600"/>
                <a:ext cx="5623447" cy="4592461"/>
                <a:chOff x="472553" y="1371600"/>
                <a:chExt cx="5623447" cy="4592461"/>
              </a:xfrm>
            </p:grpSpPr>
            <p:pic>
              <p:nvPicPr>
                <p:cNvPr id="5" name="Picture 4">
                  <a:extLst>
                    <a:ext uri="{FF2B5EF4-FFF2-40B4-BE49-F238E27FC236}">
                      <a16:creationId xmlns:a16="http://schemas.microsoft.com/office/drawing/2014/main" id="{E1EBFB81-DE40-7A1E-441B-3253A378A18C}"/>
                    </a:ext>
                  </a:extLst>
                </p:cNvPr>
                <p:cNvPicPr>
                  <a:picLocks noChangeAspect="1"/>
                </p:cNvPicPr>
                <p:nvPr/>
              </p:nvPicPr>
              <p:blipFill>
                <a:blip r:embed="rId4"/>
                <a:stretch>
                  <a:fillRect/>
                </a:stretch>
              </p:blipFill>
              <p:spPr>
                <a:xfrm>
                  <a:off x="472553" y="1690688"/>
                  <a:ext cx="5623447" cy="4273373"/>
                </a:xfrm>
                <a:prstGeom prst="rect">
                  <a:avLst/>
                </a:prstGeom>
              </p:spPr>
            </p:pic>
            <p:sp>
              <p:nvSpPr>
                <p:cNvPr id="9" name="TextBox 8">
                  <a:extLst>
                    <a:ext uri="{FF2B5EF4-FFF2-40B4-BE49-F238E27FC236}">
                      <a16:creationId xmlns:a16="http://schemas.microsoft.com/office/drawing/2014/main" id="{AD44A5C7-534E-7E4B-A48A-FA94BC727384}"/>
                    </a:ext>
                  </a:extLst>
                </p:cNvPr>
                <p:cNvSpPr txBox="1"/>
                <p:nvPr/>
              </p:nvSpPr>
              <p:spPr>
                <a:xfrm>
                  <a:off x="658906" y="1371600"/>
                  <a:ext cx="2474259" cy="369332"/>
                </a:xfrm>
                <a:prstGeom prst="rect">
                  <a:avLst/>
                </a:prstGeom>
                <a:noFill/>
              </p:spPr>
              <p:txBody>
                <a:bodyPr wrap="square" rtlCol="0">
                  <a:spAutoFit/>
                </a:bodyPr>
                <a:lstStyle/>
                <a:p>
                  <a:r>
                    <a:rPr lang="en-GB" dirty="0"/>
                    <a:t>(Cornwall Guide, 2024)</a:t>
                  </a:r>
                </a:p>
              </p:txBody>
            </p:sp>
          </p:grpSp>
          <p:sp>
            <p:nvSpPr>
              <p:cNvPr id="11" name="Star: 5 Points 10">
                <a:extLst>
                  <a:ext uri="{FF2B5EF4-FFF2-40B4-BE49-F238E27FC236}">
                    <a16:creationId xmlns:a16="http://schemas.microsoft.com/office/drawing/2014/main" id="{148EA623-9755-803B-720F-B7789A5990B0}"/>
                  </a:ext>
                </a:extLst>
              </p:cNvPr>
              <p:cNvSpPr/>
              <p:nvPr/>
            </p:nvSpPr>
            <p:spPr>
              <a:xfrm>
                <a:off x="5620871" y="4289612"/>
                <a:ext cx="201705" cy="18825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6" name="Oval 15">
              <a:extLst>
                <a:ext uri="{FF2B5EF4-FFF2-40B4-BE49-F238E27FC236}">
                  <a16:creationId xmlns:a16="http://schemas.microsoft.com/office/drawing/2014/main" id="{38065EA5-218E-64B2-8207-DF3075AA5985}"/>
                </a:ext>
              </a:extLst>
            </p:cNvPr>
            <p:cNvSpPr/>
            <p:nvPr/>
          </p:nvSpPr>
          <p:spPr>
            <a:xfrm>
              <a:off x="1963271" y="4477871"/>
              <a:ext cx="739588" cy="689441"/>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E1A23EAB-C6C2-88BF-C1C0-67DEF1697449}"/>
              </a:ext>
            </a:extLst>
          </p:cNvPr>
          <p:cNvSpPr>
            <a:spLocks noGrp="1"/>
          </p:cNvSpPr>
          <p:nvPr>
            <p:ph type="title"/>
          </p:nvPr>
        </p:nvSpPr>
        <p:spPr>
          <a:xfrm>
            <a:off x="838200" y="-37993"/>
            <a:ext cx="10515600" cy="1325563"/>
          </a:xfrm>
        </p:spPr>
        <p:txBody>
          <a:bodyPr/>
          <a:lstStyle/>
          <a:p>
            <a:pPr algn="ctr"/>
            <a:r>
              <a:rPr lang="en-GB" dirty="0"/>
              <a:t>Introduction and Context</a:t>
            </a:r>
          </a:p>
        </p:txBody>
      </p:sp>
      <p:sp>
        <p:nvSpPr>
          <p:cNvPr id="3" name="Content Placeholder 2">
            <a:extLst>
              <a:ext uri="{FF2B5EF4-FFF2-40B4-BE49-F238E27FC236}">
                <a16:creationId xmlns:a16="http://schemas.microsoft.com/office/drawing/2014/main" id="{0C3B9652-BAFC-B8DC-8556-08BF84AD0BBA}"/>
              </a:ext>
            </a:extLst>
          </p:cNvPr>
          <p:cNvSpPr>
            <a:spLocks noGrp="1"/>
          </p:cNvSpPr>
          <p:nvPr>
            <p:ph idx="1"/>
          </p:nvPr>
        </p:nvSpPr>
        <p:spPr>
          <a:xfrm>
            <a:off x="6096000" y="1690688"/>
            <a:ext cx="5961529" cy="4508406"/>
          </a:xfrm>
        </p:spPr>
        <p:txBody>
          <a:bodyPr>
            <a:normAutofit fontScale="92500" lnSpcReduction="10000"/>
          </a:bodyPr>
          <a:lstStyle/>
          <a:p>
            <a:r>
              <a:rPr lang="en-GB" dirty="0"/>
              <a:t>Cornish is a minority language spoken by a few hundred people (565) as a primary language in Cornwall and Wales (Office of National Statistics, 2023) – </a:t>
            </a:r>
            <a:r>
              <a:rPr lang="en-GB" u="sng" dirty="0"/>
              <a:t>none are native speakers</a:t>
            </a:r>
          </a:p>
          <a:p>
            <a:r>
              <a:rPr lang="en-GB" dirty="0"/>
              <a:t>Cornish is formed from Celtic and Brythonic languages, with influence from both Welsh and Breton to form a distinct dialect (Johnson, 2015)</a:t>
            </a:r>
          </a:p>
          <a:p>
            <a:r>
              <a:rPr lang="en-GB" dirty="0"/>
              <a:t>Cornish has been classed as a revival language since 1904 – publication of Henry Jenner’s </a:t>
            </a:r>
            <a:r>
              <a:rPr lang="en-GB" i="1" dirty="0"/>
              <a:t>Handbook of the Cornish Language</a:t>
            </a:r>
            <a:r>
              <a:rPr lang="en-GB" dirty="0"/>
              <a:t> (Broadhurst, 2023)</a:t>
            </a:r>
          </a:p>
        </p:txBody>
      </p:sp>
      <p:grpSp>
        <p:nvGrpSpPr>
          <p:cNvPr id="15" name="Group 14">
            <a:extLst>
              <a:ext uri="{FF2B5EF4-FFF2-40B4-BE49-F238E27FC236}">
                <a16:creationId xmlns:a16="http://schemas.microsoft.com/office/drawing/2014/main" id="{63A8A3B3-4CA6-97E0-AA7C-A73B4FC75F3B}"/>
              </a:ext>
            </a:extLst>
          </p:cNvPr>
          <p:cNvGrpSpPr/>
          <p:nvPr/>
        </p:nvGrpSpPr>
        <p:grpSpPr>
          <a:xfrm>
            <a:off x="-233200" y="624788"/>
            <a:ext cx="5116505" cy="6313687"/>
            <a:chOff x="1008529" y="926502"/>
            <a:chExt cx="4505052" cy="5892721"/>
          </a:xfrm>
        </p:grpSpPr>
        <p:grpSp>
          <p:nvGrpSpPr>
            <p:cNvPr id="8" name="Group 7">
              <a:extLst>
                <a:ext uri="{FF2B5EF4-FFF2-40B4-BE49-F238E27FC236}">
                  <a16:creationId xmlns:a16="http://schemas.microsoft.com/office/drawing/2014/main" id="{17E07CD5-B88D-E358-D67C-C2255242801B}"/>
                </a:ext>
              </a:extLst>
            </p:cNvPr>
            <p:cNvGrpSpPr/>
            <p:nvPr/>
          </p:nvGrpSpPr>
          <p:grpSpPr>
            <a:xfrm>
              <a:off x="1683620" y="926502"/>
              <a:ext cx="3829961" cy="5892721"/>
              <a:chOff x="1401231" y="965279"/>
              <a:chExt cx="3829961" cy="5892721"/>
            </a:xfrm>
          </p:grpSpPr>
          <p:pic>
            <p:nvPicPr>
              <p:cNvPr id="6" name="Picture 5">
                <a:extLst>
                  <a:ext uri="{FF2B5EF4-FFF2-40B4-BE49-F238E27FC236}">
                    <a16:creationId xmlns:a16="http://schemas.microsoft.com/office/drawing/2014/main" id="{16E87B5D-E3AC-FA89-7F2D-04BD1E6A6CF1}"/>
                  </a:ext>
                </a:extLst>
              </p:cNvPr>
              <p:cNvPicPr>
                <a:picLocks noChangeAspect="1"/>
              </p:cNvPicPr>
              <p:nvPr/>
            </p:nvPicPr>
            <p:blipFill>
              <a:blip r:embed="rId5"/>
              <a:stretch>
                <a:fillRect/>
              </a:stretch>
            </p:blipFill>
            <p:spPr>
              <a:xfrm>
                <a:off x="1401231" y="1282740"/>
                <a:ext cx="3829961" cy="5575260"/>
              </a:xfrm>
              <a:prstGeom prst="rect">
                <a:avLst/>
              </a:prstGeom>
            </p:spPr>
          </p:pic>
          <p:sp>
            <p:nvSpPr>
              <p:cNvPr id="7" name="TextBox 6">
                <a:extLst>
                  <a:ext uri="{FF2B5EF4-FFF2-40B4-BE49-F238E27FC236}">
                    <a16:creationId xmlns:a16="http://schemas.microsoft.com/office/drawing/2014/main" id="{2B2E71B1-37DA-A26D-B597-BB3BE3F67288}"/>
                  </a:ext>
                </a:extLst>
              </p:cNvPr>
              <p:cNvSpPr txBox="1"/>
              <p:nvPr/>
            </p:nvSpPr>
            <p:spPr>
              <a:xfrm>
                <a:off x="1445558" y="965279"/>
                <a:ext cx="3321424" cy="344707"/>
              </a:xfrm>
              <a:prstGeom prst="rect">
                <a:avLst/>
              </a:prstGeom>
              <a:noFill/>
            </p:spPr>
            <p:txBody>
              <a:bodyPr wrap="square" rtlCol="0">
                <a:spAutoFit/>
              </a:bodyPr>
              <a:lstStyle/>
              <a:p>
                <a:r>
                  <a:rPr lang="en-GB" dirty="0"/>
                  <a:t>(</a:t>
                </a:r>
                <a:r>
                  <a:rPr lang="en-GB" dirty="0" err="1"/>
                  <a:t>WorldAtlas</a:t>
                </a:r>
                <a:r>
                  <a:rPr lang="en-GB" dirty="0"/>
                  <a:t>, 2023)</a:t>
                </a:r>
              </a:p>
            </p:txBody>
          </p:sp>
        </p:grpSp>
        <p:cxnSp>
          <p:nvCxnSpPr>
            <p:cNvPr id="14" name="Straight Arrow Connector 13">
              <a:extLst>
                <a:ext uri="{FF2B5EF4-FFF2-40B4-BE49-F238E27FC236}">
                  <a16:creationId xmlns:a16="http://schemas.microsoft.com/office/drawing/2014/main" id="{E2E6F3A5-322E-C380-ECDD-75DC25A4BF2C}"/>
                </a:ext>
              </a:extLst>
            </p:cNvPr>
            <p:cNvCxnSpPr/>
            <p:nvPr/>
          </p:nvCxnSpPr>
          <p:spPr>
            <a:xfrm>
              <a:off x="1008529" y="6042026"/>
              <a:ext cx="1438836" cy="372221"/>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4417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500"/>
                            </p:stCondLst>
                            <p:childTnLst>
                              <p:par>
                                <p:cTn id="11" presetID="1" presetClass="entr" presetSubtype="0" fill="hold" grpId="0" nodeType="afterEffect">
                                  <p:stCondLst>
                                    <p:cond delay="1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3000"/>
                            </p:stCondLst>
                            <p:childTnLst>
                              <p:par>
                                <p:cTn id="14" presetID="10" presetClass="exit" presetSubtype="0" fill="hold" nodeType="afterEffect">
                                  <p:stCondLst>
                                    <p:cond delay="1500"/>
                                  </p:stCondLst>
                                  <p:childTnLst>
                                    <p:animEffect transition="out" filter="fade">
                                      <p:cBhvr>
                                        <p:cTn id="15" dur="500"/>
                                        <p:tgtEl>
                                          <p:spTgt spid="15"/>
                                        </p:tgtEl>
                                      </p:cBhvr>
                                    </p:animEffect>
                                    <p:set>
                                      <p:cBhvr>
                                        <p:cTn id="16" dur="1" fill="hold">
                                          <p:stCondLst>
                                            <p:cond delay="499"/>
                                          </p:stCondLst>
                                        </p:cTn>
                                        <p:tgtEl>
                                          <p:spTgt spid="15"/>
                                        </p:tgtEl>
                                        <p:attrNameLst>
                                          <p:attrName>style.visibility</p:attrName>
                                        </p:attrNameLst>
                                      </p:cBhvr>
                                      <p:to>
                                        <p:strVal val="hidden"/>
                                      </p:to>
                                    </p:set>
                                  </p:childTnLst>
                                </p:cTn>
                              </p:par>
                            </p:childTnLst>
                          </p:cTn>
                        </p:par>
                        <p:par>
                          <p:cTn id="17" fill="hold">
                            <p:stCondLst>
                              <p:cond delay="5000"/>
                            </p:stCondLst>
                            <p:childTnLst>
                              <p:par>
                                <p:cTn id="18" presetID="10" presetClass="entr" presetSubtype="0" fill="hold" nodeType="afterEffect">
                                  <p:stCondLst>
                                    <p:cond delay="100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2ADA4-0B46-3782-31ED-326C043DEB0D}"/>
              </a:ext>
            </a:extLst>
          </p:cNvPr>
          <p:cNvSpPr>
            <a:spLocks noGrp="1"/>
          </p:cNvSpPr>
          <p:nvPr>
            <p:ph type="title"/>
          </p:nvPr>
        </p:nvSpPr>
        <p:spPr/>
        <p:txBody>
          <a:bodyPr/>
          <a:lstStyle/>
          <a:p>
            <a:pPr algn="ctr"/>
            <a:r>
              <a:rPr lang="en-GB" dirty="0"/>
              <a:t>Relevance</a:t>
            </a:r>
          </a:p>
        </p:txBody>
      </p:sp>
      <p:sp>
        <p:nvSpPr>
          <p:cNvPr id="3" name="Content Placeholder 2">
            <a:extLst>
              <a:ext uri="{FF2B5EF4-FFF2-40B4-BE49-F238E27FC236}">
                <a16:creationId xmlns:a16="http://schemas.microsoft.com/office/drawing/2014/main" id="{4B6F3FA5-95BF-C26A-3D2D-B32B05160CCB}"/>
              </a:ext>
            </a:extLst>
          </p:cNvPr>
          <p:cNvSpPr>
            <a:spLocks noGrp="1"/>
          </p:cNvSpPr>
          <p:nvPr>
            <p:ph idx="1"/>
          </p:nvPr>
        </p:nvSpPr>
        <p:spPr>
          <a:xfrm>
            <a:off x="6096000" y="1438835"/>
            <a:ext cx="5777753" cy="5054040"/>
          </a:xfrm>
        </p:spPr>
        <p:txBody>
          <a:bodyPr>
            <a:normAutofit/>
          </a:bodyPr>
          <a:lstStyle/>
          <a:p>
            <a:r>
              <a:rPr lang="en-GB" dirty="0"/>
              <a:t>Cornwall is a geographically, socially, and economically isolated region – identified in government policy (Cornwall and Isles of Scilly Leadership Board, 2020)</a:t>
            </a:r>
          </a:p>
          <a:p>
            <a:r>
              <a:rPr lang="en-GB" dirty="0"/>
              <a:t>Cornish language is seen as a bridge to the past – a way to be independent and preserve uniqueness (Go Cornish, 2021)</a:t>
            </a:r>
          </a:p>
          <a:p>
            <a:r>
              <a:rPr lang="en-GB" dirty="0"/>
              <a:t>Cornish culture – </a:t>
            </a:r>
            <a:r>
              <a:rPr lang="en-GB" dirty="0" err="1"/>
              <a:t>Minack</a:t>
            </a:r>
            <a:r>
              <a:rPr lang="en-GB" dirty="0"/>
              <a:t> Theatre, Hall for Cornwall, and Truro Cathedral (Mills, 2010)</a:t>
            </a:r>
          </a:p>
        </p:txBody>
      </p:sp>
      <p:grpSp>
        <p:nvGrpSpPr>
          <p:cNvPr id="9" name="Group 8">
            <a:extLst>
              <a:ext uri="{FF2B5EF4-FFF2-40B4-BE49-F238E27FC236}">
                <a16:creationId xmlns:a16="http://schemas.microsoft.com/office/drawing/2014/main" id="{F5FA1F6D-1217-314F-F737-490B21127ECC}"/>
              </a:ext>
            </a:extLst>
          </p:cNvPr>
          <p:cNvGrpSpPr/>
          <p:nvPr/>
        </p:nvGrpSpPr>
        <p:grpSpPr>
          <a:xfrm>
            <a:off x="50513" y="1791024"/>
            <a:ext cx="6045487" cy="4349662"/>
            <a:chOff x="50513" y="1690688"/>
            <a:chExt cx="6045487" cy="4349662"/>
          </a:xfrm>
        </p:grpSpPr>
        <p:pic>
          <p:nvPicPr>
            <p:cNvPr id="7" name="Picture 6">
              <a:extLst>
                <a:ext uri="{FF2B5EF4-FFF2-40B4-BE49-F238E27FC236}">
                  <a16:creationId xmlns:a16="http://schemas.microsoft.com/office/drawing/2014/main" id="{D95ACE07-47B4-CA35-31CF-9285F5294729}"/>
                </a:ext>
              </a:extLst>
            </p:cNvPr>
            <p:cNvPicPr>
              <a:picLocks noChangeAspect="1"/>
            </p:cNvPicPr>
            <p:nvPr/>
          </p:nvPicPr>
          <p:blipFill>
            <a:blip r:embed="rId3"/>
            <a:stretch>
              <a:fillRect/>
            </a:stretch>
          </p:blipFill>
          <p:spPr>
            <a:xfrm>
              <a:off x="50513" y="1690688"/>
              <a:ext cx="6045487" cy="3980330"/>
            </a:xfrm>
            <a:prstGeom prst="rect">
              <a:avLst/>
            </a:prstGeom>
          </p:spPr>
        </p:pic>
        <p:sp>
          <p:nvSpPr>
            <p:cNvPr id="8" name="TextBox 7">
              <a:extLst>
                <a:ext uri="{FF2B5EF4-FFF2-40B4-BE49-F238E27FC236}">
                  <a16:creationId xmlns:a16="http://schemas.microsoft.com/office/drawing/2014/main" id="{A2B9A1F0-1BB4-AFAE-E865-6962E9D0A9E2}"/>
                </a:ext>
              </a:extLst>
            </p:cNvPr>
            <p:cNvSpPr txBox="1"/>
            <p:nvPr/>
          </p:nvSpPr>
          <p:spPr>
            <a:xfrm>
              <a:off x="712694" y="5671018"/>
              <a:ext cx="2428037" cy="369332"/>
            </a:xfrm>
            <a:prstGeom prst="rect">
              <a:avLst/>
            </a:prstGeom>
            <a:noFill/>
          </p:spPr>
          <p:txBody>
            <a:bodyPr wrap="none" rtlCol="0">
              <a:spAutoFit/>
            </a:bodyPr>
            <a:lstStyle/>
            <a:p>
              <a:r>
                <a:rPr lang="en-GB" dirty="0"/>
                <a:t>(</a:t>
              </a:r>
              <a:r>
                <a:rPr lang="en-GB" dirty="0" err="1"/>
                <a:t>Minack</a:t>
              </a:r>
              <a:r>
                <a:rPr lang="en-GB" dirty="0"/>
                <a:t> </a:t>
              </a:r>
              <a:r>
                <a:rPr lang="en-GB" dirty="0" err="1"/>
                <a:t>Theater</a:t>
              </a:r>
              <a:r>
                <a:rPr lang="en-GB" dirty="0"/>
                <a:t>, 2025)</a:t>
              </a:r>
            </a:p>
          </p:txBody>
        </p:sp>
      </p:grpSp>
    </p:spTree>
    <p:extLst>
      <p:ext uri="{BB962C8B-B14F-4D97-AF65-F5344CB8AC3E}">
        <p14:creationId xmlns:p14="http://schemas.microsoft.com/office/powerpoint/2010/main" val="2870241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500"/>
                            </p:stCondLst>
                            <p:childTnLst>
                              <p:par>
                                <p:cTn id="11" presetID="1" presetClass="entr" presetSubtype="0" fill="hold" grpId="0" nodeType="afterEffect">
                                  <p:stCondLst>
                                    <p:cond delay="1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D89AB-0A23-491F-E8AF-13F6E5E5A150}"/>
              </a:ext>
            </a:extLst>
          </p:cNvPr>
          <p:cNvSpPr>
            <a:spLocks noGrp="1"/>
          </p:cNvSpPr>
          <p:nvPr>
            <p:ph type="title"/>
          </p:nvPr>
        </p:nvSpPr>
        <p:spPr/>
        <p:txBody>
          <a:bodyPr/>
          <a:lstStyle/>
          <a:p>
            <a:pPr algn="ctr"/>
            <a:r>
              <a:rPr lang="en-GB" dirty="0"/>
              <a:t>Cornish in Education</a:t>
            </a:r>
          </a:p>
        </p:txBody>
      </p:sp>
      <p:sp>
        <p:nvSpPr>
          <p:cNvPr id="3" name="Content Placeholder 2">
            <a:extLst>
              <a:ext uri="{FF2B5EF4-FFF2-40B4-BE49-F238E27FC236}">
                <a16:creationId xmlns:a16="http://schemas.microsoft.com/office/drawing/2014/main" id="{1E1C7769-97FC-6BA7-7CA4-32A21D64F79E}"/>
              </a:ext>
            </a:extLst>
          </p:cNvPr>
          <p:cNvSpPr>
            <a:spLocks noGrp="1"/>
          </p:cNvSpPr>
          <p:nvPr>
            <p:ph idx="1"/>
          </p:nvPr>
        </p:nvSpPr>
        <p:spPr>
          <a:xfrm>
            <a:off x="838200" y="1381871"/>
            <a:ext cx="10618694" cy="5111003"/>
          </a:xfrm>
        </p:spPr>
        <p:txBody>
          <a:bodyPr>
            <a:normAutofit lnSpcReduction="10000"/>
          </a:bodyPr>
          <a:lstStyle/>
          <a:p>
            <a:r>
              <a:rPr lang="en-GB" dirty="0"/>
              <a:t>Go Cornish in Primary Schools is a program aimed at developing Cornish language early – tongue and mouth articulation (Go Cornish, 2021; Harasta, 2017)</a:t>
            </a:r>
          </a:p>
          <a:p>
            <a:r>
              <a:rPr lang="en-GB" dirty="0"/>
              <a:t>Higher Education research has seen growth in interest (University of Exeter, 2025; Galeazzi, 2025) – limited by Cornwall’s links to higher education</a:t>
            </a:r>
          </a:p>
          <a:p>
            <a:r>
              <a:rPr lang="en-GB" dirty="0"/>
              <a:t>New courses at secondary level (open to adults) – Welsh Joint Education Committee offers entry level spoken courses (Cornwall Council, 2025a)</a:t>
            </a:r>
          </a:p>
          <a:p>
            <a:r>
              <a:rPr lang="en-GB" dirty="0"/>
              <a:t>Support for teachers exploring Cornish language through Ros </a:t>
            </a:r>
            <a:r>
              <a:rPr lang="en-GB" dirty="0" err="1"/>
              <a:t>Dyski</a:t>
            </a:r>
            <a:r>
              <a:rPr lang="en-GB" dirty="0"/>
              <a:t> (Cornwall Council, 2025a)</a:t>
            </a:r>
          </a:p>
          <a:p>
            <a:r>
              <a:rPr lang="en-GB" dirty="0"/>
              <a:t>Curriculum </a:t>
            </a:r>
            <a:r>
              <a:rPr lang="en-GB" dirty="0" err="1"/>
              <a:t>Kernewek</a:t>
            </a:r>
            <a:r>
              <a:rPr lang="en-GB" dirty="0"/>
              <a:t> – the future of Cornish education?</a:t>
            </a:r>
          </a:p>
        </p:txBody>
      </p:sp>
    </p:spTree>
    <p:extLst>
      <p:ext uri="{BB962C8B-B14F-4D97-AF65-F5344CB8AC3E}">
        <p14:creationId xmlns:p14="http://schemas.microsoft.com/office/powerpoint/2010/main" val="228991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0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grpId="0" nodeType="afterEffect">
                                  <p:stCondLst>
                                    <p:cond delay="1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3500"/>
                            </p:stCondLst>
                            <p:childTnLst>
                              <p:par>
                                <p:cTn id="14" presetID="1" presetClass="entr" presetSubtype="0" fill="hold" grpId="0" nodeType="afterEffect">
                                  <p:stCondLst>
                                    <p:cond delay="1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5000"/>
                            </p:stCondLst>
                            <p:childTnLst>
                              <p:par>
                                <p:cTn id="17" presetID="1" presetClass="entr" presetSubtype="0" fill="hold" grpId="0" nodeType="afterEffect">
                                  <p:stCondLst>
                                    <p:cond delay="1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5B53-B59F-9B0B-132F-FD7ABBBED5F2}"/>
              </a:ext>
            </a:extLst>
          </p:cNvPr>
          <p:cNvSpPr>
            <a:spLocks noGrp="1"/>
          </p:cNvSpPr>
          <p:nvPr>
            <p:ph type="title"/>
          </p:nvPr>
        </p:nvSpPr>
        <p:spPr/>
        <p:txBody>
          <a:bodyPr/>
          <a:lstStyle/>
          <a:p>
            <a:pPr algn="ctr"/>
            <a:r>
              <a:rPr lang="en-GB" dirty="0"/>
              <a:t>Policy and Future</a:t>
            </a:r>
          </a:p>
        </p:txBody>
      </p:sp>
      <p:sp>
        <p:nvSpPr>
          <p:cNvPr id="3" name="Content Placeholder 2">
            <a:extLst>
              <a:ext uri="{FF2B5EF4-FFF2-40B4-BE49-F238E27FC236}">
                <a16:creationId xmlns:a16="http://schemas.microsoft.com/office/drawing/2014/main" id="{4D2C78B9-BF26-D67C-C848-568716DD2B2D}"/>
              </a:ext>
            </a:extLst>
          </p:cNvPr>
          <p:cNvSpPr>
            <a:spLocks noGrp="1"/>
          </p:cNvSpPr>
          <p:nvPr>
            <p:ph idx="1"/>
          </p:nvPr>
        </p:nvSpPr>
        <p:spPr>
          <a:xfrm>
            <a:off x="838199" y="1825624"/>
            <a:ext cx="10806953" cy="4803775"/>
          </a:xfrm>
        </p:spPr>
        <p:txBody>
          <a:bodyPr>
            <a:normAutofit lnSpcReduction="10000"/>
          </a:bodyPr>
          <a:lstStyle/>
          <a:p>
            <a:r>
              <a:rPr lang="en-GB" dirty="0"/>
              <a:t>Cornish was recognised as a protected minority language by both the European Charter for Regional and Minority Languages (2002) and the Council of Europe’s Framework Convention for the Protection of National Minorities (2014)</a:t>
            </a:r>
          </a:p>
          <a:p>
            <a:r>
              <a:rPr lang="en-GB" dirty="0"/>
              <a:t>First Cornish Language Strategy adopted 2004 (Cornish Language Strategy, 2015)</a:t>
            </a:r>
          </a:p>
          <a:p>
            <a:r>
              <a:rPr lang="en-GB" dirty="0"/>
              <a:t>Cornwall Council adopted the Cornish Language Strategy 2015-2025 – aimed to increase Cornish in daily life and education (Cornish Language Strategy, 2015)</a:t>
            </a:r>
          </a:p>
          <a:p>
            <a:r>
              <a:rPr lang="en-GB" dirty="0"/>
              <a:t>Most recently, Cornish was granted Part III status – the same protection as Welsh, Scots Gaelic, and Irish Gaelic (Cornwall Council, 2025b)</a:t>
            </a:r>
          </a:p>
          <a:p>
            <a:endParaRPr lang="en-GB" dirty="0"/>
          </a:p>
          <a:p>
            <a:endParaRPr lang="en-GB" dirty="0"/>
          </a:p>
        </p:txBody>
      </p:sp>
    </p:spTree>
    <p:extLst>
      <p:ext uri="{BB962C8B-B14F-4D97-AF65-F5344CB8AC3E}">
        <p14:creationId xmlns:p14="http://schemas.microsoft.com/office/powerpoint/2010/main" val="219735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500"/>
                            </p:stCondLst>
                            <p:childTnLst>
                              <p:par>
                                <p:cTn id="11" presetID="1" presetClass="entr" presetSubtype="0" fill="hold" grpId="0" nodeType="afterEffect">
                                  <p:stCondLst>
                                    <p:cond delay="1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3000"/>
                            </p:stCondLst>
                            <p:childTnLst>
                              <p:par>
                                <p:cTn id="14" presetID="1" presetClass="entr" presetSubtype="0" fill="hold" grpId="0" nodeType="afterEffect">
                                  <p:stCondLst>
                                    <p:cond delay="1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5C604E-0D85-4F7B-B219-8B0685927706}"/>
              </a:ext>
            </a:extLst>
          </p:cNvPr>
          <p:cNvSpPr>
            <a:spLocks noGrp="1"/>
          </p:cNvSpPr>
          <p:nvPr>
            <p:ph type="title"/>
          </p:nvPr>
        </p:nvSpPr>
        <p:spPr/>
        <p:txBody>
          <a:bodyPr/>
          <a:lstStyle/>
          <a:p>
            <a:pPr algn="ctr"/>
            <a:r>
              <a:rPr lang="en-GB" dirty="0"/>
              <a:t>Policy and Future</a:t>
            </a:r>
          </a:p>
        </p:txBody>
      </p:sp>
      <p:sp>
        <p:nvSpPr>
          <p:cNvPr id="5" name="Content Placeholder 4">
            <a:extLst>
              <a:ext uri="{FF2B5EF4-FFF2-40B4-BE49-F238E27FC236}">
                <a16:creationId xmlns:a16="http://schemas.microsoft.com/office/drawing/2014/main" id="{26DF0229-1E5C-D26F-5910-AB04FA8BAABA}"/>
              </a:ext>
            </a:extLst>
          </p:cNvPr>
          <p:cNvSpPr>
            <a:spLocks noGrp="1"/>
          </p:cNvSpPr>
          <p:nvPr>
            <p:ph sz="half" idx="1"/>
          </p:nvPr>
        </p:nvSpPr>
        <p:spPr>
          <a:xfrm>
            <a:off x="914400" y="1690688"/>
            <a:ext cx="5181600" cy="4351338"/>
          </a:xfrm>
        </p:spPr>
        <p:txBody>
          <a:bodyPr>
            <a:normAutofit/>
          </a:bodyPr>
          <a:lstStyle/>
          <a:p>
            <a:r>
              <a:rPr lang="en-GB" sz="3200" dirty="0"/>
              <a:t>3 main strands of Cornish Language Strategy (2015):</a:t>
            </a:r>
          </a:p>
          <a:p>
            <a:pPr lvl="1"/>
            <a:r>
              <a:rPr lang="en-GB" sz="2800" dirty="0"/>
              <a:t>Increase public use of Cornish place names </a:t>
            </a:r>
          </a:p>
          <a:p>
            <a:pPr lvl="1"/>
            <a:r>
              <a:rPr lang="en-GB" sz="2800" dirty="0"/>
              <a:t>Increase corporate use of Cornish</a:t>
            </a:r>
          </a:p>
          <a:p>
            <a:pPr lvl="1"/>
            <a:r>
              <a:rPr lang="en-GB" sz="2800" dirty="0"/>
              <a:t>Increase use of Cornish by Cornwall Council</a:t>
            </a:r>
          </a:p>
        </p:txBody>
      </p:sp>
      <p:grpSp>
        <p:nvGrpSpPr>
          <p:cNvPr id="11" name="Group 10">
            <a:extLst>
              <a:ext uri="{FF2B5EF4-FFF2-40B4-BE49-F238E27FC236}">
                <a16:creationId xmlns:a16="http://schemas.microsoft.com/office/drawing/2014/main" id="{9033D091-E252-6B08-B297-845D4DF14AD6}"/>
              </a:ext>
            </a:extLst>
          </p:cNvPr>
          <p:cNvGrpSpPr/>
          <p:nvPr/>
        </p:nvGrpSpPr>
        <p:grpSpPr>
          <a:xfrm>
            <a:off x="6425194" y="2125346"/>
            <a:ext cx="4915158" cy="2607307"/>
            <a:chOff x="7611035" y="1690687"/>
            <a:chExt cx="4415118" cy="3190593"/>
          </a:xfrm>
          <a:solidFill>
            <a:srgbClr val="FFFF99"/>
          </a:solidFill>
        </p:grpSpPr>
        <p:sp>
          <p:nvSpPr>
            <p:cNvPr id="12" name="Speech Bubble: Rectangle with Corners Rounded 11">
              <a:extLst>
                <a:ext uri="{FF2B5EF4-FFF2-40B4-BE49-F238E27FC236}">
                  <a16:creationId xmlns:a16="http://schemas.microsoft.com/office/drawing/2014/main" id="{C268F9C7-EAAF-F0D6-2B86-1DEC33ACE680}"/>
                </a:ext>
              </a:extLst>
            </p:cNvPr>
            <p:cNvSpPr/>
            <p:nvPr/>
          </p:nvSpPr>
          <p:spPr>
            <a:xfrm>
              <a:off x="7611035" y="1690687"/>
              <a:ext cx="4415118" cy="3190593"/>
            </a:xfrm>
            <a:prstGeom prst="wedgeRoundRectCallout">
              <a:avLst>
                <a:gd name="adj1" fmla="val 36544"/>
                <a:gd name="adj2" fmla="val 66810"/>
                <a:gd name="adj3" fmla="val 16667"/>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FA6E470-C466-FF7F-36CF-AF61917DA668}"/>
                </a:ext>
              </a:extLst>
            </p:cNvPr>
            <p:cNvSpPr txBox="1"/>
            <p:nvPr/>
          </p:nvSpPr>
          <p:spPr>
            <a:xfrm>
              <a:off x="7746151" y="2099600"/>
              <a:ext cx="4127091" cy="2372768"/>
            </a:xfrm>
            <a:prstGeom prst="rect">
              <a:avLst/>
            </a:prstGeom>
            <a:grpFill/>
          </p:spPr>
          <p:txBody>
            <a:bodyPr wrap="square" rtlCol="0">
              <a:spAutoFit/>
            </a:bodyPr>
            <a:lstStyle/>
            <a:p>
              <a:pPr algn="ctr"/>
              <a:r>
                <a:rPr lang="en-GB" sz="2400" dirty="0"/>
                <a:t>‘Cornish can only thrive if younger people are given more opportunities to learn and use the language.’ – The Cornish Language Strategy, 2015</a:t>
              </a:r>
            </a:p>
          </p:txBody>
        </p:sp>
      </p:grpSp>
    </p:spTree>
    <p:extLst>
      <p:ext uri="{BB962C8B-B14F-4D97-AF65-F5344CB8AC3E}">
        <p14:creationId xmlns:p14="http://schemas.microsoft.com/office/powerpoint/2010/main" val="263622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93112-2628-DC81-6C62-191954116AF5}"/>
              </a:ext>
            </a:extLst>
          </p:cNvPr>
          <p:cNvSpPr>
            <a:spLocks noGrp="1"/>
          </p:cNvSpPr>
          <p:nvPr>
            <p:ph type="title"/>
          </p:nvPr>
        </p:nvSpPr>
        <p:spPr/>
        <p:txBody>
          <a:bodyPr/>
          <a:lstStyle/>
          <a:p>
            <a:pPr algn="ctr"/>
            <a:r>
              <a:rPr lang="en-GB" dirty="0"/>
              <a:t>Media Treatment</a:t>
            </a:r>
          </a:p>
        </p:txBody>
      </p:sp>
      <p:sp>
        <p:nvSpPr>
          <p:cNvPr id="3" name="Content Placeholder 2">
            <a:extLst>
              <a:ext uri="{FF2B5EF4-FFF2-40B4-BE49-F238E27FC236}">
                <a16:creationId xmlns:a16="http://schemas.microsoft.com/office/drawing/2014/main" id="{870A79BF-25C7-D775-6E05-EA96E5663A91}"/>
              </a:ext>
            </a:extLst>
          </p:cNvPr>
          <p:cNvSpPr>
            <a:spLocks noGrp="1"/>
          </p:cNvSpPr>
          <p:nvPr>
            <p:ph idx="1"/>
          </p:nvPr>
        </p:nvSpPr>
        <p:spPr>
          <a:xfrm>
            <a:off x="358588" y="1521755"/>
            <a:ext cx="11676530" cy="3736046"/>
          </a:xfrm>
        </p:spPr>
        <p:txBody>
          <a:bodyPr>
            <a:normAutofit/>
          </a:bodyPr>
          <a:lstStyle/>
          <a:p>
            <a:r>
              <a:rPr lang="en-GB" dirty="0"/>
              <a:t>Media response has been mostly positive and congratulatory – awards for children and teachers engaging with Cornish language and positive reception to Part III status (Morris, 2025; Cornwall Council, 2023)</a:t>
            </a:r>
          </a:p>
          <a:p>
            <a:r>
              <a:rPr lang="en-GB" dirty="0"/>
              <a:t>Some news outlets (Daily Mail) have been more pessimistic, with differing headlines (BBC)</a:t>
            </a:r>
          </a:p>
        </p:txBody>
      </p:sp>
      <p:grpSp>
        <p:nvGrpSpPr>
          <p:cNvPr id="13" name="Group 12">
            <a:extLst>
              <a:ext uri="{FF2B5EF4-FFF2-40B4-BE49-F238E27FC236}">
                <a16:creationId xmlns:a16="http://schemas.microsoft.com/office/drawing/2014/main" id="{EC8F0BE5-A289-822B-708E-5E944CB4EE6B}"/>
              </a:ext>
            </a:extLst>
          </p:cNvPr>
          <p:cNvGrpSpPr/>
          <p:nvPr/>
        </p:nvGrpSpPr>
        <p:grpSpPr>
          <a:xfrm>
            <a:off x="156882" y="4149338"/>
            <a:ext cx="5364516" cy="1712115"/>
            <a:chOff x="156882" y="4149338"/>
            <a:chExt cx="5364516" cy="1712115"/>
          </a:xfrm>
        </p:grpSpPr>
        <p:pic>
          <p:nvPicPr>
            <p:cNvPr id="8" name="Picture 7">
              <a:extLst>
                <a:ext uri="{FF2B5EF4-FFF2-40B4-BE49-F238E27FC236}">
                  <a16:creationId xmlns:a16="http://schemas.microsoft.com/office/drawing/2014/main" id="{43E7A198-383E-8E24-629B-D19DC207524A}"/>
                </a:ext>
              </a:extLst>
            </p:cNvPr>
            <p:cNvPicPr>
              <a:picLocks noChangeAspect="1"/>
            </p:cNvPicPr>
            <p:nvPr/>
          </p:nvPicPr>
          <p:blipFill>
            <a:blip r:embed="rId3"/>
            <a:stretch>
              <a:fillRect/>
            </a:stretch>
          </p:blipFill>
          <p:spPr>
            <a:xfrm>
              <a:off x="156882" y="4149338"/>
              <a:ext cx="5364516" cy="1342783"/>
            </a:xfrm>
            <a:prstGeom prst="rect">
              <a:avLst/>
            </a:prstGeom>
          </p:spPr>
        </p:pic>
        <p:sp>
          <p:nvSpPr>
            <p:cNvPr id="12" name="TextBox 11">
              <a:extLst>
                <a:ext uri="{FF2B5EF4-FFF2-40B4-BE49-F238E27FC236}">
                  <a16:creationId xmlns:a16="http://schemas.microsoft.com/office/drawing/2014/main" id="{1F2F38C3-9A6D-345D-62BB-6D4058644BED}"/>
                </a:ext>
              </a:extLst>
            </p:cNvPr>
            <p:cNvSpPr txBox="1"/>
            <p:nvPr/>
          </p:nvSpPr>
          <p:spPr>
            <a:xfrm>
              <a:off x="470647" y="5492121"/>
              <a:ext cx="2729753" cy="369332"/>
            </a:xfrm>
            <a:prstGeom prst="rect">
              <a:avLst/>
            </a:prstGeom>
            <a:noFill/>
          </p:spPr>
          <p:txBody>
            <a:bodyPr wrap="square" rtlCol="0">
              <a:spAutoFit/>
            </a:bodyPr>
            <a:lstStyle/>
            <a:p>
              <a:r>
                <a:rPr lang="en-GB" dirty="0"/>
                <a:t>(Howard, 2025)</a:t>
              </a:r>
            </a:p>
          </p:txBody>
        </p:sp>
      </p:grpSp>
      <p:grpSp>
        <p:nvGrpSpPr>
          <p:cNvPr id="15" name="Group 14">
            <a:extLst>
              <a:ext uri="{FF2B5EF4-FFF2-40B4-BE49-F238E27FC236}">
                <a16:creationId xmlns:a16="http://schemas.microsoft.com/office/drawing/2014/main" id="{3E561061-1FE6-5DFC-64D7-ED641A8B4DCD}"/>
              </a:ext>
            </a:extLst>
          </p:cNvPr>
          <p:cNvGrpSpPr/>
          <p:nvPr/>
        </p:nvGrpSpPr>
        <p:grpSpPr>
          <a:xfrm>
            <a:off x="5809137" y="4176233"/>
            <a:ext cx="6225981" cy="1275045"/>
            <a:chOff x="5809137" y="4176233"/>
            <a:chExt cx="6225981" cy="1275045"/>
          </a:xfrm>
        </p:grpSpPr>
        <p:pic>
          <p:nvPicPr>
            <p:cNvPr id="10" name="Picture 9">
              <a:extLst>
                <a:ext uri="{FF2B5EF4-FFF2-40B4-BE49-F238E27FC236}">
                  <a16:creationId xmlns:a16="http://schemas.microsoft.com/office/drawing/2014/main" id="{782A52B3-0E92-5859-6E0B-017AEE1C5755}"/>
                </a:ext>
              </a:extLst>
            </p:cNvPr>
            <p:cNvPicPr>
              <a:picLocks noChangeAspect="1"/>
            </p:cNvPicPr>
            <p:nvPr/>
          </p:nvPicPr>
          <p:blipFill>
            <a:blip r:embed="rId4"/>
            <a:stretch>
              <a:fillRect/>
            </a:stretch>
          </p:blipFill>
          <p:spPr>
            <a:xfrm>
              <a:off x="5809137" y="4176233"/>
              <a:ext cx="6225981" cy="905713"/>
            </a:xfrm>
            <a:prstGeom prst="rect">
              <a:avLst/>
            </a:prstGeom>
          </p:spPr>
        </p:pic>
        <p:sp>
          <p:nvSpPr>
            <p:cNvPr id="14" name="TextBox 13">
              <a:extLst>
                <a:ext uri="{FF2B5EF4-FFF2-40B4-BE49-F238E27FC236}">
                  <a16:creationId xmlns:a16="http://schemas.microsoft.com/office/drawing/2014/main" id="{47554460-3CE6-35EC-F65C-4500662C6FA8}"/>
                </a:ext>
              </a:extLst>
            </p:cNvPr>
            <p:cNvSpPr txBox="1"/>
            <p:nvPr/>
          </p:nvSpPr>
          <p:spPr>
            <a:xfrm>
              <a:off x="6858000" y="5081946"/>
              <a:ext cx="1828800" cy="369332"/>
            </a:xfrm>
            <a:prstGeom prst="rect">
              <a:avLst/>
            </a:prstGeom>
            <a:noFill/>
          </p:spPr>
          <p:txBody>
            <a:bodyPr wrap="square" rtlCol="0">
              <a:spAutoFit/>
            </a:bodyPr>
            <a:lstStyle/>
            <a:p>
              <a:r>
                <a:rPr lang="en-GB" dirty="0"/>
                <a:t>(Morris, 2025)</a:t>
              </a:r>
            </a:p>
          </p:txBody>
        </p:sp>
      </p:grpSp>
    </p:spTree>
    <p:extLst>
      <p:ext uri="{BB962C8B-B14F-4D97-AF65-F5344CB8AC3E}">
        <p14:creationId xmlns:p14="http://schemas.microsoft.com/office/powerpoint/2010/main" val="172467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500"/>
                            </p:stCondLst>
                            <p:childTnLst>
                              <p:par>
                                <p:cTn id="11" presetID="1" presetClass="entr" presetSubtype="0" fill="hold" nodeType="afterEffect">
                                  <p:stCondLst>
                                    <p:cond delay="100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100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E030BB94-6841-262E-4547-EA68D3692D91}"/>
              </a:ext>
            </a:extLst>
          </p:cNvPr>
          <p:cNvGrpSpPr/>
          <p:nvPr/>
        </p:nvGrpSpPr>
        <p:grpSpPr>
          <a:xfrm>
            <a:off x="7056606" y="3601634"/>
            <a:ext cx="4776807" cy="2852903"/>
            <a:chOff x="7056606" y="3601634"/>
            <a:chExt cx="4776807" cy="2852903"/>
          </a:xfrm>
        </p:grpSpPr>
        <p:pic>
          <p:nvPicPr>
            <p:cNvPr id="19" name="Picture 18">
              <a:extLst>
                <a:ext uri="{FF2B5EF4-FFF2-40B4-BE49-F238E27FC236}">
                  <a16:creationId xmlns:a16="http://schemas.microsoft.com/office/drawing/2014/main" id="{D0B9E31B-1925-3363-7E19-8746594BA218}"/>
                </a:ext>
              </a:extLst>
            </p:cNvPr>
            <p:cNvPicPr>
              <a:picLocks noChangeAspect="1"/>
            </p:cNvPicPr>
            <p:nvPr/>
          </p:nvPicPr>
          <p:blipFill>
            <a:blip r:embed="rId3"/>
            <a:stretch>
              <a:fillRect/>
            </a:stretch>
          </p:blipFill>
          <p:spPr>
            <a:xfrm>
              <a:off x="7056606" y="3768807"/>
              <a:ext cx="4598779" cy="2685730"/>
            </a:xfrm>
            <a:prstGeom prst="rect">
              <a:avLst/>
            </a:prstGeom>
          </p:spPr>
        </p:pic>
        <p:sp>
          <p:nvSpPr>
            <p:cNvPr id="43" name="TextBox 42">
              <a:extLst>
                <a:ext uri="{FF2B5EF4-FFF2-40B4-BE49-F238E27FC236}">
                  <a16:creationId xmlns:a16="http://schemas.microsoft.com/office/drawing/2014/main" id="{E6C512B4-603F-B5A7-CC7C-78F2CEAA56BE}"/>
                </a:ext>
              </a:extLst>
            </p:cNvPr>
            <p:cNvSpPr txBox="1"/>
            <p:nvPr/>
          </p:nvSpPr>
          <p:spPr>
            <a:xfrm>
              <a:off x="7516906" y="3601634"/>
              <a:ext cx="4316507" cy="369332"/>
            </a:xfrm>
            <a:prstGeom prst="rect">
              <a:avLst/>
            </a:prstGeom>
            <a:noFill/>
          </p:spPr>
          <p:txBody>
            <a:bodyPr wrap="square" rtlCol="0">
              <a:spAutoFit/>
            </a:bodyPr>
            <a:lstStyle/>
            <a:p>
              <a:r>
                <a:rPr lang="en-GB" dirty="0"/>
                <a:t>(Charleston and Humphrey, 2025)</a:t>
              </a:r>
            </a:p>
          </p:txBody>
        </p:sp>
      </p:grpSp>
      <p:grpSp>
        <p:nvGrpSpPr>
          <p:cNvPr id="42" name="Group 41">
            <a:extLst>
              <a:ext uri="{FF2B5EF4-FFF2-40B4-BE49-F238E27FC236}">
                <a16:creationId xmlns:a16="http://schemas.microsoft.com/office/drawing/2014/main" id="{040B6A58-74BB-8372-1C2B-67434CB896AF}"/>
              </a:ext>
            </a:extLst>
          </p:cNvPr>
          <p:cNvGrpSpPr/>
          <p:nvPr/>
        </p:nvGrpSpPr>
        <p:grpSpPr>
          <a:xfrm>
            <a:off x="6990051" y="1257791"/>
            <a:ext cx="4563736" cy="2125662"/>
            <a:chOff x="6990051" y="1257791"/>
            <a:chExt cx="4563736" cy="2125662"/>
          </a:xfrm>
        </p:grpSpPr>
        <p:pic>
          <p:nvPicPr>
            <p:cNvPr id="7" name="Picture 6">
              <a:extLst>
                <a:ext uri="{FF2B5EF4-FFF2-40B4-BE49-F238E27FC236}">
                  <a16:creationId xmlns:a16="http://schemas.microsoft.com/office/drawing/2014/main" id="{148B65B7-ED86-52BA-4403-5911DDB4ABFB}"/>
                </a:ext>
              </a:extLst>
            </p:cNvPr>
            <p:cNvPicPr>
              <a:picLocks noChangeAspect="1"/>
            </p:cNvPicPr>
            <p:nvPr/>
          </p:nvPicPr>
          <p:blipFill>
            <a:blip r:embed="rId4"/>
            <a:stretch>
              <a:fillRect/>
            </a:stretch>
          </p:blipFill>
          <p:spPr>
            <a:xfrm>
              <a:off x="6990051" y="1522996"/>
              <a:ext cx="4563736" cy="1860457"/>
            </a:xfrm>
            <a:prstGeom prst="rect">
              <a:avLst/>
            </a:prstGeom>
          </p:spPr>
        </p:pic>
        <p:sp>
          <p:nvSpPr>
            <p:cNvPr id="41" name="TextBox 40">
              <a:extLst>
                <a:ext uri="{FF2B5EF4-FFF2-40B4-BE49-F238E27FC236}">
                  <a16:creationId xmlns:a16="http://schemas.microsoft.com/office/drawing/2014/main" id="{2E6F8C73-D219-CE98-BF99-2328C8009A25}"/>
                </a:ext>
              </a:extLst>
            </p:cNvPr>
            <p:cNvSpPr txBox="1"/>
            <p:nvPr/>
          </p:nvSpPr>
          <p:spPr>
            <a:xfrm>
              <a:off x="9722224" y="1257791"/>
              <a:ext cx="1631576" cy="369332"/>
            </a:xfrm>
            <a:prstGeom prst="rect">
              <a:avLst/>
            </a:prstGeom>
            <a:noFill/>
          </p:spPr>
          <p:txBody>
            <a:bodyPr wrap="square" rtlCol="0">
              <a:spAutoFit/>
            </a:bodyPr>
            <a:lstStyle/>
            <a:p>
              <a:r>
                <a:rPr lang="en-GB" dirty="0"/>
                <a:t>(James, 2025)</a:t>
              </a:r>
            </a:p>
          </p:txBody>
        </p:sp>
      </p:grpSp>
      <p:grpSp>
        <p:nvGrpSpPr>
          <p:cNvPr id="40" name="Group 39">
            <a:extLst>
              <a:ext uri="{FF2B5EF4-FFF2-40B4-BE49-F238E27FC236}">
                <a16:creationId xmlns:a16="http://schemas.microsoft.com/office/drawing/2014/main" id="{47106492-C33C-9414-EC2B-5025400D5137}"/>
              </a:ext>
            </a:extLst>
          </p:cNvPr>
          <p:cNvGrpSpPr/>
          <p:nvPr/>
        </p:nvGrpSpPr>
        <p:grpSpPr>
          <a:xfrm>
            <a:off x="238239" y="5142888"/>
            <a:ext cx="5369185" cy="1777890"/>
            <a:chOff x="238239" y="5142888"/>
            <a:chExt cx="5369185" cy="1777890"/>
          </a:xfrm>
        </p:grpSpPr>
        <p:pic>
          <p:nvPicPr>
            <p:cNvPr id="15" name="Picture 14">
              <a:extLst>
                <a:ext uri="{FF2B5EF4-FFF2-40B4-BE49-F238E27FC236}">
                  <a16:creationId xmlns:a16="http://schemas.microsoft.com/office/drawing/2014/main" id="{066BFEB5-0595-48A5-F0C0-A6537FCB005A}"/>
                </a:ext>
              </a:extLst>
            </p:cNvPr>
            <p:cNvPicPr>
              <a:picLocks noChangeAspect="1"/>
            </p:cNvPicPr>
            <p:nvPr/>
          </p:nvPicPr>
          <p:blipFill>
            <a:blip r:embed="rId5"/>
            <a:stretch>
              <a:fillRect/>
            </a:stretch>
          </p:blipFill>
          <p:spPr>
            <a:xfrm>
              <a:off x="238239" y="5142888"/>
              <a:ext cx="5171568" cy="1777890"/>
            </a:xfrm>
            <a:prstGeom prst="rect">
              <a:avLst/>
            </a:prstGeom>
          </p:spPr>
        </p:pic>
        <p:sp>
          <p:nvSpPr>
            <p:cNvPr id="39" name="TextBox 38">
              <a:extLst>
                <a:ext uri="{FF2B5EF4-FFF2-40B4-BE49-F238E27FC236}">
                  <a16:creationId xmlns:a16="http://schemas.microsoft.com/office/drawing/2014/main" id="{21E854BB-A79E-91C1-CEEE-0A09105DECF2}"/>
                </a:ext>
              </a:extLst>
            </p:cNvPr>
            <p:cNvSpPr txBox="1"/>
            <p:nvPr/>
          </p:nvSpPr>
          <p:spPr>
            <a:xfrm>
              <a:off x="3590365" y="6492875"/>
              <a:ext cx="2017059" cy="369332"/>
            </a:xfrm>
            <a:prstGeom prst="rect">
              <a:avLst/>
            </a:prstGeom>
            <a:noFill/>
          </p:spPr>
          <p:txBody>
            <a:bodyPr wrap="square" rtlCol="0">
              <a:spAutoFit/>
            </a:bodyPr>
            <a:lstStyle/>
            <a:p>
              <a:r>
                <a:rPr lang="en-GB" dirty="0"/>
                <a:t>(Hadfield, 2025)</a:t>
              </a:r>
            </a:p>
          </p:txBody>
        </p:sp>
      </p:grpSp>
      <p:grpSp>
        <p:nvGrpSpPr>
          <p:cNvPr id="38" name="Group 37">
            <a:extLst>
              <a:ext uri="{FF2B5EF4-FFF2-40B4-BE49-F238E27FC236}">
                <a16:creationId xmlns:a16="http://schemas.microsoft.com/office/drawing/2014/main" id="{F079E50E-ED16-FC46-E76F-34D27B8E5972}"/>
              </a:ext>
            </a:extLst>
          </p:cNvPr>
          <p:cNvGrpSpPr/>
          <p:nvPr/>
        </p:nvGrpSpPr>
        <p:grpSpPr>
          <a:xfrm>
            <a:off x="638213" y="1156447"/>
            <a:ext cx="4770728" cy="3806059"/>
            <a:chOff x="638213" y="1156447"/>
            <a:chExt cx="4770728" cy="3806059"/>
          </a:xfrm>
        </p:grpSpPr>
        <p:pic>
          <p:nvPicPr>
            <p:cNvPr id="25" name="Picture 24">
              <a:extLst>
                <a:ext uri="{FF2B5EF4-FFF2-40B4-BE49-F238E27FC236}">
                  <a16:creationId xmlns:a16="http://schemas.microsoft.com/office/drawing/2014/main" id="{09F8E914-1FD1-2ACA-8602-DCDA910C78EF}"/>
                </a:ext>
              </a:extLst>
            </p:cNvPr>
            <p:cNvPicPr>
              <a:picLocks noChangeAspect="1"/>
            </p:cNvPicPr>
            <p:nvPr/>
          </p:nvPicPr>
          <p:blipFill>
            <a:blip r:embed="rId6"/>
            <a:stretch>
              <a:fillRect/>
            </a:stretch>
          </p:blipFill>
          <p:spPr>
            <a:xfrm>
              <a:off x="638213" y="1435791"/>
              <a:ext cx="4770728" cy="3526715"/>
            </a:xfrm>
            <a:prstGeom prst="rect">
              <a:avLst/>
            </a:prstGeom>
          </p:spPr>
        </p:pic>
        <p:sp>
          <p:nvSpPr>
            <p:cNvPr id="37" name="TextBox 36">
              <a:extLst>
                <a:ext uri="{FF2B5EF4-FFF2-40B4-BE49-F238E27FC236}">
                  <a16:creationId xmlns:a16="http://schemas.microsoft.com/office/drawing/2014/main" id="{C91B4874-6EA7-5F0B-F78B-7551F80C7356}"/>
                </a:ext>
              </a:extLst>
            </p:cNvPr>
            <p:cNvSpPr txBox="1"/>
            <p:nvPr/>
          </p:nvSpPr>
          <p:spPr>
            <a:xfrm>
              <a:off x="1519518" y="1156447"/>
              <a:ext cx="1477712" cy="369332"/>
            </a:xfrm>
            <a:prstGeom prst="rect">
              <a:avLst/>
            </a:prstGeom>
            <a:noFill/>
          </p:spPr>
          <p:txBody>
            <a:bodyPr wrap="none" rtlCol="0">
              <a:spAutoFit/>
            </a:bodyPr>
            <a:lstStyle/>
            <a:p>
              <a:r>
                <a:rPr lang="en-GB" dirty="0"/>
                <a:t>(Marie, 2025)</a:t>
              </a:r>
            </a:p>
          </p:txBody>
        </p:sp>
      </p:grpSp>
      <p:sp>
        <p:nvSpPr>
          <p:cNvPr id="2" name="Title 1">
            <a:extLst>
              <a:ext uri="{FF2B5EF4-FFF2-40B4-BE49-F238E27FC236}">
                <a16:creationId xmlns:a16="http://schemas.microsoft.com/office/drawing/2014/main" id="{70AE053F-24EA-A370-CDA0-8017BB68F462}"/>
              </a:ext>
            </a:extLst>
          </p:cNvPr>
          <p:cNvSpPr>
            <a:spLocks noGrp="1"/>
          </p:cNvSpPr>
          <p:nvPr>
            <p:ph type="title"/>
          </p:nvPr>
        </p:nvSpPr>
        <p:spPr/>
        <p:txBody>
          <a:bodyPr/>
          <a:lstStyle/>
          <a:p>
            <a:pPr algn="ctr"/>
            <a:r>
              <a:rPr lang="en-GB" dirty="0"/>
              <a:t>Media Treatment</a:t>
            </a:r>
          </a:p>
        </p:txBody>
      </p:sp>
      <p:grpSp>
        <p:nvGrpSpPr>
          <p:cNvPr id="46" name="Group 45">
            <a:extLst>
              <a:ext uri="{FF2B5EF4-FFF2-40B4-BE49-F238E27FC236}">
                <a16:creationId xmlns:a16="http://schemas.microsoft.com/office/drawing/2014/main" id="{138B157F-797B-69C9-57DD-8680A889F2A6}"/>
              </a:ext>
            </a:extLst>
          </p:cNvPr>
          <p:cNvGrpSpPr/>
          <p:nvPr/>
        </p:nvGrpSpPr>
        <p:grpSpPr>
          <a:xfrm>
            <a:off x="3875451" y="762761"/>
            <a:ext cx="5873144" cy="6125352"/>
            <a:chOff x="3016337" y="611811"/>
            <a:chExt cx="5873144" cy="6125352"/>
          </a:xfrm>
        </p:grpSpPr>
        <p:pic>
          <p:nvPicPr>
            <p:cNvPr id="33" name="Picture 32">
              <a:extLst>
                <a:ext uri="{FF2B5EF4-FFF2-40B4-BE49-F238E27FC236}">
                  <a16:creationId xmlns:a16="http://schemas.microsoft.com/office/drawing/2014/main" id="{B82CE5D4-4A22-6103-8F4F-C9E731181BCA}"/>
                </a:ext>
              </a:extLst>
            </p:cNvPr>
            <p:cNvPicPr>
              <a:picLocks noChangeAspect="1"/>
            </p:cNvPicPr>
            <p:nvPr/>
          </p:nvPicPr>
          <p:blipFill>
            <a:blip r:embed="rId7"/>
            <a:stretch>
              <a:fillRect/>
            </a:stretch>
          </p:blipFill>
          <p:spPr>
            <a:xfrm>
              <a:off x="3275090" y="954681"/>
              <a:ext cx="4020111" cy="5782482"/>
            </a:xfrm>
            <a:prstGeom prst="rect">
              <a:avLst/>
            </a:prstGeom>
          </p:spPr>
        </p:pic>
        <p:sp>
          <p:nvSpPr>
            <p:cNvPr id="45" name="TextBox 44">
              <a:extLst>
                <a:ext uri="{FF2B5EF4-FFF2-40B4-BE49-F238E27FC236}">
                  <a16:creationId xmlns:a16="http://schemas.microsoft.com/office/drawing/2014/main" id="{A7085C44-4764-9AE3-5D07-D287E29F0996}"/>
                </a:ext>
              </a:extLst>
            </p:cNvPr>
            <p:cNvSpPr txBox="1"/>
            <p:nvPr/>
          </p:nvSpPr>
          <p:spPr>
            <a:xfrm>
              <a:off x="3016337" y="611811"/>
              <a:ext cx="5873144" cy="369332"/>
            </a:xfrm>
            <a:prstGeom prst="rect">
              <a:avLst/>
            </a:prstGeom>
            <a:noFill/>
          </p:spPr>
          <p:txBody>
            <a:bodyPr wrap="square" rtlCol="0">
              <a:spAutoFit/>
            </a:bodyPr>
            <a:lstStyle/>
            <a:p>
              <a:r>
                <a:rPr lang="en-GB" dirty="0"/>
                <a:t>(@Rounchase and @smoneywithasigma, 2025)</a:t>
              </a:r>
            </a:p>
          </p:txBody>
        </p:sp>
      </p:grpSp>
    </p:spTree>
    <p:extLst>
      <p:ext uri="{BB962C8B-B14F-4D97-AF65-F5344CB8AC3E}">
        <p14:creationId xmlns:p14="http://schemas.microsoft.com/office/powerpoint/2010/main" val="331225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childTnLst>
                          </p:cTn>
                        </p:par>
                        <p:par>
                          <p:cTn id="8" fill="hold">
                            <p:stCondLst>
                              <p:cond delay="500"/>
                            </p:stCondLst>
                            <p:childTnLst>
                              <p:par>
                                <p:cTn id="9" presetID="10" presetClass="entr" presetSubtype="0" fill="hold" nodeType="afterEffect">
                                  <p:stCondLst>
                                    <p:cond delay="2000"/>
                                  </p:stCondLst>
                                  <p:childTnLst>
                                    <p:set>
                                      <p:cBhvr>
                                        <p:cTn id="10" dur="1" fill="hold">
                                          <p:stCondLst>
                                            <p:cond delay="0"/>
                                          </p:stCondLst>
                                        </p:cTn>
                                        <p:tgtEl>
                                          <p:spTgt spid="42"/>
                                        </p:tgtEl>
                                        <p:attrNameLst>
                                          <p:attrName>style.visibility</p:attrName>
                                        </p:attrNameLst>
                                      </p:cBhvr>
                                      <p:to>
                                        <p:strVal val="visible"/>
                                      </p:to>
                                    </p:set>
                                    <p:animEffect transition="in" filter="fade">
                                      <p:cBhvr>
                                        <p:cTn id="11" dur="500"/>
                                        <p:tgtEl>
                                          <p:spTgt spid="42"/>
                                        </p:tgtEl>
                                      </p:cBhvr>
                                    </p:animEffect>
                                  </p:childTnLst>
                                </p:cTn>
                              </p:par>
                            </p:childTnLst>
                          </p:cTn>
                        </p:par>
                        <p:par>
                          <p:cTn id="12" fill="hold">
                            <p:stCondLst>
                              <p:cond delay="3000"/>
                            </p:stCondLst>
                            <p:childTnLst>
                              <p:par>
                                <p:cTn id="13" presetID="10" presetClass="entr" presetSubtype="0" fill="hold" nodeType="afterEffect">
                                  <p:stCondLst>
                                    <p:cond delay="1500"/>
                                  </p:stCondLst>
                                  <p:childTnLst>
                                    <p:set>
                                      <p:cBhvr>
                                        <p:cTn id="14" dur="1" fill="hold">
                                          <p:stCondLst>
                                            <p:cond delay="0"/>
                                          </p:stCondLst>
                                        </p:cTn>
                                        <p:tgtEl>
                                          <p:spTgt spid="40"/>
                                        </p:tgtEl>
                                        <p:attrNameLst>
                                          <p:attrName>style.visibility</p:attrName>
                                        </p:attrNameLst>
                                      </p:cBhvr>
                                      <p:to>
                                        <p:strVal val="visible"/>
                                      </p:to>
                                    </p:set>
                                    <p:animEffect transition="in" filter="fade">
                                      <p:cBhvr>
                                        <p:cTn id="15" dur="500"/>
                                        <p:tgtEl>
                                          <p:spTgt spid="40"/>
                                        </p:tgtEl>
                                      </p:cBhvr>
                                    </p:animEffect>
                                  </p:childTnLst>
                                </p:cTn>
                              </p:par>
                            </p:childTnLst>
                          </p:cTn>
                        </p:par>
                        <p:par>
                          <p:cTn id="16" fill="hold">
                            <p:stCondLst>
                              <p:cond delay="5000"/>
                            </p:stCondLst>
                            <p:childTnLst>
                              <p:par>
                                <p:cTn id="17" presetID="10" presetClass="entr" presetSubtype="0" fill="hold" nodeType="afterEffect">
                                  <p:stCondLst>
                                    <p:cond delay="150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500"/>
                                        <p:tgtEl>
                                          <p:spTgt spid="44"/>
                                        </p:tgtEl>
                                      </p:cBhvr>
                                    </p:animEffect>
                                  </p:childTnLst>
                                </p:cTn>
                              </p:par>
                            </p:childTnLst>
                          </p:cTn>
                        </p:par>
                        <p:par>
                          <p:cTn id="20" fill="hold">
                            <p:stCondLst>
                              <p:cond delay="7000"/>
                            </p:stCondLst>
                            <p:childTnLst>
                              <p:par>
                                <p:cTn id="21" presetID="10" presetClass="entr" presetSubtype="0" fill="hold" nodeType="afterEffect">
                                  <p:stCondLst>
                                    <p:cond delay="300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5CD21-A51F-9927-8A16-E72AE7C01B76}"/>
              </a:ext>
            </a:extLst>
          </p:cNvPr>
          <p:cNvSpPr>
            <a:spLocks noGrp="1"/>
          </p:cNvSpPr>
          <p:nvPr>
            <p:ph type="title"/>
          </p:nvPr>
        </p:nvSpPr>
        <p:spPr/>
        <p:txBody>
          <a:bodyPr/>
          <a:lstStyle/>
          <a:p>
            <a:pPr algn="ctr"/>
            <a:r>
              <a:rPr lang="en-GB" dirty="0"/>
              <a:t>International Examples</a:t>
            </a:r>
          </a:p>
        </p:txBody>
      </p:sp>
      <p:sp>
        <p:nvSpPr>
          <p:cNvPr id="3" name="Content Placeholder 2">
            <a:extLst>
              <a:ext uri="{FF2B5EF4-FFF2-40B4-BE49-F238E27FC236}">
                <a16:creationId xmlns:a16="http://schemas.microsoft.com/office/drawing/2014/main" id="{7693354C-BD94-7565-8CA0-FD632C30F590}"/>
              </a:ext>
            </a:extLst>
          </p:cNvPr>
          <p:cNvSpPr>
            <a:spLocks noGrp="1"/>
          </p:cNvSpPr>
          <p:nvPr>
            <p:ph idx="1"/>
          </p:nvPr>
        </p:nvSpPr>
        <p:spPr>
          <a:xfrm>
            <a:off x="470648" y="1399892"/>
            <a:ext cx="7059706" cy="4895733"/>
          </a:xfrm>
        </p:spPr>
        <p:txBody>
          <a:bodyPr>
            <a:normAutofit lnSpcReduction="10000"/>
          </a:bodyPr>
          <a:lstStyle/>
          <a:p>
            <a:r>
              <a:rPr lang="en-GB" dirty="0"/>
              <a:t>Welsh</a:t>
            </a:r>
          </a:p>
          <a:p>
            <a:pPr lvl="1"/>
            <a:r>
              <a:rPr lang="en-GB" dirty="0"/>
              <a:t>Wales seems to have a significantly more robust initiative and are making progress toward goals set out in the Cymraeg 2050 action plan (Welsh Government, 2025). </a:t>
            </a:r>
          </a:p>
          <a:p>
            <a:r>
              <a:rPr lang="en-GB" dirty="0"/>
              <a:t>Canadian </a:t>
            </a:r>
            <a:r>
              <a:rPr lang="en-GB" dirty="0" err="1"/>
              <a:t>Inukitut</a:t>
            </a:r>
            <a:endParaRPr lang="en-GB" dirty="0"/>
          </a:p>
          <a:p>
            <a:pPr lvl="1"/>
            <a:r>
              <a:rPr lang="en-GB" dirty="0"/>
              <a:t>New campaigns to protect native language across the Northwest Territory, particularly in reparations for land taken in the settlement of North America (Government of the </a:t>
            </a:r>
            <a:r>
              <a:rPr lang="en-GB" dirty="0" err="1"/>
              <a:t>NorthWest</a:t>
            </a:r>
            <a:r>
              <a:rPr lang="en-GB" dirty="0"/>
              <a:t> Territories, 2023)</a:t>
            </a:r>
          </a:p>
          <a:p>
            <a:r>
              <a:rPr lang="en-GB" dirty="0"/>
              <a:t>However, the 3 core strands remain the same as Cornwall: speaking, seeing, and opportunities for language in daily contexts</a:t>
            </a:r>
          </a:p>
        </p:txBody>
      </p:sp>
      <p:pic>
        <p:nvPicPr>
          <p:cNvPr id="11" name="Picture 10">
            <a:extLst>
              <a:ext uri="{FF2B5EF4-FFF2-40B4-BE49-F238E27FC236}">
                <a16:creationId xmlns:a16="http://schemas.microsoft.com/office/drawing/2014/main" id="{BA899D60-2A09-F422-7959-0F9CC8E12306}"/>
              </a:ext>
            </a:extLst>
          </p:cNvPr>
          <p:cNvPicPr>
            <a:picLocks noChangeAspect="1"/>
          </p:cNvPicPr>
          <p:nvPr/>
        </p:nvPicPr>
        <p:blipFill>
          <a:blip r:embed="rId3"/>
          <a:stretch>
            <a:fillRect/>
          </a:stretch>
        </p:blipFill>
        <p:spPr>
          <a:xfrm>
            <a:off x="7449670" y="2286000"/>
            <a:ext cx="4706471" cy="2380129"/>
          </a:xfrm>
          <a:prstGeom prst="rect">
            <a:avLst/>
          </a:prstGeom>
        </p:spPr>
      </p:pic>
      <p:sp>
        <p:nvSpPr>
          <p:cNvPr id="4" name="TextBox 3">
            <a:extLst>
              <a:ext uri="{FF2B5EF4-FFF2-40B4-BE49-F238E27FC236}">
                <a16:creationId xmlns:a16="http://schemas.microsoft.com/office/drawing/2014/main" id="{750E7BED-40A2-F986-7B9F-EEC48496E52A}"/>
              </a:ext>
            </a:extLst>
          </p:cNvPr>
          <p:cNvSpPr txBox="1"/>
          <p:nvPr/>
        </p:nvSpPr>
        <p:spPr>
          <a:xfrm>
            <a:off x="9015158" y="4572000"/>
            <a:ext cx="1575496" cy="369332"/>
          </a:xfrm>
          <a:prstGeom prst="rect">
            <a:avLst/>
          </a:prstGeom>
          <a:noFill/>
        </p:spPr>
        <p:txBody>
          <a:bodyPr wrap="none" rtlCol="0">
            <a:spAutoFit/>
          </a:bodyPr>
          <a:lstStyle/>
          <a:p>
            <a:r>
              <a:rPr lang="en-GB" dirty="0"/>
              <a:t>(Tanner, 2025)</a:t>
            </a:r>
          </a:p>
        </p:txBody>
      </p:sp>
    </p:spTree>
    <p:extLst>
      <p:ext uri="{BB962C8B-B14F-4D97-AF65-F5344CB8AC3E}">
        <p14:creationId xmlns:p14="http://schemas.microsoft.com/office/powerpoint/2010/main" val="76057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150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grpId="0" nodeType="withEffect">
                                  <p:stCondLst>
                                    <p:cond delay="150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childTnLst>
                          </p:cTn>
                        </p:par>
                        <p:par>
                          <p:cTn id="18" fill="hold">
                            <p:stCondLst>
                              <p:cond delay="1500"/>
                            </p:stCondLst>
                            <p:childTnLst>
                              <p:par>
                                <p:cTn id="19" presetID="1" presetClass="entr" presetSubtype="0" fill="hold" grpId="0" nodeType="afterEffect">
                                  <p:stCondLst>
                                    <p:cond delay="150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1A599-BA9E-C43D-3E07-DECF939E19C5}"/>
              </a:ext>
            </a:extLst>
          </p:cNvPr>
          <p:cNvSpPr>
            <a:spLocks noGrp="1"/>
          </p:cNvSpPr>
          <p:nvPr>
            <p:ph type="title"/>
          </p:nvPr>
        </p:nvSpPr>
        <p:spPr/>
        <p:txBody>
          <a:bodyPr/>
          <a:lstStyle/>
          <a:p>
            <a:pPr algn="ctr"/>
            <a:r>
              <a:rPr lang="en-GB" dirty="0"/>
              <a:t>Conclusions</a:t>
            </a:r>
          </a:p>
        </p:txBody>
      </p:sp>
      <p:sp>
        <p:nvSpPr>
          <p:cNvPr id="3" name="Content Placeholder 2">
            <a:extLst>
              <a:ext uri="{FF2B5EF4-FFF2-40B4-BE49-F238E27FC236}">
                <a16:creationId xmlns:a16="http://schemas.microsoft.com/office/drawing/2014/main" id="{CDD1F022-00E5-6D8F-7BC7-5764CF0D0292}"/>
              </a:ext>
            </a:extLst>
          </p:cNvPr>
          <p:cNvSpPr>
            <a:spLocks noGrp="1"/>
          </p:cNvSpPr>
          <p:nvPr>
            <p:ph idx="1"/>
          </p:nvPr>
        </p:nvSpPr>
        <p:spPr>
          <a:xfrm>
            <a:off x="838200" y="1368425"/>
            <a:ext cx="10739718" cy="4351338"/>
          </a:xfrm>
        </p:spPr>
        <p:txBody>
          <a:bodyPr>
            <a:normAutofit lnSpcReduction="10000"/>
          </a:bodyPr>
          <a:lstStyle/>
          <a:p>
            <a:r>
              <a:rPr lang="en-GB" dirty="0"/>
              <a:t>The preservation of Cornish language is grounded in strong and recent policy shifts</a:t>
            </a:r>
          </a:p>
          <a:p>
            <a:r>
              <a:rPr lang="en-GB" dirty="0"/>
              <a:t>Children and young people are often at the forefront of discussion, and changes to the curriculum within schools is called for to introduce Cornish language</a:t>
            </a:r>
          </a:p>
          <a:p>
            <a:r>
              <a:rPr lang="en-GB" dirty="0"/>
              <a:t>Media representation is usually positive, but political climate must be acknowledged in the wider push for Cornish independence</a:t>
            </a:r>
          </a:p>
          <a:p>
            <a:r>
              <a:rPr lang="en-GB" dirty="0"/>
              <a:t>Social media, particularly regarding child involvement, appears problematic and is regularly reviewed for inappropriate comments</a:t>
            </a:r>
          </a:p>
          <a:p>
            <a:r>
              <a:rPr lang="en-GB" dirty="0"/>
              <a:t>Does the good outweigh the bad?</a:t>
            </a:r>
          </a:p>
        </p:txBody>
      </p:sp>
    </p:spTree>
    <p:extLst>
      <p:ext uri="{BB962C8B-B14F-4D97-AF65-F5344CB8AC3E}">
        <p14:creationId xmlns:p14="http://schemas.microsoft.com/office/powerpoint/2010/main" val="160412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500"/>
                            </p:stCondLst>
                            <p:childTnLst>
                              <p:par>
                                <p:cTn id="11" presetID="1" presetClass="entr" presetSubtype="0" fill="hold" grpId="0" nodeType="afterEffect">
                                  <p:stCondLst>
                                    <p:cond delay="1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3000"/>
                            </p:stCondLst>
                            <p:childTnLst>
                              <p:par>
                                <p:cTn id="14" presetID="1" presetClass="entr" presetSubtype="0" fill="hold" grpId="0" nodeType="afterEffect">
                                  <p:stCondLst>
                                    <p:cond delay="1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4500"/>
                            </p:stCondLst>
                            <p:childTnLst>
                              <p:par>
                                <p:cTn id="17" presetID="1" presetClass="entr" presetSubtype="0" fill="hold" grpId="0" nodeType="afterEffect">
                                  <p:stCondLst>
                                    <p:cond delay="1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57715-57D4-4D0C-B044-000F5B66F615}"/>
              </a:ext>
            </a:extLst>
          </p:cNvPr>
          <p:cNvSpPr>
            <a:spLocks noGrp="1"/>
          </p:cNvSpPr>
          <p:nvPr>
            <p:ph type="title"/>
          </p:nvPr>
        </p:nvSpPr>
        <p:spPr>
          <a:xfrm>
            <a:off x="838200" y="18255"/>
            <a:ext cx="10515600" cy="1003721"/>
          </a:xfrm>
        </p:spPr>
        <p:txBody>
          <a:bodyPr/>
          <a:lstStyle/>
          <a:p>
            <a:pPr algn="ctr"/>
            <a:r>
              <a:rPr lang="en-GB" dirty="0"/>
              <a:t>References</a:t>
            </a:r>
          </a:p>
        </p:txBody>
      </p:sp>
      <p:sp>
        <p:nvSpPr>
          <p:cNvPr id="4" name="Title 1">
            <a:extLst>
              <a:ext uri="{FF2B5EF4-FFF2-40B4-BE49-F238E27FC236}">
                <a16:creationId xmlns:a16="http://schemas.microsoft.com/office/drawing/2014/main" id="{1258D017-30A9-9224-C4A3-145FC862A36F}"/>
              </a:ext>
            </a:extLst>
          </p:cNvPr>
          <p:cNvSpPr txBox="1">
            <a:spLocks/>
          </p:cNvSpPr>
          <p:nvPr/>
        </p:nvSpPr>
        <p:spPr>
          <a:xfrm>
            <a:off x="1026458" y="572760"/>
            <a:ext cx="10515600" cy="89843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err="1"/>
              <a:t>Nadelik</a:t>
            </a:r>
            <a:r>
              <a:rPr lang="en-GB" dirty="0"/>
              <a:t> Lowen!</a:t>
            </a:r>
          </a:p>
        </p:txBody>
      </p:sp>
      <p:sp>
        <p:nvSpPr>
          <p:cNvPr id="5" name="Rectangle 1">
            <a:extLst>
              <a:ext uri="{FF2B5EF4-FFF2-40B4-BE49-F238E27FC236}">
                <a16:creationId xmlns:a16="http://schemas.microsoft.com/office/drawing/2014/main" id="{24685C02-B1BA-2948-66D6-66193B91638E}"/>
              </a:ext>
            </a:extLst>
          </p:cNvPr>
          <p:cNvSpPr>
            <a:spLocks noGrp="1" noChangeArrowheads="1"/>
          </p:cNvSpPr>
          <p:nvPr>
            <p:ph idx="1"/>
          </p:nvPr>
        </p:nvSpPr>
        <p:spPr bwMode="auto">
          <a:xfrm>
            <a:off x="649941" y="1300200"/>
            <a:ext cx="10892117" cy="58169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Broadhurst, K.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status of the Cornish Language 1777 - 1904 | Institute of Cornish Studies | University of Exeter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https://www.exeter.ac.uk/research/centres/ics/research/cornishlanguageanddialect/thestatusofthecornishlanguage1777-1904/.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Charleston, J. [Jason Charleston] and Humphrey, J. [Jez Humphrey] (2025) 'What an odd bunch they seem; lefties,'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Facebook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https://www.facebook.com/forCornwall (Accessed: December 3, 2025).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Cornwall Council (2015)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Strateji</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Yeth</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Kernewek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Cornish Language Strategy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report. Cornwall Council. https://www.cornwall.gov.uk/media/c3npwb2l/cornish-language-strategy-2015-2025.pdf.</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Cornwall Council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Schools receive special award for embracing the Cornish language - Cornwall Council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https://www.cornwall.gov.uk/council-news/environment-culture-and-planning/schools-receive-special-award-for-embracing-the-cornish-language/.</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Cornwall Council (2025a)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Learn Cornish - Cornwall Council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https://www.cornwall.gov.uk/parks-leisure-and-culture/the-cornish-language/cornish-language-programme/learn-cornish/ (Accessed: December 1, 2025).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Cornwall Council (2025b)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Milestone for Cornish language after securing Part III status alongside Welsh and Gaelic</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https://www.cornwall.gov.uk/council-news/council-budgets-and-economy/milestone-for-cornish-language-after-securing-part-iii-status-alongside-welsh-and-gaelic/ (Accessed: December 1, 2025).</a:t>
            </a:r>
          </a:p>
          <a:p>
            <a:pPr marL="0" lvl="0" indent="0">
              <a:lnSpc>
                <a:spcPct val="100000"/>
              </a:lnSpc>
              <a:buNone/>
            </a:pPr>
            <a:r>
              <a:rPr lang="en-GB" altLang="en-US" sz="1200" dirty="0">
                <a:latin typeface="Times New Roman" panose="02020603050405020304" pitchFamily="18" charset="0"/>
                <a:cs typeface="Times New Roman" panose="02020603050405020304" pitchFamily="18" charset="0"/>
              </a:rPr>
              <a:t>Cornwall Guide (2024) Cornwall Map. https://www.cornwalls.co.uk/maps (Accessed: December 3, 2025).</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rPr>
              <a:t>Galeazzi, F. (2025) New project aims to REVIVE the Cornish language - ARU. https://www.aru.ac.uk/news/new-project-aims-to-revive-the-cornish-language (Accessed: November 30, 2025).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 Cornish (2021)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 Cornish - About Us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https://gocornish.org/primary-schools/.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Government of the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NorthWest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Territories (2022)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Inuktitut resources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https://www.ece.gov.nt.ca/en/inuktitut#:~:text=There%20are%20many%20varieties%20of,remained%20within%20the%20Northwest%20Territories. (Accessed: December 2, 2025).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Hadfield, S. [Samuel Hadfield] (2025) 'Certain type of kids, all I’m saying,'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Facebook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https://www.facebook.com/forCornwall (Accessed: December 3, 2025).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Harasta, J. (2017) '“Because They Are Cornish”: Four Uses of a Useless Language,'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Heritage Language Journal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14(3). https://brill.com/view/journals/hlj/14/3/article-p248_2.xml.</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=9a5b8d00281451cc5d6b5368e3029b5b651f8f3affe4e4307f609934db3daabb.</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University of Exeter (2025)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Cornish Language and Dialect | Institute of Cornish Studies | University of Exeter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https://www.exeter.ac.uk/research/centres/ics/research/cornishlanguageanddialect/.</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Welsh Government (2025)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Cymraeg</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2050: Welsh language strategy action plan 2025 to 2026 [HTML] | GOV.WALES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GOV.WALES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Welsh Government.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https://www.gov.wales/cymraeg-2050-welsh-language-strategy-action-plan-2025-2026-html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lvl="0" indent="0">
              <a:lnSpc>
                <a:spcPct val="100000"/>
              </a:lnSpc>
              <a:buNone/>
            </a:pPr>
            <a:r>
              <a:rPr lang="en-US" altLang="en-US" sz="1200" dirty="0">
                <a:latin typeface="Times New Roman" panose="02020603050405020304" pitchFamily="18" charset="0"/>
                <a:cs typeface="Times New Roman" panose="02020603050405020304" pitchFamily="18" charset="0"/>
              </a:rPr>
              <a:t>Howard, H. (2025) </a:t>
            </a:r>
            <a:r>
              <a:rPr lang="en-US" altLang="en-US" sz="1200" i="1" dirty="0">
                <a:latin typeface="Times New Roman" panose="02020603050405020304" pitchFamily="18" charset="0"/>
                <a:cs typeface="Times New Roman" panose="02020603050405020304" pitchFamily="18" charset="0"/>
              </a:rPr>
              <a:t>'Critically endangered' Cornish language to be given highest level of protection (despite being spoken by just 567 people)</a:t>
            </a:r>
            <a:r>
              <a:rPr lang="en-US" altLang="en-US" sz="1200" dirty="0">
                <a:latin typeface="Times New Roman" panose="02020603050405020304" pitchFamily="18" charset="0"/>
                <a:cs typeface="Times New Roman" panose="02020603050405020304" pitchFamily="18" charset="0"/>
              </a:rPr>
              <a:t>. https://www.dailymail.co.uk/news/article-15341289/Critically-endangered-Cornish-language-used-court-cases-gets-highest-level-protection.html (Accessed: December 2, 2025).</a:t>
            </a:r>
            <a:endParaRPr kumimoji="0" lang="en-US" altLang="en-US" sz="1200" b="0" i="0" u="none" strike="noStrike" cap="none" normalizeH="0" baseline="0" dirty="0">
              <a:ln>
                <a:noFill/>
              </a:ln>
              <a:solidFill>
                <a:schemeClr val="tx1"/>
              </a:solidFill>
              <a:effectLst/>
            </a:endParaRPr>
          </a:p>
          <a:p>
            <a:pPr marL="0" lvl="0" indent="0">
              <a:lnSpc>
                <a:spcPct val="100000"/>
              </a:lnSpc>
              <a:buNone/>
            </a:pPr>
            <a:r>
              <a:rPr lang="en-US" altLang="en-US" sz="1200" dirty="0">
                <a:latin typeface="Times New Roman" panose="02020603050405020304" pitchFamily="18" charset="0"/>
                <a:cs typeface="Times New Roman" panose="02020603050405020304" pitchFamily="18" charset="0"/>
              </a:rPr>
              <a:t>Johnson, B. (2015) </a:t>
            </a:r>
            <a:r>
              <a:rPr lang="en-US" altLang="en-US" sz="1200" i="1" dirty="0">
                <a:latin typeface="Times New Roman" panose="02020603050405020304" pitchFamily="18" charset="0"/>
                <a:cs typeface="Times New Roman" panose="02020603050405020304" pitchFamily="18" charset="0"/>
              </a:rPr>
              <a:t>History of the Cornish language</a:t>
            </a:r>
            <a:r>
              <a:rPr lang="en-US" altLang="en-US" sz="1200" dirty="0">
                <a:latin typeface="Times New Roman" panose="02020603050405020304" pitchFamily="18" charset="0"/>
                <a:cs typeface="Times New Roman" panose="02020603050405020304" pitchFamily="18" charset="0"/>
              </a:rPr>
              <a:t>. https://www.historic-uk.com/CultureUK/The-Cornish-Language/.</a:t>
            </a:r>
            <a:endParaRPr kumimoji="0" lang="en-US" altLang="en-US" sz="1200" b="0" i="0" u="none" strike="noStrike" cap="none" normalizeH="0" baseline="0" dirty="0">
              <a:ln>
                <a:noFill/>
              </a:ln>
              <a:solidFill>
                <a:schemeClr val="tx1"/>
              </a:solidFill>
              <a:effectLst/>
            </a:endParaRPr>
          </a:p>
          <a:p>
            <a:pPr marL="0" lvl="0" indent="0">
              <a:lnSpc>
                <a:spcPct val="100000"/>
              </a:lnSpc>
              <a:buNone/>
            </a:pPr>
            <a:r>
              <a:rPr lang="en-US" altLang="en-US" sz="1200" dirty="0">
                <a:latin typeface="Times New Roman" panose="02020603050405020304" pitchFamily="18" charset="0"/>
                <a:cs typeface="Times New Roman" panose="02020603050405020304" pitchFamily="18" charset="0"/>
              </a:rPr>
              <a:t>Marie, J. [Jenna Marie] (2025) '</a:t>
            </a:r>
            <a:r>
              <a:rPr lang="en-US" altLang="en-US" sz="1200" dirty="0" err="1">
                <a:latin typeface="Times New Roman" panose="02020603050405020304" pitchFamily="18" charset="0"/>
                <a:cs typeface="Times New Roman" panose="02020603050405020304" pitchFamily="18" charset="0"/>
              </a:rPr>
              <a:t>Thats</a:t>
            </a:r>
            <a:r>
              <a:rPr lang="en-US" altLang="en-US" sz="1200" dirty="0">
                <a:latin typeface="Times New Roman" panose="02020603050405020304" pitchFamily="18" charset="0"/>
                <a:cs typeface="Times New Roman" panose="02020603050405020304" pitchFamily="18" charset="0"/>
              </a:rPr>
              <a:t> all good but perhaps it would be great if you taught it in schools in your home country.,' </a:t>
            </a:r>
            <a:r>
              <a:rPr lang="en-US" altLang="en-US" sz="1200" i="1" dirty="0">
                <a:latin typeface="Times New Roman" panose="02020603050405020304" pitchFamily="18" charset="0"/>
                <a:cs typeface="Times New Roman" panose="02020603050405020304" pitchFamily="18" charset="0"/>
              </a:rPr>
              <a:t>Facebook</a:t>
            </a:r>
            <a:r>
              <a:rPr lang="en-US" altLang="en-US" sz="1200" dirty="0">
                <a:latin typeface="Times New Roman" panose="02020603050405020304" pitchFamily="18" charset="0"/>
                <a:cs typeface="Times New Roman" panose="02020603050405020304" pitchFamily="18" charset="0"/>
              </a:rPr>
              <a:t>. https://www.facebook.com/forCornwall (Accessed: December 2, 2025).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16667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719687-45BE-7BA4-BBBE-FA76C73974AC}"/>
              </a:ext>
            </a:extLst>
          </p:cNvPr>
          <p:cNvSpPr>
            <a:spLocks noGrp="1"/>
          </p:cNvSpPr>
          <p:nvPr>
            <p:ph idx="1"/>
          </p:nvPr>
        </p:nvSpPr>
        <p:spPr>
          <a:xfrm>
            <a:off x="497541" y="1976718"/>
            <a:ext cx="10856259" cy="4516157"/>
          </a:xfrm>
        </p:spPr>
        <p:txBody>
          <a:bodyPr>
            <a:normAutofit fontScale="55000" lnSpcReduction="20000"/>
          </a:bodyPr>
          <a:lstStyle/>
          <a:p>
            <a:pPr mar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Martin, J. [James Martin] (2025) 'Should only be taught in schools as an ‘extra’ subject and in after school lessons.....,' </a:t>
            </a:r>
            <a:r>
              <a:rPr lang="en-US" altLang="en-US" i="1" dirty="0">
                <a:latin typeface="Times New Roman" panose="02020603050405020304" pitchFamily="18" charset="0"/>
                <a:cs typeface="Times New Roman" panose="02020603050405020304" pitchFamily="18" charset="0"/>
              </a:rPr>
              <a:t>Facebook</a:t>
            </a:r>
            <a:r>
              <a:rPr lang="en-US" altLang="en-US" dirty="0">
                <a:latin typeface="Times New Roman" panose="02020603050405020304" pitchFamily="18" charset="0"/>
                <a:cs typeface="Times New Roman" panose="02020603050405020304" pitchFamily="18" charset="0"/>
              </a:rPr>
              <a:t>. https://www.facebook.com/forCornwall (Accessed: December 2, 2025).</a:t>
            </a: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Mills, J. (2010) 'Genocide and Ethnocide: The Suppression of the Cornish Language - Kent Academic Repository,' </a:t>
            </a:r>
            <a:r>
              <a:rPr lang="en-US" altLang="en-US" i="1" dirty="0">
                <a:latin typeface="Times New Roman" panose="02020603050405020304" pitchFamily="18" charset="0"/>
                <a:cs typeface="Times New Roman" panose="02020603050405020304" pitchFamily="18" charset="0"/>
              </a:rPr>
              <a:t>Interfaces in Language: Cambridge Scholars</a:t>
            </a:r>
            <a:r>
              <a:rPr lang="en-US" altLang="en-US" dirty="0">
                <a:latin typeface="Times New Roman" panose="02020603050405020304" pitchFamily="18" charset="0"/>
                <a:cs typeface="Times New Roman" panose="02020603050405020304" pitchFamily="18" charset="0"/>
              </a:rPr>
              <a:t>, 2, pp. 189–206. </a:t>
            </a:r>
            <a:r>
              <a:rPr lang="en-US" altLang="en-US" dirty="0">
                <a:latin typeface="Times New Roman" panose="02020603050405020304" pitchFamily="18" charset="0"/>
                <a:cs typeface="Times New Roman" panose="02020603050405020304" pitchFamily="18" charset="0"/>
                <a:hlinkClick r:id="rId2"/>
              </a:rPr>
              <a:t>https://kar.kent.ac.uk/27912/</a:t>
            </a:r>
            <a:r>
              <a:rPr lang="en-US" altLang="en-US" dirty="0">
                <a:latin typeface="Times New Roman" panose="02020603050405020304" pitchFamily="18" charset="0"/>
                <a:cs typeface="Times New Roman" panose="02020603050405020304" pitchFamily="18" charset="0"/>
              </a:rPr>
              <a:t>.</a:t>
            </a:r>
          </a:p>
          <a:p>
            <a:pPr marL="0" lvl="0" indent="0" eaLnBrk="0" fontAlgn="base" hangingPunct="0">
              <a:lnSpc>
                <a:spcPct val="100000"/>
              </a:lnSpc>
              <a:spcBef>
                <a:spcPct val="0"/>
              </a:spcBef>
              <a:spcAft>
                <a:spcPct val="0"/>
              </a:spcAft>
              <a:buNone/>
            </a:pPr>
            <a:r>
              <a:rPr kumimoji="0" lang="en-GB" altLang="en-US" sz="2500" b="0" i="0" u="none" strike="noStrike" cap="none" normalizeH="0" baseline="0" dirty="0" err="1">
                <a:ln>
                  <a:noFill/>
                </a:ln>
                <a:solidFill>
                  <a:schemeClr val="tx1"/>
                </a:solidFill>
                <a:effectLst/>
              </a:rPr>
              <a:t>Minack</a:t>
            </a:r>
            <a:r>
              <a:rPr kumimoji="0" lang="en-GB" altLang="en-US" sz="2500" b="0" i="0" u="none" strike="noStrike" cap="none" normalizeH="0" baseline="0" dirty="0">
                <a:ln>
                  <a:noFill/>
                </a:ln>
                <a:solidFill>
                  <a:schemeClr val="tx1"/>
                </a:solidFill>
                <a:effectLst/>
              </a:rPr>
              <a:t> </a:t>
            </a:r>
            <a:r>
              <a:rPr kumimoji="0" lang="en-GB" altLang="en-US" sz="2500" b="0" i="0" u="none" strike="noStrike" cap="none" normalizeH="0" baseline="0" dirty="0" err="1">
                <a:ln>
                  <a:noFill/>
                </a:ln>
                <a:solidFill>
                  <a:schemeClr val="tx1"/>
                </a:solidFill>
                <a:effectLst/>
              </a:rPr>
              <a:t>Theater</a:t>
            </a:r>
            <a:r>
              <a:rPr kumimoji="0" lang="en-GB" altLang="en-US" sz="2500" b="0" i="0" u="none" strike="noStrike" cap="none" normalizeH="0" baseline="0" dirty="0">
                <a:ln>
                  <a:noFill/>
                </a:ln>
                <a:solidFill>
                  <a:schemeClr val="tx1"/>
                </a:solidFill>
                <a:effectLst/>
              </a:rPr>
              <a:t> (2024) Our Story. https://minack.com/our-story/ (Accessed: December 3, 2025).</a:t>
            </a:r>
            <a:endParaRPr kumimoji="0" lang="en-US" altLang="en-US" sz="25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Morris, J. (2025) </a:t>
            </a:r>
            <a:r>
              <a:rPr lang="en-US" altLang="en-US" i="1" dirty="0">
                <a:latin typeface="Times New Roman" panose="02020603050405020304" pitchFamily="18" charset="0"/>
                <a:cs typeface="Times New Roman" panose="02020603050405020304" pitchFamily="18" charset="0"/>
              </a:rPr>
              <a:t>Cornish language set to get top level protection</a:t>
            </a:r>
            <a:r>
              <a:rPr lang="en-US" altLang="en-US" dirty="0">
                <a:latin typeface="Times New Roman" panose="02020603050405020304" pitchFamily="18" charset="0"/>
                <a:cs typeface="Times New Roman" panose="02020603050405020304" pitchFamily="18" charset="0"/>
              </a:rPr>
              <a:t>. https://www.bbc.co.uk/news/articles/cqxq98n8ne8o (Accessed: November 30, 2025).</a:t>
            </a:r>
            <a:endParaRPr kumimoji="0" lang="en-US" altLang="en-US" sz="14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Office for National Statistics (2023) </a:t>
            </a:r>
            <a:r>
              <a:rPr lang="en-US" altLang="en-US" i="1" dirty="0">
                <a:latin typeface="Times New Roman" panose="02020603050405020304" pitchFamily="18" charset="0"/>
                <a:cs typeface="Times New Roman" panose="02020603050405020304" pitchFamily="18" charset="0"/>
              </a:rPr>
              <a:t>Cornish identity, England and Wales - Office for National Statistics</a:t>
            </a:r>
            <a:r>
              <a:rPr lang="en-US" altLang="en-US" dirty="0">
                <a:latin typeface="Times New Roman" panose="02020603050405020304" pitchFamily="18" charset="0"/>
                <a:cs typeface="Times New Roman" panose="02020603050405020304" pitchFamily="18" charset="0"/>
              </a:rPr>
              <a:t>. https://www.ons.gov.uk/peoplepopulationandcommunity/culturalidentity/ethnicity/articles/cornishidentityenglandandwales/census2021.</a:t>
            </a:r>
            <a:endParaRPr kumimoji="0" lang="en-US" altLang="en-US" sz="14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@roundchase and @smoneywithasigma (2025) 'Given that Cornwall Council doesn’t actually listen to the people that fund it, I find it unlikely that these,' </a:t>
            </a:r>
            <a:r>
              <a:rPr lang="en-US" altLang="en-US" i="1" dirty="0">
                <a:latin typeface="Times New Roman" panose="02020603050405020304" pitchFamily="18" charset="0"/>
                <a:cs typeface="Times New Roman" panose="02020603050405020304" pitchFamily="18" charset="0"/>
              </a:rPr>
              <a:t>Instagram</a:t>
            </a:r>
            <a:r>
              <a:rPr lang="en-US" altLang="en-US" dirty="0">
                <a:latin typeface="Times New Roman" panose="02020603050405020304" pitchFamily="18" charset="0"/>
                <a:cs typeface="Times New Roman" panose="02020603050405020304" pitchFamily="18" charset="0"/>
              </a:rPr>
              <a:t>. https://www.instagram.com/p/DQMcYbBDGAD/ (Accessed: December 1, 2025).</a:t>
            </a:r>
            <a:endParaRPr kumimoji="0" lang="en-US" altLang="en-US" sz="14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Tanner, K. [Karen Tanner] (2025) 'Start teaching it in school then! Make our kids as fluent as Welsh kids are in Welsh.,' </a:t>
            </a:r>
            <a:r>
              <a:rPr lang="en-US" altLang="en-US" i="1" dirty="0">
                <a:latin typeface="Times New Roman" panose="02020603050405020304" pitchFamily="18" charset="0"/>
                <a:cs typeface="Times New Roman" panose="02020603050405020304" pitchFamily="18" charset="0"/>
              </a:rPr>
              <a:t>Facebook</a:t>
            </a:r>
            <a:r>
              <a:rPr lang="en-US" altLang="en-US" dirty="0">
                <a:latin typeface="Times New Roman" panose="02020603050405020304" pitchFamily="18" charset="0"/>
                <a:cs typeface="Times New Roman" panose="02020603050405020304" pitchFamily="18" charset="0"/>
              </a:rPr>
              <a:t>. https://www.facebook.com/forCornwall (Accessed: December 2, 2025).</a:t>
            </a:r>
            <a:endParaRPr kumimoji="0" lang="en-US" altLang="en-US" sz="14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The Cornwall and Isles of Scilly Leadership Board (2020) </a:t>
            </a:r>
            <a:r>
              <a:rPr lang="en-US" altLang="en-US" i="1" dirty="0">
                <a:latin typeface="Times New Roman" panose="02020603050405020304" pitchFamily="18" charset="0"/>
                <a:cs typeface="Times New Roman" panose="02020603050405020304" pitchFamily="18" charset="0"/>
              </a:rPr>
              <a:t>The Cornwall We Know: January 2020 Snapshot Including COvid-19 Updates</a:t>
            </a:r>
            <a:r>
              <a:rPr lang="en-US" altLang="en-US" dirty="0">
                <a:latin typeface="Times New Roman" panose="02020603050405020304" pitchFamily="18" charset="0"/>
                <a:cs typeface="Times New Roman" panose="02020603050405020304" pitchFamily="18" charset="0"/>
              </a:rPr>
              <a:t>. Cornwall Council. https://ehq-production-europe.s3.eu-west-1.amazonaws.com/b9a73d7163e5de6fda318bd76974e57b4952cef0/original/1646843503/49a7ffcba609f666078c0f9373171258_The_Cornwall_We_Know.pdf?X-Amz-Algorithm=AWS4-HMAC-SHA256&amp;X-Amz-Credential=AKIA4KKNQAKIPIPQP5NM%2F20251202%2Feu-west-1%2Fs3%2Faws4_request&amp;X-Amz-Date=20251202T091458Z&amp;X-Amz-Expires=300&amp;X-Amz-SignedHeaders=host&amp;X-Amz-Signature</a:t>
            </a:r>
          </a:p>
          <a:p>
            <a:pPr marL="0" lvl="0" indent="0" eaLnBrk="0" fontAlgn="base" hangingPunct="0">
              <a:lnSpc>
                <a:spcPct val="100000"/>
              </a:lnSpc>
              <a:spcBef>
                <a:spcPct val="0"/>
              </a:spcBef>
              <a:spcAft>
                <a:spcPct val="0"/>
              </a:spcAft>
              <a:buNone/>
            </a:pPr>
            <a:r>
              <a:rPr lang="en-GB" dirty="0" err="1"/>
              <a:t>WorldAtlas</a:t>
            </a:r>
            <a:r>
              <a:rPr lang="en-GB" dirty="0"/>
              <a:t> (2023) </a:t>
            </a:r>
            <a:r>
              <a:rPr lang="en-GB" i="1" dirty="0"/>
              <a:t>The United Kingdom Maps &amp; Facts</a:t>
            </a:r>
            <a:r>
              <a:rPr lang="en-GB" dirty="0"/>
              <a:t>. https://www.worldatlas.com/maps/united-kingdom.</a:t>
            </a:r>
          </a:p>
        </p:txBody>
      </p:sp>
      <p:sp>
        <p:nvSpPr>
          <p:cNvPr id="4" name="Title 1">
            <a:extLst>
              <a:ext uri="{FF2B5EF4-FFF2-40B4-BE49-F238E27FC236}">
                <a16:creationId xmlns:a16="http://schemas.microsoft.com/office/drawing/2014/main" id="{A08A9E20-1132-5F88-EE94-8B36AA225D05}"/>
              </a:ext>
            </a:extLst>
          </p:cNvPr>
          <p:cNvSpPr txBox="1">
            <a:spLocks/>
          </p:cNvSpPr>
          <p:nvPr/>
        </p:nvSpPr>
        <p:spPr>
          <a:xfrm>
            <a:off x="838200" y="18255"/>
            <a:ext cx="10515600" cy="100372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References</a:t>
            </a:r>
            <a:endParaRPr lang="en-GB" dirty="0"/>
          </a:p>
        </p:txBody>
      </p:sp>
      <p:sp>
        <p:nvSpPr>
          <p:cNvPr id="5" name="Title 1">
            <a:extLst>
              <a:ext uri="{FF2B5EF4-FFF2-40B4-BE49-F238E27FC236}">
                <a16:creationId xmlns:a16="http://schemas.microsoft.com/office/drawing/2014/main" id="{187C7D1B-31FC-15D7-4A46-D2D243E6C7E5}"/>
              </a:ext>
            </a:extLst>
          </p:cNvPr>
          <p:cNvSpPr txBox="1">
            <a:spLocks/>
          </p:cNvSpPr>
          <p:nvPr/>
        </p:nvSpPr>
        <p:spPr>
          <a:xfrm>
            <a:off x="1026459" y="681037"/>
            <a:ext cx="10515600" cy="89843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err="1"/>
              <a:t>Nadelik</a:t>
            </a:r>
            <a:r>
              <a:rPr lang="en-GB" dirty="0"/>
              <a:t> Lowen!</a:t>
            </a:r>
          </a:p>
        </p:txBody>
      </p:sp>
    </p:spTree>
    <p:extLst>
      <p:ext uri="{BB962C8B-B14F-4D97-AF65-F5344CB8AC3E}">
        <p14:creationId xmlns:p14="http://schemas.microsoft.com/office/powerpoint/2010/main" val="2923822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11863</TotalTime>
  <Words>3319</Words>
  <Application>Microsoft Office PowerPoint</Application>
  <PresentationFormat>Widescreen</PresentationFormat>
  <Paragraphs>108</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Times New Roman</vt:lpstr>
      <vt:lpstr>Office Theme</vt:lpstr>
      <vt:lpstr>Dydh Da!</vt:lpstr>
      <vt:lpstr>Introduction and Context</vt:lpstr>
      <vt:lpstr>Relevance</vt:lpstr>
      <vt:lpstr>Cornish in Education</vt:lpstr>
      <vt:lpstr>Policy and Future</vt:lpstr>
      <vt:lpstr>Policy and Future</vt:lpstr>
      <vt:lpstr>Media Treatment</vt:lpstr>
      <vt:lpstr>Media Treatment</vt:lpstr>
      <vt:lpstr>International Examples</vt:lpstr>
      <vt:lpstr>Conclusions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Rachael Gump</dc:creator>
  <cp:lastModifiedBy>Rachael Gump</cp:lastModifiedBy>
  <cp:revision>3</cp:revision>
  <dcterms:created xsi:type="dcterms:W3CDTF">2025-12-02T08:56:39Z</dcterms:created>
  <dcterms:modified xsi:type="dcterms:W3CDTF">2025-12-10T14:39:41Z</dcterms:modified>
</cp:coreProperties>
</file>