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7" r:id="rId3"/>
    <p:sldId id="275" r:id="rId4"/>
    <p:sldId id="258" r:id="rId5"/>
    <p:sldId id="274" r:id="rId6"/>
    <p:sldId id="277" r:id="rId7"/>
    <p:sldId id="265" r:id="rId8"/>
    <p:sldId id="259" r:id="rId9"/>
    <p:sldId id="276" r:id="rId10"/>
    <p:sldId id="266" r:id="rId11"/>
    <p:sldId id="269" r:id="rId12"/>
    <p:sldId id="270" r:id="rId13"/>
    <p:sldId id="281" r:id="rId14"/>
    <p:sldId id="280" r:id="rId15"/>
    <p:sldId id="271" r:id="rId16"/>
    <p:sldId id="273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99A0"/>
    <a:srgbClr val="1A1A2E"/>
    <a:srgbClr val="4162B5"/>
    <a:srgbClr val="AFBEE3"/>
    <a:srgbClr val="232336"/>
    <a:srgbClr val="4E4E76"/>
    <a:srgbClr val="C3C3D7"/>
    <a:srgbClr val="6868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97" d="100"/>
          <a:sy n="97" d="100"/>
        </p:scale>
        <p:origin x="8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2295AE-59D1-4A39-B2AA-EDAC98E1724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449A967-F963-4352-B1C5-39386FF8AF97}">
      <dgm:prSet phldrT="[Text]" phldr="0" custT="1"/>
      <dgm:spPr>
        <a:solidFill>
          <a:srgbClr val="4E4E76"/>
        </a:solidFill>
        <a:ln>
          <a:noFill/>
        </a:ln>
      </dgm:spPr>
      <dgm:t>
        <a:bodyPr/>
        <a:lstStyle/>
        <a:p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IDEOLOGY </a:t>
          </a:r>
          <a:b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</a:br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(</a:t>
          </a:r>
          <a:r>
            <a:rPr lang="en-GB" sz="800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Bourhis</a:t>
          </a:r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 et al., 1997)</a:t>
          </a:r>
          <a:endParaRPr lang="en-GB" sz="10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F19AC3B4-AE9B-4341-BB74-65812024FB40}" type="parTrans" cxnId="{9038C9DD-DA1B-425F-A6E8-FC7D80F77567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20FCB76E-E9FD-4035-B1E4-8D419845C4DE}" type="sibTrans" cxnId="{9038C9DD-DA1B-425F-A6E8-FC7D80F77567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8DC3C8FD-FB43-4BBD-AA96-9F5AEC99EE72}">
      <dgm:prSet phldrT="[Text]" phldr="0"/>
      <dgm:spPr>
        <a:solidFill>
          <a:srgbClr val="1A1A2E">
            <a:alpha val="90000"/>
          </a:srgbClr>
        </a:solidFill>
        <a:ln>
          <a:solidFill>
            <a:srgbClr val="4E4E76"/>
          </a:solidFill>
        </a:ln>
      </dgm:spPr>
      <dgm:t>
        <a:bodyPr/>
        <a:lstStyle/>
        <a:p>
          <a:pPr>
            <a:buNone/>
          </a:pPr>
          <a:r>
            <a:rPr lang="en-GB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pluralist / civic / assimilation / </a:t>
          </a:r>
          <a:r>
            <a:rPr lang="en-GB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ethnist</a:t>
          </a:r>
          <a:endParaRPr lang="en-GB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FF26814B-E9C2-4ED3-9B81-EA27F4EA4B55}" type="parTrans" cxnId="{D67D2528-0F4E-454C-A580-1B38B7655C07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775321A7-9494-4403-A6D3-A1842452EA95}" type="sibTrans" cxnId="{D67D2528-0F4E-454C-A580-1B38B7655C07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3E2F8080-0E38-4083-8F30-FCB99942D219}">
      <dgm:prSet phldrT="[Text]" phldr="0" custT="1"/>
      <dgm:spPr>
        <a:solidFill>
          <a:srgbClr val="4E4E76"/>
        </a:solidFill>
        <a:ln>
          <a:noFill/>
        </a:ln>
      </dgm:spPr>
      <dgm:t>
        <a:bodyPr/>
        <a:lstStyle/>
        <a:p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POLICY         (Wiley, 2002)</a:t>
          </a:r>
          <a:endParaRPr lang="en-GB" sz="10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16B4D7E0-5E2A-4C00-9965-6463A5D834B8}" type="parTrans" cxnId="{AD3FB630-5BC2-474D-B7F2-F64B07568495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A2DFA01A-22B2-43B0-B03B-E69661734764}" type="sibTrans" cxnId="{AD3FB630-5BC2-474D-B7F2-F64B07568495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4380C7A4-3DC6-4027-9345-5850BABC548E}">
      <dgm:prSet phldrT="[Text]"/>
      <dgm:spPr>
        <a:solidFill>
          <a:srgbClr val="1A1A2E">
            <a:alpha val="90000"/>
          </a:srgbClr>
        </a:solidFill>
        <a:ln>
          <a:solidFill>
            <a:srgbClr val="4E4E76"/>
          </a:solidFill>
        </a:ln>
      </dgm:spPr>
      <dgm:t>
        <a:bodyPr/>
        <a:lstStyle/>
        <a:p>
          <a:pPr>
            <a:buNone/>
          </a:pPr>
          <a:r>
            <a:rPr lang="en-GB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promotion / tolerance / restriction / repression</a:t>
          </a:r>
        </a:p>
      </dgm:t>
    </dgm:pt>
    <dgm:pt modelId="{896D23A1-BE69-47D5-B448-F7ED92AAB410}" type="parTrans" cxnId="{45E29819-A177-42E1-AB0C-A595CC30F3D3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E2B1CD4C-B1ED-4FC1-8228-A73BD18532F3}" type="sibTrans" cxnId="{45E29819-A177-42E1-AB0C-A595CC30F3D3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4A1295D5-A8D0-4AE1-A176-5CDD3B126000}">
      <dgm:prSet phldrT="[Text]" phldr="0" custT="1"/>
      <dgm:spPr>
        <a:solidFill>
          <a:srgbClr val="4E4E76"/>
        </a:solidFill>
        <a:ln>
          <a:noFill/>
        </a:ln>
      </dgm:spPr>
      <dgm:t>
        <a:bodyPr/>
        <a:lstStyle/>
        <a:p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ORIENTATION (Ruiz, 1984)</a:t>
          </a:r>
          <a:endParaRPr lang="en-GB" sz="10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793914AC-2A48-4FB3-8475-CFDEB9C65A56}" type="parTrans" cxnId="{A50E4E1D-616F-4762-A9D5-67B47ECE8BEC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38DBD7EC-6494-4268-9B38-C33E458C7C7F}" type="sibTrans" cxnId="{A50E4E1D-616F-4762-A9D5-67B47ECE8BEC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0A2A722D-F372-452E-9BA4-FB68E339798C}">
      <dgm:prSet phldrT="[Text]"/>
      <dgm:spPr>
        <a:solidFill>
          <a:srgbClr val="1A1A2E">
            <a:alpha val="90000"/>
          </a:srgbClr>
        </a:solidFill>
        <a:ln>
          <a:solidFill>
            <a:srgbClr val="4E4E76"/>
          </a:solidFill>
        </a:ln>
      </dgm:spPr>
      <dgm:t>
        <a:bodyPr/>
        <a:lstStyle/>
        <a:p>
          <a:pPr>
            <a:buNone/>
          </a:pPr>
          <a:r>
            <a:rPr lang="en-US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language as resource / right / problem</a:t>
          </a:r>
          <a:endParaRPr lang="en-GB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89F035BB-98C9-403B-952E-CDA63E52BCF6}" type="parTrans" cxnId="{A1BA4C54-C5A8-47D7-AFFD-B18A127243DC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1F417605-3A12-45EF-A7C4-5A978CD4CC9A}" type="sibTrans" cxnId="{A1BA4C54-C5A8-47D7-AFFD-B18A127243DC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D3D7E878-562C-4B6B-AD38-4A8F8F5EF870}">
      <dgm:prSet custT="1"/>
      <dgm:spPr>
        <a:solidFill>
          <a:srgbClr val="4E4E76"/>
        </a:solidFill>
        <a:ln>
          <a:noFill/>
        </a:ln>
      </dgm:spPr>
      <dgm:t>
        <a:bodyPr/>
        <a:lstStyle/>
        <a:p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IMPLEMENTATION (Tosi, 1988)</a:t>
          </a:r>
        </a:p>
      </dgm:t>
    </dgm:pt>
    <dgm:pt modelId="{D43FB714-9B5E-4A7B-ADDE-A29F4115EEC6}" type="parTrans" cxnId="{40F119B8-C302-482B-A3CD-FD3D9C74890D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7D76626C-0A24-4FBA-8BEB-82CB80187471}" type="sibTrans" cxnId="{40F119B8-C302-482B-A3CD-FD3D9C74890D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5FF7738A-AAE3-4F53-801D-5B84589B5995}">
      <dgm:prSet custT="1"/>
      <dgm:spPr>
        <a:solidFill>
          <a:srgbClr val="4E4E76"/>
        </a:solidFill>
        <a:ln>
          <a:noFill/>
        </a:ln>
      </dgm:spPr>
      <dgm:t>
        <a:bodyPr/>
        <a:lstStyle/>
        <a:p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LANGUAGE </a:t>
          </a:r>
          <a:b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</a:br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RIGHTS (</a:t>
          </a:r>
          <a:r>
            <a:rPr lang="en-GB" sz="800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Skutnabb</a:t>
          </a:r>
          <a:r>
            <a:rPr lang="en-GB" sz="8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-Kangas, 1989)</a:t>
          </a:r>
        </a:p>
      </dgm:t>
    </dgm:pt>
    <dgm:pt modelId="{D931BF58-2C49-4A8C-9F01-08B82361B8B6}" type="parTrans" cxnId="{E66DBEFB-9EBE-4C1C-9F1D-6651B2287070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C032451D-9735-4824-9D01-1252FF295AE0}" type="sibTrans" cxnId="{E66DBEFB-9EBE-4C1C-9F1D-6651B2287070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742C8BED-2259-462E-AB90-361DC353E152}">
      <dgm:prSet/>
      <dgm:spPr>
        <a:solidFill>
          <a:srgbClr val="1A1A2E">
            <a:alpha val="90000"/>
          </a:srgbClr>
        </a:solidFill>
        <a:ln>
          <a:solidFill>
            <a:srgbClr val="4E4E76"/>
          </a:solidFill>
        </a:ln>
      </dgm:spPr>
      <dgm:t>
        <a:bodyPr/>
        <a:lstStyle/>
        <a:p>
          <a:pPr>
            <a:buNone/>
          </a:pPr>
          <a:r>
            <a:rPr lang="en-GB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explicit / implicit / concealed assimilation</a:t>
          </a:r>
        </a:p>
      </dgm:t>
    </dgm:pt>
    <dgm:pt modelId="{1FEB35B6-C428-4E91-912B-907B02E4D5D4}" type="parTrans" cxnId="{0723E613-730F-45DD-AE88-DC2777D99733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22F2A936-0558-4785-965B-E886C6C9BEE7}" type="sibTrans" cxnId="{0723E613-730F-45DD-AE88-DC2777D99733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B3745A2C-8022-4AC4-875E-2F379BBEF215}">
      <dgm:prSet custT="1"/>
      <dgm:spPr>
        <a:solidFill>
          <a:srgbClr val="1A1A2E">
            <a:alpha val="90000"/>
          </a:srgbClr>
        </a:solidFill>
        <a:ln>
          <a:solidFill>
            <a:srgbClr val="4E4E76"/>
          </a:solidFill>
        </a:ln>
      </dgm:spPr>
      <dgm:t>
        <a:bodyPr/>
        <a:lstStyle/>
        <a:p>
          <a:pPr>
            <a:buNone/>
          </a:pPr>
          <a:r>
            <a:rPr lang="en-GB" sz="29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overt / covert explicitness</a:t>
          </a:r>
        </a:p>
      </dgm:t>
    </dgm:pt>
    <dgm:pt modelId="{389FB4DE-561F-47F0-BBA0-5BA457C3FC3B}" type="parTrans" cxnId="{261E4F9B-62C5-4982-B913-C9A00485F161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12BF8E86-E14A-4A40-B1F2-56A25DA61860}" type="sibTrans" cxnId="{261E4F9B-62C5-4982-B913-C9A00485F161}">
      <dgm:prSet/>
      <dgm:spPr/>
      <dgm:t>
        <a:bodyPr/>
        <a:lstStyle/>
        <a:p>
          <a:endParaRPr lang="en-GB">
            <a:solidFill>
              <a:schemeClr val="bg1"/>
            </a:solidFill>
            <a:latin typeface="Jost" pitchFamily="2" charset="0"/>
            <a:ea typeface="Jost" pitchFamily="2" charset="0"/>
          </a:endParaRPr>
        </a:p>
      </dgm:t>
    </dgm:pt>
    <dgm:pt modelId="{754C3CB7-DC9B-41DC-A9B9-F2E6018B2E69}" type="pres">
      <dgm:prSet presAssocID="{2B2295AE-59D1-4A39-B2AA-EDAC98E17244}" presName="linearFlow" presStyleCnt="0">
        <dgm:presLayoutVars>
          <dgm:dir/>
          <dgm:animLvl val="lvl"/>
          <dgm:resizeHandles val="exact"/>
        </dgm:presLayoutVars>
      </dgm:prSet>
      <dgm:spPr/>
    </dgm:pt>
    <dgm:pt modelId="{0479F6AB-3AF1-430D-84B3-84AFE650580E}" type="pres">
      <dgm:prSet presAssocID="{D449A967-F963-4352-B1C5-39386FF8AF97}" presName="composite" presStyleCnt="0"/>
      <dgm:spPr/>
    </dgm:pt>
    <dgm:pt modelId="{1DE8F11C-33FE-40B4-AB69-9AD5173BE051}" type="pres">
      <dgm:prSet presAssocID="{D449A967-F963-4352-B1C5-39386FF8AF97}" presName="parentText" presStyleLbl="alignNode1" presStyleIdx="0" presStyleCnt="5" custLinFactNeighborX="526" custLinFactNeighborY="-2579">
        <dgm:presLayoutVars>
          <dgm:chMax val="1"/>
          <dgm:bulletEnabled val="1"/>
        </dgm:presLayoutVars>
      </dgm:prSet>
      <dgm:spPr/>
    </dgm:pt>
    <dgm:pt modelId="{E2E77DB9-9CE2-44B6-B17D-16C29DA46619}" type="pres">
      <dgm:prSet presAssocID="{D449A967-F963-4352-B1C5-39386FF8AF97}" presName="descendantText" presStyleLbl="alignAcc1" presStyleIdx="0" presStyleCnt="5" custLinFactNeighborX="55" custLinFactNeighborY="518">
        <dgm:presLayoutVars>
          <dgm:bulletEnabled val="1"/>
        </dgm:presLayoutVars>
      </dgm:prSet>
      <dgm:spPr/>
    </dgm:pt>
    <dgm:pt modelId="{50FA14EB-8D2E-4D59-80B2-DCF593BB7A85}" type="pres">
      <dgm:prSet presAssocID="{20FCB76E-E9FD-4035-B1E4-8D419845C4DE}" presName="sp" presStyleCnt="0"/>
      <dgm:spPr/>
    </dgm:pt>
    <dgm:pt modelId="{48B3232D-FDBE-4A42-8197-4480D4002CB3}" type="pres">
      <dgm:prSet presAssocID="{3E2F8080-0E38-4083-8F30-FCB99942D219}" presName="composite" presStyleCnt="0"/>
      <dgm:spPr/>
    </dgm:pt>
    <dgm:pt modelId="{80F2345B-DB6E-4DF2-9180-327611F70E2C}" type="pres">
      <dgm:prSet presAssocID="{3E2F8080-0E38-4083-8F30-FCB99942D219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75B82059-93BB-4311-B218-EA807AC2BB14}" type="pres">
      <dgm:prSet presAssocID="{3E2F8080-0E38-4083-8F30-FCB99942D219}" presName="descendantText" presStyleLbl="alignAcc1" presStyleIdx="1" presStyleCnt="5">
        <dgm:presLayoutVars>
          <dgm:bulletEnabled val="1"/>
        </dgm:presLayoutVars>
      </dgm:prSet>
      <dgm:spPr/>
    </dgm:pt>
    <dgm:pt modelId="{B91154EE-861D-4881-9806-51AEBBD9868D}" type="pres">
      <dgm:prSet presAssocID="{A2DFA01A-22B2-43B0-B03B-E69661734764}" presName="sp" presStyleCnt="0"/>
      <dgm:spPr/>
    </dgm:pt>
    <dgm:pt modelId="{C24EA99A-0296-499D-916B-2C10ED63F76D}" type="pres">
      <dgm:prSet presAssocID="{4A1295D5-A8D0-4AE1-A176-5CDD3B126000}" presName="composite" presStyleCnt="0"/>
      <dgm:spPr/>
    </dgm:pt>
    <dgm:pt modelId="{E0B4A183-BF0C-48DD-9F05-5447189D4944}" type="pres">
      <dgm:prSet presAssocID="{4A1295D5-A8D0-4AE1-A176-5CDD3B12600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83B6289D-ECA1-401D-88B3-7A29D8F92D61}" type="pres">
      <dgm:prSet presAssocID="{4A1295D5-A8D0-4AE1-A176-5CDD3B126000}" presName="descendantText" presStyleLbl="alignAcc1" presStyleIdx="2" presStyleCnt="5">
        <dgm:presLayoutVars>
          <dgm:bulletEnabled val="1"/>
        </dgm:presLayoutVars>
      </dgm:prSet>
      <dgm:spPr/>
    </dgm:pt>
    <dgm:pt modelId="{154D1E98-DAFB-4E0A-ADF6-640053C202D4}" type="pres">
      <dgm:prSet presAssocID="{38DBD7EC-6494-4268-9B38-C33E458C7C7F}" presName="sp" presStyleCnt="0"/>
      <dgm:spPr/>
    </dgm:pt>
    <dgm:pt modelId="{E63F886B-2124-4710-B674-FDD75129B153}" type="pres">
      <dgm:prSet presAssocID="{D3D7E878-562C-4B6B-AD38-4A8F8F5EF870}" presName="composite" presStyleCnt="0"/>
      <dgm:spPr/>
    </dgm:pt>
    <dgm:pt modelId="{E208E9EC-846E-4FAC-A44F-DD7A1E76B612}" type="pres">
      <dgm:prSet presAssocID="{D3D7E878-562C-4B6B-AD38-4A8F8F5EF870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B68259ED-A129-4F68-B141-87E36F0FA9DE}" type="pres">
      <dgm:prSet presAssocID="{D3D7E878-562C-4B6B-AD38-4A8F8F5EF870}" presName="descendantText" presStyleLbl="alignAcc1" presStyleIdx="3" presStyleCnt="5">
        <dgm:presLayoutVars>
          <dgm:bulletEnabled val="1"/>
        </dgm:presLayoutVars>
      </dgm:prSet>
      <dgm:spPr/>
    </dgm:pt>
    <dgm:pt modelId="{53874769-370C-4A05-9219-DE9B80602EA4}" type="pres">
      <dgm:prSet presAssocID="{7D76626C-0A24-4FBA-8BEB-82CB80187471}" presName="sp" presStyleCnt="0"/>
      <dgm:spPr/>
    </dgm:pt>
    <dgm:pt modelId="{1533A73A-9DB5-4386-AA0C-0DB45FB7457C}" type="pres">
      <dgm:prSet presAssocID="{5FF7738A-AAE3-4F53-801D-5B84589B5995}" presName="composite" presStyleCnt="0"/>
      <dgm:spPr/>
    </dgm:pt>
    <dgm:pt modelId="{1C497718-8A09-421C-9A9C-38955766BF09}" type="pres">
      <dgm:prSet presAssocID="{5FF7738A-AAE3-4F53-801D-5B84589B5995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A8808714-6665-493E-A24C-E16054D31779}" type="pres">
      <dgm:prSet presAssocID="{5FF7738A-AAE3-4F53-801D-5B84589B5995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66A2DF12-57EE-4CBB-96D5-0CAA035D84D3}" type="presOf" srcId="{4A1295D5-A8D0-4AE1-A176-5CDD3B126000}" destId="{E0B4A183-BF0C-48DD-9F05-5447189D4944}" srcOrd="0" destOrd="0" presId="urn:microsoft.com/office/officeart/2005/8/layout/chevron2"/>
    <dgm:cxn modelId="{17110F13-A2AC-4E9A-ADD1-638F1060CF56}" type="presOf" srcId="{8DC3C8FD-FB43-4BBD-AA96-9F5AEC99EE72}" destId="{E2E77DB9-9CE2-44B6-B17D-16C29DA46619}" srcOrd="0" destOrd="0" presId="urn:microsoft.com/office/officeart/2005/8/layout/chevron2"/>
    <dgm:cxn modelId="{F287AB13-E119-49B0-8299-3134953A220C}" type="presOf" srcId="{B3745A2C-8022-4AC4-875E-2F379BBEF215}" destId="{A8808714-6665-493E-A24C-E16054D31779}" srcOrd="0" destOrd="0" presId="urn:microsoft.com/office/officeart/2005/8/layout/chevron2"/>
    <dgm:cxn modelId="{0723E613-730F-45DD-AE88-DC2777D99733}" srcId="{D3D7E878-562C-4B6B-AD38-4A8F8F5EF870}" destId="{742C8BED-2259-462E-AB90-361DC353E152}" srcOrd="0" destOrd="0" parTransId="{1FEB35B6-C428-4E91-912B-907B02E4D5D4}" sibTransId="{22F2A936-0558-4785-965B-E886C6C9BEE7}"/>
    <dgm:cxn modelId="{494B0718-4604-4520-AEAA-6A7E39E481F6}" type="presOf" srcId="{5FF7738A-AAE3-4F53-801D-5B84589B5995}" destId="{1C497718-8A09-421C-9A9C-38955766BF09}" srcOrd="0" destOrd="0" presId="urn:microsoft.com/office/officeart/2005/8/layout/chevron2"/>
    <dgm:cxn modelId="{45E29819-A177-42E1-AB0C-A595CC30F3D3}" srcId="{3E2F8080-0E38-4083-8F30-FCB99942D219}" destId="{4380C7A4-3DC6-4027-9345-5850BABC548E}" srcOrd="0" destOrd="0" parTransId="{896D23A1-BE69-47D5-B448-F7ED92AAB410}" sibTransId="{E2B1CD4C-B1ED-4FC1-8228-A73BD18532F3}"/>
    <dgm:cxn modelId="{A50E4E1D-616F-4762-A9D5-67B47ECE8BEC}" srcId="{2B2295AE-59D1-4A39-B2AA-EDAC98E17244}" destId="{4A1295D5-A8D0-4AE1-A176-5CDD3B126000}" srcOrd="2" destOrd="0" parTransId="{793914AC-2A48-4FB3-8475-CFDEB9C65A56}" sibTransId="{38DBD7EC-6494-4268-9B38-C33E458C7C7F}"/>
    <dgm:cxn modelId="{D67D2528-0F4E-454C-A580-1B38B7655C07}" srcId="{D449A967-F963-4352-B1C5-39386FF8AF97}" destId="{8DC3C8FD-FB43-4BBD-AA96-9F5AEC99EE72}" srcOrd="0" destOrd="0" parTransId="{FF26814B-E9C2-4ED3-9B81-EA27F4EA4B55}" sibTransId="{775321A7-9494-4403-A6D3-A1842452EA95}"/>
    <dgm:cxn modelId="{AD3FB630-5BC2-474D-B7F2-F64B07568495}" srcId="{2B2295AE-59D1-4A39-B2AA-EDAC98E17244}" destId="{3E2F8080-0E38-4083-8F30-FCB99942D219}" srcOrd="1" destOrd="0" parTransId="{16B4D7E0-5E2A-4C00-9965-6463A5D834B8}" sibTransId="{A2DFA01A-22B2-43B0-B03B-E69661734764}"/>
    <dgm:cxn modelId="{D554985F-7E28-496B-94A3-078EB2CE57C3}" type="presOf" srcId="{4380C7A4-3DC6-4027-9345-5850BABC548E}" destId="{75B82059-93BB-4311-B218-EA807AC2BB14}" srcOrd="0" destOrd="0" presId="urn:microsoft.com/office/officeart/2005/8/layout/chevron2"/>
    <dgm:cxn modelId="{11306153-C956-4F79-B547-55A21C2C8DD9}" type="presOf" srcId="{2B2295AE-59D1-4A39-B2AA-EDAC98E17244}" destId="{754C3CB7-DC9B-41DC-A9B9-F2E6018B2E69}" srcOrd="0" destOrd="0" presId="urn:microsoft.com/office/officeart/2005/8/layout/chevron2"/>
    <dgm:cxn modelId="{A1BA4C54-C5A8-47D7-AFFD-B18A127243DC}" srcId="{4A1295D5-A8D0-4AE1-A176-5CDD3B126000}" destId="{0A2A722D-F372-452E-9BA4-FB68E339798C}" srcOrd="0" destOrd="0" parTransId="{89F035BB-98C9-403B-952E-CDA63E52BCF6}" sibTransId="{1F417605-3A12-45EF-A7C4-5A978CD4CC9A}"/>
    <dgm:cxn modelId="{261E4F9B-62C5-4982-B913-C9A00485F161}" srcId="{5FF7738A-AAE3-4F53-801D-5B84589B5995}" destId="{B3745A2C-8022-4AC4-875E-2F379BBEF215}" srcOrd="0" destOrd="0" parTransId="{389FB4DE-561F-47F0-BBA0-5BA457C3FC3B}" sibTransId="{12BF8E86-E14A-4A40-B1F2-56A25DA61860}"/>
    <dgm:cxn modelId="{717B929B-2F10-436E-B035-EF67E55ED244}" type="presOf" srcId="{742C8BED-2259-462E-AB90-361DC353E152}" destId="{B68259ED-A129-4F68-B141-87E36F0FA9DE}" srcOrd="0" destOrd="0" presId="urn:microsoft.com/office/officeart/2005/8/layout/chevron2"/>
    <dgm:cxn modelId="{40F119B8-C302-482B-A3CD-FD3D9C74890D}" srcId="{2B2295AE-59D1-4A39-B2AA-EDAC98E17244}" destId="{D3D7E878-562C-4B6B-AD38-4A8F8F5EF870}" srcOrd="3" destOrd="0" parTransId="{D43FB714-9B5E-4A7B-ADDE-A29F4115EEC6}" sibTransId="{7D76626C-0A24-4FBA-8BEB-82CB80187471}"/>
    <dgm:cxn modelId="{E0FD54C6-FC3D-4B4D-948B-12C6E4BD6DED}" type="presOf" srcId="{0A2A722D-F372-452E-9BA4-FB68E339798C}" destId="{83B6289D-ECA1-401D-88B3-7A29D8F92D61}" srcOrd="0" destOrd="0" presId="urn:microsoft.com/office/officeart/2005/8/layout/chevron2"/>
    <dgm:cxn modelId="{9038C9DD-DA1B-425F-A6E8-FC7D80F77567}" srcId="{2B2295AE-59D1-4A39-B2AA-EDAC98E17244}" destId="{D449A967-F963-4352-B1C5-39386FF8AF97}" srcOrd="0" destOrd="0" parTransId="{F19AC3B4-AE9B-4341-BB74-65812024FB40}" sibTransId="{20FCB76E-E9FD-4035-B1E4-8D419845C4DE}"/>
    <dgm:cxn modelId="{05096BEE-7515-4F4F-BCED-71FA27DE00FC}" type="presOf" srcId="{3E2F8080-0E38-4083-8F30-FCB99942D219}" destId="{80F2345B-DB6E-4DF2-9180-327611F70E2C}" srcOrd="0" destOrd="0" presId="urn:microsoft.com/office/officeart/2005/8/layout/chevron2"/>
    <dgm:cxn modelId="{FB7964F2-1EF3-424E-99EE-701B339C484A}" type="presOf" srcId="{D449A967-F963-4352-B1C5-39386FF8AF97}" destId="{1DE8F11C-33FE-40B4-AB69-9AD5173BE051}" srcOrd="0" destOrd="0" presId="urn:microsoft.com/office/officeart/2005/8/layout/chevron2"/>
    <dgm:cxn modelId="{D20665F8-4DC1-4DB5-B1C5-B56F5F306DBA}" type="presOf" srcId="{D3D7E878-562C-4B6B-AD38-4A8F8F5EF870}" destId="{E208E9EC-846E-4FAC-A44F-DD7A1E76B612}" srcOrd="0" destOrd="0" presId="urn:microsoft.com/office/officeart/2005/8/layout/chevron2"/>
    <dgm:cxn modelId="{E66DBEFB-9EBE-4C1C-9F1D-6651B2287070}" srcId="{2B2295AE-59D1-4A39-B2AA-EDAC98E17244}" destId="{5FF7738A-AAE3-4F53-801D-5B84589B5995}" srcOrd="4" destOrd="0" parTransId="{D931BF58-2C49-4A8C-9F01-08B82361B8B6}" sibTransId="{C032451D-9735-4824-9D01-1252FF295AE0}"/>
    <dgm:cxn modelId="{6AF9F02A-198D-4616-8855-67CAD4B116D7}" type="presParOf" srcId="{754C3CB7-DC9B-41DC-A9B9-F2E6018B2E69}" destId="{0479F6AB-3AF1-430D-84B3-84AFE650580E}" srcOrd="0" destOrd="0" presId="urn:microsoft.com/office/officeart/2005/8/layout/chevron2"/>
    <dgm:cxn modelId="{57311089-30D1-479E-B64E-EDCDC458C842}" type="presParOf" srcId="{0479F6AB-3AF1-430D-84B3-84AFE650580E}" destId="{1DE8F11C-33FE-40B4-AB69-9AD5173BE051}" srcOrd="0" destOrd="0" presId="urn:microsoft.com/office/officeart/2005/8/layout/chevron2"/>
    <dgm:cxn modelId="{0714C6CF-B3F5-4419-885C-D633F397BFEB}" type="presParOf" srcId="{0479F6AB-3AF1-430D-84B3-84AFE650580E}" destId="{E2E77DB9-9CE2-44B6-B17D-16C29DA46619}" srcOrd="1" destOrd="0" presId="urn:microsoft.com/office/officeart/2005/8/layout/chevron2"/>
    <dgm:cxn modelId="{58C3F2C3-6F05-45A3-A0D5-1477D64FEDD8}" type="presParOf" srcId="{754C3CB7-DC9B-41DC-A9B9-F2E6018B2E69}" destId="{50FA14EB-8D2E-4D59-80B2-DCF593BB7A85}" srcOrd="1" destOrd="0" presId="urn:microsoft.com/office/officeart/2005/8/layout/chevron2"/>
    <dgm:cxn modelId="{7693A731-79DE-4EE9-BA12-EE706C20C93E}" type="presParOf" srcId="{754C3CB7-DC9B-41DC-A9B9-F2E6018B2E69}" destId="{48B3232D-FDBE-4A42-8197-4480D4002CB3}" srcOrd="2" destOrd="0" presId="urn:microsoft.com/office/officeart/2005/8/layout/chevron2"/>
    <dgm:cxn modelId="{9BDCFA4B-88F7-42C4-B697-885FA77112C7}" type="presParOf" srcId="{48B3232D-FDBE-4A42-8197-4480D4002CB3}" destId="{80F2345B-DB6E-4DF2-9180-327611F70E2C}" srcOrd="0" destOrd="0" presId="urn:microsoft.com/office/officeart/2005/8/layout/chevron2"/>
    <dgm:cxn modelId="{15911C6F-F8B9-46E6-BB78-DC3F10383BC8}" type="presParOf" srcId="{48B3232D-FDBE-4A42-8197-4480D4002CB3}" destId="{75B82059-93BB-4311-B218-EA807AC2BB14}" srcOrd="1" destOrd="0" presId="urn:microsoft.com/office/officeart/2005/8/layout/chevron2"/>
    <dgm:cxn modelId="{4753FAE4-29CF-4B8E-BFB5-659CC45E4B9C}" type="presParOf" srcId="{754C3CB7-DC9B-41DC-A9B9-F2E6018B2E69}" destId="{B91154EE-861D-4881-9806-51AEBBD9868D}" srcOrd="3" destOrd="0" presId="urn:microsoft.com/office/officeart/2005/8/layout/chevron2"/>
    <dgm:cxn modelId="{BC9AA7B8-4C7C-40B9-942D-B9FA7CB65B9B}" type="presParOf" srcId="{754C3CB7-DC9B-41DC-A9B9-F2E6018B2E69}" destId="{C24EA99A-0296-499D-916B-2C10ED63F76D}" srcOrd="4" destOrd="0" presId="urn:microsoft.com/office/officeart/2005/8/layout/chevron2"/>
    <dgm:cxn modelId="{6FA6A414-E873-4F60-8671-3DA3D79142C5}" type="presParOf" srcId="{C24EA99A-0296-499D-916B-2C10ED63F76D}" destId="{E0B4A183-BF0C-48DD-9F05-5447189D4944}" srcOrd="0" destOrd="0" presId="urn:microsoft.com/office/officeart/2005/8/layout/chevron2"/>
    <dgm:cxn modelId="{4B5B46BA-509A-48BD-AAFB-4A33231070A1}" type="presParOf" srcId="{C24EA99A-0296-499D-916B-2C10ED63F76D}" destId="{83B6289D-ECA1-401D-88B3-7A29D8F92D61}" srcOrd="1" destOrd="0" presId="urn:microsoft.com/office/officeart/2005/8/layout/chevron2"/>
    <dgm:cxn modelId="{C33D6D93-EBE9-496A-97F5-802C8B8AA497}" type="presParOf" srcId="{754C3CB7-DC9B-41DC-A9B9-F2E6018B2E69}" destId="{154D1E98-DAFB-4E0A-ADF6-640053C202D4}" srcOrd="5" destOrd="0" presId="urn:microsoft.com/office/officeart/2005/8/layout/chevron2"/>
    <dgm:cxn modelId="{C60F258E-ECBD-465E-B82A-EE250E424006}" type="presParOf" srcId="{754C3CB7-DC9B-41DC-A9B9-F2E6018B2E69}" destId="{E63F886B-2124-4710-B674-FDD75129B153}" srcOrd="6" destOrd="0" presId="urn:microsoft.com/office/officeart/2005/8/layout/chevron2"/>
    <dgm:cxn modelId="{FA73C94E-B9DE-42D2-BE83-FD6D1F6C5D70}" type="presParOf" srcId="{E63F886B-2124-4710-B674-FDD75129B153}" destId="{E208E9EC-846E-4FAC-A44F-DD7A1E76B612}" srcOrd="0" destOrd="0" presId="urn:microsoft.com/office/officeart/2005/8/layout/chevron2"/>
    <dgm:cxn modelId="{87BB8EF7-3E69-47CE-B47E-FD05CF5F1037}" type="presParOf" srcId="{E63F886B-2124-4710-B674-FDD75129B153}" destId="{B68259ED-A129-4F68-B141-87E36F0FA9DE}" srcOrd="1" destOrd="0" presId="urn:microsoft.com/office/officeart/2005/8/layout/chevron2"/>
    <dgm:cxn modelId="{DA019E1E-BA4A-4FF2-A652-35B91E285EC2}" type="presParOf" srcId="{754C3CB7-DC9B-41DC-A9B9-F2E6018B2E69}" destId="{53874769-370C-4A05-9219-DE9B80602EA4}" srcOrd="7" destOrd="0" presId="urn:microsoft.com/office/officeart/2005/8/layout/chevron2"/>
    <dgm:cxn modelId="{515B4C98-2A3F-4AB6-A1D4-C1039D7079A6}" type="presParOf" srcId="{754C3CB7-DC9B-41DC-A9B9-F2E6018B2E69}" destId="{1533A73A-9DB5-4386-AA0C-0DB45FB7457C}" srcOrd="8" destOrd="0" presId="urn:microsoft.com/office/officeart/2005/8/layout/chevron2"/>
    <dgm:cxn modelId="{2E8E3B83-D509-4D36-A66A-8CFF70860942}" type="presParOf" srcId="{1533A73A-9DB5-4386-AA0C-0DB45FB7457C}" destId="{1C497718-8A09-421C-9A9C-38955766BF09}" srcOrd="0" destOrd="0" presId="urn:microsoft.com/office/officeart/2005/8/layout/chevron2"/>
    <dgm:cxn modelId="{B81CD817-4B0D-4871-A651-8B84F8502288}" type="presParOf" srcId="{1533A73A-9DB5-4386-AA0C-0DB45FB7457C}" destId="{A8808714-6665-493E-A24C-E16054D3177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8F11C-33FE-40B4-AB69-9AD5173BE051}">
      <dsp:nvSpPr>
        <dsp:cNvPr id="0" name=""/>
        <dsp:cNvSpPr/>
      </dsp:nvSpPr>
      <dsp:spPr>
        <a:xfrm rot="5400000">
          <a:off x="-188070" y="192802"/>
          <a:ext cx="1285353" cy="899747"/>
        </a:xfrm>
        <a:prstGeom prst="chevron">
          <a:avLst/>
        </a:prstGeom>
        <a:solidFill>
          <a:srgbClr val="4E4E76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IDEOLOGY </a:t>
          </a:r>
          <a:b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</a:b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(</a:t>
          </a:r>
          <a:r>
            <a:rPr lang="en-GB" sz="800" kern="1200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Bourhis</a:t>
          </a: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 et al., 1997)</a:t>
          </a:r>
          <a:endParaRPr lang="en-GB" sz="1000" kern="12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sp:txBody>
      <dsp:txXfrm rot="-5400000">
        <a:off x="4734" y="449873"/>
        <a:ext cx="899747" cy="385606"/>
      </dsp:txXfrm>
    </dsp:sp>
    <dsp:sp modelId="{E2E77DB9-9CE2-44B6-B17D-16C29DA46619}">
      <dsp:nvSpPr>
        <dsp:cNvPr id="0" name=""/>
        <dsp:cNvSpPr/>
      </dsp:nvSpPr>
      <dsp:spPr>
        <a:xfrm rot="5400000">
          <a:off x="4405529" y="-3496860"/>
          <a:ext cx="835918" cy="7847482"/>
        </a:xfrm>
        <a:prstGeom prst="round2SameRect">
          <a:avLst/>
        </a:prstGeom>
        <a:solidFill>
          <a:srgbClr val="1A1A2E">
            <a:alpha val="90000"/>
          </a:srgbClr>
        </a:solidFill>
        <a:ln w="19050" cap="flat" cmpd="sng" algn="ctr">
          <a:solidFill>
            <a:srgbClr val="4E4E7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9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pluralist / civic / assimilation / </a:t>
          </a:r>
          <a:r>
            <a:rPr lang="en-GB" sz="2900" kern="1200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ethnist</a:t>
          </a:r>
          <a:endParaRPr lang="en-GB" sz="2900" kern="12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sp:txBody>
      <dsp:txXfrm rot="-5400000">
        <a:off x="899747" y="49728"/>
        <a:ext cx="7806676" cy="754306"/>
      </dsp:txXfrm>
    </dsp:sp>
    <dsp:sp modelId="{80F2345B-DB6E-4DF2-9180-327611F70E2C}">
      <dsp:nvSpPr>
        <dsp:cNvPr id="0" name=""/>
        <dsp:cNvSpPr/>
      </dsp:nvSpPr>
      <dsp:spPr>
        <a:xfrm rot="5400000">
          <a:off x="-192802" y="1367511"/>
          <a:ext cx="1285353" cy="899747"/>
        </a:xfrm>
        <a:prstGeom prst="chevron">
          <a:avLst/>
        </a:prstGeom>
        <a:solidFill>
          <a:srgbClr val="4E4E76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POLICY         (Wiley, 2002)</a:t>
          </a:r>
          <a:endParaRPr lang="en-GB" sz="1000" kern="12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sp:txBody>
      <dsp:txXfrm rot="-5400000">
        <a:off x="2" y="1624582"/>
        <a:ext cx="899747" cy="385606"/>
      </dsp:txXfrm>
    </dsp:sp>
    <dsp:sp modelId="{75B82059-93BB-4311-B218-EA807AC2BB14}">
      <dsp:nvSpPr>
        <dsp:cNvPr id="0" name=""/>
        <dsp:cNvSpPr/>
      </dsp:nvSpPr>
      <dsp:spPr>
        <a:xfrm rot="5400000">
          <a:off x="4405748" y="-2331293"/>
          <a:ext cx="835479" cy="7847482"/>
        </a:xfrm>
        <a:prstGeom prst="round2SameRect">
          <a:avLst/>
        </a:prstGeom>
        <a:solidFill>
          <a:srgbClr val="1A1A2E">
            <a:alpha val="90000"/>
          </a:srgbClr>
        </a:solidFill>
        <a:ln w="19050" cap="flat" cmpd="sng" algn="ctr">
          <a:solidFill>
            <a:srgbClr val="4E4E7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9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promotion / tolerance / restriction / repression</a:t>
          </a:r>
        </a:p>
      </dsp:txBody>
      <dsp:txXfrm rot="-5400000">
        <a:off x="899747" y="1215493"/>
        <a:ext cx="7806697" cy="753909"/>
      </dsp:txXfrm>
    </dsp:sp>
    <dsp:sp modelId="{E0B4A183-BF0C-48DD-9F05-5447189D4944}">
      <dsp:nvSpPr>
        <dsp:cNvPr id="0" name=""/>
        <dsp:cNvSpPr/>
      </dsp:nvSpPr>
      <dsp:spPr>
        <a:xfrm rot="5400000">
          <a:off x="-192802" y="2537627"/>
          <a:ext cx="1285353" cy="899747"/>
        </a:xfrm>
        <a:prstGeom prst="chevron">
          <a:avLst/>
        </a:prstGeom>
        <a:solidFill>
          <a:srgbClr val="4E4E76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ORIENTATION (Ruiz, 1984)</a:t>
          </a:r>
          <a:endParaRPr lang="en-GB" sz="1000" kern="12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sp:txBody>
      <dsp:txXfrm rot="-5400000">
        <a:off x="2" y="2794698"/>
        <a:ext cx="899747" cy="385606"/>
      </dsp:txXfrm>
    </dsp:sp>
    <dsp:sp modelId="{83B6289D-ECA1-401D-88B3-7A29D8F92D61}">
      <dsp:nvSpPr>
        <dsp:cNvPr id="0" name=""/>
        <dsp:cNvSpPr/>
      </dsp:nvSpPr>
      <dsp:spPr>
        <a:xfrm rot="5400000">
          <a:off x="4405748" y="-1161176"/>
          <a:ext cx="835479" cy="7847482"/>
        </a:xfrm>
        <a:prstGeom prst="round2SameRect">
          <a:avLst/>
        </a:prstGeom>
        <a:solidFill>
          <a:srgbClr val="1A1A2E">
            <a:alpha val="90000"/>
          </a:srgbClr>
        </a:solidFill>
        <a:ln w="19050" cap="flat" cmpd="sng" algn="ctr">
          <a:solidFill>
            <a:srgbClr val="4E4E7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9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language as resource / right / problem</a:t>
          </a:r>
          <a:endParaRPr lang="en-GB" sz="2900" kern="1200" dirty="0">
            <a:solidFill>
              <a:schemeClr val="bg1"/>
            </a:solidFill>
            <a:latin typeface="Jost" pitchFamily="2" charset="0"/>
            <a:ea typeface="Jost" pitchFamily="2" charset="0"/>
          </a:endParaRPr>
        </a:p>
      </dsp:txBody>
      <dsp:txXfrm rot="-5400000">
        <a:off x="899747" y="2385610"/>
        <a:ext cx="7806697" cy="753909"/>
      </dsp:txXfrm>
    </dsp:sp>
    <dsp:sp modelId="{E208E9EC-846E-4FAC-A44F-DD7A1E76B612}">
      <dsp:nvSpPr>
        <dsp:cNvPr id="0" name=""/>
        <dsp:cNvSpPr/>
      </dsp:nvSpPr>
      <dsp:spPr>
        <a:xfrm rot="5400000">
          <a:off x="-192802" y="3707744"/>
          <a:ext cx="1285353" cy="899747"/>
        </a:xfrm>
        <a:prstGeom prst="chevron">
          <a:avLst/>
        </a:prstGeom>
        <a:solidFill>
          <a:srgbClr val="4E4E76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IMPLEMENTATION (Tosi, 1988)</a:t>
          </a:r>
        </a:p>
      </dsp:txBody>
      <dsp:txXfrm rot="-5400000">
        <a:off x="2" y="3964815"/>
        <a:ext cx="899747" cy="385606"/>
      </dsp:txXfrm>
    </dsp:sp>
    <dsp:sp modelId="{B68259ED-A129-4F68-B141-87E36F0FA9DE}">
      <dsp:nvSpPr>
        <dsp:cNvPr id="0" name=""/>
        <dsp:cNvSpPr/>
      </dsp:nvSpPr>
      <dsp:spPr>
        <a:xfrm rot="5400000">
          <a:off x="4405748" y="8939"/>
          <a:ext cx="835479" cy="7847482"/>
        </a:xfrm>
        <a:prstGeom prst="round2SameRect">
          <a:avLst/>
        </a:prstGeom>
        <a:solidFill>
          <a:srgbClr val="1A1A2E">
            <a:alpha val="90000"/>
          </a:srgbClr>
        </a:solidFill>
        <a:ln w="19050" cap="flat" cmpd="sng" algn="ctr">
          <a:solidFill>
            <a:srgbClr val="4E4E7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9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explicit / implicit / concealed assimilation</a:t>
          </a:r>
        </a:p>
      </dsp:txBody>
      <dsp:txXfrm rot="-5400000">
        <a:off x="899747" y="3555726"/>
        <a:ext cx="7806697" cy="753909"/>
      </dsp:txXfrm>
    </dsp:sp>
    <dsp:sp modelId="{1C497718-8A09-421C-9A9C-38955766BF09}">
      <dsp:nvSpPr>
        <dsp:cNvPr id="0" name=""/>
        <dsp:cNvSpPr/>
      </dsp:nvSpPr>
      <dsp:spPr>
        <a:xfrm rot="5400000">
          <a:off x="-192802" y="4877861"/>
          <a:ext cx="1285353" cy="899747"/>
        </a:xfrm>
        <a:prstGeom prst="chevron">
          <a:avLst/>
        </a:prstGeom>
        <a:solidFill>
          <a:srgbClr val="4E4E76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LANGUAGE </a:t>
          </a:r>
          <a:b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</a:b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RIGHTS (</a:t>
          </a:r>
          <a:r>
            <a:rPr lang="en-GB" sz="800" kern="1200" dirty="0" err="1">
              <a:solidFill>
                <a:schemeClr val="bg1"/>
              </a:solidFill>
              <a:latin typeface="Jost" pitchFamily="2" charset="0"/>
              <a:ea typeface="Jost" pitchFamily="2" charset="0"/>
            </a:rPr>
            <a:t>Skutnabb</a:t>
          </a:r>
          <a:r>
            <a:rPr lang="en-GB" sz="8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-Kangas, 1989)</a:t>
          </a:r>
        </a:p>
      </dsp:txBody>
      <dsp:txXfrm rot="-5400000">
        <a:off x="2" y="5134932"/>
        <a:ext cx="899747" cy="385606"/>
      </dsp:txXfrm>
    </dsp:sp>
    <dsp:sp modelId="{A8808714-6665-493E-A24C-E16054D31779}">
      <dsp:nvSpPr>
        <dsp:cNvPr id="0" name=""/>
        <dsp:cNvSpPr/>
      </dsp:nvSpPr>
      <dsp:spPr>
        <a:xfrm rot="5400000">
          <a:off x="4405748" y="1179056"/>
          <a:ext cx="835479" cy="7847482"/>
        </a:xfrm>
        <a:prstGeom prst="round2SameRect">
          <a:avLst/>
        </a:prstGeom>
        <a:solidFill>
          <a:srgbClr val="1A1A2E">
            <a:alpha val="90000"/>
          </a:srgbClr>
        </a:solidFill>
        <a:ln w="19050" cap="flat" cmpd="sng" algn="ctr">
          <a:solidFill>
            <a:srgbClr val="4E4E7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900" kern="1200" dirty="0">
              <a:solidFill>
                <a:schemeClr val="bg1"/>
              </a:solidFill>
              <a:latin typeface="Jost" pitchFamily="2" charset="0"/>
              <a:ea typeface="Jost" pitchFamily="2" charset="0"/>
            </a:rPr>
            <a:t>overt / covert explicitness</a:t>
          </a:r>
        </a:p>
      </dsp:txBody>
      <dsp:txXfrm rot="-5400000">
        <a:off x="899747" y="4725843"/>
        <a:ext cx="7806697" cy="753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EC0217-BBFA-49C9-8A8C-1253AD1E15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8B4F8-95DD-AF94-361E-4E975FD35B3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A1122A0-03BE-4E2A-B99B-B5317F4A17CE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5983BB4-6497-8023-03D0-47EF3E7286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103750E-A5D4-A9D0-C311-29EC6454E6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E3309C-3736-C8F5-CC74-D936B1621E2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637C1D-9B56-D0CB-8EA3-ED6834EB5A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C3D0DB8-3D1B-4155-9F32-FF622B9103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34838AAE-5554-E4DF-382D-6AA6813187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A39B888F-AFED-32EE-2ADA-794A5E0C8C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FCBF8795-F749-F4AF-3085-EB258ED342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6DC5A081-D356-428D-B7B5-68B11F1BD52F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0E8A9B8A-83DA-91A0-C7E7-46CD6F1B3A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269A87F8-94C5-EBE7-ABF0-991C188C85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72A4DA6E-0698-0BF3-F657-906AB2B315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873D098C-8638-4228-AF14-43B0BEEEA5ED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8F79C8F6-D4B5-4F46-8417-C6F68E22F1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F70803DE-0931-CF16-7633-50C29A783C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F3B09B4C-94EB-B351-08EE-CF4ED52BD1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8D21C78A-B881-470F-BB5A-6B3F3C6BC005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EAFC3944-B3BB-420E-6E67-1270F435FE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0083C034-A50F-5650-E8B4-503E981F54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185BC39-7583-63DE-32C1-3F5BAE6B2D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EE5FFA6D-897A-420C-84BE-D142F1CF29A1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2EC927CA-2158-C76D-4AD0-84D0DED85E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DEA0B1A3-CAFA-8447-1D98-4BC3EBBB40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7E7D8575-DB9A-7885-D484-6CA7440FE8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2DCCFE5E-4415-4C62-AC1B-B1D39973D675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727F87DB-1539-7059-F1D6-CF806D43331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7453DF16-588C-6291-DE37-588D3DFEAA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6DD9DBB-F573-CF0D-C288-D2C5D086EE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0278413C-F0E4-4008-9C6B-6400610D696A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20E9B605-103A-0ED0-AB2C-001DB97B4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0524D826-3D4C-36EA-D5F0-DBE62612FE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1002F83A-275A-A253-9565-34634CDCBF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BE6CB8D6-3CD3-47DA-B542-933AECA01574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6448FBA8-8AA9-251D-F788-DD165953CA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310D44E6-DB4D-873C-D3AD-2DDB833436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689752FB-D1C4-50EC-369A-63D4867BF5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75CB9796-0193-43BA-BD7C-0F2F9AD04F87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7D16CFB8-BCF1-5657-6564-C37BD3C9DC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2607CBE6-6D0D-EBDC-159A-1C09B83054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F7FEF4B0-4047-9BD8-F1F3-99FA8FB970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fld id="{A658DCBA-BB38-45EE-9255-CFE911411980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630C0-B44D-6F71-50F7-E1372779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6865C-C2E2-4A51-91B2-67D896CE5922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6EDD2F-1FD8-81AA-33D0-7C2AC955A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514F9-8BC3-9835-697D-C1B36038F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8CBF6-AC2D-41DC-8E85-8D9869DA8D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167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3F3D2-12B8-B03E-8C6D-9C18C1160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399F8-7DD4-4997-8867-1BD2FE05D814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FA1CD-3696-4B71-5DAE-C6FB591D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D5543A-D32C-D43F-97B4-5D090F9AF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30E6-8A11-4C1F-A54F-71920A1B10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107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77206-2E88-E3F1-F4DB-988EF3F27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2DC3F-6D12-4DB4-A91A-CC1C243E8BBF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24DB24-E441-36DF-82BA-8D211DB1B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7613A-9B64-B016-366D-93F5DB0F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459FA-74CB-4AA5-A20E-7F86C0B7CD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20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1220B18-BFA2-EC46-B92A-1EBFFD9E3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F850B-49B3-4895-8DDA-22DE26BD86AF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5CCB0CD-2B1E-681E-3EC9-4E7994B99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D3DC368-8887-C102-A89E-E6F2DC961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85345-C05F-4AE0-A036-4732F2B135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137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1D1FCE7-467E-1920-48E1-D03ED580C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84B7B-1EC6-4CDF-95E8-51242005AE74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A707729-7F13-73A3-49B9-1A4D2B5FC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C85EFB9-DD54-F4D9-876F-868990129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59BE4-FD21-4C17-B7CE-94D53AAF8D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1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FAD125E-D362-C95A-F1B4-2E146EE9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3FF24-BCA1-4528-B0D6-4551A9D133FF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B3D43A3-05DE-2D49-E4C9-CA9FD2145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3EE585-65D5-7D0C-003F-253029DFF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6003D-AB34-44A1-AEE4-934B4EBD3F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145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0B059C8-7152-9C20-96C7-CFAA551A5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8A5A6-5AAB-4796-9750-572F2AF20E2C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1063CD6-491E-7C68-0749-5DCA6A6A4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4C9249-9749-EF6D-1625-1D758EDB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50DE0-D555-4428-9B57-0660349FE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412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5A354D-0129-5D74-98B4-6760905EE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FC86E-82F9-4672-9064-829CB8708240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0F6EB5-937B-0977-3AD8-240FA0B60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6A33AC1-54C4-ABE3-A3C6-F35F349F9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A3971-6B01-4952-A3E7-F1E9B8C726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988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B3799DF-67D9-BCF7-1FEE-C193317C4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0FBF-E4AD-425C-8B54-5EA64D7894A9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D87D073-56D2-A5F5-A0E7-86FC7F552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2E92D4-B40A-940E-1C2F-565D4C623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7A33B-9643-4691-8993-C5EE05BD09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808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565C5-7013-3B92-9E64-615318EEF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895C5-02CC-4D23-B0DE-213DF4A216F3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81B7-7C8E-6D36-4B6F-41ADF5DA4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EE485D-7596-24C1-91C2-23BDA632A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34C18-137B-4B4A-82D2-93B44C5056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16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973867-75CC-27B2-439F-551FFFD3B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A0488-C942-4DDB-A16C-9E2FA7ECD2D9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7441A-EB54-04AC-D03A-BF2A0462D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BF786-7835-D661-4359-D2B75374C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5F4FB-4EBA-40E1-B9DC-B92B1B8481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780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5327A37-BEBD-F6F4-F143-CA044BA25B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99F62EC-E39D-E6A7-2027-366A24BB72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743F2-6C0E-9487-E948-E4F9DA3CC8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1390E6-9297-4A89-99CE-BABF19C9D666}" type="datetimeFigureOut">
              <a:rPr lang="en-GB"/>
              <a:pPr>
                <a:defRPr/>
              </a:pPr>
              <a:t>15/07/2026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036A0-7A5C-3A8B-8EF4-08ACCC0D9E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77960-70B7-A484-4C4A-9249CBD1E2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128146-5969-4687-A05D-90EFE96092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kamil\Documents\Kamila\UWTSD\Models%20for%20Bilingual%20Teaching\Media\85254-590799441_medium.mp4" TargetMode="External"/><Relationship Id="rId1" Type="http://schemas.microsoft.com/office/2007/relationships/media" Target="file:///C:\Users\kamil\Documents\Kamila\UWTSD\Models%20for%20Bilingual%20Teaching\Media\85254-590799441_medium.mp4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9">
            <a:extLst>
              <a:ext uri="{FF2B5EF4-FFF2-40B4-BE49-F238E27FC236}">
                <a16:creationId xmlns:a16="http://schemas.microsoft.com/office/drawing/2014/main" id="{218498D0-B36A-D336-E786-AF42CE88E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63" y="1493838"/>
            <a:ext cx="72056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Bilingual Education &amp; Political Ideology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7B809-6ED1-C0A2-2474-CA6EAE9CB06A}"/>
              </a:ext>
            </a:extLst>
          </p:cNvPr>
          <p:cNvSpPr/>
          <p:nvPr/>
        </p:nvSpPr>
        <p:spPr>
          <a:xfrm>
            <a:off x="0" y="-34925"/>
            <a:ext cx="12192000" cy="207963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68000">
                <a:schemeClr val="accent4"/>
              </a:gs>
              <a:gs pos="36000">
                <a:srgbClr val="FFFF00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4E1AF8E-E298-7EEB-4AEF-9117DFC93DFF}"/>
              </a:ext>
            </a:extLst>
          </p:cNvPr>
          <p:cNvSpPr/>
          <p:nvPr/>
        </p:nvSpPr>
        <p:spPr>
          <a:xfrm>
            <a:off x="523875" y="5348288"/>
            <a:ext cx="5572125" cy="121285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Kamila Notario-Galaj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MA Bilingualism &amp; Multilingualism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University of Wales Trinity Saint David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CB021C2-E0DB-895A-3C84-790FAB3AB494}"/>
              </a:ext>
            </a:extLst>
          </p:cNvPr>
          <p:cNvSpPr/>
          <p:nvPr/>
        </p:nvSpPr>
        <p:spPr>
          <a:xfrm>
            <a:off x="523875" y="561975"/>
            <a:ext cx="7251700" cy="54133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spc="70" dirty="0">
                <a:solidFill>
                  <a:schemeClr val="bg2">
                    <a:lumMod val="75000"/>
                  </a:schemeClr>
                </a:solidFill>
              </a:rPr>
              <a:t>ECDA7005 | MODELS OF BILINGUAL TEACHING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E250CF-1FA6-2439-95BD-0AC50D0FB0A8}"/>
              </a:ext>
            </a:extLst>
          </p:cNvPr>
          <p:cNvSpPr/>
          <p:nvPr/>
        </p:nvSpPr>
        <p:spPr>
          <a:xfrm>
            <a:off x="9342438" y="555625"/>
            <a:ext cx="2325687" cy="5959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chemeClr val="bg2">
                    <a:lumMod val="50000"/>
                  </a:schemeClr>
                </a:solidFill>
                <a:latin typeface="Jost" pitchFamily="2" charset="0"/>
                <a:ea typeface="Jost" pitchFamily="2" charset="0"/>
              </a:rPr>
              <a:t>THESIS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i="1" dirty="0">
                <a:latin typeface="Times New Roman" panose="02020603050405020304" pitchFamily="18" charset="0"/>
                <a:ea typeface="Jost" pitchFamily="2" charset="0"/>
                <a:cs typeface="Times New Roman" panose="02020603050405020304" pitchFamily="18" charset="0"/>
              </a:rPr>
              <a:t>Political ideologies do not merely contextualize the aims of bilingual education, they constitute them.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400" i="1" dirty="0">
              <a:latin typeface="Times New Roman" panose="02020603050405020304" pitchFamily="18" charset="0"/>
              <a:ea typeface="Jost" pitchFamily="2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i="1" dirty="0">
              <a:latin typeface="Times New Roman" panose="02020603050405020304" pitchFamily="18" charset="0"/>
              <a:ea typeface="Jost" pitchFamily="2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70" dirty="0">
                <a:solidFill>
                  <a:schemeClr val="bg2">
                    <a:lumMod val="50000"/>
                  </a:schemeClr>
                </a:solidFill>
                <a:latin typeface="Jost" pitchFamily="2" charset="0"/>
                <a:ea typeface="Jost" pitchFamily="2" charset="0"/>
              </a:rPr>
              <a:t>CASES COVERED</a:t>
            </a:r>
            <a:endParaRPr lang="en-US" sz="1200" b="1" dirty="0"/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USA </a:t>
            </a: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Canada · Wales · Cambodia · Spain · Sámi · European Union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1200" i="1" dirty="0">
              <a:latin typeface="Times New Roman" panose="02020603050405020304" pitchFamily="18" charset="0"/>
              <a:ea typeface="Jost" pitchFamily="2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52ABE0-737B-11D7-7515-F38E5E43615F}"/>
              </a:ext>
            </a:extLst>
          </p:cNvPr>
          <p:cNvSpPr/>
          <p:nvPr/>
        </p:nvSpPr>
        <p:spPr>
          <a:xfrm>
            <a:off x="9296400" y="555625"/>
            <a:ext cx="46038" cy="595947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32" name="TextBox 9">
            <a:extLst>
              <a:ext uri="{FF2B5EF4-FFF2-40B4-BE49-F238E27FC236}">
                <a16:creationId xmlns:a16="http://schemas.microsoft.com/office/drawing/2014/main" id="{AF660EC2-1F86-8867-F93E-E9523684C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63" y="3776663"/>
            <a:ext cx="7205662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3200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the aims of one cannot be </a:t>
            </a:r>
            <a:r>
              <a:rPr lang="en-US" altLang="en-US" sz="32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properly</a:t>
            </a:r>
            <a:r>
              <a:rPr lang="en-US" altLang="en-US" sz="3200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understood without the other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33B39FB-37F1-9813-546F-6FEC55ADD9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3437966"/>
              </p:ext>
            </p:extLst>
          </p:nvPr>
        </p:nvGraphicFramePr>
        <p:xfrm>
          <a:off x="1722385" y="441498"/>
          <a:ext cx="8747230" cy="5975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E8F11C-33FE-40B4-AB69-9AD5173BE0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1DE8F11C-33FE-40B4-AB69-9AD5173BE0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1DE8F11C-33FE-40B4-AB69-9AD5173BE0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E77DB9-9CE2-44B6-B17D-16C29DA466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E2E77DB9-9CE2-44B6-B17D-16C29DA466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E2E77DB9-9CE2-44B6-B17D-16C29DA466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F2345B-DB6E-4DF2-9180-327611F70E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80F2345B-DB6E-4DF2-9180-327611F70E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80F2345B-DB6E-4DF2-9180-327611F70E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5B82059-93BB-4311-B218-EA807AC2B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75B82059-93BB-4311-B218-EA807AC2B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75B82059-93BB-4311-B218-EA807AC2B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B4A183-BF0C-48DD-9F05-5447189D4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E0B4A183-BF0C-48DD-9F05-5447189D4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E0B4A183-BF0C-48DD-9F05-5447189D4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B6289D-ECA1-401D-88B3-7A29D8F92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83B6289D-ECA1-401D-88B3-7A29D8F92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83B6289D-ECA1-401D-88B3-7A29D8F92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08E9EC-846E-4FAC-A44F-DD7A1E76B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E208E9EC-846E-4FAC-A44F-DD7A1E76B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E208E9EC-846E-4FAC-A44F-DD7A1E76B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8259ED-A129-4F68-B141-87E36F0FA9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graphicEl>
                                              <a:dgm id="{B68259ED-A129-4F68-B141-87E36F0FA9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graphicEl>
                                              <a:dgm id="{B68259ED-A129-4F68-B141-87E36F0FA9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497718-8A09-421C-9A9C-38955766B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graphicEl>
                                              <a:dgm id="{1C497718-8A09-421C-9A9C-38955766B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graphicEl>
                                              <a:dgm id="{1C497718-8A09-421C-9A9C-38955766B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808714-6665-493E-A24C-E16054D317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graphicEl>
                                              <a:dgm id="{A8808714-6665-493E-A24C-E16054D317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graphicEl>
                                              <a:dgm id="{A8808714-6665-493E-A24C-E16054D317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41ED8DE-3837-7B36-77EB-5297D2B50B6B}"/>
              </a:ext>
            </a:extLst>
          </p:cNvPr>
          <p:cNvSpPr/>
          <p:nvPr/>
        </p:nvSpPr>
        <p:spPr>
          <a:xfrm>
            <a:off x="4314825" y="969963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16213E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Maintenance / Heritage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62DF30A-4250-ADCF-AB14-5FBB5DAD73FC}"/>
              </a:ext>
            </a:extLst>
          </p:cNvPr>
          <p:cNvSpPr/>
          <p:nvPr/>
        </p:nvSpPr>
        <p:spPr>
          <a:xfrm>
            <a:off x="5581650" y="1252538"/>
            <a:ext cx="1577975" cy="847725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36611B2D-B696-AF81-982B-264A19BDC5DA}"/>
              </a:ext>
            </a:extLst>
          </p:cNvPr>
          <p:cNvSpPr/>
          <p:nvPr/>
        </p:nvSpPr>
        <p:spPr>
          <a:xfrm>
            <a:off x="2987675" y="969963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16213E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6223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Immersion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C698C9DF-83EB-EB5D-748A-F3C053DE9FAB}"/>
              </a:ext>
            </a:extLst>
          </p:cNvPr>
          <p:cNvSpPr/>
          <p:nvPr/>
        </p:nvSpPr>
        <p:spPr>
          <a:xfrm>
            <a:off x="3648075" y="2155825"/>
            <a:ext cx="1230313" cy="1414463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chemeClr val="tx2">
              <a:lumMod val="50000"/>
              <a:lumOff val="50000"/>
            </a:schemeClr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Mainstream with World Language Teaching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7568162-C436-2F63-0A72-5365A3D567C8}"/>
              </a:ext>
            </a:extLst>
          </p:cNvPr>
          <p:cNvSpPr/>
          <p:nvPr/>
        </p:nvSpPr>
        <p:spPr>
          <a:xfrm>
            <a:off x="2071688" y="2451100"/>
            <a:ext cx="1525587" cy="849313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1E2B5F2-025A-FF28-383C-72B4EDA7BBCF}"/>
              </a:ext>
            </a:extLst>
          </p:cNvPr>
          <p:cNvSpPr/>
          <p:nvPr/>
        </p:nvSpPr>
        <p:spPr>
          <a:xfrm>
            <a:off x="4314825" y="3368675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AFBEE3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Submersion with pull-out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53355D7-5B77-28CD-324E-17A46A7171F1}"/>
              </a:ext>
            </a:extLst>
          </p:cNvPr>
          <p:cNvSpPr/>
          <p:nvPr/>
        </p:nvSpPr>
        <p:spPr>
          <a:xfrm>
            <a:off x="5581650" y="3651250"/>
            <a:ext cx="1577975" cy="847725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4B9FB8F-D619-A329-FDEF-2C90087D1CD0}"/>
              </a:ext>
            </a:extLst>
          </p:cNvPr>
          <p:cNvSpPr/>
          <p:nvPr/>
        </p:nvSpPr>
        <p:spPr>
          <a:xfrm>
            <a:off x="6953250" y="3363913"/>
            <a:ext cx="1228725" cy="1414462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AFBEE3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5334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Submersion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94A06535-D5FB-7335-2C40-CA75E120F8A1}"/>
              </a:ext>
            </a:extLst>
          </p:cNvPr>
          <p:cNvSpPr/>
          <p:nvPr/>
        </p:nvSpPr>
        <p:spPr>
          <a:xfrm>
            <a:off x="3648075" y="4568825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4162B5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Separatist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CB96432-0CB1-0FC1-2B2C-D23D0442FDC8}"/>
              </a:ext>
            </a:extLst>
          </p:cNvPr>
          <p:cNvSpPr/>
          <p:nvPr/>
        </p:nvSpPr>
        <p:spPr>
          <a:xfrm>
            <a:off x="2071688" y="4851400"/>
            <a:ext cx="1525587" cy="847725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B7A62B62-CC2D-B882-BBF4-D41456E4CA77}"/>
              </a:ext>
            </a:extLst>
          </p:cNvPr>
          <p:cNvSpPr/>
          <p:nvPr/>
        </p:nvSpPr>
        <p:spPr>
          <a:xfrm>
            <a:off x="4976813" y="4568825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4162B5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Segregationist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CB37BF5-1AC1-7CC1-CC4C-6FF4DA1FE5A8}"/>
              </a:ext>
            </a:extLst>
          </p:cNvPr>
          <p:cNvSpPr/>
          <p:nvPr/>
        </p:nvSpPr>
        <p:spPr>
          <a:xfrm>
            <a:off x="6896100" y="979488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16213E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Mainstream Bilingual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23B430E1-10BB-C25B-4EC6-B21589E67B3A}"/>
              </a:ext>
            </a:extLst>
          </p:cNvPr>
          <p:cNvSpPr/>
          <p:nvPr/>
        </p:nvSpPr>
        <p:spPr>
          <a:xfrm>
            <a:off x="5621338" y="966788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16213E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6667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Two way / Dual Language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C68EE53-B8DD-A612-4926-6DA3DF5F6E90}"/>
              </a:ext>
            </a:extLst>
          </p:cNvPr>
          <p:cNvSpPr/>
          <p:nvPr/>
        </p:nvSpPr>
        <p:spPr>
          <a:xfrm>
            <a:off x="5651500" y="3371850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AFBEE3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Sheltered Submersion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BAB4DBD-2E6D-9617-5AE3-D1B3D97BA10D}"/>
              </a:ext>
            </a:extLst>
          </p:cNvPr>
          <p:cNvSpPr/>
          <p:nvPr/>
        </p:nvSpPr>
        <p:spPr>
          <a:xfrm>
            <a:off x="8237538" y="3651250"/>
            <a:ext cx="1576387" cy="847725"/>
          </a:xfrm>
          <a:custGeom>
            <a:avLst/>
            <a:gdLst>
              <a:gd name="csX0" fmla="*/ 0 w 1577188"/>
              <a:gd name="csY0" fmla="*/ 0 h 847950"/>
              <a:gd name="csX1" fmla="*/ 1577188 w 1577188"/>
              <a:gd name="csY1" fmla="*/ 0 h 847950"/>
              <a:gd name="csX2" fmla="*/ 1577188 w 1577188"/>
              <a:gd name="csY2" fmla="*/ 847950 h 847950"/>
              <a:gd name="csX3" fmla="*/ 0 w 1577188"/>
              <a:gd name="csY3" fmla="*/ 847950 h 847950"/>
              <a:gd name="csX4" fmla="*/ 0 w 1577188"/>
              <a:gd name="csY4" fmla="*/ 0 h 8479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77188" h="847950">
                <a:moveTo>
                  <a:pt x="0" y="0"/>
                </a:moveTo>
                <a:lnTo>
                  <a:pt x="1577188" y="0"/>
                </a:lnTo>
                <a:lnTo>
                  <a:pt x="1577188" y="847950"/>
                </a:lnTo>
                <a:lnTo>
                  <a:pt x="0" y="84795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41910" tIns="41910" rIns="41910" bIns="41910" spcCol="1270" anchor="ctr"/>
          <a:lstStyle/>
          <a:p>
            <a:pPr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GB" sz="11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309BC2A-B55D-FA69-672C-854582E19549}"/>
              </a:ext>
            </a:extLst>
          </p:cNvPr>
          <p:cNvSpPr/>
          <p:nvPr/>
        </p:nvSpPr>
        <p:spPr>
          <a:xfrm>
            <a:off x="3001963" y="3363913"/>
            <a:ext cx="1228725" cy="1414462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AFBEE3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5778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Transitional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669742-4546-9132-3B16-9E8B591BAAF4}"/>
              </a:ext>
            </a:extLst>
          </p:cNvPr>
          <p:cNvSpPr txBox="1"/>
          <p:nvPr/>
        </p:nvSpPr>
        <p:spPr>
          <a:xfrm>
            <a:off x="10607040" y="6492240"/>
            <a:ext cx="1452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Baker &amp; Wright,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  <p:bldP spid="35" grpId="0" animBg="1"/>
      <p:bldP spid="38" grpId="0" animBg="1"/>
      <p:bldP spid="40" grpId="0" animBg="1"/>
      <p:bldP spid="41" grpId="0" animBg="1"/>
      <p:bldP spid="43" grpId="0" animBg="1"/>
      <p:bldP spid="19" grpId="0" animBg="1"/>
      <p:bldP spid="21" grpId="0" animBg="1"/>
      <p:bldP spid="25" grpId="0" animBg="1"/>
      <p:bldP spid="27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38B818F8-956F-78FE-E5A5-AEF1B23EEAF5}"/>
              </a:ext>
            </a:extLst>
          </p:cNvPr>
          <p:cNvSpPr/>
          <p:nvPr/>
        </p:nvSpPr>
        <p:spPr>
          <a:xfrm>
            <a:off x="4314825" y="969963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Maintenance / Heritage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D8F711E3-6197-B002-C4F9-D6E619FC7334}"/>
              </a:ext>
            </a:extLst>
          </p:cNvPr>
          <p:cNvSpPr/>
          <p:nvPr/>
        </p:nvSpPr>
        <p:spPr>
          <a:xfrm>
            <a:off x="2987675" y="969963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6223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Immersion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FAABB05E-047B-E74E-9AE8-68B005116C63}"/>
              </a:ext>
            </a:extLst>
          </p:cNvPr>
          <p:cNvSpPr/>
          <p:nvPr/>
        </p:nvSpPr>
        <p:spPr>
          <a:xfrm>
            <a:off x="3648075" y="2168525"/>
            <a:ext cx="1230313" cy="1414463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Mainstream with World Language Teaching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2B15456-BDE6-A2C7-AD9D-28C10C68AA79}"/>
              </a:ext>
            </a:extLst>
          </p:cNvPr>
          <p:cNvSpPr/>
          <p:nvPr/>
        </p:nvSpPr>
        <p:spPr>
          <a:xfrm>
            <a:off x="2071688" y="2451100"/>
            <a:ext cx="1525587" cy="849313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AD2285FA-D1D8-3E36-44FA-D877E5BF2938}"/>
              </a:ext>
            </a:extLst>
          </p:cNvPr>
          <p:cNvSpPr/>
          <p:nvPr/>
        </p:nvSpPr>
        <p:spPr>
          <a:xfrm>
            <a:off x="4314825" y="3368675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Submersion with pull-out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25FC3AF-500F-E4E1-6077-5B831D22778B}"/>
              </a:ext>
            </a:extLst>
          </p:cNvPr>
          <p:cNvSpPr/>
          <p:nvPr/>
        </p:nvSpPr>
        <p:spPr>
          <a:xfrm>
            <a:off x="5581650" y="3651250"/>
            <a:ext cx="1577975" cy="847725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63E61C8-87E8-2E39-5330-0114CC43B8BB}"/>
              </a:ext>
            </a:extLst>
          </p:cNvPr>
          <p:cNvSpPr/>
          <p:nvPr/>
        </p:nvSpPr>
        <p:spPr>
          <a:xfrm>
            <a:off x="6953250" y="3363913"/>
            <a:ext cx="1228725" cy="1414462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5334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Submersion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7A95E6F8-6FF0-8B60-5E76-0755A83AF77D}"/>
              </a:ext>
            </a:extLst>
          </p:cNvPr>
          <p:cNvSpPr/>
          <p:nvPr/>
        </p:nvSpPr>
        <p:spPr>
          <a:xfrm>
            <a:off x="3648075" y="4568825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C00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29701" tIns="258333" rIns="229702" bIns="2583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Separatist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6CECE2A-9A61-4E7A-4AF5-B62FDCE8C10B}"/>
              </a:ext>
            </a:extLst>
          </p:cNvPr>
          <p:cNvSpPr/>
          <p:nvPr/>
        </p:nvSpPr>
        <p:spPr>
          <a:xfrm>
            <a:off x="2071688" y="4851400"/>
            <a:ext cx="1525587" cy="847725"/>
          </a:xfrm>
          <a:prstGeom prst="rect">
            <a:avLst/>
          </a:pr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latin typeface="Jost" pitchFamily="2" charset="0"/>
              <a:ea typeface="Jost" pitchFamily="2" charset="0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39954455-536A-13EC-A3AC-C4449DC98742}"/>
              </a:ext>
            </a:extLst>
          </p:cNvPr>
          <p:cNvSpPr/>
          <p:nvPr/>
        </p:nvSpPr>
        <p:spPr>
          <a:xfrm>
            <a:off x="4976813" y="4568825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C00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4445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Segregationist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208AE19-0FE5-6CBE-AA60-7A3635C42BD6}"/>
              </a:ext>
            </a:extLst>
          </p:cNvPr>
          <p:cNvSpPr/>
          <p:nvPr/>
        </p:nvSpPr>
        <p:spPr>
          <a:xfrm>
            <a:off x="6896100" y="979488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Mainstream Bilingual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39ED8D8-19CF-7EE6-5A2B-92F0B232CD64}"/>
              </a:ext>
            </a:extLst>
          </p:cNvPr>
          <p:cNvSpPr/>
          <p:nvPr/>
        </p:nvSpPr>
        <p:spPr>
          <a:xfrm>
            <a:off x="5621338" y="966788"/>
            <a:ext cx="1228725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6667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latin typeface="Jost" pitchFamily="2" charset="0"/>
                <a:ea typeface="Jost" pitchFamily="2" charset="0"/>
              </a:rPr>
              <a:t>Two way / Dual Language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6295B90-CE05-B03B-6F30-3354492E06C1}"/>
              </a:ext>
            </a:extLst>
          </p:cNvPr>
          <p:cNvSpPr/>
          <p:nvPr/>
        </p:nvSpPr>
        <p:spPr>
          <a:xfrm>
            <a:off x="6303963" y="2168525"/>
            <a:ext cx="1228725" cy="1414463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GB" sz="11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D3FD7E-BAE6-E167-2871-6900960BAE50}"/>
              </a:ext>
            </a:extLst>
          </p:cNvPr>
          <p:cNvSpPr/>
          <p:nvPr/>
        </p:nvSpPr>
        <p:spPr>
          <a:xfrm>
            <a:off x="5651500" y="3371850"/>
            <a:ext cx="1230313" cy="1412875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3511" tIns="262143" rIns="233512" bIns="262142" spcCol="1270" anchor="ctr"/>
          <a:lstStyle/>
          <a:p>
            <a:pPr algn="ctr"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Sheltered Submersion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9A484E0-0625-BAD9-2110-2166258AF5B0}"/>
              </a:ext>
            </a:extLst>
          </p:cNvPr>
          <p:cNvSpPr/>
          <p:nvPr/>
        </p:nvSpPr>
        <p:spPr>
          <a:xfrm>
            <a:off x="8237538" y="3651250"/>
            <a:ext cx="1576387" cy="847725"/>
          </a:xfrm>
          <a:custGeom>
            <a:avLst/>
            <a:gdLst>
              <a:gd name="csX0" fmla="*/ 0 w 1577188"/>
              <a:gd name="csY0" fmla="*/ 0 h 847950"/>
              <a:gd name="csX1" fmla="*/ 1577188 w 1577188"/>
              <a:gd name="csY1" fmla="*/ 0 h 847950"/>
              <a:gd name="csX2" fmla="*/ 1577188 w 1577188"/>
              <a:gd name="csY2" fmla="*/ 847950 h 847950"/>
              <a:gd name="csX3" fmla="*/ 0 w 1577188"/>
              <a:gd name="csY3" fmla="*/ 847950 h 847950"/>
              <a:gd name="csX4" fmla="*/ 0 w 1577188"/>
              <a:gd name="csY4" fmla="*/ 0 h 8479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77188" h="847950">
                <a:moveTo>
                  <a:pt x="0" y="0"/>
                </a:moveTo>
                <a:lnTo>
                  <a:pt x="1577188" y="0"/>
                </a:lnTo>
                <a:lnTo>
                  <a:pt x="1577188" y="847950"/>
                </a:lnTo>
                <a:lnTo>
                  <a:pt x="0" y="84795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1A1A2E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41910" tIns="41910" rIns="41910" bIns="41910" spcCol="1270" anchor="ctr"/>
          <a:lstStyle/>
          <a:p>
            <a:pPr defTabSz="4889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GB" sz="11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AD0D480A-717F-98DA-7544-BD96B70BF1C2}"/>
              </a:ext>
            </a:extLst>
          </p:cNvPr>
          <p:cNvSpPr/>
          <p:nvPr/>
        </p:nvSpPr>
        <p:spPr>
          <a:xfrm>
            <a:off x="3001963" y="3363913"/>
            <a:ext cx="1228725" cy="1414462"/>
          </a:xfrm>
          <a:custGeom>
            <a:avLst/>
            <a:gdLst>
              <a:gd name="csX0" fmla="*/ 0 w 1413251"/>
              <a:gd name="csY0" fmla="*/ 614764 h 1229528"/>
              <a:gd name="csX1" fmla="*/ 307382 w 1413251"/>
              <a:gd name="csY1" fmla="*/ 0 h 1229528"/>
              <a:gd name="csX2" fmla="*/ 1105869 w 1413251"/>
              <a:gd name="csY2" fmla="*/ 0 h 1229528"/>
              <a:gd name="csX3" fmla="*/ 1413251 w 1413251"/>
              <a:gd name="csY3" fmla="*/ 614764 h 1229528"/>
              <a:gd name="csX4" fmla="*/ 1105869 w 1413251"/>
              <a:gd name="csY4" fmla="*/ 1229528 h 1229528"/>
              <a:gd name="csX5" fmla="*/ 307382 w 1413251"/>
              <a:gd name="csY5" fmla="*/ 1229528 h 1229528"/>
              <a:gd name="csX6" fmla="*/ 0 w 1413251"/>
              <a:gd name="csY6" fmla="*/ 614764 h 1229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413251" h="1229528">
                <a:moveTo>
                  <a:pt x="706626" y="0"/>
                </a:moveTo>
                <a:lnTo>
                  <a:pt x="1413250" y="267423"/>
                </a:lnTo>
                <a:lnTo>
                  <a:pt x="1413250" y="962105"/>
                </a:lnTo>
                <a:lnTo>
                  <a:pt x="706626" y="1229528"/>
                </a:lnTo>
                <a:lnTo>
                  <a:pt x="1" y="962105"/>
                </a:lnTo>
                <a:lnTo>
                  <a:pt x="1" y="267423"/>
                </a:lnTo>
                <a:lnTo>
                  <a:pt x="706626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1A1A2E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1601" tIns="220233" rIns="191602" bIns="220232" spcCol="1270" anchor="ctr"/>
          <a:lstStyle/>
          <a:p>
            <a:pPr algn="ctr" defTabSz="5778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Transitional</a:t>
            </a:r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4C889F55-665D-41EC-4648-1762731864CC}"/>
              </a:ext>
            </a:extLst>
          </p:cNvPr>
          <p:cNvSpPr/>
          <p:nvPr/>
        </p:nvSpPr>
        <p:spPr>
          <a:xfrm rot="16200000">
            <a:off x="4811713" y="2266950"/>
            <a:ext cx="1508125" cy="1323975"/>
          </a:xfrm>
          <a:prstGeom prst="hexagon">
            <a:avLst/>
          </a:prstGeom>
          <a:solidFill>
            <a:srgbClr val="1A1A2E"/>
          </a:solidFill>
          <a:ln>
            <a:solidFill>
              <a:srgbClr val="1A1A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Civic / Tolerance</a:t>
            </a:r>
          </a:p>
        </p:txBody>
      </p:sp>
      <p:sp>
        <p:nvSpPr>
          <p:cNvPr id="12" name="Hexagon 11">
            <a:extLst>
              <a:ext uri="{FF2B5EF4-FFF2-40B4-BE49-F238E27FC236}">
                <a16:creationId xmlns:a16="http://schemas.microsoft.com/office/drawing/2014/main" id="{BD350C34-62B8-67F3-BE41-D64EDF87986D}"/>
              </a:ext>
            </a:extLst>
          </p:cNvPr>
          <p:cNvSpPr/>
          <p:nvPr/>
        </p:nvSpPr>
        <p:spPr>
          <a:xfrm rot="16200000">
            <a:off x="6205538" y="2201863"/>
            <a:ext cx="1508125" cy="1323975"/>
          </a:xfrm>
          <a:prstGeom prst="hexagon">
            <a:avLst/>
          </a:prstGeom>
          <a:solidFill>
            <a:srgbClr val="1A1A2E"/>
          </a:solidFill>
          <a:ln>
            <a:solidFill>
              <a:srgbClr val="1A1A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Wales</a:t>
            </a:r>
          </a:p>
        </p:txBody>
      </p:sp>
      <p:sp>
        <p:nvSpPr>
          <p:cNvPr id="15" name="Hexagon 14">
            <a:extLst>
              <a:ext uri="{FF2B5EF4-FFF2-40B4-BE49-F238E27FC236}">
                <a16:creationId xmlns:a16="http://schemas.microsoft.com/office/drawing/2014/main" id="{F78F30EB-3D58-D28A-E173-CF08928A1453}"/>
              </a:ext>
            </a:extLst>
          </p:cNvPr>
          <p:cNvSpPr/>
          <p:nvPr/>
        </p:nvSpPr>
        <p:spPr>
          <a:xfrm rot="16200000">
            <a:off x="6156325" y="4591050"/>
            <a:ext cx="1508125" cy="1323975"/>
          </a:xfrm>
          <a:prstGeom prst="hexagon">
            <a:avLst/>
          </a:prstGeom>
          <a:solidFill>
            <a:srgbClr val="1A1A2E"/>
          </a:solidFill>
          <a:ln>
            <a:solidFill>
              <a:srgbClr val="1A1A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Ethnist / Repression</a:t>
            </a:r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B88A0621-744B-9D7A-DADE-8DA41D123CB9}"/>
              </a:ext>
            </a:extLst>
          </p:cNvPr>
          <p:cNvSpPr/>
          <p:nvPr/>
        </p:nvSpPr>
        <p:spPr>
          <a:xfrm rot="16200000">
            <a:off x="8185150" y="3333750"/>
            <a:ext cx="1508125" cy="1323975"/>
          </a:xfrm>
          <a:prstGeom prst="hexagon">
            <a:avLst/>
          </a:prstGeom>
          <a:solidFill>
            <a:srgbClr val="1A1A2E"/>
          </a:solidFill>
          <a:ln>
            <a:solidFill>
              <a:srgbClr val="1A1A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Assimilation / Restriction</a:t>
            </a:r>
          </a:p>
        </p:txBody>
      </p:sp>
      <p:sp>
        <p:nvSpPr>
          <p:cNvPr id="17" name="Hexagon 16">
            <a:extLst>
              <a:ext uri="{FF2B5EF4-FFF2-40B4-BE49-F238E27FC236}">
                <a16:creationId xmlns:a16="http://schemas.microsoft.com/office/drawing/2014/main" id="{FC1B5F55-5DFC-C450-D006-2F740F02704A}"/>
              </a:ext>
            </a:extLst>
          </p:cNvPr>
          <p:cNvSpPr/>
          <p:nvPr/>
        </p:nvSpPr>
        <p:spPr>
          <a:xfrm rot="16200000">
            <a:off x="8270875" y="1011238"/>
            <a:ext cx="1508125" cy="1323975"/>
          </a:xfrm>
          <a:prstGeom prst="hexagon">
            <a:avLst/>
          </a:prstGeom>
          <a:solidFill>
            <a:srgbClr val="1A1A2E"/>
          </a:solidFill>
          <a:ln>
            <a:solidFill>
              <a:srgbClr val="1A1A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  <a:latin typeface="Jost" pitchFamily="2" charset="0"/>
                <a:ea typeface="Jost" pitchFamily="2" charset="0"/>
              </a:rPr>
              <a:t>Pluralist / Promotion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  <p:bldP spid="35" grpId="0" animBg="1"/>
      <p:bldP spid="38" grpId="0" animBg="1"/>
      <p:bldP spid="40" grpId="0" animBg="1"/>
      <p:bldP spid="41" grpId="0" animBg="1"/>
      <p:bldP spid="43" grpId="0" animBg="1"/>
      <p:bldP spid="19" grpId="0" animBg="1"/>
      <p:bldP spid="21" grpId="0" animBg="1"/>
      <p:bldP spid="25" grpId="0" animBg="1"/>
      <p:bldP spid="27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CDBCEE-8CB7-F8F0-B635-070383D6D9DB}"/>
              </a:ext>
            </a:extLst>
          </p:cNvPr>
          <p:cNvSpPr/>
          <p:nvPr/>
        </p:nvSpPr>
        <p:spPr>
          <a:xfrm>
            <a:off x="1849438" y="3697288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040D6D-C241-BA68-6D39-37D3B3B792DE}"/>
              </a:ext>
            </a:extLst>
          </p:cNvPr>
          <p:cNvSpPr/>
          <p:nvPr/>
        </p:nvSpPr>
        <p:spPr>
          <a:xfrm>
            <a:off x="7464425" y="2052638"/>
            <a:ext cx="46038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9F7479-92CB-884C-A1AA-AE7C0BC9151F}"/>
              </a:ext>
            </a:extLst>
          </p:cNvPr>
          <p:cNvSpPr/>
          <p:nvPr/>
        </p:nvSpPr>
        <p:spPr>
          <a:xfrm>
            <a:off x="9513888" y="2614613"/>
            <a:ext cx="46037" cy="1082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F9838B-762A-54BE-E4EF-87A15582C261}"/>
              </a:ext>
            </a:extLst>
          </p:cNvPr>
          <p:cNvSpPr/>
          <p:nvPr/>
        </p:nvSpPr>
        <p:spPr>
          <a:xfrm>
            <a:off x="10491788" y="1990725"/>
            <a:ext cx="46037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49C6F43-8404-EC61-2B83-2B1B7C533DC6}"/>
              </a:ext>
            </a:extLst>
          </p:cNvPr>
          <p:cNvSpPr/>
          <p:nvPr/>
        </p:nvSpPr>
        <p:spPr>
          <a:xfrm>
            <a:off x="9363075" y="3578225"/>
            <a:ext cx="46038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A0B473-4B25-7BFB-239F-52DD1E55FDB0}"/>
              </a:ext>
            </a:extLst>
          </p:cNvPr>
          <p:cNvSpPr/>
          <p:nvPr/>
        </p:nvSpPr>
        <p:spPr>
          <a:xfrm>
            <a:off x="11156950" y="3429000"/>
            <a:ext cx="46038" cy="115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9A9C2D7-F0F8-03FC-2645-07BF4492352A}"/>
              </a:ext>
            </a:extLst>
          </p:cNvPr>
          <p:cNvSpPr/>
          <p:nvPr/>
        </p:nvSpPr>
        <p:spPr>
          <a:xfrm>
            <a:off x="5110163" y="1971675"/>
            <a:ext cx="46037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35DD9B-AC90-8942-9DA1-310F905580FC}"/>
              </a:ext>
            </a:extLst>
          </p:cNvPr>
          <p:cNvSpPr/>
          <p:nvPr/>
        </p:nvSpPr>
        <p:spPr>
          <a:xfrm>
            <a:off x="885825" y="2124075"/>
            <a:ext cx="46038" cy="147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AEDADF-EB19-458D-3F50-5B52DEC1E151}"/>
              </a:ext>
            </a:extLst>
          </p:cNvPr>
          <p:cNvSpPr/>
          <p:nvPr/>
        </p:nvSpPr>
        <p:spPr>
          <a:xfrm>
            <a:off x="3949700" y="3544888"/>
            <a:ext cx="46038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F3ED690-4DB0-52C8-89F0-81C5D7A4FC22}"/>
              </a:ext>
            </a:extLst>
          </p:cNvPr>
          <p:cNvSpPr/>
          <p:nvPr/>
        </p:nvSpPr>
        <p:spPr>
          <a:xfrm>
            <a:off x="2420938" y="2151063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C1F4032-FBCF-A905-6C2B-67AE2F2042B3}"/>
              </a:ext>
            </a:extLst>
          </p:cNvPr>
          <p:cNvSpPr/>
          <p:nvPr/>
        </p:nvSpPr>
        <p:spPr>
          <a:xfrm>
            <a:off x="4645025" y="1854200"/>
            <a:ext cx="977900" cy="2968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Transitional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BA0C7AF-F96F-D413-1369-F6198D271CF7}"/>
              </a:ext>
            </a:extLst>
          </p:cNvPr>
          <p:cNvSpPr/>
          <p:nvPr/>
        </p:nvSpPr>
        <p:spPr>
          <a:xfrm>
            <a:off x="6727825" y="1922463"/>
            <a:ext cx="1560513" cy="595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Mainstream with Modern Languages Teaching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80FFEB1-51AA-FAF5-9AAD-88C01E700072}"/>
              </a:ext>
            </a:extLst>
          </p:cNvPr>
          <p:cNvSpPr/>
          <p:nvPr/>
        </p:nvSpPr>
        <p:spPr>
          <a:xfrm>
            <a:off x="425450" y="1928813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Separatist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A4D857D-463F-3D64-05F5-E41005F2B4B9}"/>
              </a:ext>
            </a:extLst>
          </p:cNvPr>
          <p:cNvSpPr/>
          <p:nvPr/>
        </p:nvSpPr>
        <p:spPr>
          <a:xfrm>
            <a:off x="10714038" y="4529138"/>
            <a:ext cx="979487" cy="2492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Immersion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D67A6D-0F2D-83EE-4894-C49366AACACF}"/>
              </a:ext>
            </a:extLst>
          </p:cNvPr>
          <p:cNvSpPr/>
          <p:nvPr/>
        </p:nvSpPr>
        <p:spPr>
          <a:xfrm>
            <a:off x="8920163" y="4400550"/>
            <a:ext cx="977900" cy="676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Two-Way Dual Language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848BD07-50FD-7A37-3E28-17B7131C6672}"/>
              </a:ext>
            </a:extLst>
          </p:cNvPr>
          <p:cNvSpPr/>
          <p:nvPr/>
        </p:nvSpPr>
        <p:spPr>
          <a:xfrm>
            <a:off x="10002838" y="1827213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Heritage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0CB2F08-5B39-41B9-5186-3411CB7CAED6}"/>
              </a:ext>
            </a:extLst>
          </p:cNvPr>
          <p:cNvSpPr/>
          <p:nvPr/>
        </p:nvSpPr>
        <p:spPr>
          <a:xfrm>
            <a:off x="9045575" y="2435225"/>
            <a:ext cx="977900" cy="4191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Mainstream Bilingual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6DD9357-9614-94DA-96EA-7D953A259077}"/>
              </a:ext>
            </a:extLst>
          </p:cNvPr>
          <p:cNvSpPr/>
          <p:nvPr/>
        </p:nvSpPr>
        <p:spPr>
          <a:xfrm>
            <a:off x="3487738" y="4751388"/>
            <a:ext cx="977900" cy="4492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Submersion with pull-out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F772B30-9D6B-3981-3CBE-E676EA8A0D2A}"/>
              </a:ext>
            </a:extLst>
          </p:cNvPr>
          <p:cNvSpPr/>
          <p:nvPr/>
        </p:nvSpPr>
        <p:spPr>
          <a:xfrm>
            <a:off x="2001838" y="2124075"/>
            <a:ext cx="977900" cy="455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Sheltered Submersion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C6BB016-3F9C-03B8-3CDC-230DAB7BBDD4}"/>
              </a:ext>
            </a:extLst>
          </p:cNvPr>
          <p:cNvSpPr/>
          <p:nvPr/>
        </p:nvSpPr>
        <p:spPr>
          <a:xfrm>
            <a:off x="1384300" y="5016500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Submersion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9A25D87-45F5-3F71-B7A9-7D999BDEC63A}"/>
              </a:ext>
            </a:extLst>
          </p:cNvPr>
          <p:cNvSpPr/>
          <p:nvPr/>
        </p:nvSpPr>
        <p:spPr>
          <a:xfrm>
            <a:off x="619125" y="3351213"/>
            <a:ext cx="46038" cy="117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AF4315-9FDD-46EC-2251-7D47CF6ABDED}"/>
              </a:ext>
            </a:extLst>
          </p:cNvPr>
          <p:cNvSpPr/>
          <p:nvPr/>
        </p:nvSpPr>
        <p:spPr>
          <a:xfrm>
            <a:off x="73025" y="4343400"/>
            <a:ext cx="1141413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Segregationist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6B8884-5225-A3A9-4C85-09D088111C4F}"/>
              </a:ext>
            </a:extLst>
          </p:cNvPr>
          <p:cNvSpPr/>
          <p:nvPr/>
        </p:nvSpPr>
        <p:spPr>
          <a:xfrm rot="10800000">
            <a:off x="523875" y="3325813"/>
            <a:ext cx="11218863" cy="419100"/>
          </a:xfrm>
          <a:prstGeom prst="rect">
            <a:avLst/>
          </a:prstGeom>
          <a:gradFill flip="none" rotWithShape="1">
            <a:gsLst>
              <a:gs pos="61000">
                <a:srgbClr val="0070C0"/>
              </a:gs>
              <a:gs pos="35000">
                <a:srgbClr val="FFC000"/>
              </a:gs>
              <a:gs pos="0">
                <a:srgbClr val="C00000"/>
              </a:gs>
              <a:gs pos="82000">
                <a:schemeClr val="accent6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00" dirty="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85254-590799441_medium.mp4">
            <a:hlinkClick r:id="" action="ppaction://media"/>
            <a:extLst>
              <a:ext uri="{FF2B5EF4-FFF2-40B4-BE49-F238E27FC236}">
                <a16:creationId xmlns:a16="http://schemas.microsoft.com/office/drawing/2014/main" id="{DBC8D3D2-B894-99CE-7623-F56EF332056B}"/>
              </a:ext>
            </a:extLst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374775"/>
            <a:ext cx="6967538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46E7401-FE10-31A1-EF50-61BF68658A7E}"/>
              </a:ext>
            </a:extLst>
          </p:cNvPr>
          <p:cNvSpPr/>
          <p:nvPr/>
        </p:nvSpPr>
        <p:spPr>
          <a:xfrm rot="10800000">
            <a:off x="3722688" y="5289550"/>
            <a:ext cx="4673600" cy="417513"/>
          </a:xfrm>
          <a:prstGeom prst="rect">
            <a:avLst/>
          </a:prstGeom>
          <a:gradFill flip="none" rotWithShape="1">
            <a:gsLst>
              <a:gs pos="71000">
                <a:srgbClr val="0070C0"/>
              </a:gs>
              <a:gs pos="35000">
                <a:srgbClr val="FFC000"/>
              </a:gs>
              <a:gs pos="0">
                <a:srgbClr val="C00000"/>
              </a:gs>
              <a:gs pos="100000">
                <a:schemeClr val="accent6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568455F-D0EB-B47D-3DF2-C83D65BDEB00}"/>
              </a:ext>
            </a:extLst>
          </p:cNvPr>
          <p:cNvSpPr/>
          <p:nvPr/>
        </p:nvSpPr>
        <p:spPr>
          <a:xfrm>
            <a:off x="7112000" y="2024063"/>
            <a:ext cx="1368425" cy="2921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1974 Lau v Nichols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72D363-7B6E-8999-CD70-63AAEAD6B965}"/>
              </a:ext>
            </a:extLst>
          </p:cNvPr>
          <p:cNvSpPr/>
          <p:nvPr/>
        </p:nvSpPr>
        <p:spPr>
          <a:xfrm>
            <a:off x="7686675" y="1563688"/>
            <a:ext cx="1882775" cy="2952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1968 Bilingual Education Act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6BFD8F-117F-CB64-2C9A-CFEEC2404C1C}"/>
              </a:ext>
            </a:extLst>
          </p:cNvPr>
          <p:cNvSpPr/>
          <p:nvPr/>
        </p:nvSpPr>
        <p:spPr>
          <a:xfrm>
            <a:off x="3384550" y="2443163"/>
            <a:ext cx="979488" cy="29686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1981 Reagan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17BA54-C861-597C-7816-EB2FF3046CA8}"/>
              </a:ext>
            </a:extLst>
          </p:cNvPr>
          <p:cNvSpPr/>
          <p:nvPr/>
        </p:nvSpPr>
        <p:spPr>
          <a:xfrm>
            <a:off x="4029075" y="2925763"/>
            <a:ext cx="977900" cy="29686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1988 Bennet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17732B-1C39-0ADC-7A36-9AEF920A0898}"/>
              </a:ext>
            </a:extLst>
          </p:cNvPr>
          <p:cNvSpPr/>
          <p:nvPr/>
        </p:nvSpPr>
        <p:spPr>
          <a:xfrm>
            <a:off x="6299200" y="3370263"/>
            <a:ext cx="2316163" cy="29686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1994 Clinton: America’s School Act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25C3F6B-8644-B78E-B775-2D76CF11ED32}"/>
              </a:ext>
            </a:extLst>
          </p:cNvPr>
          <p:cNvSpPr/>
          <p:nvPr/>
        </p:nvSpPr>
        <p:spPr>
          <a:xfrm>
            <a:off x="3384550" y="4743450"/>
            <a:ext cx="979488" cy="29686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2025 Trump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05A9E28-EA44-347F-AC10-EC4A6F6885BD}"/>
              </a:ext>
            </a:extLst>
          </p:cNvPr>
          <p:cNvSpPr/>
          <p:nvPr/>
        </p:nvSpPr>
        <p:spPr>
          <a:xfrm>
            <a:off x="6556375" y="4341813"/>
            <a:ext cx="2232025" cy="29686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2015 Every Student Succeeds Act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C8061F-DE38-8737-191A-B632812F1404}"/>
              </a:ext>
            </a:extLst>
          </p:cNvPr>
          <p:cNvSpPr/>
          <p:nvPr/>
        </p:nvSpPr>
        <p:spPr>
          <a:xfrm>
            <a:off x="3657600" y="3778250"/>
            <a:ext cx="1312863" cy="41751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Jost" pitchFamily="2" charset="0"/>
                <a:ea typeface="Jost" pitchFamily="2" charset="0"/>
              </a:rPr>
              <a:t>2001 No Child Left Behind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699FB14-D87D-284C-5CB1-1F8340F69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341313"/>
            <a:ext cx="3059112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12755B-D154-8181-10ED-30A6184BDDFA}"/>
              </a:ext>
            </a:extLst>
          </p:cNvPr>
          <p:cNvSpPr txBox="1"/>
          <p:nvPr/>
        </p:nvSpPr>
        <p:spPr>
          <a:xfrm>
            <a:off x="10872512" y="6492239"/>
            <a:ext cx="116891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Casanova, 1991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8" grpId="0" animBg="1"/>
      <p:bldP spid="13" grpId="0" animBg="1"/>
      <p:bldP spid="17" grpId="0" animBg="1"/>
      <p:bldP spid="21" grpId="0" animBg="1"/>
      <p:bldP spid="24" grpId="0" animBg="1"/>
      <p:bldP spid="27" grpId="0" animBg="1"/>
      <p:bldP spid="29" grpId="0" animBg="1"/>
      <p:bldP spid="32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>
            <a:extLst>
              <a:ext uri="{FF2B5EF4-FFF2-40B4-BE49-F238E27FC236}">
                <a16:creationId xmlns:a16="http://schemas.microsoft.com/office/drawing/2014/main" id="{93374CC2-FCF3-06C3-4FCE-3038C79B6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-92075"/>
            <a:ext cx="12458700" cy="7126288"/>
          </a:xfrm>
          <a:prstGeom prst="rect">
            <a:avLst/>
          </a:prstGeom>
          <a:solidFill>
            <a:srgbClr val="1621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118933E-C940-B872-A0FF-70F65BCD746B}"/>
              </a:ext>
            </a:extLst>
          </p:cNvPr>
          <p:cNvGrpSpPr>
            <a:grpSpLocks/>
          </p:cNvGrpSpPr>
          <p:nvPr/>
        </p:nvGrpSpPr>
        <p:grpSpPr bwMode="auto">
          <a:xfrm>
            <a:off x="4576763" y="107950"/>
            <a:ext cx="1984375" cy="811213"/>
            <a:chOff x="4576763" y="107950"/>
            <a:chExt cx="1984375" cy="811213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DCD12C5-C1B6-9D57-48D5-E6B81516C5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62488" y="371475"/>
              <a:ext cx="1303337" cy="47625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822510C-4CEC-BBE5-FF80-17D5521D10CC}"/>
                </a:ext>
              </a:extLst>
            </p:cNvPr>
            <p:cNvSpPr/>
            <p:nvPr/>
          </p:nvSpPr>
          <p:spPr>
            <a:xfrm>
              <a:off x="5230813" y="107950"/>
              <a:ext cx="1330325" cy="654050"/>
            </a:xfrm>
            <a:prstGeom prst="rect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/>
                <a:t>Canada</a:t>
              </a:r>
              <a:endParaRPr lang="en-GB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66B6D4A-2E82-9037-173D-5C8D4922F4E6}"/>
                </a:ext>
              </a:extLst>
            </p:cNvPr>
            <p:cNvSpPr/>
            <p:nvPr/>
          </p:nvSpPr>
          <p:spPr>
            <a:xfrm>
              <a:off x="4576763" y="809625"/>
              <a:ext cx="107950" cy="109538"/>
            </a:xfrm>
            <a:prstGeom prst="ellipse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89ECC8C-7BB1-47B1-6DDA-61E67B920530}"/>
              </a:ext>
            </a:extLst>
          </p:cNvPr>
          <p:cNvGrpSpPr>
            <a:grpSpLocks/>
          </p:cNvGrpSpPr>
          <p:nvPr/>
        </p:nvGrpSpPr>
        <p:grpSpPr bwMode="auto">
          <a:xfrm>
            <a:off x="4013200" y="2359025"/>
            <a:ext cx="2006600" cy="654050"/>
            <a:chOff x="4013200" y="2359025"/>
            <a:chExt cx="2006600" cy="65405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455961C-6867-9515-1EB6-89AB3555E6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49775" y="2647950"/>
              <a:ext cx="1409700" cy="1651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E258909-E8BE-703D-E750-FE6DD1DBEAD3}"/>
                </a:ext>
              </a:extLst>
            </p:cNvPr>
            <p:cNvSpPr/>
            <p:nvPr/>
          </p:nvSpPr>
          <p:spPr>
            <a:xfrm flipH="1">
              <a:off x="4013200" y="2359025"/>
              <a:ext cx="1330325" cy="654050"/>
            </a:xfrm>
            <a:prstGeom prst="rect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Catalonian / Basque / Galician</a:t>
              </a:r>
              <a:endParaRPr lang="en-GB" sz="1400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C7F722A-C9E2-052E-4A32-A2543EB8999D}"/>
                </a:ext>
              </a:extLst>
            </p:cNvPr>
            <p:cNvSpPr/>
            <p:nvPr/>
          </p:nvSpPr>
          <p:spPr>
            <a:xfrm flipH="1">
              <a:off x="5911850" y="2593975"/>
              <a:ext cx="107950" cy="107950"/>
            </a:xfrm>
            <a:prstGeom prst="ellipse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42B034A-E1D1-A5CF-F588-4178F834A901}"/>
              </a:ext>
            </a:extLst>
          </p:cNvPr>
          <p:cNvGrpSpPr>
            <a:grpSpLocks/>
          </p:cNvGrpSpPr>
          <p:nvPr/>
        </p:nvGrpSpPr>
        <p:grpSpPr bwMode="auto">
          <a:xfrm>
            <a:off x="4035425" y="1357313"/>
            <a:ext cx="1984375" cy="809625"/>
            <a:chOff x="4035425" y="1357313"/>
            <a:chExt cx="1984375" cy="809625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3615E60-8F78-FE88-B8BD-634447F6EFA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30738" y="1620838"/>
              <a:ext cx="1303337" cy="47466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9C4A2C7-A0BD-FD2C-C46C-34F06F3495EA}"/>
                </a:ext>
              </a:extLst>
            </p:cNvPr>
            <p:cNvSpPr/>
            <p:nvPr/>
          </p:nvSpPr>
          <p:spPr>
            <a:xfrm flipH="1">
              <a:off x="4035425" y="1357313"/>
              <a:ext cx="1330325" cy="654050"/>
            </a:xfrm>
            <a:prstGeom prst="rect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/>
                <a:t>Wales</a:t>
              </a:r>
              <a:endParaRPr lang="en-GB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4E75E33-BB1C-7FC5-4AD4-D7AA146F78EE}"/>
                </a:ext>
              </a:extLst>
            </p:cNvPr>
            <p:cNvSpPr/>
            <p:nvPr/>
          </p:nvSpPr>
          <p:spPr>
            <a:xfrm flipH="1">
              <a:off x="5911850" y="2058988"/>
              <a:ext cx="107950" cy="107950"/>
            </a:xfrm>
            <a:prstGeom prst="ellipse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65E6A3A-18A6-57F0-665E-453AE05E5E77}"/>
              </a:ext>
            </a:extLst>
          </p:cNvPr>
          <p:cNvGrpSpPr/>
          <p:nvPr/>
        </p:nvGrpSpPr>
        <p:grpSpPr>
          <a:xfrm>
            <a:off x="369763" y="1987674"/>
            <a:ext cx="1906808" cy="1405093"/>
            <a:chOff x="369763" y="1987674"/>
            <a:chExt cx="1906808" cy="1405093"/>
          </a:xfrm>
          <a:solidFill>
            <a:srgbClr val="16213E"/>
          </a:solidFill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24D1E8C-84C4-2739-8F20-5D87652594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25244" y="2041845"/>
              <a:ext cx="991342" cy="848700"/>
            </a:xfrm>
            <a:prstGeom prst="line">
              <a:avLst/>
            </a:prstGeom>
            <a:grpFill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643582B-27EA-0C11-B2D9-18B1D225EB7E}"/>
                </a:ext>
              </a:extLst>
            </p:cNvPr>
            <p:cNvSpPr/>
            <p:nvPr/>
          </p:nvSpPr>
          <p:spPr>
            <a:xfrm flipH="1">
              <a:off x="369763" y="2738386"/>
              <a:ext cx="1330430" cy="65438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/>
                <a:t>USA</a:t>
              </a:r>
              <a:endParaRPr lang="en-GB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E6C45E6-80F0-8EB0-9180-75C0FDB65541}"/>
                </a:ext>
              </a:extLst>
            </p:cNvPr>
            <p:cNvSpPr/>
            <p:nvPr/>
          </p:nvSpPr>
          <p:spPr>
            <a:xfrm flipH="1">
              <a:off x="2168571" y="1987674"/>
              <a:ext cx="108000" cy="10834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9371701-2C38-FEE5-1297-10F46BE62B83}"/>
              </a:ext>
            </a:extLst>
          </p:cNvPr>
          <p:cNvGrpSpPr>
            <a:grpSpLocks/>
          </p:cNvGrpSpPr>
          <p:nvPr/>
        </p:nvGrpSpPr>
        <p:grpSpPr bwMode="auto">
          <a:xfrm>
            <a:off x="5789613" y="2300288"/>
            <a:ext cx="1330325" cy="1366837"/>
            <a:chOff x="5789613" y="2300288"/>
            <a:chExt cx="1330325" cy="136683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F8E2D7F-F373-F4F7-2C6E-FF0F7633869D}"/>
                </a:ext>
              </a:extLst>
            </p:cNvPr>
            <p:cNvCxnSpPr>
              <a:cxnSpLocks/>
            </p:cNvCxnSpPr>
            <p:nvPr/>
          </p:nvCxnSpPr>
          <p:spPr>
            <a:xfrm>
              <a:off x="6407150" y="2354263"/>
              <a:ext cx="79375" cy="88423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074B943-07E7-1B38-CB09-D64B17446B46}"/>
                </a:ext>
              </a:extLst>
            </p:cNvPr>
            <p:cNvSpPr/>
            <p:nvPr/>
          </p:nvSpPr>
          <p:spPr>
            <a:xfrm>
              <a:off x="5789613" y="3013075"/>
              <a:ext cx="1330325" cy="654050"/>
            </a:xfrm>
            <a:prstGeom prst="rect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European School Model </a:t>
              </a:r>
              <a:endParaRPr lang="en-GB" sz="1400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0D7937C-6D2D-C364-76D5-AED219E0D85E}"/>
                </a:ext>
              </a:extLst>
            </p:cNvPr>
            <p:cNvSpPr/>
            <p:nvPr/>
          </p:nvSpPr>
          <p:spPr>
            <a:xfrm>
              <a:off x="6353175" y="2300288"/>
              <a:ext cx="107950" cy="109537"/>
            </a:xfrm>
            <a:prstGeom prst="ellipse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A9EC087-85FB-4ED4-63C1-169B85014FD7}"/>
              </a:ext>
            </a:extLst>
          </p:cNvPr>
          <p:cNvGrpSpPr/>
          <p:nvPr/>
        </p:nvGrpSpPr>
        <p:grpSpPr>
          <a:xfrm>
            <a:off x="6699821" y="635052"/>
            <a:ext cx="1984813" cy="810391"/>
            <a:chOff x="4576332" y="108342"/>
            <a:chExt cx="1984813" cy="810391"/>
          </a:xfrm>
          <a:solidFill>
            <a:srgbClr val="16213E"/>
          </a:solidFill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61A872B5-3EC4-64C4-127C-D1AEBFFEE40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62321" y="371995"/>
              <a:ext cx="1303782" cy="475232"/>
            </a:xfrm>
            <a:prstGeom prst="line">
              <a:avLst/>
            </a:prstGeom>
            <a:grpFill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CC2B1A6-B22A-5F62-B3C2-5C028EB60B19}"/>
                </a:ext>
              </a:extLst>
            </p:cNvPr>
            <p:cNvSpPr/>
            <p:nvPr/>
          </p:nvSpPr>
          <p:spPr>
            <a:xfrm>
              <a:off x="5230715" y="108342"/>
              <a:ext cx="1330430" cy="65438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/>
                <a:t>Sámi</a:t>
              </a:r>
              <a:endParaRPr lang="en-GB" dirty="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579A86B-033F-301B-4B42-37FBC9C671E7}"/>
                </a:ext>
              </a:extLst>
            </p:cNvPr>
            <p:cNvSpPr/>
            <p:nvPr/>
          </p:nvSpPr>
          <p:spPr>
            <a:xfrm>
              <a:off x="4576332" y="810392"/>
              <a:ext cx="108000" cy="10834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7A959F-7605-A108-BF9E-695572EE0FF8}"/>
              </a:ext>
            </a:extLst>
          </p:cNvPr>
          <p:cNvGrpSpPr>
            <a:grpSpLocks/>
          </p:cNvGrpSpPr>
          <p:nvPr/>
        </p:nvGrpSpPr>
        <p:grpSpPr bwMode="auto">
          <a:xfrm>
            <a:off x="7569200" y="3503613"/>
            <a:ext cx="2066925" cy="1112837"/>
            <a:chOff x="7569148" y="3503755"/>
            <a:chExt cx="2066321" cy="1112861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BEF8D893-1CA9-84A5-D9D5-011EA807550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76966" y="3557731"/>
              <a:ext cx="1304544" cy="474672"/>
            </a:xfrm>
            <a:prstGeom prst="line">
              <a:avLst/>
            </a:prstGeom>
            <a:solidFill>
              <a:srgbClr val="16213E"/>
            </a:solidFill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56E557A-BC50-B2E9-6CF3-45B36BCD159E}"/>
                </a:ext>
              </a:extLst>
            </p:cNvPr>
            <p:cNvSpPr/>
            <p:nvPr/>
          </p:nvSpPr>
          <p:spPr>
            <a:xfrm>
              <a:off x="7569148" y="3962552"/>
              <a:ext cx="1329936" cy="654064"/>
            </a:xfrm>
            <a:prstGeom prst="rect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Cambodia</a:t>
              </a:r>
              <a:endParaRPr lang="en-GB" sz="1400" dirty="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715AD38-E1F5-C5E9-EFFB-C62A5B03358C}"/>
                </a:ext>
              </a:extLst>
            </p:cNvPr>
            <p:cNvSpPr/>
            <p:nvPr/>
          </p:nvSpPr>
          <p:spPr>
            <a:xfrm>
              <a:off x="9527551" y="3503755"/>
              <a:ext cx="107918" cy="107952"/>
            </a:xfrm>
            <a:prstGeom prst="ellipse">
              <a:avLst/>
            </a:prstGeom>
            <a:solidFill>
              <a:srgbClr val="1621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2D02513-9FF4-5EE2-07C3-112D1495F755}"/>
              </a:ext>
            </a:extLst>
          </p:cNvPr>
          <p:cNvSpPr/>
          <p:nvPr/>
        </p:nvSpPr>
        <p:spPr>
          <a:xfrm>
            <a:off x="0" y="0"/>
            <a:ext cx="4025900" cy="6858000"/>
          </a:xfrm>
          <a:prstGeom prst="rect">
            <a:avLst/>
          </a:prstGeom>
          <a:solidFill>
            <a:srgbClr val="1621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171C2E2-ACF2-A2A9-F65D-E05900178A99}"/>
              </a:ext>
            </a:extLst>
          </p:cNvPr>
          <p:cNvSpPr/>
          <p:nvPr/>
        </p:nvSpPr>
        <p:spPr>
          <a:xfrm>
            <a:off x="144463" y="469900"/>
            <a:ext cx="3692525" cy="49053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BOURHIS CONTINUUM – FAR END</a:t>
            </a:r>
            <a:endParaRPr lang="en-GB" sz="1600" dirty="0"/>
          </a:p>
        </p:txBody>
      </p:sp>
      <p:sp>
        <p:nvSpPr>
          <p:cNvPr id="13316" name="TextBox 9">
            <a:extLst>
              <a:ext uri="{FF2B5EF4-FFF2-40B4-BE49-F238E27FC236}">
                <a16:creationId xmlns:a16="http://schemas.microsoft.com/office/drawing/2014/main" id="{11DD7A02-6A18-AB93-E797-3FFD2FEC7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1343025"/>
            <a:ext cx="3692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Ethnist ideology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B8481"/>
                </a:solidFill>
                <a:latin typeface="Jost" pitchFamily="2" charset="0"/>
                <a:ea typeface="Jost" pitchFamily="2" charset="0"/>
                <a:cs typeface="Times New Roman" panose="02020603050405020304" pitchFamily="18" charset="0"/>
              </a:rPr>
              <a:t>Language as a threat to national unity</a:t>
            </a:r>
            <a:endParaRPr lang="en-GB" altLang="en-US" sz="1200">
              <a:solidFill>
                <a:srgbClr val="8B8481"/>
              </a:solidFill>
              <a:latin typeface="Jost" pitchFamily="2" charset="0"/>
              <a:ea typeface="Jost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E07D998-32D9-3C2F-9455-A69008BF903C}"/>
              </a:ext>
            </a:extLst>
          </p:cNvPr>
          <p:cNvSpPr/>
          <p:nvPr/>
        </p:nvSpPr>
        <p:spPr>
          <a:xfrm>
            <a:off x="166688" y="4410075"/>
            <a:ext cx="3692525" cy="582613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WILEY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Repression-oriented policy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9D2AF9-D084-3278-89FA-801A83FF493C}"/>
              </a:ext>
            </a:extLst>
          </p:cNvPr>
          <p:cNvSpPr/>
          <p:nvPr/>
        </p:nvSpPr>
        <p:spPr>
          <a:xfrm>
            <a:off x="166688" y="4410075"/>
            <a:ext cx="46037" cy="58261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A8223F-7009-089B-B65E-BBE483B84585}"/>
              </a:ext>
            </a:extLst>
          </p:cNvPr>
          <p:cNvSpPr/>
          <p:nvPr/>
        </p:nvSpPr>
        <p:spPr>
          <a:xfrm>
            <a:off x="166688" y="6038850"/>
            <a:ext cx="3692525" cy="581025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SKUTNABB - KANGAS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Overt policy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573B0E-AD9E-A31C-592B-7371061D50A4}"/>
              </a:ext>
            </a:extLst>
          </p:cNvPr>
          <p:cNvSpPr/>
          <p:nvPr/>
        </p:nvSpPr>
        <p:spPr>
          <a:xfrm>
            <a:off x="166688" y="6038850"/>
            <a:ext cx="46037" cy="58102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31EFAB-4585-8397-C3FB-85D6084DFCF9}"/>
              </a:ext>
            </a:extLst>
          </p:cNvPr>
          <p:cNvSpPr/>
          <p:nvPr/>
        </p:nvSpPr>
        <p:spPr>
          <a:xfrm>
            <a:off x="166688" y="5218113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RUIZ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Language as a problem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2105753-A009-DAE2-9ADC-D20265CC801B}"/>
              </a:ext>
            </a:extLst>
          </p:cNvPr>
          <p:cNvSpPr/>
          <p:nvPr/>
        </p:nvSpPr>
        <p:spPr>
          <a:xfrm>
            <a:off x="166688" y="5218113"/>
            <a:ext cx="46037" cy="58261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5B4A68-7547-F621-1EBD-68F6FE78A294}"/>
              </a:ext>
            </a:extLst>
          </p:cNvPr>
          <p:cNvSpPr/>
          <p:nvPr/>
        </p:nvSpPr>
        <p:spPr>
          <a:xfrm>
            <a:off x="5172075" y="904875"/>
            <a:ext cx="2808288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Francoist Spain, 1939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Using national unity as an excuse, Catalan, Basque and Galician were banned from public education.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0228E6F-14CE-5244-0668-479C550EAD52}"/>
              </a:ext>
            </a:extLst>
          </p:cNvPr>
          <p:cNvSpPr/>
          <p:nvPr/>
        </p:nvSpPr>
        <p:spPr>
          <a:xfrm>
            <a:off x="5260975" y="1654175"/>
            <a:ext cx="125413" cy="127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F01654-AECE-8183-74F3-C19E96A58055}"/>
              </a:ext>
            </a:extLst>
          </p:cNvPr>
          <p:cNvSpPr txBox="1"/>
          <p:nvPr/>
        </p:nvSpPr>
        <p:spPr>
          <a:xfrm>
            <a:off x="5172075" y="474663"/>
            <a:ext cx="291623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CASE EVIDENCE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307F7D9-0B76-791E-60D3-411A18FBE489}"/>
              </a:ext>
            </a:extLst>
          </p:cNvPr>
          <p:cNvSpPr/>
          <p:nvPr/>
        </p:nvSpPr>
        <p:spPr>
          <a:xfrm>
            <a:off x="8358188" y="3544888"/>
            <a:ext cx="2808287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200" b="1" dirty="0"/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Wales, The Treason of the Blue Books, 1847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Using Welsh in the educational environment was forbidden and the use of the Welsh Not was implemented.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D54BCD7-EE0C-648F-D728-9A34C66745E5}"/>
              </a:ext>
            </a:extLst>
          </p:cNvPr>
          <p:cNvSpPr/>
          <p:nvPr/>
        </p:nvSpPr>
        <p:spPr>
          <a:xfrm>
            <a:off x="5172075" y="3544888"/>
            <a:ext cx="2808288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Manitoba, Canada, 1890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French was banned (in </a:t>
            </a:r>
            <a:r>
              <a:rPr lang="en-US" sz="1200" dirty="0" err="1">
                <a:solidFill>
                  <a:srgbClr val="8699A0"/>
                </a:solidFill>
              </a:rPr>
              <a:t>favour</a:t>
            </a:r>
            <a:r>
              <a:rPr lang="en-US" sz="1200" dirty="0">
                <a:solidFill>
                  <a:srgbClr val="8699A0"/>
                </a:solidFill>
              </a:rPr>
              <a:t> of the English language) and physical punishment was used in schools.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6157B03-69F4-ABC2-1EDB-71E42A5C1EB5}"/>
              </a:ext>
            </a:extLst>
          </p:cNvPr>
          <p:cNvSpPr/>
          <p:nvPr/>
        </p:nvSpPr>
        <p:spPr>
          <a:xfrm>
            <a:off x="8358188" y="904875"/>
            <a:ext cx="2808287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/>
              <a:t>Nordic boarding schools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rgbClr val="8699A0"/>
                </a:solidFill>
              </a:rPr>
              <a:t>Sámi children were taken away from their families and forced into boarding schools. The use of their language was punished.</a:t>
            </a:r>
            <a:endParaRPr lang="en-US" sz="1200" dirty="0">
              <a:solidFill>
                <a:srgbClr val="8699A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D14B2DC-7151-5010-572C-812CF79835E4}"/>
              </a:ext>
            </a:extLst>
          </p:cNvPr>
          <p:cNvSpPr/>
          <p:nvPr/>
        </p:nvSpPr>
        <p:spPr>
          <a:xfrm>
            <a:off x="5260975" y="4284663"/>
            <a:ext cx="125413" cy="1254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22EA452-A411-736F-6F41-E4918AB5373D}"/>
              </a:ext>
            </a:extLst>
          </p:cNvPr>
          <p:cNvSpPr/>
          <p:nvPr/>
        </p:nvSpPr>
        <p:spPr>
          <a:xfrm>
            <a:off x="8429625" y="4284663"/>
            <a:ext cx="125413" cy="1254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0A41AADB-B6B9-8EFE-D2E7-1063A655B794}"/>
              </a:ext>
            </a:extLst>
          </p:cNvPr>
          <p:cNvSpPr/>
          <p:nvPr/>
        </p:nvSpPr>
        <p:spPr>
          <a:xfrm>
            <a:off x="8429625" y="1570038"/>
            <a:ext cx="125413" cy="1254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7E63CB-D335-AD1D-164F-8B3606BAF6A9}"/>
              </a:ext>
            </a:extLst>
          </p:cNvPr>
          <p:cNvSpPr txBox="1"/>
          <p:nvPr/>
        </p:nvSpPr>
        <p:spPr>
          <a:xfrm>
            <a:off x="7002210" y="2989590"/>
            <a:ext cx="9781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Penelo, 2009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7CC325-6A11-0ADE-0085-665190818799}"/>
              </a:ext>
            </a:extLst>
          </p:cNvPr>
          <p:cNvSpPr txBox="1"/>
          <p:nvPr/>
        </p:nvSpPr>
        <p:spPr>
          <a:xfrm>
            <a:off x="10188322" y="2989590"/>
            <a:ext cx="9492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Bryant, 2024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86CDAF-5291-134D-A288-CC1585C7EBC9}"/>
              </a:ext>
            </a:extLst>
          </p:cNvPr>
          <p:cNvSpPr txBox="1"/>
          <p:nvPr/>
        </p:nvSpPr>
        <p:spPr>
          <a:xfrm>
            <a:off x="10188321" y="5584011"/>
            <a:ext cx="10214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UWTSD, 2023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E14C0F-095F-9535-47FD-85D80AF34F94}"/>
              </a:ext>
            </a:extLst>
          </p:cNvPr>
          <p:cNvSpPr txBox="1"/>
          <p:nvPr/>
        </p:nvSpPr>
        <p:spPr>
          <a:xfrm>
            <a:off x="6894734" y="5629603"/>
            <a:ext cx="10967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Genesee, 1988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4" grpId="0" animBg="1"/>
      <p:bldP spid="27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2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9E923A-A1A6-9AAB-1C19-7D009E110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358775"/>
            <a:ext cx="3398838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F2A645-6229-DC48-CFD4-16212E1ED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4911725"/>
            <a:ext cx="3492500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D408F6-32C3-5447-F038-D500F0AD3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1" r="7376" b="49669"/>
          <a:stretch>
            <a:fillRect/>
          </a:stretch>
        </p:blipFill>
        <p:spPr bwMode="auto">
          <a:xfrm>
            <a:off x="4186238" y="3132138"/>
            <a:ext cx="3560762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59C83D-4F5B-99F8-41C0-47A6D4BB6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5" y="327025"/>
            <a:ext cx="3205163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E225C2-9A25-A265-BBF4-9A0098B9D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532063"/>
            <a:ext cx="3554412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5F9388-D0CE-82D4-C2D8-60B5E9702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241300"/>
            <a:ext cx="2951162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F3FEFB7-0CD0-18DD-BB3F-0984F1463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850" y="3552825"/>
            <a:ext cx="3205163" cy="271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CCD39CB-9E02-3E8E-41A4-B0359DB9F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63" y="4762500"/>
            <a:ext cx="3794125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C1138681-1E52-5AA8-09B6-933E8C3AF121}"/>
              </a:ext>
            </a:extLst>
          </p:cNvPr>
          <p:cNvSpPr/>
          <p:nvPr/>
        </p:nvSpPr>
        <p:spPr>
          <a:xfrm>
            <a:off x="5172075" y="4473575"/>
            <a:ext cx="5994400" cy="1417638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Cambodia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The Language is seen as a right and its teaching, promoted by the government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3E7CA0-25FC-310E-7A3B-4AA909CF05D2}"/>
              </a:ext>
            </a:extLst>
          </p:cNvPr>
          <p:cNvSpPr/>
          <p:nvPr/>
        </p:nvSpPr>
        <p:spPr>
          <a:xfrm>
            <a:off x="0" y="0"/>
            <a:ext cx="4025900" cy="6858000"/>
          </a:xfrm>
          <a:prstGeom prst="rect">
            <a:avLst/>
          </a:prstGeom>
          <a:solidFill>
            <a:srgbClr val="1621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E768D6-1F44-7A92-D7BE-6C62E6230921}"/>
              </a:ext>
            </a:extLst>
          </p:cNvPr>
          <p:cNvSpPr/>
          <p:nvPr/>
        </p:nvSpPr>
        <p:spPr>
          <a:xfrm>
            <a:off x="144463" y="469900"/>
            <a:ext cx="3692525" cy="4905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BOURHIS CONTINUUM – ASSIMILATION</a:t>
            </a:r>
            <a:endParaRPr lang="en-GB" sz="1600" dirty="0"/>
          </a:p>
        </p:txBody>
      </p:sp>
      <p:sp>
        <p:nvSpPr>
          <p:cNvPr id="16389" name="TextBox 9">
            <a:extLst>
              <a:ext uri="{FF2B5EF4-FFF2-40B4-BE49-F238E27FC236}">
                <a16:creationId xmlns:a16="http://schemas.microsoft.com/office/drawing/2014/main" id="{313E3342-84D9-F8C8-DD72-E33F0094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1343025"/>
            <a:ext cx="3692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Assimilation ideology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B8481"/>
                </a:solidFill>
                <a:latin typeface="Jost" pitchFamily="2" charset="0"/>
                <a:ea typeface="Jost" pitchFamily="2" charset="0"/>
                <a:cs typeface="Times New Roman" panose="02020603050405020304" pitchFamily="18" charset="0"/>
              </a:rPr>
              <a:t>Language as an obstacle</a:t>
            </a:r>
            <a:endParaRPr lang="en-GB" altLang="en-US" sz="1200">
              <a:solidFill>
                <a:srgbClr val="8B8481"/>
              </a:solidFill>
              <a:latin typeface="Jost" pitchFamily="2" charset="0"/>
              <a:ea typeface="Jost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B3893D-BD89-B4AC-C134-F0E15E0AC42A}"/>
              </a:ext>
            </a:extLst>
          </p:cNvPr>
          <p:cNvSpPr/>
          <p:nvPr/>
        </p:nvSpPr>
        <p:spPr>
          <a:xfrm>
            <a:off x="166688" y="3602038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WILEY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Restriction-oriented policy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49DC14-D513-D1FD-3851-A6F3D78ACEE7}"/>
              </a:ext>
            </a:extLst>
          </p:cNvPr>
          <p:cNvSpPr/>
          <p:nvPr/>
        </p:nvSpPr>
        <p:spPr>
          <a:xfrm>
            <a:off x="166688" y="3602038"/>
            <a:ext cx="46037" cy="5826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C24BF94-125B-C934-0286-3F2B0690AC98}"/>
              </a:ext>
            </a:extLst>
          </p:cNvPr>
          <p:cNvSpPr/>
          <p:nvPr/>
        </p:nvSpPr>
        <p:spPr>
          <a:xfrm>
            <a:off x="166688" y="5230813"/>
            <a:ext cx="3692525" cy="581025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TOSI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Concealed assimilation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7DE07A-B7DF-62D6-FFFF-FB93A7F4FEFC}"/>
              </a:ext>
            </a:extLst>
          </p:cNvPr>
          <p:cNvSpPr/>
          <p:nvPr/>
        </p:nvSpPr>
        <p:spPr>
          <a:xfrm>
            <a:off x="166688" y="5230813"/>
            <a:ext cx="46037" cy="5810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9520087-F344-9FCF-DB68-A29E189489CF}"/>
              </a:ext>
            </a:extLst>
          </p:cNvPr>
          <p:cNvSpPr/>
          <p:nvPr/>
        </p:nvSpPr>
        <p:spPr>
          <a:xfrm>
            <a:off x="166688" y="4410075"/>
            <a:ext cx="3692525" cy="582613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RUIZ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Language as a problem (disguised)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8AEA2FA-6CCA-CB91-E648-F37EFB51BBF4}"/>
              </a:ext>
            </a:extLst>
          </p:cNvPr>
          <p:cNvSpPr/>
          <p:nvPr/>
        </p:nvSpPr>
        <p:spPr>
          <a:xfrm>
            <a:off x="166688" y="4410075"/>
            <a:ext cx="46037" cy="5826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F464CAC-6E4D-BBFB-4BBD-64266E6C9652}"/>
              </a:ext>
            </a:extLst>
          </p:cNvPr>
          <p:cNvSpPr/>
          <p:nvPr/>
        </p:nvSpPr>
        <p:spPr>
          <a:xfrm>
            <a:off x="5172075" y="904875"/>
            <a:ext cx="2808288" cy="32099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Submersion with Push-In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It can be effective when two teachers plan, teach, assess and reflect together on the progress of the students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23EC790-F6C9-81DF-BB72-AB75FC878A16}"/>
              </a:ext>
            </a:extLst>
          </p:cNvPr>
          <p:cNvSpPr/>
          <p:nvPr/>
        </p:nvSpPr>
        <p:spPr>
          <a:xfrm>
            <a:off x="5224463" y="2111375"/>
            <a:ext cx="125412" cy="12541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D9EA62-AB80-535E-62CA-F6FE8DD46573}"/>
              </a:ext>
            </a:extLst>
          </p:cNvPr>
          <p:cNvSpPr txBox="1"/>
          <p:nvPr/>
        </p:nvSpPr>
        <p:spPr>
          <a:xfrm>
            <a:off x="5172075" y="474663"/>
            <a:ext cx="291623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CASE EVIDENCE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83E678E-B364-AC99-0739-1ACB64FC2363}"/>
              </a:ext>
            </a:extLst>
          </p:cNvPr>
          <p:cNvSpPr/>
          <p:nvPr/>
        </p:nvSpPr>
        <p:spPr>
          <a:xfrm>
            <a:off x="8358188" y="904875"/>
            <a:ext cx="2808287" cy="32099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Wales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rgbClr val="8699A0"/>
                </a:solidFill>
              </a:rPr>
              <a:t>Overt policy documents and covert reality</a:t>
            </a:r>
            <a:endParaRPr lang="en-US" sz="1200" dirty="0">
              <a:solidFill>
                <a:srgbClr val="8699A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3D7189C-5804-2047-208D-5524853ADAFD}"/>
              </a:ext>
            </a:extLst>
          </p:cNvPr>
          <p:cNvSpPr/>
          <p:nvPr/>
        </p:nvSpPr>
        <p:spPr>
          <a:xfrm>
            <a:off x="5224463" y="4930775"/>
            <a:ext cx="125412" cy="12541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2BEFE8A-1769-E0BD-3A1E-AEE1DEB93B4C}"/>
              </a:ext>
            </a:extLst>
          </p:cNvPr>
          <p:cNvSpPr/>
          <p:nvPr/>
        </p:nvSpPr>
        <p:spPr>
          <a:xfrm>
            <a:off x="8431213" y="2174875"/>
            <a:ext cx="125412" cy="12541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B29C01-0D95-944F-EC8D-EDE6917D1770}"/>
              </a:ext>
            </a:extLst>
          </p:cNvPr>
          <p:cNvSpPr/>
          <p:nvPr/>
        </p:nvSpPr>
        <p:spPr>
          <a:xfrm>
            <a:off x="166688" y="6043613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SKUTNABB - KANGAS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Covert explicitness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4C20CD-C86D-94F5-CDE9-A3B08C781516}"/>
              </a:ext>
            </a:extLst>
          </p:cNvPr>
          <p:cNvSpPr/>
          <p:nvPr/>
        </p:nvSpPr>
        <p:spPr>
          <a:xfrm>
            <a:off x="166688" y="6043613"/>
            <a:ext cx="46037" cy="5826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EE3A-F7B4-FC58-4F6B-0814BF83EC48}"/>
              </a:ext>
            </a:extLst>
          </p:cNvPr>
          <p:cNvSpPr txBox="1"/>
          <p:nvPr/>
        </p:nvSpPr>
        <p:spPr>
          <a:xfrm>
            <a:off x="7075948" y="3821531"/>
            <a:ext cx="9044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Baker, 2025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1FA8AD-E486-EEF7-28AE-CECE027BEE63}"/>
              </a:ext>
            </a:extLst>
          </p:cNvPr>
          <p:cNvSpPr txBox="1"/>
          <p:nvPr/>
        </p:nvSpPr>
        <p:spPr>
          <a:xfrm>
            <a:off x="10221882" y="3853190"/>
            <a:ext cx="10134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Stubbs, 1991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61C9D8-A08E-83EE-D21B-DC89E6C0B1E2}"/>
              </a:ext>
            </a:extLst>
          </p:cNvPr>
          <p:cNvSpPr txBox="1"/>
          <p:nvPr/>
        </p:nvSpPr>
        <p:spPr>
          <a:xfrm>
            <a:off x="10251537" y="5629603"/>
            <a:ext cx="9541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Wright,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4" grpId="0" animBg="1"/>
      <p:bldP spid="27" grpId="0"/>
      <p:bldP spid="31" grpId="0" animBg="1"/>
      <p:bldP spid="32" grpId="0" animBg="1"/>
      <p:bldP spid="34" grpId="0" animBg="1"/>
      <p:bldP spid="2" grpId="0" animBg="1"/>
      <p:bldP spid="4" grpId="0" animBg="1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404BEF3C-C4D0-0A25-F44E-1C535FCEF6EF}"/>
              </a:ext>
            </a:extLst>
          </p:cNvPr>
          <p:cNvSpPr/>
          <p:nvPr/>
        </p:nvSpPr>
        <p:spPr>
          <a:xfrm>
            <a:off x="5172075" y="4473575"/>
            <a:ext cx="5994400" cy="1417638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The Lau Remedies, 1975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rgbClr val="8699A0"/>
                </a:solidFill>
              </a:rPr>
              <a:t>Included English as a Second Language classes, English tutoring and some form of bilingual education</a:t>
            </a:r>
            <a:endParaRPr lang="en-US" sz="1200" dirty="0">
              <a:solidFill>
                <a:srgbClr val="8699A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C5402AB-5609-4C16-D78E-C57C48315B9A}"/>
              </a:ext>
            </a:extLst>
          </p:cNvPr>
          <p:cNvSpPr/>
          <p:nvPr/>
        </p:nvSpPr>
        <p:spPr>
          <a:xfrm>
            <a:off x="0" y="0"/>
            <a:ext cx="4025900" cy="6858000"/>
          </a:xfrm>
          <a:prstGeom prst="rect">
            <a:avLst/>
          </a:prstGeom>
          <a:solidFill>
            <a:srgbClr val="1621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E0414D-34B3-AA75-D814-89B4FF002DEA}"/>
              </a:ext>
            </a:extLst>
          </p:cNvPr>
          <p:cNvSpPr/>
          <p:nvPr/>
        </p:nvSpPr>
        <p:spPr>
          <a:xfrm>
            <a:off x="144463" y="469900"/>
            <a:ext cx="3692525" cy="49053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BOURHIS CONTINUUM – CIVIC</a:t>
            </a:r>
            <a:endParaRPr lang="en-GB" sz="1600" dirty="0"/>
          </a:p>
        </p:txBody>
      </p:sp>
      <p:sp>
        <p:nvSpPr>
          <p:cNvPr id="18437" name="TextBox 9">
            <a:extLst>
              <a:ext uri="{FF2B5EF4-FFF2-40B4-BE49-F238E27FC236}">
                <a16:creationId xmlns:a16="http://schemas.microsoft.com/office/drawing/2014/main" id="{4B040EE9-5023-07C4-A712-A3FEF0372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1343025"/>
            <a:ext cx="3692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Civic ideology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B8481"/>
                </a:solidFill>
                <a:latin typeface="Jost" pitchFamily="2" charset="0"/>
                <a:ea typeface="Jost" pitchFamily="2" charset="0"/>
                <a:cs typeface="Times New Roman" panose="02020603050405020304" pitchFamily="18" charset="0"/>
              </a:rPr>
              <a:t>No suppression, no promotion</a:t>
            </a:r>
            <a:endParaRPr lang="en-GB" altLang="en-US" sz="1200">
              <a:solidFill>
                <a:srgbClr val="8B8481"/>
              </a:solidFill>
              <a:latin typeface="Jost" pitchFamily="2" charset="0"/>
              <a:ea typeface="Jost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7EB734-B9DC-8E54-B731-9B8BBF6D38B2}"/>
              </a:ext>
            </a:extLst>
          </p:cNvPr>
          <p:cNvSpPr/>
          <p:nvPr/>
        </p:nvSpPr>
        <p:spPr>
          <a:xfrm>
            <a:off x="166688" y="3602038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WILEY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Tolerance-oriented policy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773E2A3-57AF-67D5-E088-CE70E4F85097}"/>
              </a:ext>
            </a:extLst>
          </p:cNvPr>
          <p:cNvSpPr/>
          <p:nvPr/>
        </p:nvSpPr>
        <p:spPr>
          <a:xfrm>
            <a:off x="166688" y="3602038"/>
            <a:ext cx="46037" cy="58261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1D5E7C-D988-04DE-C559-AF518A705F63}"/>
              </a:ext>
            </a:extLst>
          </p:cNvPr>
          <p:cNvSpPr/>
          <p:nvPr/>
        </p:nvSpPr>
        <p:spPr>
          <a:xfrm>
            <a:off x="166688" y="5230813"/>
            <a:ext cx="3692525" cy="581025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TOSI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Implied assimilation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E4C77E-6C23-F4AE-094C-F44129EE2A30}"/>
              </a:ext>
            </a:extLst>
          </p:cNvPr>
          <p:cNvSpPr/>
          <p:nvPr/>
        </p:nvSpPr>
        <p:spPr>
          <a:xfrm>
            <a:off x="166688" y="5230813"/>
            <a:ext cx="46037" cy="5810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E6D2E28-9B71-249A-0842-F9704DAD5937}"/>
              </a:ext>
            </a:extLst>
          </p:cNvPr>
          <p:cNvSpPr/>
          <p:nvPr/>
        </p:nvSpPr>
        <p:spPr>
          <a:xfrm>
            <a:off x="166688" y="4410075"/>
            <a:ext cx="3692525" cy="582613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RUIZ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Language as a right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A4381D-2B19-B3EC-516E-3AE2A10B354F}"/>
              </a:ext>
            </a:extLst>
          </p:cNvPr>
          <p:cNvSpPr/>
          <p:nvPr/>
        </p:nvSpPr>
        <p:spPr>
          <a:xfrm>
            <a:off x="166688" y="4410075"/>
            <a:ext cx="46037" cy="5826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DE9B07-C1EA-5406-758A-58023700D6ED}"/>
              </a:ext>
            </a:extLst>
          </p:cNvPr>
          <p:cNvSpPr/>
          <p:nvPr/>
        </p:nvSpPr>
        <p:spPr>
          <a:xfrm>
            <a:off x="5172075" y="904875"/>
            <a:ext cx="2808288" cy="32099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/>
              <a:t>Native American Languages Act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rgbClr val="8699A0"/>
                </a:solidFill>
              </a:rPr>
              <a:t>It was a shift from repression-orientated to tolerance-orientated policy</a:t>
            </a:r>
            <a:endParaRPr lang="en-US" sz="1200" dirty="0">
              <a:solidFill>
                <a:srgbClr val="8699A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7625018-27C0-AF70-AC1E-8F66DA58D081}"/>
              </a:ext>
            </a:extLst>
          </p:cNvPr>
          <p:cNvSpPr/>
          <p:nvPr/>
        </p:nvSpPr>
        <p:spPr>
          <a:xfrm>
            <a:off x="5253038" y="2073275"/>
            <a:ext cx="125412" cy="12541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85BEABA-BE2F-A152-4E28-610E6D6AF4F4}"/>
              </a:ext>
            </a:extLst>
          </p:cNvPr>
          <p:cNvSpPr txBox="1"/>
          <p:nvPr/>
        </p:nvSpPr>
        <p:spPr>
          <a:xfrm>
            <a:off x="5172075" y="474663"/>
            <a:ext cx="291623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CASE EVIDENCE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B4DBC98-0304-ACCD-9817-2AB3855E6874}"/>
              </a:ext>
            </a:extLst>
          </p:cNvPr>
          <p:cNvSpPr/>
          <p:nvPr/>
        </p:nvSpPr>
        <p:spPr>
          <a:xfrm>
            <a:off x="8358188" y="904875"/>
            <a:ext cx="2808287" cy="32099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Mainstream with WL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Political tokenism: it looks good, but it doesn’t produce a bilingual outcome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950268B-6D9B-469E-FE6E-6613B9BBF03B}"/>
              </a:ext>
            </a:extLst>
          </p:cNvPr>
          <p:cNvSpPr/>
          <p:nvPr/>
        </p:nvSpPr>
        <p:spPr>
          <a:xfrm>
            <a:off x="5249556" y="4842849"/>
            <a:ext cx="125412" cy="12541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9A5E20D-D9AC-C86D-5E78-8B8FC296611A}"/>
              </a:ext>
            </a:extLst>
          </p:cNvPr>
          <p:cNvSpPr/>
          <p:nvPr/>
        </p:nvSpPr>
        <p:spPr>
          <a:xfrm>
            <a:off x="8431213" y="2174875"/>
            <a:ext cx="125412" cy="12541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7FCE23-CFE0-3E98-7E29-4B763B442562}"/>
              </a:ext>
            </a:extLst>
          </p:cNvPr>
          <p:cNvSpPr/>
          <p:nvPr/>
        </p:nvSpPr>
        <p:spPr>
          <a:xfrm>
            <a:off x="166688" y="6043613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SKUTNABB - KANGAS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i="1" dirty="0">
                <a:latin typeface="Jost" pitchFamily="2" charset="0"/>
                <a:ea typeface="Jost" pitchFamily="2" charset="0"/>
              </a:rPr>
              <a:t>Absence of policy is a policy</a:t>
            </a:r>
            <a:endParaRPr lang="en-GB" sz="1200" i="1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1AD46F-51A2-D84C-D4A1-D5A80AEF5D4C}"/>
              </a:ext>
            </a:extLst>
          </p:cNvPr>
          <p:cNvSpPr/>
          <p:nvPr/>
        </p:nvSpPr>
        <p:spPr>
          <a:xfrm>
            <a:off x="166688" y="6043613"/>
            <a:ext cx="46037" cy="58261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546689-74FB-6E89-070E-E02751C9A565}"/>
              </a:ext>
            </a:extLst>
          </p:cNvPr>
          <p:cNvSpPr txBox="1"/>
          <p:nvPr/>
        </p:nvSpPr>
        <p:spPr>
          <a:xfrm>
            <a:off x="7075948" y="3821531"/>
            <a:ext cx="9044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Baker, 2017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D9A89F-F1A9-6328-E6A7-954819903CC3}"/>
              </a:ext>
            </a:extLst>
          </p:cNvPr>
          <p:cNvSpPr txBox="1"/>
          <p:nvPr/>
        </p:nvSpPr>
        <p:spPr>
          <a:xfrm>
            <a:off x="10262060" y="5628630"/>
            <a:ext cx="9044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Baker,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4" grpId="0" animBg="1"/>
      <p:bldP spid="27" grpId="0"/>
      <p:bldP spid="31" grpId="0" animBg="1"/>
      <p:bldP spid="32" grpId="0" animBg="1"/>
      <p:bldP spid="34" grpId="0" animBg="1"/>
      <p:bldP spid="2" grpId="0" animBg="1"/>
      <p:bldP spid="4" grpId="0" animBg="1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316F99-9AE4-D5D4-7023-9574368E79C5}"/>
              </a:ext>
            </a:extLst>
          </p:cNvPr>
          <p:cNvSpPr/>
          <p:nvPr/>
        </p:nvSpPr>
        <p:spPr>
          <a:xfrm>
            <a:off x="5172075" y="904875"/>
            <a:ext cx="2808288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Ofelia García’s Garden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rgbClr val="8699A0"/>
                </a:solidFill>
              </a:rPr>
              <a:t>if there were only one type of flower in a garden, it would be “dull and boring”</a:t>
            </a:r>
            <a:endParaRPr lang="en-US" sz="1200" dirty="0">
              <a:solidFill>
                <a:srgbClr val="8699A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CB1C75-5E9E-7CF7-17DD-7DAAF319A05A}"/>
              </a:ext>
            </a:extLst>
          </p:cNvPr>
          <p:cNvSpPr/>
          <p:nvPr/>
        </p:nvSpPr>
        <p:spPr>
          <a:xfrm>
            <a:off x="8358188" y="3544888"/>
            <a:ext cx="2808287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200" b="1" dirty="0"/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Canada Immersion Program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St. Lamberts experiment: early immersion program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025098-B56D-FD4B-AFA8-7325FF060DDD}"/>
              </a:ext>
            </a:extLst>
          </p:cNvPr>
          <p:cNvSpPr/>
          <p:nvPr/>
        </p:nvSpPr>
        <p:spPr>
          <a:xfrm>
            <a:off x="5172075" y="3544888"/>
            <a:ext cx="2808288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Macedonia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A Dual Language program was used as a tool to build a community and understand diverse cultures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EA059C-6BB3-09A1-0094-0E807F3D92FA}"/>
              </a:ext>
            </a:extLst>
          </p:cNvPr>
          <p:cNvSpPr/>
          <p:nvPr/>
        </p:nvSpPr>
        <p:spPr>
          <a:xfrm>
            <a:off x="8358188" y="904875"/>
            <a:ext cx="2808287" cy="2346325"/>
          </a:xfrm>
          <a:prstGeom prst="rect">
            <a:avLst/>
          </a:prstGeom>
          <a:solidFill>
            <a:srgbClr val="23233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b="1" dirty="0"/>
              <a:t>European School Model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Sámi children were taken away from their families and forced into boarding schools. The use of their language was punished.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D8DF9E-E3DC-1E8F-33A3-29D0B777BD89}"/>
              </a:ext>
            </a:extLst>
          </p:cNvPr>
          <p:cNvSpPr/>
          <p:nvPr/>
        </p:nvSpPr>
        <p:spPr>
          <a:xfrm>
            <a:off x="0" y="0"/>
            <a:ext cx="4025900" cy="6858000"/>
          </a:xfrm>
          <a:prstGeom prst="rect">
            <a:avLst/>
          </a:prstGeom>
          <a:solidFill>
            <a:srgbClr val="1621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3B8985-FF48-E560-6973-25B177285668}"/>
              </a:ext>
            </a:extLst>
          </p:cNvPr>
          <p:cNvSpPr/>
          <p:nvPr/>
        </p:nvSpPr>
        <p:spPr>
          <a:xfrm>
            <a:off x="163513" y="5230813"/>
            <a:ext cx="3692525" cy="581025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RUIZ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Language as a resource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7B95E7-9667-9545-2650-228D77CAC4E0}"/>
              </a:ext>
            </a:extLst>
          </p:cNvPr>
          <p:cNvSpPr/>
          <p:nvPr/>
        </p:nvSpPr>
        <p:spPr>
          <a:xfrm>
            <a:off x="144463" y="469900"/>
            <a:ext cx="3692525" cy="49053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BOURHIS CONTINUUM – PLURALIST</a:t>
            </a:r>
            <a:endParaRPr lang="en-GB" sz="1600" dirty="0"/>
          </a:p>
        </p:txBody>
      </p:sp>
      <p:sp>
        <p:nvSpPr>
          <p:cNvPr id="19465" name="TextBox 9">
            <a:extLst>
              <a:ext uri="{FF2B5EF4-FFF2-40B4-BE49-F238E27FC236}">
                <a16:creationId xmlns:a16="http://schemas.microsoft.com/office/drawing/2014/main" id="{2FCD3DD3-50DE-1F16-1F10-D6305B5EC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1343025"/>
            <a:ext cx="3692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Civic ideology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B8481"/>
                </a:solidFill>
                <a:latin typeface="Jost" pitchFamily="2" charset="0"/>
                <a:ea typeface="Jost" pitchFamily="2" charset="0"/>
                <a:cs typeface="Times New Roman" panose="02020603050405020304" pitchFamily="18" charset="0"/>
              </a:rPr>
              <a:t>Active promotion of minority language</a:t>
            </a:r>
            <a:endParaRPr lang="en-GB" altLang="en-US" sz="1200">
              <a:solidFill>
                <a:srgbClr val="8B8481"/>
              </a:solidFill>
              <a:latin typeface="Jost" pitchFamily="2" charset="0"/>
              <a:ea typeface="Jost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0C8E24-0E5E-5ED8-6868-6463B4D3FEF7}"/>
              </a:ext>
            </a:extLst>
          </p:cNvPr>
          <p:cNvSpPr/>
          <p:nvPr/>
        </p:nvSpPr>
        <p:spPr>
          <a:xfrm>
            <a:off x="163513" y="4422775"/>
            <a:ext cx="3692525" cy="581025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WILEY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Promotion-oriented policy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008CB6-6EB3-D564-E9E1-74AAE641305B}"/>
              </a:ext>
            </a:extLst>
          </p:cNvPr>
          <p:cNvSpPr/>
          <p:nvPr/>
        </p:nvSpPr>
        <p:spPr>
          <a:xfrm>
            <a:off x="163513" y="4422775"/>
            <a:ext cx="46037" cy="5810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6B8F4E-32DF-5824-CC0C-841E74CD799B}"/>
              </a:ext>
            </a:extLst>
          </p:cNvPr>
          <p:cNvSpPr/>
          <p:nvPr/>
        </p:nvSpPr>
        <p:spPr>
          <a:xfrm>
            <a:off x="166688" y="5230813"/>
            <a:ext cx="46037" cy="5810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121151-D053-354F-2C4D-42A0F0690656}"/>
              </a:ext>
            </a:extLst>
          </p:cNvPr>
          <p:cNvSpPr/>
          <p:nvPr/>
        </p:nvSpPr>
        <p:spPr>
          <a:xfrm>
            <a:off x="163513" y="5230813"/>
            <a:ext cx="46037" cy="5810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EF7AA46-6FC1-35D4-C2FB-E7E9140F3B75}"/>
              </a:ext>
            </a:extLst>
          </p:cNvPr>
          <p:cNvSpPr/>
          <p:nvPr/>
        </p:nvSpPr>
        <p:spPr>
          <a:xfrm>
            <a:off x="5214938" y="1739900"/>
            <a:ext cx="125412" cy="125413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BF6D4F3-B3EA-14D2-7D0C-08AC4F5FC32E}"/>
              </a:ext>
            </a:extLst>
          </p:cNvPr>
          <p:cNvSpPr txBox="1"/>
          <p:nvPr/>
        </p:nvSpPr>
        <p:spPr>
          <a:xfrm>
            <a:off x="5172075" y="474663"/>
            <a:ext cx="291623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CASE EVIDENCE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3AA1A24-7940-A550-92F5-38F3FF481505}"/>
              </a:ext>
            </a:extLst>
          </p:cNvPr>
          <p:cNvSpPr/>
          <p:nvPr/>
        </p:nvSpPr>
        <p:spPr>
          <a:xfrm>
            <a:off x="5214938" y="4297363"/>
            <a:ext cx="125412" cy="12541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4C25545-AB8E-B19F-CDC5-0A4ED577F75F}"/>
              </a:ext>
            </a:extLst>
          </p:cNvPr>
          <p:cNvSpPr/>
          <p:nvPr/>
        </p:nvSpPr>
        <p:spPr>
          <a:xfrm>
            <a:off x="166688" y="6043613"/>
            <a:ext cx="3692525" cy="582612"/>
          </a:xfrm>
          <a:prstGeom prst="rect">
            <a:avLst/>
          </a:prstGeom>
          <a:solidFill>
            <a:srgbClr val="222C4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SKUTNABB - KANGAS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Jost" pitchFamily="2" charset="0"/>
                <a:ea typeface="Jost" pitchFamily="2" charset="0"/>
              </a:rPr>
              <a:t>Overt acceptance</a:t>
            </a:r>
            <a:endParaRPr lang="en-GB" sz="1200" dirty="0">
              <a:latin typeface="Jost" pitchFamily="2" charset="0"/>
              <a:ea typeface="Jos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4D59C43-CDAC-376B-8A6B-8766C72C5FA6}"/>
              </a:ext>
            </a:extLst>
          </p:cNvPr>
          <p:cNvSpPr/>
          <p:nvPr/>
        </p:nvSpPr>
        <p:spPr>
          <a:xfrm>
            <a:off x="166688" y="6043613"/>
            <a:ext cx="46037" cy="5826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latin typeface="Jost" pitchFamily="2" charset="0"/>
              <a:ea typeface="Jost" pitchFamily="2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426C595-033B-767A-4A24-CD806BA6536C}"/>
              </a:ext>
            </a:extLst>
          </p:cNvPr>
          <p:cNvSpPr/>
          <p:nvPr/>
        </p:nvSpPr>
        <p:spPr>
          <a:xfrm>
            <a:off x="8431213" y="1539875"/>
            <a:ext cx="123825" cy="127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7D87D51-4744-592F-52F0-6D12D0FDA91E}"/>
              </a:ext>
            </a:extLst>
          </p:cNvPr>
          <p:cNvSpPr/>
          <p:nvPr/>
        </p:nvSpPr>
        <p:spPr>
          <a:xfrm>
            <a:off x="8432186" y="4453296"/>
            <a:ext cx="123825" cy="127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7" name="Graphic 25" descr="Plant outline">
            <a:extLst>
              <a:ext uri="{FF2B5EF4-FFF2-40B4-BE49-F238E27FC236}">
                <a16:creationId xmlns:a16="http://schemas.microsoft.com/office/drawing/2014/main" id="{4EAB6E62-0413-8F10-BA88-BF40A718F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163" y="2760663"/>
            <a:ext cx="541337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050E63-1851-02B0-5A95-3FA72D1D8B42}"/>
              </a:ext>
            </a:extLst>
          </p:cNvPr>
          <p:cNvSpPr txBox="1"/>
          <p:nvPr/>
        </p:nvSpPr>
        <p:spPr>
          <a:xfrm>
            <a:off x="6149114" y="2980229"/>
            <a:ext cx="18485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García, 1992 in Baker, 2001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DACB50-D9DC-0EF2-80B3-E40969A3CA22}"/>
              </a:ext>
            </a:extLst>
          </p:cNvPr>
          <p:cNvSpPr txBox="1"/>
          <p:nvPr/>
        </p:nvSpPr>
        <p:spPr>
          <a:xfrm>
            <a:off x="9335525" y="2980229"/>
            <a:ext cx="18309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Baetens </a:t>
            </a:r>
            <a:r>
              <a:rPr lang="en-GB" sz="1100" dirty="0" err="1">
                <a:solidFill>
                  <a:schemeClr val="bg2">
                    <a:lumMod val="75000"/>
                  </a:schemeClr>
                </a:solidFill>
              </a:rPr>
              <a:t>Beardsmore</a:t>
            </a:r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, 1993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8BF349-7A56-39C2-161A-808AB6B12DD5}"/>
              </a:ext>
            </a:extLst>
          </p:cNvPr>
          <p:cNvSpPr txBox="1"/>
          <p:nvPr/>
        </p:nvSpPr>
        <p:spPr>
          <a:xfrm>
            <a:off x="6791670" y="5629603"/>
            <a:ext cx="12089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Tankersley, 2001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E3BE89-0EE2-8623-2321-FBC9AFBAB5C1}"/>
              </a:ext>
            </a:extLst>
          </p:cNvPr>
          <p:cNvSpPr txBox="1"/>
          <p:nvPr/>
        </p:nvSpPr>
        <p:spPr>
          <a:xfrm>
            <a:off x="10069700" y="5615490"/>
            <a:ext cx="10967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2">
                    <a:lumMod val="75000"/>
                  </a:schemeClr>
                </a:solidFill>
              </a:rPr>
              <a:t>Genesee, 1988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5" grpId="0" animBg="1"/>
      <p:bldP spid="21" grpId="0" animBg="1"/>
      <p:bldP spid="18" grpId="0" animBg="1"/>
      <p:bldP spid="11" grpId="0" animBg="1"/>
      <p:bldP spid="12" grpId="0" animBg="1"/>
      <p:bldP spid="16" grpId="0" animBg="1"/>
      <p:bldP spid="19" grpId="0" animBg="1"/>
      <p:bldP spid="24" grpId="0" animBg="1"/>
      <p:bldP spid="27" grpId="0"/>
      <p:bldP spid="34" grpId="0" animBg="1"/>
      <p:bldP spid="2" grpId="0" animBg="1"/>
      <p:bldP spid="4" grpId="0" animBg="1"/>
      <p:bldP spid="32" grpId="0" animBg="1"/>
      <p:bldP spid="23" grpId="0" animBg="1"/>
      <p:bldP spid="5" grpId="0"/>
      <p:bldP spid="6" grpId="0"/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E3662AB-739C-6E05-EE5B-D4DC68339BD4}"/>
              </a:ext>
            </a:extLst>
          </p:cNvPr>
          <p:cNvSpPr/>
          <p:nvPr/>
        </p:nvSpPr>
        <p:spPr>
          <a:xfrm>
            <a:off x="1849438" y="3697288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3647DB-CCB9-0B56-29F2-1A8114C9324F}"/>
              </a:ext>
            </a:extLst>
          </p:cNvPr>
          <p:cNvSpPr/>
          <p:nvPr/>
        </p:nvSpPr>
        <p:spPr>
          <a:xfrm>
            <a:off x="7464425" y="2052638"/>
            <a:ext cx="46038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D13DF1-2AED-E1B6-E7A7-CF88E523255B}"/>
              </a:ext>
            </a:extLst>
          </p:cNvPr>
          <p:cNvSpPr/>
          <p:nvPr/>
        </p:nvSpPr>
        <p:spPr>
          <a:xfrm>
            <a:off x="9513888" y="2614613"/>
            <a:ext cx="46037" cy="1082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272591-93C4-79CA-6767-A05FA4B464E4}"/>
              </a:ext>
            </a:extLst>
          </p:cNvPr>
          <p:cNvSpPr/>
          <p:nvPr/>
        </p:nvSpPr>
        <p:spPr>
          <a:xfrm>
            <a:off x="10491788" y="1990725"/>
            <a:ext cx="46037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4EA270-D601-4691-C06B-322407FBD50C}"/>
              </a:ext>
            </a:extLst>
          </p:cNvPr>
          <p:cNvSpPr/>
          <p:nvPr/>
        </p:nvSpPr>
        <p:spPr>
          <a:xfrm>
            <a:off x="9363075" y="3578225"/>
            <a:ext cx="46038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DFF59B-4F19-F3B1-8DDB-BD378ABDF424}"/>
              </a:ext>
            </a:extLst>
          </p:cNvPr>
          <p:cNvSpPr/>
          <p:nvPr/>
        </p:nvSpPr>
        <p:spPr>
          <a:xfrm>
            <a:off x="11156950" y="3429000"/>
            <a:ext cx="46038" cy="115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3201CED-E086-EDFD-043F-3B93C1776C27}"/>
              </a:ext>
            </a:extLst>
          </p:cNvPr>
          <p:cNvSpPr/>
          <p:nvPr/>
        </p:nvSpPr>
        <p:spPr>
          <a:xfrm>
            <a:off x="5110163" y="1971675"/>
            <a:ext cx="46037" cy="1471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8B8E193-3A44-88FD-61D1-FDA1A52DBC3C}"/>
              </a:ext>
            </a:extLst>
          </p:cNvPr>
          <p:cNvSpPr/>
          <p:nvPr/>
        </p:nvSpPr>
        <p:spPr>
          <a:xfrm>
            <a:off x="885825" y="2124075"/>
            <a:ext cx="46038" cy="147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C266B00-7E46-FC39-535E-BCF437A3F9BB}"/>
              </a:ext>
            </a:extLst>
          </p:cNvPr>
          <p:cNvSpPr/>
          <p:nvPr/>
        </p:nvSpPr>
        <p:spPr>
          <a:xfrm>
            <a:off x="3949700" y="3544888"/>
            <a:ext cx="46038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117F37D-8316-506F-4906-13A5EE69B784}"/>
              </a:ext>
            </a:extLst>
          </p:cNvPr>
          <p:cNvSpPr/>
          <p:nvPr/>
        </p:nvSpPr>
        <p:spPr>
          <a:xfrm>
            <a:off x="2420938" y="2151063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1FABFAE-EB12-F2FC-4185-F521A526B6C3}"/>
              </a:ext>
            </a:extLst>
          </p:cNvPr>
          <p:cNvSpPr/>
          <p:nvPr/>
        </p:nvSpPr>
        <p:spPr>
          <a:xfrm>
            <a:off x="4645025" y="1854200"/>
            <a:ext cx="977900" cy="2968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Transitional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C04330-8085-2292-ED46-D2C7F0EC5796}"/>
              </a:ext>
            </a:extLst>
          </p:cNvPr>
          <p:cNvSpPr/>
          <p:nvPr/>
        </p:nvSpPr>
        <p:spPr>
          <a:xfrm>
            <a:off x="6727825" y="1922463"/>
            <a:ext cx="1560513" cy="595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Mainstream with Modern Languages Teaching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C7C069-98D5-76FA-2324-0B81CA04FCF7}"/>
              </a:ext>
            </a:extLst>
          </p:cNvPr>
          <p:cNvSpPr/>
          <p:nvPr/>
        </p:nvSpPr>
        <p:spPr>
          <a:xfrm>
            <a:off x="425450" y="1928813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Separatist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0EA6F0F-2AFE-EB66-26B4-CFE1D541CA77}"/>
              </a:ext>
            </a:extLst>
          </p:cNvPr>
          <p:cNvSpPr/>
          <p:nvPr/>
        </p:nvSpPr>
        <p:spPr>
          <a:xfrm>
            <a:off x="10714038" y="4529138"/>
            <a:ext cx="979487" cy="2492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Immersion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E61414B-FFDC-5DF4-3CE2-D01F8232A2BB}"/>
              </a:ext>
            </a:extLst>
          </p:cNvPr>
          <p:cNvSpPr/>
          <p:nvPr/>
        </p:nvSpPr>
        <p:spPr>
          <a:xfrm>
            <a:off x="8920163" y="4400550"/>
            <a:ext cx="977900" cy="676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Two-Way Dual Language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C61932F-5E89-0B96-7625-6B21F3D7F1C7}"/>
              </a:ext>
            </a:extLst>
          </p:cNvPr>
          <p:cNvSpPr/>
          <p:nvPr/>
        </p:nvSpPr>
        <p:spPr>
          <a:xfrm>
            <a:off x="10002838" y="1827213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Heritage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CF627D7-C2CE-4B3A-36E7-7A672C1352B2}"/>
              </a:ext>
            </a:extLst>
          </p:cNvPr>
          <p:cNvSpPr/>
          <p:nvPr/>
        </p:nvSpPr>
        <p:spPr>
          <a:xfrm>
            <a:off x="9045575" y="2435225"/>
            <a:ext cx="977900" cy="4191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Mainstream Bilingual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9254952-CFC7-0922-F710-947EB75EFE0E}"/>
              </a:ext>
            </a:extLst>
          </p:cNvPr>
          <p:cNvSpPr/>
          <p:nvPr/>
        </p:nvSpPr>
        <p:spPr>
          <a:xfrm>
            <a:off x="3487738" y="4751388"/>
            <a:ext cx="977900" cy="4492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Submersion with pull-out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1E2F684-A97E-359B-8354-343F965277E2}"/>
              </a:ext>
            </a:extLst>
          </p:cNvPr>
          <p:cNvSpPr/>
          <p:nvPr/>
        </p:nvSpPr>
        <p:spPr>
          <a:xfrm>
            <a:off x="2001838" y="2124075"/>
            <a:ext cx="977900" cy="455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Sheltered Submersion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66A2A3F-2681-5F8D-60EA-9AD4D0E3446D}"/>
              </a:ext>
            </a:extLst>
          </p:cNvPr>
          <p:cNvSpPr/>
          <p:nvPr/>
        </p:nvSpPr>
        <p:spPr>
          <a:xfrm>
            <a:off x="1384300" y="5016500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Submersion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2ADC987-8F67-655F-202F-DD98F424E617}"/>
              </a:ext>
            </a:extLst>
          </p:cNvPr>
          <p:cNvSpPr/>
          <p:nvPr/>
        </p:nvSpPr>
        <p:spPr>
          <a:xfrm>
            <a:off x="619125" y="3351213"/>
            <a:ext cx="46038" cy="117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4E28DB92-FB3D-DB54-B0AD-77CAEBB19B64}"/>
              </a:ext>
            </a:extLst>
          </p:cNvPr>
          <p:cNvSpPr/>
          <p:nvPr/>
        </p:nvSpPr>
        <p:spPr>
          <a:xfrm>
            <a:off x="73025" y="4343400"/>
            <a:ext cx="1141413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Segregationist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ED9CEB-9EF6-6115-9154-7CA5CE4C93C9}"/>
              </a:ext>
            </a:extLst>
          </p:cNvPr>
          <p:cNvSpPr/>
          <p:nvPr/>
        </p:nvSpPr>
        <p:spPr>
          <a:xfrm rot="10800000">
            <a:off x="523875" y="3325813"/>
            <a:ext cx="11218863" cy="419100"/>
          </a:xfrm>
          <a:prstGeom prst="rect">
            <a:avLst/>
          </a:prstGeom>
          <a:gradFill flip="none" rotWithShape="1">
            <a:gsLst>
              <a:gs pos="61000">
                <a:srgbClr val="0070C0"/>
              </a:gs>
              <a:gs pos="35000">
                <a:srgbClr val="FFC000"/>
              </a:gs>
              <a:gs pos="0">
                <a:srgbClr val="C00000"/>
              </a:gs>
              <a:gs pos="82000">
                <a:schemeClr val="accent6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00" dirty="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88063E99-83AC-254A-E866-E9E385E42973}"/>
              </a:ext>
            </a:extLst>
          </p:cNvPr>
          <p:cNvGrpSpPr>
            <a:grpSpLocks/>
          </p:cNvGrpSpPr>
          <p:nvPr/>
        </p:nvGrpSpPr>
        <p:grpSpPr bwMode="auto">
          <a:xfrm>
            <a:off x="8801100" y="1862138"/>
            <a:ext cx="977900" cy="1589087"/>
            <a:chOff x="4644640" y="1854585"/>
            <a:chExt cx="978653" cy="1589454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1B11565-B77F-6856-87E3-261091E538A8}"/>
                </a:ext>
              </a:extLst>
            </p:cNvPr>
            <p:cNvSpPr/>
            <p:nvPr/>
          </p:nvSpPr>
          <p:spPr>
            <a:xfrm>
              <a:off x="5111724" y="1972087"/>
              <a:ext cx="44484" cy="14719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935D403-B3B8-1D6B-8F02-495D752851A4}"/>
                </a:ext>
              </a:extLst>
            </p:cNvPr>
            <p:cNvSpPr/>
            <p:nvPr/>
          </p:nvSpPr>
          <p:spPr>
            <a:xfrm>
              <a:off x="4644640" y="1854585"/>
              <a:ext cx="978653" cy="37791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Transitional: Cambodia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8AE395B7-BE02-8D85-2919-F315CB2D6818}"/>
              </a:ext>
            </a:extLst>
          </p:cNvPr>
          <p:cNvSpPr/>
          <p:nvPr/>
        </p:nvSpPr>
        <p:spPr>
          <a:xfrm>
            <a:off x="1849438" y="3697288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9A0ED54-A736-1A1E-4574-811E9B13FECD}"/>
              </a:ext>
            </a:extLst>
          </p:cNvPr>
          <p:cNvSpPr/>
          <p:nvPr/>
        </p:nvSpPr>
        <p:spPr>
          <a:xfrm>
            <a:off x="885825" y="2124075"/>
            <a:ext cx="46038" cy="147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FC87A8F-AB30-8712-4D05-F6AA7ACAD770}"/>
              </a:ext>
            </a:extLst>
          </p:cNvPr>
          <p:cNvSpPr/>
          <p:nvPr/>
        </p:nvSpPr>
        <p:spPr>
          <a:xfrm>
            <a:off x="2420938" y="2151063"/>
            <a:ext cx="46037" cy="1471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F8DC33A-55B9-A357-0430-2180FEFDCFFA}"/>
              </a:ext>
            </a:extLst>
          </p:cNvPr>
          <p:cNvGrpSpPr/>
          <p:nvPr/>
        </p:nvGrpSpPr>
        <p:grpSpPr>
          <a:xfrm>
            <a:off x="4644640" y="1854586"/>
            <a:ext cx="978653" cy="1769926"/>
            <a:chOff x="4644640" y="1854586"/>
            <a:chExt cx="978653" cy="1769926"/>
          </a:xfrm>
          <a:solidFill>
            <a:schemeClr val="bg1">
              <a:alpha val="8000"/>
            </a:schemeClr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5408064-EECD-3069-183F-F5E0DA3CB82B}"/>
                </a:ext>
              </a:extLst>
            </p:cNvPr>
            <p:cNvSpPr/>
            <p:nvPr/>
          </p:nvSpPr>
          <p:spPr>
            <a:xfrm>
              <a:off x="5131834" y="2152204"/>
              <a:ext cx="46036" cy="14723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E680BB8-ECDB-2D71-B51D-5077A24AA367}"/>
                </a:ext>
              </a:extLst>
            </p:cNvPr>
            <p:cNvSpPr/>
            <p:nvPr/>
          </p:nvSpPr>
          <p:spPr>
            <a:xfrm>
              <a:off x="4644640" y="1854586"/>
              <a:ext cx="978653" cy="296524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Transitional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9C70216-3D25-3902-9437-2D97476FBC9A}"/>
              </a:ext>
            </a:extLst>
          </p:cNvPr>
          <p:cNvGrpSpPr/>
          <p:nvPr/>
        </p:nvGrpSpPr>
        <p:grpSpPr>
          <a:xfrm>
            <a:off x="6728055" y="1921925"/>
            <a:ext cx="1561065" cy="1810570"/>
            <a:chOff x="6728055" y="1921925"/>
            <a:chExt cx="1561065" cy="1810570"/>
          </a:xfrm>
          <a:solidFill>
            <a:schemeClr val="bg1">
              <a:alpha val="8000"/>
            </a:schemeClr>
          </a:solidFill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C49CD48-8FDD-341D-016E-56FE84B5DEE8}"/>
                </a:ext>
              </a:extLst>
            </p:cNvPr>
            <p:cNvSpPr/>
            <p:nvPr/>
          </p:nvSpPr>
          <p:spPr>
            <a:xfrm>
              <a:off x="7395332" y="2522160"/>
              <a:ext cx="45719" cy="121033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2578077-1A25-0BFD-9EE0-8BD013BDAA7F}"/>
                </a:ext>
              </a:extLst>
            </p:cNvPr>
            <p:cNvSpPr/>
            <p:nvPr/>
          </p:nvSpPr>
          <p:spPr>
            <a:xfrm>
              <a:off x="6728055" y="1921925"/>
              <a:ext cx="1561065" cy="595481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Mainstream with Modern Languages Teaching</a:t>
              </a:r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FAE9847B-180B-9E2C-CF09-B77D12480549}"/>
              </a:ext>
            </a:extLst>
          </p:cNvPr>
          <p:cNvSpPr/>
          <p:nvPr/>
        </p:nvSpPr>
        <p:spPr>
          <a:xfrm>
            <a:off x="425450" y="1928813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Separatist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DAB0C1F-055C-2090-E9C9-64C7F26A5C73}"/>
              </a:ext>
            </a:extLst>
          </p:cNvPr>
          <p:cNvGrpSpPr/>
          <p:nvPr/>
        </p:nvGrpSpPr>
        <p:grpSpPr>
          <a:xfrm>
            <a:off x="10714086" y="3375669"/>
            <a:ext cx="978653" cy="1402128"/>
            <a:chOff x="10714086" y="3375669"/>
            <a:chExt cx="978653" cy="1402128"/>
          </a:xfrm>
          <a:solidFill>
            <a:schemeClr val="bg1">
              <a:alpha val="8000"/>
            </a:schemeClr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A2552C7-4C9B-3565-0FA3-3CE8C66AB378}"/>
                </a:ext>
              </a:extLst>
            </p:cNvPr>
            <p:cNvSpPr/>
            <p:nvPr/>
          </p:nvSpPr>
          <p:spPr>
            <a:xfrm>
              <a:off x="11153300" y="3375669"/>
              <a:ext cx="45719" cy="11550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D587D06-D32D-7856-4454-9E1811E9758C}"/>
                </a:ext>
              </a:extLst>
            </p:cNvPr>
            <p:cNvSpPr/>
            <p:nvPr/>
          </p:nvSpPr>
          <p:spPr>
            <a:xfrm>
              <a:off x="10714086" y="4529472"/>
              <a:ext cx="978653" cy="248325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Immersion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2EABF2A4-EBF3-F548-5FBB-644DA5F466B5}"/>
              </a:ext>
            </a:extLst>
          </p:cNvPr>
          <p:cNvGrpSpPr/>
          <p:nvPr/>
        </p:nvGrpSpPr>
        <p:grpSpPr>
          <a:xfrm>
            <a:off x="8920130" y="3420331"/>
            <a:ext cx="978653" cy="1657262"/>
            <a:chOff x="8920130" y="3420331"/>
            <a:chExt cx="978653" cy="1657262"/>
          </a:xfrm>
          <a:solidFill>
            <a:schemeClr val="bg1">
              <a:alpha val="8000"/>
            </a:schemeClr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238A3C1-5C28-BE7F-0BE4-1427116354F3}"/>
                </a:ext>
              </a:extLst>
            </p:cNvPr>
            <p:cNvSpPr/>
            <p:nvPr/>
          </p:nvSpPr>
          <p:spPr>
            <a:xfrm>
              <a:off x="9393227" y="3420331"/>
              <a:ext cx="50291" cy="9764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BA3702-0B0E-37E8-AF00-B5C89F9DB161}"/>
                </a:ext>
              </a:extLst>
            </p:cNvPr>
            <p:cNvSpPr/>
            <p:nvPr/>
          </p:nvSpPr>
          <p:spPr>
            <a:xfrm>
              <a:off x="8920130" y="4400905"/>
              <a:ext cx="978653" cy="676688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Two-Way Dual Language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E5379D9D-04A2-878E-AB9E-F5F432BD7E33}"/>
              </a:ext>
            </a:extLst>
          </p:cNvPr>
          <p:cNvGrpSpPr/>
          <p:nvPr/>
        </p:nvGrpSpPr>
        <p:grpSpPr>
          <a:xfrm>
            <a:off x="10002862" y="1826442"/>
            <a:ext cx="978653" cy="1721576"/>
            <a:chOff x="10002862" y="1826442"/>
            <a:chExt cx="978653" cy="1721576"/>
          </a:xfrm>
          <a:solidFill>
            <a:schemeClr val="bg1">
              <a:alpha val="8000"/>
            </a:schemeClr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6B34843-CEC6-E434-E0DB-51D1C5626880}"/>
                </a:ext>
              </a:extLst>
            </p:cNvPr>
            <p:cNvSpPr/>
            <p:nvPr/>
          </p:nvSpPr>
          <p:spPr>
            <a:xfrm>
              <a:off x="10459947" y="2075710"/>
              <a:ext cx="46036" cy="14723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BE4EC39-B95F-FB7D-D60B-32C53D96D748}"/>
                </a:ext>
              </a:extLst>
            </p:cNvPr>
            <p:cNvSpPr/>
            <p:nvPr/>
          </p:nvSpPr>
          <p:spPr>
            <a:xfrm>
              <a:off x="10002862" y="1826442"/>
              <a:ext cx="978653" cy="248325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Heritage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F9895E6-F9C7-7CC7-5527-248B0F85F2E3}"/>
              </a:ext>
            </a:extLst>
          </p:cNvPr>
          <p:cNvGrpSpPr/>
          <p:nvPr/>
        </p:nvGrpSpPr>
        <p:grpSpPr>
          <a:xfrm>
            <a:off x="3487603" y="3359915"/>
            <a:ext cx="978653" cy="1841457"/>
            <a:chOff x="3487603" y="3359915"/>
            <a:chExt cx="978653" cy="1841457"/>
          </a:xfrm>
          <a:solidFill>
            <a:schemeClr val="bg1">
              <a:alpha val="8000"/>
            </a:schemeClr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80F10E2-311F-C06F-119C-F3100B69EFE8}"/>
                </a:ext>
              </a:extLst>
            </p:cNvPr>
            <p:cNvSpPr/>
            <p:nvPr/>
          </p:nvSpPr>
          <p:spPr>
            <a:xfrm>
              <a:off x="3948578" y="3359915"/>
              <a:ext cx="45719" cy="13914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CB759FC-9CC9-8221-D144-40CB251DBF37}"/>
                </a:ext>
              </a:extLst>
            </p:cNvPr>
            <p:cNvSpPr/>
            <p:nvPr/>
          </p:nvSpPr>
          <p:spPr>
            <a:xfrm>
              <a:off x="3487603" y="4752166"/>
              <a:ext cx="978653" cy="449206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Submersion with pull-out</a:t>
              </a: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B2FAE249-E279-E261-4CA3-0D340FD90215}"/>
              </a:ext>
            </a:extLst>
          </p:cNvPr>
          <p:cNvSpPr/>
          <p:nvPr/>
        </p:nvSpPr>
        <p:spPr>
          <a:xfrm>
            <a:off x="2001838" y="2124075"/>
            <a:ext cx="977900" cy="455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Sheltered Submersion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0CB7E3B-49DD-13AB-FB73-A13E8AFAA840}"/>
              </a:ext>
            </a:extLst>
          </p:cNvPr>
          <p:cNvSpPr/>
          <p:nvPr/>
        </p:nvSpPr>
        <p:spPr>
          <a:xfrm>
            <a:off x="1384300" y="5016500"/>
            <a:ext cx="977900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Submersion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12E2A7A-7C5F-593F-4D44-05F8D6DA09DB}"/>
              </a:ext>
            </a:extLst>
          </p:cNvPr>
          <p:cNvSpPr/>
          <p:nvPr/>
        </p:nvSpPr>
        <p:spPr>
          <a:xfrm>
            <a:off x="619125" y="3351213"/>
            <a:ext cx="46038" cy="117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8117041-D2F3-F45E-C050-ED7407D8F9E0}"/>
              </a:ext>
            </a:extLst>
          </p:cNvPr>
          <p:cNvSpPr/>
          <p:nvPr/>
        </p:nvSpPr>
        <p:spPr>
          <a:xfrm>
            <a:off x="73025" y="4343400"/>
            <a:ext cx="1141413" cy="2476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 anchorCtr="1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rgbClr val="1A1A2E"/>
                </a:solidFill>
                <a:latin typeface="Jost" pitchFamily="2" charset="0"/>
                <a:ea typeface="Jost" pitchFamily="2" charset="0"/>
              </a:rPr>
              <a:t>Segregationist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04D147F-73BA-984B-482B-2585BAE1718A}"/>
              </a:ext>
            </a:extLst>
          </p:cNvPr>
          <p:cNvGrpSpPr/>
          <p:nvPr/>
        </p:nvGrpSpPr>
        <p:grpSpPr>
          <a:xfrm>
            <a:off x="9045143" y="2435040"/>
            <a:ext cx="978653" cy="1188377"/>
            <a:chOff x="9045143" y="2435040"/>
            <a:chExt cx="978653" cy="1188377"/>
          </a:xfrm>
          <a:solidFill>
            <a:schemeClr val="bg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ABCC1DE-D103-6675-8B05-F5022D46A8C0}"/>
                </a:ext>
              </a:extLst>
            </p:cNvPr>
            <p:cNvSpPr/>
            <p:nvPr/>
          </p:nvSpPr>
          <p:spPr>
            <a:xfrm>
              <a:off x="9503310" y="2853686"/>
              <a:ext cx="50291" cy="7697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8A06679-8951-A50C-6D47-17B59178E5E3}"/>
                </a:ext>
              </a:extLst>
            </p:cNvPr>
            <p:cNvSpPr/>
            <p:nvPr/>
          </p:nvSpPr>
          <p:spPr>
            <a:xfrm>
              <a:off x="9045143" y="2435040"/>
              <a:ext cx="978653" cy="418646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Mainstream Bilingual</a:t>
              </a:r>
            </a:p>
          </p:txBody>
        </p:sp>
      </p:grpSp>
      <p:pic>
        <p:nvPicPr>
          <p:cNvPr id="23570" name="Graphic 51" descr="Caret Right with solid fill">
            <a:extLst>
              <a:ext uri="{FF2B5EF4-FFF2-40B4-BE49-F238E27FC236}">
                <a16:creationId xmlns:a16="http://schemas.microsoft.com/office/drawing/2014/main" id="{36DF4E8A-DAE4-4422-D9E8-7228C7BBA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8713" y="3222625"/>
            <a:ext cx="6254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Graphic 54" descr="Caret Left with solid fill">
            <a:extLst>
              <a:ext uri="{FF2B5EF4-FFF2-40B4-BE49-F238E27FC236}">
                <a16:creationId xmlns:a16="http://schemas.microsoft.com/office/drawing/2014/main" id="{EAA6572A-EF5B-0A4C-67F9-CE11286DA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3222625"/>
            <a:ext cx="6254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1C2DD2F-332F-0FC4-AABF-236EEBD5C465}"/>
              </a:ext>
            </a:extLst>
          </p:cNvPr>
          <p:cNvGrpSpPr>
            <a:grpSpLocks/>
          </p:cNvGrpSpPr>
          <p:nvPr/>
        </p:nvGrpSpPr>
        <p:grpSpPr bwMode="auto">
          <a:xfrm>
            <a:off x="3838575" y="1944688"/>
            <a:ext cx="1562100" cy="1620837"/>
            <a:chOff x="6701889" y="1904100"/>
            <a:chExt cx="1561065" cy="162049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56ABF9A-F8FA-56FC-82CE-B2D3FB8BA809}"/>
                </a:ext>
              </a:extLst>
            </p:cNvPr>
            <p:cNvSpPr/>
            <p:nvPr/>
          </p:nvSpPr>
          <p:spPr>
            <a:xfrm>
              <a:off x="7464971" y="2051706"/>
              <a:ext cx="46006" cy="14728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6727F7-73E1-FC17-4E01-BEC251840789}"/>
                </a:ext>
              </a:extLst>
            </p:cNvPr>
            <p:cNvSpPr/>
            <p:nvPr/>
          </p:nvSpPr>
          <p:spPr>
            <a:xfrm>
              <a:off x="6701889" y="1904100"/>
              <a:ext cx="1561065" cy="595186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Mainstream with Modern Languages Teaching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FD43D07-85B2-A1D1-614B-39C286DD9320}"/>
              </a:ext>
            </a:extLst>
          </p:cNvPr>
          <p:cNvGrpSpPr>
            <a:grpSpLocks/>
          </p:cNvGrpSpPr>
          <p:nvPr/>
        </p:nvGrpSpPr>
        <p:grpSpPr bwMode="auto">
          <a:xfrm>
            <a:off x="5338763" y="2519363"/>
            <a:ext cx="977900" cy="1177925"/>
            <a:chOff x="10020198" y="1796217"/>
            <a:chExt cx="978653" cy="1176932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8E9D6D9-BC5B-8CC5-A4D2-32C6A5533C6A}"/>
                </a:ext>
              </a:extLst>
            </p:cNvPr>
            <p:cNvSpPr/>
            <p:nvPr/>
          </p:nvSpPr>
          <p:spPr>
            <a:xfrm>
              <a:off x="10492048" y="1991314"/>
              <a:ext cx="46073" cy="9818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58DDA9A-1972-3D37-F312-1D9CC8CF516D}"/>
                </a:ext>
              </a:extLst>
            </p:cNvPr>
            <p:cNvSpPr/>
            <p:nvPr/>
          </p:nvSpPr>
          <p:spPr>
            <a:xfrm>
              <a:off x="10020198" y="1796217"/>
              <a:ext cx="978653" cy="44412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Heritage: Wales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E7DD582-3460-70FD-F3FA-8BB3996D3E63}"/>
              </a:ext>
            </a:extLst>
          </p:cNvPr>
          <p:cNvGrpSpPr>
            <a:grpSpLocks/>
          </p:cNvGrpSpPr>
          <p:nvPr/>
        </p:nvGrpSpPr>
        <p:grpSpPr bwMode="auto">
          <a:xfrm>
            <a:off x="4198938" y="3441700"/>
            <a:ext cx="977900" cy="1657350"/>
            <a:chOff x="3487603" y="3544252"/>
            <a:chExt cx="978653" cy="165712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3928044-E744-49F4-52EC-ABA1C637CD9D}"/>
                </a:ext>
              </a:extLst>
            </p:cNvPr>
            <p:cNvSpPr/>
            <p:nvPr/>
          </p:nvSpPr>
          <p:spPr>
            <a:xfrm>
              <a:off x="3949921" y="3544252"/>
              <a:ext cx="46073" cy="14729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2114499-0798-B5E8-ECE7-B8D446DE8D22}"/>
                </a:ext>
              </a:extLst>
            </p:cNvPr>
            <p:cNvSpPr/>
            <p:nvPr/>
          </p:nvSpPr>
          <p:spPr>
            <a:xfrm>
              <a:off x="3487603" y="4752172"/>
              <a:ext cx="978653" cy="44920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Submersion with push-in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A1799CF-1E31-4A8F-1639-65B4DF8D31C3}"/>
              </a:ext>
            </a:extLst>
          </p:cNvPr>
          <p:cNvGrpSpPr>
            <a:grpSpLocks/>
          </p:cNvGrpSpPr>
          <p:nvPr/>
        </p:nvGrpSpPr>
        <p:grpSpPr bwMode="auto">
          <a:xfrm>
            <a:off x="5545138" y="3697288"/>
            <a:ext cx="979487" cy="1647825"/>
            <a:chOff x="10714086" y="3428999"/>
            <a:chExt cx="978653" cy="1648593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36C5D6-251F-34AD-CD5F-EB7580EDAE98}"/>
                </a:ext>
              </a:extLst>
            </p:cNvPr>
            <p:cNvSpPr/>
            <p:nvPr/>
          </p:nvSpPr>
          <p:spPr>
            <a:xfrm>
              <a:off x="11158208" y="3428999"/>
              <a:ext cx="44412" cy="115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1A6D866-1C12-5248-7898-78157B3FA032}"/>
                </a:ext>
              </a:extLst>
            </p:cNvPr>
            <p:cNvSpPr/>
            <p:nvPr/>
          </p:nvSpPr>
          <p:spPr>
            <a:xfrm>
              <a:off x="10714086" y="4529649"/>
              <a:ext cx="978653" cy="54794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Immersion: Canada </a:t>
              </a:r>
              <a:r>
                <a:rPr lang="en-US" sz="1100" i="1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flipped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CCFE230-2D50-9294-1A06-1B003EE4C3B5}"/>
              </a:ext>
            </a:extLst>
          </p:cNvPr>
          <p:cNvGrpSpPr>
            <a:grpSpLocks/>
          </p:cNvGrpSpPr>
          <p:nvPr/>
        </p:nvGrpSpPr>
        <p:grpSpPr bwMode="auto">
          <a:xfrm>
            <a:off x="10342563" y="3668713"/>
            <a:ext cx="977900" cy="1500187"/>
            <a:chOff x="8920130" y="3577815"/>
            <a:chExt cx="978653" cy="1499778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C216E7A-0103-202E-263F-37601CB746AA}"/>
                </a:ext>
              </a:extLst>
            </p:cNvPr>
            <p:cNvSpPr/>
            <p:nvPr/>
          </p:nvSpPr>
          <p:spPr>
            <a:xfrm>
              <a:off x="9363383" y="3577815"/>
              <a:ext cx="46073" cy="14727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>
                <a:solidFill>
                  <a:srgbClr val="1A1A2E"/>
                </a:solidFill>
                <a:latin typeface="Jost" pitchFamily="2" charset="0"/>
                <a:ea typeface="Jost" pitchFamily="2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AAE6247-D377-9024-A60D-E712FC055B2F}"/>
                </a:ext>
              </a:extLst>
            </p:cNvPr>
            <p:cNvSpPr/>
            <p:nvPr/>
          </p:nvSpPr>
          <p:spPr>
            <a:xfrm>
              <a:off x="8920130" y="4401502"/>
              <a:ext cx="978653" cy="67609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 anchorCtr="1"/>
            <a:lstStyle/>
            <a:p>
              <a:pPr algn="ctr" eaLnBrk="1" fontAlgn="auto" hangingPunct="1">
                <a:lnSpc>
                  <a:spcPct val="7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solidFill>
                    <a:srgbClr val="1A1A2E"/>
                  </a:solidFill>
                  <a:latin typeface="Jost" pitchFamily="2" charset="0"/>
                  <a:ea typeface="Jost" pitchFamily="2" charset="0"/>
                </a:rPr>
                <a:t>Two-Way Dual Language: Macedonia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3C27C2C-29EE-7DB4-A34A-FDD3A1AE527A}"/>
              </a:ext>
            </a:extLst>
          </p:cNvPr>
          <p:cNvSpPr/>
          <p:nvPr/>
        </p:nvSpPr>
        <p:spPr>
          <a:xfrm rot="10800000">
            <a:off x="523875" y="3325813"/>
            <a:ext cx="11218863" cy="419100"/>
          </a:xfrm>
          <a:prstGeom prst="rect">
            <a:avLst/>
          </a:prstGeom>
          <a:gradFill flip="none" rotWithShape="1">
            <a:gsLst>
              <a:gs pos="61000">
                <a:srgbClr val="0070C0"/>
              </a:gs>
              <a:gs pos="35000">
                <a:srgbClr val="FFC000"/>
              </a:gs>
              <a:gs pos="0">
                <a:srgbClr val="C00000"/>
              </a:gs>
              <a:gs pos="82000">
                <a:schemeClr val="accent6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100" dirty="0">
              <a:solidFill>
                <a:srgbClr val="1A1A2E"/>
              </a:solidFill>
              <a:latin typeface="Jost" pitchFamily="2" charset="0"/>
              <a:ea typeface="Jos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9">
            <a:extLst>
              <a:ext uri="{FF2B5EF4-FFF2-40B4-BE49-F238E27FC236}">
                <a16:creationId xmlns:a16="http://schemas.microsoft.com/office/drawing/2014/main" id="{C6B2C61A-D84D-99ED-9E8F-FB0C6D060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7250" y="649288"/>
            <a:ext cx="539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Ideology vs Pedagogy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33BDACF-1E73-FEAA-5DBE-AA3BACDCF451}"/>
              </a:ext>
            </a:extLst>
          </p:cNvPr>
          <p:cNvSpPr txBox="1"/>
          <p:nvPr/>
        </p:nvSpPr>
        <p:spPr>
          <a:xfrm>
            <a:off x="5383213" y="373063"/>
            <a:ext cx="1425575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SYNTHESIS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C05D0E0-726D-4843-D4D2-2677F89E1BA2}"/>
              </a:ext>
            </a:extLst>
          </p:cNvPr>
          <p:cNvSpPr/>
          <p:nvPr/>
        </p:nvSpPr>
        <p:spPr>
          <a:xfrm>
            <a:off x="0" y="-34925"/>
            <a:ext cx="12192000" cy="207963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68000">
                <a:schemeClr val="accent4"/>
              </a:gs>
              <a:gs pos="36000">
                <a:srgbClr val="FFFF00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92C058B-0C7C-9903-9102-317D038F7B19}"/>
              </a:ext>
            </a:extLst>
          </p:cNvPr>
          <p:cNvSpPr/>
          <p:nvPr/>
        </p:nvSpPr>
        <p:spPr>
          <a:xfrm>
            <a:off x="9042400" y="5205413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BUT CANNOT ALONE PRODUCE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Change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B75F5BB-E01D-714C-A4DE-762FF29CBF69}"/>
              </a:ext>
            </a:extLst>
          </p:cNvPr>
          <p:cNvSpPr/>
          <p:nvPr/>
        </p:nvSpPr>
        <p:spPr>
          <a:xfrm>
            <a:off x="9042400" y="3752850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CREATES FRICTION WITH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Political aims over time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When outcome contradict ideology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C6A2193-8C4E-F21D-CEF1-51B00C47C4CB}"/>
              </a:ext>
            </a:extLst>
          </p:cNvPr>
          <p:cNvSpPr/>
          <p:nvPr/>
        </p:nvSpPr>
        <p:spPr>
          <a:xfrm>
            <a:off x="9042400" y="2301875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GENERATES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Evidence of outcomes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What works, for whom, in what context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6476A21-9CA6-25B5-7FAC-6DE7A0CC77B3}"/>
              </a:ext>
            </a:extLst>
          </p:cNvPr>
          <p:cNvSpPr/>
          <p:nvPr/>
        </p:nvSpPr>
        <p:spPr>
          <a:xfrm>
            <a:off x="9042400" y="849313"/>
            <a:ext cx="2625725" cy="1049337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ENTRY POINT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Pedagogical evidence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741474F-371E-49FF-9866-6EFBCD261578}"/>
              </a:ext>
            </a:extLst>
          </p:cNvPr>
          <p:cNvSpPr/>
          <p:nvPr/>
        </p:nvSpPr>
        <p:spPr>
          <a:xfrm>
            <a:off x="523875" y="5205413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PRODUCES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Outcomes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FFBEB43-0B40-2D36-0710-C23E18C84B62}"/>
              </a:ext>
            </a:extLst>
          </p:cNvPr>
          <p:cNvSpPr/>
          <p:nvPr/>
        </p:nvSpPr>
        <p:spPr>
          <a:xfrm>
            <a:off x="523875" y="3752850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SHAPES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How policies are formulated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solidFill>
                  <a:srgbClr val="8699A0"/>
                </a:solidFill>
              </a:rPr>
              <a:t>Skutnabb</a:t>
            </a:r>
            <a:r>
              <a:rPr lang="en-US" sz="1200" dirty="0">
                <a:solidFill>
                  <a:srgbClr val="8699A0"/>
                </a:solidFill>
              </a:rPr>
              <a:t>-Kangas: covert → overt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C35F2F6-45F2-5FB1-7B39-1E7D108F1C2D}"/>
              </a:ext>
            </a:extLst>
          </p:cNvPr>
          <p:cNvSpPr/>
          <p:nvPr/>
        </p:nvSpPr>
        <p:spPr>
          <a:xfrm>
            <a:off x="523875" y="2301875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DETERMINES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The aims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800D607-12C9-B07D-4137-5B39F1DC8670}"/>
              </a:ext>
            </a:extLst>
          </p:cNvPr>
          <p:cNvSpPr/>
          <p:nvPr/>
        </p:nvSpPr>
        <p:spPr>
          <a:xfrm>
            <a:off x="523875" y="849313"/>
            <a:ext cx="2625725" cy="1049337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ENTRY POINT 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Political Ideology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6494E7F-CD8A-7E95-E61A-B059BBFB86FB}"/>
              </a:ext>
            </a:extLst>
          </p:cNvPr>
          <p:cNvSpPr/>
          <p:nvPr/>
        </p:nvSpPr>
        <p:spPr>
          <a:xfrm>
            <a:off x="4783138" y="3906838"/>
            <a:ext cx="2625725" cy="1049337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PROOF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GAO (1987)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8699A0"/>
                </a:solidFill>
              </a:rPr>
              <a:t>Casanova, 1999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120D1E7-7C8A-9E25-69DA-5139D98CC0F4}"/>
              </a:ext>
            </a:extLst>
          </p:cNvPr>
          <p:cNvSpPr/>
          <p:nvPr/>
        </p:nvSpPr>
        <p:spPr>
          <a:xfrm>
            <a:off x="4783138" y="2687638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bg2">
                    <a:lumMod val="75000"/>
                  </a:schemeClr>
                </a:solidFill>
              </a:rPr>
              <a:t>BUT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Evidence alone cannot change aim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FF7B7E3-94FF-CC94-88B3-7DB2159DE784}"/>
              </a:ext>
            </a:extLst>
          </p:cNvPr>
          <p:cNvSpPr/>
          <p:nvPr/>
        </p:nvSpPr>
        <p:spPr>
          <a:xfrm>
            <a:off x="4783138" y="1468438"/>
            <a:ext cx="2625725" cy="1047750"/>
          </a:xfrm>
          <a:prstGeom prst="rect">
            <a:avLst/>
          </a:prstGeom>
          <a:solidFill>
            <a:srgbClr val="232336"/>
          </a:solidFill>
          <a:ln w="952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spc="70" dirty="0">
                <a:solidFill>
                  <a:schemeClr val="bg2">
                    <a:lumMod val="75000"/>
                  </a:schemeClr>
                </a:solidFill>
              </a:rPr>
              <a:t>THE FRICTION POINT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/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Accumulated evidence creates political cost</a:t>
            </a:r>
          </a:p>
        </p:txBody>
      </p:sp>
      <p:sp>
        <p:nvSpPr>
          <p:cNvPr id="7168" name="TextBox 7167">
            <a:extLst>
              <a:ext uri="{FF2B5EF4-FFF2-40B4-BE49-F238E27FC236}">
                <a16:creationId xmlns:a16="http://schemas.microsoft.com/office/drawing/2014/main" id="{456B965E-12B1-4023-0AF9-B1A1C34741F8}"/>
              </a:ext>
            </a:extLst>
          </p:cNvPr>
          <p:cNvSpPr txBox="1"/>
          <p:nvPr/>
        </p:nvSpPr>
        <p:spPr>
          <a:xfrm>
            <a:off x="1622425" y="1931988"/>
            <a:ext cx="3222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sp>
        <p:nvSpPr>
          <p:cNvPr id="7170" name="TextBox 7169">
            <a:extLst>
              <a:ext uri="{FF2B5EF4-FFF2-40B4-BE49-F238E27FC236}">
                <a16:creationId xmlns:a16="http://schemas.microsoft.com/office/drawing/2014/main" id="{1E684896-5B36-4E33-23F0-902D42B6CC7A}"/>
              </a:ext>
            </a:extLst>
          </p:cNvPr>
          <p:cNvSpPr txBox="1"/>
          <p:nvPr/>
        </p:nvSpPr>
        <p:spPr>
          <a:xfrm>
            <a:off x="10247313" y="3359150"/>
            <a:ext cx="3222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sp>
        <p:nvSpPr>
          <p:cNvPr id="7172" name="TextBox 7171">
            <a:extLst>
              <a:ext uri="{FF2B5EF4-FFF2-40B4-BE49-F238E27FC236}">
                <a16:creationId xmlns:a16="http://schemas.microsoft.com/office/drawing/2014/main" id="{341CAFCA-18DD-8DDD-5B0F-8318D45A83DD}"/>
              </a:ext>
            </a:extLst>
          </p:cNvPr>
          <p:cNvSpPr txBox="1"/>
          <p:nvPr/>
        </p:nvSpPr>
        <p:spPr>
          <a:xfrm>
            <a:off x="10247313" y="4821238"/>
            <a:ext cx="322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sp>
        <p:nvSpPr>
          <p:cNvPr id="7175" name="TextBox 7174">
            <a:extLst>
              <a:ext uri="{FF2B5EF4-FFF2-40B4-BE49-F238E27FC236}">
                <a16:creationId xmlns:a16="http://schemas.microsoft.com/office/drawing/2014/main" id="{13164844-EC53-A7BE-F171-3492C2C2BBD3}"/>
              </a:ext>
            </a:extLst>
          </p:cNvPr>
          <p:cNvSpPr txBox="1"/>
          <p:nvPr/>
        </p:nvSpPr>
        <p:spPr>
          <a:xfrm>
            <a:off x="10247313" y="1922463"/>
            <a:ext cx="32226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sp>
        <p:nvSpPr>
          <p:cNvPr id="7177" name="TextBox 7176">
            <a:extLst>
              <a:ext uri="{FF2B5EF4-FFF2-40B4-BE49-F238E27FC236}">
                <a16:creationId xmlns:a16="http://schemas.microsoft.com/office/drawing/2014/main" id="{0855085C-897C-0DD3-87F9-BDC3AD7D0055}"/>
              </a:ext>
            </a:extLst>
          </p:cNvPr>
          <p:cNvSpPr txBox="1"/>
          <p:nvPr/>
        </p:nvSpPr>
        <p:spPr>
          <a:xfrm>
            <a:off x="1674813" y="4810125"/>
            <a:ext cx="3238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sp>
        <p:nvSpPr>
          <p:cNvPr id="7179" name="TextBox 7178">
            <a:extLst>
              <a:ext uri="{FF2B5EF4-FFF2-40B4-BE49-F238E27FC236}">
                <a16:creationId xmlns:a16="http://schemas.microsoft.com/office/drawing/2014/main" id="{7613F26C-6F7C-4708-7A3D-4F8AC0FCEE0D}"/>
              </a:ext>
            </a:extLst>
          </p:cNvPr>
          <p:cNvSpPr txBox="1"/>
          <p:nvPr/>
        </p:nvSpPr>
        <p:spPr>
          <a:xfrm>
            <a:off x="1622425" y="3367088"/>
            <a:ext cx="32226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↓</a:t>
            </a:r>
          </a:p>
        </p:txBody>
      </p:sp>
      <p:cxnSp>
        <p:nvCxnSpPr>
          <p:cNvPr id="7181" name="Straight Arrow Connector 7180">
            <a:extLst>
              <a:ext uri="{FF2B5EF4-FFF2-40B4-BE49-F238E27FC236}">
                <a16:creationId xmlns:a16="http://schemas.microsoft.com/office/drawing/2014/main" id="{1780DA93-BDA3-76AC-4F71-0F58C049851B}"/>
              </a:ext>
            </a:extLst>
          </p:cNvPr>
          <p:cNvCxnSpPr>
            <a:cxnSpLocks/>
          </p:cNvCxnSpPr>
          <p:nvPr/>
        </p:nvCxnSpPr>
        <p:spPr>
          <a:xfrm>
            <a:off x="3294063" y="2106613"/>
            <a:ext cx="1196975" cy="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82" name="Straight Arrow Connector 7181">
            <a:extLst>
              <a:ext uri="{FF2B5EF4-FFF2-40B4-BE49-F238E27FC236}">
                <a16:creationId xmlns:a16="http://schemas.microsoft.com/office/drawing/2014/main" id="{B946718F-1FCA-12BC-01A5-746F374BF5EE}"/>
              </a:ext>
            </a:extLst>
          </p:cNvPr>
          <p:cNvCxnSpPr>
            <a:cxnSpLocks/>
          </p:cNvCxnSpPr>
          <p:nvPr/>
        </p:nvCxnSpPr>
        <p:spPr>
          <a:xfrm flipH="1">
            <a:off x="7680325" y="2100263"/>
            <a:ext cx="1196975" cy="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39" grpId="0" animBg="1"/>
      <p:bldP spid="41" grpId="0" animBg="1"/>
      <p:bldP spid="51" grpId="0" animBg="1"/>
      <p:bldP spid="53" grpId="0" animBg="1"/>
      <p:bldP spid="55" grpId="0" animBg="1"/>
      <p:bldP spid="57" grpId="0" animBg="1"/>
      <p:bldP spid="59" grpId="0" animBg="1"/>
      <p:bldP spid="61" grpId="0" animBg="1"/>
      <p:bldP spid="63" grpId="0" animBg="1"/>
      <p:bldP spid="7168" grpId="0"/>
      <p:bldP spid="7170" grpId="0"/>
      <p:bldP spid="7172" grpId="0"/>
      <p:bldP spid="7175" grpId="0"/>
      <p:bldP spid="7177" grpId="0"/>
      <p:bldP spid="71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Box 9">
            <a:extLst>
              <a:ext uri="{FF2B5EF4-FFF2-40B4-BE49-F238E27FC236}">
                <a16:creationId xmlns:a16="http://schemas.microsoft.com/office/drawing/2014/main" id="{344F394E-99D0-D52F-FF0A-9F883CC65F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738" y="1184275"/>
            <a:ext cx="10550525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every model and context, the outcome and the political condition that produced it are indivisible. To evaluate bilingual education without political analysis is incomplete and not rigorous.</a:t>
            </a:r>
            <a:endParaRPr lang="en-US" altLang="en-US" sz="5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C91BA1D-0707-C4B0-E53C-EB9DCD983BF3}"/>
              </a:ext>
            </a:extLst>
          </p:cNvPr>
          <p:cNvSpPr txBox="1"/>
          <p:nvPr/>
        </p:nvSpPr>
        <p:spPr>
          <a:xfrm>
            <a:off x="5272088" y="595313"/>
            <a:ext cx="1647825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spc="300" dirty="0">
                <a:solidFill>
                  <a:srgbClr val="8B8481"/>
                </a:solidFill>
                <a:latin typeface="Jost" pitchFamily="2" charset="0"/>
                <a:ea typeface="Jost" pitchFamily="2" charset="0"/>
              </a:rPr>
              <a:t>CONCLUSION</a:t>
            </a:r>
            <a:endParaRPr lang="en-GB" sz="1200" b="1" spc="300" dirty="0">
              <a:solidFill>
                <a:srgbClr val="8B8481"/>
              </a:solidFill>
              <a:latin typeface="Jost" pitchFamily="2" charset="0"/>
              <a:ea typeface="Jost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6EC3B2-FCCA-9B1C-803B-0494E27BE9E7}"/>
              </a:ext>
            </a:extLst>
          </p:cNvPr>
          <p:cNvSpPr/>
          <p:nvPr/>
        </p:nvSpPr>
        <p:spPr>
          <a:xfrm>
            <a:off x="0" y="-34925"/>
            <a:ext cx="12192000" cy="207963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68000">
                <a:schemeClr val="accent4"/>
              </a:gs>
              <a:gs pos="36000">
                <a:srgbClr val="FFFF00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6430</TotalTime>
  <Words>896</Words>
  <Application>Microsoft Office PowerPoint</Application>
  <PresentationFormat>Widescreen</PresentationFormat>
  <Paragraphs>269</Paragraphs>
  <Slides>16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Aptos Display</vt:lpstr>
      <vt:lpstr>Times New Roman</vt:lpstr>
      <vt:lpstr>Jost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Kamila Notario</dc:creator>
  <cp:lastModifiedBy>Kamila Notario Galaj (2526802)</cp:lastModifiedBy>
  <cp:revision>68</cp:revision>
  <dcterms:created xsi:type="dcterms:W3CDTF">2026-04-29T17:31:28Z</dcterms:created>
  <dcterms:modified xsi:type="dcterms:W3CDTF">2026-07-15T05:00:54Z</dcterms:modified>
</cp:coreProperties>
</file>