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8" r:id="rId3"/>
    <p:sldId id="259" r:id="rId4"/>
    <p:sldId id="260" r:id="rId5"/>
    <p:sldId id="262" r:id="rId6"/>
    <p:sldId id="261" r:id="rId7"/>
    <p:sldId id="263" r:id="rId8"/>
    <p:sldId id="264"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9" autoAdjust="0"/>
    <p:restoredTop sz="94660"/>
  </p:normalViewPr>
  <p:slideViewPr>
    <p:cSldViewPr snapToGrid="0">
      <p:cViewPr varScale="1">
        <p:scale>
          <a:sx n="86" d="100"/>
          <a:sy n="86" d="100"/>
        </p:scale>
        <p:origin x="33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621CC37-7DAB-4806-8521-094EC8D89D54}" type="datetimeFigureOut">
              <a:rPr lang="en-GB" smtClean="0"/>
              <a:t>07/12/2017</a:t>
            </a:fld>
            <a:endParaRPr lang="en-GB"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08FD574-2273-4293-9F36-29AB94B35A9E}" type="slidenum">
              <a:rPr lang="en-GB" smtClean="0"/>
              <a:t>‹#›</a:t>
            </a:fld>
            <a:endParaRPr lang="en-GB" dirty="0"/>
          </a:p>
        </p:txBody>
      </p:sp>
    </p:spTree>
    <p:extLst>
      <p:ext uri="{BB962C8B-B14F-4D97-AF65-F5344CB8AC3E}">
        <p14:creationId xmlns:p14="http://schemas.microsoft.com/office/powerpoint/2010/main" val="2651789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621CC37-7DAB-4806-8521-094EC8D89D54}" type="datetimeFigureOut">
              <a:rPr lang="en-GB" smtClean="0"/>
              <a:t>07/12/2017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08FD574-2273-4293-9F36-29AB94B35A9E}" type="slidenum">
              <a:rPr lang="en-GB" smtClean="0"/>
              <a:t>‹#›</a:t>
            </a:fld>
            <a:endParaRPr lang="en-GB" dirty="0"/>
          </a:p>
        </p:txBody>
      </p:sp>
    </p:spTree>
    <p:extLst>
      <p:ext uri="{BB962C8B-B14F-4D97-AF65-F5344CB8AC3E}">
        <p14:creationId xmlns:p14="http://schemas.microsoft.com/office/powerpoint/2010/main" val="38713919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621CC37-7DAB-4806-8521-094EC8D89D54}" type="datetimeFigureOut">
              <a:rPr lang="en-GB" smtClean="0"/>
              <a:t>07/12/2017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08FD574-2273-4293-9F36-29AB94B35A9E}" type="slidenum">
              <a:rPr lang="en-GB" smtClean="0"/>
              <a:t>‹#›</a:t>
            </a:fld>
            <a:endParaRPr lang="en-GB" dirty="0"/>
          </a:p>
        </p:txBody>
      </p:sp>
    </p:spTree>
    <p:extLst>
      <p:ext uri="{BB962C8B-B14F-4D97-AF65-F5344CB8AC3E}">
        <p14:creationId xmlns:p14="http://schemas.microsoft.com/office/powerpoint/2010/main" val="1052565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621CC37-7DAB-4806-8521-094EC8D89D54}" type="datetimeFigureOut">
              <a:rPr lang="en-GB" smtClean="0"/>
              <a:t>07/12/2017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08FD574-2273-4293-9F36-29AB94B35A9E}" type="slidenum">
              <a:rPr lang="en-GB" smtClean="0"/>
              <a:t>‹#›</a:t>
            </a:fld>
            <a:endParaRPr lang="en-GB" dirty="0"/>
          </a:p>
        </p:txBody>
      </p:sp>
    </p:spTree>
    <p:extLst>
      <p:ext uri="{BB962C8B-B14F-4D97-AF65-F5344CB8AC3E}">
        <p14:creationId xmlns:p14="http://schemas.microsoft.com/office/powerpoint/2010/main" val="4143159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621CC37-7DAB-4806-8521-094EC8D89D54}" type="datetimeFigureOut">
              <a:rPr lang="en-GB" smtClean="0"/>
              <a:t>07/12/2017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08FD574-2273-4293-9F36-29AB94B35A9E}" type="slidenum">
              <a:rPr lang="en-GB" smtClean="0"/>
              <a:t>‹#›</a:t>
            </a:fld>
            <a:endParaRPr lang="en-GB" dirty="0"/>
          </a:p>
        </p:txBody>
      </p:sp>
    </p:spTree>
    <p:extLst>
      <p:ext uri="{BB962C8B-B14F-4D97-AF65-F5344CB8AC3E}">
        <p14:creationId xmlns:p14="http://schemas.microsoft.com/office/powerpoint/2010/main" val="2556309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621CC37-7DAB-4806-8521-094EC8D89D54}" type="datetimeFigureOut">
              <a:rPr lang="en-GB" smtClean="0"/>
              <a:t>07/12/2017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08FD574-2273-4293-9F36-29AB94B35A9E}" type="slidenum">
              <a:rPr lang="en-GB" smtClean="0"/>
              <a:t>‹#›</a:t>
            </a:fld>
            <a:endParaRPr lang="en-GB" dirty="0"/>
          </a:p>
        </p:txBody>
      </p:sp>
    </p:spTree>
    <p:extLst>
      <p:ext uri="{BB962C8B-B14F-4D97-AF65-F5344CB8AC3E}">
        <p14:creationId xmlns:p14="http://schemas.microsoft.com/office/powerpoint/2010/main" val="1554820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21CC37-7DAB-4806-8521-094EC8D89D54}" type="datetimeFigureOut">
              <a:rPr lang="en-GB" smtClean="0"/>
              <a:t>07/12/2017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08FD574-2273-4293-9F36-29AB94B35A9E}" type="slidenum">
              <a:rPr lang="en-GB" smtClean="0"/>
              <a:t>‹#›</a:t>
            </a:fld>
            <a:endParaRPr lang="en-GB" dirty="0"/>
          </a:p>
        </p:txBody>
      </p:sp>
    </p:spTree>
    <p:extLst>
      <p:ext uri="{BB962C8B-B14F-4D97-AF65-F5344CB8AC3E}">
        <p14:creationId xmlns:p14="http://schemas.microsoft.com/office/powerpoint/2010/main" val="29968069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621CC37-7DAB-4806-8521-094EC8D89D54}" type="datetimeFigureOut">
              <a:rPr lang="en-GB" smtClean="0"/>
              <a:t>07/12/2017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08FD574-2273-4293-9F36-29AB94B35A9E}" type="slidenum">
              <a:rPr lang="en-GB" smtClean="0"/>
              <a:t>‹#›</a:t>
            </a:fld>
            <a:endParaRPr lang="en-GB" dirty="0"/>
          </a:p>
        </p:txBody>
      </p:sp>
    </p:spTree>
    <p:extLst>
      <p:ext uri="{BB962C8B-B14F-4D97-AF65-F5344CB8AC3E}">
        <p14:creationId xmlns:p14="http://schemas.microsoft.com/office/powerpoint/2010/main" val="1964384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dirty="0"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621CC37-7DAB-4806-8521-094EC8D89D54}" type="datetimeFigureOut">
              <a:rPr lang="en-GB" smtClean="0"/>
              <a:t>07/12/2017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08FD574-2273-4293-9F36-29AB94B35A9E}" type="slidenum">
              <a:rPr lang="en-GB" smtClean="0"/>
              <a:t>‹#›</a:t>
            </a:fld>
            <a:endParaRPr lang="en-GB" dirty="0"/>
          </a:p>
        </p:txBody>
      </p:sp>
    </p:spTree>
    <p:extLst>
      <p:ext uri="{BB962C8B-B14F-4D97-AF65-F5344CB8AC3E}">
        <p14:creationId xmlns:p14="http://schemas.microsoft.com/office/powerpoint/2010/main" val="202943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621CC37-7DAB-4806-8521-094EC8D89D54}" type="datetimeFigureOut">
              <a:rPr lang="en-GB" smtClean="0"/>
              <a:t>07/12/2017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08FD574-2273-4293-9F36-29AB94B35A9E}" type="slidenum">
              <a:rPr lang="en-GB" smtClean="0"/>
              <a:t>‹#›</a:t>
            </a:fld>
            <a:endParaRPr lang="en-GB" dirty="0"/>
          </a:p>
        </p:txBody>
      </p:sp>
    </p:spTree>
    <p:extLst>
      <p:ext uri="{BB962C8B-B14F-4D97-AF65-F5344CB8AC3E}">
        <p14:creationId xmlns:p14="http://schemas.microsoft.com/office/powerpoint/2010/main" val="20203880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621CC37-7DAB-4806-8521-094EC8D89D54}" type="datetimeFigureOut">
              <a:rPr lang="en-GB" smtClean="0"/>
              <a:t>07/12/2017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08FD574-2273-4293-9F36-29AB94B35A9E}" type="slidenum">
              <a:rPr lang="en-GB" smtClean="0"/>
              <a:t>‹#›</a:t>
            </a:fld>
            <a:endParaRPr lang="en-GB" dirty="0"/>
          </a:p>
        </p:txBody>
      </p:sp>
    </p:spTree>
    <p:extLst>
      <p:ext uri="{BB962C8B-B14F-4D97-AF65-F5344CB8AC3E}">
        <p14:creationId xmlns:p14="http://schemas.microsoft.com/office/powerpoint/2010/main" val="34218774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621CC37-7DAB-4806-8521-094EC8D89D54}" type="datetimeFigureOut">
              <a:rPr lang="en-GB" smtClean="0"/>
              <a:t>07/12/2017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08FD574-2273-4293-9F36-29AB94B35A9E}" type="slidenum">
              <a:rPr lang="en-GB" smtClean="0"/>
              <a:t>‹#›</a:t>
            </a:fld>
            <a:endParaRPr lang="en-GB" dirty="0"/>
          </a:p>
        </p:txBody>
      </p:sp>
    </p:spTree>
    <p:extLst>
      <p:ext uri="{BB962C8B-B14F-4D97-AF65-F5344CB8AC3E}">
        <p14:creationId xmlns:p14="http://schemas.microsoft.com/office/powerpoint/2010/main" val="42829771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621CC37-7DAB-4806-8521-094EC8D89D54}" type="datetimeFigureOut">
              <a:rPr lang="en-GB" smtClean="0"/>
              <a:t>07/12/2017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08FD574-2273-4293-9F36-29AB94B35A9E}" type="slidenum">
              <a:rPr lang="en-GB" smtClean="0"/>
              <a:t>‹#›</a:t>
            </a:fld>
            <a:endParaRPr lang="en-GB" dirty="0"/>
          </a:p>
        </p:txBody>
      </p:sp>
    </p:spTree>
    <p:extLst>
      <p:ext uri="{BB962C8B-B14F-4D97-AF65-F5344CB8AC3E}">
        <p14:creationId xmlns:p14="http://schemas.microsoft.com/office/powerpoint/2010/main" val="25749128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621CC37-7DAB-4806-8521-094EC8D89D54}" type="datetimeFigureOut">
              <a:rPr lang="en-GB" smtClean="0"/>
              <a:t>07/12/2017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08FD574-2273-4293-9F36-29AB94B35A9E}" type="slidenum">
              <a:rPr lang="en-GB" smtClean="0"/>
              <a:t>‹#›</a:t>
            </a:fld>
            <a:endParaRPr lang="en-GB" dirty="0"/>
          </a:p>
        </p:txBody>
      </p:sp>
    </p:spTree>
    <p:extLst>
      <p:ext uri="{BB962C8B-B14F-4D97-AF65-F5344CB8AC3E}">
        <p14:creationId xmlns:p14="http://schemas.microsoft.com/office/powerpoint/2010/main" val="15108354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621CC37-7DAB-4806-8521-094EC8D89D54}" type="datetimeFigureOut">
              <a:rPr lang="en-GB" smtClean="0"/>
              <a:t>07/12/2017</a:t>
            </a:fld>
            <a:endParaRPr lang="en-GB" dirty="0"/>
          </a:p>
        </p:txBody>
      </p:sp>
      <p:sp>
        <p:nvSpPr>
          <p:cNvPr id="8" name="Footer Placeholder 7"/>
          <p:cNvSpPr>
            <a:spLocks noGrp="1"/>
          </p:cNvSpPr>
          <p:nvPr>
            <p:ph type="ftr" sz="quarter" idx="11"/>
          </p:nvPr>
        </p:nvSpPr>
        <p:spPr>
          <a:xfrm>
            <a:off x="561111" y="6391838"/>
            <a:ext cx="3644282" cy="304801"/>
          </a:xfrm>
        </p:spPr>
        <p:txBody>
          <a:bodyPr/>
          <a:lstStyle/>
          <a:p>
            <a:endParaRPr lang="en-GB" dirty="0"/>
          </a:p>
        </p:txBody>
      </p:sp>
      <p:sp>
        <p:nvSpPr>
          <p:cNvPr id="9" name="Slide Number Placeholder 8"/>
          <p:cNvSpPr>
            <a:spLocks noGrp="1"/>
          </p:cNvSpPr>
          <p:nvPr>
            <p:ph type="sldNum" sz="quarter" idx="12"/>
          </p:nvPr>
        </p:nvSpPr>
        <p:spPr/>
        <p:txBody>
          <a:bodyPr/>
          <a:lstStyle/>
          <a:p>
            <a:fld id="{308FD574-2273-4293-9F36-29AB94B35A9E}" type="slidenum">
              <a:rPr lang="en-GB" smtClean="0"/>
              <a:t>‹#›</a:t>
            </a:fld>
            <a:endParaRPr lang="en-GB" dirty="0"/>
          </a:p>
        </p:txBody>
      </p:sp>
    </p:spTree>
    <p:extLst>
      <p:ext uri="{BB962C8B-B14F-4D97-AF65-F5344CB8AC3E}">
        <p14:creationId xmlns:p14="http://schemas.microsoft.com/office/powerpoint/2010/main" val="18363311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621CC37-7DAB-4806-8521-094EC8D89D54}" type="datetimeFigureOut">
              <a:rPr lang="en-GB" smtClean="0"/>
              <a:t>07/12/2017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08FD574-2273-4293-9F36-29AB94B35A9E}" type="slidenum">
              <a:rPr lang="en-GB" smtClean="0"/>
              <a:t>‹#›</a:t>
            </a:fld>
            <a:endParaRPr lang="en-GB" dirty="0"/>
          </a:p>
        </p:txBody>
      </p:sp>
    </p:spTree>
    <p:extLst>
      <p:ext uri="{BB962C8B-B14F-4D97-AF65-F5344CB8AC3E}">
        <p14:creationId xmlns:p14="http://schemas.microsoft.com/office/powerpoint/2010/main" val="3081263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621CC37-7DAB-4806-8521-094EC8D89D54}" type="datetimeFigureOut">
              <a:rPr lang="en-GB" smtClean="0"/>
              <a:t>07/12/2017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08FD574-2273-4293-9F36-29AB94B35A9E}" type="slidenum">
              <a:rPr lang="en-GB" smtClean="0"/>
              <a:t>‹#›</a:t>
            </a:fld>
            <a:endParaRPr lang="en-GB" dirty="0"/>
          </a:p>
        </p:txBody>
      </p:sp>
    </p:spTree>
    <p:extLst>
      <p:ext uri="{BB962C8B-B14F-4D97-AF65-F5344CB8AC3E}">
        <p14:creationId xmlns:p14="http://schemas.microsoft.com/office/powerpoint/2010/main" val="4259303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621CC37-7DAB-4806-8521-094EC8D89D54}" type="datetimeFigureOut">
              <a:rPr lang="en-GB" smtClean="0"/>
              <a:t>07/12/2017</a:t>
            </a:fld>
            <a:endParaRPr lang="en-GB"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08FD574-2273-4293-9F36-29AB94B35A9E}" type="slidenum">
              <a:rPr lang="en-GB" smtClean="0"/>
              <a:t>‹#›</a:t>
            </a:fld>
            <a:endParaRPr lang="en-GB" dirty="0"/>
          </a:p>
        </p:txBody>
      </p:sp>
    </p:spTree>
    <p:extLst>
      <p:ext uri="{BB962C8B-B14F-4D97-AF65-F5344CB8AC3E}">
        <p14:creationId xmlns:p14="http://schemas.microsoft.com/office/powerpoint/2010/main" val="322550964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Sparta</a:t>
            </a:r>
            <a:endParaRPr lang="en-GB" dirty="0"/>
          </a:p>
        </p:txBody>
      </p:sp>
      <p:sp>
        <p:nvSpPr>
          <p:cNvPr id="3" name="Subtitle 2"/>
          <p:cNvSpPr>
            <a:spLocks noGrp="1"/>
          </p:cNvSpPr>
          <p:nvPr>
            <p:ph type="subTitle" idx="1"/>
          </p:nvPr>
        </p:nvSpPr>
        <p:spPr/>
        <p:txBody>
          <a:bodyPr/>
          <a:lstStyle/>
          <a:p>
            <a:r>
              <a:rPr lang="en-GB" dirty="0" smtClean="0"/>
              <a:t>Stealing Herakles</a:t>
            </a:r>
            <a:endParaRPr lang="en-GB" dirty="0"/>
          </a:p>
        </p:txBody>
      </p:sp>
      <p:pic>
        <p:nvPicPr>
          <p:cNvPr id="4" name="Picture 3"/>
          <p:cNvPicPr>
            <a:picLocks noChangeAspect="1"/>
          </p:cNvPicPr>
          <p:nvPr/>
        </p:nvPicPr>
        <p:blipFill>
          <a:blip r:embed="rId2"/>
          <a:stretch>
            <a:fillRect/>
          </a:stretch>
        </p:blipFill>
        <p:spPr>
          <a:xfrm>
            <a:off x="6394294" y="591014"/>
            <a:ext cx="2865864" cy="5731727"/>
          </a:xfrm>
          <a:prstGeom prst="rect">
            <a:avLst/>
          </a:prstGeom>
        </p:spPr>
      </p:pic>
    </p:spTree>
    <p:extLst>
      <p:ext uri="{BB962C8B-B14F-4D97-AF65-F5344CB8AC3E}">
        <p14:creationId xmlns:p14="http://schemas.microsoft.com/office/powerpoint/2010/main" val="2181396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Herakles Connection I</a:t>
            </a:r>
            <a:endParaRPr lang="en-GB" dirty="0"/>
          </a:p>
        </p:txBody>
      </p:sp>
      <p:sp>
        <p:nvSpPr>
          <p:cNvPr id="3" name="Content Placeholder 2"/>
          <p:cNvSpPr>
            <a:spLocks noGrp="1"/>
          </p:cNvSpPr>
          <p:nvPr>
            <p:ph idx="1"/>
          </p:nvPr>
        </p:nvSpPr>
        <p:spPr/>
        <p:txBody>
          <a:bodyPr>
            <a:noAutofit/>
          </a:bodyPr>
          <a:lstStyle/>
          <a:p>
            <a:r>
              <a:rPr lang="en-GB" sz="2400" dirty="0"/>
              <a:t>Now </a:t>
            </a:r>
            <a:r>
              <a:rPr lang="en-GB" sz="2400" dirty="0" err="1"/>
              <a:t>Hippocoon</a:t>
            </a:r>
            <a:r>
              <a:rPr lang="en-GB" sz="2400" dirty="0"/>
              <a:t> had sons, to wit: </a:t>
            </a:r>
            <a:r>
              <a:rPr lang="en-GB" sz="2400" dirty="0" err="1"/>
              <a:t>Dorycleus</a:t>
            </a:r>
            <a:r>
              <a:rPr lang="en-GB" sz="2400" dirty="0"/>
              <a:t>, </a:t>
            </a:r>
            <a:r>
              <a:rPr lang="en-GB" sz="2400" dirty="0" err="1"/>
              <a:t>Scaeus</a:t>
            </a:r>
            <a:r>
              <a:rPr lang="en-GB" sz="2400" dirty="0"/>
              <a:t>, </a:t>
            </a:r>
            <a:r>
              <a:rPr lang="en-GB" sz="2400" dirty="0" err="1"/>
              <a:t>Enarophorus</a:t>
            </a:r>
            <a:r>
              <a:rPr lang="en-GB" sz="2400" dirty="0"/>
              <a:t>, </a:t>
            </a:r>
            <a:r>
              <a:rPr lang="en-GB" sz="2400" dirty="0" err="1"/>
              <a:t>Eutiches</a:t>
            </a:r>
            <a:r>
              <a:rPr lang="en-GB" sz="2400" dirty="0"/>
              <a:t>, </a:t>
            </a:r>
            <a:r>
              <a:rPr lang="en-GB" sz="2400" dirty="0" err="1"/>
              <a:t>Bucolus</a:t>
            </a:r>
            <a:r>
              <a:rPr lang="en-GB" sz="2400" dirty="0"/>
              <a:t>, </a:t>
            </a:r>
            <a:r>
              <a:rPr lang="en-GB" sz="2400" dirty="0" err="1"/>
              <a:t>Lycaethus</a:t>
            </a:r>
            <a:r>
              <a:rPr lang="en-GB" sz="2400" dirty="0"/>
              <a:t>, </a:t>
            </a:r>
            <a:r>
              <a:rPr lang="en-GB" sz="2400" dirty="0" err="1"/>
              <a:t>Tebrus</a:t>
            </a:r>
            <a:r>
              <a:rPr lang="en-GB" sz="2400" dirty="0"/>
              <a:t>, </a:t>
            </a:r>
            <a:r>
              <a:rPr lang="en-GB" sz="2400" dirty="0" err="1"/>
              <a:t>Hippothous</a:t>
            </a:r>
            <a:r>
              <a:rPr lang="en-GB" sz="2400" dirty="0"/>
              <a:t>, </a:t>
            </a:r>
            <a:r>
              <a:rPr lang="en-GB" sz="2400" dirty="0" err="1"/>
              <a:t>Eurytus</a:t>
            </a:r>
            <a:r>
              <a:rPr lang="en-GB" sz="2400" dirty="0"/>
              <a:t>, </a:t>
            </a:r>
            <a:r>
              <a:rPr lang="en-GB" sz="2400" dirty="0" err="1"/>
              <a:t>Hippocorystes</a:t>
            </a:r>
            <a:r>
              <a:rPr lang="en-GB" sz="2400" dirty="0"/>
              <a:t>, </a:t>
            </a:r>
            <a:r>
              <a:rPr lang="en-GB" sz="2400" dirty="0" err="1"/>
              <a:t>Alcinus</a:t>
            </a:r>
            <a:r>
              <a:rPr lang="en-GB" sz="2400" dirty="0"/>
              <a:t>, and Alcon. With the help of these sons </a:t>
            </a:r>
            <a:r>
              <a:rPr lang="en-GB" sz="2400" dirty="0" err="1"/>
              <a:t>Hippocoon</a:t>
            </a:r>
            <a:r>
              <a:rPr lang="en-GB" sz="2400" dirty="0"/>
              <a:t> expelled </a:t>
            </a:r>
            <a:r>
              <a:rPr lang="en-GB" sz="2400" dirty="0" err="1"/>
              <a:t>Icarius</a:t>
            </a:r>
            <a:r>
              <a:rPr lang="en-GB" sz="2400" dirty="0"/>
              <a:t> and </a:t>
            </a:r>
            <a:r>
              <a:rPr lang="en-GB" sz="2400" dirty="0" err="1"/>
              <a:t>Tyndareus</a:t>
            </a:r>
            <a:r>
              <a:rPr lang="en-GB" sz="2400" dirty="0"/>
              <a:t> from </a:t>
            </a:r>
            <a:r>
              <a:rPr lang="en-GB" sz="2400" dirty="0" smtClean="0"/>
              <a:t>Lacedaemon. </a:t>
            </a:r>
            <a:r>
              <a:rPr lang="en-GB" sz="2400" dirty="0"/>
              <a:t>They fled to </a:t>
            </a:r>
            <a:r>
              <a:rPr lang="en-GB" sz="2400" dirty="0" err="1"/>
              <a:t>Thestius</a:t>
            </a:r>
            <a:r>
              <a:rPr lang="en-GB" sz="2400" dirty="0"/>
              <a:t> and allied themselves with him in the war which he waged with his </a:t>
            </a:r>
            <a:r>
              <a:rPr lang="en-GB" sz="2400" dirty="0" err="1"/>
              <a:t>neighbors</a:t>
            </a:r>
            <a:r>
              <a:rPr lang="en-GB" sz="2400" dirty="0"/>
              <a:t>; and </a:t>
            </a:r>
            <a:r>
              <a:rPr lang="en-GB" sz="2400" dirty="0" err="1"/>
              <a:t>Tyndareus</a:t>
            </a:r>
            <a:r>
              <a:rPr lang="en-GB" sz="2400" dirty="0"/>
              <a:t> married Leda, daughter of </a:t>
            </a:r>
            <a:r>
              <a:rPr lang="en-GB" sz="2400" dirty="0" err="1"/>
              <a:t>Thestius</a:t>
            </a:r>
            <a:r>
              <a:rPr lang="en-GB" sz="2400" dirty="0"/>
              <a:t>. </a:t>
            </a:r>
            <a:r>
              <a:rPr lang="en-GB" sz="2400" b="1" dirty="0"/>
              <a:t>But afterwards, when Hercules slew </a:t>
            </a:r>
            <a:r>
              <a:rPr lang="en-GB" sz="2400" b="1" dirty="0" err="1"/>
              <a:t>Hippocoon</a:t>
            </a:r>
            <a:r>
              <a:rPr lang="en-GB" sz="2400" b="1" dirty="0"/>
              <a:t> and his </a:t>
            </a:r>
            <a:r>
              <a:rPr lang="en-GB" sz="2400" b="1" dirty="0" smtClean="0"/>
              <a:t>sons, </a:t>
            </a:r>
            <a:r>
              <a:rPr lang="en-GB" sz="2400" b="1" dirty="0"/>
              <a:t>they returned, and </a:t>
            </a:r>
            <a:r>
              <a:rPr lang="en-GB" sz="2400" b="1" dirty="0" err="1"/>
              <a:t>Tyndareus</a:t>
            </a:r>
            <a:r>
              <a:rPr lang="en-GB" sz="2400" b="1" dirty="0"/>
              <a:t> succeeded to the kingdom</a:t>
            </a:r>
            <a:r>
              <a:rPr lang="en-GB" sz="2400" dirty="0" smtClean="0"/>
              <a:t>. </a:t>
            </a:r>
            <a:r>
              <a:rPr lang="en-GB" sz="2400" dirty="0" err="1" smtClean="0"/>
              <a:t>Apollodorus</a:t>
            </a:r>
            <a:r>
              <a:rPr lang="en-GB" sz="2400" dirty="0" smtClean="0"/>
              <a:t> 3.10.5</a:t>
            </a:r>
            <a:endParaRPr lang="en-GB" sz="2400" dirty="0"/>
          </a:p>
        </p:txBody>
      </p:sp>
    </p:spTree>
    <p:extLst>
      <p:ext uri="{BB962C8B-B14F-4D97-AF65-F5344CB8AC3E}">
        <p14:creationId xmlns:p14="http://schemas.microsoft.com/office/powerpoint/2010/main" val="815216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Flight of the </a:t>
            </a:r>
            <a:r>
              <a:rPr lang="en-GB" dirty="0" err="1" smtClean="0"/>
              <a:t>Herakleidai</a:t>
            </a:r>
            <a:endParaRPr lang="en-GB" dirty="0"/>
          </a:p>
        </p:txBody>
      </p:sp>
      <p:sp>
        <p:nvSpPr>
          <p:cNvPr id="3" name="Content Placeholder 2"/>
          <p:cNvSpPr>
            <a:spLocks noGrp="1"/>
          </p:cNvSpPr>
          <p:nvPr>
            <p:ph idx="1"/>
          </p:nvPr>
        </p:nvSpPr>
        <p:spPr/>
        <p:txBody>
          <a:bodyPr>
            <a:normAutofit fontScale="92500" lnSpcReduction="10000"/>
          </a:bodyPr>
          <a:lstStyle/>
          <a:p>
            <a:r>
              <a:rPr lang="en-GB" dirty="0"/>
              <a:t>When Hercules had been translated to the gods, his sons fled from </a:t>
            </a:r>
            <a:r>
              <a:rPr lang="en-GB" dirty="0" err="1"/>
              <a:t>Eurystheus</a:t>
            </a:r>
            <a:r>
              <a:rPr lang="en-GB" dirty="0"/>
              <a:t> and came to Ceyx.1 But when </a:t>
            </a:r>
            <a:r>
              <a:rPr lang="en-GB" dirty="0" err="1"/>
              <a:t>Eurystheus</a:t>
            </a:r>
            <a:r>
              <a:rPr lang="en-GB" dirty="0"/>
              <a:t> demanded their surrender and threatened war, they were afraid, and, quitting </a:t>
            </a:r>
            <a:r>
              <a:rPr lang="en-GB" dirty="0" err="1"/>
              <a:t>Trachis</a:t>
            </a:r>
            <a:r>
              <a:rPr lang="en-GB" dirty="0"/>
              <a:t>, fled through Greece. Being pursued, they came to Athens, and sitting down on the altar of Mercy, claimed protection.2 Refusing to surrender them, the Athenians bore the brunt of war with </a:t>
            </a:r>
            <a:r>
              <a:rPr lang="en-GB" dirty="0" err="1"/>
              <a:t>Eurystheus</a:t>
            </a:r>
            <a:r>
              <a:rPr lang="en-GB" dirty="0"/>
              <a:t>, and slew his sons, Alexander, </a:t>
            </a:r>
            <a:r>
              <a:rPr lang="en-GB" dirty="0" err="1"/>
              <a:t>Iphimedon</a:t>
            </a:r>
            <a:r>
              <a:rPr lang="en-GB" dirty="0"/>
              <a:t>, </a:t>
            </a:r>
            <a:r>
              <a:rPr lang="en-GB" dirty="0" err="1"/>
              <a:t>Eurybius</a:t>
            </a:r>
            <a:r>
              <a:rPr lang="en-GB" dirty="0"/>
              <a:t>, Mentor and </a:t>
            </a:r>
            <a:r>
              <a:rPr lang="en-GB" dirty="0" err="1"/>
              <a:t>Perimedes</a:t>
            </a:r>
            <a:r>
              <a:rPr lang="en-GB" dirty="0"/>
              <a:t>. </a:t>
            </a:r>
            <a:r>
              <a:rPr lang="en-GB" dirty="0" err="1"/>
              <a:t>Eurystheus</a:t>
            </a:r>
            <a:r>
              <a:rPr lang="en-GB" dirty="0"/>
              <a:t> himself fled in a chariot, but was pursued and slain by Hyllus just as he was driving past the </a:t>
            </a:r>
            <a:r>
              <a:rPr lang="en-GB" dirty="0" err="1"/>
              <a:t>Scironian</a:t>
            </a:r>
            <a:r>
              <a:rPr lang="en-GB" dirty="0"/>
              <a:t> cliffs; and Hyllus cut off his head and gave it to Alcmena; and she gouged out his eyes with weaving-pins.3 [</a:t>
            </a:r>
            <a:r>
              <a:rPr lang="en-GB" dirty="0" smtClean="0"/>
              <a:t>2] After </a:t>
            </a:r>
            <a:r>
              <a:rPr lang="en-GB" dirty="0" err="1"/>
              <a:t>Eurystheus</a:t>
            </a:r>
            <a:r>
              <a:rPr lang="en-GB" dirty="0"/>
              <a:t> had perished, the </a:t>
            </a:r>
            <a:r>
              <a:rPr lang="en-GB" dirty="0" err="1"/>
              <a:t>Heraclids</a:t>
            </a:r>
            <a:r>
              <a:rPr lang="en-GB" dirty="0"/>
              <a:t> came to attack Peloponnese and they captured all the cities.4 When a year had elapsed from their return, a plague visited the whole of Peloponnese; and an oracle declared that this happened on account of the </a:t>
            </a:r>
            <a:r>
              <a:rPr lang="en-GB" dirty="0" err="1"/>
              <a:t>Heraclids</a:t>
            </a:r>
            <a:r>
              <a:rPr lang="en-GB" dirty="0"/>
              <a:t>, because they had returned before the proper time. </a:t>
            </a:r>
            <a:r>
              <a:rPr lang="en-GB" dirty="0" err="1" smtClean="0"/>
              <a:t>Apollodorus</a:t>
            </a:r>
            <a:r>
              <a:rPr lang="en-GB" dirty="0" smtClean="0"/>
              <a:t> 2.8.1-2</a:t>
            </a:r>
            <a:endParaRPr lang="en-GB" dirty="0"/>
          </a:p>
        </p:txBody>
      </p:sp>
    </p:spTree>
    <p:extLst>
      <p:ext uri="{BB962C8B-B14F-4D97-AF65-F5344CB8AC3E}">
        <p14:creationId xmlns:p14="http://schemas.microsoft.com/office/powerpoint/2010/main" val="1822358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Return of the </a:t>
            </a:r>
            <a:r>
              <a:rPr lang="en-GB" dirty="0" err="1" smtClean="0"/>
              <a:t>Herakleidai</a:t>
            </a:r>
            <a:endParaRPr lang="en-GB" dirty="0"/>
          </a:p>
        </p:txBody>
      </p:sp>
      <p:sp>
        <p:nvSpPr>
          <p:cNvPr id="3" name="Content Placeholder 2"/>
          <p:cNvSpPr>
            <a:spLocks noGrp="1"/>
          </p:cNvSpPr>
          <p:nvPr>
            <p:ph idx="1"/>
          </p:nvPr>
        </p:nvSpPr>
        <p:spPr>
          <a:xfrm>
            <a:off x="1154954" y="2263698"/>
            <a:ext cx="8825659" cy="4248614"/>
          </a:xfrm>
        </p:spPr>
        <p:txBody>
          <a:bodyPr>
            <a:normAutofit fontScale="92500" lnSpcReduction="20000"/>
          </a:bodyPr>
          <a:lstStyle/>
          <a:p>
            <a:r>
              <a:rPr lang="en-GB" dirty="0"/>
              <a:t>And having engaged the enemy they got the better of him both by land and sea, and slew </a:t>
            </a:r>
            <a:r>
              <a:rPr lang="en-GB" dirty="0" err="1"/>
              <a:t>Tisamenus</a:t>
            </a:r>
            <a:r>
              <a:rPr lang="en-GB" dirty="0"/>
              <a:t>, son of Orestes.19 Their allies, </a:t>
            </a:r>
            <a:r>
              <a:rPr lang="en-GB" dirty="0" err="1"/>
              <a:t>Pamphylus</a:t>
            </a:r>
            <a:r>
              <a:rPr lang="en-GB" dirty="0"/>
              <a:t> and </a:t>
            </a:r>
            <a:r>
              <a:rPr lang="en-GB" dirty="0" err="1"/>
              <a:t>Dymas</a:t>
            </a:r>
            <a:r>
              <a:rPr lang="en-GB" dirty="0"/>
              <a:t>, the sons of </a:t>
            </a:r>
            <a:r>
              <a:rPr lang="en-GB" dirty="0" err="1"/>
              <a:t>Aegimius</a:t>
            </a:r>
            <a:r>
              <a:rPr lang="en-GB" dirty="0"/>
              <a:t>, also fell in the fight. [4</a:t>
            </a:r>
            <a:r>
              <a:rPr lang="en-GB" dirty="0" smtClean="0"/>
              <a:t>] When </a:t>
            </a:r>
            <a:r>
              <a:rPr lang="en-GB" dirty="0"/>
              <a:t>they had made themselves masters of Peloponnese, they set up three altars of Paternal Zeus, and sacrificed upon them, and cast lots for the cities. So the first drawing was for Argos, the second for Lacedaemon, and the third for Messene. And they brought a pitcher of water, and resolved that each should cast in a lot. Now </a:t>
            </a:r>
            <a:r>
              <a:rPr lang="en-GB" dirty="0" err="1"/>
              <a:t>Temenus</a:t>
            </a:r>
            <a:r>
              <a:rPr lang="en-GB" dirty="0"/>
              <a:t> and the two sons of </a:t>
            </a:r>
            <a:r>
              <a:rPr lang="en-GB" dirty="0" err="1"/>
              <a:t>Aristodemus</a:t>
            </a:r>
            <a:r>
              <a:rPr lang="en-GB" dirty="0"/>
              <a:t>, </a:t>
            </a:r>
            <a:r>
              <a:rPr lang="en-GB" dirty="0" err="1"/>
              <a:t>Procles</a:t>
            </a:r>
            <a:r>
              <a:rPr lang="en-GB" dirty="0"/>
              <a:t> and </a:t>
            </a:r>
            <a:r>
              <a:rPr lang="en-GB" dirty="0" err="1"/>
              <a:t>Eurysthenes</a:t>
            </a:r>
            <a:r>
              <a:rPr lang="en-GB" dirty="0"/>
              <a:t>, threw stones; but </a:t>
            </a:r>
            <a:r>
              <a:rPr lang="en-GB" dirty="0" err="1"/>
              <a:t>Cresphontes</a:t>
            </a:r>
            <a:r>
              <a:rPr lang="en-GB" dirty="0"/>
              <a:t>, wishing to have Messene allotted to him, threw in a clod of earth. As the clod was dissolved in the water, it could not be but that the other two lots should turn up. The lot of </a:t>
            </a:r>
            <a:r>
              <a:rPr lang="en-GB" dirty="0" err="1"/>
              <a:t>Temenus</a:t>
            </a:r>
            <a:r>
              <a:rPr lang="en-GB" dirty="0"/>
              <a:t> having been drawn first, and that of the sons of </a:t>
            </a:r>
            <a:r>
              <a:rPr lang="en-GB" dirty="0" err="1"/>
              <a:t>Aristodemus</a:t>
            </a:r>
            <a:r>
              <a:rPr lang="en-GB" dirty="0"/>
              <a:t> second, </a:t>
            </a:r>
            <a:r>
              <a:rPr lang="en-GB" dirty="0" err="1"/>
              <a:t>Cresphontes</a:t>
            </a:r>
            <a:r>
              <a:rPr lang="en-GB" dirty="0"/>
              <a:t> got Messene.20 [5] And on the altars on which they sacrificed they found signs lying: for they who got Argos by the lot found a toad; those who got Lacedaemon found a serpent; and those who got Messene found a fox.21 As to these signs the seers said that those who found the toad had better stay in the city （ seeing that the animal has no strength when it walks）; that those who found the serpent would be terrible in attack, and that those who found the fox would be wily</a:t>
            </a:r>
            <a:r>
              <a:rPr lang="en-GB" dirty="0" smtClean="0"/>
              <a:t>. </a:t>
            </a:r>
            <a:r>
              <a:rPr lang="en-GB" dirty="0" err="1" smtClean="0"/>
              <a:t>Apollodorus</a:t>
            </a:r>
            <a:r>
              <a:rPr lang="en-GB" dirty="0" smtClean="0"/>
              <a:t> 2.8.3-4</a:t>
            </a:r>
            <a:endParaRPr lang="en-GB" dirty="0"/>
          </a:p>
        </p:txBody>
      </p:sp>
    </p:spTree>
    <p:extLst>
      <p:ext uri="{BB962C8B-B14F-4D97-AF65-F5344CB8AC3E}">
        <p14:creationId xmlns:p14="http://schemas.microsoft.com/office/powerpoint/2010/main" val="3565909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Panhellenic Sanctuaries</a:t>
            </a:r>
            <a:endParaRPr lang="en-GB" dirty="0"/>
          </a:p>
        </p:txBody>
      </p:sp>
      <p:pic>
        <p:nvPicPr>
          <p:cNvPr id="3" name="Picture 2"/>
          <p:cNvPicPr>
            <a:picLocks noChangeAspect="1"/>
          </p:cNvPicPr>
          <p:nvPr/>
        </p:nvPicPr>
        <p:blipFill>
          <a:blip r:embed="rId2"/>
          <a:stretch>
            <a:fillRect/>
          </a:stretch>
        </p:blipFill>
        <p:spPr>
          <a:xfrm>
            <a:off x="2799875" y="2045966"/>
            <a:ext cx="6024456" cy="4812034"/>
          </a:xfrm>
          <a:prstGeom prst="rect">
            <a:avLst/>
          </a:prstGeom>
        </p:spPr>
      </p:pic>
      <p:sp>
        <p:nvSpPr>
          <p:cNvPr id="4" name="TextBox 3"/>
          <p:cNvSpPr txBox="1"/>
          <p:nvPr/>
        </p:nvSpPr>
        <p:spPr>
          <a:xfrm>
            <a:off x="9077093" y="2486722"/>
            <a:ext cx="2371162" cy="2585323"/>
          </a:xfrm>
          <a:prstGeom prst="rect">
            <a:avLst/>
          </a:prstGeom>
          <a:noFill/>
        </p:spPr>
        <p:txBody>
          <a:bodyPr wrap="none" rtlCol="0">
            <a:spAutoFit/>
          </a:bodyPr>
          <a:lstStyle/>
          <a:p>
            <a:r>
              <a:rPr lang="en-GB" dirty="0" smtClean="0"/>
              <a:t>Delphi (Apollo)</a:t>
            </a:r>
          </a:p>
          <a:p>
            <a:r>
              <a:rPr lang="en-GB" dirty="0" smtClean="0"/>
              <a:t>Olympia (Zeus)</a:t>
            </a:r>
          </a:p>
          <a:p>
            <a:r>
              <a:rPr lang="en-GB" dirty="0" smtClean="0"/>
              <a:t>Nemea (Zeus)</a:t>
            </a:r>
          </a:p>
          <a:p>
            <a:r>
              <a:rPr lang="en-GB" dirty="0" err="1" smtClean="0"/>
              <a:t>Ishtmus</a:t>
            </a:r>
            <a:r>
              <a:rPr lang="en-GB" dirty="0" smtClean="0"/>
              <a:t> (Poseidon)</a:t>
            </a:r>
          </a:p>
          <a:p>
            <a:endParaRPr lang="en-GB" dirty="0"/>
          </a:p>
          <a:p>
            <a:r>
              <a:rPr lang="en-GB" dirty="0" smtClean="0"/>
              <a:t>All were sites of </a:t>
            </a:r>
          </a:p>
          <a:p>
            <a:r>
              <a:rPr lang="en-GB" dirty="0" smtClean="0"/>
              <a:t>Panhellenic Games</a:t>
            </a:r>
          </a:p>
          <a:p>
            <a:endParaRPr lang="en-GB" dirty="0" smtClean="0"/>
          </a:p>
          <a:p>
            <a:endParaRPr lang="en-GB" dirty="0"/>
          </a:p>
        </p:txBody>
      </p:sp>
    </p:spTree>
    <p:extLst>
      <p:ext uri="{BB962C8B-B14F-4D97-AF65-F5344CB8AC3E}">
        <p14:creationId xmlns:p14="http://schemas.microsoft.com/office/powerpoint/2010/main" val="30137653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Olympia</a:t>
            </a:r>
            <a:endParaRPr lang="en-GB" dirty="0"/>
          </a:p>
        </p:txBody>
      </p:sp>
      <p:pic>
        <p:nvPicPr>
          <p:cNvPr id="4" name="Picture 3"/>
          <p:cNvPicPr>
            <a:picLocks noChangeAspect="1"/>
          </p:cNvPicPr>
          <p:nvPr/>
        </p:nvPicPr>
        <p:blipFill>
          <a:blip r:embed="rId2"/>
          <a:stretch>
            <a:fillRect/>
          </a:stretch>
        </p:blipFill>
        <p:spPr>
          <a:xfrm>
            <a:off x="564879" y="1976321"/>
            <a:ext cx="6334125" cy="4667250"/>
          </a:xfrm>
          <a:prstGeom prst="rect">
            <a:avLst/>
          </a:prstGeom>
        </p:spPr>
      </p:pic>
      <p:sp>
        <p:nvSpPr>
          <p:cNvPr id="5" name="TextBox 4"/>
          <p:cNvSpPr txBox="1"/>
          <p:nvPr/>
        </p:nvSpPr>
        <p:spPr>
          <a:xfrm>
            <a:off x="7125629" y="2575932"/>
            <a:ext cx="4110421" cy="1754326"/>
          </a:xfrm>
          <a:prstGeom prst="rect">
            <a:avLst/>
          </a:prstGeom>
          <a:noFill/>
        </p:spPr>
        <p:txBody>
          <a:bodyPr wrap="none" rtlCol="0">
            <a:spAutoFit/>
          </a:bodyPr>
          <a:lstStyle/>
          <a:p>
            <a:pPr marL="285750" indent="-285750">
              <a:buFont typeface="Arial" panose="020B0604020202020204" pitchFamily="34" charset="0"/>
              <a:buChar char="•"/>
            </a:pPr>
            <a:r>
              <a:rPr lang="en-GB" dirty="0" smtClean="0"/>
              <a:t>Primary Panhellenic Sanctuary</a:t>
            </a:r>
          </a:p>
          <a:p>
            <a:pPr marL="285750" indent="-285750">
              <a:buFont typeface="Arial" panose="020B0604020202020204" pitchFamily="34" charset="0"/>
              <a:buChar char="•"/>
            </a:pPr>
            <a:r>
              <a:rPr lang="en-GB" dirty="0" smtClean="0"/>
              <a:t>Seat of Zeus</a:t>
            </a:r>
          </a:p>
          <a:p>
            <a:pPr marL="285750" indent="-285750">
              <a:buFont typeface="Arial" panose="020B0604020202020204" pitchFamily="34" charset="0"/>
              <a:buChar char="•"/>
            </a:pPr>
            <a:r>
              <a:rPr lang="en-GB" dirty="0" smtClean="0"/>
              <a:t>Olympic Games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Pre-eminent in the Peloponnese.</a:t>
            </a:r>
          </a:p>
          <a:p>
            <a:pPr marL="285750" indent="-285750">
              <a:buFont typeface="Arial" panose="020B0604020202020204" pitchFamily="34" charset="0"/>
              <a:buChar char="•"/>
            </a:pPr>
            <a:endParaRPr lang="en-GB" dirty="0"/>
          </a:p>
        </p:txBody>
      </p:sp>
      <p:pic>
        <p:nvPicPr>
          <p:cNvPr id="6" name="Picture 5"/>
          <p:cNvPicPr>
            <a:picLocks noChangeAspect="1"/>
          </p:cNvPicPr>
          <p:nvPr/>
        </p:nvPicPr>
        <p:blipFill rotWithShape="1">
          <a:blip r:embed="rId3"/>
          <a:srcRect l="27869" t="57071" r="45315" b="16269"/>
          <a:stretch/>
        </p:blipFill>
        <p:spPr>
          <a:xfrm>
            <a:off x="6899004" y="4055035"/>
            <a:ext cx="3393572" cy="2691453"/>
          </a:xfrm>
          <a:prstGeom prst="rect">
            <a:avLst/>
          </a:prstGeom>
        </p:spPr>
      </p:pic>
    </p:spTree>
    <p:extLst>
      <p:ext uri="{BB962C8B-B14F-4D97-AF65-F5344CB8AC3E}">
        <p14:creationId xmlns:p14="http://schemas.microsoft.com/office/powerpoint/2010/main" val="1977590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Temple of Zeus</a:t>
            </a:r>
            <a:endParaRPr lang="en-GB" dirty="0"/>
          </a:p>
        </p:txBody>
      </p:sp>
      <p:pic>
        <p:nvPicPr>
          <p:cNvPr id="3" name="Picture 2"/>
          <p:cNvPicPr>
            <a:picLocks noChangeAspect="1"/>
          </p:cNvPicPr>
          <p:nvPr/>
        </p:nvPicPr>
        <p:blipFill>
          <a:blip r:embed="rId2"/>
          <a:stretch>
            <a:fillRect/>
          </a:stretch>
        </p:blipFill>
        <p:spPr>
          <a:xfrm>
            <a:off x="100360" y="2405874"/>
            <a:ext cx="5772615" cy="4329461"/>
          </a:xfrm>
          <a:prstGeom prst="rect">
            <a:avLst/>
          </a:prstGeom>
        </p:spPr>
      </p:pic>
      <p:sp>
        <p:nvSpPr>
          <p:cNvPr id="4" name="TextBox 3"/>
          <p:cNvSpPr txBox="1"/>
          <p:nvPr/>
        </p:nvSpPr>
        <p:spPr>
          <a:xfrm>
            <a:off x="6634976" y="2564780"/>
            <a:ext cx="4767652" cy="2585323"/>
          </a:xfrm>
          <a:prstGeom prst="rect">
            <a:avLst/>
          </a:prstGeom>
          <a:noFill/>
        </p:spPr>
        <p:txBody>
          <a:bodyPr wrap="none" rtlCol="0">
            <a:spAutoFit/>
          </a:bodyPr>
          <a:lstStyle/>
          <a:p>
            <a:r>
              <a:rPr lang="en-GB" dirty="0" smtClean="0"/>
              <a:t>Starts c470, finished 457 BCE</a:t>
            </a:r>
          </a:p>
          <a:p>
            <a:endParaRPr lang="en-GB" dirty="0"/>
          </a:p>
          <a:p>
            <a:r>
              <a:rPr lang="en-GB" dirty="0"/>
              <a:t>20.7 </a:t>
            </a:r>
            <a:r>
              <a:rPr lang="en-GB" dirty="0" smtClean="0"/>
              <a:t>m high, </a:t>
            </a:r>
            <a:r>
              <a:rPr lang="en-GB" dirty="0"/>
              <a:t>29.0 </a:t>
            </a:r>
            <a:r>
              <a:rPr lang="en-GB" dirty="0" smtClean="0"/>
              <a:t>m wide, </a:t>
            </a:r>
            <a:r>
              <a:rPr lang="en-GB" dirty="0"/>
              <a:t>70.1 </a:t>
            </a:r>
            <a:r>
              <a:rPr lang="en-GB" dirty="0" smtClean="0"/>
              <a:t>m long</a:t>
            </a:r>
          </a:p>
          <a:p>
            <a:r>
              <a:rPr lang="en-GB" dirty="0" smtClean="0"/>
              <a:t>(i.e. about the size of the Parthenon)</a:t>
            </a:r>
          </a:p>
          <a:p>
            <a:endParaRPr lang="en-GB" dirty="0"/>
          </a:p>
          <a:p>
            <a:endParaRPr lang="en-GB" dirty="0" smtClean="0"/>
          </a:p>
          <a:p>
            <a:endParaRPr lang="en-GB" dirty="0"/>
          </a:p>
          <a:p>
            <a:r>
              <a:rPr lang="en-GB" dirty="0" smtClean="0"/>
              <a:t>	478/7 Foundation Delian League</a:t>
            </a:r>
          </a:p>
          <a:p>
            <a:r>
              <a:rPr lang="en-GB" dirty="0"/>
              <a:t>	</a:t>
            </a:r>
            <a:r>
              <a:rPr lang="en-GB" dirty="0" smtClean="0"/>
              <a:t>461-446 First Peloponnesian War</a:t>
            </a:r>
            <a:endParaRPr lang="en-GB" dirty="0"/>
          </a:p>
        </p:txBody>
      </p:sp>
    </p:spTree>
    <p:extLst>
      <p:ext uri="{BB962C8B-B14F-4D97-AF65-F5344CB8AC3E}">
        <p14:creationId xmlns:p14="http://schemas.microsoft.com/office/powerpoint/2010/main" val="1786513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Decorating the Temple</a:t>
            </a:r>
            <a:br>
              <a:rPr lang="en-GB" dirty="0" smtClean="0"/>
            </a:br>
            <a:r>
              <a:rPr lang="en-GB" dirty="0" smtClean="0"/>
              <a:t>The Labours of Heracles (</a:t>
            </a:r>
            <a:r>
              <a:rPr lang="en-GB" dirty="0" err="1" smtClean="0"/>
              <a:t>metopes</a:t>
            </a:r>
            <a:r>
              <a:rPr lang="en-GB" dirty="0" smtClean="0"/>
              <a:t>)</a:t>
            </a:r>
            <a:endParaRPr lang="en-GB" dirty="0"/>
          </a:p>
        </p:txBody>
      </p:sp>
      <p:pic>
        <p:nvPicPr>
          <p:cNvPr id="1026" name="Picture 2" descr="Image result for 12 labours of hercules temple of zeu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5115" y="2767012"/>
            <a:ext cx="10715625" cy="37719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96420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Decorating the Temple</a:t>
            </a:r>
            <a:br>
              <a:rPr lang="en-GB" dirty="0" smtClean="0"/>
            </a:br>
            <a:r>
              <a:rPr lang="en-GB" dirty="0"/>
              <a:t>Battle of </a:t>
            </a:r>
            <a:r>
              <a:rPr lang="en-GB" dirty="0" err="1"/>
              <a:t>Lapiths</a:t>
            </a:r>
            <a:r>
              <a:rPr lang="en-GB" dirty="0"/>
              <a:t> and </a:t>
            </a:r>
            <a:r>
              <a:rPr lang="en-GB" dirty="0" smtClean="0"/>
              <a:t>Centaurs (West Pediment)</a:t>
            </a:r>
            <a:endParaRPr lang="en-GB" dirty="0"/>
          </a:p>
        </p:txBody>
      </p:sp>
      <p:pic>
        <p:nvPicPr>
          <p:cNvPr id="3" name="Picture 2"/>
          <p:cNvPicPr>
            <a:picLocks noChangeAspect="1"/>
          </p:cNvPicPr>
          <p:nvPr/>
        </p:nvPicPr>
        <p:blipFill rotWithShape="1">
          <a:blip r:embed="rId2"/>
          <a:srcRect t="54432"/>
          <a:stretch/>
        </p:blipFill>
        <p:spPr>
          <a:xfrm>
            <a:off x="903597" y="5029200"/>
            <a:ext cx="7820025" cy="1662345"/>
          </a:xfrm>
          <a:prstGeom prst="rect">
            <a:avLst/>
          </a:prstGeom>
        </p:spPr>
      </p:pic>
      <p:pic>
        <p:nvPicPr>
          <p:cNvPr id="4" name="Picture 3"/>
          <p:cNvPicPr>
            <a:picLocks noChangeAspect="1"/>
          </p:cNvPicPr>
          <p:nvPr/>
        </p:nvPicPr>
        <p:blipFill rotWithShape="1">
          <a:blip r:embed="rId3"/>
          <a:srcRect b="17778"/>
          <a:stretch/>
        </p:blipFill>
        <p:spPr>
          <a:xfrm>
            <a:off x="5647164" y="1594625"/>
            <a:ext cx="6774366" cy="3713355"/>
          </a:xfrm>
          <a:prstGeom prst="rect">
            <a:avLst/>
          </a:prstGeom>
        </p:spPr>
      </p:pic>
      <p:sp>
        <p:nvSpPr>
          <p:cNvPr id="5" name="TextBox 4"/>
          <p:cNvSpPr txBox="1"/>
          <p:nvPr/>
        </p:nvSpPr>
        <p:spPr>
          <a:xfrm>
            <a:off x="524107" y="2854712"/>
            <a:ext cx="2518638" cy="1754326"/>
          </a:xfrm>
          <a:prstGeom prst="rect">
            <a:avLst/>
          </a:prstGeom>
          <a:noFill/>
        </p:spPr>
        <p:txBody>
          <a:bodyPr wrap="none" rtlCol="0">
            <a:spAutoFit/>
          </a:bodyPr>
          <a:lstStyle/>
          <a:p>
            <a:r>
              <a:rPr lang="en-GB" dirty="0" smtClean="0"/>
              <a:t>Us vs. Them</a:t>
            </a:r>
          </a:p>
          <a:p>
            <a:r>
              <a:rPr lang="en-GB" dirty="0" smtClean="0"/>
              <a:t>Barbarian vs Civilised</a:t>
            </a:r>
          </a:p>
          <a:p>
            <a:r>
              <a:rPr lang="en-GB" dirty="0" smtClean="0"/>
              <a:t>Monster vs Human</a:t>
            </a:r>
          </a:p>
          <a:p>
            <a:endParaRPr lang="en-GB" dirty="0"/>
          </a:p>
          <a:p>
            <a:endParaRPr lang="en-GB" dirty="0" smtClean="0"/>
          </a:p>
          <a:p>
            <a:r>
              <a:rPr lang="en-GB" dirty="0" smtClean="0"/>
              <a:t>Including Theseus…</a:t>
            </a:r>
            <a:endParaRPr lang="en-GB" dirty="0"/>
          </a:p>
        </p:txBody>
      </p:sp>
    </p:spTree>
    <p:extLst>
      <p:ext uri="{BB962C8B-B14F-4D97-AF65-F5344CB8AC3E}">
        <p14:creationId xmlns:p14="http://schemas.microsoft.com/office/powerpoint/2010/main" val="1640469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Decorating the Temple</a:t>
            </a:r>
            <a:br>
              <a:rPr lang="en-GB" dirty="0"/>
            </a:br>
            <a:r>
              <a:rPr lang="en-GB" dirty="0" smtClean="0"/>
              <a:t>Pelops and Chariot Race (East Pediment</a:t>
            </a:r>
            <a:r>
              <a:rPr lang="en-GB" dirty="0"/>
              <a:t>)</a:t>
            </a:r>
          </a:p>
        </p:txBody>
      </p:sp>
      <p:pic>
        <p:nvPicPr>
          <p:cNvPr id="4" name="Picture 3"/>
          <p:cNvPicPr>
            <a:picLocks noChangeAspect="1"/>
          </p:cNvPicPr>
          <p:nvPr/>
        </p:nvPicPr>
        <p:blipFill rotWithShape="1">
          <a:blip r:embed="rId2"/>
          <a:srcRect t="37579"/>
          <a:stretch/>
        </p:blipFill>
        <p:spPr>
          <a:xfrm>
            <a:off x="144966" y="4908649"/>
            <a:ext cx="7700614" cy="1949351"/>
          </a:xfrm>
          <a:prstGeom prst="rect">
            <a:avLst/>
          </a:prstGeom>
        </p:spPr>
      </p:pic>
      <p:pic>
        <p:nvPicPr>
          <p:cNvPr id="5" name="Picture 4"/>
          <p:cNvPicPr>
            <a:picLocks noChangeAspect="1"/>
          </p:cNvPicPr>
          <p:nvPr/>
        </p:nvPicPr>
        <p:blipFill>
          <a:blip r:embed="rId3"/>
          <a:stretch>
            <a:fillRect/>
          </a:stretch>
        </p:blipFill>
        <p:spPr>
          <a:xfrm>
            <a:off x="1817648" y="2240646"/>
            <a:ext cx="10262839" cy="2789564"/>
          </a:xfrm>
          <a:prstGeom prst="rect">
            <a:avLst/>
          </a:prstGeom>
        </p:spPr>
      </p:pic>
      <p:sp>
        <p:nvSpPr>
          <p:cNvPr id="6" name="TextBox 5"/>
          <p:cNvSpPr txBox="1"/>
          <p:nvPr/>
        </p:nvSpPr>
        <p:spPr>
          <a:xfrm>
            <a:off x="7845580" y="5274527"/>
            <a:ext cx="4169731" cy="1200329"/>
          </a:xfrm>
          <a:prstGeom prst="rect">
            <a:avLst/>
          </a:prstGeom>
          <a:noFill/>
        </p:spPr>
        <p:txBody>
          <a:bodyPr wrap="none" rtlCol="0">
            <a:spAutoFit/>
          </a:bodyPr>
          <a:lstStyle/>
          <a:p>
            <a:r>
              <a:rPr lang="en-GB" dirty="0" err="1" smtClean="0"/>
              <a:t>Eponymus</a:t>
            </a:r>
            <a:r>
              <a:rPr lang="en-GB" dirty="0" smtClean="0"/>
              <a:t> Hero of the Peloponnese</a:t>
            </a:r>
          </a:p>
          <a:p>
            <a:endParaRPr lang="en-GB" dirty="0"/>
          </a:p>
          <a:p>
            <a:r>
              <a:rPr lang="en-GB" dirty="0" smtClean="0"/>
              <a:t>Founder of the Chariot Race at </a:t>
            </a:r>
          </a:p>
          <a:p>
            <a:r>
              <a:rPr lang="en-GB" dirty="0" smtClean="0"/>
              <a:t>Olympia</a:t>
            </a:r>
            <a:endParaRPr lang="en-GB" dirty="0"/>
          </a:p>
        </p:txBody>
      </p:sp>
    </p:spTree>
    <p:extLst>
      <p:ext uri="{BB962C8B-B14F-4D97-AF65-F5344CB8AC3E}">
        <p14:creationId xmlns:p14="http://schemas.microsoft.com/office/powerpoint/2010/main" val="25317704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Temple of Hephaistos at Athens</a:t>
            </a:r>
            <a:endParaRPr lang="en-GB" dirty="0"/>
          </a:p>
        </p:txBody>
      </p:sp>
      <p:pic>
        <p:nvPicPr>
          <p:cNvPr id="3" name="Picture 2"/>
          <p:cNvPicPr>
            <a:picLocks noChangeAspect="1"/>
          </p:cNvPicPr>
          <p:nvPr/>
        </p:nvPicPr>
        <p:blipFill>
          <a:blip r:embed="rId2"/>
          <a:stretch>
            <a:fillRect/>
          </a:stretch>
        </p:blipFill>
        <p:spPr>
          <a:xfrm>
            <a:off x="458594" y="2199926"/>
            <a:ext cx="4762500" cy="3171825"/>
          </a:xfrm>
          <a:prstGeom prst="rect">
            <a:avLst/>
          </a:prstGeom>
        </p:spPr>
      </p:pic>
      <p:sp>
        <p:nvSpPr>
          <p:cNvPr id="4" name="TextBox 3"/>
          <p:cNvSpPr txBox="1"/>
          <p:nvPr/>
        </p:nvSpPr>
        <p:spPr>
          <a:xfrm>
            <a:off x="6958361" y="2732049"/>
            <a:ext cx="4923143" cy="3416320"/>
          </a:xfrm>
          <a:prstGeom prst="rect">
            <a:avLst/>
          </a:prstGeom>
          <a:noFill/>
        </p:spPr>
        <p:txBody>
          <a:bodyPr wrap="none" rtlCol="0">
            <a:spAutoFit/>
          </a:bodyPr>
          <a:lstStyle/>
          <a:p>
            <a:r>
              <a:rPr lang="en-GB" dirty="0" smtClean="0"/>
              <a:t>Started 449BCE (i.e. before the Parthenon)</a:t>
            </a:r>
          </a:p>
          <a:p>
            <a:endParaRPr lang="en-GB" dirty="0"/>
          </a:p>
          <a:p>
            <a:r>
              <a:rPr lang="en-GB" dirty="0" smtClean="0"/>
              <a:t>No actual decoration with Hephaistos</a:t>
            </a:r>
          </a:p>
          <a:p>
            <a:endParaRPr lang="en-GB" dirty="0"/>
          </a:p>
          <a:p>
            <a:r>
              <a:rPr lang="en-GB" dirty="0" smtClean="0"/>
              <a:t>BUT rather:</a:t>
            </a:r>
          </a:p>
          <a:p>
            <a:r>
              <a:rPr lang="en-GB" dirty="0" smtClean="0"/>
              <a:t>Centauromachy</a:t>
            </a:r>
          </a:p>
          <a:p>
            <a:r>
              <a:rPr lang="en-GB" dirty="0" smtClean="0"/>
              <a:t>Theseus vs </a:t>
            </a:r>
            <a:r>
              <a:rPr lang="en-GB" dirty="0" err="1" smtClean="0"/>
              <a:t>Pallantids</a:t>
            </a:r>
            <a:endParaRPr lang="en-GB" dirty="0" smtClean="0"/>
          </a:p>
          <a:p>
            <a:r>
              <a:rPr lang="en-GB" dirty="0" smtClean="0"/>
              <a:t>Deification of Heracles</a:t>
            </a:r>
          </a:p>
          <a:p>
            <a:r>
              <a:rPr lang="en-GB" dirty="0" smtClean="0"/>
              <a:t>Labours of Heracles</a:t>
            </a:r>
          </a:p>
          <a:p>
            <a:r>
              <a:rPr lang="en-GB" dirty="0" smtClean="0"/>
              <a:t>Labours of Theseus</a:t>
            </a:r>
          </a:p>
          <a:p>
            <a:endParaRPr lang="en-GB" dirty="0"/>
          </a:p>
          <a:p>
            <a:r>
              <a:rPr lang="en-GB" dirty="0" smtClean="0"/>
              <a:t>(a lot of the decoration has been lost)</a:t>
            </a:r>
            <a:endParaRPr lang="en-GB" dirty="0"/>
          </a:p>
        </p:txBody>
      </p:sp>
    </p:spTree>
    <p:extLst>
      <p:ext uri="{BB962C8B-B14F-4D97-AF65-F5344CB8AC3E}">
        <p14:creationId xmlns:p14="http://schemas.microsoft.com/office/powerpoint/2010/main" val="14775972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55</TotalTime>
  <Words>728</Words>
  <Application>Microsoft Office PowerPoint</Application>
  <PresentationFormat>Widescreen</PresentationFormat>
  <Paragraphs>58</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Wingdings 3</vt:lpstr>
      <vt:lpstr>Ion Boardroom</vt:lpstr>
      <vt:lpstr>Sparta</vt:lpstr>
      <vt:lpstr>The Herakles Connection I</vt:lpstr>
      <vt:lpstr>The Flight of the Herakleidai</vt:lpstr>
      <vt:lpstr>The Return of the Herakleidai</vt:lpstr>
      <vt:lpstr>The Panhellenic Sanctuaries</vt:lpstr>
      <vt:lpstr>Olympia</vt:lpstr>
      <vt:lpstr>Temple of Zeus</vt:lpstr>
      <vt:lpstr>Decorating the Temple The Labours of Heracles (metopes)</vt:lpstr>
      <vt:lpstr>Decorating the Temple Battle of Lapiths and Centaurs (West Pediment)</vt:lpstr>
      <vt:lpstr>Decorating the Temple Pelops and Chariot Race (East Pediment)</vt:lpstr>
      <vt:lpstr>Temple of Hephaistos at Athens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Sparta</dc:title>
  <dc:creator>Errietta Bissa</dc:creator>
  <cp:lastModifiedBy>Errietta Bissa</cp:lastModifiedBy>
  <cp:revision>4</cp:revision>
  <dcterms:created xsi:type="dcterms:W3CDTF">2017-12-07T11:39:18Z</dcterms:created>
  <dcterms:modified xsi:type="dcterms:W3CDTF">2017-12-07T12:34:20Z</dcterms:modified>
</cp:coreProperties>
</file>