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Lst>
  <p:notesMasterIdLst>
    <p:notesMasterId r:id="rId6"/>
  </p:notesMasterIdLst>
  <p:handoutMasterIdLst>
    <p:handoutMasterId r:id="rId7"/>
  </p:handoutMasterIdLst>
  <p:sldIdLst>
    <p:sldId id="261" r:id="rId5"/>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C29681-892A-4396-87BE-0D46414DC79A}" v="3" dt="2026-07-28T11:36:56.9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24" d="100"/>
          <a:sy n="24" d="100"/>
        </p:scale>
        <p:origin x="172" y="26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a Jandi" userId="d97d5839588ba6f0" providerId="LiveId" clId="{C60ABEA3-B419-4B3F-80FA-58140A94D60B}"/>
    <pc:docChg chg="modSld">
      <pc:chgData name="Sona Jandi" userId="d97d5839588ba6f0" providerId="LiveId" clId="{C60ABEA3-B419-4B3F-80FA-58140A94D60B}" dt="2026-07-28T11:38:49.209" v="158" actId="20577"/>
      <pc:docMkLst>
        <pc:docMk/>
      </pc:docMkLst>
      <pc:sldChg chg="modSp mod">
        <pc:chgData name="Sona Jandi" userId="d97d5839588ba6f0" providerId="LiveId" clId="{C60ABEA3-B419-4B3F-80FA-58140A94D60B}" dt="2026-07-28T11:38:49.209" v="158" actId="20577"/>
        <pc:sldMkLst>
          <pc:docMk/>
          <pc:sldMk cId="531086080" sldId="261"/>
        </pc:sldMkLst>
        <pc:spChg chg="mod">
          <ac:chgData name="Sona Jandi" userId="d97d5839588ba6f0" providerId="LiveId" clId="{C60ABEA3-B419-4B3F-80FA-58140A94D60B}" dt="2026-07-28T11:38:49.209" v="158" actId="20577"/>
          <ac:spMkLst>
            <pc:docMk/>
            <pc:sldMk cId="531086080" sldId="261"/>
            <ac:spMk id="18" creationId="{9D21321E-1878-CD40-4AA6-3764E797EE1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7/28/2026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7/28/2026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8488C4"/>
            </a:gs>
            <a:gs pos="53000">
              <a:srgbClr val="D4DEFF"/>
            </a:gs>
            <a:gs pos="83000">
              <a:srgbClr val="D4DEFF"/>
            </a:gs>
            <a:gs pos="100000">
              <a:srgbClr val="96AB94"/>
            </a:gs>
          </a:gsLst>
          <a:lin ang="0" scaled="0"/>
        </a:gra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88043" y="5428884"/>
            <a:ext cx="10056813" cy="11133862"/>
          </a:xfr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txBody>
          <a:bodyPr/>
          <a:lstStyle/>
          <a:p>
            <a:pPr marL="342900" lvl="0" indent="-342900">
              <a:buFont typeface="Arial" pitchFamily="34" charset="0"/>
              <a:buChar char="•"/>
            </a:pPr>
            <a:r>
              <a:rPr lang="en-US" sz="2400" dirty="0">
                <a:latin typeface="Aptos"/>
              </a:rPr>
              <a:t>Human Immunodeficiency Virus (HIV) is a virus which attacks and destroys CD4+ T- helper cells of the immune system and this could progressively weaken the immune system thereby undermining the ability of the body to fight infections and certain cancers (</a:t>
            </a:r>
            <a:r>
              <a:rPr lang="en-US" sz="2400" dirty="0" err="1">
                <a:latin typeface="Aptos"/>
              </a:rPr>
              <a:t>Tarrés-Freixas</a:t>
            </a:r>
            <a:r>
              <a:rPr lang="en-US" sz="2400" dirty="0">
                <a:latin typeface="Aptos"/>
              </a:rPr>
              <a:t> </a:t>
            </a:r>
            <a:r>
              <a:rPr lang="en-US" sz="2400" i="1" dirty="0">
                <a:latin typeface="Aptos"/>
              </a:rPr>
              <a:t>et al.</a:t>
            </a:r>
            <a:r>
              <a:rPr lang="en-US" sz="2400" dirty="0">
                <a:latin typeface="Aptos"/>
              </a:rPr>
              <a:t>, 2025). </a:t>
            </a:r>
          </a:p>
          <a:p>
            <a:pPr marL="342900" lvl="0" indent="-342900">
              <a:buFont typeface="Arial" pitchFamily="34" charset="0"/>
              <a:buChar char="•"/>
            </a:pPr>
            <a:r>
              <a:rPr lang="en-US" sz="2400" dirty="0">
                <a:latin typeface="Aptos"/>
              </a:rPr>
              <a:t>If the HIV remains untreated then this could progress into Acquired Immunodeficiency Syndrome (AIDS) which is the advanced stage of the disease. </a:t>
            </a:r>
          </a:p>
          <a:p>
            <a:pPr marL="342900" lvl="0" indent="-342900">
              <a:buFont typeface="Arial" pitchFamily="34" charset="0"/>
              <a:buChar char="•"/>
            </a:pPr>
            <a:r>
              <a:rPr lang="en-US" sz="2400" dirty="0">
                <a:latin typeface="Aptos"/>
              </a:rPr>
              <a:t>AIDS further weakens the human body </a:t>
            </a:r>
            <a:r>
              <a:rPr lang="en-US" sz="2400" dirty="0" err="1">
                <a:latin typeface="Aptos"/>
              </a:rPr>
              <a:t>characterised</a:t>
            </a:r>
            <a:r>
              <a:rPr lang="en-US" sz="2400" dirty="0">
                <a:latin typeface="Aptos"/>
              </a:rPr>
              <a:t> by severe immune suppression and susceptibility to opportunistic infections and malignancies (Squadron, 2024). </a:t>
            </a:r>
          </a:p>
          <a:p>
            <a:pPr marL="342900" lvl="0" indent="-342900">
              <a:buFont typeface="Arial" pitchFamily="34" charset="0"/>
              <a:buChar char="•"/>
            </a:pPr>
            <a:r>
              <a:rPr lang="en-US" sz="2400" dirty="0">
                <a:latin typeface="Aptos"/>
              </a:rPr>
              <a:t>Despite the major advances in the treatment of HIV/AIDS, it remains a significant public health concern in the UK especially among young people of the age of 15-24 years. </a:t>
            </a:r>
          </a:p>
          <a:p>
            <a:pPr marL="342900" lvl="0" indent="-342900">
              <a:buFont typeface="Arial" pitchFamily="34" charset="0"/>
              <a:buChar char="•"/>
            </a:pPr>
            <a:r>
              <a:rPr lang="en-US" sz="2400" dirty="0">
                <a:latin typeface="Aptos"/>
              </a:rPr>
              <a:t>The young people are </a:t>
            </a:r>
            <a:r>
              <a:rPr lang="en-US" sz="2400" dirty="0" err="1">
                <a:latin typeface="Aptos"/>
              </a:rPr>
              <a:t>characterised</a:t>
            </a:r>
            <a:r>
              <a:rPr lang="en-US" sz="2400" dirty="0">
                <a:latin typeface="Aptos"/>
              </a:rPr>
              <a:t> having low diagnosis and treatment engagement and viral suppression as compared to the older adults (EATG, 2025). </a:t>
            </a:r>
          </a:p>
          <a:p>
            <a:pPr marL="342900" lvl="0" indent="-342900">
              <a:buFont typeface="Arial" pitchFamily="34" charset="0"/>
              <a:buChar char="•"/>
            </a:pPr>
            <a:r>
              <a:rPr lang="en-US" sz="2400" dirty="0">
                <a:latin typeface="Aptos"/>
              </a:rPr>
              <a:t>In the UK there has new HIV diagnoses involving young people having higher risk of poorer health outcomes and onward transmission. </a:t>
            </a:r>
          </a:p>
          <a:p>
            <a:pPr marL="342900" lvl="0" indent="-342900">
              <a:buFont typeface="Arial" pitchFamily="34" charset="0"/>
              <a:buChar char="•"/>
            </a:pPr>
            <a:r>
              <a:rPr lang="en-US" sz="2400" dirty="0">
                <a:latin typeface="Aptos"/>
              </a:rPr>
              <a:t>Interventions included sexual health education </a:t>
            </a:r>
            <a:r>
              <a:rPr lang="en-US" sz="2400" dirty="0" err="1">
                <a:latin typeface="Aptos"/>
              </a:rPr>
              <a:t>programmes</a:t>
            </a:r>
            <a:r>
              <a:rPr lang="en-US" sz="2400" dirty="0">
                <a:latin typeface="Aptos"/>
              </a:rPr>
              <a:t>, community outreach services, condom distribution and HIV testing campaigns along with digital interventions such as text message reminders and mobile applications. </a:t>
            </a:r>
          </a:p>
          <a:p>
            <a:pPr marL="342900" lvl="0" indent="-342900">
              <a:buFont typeface="Arial" pitchFamily="34" charset="0"/>
              <a:buChar char="•"/>
            </a:pPr>
            <a:r>
              <a:rPr lang="en-US" sz="2400" dirty="0">
                <a:latin typeface="Aptos"/>
              </a:rPr>
              <a:t>The proposed intervention is the Wearable HIV Health Promotion Device which is a </a:t>
            </a:r>
            <a:r>
              <a:rPr lang="en-US" sz="2400" dirty="0" err="1">
                <a:latin typeface="Aptos"/>
              </a:rPr>
              <a:t>smartwatch</a:t>
            </a:r>
            <a:r>
              <a:rPr lang="en-US" sz="2400" dirty="0">
                <a:latin typeface="Aptos"/>
              </a:rPr>
              <a:t>-based technology that has features including medication reminders, </a:t>
            </a:r>
            <a:r>
              <a:rPr lang="en-US" sz="2400" dirty="0" err="1">
                <a:latin typeface="Aptos"/>
              </a:rPr>
              <a:t>PrEP</a:t>
            </a:r>
            <a:r>
              <a:rPr lang="en-US" sz="2400" dirty="0">
                <a:latin typeface="Aptos"/>
              </a:rPr>
              <a:t> reminders, HIV testing prompts and health education notifications. </a:t>
            </a:r>
          </a:p>
          <a:p>
            <a:pPr marL="342900" indent="-342900">
              <a:buFont typeface="Arial" pitchFamily="34" charset="0"/>
              <a:buChar char="•"/>
            </a:pPr>
            <a:endParaRPr lang="en-GB" sz="2400" kern="100" dirty="0">
              <a:solidFill>
                <a:srgbClr val="FF0000"/>
              </a:solidFill>
              <a:effectLst/>
              <a:latin typeface="Aptos"/>
              <a:ea typeface="Aptos" panose="020B0004020202020204" pitchFamily="34" charset="0"/>
            </a:endParaRPr>
          </a:p>
          <a:p>
            <a:pPr marL="285750" indent="-285750">
              <a:buFont typeface="Arial" pitchFamily="34" charset="0"/>
              <a:buChar char="•"/>
            </a:pPr>
            <a:endParaRPr lang="en-GB" sz="1800" kern="100" dirty="0">
              <a:effectLst/>
              <a:latin typeface="Aptos"/>
              <a:ea typeface="Aptos" panose="020B0004020202020204" pitchFamily="34" charset="0"/>
            </a:endParaRPr>
          </a:p>
          <a:p>
            <a:pPr marL="171450" indent="-171450">
              <a:buFont typeface="Arial" pitchFamily="34" charset="0"/>
              <a:buChar char="•"/>
            </a:pPr>
            <a:endParaRPr lang="en-GB" sz="1200" dirty="0">
              <a:latin typeface="Aptos"/>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754785"/>
          </a:xfrm>
        </p:spPr>
        <p:style>
          <a:lnRef idx="1">
            <a:schemeClr val="accent6"/>
          </a:lnRef>
          <a:fillRef idx="2">
            <a:schemeClr val="accent6"/>
          </a:fillRef>
          <a:effectRef idx="1">
            <a:schemeClr val="accent6"/>
          </a:effectRef>
          <a:fontRef idx="minor">
            <a:schemeClr val="dk1"/>
          </a:fontRef>
        </p:style>
        <p:txBody>
          <a:bodyPr/>
          <a:lstStyle/>
          <a:p>
            <a:r>
              <a:rPr lang="en-US" sz="4800" dirty="0"/>
              <a:t>Background</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3"/>
            <a:ext cx="10038660" cy="996558"/>
          </a:xfrm>
        </p:spPr>
        <p:txBody>
          <a:bodyPr/>
          <a:lstStyle/>
          <a:p>
            <a:r>
              <a:rPr lang="en-US" sz="4800" dirty="0" err="1"/>
              <a:t>Smartwatch</a:t>
            </a:r>
            <a:r>
              <a:rPr lang="en-US" sz="4800" dirty="0"/>
              <a:t> diagram</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4674099"/>
            <a:ext cx="10048874" cy="3120832"/>
          </a:xfrm>
          <a:gradFill flip="none" rotWithShape="1">
            <a:gsLst>
              <a:gs pos="0">
                <a:srgbClr val="DDEBCF"/>
              </a:gs>
              <a:gs pos="91000">
                <a:srgbClr val="9CB86E"/>
              </a:gs>
              <a:gs pos="100000">
                <a:srgbClr val="156B13"/>
              </a:gs>
            </a:gsLst>
            <a:lin ang="0" scaled="1"/>
            <a:tileRect/>
          </a:gradFill>
        </p:spPr>
        <p:txBody>
          <a:bodyPr/>
          <a:lstStyle/>
          <a:p>
            <a:pPr marL="342900" lvl="0" indent="-342900">
              <a:buFont typeface="Arial" pitchFamily="34" charset="0"/>
              <a:buChar char="•"/>
            </a:pPr>
            <a:r>
              <a:rPr lang="en-US" sz="2400" dirty="0">
                <a:latin typeface="Aptos"/>
              </a:rPr>
              <a:t>In England, the new HIV diagnoses for adults have declined from 4478 in 2015 to 2476 in 2024 as in the figure. The rise of the HIV diagnoses between 2020 and 2023 (UK Government, 2025). </a:t>
            </a:r>
          </a:p>
          <a:p>
            <a:pPr marL="342900" lvl="0" indent="-342900">
              <a:buFont typeface="Arial" pitchFamily="34" charset="0"/>
              <a:buChar char="•"/>
            </a:pPr>
            <a:r>
              <a:rPr lang="en-US" sz="2400" dirty="0">
                <a:latin typeface="Aptos"/>
              </a:rPr>
              <a:t>The reduction in the new HIV diagnoses is the rise in the HIV testing which has also increased as the number of people having an HIV test increased from 1,102,628 in 2015 to 1,318,795 in 2024 (UK Government, 2025).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362024" y="4674099"/>
            <a:ext cx="10058400" cy="9935019"/>
          </a:xfrm>
          <a:gradFill>
            <a:gsLst>
              <a:gs pos="0">
                <a:srgbClr val="03D4A8"/>
              </a:gs>
              <a:gs pos="72000">
                <a:srgbClr val="21D6E0"/>
              </a:gs>
              <a:gs pos="87000">
                <a:srgbClr val="0087E6"/>
              </a:gs>
              <a:gs pos="100000">
                <a:srgbClr val="005CBF"/>
              </a:gs>
            </a:gsLst>
            <a:lin ang="0" scaled="0"/>
          </a:gradFill>
        </p:spPr>
        <p:txBody>
          <a:bodyPr/>
          <a:lstStyle/>
          <a:p>
            <a:pPr marL="342900" lvl="0" indent="-342900" algn="l">
              <a:buFont typeface="Arial" pitchFamily="34" charset="0"/>
              <a:buChar char="•"/>
            </a:pPr>
            <a:r>
              <a:rPr lang="en-US" sz="2400" b="0" u="none" dirty="0">
                <a:latin typeface="Aptos"/>
              </a:rPr>
              <a:t>The digital health promotion intervention can also be aligned with the action areas of the Ottawa Charter Framework Model (WHO, 2026).</a:t>
            </a:r>
          </a:p>
          <a:p>
            <a:pPr marL="342900" lvl="0" indent="-342900" algn="l">
              <a:buFont typeface="Arial" pitchFamily="34" charset="0"/>
              <a:buChar char="•"/>
            </a:pPr>
            <a:endParaRPr lang="en-US" sz="2400" b="0" u="none" dirty="0">
              <a:latin typeface="Aptos"/>
            </a:endParaRPr>
          </a:p>
          <a:p>
            <a:pPr marL="342900" lvl="0" indent="-342900" algn="l">
              <a:buFont typeface="Arial" pitchFamily="34" charset="0"/>
              <a:buChar char="•"/>
            </a:pPr>
            <a:r>
              <a:rPr lang="en-US" sz="2400" b="0" u="none" dirty="0">
                <a:latin typeface="Aptos"/>
              </a:rPr>
              <a:t>The health promotion device strengthens public health policies surrounding HIV AIDS in the UK by promoting early diagnosis and treatment of HIV among young adults by ensuring easy availability of the device in both the rural and urban regions (Dahlgren and Whitehead, 2021). </a:t>
            </a:r>
          </a:p>
          <a:p>
            <a:pPr marL="342900" lvl="0" indent="-342900" algn="l">
              <a:buFont typeface="Arial" pitchFamily="34" charset="0"/>
              <a:buChar char="•"/>
            </a:pPr>
            <a:r>
              <a:rPr lang="en-US" sz="2400" b="0" u="none" dirty="0">
                <a:latin typeface="Aptos"/>
              </a:rPr>
              <a:t>The intervention promotes supportive environment by safeguarding personal health records of young adults on the device guided by the principles of GDPR. </a:t>
            </a:r>
          </a:p>
          <a:p>
            <a:pPr marL="342900" lvl="0" indent="-342900" algn="l">
              <a:buFont typeface="Arial" pitchFamily="34" charset="0"/>
              <a:buChar char="•"/>
            </a:pPr>
            <a:r>
              <a:rPr lang="en-US" sz="2400" b="0" u="none" dirty="0">
                <a:latin typeface="Aptos"/>
              </a:rPr>
              <a:t>Community Actions are improved as the digital health intervention facilitate peer support groups and encourage young adults to connect with local HIV-based health support groups and HIV-affected population groups (Ronen </a:t>
            </a:r>
            <a:r>
              <a:rPr lang="en-US" sz="2400" b="0" i="1" u="none" dirty="0">
                <a:latin typeface="Aptos"/>
              </a:rPr>
              <a:t>et al.</a:t>
            </a:r>
            <a:r>
              <a:rPr lang="en-US" sz="2400" b="0" u="none" dirty="0">
                <a:latin typeface="Aptos"/>
              </a:rPr>
              <a:t>, 2020). </a:t>
            </a:r>
          </a:p>
          <a:p>
            <a:pPr marL="342900" lvl="0" indent="-342900" algn="l">
              <a:buFont typeface="Arial" pitchFamily="34" charset="0"/>
              <a:buChar char="•"/>
            </a:pPr>
            <a:r>
              <a:rPr lang="en-US" sz="2400" b="0" u="none" dirty="0">
                <a:latin typeface="Aptos"/>
              </a:rPr>
              <a:t>The wearable device interventions seek to improve personal skills of young adults by providing them opportunity to make important life decisions through knowledge on healthy sexual habits, condom usage, medication and regularly attending treatment (Kwon and </a:t>
            </a:r>
            <a:r>
              <a:rPr lang="en-US" sz="2400" b="0" u="none" dirty="0" err="1">
                <a:latin typeface="Aptos"/>
              </a:rPr>
              <a:t>Im</a:t>
            </a:r>
            <a:r>
              <a:rPr lang="en-US" sz="2400" b="0" u="none" dirty="0">
                <a:latin typeface="Aptos"/>
              </a:rPr>
              <a:t>, 2021). </a:t>
            </a:r>
          </a:p>
          <a:p>
            <a:pPr marL="342900" lvl="0" indent="-342900" algn="l">
              <a:buFont typeface="Arial" pitchFamily="34" charset="0"/>
              <a:buChar char="•"/>
            </a:pPr>
            <a:r>
              <a:rPr lang="en-US" sz="2400" b="0" u="none" dirty="0">
                <a:latin typeface="Aptos"/>
              </a:rPr>
              <a:t>The intervention further reorients health services within HIV AIDS in the UK by building professional connections between young adults and sexual health practitioners to ensure timely support and guidance are provided and eliminating fear of stigma and discrimination. </a:t>
            </a:r>
          </a:p>
          <a:p>
            <a:pPr marL="342900" indent="-342900" algn="l">
              <a:buFont typeface="Arial" pitchFamily="34" charset="0"/>
              <a:buChar char="•"/>
            </a:pPr>
            <a:endParaRPr lang="en-GB" sz="2400" b="0" u="none" dirty="0">
              <a:latin typeface="Aptos"/>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373406" y="14609118"/>
            <a:ext cx="10047018" cy="923322"/>
          </a:xfrm>
        </p:spPr>
        <p:style>
          <a:lnRef idx="1">
            <a:schemeClr val="accent6"/>
          </a:lnRef>
          <a:fillRef idx="2">
            <a:schemeClr val="accent6"/>
          </a:fillRef>
          <a:effectRef idx="1">
            <a:schemeClr val="accent6"/>
          </a:effectRef>
          <a:fontRef idx="minor">
            <a:schemeClr val="dk1"/>
          </a:fontRef>
        </p:style>
        <p:txBody>
          <a:bodyPr/>
          <a:lstStyle/>
          <a:p>
            <a:r>
              <a:rPr lang="en-US" sz="4800" dirty="0" err="1"/>
              <a:t>Behaviour</a:t>
            </a:r>
            <a:r>
              <a:rPr lang="en-US" sz="4800" dirty="0"/>
              <a:t> change theory</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96658" y="4689188"/>
            <a:ext cx="10047018" cy="5410690"/>
          </a:xfrm>
          <a:gradFill>
            <a:gsLst>
              <a:gs pos="66000">
                <a:srgbClr val="DDEBCF"/>
              </a:gs>
              <a:gs pos="23000">
                <a:srgbClr val="C1D5A6"/>
              </a:gs>
              <a:gs pos="99000">
                <a:srgbClr val="9CB86E"/>
              </a:gs>
              <a:gs pos="100000">
                <a:srgbClr val="156B13"/>
              </a:gs>
            </a:gsLst>
            <a:lin ang="0" scaled="0"/>
          </a:gradFill>
        </p:spPr>
        <p:txBody>
          <a:bodyPr/>
          <a:lstStyle/>
          <a:p>
            <a:pPr marL="342900" lvl="0" indent="-342900">
              <a:buFont typeface="Arial" pitchFamily="34" charset="0"/>
              <a:buChar char="•"/>
            </a:pPr>
            <a:r>
              <a:rPr lang="en-US" sz="2400" dirty="0">
                <a:latin typeface="Aptos"/>
              </a:rPr>
              <a:t>Preparation stage within the TTM is critical in preparing young adults to develop plans and strategies to achieve positive </a:t>
            </a:r>
            <a:r>
              <a:rPr lang="en-US" sz="2400" dirty="0" err="1">
                <a:latin typeface="Aptos"/>
              </a:rPr>
              <a:t>behavioural</a:t>
            </a:r>
            <a:r>
              <a:rPr lang="en-US" sz="2400" dirty="0">
                <a:latin typeface="Aptos"/>
              </a:rPr>
              <a:t> </a:t>
            </a:r>
            <a:r>
              <a:rPr lang="en-US" sz="2400" dirty="0" err="1">
                <a:latin typeface="Aptos"/>
              </a:rPr>
              <a:t>chasnges</a:t>
            </a:r>
            <a:r>
              <a:rPr lang="en-US" sz="2400" dirty="0">
                <a:latin typeface="Aptos"/>
              </a:rPr>
              <a:t> by attending regular appointments, self-testing frequently using kits and medicine adherence to mitigate risks of HIV (</a:t>
            </a:r>
            <a:r>
              <a:rPr lang="en-US" sz="2400" dirty="0" err="1">
                <a:latin typeface="Aptos"/>
              </a:rPr>
              <a:t>Gamarel</a:t>
            </a:r>
            <a:r>
              <a:rPr lang="en-US" sz="2400" dirty="0">
                <a:latin typeface="Aptos"/>
              </a:rPr>
              <a:t>, King and </a:t>
            </a:r>
            <a:r>
              <a:rPr lang="en-US" sz="2400" dirty="0" err="1">
                <a:latin typeface="Aptos"/>
              </a:rPr>
              <a:t>Operario</a:t>
            </a:r>
            <a:r>
              <a:rPr lang="en-US" sz="2400" dirty="0">
                <a:latin typeface="Aptos"/>
              </a:rPr>
              <a:t>, 2022). </a:t>
            </a:r>
          </a:p>
          <a:p>
            <a:pPr marL="342900" lvl="0" indent="-342900">
              <a:buFont typeface="Arial" pitchFamily="34" charset="0"/>
              <a:buChar char="•"/>
            </a:pPr>
            <a:r>
              <a:rPr lang="en-US" sz="2400" dirty="0">
                <a:latin typeface="Aptos"/>
              </a:rPr>
              <a:t>In the action stage, the wearable device facilitates </a:t>
            </a:r>
            <a:r>
              <a:rPr lang="en-US" sz="2400" dirty="0" err="1">
                <a:latin typeface="Aptos"/>
              </a:rPr>
              <a:t>behaviour</a:t>
            </a:r>
            <a:r>
              <a:rPr lang="en-US" sz="2400" dirty="0">
                <a:latin typeface="Aptos"/>
              </a:rPr>
              <a:t> changes among young adults through positive reinforcements such as regular health reminders and updates related to diagnosis, medicine and therapy reminders to address emotional and physical challenges caused due to HIV (</a:t>
            </a:r>
            <a:r>
              <a:rPr lang="en-US" sz="2400" dirty="0" err="1">
                <a:latin typeface="Aptos"/>
              </a:rPr>
              <a:t>Spaan</a:t>
            </a:r>
            <a:r>
              <a:rPr lang="en-US" sz="2400" dirty="0">
                <a:latin typeface="Aptos"/>
              </a:rPr>
              <a:t> </a:t>
            </a:r>
            <a:r>
              <a:rPr lang="en-US" sz="2400" i="1" dirty="0">
                <a:latin typeface="Aptos"/>
              </a:rPr>
              <a:t>et al.</a:t>
            </a:r>
            <a:r>
              <a:rPr lang="en-US" sz="2400" dirty="0">
                <a:latin typeface="Aptos"/>
              </a:rPr>
              <a:t>, 2018). </a:t>
            </a:r>
          </a:p>
          <a:p>
            <a:pPr marL="342900" lvl="0" indent="-342900">
              <a:buFont typeface="Arial" pitchFamily="34" charset="0"/>
              <a:buChar char="•"/>
            </a:pPr>
            <a:r>
              <a:rPr lang="en-US" sz="2400" dirty="0">
                <a:latin typeface="Aptos"/>
              </a:rPr>
              <a:t>Finally, the maintenance stage is where the positive </a:t>
            </a:r>
            <a:r>
              <a:rPr lang="en-US" sz="2400" dirty="0" err="1">
                <a:latin typeface="Aptos"/>
              </a:rPr>
              <a:t>behaviour</a:t>
            </a:r>
            <a:r>
              <a:rPr lang="en-US" sz="2400" dirty="0">
                <a:latin typeface="Aptos"/>
              </a:rPr>
              <a:t> change is sustained for long term as the Wearable HIV Health Promotion</a:t>
            </a:r>
            <a:r>
              <a:rPr lang="en-US" sz="2400" b="1" dirty="0">
                <a:latin typeface="Aptos"/>
              </a:rPr>
              <a:t>. </a:t>
            </a:r>
            <a:endParaRPr lang="en-US" sz="2400" b="1" dirty="0">
              <a:solidFill>
                <a:srgbClr val="FF0000"/>
              </a:solidFill>
              <a:highlight>
                <a:srgbClr val="FFFF00"/>
              </a:highlight>
              <a:latin typeface="Aptos"/>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91626" y="18598849"/>
            <a:ext cx="10047018" cy="923322"/>
          </a:xfrm>
        </p:spPr>
        <p:style>
          <a:lnRef idx="1">
            <a:schemeClr val="accent6"/>
          </a:lnRef>
          <a:fillRef idx="2">
            <a:schemeClr val="accent6"/>
          </a:fillRef>
          <a:effectRef idx="1">
            <a:schemeClr val="accent6"/>
          </a:effectRef>
          <a:fontRef idx="minor">
            <a:schemeClr val="dk1"/>
          </a:fontRef>
        </p:style>
        <p:txBody>
          <a:bodyPr/>
          <a:lstStyle/>
          <a:p>
            <a:r>
              <a:rPr lang="en-GB" sz="4800" dirty="0">
                <a:latin typeface="Aptos" panose="020B0004020202020204" pitchFamily="34" charset="0"/>
              </a:rPr>
              <a:t>References</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22467625" y="15532440"/>
            <a:ext cx="10052050" cy="5853888"/>
          </a:xfrm>
          <a:gradFill>
            <a:gsLst>
              <a:gs pos="0">
                <a:srgbClr val="5E9EFF"/>
              </a:gs>
              <a:gs pos="39999">
                <a:srgbClr val="85C2FF"/>
              </a:gs>
              <a:gs pos="70000">
                <a:srgbClr val="C4D6EB"/>
              </a:gs>
              <a:gs pos="100000">
                <a:srgbClr val="FFEBFA"/>
              </a:gs>
            </a:gsLst>
            <a:lin ang="0" scaled="0"/>
          </a:gradFill>
        </p:spPr>
        <p:txBody>
          <a:bodyPr/>
          <a:lstStyle/>
          <a:p>
            <a:pPr marL="342900" lvl="0" indent="-342900">
              <a:buFont typeface="Arial" pitchFamily="34" charset="0"/>
              <a:buChar char="•"/>
            </a:pPr>
            <a:r>
              <a:rPr lang="en-US" sz="2400" dirty="0">
                <a:latin typeface="Aptos"/>
              </a:rPr>
              <a:t>The term </a:t>
            </a:r>
            <a:r>
              <a:rPr lang="en-US" sz="2400" dirty="0" err="1">
                <a:latin typeface="Aptos"/>
              </a:rPr>
              <a:t>behaviour</a:t>
            </a:r>
            <a:r>
              <a:rPr lang="en-US" sz="2400" dirty="0">
                <a:latin typeface="Aptos"/>
              </a:rPr>
              <a:t> change refers to the constructive approach undertaken to influence or facilitate human </a:t>
            </a:r>
            <a:r>
              <a:rPr lang="en-US" sz="2400" dirty="0" err="1">
                <a:latin typeface="Aptos"/>
              </a:rPr>
              <a:t>behaviours</a:t>
            </a:r>
            <a:r>
              <a:rPr lang="en-US" sz="2400" dirty="0">
                <a:latin typeface="Aptos"/>
              </a:rPr>
              <a:t> to achieve good quality of life (</a:t>
            </a:r>
            <a:r>
              <a:rPr lang="en-US" sz="2400" dirty="0" err="1">
                <a:latin typeface="Aptos"/>
              </a:rPr>
              <a:t>Naidoo</a:t>
            </a:r>
            <a:r>
              <a:rPr lang="en-US" sz="2400" dirty="0">
                <a:latin typeface="Aptos"/>
              </a:rPr>
              <a:t> and Wills, 2009). </a:t>
            </a:r>
          </a:p>
          <a:p>
            <a:pPr marL="342900" lvl="0" indent="-342900">
              <a:buFont typeface="Arial" pitchFamily="34" charset="0"/>
              <a:buChar char="•"/>
            </a:pPr>
            <a:r>
              <a:rPr lang="en-US" sz="2400" dirty="0">
                <a:latin typeface="Aptos"/>
              </a:rPr>
              <a:t>One of the most effective and commonly applied </a:t>
            </a:r>
            <a:r>
              <a:rPr lang="en-US" sz="2400" dirty="0" err="1">
                <a:latin typeface="Aptos"/>
              </a:rPr>
              <a:t>behaviour</a:t>
            </a:r>
            <a:r>
              <a:rPr lang="en-US" sz="2400" dirty="0">
                <a:latin typeface="Aptos"/>
              </a:rPr>
              <a:t> change theory within the healthcare setting is </a:t>
            </a:r>
            <a:r>
              <a:rPr lang="en-US" sz="2400" dirty="0" err="1">
                <a:latin typeface="Aptos"/>
              </a:rPr>
              <a:t>Transtheoretical</a:t>
            </a:r>
            <a:r>
              <a:rPr lang="en-US" sz="2400" dirty="0">
                <a:latin typeface="Aptos"/>
              </a:rPr>
              <a:t> Model (TTM). </a:t>
            </a:r>
          </a:p>
          <a:p>
            <a:pPr marL="342900" lvl="0" indent="-342900">
              <a:buFont typeface="Arial" pitchFamily="34" charset="0"/>
              <a:buChar char="•"/>
            </a:pPr>
            <a:r>
              <a:rPr lang="en-US" sz="2400" dirty="0">
                <a:latin typeface="Aptos"/>
              </a:rPr>
              <a:t>The </a:t>
            </a:r>
            <a:r>
              <a:rPr lang="en-US" sz="2400" dirty="0" err="1">
                <a:latin typeface="Aptos"/>
              </a:rPr>
              <a:t>behaviour</a:t>
            </a:r>
            <a:r>
              <a:rPr lang="en-US" sz="2400" dirty="0">
                <a:latin typeface="Aptos"/>
              </a:rPr>
              <a:t> change model has been propounded in 1970 and undertakes the structured process to support individuals to pass through different stages such as </a:t>
            </a:r>
            <a:r>
              <a:rPr lang="en-US" sz="2400" dirty="0" err="1">
                <a:latin typeface="Aptos"/>
              </a:rPr>
              <a:t>precontemplation</a:t>
            </a:r>
            <a:r>
              <a:rPr lang="en-US" sz="2400" dirty="0">
                <a:latin typeface="Aptos"/>
              </a:rPr>
              <a:t>, contemplation, preparation, action, maintenance and relapse to attain changes in life (</a:t>
            </a:r>
            <a:r>
              <a:rPr lang="en-US" sz="2400" dirty="0" err="1">
                <a:latin typeface="Aptos"/>
              </a:rPr>
              <a:t>Hashemzadeh</a:t>
            </a:r>
            <a:r>
              <a:rPr lang="en-US" sz="2400" dirty="0">
                <a:latin typeface="Aptos"/>
              </a:rPr>
              <a:t> </a:t>
            </a:r>
            <a:r>
              <a:rPr lang="en-US" sz="2400" i="1" dirty="0">
                <a:latin typeface="Aptos"/>
              </a:rPr>
              <a:t>et al.</a:t>
            </a:r>
            <a:r>
              <a:rPr lang="en-US" sz="2400" dirty="0">
                <a:latin typeface="Aptos"/>
              </a:rPr>
              <a:t>, 2019). </a:t>
            </a:r>
          </a:p>
          <a:p>
            <a:pPr marL="342900" lvl="0" indent="-342900">
              <a:buFont typeface="Arial" pitchFamily="34" charset="0"/>
              <a:buChar char="•"/>
            </a:pPr>
            <a:r>
              <a:rPr lang="en-US" sz="2400" dirty="0">
                <a:latin typeface="Aptos"/>
              </a:rPr>
              <a:t>In regards to the digital health intervention of the Wearable HIV Health Promotion Device, the application of the TTM will be significant in facilitating </a:t>
            </a:r>
            <a:r>
              <a:rPr lang="en-US" sz="2400" dirty="0" err="1">
                <a:latin typeface="Aptos"/>
              </a:rPr>
              <a:t>behavioural</a:t>
            </a:r>
            <a:r>
              <a:rPr lang="en-US" sz="2400" dirty="0">
                <a:latin typeface="Aptos"/>
              </a:rPr>
              <a:t> change among young adults diagnosed with HIV AIDS (Mo </a:t>
            </a:r>
            <a:r>
              <a:rPr lang="en-US" sz="2400" i="1" dirty="0">
                <a:latin typeface="Aptos"/>
              </a:rPr>
              <a:t>et al.</a:t>
            </a:r>
            <a:r>
              <a:rPr lang="en-US" sz="2400" dirty="0">
                <a:latin typeface="Aptos"/>
              </a:rPr>
              <a:t>, 2025). </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506722" y="13261730"/>
            <a:ext cx="10047018" cy="923322"/>
          </a:xfrm>
        </p:spPr>
        <p:style>
          <a:lnRef idx="1">
            <a:schemeClr val="accent6"/>
          </a:lnRef>
          <a:fillRef idx="2">
            <a:schemeClr val="accent6"/>
          </a:fillRef>
          <a:effectRef idx="1">
            <a:schemeClr val="accent6"/>
          </a:effectRef>
          <a:fontRef idx="minor">
            <a:schemeClr val="dk1"/>
          </a:fontRef>
        </p:style>
        <p:txBody>
          <a:bodyPr/>
          <a:lstStyle/>
          <a:p>
            <a:r>
              <a:rPr lang="en-US" sz="4800" dirty="0"/>
              <a:t>Expected Outcome</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22467625" y="21045746"/>
            <a:ext cx="10052050" cy="3413246"/>
          </a:xfrm>
        </p:spPr>
        <p:txBody>
          <a:bodyPr/>
          <a:lstStyle/>
          <a:p>
            <a:r>
              <a:rPr lang="en-GB" sz="4800" dirty="0">
                <a:solidFill>
                  <a:srgbClr val="FF0000"/>
                </a:solidFill>
                <a:latin typeface="Aptos" panose="020B0004020202020204" pitchFamily="34" charset="0"/>
              </a:rPr>
              <a:t>.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06197" y="21016715"/>
            <a:ext cx="10038659" cy="10212004"/>
          </a:xfrm>
          <a:gradFill flip="none" rotWithShape="1">
            <a:gsLst>
              <a:gs pos="0">
                <a:srgbClr val="CCCCFF"/>
              </a:gs>
              <a:gs pos="0">
                <a:srgbClr val="99CCFF"/>
              </a:gs>
              <a:gs pos="2000">
                <a:srgbClr val="9966FF"/>
              </a:gs>
              <a:gs pos="41000">
                <a:srgbClr val="CC99FF"/>
              </a:gs>
              <a:gs pos="91000">
                <a:srgbClr val="99CCFF"/>
              </a:gs>
              <a:gs pos="100000">
                <a:srgbClr val="CCCCFF"/>
              </a:gs>
            </a:gsLst>
            <a:lin ang="13500000" scaled="1"/>
            <a:tileRect/>
          </a:gradFill>
        </p:spPr>
        <p:txBody>
          <a:bodyPr/>
          <a:lstStyle/>
          <a:p>
            <a:pPr algn="ctr"/>
            <a:r>
              <a:rPr lang="en-US" sz="2400" dirty="0">
                <a:latin typeface="Aptos"/>
              </a:rPr>
              <a:t>(</a:t>
            </a:r>
            <a:r>
              <a:rPr lang="en-US" sz="2400" dirty="0" err="1">
                <a:latin typeface="Aptos"/>
              </a:rPr>
              <a:t>Nimbalkar</a:t>
            </a:r>
            <a:r>
              <a:rPr lang="en-US" sz="2400" dirty="0">
                <a:latin typeface="Aptos"/>
              </a:rPr>
              <a:t> </a:t>
            </a:r>
            <a:r>
              <a:rPr lang="en-US" sz="2400" i="1" dirty="0">
                <a:latin typeface="Aptos"/>
              </a:rPr>
              <a:t>et al.</a:t>
            </a:r>
            <a:r>
              <a:rPr lang="en-US" sz="2400" dirty="0">
                <a:latin typeface="Aptos"/>
              </a:rPr>
              <a:t>, 2026)</a:t>
            </a:r>
          </a:p>
          <a:p>
            <a:pPr marL="342900" indent="-342900">
              <a:buFont typeface="Arial" pitchFamily="34" charset="0"/>
              <a:buChar char="•"/>
            </a:pPr>
            <a:r>
              <a:rPr lang="en-US" sz="2400" dirty="0">
                <a:latin typeface="Aptos"/>
              </a:rPr>
              <a:t>The diagram represents the components of the </a:t>
            </a:r>
            <a:r>
              <a:rPr lang="en-US" sz="2400" dirty="0" err="1">
                <a:latin typeface="Aptos"/>
              </a:rPr>
              <a:t>smartwatch</a:t>
            </a:r>
            <a:r>
              <a:rPr lang="en-US" sz="2400" dirty="0">
                <a:latin typeface="Aptos"/>
              </a:rPr>
              <a:t>-based HIV/AIDS digital health promotion interventions. </a:t>
            </a:r>
          </a:p>
          <a:p>
            <a:pPr marL="342900" lvl="0" indent="-342900">
              <a:buFont typeface="Arial" pitchFamily="34" charset="0"/>
              <a:buChar char="•"/>
            </a:pPr>
            <a:r>
              <a:rPr lang="en-US" sz="2400" dirty="0">
                <a:latin typeface="Aptos"/>
              </a:rPr>
              <a:t>The </a:t>
            </a:r>
            <a:r>
              <a:rPr lang="en-US" sz="2400" dirty="0" err="1">
                <a:latin typeface="Aptos"/>
              </a:rPr>
              <a:t>smartwatch</a:t>
            </a:r>
            <a:r>
              <a:rPr lang="en-US" sz="2400" dirty="0">
                <a:latin typeface="Aptos"/>
              </a:rPr>
              <a:t> could be designed as an improvement in engaging with prevention, testing and treatment services for the young people at the risk or are living with HIV. </a:t>
            </a:r>
          </a:p>
          <a:p>
            <a:pPr marL="342900" lvl="0" indent="-342900">
              <a:buFont typeface="Arial" pitchFamily="34" charset="0"/>
              <a:buChar char="•"/>
            </a:pPr>
            <a:r>
              <a:rPr lang="en-US" sz="2400" dirty="0">
                <a:latin typeface="Aptos"/>
              </a:rPr>
              <a:t>The components are a wearable reader or </a:t>
            </a:r>
            <a:r>
              <a:rPr lang="en-US" sz="2400" dirty="0" err="1">
                <a:latin typeface="Aptos"/>
              </a:rPr>
              <a:t>smartwatch</a:t>
            </a:r>
            <a:r>
              <a:rPr lang="en-US" sz="2400" dirty="0">
                <a:latin typeface="Aptos"/>
              </a:rPr>
              <a:t> (1) which is the main device responsible for delivering </a:t>
            </a:r>
            <a:r>
              <a:rPr lang="en-US" sz="2400" dirty="0" err="1">
                <a:latin typeface="Aptos"/>
              </a:rPr>
              <a:t>personalised</a:t>
            </a:r>
            <a:r>
              <a:rPr lang="en-US" sz="2400" dirty="0">
                <a:latin typeface="Aptos"/>
              </a:rPr>
              <a:t> health promotion support and monitor the adherence to medications, </a:t>
            </a:r>
            <a:r>
              <a:rPr lang="en-US" sz="2400" dirty="0" err="1">
                <a:latin typeface="Aptos"/>
              </a:rPr>
              <a:t>PrEP</a:t>
            </a:r>
            <a:r>
              <a:rPr lang="en-US" sz="2400" dirty="0">
                <a:latin typeface="Aptos"/>
              </a:rPr>
              <a:t> and testing procedures (</a:t>
            </a:r>
            <a:r>
              <a:rPr lang="en-US" sz="2400" dirty="0" err="1">
                <a:latin typeface="Aptos"/>
              </a:rPr>
              <a:t>Nimbalkar</a:t>
            </a:r>
            <a:r>
              <a:rPr lang="en-US" sz="2400" dirty="0">
                <a:latin typeface="Aptos"/>
              </a:rPr>
              <a:t> </a:t>
            </a:r>
            <a:r>
              <a:rPr lang="en-US" sz="2400" i="1" dirty="0">
                <a:latin typeface="Aptos"/>
              </a:rPr>
              <a:t>et al.</a:t>
            </a:r>
            <a:r>
              <a:rPr lang="en-US" sz="2400" dirty="0">
                <a:latin typeface="Aptos"/>
              </a:rPr>
              <a:t>, 2026). </a:t>
            </a:r>
          </a:p>
          <a:p>
            <a:pPr marL="342900" lvl="0" indent="-342900">
              <a:buFont typeface="Arial" pitchFamily="34" charset="0"/>
              <a:buChar char="•"/>
            </a:pPr>
            <a:r>
              <a:rPr lang="en-US" sz="2400" dirty="0">
                <a:latin typeface="Aptos"/>
              </a:rPr>
              <a:t>The next is an adjustable sport loop strap (2) which is responsible for providing continuous wear and comfort to the service users and this will support real-time engagement with the health device and notifications (</a:t>
            </a:r>
            <a:r>
              <a:rPr lang="en-US" sz="2400" dirty="0" err="1">
                <a:latin typeface="Aptos"/>
              </a:rPr>
              <a:t>Nimbalkar</a:t>
            </a:r>
            <a:r>
              <a:rPr lang="en-US" sz="2400" dirty="0">
                <a:latin typeface="Aptos"/>
              </a:rPr>
              <a:t> </a:t>
            </a:r>
            <a:r>
              <a:rPr lang="en-US" sz="2400" i="1" dirty="0">
                <a:latin typeface="Aptos"/>
              </a:rPr>
              <a:t>et al.</a:t>
            </a:r>
            <a:r>
              <a:rPr lang="en-US" sz="2400" dirty="0">
                <a:latin typeface="Aptos"/>
              </a:rPr>
              <a:t>, 2026). </a:t>
            </a:r>
          </a:p>
          <a:p>
            <a:pPr marL="342900" lvl="0" indent="-342900">
              <a:buFont typeface="Arial" pitchFamily="34" charset="0"/>
              <a:buChar char="•"/>
            </a:pPr>
            <a:r>
              <a:rPr lang="en-US" sz="2400" dirty="0">
                <a:latin typeface="Aptos"/>
              </a:rPr>
              <a:t>The USD-C charging clip (3), AC adapter (4) and USB-C to USB- A charging cable (5) are also important components of the wearable device that will maintaining the functionality and providing uninterrupted service accessibility to the digital health interventions (</a:t>
            </a:r>
            <a:r>
              <a:rPr lang="en-US" sz="2400" dirty="0" err="1">
                <a:latin typeface="Aptos"/>
              </a:rPr>
              <a:t>Nimbalkar</a:t>
            </a:r>
            <a:r>
              <a:rPr lang="en-US" sz="2400" dirty="0">
                <a:latin typeface="Aptos"/>
              </a:rPr>
              <a:t> </a:t>
            </a:r>
            <a:r>
              <a:rPr lang="en-US" sz="2400" i="1" dirty="0">
                <a:latin typeface="Aptos"/>
              </a:rPr>
              <a:t>et al.</a:t>
            </a:r>
            <a:r>
              <a:rPr lang="en-US" sz="2400" dirty="0">
                <a:latin typeface="Aptos"/>
              </a:rPr>
              <a:t>, 2026). </a:t>
            </a:r>
          </a:p>
          <a:p>
            <a:pPr marL="342900" lvl="0" indent="-342900">
              <a:buFont typeface="Arial" pitchFamily="34" charset="0"/>
              <a:buChar char="•"/>
            </a:pPr>
            <a:r>
              <a:rPr lang="en-US" sz="2400" dirty="0">
                <a:latin typeface="Aptos"/>
              </a:rPr>
              <a:t>The wearable device will also come with a quick start guide (6) that will provide written and visual instructions on the setup, privacy settings and app use. </a:t>
            </a:r>
          </a:p>
          <a:p>
            <a:pPr marL="342900" lvl="0" indent="-342900">
              <a:buFont typeface="Arial" pitchFamily="34" charset="0"/>
              <a:buChar char="•"/>
            </a:pPr>
            <a:r>
              <a:rPr lang="en-US" sz="2400" dirty="0">
                <a:latin typeface="Aptos"/>
              </a:rPr>
              <a:t>The </a:t>
            </a:r>
            <a:r>
              <a:rPr lang="en-US" sz="2400" dirty="0" err="1">
                <a:latin typeface="Aptos"/>
              </a:rPr>
              <a:t>smartwatch</a:t>
            </a:r>
            <a:r>
              <a:rPr lang="en-US" sz="2400" dirty="0">
                <a:latin typeface="Aptos"/>
              </a:rPr>
              <a:t> will be linked with a mobile application and use a cloud-based platform for the push notifications, on-screen messages and vibration alerts (</a:t>
            </a:r>
            <a:r>
              <a:rPr lang="en-US" sz="2400" dirty="0" err="1">
                <a:latin typeface="Aptos"/>
              </a:rPr>
              <a:t>Hosseini</a:t>
            </a:r>
            <a:r>
              <a:rPr lang="en-US" sz="2400" dirty="0">
                <a:latin typeface="Aptos"/>
              </a:rPr>
              <a:t> </a:t>
            </a:r>
            <a:r>
              <a:rPr lang="en-US" sz="2400" i="1" dirty="0">
                <a:latin typeface="Aptos"/>
              </a:rPr>
              <a:t>et al.</a:t>
            </a:r>
            <a:r>
              <a:rPr lang="en-US" sz="2400" dirty="0">
                <a:latin typeface="Aptos"/>
              </a:rPr>
              <a:t>, 2023).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806605" y="89257"/>
            <a:ext cx="31998968" cy="4173450"/>
          </a:xfrm>
        </p:spPr>
        <p:txBody>
          <a:bodyPr/>
          <a:lstStyle/>
          <a:p>
            <a:r>
              <a:rPr lang="en-US" sz="5400" dirty="0">
                <a:solidFill>
                  <a:schemeClr val="tx1"/>
                </a:solidFill>
              </a:rPr>
              <a:t>Wearable HIV Promotion Device for the digital health promotion intervention for HIV/AIDS</a:t>
            </a:r>
          </a:p>
          <a:p>
            <a:r>
              <a:rPr lang="en-US" sz="4400" dirty="0">
                <a:solidFill>
                  <a:schemeClr val="tx1"/>
                </a:solidFill>
              </a:rPr>
              <a:t>Module Name: </a:t>
            </a:r>
            <a:r>
              <a:rPr lang="en-US" sz="4400" b="0" dirty="0">
                <a:solidFill>
                  <a:schemeClr val="tx1"/>
                </a:solidFill>
              </a:rPr>
              <a:t>Population Health and Digital Health Promotion</a:t>
            </a:r>
          </a:p>
          <a:p>
            <a:r>
              <a:rPr lang="en-US" sz="4400" b="0" dirty="0">
                <a:solidFill>
                  <a:schemeClr val="tx1"/>
                </a:solidFill>
              </a:rPr>
              <a:t>Module Code: </a:t>
            </a:r>
            <a:r>
              <a:rPr lang="en-US" sz="4400" dirty="0">
                <a:solidFill>
                  <a:schemeClr val="tx1"/>
                </a:solidFill>
              </a:rPr>
              <a:t>LCHS7009  </a:t>
            </a:r>
          </a:p>
          <a:p>
            <a:r>
              <a:rPr lang="en-US" sz="4400" b="0" dirty="0">
                <a:solidFill>
                  <a:schemeClr val="tx1"/>
                </a:solidFill>
              </a:rPr>
              <a:t>Tutor Name: </a:t>
            </a:r>
            <a:r>
              <a:rPr lang="en-US" sz="4400" dirty="0">
                <a:solidFill>
                  <a:schemeClr val="tx1"/>
                </a:solidFill>
              </a:rPr>
              <a:t>Diola </a:t>
            </a:r>
            <a:r>
              <a:rPr lang="en-US" sz="4400" dirty="0" err="1">
                <a:solidFill>
                  <a:schemeClr val="tx1"/>
                </a:solidFill>
              </a:rPr>
              <a:t>Bijlhout</a:t>
            </a:r>
            <a:endParaRPr lang="en-US" sz="4400" dirty="0">
              <a:solidFill>
                <a:schemeClr val="tx1"/>
              </a:solidFill>
            </a:endParaRPr>
          </a:p>
          <a:p>
            <a:r>
              <a:rPr lang="en-US" sz="4400" b="0" dirty="0">
                <a:solidFill>
                  <a:schemeClr val="tx1"/>
                </a:solidFill>
              </a:rPr>
              <a:t>Student Name: </a:t>
            </a:r>
            <a:r>
              <a:rPr lang="en-US" sz="4400" dirty="0">
                <a:solidFill>
                  <a:schemeClr val="tx1"/>
                </a:solidFill>
              </a:rPr>
              <a:t>Sona Jandi Sila </a:t>
            </a:r>
            <a:r>
              <a:rPr lang="en-US" sz="4400" b="0" dirty="0">
                <a:solidFill>
                  <a:schemeClr val="tx1"/>
                </a:solidFill>
              </a:rPr>
              <a:t>| Student ID Number: </a:t>
            </a:r>
            <a:r>
              <a:rPr lang="en-US" sz="4400" dirty="0">
                <a:solidFill>
                  <a:schemeClr val="tx1"/>
                </a:solidFill>
              </a:rPr>
              <a:t>2216032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17" name="Picture 16" descr="C:\Users\admin\Desktop\smartwatch.PNG"/>
          <p:cNvPicPr/>
          <p:nvPr/>
        </p:nvPicPr>
        <p:blipFill>
          <a:blip r:embed="rId2">
            <a:extLst>
              <a:ext uri="{28A0092B-C50C-407E-A947-70E740481C1C}">
                <a14:useLocalDpi xmlns:a14="http://schemas.microsoft.com/office/drawing/2010/main" val="0"/>
              </a:ext>
            </a:extLst>
          </a:blip>
          <a:srcRect/>
          <a:stretch>
            <a:fillRect/>
          </a:stretch>
        </p:blipFill>
        <p:spPr bwMode="auto">
          <a:xfrm>
            <a:off x="1324304" y="17152883"/>
            <a:ext cx="8001000" cy="3815255"/>
          </a:xfrm>
          <a:prstGeom prst="rect">
            <a:avLst/>
          </a:prstGeom>
          <a:noFill/>
          <a:ln>
            <a:noFill/>
          </a:ln>
        </p:spPr>
      </p:pic>
      <p:pic>
        <p:nvPicPr>
          <p:cNvPr id="20" name="Picture 19"/>
          <p:cNvPicPr/>
          <p:nvPr/>
        </p:nvPicPr>
        <p:blipFill>
          <a:blip r:embed="rId3"/>
          <a:stretch>
            <a:fillRect/>
          </a:stretch>
        </p:blipFill>
        <p:spPr>
          <a:xfrm>
            <a:off x="12675476" y="7848341"/>
            <a:ext cx="7914290" cy="3433410"/>
          </a:xfrm>
          <a:prstGeom prst="rect">
            <a:avLst/>
          </a:prstGeom>
        </p:spPr>
      </p:pic>
      <p:sp>
        <p:nvSpPr>
          <p:cNvPr id="7" name="TextBox 6"/>
          <p:cNvSpPr txBox="1"/>
          <p:nvPr/>
        </p:nvSpPr>
        <p:spPr>
          <a:xfrm>
            <a:off x="13817655" y="11281751"/>
            <a:ext cx="6173022" cy="461665"/>
          </a:xfrm>
          <a:prstGeom prst="rect">
            <a:avLst/>
          </a:prstGeom>
          <a:noFill/>
        </p:spPr>
        <p:txBody>
          <a:bodyPr wrap="square" rtlCol="0">
            <a:spAutoFit/>
          </a:bodyPr>
          <a:lstStyle/>
          <a:p>
            <a:pPr algn="ctr"/>
            <a:r>
              <a:rPr lang="en-US" sz="2400" dirty="0">
                <a:latin typeface="Aptos"/>
              </a:rPr>
              <a:t>(UK Government, 2025)</a:t>
            </a:r>
          </a:p>
        </p:txBody>
      </p:sp>
      <p:sp>
        <p:nvSpPr>
          <p:cNvPr id="16" name="TextBox 15"/>
          <p:cNvSpPr txBox="1"/>
          <p:nvPr/>
        </p:nvSpPr>
        <p:spPr>
          <a:xfrm>
            <a:off x="11799668" y="11782954"/>
            <a:ext cx="9452248" cy="1569660"/>
          </a:xfrm>
          <a:prstGeom prst="rect">
            <a:avLst/>
          </a:prstGeom>
          <a:gradFill>
            <a:gsLst>
              <a:gs pos="0">
                <a:srgbClr val="FBEAC7"/>
              </a:gs>
              <a:gs pos="17999">
                <a:srgbClr val="FEE7F2"/>
              </a:gs>
              <a:gs pos="36000">
                <a:srgbClr val="FAC77D"/>
              </a:gs>
              <a:gs pos="61000">
                <a:srgbClr val="FBA97D"/>
              </a:gs>
              <a:gs pos="82001">
                <a:srgbClr val="FBD49C"/>
              </a:gs>
              <a:gs pos="100000">
                <a:srgbClr val="FEE7F2"/>
              </a:gs>
            </a:gsLst>
            <a:lin ang="0" scaled="0"/>
          </a:gradFill>
        </p:spPr>
        <p:txBody>
          <a:bodyPr wrap="square" rtlCol="0">
            <a:spAutoFit/>
          </a:bodyPr>
          <a:lstStyle/>
          <a:p>
            <a:pPr marL="342900" lvl="0" indent="-342900">
              <a:buFont typeface="Arial" pitchFamily="34" charset="0"/>
              <a:buChar char="•"/>
            </a:pPr>
            <a:r>
              <a:rPr lang="en-US" sz="2400" dirty="0">
                <a:latin typeface="Aptos"/>
              </a:rPr>
              <a:t>Additionally, the number of people who are in need of </a:t>
            </a:r>
            <a:r>
              <a:rPr lang="en-US" sz="2400" dirty="0" err="1">
                <a:latin typeface="Aptos"/>
              </a:rPr>
              <a:t>PrEP</a:t>
            </a:r>
            <a:r>
              <a:rPr lang="en-US" sz="2400" dirty="0">
                <a:latin typeface="Aptos"/>
              </a:rPr>
              <a:t> and those who continued </a:t>
            </a:r>
            <a:r>
              <a:rPr lang="en-US" sz="2400" dirty="0" err="1">
                <a:latin typeface="Aptos"/>
              </a:rPr>
              <a:t>PrEP</a:t>
            </a:r>
            <a:r>
              <a:rPr lang="en-US" sz="2400" dirty="0">
                <a:latin typeface="Aptos"/>
              </a:rPr>
              <a:t> has also consistently increased from 61,411 in 2021 to 111,123 in 2024 as presented in the figure (UK Government, 2025). </a:t>
            </a:r>
          </a:p>
        </p:txBody>
      </p:sp>
      <p:pic>
        <p:nvPicPr>
          <p:cNvPr id="22" name="Picture 21"/>
          <p:cNvPicPr/>
          <p:nvPr/>
        </p:nvPicPr>
        <p:blipFill>
          <a:blip r:embed="rId4"/>
          <a:stretch>
            <a:fillRect/>
          </a:stretch>
        </p:blipFill>
        <p:spPr>
          <a:xfrm>
            <a:off x="12726302" y="13731570"/>
            <a:ext cx="7598980" cy="3123302"/>
          </a:xfrm>
          <a:prstGeom prst="rect">
            <a:avLst/>
          </a:prstGeom>
        </p:spPr>
      </p:pic>
      <p:sp>
        <p:nvSpPr>
          <p:cNvPr id="23" name="TextBox 22"/>
          <p:cNvSpPr txBox="1"/>
          <p:nvPr/>
        </p:nvSpPr>
        <p:spPr>
          <a:xfrm>
            <a:off x="13439281" y="16854872"/>
            <a:ext cx="6173022" cy="461665"/>
          </a:xfrm>
          <a:prstGeom prst="rect">
            <a:avLst/>
          </a:prstGeom>
          <a:noFill/>
        </p:spPr>
        <p:txBody>
          <a:bodyPr wrap="square" rtlCol="0">
            <a:spAutoFit/>
          </a:bodyPr>
          <a:lstStyle/>
          <a:p>
            <a:pPr algn="ctr"/>
            <a:r>
              <a:rPr lang="en-US" sz="2400" dirty="0">
                <a:latin typeface="Aptos"/>
              </a:rPr>
              <a:t>(UK Government, 2025)</a:t>
            </a:r>
          </a:p>
        </p:txBody>
      </p:sp>
      <p:sp>
        <p:nvSpPr>
          <p:cNvPr id="24" name="TextBox 23"/>
          <p:cNvSpPr txBox="1"/>
          <p:nvPr/>
        </p:nvSpPr>
        <p:spPr>
          <a:xfrm>
            <a:off x="11719614" y="17316537"/>
            <a:ext cx="9510703" cy="13757612"/>
          </a:xfrm>
          <a:prstGeom prst="rect">
            <a:avLst/>
          </a:prstGeom>
          <a:gradFill>
            <a:gsLst>
              <a:gs pos="0">
                <a:srgbClr val="FC9FCB"/>
              </a:gs>
              <a:gs pos="13000">
                <a:srgbClr val="F8B049"/>
              </a:gs>
              <a:gs pos="79000">
                <a:srgbClr val="F8B049"/>
              </a:gs>
              <a:gs pos="32000">
                <a:srgbClr val="FEE7F2"/>
              </a:gs>
              <a:gs pos="3000">
                <a:srgbClr val="F952A0"/>
              </a:gs>
              <a:gs pos="100000">
                <a:srgbClr val="C50849"/>
              </a:gs>
              <a:gs pos="100000">
                <a:srgbClr val="B43E85"/>
              </a:gs>
              <a:gs pos="100000">
                <a:srgbClr val="F8B049"/>
              </a:gs>
            </a:gsLst>
            <a:lin ang="0" scaled="0"/>
          </a:gradFill>
        </p:spPr>
        <p:txBody>
          <a:bodyPr wrap="square" rtlCol="0">
            <a:spAutoFit/>
          </a:bodyPr>
          <a:lstStyle/>
          <a:p>
            <a:pPr marL="342900" lvl="0" indent="-342900">
              <a:buFont typeface="Arial" pitchFamily="34" charset="0"/>
              <a:buChar char="•"/>
            </a:pPr>
            <a:r>
              <a:rPr lang="en-US" sz="2400" dirty="0">
                <a:latin typeface="Aptos"/>
              </a:rPr>
              <a:t>Despite the improvement in HIV diagnoses, the HIV-related stigma and discrimination still remain a challenge since the service users lack knowledge and awareness about the condition as well as the treatment pathways (Singh </a:t>
            </a:r>
            <a:r>
              <a:rPr lang="en-US" sz="2400" i="1" dirty="0">
                <a:latin typeface="Aptos"/>
              </a:rPr>
              <a:t>et al.</a:t>
            </a:r>
            <a:r>
              <a:rPr lang="en-US" sz="2400" dirty="0">
                <a:latin typeface="Aptos"/>
              </a:rPr>
              <a:t>, 2023). </a:t>
            </a:r>
          </a:p>
          <a:p>
            <a:pPr marL="342900" lvl="0" indent="-342900">
              <a:buFont typeface="Arial" pitchFamily="34" charset="0"/>
              <a:buChar char="•"/>
            </a:pPr>
            <a:r>
              <a:rPr lang="en-US" sz="2400" dirty="0">
                <a:latin typeface="Aptos"/>
              </a:rPr>
              <a:t>The UK government has undertaken the ‘ending’ new HIV transmissions by 2030 where the 3 goals are to reduce new HIV infections by 90% and a continued 5% decline every year after 2030, reduce AIDS-related deaths by 90% from 2010 and secured sustainability of HIV response through 2030 and beyond (DHSC, 2025). </a:t>
            </a:r>
          </a:p>
          <a:p>
            <a:pPr lvl="0"/>
            <a:endParaRPr lang="en-US" sz="2400" dirty="0">
              <a:latin typeface="Aptos"/>
            </a:endParaRPr>
          </a:p>
          <a:p>
            <a:pPr marL="342900" lvl="0" indent="-342900">
              <a:buFont typeface="Arial" pitchFamily="34" charset="0"/>
              <a:buChar char="•"/>
            </a:pPr>
            <a:endParaRPr lang="en-US" sz="2400" dirty="0">
              <a:latin typeface="Aptos"/>
            </a:endParaRPr>
          </a:p>
          <a:p>
            <a:pPr marL="342900" lvl="0" indent="-342900">
              <a:buFont typeface="Arial" pitchFamily="34" charset="0"/>
              <a:buChar char="•"/>
            </a:pPr>
            <a:endParaRPr lang="en-US" sz="2400" dirty="0">
              <a:latin typeface="Aptos"/>
            </a:endParaRPr>
          </a:p>
          <a:p>
            <a:pPr marL="342900" lvl="0" indent="-342900">
              <a:buFont typeface="Arial" pitchFamily="34" charset="0"/>
              <a:buChar char="•"/>
            </a:pPr>
            <a:endParaRPr lang="en-US" sz="2400" dirty="0">
              <a:latin typeface="Aptos"/>
            </a:endParaRPr>
          </a:p>
          <a:p>
            <a:pPr marL="342900" lvl="0" indent="-342900">
              <a:buFont typeface="Arial" pitchFamily="34" charset="0"/>
              <a:buChar char="•"/>
            </a:pPr>
            <a:endParaRPr lang="en-US" sz="2400" dirty="0">
              <a:latin typeface="Aptos"/>
            </a:endParaRPr>
          </a:p>
          <a:p>
            <a:pPr marL="342900" lvl="0" indent="-342900">
              <a:buFont typeface="Arial" pitchFamily="34" charset="0"/>
              <a:buChar char="•"/>
            </a:pPr>
            <a:endParaRPr lang="en-US" sz="2400" dirty="0">
              <a:latin typeface="Aptos"/>
            </a:endParaRPr>
          </a:p>
          <a:p>
            <a:pPr marL="342900" lvl="0" indent="-342900">
              <a:buFont typeface="Arial" pitchFamily="34" charset="0"/>
              <a:buChar char="•"/>
            </a:pPr>
            <a:r>
              <a:rPr lang="en-US" sz="2400" dirty="0">
                <a:latin typeface="Aptos"/>
              </a:rPr>
              <a:t>Health Promotion as per the World Health </a:t>
            </a:r>
            <a:r>
              <a:rPr lang="en-US" sz="2400" dirty="0" err="1">
                <a:latin typeface="Aptos"/>
              </a:rPr>
              <a:t>Organisation</a:t>
            </a:r>
            <a:r>
              <a:rPr lang="en-US" sz="2400" dirty="0">
                <a:latin typeface="Aptos"/>
              </a:rPr>
              <a:t> (WHO) is defined as the systematic process through which individuals are empowered to gain control over their lives to make healthy decisions (WHO, 2016). </a:t>
            </a:r>
          </a:p>
          <a:p>
            <a:pPr marL="342900" lvl="0" indent="-342900">
              <a:buFont typeface="Arial" pitchFamily="34" charset="0"/>
              <a:buChar char="•"/>
            </a:pPr>
            <a:r>
              <a:rPr lang="en-US" sz="2400" dirty="0">
                <a:latin typeface="Aptos"/>
              </a:rPr>
              <a:t>The key values and principles of health promotion is based upon acting on determinants of health, involving populations, combining diverse approaches, public participation and empowering roles of health professionals (Gregg and O’Hara, 2007). </a:t>
            </a:r>
          </a:p>
          <a:p>
            <a:pPr marL="342900" lvl="0" indent="-342900">
              <a:buFont typeface="Arial" pitchFamily="34" charset="0"/>
              <a:buChar char="•"/>
            </a:pPr>
            <a:r>
              <a:rPr lang="en-US" sz="2400" dirty="0">
                <a:latin typeface="Aptos"/>
              </a:rPr>
              <a:t>The digital health technology intervention such as Wearable HIV Health Promotion Device can be aligned with health promotion values and principles as it strengthens health literacy of young adult by sharing knowledge of ordering HIV testing kit, self-management, </a:t>
            </a:r>
            <a:r>
              <a:rPr lang="en-US" sz="2400" dirty="0" err="1">
                <a:latin typeface="Aptos"/>
              </a:rPr>
              <a:t>personalised</a:t>
            </a:r>
            <a:r>
              <a:rPr lang="en-US" sz="2400" dirty="0">
                <a:latin typeface="Aptos"/>
              </a:rPr>
              <a:t> medication support and appointment reminders. </a:t>
            </a:r>
          </a:p>
          <a:p>
            <a:pPr marL="342900" lvl="0" indent="-342900">
              <a:buFont typeface="Arial" pitchFamily="34" charset="0"/>
              <a:buChar char="•"/>
            </a:pPr>
            <a:r>
              <a:rPr lang="en-US" sz="2400" dirty="0">
                <a:latin typeface="Aptos"/>
              </a:rPr>
              <a:t>The digital health technology improves public participation and engage healthcare professionals to undertake evidence-based approaches such as peer support, </a:t>
            </a:r>
            <a:r>
              <a:rPr lang="en-US" sz="2400" dirty="0" err="1">
                <a:latin typeface="Aptos"/>
              </a:rPr>
              <a:t>behaviour</a:t>
            </a:r>
            <a:r>
              <a:rPr lang="en-US" sz="2400" dirty="0">
                <a:latin typeface="Aptos"/>
              </a:rPr>
              <a:t> change and community outreach to ensure young adults receive constant support and guidance from nurses and sexual health practitioners to practice healthy sexual habits to prevent HIV transmission. </a:t>
            </a:r>
          </a:p>
          <a:p>
            <a:pPr marL="342900" lvl="0" indent="-342900">
              <a:buFont typeface="Arial" pitchFamily="34" charset="0"/>
              <a:buChar char="•"/>
            </a:pPr>
            <a:endParaRPr lang="en-US" sz="2400" dirty="0">
              <a:latin typeface="Aptos"/>
            </a:endParaRPr>
          </a:p>
        </p:txBody>
      </p:sp>
      <p:pic>
        <p:nvPicPr>
          <p:cNvPr id="27" name="Picture 26" descr="The transtheoretical model of health behavior change by Prochaska and DiClemente [36]. (1) Precontemplation: unaware of the need for change and unwilling to change. (2) Contemplation: aware of the problem but not yet committed to change. (3) Preparation: believes change is good, intent on taking action, and planning to start. (4) Action: actively changing behavior or creating new habits. (5) Maintenance: behavior has changed, committed, and resolved; must be aware of the possibility of relapse. (6) Relapse: relapsing into old behavior; may skip precontemplation in the next cycle."/>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908509" y="21386327"/>
            <a:ext cx="3881680" cy="2809015"/>
          </a:xfrm>
          <a:prstGeom prst="rect">
            <a:avLst/>
          </a:prstGeom>
          <a:noFill/>
          <a:ln>
            <a:noFill/>
          </a:ln>
        </p:spPr>
      </p:pic>
      <p:sp>
        <p:nvSpPr>
          <p:cNvPr id="28" name="TextBox 27"/>
          <p:cNvSpPr txBox="1"/>
          <p:nvPr/>
        </p:nvSpPr>
        <p:spPr>
          <a:xfrm>
            <a:off x="26264208" y="24235645"/>
            <a:ext cx="3170281" cy="461665"/>
          </a:xfrm>
          <a:prstGeom prst="rect">
            <a:avLst/>
          </a:prstGeom>
          <a:noFill/>
        </p:spPr>
        <p:txBody>
          <a:bodyPr wrap="square" rtlCol="0">
            <a:spAutoFit/>
          </a:bodyPr>
          <a:lstStyle/>
          <a:p>
            <a:r>
              <a:rPr lang="en-US" sz="2400" dirty="0">
                <a:latin typeface="Aptos"/>
              </a:rPr>
              <a:t>(Mo </a:t>
            </a:r>
            <a:r>
              <a:rPr lang="en-US" sz="2400" i="1" dirty="0">
                <a:latin typeface="Aptos"/>
              </a:rPr>
              <a:t>et al.</a:t>
            </a:r>
            <a:r>
              <a:rPr lang="en-US" sz="2400" dirty="0">
                <a:latin typeface="Aptos"/>
              </a:rPr>
              <a:t>, 2025)</a:t>
            </a:r>
          </a:p>
        </p:txBody>
      </p:sp>
      <p:sp>
        <p:nvSpPr>
          <p:cNvPr id="29"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619407" y="14294159"/>
            <a:ext cx="10052050" cy="4228828"/>
          </a:xfrm>
          <a:gradFill>
            <a:gsLst>
              <a:gs pos="0">
                <a:srgbClr val="CCCCFF"/>
              </a:gs>
              <a:gs pos="17999">
                <a:srgbClr val="99CCFF"/>
              </a:gs>
              <a:gs pos="91000">
                <a:srgbClr val="9966FF"/>
              </a:gs>
              <a:gs pos="84000">
                <a:srgbClr val="CC99FF"/>
              </a:gs>
              <a:gs pos="58000">
                <a:srgbClr val="99CCFF"/>
              </a:gs>
              <a:gs pos="100000">
                <a:srgbClr val="CCCCFF"/>
              </a:gs>
            </a:gsLst>
            <a:lin ang="0" scaled="0"/>
          </a:gradFill>
        </p:spPr>
        <p:txBody>
          <a:bodyPr/>
          <a:lstStyle/>
          <a:p>
            <a:pPr marL="342900" lvl="0" indent="-342900">
              <a:buFont typeface="Arial" pitchFamily="34" charset="0"/>
              <a:buChar char="•"/>
            </a:pPr>
            <a:r>
              <a:rPr lang="en-US" sz="2400" dirty="0">
                <a:latin typeface="Aptos"/>
              </a:rPr>
              <a:t>The expected outcome as a result of using the TTM of </a:t>
            </a:r>
            <a:r>
              <a:rPr lang="en-US" sz="2400" dirty="0" err="1">
                <a:latin typeface="Aptos"/>
              </a:rPr>
              <a:t>behaviour</a:t>
            </a:r>
            <a:r>
              <a:rPr lang="en-US" sz="2400" dirty="0">
                <a:latin typeface="Aptos"/>
              </a:rPr>
              <a:t> change to deliver the wearable HIV Health Promotion Device is facilitating improved medication adherence, </a:t>
            </a:r>
            <a:r>
              <a:rPr lang="en-US" sz="2400" dirty="0" err="1">
                <a:latin typeface="Aptos"/>
              </a:rPr>
              <a:t>PrEP</a:t>
            </a:r>
            <a:r>
              <a:rPr lang="en-US" sz="2400" dirty="0">
                <a:latin typeface="Aptos"/>
              </a:rPr>
              <a:t> uptake and attendance at HIV testing and appointments among the young adults (Zapata </a:t>
            </a:r>
            <a:r>
              <a:rPr lang="en-US" sz="2400" i="1" dirty="0">
                <a:latin typeface="Aptos"/>
              </a:rPr>
              <a:t>et al.</a:t>
            </a:r>
            <a:r>
              <a:rPr lang="en-US" sz="2400" dirty="0">
                <a:latin typeface="Aptos"/>
              </a:rPr>
              <a:t>, 2025). </a:t>
            </a:r>
          </a:p>
          <a:p>
            <a:pPr marL="342900" lvl="0" indent="-342900">
              <a:buFont typeface="Arial" pitchFamily="34" charset="0"/>
              <a:buChar char="•"/>
            </a:pPr>
            <a:r>
              <a:rPr lang="en-US" sz="2400" dirty="0">
                <a:latin typeface="Aptos"/>
              </a:rPr>
              <a:t>The TTM would prepare and encourage the use of wearable HIV Health Promotion Device for early diagnosis, improved viral suppression and reduced stigma through sustained engagement with services, </a:t>
            </a:r>
            <a:r>
              <a:rPr lang="en-US" sz="2400" dirty="0" err="1">
                <a:latin typeface="Aptos"/>
              </a:rPr>
              <a:t>personalised</a:t>
            </a:r>
            <a:r>
              <a:rPr lang="en-US" sz="2400" dirty="0">
                <a:latin typeface="Aptos"/>
              </a:rPr>
              <a:t> education, reminders and self-management support (</a:t>
            </a:r>
            <a:r>
              <a:rPr lang="en-US" sz="2400" dirty="0" err="1">
                <a:latin typeface="Aptos"/>
              </a:rPr>
              <a:t>Mirzaei-Alavijeh</a:t>
            </a:r>
            <a:r>
              <a:rPr lang="en-US" sz="2400" dirty="0">
                <a:latin typeface="Aptos"/>
              </a:rPr>
              <a:t> </a:t>
            </a:r>
            <a:r>
              <a:rPr lang="en-US" sz="2400" i="1" dirty="0">
                <a:latin typeface="Aptos"/>
              </a:rPr>
              <a:t>et al.</a:t>
            </a:r>
            <a:r>
              <a:rPr lang="en-US" sz="2400" dirty="0">
                <a:latin typeface="Aptos"/>
              </a:rPr>
              <a:t>, 2025). </a:t>
            </a:r>
          </a:p>
        </p:txBody>
      </p:sp>
      <p:sp>
        <p:nvSpPr>
          <p:cNvPr id="31"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96658" y="19522171"/>
            <a:ext cx="10052050" cy="11541599"/>
          </a:xfrm>
          <a:gradFill>
            <a:gsLst>
              <a:gs pos="0">
                <a:srgbClr val="FC9FCB"/>
              </a:gs>
              <a:gs pos="13000">
                <a:srgbClr val="F8B049"/>
              </a:gs>
              <a:gs pos="21001">
                <a:srgbClr val="F8B049"/>
              </a:gs>
              <a:gs pos="100000">
                <a:srgbClr val="FEE7F2"/>
              </a:gs>
              <a:gs pos="100000">
                <a:srgbClr val="F952A0"/>
              </a:gs>
              <a:gs pos="100000">
                <a:srgbClr val="C50849"/>
              </a:gs>
              <a:gs pos="100000">
                <a:srgbClr val="B43E85"/>
              </a:gs>
              <a:gs pos="100000">
                <a:srgbClr val="F8B049"/>
              </a:gs>
            </a:gsLst>
            <a:lin ang="0" scaled="0"/>
          </a:gradFill>
        </p:spPr>
        <p:txBody>
          <a:bodyPr/>
          <a:lstStyle/>
          <a:p>
            <a:r>
              <a:rPr lang="en-US" sz="1200" dirty="0"/>
              <a:t>Bonaventure Michael </a:t>
            </a:r>
            <a:r>
              <a:rPr lang="en-US" sz="1200" dirty="0" err="1"/>
              <a:t>Ukoaka</a:t>
            </a:r>
            <a:r>
              <a:rPr lang="en-US" sz="1200" dirty="0"/>
              <a:t>, Emmanuel </a:t>
            </a:r>
            <a:r>
              <a:rPr lang="en-US" sz="1200" dirty="0" err="1"/>
              <a:t>Arinze</a:t>
            </a:r>
            <a:r>
              <a:rPr lang="en-US" sz="1200" dirty="0"/>
              <a:t> </a:t>
            </a:r>
            <a:r>
              <a:rPr lang="en-US" sz="1200" dirty="0" err="1"/>
              <a:t>Ugwuanyi</a:t>
            </a:r>
            <a:r>
              <a:rPr lang="en-US" sz="1200" dirty="0"/>
              <a:t>, Kevin </a:t>
            </a:r>
            <a:r>
              <a:rPr lang="en-US" sz="1200" dirty="0" err="1"/>
              <a:t>Orhoverhuvwu</a:t>
            </a:r>
            <a:r>
              <a:rPr lang="en-US" sz="1200" dirty="0"/>
              <a:t> </a:t>
            </a:r>
            <a:r>
              <a:rPr lang="en-US" sz="1200" dirty="0" err="1"/>
              <a:t>Ukueku</a:t>
            </a:r>
            <a:r>
              <a:rPr lang="en-US" sz="1200" dirty="0"/>
              <a:t>, </a:t>
            </a:r>
            <a:r>
              <a:rPr lang="en-US" sz="1200" dirty="0" err="1"/>
              <a:t>Keziah</a:t>
            </a:r>
            <a:r>
              <a:rPr lang="en-US" sz="1200" dirty="0"/>
              <a:t> </a:t>
            </a:r>
            <a:r>
              <a:rPr lang="en-US" sz="1200" dirty="0" err="1"/>
              <a:t>Uchechi</a:t>
            </a:r>
            <a:r>
              <a:rPr lang="en-US" sz="1200" dirty="0"/>
              <a:t> </a:t>
            </a:r>
            <a:r>
              <a:rPr lang="en-US" sz="1200" dirty="0" err="1"/>
              <a:t>Ajah</a:t>
            </a:r>
            <a:r>
              <a:rPr lang="en-US" sz="1200" dirty="0"/>
              <a:t>, </a:t>
            </a:r>
            <a:r>
              <a:rPr lang="en-US" sz="1200" dirty="0" err="1"/>
              <a:t>Ntishor</a:t>
            </a:r>
            <a:r>
              <a:rPr lang="en-US" sz="1200" dirty="0"/>
              <a:t> Gabriel </a:t>
            </a:r>
            <a:r>
              <a:rPr lang="en-US" sz="1200" dirty="0" err="1"/>
              <a:t>Udam</a:t>
            </a:r>
            <a:r>
              <a:rPr lang="en-US" sz="1200" dirty="0"/>
              <a:t>, Faithful </a:t>
            </a:r>
            <a:r>
              <a:rPr lang="en-US" sz="1200" dirty="0" err="1"/>
              <a:t>Miebaka</a:t>
            </a:r>
            <a:r>
              <a:rPr lang="en-US" sz="1200" dirty="0"/>
              <a:t> Daniel, </a:t>
            </a:r>
            <a:r>
              <a:rPr lang="en-US" sz="1200" dirty="0" err="1"/>
              <a:t>Tajuddeen</a:t>
            </a:r>
            <a:r>
              <a:rPr lang="en-US" sz="1200" dirty="0"/>
              <a:t> Adam </a:t>
            </a:r>
            <a:r>
              <a:rPr lang="en-US" sz="1200" dirty="0" err="1"/>
              <a:t>Wali</a:t>
            </a:r>
            <a:r>
              <a:rPr lang="en-US" sz="1200" dirty="0"/>
              <a:t> and Monica </a:t>
            </a:r>
            <a:r>
              <a:rPr lang="en-US" sz="1200" dirty="0" err="1"/>
              <a:t>Anurika</a:t>
            </a:r>
            <a:r>
              <a:rPr lang="en-US" sz="1200" dirty="0"/>
              <a:t> </a:t>
            </a:r>
            <a:r>
              <a:rPr lang="en-US" sz="1200" dirty="0" err="1"/>
              <a:t>Gbuchie</a:t>
            </a:r>
            <a:r>
              <a:rPr lang="en-US" sz="1200" dirty="0"/>
              <a:t> (2024) “Digital Tools for Improving Antiretroviral Adherence Among People Living with HIV in Africa,” </a:t>
            </a:r>
            <a:r>
              <a:rPr lang="en-US" sz="1200" i="1" dirty="0"/>
              <a:t>Journal of Medicine Surgery and Public Health</a:t>
            </a:r>
            <a:r>
              <a:rPr lang="en-US" sz="1200" dirty="0"/>
              <a:t>, 2, pp. 100077–100077. Available at: https://doi.org/10.1016/j.glmedi.2024.100077.</a:t>
            </a:r>
          </a:p>
          <a:p>
            <a:r>
              <a:rPr lang="en-US" sz="1200" dirty="0"/>
              <a:t>Dahlgren, G. and Whitehead, M. (2021) “The Dahlgren-Whitehead Model of Health Determinants: 30 Years on and Still Chasing Rainbows,” </a:t>
            </a:r>
            <a:r>
              <a:rPr lang="en-US" sz="1200" i="1" dirty="0"/>
              <a:t>Public Health</a:t>
            </a:r>
            <a:r>
              <a:rPr lang="en-US" sz="1200" dirty="0"/>
              <a:t>, 199(1), pp. 20–24. Available at: https://doi.org/10.1016/j.puhe.2021.08.009.</a:t>
            </a:r>
          </a:p>
          <a:p>
            <a:r>
              <a:rPr lang="en-US" sz="1200" dirty="0"/>
              <a:t>DHSC (2025) </a:t>
            </a:r>
            <a:r>
              <a:rPr lang="en-US" sz="1200" i="1" dirty="0"/>
              <a:t>HIV Action Plan for England, 2025 to 2030: Equality impact assessment</a:t>
            </a:r>
            <a:r>
              <a:rPr lang="en-US" sz="1200" dirty="0"/>
              <a:t>, </a:t>
            </a:r>
            <a:r>
              <a:rPr lang="en-US" sz="1200" i="1" dirty="0"/>
              <a:t>GOV.UK</a:t>
            </a:r>
            <a:r>
              <a:rPr lang="en-US" sz="1200" dirty="0"/>
              <a:t>. Available at: https://www.gov.uk/government/publications/hiv-action-plan-for-england-2025-to-2030/hiv-action-plan-for-england-2025-to-2030-equality-impact-assessment (Accessed: July 14, 2026).</a:t>
            </a:r>
          </a:p>
          <a:p>
            <a:r>
              <a:rPr lang="en-US" sz="1200" dirty="0"/>
              <a:t>EATG (2025) </a:t>
            </a:r>
            <a:r>
              <a:rPr lang="en-US" sz="1200" i="1" dirty="0"/>
              <a:t>HIV diagnoses fall in England</a:t>
            </a:r>
            <a:r>
              <a:rPr lang="en-US" sz="1200" dirty="0"/>
              <a:t>, </a:t>
            </a:r>
            <a:r>
              <a:rPr lang="en-US" sz="1200" i="1" dirty="0"/>
              <a:t>EATG</a:t>
            </a:r>
            <a:r>
              <a:rPr lang="en-US" sz="1200" dirty="0"/>
              <a:t>. Available at: https://www.eatg.org/hiv-news/hiv-diagnoses-fall-in-england/ (Accessed: July 14, 2026).</a:t>
            </a:r>
          </a:p>
          <a:p>
            <a:r>
              <a:rPr lang="en-US" sz="1200" dirty="0" err="1"/>
              <a:t>Gamarel</a:t>
            </a:r>
            <a:r>
              <a:rPr lang="en-US" sz="1200" dirty="0"/>
              <a:t>, K.E., King, W.M. and </a:t>
            </a:r>
            <a:r>
              <a:rPr lang="en-US" sz="1200" dirty="0" err="1"/>
              <a:t>Operario</a:t>
            </a:r>
            <a:r>
              <a:rPr lang="en-US" sz="1200" dirty="0"/>
              <a:t>, D. (2022) “Behavioral and social interventions to promote optimal HIV prevention and care continua outcomes in the United States,” </a:t>
            </a:r>
            <a:r>
              <a:rPr lang="en-US" sz="1200" i="1" dirty="0"/>
              <a:t>Current Opinion in HIV and AIDS</a:t>
            </a:r>
            <a:r>
              <a:rPr lang="en-US" sz="1200" dirty="0"/>
              <a:t>, 17(2), pp. 65–71. Available at: https://doi.org/10.1097/coh.0000000000000717.</a:t>
            </a:r>
          </a:p>
          <a:p>
            <a:r>
              <a:rPr lang="en-US" sz="1200" dirty="0"/>
              <a:t>Gregg, J. and O’Hara, L. (2007) “Values and principles evident in current health promotion practice,” </a:t>
            </a:r>
            <a:r>
              <a:rPr lang="en-US" sz="1200" i="1" dirty="0"/>
              <a:t>Health Promotion Journal of Australia</a:t>
            </a:r>
            <a:r>
              <a:rPr lang="en-US" sz="1200" dirty="0"/>
              <a:t>, 18(1), pp. 7–11. Available at: https://doi.org/10.1071/he07007.</a:t>
            </a:r>
          </a:p>
          <a:p>
            <a:r>
              <a:rPr lang="en-US" sz="1200" dirty="0" err="1"/>
              <a:t>Hashemzadeh</a:t>
            </a:r>
            <a:r>
              <a:rPr lang="en-US" sz="1200" dirty="0"/>
              <a:t>, M., </a:t>
            </a:r>
            <a:r>
              <a:rPr lang="en-US" sz="1200" dirty="0" err="1"/>
              <a:t>Rahimi</a:t>
            </a:r>
            <a:r>
              <a:rPr lang="en-US" sz="1200" dirty="0"/>
              <a:t>, A., </a:t>
            </a:r>
            <a:r>
              <a:rPr lang="en-US" sz="1200" dirty="0" err="1"/>
              <a:t>Zare-Farashbandi</a:t>
            </a:r>
            <a:r>
              <a:rPr lang="en-US" sz="1200" dirty="0"/>
              <a:t>, F., </a:t>
            </a:r>
            <a:r>
              <a:rPr lang="en-US" sz="1200" dirty="0" err="1"/>
              <a:t>Alavi-Naeini</a:t>
            </a:r>
            <a:r>
              <a:rPr lang="en-US" sz="1200" dirty="0"/>
              <a:t>, A. and </a:t>
            </a:r>
            <a:r>
              <a:rPr lang="en-US" sz="1200" dirty="0" err="1"/>
              <a:t>Daei</a:t>
            </a:r>
            <a:r>
              <a:rPr lang="en-US" sz="1200" dirty="0"/>
              <a:t>, A. (2019) “</a:t>
            </a:r>
            <a:r>
              <a:rPr lang="en-US" sz="1200" dirty="0" err="1"/>
              <a:t>Transtheoretical</a:t>
            </a:r>
            <a:r>
              <a:rPr lang="en-US" sz="1200" dirty="0"/>
              <a:t> Model of Health Behavioral change: A Systematic Review,” </a:t>
            </a:r>
            <a:r>
              <a:rPr lang="en-US" sz="1200" i="1" dirty="0"/>
              <a:t>Iranian Journal of Nursing and Midwifery Research</a:t>
            </a:r>
            <a:r>
              <a:rPr lang="en-US" sz="1200" dirty="0"/>
              <a:t>, 24(2), pp. 83–90. Available at: https://doi.org/10.4103/ijnmr.IJNMR_94_17.</a:t>
            </a:r>
          </a:p>
          <a:p>
            <a:r>
              <a:rPr lang="en-US" sz="1200" dirty="0" err="1"/>
              <a:t>Hosseini</a:t>
            </a:r>
            <a:r>
              <a:rPr lang="en-US" sz="1200" dirty="0"/>
              <a:t>, M.M., </a:t>
            </a:r>
            <a:r>
              <a:rPr lang="en-US" sz="1200" dirty="0" err="1"/>
              <a:t>Hosseini</a:t>
            </a:r>
            <a:r>
              <a:rPr lang="en-US" sz="1200" dirty="0"/>
              <a:t>, S.T.M., </a:t>
            </a:r>
            <a:r>
              <a:rPr lang="en-US" sz="1200" dirty="0" err="1"/>
              <a:t>Qayumi</a:t>
            </a:r>
            <a:r>
              <a:rPr lang="en-US" sz="1200" dirty="0"/>
              <a:t>, K., </a:t>
            </a:r>
            <a:r>
              <a:rPr lang="en-US" sz="1200" dirty="0" err="1"/>
              <a:t>Hosseinzadeh</a:t>
            </a:r>
            <a:r>
              <a:rPr lang="en-US" sz="1200" dirty="0"/>
              <a:t>, S. and </a:t>
            </a:r>
            <a:r>
              <a:rPr lang="en-US" sz="1200" dirty="0" err="1"/>
              <a:t>Tabar</a:t>
            </a:r>
            <a:r>
              <a:rPr lang="en-US" sz="1200" dirty="0"/>
              <a:t>, S.S.S. (2023) “</a:t>
            </a:r>
            <a:r>
              <a:rPr lang="en-US" sz="1200" dirty="0" err="1"/>
              <a:t>Smartwatches</a:t>
            </a:r>
            <a:r>
              <a:rPr lang="en-US" sz="1200" dirty="0"/>
              <a:t> in Healthcare medicine: Assistance and monitoring; a Scoping Review,” </a:t>
            </a:r>
            <a:r>
              <a:rPr lang="en-US" sz="1200" i="1" dirty="0"/>
              <a:t>BMC Medical Informatics and Decision Making</a:t>
            </a:r>
            <a:r>
              <a:rPr lang="en-US" sz="1200" dirty="0"/>
              <a:t>, 23(1), p. 248. Available at: https://doi.org/10.1186/s12911-023-02350-w.</a:t>
            </a:r>
          </a:p>
          <a:p>
            <a:r>
              <a:rPr lang="en-US" sz="1200" dirty="0"/>
              <a:t>Kwon, S.J. and </a:t>
            </a:r>
            <a:r>
              <a:rPr lang="en-US" sz="1200" dirty="0" err="1"/>
              <a:t>Im</a:t>
            </a:r>
            <a:r>
              <a:rPr lang="en-US" sz="1200" dirty="0"/>
              <a:t>, Y.-M. (2021) “Sexual health knowledge and needs among young adults with congenital heart disease,” </a:t>
            </a:r>
            <a:r>
              <a:rPr lang="en-US" sz="1200" i="1" dirty="0"/>
              <a:t>PLOS ONE</a:t>
            </a:r>
            <a:r>
              <a:rPr lang="en-US" sz="1200" dirty="0"/>
              <a:t>. Edited by K.M. Chow, 16(5), p. e0251155. Available at: https://doi.org/10.1371/journal.pone.0251155.</a:t>
            </a:r>
          </a:p>
          <a:p>
            <a:r>
              <a:rPr lang="en-US" sz="1200" dirty="0" err="1"/>
              <a:t>Mirzaei-Alavijeh</a:t>
            </a:r>
            <a:r>
              <a:rPr lang="en-US" sz="1200" dirty="0"/>
              <a:t>, M., </a:t>
            </a:r>
            <a:r>
              <a:rPr lang="en-US" sz="1200" dirty="0" err="1"/>
              <a:t>Rahimi</a:t>
            </a:r>
            <a:r>
              <a:rPr lang="en-US" sz="1200" dirty="0"/>
              <a:t>, F., </a:t>
            </a:r>
            <a:r>
              <a:rPr lang="en-US" sz="1200" dirty="0" err="1"/>
              <a:t>Hamzeh</a:t>
            </a:r>
            <a:r>
              <a:rPr lang="en-US" sz="1200" dirty="0"/>
              <a:t>, B., </a:t>
            </a:r>
            <a:r>
              <a:rPr lang="en-US" sz="1200" dirty="0" err="1"/>
              <a:t>Mansouri</a:t>
            </a:r>
            <a:r>
              <a:rPr lang="en-US" sz="1200" dirty="0"/>
              <a:t>, F., </a:t>
            </a:r>
            <a:r>
              <a:rPr lang="en-US" sz="1200" dirty="0" err="1"/>
              <a:t>Shoukohi</a:t>
            </a:r>
            <a:r>
              <a:rPr lang="en-US" sz="1200" dirty="0"/>
              <a:t>, N. and </a:t>
            </a:r>
            <a:r>
              <a:rPr lang="en-US" sz="1200" dirty="0" err="1"/>
              <a:t>Jalilian</a:t>
            </a:r>
            <a:r>
              <a:rPr lang="en-US" sz="1200" dirty="0"/>
              <a:t>, F. (2025) “Insights into medication adherence among HIV-positive patients: The integrated change model,” </a:t>
            </a:r>
            <a:r>
              <a:rPr lang="en-US" sz="1200" i="1" dirty="0"/>
              <a:t>AIDS Research and Therapy</a:t>
            </a:r>
            <a:r>
              <a:rPr lang="en-US" sz="1200" dirty="0"/>
              <a:t>, 22(1). Available at: https://doi.org/10.1186/s12981-025-00763-3.</a:t>
            </a:r>
          </a:p>
          <a:p>
            <a:r>
              <a:rPr lang="en-US" sz="1200" dirty="0"/>
              <a:t>Mo, P.K., </a:t>
            </a:r>
            <a:r>
              <a:rPr lang="en-US" sz="1200" dirty="0" err="1"/>
              <a:t>Xie</a:t>
            </a:r>
            <a:r>
              <a:rPr lang="en-US" sz="1200" dirty="0"/>
              <a:t>, L., Lee, T.C. and Li, A.Y.C. (2025) “Use of Behavior Change Techniques in Digital HIV Prevention Programs for Adolescents and Young People: Systematic Review,” </a:t>
            </a:r>
            <a:r>
              <a:rPr lang="en-US" sz="1200" i="1" dirty="0"/>
              <a:t>JMIR Public Health and Surveillance</a:t>
            </a:r>
            <a:r>
              <a:rPr lang="en-US" sz="1200" dirty="0"/>
              <a:t>, 11, p. e59519. Available at: https://doi.org/10.2196/59519.</a:t>
            </a:r>
          </a:p>
          <a:p>
            <a:r>
              <a:rPr lang="en-US" sz="1200" dirty="0" err="1"/>
              <a:t>Naidoo</a:t>
            </a:r>
            <a:r>
              <a:rPr lang="en-US" sz="1200" dirty="0"/>
              <a:t>, J. and Wills, J. (2009) </a:t>
            </a:r>
            <a:r>
              <a:rPr lang="en-US" sz="1200" i="1" dirty="0"/>
              <a:t>Foundations for Health Promotion</a:t>
            </a:r>
            <a:r>
              <a:rPr lang="en-US" sz="1200" dirty="0"/>
              <a:t>. Elsevier Health Sciences.</a:t>
            </a:r>
          </a:p>
          <a:p>
            <a:r>
              <a:rPr lang="en-US" sz="1200" dirty="0" err="1"/>
              <a:t>Nimbalkar</a:t>
            </a:r>
            <a:r>
              <a:rPr lang="en-US" sz="1200" dirty="0"/>
              <a:t>, D., Goodman, G.R., </a:t>
            </a:r>
            <a:r>
              <a:rPr lang="en-US" sz="1200" dirty="0" err="1"/>
              <a:t>Hokayem</a:t>
            </a:r>
            <a:r>
              <a:rPr lang="en-US" sz="1200" dirty="0"/>
              <a:t>, J., </a:t>
            </a:r>
            <a:r>
              <a:rPr lang="en-US" sz="1200" dirty="0" err="1"/>
              <a:t>Albrechta</a:t>
            </a:r>
            <a:r>
              <a:rPr lang="en-US" sz="1200" dirty="0"/>
              <a:t>, H., Loo, L., Lee, J.S., </a:t>
            </a:r>
            <a:r>
              <a:rPr lang="en-US" sz="1200" dirty="0" err="1"/>
              <a:t>Goldfine</a:t>
            </a:r>
            <a:r>
              <a:rPr lang="en-US" sz="1200" dirty="0"/>
              <a:t>, C.E., </a:t>
            </a:r>
            <a:r>
              <a:rPr lang="en-US" sz="1200" dirty="0" err="1"/>
              <a:t>O’Cleirigh</a:t>
            </a:r>
            <a:r>
              <a:rPr lang="en-US" sz="1200" dirty="0"/>
              <a:t>, C., Mayer, K., Alpert, P., Carnes, C. and Chai, P.R. (2026) “Feasibility, acceptability, and user perspective of a next-generation wrist-worn receiver and digital pills for HIV pre-exposure prophylaxis: A pilot study,” </a:t>
            </a:r>
            <a:r>
              <a:rPr lang="en-US" sz="1200" i="1" dirty="0"/>
              <a:t>Frontiers in Psychiatry</a:t>
            </a:r>
            <a:r>
              <a:rPr lang="en-US" sz="1200" dirty="0"/>
              <a:t>, 17. Available at: https://doi.org/10.3389/fpsyt.2026.1550058.</a:t>
            </a:r>
          </a:p>
          <a:p>
            <a:r>
              <a:rPr lang="en-US" sz="1200" dirty="0"/>
              <a:t>NPIN (2024) </a:t>
            </a:r>
            <a:r>
              <a:rPr lang="en-US" sz="1200" i="1" dirty="0"/>
              <a:t>Essential Health Information about HIV/AIDs | National Prevention Information Network</a:t>
            </a:r>
            <a:r>
              <a:rPr lang="en-US" sz="1200" dirty="0"/>
              <a:t>, </a:t>
            </a:r>
            <a:r>
              <a:rPr lang="en-US" sz="1200" i="1" dirty="0"/>
              <a:t>Npin.cdc.gov</a:t>
            </a:r>
            <a:r>
              <a:rPr lang="en-US" sz="1200" dirty="0"/>
              <a:t>. Available at: https://npin.cdc.gov/pages/essential-health-information-about-hivaids (Accessed: July 14, 2026).</a:t>
            </a:r>
          </a:p>
          <a:p>
            <a:r>
              <a:rPr lang="en-US" sz="1200" dirty="0"/>
              <a:t>Ronen, K., Grant, E., Copley, C., Batista, T. and Guthrie, B.L. (2020) “Peer Group Focused </a:t>
            </a:r>
            <a:r>
              <a:rPr lang="en-US" sz="1200" dirty="0" err="1"/>
              <a:t>eHealth</a:t>
            </a:r>
            <a:r>
              <a:rPr lang="en-US" sz="1200" dirty="0"/>
              <a:t> Strategies to Promote HIV Prevention, Testing, and Care Engagement,” </a:t>
            </a:r>
            <a:r>
              <a:rPr lang="en-US" sz="1200" i="1" dirty="0"/>
              <a:t>Current HIV/AIDS Reports</a:t>
            </a:r>
            <a:r>
              <a:rPr lang="en-US" sz="1200" dirty="0"/>
              <a:t>, 17(5), pp. 557–576. Available at: https://doi.org/10.1007/s11904-020-00527-w.</a:t>
            </a:r>
          </a:p>
          <a:p>
            <a:r>
              <a:rPr lang="en-US" sz="1200" dirty="0" err="1"/>
              <a:t>Setyati</a:t>
            </a:r>
            <a:r>
              <a:rPr lang="en-US" sz="1200" dirty="0"/>
              <a:t>, R., </a:t>
            </a:r>
            <a:r>
              <a:rPr lang="en-US" sz="1200" dirty="0" err="1"/>
              <a:t>Astuti</a:t>
            </a:r>
            <a:r>
              <a:rPr lang="en-US" sz="1200" dirty="0"/>
              <a:t>, A., </a:t>
            </a:r>
            <a:r>
              <a:rPr lang="en-US" sz="1200" dirty="0" err="1"/>
              <a:t>Utami</a:t>
            </a:r>
            <a:r>
              <a:rPr lang="en-US" sz="1200" dirty="0"/>
              <a:t>, T.P. and </a:t>
            </a:r>
            <a:r>
              <a:rPr lang="en-US" sz="1200" dirty="0" err="1"/>
              <a:t>Adiwjaya</a:t>
            </a:r>
            <a:r>
              <a:rPr lang="en-US" sz="1200" dirty="0"/>
              <a:t>, S. (2024) “The Importance of Early Detection in Disease Management,” </a:t>
            </a:r>
            <a:r>
              <a:rPr lang="en-US" sz="1200" i="1" dirty="0"/>
              <a:t>Journal of World Future Medicine Health and Nursing </a:t>
            </a:r>
            <a:r>
              <a:rPr lang="en-US" sz="1200" dirty="0"/>
              <a:t>, 2(1), pp. 51–63.</a:t>
            </a:r>
          </a:p>
          <a:p>
            <a:r>
              <a:rPr lang="en-US" sz="1200" dirty="0" err="1"/>
              <a:t>Shrestha</a:t>
            </a:r>
            <a:r>
              <a:rPr lang="en-US" sz="1200" dirty="0"/>
              <a:t>, P.W., </a:t>
            </a:r>
            <a:r>
              <a:rPr lang="en-US" sz="1200" dirty="0" err="1"/>
              <a:t>Visudtibhan</a:t>
            </a:r>
            <a:r>
              <a:rPr lang="en-US" sz="1200" dirty="0"/>
              <a:t>, P.J. and </a:t>
            </a:r>
            <a:r>
              <a:rPr lang="en-US" sz="1200" dirty="0" err="1"/>
              <a:t>Kiertiburanakul</a:t>
            </a:r>
            <a:r>
              <a:rPr lang="en-US" sz="1200" dirty="0"/>
              <a:t>, S. (2024) “Factors associated with HIV-related stigma among healthcare providers at a university hospital in Nepal,” </a:t>
            </a:r>
            <a:r>
              <a:rPr lang="en-US" sz="1200" i="1" dirty="0"/>
              <a:t>Journal of the International Association of Providers of AIDS Care (JIAPAC)</a:t>
            </a:r>
            <a:r>
              <a:rPr lang="en-US" sz="1200" dirty="0"/>
              <a:t>, 23. Available at: https://doi.org/10.1177/23259582241282583.</a:t>
            </a:r>
          </a:p>
          <a:p>
            <a:r>
              <a:rPr lang="en-US" sz="1200" dirty="0"/>
              <a:t>Singh, H., </a:t>
            </a:r>
            <a:r>
              <a:rPr lang="en-US" sz="1200" dirty="0" err="1"/>
              <a:t>Chauhan</a:t>
            </a:r>
            <a:r>
              <a:rPr lang="en-US" sz="1200" dirty="0"/>
              <a:t>, C.K., </a:t>
            </a:r>
            <a:r>
              <a:rPr lang="en-US" sz="1200" dirty="0" err="1"/>
              <a:t>Choudhary</a:t>
            </a:r>
            <a:r>
              <a:rPr lang="en-US" sz="1200" dirty="0"/>
              <a:t>, K., </a:t>
            </a:r>
            <a:r>
              <a:rPr lang="en-US" sz="1200" dirty="0" err="1"/>
              <a:t>Meena</a:t>
            </a:r>
            <a:r>
              <a:rPr lang="en-US" sz="1200" dirty="0"/>
              <a:t>, G., </a:t>
            </a:r>
            <a:r>
              <a:rPr lang="en-US" sz="1200" dirty="0" err="1"/>
              <a:t>Phadke</a:t>
            </a:r>
            <a:r>
              <a:rPr lang="en-US" sz="1200" dirty="0"/>
              <a:t>, P., </a:t>
            </a:r>
            <a:r>
              <a:rPr lang="en-US" sz="1200" dirty="0" err="1"/>
              <a:t>Lachyan</a:t>
            </a:r>
            <a:r>
              <a:rPr lang="en-US" sz="1200" dirty="0"/>
              <a:t>, A. and </a:t>
            </a:r>
            <a:r>
              <a:rPr lang="en-US" sz="1200" dirty="0" err="1"/>
              <a:t>Khunger</a:t>
            </a:r>
            <a:r>
              <a:rPr lang="en-US" sz="1200" dirty="0"/>
              <a:t>, N. (2023) “Navigating Complexities in HIV Care: Challenges, Solutions, and Strategies,” </a:t>
            </a:r>
            <a:r>
              <a:rPr lang="en-US" sz="1200" i="1" dirty="0"/>
              <a:t>International STD Research &amp; Reviews</a:t>
            </a:r>
            <a:r>
              <a:rPr lang="en-US" sz="1200" dirty="0"/>
              <a:t>, 12(2), pp. 56–62. Available at: https://doi.org/10.9734/isrr/2023/v12i2164.</a:t>
            </a:r>
          </a:p>
          <a:p>
            <a:r>
              <a:rPr lang="en-US" sz="1200" dirty="0" err="1"/>
              <a:t>Spaan</a:t>
            </a:r>
            <a:r>
              <a:rPr lang="en-US" sz="1200" dirty="0"/>
              <a:t>, P., van </a:t>
            </a:r>
            <a:r>
              <a:rPr lang="en-US" sz="1200" dirty="0" err="1"/>
              <a:t>Luenen</a:t>
            </a:r>
            <a:r>
              <a:rPr lang="en-US" sz="1200" dirty="0"/>
              <a:t>, S., </a:t>
            </a:r>
            <a:r>
              <a:rPr lang="en-US" sz="1200" dirty="0" err="1"/>
              <a:t>Garnefski</a:t>
            </a:r>
            <a:r>
              <a:rPr lang="en-US" sz="1200" dirty="0"/>
              <a:t>, N. and </a:t>
            </a:r>
            <a:r>
              <a:rPr lang="en-US" sz="1200" dirty="0" err="1"/>
              <a:t>Kraaij</a:t>
            </a:r>
            <a:r>
              <a:rPr lang="en-US" sz="1200" dirty="0"/>
              <a:t>, V. (2018) “Psychosocial interventions enhance HIV medication adherence: A systematic review and meta-analysis,” </a:t>
            </a:r>
            <a:r>
              <a:rPr lang="en-US" sz="1200" i="1" dirty="0"/>
              <a:t>Journal of Health Psychology</a:t>
            </a:r>
            <a:r>
              <a:rPr lang="en-US" sz="1200" dirty="0"/>
              <a:t>, 25(10–11), p. 135910531875554. Available at: https://doi.org/10.1177/1359105318755545.</a:t>
            </a:r>
          </a:p>
          <a:p>
            <a:r>
              <a:rPr lang="en-US" sz="1200" dirty="0"/>
              <a:t>Squadron, A. (2024) “Clinical Impact of Immune System Suppression in HIV,” </a:t>
            </a:r>
            <a:r>
              <a:rPr lang="en-US" sz="1200" i="1" dirty="0"/>
              <a:t>HIV: Current Research</a:t>
            </a:r>
            <a:r>
              <a:rPr lang="en-US" sz="1200" dirty="0"/>
              <a:t>, 9(3), pp. 1–2. Available at: https://doi.org/10.35248/2572-0805.24.9.413.</a:t>
            </a:r>
          </a:p>
          <a:p>
            <a:r>
              <a:rPr lang="en-US" sz="1200" dirty="0" err="1"/>
              <a:t>Tarrés-Freixas</a:t>
            </a:r>
            <a:r>
              <a:rPr lang="en-US" sz="1200" dirty="0"/>
              <a:t>, F., </a:t>
            </a:r>
            <a:r>
              <a:rPr lang="en-US" sz="1200" dirty="0" err="1"/>
              <a:t>Trinité</a:t>
            </a:r>
            <a:r>
              <a:rPr lang="en-US" sz="1200" dirty="0"/>
              <a:t>, B., Carrillo, J., Blanco, J., </a:t>
            </a:r>
            <a:r>
              <a:rPr lang="en-US" sz="1200" dirty="0" err="1"/>
              <a:t>Tarrés-Freixas</a:t>
            </a:r>
            <a:r>
              <a:rPr lang="en-US" sz="1200" dirty="0"/>
              <a:t>, F., </a:t>
            </a:r>
            <a:r>
              <a:rPr lang="en-US" sz="1200" dirty="0" err="1"/>
              <a:t>Trinité</a:t>
            </a:r>
            <a:r>
              <a:rPr lang="en-US" sz="1200" dirty="0"/>
              <a:t>, B., Carrillo, J. and Blanco, J. (2025) “Under the Radar: Immune Evasion, Pathogenesis and Control of HIV Infection,” </a:t>
            </a:r>
            <a:r>
              <a:rPr lang="en-US" sz="1200" i="1" dirty="0"/>
              <a:t>International Journal of Molecular Sciences</a:t>
            </a:r>
            <a:r>
              <a:rPr lang="en-US" sz="1200" dirty="0"/>
              <a:t>, 26(23), pp. 11381–11381. Available at: https://doi.org/10.3390/ijms262311381.</a:t>
            </a:r>
          </a:p>
          <a:p>
            <a:r>
              <a:rPr lang="en-US" sz="1200" dirty="0"/>
              <a:t>UK Government (2025) </a:t>
            </a:r>
            <a:r>
              <a:rPr lang="en-US" sz="1200" i="1" dirty="0"/>
              <a:t>HIV Action Plan for England, 2025 to 2030</a:t>
            </a:r>
            <a:r>
              <a:rPr lang="en-US" sz="1200" dirty="0"/>
              <a:t>, </a:t>
            </a:r>
            <a:r>
              <a:rPr lang="en-US" sz="1200" i="1" dirty="0"/>
              <a:t>GOV.UK</a:t>
            </a:r>
            <a:r>
              <a:rPr lang="en-US" sz="1200" dirty="0"/>
              <a:t>. Available at: https://www.gov.uk/government/publications/hiv-action-plan-for-england-2025-to-2030/hiv-action-plan-for-england-2025-to-2030 (Accessed: July 14, 2026).</a:t>
            </a:r>
          </a:p>
          <a:p>
            <a:r>
              <a:rPr lang="en-US" sz="1200" dirty="0"/>
              <a:t>WHO (2016) </a:t>
            </a:r>
            <a:r>
              <a:rPr lang="en-US" sz="1200" i="1" dirty="0"/>
              <a:t>Health Promotion</a:t>
            </a:r>
            <a:r>
              <a:rPr lang="en-US" sz="1200" dirty="0"/>
              <a:t>, </a:t>
            </a:r>
            <a:r>
              <a:rPr lang="en-US" sz="1200" i="1" dirty="0"/>
              <a:t>World Health Organization</a:t>
            </a:r>
            <a:r>
              <a:rPr lang="en-US" sz="1200" dirty="0"/>
              <a:t>. Available at: https://www.who.int/news-room/questions-and-answers/item/health-promotion (Accessed: July 14, 2026).</a:t>
            </a:r>
          </a:p>
          <a:p>
            <a:r>
              <a:rPr lang="en-US" sz="1200" dirty="0"/>
              <a:t>WHO (2026) </a:t>
            </a:r>
            <a:r>
              <a:rPr lang="en-US" sz="1200" i="1" dirty="0"/>
              <a:t>The 1st International Conference on Health promotion, Ottawa, 1986</a:t>
            </a:r>
            <a:r>
              <a:rPr lang="en-US" sz="1200" dirty="0"/>
              <a:t>, </a:t>
            </a:r>
            <a:r>
              <a:rPr lang="en-US" sz="1200" i="1" dirty="0"/>
              <a:t>World Health Organization</a:t>
            </a:r>
            <a:r>
              <a:rPr lang="en-US" sz="1200" dirty="0"/>
              <a:t>. Available at: https://www.who.int/teams/health-promotion/enhanced-wellbeing/first-global-conference (Accessed: July 14, 2026).</a:t>
            </a:r>
          </a:p>
          <a:p>
            <a:r>
              <a:rPr lang="en-US" sz="1200" dirty="0"/>
              <a:t>Zapata, J.P., </a:t>
            </a:r>
            <a:r>
              <a:rPr lang="en-US" sz="1200" dirty="0" err="1"/>
              <a:t>Rapoport</a:t>
            </a:r>
            <a:r>
              <a:rPr lang="en-US" sz="1200" dirty="0"/>
              <a:t>, A., </a:t>
            </a:r>
            <a:r>
              <a:rPr lang="en-US" sz="1200" dirty="0" err="1"/>
              <a:t>Wescott</a:t>
            </a:r>
            <a:r>
              <a:rPr lang="en-US" sz="1200" dirty="0"/>
              <a:t>, A., Gandhi, S., Bergstrom, T.C., Avila, A.A., </a:t>
            </a:r>
            <a:r>
              <a:rPr lang="en-US" sz="1200" dirty="0" err="1"/>
              <a:t>Kuhns</a:t>
            </a:r>
            <a:r>
              <a:rPr lang="en-US" sz="1200" dirty="0"/>
              <a:t>, L.M., </a:t>
            </a:r>
            <a:r>
              <a:rPr lang="en-US" sz="1200" dirty="0" err="1"/>
              <a:t>Garofalo</a:t>
            </a:r>
            <a:r>
              <a:rPr lang="en-US" sz="1200" dirty="0"/>
              <a:t>, R. and </a:t>
            </a:r>
            <a:r>
              <a:rPr lang="en-US" sz="1200" dirty="0" err="1"/>
              <a:t>Schleider</a:t>
            </a:r>
            <a:r>
              <a:rPr lang="en-US" sz="1200" dirty="0"/>
              <a:t>, J.L. (2025) “Single-Session Interventions To Enhance HIV Outcomes among Adolescents and Young Adults: A Systematic Scoping Review and Implications for Integrating HIV and Mental Health Services,” </a:t>
            </a:r>
            <a:r>
              <a:rPr lang="en-US" sz="1200" i="1" dirty="0"/>
              <a:t>AIDS and Behavior</a:t>
            </a:r>
            <a:r>
              <a:rPr lang="en-US" sz="1200" dirty="0"/>
              <a:t>, 29(12), pp. 3981–3998. Available at: https://doi.org/10.1007/s10461-025-04834-4.</a:t>
            </a:r>
          </a:p>
        </p:txBody>
      </p:sp>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799551" y="10099878"/>
            <a:ext cx="4508996" cy="2374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 name="TextBox 1023"/>
          <p:cNvSpPr txBox="1"/>
          <p:nvPr/>
        </p:nvSpPr>
        <p:spPr>
          <a:xfrm>
            <a:off x="33799551" y="12518055"/>
            <a:ext cx="4006022" cy="461665"/>
          </a:xfrm>
          <a:prstGeom prst="rect">
            <a:avLst/>
          </a:prstGeom>
          <a:noFill/>
        </p:spPr>
        <p:txBody>
          <a:bodyPr wrap="square" rtlCol="0">
            <a:spAutoFit/>
          </a:bodyPr>
          <a:lstStyle/>
          <a:p>
            <a:r>
              <a:rPr lang="en-US" sz="2400" dirty="0">
                <a:latin typeface="Aptos"/>
              </a:rPr>
              <a:t>(</a:t>
            </a:r>
            <a:r>
              <a:rPr lang="en-US" sz="2400" dirty="0" err="1">
                <a:latin typeface="Aptos"/>
              </a:rPr>
              <a:t>Nimbalkar</a:t>
            </a:r>
            <a:r>
              <a:rPr lang="en-US" sz="2400" dirty="0">
                <a:latin typeface="Aptos"/>
              </a:rPr>
              <a:t> </a:t>
            </a:r>
            <a:r>
              <a:rPr lang="en-US" sz="2400" i="1" dirty="0">
                <a:latin typeface="Aptos"/>
              </a:rPr>
              <a:t>et al.</a:t>
            </a:r>
            <a:r>
              <a:rPr lang="en-US" sz="2400" dirty="0">
                <a:latin typeface="Aptos"/>
              </a:rPr>
              <a:t>, 2026)</a:t>
            </a:r>
          </a:p>
        </p:txBody>
      </p:sp>
      <p:pic>
        <p:nvPicPr>
          <p:cNvPr id="102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645432" y="10217416"/>
            <a:ext cx="4425961" cy="2274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5" name="TextBox 1024"/>
          <p:cNvSpPr txBox="1"/>
          <p:nvPr/>
        </p:nvSpPr>
        <p:spPr>
          <a:xfrm>
            <a:off x="38887722" y="12453143"/>
            <a:ext cx="3941379" cy="461665"/>
          </a:xfrm>
          <a:prstGeom prst="rect">
            <a:avLst/>
          </a:prstGeom>
          <a:noFill/>
        </p:spPr>
        <p:txBody>
          <a:bodyPr wrap="square" rtlCol="0">
            <a:spAutoFit/>
          </a:bodyPr>
          <a:lstStyle/>
          <a:p>
            <a:pPr algn="ctr"/>
            <a:r>
              <a:rPr lang="en-US" sz="2400" dirty="0">
                <a:latin typeface="Aptos"/>
              </a:rPr>
              <a:t>(NPIN, 2024)</a:t>
            </a:r>
          </a:p>
        </p:txBody>
      </p:sp>
      <p:pic>
        <p:nvPicPr>
          <p:cNvPr id="1030"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733162" y="171034"/>
            <a:ext cx="6805482" cy="38446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6"/>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0379" y="151798"/>
            <a:ext cx="7513911" cy="3863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033" name="Table 1032"/>
          <p:cNvGraphicFramePr>
            <a:graphicFrameLocks noGrp="1"/>
          </p:cNvGraphicFramePr>
          <p:nvPr>
            <p:extLst>
              <p:ext uri="{D42A27DB-BD31-4B8C-83A1-F6EECF244321}">
                <p14:modId xmlns:p14="http://schemas.microsoft.com/office/powerpoint/2010/main" val="1229995444"/>
              </p:ext>
            </p:extLst>
          </p:nvPr>
        </p:nvGraphicFramePr>
        <p:xfrm>
          <a:off x="11799669" y="21300337"/>
          <a:ext cx="9452248" cy="1554480"/>
        </p:xfrm>
        <a:graphic>
          <a:graphicData uri="http://schemas.openxmlformats.org/drawingml/2006/table">
            <a:tbl>
              <a:tblPr firstRow="1" bandRow="1">
                <a:tableStyleId>{93296810-A885-4BE3-A3E7-6D5BEEA58F35}</a:tableStyleId>
              </a:tblPr>
              <a:tblGrid>
                <a:gridCol w="9452248">
                  <a:extLst>
                    <a:ext uri="{9D8B030D-6E8A-4147-A177-3AD203B41FA5}">
                      <a16:colId xmlns:a16="http://schemas.microsoft.com/office/drawing/2014/main" val="20000"/>
                    </a:ext>
                  </a:extLst>
                </a:gridCol>
              </a:tblGrid>
              <a:tr h="370840">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4800" u="sng" dirty="0">
                          <a:solidFill>
                            <a:schemeClr val="tx1"/>
                          </a:solidFill>
                        </a:rPr>
                        <a:t>Health promotion values and principles</a:t>
                      </a:r>
                    </a:p>
                  </a:txBody>
                  <a:tcPr>
                    <a:solidFill>
                      <a:schemeClr val="accent6">
                        <a:lumMod val="40000"/>
                        <a:lumOff val="60000"/>
                      </a:schemeClr>
                    </a:solidFill>
                  </a:tcPr>
                </a:tc>
                <a:extLst>
                  <a:ext uri="{0D108BD9-81ED-4DB2-BD59-A6C34878D82A}">
                    <a16:rowId xmlns:a16="http://schemas.microsoft.com/office/drawing/2014/main" val="10000"/>
                  </a:ext>
                </a:extLst>
              </a:tr>
            </a:tbl>
          </a:graphicData>
        </a:graphic>
      </p:graphicFrame>
      <p:sp>
        <p:nvSpPr>
          <p:cNvPr id="35"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362024" y="24924795"/>
            <a:ext cx="10047018" cy="6149354"/>
          </a:xfrm>
          <a:gradFill>
            <a:gsLst>
              <a:gs pos="66000">
                <a:srgbClr val="DDEBCF"/>
              </a:gs>
              <a:gs pos="23000">
                <a:srgbClr val="C1D5A6"/>
              </a:gs>
              <a:gs pos="99000">
                <a:srgbClr val="9CB86E"/>
              </a:gs>
              <a:gs pos="100000">
                <a:srgbClr val="156B13"/>
              </a:gs>
            </a:gsLst>
            <a:lin ang="0" scaled="0"/>
          </a:gradFill>
        </p:spPr>
        <p:txBody>
          <a:bodyPr/>
          <a:lstStyle/>
          <a:p>
            <a:pPr marL="342900" lvl="0" indent="-342900">
              <a:buFont typeface="Arial" pitchFamily="34" charset="0"/>
              <a:buChar char="•"/>
            </a:pPr>
            <a:r>
              <a:rPr lang="en-US" sz="2400" dirty="0">
                <a:latin typeface="Aptos"/>
              </a:rPr>
              <a:t>In the first stage of </a:t>
            </a:r>
            <a:r>
              <a:rPr lang="en-US" sz="2400" dirty="0" err="1">
                <a:latin typeface="Aptos"/>
              </a:rPr>
              <a:t>precontemplation</a:t>
            </a:r>
            <a:r>
              <a:rPr lang="en-US" sz="2400" dirty="0">
                <a:latin typeface="Aptos"/>
              </a:rPr>
              <a:t> stage, the Wearable HIV Health Promotion Device would act the pathway for the healthcare professionals to address the inconsistencies among young adults to perceive themselves at high risk of HIV and fear the face of facing stigma in accessing treatment options (</a:t>
            </a:r>
            <a:r>
              <a:rPr lang="en-US" sz="2400" dirty="0" err="1">
                <a:latin typeface="Aptos"/>
              </a:rPr>
              <a:t>Shrestha</a:t>
            </a:r>
            <a:r>
              <a:rPr lang="en-US" sz="2400" dirty="0">
                <a:latin typeface="Aptos"/>
              </a:rPr>
              <a:t>, </a:t>
            </a:r>
            <a:r>
              <a:rPr lang="en-US" sz="2400" dirty="0" err="1">
                <a:latin typeface="Aptos"/>
              </a:rPr>
              <a:t>Visudtibhan</a:t>
            </a:r>
            <a:r>
              <a:rPr lang="en-US" sz="2400" dirty="0">
                <a:latin typeface="Aptos"/>
              </a:rPr>
              <a:t> and </a:t>
            </a:r>
            <a:r>
              <a:rPr lang="en-US" sz="2400" dirty="0" err="1">
                <a:latin typeface="Aptos"/>
              </a:rPr>
              <a:t>Kiertiburanakul</a:t>
            </a:r>
            <a:r>
              <a:rPr lang="en-US" sz="2400" dirty="0">
                <a:latin typeface="Aptos"/>
              </a:rPr>
              <a:t>, 2024). </a:t>
            </a:r>
          </a:p>
          <a:p>
            <a:pPr marL="342900" lvl="0" indent="-342900">
              <a:buFont typeface="Arial" pitchFamily="34" charset="0"/>
              <a:buChar char="•"/>
            </a:pPr>
            <a:r>
              <a:rPr lang="en-US" sz="2400" dirty="0">
                <a:latin typeface="Aptos"/>
              </a:rPr>
              <a:t>In this stage, high-risk young adults are educated about positive impact of early diagnosis, adherence to treatments and prevention mechanism through notifications to increase readiness towards the wearable device (</a:t>
            </a:r>
            <a:r>
              <a:rPr lang="en-US" sz="2400" dirty="0" err="1">
                <a:latin typeface="Aptos"/>
              </a:rPr>
              <a:t>Setyati</a:t>
            </a:r>
            <a:r>
              <a:rPr lang="en-US" sz="2400" dirty="0">
                <a:latin typeface="Aptos"/>
              </a:rPr>
              <a:t> </a:t>
            </a:r>
            <a:r>
              <a:rPr lang="en-US" sz="2400" i="1" dirty="0">
                <a:latin typeface="Aptos"/>
              </a:rPr>
              <a:t>et al.</a:t>
            </a:r>
            <a:r>
              <a:rPr lang="en-US" sz="2400" dirty="0">
                <a:latin typeface="Aptos"/>
              </a:rPr>
              <a:t>, 2024). </a:t>
            </a:r>
          </a:p>
          <a:p>
            <a:pPr marL="342900" lvl="0" indent="-342900">
              <a:buFont typeface="Arial" pitchFamily="34" charset="0"/>
              <a:buChar char="•"/>
            </a:pPr>
            <a:r>
              <a:rPr lang="en-US" sz="2400" dirty="0">
                <a:latin typeface="Aptos"/>
              </a:rPr>
              <a:t>The contemplation stage is where the need to adopt to healthier lifestyle options will be generated among young adults through sharing of timely health messages and notifications about future appointments and Preps during episodes of emotional distress (Bonaventure Michael </a:t>
            </a:r>
            <a:r>
              <a:rPr lang="en-US" sz="2400" dirty="0" err="1">
                <a:latin typeface="Aptos"/>
              </a:rPr>
              <a:t>Ukoaka</a:t>
            </a:r>
            <a:r>
              <a:rPr lang="en-US" sz="2400" dirty="0">
                <a:latin typeface="Aptos"/>
              </a:rPr>
              <a:t> </a:t>
            </a:r>
            <a:r>
              <a:rPr lang="en-US" sz="2400" i="1" dirty="0">
                <a:latin typeface="Aptos"/>
              </a:rPr>
              <a:t>et al.</a:t>
            </a:r>
            <a:r>
              <a:rPr lang="en-US" sz="2400" dirty="0">
                <a:latin typeface="Aptos"/>
              </a:rPr>
              <a:t>, 2024). </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17</TotalTime>
  <Words>3174</Words>
  <Application>Microsoft Office PowerPoint</Application>
  <PresentationFormat>Custom</PresentationFormat>
  <Paragraphs>93</Paragraphs>
  <Slides>1</Slides>
  <Notes>0</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1</vt:i4>
      </vt:variant>
    </vt:vector>
  </HeadingPairs>
  <TitlesOfParts>
    <vt:vector size="11" baseType="lpstr">
      <vt:lpstr>Aptos</vt:lpstr>
      <vt:lpstr>Arial</vt:lpstr>
      <vt:lpstr>Arial Black</vt:lpstr>
      <vt:lpstr>Calibri</vt:lpstr>
      <vt:lpstr>Times New Roman</vt:lpstr>
      <vt:lpstr>Trebuchet MS</vt:lpstr>
      <vt:lpstr>36x48-Template-V2b</vt:lpstr>
      <vt:lpstr>Without Quick Guides</vt:lpstr>
      <vt:lpstr>Classic 3 Columns</vt:lpstr>
      <vt:lpstr>Trifold - Wide Center</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Sona Jandi</cp:lastModifiedBy>
  <cp:revision>160</cp:revision>
  <cp:lastPrinted>2015-06-29T17:31:11Z</cp:lastPrinted>
  <dcterms:created xsi:type="dcterms:W3CDTF">2012-02-03T19:11:35Z</dcterms:created>
  <dcterms:modified xsi:type="dcterms:W3CDTF">2026-07-28T11:38:56Z</dcterms:modified>
</cp:coreProperties>
</file>