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95D075-8529-4048-B476-4D58BFCC1D13}" v="60" dt="2023-10-30T08:29:09.9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7" d="100"/>
          <a:sy n="97" d="100"/>
        </p:scale>
        <p:origin x="84"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85C78630-4A54-403B-89AC-2F0F95676044}"/>
    <pc:docChg chg="modSld">
      <pc:chgData name="Jenni Steen" userId="3e51ffc7-aa92-4e9a-9db2-4e9164f92bbf" providerId="ADAL" clId="{85C78630-4A54-403B-89AC-2F0F95676044}" dt="2023-03-15T12:19:13.974" v="42" actId="20577"/>
      <pc:docMkLst>
        <pc:docMk/>
      </pc:docMkLst>
      <pc:sldChg chg="modSp mod">
        <pc:chgData name="Jenni Steen" userId="3e51ffc7-aa92-4e9a-9db2-4e9164f92bbf" providerId="ADAL" clId="{85C78630-4A54-403B-89AC-2F0F95676044}" dt="2023-03-15T12:19:06.085" v="41" actId="14100"/>
        <pc:sldMkLst>
          <pc:docMk/>
          <pc:sldMk cId="1103220548" sldId="256"/>
        </pc:sldMkLst>
        <pc:spChg chg="mod">
          <ac:chgData name="Jenni Steen" userId="3e51ffc7-aa92-4e9a-9db2-4e9164f92bbf" providerId="ADAL" clId="{85C78630-4A54-403B-89AC-2F0F95676044}" dt="2023-03-14T13:24:40.402" v="1" actId="403"/>
          <ac:spMkLst>
            <pc:docMk/>
            <pc:sldMk cId="1103220548" sldId="256"/>
            <ac:spMk id="3" creationId="{56816B85-82FA-B2C0-76A3-E803928C0836}"/>
          </ac:spMkLst>
        </pc:spChg>
        <pc:picChg chg="mod">
          <ac:chgData name="Jenni Steen" userId="3e51ffc7-aa92-4e9a-9db2-4e9164f92bbf" providerId="ADAL" clId="{85C78630-4A54-403B-89AC-2F0F95676044}" dt="2023-03-15T12:19:06.085" v="41" actId="14100"/>
          <ac:picMkLst>
            <pc:docMk/>
            <pc:sldMk cId="1103220548" sldId="256"/>
            <ac:picMk id="4" creationId="{36F0738F-A7F6-F2F1-5923-A5C2107C6347}"/>
          </ac:picMkLst>
        </pc:picChg>
      </pc:sldChg>
      <pc:sldChg chg="modAnim">
        <pc:chgData name="Jenni Steen" userId="3e51ffc7-aa92-4e9a-9db2-4e9164f92bbf" providerId="ADAL" clId="{85C78630-4A54-403B-89AC-2F0F95676044}" dt="2023-03-14T13:26:03.191" v="11"/>
        <pc:sldMkLst>
          <pc:docMk/>
          <pc:sldMk cId="2081572774" sldId="258"/>
        </pc:sldMkLst>
      </pc:sldChg>
      <pc:sldChg chg="modAnim">
        <pc:chgData name="Jenni Steen" userId="3e51ffc7-aa92-4e9a-9db2-4e9164f92bbf" providerId="ADAL" clId="{85C78630-4A54-403B-89AC-2F0F95676044}" dt="2023-03-14T13:26:38.005" v="17"/>
        <pc:sldMkLst>
          <pc:docMk/>
          <pc:sldMk cId="2825192222" sldId="259"/>
        </pc:sldMkLst>
      </pc:sldChg>
      <pc:sldChg chg="modSp modAnim">
        <pc:chgData name="Jenni Steen" userId="3e51ffc7-aa92-4e9a-9db2-4e9164f92bbf" providerId="ADAL" clId="{85C78630-4A54-403B-89AC-2F0F95676044}" dt="2023-03-15T12:19:13.974" v="42" actId="20577"/>
        <pc:sldMkLst>
          <pc:docMk/>
          <pc:sldMk cId="3122913967" sldId="260"/>
        </pc:sldMkLst>
        <pc:spChg chg="mod">
          <ac:chgData name="Jenni Steen" userId="3e51ffc7-aa92-4e9a-9db2-4e9164f92bbf" providerId="ADAL" clId="{85C78630-4A54-403B-89AC-2F0F95676044}" dt="2023-03-15T12:19:13.974" v="42" actId="20577"/>
          <ac:spMkLst>
            <pc:docMk/>
            <pc:sldMk cId="3122913967" sldId="260"/>
            <ac:spMk id="3" creationId="{57F9B70A-6CC2-945B-5BBF-E9A5D497EAC8}"/>
          </ac:spMkLst>
        </pc:spChg>
      </pc:sldChg>
      <pc:sldChg chg="modAnim">
        <pc:chgData name="Jenni Steen" userId="3e51ffc7-aa92-4e9a-9db2-4e9164f92bbf" providerId="ADAL" clId="{85C78630-4A54-403B-89AC-2F0F95676044}" dt="2023-03-14T13:27:55.845" v="28"/>
        <pc:sldMkLst>
          <pc:docMk/>
          <pc:sldMk cId="101909760" sldId="261"/>
        </pc:sldMkLst>
      </pc:sldChg>
      <pc:sldChg chg="modAnim">
        <pc:chgData name="Jenni Steen" userId="3e51ffc7-aa92-4e9a-9db2-4e9164f92bbf" providerId="ADAL" clId="{85C78630-4A54-403B-89AC-2F0F95676044}" dt="2023-03-14T13:28:06.162" v="30"/>
        <pc:sldMkLst>
          <pc:docMk/>
          <pc:sldMk cId="4198238414" sldId="262"/>
        </pc:sldMkLst>
      </pc:sldChg>
      <pc:sldChg chg="modAnim">
        <pc:chgData name="Jenni Steen" userId="3e51ffc7-aa92-4e9a-9db2-4e9164f92bbf" providerId="ADAL" clId="{85C78630-4A54-403B-89AC-2F0F95676044}" dt="2023-03-14T13:29:10.050" v="34"/>
        <pc:sldMkLst>
          <pc:docMk/>
          <pc:sldMk cId="1994428684" sldId="264"/>
        </pc:sldMkLst>
      </pc:sldChg>
      <pc:sldChg chg="modAnim">
        <pc:chgData name="Jenni Steen" userId="3e51ffc7-aa92-4e9a-9db2-4e9164f92bbf" providerId="ADAL" clId="{85C78630-4A54-403B-89AC-2F0F95676044}" dt="2023-03-14T13:30:41.473" v="40"/>
        <pc:sldMkLst>
          <pc:docMk/>
          <pc:sldMk cId="1261494070" sldId="269"/>
        </pc:sldMkLst>
      </pc:sldChg>
    </pc:docChg>
  </pc:docChgLst>
  <pc:docChgLst>
    <pc:chgData name="Jenni Steen" userId="3e51ffc7-aa92-4e9a-9db2-4e9164f92bbf" providerId="ADAL" clId="{5495D075-8529-4048-B476-4D58BFCC1D13}"/>
    <pc:docChg chg="custSel modSld">
      <pc:chgData name="Jenni Steen" userId="3e51ffc7-aa92-4e9a-9db2-4e9164f92bbf" providerId="ADAL" clId="{5495D075-8529-4048-B476-4D58BFCC1D13}" dt="2023-10-30T08:30:00.038" v="86" actId="27636"/>
      <pc:docMkLst>
        <pc:docMk/>
      </pc:docMkLst>
      <pc:sldChg chg="modSp">
        <pc:chgData name="Jenni Steen" userId="3e51ffc7-aa92-4e9a-9db2-4e9164f92bbf" providerId="ADAL" clId="{5495D075-8529-4048-B476-4D58BFCC1D13}" dt="2023-09-07T22:33:21.710" v="1" actId="403"/>
        <pc:sldMkLst>
          <pc:docMk/>
          <pc:sldMk cId="2825192222" sldId="259"/>
        </pc:sldMkLst>
        <pc:spChg chg="mod">
          <ac:chgData name="Jenni Steen" userId="3e51ffc7-aa92-4e9a-9db2-4e9164f92bbf" providerId="ADAL" clId="{5495D075-8529-4048-B476-4D58BFCC1D13}" dt="2023-09-07T22:33:21.710" v="1" actId="403"/>
          <ac:spMkLst>
            <pc:docMk/>
            <pc:sldMk cId="2825192222" sldId="259"/>
            <ac:spMk id="3" creationId="{9C996532-1A76-6F2D-0340-A6E855DF2349}"/>
          </ac:spMkLst>
        </pc:spChg>
      </pc:sldChg>
      <pc:sldChg chg="delSp modSp mod">
        <pc:chgData name="Jenni Steen" userId="3e51ffc7-aa92-4e9a-9db2-4e9164f92bbf" providerId="ADAL" clId="{5495D075-8529-4048-B476-4D58BFCC1D13}" dt="2023-10-24T21:47:01.909" v="83" actId="20577"/>
        <pc:sldMkLst>
          <pc:docMk/>
          <pc:sldMk cId="57850805" sldId="263"/>
        </pc:sldMkLst>
        <pc:spChg chg="del">
          <ac:chgData name="Jenni Steen" userId="3e51ffc7-aa92-4e9a-9db2-4e9164f92bbf" providerId="ADAL" clId="{5495D075-8529-4048-B476-4D58BFCC1D13}" dt="2023-09-29T08:57:46.257" v="66" actId="478"/>
          <ac:spMkLst>
            <pc:docMk/>
            <pc:sldMk cId="57850805" sldId="263"/>
            <ac:spMk id="6" creationId="{33A338CB-8576-9E36-839C-F6F4AAC11139}"/>
          </ac:spMkLst>
        </pc:spChg>
        <pc:graphicFrameChg chg="modGraphic">
          <ac:chgData name="Jenni Steen" userId="3e51ffc7-aa92-4e9a-9db2-4e9164f92bbf" providerId="ADAL" clId="{5495D075-8529-4048-B476-4D58BFCC1D13}" dt="2023-10-24T21:47:01.909" v="83" actId="20577"/>
          <ac:graphicFrameMkLst>
            <pc:docMk/>
            <pc:sldMk cId="57850805" sldId="263"/>
            <ac:graphicFrameMk id="4" creationId="{A9AF8CE1-4483-773C-DFE8-CFC1A4041A66}"/>
          </ac:graphicFrameMkLst>
        </pc:graphicFrameChg>
      </pc:sldChg>
      <pc:sldChg chg="modSp">
        <pc:chgData name="Jenni Steen" userId="3e51ffc7-aa92-4e9a-9db2-4e9164f92bbf" providerId="ADAL" clId="{5495D075-8529-4048-B476-4D58BFCC1D13}" dt="2023-10-30T08:29:09.999" v="84" actId="20577"/>
        <pc:sldMkLst>
          <pc:docMk/>
          <pc:sldMk cId="1994428684" sldId="264"/>
        </pc:sldMkLst>
        <pc:spChg chg="mod">
          <ac:chgData name="Jenni Steen" userId="3e51ffc7-aa92-4e9a-9db2-4e9164f92bbf" providerId="ADAL" clId="{5495D075-8529-4048-B476-4D58BFCC1D13}" dt="2023-10-30T08:29:09.999" v="84" actId="20577"/>
          <ac:spMkLst>
            <pc:docMk/>
            <pc:sldMk cId="1994428684" sldId="264"/>
            <ac:spMk id="3" creationId="{61E5B372-3F99-57B4-36F9-AE7FF141880E}"/>
          </ac:spMkLst>
        </pc:spChg>
      </pc:sldChg>
      <pc:sldChg chg="modSp mod">
        <pc:chgData name="Jenni Steen" userId="3e51ffc7-aa92-4e9a-9db2-4e9164f92bbf" providerId="ADAL" clId="{5495D075-8529-4048-B476-4D58BFCC1D13}" dt="2023-09-29T08:59:52.609" v="71" actId="20577"/>
        <pc:sldMkLst>
          <pc:docMk/>
          <pc:sldMk cId="1425398655" sldId="268"/>
        </pc:sldMkLst>
        <pc:spChg chg="mod">
          <ac:chgData name="Jenni Steen" userId="3e51ffc7-aa92-4e9a-9db2-4e9164f92bbf" providerId="ADAL" clId="{5495D075-8529-4048-B476-4D58BFCC1D13}" dt="2023-09-29T08:59:52.609" v="71" actId="20577"/>
          <ac:spMkLst>
            <pc:docMk/>
            <pc:sldMk cId="1425398655" sldId="268"/>
            <ac:spMk id="3" creationId="{10A71820-CE9C-E233-705C-DA59C64C9371}"/>
          </ac:spMkLst>
        </pc:spChg>
      </pc:sldChg>
      <pc:sldChg chg="modSp modAnim">
        <pc:chgData name="Jenni Steen" userId="3e51ffc7-aa92-4e9a-9db2-4e9164f92bbf" providerId="ADAL" clId="{5495D075-8529-4048-B476-4D58BFCC1D13}" dt="2023-09-25T15:16:08.422" v="30" actId="5793"/>
        <pc:sldMkLst>
          <pc:docMk/>
          <pc:sldMk cId="1261494070" sldId="269"/>
        </pc:sldMkLst>
        <pc:spChg chg="mod">
          <ac:chgData name="Jenni Steen" userId="3e51ffc7-aa92-4e9a-9db2-4e9164f92bbf" providerId="ADAL" clId="{5495D075-8529-4048-B476-4D58BFCC1D13}" dt="2023-09-25T15:16:08.422" v="30" actId="5793"/>
          <ac:spMkLst>
            <pc:docMk/>
            <pc:sldMk cId="1261494070" sldId="269"/>
            <ac:spMk id="5" creationId="{C8741164-EF80-8876-A9C4-E0834947E0C8}"/>
          </ac:spMkLst>
        </pc:spChg>
      </pc:sldChg>
      <pc:sldChg chg="modSp mod">
        <pc:chgData name="Jenni Steen" userId="3e51ffc7-aa92-4e9a-9db2-4e9164f92bbf" providerId="ADAL" clId="{5495D075-8529-4048-B476-4D58BFCC1D13}" dt="2023-09-25T15:16:59.988" v="32" actId="20577"/>
        <pc:sldMkLst>
          <pc:docMk/>
          <pc:sldMk cId="2316451610" sldId="270"/>
        </pc:sldMkLst>
        <pc:spChg chg="mod">
          <ac:chgData name="Jenni Steen" userId="3e51ffc7-aa92-4e9a-9db2-4e9164f92bbf" providerId="ADAL" clId="{5495D075-8529-4048-B476-4D58BFCC1D13}" dt="2023-09-25T15:16:59.988" v="32" actId="20577"/>
          <ac:spMkLst>
            <pc:docMk/>
            <pc:sldMk cId="2316451610" sldId="270"/>
            <ac:spMk id="8" creationId="{05BD2C61-EDAE-DB74-27D2-D937DD0B643A}"/>
          </ac:spMkLst>
        </pc:spChg>
      </pc:sldChg>
      <pc:sldChg chg="modSp mod">
        <pc:chgData name="Jenni Steen" userId="3e51ffc7-aa92-4e9a-9db2-4e9164f92bbf" providerId="ADAL" clId="{5495D075-8529-4048-B476-4D58BFCC1D13}" dt="2023-10-30T08:30:00.038" v="86" actId="27636"/>
        <pc:sldMkLst>
          <pc:docMk/>
          <pc:sldMk cId="542652561" sldId="271"/>
        </pc:sldMkLst>
        <pc:spChg chg="mod">
          <ac:chgData name="Jenni Steen" userId="3e51ffc7-aa92-4e9a-9db2-4e9164f92bbf" providerId="ADAL" clId="{5495D075-8529-4048-B476-4D58BFCC1D13}" dt="2023-10-30T08:30:00.038" v="86" actId="27636"/>
          <ac:spMkLst>
            <pc:docMk/>
            <pc:sldMk cId="542652561" sldId="271"/>
            <ac:spMk id="3" creationId="{E3BDB4B3-7C13-1BDD-53B5-F0077797D94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2148292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475511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1724403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33E5CA4-77DA-4141-8B52-EC02A4E48775}"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3675257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33E5CA4-77DA-4141-8B52-EC02A4E48775}" type="datetimeFigureOut">
              <a:rPr lang="en-GB" smtClean="0"/>
              <a:t>30/10/2023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2201783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3E5CA4-77DA-4141-8B52-EC02A4E48775}" type="datetimeFigureOut">
              <a:rPr lang="en-GB" smtClean="0"/>
              <a:t>30/10/2023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2838132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3E5CA4-77DA-4141-8B52-EC02A4E48775}" type="datetimeFigureOut">
              <a:rPr lang="en-GB" smtClean="0"/>
              <a:t>30/10/2023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225088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33E5CA4-77DA-4141-8B52-EC02A4E48775}"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3201755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3E5CA4-77DA-4141-8B52-EC02A4E48775}"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824345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3048282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73225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1785526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45980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2792001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1413620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33E5CA4-77DA-4141-8B52-EC02A4E48775}"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3A7AAC-BB4A-49A3-B209-B0A28DCC3A3F}" type="slidenum">
              <a:rPr lang="en-GB" smtClean="0"/>
              <a:t>‹#›</a:t>
            </a:fld>
            <a:endParaRPr lang="en-GB"/>
          </a:p>
        </p:txBody>
      </p:sp>
    </p:spTree>
    <p:extLst>
      <p:ext uri="{BB962C8B-B14F-4D97-AF65-F5344CB8AC3E}">
        <p14:creationId xmlns:p14="http://schemas.microsoft.com/office/powerpoint/2010/main" val="4071006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33E5CA4-77DA-4141-8B52-EC02A4E48775}" type="datetimeFigureOut">
              <a:rPr lang="en-GB" smtClean="0"/>
              <a:t>30/10/2023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23A7AAC-BB4A-49A3-B209-B0A28DCC3A3F}" type="slidenum">
              <a:rPr lang="en-GB" smtClean="0"/>
              <a:t>‹#›</a:t>
            </a:fld>
            <a:endParaRPr lang="en-GB"/>
          </a:p>
        </p:txBody>
      </p:sp>
    </p:spTree>
    <p:extLst>
      <p:ext uri="{BB962C8B-B14F-4D97-AF65-F5344CB8AC3E}">
        <p14:creationId xmlns:p14="http://schemas.microsoft.com/office/powerpoint/2010/main" val="31104235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mytsd.uwtsd.ac.uk/tsd_docs/ext_circs/MyTSD_Form_Extenuating_Circumstances_STU_Guide_1.0.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3D252-53BD-8828-0FB4-067118FC6591}"/>
              </a:ext>
              <a:ext uri="{C183D7F6-B498-43B3-948B-1728B52AA6E4}">
                <adec:decorative xmlns:adec="http://schemas.microsoft.com/office/drawing/2017/decorative" val="1"/>
              </a:ext>
            </a:extLst>
          </p:cNvPr>
          <p:cNvSpPr>
            <a:spLocks noGrp="1"/>
          </p:cNvSpPr>
          <p:nvPr>
            <p:ph type="ctrTitle"/>
          </p:nvPr>
        </p:nvSpPr>
        <p:spPr/>
        <p:txBody>
          <a:bodyPr/>
          <a:lstStyle/>
          <a:p>
            <a:r>
              <a:rPr lang="en-GB" dirty="0"/>
              <a:t>OME Study Skills</a:t>
            </a:r>
          </a:p>
        </p:txBody>
      </p:sp>
      <p:sp>
        <p:nvSpPr>
          <p:cNvPr id="3" name="Subtitle 2">
            <a:extLst>
              <a:ext uri="{FF2B5EF4-FFF2-40B4-BE49-F238E27FC236}">
                <a16:creationId xmlns:a16="http://schemas.microsoft.com/office/drawing/2014/main" id="{56816B85-82FA-B2C0-76A3-E803928C0836}"/>
              </a:ext>
            </a:extLst>
          </p:cNvPr>
          <p:cNvSpPr>
            <a:spLocks noGrp="1"/>
          </p:cNvSpPr>
          <p:nvPr>
            <p:ph type="subTitle" idx="1"/>
          </p:nvPr>
        </p:nvSpPr>
        <p:spPr/>
        <p:txBody>
          <a:bodyPr>
            <a:normAutofit/>
          </a:bodyPr>
          <a:lstStyle/>
          <a:p>
            <a:r>
              <a:rPr lang="en-GB" sz="2400" dirty="0"/>
              <a:t>Jenni Steen</a:t>
            </a:r>
          </a:p>
        </p:txBody>
      </p:sp>
      <p:pic>
        <p:nvPicPr>
          <p:cNvPr id="4" name="Picture 3">
            <a:extLst>
              <a:ext uri="{FF2B5EF4-FFF2-40B4-BE49-F238E27FC236}">
                <a16:creationId xmlns:a16="http://schemas.microsoft.com/office/drawing/2014/main" id="{36F0738F-A7F6-F2F1-5923-A5C2107C6347}"/>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637" y="5211699"/>
            <a:ext cx="4184946" cy="1646301"/>
          </a:xfrm>
          <a:prstGeom prst="rect">
            <a:avLst/>
          </a:prstGeom>
        </p:spPr>
      </p:pic>
    </p:spTree>
    <p:extLst>
      <p:ext uri="{BB962C8B-B14F-4D97-AF65-F5344CB8AC3E}">
        <p14:creationId xmlns:p14="http://schemas.microsoft.com/office/powerpoint/2010/main" val="1103220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40E63-B0A4-0068-CD25-BA8A7B37C38D}"/>
              </a:ext>
            </a:extLst>
          </p:cNvPr>
          <p:cNvSpPr>
            <a:spLocks noGrp="1"/>
          </p:cNvSpPr>
          <p:nvPr>
            <p:ph type="title"/>
          </p:nvPr>
        </p:nvSpPr>
        <p:spPr/>
        <p:txBody>
          <a:bodyPr/>
          <a:lstStyle/>
          <a:p>
            <a:r>
              <a:rPr lang="en-GB" dirty="0"/>
              <a:t>What is the difference between school and university?</a:t>
            </a:r>
          </a:p>
        </p:txBody>
      </p:sp>
      <p:graphicFrame>
        <p:nvGraphicFramePr>
          <p:cNvPr id="4" name="Table 4">
            <a:extLst>
              <a:ext uri="{FF2B5EF4-FFF2-40B4-BE49-F238E27FC236}">
                <a16:creationId xmlns:a16="http://schemas.microsoft.com/office/drawing/2014/main" id="{DD9C449C-8CAB-67E1-631E-6F1362220158}"/>
              </a:ext>
            </a:extLst>
          </p:cNvPr>
          <p:cNvGraphicFramePr>
            <a:graphicFrameLocks noGrp="1"/>
          </p:cNvGraphicFramePr>
          <p:nvPr>
            <p:ph idx="1"/>
            <p:extLst>
              <p:ext uri="{D42A27DB-BD31-4B8C-83A1-F6EECF244321}">
                <p14:modId xmlns:p14="http://schemas.microsoft.com/office/powerpoint/2010/main" val="1718342312"/>
              </p:ext>
            </p:extLst>
          </p:nvPr>
        </p:nvGraphicFramePr>
        <p:xfrm>
          <a:off x="677334" y="1930400"/>
          <a:ext cx="8596312" cy="448564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503404327"/>
                    </a:ext>
                  </a:extLst>
                </a:gridCol>
                <a:gridCol w="4298156">
                  <a:extLst>
                    <a:ext uri="{9D8B030D-6E8A-4147-A177-3AD203B41FA5}">
                      <a16:colId xmlns:a16="http://schemas.microsoft.com/office/drawing/2014/main" val="304932449"/>
                    </a:ext>
                  </a:extLst>
                </a:gridCol>
              </a:tblGrid>
              <a:tr h="370840">
                <a:tc>
                  <a:txBody>
                    <a:bodyPr/>
                    <a:lstStyle/>
                    <a:p>
                      <a:r>
                        <a:rPr lang="en-GB" dirty="0"/>
                        <a:t>In school…</a:t>
                      </a:r>
                    </a:p>
                  </a:txBody>
                  <a:tcPr/>
                </a:tc>
                <a:tc>
                  <a:txBody>
                    <a:bodyPr/>
                    <a:lstStyle/>
                    <a:p>
                      <a:r>
                        <a:rPr lang="en-GB" dirty="0"/>
                        <a:t>In university…</a:t>
                      </a:r>
                    </a:p>
                  </a:txBody>
                  <a:tcPr/>
                </a:tc>
                <a:extLst>
                  <a:ext uri="{0D108BD9-81ED-4DB2-BD59-A6C34878D82A}">
                    <a16:rowId xmlns:a16="http://schemas.microsoft.com/office/drawing/2014/main" val="84993690"/>
                  </a:ext>
                </a:extLst>
              </a:tr>
              <a:tr h="370840">
                <a:tc>
                  <a:txBody>
                    <a:bodyPr/>
                    <a:lstStyle/>
                    <a:p>
                      <a:r>
                        <a:rPr lang="en-GB" sz="1600" dirty="0"/>
                        <a:t>You are guided and told what to do.</a:t>
                      </a:r>
                    </a:p>
                  </a:txBody>
                  <a:tcPr/>
                </a:tc>
                <a:tc>
                  <a:txBody>
                    <a:bodyPr/>
                    <a:lstStyle/>
                    <a:p>
                      <a:r>
                        <a:rPr lang="en-GB" sz="1600" dirty="0"/>
                        <a:t>You are more independent and expected to take responsibility for what you do (or don’t do) and understand the consequences of those choices.</a:t>
                      </a:r>
                    </a:p>
                  </a:txBody>
                  <a:tcPr/>
                </a:tc>
                <a:extLst>
                  <a:ext uri="{0D108BD9-81ED-4DB2-BD59-A6C34878D82A}">
                    <a16:rowId xmlns:a16="http://schemas.microsoft.com/office/drawing/2014/main" val="3376888955"/>
                  </a:ext>
                </a:extLst>
              </a:tr>
              <a:tr h="370840">
                <a:tc>
                  <a:txBody>
                    <a:bodyPr/>
                    <a:lstStyle/>
                    <a:p>
                      <a:r>
                        <a:rPr lang="en-GB" sz="1600" dirty="0"/>
                        <a:t>Classroom learning is enough to understand the subject.</a:t>
                      </a:r>
                    </a:p>
                  </a:txBody>
                  <a:tcPr/>
                </a:tc>
                <a:tc>
                  <a:txBody>
                    <a:bodyPr/>
                    <a:lstStyle/>
                    <a:p>
                      <a:r>
                        <a:rPr lang="en-GB" sz="1600" dirty="0"/>
                        <a:t>You may need to refer back to class material and additional notes multiple times to fully understand the subject.</a:t>
                      </a:r>
                    </a:p>
                  </a:txBody>
                  <a:tcPr/>
                </a:tc>
                <a:extLst>
                  <a:ext uri="{0D108BD9-81ED-4DB2-BD59-A6C34878D82A}">
                    <a16:rowId xmlns:a16="http://schemas.microsoft.com/office/drawing/2014/main" val="484999068"/>
                  </a:ext>
                </a:extLst>
              </a:tr>
              <a:tr h="370840">
                <a:tc>
                  <a:txBody>
                    <a:bodyPr/>
                    <a:lstStyle/>
                    <a:p>
                      <a:r>
                        <a:rPr lang="en-GB" sz="1600" dirty="0"/>
                        <a:t>You are told what to learn from assigned reading.</a:t>
                      </a:r>
                    </a:p>
                  </a:txBody>
                  <a:tcPr/>
                </a:tc>
                <a:tc>
                  <a:txBody>
                    <a:bodyPr/>
                    <a:lstStyle/>
                    <a:p>
                      <a:r>
                        <a:rPr lang="en-GB" sz="1600" dirty="0"/>
                        <a:t>It is up to you to read and understand the assigned material, this may include independent research beyond the suggested reading.</a:t>
                      </a:r>
                    </a:p>
                  </a:txBody>
                  <a:tcPr/>
                </a:tc>
                <a:extLst>
                  <a:ext uri="{0D108BD9-81ED-4DB2-BD59-A6C34878D82A}">
                    <a16:rowId xmlns:a16="http://schemas.microsoft.com/office/drawing/2014/main" val="3165344084"/>
                  </a:ext>
                </a:extLst>
              </a:tr>
              <a:tr h="370840">
                <a:tc>
                  <a:txBody>
                    <a:bodyPr/>
                    <a:lstStyle/>
                    <a:p>
                      <a:r>
                        <a:rPr lang="en-GB" sz="1600" dirty="0"/>
                        <a:t>More relaxed deadlines, teachers can review drafts of your work.</a:t>
                      </a:r>
                    </a:p>
                  </a:txBody>
                  <a:tcPr/>
                </a:tc>
                <a:tc>
                  <a:txBody>
                    <a:bodyPr/>
                    <a:lstStyle/>
                    <a:p>
                      <a:r>
                        <a:rPr lang="en-GB" sz="1600" dirty="0"/>
                        <a:t>Work is submitted by a strict deadline, only one final submission is accepted.</a:t>
                      </a:r>
                    </a:p>
                  </a:txBody>
                  <a:tcPr/>
                </a:tc>
                <a:extLst>
                  <a:ext uri="{0D108BD9-81ED-4DB2-BD59-A6C34878D82A}">
                    <a16:rowId xmlns:a16="http://schemas.microsoft.com/office/drawing/2014/main" val="2656459778"/>
                  </a:ext>
                </a:extLst>
              </a:tr>
              <a:tr h="370840">
                <a:tc>
                  <a:txBody>
                    <a:bodyPr/>
                    <a:lstStyle/>
                    <a:p>
                      <a:r>
                        <a:rPr lang="en-GB" sz="1600" dirty="0"/>
                        <a:t>Effort counts. “Good faith effort” can be awarded and can count towards a result.</a:t>
                      </a:r>
                    </a:p>
                  </a:txBody>
                  <a:tcPr/>
                </a:tc>
                <a:tc>
                  <a:txBody>
                    <a:bodyPr/>
                    <a:lstStyle/>
                    <a:p>
                      <a:r>
                        <a:rPr lang="en-GB" sz="1600" dirty="0"/>
                        <a:t>Only results count. “Good faith effort” does not count towards a result.</a:t>
                      </a:r>
                    </a:p>
                  </a:txBody>
                  <a:tcPr/>
                </a:tc>
                <a:extLst>
                  <a:ext uri="{0D108BD9-81ED-4DB2-BD59-A6C34878D82A}">
                    <a16:rowId xmlns:a16="http://schemas.microsoft.com/office/drawing/2014/main" val="3283233131"/>
                  </a:ext>
                </a:extLst>
              </a:tr>
            </a:tbl>
          </a:graphicData>
        </a:graphic>
      </p:graphicFrame>
    </p:spTree>
    <p:extLst>
      <p:ext uri="{BB962C8B-B14F-4D97-AF65-F5344CB8AC3E}">
        <p14:creationId xmlns:p14="http://schemas.microsoft.com/office/powerpoint/2010/main" val="3978125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0BC4F-3EBC-0ED0-0ECD-679CAE487571}"/>
              </a:ext>
            </a:extLst>
          </p:cNvPr>
          <p:cNvSpPr>
            <a:spLocks noGrp="1"/>
          </p:cNvSpPr>
          <p:nvPr>
            <p:ph type="title"/>
          </p:nvPr>
        </p:nvSpPr>
        <p:spPr/>
        <p:txBody>
          <a:bodyPr/>
          <a:lstStyle/>
          <a:p>
            <a:r>
              <a:rPr lang="en-GB" dirty="0"/>
              <a:t>What are the aims of this module?</a:t>
            </a:r>
          </a:p>
        </p:txBody>
      </p:sp>
      <p:sp>
        <p:nvSpPr>
          <p:cNvPr id="3" name="Content Placeholder 2">
            <a:extLst>
              <a:ext uri="{FF2B5EF4-FFF2-40B4-BE49-F238E27FC236}">
                <a16:creationId xmlns:a16="http://schemas.microsoft.com/office/drawing/2014/main" id="{D47D0E90-E862-3FBF-C6AA-E3E905DCE634}"/>
              </a:ext>
            </a:extLst>
          </p:cNvPr>
          <p:cNvSpPr>
            <a:spLocks noGrp="1"/>
          </p:cNvSpPr>
          <p:nvPr>
            <p:ph idx="1"/>
          </p:nvPr>
        </p:nvSpPr>
        <p:spPr/>
        <p:txBody>
          <a:bodyPr/>
          <a:lstStyle/>
          <a:p>
            <a:r>
              <a:rPr lang="en-GB" dirty="0"/>
              <a:t>To provide students with the essential knowledge and techniques that underpin and enhance the learning process.</a:t>
            </a:r>
          </a:p>
          <a:p>
            <a:r>
              <a:rPr lang="en-GB" dirty="0"/>
              <a:t>Students will be encouraged to develop a positive and reflective approach to learning.</a:t>
            </a:r>
          </a:p>
          <a:p>
            <a:r>
              <a:rPr lang="en-GB" dirty="0"/>
              <a:t>Students will take responsibility for their own learning.</a:t>
            </a:r>
          </a:p>
          <a:p>
            <a:endParaRPr lang="en-GB" dirty="0"/>
          </a:p>
          <a:p>
            <a:pPr marL="0" indent="0">
              <a:buNone/>
            </a:pPr>
            <a:r>
              <a:rPr lang="en-GB" dirty="0"/>
              <a:t>Such skills promote a deeper understanding of the topics studied throughout the higher education programme; they support sustainable lifelong learning, and the transferable skills desired in the employment context.</a:t>
            </a:r>
          </a:p>
          <a:p>
            <a:pPr marL="0" indent="0">
              <a:buNone/>
            </a:pPr>
            <a:endParaRPr lang="en-GB" dirty="0"/>
          </a:p>
          <a:p>
            <a:pPr marL="0" indent="0" algn="r">
              <a:buNone/>
            </a:pPr>
            <a:r>
              <a:rPr lang="en-GB" i="1" dirty="0"/>
              <a:t>Taken from the module directory</a:t>
            </a:r>
          </a:p>
        </p:txBody>
      </p:sp>
    </p:spTree>
    <p:extLst>
      <p:ext uri="{BB962C8B-B14F-4D97-AF65-F5344CB8AC3E}">
        <p14:creationId xmlns:p14="http://schemas.microsoft.com/office/powerpoint/2010/main" val="2081572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0FE83-A627-E51E-7FC1-16D975CDA253}"/>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9C996532-1A76-6F2D-0340-A6E855DF2349}"/>
              </a:ext>
            </a:extLst>
          </p:cNvPr>
          <p:cNvSpPr>
            <a:spLocks noGrp="1"/>
          </p:cNvSpPr>
          <p:nvPr>
            <p:ph idx="1"/>
          </p:nvPr>
        </p:nvSpPr>
        <p:spPr/>
        <p:txBody>
          <a:bodyPr/>
          <a:lstStyle/>
          <a:p>
            <a:r>
              <a:rPr lang="en-GB" sz="2400" dirty="0"/>
              <a:t>Demonstrate transferable skills in a learning environment.</a:t>
            </a:r>
            <a:endParaRPr lang="en-GB" dirty="0"/>
          </a:p>
          <a:p>
            <a:pPr lvl="1"/>
            <a:r>
              <a:rPr lang="en-GB" sz="2000" dirty="0"/>
              <a:t>Communication</a:t>
            </a:r>
          </a:p>
          <a:p>
            <a:pPr lvl="1"/>
            <a:r>
              <a:rPr lang="en-GB" sz="2000" dirty="0"/>
              <a:t>Problem-solving</a:t>
            </a:r>
          </a:p>
          <a:p>
            <a:pPr lvl="1"/>
            <a:r>
              <a:rPr lang="en-GB" sz="2000" dirty="0"/>
              <a:t>Time management</a:t>
            </a:r>
          </a:p>
          <a:p>
            <a:r>
              <a:rPr lang="en-GB" sz="2400" dirty="0"/>
              <a:t>Apply an academic, positive and professional approach to learning.</a:t>
            </a:r>
          </a:p>
        </p:txBody>
      </p:sp>
    </p:spTree>
    <p:extLst>
      <p:ext uri="{BB962C8B-B14F-4D97-AF65-F5344CB8AC3E}">
        <p14:creationId xmlns:p14="http://schemas.microsoft.com/office/powerpoint/2010/main" val="282519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76FB2-C7C5-7098-FF98-571C63510F3C}"/>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57F9B70A-6CC2-945B-5BBF-E9A5D497EAC8}"/>
              </a:ext>
            </a:extLst>
          </p:cNvPr>
          <p:cNvSpPr>
            <a:spLocks noGrp="1"/>
          </p:cNvSpPr>
          <p:nvPr>
            <p:ph idx="1"/>
          </p:nvPr>
        </p:nvSpPr>
        <p:spPr/>
        <p:txBody>
          <a:bodyPr>
            <a:normAutofit lnSpcReduction="10000"/>
          </a:bodyPr>
          <a:lstStyle/>
          <a:p>
            <a:r>
              <a:rPr lang="en-GB" dirty="0"/>
              <a:t>Understanding the learning process e.g. definitions, the learning process, learning styles, self-belief, confidence and positive engagement, reflection, life-long learning.</a:t>
            </a:r>
          </a:p>
          <a:p>
            <a:r>
              <a:rPr lang="en-GB" dirty="0"/>
              <a:t>Gathering relevant information e.g. note taking, using the library and online resources.</a:t>
            </a:r>
          </a:p>
          <a:p>
            <a:r>
              <a:rPr lang="en-GB" dirty="0"/>
              <a:t>Communicating and presenting information e.g. presentation techniques and styles.</a:t>
            </a:r>
          </a:p>
          <a:p>
            <a:r>
              <a:rPr lang="en-GB" dirty="0"/>
              <a:t>Academic and professional writing e.g. planning and structuring reports, linking ideas, using facts, opinions, critical thinking.</a:t>
            </a:r>
          </a:p>
          <a:p>
            <a:r>
              <a:rPr lang="en-GB" dirty="0"/>
              <a:t>Understanding referencing systems e.g</a:t>
            </a:r>
            <a:r>
              <a:rPr lang="en-GB"/>
              <a:t>. Harvard</a:t>
            </a:r>
            <a:r>
              <a:rPr lang="en-GB" dirty="0"/>
              <a:t>, Numeric system.</a:t>
            </a:r>
          </a:p>
          <a:p>
            <a:r>
              <a:rPr lang="en-GB" dirty="0"/>
              <a:t>Revision and examination techniques e.g. preparation, organisation, memory aids.</a:t>
            </a:r>
          </a:p>
        </p:txBody>
      </p:sp>
    </p:spTree>
    <p:extLst>
      <p:ext uri="{BB962C8B-B14F-4D97-AF65-F5344CB8AC3E}">
        <p14:creationId xmlns:p14="http://schemas.microsoft.com/office/powerpoint/2010/main" val="3122913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4C8C-61A2-8E62-04CD-94FC941E99D6}"/>
              </a:ext>
            </a:extLst>
          </p:cNvPr>
          <p:cNvSpPr>
            <a:spLocks noGrp="1"/>
          </p:cNvSpPr>
          <p:nvPr>
            <p:ph type="title"/>
          </p:nvPr>
        </p:nvSpPr>
        <p:spPr/>
        <p:txBody>
          <a:bodyPr/>
          <a:lstStyle/>
          <a:p>
            <a:r>
              <a:rPr lang="en-GB" dirty="0"/>
              <a:t>Indicative Content cont.</a:t>
            </a:r>
          </a:p>
        </p:txBody>
      </p:sp>
      <p:sp>
        <p:nvSpPr>
          <p:cNvPr id="3" name="Content Placeholder 2">
            <a:extLst>
              <a:ext uri="{FF2B5EF4-FFF2-40B4-BE49-F238E27FC236}">
                <a16:creationId xmlns:a16="http://schemas.microsoft.com/office/drawing/2014/main" id="{F8D48137-ACC4-90A3-055B-9460C83AD320}"/>
              </a:ext>
            </a:extLst>
          </p:cNvPr>
          <p:cNvSpPr>
            <a:spLocks noGrp="1"/>
          </p:cNvSpPr>
          <p:nvPr>
            <p:ph idx="1"/>
          </p:nvPr>
        </p:nvSpPr>
        <p:spPr/>
        <p:txBody>
          <a:bodyPr/>
          <a:lstStyle/>
          <a:p>
            <a:r>
              <a:rPr lang="en-GB" dirty="0"/>
              <a:t>Identifying skills e.g. self-evaluation, skills needed for higher education, transferable skills, action plans for personal development.</a:t>
            </a:r>
          </a:p>
          <a:p>
            <a:r>
              <a:rPr lang="en-GB" dirty="0"/>
              <a:t>Employability skills and competencies, professional presentation and self-promotion, e-Portfolio, choosing the right jobs and employers.</a:t>
            </a:r>
          </a:p>
          <a:p>
            <a:r>
              <a:rPr lang="en-GB" dirty="0"/>
              <a:t>Successful self-management e.g. time management, organising space and resources, positive attitude, emotional intelligence, manging change, stress management.</a:t>
            </a:r>
          </a:p>
          <a:p>
            <a:r>
              <a:rPr lang="en-GB" dirty="0"/>
              <a:t>Successful problem-solving e.g. action plans, solution-focused thinking, thinking outside the box, creative problem-solving techniques.</a:t>
            </a:r>
          </a:p>
          <a:p>
            <a:r>
              <a:rPr lang="en-GB" dirty="0"/>
              <a:t>People skills e.g. evaluating people skills, intelligence types, collaboration and team-working, leadership.</a:t>
            </a:r>
          </a:p>
        </p:txBody>
      </p:sp>
    </p:spTree>
    <p:extLst>
      <p:ext uri="{BB962C8B-B14F-4D97-AF65-F5344CB8AC3E}">
        <p14:creationId xmlns:p14="http://schemas.microsoft.com/office/powerpoint/2010/main" val="101909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ABDC0-C52D-0AD3-58E3-16E5B62DE5D7}"/>
              </a:ext>
            </a:extLst>
          </p:cNvPr>
          <p:cNvSpPr>
            <a:spLocks noGrp="1"/>
          </p:cNvSpPr>
          <p:nvPr>
            <p:ph type="title"/>
          </p:nvPr>
        </p:nvSpPr>
        <p:spPr>
          <a:xfrm>
            <a:off x="4159225" y="609600"/>
            <a:ext cx="5114776" cy="1320800"/>
          </a:xfrm>
        </p:spPr>
        <p:txBody>
          <a:bodyPr>
            <a:normAutofit/>
          </a:bodyPr>
          <a:lstStyle/>
          <a:p>
            <a:r>
              <a:rPr lang="en-GB"/>
              <a:t>Indicative Content cont.</a:t>
            </a:r>
            <a:endParaRPr lang="en-GB" dirty="0"/>
          </a:p>
        </p:txBody>
      </p:sp>
      <p:pic>
        <p:nvPicPr>
          <p:cNvPr id="10" name="Picture 9" descr="Melting wall clock on gray background. Time indicated as twelve minutes past ten. Representation of time management.">
            <a:extLst>
              <a:ext uri="{FF2B5EF4-FFF2-40B4-BE49-F238E27FC236}">
                <a16:creationId xmlns:a16="http://schemas.microsoft.com/office/drawing/2014/main" id="{A699512E-C063-AA2D-A8FA-287EEE0F53FE}"/>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5767" r="4" b="13374"/>
          <a:stretch/>
        </p:blipFill>
        <p:spPr>
          <a:xfrm>
            <a:off x="509136" y="10"/>
            <a:ext cx="3517876" cy="2282808"/>
          </a:xfrm>
          <a:custGeom>
            <a:avLst/>
            <a:gdLst/>
            <a:ahLst/>
            <a:cxnLst/>
            <a:rect l="l" t="t" r="r" b="b"/>
            <a:pathLst>
              <a:path w="3517876" h="2282818">
                <a:moveTo>
                  <a:pt x="339471" y="0"/>
                </a:moveTo>
                <a:lnTo>
                  <a:pt x="3517876" y="0"/>
                </a:lnTo>
                <a:lnTo>
                  <a:pt x="3471247" y="312174"/>
                </a:lnTo>
                <a:lnTo>
                  <a:pt x="3471133" y="312174"/>
                </a:lnTo>
                <a:lnTo>
                  <a:pt x="3176778" y="2282818"/>
                </a:lnTo>
                <a:lnTo>
                  <a:pt x="0" y="2282818"/>
                </a:lnTo>
                <a:close/>
              </a:path>
            </a:pathLst>
          </a:custGeom>
        </p:spPr>
      </p:pic>
      <p:pic>
        <p:nvPicPr>
          <p:cNvPr id="7" name="Picture 6" descr="A young man is working on a computer with a pen, book and notepad next to him. Behind him are shelves of library books. Representation of collecting data and studying.">
            <a:extLst>
              <a:ext uri="{FF2B5EF4-FFF2-40B4-BE49-F238E27FC236}">
                <a16:creationId xmlns:a16="http://schemas.microsoft.com/office/drawing/2014/main" id="{6EA9CE98-3CC5-03B0-774E-E3D69E22F163}"/>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7019" r="-1" b="6745"/>
          <a:stretch/>
        </p:blipFill>
        <p:spPr>
          <a:xfrm>
            <a:off x="169666" y="2289183"/>
            <a:ext cx="3514822" cy="2273270"/>
          </a:xfrm>
          <a:custGeom>
            <a:avLst/>
            <a:gdLst/>
            <a:ahLst/>
            <a:cxnLst/>
            <a:rect l="l" t="t" r="r" b="b"/>
            <a:pathLst>
              <a:path w="3514822" h="2273270">
                <a:moveTo>
                  <a:pt x="338051" y="0"/>
                </a:moveTo>
                <a:lnTo>
                  <a:pt x="3514822" y="0"/>
                </a:lnTo>
                <a:lnTo>
                  <a:pt x="3175264" y="2273270"/>
                </a:lnTo>
                <a:lnTo>
                  <a:pt x="0" y="2273270"/>
                </a:lnTo>
                <a:close/>
              </a:path>
            </a:pathLst>
          </a:custGeom>
        </p:spPr>
      </p:pic>
      <p:pic>
        <p:nvPicPr>
          <p:cNvPr id="8" name="Picture 7" descr="A row of five wooden pegs representing people. Four have neutral expressions and question marks above their heads while the middle one is smiling with a lit lightbulb above their head, left half is a traditional lightbulb right half is shaped like the brain. Representation of problem solving.">
            <a:extLst>
              <a:ext uri="{FF2B5EF4-FFF2-40B4-BE49-F238E27FC236}">
                <a16:creationId xmlns:a16="http://schemas.microsoft.com/office/drawing/2014/main" id="{560717DE-449F-7612-682B-2B4485EB4197}"/>
              </a:ext>
            </a:extLst>
          </p:cNvPr>
          <p:cNvPicPr>
            <a:picLocks noChangeAspect="1"/>
          </p:cNvPicPr>
          <p:nvPr/>
        </p:nvPicPr>
        <p:blipFill rotWithShape="1">
          <a:blip r:embed="rId4">
            <a:alphaModFix/>
            <a:extLst>
              <a:ext uri="{28A0092B-C50C-407E-A947-70E740481C1C}">
                <a14:useLocalDpi xmlns:a14="http://schemas.microsoft.com/office/drawing/2010/main" val="0"/>
              </a:ext>
            </a:extLst>
          </a:blip>
          <a:srcRect l="5561" r="2" b="2"/>
          <a:stretch/>
        </p:blipFill>
        <p:spPr>
          <a:xfrm>
            <a:off x="-10633" y="4565636"/>
            <a:ext cx="3355563" cy="2292364"/>
          </a:xfrm>
          <a:custGeom>
            <a:avLst/>
            <a:gdLst/>
            <a:ahLst/>
            <a:cxnLst/>
            <a:rect l="l" t="t" r="r" b="b"/>
            <a:pathLst>
              <a:path w="3355563" h="2292364">
                <a:moveTo>
                  <a:pt x="180299" y="0"/>
                </a:moveTo>
                <a:lnTo>
                  <a:pt x="3355563" y="0"/>
                </a:lnTo>
                <a:lnTo>
                  <a:pt x="3013153" y="2292364"/>
                </a:lnTo>
                <a:lnTo>
                  <a:pt x="0" y="2292364"/>
                </a:lnTo>
                <a:lnTo>
                  <a:pt x="0" y="1212444"/>
                </a:lnTo>
                <a:close/>
              </a:path>
            </a:pathLst>
          </a:custGeom>
        </p:spPr>
      </p:pic>
      <p:sp>
        <p:nvSpPr>
          <p:cNvPr id="15" name="Isosceles Triangle 30">
            <a:extLst>
              <a:ext uri="{FF2B5EF4-FFF2-40B4-BE49-F238E27FC236}">
                <a16:creationId xmlns:a16="http://schemas.microsoft.com/office/drawing/2014/main" id="{FD076C4F-CB47-4A2D-95A1-9D5E3C2B7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634"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7" name="Straight Connector 16">
            <a:extLst>
              <a:ext uri="{FF2B5EF4-FFF2-40B4-BE49-F238E27FC236}">
                <a16:creationId xmlns:a16="http://schemas.microsoft.com/office/drawing/2014/main" id="{EEAF915B-5344-46DC-8097-7DAF06277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232" y="2282818"/>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B738F4-B505-468D-996C-FEC3D1CA10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2696" y="4565636"/>
            <a:ext cx="320608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1" name="Isosceles Triangle 30">
            <a:extLst>
              <a:ext uri="{FF2B5EF4-FFF2-40B4-BE49-F238E27FC236}">
                <a16:creationId xmlns:a16="http://schemas.microsoft.com/office/drawing/2014/main" id="{6F953D60-C1AF-4BFA-9B22-BFE8F0BA1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160A45C-B585-344A-3A4C-78CC315B5237}"/>
              </a:ext>
            </a:extLst>
          </p:cNvPr>
          <p:cNvSpPr>
            <a:spLocks noGrp="1"/>
          </p:cNvSpPr>
          <p:nvPr>
            <p:ph idx="1"/>
          </p:nvPr>
        </p:nvSpPr>
        <p:spPr>
          <a:xfrm>
            <a:off x="4159225" y="2160589"/>
            <a:ext cx="5114776" cy="3880773"/>
          </a:xfrm>
        </p:spPr>
        <p:txBody>
          <a:bodyPr>
            <a:normAutofit/>
          </a:bodyPr>
          <a:lstStyle/>
          <a:p>
            <a:pPr>
              <a:lnSpc>
                <a:spcPct val="90000"/>
              </a:lnSpc>
            </a:pPr>
            <a:r>
              <a:rPr lang="en-GB" sz="1700" dirty="0"/>
              <a:t>Professional, legal, ethical and sustainability issues related to higher education, employment, and professional practice.</a:t>
            </a:r>
          </a:p>
          <a:p>
            <a:pPr>
              <a:lnSpc>
                <a:spcPct val="90000"/>
              </a:lnSpc>
            </a:pPr>
            <a:r>
              <a:rPr lang="en-GB" sz="1700" dirty="0"/>
              <a:t>Introduction to statistics.</a:t>
            </a:r>
          </a:p>
          <a:p>
            <a:pPr>
              <a:lnSpc>
                <a:spcPct val="90000"/>
              </a:lnSpc>
            </a:pPr>
            <a:endParaRPr lang="en-GB" sz="1700" dirty="0"/>
          </a:p>
          <a:p>
            <a:pPr>
              <a:lnSpc>
                <a:spcPct val="90000"/>
              </a:lnSpc>
            </a:pPr>
            <a:endParaRPr lang="en-GB" sz="1700" dirty="0"/>
          </a:p>
          <a:p>
            <a:pPr>
              <a:lnSpc>
                <a:spcPct val="90000"/>
              </a:lnSpc>
            </a:pPr>
            <a:endParaRPr lang="en-GB" sz="1700" dirty="0"/>
          </a:p>
          <a:p>
            <a:pPr>
              <a:lnSpc>
                <a:spcPct val="90000"/>
              </a:lnSpc>
            </a:pPr>
            <a:endParaRPr lang="en-GB" sz="1700" dirty="0"/>
          </a:p>
          <a:p>
            <a:pPr>
              <a:lnSpc>
                <a:spcPct val="90000"/>
              </a:lnSpc>
            </a:pPr>
            <a:endParaRPr lang="en-GB" sz="1700" dirty="0"/>
          </a:p>
          <a:p>
            <a:pPr>
              <a:lnSpc>
                <a:spcPct val="90000"/>
              </a:lnSpc>
            </a:pPr>
            <a:endParaRPr lang="en-GB" sz="1700" dirty="0"/>
          </a:p>
          <a:p>
            <a:pPr marL="0" indent="0" algn="r">
              <a:lnSpc>
                <a:spcPct val="90000"/>
              </a:lnSpc>
              <a:buNone/>
            </a:pPr>
            <a:r>
              <a:rPr lang="en-GB" sz="1700" i="1" dirty="0"/>
              <a:t>Taken from the module directory</a:t>
            </a:r>
          </a:p>
        </p:txBody>
      </p:sp>
    </p:spTree>
    <p:extLst>
      <p:ext uri="{BB962C8B-B14F-4D97-AF65-F5344CB8AC3E}">
        <p14:creationId xmlns:p14="http://schemas.microsoft.com/office/powerpoint/2010/main" val="4198238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F8FA-11FD-CCB4-523D-3E258919D089}"/>
              </a:ext>
            </a:extLst>
          </p:cNvPr>
          <p:cNvSpPr>
            <a:spLocks noGrp="1"/>
          </p:cNvSpPr>
          <p:nvPr>
            <p:ph type="title"/>
          </p:nvPr>
        </p:nvSpPr>
        <p:spPr/>
        <p:txBody>
          <a:bodyPr/>
          <a:lstStyle/>
          <a:p>
            <a:r>
              <a:rPr lang="en-GB" dirty="0"/>
              <a:t>How will this module be taught?</a:t>
            </a:r>
          </a:p>
        </p:txBody>
      </p:sp>
      <p:graphicFrame>
        <p:nvGraphicFramePr>
          <p:cNvPr id="4" name="Table 4">
            <a:extLst>
              <a:ext uri="{FF2B5EF4-FFF2-40B4-BE49-F238E27FC236}">
                <a16:creationId xmlns:a16="http://schemas.microsoft.com/office/drawing/2014/main" id="{A9AF8CE1-4483-773C-DFE8-CFC1A4041A66}"/>
              </a:ext>
            </a:extLst>
          </p:cNvPr>
          <p:cNvGraphicFramePr>
            <a:graphicFrameLocks noGrp="1"/>
          </p:cNvGraphicFramePr>
          <p:nvPr>
            <p:ph idx="1"/>
            <p:extLst>
              <p:ext uri="{D42A27DB-BD31-4B8C-83A1-F6EECF244321}">
                <p14:modId xmlns:p14="http://schemas.microsoft.com/office/powerpoint/2010/main" val="228526915"/>
              </p:ext>
            </p:extLst>
          </p:nvPr>
        </p:nvGraphicFramePr>
        <p:xfrm>
          <a:off x="677863" y="2160588"/>
          <a:ext cx="8596311" cy="1854200"/>
        </p:xfrm>
        <a:graphic>
          <a:graphicData uri="http://schemas.openxmlformats.org/drawingml/2006/table">
            <a:tbl>
              <a:tblPr firstRow="1" bandRow="1">
                <a:tableStyleId>{5C22544A-7EE6-4342-B048-85BDC9FD1C3A}</a:tableStyleId>
              </a:tblPr>
              <a:tblGrid>
                <a:gridCol w="2865437">
                  <a:extLst>
                    <a:ext uri="{9D8B030D-6E8A-4147-A177-3AD203B41FA5}">
                      <a16:colId xmlns:a16="http://schemas.microsoft.com/office/drawing/2014/main" val="3156226741"/>
                    </a:ext>
                  </a:extLst>
                </a:gridCol>
                <a:gridCol w="2865437">
                  <a:extLst>
                    <a:ext uri="{9D8B030D-6E8A-4147-A177-3AD203B41FA5}">
                      <a16:colId xmlns:a16="http://schemas.microsoft.com/office/drawing/2014/main" val="2832343419"/>
                    </a:ext>
                  </a:extLst>
                </a:gridCol>
                <a:gridCol w="2865437">
                  <a:extLst>
                    <a:ext uri="{9D8B030D-6E8A-4147-A177-3AD203B41FA5}">
                      <a16:colId xmlns:a16="http://schemas.microsoft.com/office/drawing/2014/main" val="1500678733"/>
                    </a:ext>
                  </a:extLst>
                </a:gridCol>
              </a:tblGrid>
              <a:tr h="370840">
                <a:tc>
                  <a:txBody>
                    <a:bodyPr/>
                    <a:lstStyle/>
                    <a:p>
                      <a:r>
                        <a:rPr lang="en-GB" dirty="0"/>
                        <a:t>Activity Type</a:t>
                      </a:r>
                    </a:p>
                  </a:txBody>
                  <a:tcPr/>
                </a:tc>
                <a:tc>
                  <a:txBody>
                    <a:bodyPr/>
                    <a:lstStyle/>
                    <a:p>
                      <a:pPr algn="ctr"/>
                      <a:r>
                        <a:rPr lang="en-GB" dirty="0"/>
                        <a:t>Hours</a:t>
                      </a:r>
                    </a:p>
                  </a:txBody>
                  <a:tcPr/>
                </a:tc>
                <a:tc>
                  <a:txBody>
                    <a:bodyPr/>
                    <a:lstStyle/>
                    <a:p>
                      <a:pPr algn="ctr"/>
                      <a:r>
                        <a:rPr lang="en-GB" dirty="0"/>
                        <a:t>Percentage</a:t>
                      </a:r>
                    </a:p>
                  </a:txBody>
                  <a:tcPr/>
                </a:tc>
                <a:extLst>
                  <a:ext uri="{0D108BD9-81ED-4DB2-BD59-A6C34878D82A}">
                    <a16:rowId xmlns:a16="http://schemas.microsoft.com/office/drawing/2014/main" val="3523954888"/>
                  </a:ext>
                </a:extLst>
              </a:tr>
              <a:tr h="370840">
                <a:tc>
                  <a:txBody>
                    <a:bodyPr/>
                    <a:lstStyle/>
                    <a:p>
                      <a:r>
                        <a:rPr lang="en-GB" dirty="0"/>
                        <a:t>Scheduled learning</a:t>
                      </a:r>
                    </a:p>
                  </a:txBody>
                  <a:tcPr/>
                </a:tc>
                <a:tc>
                  <a:txBody>
                    <a:bodyPr/>
                    <a:lstStyle/>
                    <a:p>
                      <a:pPr algn="ctr"/>
                      <a:r>
                        <a:rPr lang="en-GB" dirty="0"/>
                        <a:t>20</a:t>
                      </a:r>
                    </a:p>
                  </a:txBody>
                  <a:tcPr/>
                </a:tc>
                <a:tc>
                  <a:txBody>
                    <a:bodyPr/>
                    <a:lstStyle/>
                    <a:p>
                      <a:pPr algn="ctr"/>
                      <a:r>
                        <a:rPr lang="en-GB" dirty="0"/>
                        <a:t>24%</a:t>
                      </a:r>
                    </a:p>
                  </a:txBody>
                  <a:tcPr/>
                </a:tc>
                <a:extLst>
                  <a:ext uri="{0D108BD9-81ED-4DB2-BD59-A6C34878D82A}">
                    <a16:rowId xmlns:a16="http://schemas.microsoft.com/office/drawing/2014/main" val="1251449452"/>
                  </a:ext>
                </a:extLst>
              </a:tr>
              <a:tr h="370840">
                <a:tc>
                  <a:txBody>
                    <a:bodyPr/>
                    <a:lstStyle/>
                    <a:p>
                      <a:r>
                        <a:rPr lang="en-GB" dirty="0"/>
                        <a:t>Independent learning</a:t>
                      </a:r>
                    </a:p>
                  </a:txBody>
                  <a:tcPr/>
                </a:tc>
                <a:tc>
                  <a:txBody>
                    <a:bodyPr/>
                    <a:lstStyle/>
                    <a:p>
                      <a:pPr algn="ctr"/>
                      <a:r>
                        <a:rPr lang="en-GB" dirty="0"/>
                        <a:t>63</a:t>
                      </a:r>
                    </a:p>
                  </a:txBody>
                  <a:tcPr/>
                </a:tc>
                <a:tc>
                  <a:txBody>
                    <a:bodyPr/>
                    <a:lstStyle/>
                    <a:p>
                      <a:pPr algn="ctr"/>
                      <a:r>
                        <a:rPr lang="en-GB" dirty="0"/>
                        <a:t>76%</a:t>
                      </a:r>
                    </a:p>
                  </a:txBody>
                  <a:tcPr/>
                </a:tc>
                <a:extLst>
                  <a:ext uri="{0D108BD9-81ED-4DB2-BD59-A6C34878D82A}">
                    <a16:rowId xmlns:a16="http://schemas.microsoft.com/office/drawing/2014/main" val="3560165683"/>
                  </a:ext>
                </a:extLst>
              </a:tr>
              <a:tr h="370840">
                <a:tc>
                  <a:txBody>
                    <a:bodyPr/>
                    <a:lstStyle/>
                    <a:p>
                      <a:r>
                        <a:rPr lang="en-GB" dirty="0"/>
                        <a:t>Placement learning</a:t>
                      </a:r>
                    </a:p>
                  </a:txBody>
                  <a:tcPr/>
                </a:tc>
                <a:tc>
                  <a:txBody>
                    <a:bodyPr/>
                    <a:lstStyle/>
                    <a:p>
                      <a:pPr algn="ctr"/>
                      <a:r>
                        <a:rPr lang="en-GB" dirty="0"/>
                        <a:t>0</a:t>
                      </a:r>
                    </a:p>
                  </a:txBody>
                  <a:tcPr/>
                </a:tc>
                <a:tc>
                  <a:txBody>
                    <a:bodyPr/>
                    <a:lstStyle/>
                    <a:p>
                      <a:pPr algn="ctr"/>
                      <a:r>
                        <a:rPr lang="en-GB" dirty="0"/>
                        <a:t>0%</a:t>
                      </a:r>
                    </a:p>
                  </a:txBody>
                  <a:tcPr/>
                </a:tc>
                <a:extLst>
                  <a:ext uri="{0D108BD9-81ED-4DB2-BD59-A6C34878D82A}">
                    <a16:rowId xmlns:a16="http://schemas.microsoft.com/office/drawing/2014/main" val="1645994065"/>
                  </a:ext>
                </a:extLst>
              </a:tr>
              <a:tr h="370840">
                <a:tc>
                  <a:txBody>
                    <a:bodyPr/>
                    <a:lstStyle/>
                    <a:p>
                      <a:r>
                        <a:rPr lang="en-GB" b="1" dirty="0"/>
                        <a:t>TOTAL</a:t>
                      </a:r>
                    </a:p>
                  </a:txBody>
                  <a:tcPr/>
                </a:tc>
                <a:tc>
                  <a:txBody>
                    <a:bodyPr/>
                    <a:lstStyle/>
                    <a:p>
                      <a:pPr algn="ctr"/>
                      <a:r>
                        <a:rPr lang="en-GB" b="1"/>
                        <a:t>83</a:t>
                      </a:r>
                      <a:endParaRPr lang="en-GB" b="1" dirty="0"/>
                    </a:p>
                  </a:txBody>
                  <a:tcPr/>
                </a:tc>
                <a:tc>
                  <a:txBody>
                    <a:bodyPr/>
                    <a:lstStyle/>
                    <a:p>
                      <a:pPr algn="ctr"/>
                      <a:r>
                        <a:rPr lang="en-GB" b="1" dirty="0"/>
                        <a:t>100%</a:t>
                      </a:r>
                    </a:p>
                  </a:txBody>
                  <a:tcPr/>
                </a:tc>
                <a:extLst>
                  <a:ext uri="{0D108BD9-81ED-4DB2-BD59-A6C34878D82A}">
                    <a16:rowId xmlns:a16="http://schemas.microsoft.com/office/drawing/2014/main" val="3087075290"/>
                  </a:ext>
                </a:extLst>
              </a:tr>
            </a:tbl>
          </a:graphicData>
        </a:graphic>
      </p:graphicFrame>
      <p:sp>
        <p:nvSpPr>
          <p:cNvPr id="5" name="TextBox 4">
            <a:extLst>
              <a:ext uri="{FF2B5EF4-FFF2-40B4-BE49-F238E27FC236}">
                <a16:creationId xmlns:a16="http://schemas.microsoft.com/office/drawing/2014/main" id="{61F76B8F-E104-8175-BC38-56A227F539B5}"/>
              </a:ext>
            </a:extLst>
          </p:cNvPr>
          <p:cNvSpPr txBox="1"/>
          <p:nvPr/>
        </p:nvSpPr>
        <p:spPr>
          <a:xfrm>
            <a:off x="677334" y="4572000"/>
            <a:ext cx="8596310" cy="923330"/>
          </a:xfrm>
          <a:prstGeom prst="rect">
            <a:avLst/>
          </a:prstGeom>
          <a:noFill/>
        </p:spPr>
        <p:txBody>
          <a:bodyPr wrap="square" rtlCol="0">
            <a:spAutoFit/>
          </a:bodyPr>
          <a:lstStyle/>
          <a:p>
            <a:r>
              <a:rPr lang="en-GB" dirty="0"/>
              <a:t>This means that one quarter of this module is taught in the classroom and three quarters is done by you outside of the classroom. There is no placement for this module.</a:t>
            </a:r>
          </a:p>
        </p:txBody>
      </p:sp>
    </p:spTree>
    <p:extLst>
      <p:ext uri="{BB962C8B-B14F-4D97-AF65-F5344CB8AC3E}">
        <p14:creationId xmlns:p14="http://schemas.microsoft.com/office/powerpoint/2010/main" val="5785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2F42-85CB-861D-9B29-5A1890CE0F8F}"/>
              </a:ext>
            </a:extLst>
          </p:cNvPr>
          <p:cNvSpPr>
            <a:spLocks noGrp="1"/>
          </p:cNvSpPr>
          <p:nvPr>
            <p:ph type="title"/>
          </p:nvPr>
        </p:nvSpPr>
        <p:spPr/>
        <p:txBody>
          <a:bodyPr/>
          <a:lstStyle/>
          <a:p>
            <a:r>
              <a:rPr lang="en-GB" dirty="0"/>
              <a:t>How is this module assessed?</a:t>
            </a:r>
          </a:p>
        </p:txBody>
      </p:sp>
      <p:sp>
        <p:nvSpPr>
          <p:cNvPr id="3" name="Content Placeholder 2">
            <a:extLst>
              <a:ext uri="{FF2B5EF4-FFF2-40B4-BE49-F238E27FC236}">
                <a16:creationId xmlns:a16="http://schemas.microsoft.com/office/drawing/2014/main" id="{61E5B372-3F99-57B4-36F9-AE7FF141880E}"/>
              </a:ext>
            </a:extLst>
          </p:cNvPr>
          <p:cNvSpPr>
            <a:spLocks noGrp="1"/>
          </p:cNvSpPr>
          <p:nvPr>
            <p:ph idx="1"/>
          </p:nvPr>
        </p:nvSpPr>
        <p:spPr/>
        <p:txBody>
          <a:bodyPr/>
          <a:lstStyle/>
          <a:p>
            <a:r>
              <a:rPr lang="en-GB" dirty="0"/>
              <a:t>Course-work based.</a:t>
            </a:r>
          </a:p>
          <a:p>
            <a:r>
              <a:rPr lang="en-GB" dirty="0"/>
              <a:t>Portfolio which makes up 100% of the grade.</a:t>
            </a:r>
          </a:p>
          <a:p>
            <a:r>
              <a:rPr lang="en-GB" dirty="0"/>
              <a:t>Produce a written report, reflecting and evidencing the academic and professional skills learned during the course of this module.</a:t>
            </a:r>
          </a:p>
          <a:p>
            <a:endParaRPr lang="en-GB" dirty="0"/>
          </a:p>
          <a:p>
            <a:pPr marL="914400" lvl="2" indent="0">
              <a:buNone/>
            </a:pPr>
            <a:r>
              <a:rPr lang="en-GB" sz="1800" dirty="0">
                <a:solidFill>
                  <a:srgbClr val="FF0000"/>
                </a:solidFill>
              </a:rPr>
              <a:t>Submission</a:t>
            </a:r>
            <a:r>
              <a:rPr lang="en-GB" dirty="0">
                <a:solidFill>
                  <a:srgbClr val="FF0000"/>
                </a:solidFill>
              </a:rPr>
              <a:t>:</a:t>
            </a:r>
            <a:r>
              <a:rPr lang="en-GB" sz="1800" dirty="0">
                <a:solidFill>
                  <a:srgbClr val="FF0000"/>
                </a:solidFill>
              </a:rPr>
              <a:t> </a:t>
            </a:r>
            <a:r>
              <a:rPr lang="en-GB" sz="1800" dirty="0">
                <a:solidFill>
                  <a:schemeClr val="tx1"/>
                </a:solidFill>
              </a:rPr>
              <a:t>January 10</a:t>
            </a:r>
            <a:r>
              <a:rPr lang="en-GB" sz="1800" baseline="30000" dirty="0">
                <a:solidFill>
                  <a:schemeClr val="tx1"/>
                </a:solidFill>
              </a:rPr>
              <a:t>th</a:t>
            </a:r>
            <a:r>
              <a:rPr lang="en-GB" sz="1800" dirty="0">
                <a:solidFill>
                  <a:schemeClr val="tx1"/>
                </a:solidFill>
              </a:rPr>
              <a:t> 2024, 3PM</a:t>
            </a:r>
            <a:endParaRPr lang="en-GB" dirty="0">
              <a:solidFill>
                <a:srgbClr val="FF0000"/>
              </a:solidFill>
            </a:endParaRPr>
          </a:p>
        </p:txBody>
      </p:sp>
    </p:spTree>
    <p:extLst>
      <p:ext uri="{BB962C8B-B14F-4D97-AF65-F5344CB8AC3E}">
        <p14:creationId xmlns:p14="http://schemas.microsoft.com/office/powerpoint/2010/main" val="1994428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wipe(down)">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1529B-E6E8-11BE-8C1E-FBD38544024C}"/>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3B50B2D7-9061-9CC4-6791-516B4A6D44EA}"/>
              </a:ext>
            </a:extLst>
          </p:cNvPr>
          <p:cNvSpPr>
            <a:spLocks noGrp="1"/>
          </p:cNvSpPr>
          <p:nvPr>
            <p:ph idx="1"/>
          </p:nvPr>
        </p:nvSpPr>
        <p:spPr/>
        <p:txBody>
          <a:bodyPr/>
          <a:lstStyle/>
          <a:p>
            <a:r>
              <a:rPr lang="en-GB" dirty="0"/>
              <a:t>Make sure you read the whole brief thoroughly for all assignments.</a:t>
            </a:r>
          </a:p>
          <a:p>
            <a:r>
              <a:rPr lang="en-GB" dirty="0"/>
              <a:t>Make sure you understand what is required for the assignment, if you are unsure then make sure you ask for clarification.</a:t>
            </a:r>
          </a:p>
          <a:p>
            <a:r>
              <a:rPr lang="en-GB" dirty="0"/>
              <a:t>Make sure you undertake ALL activities that are required for the assignment.</a:t>
            </a:r>
          </a:p>
          <a:p>
            <a:pPr lvl="1"/>
            <a:r>
              <a:rPr lang="en-GB" dirty="0"/>
              <a:t>If there are five parts to the assignment then each part is usually worth 20% of the grade.</a:t>
            </a:r>
          </a:p>
          <a:p>
            <a:pPr lvl="1"/>
            <a:r>
              <a:rPr lang="en-GB" dirty="0"/>
              <a:t>If you only submit three parts of the assignment you are instantly losing 40% of the available marks.</a:t>
            </a:r>
          </a:p>
          <a:p>
            <a:pPr lvl="1"/>
            <a:r>
              <a:rPr lang="en-GB" dirty="0"/>
              <a:t>This means that even if you score 100% in all of the tasks that were submitted, you can only score an absolute maximum of 60% for the assignment as a whole!</a:t>
            </a:r>
          </a:p>
        </p:txBody>
      </p:sp>
    </p:spTree>
    <p:extLst>
      <p:ext uri="{BB962C8B-B14F-4D97-AF65-F5344CB8AC3E}">
        <p14:creationId xmlns:p14="http://schemas.microsoft.com/office/powerpoint/2010/main" val="3688084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49619-13DE-9730-3CC5-EC50686B5CFB}"/>
              </a:ext>
            </a:extLst>
          </p:cNvPr>
          <p:cNvSpPr>
            <a:spLocks noGrp="1"/>
          </p:cNvSpPr>
          <p:nvPr>
            <p:ph type="title"/>
          </p:nvPr>
        </p:nvSpPr>
        <p:spPr/>
        <p:txBody>
          <a:bodyPr/>
          <a:lstStyle/>
          <a:p>
            <a:r>
              <a:rPr lang="en-GB" dirty="0"/>
              <a:t>Classification</a:t>
            </a:r>
          </a:p>
        </p:txBody>
      </p:sp>
      <p:sp>
        <p:nvSpPr>
          <p:cNvPr id="3" name="Content Placeholder 2">
            <a:extLst>
              <a:ext uri="{FF2B5EF4-FFF2-40B4-BE49-F238E27FC236}">
                <a16:creationId xmlns:a16="http://schemas.microsoft.com/office/drawing/2014/main" id="{11659954-7714-01F3-88A1-939F359819DD}"/>
              </a:ext>
            </a:extLst>
          </p:cNvPr>
          <p:cNvSpPr>
            <a:spLocks noGrp="1"/>
          </p:cNvSpPr>
          <p:nvPr>
            <p:ph idx="1"/>
          </p:nvPr>
        </p:nvSpPr>
        <p:spPr/>
        <p:txBody>
          <a:bodyPr/>
          <a:lstStyle/>
          <a:p>
            <a:pPr marL="0" indent="0">
              <a:buNone/>
            </a:pPr>
            <a:r>
              <a:rPr lang="en-GB" dirty="0"/>
              <a:t>Work is split into classifications and these depend on the marks you receive in your assignments:</a:t>
            </a:r>
          </a:p>
          <a:p>
            <a:pPr marL="0" indent="0">
              <a:buNone/>
            </a:pPr>
            <a:endParaRPr lang="en-GB" dirty="0"/>
          </a:p>
          <a:p>
            <a:r>
              <a:rPr lang="en-GB" dirty="0"/>
              <a:t>Distinction			70% or higher</a:t>
            </a:r>
          </a:p>
          <a:p>
            <a:r>
              <a:rPr lang="en-GB" dirty="0"/>
              <a:t>Merit					60-69%</a:t>
            </a:r>
          </a:p>
          <a:p>
            <a:r>
              <a:rPr lang="en-GB" dirty="0"/>
              <a:t>Pass					40-59%</a:t>
            </a:r>
          </a:p>
          <a:p>
            <a:r>
              <a:rPr lang="en-GB" dirty="0"/>
              <a:t>Fail					Less than 40%</a:t>
            </a:r>
          </a:p>
        </p:txBody>
      </p:sp>
    </p:spTree>
    <p:extLst>
      <p:ext uri="{BB962C8B-B14F-4D97-AF65-F5344CB8AC3E}">
        <p14:creationId xmlns:p14="http://schemas.microsoft.com/office/powerpoint/2010/main" val="4114776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FAED3-66C9-A957-6C78-02C9BF3A7C92}"/>
              </a:ext>
            </a:extLst>
          </p:cNvPr>
          <p:cNvSpPr>
            <a:spLocks noGrp="1"/>
          </p:cNvSpPr>
          <p:nvPr>
            <p:ph type="title"/>
          </p:nvPr>
        </p:nvSpPr>
        <p:spPr/>
        <p:txBody>
          <a:bodyPr/>
          <a:lstStyle/>
          <a:p>
            <a:r>
              <a:rPr lang="en-GB" dirty="0"/>
              <a:t>Getting a good classification</a:t>
            </a:r>
          </a:p>
        </p:txBody>
      </p:sp>
      <p:sp>
        <p:nvSpPr>
          <p:cNvPr id="3" name="Content Placeholder 2">
            <a:extLst>
              <a:ext uri="{FF2B5EF4-FFF2-40B4-BE49-F238E27FC236}">
                <a16:creationId xmlns:a16="http://schemas.microsoft.com/office/drawing/2014/main" id="{F34B4068-F2C8-5517-D7AB-A821AA6F0905}"/>
              </a:ext>
            </a:extLst>
          </p:cNvPr>
          <p:cNvSpPr>
            <a:spLocks noGrp="1"/>
          </p:cNvSpPr>
          <p:nvPr>
            <p:ph idx="1"/>
          </p:nvPr>
        </p:nvSpPr>
        <p:spPr/>
        <p:txBody>
          <a:bodyPr>
            <a:normAutofit fontScale="92500"/>
          </a:bodyPr>
          <a:lstStyle/>
          <a:p>
            <a:r>
              <a:rPr lang="en-GB" dirty="0"/>
              <a:t>The key to getting a good classification is </a:t>
            </a:r>
            <a:r>
              <a:rPr lang="en-GB" sz="2400" dirty="0"/>
              <a:t>CONSISTENCY.</a:t>
            </a:r>
          </a:p>
          <a:p>
            <a:r>
              <a:rPr lang="en-GB" dirty="0"/>
              <a:t>While it is possible to recover from lower scoring assignments it is very difficult! Even a single capped grade can considerably reduce your final grade.</a:t>
            </a:r>
          </a:p>
          <a:p>
            <a:endParaRPr lang="en-GB" dirty="0"/>
          </a:p>
          <a:p>
            <a:r>
              <a:rPr lang="en-GB" dirty="0"/>
              <a:t>A capped grade means that the highest you can score in the assignment is 40%, how do grades get capped?</a:t>
            </a:r>
          </a:p>
          <a:p>
            <a:endParaRPr lang="en-GB" dirty="0"/>
          </a:p>
          <a:p>
            <a:r>
              <a:rPr lang="en-GB" dirty="0"/>
              <a:t>If an assignment is turned in late, even by just a few hours, the grade is capped at 40%.</a:t>
            </a:r>
          </a:p>
          <a:p>
            <a:r>
              <a:rPr lang="en-GB" dirty="0"/>
              <a:t>If an exam or piece of coursework was failed and you’re doing a resit or second attempt, the grade is capped at 40%.</a:t>
            </a:r>
          </a:p>
        </p:txBody>
      </p:sp>
    </p:spTree>
    <p:extLst>
      <p:ext uri="{BB962C8B-B14F-4D97-AF65-F5344CB8AC3E}">
        <p14:creationId xmlns:p14="http://schemas.microsoft.com/office/powerpoint/2010/main" val="1581828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4FA8A-F3FE-519A-F2DC-38C4FF839142}"/>
              </a:ext>
            </a:extLst>
          </p:cNvPr>
          <p:cNvSpPr>
            <a:spLocks noGrp="1"/>
          </p:cNvSpPr>
          <p:nvPr>
            <p:ph type="title"/>
          </p:nvPr>
        </p:nvSpPr>
        <p:spPr/>
        <p:txBody>
          <a:bodyPr/>
          <a:lstStyle/>
          <a:p>
            <a:r>
              <a:rPr lang="en-GB" dirty="0"/>
              <a:t>Extenuating Circumstances</a:t>
            </a:r>
          </a:p>
        </p:txBody>
      </p:sp>
      <p:sp>
        <p:nvSpPr>
          <p:cNvPr id="3" name="Content Placeholder 2">
            <a:extLst>
              <a:ext uri="{FF2B5EF4-FFF2-40B4-BE49-F238E27FC236}">
                <a16:creationId xmlns:a16="http://schemas.microsoft.com/office/drawing/2014/main" id="{10A71820-CE9C-E233-705C-DA59C64C9371}"/>
              </a:ext>
            </a:extLst>
          </p:cNvPr>
          <p:cNvSpPr>
            <a:spLocks noGrp="1"/>
          </p:cNvSpPr>
          <p:nvPr>
            <p:ph idx="1"/>
          </p:nvPr>
        </p:nvSpPr>
        <p:spPr/>
        <p:txBody>
          <a:bodyPr/>
          <a:lstStyle/>
          <a:p>
            <a:r>
              <a:rPr lang="en-GB" dirty="0"/>
              <a:t>Sometimes we do find ourselves in situations that prevent us from taking an exam or submitting an assignment on time that are beyond our control.</a:t>
            </a:r>
          </a:p>
          <a:p>
            <a:r>
              <a:rPr lang="en-GB" dirty="0"/>
              <a:t>There is a process online to apply for extenuating circumstances meaning that, if your application is successful, you will not be capped at 40%.</a:t>
            </a:r>
          </a:p>
          <a:p>
            <a:r>
              <a:rPr lang="en-GB" dirty="0"/>
              <a:t>A guide to the process can be found </a:t>
            </a:r>
            <a:r>
              <a:rPr lang="en-GB" dirty="0">
                <a:hlinkClick r:id="rId2"/>
              </a:rPr>
              <a:t>here</a:t>
            </a:r>
            <a:r>
              <a:rPr lang="en-GB" dirty="0"/>
              <a:t>.</a:t>
            </a:r>
          </a:p>
          <a:p>
            <a:r>
              <a:rPr lang="en-GB" dirty="0"/>
              <a:t>Make sure you download and read this document so that you’re aware of the timescales and requirements in case you ever do need it.</a:t>
            </a:r>
          </a:p>
        </p:txBody>
      </p:sp>
    </p:spTree>
    <p:extLst>
      <p:ext uri="{BB962C8B-B14F-4D97-AF65-F5344CB8AC3E}">
        <p14:creationId xmlns:p14="http://schemas.microsoft.com/office/powerpoint/2010/main" val="1425398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36559-1166-D804-3332-297AEF21A3F0}"/>
              </a:ext>
            </a:extLst>
          </p:cNvPr>
          <p:cNvSpPr>
            <a:spLocks noGrp="1"/>
          </p:cNvSpPr>
          <p:nvPr>
            <p:ph type="title"/>
          </p:nvPr>
        </p:nvSpPr>
        <p:spPr/>
        <p:txBody>
          <a:bodyPr/>
          <a:lstStyle/>
          <a:p>
            <a:r>
              <a:rPr lang="en-GB" dirty="0"/>
              <a:t>So why is this module important?</a:t>
            </a:r>
          </a:p>
        </p:txBody>
      </p:sp>
      <p:sp>
        <p:nvSpPr>
          <p:cNvPr id="4" name="Text Placeholder 3">
            <a:extLst>
              <a:ext uri="{FF2B5EF4-FFF2-40B4-BE49-F238E27FC236}">
                <a16:creationId xmlns:a16="http://schemas.microsoft.com/office/drawing/2014/main" id="{B0BC8B26-ADD5-6FD9-7942-D2B74AC84C66}"/>
              </a:ext>
            </a:extLst>
          </p:cNvPr>
          <p:cNvSpPr>
            <a:spLocks noGrp="1"/>
          </p:cNvSpPr>
          <p:nvPr>
            <p:ph type="body" idx="1"/>
          </p:nvPr>
        </p:nvSpPr>
        <p:spPr/>
        <p:txBody>
          <a:bodyPr/>
          <a:lstStyle/>
          <a:p>
            <a:r>
              <a:rPr lang="en-GB" dirty="0"/>
              <a:t>1. Academic Reasons:</a:t>
            </a:r>
          </a:p>
        </p:txBody>
      </p:sp>
      <p:sp>
        <p:nvSpPr>
          <p:cNvPr id="5" name="Content Placeholder 4">
            <a:extLst>
              <a:ext uri="{FF2B5EF4-FFF2-40B4-BE49-F238E27FC236}">
                <a16:creationId xmlns:a16="http://schemas.microsoft.com/office/drawing/2014/main" id="{C8741164-EF80-8876-A9C4-E0834947E0C8}"/>
              </a:ext>
            </a:extLst>
          </p:cNvPr>
          <p:cNvSpPr>
            <a:spLocks noGrp="1"/>
          </p:cNvSpPr>
          <p:nvPr>
            <p:ph sz="half" idx="2"/>
          </p:nvPr>
        </p:nvSpPr>
        <p:spPr/>
        <p:txBody>
          <a:bodyPr/>
          <a:lstStyle/>
          <a:p>
            <a:r>
              <a:rPr lang="en-GB" dirty="0"/>
              <a:t>Data gathering.</a:t>
            </a:r>
          </a:p>
          <a:p>
            <a:r>
              <a:rPr lang="en-GB" dirty="0"/>
              <a:t>Report writing and referencing.</a:t>
            </a:r>
          </a:p>
          <a:p>
            <a:r>
              <a:rPr lang="en-GB" dirty="0"/>
              <a:t>Presentation techniques.</a:t>
            </a:r>
          </a:p>
          <a:p>
            <a:r>
              <a:rPr lang="en-GB" dirty="0"/>
              <a:t>All the skills you need to maximise your makes in this course.</a:t>
            </a:r>
          </a:p>
        </p:txBody>
      </p:sp>
      <p:sp>
        <p:nvSpPr>
          <p:cNvPr id="6" name="Text Placeholder 5">
            <a:extLst>
              <a:ext uri="{FF2B5EF4-FFF2-40B4-BE49-F238E27FC236}">
                <a16:creationId xmlns:a16="http://schemas.microsoft.com/office/drawing/2014/main" id="{BB680423-0FC6-9069-B30B-5572566419D9}"/>
              </a:ext>
            </a:extLst>
          </p:cNvPr>
          <p:cNvSpPr>
            <a:spLocks noGrp="1"/>
          </p:cNvSpPr>
          <p:nvPr>
            <p:ph type="body" sz="quarter" idx="3"/>
          </p:nvPr>
        </p:nvSpPr>
        <p:spPr/>
        <p:txBody>
          <a:bodyPr/>
          <a:lstStyle/>
          <a:p>
            <a:r>
              <a:rPr lang="en-GB" dirty="0"/>
              <a:t>2. Real-world Applications:</a:t>
            </a:r>
          </a:p>
        </p:txBody>
      </p:sp>
      <p:sp>
        <p:nvSpPr>
          <p:cNvPr id="7" name="Content Placeholder 6">
            <a:extLst>
              <a:ext uri="{FF2B5EF4-FFF2-40B4-BE49-F238E27FC236}">
                <a16:creationId xmlns:a16="http://schemas.microsoft.com/office/drawing/2014/main" id="{B801B75F-50CD-742A-9915-44641F354C84}"/>
              </a:ext>
            </a:extLst>
          </p:cNvPr>
          <p:cNvSpPr>
            <a:spLocks noGrp="1"/>
          </p:cNvSpPr>
          <p:nvPr>
            <p:ph sz="quarter" idx="4"/>
          </p:nvPr>
        </p:nvSpPr>
        <p:spPr/>
        <p:txBody>
          <a:bodyPr/>
          <a:lstStyle/>
          <a:p>
            <a:r>
              <a:rPr lang="en-GB" dirty="0"/>
              <a:t>Developing sustainable life-long learning skills.</a:t>
            </a:r>
          </a:p>
          <a:p>
            <a:r>
              <a:rPr lang="en-GB" dirty="0"/>
              <a:t>Developing transferable skills for employment.</a:t>
            </a:r>
          </a:p>
          <a:p>
            <a:r>
              <a:rPr lang="en-GB" dirty="0"/>
              <a:t>Developing techniques to make life easier in the long run.</a:t>
            </a:r>
          </a:p>
        </p:txBody>
      </p:sp>
    </p:spTree>
    <p:extLst>
      <p:ext uri="{BB962C8B-B14F-4D97-AF65-F5344CB8AC3E}">
        <p14:creationId xmlns:p14="http://schemas.microsoft.com/office/powerpoint/2010/main" val="1261494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p:cTn id="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4">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p:cTn id="12"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5">
                                            <p:txEl>
                                              <p:pRg st="0" end="0"/>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 calcmode="lin" valueType="num">
                                      <p:cBhvr>
                                        <p:cTn id="17"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8"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19" dur="500"/>
                                        <p:tgtEl>
                                          <p:spTgt spid="5">
                                            <p:txEl>
                                              <p:pRg st="1" end="1"/>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 calcmode="lin" valueType="num">
                                      <p:cBhvr>
                                        <p:cTn id="22"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3"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24" dur="500"/>
                                        <p:tgtEl>
                                          <p:spTgt spid="5">
                                            <p:txEl>
                                              <p:pRg st="2" end="2"/>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 calcmode="lin" valueType="num">
                                      <p:cBhvr>
                                        <p:cTn id="27" dur="500" fill="hold"/>
                                        <p:tgtEl>
                                          <p:spTgt spid="5">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5">
                                            <p:txEl>
                                              <p:pRg st="3" end="3"/>
                                            </p:txEl>
                                          </p:spTgt>
                                        </p:tgtEl>
                                        <p:attrNameLst>
                                          <p:attrName>ppt_h</p:attrName>
                                        </p:attrNameLst>
                                      </p:cBhvr>
                                      <p:tavLst>
                                        <p:tav tm="0">
                                          <p:val>
                                            <p:fltVal val="0"/>
                                          </p:val>
                                        </p:tav>
                                        <p:tav tm="100000">
                                          <p:val>
                                            <p:strVal val="#ppt_h"/>
                                          </p:val>
                                        </p:tav>
                                      </p:tavLst>
                                    </p:anim>
                                    <p:animEffect transition="in" filter="fade">
                                      <p:cBhvr>
                                        <p:cTn id="29" dur="500"/>
                                        <p:tgtEl>
                                          <p:spTgt spid="5">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53" presetClass="entr" presetSubtype="16" fill="hold" grpId="0" nodeType="click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 calcmode="lin" valueType="num">
                                      <p:cBhvr>
                                        <p:cTn id="34"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35"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36" dur="500"/>
                                        <p:tgtEl>
                                          <p:spTgt spid="6">
                                            <p:txEl>
                                              <p:pRg st="0" end="0"/>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53" presetClass="entr" presetSubtype="16" fill="hold" nodeType="clickEffect">
                                  <p:stCondLst>
                                    <p:cond delay="0"/>
                                  </p:stCondLst>
                                  <p:childTnLst>
                                    <p:set>
                                      <p:cBhvr>
                                        <p:cTn id="40" dur="1" fill="hold">
                                          <p:stCondLst>
                                            <p:cond delay="0"/>
                                          </p:stCondLst>
                                        </p:cTn>
                                        <p:tgtEl>
                                          <p:spTgt spid="7">
                                            <p:txEl>
                                              <p:pRg st="0" end="0"/>
                                            </p:txEl>
                                          </p:spTgt>
                                        </p:tgtEl>
                                        <p:attrNameLst>
                                          <p:attrName>style.visibility</p:attrName>
                                        </p:attrNameLst>
                                      </p:cBhvr>
                                      <p:to>
                                        <p:strVal val="visible"/>
                                      </p:to>
                                    </p:set>
                                    <p:anim calcmode="lin" valueType="num">
                                      <p:cBhvr>
                                        <p:cTn id="41" dur="500" fill="hold"/>
                                        <p:tgtEl>
                                          <p:spTgt spid="7">
                                            <p:txEl>
                                              <p:pRg st="0" end="0"/>
                                            </p:txEl>
                                          </p:spTgt>
                                        </p:tgtEl>
                                        <p:attrNameLst>
                                          <p:attrName>ppt_w</p:attrName>
                                        </p:attrNameLst>
                                      </p:cBhvr>
                                      <p:tavLst>
                                        <p:tav tm="0">
                                          <p:val>
                                            <p:fltVal val="0"/>
                                          </p:val>
                                        </p:tav>
                                        <p:tav tm="100000">
                                          <p:val>
                                            <p:strVal val="#ppt_w"/>
                                          </p:val>
                                        </p:tav>
                                      </p:tavLst>
                                    </p:anim>
                                    <p:anim calcmode="lin" valueType="num">
                                      <p:cBhvr>
                                        <p:cTn id="42" dur="500" fill="hold"/>
                                        <p:tgtEl>
                                          <p:spTgt spid="7">
                                            <p:txEl>
                                              <p:pRg st="0" end="0"/>
                                            </p:txEl>
                                          </p:spTgt>
                                        </p:tgtEl>
                                        <p:attrNameLst>
                                          <p:attrName>ppt_h</p:attrName>
                                        </p:attrNameLst>
                                      </p:cBhvr>
                                      <p:tavLst>
                                        <p:tav tm="0">
                                          <p:val>
                                            <p:fltVal val="0"/>
                                          </p:val>
                                        </p:tav>
                                        <p:tav tm="100000">
                                          <p:val>
                                            <p:strVal val="#ppt_h"/>
                                          </p:val>
                                        </p:tav>
                                      </p:tavLst>
                                    </p:anim>
                                    <p:animEffect transition="in" filter="fade">
                                      <p:cBhvr>
                                        <p:cTn id="43" dur="500"/>
                                        <p:tgtEl>
                                          <p:spTgt spid="7">
                                            <p:txEl>
                                              <p:pRg st="0" end="0"/>
                                            </p:txEl>
                                          </p:spTgt>
                                        </p:tgtEl>
                                      </p:cBhvr>
                                    </p:animEffect>
                                  </p:childTnLst>
                                </p:cTn>
                              </p:par>
                              <p:par>
                                <p:cTn id="44" presetID="53" presetClass="entr" presetSubtype="16" fill="hold" nodeType="withEffect">
                                  <p:stCondLst>
                                    <p:cond delay="0"/>
                                  </p:stCondLst>
                                  <p:childTnLst>
                                    <p:set>
                                      <p:cBhvr>
                                        <p:cTn id="45" dur="1" fill="hold">
                                          <p:stCondLst>
                                            <p:cond delay="0"/>
                                          </p:stCondLst>
                                        </p:cTn>
                                        <p:tgtEl>
                                          <p:spTgt spid="7">
                                            <p:txEl>
                                              <p:pRg st="1" end="1"/>
                                            </p:txEl>
                                          </p:spTgt>
                                        </p:tgtEl>
                                        <p:attrNameLst>
                                          <p:attrName>style.visibility</p:attrName>
                                        </p:attrNameLst>
                                      </p:cBhvr>
                                      <p:to>
                                        <p:strVal val="visible"/>
                                      </p:to>
                                    </p:set>
                                    <p:anim calcmode="lin" valueType="num">
                                      <p:cBhvr>
                                        <p:cTn id="46" dur="500" fill="hold"/>
                                        <p:tgtEl>
                                          <p:spTgt spid="7">
                                            <p:txEl>
                                              <p:pRg st="1" end="1"/>
                                            </p:txEl>
                                          </p:spTgt>
                                        </p:tgtEl>
                                        <p:attrNameLst>
                                          <p:attrName>ppt_w</p:attrName>
                                        </p:attrNameLst>
                                      </p:cBhvr>
                                      <p:tavLst>
                                        <p:tav tm="0">
                                          <p:val>
                                            <p:fltVal val="0"/>
                                          </p:val>
                                        </p:tav>
                                        <p:tav tm="100000">
                                          <p:val>
                                            <p:strVal val="#ppt_w"/>
                                          </p:val>
                                        </p:tav>
                                      </p:tavLst>
                                    </p:anim>
                                    <p:anim calcmode="lin" valueType="num">
                                      <p:cBhvr>
                                        <p:cTn id="47" dur="500" fill="hold"/>
                                        <p:tgtEl>
                                          <p:spTgt spid="7">
                                            <p:txEl>
                                              <p:pRg st="1" end="1"/>
                                            </p:txEl>
                                          </p:spTgt>
                                        </p:tgtEl>
                                        <p:attrNameLst>
                                          <p:attrName>ppt_h</p:attrName>
                                        </p:attrNameLst>
                                      </p:cBhvr>
                                      <p:tavLst>
                                        <p:tav tm="0">
                                          <p:val>
                                            <p:fltVal val="0"/>
                                          </p:val>
                                        </p:tav>
                                        <p:tav tm="100000">
                                          <p:val>
                                            <p:strVal val="#ppt_h"/>
                                          </p:val>
                                        </p:tav>
                                      </p:tavLst>
                                    </p:anim>
                                    <p:animEffect transition="in" filter="fade">
                                      <p:cBhvr>
                                        <p:cTn id="48" dur="500"/>
                                        <p:tgtEl>
                                          <p:spTgt spid="7">
                                            <p:txEl>
                                              <p:pRg st="1" end="1"/>
                                            </p:txEl>
                                          </p:spTgt>
                                        </p:tgtEl>
                                      </p:cBhvr>
                                    </p:animEffect>
                                  </p:childTnLst>
                                </p:cTn>
                              </p:par>
                              <p:par>
                                <p:cTn id="49" presetID="53" presetClass="entr" presetSubtype="16" fill="hold" nodeType="withEffect">
                                  <p:stCondLst>
                                    <p:cond delay="0"/>
                                  </p:stCondLst>
                                  <p:childTnLst>
                                    <p:set>
                                      <p:cBhvr>
                                        <p:cTn id="50" dur="1" fill="hold">
                                          <p:stCondLst>
                                            <p:cond delay="0"/>
                                          </p:stCondLst>
                                        </p:cTn>
                                        <p:tgtEl>
                                          <p:spTgt spid="7">
                                            <p:txEl>
                                              <p:pRg st="2" end="2"/>
                                            </p:txEl>
                                          </p:spTgt>
                                        </p:tgtEl>
                                        <p:attrNameLst>
                                          <p:attrName>style.visibility</p:attrName>
                                        </p:attrNameLst>
                                      </p:cBhvr>
                                      <p:to>
                                        <p:strVal val="visible"/>
                                      </p:to>
                                    </p:set>
                                    <p:anim calcmode="lin" valueType="num">
                                      <p:cBhvr>
                                        <p:cTn id="51" dur="500" fill="hold"/>
                                        <p:tgtEl>
                                          <p:spTgt spid="7">
                                            <p:txEl>
                                              <p:pRg st="2" end="2"/>
                                            </p:txEl>
                                          </p:spTgt>
                                        </p:tgtEl>
                                        <p:attrNameLst>
                                          <p:attrName>ppt_w</p:attrName>
                                        </p:attrNameLst>
                                      </p:cBhvr>
                                      <p:tavLst>
                                        <p:tav tm="0">
                                          <p:val>
                                            <p:fltVal val="0"/>
                                          </p:val>
                                        </p:tav>
                                        <p:tav tm="100000">
                                          <p:val>
                                            <p:strVal val="#ppt_w"/>
                                          </p:val>
                                        </p:tav>
                                      </p:tavLst>
                                    </p:anim>
                                    <p:anim calcmode="lin" valueType="num">
                                      <p:cBhvr>
                                        <p:cTn id="52" dur="500" fill="hold"/>
                                        <p:tgtEl>
                                          <p:spTgt spid="7">
                                            <p:txEl>
                                              <p:pRg st="2" end="2"/>
                                            </p:txEl>
                                          </p:spTgt>
                                        </p:tgtEl>
                                        <p:attrNameLst>
                                          <p:attrName>ppt_h</p:attrName>
                                        </p:attrNameLst>
                                      </p:cBhvr>
                                      <p:tavLst>
                                        <p:tav tm="0">
                                          <p:val>
                                            <p:fltVal val="0"/>
                                          </p:val>
                                        </p:tav>
                                        <p:tav tm="100000">
                                          <p:val>
                                            <p:strVal val="#ppt_h"/>
                                          </p:val>
                                        </p:tav>
                                      </p:tavLst>
                                    </p:anim>
                                    <p:animEffect transition="in" filter="fade">
                                      <p:cBhvr>
                                        <p:cTn id="53" dur="5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B4E0147-3997-6939-3C13-2E3CAB18C31E}"/>
              </a:ext>
            </a:extLst>
          </p:cNvPr>
          <p:cNvSpPr>
            <a:spLocks noGrp="1"/>
          </p:cNvSpPr>
          <p:nvPr>
            <p:ph type="title"/>
          </p:nvPr>
        </p:nvSpPr>
        <p:spPr/>
        <p:txBody>
          <a:bodyPr/>
          <a:lstStyle/>
          <a:p>
            <a:r>
              <a:rPr lang="en-GB" dirty="0"/>
              <a:t>A few general points…</a:t>
            </a:r>
          </a:p>
        </p:txBody>
      </p:sp>
      <p:sp>
        <p:nvSpPr>
          <p:cNvPr id="8" name="Content Placeholder 7">
            <a:extLst>
              <a:ext uri="{FF2B5EF4-FFF2-40B4-BE49-F238E27FC236}">
                <a16:creationId xmlns:a16="http://schemas.microsoft.com/office/drawing/2014/main" id="{05BD2C61-EDAE-DB74-27D2-D937DD0B643A}"/>
              </a:ext>
            </a:extLst>
          </p:cNvPr>
          <p:cNvSpPr>
            <a:spLocks noGrp="1"/>
          </p:cNvSpPr>
          <p:nvPr>
            <p:ph idx="1"/>
          </p:nvPr>
        </p:nvSpPr>
        <p:spPr/>
        <p:txBody>
          <a:bodyPr/>
          <a:lstStyle/>
          <a:p>
            <a:r>
              <a:rPr lang="en-GB" dirty="0"/>
              <a:t>No phones in class.</a:t>
            </a:r>
          </a:p>
          <a:p>
            <a:r>
              <a:rPr lang="en-GB" dirty="0"/>
              <a:t>Always submit work through Moodle and Turnitin so that it can be checked for plagiarism.</a:t>
            </a:r>
          </a:p>
          <a:p>
            <a:r>
              <a:rPr lang="en-GB" dirty="0"/>
              <a:t>Use your university email address, not a personal or work one.</a:t>
            </a:r>
          </a:p>
          <a:p>
            <a:r>
              <a:rPr lang="en-GB" dirty="0"/>
              <a:t>Report any compensatory measures as soon as possible</a:t>
            </a:r>
          </a:p>
          <a:p>
            <a:r>
              <a:rPr lang="en-GB" dirty="0"/>
              <a:t>Please tell me if there is something you don’t understand, if I don’t know I can’t help.</a:t>
            </a:r>
          </a:p>
        </p:txBody>
      </p:sp>
    </p:spTree>
    <p:extLst>
      <p:ext uri="{BB962C8B-B14F-4D97-AF65-F5344CB8AC3E}">
        <p14:creationId xmlns:p14="http://schemas.microsoft.com/office/powerpoint/2010/main" val="2316451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1B624-93DB-4ED4-4146-35EC90295606}"/>
              </a:ext>
            </a:extLst>
          </p:cNvPr>
          <p:cNvSpPr>
            <a:spLocks noGrp="1"/>
          </p:cNvSpPr>
          <p:nvPr>
            <p:ph type="title"/>
          </p:nvPr>
        </p:nvSpPr>
        <p:spPr/>
        <p:txBody>
          <a:bodyPr/>
          <a:lstStyle/>
          <a:p>
            <a:r>
              <a:rPr lang="en-GB" dirty="0"/>
              <a:t>Adjusting to University life…</a:t>
            </a:r>
          </a:p>
        </p:txBody>
      </p:sp>
      <p:sp>
        <p:nvSpPr>
          <p:cNvPr id="3" name="Content Placeholder 2">
            <a:extLst>
              <a:ext uri="{FF2B5EF4-FFF2-40B4-BE49-F238E27FC236}">
                <a16:creationId xmlns:a16="http://schemas.microsoft.com/office/drawing/2014/main" id="{E3BDB4B3-7C13-1BDD-53B5-F0077797D94F}"/>
              </a:ext>
            </a:extLst>
          </p:cNvPr>
          <p:cNvSpPr>
            <a:spLocks noGrp="1"/>
          </p:cNvSpPr>
          <p:nvPr>
            <p:ph idx="1"/>
          </p:nvPr>
        </p:nvSpPr>
        <p:spPr/>
        <p:txBody>
          <a:bodyPr>
            <a:normAutofit fontScale="92500" lnSpcReduction="10000"/>
          </a:bodyPr>
          <a:lstStyle/>
          <a:p>
            <a:r>
              <a:rPr lang="en-GB" dirty="0"/>
              <a:t>Stay organised and up to date with work.</a:t>
            </a:r>
          </a:p>
          <a:p>
            <a:pPr lvl="1"/>
            <a:r>
              <a:rPr lang="en-GB" dirty="0"/>
              <a:t>University teaching is very fast paced and it is easy to fall behind if you’re not prepared, make sure you keep up with the class work and put in the effort outside of class to avoid any issues.</a:t>
            </a:r>
          </a:p>
          <a:p>
            <a:r>
              <a:rPr lang="en-GB" dirty="0"/>
              <a:t>Manage your time carefully.</a:t>
            </a:r>
          </a:p>
          <a:p>
            <a:pPr lvl="1"/>
            <a:r>
              <a:rPr lang="en-GB" dirty="0"/>
              <a:t>While it is necessary to spend time studying outside of the classroom, it is important to maintain a good work/life balance. Make sure you factor in enough time to get enough sleep and have time to relax as well as study and maintain your work responsibilities, it is easy to overdo it and burn out.</a:t>
            </a:r>
          </a:p>
          <a:p>
            <a:r>
              <a:rPr lang="en-GB" dirty="0"/>
              <a:t>If in doubt, reach out.</a:t>
            </a:r>
          </a:p>
          <a:p>
            <a:pPr lvl="1"/>
            <a:r>
              <a:rPr lang="en-GB" dirty="0"/>
              <a:t>If you’re unsure of any of the course material, please ask for help from your lecturers. We’re here to help you learn after all.</a:t>
            </a:r>
          </a:p>
          <a:p>
            <a:r>
              <a:rPr lang="en-GB" dirty="0"/>
              <a:t>Enjoy your time </a:t>
            </a:r>
            <a:r>
              <a:rPr lang="en-GB"/>
              <a:t>here!</a:t>
            </a:r>
            <a:endParaRPr lang="en-GB" dirty="0"/>
          </a:p>
        </p:txBody>
      </p:sp>
    </p:spTree>
    <p:extLst>
      <p:ext uri="{BB962C8B-B14F-4D97-AF65-F5344CB8AC3E}">
        <p14:creationId xmlns:p14="http://schemas.microsoft.com/office/powerpoint/2010/main" val="542652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9D79520-A12B-49F0-5CF8-80068661E9B0}"/>
              </a:ext>
            </a:extLst>
          </p:cNvPr>
          <p:cNvSpPr>
            <a:spLocks noGrp="1"/>
          </p:cNvSpPr>
          <p:nvPr>
            <p:ph type="ctrTitle"/>
          </p:nvPr>
        </p:nvSpPr>
        <p:spPr/>
        <p:txBody>
          <a:bodyPr/>
          <a:lstStyle/>
          <a:p>
            <a:r>
              <a:rPr lang="en-GB" dirty="0"/>
              <a:t>Any questions so far?</a:t>
            </a:r>
          </a:p>
        </p:txBody>
      </p:sp>
      <p:sp>
        <p:nvSpPr>
          <p:cNvPr id="5" name="Subtitle 4">
            <a:extLst>
              <a:ext uri="{FF2B5EF4-FFF2-40B4-BE49-F238E27FC236}">
                <a16:creationId xmlns:a16="http://schemas.microsoft.com/office/drawing/2014/main" id="{693273B4-989D-FB8F-AF8A-262F415A750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63284765"/>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30702</TotalTime>
  <Words>1324</Words>
  <Application>Microsoft Office PowerPoint</Application>
  <PresentationFormat>Widescreen</PresentationFormat>
  <Paragraphs>127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Trebuchet MS</vt:lpstr>
      <vt:lpstr>Wingdings 3</vt:lpstr>
      <vt:lpstr>Facet</vt:lpstr>
      <vt:lpstr>OME Study Skills</vt:lpstr>
      <vt:lpstr>What is the difference between school and university?</vt:lpstr>
      <vt:lpstr>What are the aims of this module?</vt:lpstr>
      <vt:lpstr>Learning Outcomes</vt:lpstr>
      <vt:lpstr>Indicative Content</vt:lpstr>
      <vt:lpstr>Indicative Content cont.</vt:lpstr>
      <vt:lpstr>Indicative Content cont.</vt:lpstr>
      <vt:lpstr>How will this module be taught?</vt:lpstr>
      <vt:lpstr>How is this module assessed?</vt:lpstr>
      <vt:lpstr>Assignments</vt:lpstr>
      <vt:lpstr>Classification</vt:lpstr>
      <vt:lpstr>Getting a good classification</vt:lpstr>
      <vt:lpstr>Extenuating Circumstances</vt:lpstr>
      <vt:lpstr>So why is this module important?</vt:lpstr>
      <vt:lpstr>A few general points…</vt:lpstr>
      <vt:lpstr>Adjusting to University life…</vt:lpstr>
      <vt:lpstr>Any questions so far?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OME Study Skills</dc:title>
  <dc:creator>Jenni Steen</dc:creator>
  <cp:lastModifiedBy>Jenni Steen</cp:lastModifiedBy>
  <cp:revision>1</cp:revision>
  <dcterms:created xsi:type="dcterms:W3CDTF">2023-03-14T10:35:26Z</dcterms:created>
  <dcterms:modified xsi:type="dcterms:W3CDTF">2023-10-30T08:30:03Z</dcterms:modified>
</cp:coreProperties>
</file>