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256" r:id="rId2"/>
    <p:sldId id="288" r:id="rId3"/>
    <p:sldId id="289" r:id="rId4"/>
    <p:sldId id="276" r:id="rId5"/>
    <p:sldId id="277" r:id="rId6"/>
    <p:sldId id="292" r:id="rId7"/>
    <p:sldId id="293" r:id="rId8"/>
    <p:sldId id="294" r:id="rId9"/>
    <p:sldId id="295" r:id="rId10"/>
    <p:sldId id="296" r:id="rId11"/>
    <p:sldId id="297" r:id="rId12"/>
    <p:sldId id="285" r:id="rId13"/>
    <p:sldId id="29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pos="7512" userDrawn="1">
          <p15:clr>
            <a:srgbClr val="A4A3A4"/>
          </p15:clr>
        </p15:guide>
        <p15:guide id="4" pos="144" userDrawn="1">
          <p15:clr>
            <a:srgbClr val="A4A3A4"/>
          </p15:clr>
        </p15:guide>
        <p15:guide id="5" orient="horz" pos="624" userDrawn="1">
          <p15:clr>
            <a:srgbClr val="A4A3A4"/>
          </p15:clr>
        </p15:guide>
        <p15:guide id="6" orient="horz" pos="4056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E9FF22-D3C6-4AFC-8EA8-F42F7F5C88B2}" v="22" dt="2019-04-02T08:13:07.7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85003" autoAdjust="0"/>
  </p:normalViewPr>
  <p:slideViewPr>
    <p:cSldViewPr snapToGrid="0" showGuides="1">
      <p:cViewPr varScale="1">
        <p:scale>
          <a:sx n="61" d="100"/>
          <a:sy n="61" d="100"/>
        </p:scale>
        <p:origin x="894" y="66"/>
      </p:cViewPr>
      <p:guideLst>
        <p:guide orient="horz" pos="2328"/>
        <p:guide pos="3864"/>
        <p:guide pos="7512"/>
        <p:guide pos="144"/>
        <p:guide orient="horz" pos="624"/>
        <p:guide orient="horz" pos="405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04-01T09:45:06.877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D3BC9C-6C58-464F-B94E-FD73C5FB016E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0DC36-8EFA-4378-9855-E019C55AC4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053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F864C-44C4-4000-952D-01F31BFB3F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392E06-C914-467E-9D4F-BD763EDA2D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EFBAF-82E9-49AD-B2CF-7D154E024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D8006A-94B1-44F7-972D-56767EDE3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7BFAB-D84B-45E1-A0BD-2516AC14F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64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07FBE-061D-452C-A8A6-213063CFD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3535-1708-499D-B5D2-7D8F9FD18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06063-A112-49AB-80C8-504D99ECD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4C8D5-F898-4318-A76D-1FBD87329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6EC76-E8E8-4FFA-B671-7FA2F3EF5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287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2CABF-E3C1-431A-A69C-D4881CC43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84226-69DA-4211-B2C8-C29FD05A4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F82DB-B518-40FD-8A66-44B874C05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1CCEE-725F-4745-837B-87EFB70E7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1522A-E0E6-406B-BF30-A7C7A5729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041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C9BDC-6F21-4EF5-A8DD-E35E27EAC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68D5F-2AB6-42D3-A54E-AB3E603251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5AB07F-D5F7-402A-AE4E-027BF1CA91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08EDC-3863-43B9-93C7-37465DC73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7D452-958D-4159-A9A4-16DD29680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9654B6-1460-48B9-AC7E-592F68BAB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04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8C848-926A-4FD3-A311-A100A2662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ECD90-B4F0-4DFB-BB3D-F231020789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5A6C3A-033E-474B-AB97-D8291A04E7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32B928-3A23-4FCA-AD1F-E45A467B54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DC8376-6FC6-4A11-B0DB-9A148E9C00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80206F-8846-425C-A56E-16FFBA442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45E89F-12CF-4561-A5F2-1E05783A3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B4DFE4-927C-43B1-A061-5CB97FFB3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058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0E367-8DA0-4655-BCBC-F4280D864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EF9592-AA3C-4CF8-A5DB-4D010195A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C9377-F93E-4515-852A-264707755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ED076D-476B-42BA-8795-14FE6C1E6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551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A599B4-6AB2-4190-82B5-7667EE1E9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8FBFB3-AD86-4E39-B8AE-B4EC14528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A4AF55-C114-4B60-9A20-56B00A11B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200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83DA1-5CB8-405D-9613-8A9B7BC56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2BB15-A24D-42E9-9CAE-BB8272263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0849D-D3C3-462A-9751-4EAB0B9145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80DD20-7A20-4574-98A4-427795876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D0ED2B-71C4-421A-9DB0-676E00C10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4572A-ADFC-4C53-BCA2-42BDF693B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950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F5C67-EEEC-4AB0-9653-0F80D6B10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D50D6D-5277-4324-AF23-5FAF007834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75657-2BF9-4761-96B6-50EE3CFCF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3C3F7B-A4C8-4F9D-8165-BC5186EA0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696EA5-2FA2-464D-982F-C53E6426A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1B398-191B-4AB1-86ED-00D0046EA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601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7B869-BFB2-4C20-8AB1-46704BB3D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007DB-4F12-4428-9C48-5120DF0704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FA8DA-0E31-4CA6-BBFC-2467AAD1D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974BD-9845-459A-9AAA-12731E250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71B0A-FDFB-4B2C-A9EC-2334C5900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409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0B5D73-1652-4A8E-B5A3-101523D729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B7FB99-7425-444D-B602-01B672BCE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EA9C5-552A-48A1-AB54-ED54209B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3AAA3-4155-48FB-8F00-16DBE0C9C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694EAE-CB3C-4DEF-A66D-583C7AAC9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804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3445CA-54C1-4DDE-A216-DD2414E3F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6395A-6879-4E93-B24E-067F88AC1D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0FF5B-A6A6-4F0F-AA5D-3F0F69A43A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A1498-92C7-4E4B-8045-C9195F453964}" type="datetimeFigureOut">
              <a:rPr lang="en-US" smtClean="0"/>
              <a:t>4/3/2019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8FAA-76CC-42EF-8BE0-466A41BBAB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9FF02-6890-4E10-B958-1097AD32C6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789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00AEF-1595-4419-801B-6E36A33BB8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376036"/>
            <a:ext cx="9144000" cy="2492990"/>
          </a:xfrm>
        </p:spPr>
        <p:txBody>
          <a:bodyPr lIns="0" tIns="0" rIns="0" bIns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Project Management Analysis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accent4"/>
              </a:solidFill>
            </a:endParaRP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1C59176D-59A8-4C02-B448-EE01232FB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92319" y="-608242"/>
            <a:ext cx="2607364" cy="2607364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iamond 4">
            <a:extLst>
              <a:ext uri="{FF2B5EF4-FFF2-40B4-BE49-F238E27FC236}">
                <a16:creationId xmlns:a16="http://schemas.microsoft.com/office/drawing/2014/main" id="{A50B1817-3C7F-41BC-8557-7A00C928E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5258" y="-1770743"/>
            <a:ext cx="3541486" cy="3541486"/>
          </a:xfrm>
          <a:prstGeom prst="diamond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 descr="Icon of chart. ">
            <a:extLst>
              <a:ext uri="{FF2B5EF4-FFF2-40B4-BE49-F238E27FC236}">
                <a16:creationId xmlns:a16="http://schemas.microsoft.com/office/drawing/2014/main" id="{B95DF07A-CE7E-4D89-9AA0-25F4FFF3B9C7}"/>
              </a:ext>
            </a:extLst>
          </p:cNvPr>
          <p:cNvGrpSpPr/>
          <p:nvPr/>
        </p:nvGrpSpPr>
        <p:grpSpPr>
          <a:xfrm>
            <a:off x="5851021" y="3724968"/>
            <a:ext cx="489958" cy="492680"/>
            <a:chOff x="2025650" y="4786313"/>
            <a:chExt cx="285750" cy="287338"/>
          </a:xfrm>
          <a:solidFill>
            <a:schemeClr val="bg1"/>
          </a:solidFill>
        </p:grpSpPr>
        <p:sp>
          <p:nvSpPr>
            <p:cNvPr id="8" name="Freeform 565">
              <a:extLst>
                <a:ext uri="{FF2B5EF4-FFF2-40B4-BE49-F238E27FC236}">
                  <a16:creationId xmlns:a16="http://schemas.microsoft.com/office/drawing/2014/main" id="{548FC78B-EF83-4185-A63D-1A5A85640B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5650" y="4786313"/>
              <a:ext cx="285750" cy="287338"/>
            </a:xfrm>
            <a:custGeom>
              <a:avLst/>
              <a:gdLst>
                <a:gd name="T0" fmla="*/ 812 w 903"/>
                <a:gd name="T1" fmla="*/ 500 h 903"/>
                <a:gd name="T2" fmla="*/ 810 w 903"/>
                <a:gd name="T3" fmla="*/ 505 h 903"/>
                <a:gd name="T4" fmla="*/ 806 w 903"/>
                <a:gd name="T5" fmla="*/ 509 h 903"/>
                <a:gd name="T6" fmla="*/ 800 w 903"/>
                <a:gd name="T7" fmla="*/ 511 h 903"/>
                <a:gd name="T8" fmla="*/ 105 w 903"/>
                <a:gd name="T9" fmla="*/ 511 h 903"/>
                <a:gd name="T10" fmla="*/ 99 w 903"/>
                <a:gd name="T11" fmla="*/ 510 h 903"/>
                <a:gd name="T12" fmla="*/ 95 w 903"/>
                <a:gd name="T13" fmla="*/ 507 h 903"/>
                <a:gd name="T14" fmla="*/ 92 w 903"/>
                <a:gd name="T15" fmla="*/ 502 h 903"/>
                <a:gd name="T16" fmla="*/ 90 w 903"/>
                <a:gd name="T17" fmla="*/ 496 h 903"/>
                <a:gd name="T18" fmla="*/ 90 w 903"/>
                <a:gd name="T19" fmla="*/ 105 h 903"/>
                <a:gd name="T20" fmla="*/ 92 w 903"/>
                <a:gd name="T21" fmla="*/ 100 h 903"/>
                <a:gd name="T22" fmla="*/ 95 w 903"/>
                <a:gd name="T23" fmla="*/ 94 h 903"/>
                <a:gd name="T24" fmla="*/ 99 w 903"/>
                <a:gd name="T25" fmla="*/ 91 h 903"/>
                <a:gd name="T26" fmla="*/ 105 w 903"/>
                <a:gd name="T27" fmla="*/ 90 h 903"/>
                <a:gd name="T28" fmla="*/ 800 w 903"/>
                <a:gd name="T29" fmla="*/ 90 h 903"/>
                <a:gd name="T30" fmla="*/ 806 w 903"/>
                <a:gd name="T31" fmla="*/ 92 h 903"/>
                <a:gd name="T32" fmla="*/ 810 w 903"/>
                <a:gd name="T33" fmla="*/ 96 h 903"/>
                <a:gd name="T34" fmla="*/ 812 w 903"/>
                <a:gd name="T35" fmla="*/ 102 h 903"/>
                <a:gd name="T36" fmla="*/ 813 w 903"/>
                <a:gd name="T37" fmla="*/ 496 h 903"/>
                <a:gd name="T38" fmla="*/ 15 w 903"/>
                <a:gd name="T39" fmla="*/ 0 h 903"/>
                <a:gd name="T40" fmla="*/ 9 w 903"/>
                <a:gd name="T41" fmla="*/ 1 h 903"/>
                <a:gd name="T42" fmla="*/ 5 w 903"/>
                <a:gd name="T43" fmla="*/ 4 h 903"/>
                <a:gd name="T44" fmla="*/ 1 w 903"/>
                <a:gd name="T45" fmla="*/ 8 h 903"/>
                <a:gd name="T46" fmla="*/ 0 w 903"/>
                <a:gd name="T47" fmla="*/ 15 h 903"/>
                <a:gd name="T48" fmla="*/ 0 w 903"/>
                <a:gd name="T49" fmla="*/ 590 h 903"/>
                <a:gd name="T50" fmla="*/ 2 w 903"/>
                <a:gd name="T51" fmla="*/ 595 h 903"/>
                <a:gd name="T52" fmla="*/ 7 w 903"/>
                <a:gd name="T53" fmla="*/ 599 h 903"/>
                <a:gd name="T54" fmla="*/ 12 w 903"/>
                <a:gd name="T55" fmla="*/ 602 h 903"/>
                <a:gd name="T56" fmla="*/ 437 w 903"/>
                <a:gd name="T57" fmla="*/ 602 h 903"/>
                <a:gd name="T58" fmla="*/ 260 w 903"/>
                <a:gd name="T59" fmla="*/ 877 h 903"/>
                <a:gd name="T60" fmla="*/ 257 w 903"/>
                <a:gd name="T61" fmla="*/ 883 h 903"/>
                <a:gd name="T62" fmla="*/ 256 w 903"/>
                <a:gd name="T63" fmla="*/ 888 h 903"/>
                <a:gd name="T64" fmla="*/ 257 w 903"/>
                <a:gd name="T65" fmla="*/ 893 h 903"/>
                <a:gd name="T66" fmla="*/ 260 w 903"/>
                <a:gd name="T67" fmla="*/ 899 h 903"/>
                <a:gd name="T68" fmla="*/ 265 w 903"/>
                <a:gd name="T69" fmla="*/ 902 h 903"/>
                <a:gd name="T70" fmla="*/ 271 w 903"/>
                <a:gd name="T71" fmla="*/ 903 h 903"/>
                <a:gd name="T72" fmla="*/ 277 w 903"/>
                <a:gd name="T73" fmla="*/ 902 h 903"/>
                <a:gd name="T74" fmla="*/ 281 w 903"/>
                <a:gd name="T75" fmla="*/ 899 h 903"/>
                <a:gd name="T76" fmla="*/ 621 w 903"/>
                <a:gd name="T77" fmla="*/ 899 h 903"/>
                <a:gd name="T78" fmla="*/ 627 w 903"/>
                <a:gd name="T79" fmla="*/ 902 h 903"/>
                <a:gd name="T80" fmla="*/ 632 w 903"/>
                <a:gd name="T81" fmla="*/ 903 h 903"/>
                <a:gd name="T82" fmla="*/ 637 w 903"/>
                <a:gd name="T83" fmla="*/ 902 h 903"/>
                <a:gd name="T84" fmla="*/ 643 w 903"/>
                <a:gd name="T85" fmla="*/ 899 h 903"/>
                <a:gd name="T86" fmla="*/ 646 w 903"/>
                <a:gd name="T87" fmla="*/ 893 h 903"/>
                <a:gd name="T88" fmla="*/ 647 w 903"/>
                <a:gd name="T89" fmla="*/ 888 h 903"/>
                <a:gd name="T90" fmla="*/ 646 w 903"/>
                <a:gd name="T91" fmla="*/ 883 h 903"/>
                <a:gd name="T92" fmla="*/ 643 w 903"/>
                <a:gd name="T93" fmla="*/ 877 h 903"/>
                <a:gd name="T94" fmla="*/ 467 w 903"/>
                <a:gd name="T95" fmla="*/ 602 h 903"/>
                <a:gd name="T96" fmla="*/ 892 w 903"/>
                <a:gd name="T97" fmla="*/ 602 h 903"/>
                <a:gd name="T98" fmla="*/ 897 w 903"/>
                <a:gd name="T99" fmla="*/ 599 h 903"/>
                <a:gd name="T100" fmla="*/ 900 w 903"/>
                <a:gd name="T101" fmla="*/ 595 h 903"/>
                <a:gd name="T102" fmla="*/ 902 w 903"/>
                <a:gd name="T103" fmla="*/ 590 h 903"/>
                <a:gd name="T104" fmla="*/ 903 w 903"/>
                <a:gd name="T105" fmla="*/ 15 h 903"/>
                <a:gd name="T106" fmla="*/ 902 w 903"/>
                <a:gd name="T107" fmla="*/ 8 h 903"/>
                <a:gd name="T108" fmla="*/ 899 w 903"/>
                <a:gd name="T109" fmla="*/ 4 h 903"/>
                <a:gd name="T110" fmla="*/ 894 w 903"/>
                <a:gd name="T111" fmla="*/ 1 h 903"/>
                <a:gd name="T112" fmla="*/ 888 w 903"/>
                <a:gd name="T113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3" h="903">
                  <a:moveTo>
                    <a:pt x="813" y="496"/>
                  </a:moveTo>
                  <a:lnTo>
                    <a:pt x="812" y="500"/>
                  </a:lnTo>
                  <a:lnTo>
                    <a:pt x="811" y="502"/>
                  </a:lnTo>
                  <a:lnTo>
                    <a:pt x="810" y="505"/>
                  </a:lnTo>
                  <a:lnTo>
                    <a:pt x="808" y="507"/>
                  </a:lnTo>
                  <a:lnTo>
                    <a:pt x="806" y="509"/>
                  </a:lnTo>
                  <a:lnTo>
                    <a:pt x="804" y="510"/>
                  </a:lnTo>
                  <a:lnTo>
                    <a:pt x="800" y="511"/>
                  </a:lnTo>
                  <a:lnTo>
                    <a:pt x="797" y="511"/>
                  </a:lnTo>
                  <a:lnTo>
                    <a:pt x="105" y="511"/>
                  </a:lnTo>
                  <a:lnTo>
                    <a:pt x="102" y="511"/>
                  </a:lnTo>
                  <a:lnTo>
                    <a:pt x="99" y="510"/>
                  </a:lnTo>
                  <a:lnTo>
                    <a:pt x="97" y="509"/>
                  </a:lnTo>
                  <a:lnTo>
                    <a:pt x="95" y="507"/>
                  </a:lnTo>
                  <a:lnTo>
                    <a:pt x="93" y="505"/>
                  </a:lnTo>
                  <a:lnTo>
                    <a:pt x="92" y="502"/>
                  </a:lnTo>
                  <a:lnTo>
                    <a:pt x="90" y="500"/>
                  </a:lnTo>
                  <a:lnTo>
                    <a:pt x="90" y="496"/>
                  </a:lnTo>
                  <a:lnTo>
                    <a:pt x="90" y="316"/>
                  </a:lnTo>
                  <a:lnTo>
                    <a:pt x="90" y="105"/>
                  </a:lnTo>
                  <a:lnTo>
                    <a:pt x="90" y="102"/>
                  </a:lnTo>
                  <a:lnTo>
                    <a:pt x="92" y="100"/>
                  </a:lnTo>
                  <a:lnTo>
                    <a:pt x="93" y="96"/>
                  </a:lnTo>
                  <a:lnTo>
                    <a:pt x="95" y="94"/>
                  </a:lnTo>
                  <a:lnTo>
                    <a:pt x="97" y="92"/>
                  </a:lnTo>
                  <a:lnTo>
                    <a:pt x="99" y="91"/>
                  </a:lnTo>
                  <a:lnTo>
                    <a:pt x="102" y="90"/>
                  </a:lnTo>
                  <a:lnTo>
                    <a:pt x="105" y="90"/>
                  </a:lnTo>
                  <a:lnTo>
                    <a:pt x="798" y="90"/>
                  </a:lnTo>
                  <a:lnTo>
                    <a:pt x="800" y="90"/>
                  </a:lnTo>
                  <a:lnTo>
                    <a:pt x="804" y="91"/>
                  </a:lnTo>
                  <a:lnTo>
                    <a:pt x="806" y="92"/>
                  </a:lnTo>
                  <a:lnTo>
                    <a:pt x="808" y="94"/>
                  </a:lnTo>
                  <a:lnTo>
                    <a:pt x="810" y="96"/>
                  </a:lnTo>
                  <a:lnTo>
                    <a:pt x="811" y="100"/>
                  </a:lnTo>
                  <a:lnTo>
                    <a:pt x="812" y="102"/>
                  </a:lnTo>
                  <a:lnTo>
                    <a:pt x="813" y="105"/>
                  </a:lnTo>
                  <a:lnTo>
                    <a:pt x="813" y="496"/>
                  </a:lnTo>
                  <a:close/>
                  <a:moveTo>
                    <a:pt x="888" y="0"/>
                  </a:moveTo>
                  <a:lnTo>
                    <a:pt x="15" y="0"/>
                  </a:lnTo>
                  <a:lnTo>
                    <a:pt x="12" y="0"/>
                  </a:lnTo>
                  <a:lnTo>
                    <a:pt x="9" y="1"/>
                  </a:lnTo>
                  <a:lnTo>
                    <a:pt x="7" y="2"/>
                  </a:lnTo>
                  <a:lnTo>
                    <a:pt x="5" y="4"/>
                  </a:lnTo>
                  <a:lnTo>
                    <a:pt x="2" y="6"/>
                  </a:lnTo>
                  <a:lnTo>
                    <a:pt x="1" y="8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587"/>
                  </a:lnTo>
                  <a:lnTo>
                    <a:pt x="0" y="590"/>
                  </a:lnTo>
                  <a:lnTo>
                    <a:pt x="1" y="593"/>
                  </a:lnTo>
                  <a:lnTo>
                    <a:pt x="2" y="595"/>
                  </a:lnTo>
                  <a:lnTo>
                    <a:pt x="5" y="597"/>
                  </a:lnTo>
                  <a:lnTo>
                    <a:pt x="7" y="599"/>
                  </a:lnTo>
                  <a:lnTo>
                    <a:pt x="9" y="601"/>
                  </a:lnTo>
                  <a:lnTo>
                    <a:pt x="12" y="602"/>
                  </a:lnTo>
                  <a:lnTo>
                    <a:pt x="15" y="602"/>
                  </a:lnTo>
                  <a:lnTo>
                    <a:pt x="437" y="602"/>
                  </a:lnTo>
                  <a:lnTo>
                    <a:pt x="437" y="701"/>
                  </a:lnTo>
                  <a:lnTo>
                    <a:pt x="260" y="877"/>
                  </a:lnTo>
                  <a:lnTo>
                    <a:pt x="259" y="879"/>
                  </a:lnTo>
                  <a:lnTo>
                    <a:pt x="257" y="883"/>
                  </a:lnTo>
                  <a:lnTo>
                    <a:pt x="256" y="885"/>
                  </a:lnTo>
                  <a:lnTo>
                    <a:pt x="256" y="888"/>
                  </a:lnTo>
                  <a:lnTo>
                    <a:pt x="256" y="891"/>
                  </a:lnTo>
                  <a:lnTo>
                    <a:pt x="257" y="893"/>
                  </a:lnTo>
                  <a:lnTo>
                    <a:pt x="259" y="897"/>
                  </a:lnTo>
                  <a:lnTo>
                    <a:pt x="260" y="899"/>
                  </a:lnTo>
                  <a:lnTo>
                    <a:pt x="263" y="901"/>
                  </a:lnTo>
                  <a:lnTo>
                    <a:pt x="265" y="902"/>
                  </a:lnTo>
                  <a:lnTo>
                    <a:pt x="268" y="903"/>
                  </a:lnTo>
                  <a:lnTo>
                    <a:pt x="271" y="903"/>
                  </a:lnTo>
                  <a:lnTo>
                    <a:pt x="274" y="903"/>
                  </a:lnTo>
                  <a:lnTo>
                    <a:pt x="277" y="902"/>
                  </a:lnTo>
                  <a:lnTo>
                    <a:pt x="279" y="901"/>
                  </a:lnTo>
                  <a:lnTo>
                    <a:pt x="281" y="899"/>
                  </a:lnTo>
                  <a:lnTo>
                    <a:pt x="452" y="728"/>
                  </a:lnTo>
                  <a:lnTo>
                    <a:pt x="621" y="899"/>
                  </a:lnTo>
                  <a:lnTo>
                    <a:pt x="623" y="901"/>
                  </a:lnTo>
                  <a:lnTo>
                    <a:pt x="627" y="902"/>
                  </a:lnTo>
                  <a:lnTo>
                    <a:pt x="629" y="903"/>
                  </a:lnTo>
                  <a:lnTo>
                    <a:pt x="632" y="903"/>
                  </a:lnTo>
                  <a:lnTo>
                    <a:pt x="635" y="903"/>
                  </a:lnTo>
                  <a:lnTo>
                    <a:pt x="637" y="902"/>
                  </a:lnTo>
                  <a:lnTo>
                    <a:pt x="641" y="901"/>
                  </a:lnTo>
                  <a:lnTo>
                    <a:pt x="643" y="899"/>
                  </a:lnTo>
                  <a:lnTo>
                    <a:pt x="645" y="897"/>
                  </a:lnTo>
                  <a:lnTo>
                    <a:pt x="646" y="893"/>
                  </a:lnTo>
                  <a:lnTo>
                    <a:pt x="647" y="891"/>
                  </a:lnTo>
                  <a:lnTo>
                    <a:pt x="647" y="888"/>
                  </a:lnTo>
                  <a:lnTo>
                    <a:pt x="647" y="885"/>
                  </a:lnTo>
                  <a:lnTo>
                    <a:pt x="646" y="883"/>
                  </a:lnTo>
                  <a:lnTo>
                    <a:pt x="645" y="879"/>
                  </a:lnTo>
                  <a:lnTo>
                    <a:pt x="643" y="877"/>
                  </a:lnTo>
                  <a:lnTo>
                    <a:pt x="467" y="701"/>
                  </a:lnTo>
                  <a:lnTo>
                    <a:pt x="467" y="602"/>
                  </a:lnTo>
                  <a:lnTo>
                    <a:pt x="888" y="602"/>
                  </a:lnTo>
                  <a:lnTo>
                    <a:pt x="892" y="602"/>
                  </a:lnTo>
                  <a:lnTo>
                    <a:pt x="894" y="601"/>
                  </a:lnTo>
                  <a:lnTo>
                    <a:pt x="897" y="599"/>
                  </a:lnTo>
                  <a:lnTo>
                    <a:pt x="899" y="597"/>
                  </a:lnTo>
                  <a:lnTo>
                    <a:pt x="900" y="595"/>
                  </a:lnTo>
                  <a:lnTo>
                    <a:pt x="902" y="593"/>
                  </a:lnTo>
                  <a:lnTo>
                    <a:pt x="902" y="590"/>
                  </a:lnTo>
                  <a:lnTo>
                    <a:pt x="903" y="587"/>
                  </a:lnTo>
                  <a:lnTo>
                    <a:pt x="903" y="15"/>
                  </a:lnTo>
                  <a:lnTo>
                    <a:pt x="902" y="12"/>
                  </a:lnTo>
                  <a:lnTo>
                    <a:pt x="902" y="8"/>
                  </a:lnTo>
                  <a:lnTo>
                    <a:pt x="900" y="6"/>
                  </a:lnTo>
                  <a:lnTo>
                    <a:pt x="899" y="4"/>
                  </a:lnTo>
                  <a:lnTo>
                    <a:pt x="897" y="2"/>
                  </a:lnTo>
                  <a:lnTo>
                    <a:pt x="894" y="1"/>
                  </a:lnTo>
                  <a:lnTo>
                    <a:pt x="892" y="0"/>
                  </a:lnTo>
                  <a:lnTo>
                    <a:pt x="88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566">
              <a:extLst>
                <a:ext uri="{FF2B5EF4-FFF2-40B4-BE49-F238E27FC236}">
                  <a16:creationId xmlns:a16="http://schemas.microsoft.com/office/drawing/2014/main" id="{B7B50F87-A3AA-4FB6-9692-24BF5512F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054225" y="4843463"/>
              <a:ext cx="200025" cy="73025"/>
            </a:xfrm>
            <a:custGeom>
              <a:avLst/>
              <a:gdLst>
                <a:gd name="T0" fmla="*/ 151 w 632"/>
                <a:gd name="T1" fmla="*/ 151 h 226"/>
                <a:gd name="T2" fmla="*/ 157 w 632"/>
                <a:gd name="T3" fmla="*/ 149 h 226"/>
                <a:gd name="T4" fmla="*/ 161 w 632"/>
                <a:gd name="T5" fmla="*/ 146 h 226"/>
                <a:gd name="T6" fmla="*/ 288 w 632"/>
                <a:gd name="T7" fmla="*/ 217 h 226"/>
                <a:gd name="T8" fmla="*/ 292 w 632"/>
                <a:gd name="T9" fmla="*/ 223 h 226"/>
                <a:gd name="T10" fmla="*/ 299 w 632"/>
                <a:gd name="T11" fmla="*/ 226 h 226"/>
                <a:gd name="T12" fmla="*/ 302 w 632"/>
                <a:gd name="T13" fmla="*/ 226 h 226"/>
                <a:gd name="T14" fmla="*/ 307 w 632"/>
                <a:gd name="T15" fmla="*/ 225 h 226"/>
                <a:gd name="T16" fmla="*/ 313 w 632"/>
                <a:gd name="T17" fmla="*/ 222 h 226"/>
                <a:gd name="T18" fmla="*/ 471 w 632"/>
                <a:gd name="T19" fmla="*/ 191 h 226"/>
                <a:gd name="T20" fmla="*/ 477 w 632"/>
                <a:gd name="T21" fmla="*/ 195 h 226"/>
                <a:gd name="T22" fmla="*/ 483 w 632"/>
                <a:gd name="T23" fmla="*/ 196 h 226"/>
                <a:gd name="T24" fmla="*/ 488 w 632"/>
                <a:gd name="T25" fmla="*/ 194 h 226"/>
                <a:gd name="T26" fmla="*/ 494 w 632"/>
                <a:gd name="T27" fmla="*/ 191 h 226"/>
                <a:gd name="T28" fmla="*/ 631 w 632"/>
                <a:gd name="T29" fmla="*/ 23 h 226"/>
                <a:gd name="T30" fmla="*/ 632 w 632"/>
                <a:gd name="T31" fmla="*/ 16 h 226"/>
                <a:gd name="T32" fmla="*/ 632 w 632"/>
                <a:gd name="T33" fmla="*/ 11 h 226"/>
                <a:gd name="T34" fmla="*/ 629 w 632"/>
                <a:gd name="T35" fmla="*/ 5 h 226"/>
                <a:gd name="T36" fmla="*/ 625 w 632"/>
                <a:gd name="T37" fmla="*/ 2 h 226"/>
                <a:gd name="T38" fmla="*/ 619 w 632"/>
                <a:gd name="T39" fmla="*/ 0 h 226"/>
                <a:gd name="T40" fmla="*/ 613 w 632"/>
                <a:gd name="T41" fmla="*/ 1 h 226"/>
                <a:gd name="T42" fmla="*/ 607 w 632"/>
                <a:gd name="T43" fmla="*/ 3 h 226"/>
                <a:gd name="T44" fmla="*/ 481 w 632"/>
                <a:gd name="T45" fmla="*/ 159 h 226"/>
                <a:gd name="T46" fmla="*/ 415 w 632"/>
                <a:gd name="T47" fmla="*/ 93 h 226"/>
                <a:gd name="T48" fmla="*/ 409 w 632"/>
                <a:gd name="T49" fmla="*/ 91 h 226"/>
                <a:gd name="T50" fmla="*/ 404 w 632"/>
                <a:gd name="T51" fmla="*/ 91 h 226"/>
                <a:gd name="T52" fmla="*/ 398 w 632"/>
                <a:gd name="T53" fmla="*/ 93 h 226"/>
                <a:gd name="T54" fmla="*/ 307 w 632"/>
                <a:gd name="T55" fmla="*/ 185 h 226"/>
                <a:gd name="T56" fmla="*/ 247 w 632"/>
                <a:gd name="T57" fmla="*/ 39 h 226"/>
                <a:gd name="T58" fmla="*/ 242 w 632"/>
                <a:gd name="T59" fmla="*/ 34 h 226"/>
                <a:gd name="T60" fmla="*/ 234 w 632"/>
                <a:gd name="T61" fmla="*/ 33 h 226"/>
                <a:gd name="T62" fmla="*/ 227 w 632"/>
                <a:gd name="T63" fmla="*/ 35 h 226"/>
                <a:gd name="T64" fmla="*/ 144 w 632"/>
                <a:gd name="T65" fmla="*/ 121 h 226"/>
                <a:gd name="T66" fmla="*/ 12 w 632"/>
                <a:gd name="T67" fmla="*/ 121 h 226"/>
                <a:gd name="T68" fmla="*/ 7 w 632"/>
                <a:gd name="T69" fmla="*/ 123 h 226"/>
                <a:gd name="T70" fmla="*/ 3 w 632"/>
                <a:gd name="T71" fmla="*/ 128 h 226"/>
                <a:gd name="T72" fmla="*/ 0 w 632"/>
                <a:gd name="T73" fmla="*/ 133 h 226"/>
                <a:gd name="T74" fmla="*/ 0 w 632"/>
                <a:gd name="T75" fmla="*/ 138 h 226"/>
                <a:gd name="T76" fmla="*/ 3 w 632"/>
                <a:gd name="T77" fmla="*/ 144 h 226"/>
                <a:gd name="T78" fmla="*/ 7 w 632"/>
                <a:gd name="T79" fmla="*/ 148 h 226"/>
                <a:gd name="T80" fmla="*/ 12 w 632"/>
                <a:gd name="T81" fmla="*/ 150 h 226"/>
                <a:gd name="T82" fmla="*/ 15 w 632"/>
                <a:gd name="T83" fmla="*/ 151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32" h="226">
                  <a:moveTo>
                    <a:pt x="15" y="151"/>
                  </a:moveTo>
                  <a:lnTo>
                    <a:pt x="151" y="151"/>
                  </a:lnTo>
                  <a:lnTo>
                    <a:pt x="154" y="150"/>
                  </a:lnTo>
                  <a:lnTo>
                    <a:pt x="157" y="149"/>
                  </a:lnTo>
                  <a:lnTo>
                    <a:pt x="159" y="148"/>
                  </a:lnTo>
                  <a:lnTo>
                    <a:pt x="161" y="146"/>
                  </a:lnTo>
                  <a:lnTo>
                    <a:pt x="230" y="75"/>
                  </a:lnTo>
                  <a:lnTo>
                    <a:pt x="288" y="217"/>
                  </a:lnTo>
                  <a:lnTo>
                    <a:pt x="289" y="220"/>
                  </a:lnTo>
                  <a:lnTo>
                    <a:pt x="292" y="223"/>
                  </a:lnTo>
                  <a:lnTo>
                    <a:pt x="294" y="224"/>
                  </a:lnTo>
                  <a:lnTo>
                    <a:pt x="299" y="226"/>
                  </a:lnTo>
                  <a:lnTo>
                    <a:pt x="300" y="226"/>
                  </a:lnTo>
                  <a:lnTo>
                    <a:pt x="302" y="226"/>
                  </a:lnTo>
                  <a:lnTo>
                    <a:pt x="304" y="226"/>
                  </a:lnTo>
                  <a:lnTo>
                    <a:pt x="307" y="225"/>
                  </a:lnTo>
                  <a:lnTo>
                    <a:pt x="309" y="223"/>
                  </a:lnTo>
                  <a:lnTo>
                    <a:pt x="313" y="222"/>
                  </a:lnTo>
                  <a:lnTo>
                    <a:pt x="407" y="127"/>
                  </a:lnTo>
                  <a:lnTo>
                    <a:pt x="471" y="191"/>
                  </a:lnTo>
                  <a:lnTo>
                    <a:pt x="473" y="193"/>
                  </a:lnTo>
                  <a:lnTo>
                    <a:pt x="477" y="195"/>
                  </a:lnTo>
                  <a:lnTo>
                    <a:pt x="480" y="196"/>
                  </a:lnTo>
                  <a:lnTo>
                    <a:pt x="483" y="196"/>
                  </a:lnTo>
                  <a:lnTo>
                    <a:pt x="486" y="195"/>
                  </a:lnTo>
                  <a:lnTo>
                    <a:pt x="488" y="194"/>
                  </a:lnTo>
                  <a:lnTo>
                    <a:pt x="492" y="193"/>
                  </a:lnTo>
                  <a:lnTo>
                    <a:pt x="494" y="191"/>
                  </a:lnTo>
                  <a:lnTo>
                    <a:pt x="629" y="25"/>
                  </a:lnTo>
                  <a:lnTo>
                    <a:pt x="631" y="23"/>
                  </a:lnTo>
                  <a:lnTo>
                    <a:pt x="632" y="19"/>
                  </a:lnTo>
                  <a:lnTo>
                    <a:pt x="632" y="16"/>
                  </a:lnTo>
                  <a:lnTo>
                    <a:pt x="632" y="14"/>
                  </a:lnTo>
                  <a:lnTo>
                    <a:pt x="632" y="11"/>
                  </a:lnTo>
                  <a:lnTo>
                    <a:pt x="631" y="9"/>
                  </a:lnTo>
                  <a:lnTo>
                    <a:pt x="629" y="5"/>
                  </a:lnTo>
                  <a:lnTo>
                    <a:pt x="627" y="3"/>
                  </a:lnTo>
                  <a:lnTo>
                    <a:pt x="625" y="2"/>
                  </a:lnTo>
                  <a:lnTo>
                    <a:pt x="621" y="1"/>
                  </a:lnTo>
                  <a:lnTo>
                    <a:pt x="619" y="0"/>
                  </a:lnTo>
                  <a:lnTo>
                    <a:pt x="616" y="0"/>
                  </a:lnTo>
                  <a:lnTo>
                    <a:pt x="613" y="1"/>
                  </a:lnTo>
                  <a:lnTo>
                    <a:pt x="611" y="2"/>
                  </a:lnTo>
                  <a:lnTo>
                    <a:pt x="607" y="3"/>
                  </a:lnTo>
                  <a:lnTo>
                    <a:pt x="605" y="5"/>
                  </a:lnTo>
                  <a:lnTo>
                    <a:pt x="481" y="159"/>
                  </a:lnTo>
                  <a:lnTo>
                    <a:pt x="418" y="95"/>
                  </a:lnTo>
                  <a:lnTo>
                    <a:pt x="415" y="93"/>
                  </a:lnTo>
                  <a:lnTo>
                    <a:pt x="412" y="91"/>
                  </a:lnTo>
                  <a:lnTo>
                    <a:pt x="409" y="91"/>
                  </a:lnTo>
                  <a:lnTo>
                    <a:pt x="407" y="90"/>
                  </a:lnTo>
                  <a:lnTo>
                    <a:pt x="404" y="91"/>
                  </a:lnTo>
                  <a:lnTo>
                    <a:pt x="400" y="91"/>
                  </a:lnTo>
                  <a:lnTo>
                    <a:pt x="398" y="93"/>
                  </a:lnTo>
                  <a:lnTo>
                    <a:pt x="396" y="95"/>
                  </a:lnTo>
                  <a:lnTo>
                    <a:pt x="307" y="185"/>
                  </a:lnTo>
                  <a:lnTo>
                    <a:pt x="249" y="42"/>
                  </a:lnTo>
                  <a:lnTo>
                    <a:pt x="247" y="39"/>
                  </a:lnTo>
                  <a:lnTo>
                    <a:pt x="244" y="36"/>
                  </a:lnTo>
                  <a:lnTo>
                    <a:pt x="242" y="34"/>
                  </a:lnTo>
                  <a:lnTo>
                    <a:pt x="237" y="33"/>
                  </a:lnTo>
                  <a:lnTo>
                    <a:pt x="234" y="33"/>
                  </a:lnTo>
                  <a:lnTo>
                    <a:pt x="230" y="33"/>
                  </a:lnTo>
                  <a:lnTo>
                    <a:pt x="227" y="35"/>
                  </a:lnTo>
                  <a:lnTo>
                    <a:pt x="224" y="38"/>
                  </a:lnTo>
                  <a:lnTo>
                    <a:pt x="144" y="121"/>
                  </a:lnTo>
                  <a:lnTo>
                    <a:pt x="15" y="121"/>
                  </a:lnTo>
                  <a:lnTo>
                    <a:pt x="12" y="121"/>
                  </a:lnTo>
                  <a:lnTo>
                    <a:pt x="9" y="122"/>
                  </a:lnTo>
                  <a:lnTo>
                    <a:pt x="7" y="123"/>
                  </a:lnTo>
                  <a:lnTo>
                    <a:pt x="5" y="126"/>
                  </a:lnTo>
                  <a:lnTo>
                    <a:pt x="3" y="128"/>
                  </a:lnTo>
                  <a:lnTo>
                    <a:pt x="2" y="130"/>
                  </a:lnTo>
                  <a:lnTo>
                    <a:pt x="0" y="133"/>
                  </a:lnTo>
                  <a:lnTo>
                    <a:pt x="0" y="136"/>
                  </a:lnTo>
                  <a:lnTo>
                    <a:pt x="0" y="138"/>
                  </a:lnTo>
                  <a:lnTo>
                    <a:pt x="2" y="142"/>
                  </a:lnTo>
                  <a:lnTo>
                    <a:pt x="3" y="144"/>
                  </a:lnTo>
                  <a:lnTo>
                    <a:pt x="5" y="146"/>
                  </a:lnTo>
                  <a:lnTo>
                    <a:pt x="7" y="148"/>
                  </a:lnTo>
                  <a:lnTo>
                    <a:pt x="9" y="150"/>
                  </a:lnTo>
                  <a:lnTo>
                    <a:pt x="12" y="150"/>
                  </a:lnTo>
                  <a:lnTo>
                    <a:pt x="15" y="151"/>
                  </a:lnTo>
                  <a:lnTo>
                    <a:pt x="15" y="15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87849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00AEF-1595-4419-801B-6E36A33BB8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750" y="662940"/>
            <a:ext cx="10382250" cy="4985980"/>
          </a:xfrm>
        </p:spPr>
        <p:txBody>
          <a:bodyPr wrap="square" lIns="0" tIns="0" rIns="0" bIns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Daniel Ramsey</a:t>
            </a:r>
            <a:br>
              <a:rPr lang="en-US" b="1" dirty="0">
                <a:solidFill>
                  <a:schemeClr val="bg1"/>
                </a:solidFill>
              </a:rPr>
            </a:br>
            <a:r>
              <a:rPr lang="en-US" b="1" dirty="0">
                <a:solidFill>
                  <a:schemeClr val="bg1"/>
                </a:solidFill>
              </a:rPr>
              <a:t>1703665</a:t>
            </a:r>
            <a:br>
              <a:rPr lang="en-US" b="1" dirty="0">
                <a:solidFill>
                  <a:schemeClr val="bg1"/>
                </a:solidFill>
              </a:rPr>
            </a:br>
            <a:r>
              <a:rPr lang="en-US" b="1" dirty="0">
                <a:solidFill>
                  <a:schemeClr val="bg1"/>
                </a:solidFill>
              </a:rPr>
              <a:t>Project Management for Sustainability BMSP5008</a:t>
            </a:r>
            <a:br>
              <a:rPr lang="en-US" b="1" dirty="0">
                <a:solidFill>
                  <a:schemeClr val="bg1"/>
                </a:solidFill>
              </a:rPr>
            </a:br>
            <a:r>
              <a:rPr lang="en-US" b="1" dirty="0">
                <a:solidFill>
                  <a:schemeClr val="bg1"/>
                </a:solidFill>
              </a:rPr>
              <a:t>4</a:t>
            </a:r>
            <a:r>
              <a:rPr lang="en-US" b="1" baseline="30000" dirty="0">
                <a:solidFill>
                  <a:schemeClr val="bg1"/>
                </a:solidFill>
              </a:rPr>
              <a:t>TH</a:t>
            </a:r>
            <a:r>
              <a:rPr lang="en-US" b="1" dirty="0">
                <a:solidFill>
                  <a:schemeClr val="bg1"/>
                </a:solidFill>
              </a:rPr>
              <a:t> April 2019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accent4"/>
              </a:solidFill>
            </a:endParaRP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1C59176D-59A8-4C02-B448-EE01232FB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92319" y="-608242"/>
            <a:ext cx="2607364" cy="2607364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iamond 4">
            <a:extLst>
              <a:ext uri="{FF2B5EF4-FFF2-40B4-BE49-F238E27FC236}">
                <a16:creationId xmlns:a16="http://schemas.microsoft.com/office/drawing/2014/main" id="{A50B1817-3C7F-41BC-8557-7A00C928E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5258" y="-1770743"/>
            <a:ext cx="3541486" cy="3541486"/>
          </a:xfrm>
          <a:prstGeom prst="diamond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675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ibbs reflective cyc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360" y="548068"/>
            <a:ext cx="9052560" cy="564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057650" y="6189519"/>
            <a:ext cx="4366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Google Images</a:t>
            </a:r>
          </a:p>
        </p:txBody>
      </p:sp>
    </p:spTree>
    <p:extLst>
      <p:ext uri="{BB962C8B-B14F-4D97-AF65-F5344CB8AC3E}">
        <p14:creationId xmlns:p14="http://schemas.microsoft.com/office/powerpoint/2010/main" val="896504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>
            <a:extLst>
              <a:ext uri="{FF2B5EF4-FFF2-40B4-BE49-F238E27FC236}">
                <a16:creationId xmlns:a16="http://schemas.microsoft.com/office/drawing/2014/main" id="{364CFD90-D0E1-4BC3-9D8B-7503E2632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11626" y="1720850"/>
            <a:ext cx="3968750" cy="396875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B5981CF1-BC08-49F8-B0F9-AAF98EC674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2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Project Management Definitions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E3ECCC05-FF78-40FA-84FF-172821D8B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48275" y="2857500"/>
            <a:ext cx="1695450" cy="169545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PROJECT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6178536-4D8A-4FF2-BBDC-4B3E7E0FC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36673" y="1097577"/>
            <a:ext cx="4974590" cy="2939073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Involves planning and organization of a company’s resources to move a specific task, event or duty towards completion </a:t>
            </a:r>
            <a:r>
              <a:rPr lang="en-GB" sz="2000" b="1" dirty="0"/>
              <a:t>(Olivia </a:t>
            </a:r>
            <a:r>
              <a:rPr lang="en-GB" sz="2000" b="1" dirty="0" err="1"/>
              <a:t>Labarre</a:t>
            </a:r>
            <a:r>
              <a:rPr lang="en-GB" sz="2000" b="1" dirty="0"/>
              <a:t>, 2019).</a:t>
            </a:r>
          </a:p>
          <a:p>
            <a:pPr algn="ctr"/>
            <a:endParaRPr lang="en-US" sz="2000" b="1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52C5002-7E64-4069-ACA0-6876E54A9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943725" y="4342599"/>
            <a:ext cx="5160486" cy="2483651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Each definition varies but all equate to the same principle. First two are ore geared towards the PM, third is </a:t>
            </a:r>
            <a:r>
              <a:rPr lang="en-US" sz="2000" b="1"/>
              <a:t>team based.</a:t>
            </a:r>
            <a:endParaRPr lang="en-US" sz="2000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4A75A79-A67A-4A23-8588-7FC5EB9A5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82735" y="1108953"/>
            <a:ext cx="5246370" cy="262318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The application of knowledge, skills, tools and techniques to project activities to meet the project requirements </a:t>
            </a:r>
            <a:r>
              <a:rPr lang="en-GB" sz="2000" b="1" dirty="0"/>
              <a:t>(PMI, 2019</a:t>
            </a:r>
            <a:r>
              <a:rPr lang="en-GB" dirty="0"/>
              <a:t>).</a:t>
            </a:r>
          </a:p>
          <a:p>
            <a:pPr algn="ctr"/>
            <a:endParaRPr lang="en-US" sz="2000" b="1" dirty="0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D4D7D4B6-62C2-45AB-89A5-3A41DA021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82735" y="4374349"/>
            <a:ext cx="5467348" cy="2483651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Project management is the shared set of values, principles, processes and techniques – the governance – which is used by the project’s management team (not just the project manager) to deliver a successful project (Roberts, 2011).</a:t>
            </a:r>
            <a:endParaRPr lang="en-US" sz="2000" b="1" dirty="0"/>
          </a:p>
        </p:txBody>
      </p:sp>
      <p:sp>
        <p:nvSpPr>
          <p:cNvPr id="35" name="Freeform 4665" descr="Icon of graph. ">
            <a:extLst>
              <a:ext uri="{FF2B5EF4-FFF2-40B4-BE49-F238E27FC236}">
                <a16:creationId xmlns:a16="http://schemas.microsoft.com/office/drawing/2014/main" id="{557E39B2-E017-4E5C-B53E-DDE3B9D4C92C}"/>
              </a:ext>
            </a:extLst>
          </p:cNvPr>
          <p:cNvSpPr>
            <a:spLocks/>
          </p:cNvSpPr>
          <p:nvPr/>
        </p:nvSpPr>
        <p:spPr bwMode="auto">
          <a:xfrm>
            <a:off x="7877961" y="3531386"/>
            <a:ext cx="347679" cy="347679"/>
          </a:xfrm>
          <a:custGeom>
            <a:avLst/>
            <a:gdLst>
              <a:gd name="T0" fmla="*/ 761 w 904"/>
              <a:gd name="T1" fmla="*/ 213 h 903"/>
              <a:gd name="T2" fmla="*/ 754 w 904"/>
              <a:gd name="T3" fmla="*/ 225 h 903"/>
              <a:gd name="T4" fmla="*/ 576 w 904"/>
              <a:gd name="T5" fmla="*/ 277 h 903"/>
              <a:gd name="T6" fmla="*/ 498 w 904"/>
              <a:gd name="T7" fmla="*/ 298 h 903"/>
              <a:gd name="T8" fmla="*/ 431 w 904"/>
              <a:gd name="T9" fmla="*/ 329 h 903"/>
              <a:gd name="T10" fmla="*/ 578 w 904"/>
              <a:gd name="T11" fmla="*/ 170 h 903"/>
              <a:gd name="T12" fmla="*/ 618 w 904"/>
              <a:gd name="T13" fmla="*/ 180 h 903"/>
              <a:gd name="T14" fmla="*/ 661 w 904"/>
              <a:gd name="T15" fmla="*/ 169 h 903"/>
              <a:gd name="T16" fmla="*/ 693 w 904"/>
              <a:gd name="T17" fmla="*/ 141 h 903"/>
              <a:gd name="T18" fmla="*/ 707 w 904"/>
              <a:gd name="T19" fmla="*/ 99 h 903"/>
              <a:gd name="T20" fmla="*/ 701 w 904"/>
              <a:gd name="T21" fmla="*/ 55 h 903"/>
              <a:gd name="T22" fmla="*/ 676 w 904"/>
              <a:gd name="T23" fmla="*/ 20 h 903"/>
              <a:gd name="T24" fmla="*/ 636 w 904"/>
              <a:gd name="T25" fmla="*/ 2 h 903"/>
              <a:gd name="T26" fmla="*/ 591 w 904"/>
              <a:gd name="T27" fmla="*/ 4 h 903"/>
              <a:gd name="T28" fmla="*/ 554 w 904"/>
              <a:gd name="T29" fmla="*/ 25 h 903"/>
              <a:gd name="T30" fmla="*/ 531 w 904"/>
              <a:gd name="T31" fmla="*/ 63 h 903"/>
              <a:gd name="T32" fmla="*/ 532 w 904"/>
              <a:gd name="T33" fmla="*/ 118 h 903"/>
              <a:gd name="T34" fmla="*/ 369 w 904"/>
              <a:gd name="T35" fmla="*/ 289 h 903"/>
              <a:gd name="T36" fmla="*/ 325 w 904"/>
              <a:gd name="T37" fmla="*/ 289 h 903"/>
              <a:gd name="T38" fmla="*/ 294 w 904"/>
              <a:gd name="T39" fmla="*/ 308 h 903"/>
              <a:gd name="T40" fmla="*/ 275 w 904"/>
              <a:gd name="T41" fmla="*/ 338 h 903"/>
              <a:gd name="T42" fmla="*/ 275 w 904"/>
              <a:gd name="T43" fmla="*/ 383 h 903"/>
              <a:gd name="T44" fmla="*/ 113 w 904"/>
              <a:gd name="T45" fmla="*/ 545 h 903"/>
              <a:gd name="T46" fmla="*/ 64 w 904"/>
              <a:gd name="T47" fmla="*/ 546 h 903"/>
              <a:gd name="T48" fmla="*/ 26 w 904"/>
              <a:gd name="T49" fmla="*/ 568 h 903"/>
              <a:gd name="T50" fmla="*/ 5 w 904"/>
              <a:gd name="T51" fmla="*/ 605 h 903"/>
              <a:gd name="T52" fmla="*/ 3 w 904"/>
              <a:gd name="T53" fmla="*/ 650 h 903"/>
              <a:gd name="T54" fmla="*/ 21 w 904"/>
              <a:gd name="T55" fmla="*/ 690 h 903"/>
              <a:gd name="T56" fmla="*/ 56 w 904"/>
              <a:gd name="T57" fmla="*/ 716 h 903"/>
              <a:gd name="T58" fmla="*/ 100 w 904"/>
              <a:gd name="T59" fmla="*/ 722 h 903"/>
              <a:gd name="T60" fmla="*/ 142 w 904"/>
              <a:gd name="T61" fmla="*/ 706 h 903"/>
              <a:gd name="T62" fmla="*/ 170 w 904"/>
              <a:gd name="T63" fmla="*/ 675 h 903"/>
              <a:gd name="T64" fmla="*/ 181 w 904"/>
              <a:gd name="T65" fmla="*/ 632 h 903"/>
              <a:gd name="T66" fmla="*/ 171 w 904"/>
              <a:gd name="T67" fmla="*/ 591 h 903"/>
              <a:gd name="T68" fmla="*/ 316 w 904"/>
              <a:gd name="T69" fmla="*/ 430 h 903"/>
              <a:gd name="T70" fmla="*/ 286 w 904"/>
              <a:gd name="T71" fmla="*/ 538 h 903"/>
              <a:gd name="T72" fmla="*/ 271 w 904"/>
              <a:gd name="T73" fmla="*/ 753 h 903"/>
              <a:gd name="T74" fmla="*/ 216 w 904"/>
              <a:gd name="T75" fmla="*/ 757 h 903"/>
              <a:gd name="T76" fmla="*/ 212 w 904"/>
              <a:gd name="T77" fmla="*/ 888 h 903"/>
              <a:gd name="T78" fmla="*/ 218 w 904"/>
              <a:gd name="T79" fmla="*/ 901 h 903"/>
              <a:gd name="T80" fmla="*/ 349 w 904"/>
              <a:gd name="T81" fmla="*/ 903 h 903"/>
              <a:gd name="T82" fmla="*/ 361 w 904"/>
              <a:gd name="T83" fmla="*/ 894 h 903"/>
              <a:gd name="T84" fmla="*/ 361 w 904"/>
              <a:gd name="T85" fmla="*/ 762 h 903"/>
              <a:gd name="T86" fmla="*/ 349 w 904"/>
              <a:gd name="T87" fmla="*/ 753 h 903"/>
              <a:gd name="T88" fmla="*/ 305 w 904"/>
              <a:gd name="T89" fmla="*/ 597 h 903"/>
              <a:gd name="T90" fmla="*/ 343 w 904"/>
              <a:gd name="T91" fmla="*/ 469 h 903"/>
              <a:gd name="T92" fmla="*/ 383 w 904"/>
              <a:gd name="T93" fmla="*/ 426 h 903"/>
              <a:gd name="T94" fmla="*/ 418 w 904"/>
              <a:gd name="T95" fmla="*/ 383 h 903"/>
              <a:gd name="T96" fmla="*/ 471 w 904"/>
              <a:gd name="T97" fmla="*/ 342 h 903"/>
              <a:gd name="T98" fmla="*/ 544 w 904"/>
              <a:gd name="T99" fmla="*/ 315 h 903"/>
              <a:gd name="T100" fmla="*/ 627 w 904"/>
              <a:gd name="T101" fmla="*/ 302 h 903"/>
              <a:gd name="T102" fmla="*/ 754 w 904"/>
              <a:gd name="T103" fmla="*/ 348 h 903"/>
              <a:gd name="T104" fmla="*/ 763 w 904"/>
              <a:gd name="T105" fmla="*/ 360 h 903"/>
              <a:gd name="T106" fmla="*/ 895 w 904"/>
              <a:gd name="T107" fmla="*/ 360 h 903"/>
              <a:gd name="T108" fmla="*/ 904 w 904"/>
              <a:gd name="T109" fmla="*/ 348 h 903"/>
              <a:gd name="T110" fmla="*/ 902 w 904"/>
              <a:gd name="T111" fmla="*/ 217 h 903"/>
              <a:gd name="T112" fmla="*/ 889 w 904"/>
              <a:gd name="T113" fmla="*/ 211 h 9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904" h="903">
                <a:moveTo>
                  <a:pt x="889" y="211"/>
                </a:moveTo>
                <a:lnTo>
                  <a:pt x="768" y="211"/>
                </a:lnTo>
                <a:lnTo>
                  <a:pt x="765" y="211"/>
                </a:lnTo>
                <a:lnTo>
                  <a:pt x="763" y="212"/>
                </a:lnTo>
                <a:lnTo>
                  <a:pt x="761" y="213"/>
                </a:lnTo>
                <a:lnTo>
                  <a:pt x="758" y="215"/>
                </a:lnTo>
                <a:lnTo>
                  <a:pt x="756" y="217"/>
                </a:lnTo>
                <a:lnTo>
                  <a:pt x="755" y="220"/>
                </a:lnTo>
                <a:lnTo>
                  <a:pt x="754" y="222"/>
                </a:lnTo>
                <a:lnTo>
                  <a:pt x="754" y="225"/>
                </a:lnTo>
                <a:lnTo>
                  <a:pt x="754" y="271"/>
                </a:lnTo>
                <a:lnTo>
                  <a:pt x="663" y="271"/>
                </a:lnTo>
                <a:lnTo>
                  <a:pt x="627" y="272"/>
                </a:lnTo>
                <a:lnTo>
                  <a:pt x="593" y="275"/>
                </a:lnTo>
                <a:lnTo>
                  <a:pt x="576" y="277"/>
                </a:lnTo>
                <a:lnTo>
                  <a:pt x="561" y="281"/>
                </a:lnTo>
                <a:lnTo>
                  <a:pt x="545" y="284"/>
                </a:lnTo>
                <a:lnTo>
                  <a:pt x="529" y="287"/>
                </a:lnTo>
                <a:lnTo>
                  <a:pt x="513" y="292"/>
                </a:lnTo>
                <a:lnTo>
                  <a:pt x="498" y="298"/>
                </a:lnTo>
                <a:lnTo>
                  <a:pt x="484" y="302"/>
                </a:lnTo>
                <a:lnTo>
                  <a:pt x="470" y="309"/>
                </a:lnTo>
                <a:lnTo>
                  <a:pt x="457" y="315"/>
                </a:lnTo>
                <a:lnTo>
                  <a:pt x="443" y="323"/>
                </a:lnTo>
                <a:lnTo>
                  <a:pt x="431" y="329"/>
                </a:lnTo>
                <a:lnTo>
                  <a:pt x="418" y="337"/>
                </a:lnTo>
                <a:lnTo>
                  <a:pt x="415" y="328"/>
                </a:lnTo>
                <a:lnTo>
                  <a:pt x="409" y="319"/>
                </a:lnTo>
                <a:lnTo>
                  <a:pt x="565" y="163"/>
                </a:lnTo>
                <a:lnTo>
                  <a:pt x="578" y="170"/>
                </a:lnTo>
                <a:lnTo>
                  <a:pt x="590" y="176"/>
                </a:lnTo>
                <a:lnTo>
                  <a:pt x="597" y="178"/>
                </a:lnTo>
                <a:lnTo>
                  <a:pt x="604" y="179"/>
                </a:lnTo>
                <a:lnTo>
                  <a:pt x="610" y="180"/>
                </a:lnTo>
                <a:lnTo>
                  <a:pt x="618" y="180"/>
                </a:lnTo>
                <a:lnTo>
                  <a:pt x="627" y="180"/>
                </a:lnTo>
                <a:lnTo>
                  <a:pt x="636" y="178"/>
                </a:lnTo>
                <a:lnTo>
                  <a:pt x="644" y="176"/>
                </a:lnTo>
                <a:lnTo>
                  <a:pt x="653" y="173"/>
                </a:lnTo>
                <a:lnTo>
                  <a:pt x="661" y="169"/>
                </a:lnTo>
                <a:lnTo>
                  <a:pt x="668" y="164"/>
                </a:lnTo>
                <a:lnTo>
                  <a:pt x="676" y="160"/>
                </a:lnTo>
                <a:lnTo>
                  <a:pt x="681" y="154"/>
                </a:lnTo>
                <a:lnTo>
                  <a:pt x="687" y="147"/>
                </a:lnTo>
                <a:lnTo>
                  <a:pt x="693" y="141"/>
                </a:lnTo>
                <a:lnTo>
                  <a:pt x="697" y="133"/>
                </a:lnTo>
                <a:lnTo>
                  <a:pt x="701" y="125"/>
                </a:lnTo>
                <a:lnTo>
                  <a:pt x="704" y="117"/>
                </a:lnTo>
                <a:lnTo>
                  <a:pt x="706" y="108"/>
                </a:lnTo>
                <a:lnTo>
                  <a:pt x="707" y="99"/>
                </a:lnTo>
                <a:lnTo>
                  <a:pt x="709" y="90"/>
                </a:lnTo>
                <a:lnTo>
                  <a:pt x="707" y="81"/>
                </a:lnTo>
                <a:lnTo>
                  <a:pt x="706" y="72"/>
                </a:lnTo>
                <a:lnTo>
                  <a:pt x="704" y="63"/>
                </a:lnTo>
                <a:lnTo>
                  <a:pt x="701" y="55"/>
                </a:lnTo>
                <a:lnTo>
                  <a:pt x="697" y="47"/>
                </a:lnTo>
                <a:lnTo>
                  <a:pt x="693" y="39"/>
                </a:lnTo>
                <a:lnTo>
                  <a:pt x="687" y="32"/>
                </a:lnTo>
                <a:lnTo>
                  <a:pt x="681" y="25"/>
                </a:lnTo>
                <a:lnTo>
                  <a:pt x="676" y="20"/>
                </a:lnTo>
                <a:lnTo>
                  <a:pt x="668" y="15"/>
                </a:lnTo>
                <a:lnTo>
                  <a:pt x="661" y="11"/>
                </a:lnTo>
                <a:lnTo>
                  <a:pt x="653" y="6"/>
                </a:lnTo>
                <a:lnTo>
                  <a:pt x="644" y="4"/>
                </a:lnTo>
                <a:lnTo>
                  <a:pt x="636" y="2"/>
                </a:lnTo>
                <a:lnTo>
                  <a:pt x="627" y="0"/>
                </a:lnTo>
                <a:lnTo>
                  <a:pt x="618" y="0"/>
                </a:lnTo>
                <a:lnTo>
                  <a:pt x="609" y="0"/>
                </a:lnTo>
                <a:lnTo>
                  <a:pt x="600" y="2"/>
                </a:lnTo>
                <a:lnTo>
                  <a:pt x="591" y="4"/>
                </a:lnTo>
                <a:lnTo>
                  <a:pt x="583" y="6"/>
                </a:lnTo>
                <a:lnTo>
                  <a:pt x="575" y="11"/>
                </a:lnTo>
                <a:lnTo>
                  <a:pt x="567" y="15"/>
                </a:lnTo>
                <a:lnTo>
                  <a:pt x="561" y="20"/>
                </a:lnTo>
                <a:lnTo>
                  <a:pt x="554" y="25"/>
                </a:lnTo>
                <a:lnTo>
                  <a:pt x="548" y="32"/>
                </a:lnTo>
                <a:lnTo>
                  <a:pt x="543" y="39"/>
                </a:lnTo>
                <a:lnTo>
                  <a:pt x="538" y="47"/>
                </a:lnTo>
                <a:lnTo>
                  <a:pt x="535" y="55"/>
                </a:lnTo>
                <a:lnTo>
                  <a:pt x="531" y="63"/>
                </a:lnTo>
                <a:lnTo>
                  <a:pt x="529" y="72"/>
                </a:lnTo>
                <a:lnTo>
                  <a:pt x="528" y="81"/>
                </a:lnTo>
                <a:lnTo>
                  <a:pt x="528" y="90"/>
                </a:lnTo>
                <a:lnTo>
                  <a:pt x="529" y="105"/>
                </a:lnTo>
                <a:lnTo>
                  <a:pt x="532" y="118"/>
                </a:lnTo>
                <a:lnTo>
                  <a:pt x="537" y="131"/>
                </a:lnTo>
                <a:lnTo>
                  <a:pt x="545" y="142"/>
                </a:lnTo>
                <a:lnTo>
                  <a:pt x="388" y="298"/>
                </a:lnTo>
                <a:lnTo>
                  <a:pt x="379" y="293"/>
                </a:lnTo>
                <a:lnTo>
                  <a:pt x="369" y="289"/>
                </a:lnTo>
                <a:lnTo>
                  <a:pt x="358" y="286"/>
                </a:lnTo>
                <a:lnTo>
                  <a:pt x="347" y="285"/>
                </a:lnTo>
                <a:lnTo>
                  <a:pt x="339" y="286"/>
                </a:lnTo>
                <a:lnTo>
                  <a:pt x="331" y="287"/>
                </a:lnTo>
                <a:lnTo>
                  <a:pt x="325" y="289"/>
                </a:lnTo>
                <a:lnTo>
                  <a:pt x="318" y="292"/>
                </a:lnTo>
                <a:lnTo>
                  <a:pt x="311" y="294"/>
                </a:lnTo>
                <a:lnTo>
                  <a:pt x="304" y="299"/>
                </a:lnTo>
                <a:lnTo>
                  <a:pt x="299" y="303"/>
                </a:lnTo>
                <a:lnTo>
                  <a:pt x="294" y="308"/>
                </a:lnTo>
                <a:lnTo>
                  <a:pt x="288" y="313"/>
                </a:lnTo>
                <a:lnTo>
                  <a:pt x="284" y="319"/>
                </a:lnTo>
                <a:lnTo>
                  <a:pt x="281" y="325"/>
                </a:lnTo>
                <a:lnTo>
                  <a:pt x="277" y="332"/>
                </a:lnTo>
                <a:lnTo>
                  <a:pt x="275" y="338"/>
                </a:lnTo>
                <a:lnTo>
                  <a:pt x="273" y="346"/>
                </a:lnTo>
                <a:lnTo>
                  <a:pt x="271" y="353"/>
                </a:lnTo>
                <a:lnTo>
                  <a:pt x="271" y="361"/>
                </a:lnTo>
                <a:lnTo>
                  <a:pt x="273" y="372"/>
                </a:lnTo>
                <a:lnTo>
                  <a:pt x="275" y="383"/>
                </a:lnTo>
                <a:lnTo>
                  <a:pt x="278" y="393"/>
                </a:lnTo>
                <a:lnTo>
                  <a:pt x="284" y="403"/>
                </a:lnTo>
                <a:lnTo>
                  <a:pt x="134" y="553"/>
                </a:lnTo>
                <a:lnTo>
                  <a:pt x="124" y="547"/>
                </a:lnTo>
                <a:lnTo>
                  <a:pt x="113" y="545"/>
                </a:lnTo>
                <a:lnTo>
                  <a:pt x="102" y="543"/>
                </a:lnTo>
                <a:lnTo>
                  <a:pt x="91" y="542"/>
                </a:lnTo>
                <a:lnTo>
                  <a:pt x="82" y="542"/>
                </a:lnTo>
                <a:lnTo>
                  <a:pt x="73" y="544"/>
                </a:lnTo>
                <a:lnTo>
                  <a:pt x="64" y="546"/>
                </a:lnTo>
                <a:lnTo>
                  <a:pt x="56" y="548"/>
                </a:lnTo>
                <a:lnTo>
                  <a:pt x="48" y="553"/>
                </a:lnTo>
                <a:lnTo>
                  <a:pt x="40" y="557"/>
                </a:lnTo>
                <a:lnTo>
                  <a:pt x="33" y="562"/>
                </a:lnTo>
                <a:lnTo>
                  <a:pt x="26" y="568"/>
                </a:lnTo>
                <a:lnTo>
                  <a:pt x="21" y="574"/>
                </a:lnTo>
                <a:lnTo>
                  <a:pt x="16" y="581"/>
                </a:lnTo>
                <a:lnTo>
                  <a:pt x="12" y="589"/>
                </a:lnTo>
                <a:lnTo>
                  <a:pt x="7" y="597"/>
                </a:lnTo>
                <a:lnTo>
                  <a:pt x="5" y="605"/>
                </a:lnTo>
                <a:lnTo>
                  <a:pt x="3" y="614"/>
                </a:lnTo>
                <a:lnTo>
                  <a:pt x="0" y="623"/>
                </a:lnTo>
                <a:lnTo>
                  <a:pt x="0" y="632"/>
                </a:lnTo>
                <a:lnTo>
                  <a:pt x="0" y="641"/>
                </a:lnTo>
                <a:lnTo>
                  <a:pt x="3" y="650"/>
                </a:lnTo>
                <a:lnTo>
                  <a:pt x="5" y="659"/>
                </a:lnTo>
                <a:lnTo>
                  <a:pt x="7" y="667"/>
                </a:lnTo>
                <a:lnTo>
                  <a:pt x="12" y="675"/>
                </a:lnTo>
                <a:lnTo>
                  <a:pt x="16" y="683"/>
                </a:lnTo>
                <a:lnTo>
                  <a:pt x="21" y="690"/>
                </a:lnTo>
                <a:lnTo>
                  <a:pt x="26" y="696"/>
                </a:lnTo>
                <a:lnTo>
                  <a:pt x="33" y="702"/>
                </a:lnTo>
                <a:lnTo>
                  <a:pt x="40" y="706"/>
                </a:lnTo>
                <a:lnTo>
                  <a:pt x="48" y="711"/>
                </a:lnTo>
                <a:lnTo>
                  <a:pt x="56" y="716"/>
                </a:lnTo>
                <a:lnTo>
                  <a:pt x="64" y="718"/>
                </a:lnTo>
                <a:lnTo>
                  <a:pt x="73" y="720"/>
                </a:lnTo>
                <a:lnTo>
                  <a:pt x="82" y="722"/>
                </a:lnTo>
                <a:lnTo>
                  <a:pt x="91" y="722"/>
                </a:lnTo>
                <a:lnTo>
                  <a:pt x="100" y="722"/>
                </a:lnTo>
                <a:lnTo>
                  <a:pt x="109" y="720"/>
                </a:lnTo>
                <a:lnTo>
                  <a:pt x="118" y="718"/>
                </a:lnTo>
                <a:lnTo>
                  <a:pt x="126" y="716"/>
                </a:lnTo>
                <a:lnTo>
                  <a:pt x="134" y="711"/>
                </a:lnTo>
                <a:lnTo>
                  <a:pt x="142" y="706"/>
                </a:lnTo>
                <a:lnTo>
                  <a:pt x="148" y="702"/>
                </a:lnTo>
                <a:lnTo>
                  <a:pt x="155" y="696"/>
                </a:lnTo>
                <a:lnTo>
                  <a:pt x="161" y="690"/>
                </a:lnTo>
                <a:lnTo>
                  <a:pt x="165" y="683"/>
                </a:lnTo>
                <a:lnTo>
                  <a:pt x="170" y="675"/>
                </a:lnTo>
                <a:lnTo>
                  <a:pt x="174" y="667"/>
                </a:lnTo>
                <a:lnTo>
                  <a:pt x="177" y="659"/>
                </a:lnTo>
                <a:lnTo>
                  <a:pt x="179" y="650"/>
                </a:lnTo>
                <a:lnTo>
                  <a:pt x="181" y="641"/>
                </a:lnTo>
                <a:lnTo>
                  <a:pt x="181" y="632"/>
                </a:lnTo>
                <a:lnTo>
                  <a:pt x="181" y="623"/>
                </a:lnTo>
                <a:lnTo>
                  <a:pt x="180" y="615"/>
                </a:lnTo>
                <a:lnTo>
                  <a:pt x="178" y="607"/>
                </a:lnTo>
                <a:lnTo>
                  <a:pt x="174" y="599"/>
                </a:lnTo>
                <a:lnTo>
                  <a:pt x="171" y="591"/>
                </a:lnTo>
                <a:lnTo>
                  <a:pt x="168" y="585"/>
                </a:lnTo>
                <a:lnTo>
                  <a:pt x="163" y="578"/>
                </a:lnTo>
                <a:lnTo>
                  <a:pt x="157" y="571"/>
                </a:lnTo>
                <a:lnTo>
                  <a:pt x="305" y="424"/>
                </a:lnTo>
                <a:lnTo>
                  <a:pt x="316" y="430"/>
                </a:lnTo>
                <a:lnTo>
                  <a:pt x="328" y="433"/>
                </a:lnTo>
                <a:lnTo>
                  <a:pt x="314" y="457"/>
                </a:lnTo>
                <a:lnTo>
                  <a:pt x="303" y="483"/>
                </a:lnTo>
                <a:lnTo>
                  <a:pt x="294" y="510"/>
                </a:lnTo>
                <a:lnTo>
                  <a:pt x="286" y="538"/>
                </a:lnTo>
                <a:lnTo>
                  <a:pt x="279" y="568"/>
                </a:lnTo>
                <a:lnTo>
                  <a:pt x="275" y="598"/>
                </a:lnTo>
                <a:lnTo>
                  <a:pt x="273" y="630"/>
                </a:lnTo>
                <a:lnTo>
                  <a:pt x="271" y="662"/>
                </a:lnTo>
                <a:lnTo>
                  <a:pt x="271" y="753"/>
                </a:lnTo>
                <a:lnTo>
                  <a:pt x="226" y="753"/>
                </a:lnTo>
                <a:lnTo>
                  <a:pt x="223" y="753"/>
                </a:lnTo>
                <a:lnTo>
                  <a:pt x="221" y="754"/>
                </a:lnTo>
                <a:lnTo>
                  <a:pt x="218" y="755"/>
                </a:lnTo>
                <a:lnTo>
                  <a:pt x="216" y="757"/>
                </a:lnTo>
                <a:lnTo>
                  <a:pt x="214" y="760"/>
                </a:lnTo>
                <a:lnTo>
                  <a:pt x="213" y="762"/>
                </a:lnTo>
                <a:lnTo>
                  <a:pt x="212" y="764"/>
                </a:lnTo>
                <a:lnTo>
                  <a:pt x="212" y="767"/>
                </a:lnTo>
                <a:lnTo>
                  <a:pt x="212" y="888"/>
                </a:lnTo>
                <a:lnTo>
                  <a:pt x="212" y="891"/>
                </a:lnTo>
                <a:lnTo>
                  <a:pt x="213" y="894"/>
                </a:lnTo>
                <a:lnTo>
                  <a:pt x="214" y="896"/>
                </a:lnTo>
                <a:lnTo>
                  <a:pt x="216" y="898"/>
                </a:lnTo>
                <a:lnTo>
                  <a:pt x="218" y="901"/>
                </a:lnTo>
                <a:lnTo>
                  <a:pt x="221" y="902"/>
                </a:lnTo>
                <a:lnTo>
                  <a:pt x="223" y="903"/>
                </a:lnTo>
                <a:lnTo>
                  <a:pt x="226" y="903"/>
                </a:lnTo>
                <a:lnTo>
                  <a:pt x="347" y="903"/>
                </a:lnTo>
                <a:lnTo>
                  <a:pt x="349" y="903"/>
                </a:lnTo>
                <a:lnTo>
                  <a:pt x="353" y="902"/>
                </a:lnTo>
                <a:lnTo>
                  <a:pt x="355" y="901"/>
                </a:lnTo>
                <a:lnTo>
                  <a:pt x="357" y="898"/>
                </a:lnTo>
                <a:lnTo>
                  <a:pt x="360" y="896"/>
                </a:lnTo>
                <a:lnTo>
                  <a:pt x="361" y="894"/>
                </a:lnTo>
                <a:lnTo>
                  <a:pt x="362" y="891"/>
                </a:lnTo>
                <a:lnTo>
                  <a:pt x="362" y="888"/>
                </a:lnTo>
                <a:lnTo>
                  <a:pt x="362" y="767"/>
                </a:lnTo>
                <a:lnTo>
                  <a:pt x="362" y="764"/>
                </a:lnTo>
                <a:lnTo>
                  <a:pt x="361" y="762"/>
                </a:lnTo>
                <a:lnTo>
                  <a:pt x="360" y="760"/>
                </a:lnTo>
                <a:lnTo>
                  <a:pt x="357" y="757"/>
                </a:lnTo>
                <a:lnTo>
                  <a:pt x="355" y="755"/>
                </a:lnTo>
                <a:lnTo>
                  <a:pt x="353" y="754"/>
                </a:lnTo>
                <a:lnTo>
                  <a:pt x="349" y="753"/>
                </a:lnTo>
                <a:lnTo>
                  <a:pt x="347" y="753"/>
                </a:lnTo>
                <a:lnTo>
                  <a:pt x="302" y="753"/>
                </a:lnTo>
                <a:lnTo>
                  <a:pt x="302" y="662"/>
                </a:lnTo>
                <a:lnTo>
                  <a:pt x="303" y="629"/>
                </a:lnTo>
                <a:lnTo>
                  <a:pt x="305" y="597"/>
                </a:lnTo>
                <a:lnTo>
                  <a:pt x="310" y="566"/>
                </a:lnTo>
                <a:lnTo>
                  <a:pt x="317" y="537"/>
                </a:lnTo>
                <a:lnTo>
                  <a:pt x="326" y="509"/>
                </a:lnTo>
                <a:lnTo>
                  <a:pt x="336" y="482"/>
                </a:lnTo>
                <a:lnTo>
                  <a:pt x="343" y="469"/>
                </a:lnTo>
                <a:lnTo>
                  <a:pt x="348" y="457"/>
                </a:lnTo>
                <a:lnTo>
                  <a:pt x="355" y="446"/>
                </a:lnTo>
                <a:lnTo>
                  <a:pt x="363" y="434"/>
                </a:lnTo>
                <a:lnTo>
                  <a:pt x="373" y="431"/>
                </a:lnTo>
                <a:lnTo>
                  <a:pt x="383" y="426"/>
                </a:lnTo>
                <a:lnTo>
                  <a:pt x="393" y="420"/>
                </a:lnTo>
                <a:lnTo>
                  <a:pt x="401" y="413"/>
                </a:lnTo>
                <a:lnTo>
                  <a:pt x="408" y="404"/>
                </a:lnTo>
                <a:lnTo>
                  <a:pt x="414" y="395"/>
                </a:lnTo>
                <a:lnTo>
                  <a:pt x="418" y="383"/>
                </a:lnTo>
                <a:lnTo>
                  <a:pt x="421" y="372"/>
                </a:lnTo>
                <a:lnTo>
                  <a:pt x="433" y="364"/>
                </a:lnTo>
                <a:lnTo>
                  <a:pt x="445" y="356"/>
                </a:lnTo>
                <a:lnTo>
                  <a:pt x="458" y="348"/>
                </a:lnTo>
                <a:lnTo>
                  <a:pt x="471" y="342"/>
                </a:lnTo>
                <a:lnTo>
                  <a:pt x="485" y="335"/>
                </a:lnTo>
                <a:lnTo>
                  <a:pt x="498" y="329"/>
                </a:lnTo>
                <a:lnTo>
                  <a:pt x="513" y="324"/>
                </a:lnTo>
                <a:lnTo>
                  <a:pt x="529" y="319"/>
                </a:lnTo>
                <a:lnTo>
                  <a:pt x="544" y="315"/>
                </a:lnTo>
                <a:lnTo>
                  <a:pt x="559" y="311"/>
                </a:lnTo>
                <a:lnTo>
                  <a:pt x="576" y="308"/>
                </a:lnTo>
                <a:lnTo>
                  <a:pt x="593" y="306"/>
                </a:lnTo>
                <a:lnTo>
                  <a:pt x="610" y="303"/>
                </a:lnTo>
                <a:lnTo>
                  <a:pt x="627" y="302"/>
                </a:lnTo>
                <a:lnTo>
                  <a:pt x="645" y="301"/>
                </a:lnTo>
                <a:lnTo>
                  <a:pt x="663" y="301"/>
                </a:lnTo>
                <a:lnTo>
                  <a:pt x="754" y="301"/>
                </a:lnTo>
                <a:lnTo>
                  <a:pt x="754" y="346"/>
                </a:lnTo>
                <a:lnTo>
                  <a:pt x="754" y="348"/>
                </a:lnTo>
                <a:lnTo>
                  <a:pt x="755" y="352"/>
                </a:lnTo>
                <a:lnTo>
                  <a:pt x="756" y="354"/>
                </a:lnTo>
                <a:lnTo>
                  <a:pt x="758" y="356"/>
                </a:lnTo>
                <a:lnTo>
                  <a:pt x="761" y="359"/>
                </a:lnTo>
                <a:lnTo>
                  <a:pt x="763" y="360"/>
                </a:lnTo>
                <a:lnTo>
                  <a:pt x="765" y="361"/>
                </a:lnTo>
                <a:lnTo>
                  <a:pt x="768" y="361"/>
                </a:lnTo>
                <a:lnTo>
                  <a:pt x="889" y="361"/>
                </a:lnTo>
                <a:lnTo>
                  <a:pt x="892" y="361"/>
                </a:lnTo>
                <a:lnTo>
                  <a:pt x="895" y="360"/>
                </a:lnTo>
                <a:lnTo>
                  <a:pt x="897" y="359"/>
                </a:lnTo>
                <a:lnTo>
                  <a:pt x="899" y="356"/>
                </a:lnTo>
                <a:lnTo>
                  <a:pt x="902" y="354"/>
                </a:lnTo>
                <a:lnTo>
                  <a:pt x="903" y="352"/>
                </a:lnTo>
                <a:lnTo>
                  <a:pt x="904" y="348"/>
                </a:lnTo>
                <a:lnTo>
                  <a:pt x="904" y="346"/>
                </a:lnTo>
                <a:lnTo>
                  <a:pt x="904" y="225"/>
                </a:lnTo>
                <a:lnTo>
                  <a:pt x="904" y="222"/>
                </a:lnTo>
                <a:lnTo>
                  <a:pt x="903" y="220"/>
                </a:lnTo>
                <a:lnTo>
                  <a:pt x="902" y="217"/>
                </a:lnTo>
                <a:lnTo>
                  <a:pt x="899" y="215"/>
                </a:lnTo>
                <a:lnTo>
                  <a:pt x="897" y="213"/>
                </a:lnTo>
                <a:lnTo>
                  <a:pt x="895" y="212"/>
                </a:lnTo>
                <a:lnTo>
                  <a:pt x="892" y="211"/>
                </a:lnTo>
                <a:lnTo>
                  <a:pt x="889" y="21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2" name="Freeform 4346" descr="Icon of box and whisker chart. ">
            <a:extLst>
              <a:ext uri="{FF2B5EF4-FFF2-40B4-BE49-F238E27FC236}">
                <a16:creationId xmlns:a16="http://schemas.microsoft.com/office/drawing/2014/main" id="{D131817A-5B27-4718-8BAC-45C9CEDA45D9}"/>
              </a:ext>
            </a:extLst>
          </p:cNvPr>
          <p:cNvSpPr>
            <a:spLocks noEditPoints="1"/>
          </p:cNvSpPr>
          <p:nvPr/>
        </p:nvSpPr>
        <p:spPr bwMode="auto">
          <a:xfrm>
            <a:off x="3967321" y="3532346"/>
            <a:ext cx="345758" cy="345758"/>
          </a:xfrm>
          <a:custGeom>
            <a:avLst/>
            <a:gdLst>
              <a:gd name="T0" fmla="*/ 706 w 898"/>
              <a:gd name="T1" fmla="*/ 479 h 898"/>
              <a:gd name="T2" fmla="*/ 652 w 898"/>
              <a:gd name="T3" fmla="*/ 556 h 898"/>
              <a:gd name="T4" fmla="*/ 632 w 898"/>
              <a:gd name="T5" fmla="*/ 551 h 898"/>
              <a:gd name="T6" fmla="*/ 576 w 898"/>
              <a:gd name="T7" fmla="*/ 477 h 898"/>
              <a:gd name="T8" fmla="*/ 571 w 898"/>
              <a:gd name="T9" fmla="*/ 398 h 898"/>
              <a:gd name="T10" fmla="*/ 628 w 898"/>
              <a:gd name="T11" fmla="*/ 129 h 898"/>
              <a:gd name="T12" fmla="*/ 643 w 898"/>
              <a:gd name="T13" fmla="*/ 114 h 898"/>
              <a:gd name="T14" fmla="*/ 658 w 898"/>
              <a:gd name="T15" fmla="*/ 129 h 898"/>
              <a:gd name="T16" fmla="*/ 717 w 898"/>
              <a:gd name="T17" fmla="*/ 398 h 898"/>
              <a:gd name="T18" fmla="*/ 621 w 898"/>
              <a:gd name="T19" fmla="*/ 758 h 898"/>
              <a:gd name="T20" fmla="*/ 589 w 898"/>
              <a:gd name="T21" fmla="*/ 727 h 898"/>
              <a:gd name="T22" fmla="*/ 589 w 898"/>
              <a:gd name="T23" fmla="*/ 680 h 898"/>
              <a:gd name="T24" fmla="*/ 621 w 898"/>
              <a:gd name="T25" fmla="*/ 648 h 898"/>
              <a:gd name="T26" fmla="*/ 667 w 898"/>
              <a:gd name="T27" fmla="*/ 648 h 898"/>
              <a:gd name="T28" fmla="*/ 699 w 898"/>
              <a:gd name="T29" fmla="*/ 680 h 898"/>
              <a:gd name="T30" fmla="*/ 699 w 898"/>
              <a:gd name="T31" fmla="*/ 727 h 898"/>
              <a:gd name="T32" fmla="*/ 667 w 898"/>
              <a:gd name="T33" fmla="*/ 758 h 898"/>
              <a:gd name="T34" fmla="*/ 536 w 898"/>
              <a:gd name="T35" fmla="*/ 294 h 898"/>
              <a:gd name="T36" fmla="*/ 479 w 898"/>
              <a:gd name="T37" fmla="*/ 546 h 898"/>
              <a:gd name="T38" fmla="*/ 461 w 898"/>
              <a:gd name="T39" fmla="*/ 558 h 898"/>
              <a:gd name="T40" fmla="*/ 450 w 898"/>
              <a:gd name="T41" fmla="*/ 299 h 898"/>
              <a:gd name="T42" fmla="*/ 390 w 898"/>
              <a:gd name="T43" fmla="*/ 287 h 898"/>
              <a:gd name="T44" fmla="*/ 398 w 898"/>
              <a:gd name="T45" fmla="*/ 211 h 898"/>
              <a:gd name="T46" fmla="*/ 454 w 898"/>
              <a:gd name="T47" fmla="*/ 118 h 898"/>
              <a:gd name="T48" fmla="*/ 475 w 898"/>
              <a:gd name="T49" fmla="*/ 118 h 898"/>
              <a:gd name="T50" fmla="*/ 530 w 898"/>
              <a:gd name="T51" fmla="*/ 211 h 898"/>
              <a:gd name="T52" fmla="*/ 465 w 898"/>
              <a:gd name="T53" fmla="*/ 763 h 898"/>
              <a:gd name="T54" fmla="*/ 422 w 898"/>
              <a:gd name="T55" fmla="*/ 745 h 898"/>
              <a:gd name="T56" fmla="*/ 405 w 898"/>
              <a:gd name="T57" fmla="*/ 703 h 898"/>
              <a:gd name="T58" fmla="*/ 422 w 898"/>
              <a:gd name="T59" fmla="*/ 661 h 898"/>
              <a:gd name="T60" fmla="*/ 465 w 898"/>
              <a:gd name="T61" fmla="*/ 643 h 898"/>
              <a:gd name="T62" fmla="*/ 506 w 898"/>
              <a:gd name="T63" fmla="*/ 661 h 898"/>
              <a:gd name="T64" fmla="*/ 525 w 898"/>
              <a:gd name="T65" fmla="*/ 703 h 898"/>
              <a:gd name="T66" fmla="*/ 506 w 898"/>
              <a:gd name="T67" fmla="*/ 745 h 898"/>
              <a:gd name="T68" fmla="*/ 465 w 898"/>
              <a:gd name="T69" fmla="*/ 763 h 898"/>
              <a:gd name="T70" fmla="*/ 318 w 898"/>
              <a:gd name="T71" fmla="*/ 419 h 898"/>
              <a:gd name="T72" fmla="*/ 263 w 898"/>
              <a:gd name="T73" fmla="*/ 556 h 898"/>
              <a:gd name="T74" fmla="*/ 242 w 898"/>
              <a:gd name="T75" fmla="*/ 551 h 898"/>
              <a:gd name="T76" fmla="*/ 186 w 898"/>
              <a:gd name="T77" fmla="*/ 417 h 898"/>
              <a:gd name="T78" fmla="*/ 181 w 898"/>
              <a:gd name="T79" fmla="*/ 339 h 898"/>
              <a:gd name="T80" fmla="*/ 240 w 898"/>
              <a:gd name="T81" fmla="*/ 129 h 898"/>
              <a:gd name="T82" fmla="*/ 255 w 898"/>
              <a:gd name="T83" fmla="*/ 114 h 898"/>
              <a:gd name="T84" fmla="*/ 270 w 898"/>
              <a:gd name="T85" fmla="*/ 129 h 898"/>
              <a:gd name="T86" fmla="*/ 329 w 898"/>
              <a:gd name="T87" fmla="*/ 339 h 898"/>
              <a:gd name="T88" fmla="*/ 231 w 898"/>
              <a:gd name="T89" fmla="*/ 758 h 898"/>
              <a:gd name="T90" fmla="*/ 200 w 898"/>
              <a:gd name="T91" fmla="*/ 727 h 898"/>
              <a:gd name="T92" fmla="*/ 200 w 898"/>
              <a:gd name="T93" fmla="*/ 680 h 898"/>
              <a:gd name="T94" fmla="*/ 231 w 898"/>
              <a:gd name="T95" fmla="*/ 648 h 898"/>
              <a:gd name="T96" fmla="*/ 278 w 898"/>
              <a:gd name="T97" fmla="*/ 648 h 898"/>
              <a:gd name="T98" fmla="*/ 311 w 898"/>
              <a:gd name="T99" fmla="*/ 680 h 898"/>
              <a:gd name="T100" fmla="*/ 311 w 898"/>
              <a:gd name="T101" fmla="*/ 727 h 898"/>
              <a:gd name="T102" fmla="*/ 278 w 898"/>
              <a:gd name="T103" fmla="*/ 758 h 898"/>
              <a:gd name="T104" fmla="*/ 10 w 898"/>
              <a:gd name="T105" fmla="*/ 2 h 898"/>
              <a:gd name="T106" fmla="*/ 1 w 898"/>
              <a:gd name="T107" fmla="*/ 886 h 898"/>
              <a:gd name="T108" fmla="*/ 883 w 898"/>
              <a:gd name="T109" fmla="*/ 898 h 898"/>
              <a:gd name="T110" fmla="*/ 898 w 898"/>
              <a:gd name="T111" fmla="*/ 883 h 898"/>
              <a:gd name="T112" fmla="*/ 886 w 898"/>
              <a:gd name="T113" fmla="*/ 0 h 8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898" h="898">
                <a:moveTo>
                  <a:pt x="718" y="464"/>
                </a:moveTo>
                <a:lnTo>
                  <a:pt x="718" y="467"/>
                </a:lnTo>
                <a:lnTo>
                  <a:pt x="717" y="470"/>
                </a:lnTo>
                <a:lnTo>
                  <a:pt x="716" y="472"/>
                </a:lnTo>
                <a:lnTo>
                  <a:pt x="714" y="474"/>
                </a:lnTo>
                <a:lnTo>
                  <a:pt x="712" y="477"/>
                </a:lnTo>
                <a:lnTo>
                  <a:pt x="710" y="478"/>
                </a:lnTo>
                <a:lnTo>
                  <a:pt x="706" y="479"/>
                </a:lnTo>
                <a:lnTo>
                  <a:pt x="703" y="479"/>
                </a:lnTo>
                <a:lnTo>
                  <a:pt x="658" y="479"/>
                </a:lnTo>
                <a:lnTo>
                  <a:pt x="658" y="543"/>
                </a:lnTo>
                <a:lnTo>
                  <a:pt x="658" y="546"/>
                </a:lnTo>
                <a:lnTo>
                  <a:pt x="657" y="549"/>
                </a:lnTo>
                <a:lnTo>
                  <a:pt x="656" y="551"/>
                </a:lnTo>
                <a:lnTo>
                  <a:pt x="654" y="554"/>
                </a:lnTo>
                <a:lnTo>
                  <a:pt x="652" y="556"/>
                </a:lnTo>
                <a:lnTo>
                  <a:pt x="650" y="557"/>
                </a:lnTo>
                <a:lnTo>
                  <a:pt x="647" y="558"/>
                </a:lnTo>
                <a:lnTo>
                  <a:pt x="643" y="558"/>
                </a:lnTo>
                <a:lnTo>
                  <a:pt x="641" y="558"/>
                </a:lnTo>
                <a:lnTo>
                  <a:pt x="638" y="557"/>
                </a:lnTo>
                <a:lnTo>
                  <a:pt x="636" y="556"/>
                </a:lnTo>
                <a:lnTo>
                  <a:pt x="634" y="554"/>
                </a:lnTo>
                <a:lnTo>
                  <a:pt x="632" y="551"/>
                </a:lnTo>
                <a:lnTo>
                  <a:pt x="631" y="549"/>
                </a:lnTo>
                <a:lnTo>
                  <a:pt x="629" y="546"/>
                </a:lnTo>
                <a:lnTo>
                  <a:pt x="628" y="543"/>
                </a:lnTo>
                <a:lnTo>
                  <a:pt x="628" y="479"/>
                </a:lnTo>
                <a:lnTo>
                  <a:pt x="583" y="479"/>
                </a:lnTo>
                <a:lnTo>
                  <a:pt x="581" y="479"/>
                </a:lnTo>
                <a:lnTo>
                  <a:pt x="578" y="478"/>
                </a:lnTo>
                <a:lnTo>
                  <a:pt x="576" y="477"/>
                </a:lnTo>
                <a:lnTo>
                  <a:pt x="574" y="474"/>
                </a:lnTo>
                <a:lnTo>
                  <a:pt x="572" y="472"/>
                </a:lnTo>
                <a:lnTo>
                  <a:pt x="571" y="470"/>
                </a:lnTo>
                <a:lnTo>
                  <a:pt x="570" y="467"/>
                </a:lnTo>
                <a:lnTo>
                  <a:pt x="570" y="464"/>
                </a:lnTo>
                <a:lnTo>
                  <a:pt x="570" y="404"/>
                </a:lnTo>
                <a:lnTo>
                  <a:pt x="570" y="402"/>
                </a:lnTo>
                <a:lnTo>
                  <a:pt x="571" y="398"/>
                </a:lnTo>
                <a:lnTo>
                  <a:pt x="572" y="396"/>
                </a:lnTo>
                <a:lnTo>
                  <a:pt x="574" y="394"/>
                </a:lnTo>
                <a:lnTo>
                  <a:pt x="576" y="392"/>
                </a:lnTo>
                <a:lnTo>
                  <a:pt x="578" y="391"/>
                </a:lnTo>
                <a:lnTo>
                  <a:pt x="581" y="390"/>
                </a:lnTo>
                <a:lnTo>
                  <a:pt x="583" y="389"/>
                </a:lnTo>
                <a:lnTo>
                  <a:pt x="628" y="389"/>
                </a:lnTo>
                <a:lnTo>
                  <a:pt x="628" y="129"/>
                </a:lnTo>
                <a:lnTo>
                  <a:pt x="629" y="126"/>
                </a:lnTo>
                <a:lnTo>
                  <a:pt x="631" y="123"/>
                </a:lnTo>
                <a:lnTo>
                  <a:pt x="632" y="121"/>
                </a:lnTo>
                <a:lnTo>
                  <a:pt x="634" y="118"/>
                </a:lnTo>
                <a:lnTo>
                  <a:pt x="636" y="117"/>
                </a:lnTo>
                <a:lnTo>
                  <a:pt x="638" y="115"/>
                </a:lnTo>
                <a:lnTo>
                  <a:pt x="641" y="114"/>
                </a:lnTo>
                <a:lnTo>
                  <a:pt x="643" y="114"/>
                </a:lnTo>
                <a:lnTo>
                  <a:pt x="647" y="114"/>
                </a:lnTo>
                <a:lnTo>
                  <a:pt x="650" y="115"/>
                </a:lnTo>
                <a:lnTo>
                  <a:pt x="652" y="117"/>
                </a:lnTo>
                <a:lnTo>
                  <a:pt x="654" y="118"/>
                </a:lnTo>
                <a:lnTo>
                  <a:pt x="656" y="121"/>
                </a:lnTo>
                <a:lnTo>
                  <a:pt x="657" y="123"/>
                </a:lnTo>
                <a:lnTo>
                  <a:pt x="658" y="127"/>
                </a:lnTo>
                <a:lnTo>
                  <a:pt x="658" y="129"/>
                </a:lnTo>
                <a:lnTo>
                  <a:pt x="658" y="389"/>
                </a:lnTo>
                <a:lnTo>
                  <a:pt x="703" y="389"/>
                </a:lnTo>
                <a:lnTo>
                  <a:pt x="706" y="390"/>
                </a:lnTo>
                <a:lnTo>
                  <a:pt x="710" y="391"/>
                </a:lnTo>
                <a:lnTo>
                  <a:pt x="712" y="392"/>
                </a:lnTo>
                <a:lnTo>
                  <a:pt x="714" y="394"/>
                </a:lnTo>
                <a:lnTo>
                  <a:pt x="716" y="396"/>
                </a:lnTo>
                <a:lnTo>
                  <a:pt x="717" y="398"/>
                </a:lnTo>
                <a:lnTo>
                  <a:pt x="718" y="402"/>
                </a:lnTo>
                <a:lnTo>
                  <a:pt x="718" y="404"/>
                </a:lnTo>
                <a:lnTo>
                  <a:pt x="718" y="464"/>
                </a:lnTo>
                <a:close/>
                <a:moveTo>
                  <a:pt x="643" y="763"/>
                </a:moveTo>
                <a:lnTo>
                  <a:pt x="638" y="762"/>
                </a:lnTo>
                <a:lnTo>
                  <a:pt x="632" y="762"/>
                </a:lnTo>
                <a:lnTo>
                  <a:pt x="626" y="760"/>
                </a:lnTo>
                <a:lnTo>
                  <a:pt x="621" y="758"/>
                </a:lnTo>
                <a:lnTo>
                  <a:pt x="616" y="756"/>
                </a:lnTo>
                <a:lnTo>
                  <a:pt x="610" y="753"/>
                </a:lnTo>
                <a:lnTo>
                  <a:pt x="606" y="749"/>
                </a:lnTo>
                <a:lnTo>
                  <a:pt x="602" y="745"/>
                </a:lnTo>
                <a:lnTo>
                  <a:pt x="597" y="741"/>
                </a:lnTo>
                <a:lnTo>
                  <a:pt x="594" y="737"/>
                </a:lnTo>
                <a:lnTo>
                  <a:pt x="591" y="731"/>
                </a:lnTo>
                <a:lnTo>
                  <a:pt x="589" y="727"/>
                </a:lnTo>
                <a:lnTo>
                  <a:pt x="587" y="720"/>
                </a:lnTo>
                <a:lnTo>
                  <a:pt x="586" y="715"/>
                </a:lnTo>
                <a:lnTo>
                  <a:pt x="584" y="710"/>
                </a:lnTo>
                <a:lnTo>
                  <a:pt x="583" y="703"/>
                </a:lnTo>
                <a:lnTo>
                  <a:pt x="584" y="697"/>
                </a:lnTo>
                <a:lnTo>
                  <a:pt x="586" y="692"/>
                </a:lnTo>
                <a:lnTo>
                  <a:pt x="587" y="685"/>
                </a:lnTo>
                <a:lnTo>
                  <a:pt x="589" y="680"/>
                </a:lnTo>
                <a:lnTo>
                  <a:pt x="591" y="674"/>
                </a:lnTo>
                <a:lnTo>
                  <a:pt x="594" y="670"/>
                </a:lnTo>
                <a:lnTo>
                  <a:pt x="597" y="665"/>
                </a:lnTo>
                <a:lnTo>
                  <a:pt x="602" y="661"/>
                </a:lnTo>
                <a:lnTo>
                  <a:pt x="606" y="657"/>
                </a:lnTo>
                <a:lnTo>
                  <a:pt x="610" y="653"/>
                </a:lnTo>
                <a:lnTo>
                  <a:pt x="616" y="651"/>
                </a:lnTo>
                <a:lnTo>
                  <a:pt x="621" y="648"/>
                </a:lnTo>
                <a:lnTo>
                  <a:pt x="626" y="646"/>
                </a:lnTo>
                <a:lnTo>
                  <a:pt x="632" y="645"/>
                </a:lnTo>
                <a:lnTo>
                  <a:pt x="638" y="643"/>
                </a:lnTo>
                <a:lnTo>
                  <a:pt x="643" y="643"/>
                </a:lnTo>
                <a:lnTo>
                  <a:pt x="650" y="643"/>
                </a:lnTo>
                <a:lnTo>
                  <a:pt x="656" y="645"/>
                </a:lnTo>
                <a:lnTo>
                  <a:pt x="662" y="646"/>
                </a:lnTo>
                <a:lnTo>
                  <a:pt x="667" y="648"/>
                </a:lnTo>
                <a:lnTo>
                  <a:pt x="672" y="651"/>
                </a:lnTo>
                <a:lnTo>
                  <a:pt x="678" y="653"/>
                </a:lnTo>
                <a:lnTo>
                  <a:pt x="682" y="657"/>
                </a:lnTo>
                <a:lnTo>
                  <a:pt x="686" y="661"/>
                </a:lnTo>
                <a:lnTo>
                  <a:pt x="690" y="665"/>
                </a:lnTo>
                <a:lnTo>
                  <a:pt x="694" y="670"/>
                </a:lnTo>
                <a:lnTo>
                  <a:pt x="697" y="674"/>
                </a:lnTo>
                <a:lnTo>
                  <a:pt x="699" y="680"/>
                </a:lnTo>
                <a:lnTo>
                  <a:pt x="701" y="685"/>
                </a:lnTo>
                <a:lnTo>
                  <a:pt x="702" y="692"/>
                </a:lnTo>
                <a:lnTo>
                  <a:pt x="703" y="697"/>
                </a:lnTo>
                <a:lnTo>
                  <a:pt x="703" y="703"/>
                </a:lnTo>
                <a:lnTo>
                  <a:pt x="703" y="710"/>
                </a:lnTo>
                <a:lnTo>
                  <a:pt x="702" y="715"/>
                </a:lnTo>
                <a:lnTo>
                  <a:pt x="701" y="720"/>
                </a:lnTo>
                <a:lnTo>
                  <a:pt x="699" y="727"/>
                </a:lnTo>
                <a:lnTo>
                  <a:pt x="697" y="731"/>
                </a:lnTo>
                <a:lnTo>
                  <a:pt x="694" y="737"/>
                </a:lnTo>
                <a:lnTo>
                  <a:pt x="690" y="741"/>
                </a:lnTo>
                <a:lnTo>
                  <a:pt x="686" y="745"/>
                </a:lnTo>
                <a:lnTo>
                  <a:pt x="682" y="749"/>
                </a:lnTo>
                <a:lnTo>
                  <a:pt x="678" y="753"/>
                </a:lnTo>
                <a:lnTo>
                  <a:pt x="672" y="756"/>
                </a:lnTo>
                <a:lnTo>
                  <a:pt x="667" y="758"/>
                </a:lnTo>
                <a:lnTo>
                  <a:pt x="662" y="760"/>
                </a:lnTo>
                <a:lnTo>
                  <a:pt x="656" y="762"/>
                </a:lnTo>
                <a:lnTo>
                  <a:pt x="650" y="762"/>
                </a:lnTo>
                <a:lnTo>
                  <a:pt x="643" y="763"/>
                </a:lnTo>
                <a:close/>
                <a:moveTo>
                  <a:pt x="540" y="284"/>
                </a:moveTo>
                <a:lnTo>
                  <a:pt x="538" y="287"/>
                </a:lnTo>
                <a:lnTo>
                  <a:pt x="537" y="290"/>
                </a:lnTo>
                <a:lnTo>
                  <a:pt x="536" y="294"/>
                </a:lnTo>
                <a:lnTo>
                  <a:pt x="534" y="296"/>
                </a:lnTo>
                <a:lnTo>
                  <a:pt x="532" y="297"/>
                </a:lnTo>
                <a:lnTo>
                  <a:pt x="530" y="298"/>
                </a:lnTo>
                <a:lnTo>
                  <a:pt x="527" y="299"/>
                </a:lnTo>
                <a:lnTo>
                  <a:pt x="525" y="299"/>
                </a:lnTo>
                <a:lnTo>
                  <a:pt x="480" y="299"/>
                </a:lnTo>
                <a:lnTo>
                  <a:pt x="480" y="543"/>
                </a:lnTo>
                <a:lnTo>
                  <a:pt x="479" y="546"/>
                </a:lnTo>
                <a:lnTo>
                  <a:pt x="479" y="549"/>
                </a:lnTo>
                <a:lnTo>
                  <a:pt x="476" y="551"/>
                </a:lnTo>
                <a:lnTo>
                  <a:pt x="475" y="554"/>
                </a:lnTo>
                <a:lnTo>
                  <a:pt x="472" y="556"/>
                </a:lnTo>
                <a:lnTo>
                  <a:pt x="470" y="557"/>
                </a:lnTo>
                <a:lnTo>
                  <a:pt x="467" y="558"/>
                </a:lnTo>
                <a:lnTo>
                  <a:pt x="465" y="558"/>
                </a:lnTo>
                <a:lnTo>
                  <a:pt x="461" y="558"/>
                </a:lnTo>
                <a:lnTo>
                  <a:pt x="458" y="557"/>
                </a:lnTo>
                <a:lnTo>
                  <a:pt x="456" y="556"/>
                </a:lnTo>
                <a:lnTo>
                  <a:pt x="454" y="554"/>
                </a:lnTo>
                <a:lnTo>
                  <a:pt x="452" y="551"/>
                </a:lnTo>
                <a:lnTo>
                  <a:pt x="451" y="549"/>
                </a:lnTo>
                <a:lnTo>
                  <a:pt x="450" y="546"/>
                </a:lnTo>
                <a:lnTo>
                  <a:pt x="450" y="543"/>
                </a:lnTo>
                <a:lnTo>
                  <a:pt x="450" y="299"/>
                </a:lnTo>
                <a:lnTo>
                  <a:pt x="405" y="299"/>
                </a:lnTo>
                <a:lnTo>
                  <a:pt x="402" y="299"/>
                </a:lnTo>
                <a:lnTo>
                  <a:pt x="398" y="298"/>
                </a:lnTo>
                <a:lnTo>
                  <a:pt x="396" y="297"/>
                </a:lnTo>
                <a:lnTo>
                  <a:pt x="394" y="296"/>
                </a:lnTo>
                <a:lnTo>
                  <a:pt x="392" y="294"/>
                </a:lnTo>
                <a:lnTo>
                  <a:pt x="391" y="290"/>
                </a:lnTo>
                <a:lnTo>
                  <a:pt x="390" y="287"/>
                </a:lnTo>
                <a:lnTo>
                  <a:pt x="390" y="284"/>
                </a:lnTo>
                <a:lnTo>
                  <a:pt x="390" y="225"/>
                </a:lnTo>
                <a:lnTo>
                  <a:pt x="390" y="222"/>
                </a:lnTo>
                <a:lnTo>
                  <a:pt x="391" y="219"/>
                </a:lnTo>
                <a:lnTo>
                  <a:pt x="392" y="217"/>
                </a:lnTo>
                <a:lnTo>
                  <a:pt x="394" y="214"/>
                </a:lnTo>
                <a:lnTo>
                  <a:pt x="396" y="212"/>
                </a:lnTo>
                <a:lnTo>
                  <a:pt x="398" y="211"/>
                </a:lnTo>
                <a:lnTo>
                  <a:pt x="402" y="210"/>
                </a:lnTo>
                <a:lnTo>
                  <a:pt x="405" y="210"/>
                </a:lnTo>
                <a:lnTo>
                  <a:pt x="450" y="210"/>
                </a:lnTo>
                <a:lnTo>
                  <a:pt x="450" y="129"/>
                </a:lnTo>
                <a:lnTo>
                  <a:pt x="450" y="126"/>
                </a:lnTo>
                <a:lnTo>
                  <a:pt x="451" y="123"/>
                </a:lnTo>
                <a:lnTo>
                  <a:pt x="452" y="121"/>
                </a:lnTo>
                <a:lnTo>
                  <a:pt x="454" y="118"/>
                </a:lnTo>
                <a:lnTo>
                  <a:pt x="456" y="117"/>
                </a:lnTo>
                <a:lnTo>
                  <a:pt x="458" y="115"/>
                </a:lnTo>
                <a:lnTo>
                  <a:pt x="461" y="114"/>
                </a:lnTo>
                <a:lnTo>
                  <a:pt x="465" y="114"/>
                </a:lnTo>
                <a:lnTo>
                  <a:pt x="467" y="114"/>
                </a:lnTo>
                <a:lnTo>
                  <a:pt x="470" y="115"/>
                </a:lnTo>
                <a:lnTo>
                  <a:pt x="472" y="117"/>
                </a:lnTo>
                <a:lnTo>
                  <a:pt x="475" y="118"/>
                </a:lnTo>
                <a:lnTo>
                  <a:pt x="476" y="121"/>
                </a:lnTo>
                <a:lnTo>
                  <a:pt x="479" y="123"/>
                </a:lnTo>
                <a:lnTo>
                  <a:pt x="479" y="127"/>
                </a:lnTo>
                <a:lnTo>
                  <a:pt x="480" y="129"/>
                </a:lnTo>
                <a:lnTo>
                  <a:pt x="480" y="210"/>
                </a:lnTo>
                <a:lnTo>
                  <a:pt x="525" y="210"/>
                </a:lnTo>
                <a:lnTo>
                  <a:pt x="527" y="210"/>
                </a:lnTo>
                <a:lnTo>
                  <a:pt x="530" y="211"/>
                </a:lnTo>
                <a:lnTo>
                  <a:pt x="532" y="212"/>
                </a:lnTo>
                <a:lnTo>
                  <a:pt x="534" y="214"/>
                </a:lnTo>
                <a:lnTo>
                  <a:pt x="536" y="217"/>
                </a:lnTo>
                <a:lnTo>
                  <a:pt x="537" y="219"/>
                </a:lnTo>
                <a:lnTo>
                  <a:pt x="538" y="222"/>
                </a:lnTo>
                <a:lnTo>
                  <a:pt x="540" y="225"/>
                </a:lnTo>
                <a:lnTo>
                  <a:pt x="540" y="284"/>
                </a:lnTo>
                <a:close/>
                <a:moveTo>
                  <a:pt x="465" y="763"/>
                </a:moveTo>
                <a:lnTo>
                  <a:pt x="458" y="762"/>
                </a:lnTo>
                <a:lnTo>
                  <a:pt x="452" y="762"/>
                </a:lnTo>
                <a:lnTo>
                  <a:pt x="446" y="760"/>
                </a:lnTo>
                <a:lnTo>
                  <a:pt x="441" y="758"/>
                </a:lnTo>
                <a:lnTo>
                  <a:pt x="436" y="756"/>
                </a:lnTo>
                <a:lnTo>
                  <a:pt x="430" y="753"/>
                </a:lnTo>
                <a:lnTo>
                  <a:pt x="426" y="749"/>
                </a:lnTo>
                <a:lnTo>
                  <a:pt x="422" y="745"/>
                </a:lnTo>
                <a:lnTo>
                  <a:pt x="419" y="741"/>
                </a:lnTo>
                <a:lnTo>
                  <a:pt x="414" y="737"/>
                </a:lnTo>
                <a:lnTo>
                  <a:pt x="412" y="731"/>
                </a:lnTo>
                <a:lnTo>
                  <a:pt x="409" y="727"/>
                </a:lnTo>
                <a:lnTo>
                  <a:pt x="407" y="720"/>
                </a:lnTo>
                <a:lnTo>
                  <a:pt x="406" y="715"/>
                </a:lnTo>
                <a:lnTo>
                  <a:pt x="405" y="710"/>
                </a:lnTo>
                <a:lnTo>
                  <a:pt x="405" y="703"/>
                </a:lnTo>
                <a:lnTo>
                  <a:pt x="405" y="697"/>
                </a:lnTo>
                <a:lnTo>
                  <a:pt x="406" y="692"/>
                </a:lnTo>
                <a:lnTo>
                  <a:pt x="407" y="685"/>
                </a:lnTo>
                <a:lnTo>
                  <a:pt x="409" y="680"/>
                </a:lnTo>
                <a:lnTo>
                  <a:pt x="412" y="674"/>
                </a:lnTo>
                <a:lnTo>
                  <a:pt x="414" y="670"/>
                </a:lnTo>
                <a:lnTo>
                  <a:pt x="419" y="665"/>
                </a:lnTo>
                <a:lnTo>
                  <a:pt x="422" y="661"/>
                </a:lnTo>
                <a:lnTo>
                  <a:pt x="426" y="657"/>
                </a:lnTo>
                <a:lnTo>
                  <a:pt x="430" y="653"/>
                </a:lnTo>
                <a:lnTo>
                  <a:pt x="436" y="651"/>
                </a:lnTo>
                <a:lnTo>
                  <a:pt x="441" y="648"/>
                </a:lnTo>
                <a:lnTo>
                  <a:pt x="446" y="646"/>
                </a:lnTo>
                <a:lnTo>
                  <a:pt x="452" y="645"/>
                </a:lnTo>
                <a:lnTo>
                  <a:pt x="458" y="643"/>
                </a:lnTo>
                <a:lnTo>
                  <a:pt x="465" y="643"/>
                </a:lnTo>
                <a:lnTo>
                  <a:pt x="470" y="643"/>
                </a:lnTo>
                <a:lnTo>
                  <a:pt x="476" y="645"/>
                </a:lnTo>
                <a:lnTo>
                  <a:pt x="482" y="646"/>
                </a:lnTo>
                <a:lnTo>
                  <a:pt x="487" y="648"/>
                </a:lnTo>
                <a:lnTo>
                  <a:pt x="492" y="651"/>
                </a:lnTo>
                <a:lnTo>
                  <a:pt x="498" y="653"/>
                </a:lnTo>
                <a:lnTo>
                  <a:pt x="502" y="657"/>
                </a:lnTo>
                <a:lnTo>
                  <a:pt x="506" y="661"/>
                </a:lnTo>
                <a:lnTo>
                  <a:pt x="511" y="665"/>
                </a:lnTo>
                <a:lnTo>
                  <a:pt x="514" y="670"/>
                </a:lnTo>
                <a:lnTo>
                  <a:pt x="517" y="674"/>
                </a:lnTo>
                <a:lnTo>
                  <a:pt x="519" y="680"/>
                </a:lnTo>
                <a:lnTo>
                  <a:pt x="521" y="685"/>
                </a:lnTo>
                <a:lnTo>
                  <a:pt x="522" y="692"/>
                </a:lnTo>
                <a:lnTo>
                  <a:pt x="524" y="697"/>
                </a:lnTo>
                <a:lnTo>
                  <a:pt x="525" y="703"/>
                </a:lnTo>
                <a:lnTo>
                  <a:pt x="524" y="710"/>
                </a:lnTo>
                <a:lnTo>
                  <a:pt x="522" y="715"/>
                </a:lnTo>
                <a:lnTo>
                  <a:pt x="521" y="720"/>
                </a:lnTo>
                <a:lnTo>
                  <a:pt x="519" y="727"/>
                </a:lnTo>
                <a:lnTo>
                  <a:pt x="517" y="731"/>
                </a:lnTo>
                <a:lnTo>
                  <a:pt x="514" y="737"/>
                </a:lnTo>
                <a:lnTo>
                  <a:pt x="511" y="741"/>
                </a:lnTo>
                <a:lnTo>
                  <a:pt x="506" y="745"/>
                </a:lnTo>
                <a:lnTo>
                  <a:pt x="502" y="749"/>
                </a:lnTo>
                <a:lnTo>
                  <a:pt x="498" y="753"/>
                </a:lnTo>
                <a:lnTo>
                  <a:pt x="492" y="756"/>
                </a:lnTo>
                <a:lnTo>
                  <a:pt x="487" y="758"/>
                </a:lnTo>
                <a:lnTo>
                  <a:pt x="482" y="760"/>
                </a:lnTo>
                <a:lnTo>
                  <a:pt x="476" y="762"/>
                </a:lnTo>
                <a:lnTo>
                  <a:pt x="470" y="762"/>
                </a:lnTo>
                <a:lnTo>
                  <a:pt x="465" y="763"/>
                </a:lnTo>
                <a:close/>
                <a:moveTo>
                  <a:pt x="330" y="404"/>
                </a:moveTo>
                <a:lnTo>
                  <a:pt x="330" y="407"/>
                </a:lnTo>
                <a:lnTo>
                  <a:pt x="329" y="410"/>
                </a:lnTo>
                <a:lnTo>
                  <a:pt x="328" y="412"/>
                </a:lnTo>
                <a:lnTo>
                  <a:pt x="326" y="414"/>
                </a:lnTo>
                <a:lnTo>
                  <a:pt x="323" y="417"/>
                </a:lnTo>
                <a:lnTo>
                  <a:pt x="320" y="418"/>
                </a:lnTo>
                <a:lnTo>
                  <a:pt x="318" y="419"/>
                </a:lnTo>
                <a:lnTo>
                  <a:pt x="315" y="419"/>
                </a:lnTo>
                <a:lnTo>
                  <a:pt x="270" y="419"/>
                </a:lnTo>
                <a:lnTo>
                  <a:pt x="270" y="543"/>
                </a:lnTo>
                <a:lnTo>
                  <a:pt x="270" y="546"/>
                </a:lnTo>
                <a:lnTo>
                  <a:pt x="269" y="549"/>
                </a:lnTo>
                <a:lnTo>
                  <a:pt x="268" y="551"/>
                </a:lnTo>
                <a:lnTo>
                  <a:pt x="266" y="554"/>
                </a:lnTo>
                <a:lnTo>
                  <a:pt x="263" y="556"/>
                </a:lnTo>
                <a:lnTo>
                  <a:pt x="260" y="557"/>
                </a:lnTo>
                <a:lnTo>
                  <a:pt x="258" y="558"/>
                </a:lnTo>
                <a:lnTo>
                  <a:pt x="255" y="558"/>
                </a:lnTo>
                <a:lnTo>
                  <a:pt x="252" y="558"/>
                </a:lnTo>
                <a:lnTo>
                  <a:pt x="250" y="557"/>
                </a:lnTo>
                <a:lnTo>
                  <a:pt x="246" y="556"/>
                </a:lnTo>
                <a:lnTo>
                  <a:pt x="244" y="554"/>
                </a:lnTo>
                <a:lnTo>
                  <a:pt x="242" y="551"/>
                </a:lnTo>
                <a:lnTo>
                  <a:pt x="241" y="549"/>
                </a:lnTo>
                <a:lnTo>
                  <a:pt x="240" y="546"/>
                </a:lnTo>
                <a:lnTo>
                  <a:pt x="240" y="543"/>
                </a:lnTo>
                <a:lnTo>
                  <a:pt x="240" y="419"/>
                </a:lnTo>
                <a:lnTo>
                  <a:pt x="195" y="419"/>
                </a:lnTo>
                <a:lnTo>
                  <a:pt x="192" y="419"/>
                </a:lnTo>
                <a:lnTo>
                  <a:pt x="190" y="418"/>
                </a:lnTo>
                <a:lnTo>
                  <a:pt x="186" y="417"/>
                </a:lnTo>
                <a:lnTo>
                  <a:pt x="184" y="414"/>
                </a:lnTo>
                <a:lnTo>
                  <a:pt x="183" y="412"/>
                </a:lnTo>
                <a:lnTo>
                  <a:pt x="181" y="410"/>
                </a:lnTo>
                <a:lnTo>
                  <a:pt x="180" y="407"/>
                </a:lnTo>
                <a:lnTo>
                  <a:pt x="180" y="404"/>
                </a:lnTo>
                <a:lnTo>
                  <a:pt x="180" y="344"/>
                </a:lnTo>
                <a:lnTo>
                  <a:pt x="180" y="342"/>
                </a:lnTo>
                <a:lnTo>
                  <a:pt x="181" y="339"/>
                </a:lnTo>
                <a:lnTo>
                  <a:pt x="183" y="336"/>
                </a:lnTo>
                <a:lnTo>
                  <a:pt x="184" y="334"/>
                </a:lnTo>
                <a:lnTo>
                  <a:pt x="186" y="332"/>
                </a:lnTo>
                <a:lnTo>
                  <a:pt x="190" y="331"/>
                </a:lnTo>
                <a:lnTo>
                  <a:pt x="192" y="330"/>
                </a:lnTo>
                <a:lnTo>
                  <a:pt x="195" y="329"/>
                </a:lnTo>
                <a:lnTo>
                  <a:pt x="240" y="329"/>
                </a:lnTo>
                <a:lnTo>
                  <a:pt x="240" y="129"/>
                </a:lnTo>
                <a:lnTo>
                  <a:pt x="240" y="126"/>
                </a:lnTo>
                <a:lnTo>
                  <a:pt x="241" y="123"/>
                </a:lnTo>
                <a:lnTo>
                  <a:pt x="242" y="121"/>
                </a:lnTo>
                <a:lnTo>
                  <a:pt x="244" y="118"/>
                </a:lnTo>
                <a:lnTo>
                  <a:pt x="246" y="117"/>
                </a:lnTo>
                <a:lnTo>
                  <a:pt x="250" y="115"/>
                </a:lnTo>
                <a:lnTo>
                  <a:pt x="252" y="114"/>
                </a:lnTo>
                <a:lnTo>
                  <a:pt x="255" y="114"/>
                </a:lnTo>
                <a:lnTo>
                  <a:pt x="258" y="114"/>
                </a:lnTo>
                <a:lnTo>
                  <a:pt x="260" y="115"/>
                </a:lnTo>
                <a:lnTo>
                  <a:pt x="263" y="117"/>
                </a:lnTo>
                <a:lnTo>
                  <a:pt x="266" y="118"/>
                </a:lnTo>
                <a:lnTo>
                  <a:pt x="268" y="121"/>
                </a:lnTo>
                <a:lnTo>
                  <a:pt x="269" y="123"/>
                </a:lnTo>
                <a:lnTo>
                  <a:pt x="270" y="127"/>
                </a:lnTo>
                <a:lnTo>
                  <a:pt x="270" y="129"/>
                </a:lnTo>
                <a:lnTo>
                  <a:pt x="270" y="329"/>
                </a:lnTo>
                <a:lnTo>
                  <a:pt x="315" y="329"/>
                </a:lnTo>
                <a:lnTo>
                  <a:pt x="318" y="330"/>
                </a:lnTo>
                <a:lnTo>
                  <a:pt x="320" y="331"/>
                </a:lnTo>
                <a:lnTo>
                  <a:pt x="323" y="332"/>
                </a:lnTo>
                <a:lnTo>
                  <a:pt x="326" y="334"/>
                </a:lnTo>
                <a:lnTo>
                  <a:pt x="328" y="336"/>
                </a:lnTo>
                <a:lnTo>
                  <a:pt x="329" y="339"/>
                </a:lnTo>
                <a:lnTo>
                  <a:pt x="330" y="342"/>
                </a:lnTo>
                <a:lnTo>
                  <a:pt x="330" y="344"/>
                </a:lnTo>
                <a:lnTo>
                  <a:pt x="330" y="404"/>
                </a:lnTo>
                <a:close/>
                <a:moveTo>
                  <a:pt x="255" y="763"/>
                </a:moveTo>
                <a:lnTo>
                  <a:pt x="249" y="762"/>
                </a:lnTo>
                <a:lnTo>
                  <a:pt x="243" y="762"/>
                </a:lnTo>
                <a:lnTo>
                  <a:pt x="237" y="760"/>
                </a:lnTo>
                <a:lnTo>
                  <a:pt x="231" y="758"/>
                </a:lnTo>
                <a:lnTo>
                  <a:pt x="226" y="756"/>
                </a:lnTo>
                <a:lnTo>
                  <a:pt x="222" y="753"/>
                </a:lnTo>
                <a:lnTo>
                  <a:pt x="216" y="749"/>
                </a:lnTo>
                <a:lnTo>
                  <a:pt x="212" y="745"/>
                </a:lnTo>
                <a:lnTo>
                  <a:pt x="209" y="741"/>
                </a:lnTo>
                <a:lnTo>
                  <a:pt x="206" y="737"/>
                </a:lnTo>
                <a:lnTo>
                  <a:pt x="203" y="731"/>
                </a:lnTo>
                <a:lnTo>
                  <a:pt x="200" y="727"/>
                </a:lnTo>
                <a:lnTo>
                  <a:pt x="198" y="720"/>
                </a:lnTo>
                <a:lnTo>
                  <a:pt x="196" y="715"/>
                </a:lnTo>
                <a:lnTo>
                  <a:pt x="195" y="710"/>
                </a:lnTo>
                <a:lnTo>
                  <a:pt x="195" y="703"/>
                </a:lnTo>
                <a:lnTo>
                  <a:pt x="195" y="697"/>
                </a:lnTo>
                <a:lnTo>
                  <a:pt x="196" y="692"/>
                </a:lnTo>
                <a:lnTo>
                  <a:pt x="198" y="685"/>
                </a:lnTo>
                <a:lnTo>
                  <a:pt x="200" y="680"/>
                </a:lnTo>
                <a:lnTo>
                  <a:pt x="203" y="674"/>
                </a:lnTo>
                <a:lnTo>
                  <a:pt x="206" y="670"/>
                </a:lnTo>
                <a:lnTo>
                  <a:pt x="209" y="665"/>
                </a:lnTo>
                <a:lnTo>
                  <a:pt x="212" y="661"/>
                </a:lnTo>
                <a:lnTo>
                  <a:pt x="216" y="657"/>
                </a:lnTo>
                <a:lnTo>
                  <a:pt x="222" y="653"/>
                </a:lnTo>
                <a:lnTo>
                  <a:pt x="226" y="651"/>
                </a:lnTo>
                <a:lnTo>
                  <a:pt x="231" y="648"/>
                </a:lnTo>
                <a:lnTo>
                  <a:pt x="237" y="646"/>
                </a:lnTo>
                <a:lnTo>
                  <a:pt x="243" y="645"/>
                </a:lnTo>
                <a:lnTo>
                  <a:pt x="249" y="643"/>
                </a:lnTo>
                <a:lnTo>
                  <a:pt x="255" y="643"/>
                </a:lnTo>
                <a:lnTo>
                  <a:pt x="261" y="643"/>
                </a:lnTo>
                <a:lnTo>
                  <a:pt x="267" y="645"/>
                </a:lnTo>
                <a:lnTo>
                  <a:pt x="273" y="646"/>
                </a:lnTo>
                <a:lnTo>
                  <a:pt x="278" y="648"/>
                </a:lnTo>
                <a:lnTo>
                  <a:pt x="284" y="651"/>
                </a:lnTo>
                <a:lnTo>
                  <a:pt x="288" y="653"/>
                </a:lnTo>
                <a:lnTo>
                  <a:pt x="293" y="657"/>
                </a:lnTo>
                <a:lnTo>
                  <a:pt x="298" y="661"/>
                </a:lnTo>
                <a:lnTo>
                  <a:pt x="301" y="665"/>
                </a:lnTo>
                <a:lnTo>
                  <a:pt x="304" y="670"/>
                </a:lnTo>
                <a:lnTo>
                  <a:pt x="307" y="674"/>
                </a:lnTo>
                <a:lnTo>
                  <a:pt x="311" y="680"/>
                </a:lnTo>
                <a:lnTo>
                  <a:pt x="312" y="685"/>
                </a:lnTo>
                <a:lnTo>
                  <a:pt x="314" y="692"/>
                </a:lnTo>
                <a:lnTo>
                  <a:pt x="315" y="697"/>
                </a:lnTo>
                <a:lnTo>
                  <a:pt x="315" y="703"/>
                </a:lnTo>
                <a:lnTo>
                  <a:pt x="315" y="710"/>
                </a:lnTo>
                <a:lnTo>
                  <a:pt x="314" y="715"/>
                </a:lnTo>
                <a:lnTo>
                  <a:pt x="312" y="720"/>
                </a:lnTo>
                <a:lnTo>
                  <a:pt x="311" y="727"/>
                </a:lnTo>
                <a:lnTo>
                  <a:pt x="307" y="731"/>
                </a:lnTo>
                <a:lnTo>
                  <a:pt x="304" y="737"/>
                </a:lnTo>
                <a:lnTo>
                  <a:pt x="301" y="741"/>
                </a:lnTo>
                <a:lnTo>
                  <a:pt x="298" y="745"/>
                </a:lnTo>
                <a:lnTo>
                  <a:pt x="293" y="749"/>
                </a:lnTo>
                <a:lnTo>
                  <a:pt x="288" y="753"/>
                </a:lnTo>
                <a:lnTo>
                  <a:pt x="284" y="756"/>
                </a:lnTo>
                <a:lnTo>
                  <a:pt x="278" y="758"/>
                </a:lnTo>
                <a:lnTo>
                  <a:pt x="273" y="760"/>
                </a:lnTo>
                <a:lnTo>
                  <a:pt x="267" y="762"/>
                </a:lnTo>
                <a:lnTo>
                  <a:pt x="261" y="762"/>
                </a:lnTo>
                <a:lnTo>
                  <a:pt x="255" y="763"/>
                </a:lnTo>
                <a:close/>
                <a:moveTo>
                  <a:pt x="883" y="0"/>
                </a:moveTo>
                <a:lnTo>
                  <a:pt x="15" y="0"/>
                </a:lnTo>
                <a:lnTo>
                  <a:pt x="13" y="0"/>
                </a:lnTo>
                <a:lnTo>
                  <a:pt x="10" y="2"/>
                </a:lnTo>
                <a:lnTo>
                  <a:pt x="8" y="3"/>
                </a:lnTo>
                <a:lnTo>
                  <a:pt x="6" y="5"/>
                </a:lnTo>
                <a:lnTo>
                  <a:pt x="3" y="7"/>
                </a:lnTo>
                <a:lnTo>
                  <a:pt x="2" y="10"/>
                </a:lnTo>
                <a:lnTo>
                  <a:pt x="1" y="12"/>
                </a:lnTo>
                <a:lnTo>
                  <a:pt x="0" y="15"/>
                </a:lnTo>
                <a:lnTo>
                  <a:pt x="0" y="883"/>
                </a:lnTo>
                <a:lnTo>
                  <a:pt x="1" y="886"/>
                </a:lnTo>
                <a:lnTo>
                  <a:pt x="2" y="888"/>
                </a:lnTo>
                <a:lnTo>
                  <a:pt x="3" y="892"/>
                </a:lnTo>
                <a:lnTo>
                  <a:pt x="6" y="894"/>
                </a:lnTo>
                <a:lnTo>
                  <a:pt x="8" y="895"/>
                </a:lnTo>
                <a:lnTo>
                  <a:pt x="10" y="897"/>
                </a:lnTo>
                <a:lnTo>
                  <a:pt x="13" y="897"/>
                </a:lnTo>
                <a:lnTo>
                  <a:pt x="15" y="898"/>
                </a:lnTo>
                <a:lnTo>
                  <a:pt x="883" y="898"/>
                </a:lnTo>
                <a:lnTo>
                  <a:pt x="886" y="897"/>
                </a:lnTo>
                <a:lnTo>
                  <a:pt x="888" y="897"/>
                </a:lnTo>
                <a:lnTo>
                  <a:pt x="892" y="895"/>
                </a:lnTo>
                <a:lnTo>
                  <a:pt x="894" y="894"/>
                </a:lnTo>
                <a:lnTo>
                  <a:pt x="896" y="892"/>
                </a:lnTo>
                <a:lnTo>
                  <a:pt x="897" y="888"/>
                </a:lnTo>
                <a:lnTo>
                  <a:pt x="898" y="886"/>
                </a:lnTo>
                <a:lnTo>
                  <a:pt x="898" y="883"/>
                </a:lnTo>
                <a:lnTo>
                  <a:pt x="898" y="15"/>
                </a:lnTo>
                <a:lnTo>
                  <a:pt x="898" y="12"/>
                </a:lnTo>
                <a:lnTo>
                  <a:pt x="897" y="10"/>
                </a:lnTo>
                <a:lnTo>
                  <a:pt x="896" y="7"/>
                </a:lnTo>
                <a:lnTo>
                  <a:pt x="894" y="5"/>
                </a:lnTo>
                <a:lnTo>
                  <a:pt x="892" y="3"/>
                </a:lnTo>
                <a:lnTo>
                  <a:pt x="888" y="2"/>
                </a:lnTo>
                <a:lnTo>
                  <a:pt x="886" y="0"/>
                </a:lnTo>
                <a:lnTo>
                  <a:pt x="88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715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 hidden="1">
            <a:extLst>
              <a:ext uri="{FF2B5EF4-FFF2-40B4-BE49-F238E27FC236}">
                <a16:creationId xmlns:a16="http://schemas.microsoft.com/office/drawing/2014/main" id="{9FDB6406-0CDB-4213-A1B6-DE47D953FE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3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Waterfall </a:t>
            </a:r>
            <a:r>
              <a:rPr lang="en-US" sz="28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Methodolgy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ectangle 52">
            <a:extLst>
              <a:ext uri="{FF2B5EF4-FFF2-40B4-BE49-F238E27FC236}">
                <a16:creationId xmlns:a16="http://schemas.microsoft.com/office/drawing/2014/main" id="{E1535E1C-6EBC-45D8-BCE1-D5B947A61FB6}"/>
              </a:ext>
            </a:extLst>
          </p:cNvPr>
          <p:cNvSpPr/>
          <p:nvPr/>
        </p:nvSpPr>
        <p:spPr>
          <a:xfrm>
            <a:off x="5219979" y="3653603"/>
            <a:ext cx="1752042" cy="22339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. 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8FF18A5-7B4E-4493-B38D-E732E033F82F}"/>
              </a:ext>
            </a:extLst>
          </p:cNvPr>
          <p:cNvSpPr/>
          <p:nvPr/>
        </p:nvSpPr>
        <p:spPr>
          <a:xfrm>
            <a:off x="7386779" y="3653603"/>
            <a:ext cx="1752042" cy="22339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. 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BCD242F-9A97-473E-8E17-3F6C3C75CE68}"/>
              </a:ext>
            </a:extLst>
          </p:cNvPr>
          <p:cNvSpPr/>
          <p:nvPr/>
        </p:nvSpPr>
        <p:spPr>
          <a:xfrm>
            <a:off x="9555735" y="3653603"/>
            <a:ext cx="1752042" cy="22339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. </a:t>
            </a:r>
          </a:p>
        </p:txBody>
      </p:sp>
      <p:sp>
        <p:nvSpPr>
          <p:cNvPr id="72" name="Freeform 2319" descr="Icon of leaf. ">
            <a:extLst>
              <a:ext uri="{FF2B5EF4-FFF2-40B4-BE49-F238E27FC236}">
                <a16:creationId xmlns:a16="http://schemas.microsoft.com/office/drawing/2014/main" id="{4C935A16-4F4C-4B17-B911-F1D554A088A8}"/>
              </a:ext>
            </a:extLst>
          </p:cNvPr>
          <p:cNvSpPr>
            <a:spLocks noEditPoints="1"/>
          </p:cNvSpPr>
          <p:nvPr/>
        </p:nvSpPr>
        <p:spPr bwMode="auto">
          <a:xfrm>
            <a:off x="10247928" y="2303513"/>
            <a:ext cx="367656" cy="367656"/>
          </a:xfrm>
          <a:custGeom>
            <a:avLst/>
            <a:gdLst>
              <a:gd name="T0" fmla="*/ 550 w 868"/>
              <a:gd name="T1" fmla="*/ 453 h 868"/>
              <a:gd name="T2" fmla="*/ 561 w 868"/>
              <a:gd name="T3" fmla="*/ 457 h 868"/>
              <a:gd name="T4" fmla="*/ 565 w 868"/>
              <a:gd name="T5" fmla="*/ 468 h 868"/>
              <a:gd name="T6" fmla="*/ 561 w 868"/>
              <a:gd name="T7" fmla="*/ 479 h 868"/>
              <a:gd name="T8" fmla="*/ 550 w 868"/>
              <a:gd name="T9" fmla="*/ 483 h 868"/>
              <a:gd name="T10" fmla="*/ 432 w 868"/>
              <a:gd name="T11" fmla="*/ 604 h 868"/>
              <a:gd name="T12" fmla="*/ 442 w 868"/>
              <a:gd name="T13" fmla="*/ 611 h 868"/>
              <a:gd name="T14" fmla="*/ 444 w 868"/>
              <a:gd name="T15" fmla="*/ 622 h 868"/>
              <a:gd name="T16" fmla="*/ 437 w 868"/>
              <a:gd name="T17" fmla="*/ 632 h 868"/>
              <a:gd name="T18" fmla="*/ 254 w 868"/>
              <a:gd name="T19" fmla="*/ 634 h 868"/>
              <a:gd name="T20" fmla="*/ 233 w 868"/>
              <a:gd name="T21" fmla="*/ 438 h 868"/>
              <a:gd name="T22" fmla="*/ 237 w 868"/>
              <a:gd name="T23" fmla="*/ 427 h 868"/>
              <a:gd name="T24" fmla="*/ 248 w 868"/>
              <a:gd name="T25" fmla="*/ 423 h 868"/>
              <a:gd name="T26" fmla="*/ 258 w 868"/>
              <a:gd name="T27" fmla="*/ 427 h 868"/>
              <a:gd name="T28" fmla="*/ 263 w 868"/>
              <a:gd name="T29" fmla="*/ 438 h 868"/>
              <a:gd name="T30" fmla="*/ 384 w 868"/>
              <a:gd name="T31" fmla="*/ 315 h 868"/>
              <a:gd name="T32" fmla="*/ 390 w 868"/>
              <a:gd name="T33" fmla="*/ 305 h 868"/>
              <a:gd name="T34" fmla="*/ 402 w 868"/>
              <a:gd name="T35" fmla="*/ 303 h 868"/>
              <a:gd name="T36" fmla="*/ 412 w 868"/>
              <a:gd name="T37" fmla="*/ 309 h 868"/>
              <a:gd name="T38" fmla="*/ 414 w 868"/>
              <a:gd name="T39" fmla="*/ 431 h 868"/>
              <a:gd name="T40" fmla="*/ 536 w 868"/>
              <a:gd name="T41" fmla="*/ 251 h 868"/>
              <a:gd name="T42" fmla="*/ 544 w 868"/>
              <a:gd name="T43" fmla="*/ 243 h 868"/>
              <a:gd name="T44" fmla="*/ 555 w 868"/>
              <a:gd name="T45" fmla="*/ 243 h 868"/>
              <a:gd name="T46" fmla="*/ 564 w 868"/>
              <a:gd name="T47" fmla="*/ 251 h 868"/>
              <a:gd name="T48" fmla="*/ 610 w 868"/>
              <a:gd name="T49" fmla="*/ 302 h 868"/>
              <a:gd name="T50" fmla="*/ 621 w 868"/>
              <a:gd name="T51" fmla="*/ 307 h 868"/>
              <a:gd name="T52" fmla="*/ 625 w 868"/>
              <a:gd name="T53" fmla="*/ 317 h 868"/>
              <a:gd name="T54" fmla="*/ 621 w 868"/>
              <a:gd name="T55" fmla="*/ 328 h 868"/>
              <a:gd name="T56" fmla="*/ 610 w 868"/>
              <a:gd name="T57" fmla="*/ 332 h 868"/>
              <a:gd name="T58" fmla="*/ 854 w 868"/>
              <a:gd name="T59" fmla="*/ 0 h 868"/>
              <a:gd name="T60" fmla="*/ 789 w 868"/>
              <a:gd name="T61" fmla="*/ 9 h 868"/>
              <a:gd name="T62" fmla="*/ 611 w 868"/>
              <a:gd name="T63" fmla="*/ 45 h 868"/>
              <a:gd name="T64" fmla="*/ 472 w 868"/>
              <a:gd name="T65" fmla="*/ 86 h 868"/>
              <a:gd name="T66" fmla="*/ 319 w 868"/>
              <a:gd name="T67" fmla="*/ 147 h 868"/>
              <a:gd name="T68" fmla="*/ 200 w 868"/>
              <a:gd name="T69" fmla="*/ 219 h 868"/>
              <a:gd name="T70" fmla="*/ 114 w 868"/>
              <a:gd name="T71" fmla="*/ 301 h 868"/>
              <a:gd name="T72" fmla="*/ 63 w 868"/>
              <a:gd name="T73" fmla="*/ 386 h 868"/>
              <a:gd name="T74" fmla="*/ 46 w 868"/>
              <a:gd name="T75" fmla="*/ 463 h 868"/>
              <a:gd name="T76" fmla="*/ 49 w 868"/>
              <a:gd name="T77" fmla="*/ 544 h 868"/>
              <a:gd name="T78" fmla="*/ 74 w 868"/>
              <a:gd name="T79" fmla="*/ 630 h 868"/>
              <a:gd name="T80" fmla="*/ 4 w 868"/>
              <a:gd name="T81" fmla="*/ 799 h 868"/>
              <a:gd name="T82" fmla="*/ 0 w 868"/>
              <a:gd name="T83" fmla="*/ 809 h 868"/>
              <a:gd name="T84" fmla="*/ 4 w 868"/>
              <a:gd name="T85" fmla="*/ 820 h 868"/>
              <a:gd name="T86" fmla="*/ 55 w 868"/>
              <a:gd name="T87" fmla="*/ 868 h 868"/>
              <a:gd name="T88" fmla="*/ 66 w 868"/>
              <a:gd name="T89" fmla="*/ 866 h 868"/>
              <a:gd name="T90" fmla="*/ 224 w 868"/>
              <a:gd name="T91" fmla="*/ 786 h 868"/>
              <a:gd name="T92" fmla="*/ 326 w 868"/>
              <a:gd name="T93" fmla="*/ 816 h 868"/>
              <a:gd name="T94" fmla="*/ 405 w 868"/>
              <a:gd name="T95" fmla="*/ 819 h 868"/>
              <a:gd name="T96" fmla="*/ 464 w 868"/>
              <a:gd name="T97" fmla="*/ 806 h 868"/>
              <a:gd name="T98" fmla="*/ 521 w 868"/>
              <a:gd name="T99" fmla="*/ 779 h 868"/>
              <a:gd name="T100" fmla="*/ 575 w 868"/>
              <a:gd name="T101" fmla="*/ 740 h 868"/>
              <a:gd name="T102" fmla="*/ 625 w 868"/>
              <a:gd name="T103" fmla="*/ 690 h 868"/>
              <a:gd name="T104" fmla="*/ 672 w 868"/>
              <a:gd name="T105" fmla="*/ 627 h 868"/>
              <a:gd name="T106" fmla="*/ 715 w 868"/>
              <a:gd name="T107" fmla="*/ 550 h 868"/>
              <a:gd name="T108" fmla="*/ 773 w 868"/>
              <a:gd name="T109" fmla="*/ 415 h 868"/>
              <a:gd name="T110" fmla="*/ 818 w 868"/>
              <a:gd name="T111" fmla="*/ 271 h 868"/>
              <a:gd name="T112" fmla="*/ 862 w 868"/>
              <a:gd name="T113" fmla="*/ 53 h 868"/>
              <a:gd name="T114" fmla="*/ 866 w 868"/>
              <a:gd name="T115" fmla="*/ 10 h 8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868" h="868">
                <a:moveTo>
                  <a:pt x="610" y="332"/>
                </a:moveTo>
                <a:lnTo>
                  <a:pt x="557" y="332"/>
                </a:lnTo>
                <a:lnTo>
                  <a:pt x="435" y="453"/>
                </a:lnTo>
                <a:lnTo>
                  <a:pt x="550" y="453"/>
                </a:lnTo>
                <a:lnTo>
                  <a:pt x="553" y="453"/>
                </a:lnTo>
                <a:lnTo>
                  <a:pt x="555" y="454"/>
                </a:lnTo>
                <a:lnTo>
                  <a:pt x="559" y="456"/>
                </a:lnTo>
                <a:lnTo>
                  <a:pt x="561" y="457"/>
                </a:lnTo>
                <a:lnTo>
                  <a:pt x="563" y="460"/>
                </a:lnTo>
                <a:lnTo>
                  <a:pt x="564" y="463"/>
                </a:lnTo>
                <a:lnTo>
                  <a:pt x="565" y="466"/>
                </a:lnTo>
                <a:lnTo>
                  <a:pt x="565" y="468"/>
                </a:lnTo>
                <a:lnTo>
                  <a:pt x="565" y="471"/>
                </a:lnTo>
                <a:lnTo>
                  <a:pt x="564" y="474"/>
                </a:lnTo>
                <a:lnTo>
                  <a:pt x="563" y="476"/>
                </a:lnTo>
                <a:lnTo>
                  <a:pt x="561" y="479"/>
                </a:lnTo>
                <a:lnTo>
                  <a:pt x="559" y="481"/>
                </a:lnTo>
                <a:lnTo>
                  <a:pt x="555" y="482"/>
                </a:lnTo>
                <a:lnTo>
                  <a:pt x="553" y="483"/>
                </a:lnTo>
                <a:lnTo>
                  <a:pt x="550" y="483"/>
                </a:lnTo>
                <a:lnTo>
                  <a:pt x="405" y="483"/>
                </a:lnTo>
                <a:lnTo>
                  <a:pt x="284" y="604"/>
                </a:lnTo>
                <a:lnTo>
                  <a:pt x="429" y="604"/>
                </a:lnTo>
                <a:lnTo>
                  <a:pt x="432" y="604"/>
                </a:lnTo>
                <a:lnTo>
                  <a:pt x="435" y="605"/>
                </a:lnTo>
                <a:lnTo>
                  <a:pt x="437" y="607"/>
                </a:lnTo>
                <a:lnTo>
                  <a:pt x="440" y="608"/>
                </a:lnTo>
                <a:lnTo>
                  <a:pt x="442" y="611"/>
                </a:lnTo>
                <a:lnTo>
                  <a:pt x="443" y="614"/>
                </a:lnTo>
                <a:lnTo>
                  <a:pt x="444" y="616"/>
                </a:lnTo>
                <a:lnTo>
                  <a:pt x="444" y="619"/>
                </a:lnTo>
                <a:lnTo>
                  <a:pt x="444" y="622"/>
                </a:lnTo>
                <a:lnTo>
                  <a:pt x="443" y="626"/>
                </a:lnTo>
                <a:lnTo>
                  <a:pt x="442" y="628"/>
                </a:lnTo>
                <a:lnTo>
                  <a:pt x="440" y="630"/>
                </a:lnTo>
                <a:lnTo>
                  <a:pt x="437" y="632"/>
                </a:lnTo>
                <a:lnTo>
                  <a:pt x="435" y="633"/>
                </a:lnTo>
                <a:lnTo>
                  <a:pt x="432" y="634"/>
                </a:lnTo>
                <a:lnTo>
                  <a:pt x="429" y="634"/>
                </a:lnTo>
                <a:lnTo>
                  <a:pt x="254" y="634"/>
                </a:lnTo>
                <a:lnTo>
                  <a:pt x="58" y="830"/>
                </a:lnTo>
                <a:lnTo>
                  <a:pt x="36" y="809"/>
                </a:lnTo>
                <a:lnTo>
                  <a:pt x="233" y="613"/>
                </a:lnTo>
                <a:lnTo>
                  <a:pt x="233" y="438"/>
                </a:lnTo>
                <a:lnTo>
                  <a:pt x="233" y="435"/>
                </a:lnTo>
                <a:lnTo>
                  <a:pt x="234" y="433"/>
                </a:lnTo>
                <a:lnTo>
                  <a:pt x="236" y="429"/>
                </a:lnTo>
                <a:lnTo>
                  <a:pt x="237" y="427"/>
                </a:lnTo>
                <a:lnTo>
                  <a:pt x="239" y="426"/>
                </a:lnTo>
                <a:lnTo>
                  <a:pt x="242" y="424"/>
                </a:lnTo>
                <a:lnTo>
                  <a:pt x="244" y="423"/>
                </a:lnTo>
                <a:lnTo>
                  <a:pt x="248" y="423"/>
                </a:lnTo>
                <a:lnTo>
                  <a:pt x="251" y="423"/>
                </a:lnTo>
                <a:lnTo>
                  <a:pt x="254" y="424"/>
                </a:lnTo>
                <a:lnTo>
                  <a:pt x="256" y="426"/>
                </a:lnTo>
                <a:lnTo>
                  <a:pt x="258" y="427"/>
                </a:lnTo>
                <a:lnTo>
                  <a:pt x="261" y="429"/>
                </a:lnTo>
                <a:lnTo>
                  <a:pt x="262" y="433"/>
                </a:lnTo>
                <a:lnTo>
                  <a:pt x="263" y="435"/>
                </a:lnTo>
                <a:lnTo>
                  <a:pt x="263" y="438"/>
                </a:lnTo>
                <a:lnTo>
                  <a:pt x="263" y="583"/>
                </a:lnTo>
                <a:lnTo>
                  <a:pt x="384" y="463"/>
                </a:lnTo>
                <a:lnTo>
                  <a:pt x="384" y="317"/>
                </a:lnTo>
                <a:lnTo>
                  <a:pt x="384" y="315"/>
                </a:lnTo>
                <a:lnTo>
                  <a:pt x="385" y="311"/>
                </a:lnTo>
                <a:lnTo>
                  <a:pt x="386" y="309"/>
                </a:lnTo>
                <a:lnTo>
                  <a:pt x="388" y="307"/>
                </a:lnTo>
                <a:lnTo>
                  <a:pt x="390" y="305"/>
                </a:lnTo>
                <a:lnTo>
                  <a:pt x="393" y="303"/>
                </a:lnTo>
                <a:lnTo>
                  <a:pt x="396" y="303"/>
                </a:lnTo>
                <a:lnTo>
                  <a:pt x="399" y="302"/>
                </a:lnTo>
                <a:lnTo>
                  <a:pt x="402" y="303"/>
                </a:lnTo>
                <a:lnTo>
                  <a:pt x="405" y="303"/>
                </a:lnTo>
                <a:lnTo>
                  <a:pt x="407" y="305"/>
                </a:lnTo>
                <a:lnTo>
                  <a:pt x="410" y="307"/>
                </a:lnTo>
                <a:lnTo>
                  <a:pt x="412" y="309"/>
                </a:lnTo>
                <a:lnTo>
                  <a:pt x="413" y="311"/>
                </a:lnTo>
                <a:lnTo>
                  <a:pt x="414" y="315"/>
                </a:lnTo>
                <a:lnTo>
                  <a:pt x="414" y="317"/>
                </a:lnTo>
                <a:lnTo>
                  <a:pt x="414" y="431"/>
                </a:lnTo>
                <a:lnTo>
                  <a:pt x="535" y="311"/>
                </a:lnTo>
                <a:lnTo>
                  <a:pt x="535" y="257"/>
                </a:lnTo>
                <a:lnTo>
                  <a:pt x="535" y="253"/>
                </a:lnTo>
                <a:lnTo>
                  <a:pt x="536" y="251"/>
                </a:lnTo>
                <a:lnTo>
                  <a:pt x="537" y="248"/>
                </a:lnTo>
                <a:lnTo>
                  <a:pt x="539" y="246"/>
                </a:lnTo>
                <a:lnTo>
                  <a:pt x="542" y="245"/>
                </a:lnTo>
                <a:lnTo>
                  <a:pt x="544" y="243"/>
                </a:lnTo>
                <a:lnTo>
                  <a:pt x="547" y="242"/>
                </a:lnTo>
                <a:lnTo>
                  <a:pt x="550" y="242"/>
                </a:lnTo>
                <a:lnTo>
                  <a:pt x="553" y="242"/>
                </a:lnTo>
                <a:lnTo>
                  <a:pt x="555" y="243"/>
                </a:lnTo>
                <a:lnTo>
                  <a:pt x="559" y="245"/>
                </a:lnTo>
                <a:lnTo>
                  <a:pt x="561" y="246"/>
                </a:lnTo>
                <a:lnTo>
                  <a:pt x="563" y="248"/>
                </a:lnTo>
                <a:lnTo>
                  <a:pt x="564" y="251"/>
                </a:lnTo>
                <a:lnTo>
                  <a:pt x="565" y="253"/>
                </a:lnTo>
                <a:lnTo>
                  <a:pt x="565" y="257"/>
                </a:lnTo>
                <a:lnTo>
                  <a:pt x="565" y="302"/>
                </a:lnTo>
                <a:lnTo>
                  <a:pt x="610" y="302"/>
                </a:lnTo>
                <a:lnTo>
                  <a:pt x="613" y="303"/>
                </a:lnTo>
                <a:lnTo>
                  <a:pt x="617" y="303"/>
                </a:lnTo>
                <a:lnTo>
                  <a:pt x="619" y="305"/>
                </a:lnTo>
                <a:lnTo>
                  <a:pt x="621" y="307"/>
                </a:lnTo>
                <a:lnTo>
                  <a:pt x="623" y="309"/>
                </a:lnTo>
                <a:lnTo>
                  <a:pt x="624" y="311"/>
                </a:lnTo>
                <a:lnTo>
                  <a:pt x="625" y="315"/>
                </a:lnTo>
                <a:lnTo>
                  <a:pt x="625" y="317"/>
                </a:lnTo>
                <a:lnTo>
                  <a:pt x="625" y="320"/>
                </a:lnTo>
                <a:lnTo>
                  <a:pt x="624" y="323"/>
                </a:lnTo>
                <a:lnTo>
                  <a:pt x="623" y="326"/>
                </a:lnTo>
                <a:lnTo>
                  <a:pt x="621" y="328"/>
                </a:lnTo>
                <a:lnTo>
                  <a:pt x="619" y="330"/>
                </a:lnTo>
                <a:lnTo>
                  <a:pt x="617" y="331"/>
                </a:lnTo>
                <a:lnTo>
                  <a:pt x="613" y="332"/>
                </a:lnTo>
                <a:lnTo>
                  <a:pt x="610" y="332"/>
                </a:lnTo>
                <a:close/>
                <a:moveTo>
                  <a:pt x="863" y="5"/>
                </a:moveTo>
                <a:lnTo>
                  <a:pt x="860" y="3"/>
                </a:lnTo>
                <a:lnTo>
                  <a:pt x="857" y="1"/>
                </a:lnTo>
                <a:lnTo>
                  <a:pt x="854" y="0"/>
                </a:lnTo>
                <a:lnTo>
                  <a:pt x="850" y="0"/>
                </a:lnTo>
                <a:lnTo>
                  <a:pt x="843" y="1"/>
                </a:lnTo>
                <a:lnTo>
                  <a:pt x="821" y="5"/>
                </a:lnTo>
                <a:lnTo>
                  <a:pt x="789" y="9"/>
                </a:lnTo>
                <a:lnTo>
                  <a:pt x="747" y="16"/>
                </a:lnTo>
                <a:lnTo>
                  <a:pt x="697" y="26"/>
                </a:lnTo>
                <a:lnTo>
                  <a:pt x="641" y="38"/>
                </a:lnTo>
                <a:lnTo>
                  <a:pt x="611" y="45"/>
                </a:lnTo>
                <a:lnTo>
                  <a:pt x="580" y="54"/>
                </a:lnTo>
                <a:lnTo>
                  <a:pt x="548" y="63"/>
                </a:lnTo>
                <a:lnTo>
                  <a:pt x="516" y="72"/>
                </a:lnTo>
                <a:lnTo>
                  <a:pt x="472" y="86"/>
                </a:lnTo>
                <a:lnTo>
                  <a:pt x="431" y="100"/>
                </a:lnTo>
                <a:lnTo>
                  <a:pt x="391" y="115"/>
                </a:lnTo>
                <a:lnTo>
                  <a:pt x="355" y="131"/>
                </a:lnTo>
                <a:lnTo>
                  <a:pt x="319" y="147"/>
                </a:lnTo>
                <a:lnTo>
                  <a:pt x="286" y="164"/>
                </a:lnTo>
                <a:lnTo>
                  <a:pt x="256" y="182"/>
                </a:lnTo>
                <a:lnTo>
                  <a:pt x="227" y="200"/>
                </a:lnTo>
                <a:lnTo>
                  <a:pt x="200" y="219"/>
                </a:lnTo>
                <a:lnTo>
                  <a:pt x="176" y="238"/>
                </a:lnTo>
                <a:lnTo>
                  <a:pt x="153" y="259"/>
                </a:lnTo>
                <a:lnTo>
                  <a:pt x="133" y="279"/>
                </a:lnTo>
                <a:lnTo>
                  <a:pt x="114" y="301"/>
                </a:lnTo>
                <a:lnTo>
                  <a:pt x="97" y="323"/>
                </a:lnTo>
                <a:lnTo>
                  <a:pt x="84" y="346"/>
                </a:lnTo>
                <a:lnTo>
                  <a:pt x="72" y="368"/>
                </a:lnTo>
                <a:lnTo>
                  <a:pt x="63" y="386"/>
                </a:lnTo>
                <a:lnTo>
                  <a:pt x="57" y="406"/>
                </a:lnTo>
                <a:lnTo>
                  <a:pt x="51" y="424"/>
                </a:lnTo>
                <a:lnTo>
                  <a:pt x="48" y="443"/>
                </a:lnTo>
                <a:lnTo>
                  <a:pt x="46" y="463"/>
                </a:lnTo>
                <a:lnTo>
                  <a:pt x="44" y="483"/>
                </a:lnTo>
                <a:lnTo>
                  <a:pt x="45" y="503"/>
                </a:lnTo>
                <a:lnTo>
                  <a:pt x="46" y="524"/>
                </a:lnTo>
                <a:lnTo>
                  <a:pt x="49" y="544"/>
                </a:lnTo>
                <a:lnTo>
                  <a:pt x="54" y="564"/>
                </a:lnTo>
                <a:lnTo>
                  <a:pt x="59" y="586"/>
                </a:lnTo>
                <a:lnTo>
                  <a:pt x="65" y="607"/>
                </a:lnTo>
                <a:lnTo>
                  <a:pt x="74" y="630"/>
                </a:lnTo>
                <a:lnTo>
                  <a:pt x="84" y="651"/>
                </a:lnTo>
                <a:lnTo>
                  <a:pt x="94" y="674"/>
                </a:lnTo>
                <a:lnTo>
                  <a:pt x="107" y="696"/>
                </a:lnTo>
                <a:lnTo>
                  <a:pt x="4" y="799"/>
                </a:lnTo>
                <a:lnTo>
                  <a:pt x="2" y="801"/>
                </a:lnTo>
                <a:lnTo>
                  <a:pt x="1" y="804"/>
                </a:lnTo>
                <a:lnTo>
                  <a:pt x="0" y="807"/>
                </a:lnTo>
                <a:lnTo>
                  <a:pt x="0" y="809"/>
                </a:lnTo>
                <a:lnTo>
                  <a:pt x="0" y="812"/>
                </a:lnTo>
                <a:lnTo>
                  <a:pt x="1" y="815"/>
                </a:lnTo>
                <a:lnTo>
                  <a:pt x="2" y="817"/>
                </a:lnTo>
                <a:lnTo>
                  <a:pt x="4" y="820"/>
                </a:lnTo>
                <a:lnTo>
                  <a:pt x="47" y="864"/>
                </a:lnTo>
                <a:lnTo>
                  <a:pt x="49" y="866"/>
                </a:lnTo>
                <a:lnTo>
                  <a:pt x="52" y="867"/>
                </a:lnTo>
                <a:lnTo>
                  <a:pt x="55" y="868"/>
                </a:lnTo>
                <a:lnTo>
                  <a:pt x="58" y="868"/>
                </a:lnTo>
                <a:lnTo>
                  <a:pt x="61" y="868"/>
                </a:lnTo>
                <a:lnTo>
                  <a:pt x="63" y="867"/>
                </a:lnTo>
                <a:lnTo>
                  <a:pt x="66" y="866"/>
                </a:lnTo>
                <a:lnTo>
                  <a:pt x="69" y="864"/>
                </a:lnTo>
                <a:lnTo>
                  <a:pt x="171" y="760"/>
                </a:lnTo>
                <a:lnTo>
                  <a:pt x="198" y="773"/>
                </a:lnTo>
                <a:lnTo>
                  <a:pt x="224" y="786"/>
                </a:lnTo>
                <a:lnTo>
                  <a:pt x="250" y="796"/>
                </a:lnTo>
                <a:lnTo>
                  <a:pt x="276" y="805"/>
                </a:lnTo>
                <a:lnTo>
                  <a:pt x="301" y="811"/>
                </a:lnTo>
                <a:lnTo>
                  <a:pt x="326" y="816"/>
                </a:lnTo>
                <a:lnTo>
                  <a:pt x="350" y="819"/>
                </a:lnTo>
                <a:lnTo>
                  <a:pt x="374" y="820"/>
                </a:lnTo>
                <a:lnTo>
                  <a:pt x="389" y="820"/>
                </a:lnTo>
                <a:lnTo>
                  <a:pt x="405" y="819"/>
                </a:lnTo>
                <a:lnTo>
                  <a:pt x="420" y="816"/>
                </a:lnTo>
                <a:lnTo>
                  <a:pt x="435" y="813"/>
                </a:lnTo>
                <a:lnTo>
                  <a:pt x="450" y="810"/>
                </a:lnTo>
                <a:lnTo>
                  <a:pt x="464" y="806"/>
                </a:lnTo>
                <a:lnTo>
                  <a:pt x="479" y="800"/>
                </a:lnTo>
                <a:lnTo>
                  <a:pt x="493" y="794"/>
                </a:lnTo>
                <a:lnTo>
                  <a:pt x="507" y="787"/>
                </a:lnTo>
                <a:lnTo>
                  <a:pt x="521" y="779"/>
                </a:lnTo>
                <a:lnTo>
                  <a:pt x="535" y="770"/>
                </a:lnTo>
                <a:lnTo>
                  <a:pt x="549" y="762"/>
                </a:lnTo>
                <a:lnTo>
                  <a:pt x="562" y="751"/>
                </a:lnTo>
                <a:lnTo>
                  <a:pt x="575" y="740"/>
                </a:lnTo>
                <a:lnTo>
                  <a:pt x="588" y="730"/>
                </a:lnTo>
                <a:lnTo>
                  <a:pt x="600" y="717"/>
                </a:lnTo>
                <a:lnTo>
                  <a:pt x="613" y="704"/>
                </a:lnTo>
                <a:lnTo>
                  <a:pt x="625" y="690"/>
                </a:lnTo>
                <a:lnTo>
                  <a:pt x="638" y="675"/>
                </a:lnTo>
                <a:lnTo>
                  <a:pt x="650" y="660"/>
                </a:lnTo>
                <a:lnTo>
                  <a:pt x="661" y="643"/>
                </a:lnTo>
                <a:lnTo>
                  <a:pt x="672" y="627"/>
                </a:lnTo>
                <a:lnTo>
                  <a:pt x="683" y="608"/>
                </a:lnTo>
                <a:lnTo>
                  <a:pt x="695" y="590"/>
                </a:lnTo>
                <a:lnTo>
                  <a:pt x="706" y="571"/>
                </a:lnTo>
                <a:lnTo>
                  <a:pt x="715" y="550"/>
                </a:lnTo>
                <a:lnTo>
                  <a:pt x="726" y="530"/>
                </a:lnTo>
                <a:lnTo>
                  <a:pt x="736" y="509"/>
                </a:lnTo>
                <a:lnTo>
                  <a:pt x="755" y="464"/>
                </a:lnTo>
                <a:lnTo>
                  <a:pt x="773" y="415"/>
                </a:lnTo>
                <a:lnTo>
                  <a:pt x="786" y="379"/>
                </a:lnTo>
                <a:lnTo>
                  <a:pt x="798" y="341"/>
                </a:lnTo>
                <a:lnTo>
                  <a:pt x="809" y="306"/>
                </a:lnTo>
                <a:lnTo>
                  <a:pt x="818" y="271"/>
                </a:lnTo>
                <a:lnTo>
                  <a:pt x="834" y="204"/>
                </a:lnTo>
                <a:lnTo>
                  <a:pt x="847" y="143"/>
                </a:lnTo>
                <a:lnTo>
                  <a:pt x="856" y="93"/>
                </a:lnTo>
                <a:lnTo>
                  <a:pt x="862" y="53"/>
                </a:lnTo>
                <a:lnTo>
                  <a:pt x="865" y="26"/>
                </a:lnTo>
                <a:lnTo>
                  <a:pt x="868" y="16"/>
                </a:lnTo>
                <a:lnTo>
                  <a:pt x="868" y="13"/>
                </a:lnTo>
                <a:lnTo>
                  <a:pt x="866" y="10"/>
                </a:lnTo>
                <a:lnTo>
                  <a:pt x="865" y="7"/>
                </a:lnTo>
                <a:lnTo>
                  <a:pt x="863" y="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0072" y="855297"/>
            <a:ext cx="1171003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Traditional methodology of software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Documentation stern.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Chronological process.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Rigid and meticulous.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Software industry based.</a:t>
            </a:r>
          </a:p>
          <a:p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No room for error </a:t>
            </a:r>
          </a:p>
          <a:p>
            <a:r>
              <a:rPr lang="en-GB" sz="2000" b="1" dirty="0"/>
              <a:t> </a:t>
            </a:r>
          </a:p>
          <a:p>
            <a:r>
              <a:rPr lang="en-GB" sz="2000" b="1" dirty="0"/>
              <a:t>(</a:t>
            </a:r>
            <a:r>
              <a:rPr lang="en-GB" sz="2000" b="1" dirty="0" err="1"/>
              <a:t>Lucidchartteam</a:t>
            </a:r>
            <a:r>
              <a:rPr lang="en-GB" sz="2000" b="1" dirty="0"/>
              <a:t>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/>
          </a:p>
          <a:p>
            <a:endParaRPr lang="en-GB" sz="3200" b="1" dirty="0"/>
          </a:p>
        </p:txBody>
      </p:sp>
      <p:sp>
        <p:nvSpPr>
          <p:cNvPr id="13" name="Oval 12"/>
          <p:cNvSpPr/>
          <p:nvPr/>
        </p:nvSpPr>
        <p:spPr>
          <a:xfrm>
            <a:off x="4086225" y="1064324"/>
            <a:ext cx="7877175" cy="209267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5520690" y="1477624"/>
            <a:ext cx="644271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Simplistic and easy to understand.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Easy to manage with each phase having a review process.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Each phase completed before next phase begins.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Project is clearly defined.</a:t>
            </a:r>
          </a:p>
        </p:txBody>
      </p:sp>
      <p:sp>
        <p:nvSpPr>
          <p:cNvPr id="17" name="Oval 16"/>
          <p:cNvSpPr/>
          <p:nvPr/>
        </p:nvSpPr>
        <p:spPr>
          <a:xfrm>
            <a:off x="3841432" y="3331401"/>
            <a:ext cx="8366760" cy="33863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4560570" y="4135008"/>
            <a:ext cx="74028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Each phase must be meticulously thought out. Mistakes mean start the project again.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Working model is not produced until the latter stages of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High risk causing uncertainty.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Not suited for complex and object oriented projects.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Not suited for lengthy or on-going projects</a:t>
            </a:r>
            <a:r>
              <a:rPr lang="en-GB" dirty="0"/>
              <a:t> (</a:t>
            </a:r>
            <a:r>
              <a:rPr lang="en-GB" sz="1600" b="1" dirty="0" err="1"/>
              <a:t>TryQA</a:t>
            </a:r>
            <a:r>
              <a:rPr lang="en-GB" sz="1600" b="1" dirty="0"/>
              <a:t>, 2019.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180270" y="3636671"/>
            <a:ext cx="30518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Disadvantages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292340" y="1087903"/>
            <a:ext cx="24408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Advantages</a:t>
            </a:r>
          </a:p>
        </p:txBody>
      </p:sp>
    </p:spTree>
    <p:extLst>
      <p:ext uri="{BB962C8B-B14F-4D97-AF65-F5344CB8AC3E}">
        <p14:creationId xmlns:p14="http://schemas.microsoft.com/office/powerpoint/2010/main" val="822569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 hidden="1">
            <a:extLst>
              <a:ext uri="{FF2B5EF4-FFF2-40B4-BE49-F238E27FC236}">
                <a16:creationId xmlns:a16="http://schemas.microsoft.com/office/drawing/2014/main" id="{9FDB6406-0CDB-4213-A1B6-DE47D953FE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3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Waterfall </a:t>
            </a:r>
            <a:r>
              <a:rPr lang="en-US" sz="28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Methodolgy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ectangle 52">
            <a:extLst>
              <a:ext uri="{FF2B5EF4-FFF2-40B4-BE49-F238E27FC236}">
                <a16:creationId xmlns:a16="http://schemas.microsoft.com/office/drawing/2014/main" id="{E1535E1C-6EBC-45D8-BCE1-D5B947A61FB6}"/>
              </a:ext>
            </a:extLst>
          </p:cNvPr>
          <p:cNvSpPr/>
          <p:nvPr/>
        </p:nvSpPr>
        <p:spPr>
          <a:xfrm>
            <a:off x="5219979" y="3653603"/>
            <a:ext cx="1752042" cy="22339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. 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8FF18A5-7B4E-4493-B38D-E732E033F82F}"/>
              </a:ext>
            </a:extLst>
          </p:cNvPr>
          <p:cNvSpPr/>
          <p:nvPr/>
        </p:nvSpPr>
        <p:spPr>
          <a:xfrm>
            <a:off x="7386779" y="3653603"/>
            <a:ext cx="1752042" cy="22339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. 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BCD242F-9A97-473E-8E17-3F6C3C75CE68}"/>
              </a:ext>
            </a:extLst>
          </p:cNvPr>
          <p:cNvSpPr/>
          <p:nvPr/>
        </p:nvSpPr>
        <p:spPr>
          <a:xfrm>
            <a:off x="9555735" y="3653603"/>
            <a:ext cx="1752042" cy="22339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. </a:t>
            </a:r>
          </a:p>
        </p:txBody>
      </p:sp>
      <p:sp>
        <p:nvSpPr>
          <p:cNvPr id="72" name="Freeform 2319" descr="Icon of leaf. ">
            <a:extLst>
              <a:ext uri="{FF2B5EF4-FFF2-40B4-BE49-F238E27FC236}">
                <a16:creationId xmlns:a16="http://schemas.microsoft.com/office/drawing/2014/main" id="{4C935A16-4F4C-4B17-B911-F1D554A088A8}"/>
              </a:ext>
            </a:extLst>
          </p:cNvPr>
          <p:cNvSpPr>
            <a:spLocks noEditPoints="1"/>
          </p:cNvSpPr>
          <p:nvPr/>
        </p:nvSpPr>
        <p:spPr bwMode="auto">
          <a:xfrm>
            <a:off x="10247928" y="2303513"/>
            <a:ext cx="367656" cy="367656"/>
          </a:xfrm>
          <a:custGeom>
            <a:avLst/>
            <a:gdLst>
              <a:gd name="T0" fmla="*/ 550 w 868"/>
              <a:gd name="T1" fmla="*/ 453 h 868"/>
              <a:gd name="T2" fmla="*/ 561 w 868"/>
              <a:gd name="T3" fmla="*/ 457 h 868"/>
              <a:gd name="T4" fmla="*/ 565 w 868"/>
              <a:gd name="T5" fmla="*/ 468 h 868"/>
              <a:gd name="T6" fmla="*/ 561 w 868"/>
              <a:gd name="T7" fmla="*/ 479 h 868"/>
              <a:gd name="T8" fmla="*/ 550 w 868"/>
              <a:gd name="T9" fmla="*/ 483 h 868"/>
              <a:gd name="T10" fmla="*/ 432 w 868"/>
              <a:gd name="T11" fmla="*/ 604 h 868"/>
              <a:gd name="T12" fmla="*/ 442 w 868"/>
              <a:gd name="T13" fmla="*/ 611 h 868"/>
              <a:gd name="T14" fmla="*/ 444 w 868"/>
              <a:gd name="T15" fmla="*/ 622 h 868"/>
              <a:gd name="T16" fmla="*/ 437 w 868"/>
              <a:gd name="T17" fmla="*/ 632 h 868"/>
              <a:gd name="T18" fmla="*/ 254 w 868"/>
              <a:gd name="T19" fmla="*/ 634 h 868"/>
              <a:gd name="T20" fmla="*/ 233 w 868"/>
              <a:gd name="T21" fmla="*/ 438 h 868"/>
              <a:gd name="T22" fmla="*/ 237 w 868"/>
              <a:gd name="T23" fmla="*/ 427 h 868"/>
              <a:gd name="T24" fmla="*/ 248 w 868"/>
              <a:gd name="T25" fmla="*/ 423 h 868"/>
              <a:gd name="T26" fmla="*/ 258 w 868"/>
              <a:gd name="T27" fmla="*/ 427 h 868"/>
              <a:gd name="T28" fmla="*/ 263 w 868"/>
              <a:gd name="T29" fmla="*/ 438 h 868"/>
              <a:gd name="T30" fmla="*/ 384 w 868"/>
              <a:gd name="T31" fmla="*/ 315 h 868"/>
              <a:gd name="T32" fmla="*/ 390 w 868"/>
              <a:gd name="T33" fmla="*/ 305 h 868"/>
              <a:gd name="T34" fmla="*/ 402 w 868"/>
              <a:gd name="T35" fmla="*/ 303 h 868"/>
              <a:gd name="T36" fmla="*/ 412 w 868"/>
              <a:gd name="T37" fmla="*/ 309 h 868"/>
              <a:gd name="T38" fmla="*/ 414 w 868"/>
              <a:gd name="T39" fmla="*/ 431 h 868"/>
              <a:gd name="T40" fmla="*/ 536 w 868"/>
              <a:gd name="T41" fmla="*/ 251 h 868"/>
              <a:gd name="T42" fmla="*/ 544 w 868"/>
              <a:gd name="T43" fmla="*/ 243 h 868"/>
              <a:gd name="T44" fmla="*/ 555 w 868"/>
              <a:gd name="T45" fmla="*/ 243 h 868"/>
              <a:gd name="T46" fmla="*/ 564 w 868"/>
              <a:gd name="T47" fmla="*/ 251 h 868"/>
              <a:gd name="T48" fmla="*/ 610 w 868"/>
              <a:gd name="T49" fmla="*/ 302 h 868"/>
              <a:gd name="T50" fmla="*/ 621 w 868"/>
              <a:gd name="T51" fmla="*/ 307 h 868"/>
              <a:gd name="T52" fmla="*/ 625 w 868"/>
              <a:gd name="T53" fmla="*/ 317 h 868"/>
              <a:gd name="T54" fmla="*/ 621 w 868"/>
              <a:gd name="T55" fmla="*/ 328 h 868"/>
              <a:gd name="T56" fmla="*/ 610 w 868"/>
              <a:gd name="T57" fmla="*/ 332 h 868"/>
              <a:gd name="T58" fmla="*/ 854 w 868"/>
              <a:gd name="T59" fmla="*/ 0 h 868"/>
              <a:gd name="T60" fmla="*/ 789 w 868"/>
              <a:gd name="T61" fmla="*/ 9 h 868"/>
              <a:gd name="T62" fmla="*/ 611 w 868"/>
              <a:gd name="T63" fmla="*/ 45 h 868"/>
              <a:gd name="T64" fmla="*/ 472 w 868"/>
              <a:gd name="T65" fmla="*/ 86 h 868"/>
              <a:gd name="T66" fmla="*/ 319 w 868"/>
              <a:gd name="T67" fmla="*/ 147 h 868"/>
              <a:gd name="T68" fmla="*/ 200 w 868"/>
              <a:gd name="T69" fmla="*/ 219 h 868"/>
              <a:gd name="T70" fmla="*/ 114 w 868"/>
              <a:gd name="T71" fmla="*/ 301 h 868"/>
              <a:gd name="T72" fmla="*/ 63 w 868"/>
              <a:gd name="T73" fmla="*/ 386 h 868"/>
              <a:gd name="T74" fmla="*/ 46 w 868"/>
              <a:gd name="T75" fmla="*/ 463 h 868"/>
              <a:gd name="T76" fmla="*/ 49 w 868"/>
              <a:gd name="T77" fmla="*/ 544 h 868"/>
              <a:gd name="T78" fmla="*/ 74 w 868"/>
              <a:gd name="T79" fmla="*/ 630 h 868"/>
              <a:gd name="T80" fmla="*/ 4 w 868"/>
              <a:gd name="T81" fmla="*/ 799 h 868"/>
              <a:gd name="T82" fmla="*/ 0 w 868"/>
              <a:gd name="T83" fmla="*/ 809 h 868"/>
              <a:gd name="T84" fmla="*/ 4 w 868"/>
              <a:gd name="T85" fmla="*/ 820 h 868"/>
              <a:gd name="T86" fmla="*/ 55 w 868"/>
              <a:gd name="T87" fmla="*/ 868 h 868"/>
              <a:gd name="T88" fmla="*/ 66 w 868"/>
              <a:gd name="T89" fmla="*/ 866 h 868"/>
              <a:gd name="T90" fmla="*/ 224 w 868"/>
              <a:gd name="T91" fmla="*/ 786 h 868"/>
              <a:gd name="T92" fmla="*/ 326 w 868"/>
              <a:gd name="T93" fmla="*/ 816 h 868"/>
              <a:gd name="T94" fmla="*/ 405 w 868"/>
              <a:gd name="T95" fmla="*/ 819 h 868"/>
              <a:gd name="T96" fmla="*/ 464 w 868"/>
              <a:gd name="T97" fmla="*/ 806 h 868"/>
              <a:gd name="T98" fmla="*/ 521 w 868"/>
              <a:gd name="T99" fmla="*/ 779 h 868"/>
              <a:gd name="T100" fmla="*/ 575 w 868"/>
              <a:gd name="T101" fmla="*/ 740 h 868"/>
              <a:gd name="T102" fmla="*/ 625 w 868"/>
              <a:gd name="T103" fmla="*/ 690 h 868"/>
              <a:gd name="T104" fmla="*/ 672 w 868"/>
              <a:gd name="T105" fmla="*/ 627 h 868"/>
              <a:gd name="T106" fmla="*/ 715 w 868"/>
              <a:gd name="T107" fmla="*/ 550 h 868"/>
              <a:gd name="T108" fmla="*/ 773 w 868"/>
              <a:gd name="T109" fmla="*/ 415 h 868"/>
              <a:gd name="T110" fmla="*/ 818 w 868"/>
              <a:gd name="T111" fmla="*/ 271 h 868"/>
              <a:gd name="T112" fmla="*/ 862 w 868"/>
              <a:gd name="T113" fmla="*/ 53 h 868"/>
              <a:gd name="T114" fmla="*/ 866 w 868"/>
              <a:gd name="T115" fmla="*/ 10 h 8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868" h="868">
                <a:moveTo>
                  <a:pt x="610" y="332"/>
                </a:moveTo>
                <a:lnTo>
                  <a:pt x="557" y="332"/>
                </a:lnTo>
                <a:lnTo>
                  <a:pt x="435" y="453"/>
                </a:lnTo>
                <a:lnTo>
                  <a:pt x="550" y="453"/>
                </a:lnTo>
                <a:lnTo>
                  <a:pt x="553" y="453"/>
                </a:lnTo>
                <a:lnTo>
                  <a:pt x="555" y="454"/>
                </a:lnTo>
                <a:lnTo>
                  <a:pt x="559" y="456"/>
                </a:lnTo>
                <a:lnTo>
                  <a:pt x="561" y="457"/>
                </a:lnTo>
                <a:lnTo>
                  <a:pt x="563" y="460"/>
                </a:lnTo>
                <a:lnTo>
                  <a:pt x="564" y="463"/>
                </a:lnTo>
                <a:lnTo>
                  <a:pt x="565" y="466"/>
                </a:lnTo>
                <a:lnTo>
                  <a:pt x="565" y="468"/>
                </a:lnTo>
                <a:lnTo>
                  <a:pt x="565" y="471"/>
                </a:lnTo>
                <a:lnTo>
                  <a:pt x="564" y="474"/>
                </a:lnTo>
                <a:lnTo>
                  <a:pt x="563" y="476"/>
                </a:lnTo>
                <a:lnTo>
                  <a:pt x="561" y="479"/>
                </a:lnTo>
                <a:lnTo>
                  <a:pt x="559" y="481"/>
                </a:lnTo>
                <a:lnTo>
                  <a:pt x="555" y="482"/>
                </a:lnTo>
                <a:lnTo>
                  <a:pt x="553" y="483"/>
                </a:lnTo>
                <a:lnTo>
                  <a:pt x="550" y="483"/>
                </a:lnTo>
                <a:lnTo>
                  <a:pt x="405" y="483"/>
                </a:lnTo>
                <a:lnTo>
                  <a:pt x="284" y="604"/>
                </a:lnTo>
                <a:lnTo>
                  <a:pt x="429" y="604"/>
                </a:lnTo>
                <a:lnTo>
                  <a:pt x="432" y="604"/>
                </a:lnTo>
                <a:lnTo>
                  <a:pt x="435" y="605"/>
                </a:lnTo>
                <a:lnTo>
                  <a:pt x="437" y="607"/>
                </a:lnTo>
                <a:lnTo>
                  <a:pt x="440" y="608"/>
                </a:lnTo>
                <a:lnTo>
                  <a:pt x="442" y="611"/>
                </a:lnTo>
                <a:lnTo>
                  <a:pt x="443" y="614"/>
                </a:lnTo>
                <a:lnTo>
                  <a:pt x="444" y="616"/>
                </a:lnTo>
                <a:lnTo>
                  <a:pt x="444" y="619"/>
                </a:lnTo>
                <a:lnTo>
                  <a:pt x="444" y="622"/>
                </a:lnTo>
                <a:lnTo>
                  <a:pt x="443" y="626"/>
                </a:lnTo>
                <a:lnTo>
                  <a:pt x="442" y="628"/>
                </a:lnTo>
                <a:lnTo>
                  <a:pt x="440" y="630"/>
                </a:lnTo>
                <a:lnTo>
                  <a:pt x="437" y="632"/>
                </a:lnTo>
                <a:lnTo>
                  <a:pt x="435" y="633"/>
                </a:lnTo>
                <a:lnTo>
                  <a:pt x="432" y="634"/>
                </a:lnTo>
                <a:lnTo>
                  <a:pt x="429" y="634"/>
                </a:lnTo>
                <a:lnTo>
                  <a:pt x="254" y="634"/>
                </a:lnTo>
                <a:lnTo>
                  <a:pt x="58" y="830"/>
                </a:lnTo>
                <a:lnTo>
                  <a:pt x="36" y="809"/>
                </a:lnTo>
                <a:lnTo>
                  <a:pt x="233" y="613"/>
                </a:lnTo>
                <a:lnTo>
                  <a:pt x="233" y="438"/>
                </a:lnTo>
                <a:lnTo>
                  <a:pt x="233" y="435"/>
                </a:lnTo>
                <a:lnTo>
                  <a:pt x="234" y="433"/>
                </a:lnTo>
                <a:lnTo>
                  <a:pt x="236" y="429"/>
                </a:lnTo>
                <a:lnTo>
                  <a:pt x="237" y="427"/>
                </a:lnTo>
                <a:lnTo>
                  <a:pt x="239" y="426"/>
                </a:lnTo>
                <a:lnTo>
                  <a:pt x="242" y="424"/>
                </a:lnTo>
                <a:lnTo>
                  <a:pt x="244" y="423"/>
                </a:lnTo>
                <a:lnTo>
                  <a:pt x="248" y="423"/>
                </a:lnTo>
                <a:lnTo>
                  <a:pt x="251" y="423"/>
                </a:lnTo>
                <a:lnTo>
                  <a:pt x="254" y="424"/>
                </a:lnTo>
                <a:lnTo>
                  <a:pt x="256" y="426"/>
                </a:lnTo>
                <a:lnTo>
                  <a:pt x="258" y="427"/>
                </a:lnTo>
                <a:lnTo>
                  <a:pt x="261" y="429"/>
                </a:lnTo>
                <a:lnTo>
                  <a:pt x="262" y="433"/>
                </a:lnTo>
                <a:lnTo>
                  <a:pt x="263" y="435"/>
                </a:lnTo>
                <a:lnTo>
                  <a:pt x="263" y="438"/>
                </a:lnTo>
                <a:lnTo>
                  <a:pt x="263" y="583"/>
                </a:lnTo>
                <a:lnTo>
                  <a:pt x="384" y="463"/>
                </a:lnTo>
                <a:lnTo>
                  <a:pt x="384" y="317"/>
                </a:lnTo>
                <a:lnTo>
                  <a:pt x="384" y="315"/>
                </a:lnTo>
                <a:lnTo>
                  <a:pt x="385" y="311"/>
                </a:lnTo>
                <a:lnTo>
                  <a:pt x="386" y="309"/>
                </a:lnTo>
                <a:lnTo>
                  <a:pt x="388" y="307"/>
                </a:lnTo>
                <a:lnTo>
                  <a:pt x="390" y="305"/>
                </a:lnTo>
                <a:lnTo>
                  <a:pt x="393" y="303"/>
                </a:lnTo>
                <a:lnTo>
                  <a:pt x="396" y="303"/>
                </a:lnTo>
                <a:lnTo>
                  <a:pt x="399" y="302"/>
                </a:lnTo>
                <a:lnTo>
                  <a:pt x="402" y="303"/>
                </a:lnTo>
                <a:lnTo>
                  <a:pt x="405" y="303"/>
                </a:lnTo>
                <a:lnTo>
                  <a:pt x="407" y="305"/>
                </a:lnTo>
                <a:lnTo>
                  <a:pt x="410" y="307"/>
                </a:lnTo>
                <a:lnTo>
                  <a:pt x="412" y="309"/>
                </a:lnTo>
                <a:lnTo>
                  <a:pt x="413" y="311"/>
                </a:lnTo>
                <a:lnTo>
                  <a:pt x="414" y="315"/>
                </a:lnTo>
                <a:lnTo>
                  <a:pt x="414" y="317"/>
                </a:lnTo>
                <a:lnTo>
                  <a:pt x="414" y="431"/>
                </a:lnTo>
                <a:lnTo>
                  <a:pt x="535" y="311"/>
                </a:lnTo>
                <a:lnTo>
                  <a:pt x="535" y="257"/>
                </a:lnTo>
                <a:lnTo>
                  <a:pt x="535" y="253"/>
                </a:lnTo>
                <a:lnTo>
                  <a:pt x="536" y="251"/>
                </a:lnTo>
                <a:lnTo>
                  <a:pt x="537" y="248"/>
                </a:lnTo>
                <a:lnTo>
                  <a:pt x="539" y="246"/>
                </a:lnTo>
                <a:lnTo>
                  <a:pt x="542" y="245"/>
                </a:lnTo>
                <a:lnTo>
                  <a:pt x="544" y="243"/>
                </a:lnTo>
                <a:lnTo>
                  <a:pt x="547" y="242"/>
                </a:lnTo>
                <a:lnTo>
                  <a:pt x="550" y="242"/>
                </a:lnTo>
                <a:lnTo>
                  <a:pt x="553" y="242"/>
                </a:lnTo>
                <a:lnTo>
                  <a:pt x="555" y="243"/>
                </a:lnTo>
                <a:lnTo>
                  <a:pt x="559" y="245"/>
                </a:lnTo>
                <a:lnTo>
                  <a:pt x="561" y="246"/>
                </a:lnTo>
                <a:lnTo>
                  <a:pt x="563" y="248"/>
                </a:lnTo>
                <a:lnTo>
                  <a:pt x="564" y="251"/>
                </a:lnTo>
                <a:lnTo>
                  <a:pt x="565" y="253"/>
                </a:lnTo>
                <a:lnTo>
                  <a:pt x="565" y="257"/>
                </a:lnTo>
                <a:lnTo>
                  <a:pt x="565" y="302"/>
                </a:lnTo>
                <a:lnTo>
                  <a:pt x="610" y="302"/>
                </a:lnTo>
                <a:lnTo>
                  <a:pt x="613" y="303"/>
                </a:lnTo>
                <a:lnTo>
                  <a:pt x="617" y="303"/>
                </a:lnTo>
                <a:lnTo>
                  <a:pt x="619" y="305"/>
                </a:lnTo>
                <a:lnTo>
                  <a:pt x="621" y="307"/>
                </a:lnTo>
                <a:lnTo>
                  <a:pt x="623" y="309"/>
                </a:lnTo>
                <a:lnTo>
                  <a:pt x="624" y="311"/>
                </a:lnTo>
                <a:lnTo>
                  <a:pt x="625" y="315"/>
                </a:lnTo>
                <a:lnTo>
                  <a:pt x="625" y="317"/>
                </a:lnTo>
                <a:lnTo>
                  <a:pt x="625" y="320"/>
                </a:lnTo>
                <a:lnTo>
                  <a:pt x="624" y="323"/>
                </a:lnTo>
                <a:lnTo>
                  <a:pt x="623" y="326"/>
                </a:lnTo>
                <a:lnTo>
                  <a:pt x="621" y="328"/>
                </a:lnTo>
                <a:lnTo>
                  <a:pt x="619" y="330"/>
                </a:lnTo>
                <a:lnTo>
                  <a:pt x="617" y="331"/>
                </a:lnTo>
                <a:lnTo>
                  <a:pt x="613" y="332"/>
                </a:lnTo>
                <a:lnTo>
                  <a:pt x="610" y="332"/>
                </a:lnTo>
                <a:close/>
                <a:moveTo>
                  <a:pt x="863" y="5"/>
                </a:moveTo>
                <a:lnTo>
                  <a:pt x="860" y="3"/>
                </a:lnTo>
                <a:lnTo>
                  <a:pt x="857" y="1"/>
                </a:lnTo>
                <a:lnTo>
                  <a:pt x="854" y="0"/>
                </a:lnTo>
                <a:lnTo>
                  <a:pt x="850" y="0"/>
                </a:lnTo>
                <a:lnTo>
                  <a:pt x="843" y="1"/>
                </a:lnTo>
                <a:lnTo>
                  <a:pt x="821" y="5"/>
                </a:lnTo>
                <a:lnTo>
                  <a:pt x="789" y="9"/>
                </a:lnTo>
                <a:lnTo>
                  <a:pt x="747" y="16"/>
                </a:lnTo>
                <a:lnTo>
                  <a:pt x="697" y="26"/>
                </a:lnTo>
                <a:lnTo>
                  <a:pt x="641" y="38"/>
                </a:lnTo>
                <a:lnTo>
                  <a:pt x="611" y="45"/>
                </a:lnTo>
                <a:lnTo>
                  <a:pt x="580" y="54"/>
                </a:lnTo>
                <a:lnTo>
                  <a:pt x="548" y="63"/>
                </a:lnTo>
                <a:lnTo>
                  <a:pt x="516" y="72"/>
                </a:lnTo>
                <a:lnTo>
                  <a:pt x="472" y="86"/>
                </a:lnTo>
                <a:lnTo>
                  <a:pt x="431" y="100"/>
                </a:lnTo>
                <a:lnTo>
                  <a:pt x="391" y="115"/>
                </a:lnTo>
                <a:lnTo>
                  <a:pt x="355" y="131"/>
                </a:lnTo>
                <a:lnTo>
                  <a:pt x="319" y="147"/>
                </a:lnTo>
                <a:lnTo>
                  <a:pt x="286" y="164"/>
                </a:lnTo>
                <a:lnTo>
                  <a:pt x="256" y="182"/>
                </a:lnTo>
                <a:lnTo>
                  <a:pt x="227" y="200"/>
                </a:lnTo>
                <a:lnTo>
                  <a:pt x="200" y="219"/>
                </a:lnTo>
                <a:lnTo>
                  <a:pt x="176" y="238"/>
                </a:lnTo>
                <a:lnTo>
                  <a:pt x="153" y="259"/>
                </a:lnTo>
                <a:lnTo>
                  <a:pt x="133" y="279"/>
                </a:lnTo>
                <a:lnTo>
                  <a:pt x="114" y="301"/>
                </a:lnTo>
                <a:lnTo>
                  <a:pt x="97" y="323"/>
                </a:lnTo>
                <a:lnTo>
                  <a:pt x="84" y="346"/>
                </a:lnTo>
                <a:lnTo>
                  <a:pt x="72" y="368"/>
                </a:lnTo>
                <a:lnTo>
                  <a:pt x="63" y="386"/>
                </a:lnTo>
                <a:lnTo>
                  <a:pt x="57" y="406"/>
                </a:lnTo>
                <a:lnTo>
                  <a:pt x="51" y="424"/>
                </a:lnTo>
                <a:lnTo>
                  <a:pt x="48" y="443"/>
                </a:lnTo>
                <a:lnTo>
                  <a:pt x="46" y="463"/>
                </a:lnTo>
                <a:lnTo>
                  <a:pt x="44" y="483"/>
                </a:lnTo>
                <a:lnTo>
                  <a:pt x="45" y="503"/>
                </a:lnTo>
                <a:lnTo>
                  <a:pt x="46" y="524"/>
                </a:lnTo>
                <a:lnTo>
                  <a:pt x="49" y="544"/>
                </a:lnTo>
                <a:lnTo>
                  <a:pt x="54" y="564"/>
                </a:lnTo>
                <a:lnTo>
                  <a:pt x="59" y="586"/>
                </a:lnTo>
                <a:lnTo>
                  <a:pt x="65" y="607"/>
                </a:lnTo>
                <a:lnTo>
                  <a:pt x="74" y="630"/>
                </a:lnTo>
                <a:lnTo>
                  <a:pt x="84" y="651"/>
                </a:lnTo>
                <a:lnTo>
                  <a:pt x="94" y="674"/>
                </a:lnTo>
                <a:lnTo>
                  <a:pt x="107" y="696"/>
                </a:lnTo>
                <a:lnTo>
                  <a:pt x="4" y="799"/>
                </a:lnTo>
                <a:lnTo>
                  <a:pt x="2" y="801"/>
                </a:lnTo>
                <a:lnTo>
                  <a:pt x="1" y="804"/>
                </a:lnTo>
                <a:lnTo>
                  <a:pt x="0" y="807"/>
                </a:lnTo>
                <a:lnTo>
                  <a:pt x="0" y="809"/>
                </a:lnTo>
                <a:lnTo>
                  <a:pt x="0" y="812"/>
                </a:lnTo>
                <a:lnTo>
                  <a:pt x="1" y="815"/>
                </a:lnTo>
                <a:lnTo>
                  <a:pt x="2" y="817"/>
                </a:lnTo>
                <a:lnTo>
                  <a:pt x="4" y="820"/>
                </a:lnTo>
                <a:lnTo>
                  <a:pt x="47" y="864"/>
                </a:lnTo>
                <a:lnTo>
                  <a:pt x="49" y="866"/>
                </a:lnTo>
                <a:lnTo>
                  <a:pt x="52" y="867"/>
                </a:lnTo>
                <a:lnTo>
                  <a:pt x="55" y="868"/>
                </a:lnTo>
                <a:lnTo>
                  <a:pt x="58" y="868"/>
                </a:lnTo>
                <a:lnTo>
                  <a:pt x="61" y="868"/>
                </a:lnTo>
                <a:lnTo>
                  <a:pt x="63" y="867"/>
                </a:lnTo>
                <a:lnTo>
                  <a:pt x="66" y="866"/>
                </a:lnTo>
                <a:lnTo>
                  <a:pt x="69" y="864"/>
                </a:lnTo>
                <a:lnTo>
                  <a:pt x="171" y="760"/>
                </a:lnTo>
                <a:lnTo>
                  <a:pt x="198" y="773"/>
                </a:lnTo>
                <a:lnTo>
                  <a:pt x="224" y="786"/>
                </a:lnTo>
                <a:lnTo>
                  <a:pt x="250" y="796"/>
                </a:lnTo>
                <a:lnTo>
                  <a:pt x="276" y="805"/>
                </a:lnTo>
                <a:lnTo>
                  <a:pt x="301" y="811"/>
                </a:lnTo>
                <a:lnTo>
                  <a:pt x="326" y="816"/>
                </a:lnTo>
                <a:lnTo>
                  <a:pt x="350" y="819"/>
                </a:lnTo>
                <a:lnTo>
                  <a:pt x="374" y="820"/>
                </a:lnTo>
                <a:lnTo>
                  <a:pt x="389" y="820"/>
                </a:lnTo>
                <a:lnTo>
                  <a:pt x="405" y="819"/>
                </a:lnTo>
                <a:lnTo>
                  <a:pt x="420" y="816"/>
                </a:lnTo>
                <a:lnTo>
                  <a:pt x="435" y="813"/>
                </a:lnTo>
                <a:lnTo>
                  <a:pt x="450" y="810"/>
                </a:lnTo>
                <a:lnTo>
                  <a:pt x="464" y="806"/>
                </a:lnTo>
                <a:lnTo>
                  <a:pt x="479" y="800"/>
                </a:lnTo>
                <a:lnTo>
                  <a:pt x="493" y="794"/>
                </a:lnTo>
                <a:lnTo>
                  <a:pt x="507" y="787"/>
                </a:lnTo>
                <a:lnTo>
                  <a:pt x="521" y="779"/>
                </a:lnTo>
                <a:lnTo>
                  <a:pt x="535" y="770"/>
                </a:lnTo>
                <a:lnTo>
                  <a:pt x="549" y="762"/>
                </a:lnTo>
                <a:lnTo>
                  <a:pt x="562" y="751"/>
                </a:lnTo>
                <a:lnTo>
                  <a:pt x="575" y="740"/>
                </a:lnTo>
                <a:lnTo>
                  <a:pt x="588" y="730"/>
                </a:lnTo>
                <a:lnTo>
                  <a:pt x="600" y="717"/>
                </a:lnTo>
                <a:lnTo>
                  <a:pt x="613" y="704"/>
                </a:lnTo>
                <a:lnTo>
                  <a:pt x="625" y="690"/>
                </a:lnTo>
                <a:lnTo>
                  <a:pt x="638" y="675"/>
                </a:lnTo>
                <a:lnTo>
                  <a:pt x="650" y="660"/>
                </a:lnTo>
                <a:lnTo>
                  <a:pt x="661" y="643"/>
                </a:lnTo>
                <a:lnTo>
                  <a:pt x="672" y="627"/>
                </a:lnTo>
                <a:lnTo>
                  <a:pt x="683" y="608"/>
                </a:lnTo>
                <a:lnTo>
                  <a:pt x="695" y="590"/>
                </a:lnTo>
                <a:lnTo>
                  <a:pt x="706" y="571"/>
                </a:lnTo>
                <a:lnTo>
                  <a:pt x="715" y="550"/>
                </a:lnTo>
                <a:lnTo>
                  <a:pt x="726" y="530"/>
                </a:lnTo>
                <a:lnTo>
                  <a:pt x="736" y="509"/>
                </a:lnTo>
                <a:lnTo>
                  <a:pt x="755" y="464"/>
                </a:lnTo>
                <a:lnTo>
                  <a:pt x="773" y="415"/>
                </a:lnTo>
                <a:lnTo>
                  <a:pt x="786" y="379"/>
                </a:lnTo>
                <a:lnTo>
                  <a:pt x="798" y="341"/>
                </a:lnTo>
                <a:lnTo>
                  <a:pt x="809" y="306"/>
                </a:lnTo>
                <a:lnTo>
                  <a:pt x="818" y="271"/>
                </a:lnTo>
                <a:lnTo>
                  <a:pt x="834" y="204"/>
                </a:lnTo>
                <a:lnTo>
                  <a:pt x="847" y="143"/>
                </a:lnTo>
                <a:lnTo>
                  <a:pt x="856" y="93"/>
                </a:lnTo>
                <a:lnTo>
                  <a:pt x="862" y="53"/>
                </a:lnTo>
                <a:lnTo>
                  <a:pt x="865" y="26"/>
                </a:lnTo>
                <a:lnTo>
                  <a:pt x="868" y="16"/>
                </a:lnTo>
                <a:lnTo>
                  <a:pt x="868" y="13"/>
                </a:lnTo>
                <a:lnTo>
                  <a:pt x="866" y="10"/>
                </a:lnTo>
                <a:lnTo>
                  <a:pt x="865" y="7"/>
                </a:lnTo>
                <a:lnTo>
                  <a:pt x="863" y="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0072" y="855297"/>
            <a:ext cx="11710035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Standard methodology used.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Process based logic.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Very adaptable.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Easy to follow.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Flexible and scalable.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Methods are clearly defined.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Allows business to change </a:t>
            </a:r>
          </a:p>
          <a:p>
            <a:r>
              <a:rPr lang="en-GB" sz="2000" b="1" dirty="0"/>
              <a:t>    and manage every aspect.</a:t>
            </a:r>
          </a:p>
          <a:p>
            <a:r>
              <a:rPr lang="en-GB" b="1" dirty="0"/>
              <a:t>    </a:t>
            </a:r>
            <a:r>
              <a:rPr lang="en-GB" sz="2000" b="1" dirty="0"/>
              <a:t>(</a:t>
            </a:r>
            <a:r>
              <a:rPr lang="en-GB" sz="2000" b="1" dirty="0" err="1"/>
              <a:t>Pawar</a:t>
            </a:r>
            <a:r>
              <a:rPr lang="en-GB" sz="2000" b="1" dirty="0"/>
              <a:t> &amp; Mahajan, 2017)</a:t>
            </a:r>
          </a:p>
          <a:p>
            <a:endParaRPr lang="en-GB" b="1" dirty="0"/>
          </a:p>
        </p:txBody>
      </p:sp>
      <p:sp>
        <p:nvSpPr>
          <p:cNvPr id="13" name="Oval 12"/>
          <p:cNvSpPr/>
          <p:nvPr/>
        </p:nvSpPr>
        <p:spPr>
          <a:xfrm>
            <a:off x="3977641" y="1064324"/>
            <a:ext cx="7985760" cy="21688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5520690" y="1477624"/>
            <a:ext cx="644271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Very predictable. Broken down into stages.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Utilises best practice which ensures high quality.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Highly standardised guaranteeing no misdirection or miscommunication.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Cost savings on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/>
          </a:p>
        </p:txBody>
      </p:sp>
      <p:sp>
        <p:nvSpPr>
          <p:cNvPr id="17" name="Oval 16"/>
          <p:cNvSpPr/>
          <p:nvPr/>
        </p:nvSpPr>
        <p:spPr>
          <a:xfrm>
            <a:off x="3841432" y="3331401"/>
            <a:ext cx="8366760" cy="33863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4560570" y="4135008"/>
            <a:ext cx="740283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Documentation and planning focused so extra time is needed to plan.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Development of risk if problems not solved swiftly.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Little in the way of guidance in how problems are solved.</a:t>
            </a:r>
          </a:p>
          <a:p>
            <a:r>
              <a:rPr lang="en-GB" sz="1600" b="1" dirty="0"/>
              <a:t>     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180270" y="3636671"/>
            <a:ext cx="30518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Disadvantages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292340" y="1087903"/>
            <a:ext cx="24408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Advantages</a:t>
            </a:r>
          </a:p>
        </p:txBody>
      </p:sp>
    </p:spTree>
    <p:extLst>
      <p:ext uri="{BB962C8B-B14F-4D97-AF65-F5344CB8AC3E}">
        <p14:creationId xmlns:p14="http://schemas.microsoft.com/office/powerpoint/2010/main" val="1129840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 hidden="1">
            <a:extLst>
              <a:ext uri="{FF2B5EF4-FFF2-40B4-BE49-F238E27FC236}">
                <a16:creationId xmlns:a16="http://schemas.microsoft.com/office/drawing/2014/main" id="{9FDB6406-0CDB-4213-A1B6-DE47D953FE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3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Agile </a:t>
            </a:r>
            <a:r>
              <a:rPr lang="en-US" sz="28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Methodolgy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ectangle 52">
            <a:extLst>
              <a:ext uri="{FF2B5EF4-FFF2-40B4-BE49-F238E27FC236}">
                <a16:creationId xmlns:a16="http://schemas.microsoft.com/office/drawing/2014/main" id="{E1535E1C-6EBC-45D8-BCE1-D5B947A61FB6}"/>
              </a:ext>
            </a:extLst>
          </p:cNvPr>
          <p:cNvSpPr/>
          <p:nvPr/>
        </p:nvSpPr>
        <p:spPr>
          <a:xfrm>
            <a:off x="5219979" y="3653603"/>
            <a:ext cx="1752042" cy="22339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. 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8FF18A5-7B4E-4493-B38D-E732E033F82F}"/>
              </a:ext>
            </a:extLst>
          </p:cNvPr>
          <p:cNvSpPr/>
          <p:nvPr/>
        </p:nvSpPr>
        <p:spPr>
          <a:xfrm>
            <a:off x="7386779" y="3653603"/>
            <a:ext cx="1752042" cy="22339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. 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BCD242F-9A97-473E-8E17-3F6C3C75CE68}"/>
              </a:ext>
            </a:extLst>
          </p:cNvPr>
          <p:cNvSpPr/>
          <p:nvPr/>
        </p:nvSpPr>
        <p:spPr>
          <a:xfrm>
            <a:off x="9555735" y="3653603"/>
            <a:ext cx="1752042" cy="223394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. </a:t>
            </a:r>
          </a:p>
        </p:txBody>
      </p:sp>
      <p:sp>
        <p:nvSpPr>
          <p:cNvPr id="72" name="Freeform 2319" descr="Icon of leaf. ">
            <a:extLst>
              <a:ext uri="{FF2B5EF4-FFF2-40B4-BE49-F238E27FC236}">
                <a16:creationId xmlns:a16="http://schemas.microsoft.com/office/drawing/2014/main" id="{4C935A16-4F4C-4B17-B911-F1D554A088A8}"/>
              </a:ext>
            </a:extLst>
          </p:cNvPr>
          <p:cNvSpPr>
            <a:spLocks noEditPoints="1"/>
          </p:cNvSpPr>
          <p:nvPr/>
        </p:nvSpPr>
        <p:spPr bwMode="auto">
          <a:xfrm>
            <a:off x="10247928" y="2303513"/>
            <a:ext cx="367656" cy="367656"/>
          </a:xfrm>
          <a:custGeom>
            <a:avLst/>
            <a:gdLst>
              <a:gd name="T0" fmla="*/ 550 w 868"/>
              <a:gd name="T1" fmla="*/ 453 h 868"/>
              <a:gd name="T2" fmla="*/ 561 w 868"/>
              <a:gd name="T3" fmla="*/ 457 h 868"/>
              <a:gd name="T4" fmla="*/ 565 w 868"/>
              <a:gd name="T5" fmla="*/ 468 h 868"/>
              <a:gd name="T6" fmla="*/ 561 w 868"/>
              <a:gd name="T7" fmla="*/ 479 h 868"/>
              <a:gd name="T8" fmla="*/ 550 w 868"/>
              <a:gd name="T9" fmla="*/ 483 h 868"/>
              <a:gd name="T10" fmla="*/ 432 w 868"/>
              <a:gd name="T11" fmla="*/ 604 h 868"/>
              <a:gd name="T12" fmla="*/ 442 w 868"/>
              <a:gd name="T13" fmla="*/ 611 h 868"/>
              <a:gd name="T14" fmla="*/ 444 w 868"/>
              <a:gd name="T15" fmla="*/ 622 h 868"/>
              <a:gd name="T16" fmla="*/ 437 w 868"/>
              <a:gd name="T17" fmla="*/ 632 h 868"/>
              <a:gd name="T18" fmla="*/ 254 w 868"/>
              <a:gd name="T19" fmla="*/ 634 h 868"/>
              <a:gd name="T20" fmla="*/ 233 w 868"/>
              <a:gd name="T21" fmla="*/ 438 h 868"/>
              <a:gd name="T22" fmla="*/ 237 w 868"/>
              <a:gd name="T23" fmla="*/ 427 h 868"/>
              <a:gd name="T24" fmla="*/ 248 w 868"/>
              <a:gd name="T25" fmla="*/ 423 h 868"/>
              <a:gd name="T26" fmla="*/ 258 w 868"/>
              <a:gd name="T27" fmla="*/ 427 h 868"/>
              <a:gd name="T28" fmla="*/ 263 w 868"/>
              <a:gd name="T29" fmla="*/ 438 h 868"/>
              <a:gd name="T30" fmla="*/ 384 w 868"/>
              <a:gd name="T31" fmla="*/ 315 h 868"/>
              <a:gd name="T32" fmla="*/ 390 w 868"/>
              <a:gd name="T33" fmla="*/ 305 h 868"/>
              <a:gd name="T34" fmla="*/ 402 w 868"/>
              <a:gd name="T35" fmla="*/ 303 h 868"/>
              <a:gd name="T36" fmla="*/ 412 w 868"/>
              <a:gd name="T37" fmla="*/ 309 h 868"/>
              <a:gd name="T38" fmla="*/ 414 w 868"/>
              <a:gd name="T39" fmla="*/ 431 h 868"/>
              <a:gd name="T40" fmla="*/ 536 w 868"/>
              <a:gd name="T41" fmla="*/ 251 h 868"/>
              <a:gd name="T42" fmla="*/ 544 w 868"/>
              <a:gd name="T43" fmla="*/ 243 h 868"/>
              <a:gd name="T44" fmla="*/ 555 w 868"/>
              <a:gd name="T45" fmla="*/ 243 h 868"/>
              <a:gd name="T46" fmla="*/ 564 w 868"/>
              <a:gd name="T47" fmla="*/ 251 h 868"/>
              <a:gd name="T48" fmla="*/ 610 w 868"/>
              <a:gd name="T49" fmla="*/ 302 h 868"/>
              <a:gd name="T50" fmla="*/ 621 w 868"/>
              <a:gd name="T51" fmla="*/ 307 h 868"/>
              <a:gd name="T52" fmla="*/ 625 w 868"/>
              <a:gd name="T53" fmla="*/ 317 h 868"/>
              <a:gd name="T54" fmla="*/ 621 w 868"/>
              <a:gd name="T55" fmla="*/ 328 h 868"/>
              <a:gd name="T56" fmla="*/ 610 w 868"/>
              <a:gd name="T57" fmla="*/ 332 h 868"/>
              <a:gd name="T58" fmla="*/ 854 w 868"/>
              <a:gd name="T59" fmla="*/ 0 h 868"/>
              <a:gd name="T60" fmla="*/ 789 w 868"/>
              <a:gd name="T61" fmla="*/ 9 h 868"/>
              <a:gd name="T62" fmla="*/ 611 w 868"/>
              <a:gd name="T63" fmla="*/ 45 h 868"/>
              <a:gd name="T64" fmla="*/ 472 w 868"/>
              <a:gd name="T65" fmla="*/ 86 h 868"/>
              <a:gd name="T66" fmla="*/ 319 w 868"/>
              <a:gd name="T67" fmla="*/ 147 h 868"/>
              <a:gd name="T68" fmla="*/ 200 w 868"/>
              <a:gd name="T69" fmla="*/ 219 h 868"/>
              <a:gd name="T70" fmla="*/ 114 w 868"/>
              <a:gd name="T71" fmla="*/ 301 h 868"/>
              <a:gd name="T72" fmla="*/ 63 w 868"/>
              <a:gd name="T73" fmla="*/ 386 h 868"/>
              <a:gd name="T74" fmla="*/ 46 w 868"/>
              <a:gd name="T75" fmla="*/ 463 h 868"/>
              <a:gd name="T76" fmla="*/ 49 w 868"/>
              <a:gd name="T77" fmla="*/ 544 h 868"/>
              <a:gd name="T78" fmla="*/ 74 w 868"/>
              <a:gd name="T79" fmla="*/ 630 h 868"/>
              <a:gd name="T80" fmla="*/ 4 w 868"/>
              <a:gd name="T81" fmla="*/ 799 h 868"/>
              <a:gd name="T82" fmla="*/ 0 w 868"/>
              <a:gd name="T83" fmla="*/ 809 h 868"/>
              <a:gd name="T84" fmla="*/ 4 w 868"/>
              <a:gd name="T85" fmla="*/ 820 h 868"/>
              <a:gd name="T86" fmla="*/ 55 w 868"/>
              <a:gd name="T87" fmla="*/ 868 h 868"/>
              <a:gd name="T88" fmla="*/ 66 w 868"/>
              <a:gd name="T89" fmla="*/ 866 h 868"/>
              <a:gd name="T90" fmla="*/ 224 w 868"/>
              <a:gd name="T91" fmla="*/ 786 h 868"/>
              <a:gd name="T92" fmla="*/ 326 w 868"/>
              <a:gd name="T93" fmla="*/ 816 h 868"/>
              <a:gd name="T94" fmla="*/ 405 w 868"/>
              <a:gd name="T95" fmla="*/ 819 h 868"/>
              <a:gd name="T96" fmla="*/ 464 w 868"/>
              <a:gd name="T97" fmla="*/ 806 h 868"/>
              <a:gd name="T98" fmla="*/ 521 w 868"/>
              <a:gd name="T99" fmla="*/ 779 h 868"/>
              <a:gd name="T100" fmla="*/ 575 w 868"/>
              <a:gd name="T101" fmla="*/ 740 h 868"/>
              <a:gd name="T102" fmla="*/ 625 w 868"/>
              <a:gd name="T103" fmla="*/ 690 h 868"/>
              <a:gd name="T104" fmla="*/ 672 w 868"/>
              <a:gd name="T105" fmla="*/ 627 h 868"/>
              <a:gd name="T106" fmla="*/ 715 w 868"/>
              <a:gd name="T107" fmla="*/ 550 h 868"/>
              <a:gd name="T108" fmla="*/ 773 w 868"/>
              <a:gd name="T109" fmla="*/ 415 h 868"/>
              <a:gd name="T110" fmla="*/ 818 w 868"/>
              <a:gd name="T111" fmla="*/ 271 h 868"/>
              <a:gd name="T112" fmla="*/ 862 w 868"/>
              <a:gd name="T113" fmla="*/ 53 h 868"/>
              <a:gd name="T114" fmla="*/ 866 w 868"/>
              <a:gd name="T115" fmla="*/ 10 h 8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868" h="868">
                <a:moveTo>
                  <a:pt x="610" y="332"/>
                </a:moveTo>
                <a:lnTo>
                  <a:pt x="557" y="332"/>
                </a:lnTo>
                <a:lnTo>
                  <a:pt x="435" y="453"/>
                </a:lnTo>
                <a:lnTo>
                  <a:pt x="550" y="453"/>
                </a:lnTo>
                <a:lnTo>
                  <a:pt x="553" y="453"/>
                </a:lnTo>
                <a:lnTo>
                  <a:pt x="555" y="454"/>
                </a:lnTo>
                <a:lnTo>
                  <a:pt x="559" y="456"/>
                </a:lnTo>
                <a:lnTo>
                  <a:pt x="561" y="457"/>
                </a:lnTo>
                <a:lnTo>
                  <a:pt x="563" y="460"/>
                </a:lnTo>
                <a:lnTo>
                  <a:pt x="564" y="463"/>
                </a:lnTo>
                <a:lnTo>
                  <a:pt x="565" y="466"/>
                </a:lnTo>
                <a:lnTo>
                  <a:pt x="565" y="468"/>
                </a:lnTo>
                <a:lnTo>
                  <a:pt x="565" y="471"/>
                </a:lnTo>
                <a:lnTo>
                  <a:pt x="564" y="474"/>
                </a:lnTo>
                <a:lnTo>
                  <a:pt x="563" y="476"/>
                </a:lnTo>
                <a:lnTo>
                  <a:pt x="561" y="479"/>
                </a:lnTo>
                <a:lnTo>
                  <a:pt x="559" y="481"/>
                </a:lnTo>
                <a:lnTo>
                  <a:pt x="555" y="482"/>
                </a:lnTo>
                <a:lnTo>
                  <a:pt x="553" y="483"/>
                </a:lnTo>
                <a:lnTo>
                  <a:pt x="550" y="483"/>
                </a:lnTo>
                <a:lnTo>
                  <a:pt x="405" y="483"/>
                </a:lnTo>
                <a:lnTo>
                  <a:pt x="284" y="604"/>
                </a:lnTo>
                <a:lnTo>
                  <a:pt x="429" y="604"/>
                </a:lnTo>
                <a:lnTo>
                  <a:pt x="432" y="604"/>
                </a:lnTo>
                <a:lnTo>
                  <a:pt x="435" y="605"/>
                </a:lnTo>
                <a:lnTo>
                  <a:pt x="437" y="607"/>
                </a:lnTo>
                <a:lnTo>
                  <a:pt x="440" y="608"/>
                </a:lnTo>
                <a:lnTo>
                  <a:pt x="442" y="611"/>
                </a:lnTo>
                <a:lnTo>
                  <a:pt x="443" y="614"/>
                </a:lnTo>
                <a:lnTo>
                  <a:pt x="444" y="616"/>
                </a:lnTo>
                <a:lnTo>
                  <a:pt x="444" y="619"/>
                </a:lnTo>
                <a:lnTo>
                  <a:pt x="444" y="622"/>
                </a:lnTo>
                <a:lnTo>
                  <a:pt x="443" y="626"/>
                </a:lnTo>
                <a:lnTo>
                  <a:pt x="442" y="628"/>
                </a:lnTo>
                <a:lnTo>
                  <a:pt x="440" y="630"/>
                </a:lnTo>
                <a:lnTo>
                  <a:pt x="437" y="632"/>
                </a:lnTo>
                <a:lnTo>
                  <a:pt x="435" y="633"/>
                </a:lnTo>
                <a:lnTo>
                  <a:pt x="432" y="634"/>
                </a:lnTo>
                <a:lnTo>
                  <a:pt x="429" y="634"/>
                </a:lnTo>
                <a:lnTo>
                  <a:pt x="254" y="634"/>
                </a:lnTo>
                <a:lnTo>
                  <a:pt x="58" y="830"/>
                </a:lnTo>
                <a:lnTo>
                  <a:pt x="36" y="809"/>
                </a:lnTo>
                <a:lnTo>
                  <a:pt x="233" y="613"/>
                </a:lnTo>
                <a:lnTo>
                  <a:pt x="233" y="438"/>
                </a:lnTo>
                <a:lnTo>
                  <a:pt x="233" y="435"/>
                </a:lnTo>
                <a:lnTo>
                  <a:pt x="234" y="433"/>
                </a:lnTo>
                <a:lnTo>
                  <a:pt x="236" y="429"/>
                </a:lnTo>
                <a:lnTo>
                  <a:pt x="237" y="427"/>
                </a:lnTo>
                <a:lnTo>
                  <a:pt x="239" y="426"/>
                </a:lnTo>
                <a:lnTo>
                  <a:pt x="242" y="424"/>
                </a:lnTo>
                <a:lnTo>
                  <a:pt x="244" y="423"/>
                </a:lnTo>
                <a:lnTo>
                  <a:pt x="248" y="423"/>
                </a:lnTo>
                <a:lnTo>
                  <a:pt x="251" y="423"/>
                </a:lnTo>
                <a:lnTo>
                  <a:pt x="254" y="424"/>
                </a:lnTo>
                <a:lnTo>
                  <a:pt x="256" y="426"/>
                </a:lnTo>
                <a:lnTo>
                  <a:pt x="258" y="427"/>
                </a:lnTo>
                <a:lnTo>
                  <a:pt x="261" y="429"/>
                </a:lnTo>
                <a:lnTo>
                  <a:pt x="262" y="433"/>
                </a:lnTo>
                <a:lnTo>
                  <a:pt x="263" y="435"/>
                </a:lnTo>
                <a:lnTo>
                  <a:pt x="263" y="438"/>
                </a:lnTo>
                <a:lnTo>
                  <a:pt x="263" y="583"/>
                </a:lnTo>
                <a:lnTo>
                  <a:pt x="384" y="463"/>
                </a:lnTo>
                <a:lnTo>
                  <a:pt x="384" y="317"/>
                </a:lnTo>
                <a:lnTo>
                  <a:pt x="384" y="315"/>
                </a:lnTo>
                <a:lnTo>
                  <a:pt x="385" y="311"/>
                </a:lnTo>
                <a:lnTo>
                  <a:pt x="386" y="309"/>
                </a:lnTo>
                <a:lnTo>
                  <a:pt x="388" y="307"/>
                </a:lnTo>
                <a:lnTo>
                  <a:pt x="390" y="305"/>
                </a:lnTo>
                <a:lnTo>
                  <a:pt x="393" y="303"/>
                </a:lnTo>
                <a:lnTo>
                  <a:pt x="396" y="303"/>
                </a:lnTo>
                <a:lnTo>
                  <a:pt x="399" y="302"/>
                </a:lnTo>
                <a:lnTo>
                  <a:pt x="402" y="303"/>
                </a:lnTo>
                <a:lnTo>
                  <a:pt x="405" y="303"/>
                </a:lnTo>
                <a:lnTo>
                  <a:pt x="407" y="305"/>
                </a:lnTo>
                <a:lnTo>
                  <a:pt x="410" y="307"/>
                </a:lnTo>
                <a:lnTo>
                  <a:pt x="412" y="309"/>
                </a:lnTo>
                <a:lnTo>
                  <a:pt x="413" y="311"/>
                </a:lnTo>
                <a:lnTo>
                  <a:pt x="414" y="315"/>
                </a:lnTo>
                <a:lnTo>
                  <a:pt x="414" y="317"/>
                </a:lnTo>
                <a:lnTo>
                  <a:pt x="414" y="431"/>
                </a:lnTo>
                <a:lnTo>
                  <a:pt x="535" y="311"/>
                </a:lnTo>
                <a:lnTo>
                  <a:pt x="535" y="257"/>
                </a:lnTo>
                <a:lnTo>
                  <a:pt x="535" y="253"/>
                </a:lnTo>
                <a:lnTo>
                  <a:pt x="536" y="251"/>
                </a:lnTo>
                <a:lnTo>
                  <a:pt x="537" y="248"/>
                </a:lnTo>
                <a:lnTo>
                  <a:pt x="539" y="246"/>
                </a:lnTo>
                <a:lnTo>
                  <a:pt x="542" y="245"/>
                </a:lnTo>
                <a:lnTo>
                  <a:pt x="544" y="243"/>
                </a:lnTo>
                <a:lnTo>
                  <a:pt x="547" y="242"/>
                </a:lnTo>
                <a:lnTo>
                  <a:pt x="550" y="242"/>
                </a:lnTo>
                <a:lnTo>
                  <a:pt x="553" y="242"/>
                </a:lnTo>
                <a:lnTo>
                  <a:pt x="555" y="243"/>
                </a:lnTo>
                <a:lnTo>
                  <a:pt x="559" y="245"/>
                </a:lnTo>
                <a:lnTo>
                  <a:pt x="561" y="246"/>
                </a:lnTo>
                <a:lnTo>
                  <a:pt x="563" y="248"/>
                </a:lnTo>
                <a:lnTo>
                  <a:pt x="564" y="251"/>
                </a:lnTo>
                <a:lnTo>
                  <a:pt x="565" y="253"/>
                </a:lnTo>
                <a:lnTo>
                  <a:pt x="565" y="257"/>
                </a:lnTo>
                <a:lnTo>
                  <a:pt x="565" y="302"/>
                </a:lnTo>
                <a:lnTo>
                  <a:pt x="610" y="302"/>
                </a:lnTo>
                <a:lnTo>
                  <a:pt x="613" y="303"/>
                </a:lnTo>
                <a:lnTo>
                  <a:pt x="617" y="303"/>
                </a:lnTo>
                <a:lnTo>
                  <a:pt x="619" y="305"/>
                </a:lnTo>
                <a:lnTo>
                  <a:pt x="621" y="307"/>
                </a:lnTo>
                <a:lnTo>
                  <a:pt x="623" y="309"/>
                </a:lnTo>
                <a:lnTo>
                  <a:pt x="624" y="311"/>
                </a:lnTo>
                <a:lnTo>
                  <a:pt x="625" y="315"/>
                </a:lnTo>
                <a:lnTo>
                  <a:pt x="625" y="317"/>
                </a:lnTo>
                <a:lnTo>
                  <a:pt x="625" y="320"/>
                </a:lnTo>
                <a:lnTo>
                  <a:pt x="624" y="323"/>
                </a:lnTo>
                <a:lnTo>
                  <a:pt x="623" y="326"/>
                </a:lnTo>
                <a:lnTo>
                  <a:pt x="621" y="328"/>
                </a:lnTo>
                <a:lnTo>
                  <a:pt x="619" y="330"/>
                </a:lnTo>
                <a:lnTo>
                  <a:pt x="617" y="331"/>
                </a:lnTo>
                <a:lnTo>
                  <a:pt x="613" y="332"/>
                </a:lnTo>
                <a:lnTo>
                  <a:pt x="610" y="332"/>
                </a:lnTo>
                <a:close/>
                <a:moveTo>
                  <a:pt x="863" y="5"/>
                </a:moveTo>
                <a:lnTo>
                  <a:pt x="860" y="3"/>
                </a:lnTo>
                <a:lnTo>
                  <a:pt x="857" y="1"/>
                </a:lnTo>
                <a:lnTo>
                  <a:pt x="854" y="0"/>
                </a:lnTo>
                <a:lnTo>
                  <a:pt x="850" y="0"/>
                </a:lnTo>
                <a:lnTo>
                  <a:pt x="843" y="1"/>
                </a:lnTo>
                <a:lnTo>
                  <a:pt x="821" y="5"/>
                </a:lnTo>
                <a:lnTo>
                  <a:pt x="789" y="9"/>
                </a:lnTo>
                <a:lnTo>
                  <a:pt x="747" y="16"/>
                </a:lnTo>
                <a:lnTo>
                  <a:pt x="697" y="26"/>
                </a:lnTo>
                <a:lnTo>
                  <a:pt x="641" y="38"/>
                </a:lnTo>
                <a:lnTo>
                  <a:pt x="611" y="45"/>
                </a:lnTo>
                <a:lnTo>
                  <a:pt x="580" y="54"/>
                </a:lnTo>
                <a:lnTo>
                  <a:pt x="548" y="63"/>
                </a:lnTo>
                <a:lnTo>
                  <a:pt x="516" y="72"/>
                </a:lnTo>
                <a:lnTo>
                  <a:pt x="472" y="86"/>
                </a:lnTo>
                <a:lnTo>
                  <a:pt x="431" y="100"/>
                </a:lnTo>
                <a:lnTo>
                  <a:pt x="391" y="115"/>
                </a:lnTo>
                <a:lnTo>
                  <a:pt x="355" y="131"/>
                </a:lnTo>
                <a:lnTo>
                  <a:pt x="319" y="147"/>
                </a:lnTo>
                <a:lnTo>
                  <a:pt x="286" y="164"/>
                </a:lnTo>
                <a:lnTo>
                  <a:pt x="256" y="182"/>
                </a:lnTo>
                <a:lnTo>
                  <a:pt x="227" y="200"/>
                </a:lnTo>
                <a:lnTo>
                  <a:pt x="200" y="219"/>
                </a:lnTo>
                <a:lnTo>
                  <a:pt x="176" y="238"/>
                </a:lnTo>
                <a:lnTo>
                  <a:pt x="153" y="259"/>
                </a:lnTo>
                <a:lnTo>
                  <a:pt x="133" y="279"/>
                </a:lnTo>
                <a:lnTo>
                  <a:pt x="114" y="301"/>
                </a:lnTo>
                <a:lnTo>
                  <a:pt x="97" y="323"/>
                </a:lnTo>
                <a:lnTo>
                  <a:pt x="84" y="346"/>
                </a:lnTo>
                <a:lnTo>
                  <a:pt x="72" y="368"/>
                </a:lnTo>
                <a:lnTo>
                  <a:pt x="63" y="386"/>
                </a:lnTo>
                <a:lnTo>
                  <a:pt x="57" y="406"/>
                </a:lnTo>
                <a:lnTo>
                  <a:pt x="51" y="424"/>
                </a:lnTo>
                <a:lnTo>
                  <a:pt x="48" y="443"/>
                </a:lnTo>
                <a:lnTo>
                  <a:pt x="46" y="463"/>
                </a:lnTo>
                <a:lnTo>
                  <a:pt x="44" y="483"/>
                </a:lnTo>
                <a:lnTo>
                  <a:pt x="45" y="503"/>
                </a:lnTo>
                <a:lnTo>
                  <a:pt x="46" y="524"/>
                </a:lnTo>
                <a:lnTo>
                  <a:pt x="49" y="544"/>
                </a:lnTo>
                <a:lnTo>
                  <a:pt x="54" y="564"/>
                </a:lnTo>
                <a:lnTo>
                  <a:pt x="59" y="586"/>
                </a:lnTo>
                <a:lnTo>
                  <a:pt x="65" y="607"/>
                </a:lnTo>
                <a:lnTo>
                  <a:pt x="74" y="630"/>
                </a:lnTo>
                <a:lnTo>
                  <a:pt x="84" y="651"/>
                </a:lnTo>
                <a:lnTo>
                  <a:pt x="94" y="674"/>
                </a:lnTo>
                <a:lnTo>
                  <a:pt x="107" y="696"/>
                </a:lnTo>
                <a:lnTo>
                  <a:pt x="4" y="799"/>
                </a:lnTo>
                <a:lnTo>
                  <a:pt x="2" y="801"/>
                </a:lnTo>
                <a:lnTo>
                  <a:pt x="1" y="804"/>
                </a:lnTo>
                <a:lnTo>
                  <a:pt x="0" y="807"/>
                </a:lnTo>
                <a:lnTo>
                  <a:pt x="0" y="809"/>
                </a:lnTo>
                <a:lnTo>
                  <a:pt x="0" y="812"/>
                </a:lnTo>
                <a:lnTo>
                  <a:pt x="1" y="815"/>
                </a:lnTo>
                <a:lnTo>
                  <a:pt x="2" y="817"/>
                </a:lnTo>
                <a:lnTo>
                  <a:pt x="4" y="820"/>
                </a:lnTo>
                <a:lnTo>
                  <a:pt x="47" y="864"/>
                </a:lnTo>
                <a:lnTo>
                  <a:pt x="49" y="866"/>
                </a:lnTo>
                <a:lnTo>
                  <a:pt x="52" y="867"/>
                </a:lnTo>
                <a:lnTo>
                  <a:pt x="55" y="868"/>
                </a:lnTo>
                <a:lnTo>
                  <a:pt x="58" y="868"/>
                </a:lnTo>
                <a:lnTo>
                  <a:pt x="61" y="868"/>
                </a:lnTo>
                <a:lnTo>
                  <a:pt x="63" y="867"/>
                </a:lnTo>
                <a:lnTo>
                  <a:pt x="66" y="866"/>
                </a:lnTo>
                <a:lnTo>
                  <a:pt x="69" y="864"/>
                </a:lnTo>
                <a:lnTo>
                  <a:pt x="171" y="760"/>
                </a:lnTo>
                <a:lnTo>
                  <a:pt x="198" y="773"/>
                </a:lnTo>
                <a:lnTo>
                  <a:pt x="224" y="786"/>
                </a:lnTo>
                <a:lnTo>
                  <a:pt x="250" y="796"/>
                </a:lnTo>
                <a:lnTo>
                  <a:pt x="276" y="805"/>
                </a:lnTo>
                <a:lnTo>
                  <a:pt x="301" y="811"/>
                </a:lnTo>
                <a:lnTo>
                  <a:pt x="326" y="816"/>
                </a:lnTo>
                <a:lnTo>
                  <a:pt x="350" y="819"/>
                </a:lnTo>
                <a:lnTo>
                  <a:pt x="374" y="820"/>
                </a:lnTo>
                <a:lnTo>
                  <a:pt x="389" y="820"/>
                </a:lnTo>
                <a:lnTo>
                  <a:pt x="405" y="819"/>
                </a:lnTo>
                <a:lnTo>
                  <a:pt x="420" y="816"/>
                </a:lnTo>
                <a:lnTo>
                  <a:pt x="435" y="813"/>
                </a:lnTo>
                <a:lnTo>
                  <a:pt x="450" y="810"/>
                </a:lnTo>
                <a:lnTo>
                  <a:pt x="464" y="806"/>
                </a:lnTo>
                <a:lnTo>
                  <a:pt x="479" y="800"/>
                </a:lnTo>
                <a:lnTo>
                  <a:pt x="493" y="794"/>
                </a:lnTo>
                <a:lnTo>
                  <a:pt x="507" y="787"/>
                </a:lnTo>
                <a:lnTo>
                  <a:pt x="521" y="779"/>
                </a:lnTo>
                <a:lnTo>
                  <a:pt x="535" y="770"/>
                </a:lnTo>
                <a:lnTo>
                  <a:pt x="549" y="762"/>
                </a:lnTo>
                <a:lnTo>
                  <a:pt x="562" y="751"/>
                </a:lnTo>
                <a:lnTo>
                  <a:pt x="575" y="740"/>
                </a:lnTo>
                <a:lnTo>
                  <a:pt x="588" y="730"/>
                </a:lnTo>
                <a:lnTo>
                  <a:pt x="600" y="717"/>
                </a:lnTo>
                <a:lnTo>
                  <a:pt x="613" y="704"/>
                </a:lnTo>
                <a:lnTo>
                  <a:pt x="625" y="690"/>
                </a:lnTo>
                <a:lnTo>
                  <a:pt x="638" y="675"/>
                </a:lnTo>
                <a:lnTo>
                  <a:pt x="650" y="660"/>
                </a:lnTo>
                <a:lnTo>
                  <a:pt x="661" y="643"/>
                </a:lnTo>
                <a:lnTo>
                  <a:pt x="672" y="627"/>
                </a:lnTo>
                <a:lnTo>
                  <a:pt x="683" y="608"/>
                </a:lnTo>
                <a:lnTo>
                  <a:pt x="695" y="590"/>
                </a:lnTo>
                <a:lnTo>
                  <a:pt x="706" y="571"/>
                </a:lnTo>
                <a:lnTo>
                  <a:pt x="715" y="550"/>
                </a:lnTo>
                <a:lnTo>
                  <a:pt x="726" y="530"/>
                </a:lnTo>
                <a:lnTo>
                  <a:pt x="736" y="509"/>
                </a:lnTo>
                <a:lnTo>
                  <a:pt x="755" y="464"/>
                </a:lnTo>
                <a:lnTo>
                  <a:pt x="773" y="415"/>
                </a:lnTo>
                <a:lnTo>
                  <a:pt x="786" y="379"/>
                </a:lnTo>
                <a:lnTo>
                  <a:pt x="798" y="341"/>
                </a:lnTo>
                <a:lnTo>
                  <a:pt x="809" y="306"/>
                </a:lnTo>
                <a:lnTo>
                  <a:pt x="818" y="271"/>
                </a:lnTo>
                <a:lnTo>
                  <a:pt x="834" y="204"/>
                </a:lnTo>
                <a:lnTo>
                  <a:pt x="847" y="143"/>
                </a:lnTo>
                <a:lnTo>
                  <a:pt x="856" y="93"/>
                </a:lnTo>
                <a:lnTo>
                  <a:pt x="862" y="53"/>
                </a:lnTo>
                <a:lnTo>
                  <a:pt x="865" y="26"/>
                </a:lnTo>
                <a:lnTo>
                  <a:pt x="868" y="16"/>
                </a:lnTo>
                <a:lnTo>
                  <a:pt x="868" y="13"/>
                </a:lnTo>
                <a:lnTo>
                  <a:pt x="866" y="10"/>
                </a:lnTo>
                <a:lnTo>
                  <a:pt x="865" y="7"/>
                </a:lnTo>
                <a:lnTo>
                  <a:pt x="863" y="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67665" y="866197"/>
            <a:ext cx="11710035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Changes in opportunities created causing the Agile revolution.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Not only protects project teams but entire </a:t>
            </a:r>
          </a:p>
          <a:p>
            <a:r>
              <a:rPr lang="en-GB" sz="3200" b="1" dirty="0"/>
              <a:t>   </a:t>
            </a:r>
            <a:r>
              <a:rPr lang="en-GB" sz="3200" b="1" dirty="0" err="1"/>
              <a:t>organistaions</a:t>
            </a:r>
            <a:r>
              <a:rPr lang="en-GB" sz="3200" b="1" dirty="0"/>
              <a:t>.</a:t>
            </a:r>
          </a:p>
          <a:p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Requires intense relations between </a:t>
            </a:r>
          </a:p>
          <a:p>
            <a:r>
              <a:rPr lang="en-GB" sz="3200" b="1" dirty="0"/>
              <a:t>   its collaborators.</a:t>
            </a:r>
          </a:p>
          <a:p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Has to be perceived from a broader</a:t>
            </a:r>
          </a:p>
          <a:p>
            <a:r>
              <a:rPr lang="en-GB" sz="3200" b="1" dirty="0"/>
              <a:t>   business perspective.</a:t>
            </a:r>
          </a:p>
          <a:p>
            <a:endParaRPr lang="en-GB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Overall objective not created upon project initiation (Shelly &amp; Rosenblatt, 2009).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 marL="342900" indent="-342900">
              <a:buFont typeface="+mj-lt"/>
              <a:buAutoNum type="arabicPeriod"/>
            </a:pPr>
            <a:endParaRPr lang="en-GB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560570" y="4135008"/>
            <a:ext cx="74028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3590275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 result for project management methodologies comparison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70" y="400050"/>
            <a:ext cx="10721340" cy="6057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90392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Stakeholder Analysis</a:t>
            </a:r>
          </a:p>
        </p:txBody>
      </p:sp>
      <p:pic>
        <p:nvPicPr>
          <p:cNvPr id="4" name="Content Placeholder 3" descr="Stakeholder theory - Wikipedia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0423" y="1520189"/>
            <a:ext cx="5843549" cy="4743451"/>
          </a:xfrm>
        </p:spPr>
      </p:pic>
      <p:sp>
        <p:nvSpPr>
          <p:cNvPr id="5" name="TextBox 4"/>
          <p:cNvSpPr txBox="1"/>
          <p:nvPr/>
        </p:nvSpPr>
        <p:spPr>
          <a:xfrm>
            <a:off x="158028" y="1506022"/>
            <a:ext cx="5692140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Actively involved in the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err="1"/>
              <a:t>Conept</a:t>
            </a:r>
            <a:r>
              <a:rPr lang="en-GB" sz="2000" b="1" dirty="0"/>
              <a:t> that organisations should be considered as primary stakeholder and the focal group (Friedman &amp; Miles, 2006).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To effectively manage stakeholders requires</a:t>
            </a:r>
            <a:r>
              <a:rPr lang="en-GB" sz="2000" dirty="0"/>
              <a:t>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Communication</a:t>
            </a:r>
            <a:r>
              <a:rPr lang="en-GB" sz="20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Consultation with all stakeholders early 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Ability to adapt to stakeholders needs and wants.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Carefully plan before approaching stakeholders.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Relationship building with stakeholders.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/>
              <a:t>Treat stakeholders as potential risk and opportunity.</a:t>
            </a:r>
          </a:p>
          <a:p>
            <a:pPr marL="342900" indent="-342900">
              <a:buFont typeface="+mj-lt"/>
              <a:buAutoNum type="arabicPeriod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Clarity should be provided on all stakeholder roles (APM, 2019).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5706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Risk Analysis</a:t>
            </a:r>
          </a:p>
        </p:txBody>
      </p:sp>
      <p:pic>
        <p:nvPicPr>
          <p:cNvPr id="4" name="Content Placeholder 3" descr="Gain Profits and Increase Sales by Monitoring Your Company ...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061" y="1311275"/>
            <a:ext cx="4995257" cy="4351338"/>
          </a:xfrm>
        </p:spPr>
      </p:pic>
      <p:sp>
        <p:nvSpPr>
          <p:cNvPr id="5" name="TextBox 4"/>
          <p:cNvSpPr txBox="1"/>
          <p:nvPr/>
        </p:nvSpPr>
        <p:spPr>
          <a:xfrm>
            <a:off x="457200" y="1690688"/>
            <a:ext cx="645795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Process that allows individual and overall risk to be understood and managed.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All projects and programmes are risky.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Risk can have a positive or negative affect on a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Risk management plan should be formulated at the start of any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Identify and management behavioural influences on the risk process.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Project manager accountable for ensuring risk management takes place (APM, 2019)</a:t>
            </a:r>
          </a:p>
        </p:txBody>
      </p:sp>
    </p:spTree>
    <p:extLst>
      <p:ext uri="{BB962C8B-B14F-4D97-AF65-F5344CB8AC3E}">
        <p14:creationId xmlns:p14="http://schemas.microsoft.com/office/powerpoint/2010/main" val="1902216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Conclusion/Reflection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b="1" dirty="0"/>
              <a:t>VERY ENJOYABLE.</a:t>
            </a:r>
          </a:p>
          <a:p>
            <a:endParaRPr lang="en-GB" sz="2400" b="1" dirty="0"/>
          </a:p>
          <a:p>
            <a:r>
              <a:rPr lang="en-GB" sz="2400" b="1" dirty="0"/>
              <a:t>FOUND THE TEACHING STYLE SUITED TO MY LEARNING CAPABILITIES.</a:t>
            </a:r>
          </a:p>
          <a:p>
            <a:endParaRPr lang="en-GB" sz="2400" b="1" dirty="0"/>
          </a:p>
          <a:p>
            <a:r>
              <a:rPr lang="en-GB" sz="2400" b="1" dirty="0"/>
              <a:t>EASY TO FOLLOW ALONG.</a:t>
            </a:r>
          </a:p>
          <a:p>
            <a:endParaRPr lang="en-GB" sz="2400" b="1" dirty="0"/>
          </a:p>
          <a:p>
            <a:r>
              <a:rPr lang="en-GB" sz="2400" b="1" dirty="0"/>
              <a:t>FURTHERED MY KNOWLEDGE TO HELP WITH MY PROJECTS.</a:t>
            </a:r>
          </a:p>
          <a:p>
            <a:endParaRPr lang="en-GB" sz="2400" b="1" dirty="0"/>
          </a:p>
          <a:p>
            <a:r>
              <a:rPr lang="en-GB" sz="2400" b="1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3754219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1665-C64F-4BDA-B2DE-442D70605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25258" y="1544068"/>
            <a:ext cx="3541486" cy="3769865"/>
            <a:chOff x="4325258" y="1229517"/>
            <a:chExt cx="3541486" cy="3769865"/>
          </a:xfrm>
        </p:grpSpPr>
        <p:sp>
          <p:nvSpPr>
            <p:cNvPr id="12" name="Diamond 11">
              <a:extLst>
                <a:ext uri="{FF2B5EF4-FFF2-40B4-BE49-F238E27FC236}">
                  <a16:creationId xmlns:a16="http://schemas.microsoft.com/office/drawing/2014/main" id="{7DC8B409-5FAC-4539-B25A-26BE925A48AF}"/>
                </a:ext>
              </a:extLst>
            </p:cNvPr>
            <p:cNvSpPr/>
            <p:nvPr/>
          </p:nvSpPr>
          <p:spPr>
            <a:xfrm>
              <a:off x="4792319" y="2392018"/>
              <a:ext cx="2607364" cy="2607364"/>
            </a:xfrm>
            <a:prstGeom prst="diamond">
              <a:avLst/>
            </a:pr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Diamond 12">
              <a:extLst>
                <a:ext uri="{FF2B5EF4-FFF2-40B4-BE49-F238E27FC236}">
                  <a16:creationId xmlns:a16="http://schemas.microsoft.com/office/drawing/2014/main" id="{91498E2F-539C-46D3-AF7C-BB1DAE76B114}"/>
                </a:ext>
              </a:extLst>
            </p:cNvPr>
            <p:cNvSpPr/>
            <p:nvPr/>
          </p:nvSpPr>
          <p:spPr>
            <a:xfrm>
              <a:off x="4325258" y="1229517"/>
              <a:ext cx="3541486" cy="3541486"/>
            </a:xfrm>
            <a:prstGeom prst="diamond">
              <a:avLst/>
            </a:pr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34609"/>
            <a:ext cx="9144000" cy="3988784"/>
          </a:xfrm>
        </p:spPr>
        <p:txBody>
          <a:bodyPr lIns="0" tIns="0" rIns="0" bIns="0" anchor="ctr">
            <a:spAutoFit/>
          </a:bodyPr>
          <a:lstStyle/>
          <a:p>
            <a:r>
              <a:rPr lang="en-US" sz="7200" b="1" dirty="0">
                <a:solidFill>
                  <a:schemeClr val="bg1"/>
                </a:solidFill>
              </a:rPr>
              <a:t>Thank You.</a:t>
            </a:r>
            <a:br>
              <a:rPr lang="en-US" sz="7200" b="1" dirty="0">
                <a:solidFill>
                  <a:schemeClr val="bg1"/>
                </a:solidFill>
              </a:rPr>
            </a:br>
            <a:r>
              <a:rPr lang="en-US" sz="7200" b="1" dirty="0">
                <a:solidFill>
                  <a:schemeClr val="bg1"/>
                </a:solidFill>
              </a:rPr>
              <a:t>Would Now Like To Invite Any Questions.</a:t>
            </a:r>
            <a:endParaRPr lang="en-US" sz="72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038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636E2-1B81-488F-8CB7-E72B04058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757" y="144380"/>
            <a:ext cx="11670631" cy="6472988"/>
          </a:xfrm>
        </p:spPr>
        <p:txBody>
          <a:bodyPr>
            <a:noAutofit/>
          </a:bodyPr>
          <a:lstStyle/>
          <a:p>
            <a:r>
              <a:rPr lang="en-GB" sz="1800" dirty="0"/>
              <a:t>Adler, K. (2019). Implementing PRINCE2 Project Management Methodology. Retrieved from Project Smart: https://www.projectsmart.co.uk/implementing-prince2-project-management-methodology.php</a:t>
            </a:r>
          </a:p>
          <a:p>
            <a:r>
              <a:rPr lang="en-GB" sz="1800" dirty="0"/>
              <a:t>APM. (2019). Introduction to Risk management. Retrieved from The Chartered Body for the Project Profession: https://www.apm.org.uk/body-of-knowledge/delivery/risk-management/</a:t>
            </a:r>
          </a:p>
          <a:p>
            <a:r>
              <a:rPr lang="en-GB" sz="1800" dirty="0"/>
              <a:t>APM. (2019). Stakeholder management. Retrieved from The Chartered Body for the Project Profession: https://www.apm.org.uk/body-of-knowledge/delivery/integrative-management/stakeholder-management/</a:t>
            </a:r>
          </a:p>
          <a:p>
            <a:r>
              <a:rPr lang="en-GB" sz="1800" dirty="0"/>
              <a:t>Friedman, A. L., &amp; Miles, S. (2006). Stakeholders. Theory and Practice. OUP Oxford. Retrieved from https://books.google.co.uk/books?id=ITD8VWJGOYYC&amp;dq=stakeholder+analysis+definition&amp;source=gbs_navlinks_s</a:t>
            </a:r>
          </a:p>
          <a:p>
            <a:r>
              <a:rPr lang="en-GB" sz="1800" dirty="0" err="1"/>
              <a:t>Lucidchart</a:t>
            </a:r>
            <a:r>
              <a:rPr lang="en-GB" sz="1800" dirty="0"/>
              <a:t> Team. (2017). What the Waterfall Methodology Can Do (Cant Do) For You. Retrieved from Lucid Chart: https://www.lucidchart.com/blog/waterfall-project-management-methodology</a:t>
            </a:r>
          </a:p>
          <a:p>
            <a:r>
              <a:rPr lang="en-GB" sz="1800" dirty="0"/>
              <a:t>Olivia </a:t>
            </a:r>
            <a:r>
              <a:rPr lang="en-GB" sz="1800" dirty="0" err="1"/>
              <a:t>Labarre</a:t>
            </a:r>
            <a:r>
              <a:rPr lang="en-GB" sz="1800" dirty="0"/>
              <a:t>. (2019). Project Management. Retrieved from Investopedia: https://www.investopedia.com/terms/p/project-management.asp</a:t>
            </a:r>
          </a:p>
          <a:p>
            <a:r>
              <a:rPr lang="en-GB" sz="1800" dirty="0" err="1"/>
              <a:t>Pawar</a:t>
            </a:r>
            <a:r>
              <a:rPr lang="en-GB" sz="1800" dirty="0"/>
              <a:t>, R. P., &amp; Mahajan, K. N. (2017). Benefits and Issues in Managing Prince2. International Journal of Advanced Research In Project Management, 7(3), 190-195. Retrieved from http://ijarcsse.com/Before_August_2017/docs/papers/Volume_7/3_March2017/V7I3-0134.pdf</a:t>
            </a:r>
          </a:p>
          <a:p>
            <a:r>
              <a:rPr lang="en-GB" sz="1800" dirty="0"/>
              <a:t>PMI. (2019). What is Project Management? Retrieved from Project Management Institute: https://www.pmi.org/about/learn-about-pmi/what-is-project-management</a:t>
            </a:r>
          </a:p>
          <a:p>
            <a:r>
              <a:rPr lang="en-GB" sz="1800" dirty="0"/>
              <a:t>Shelly, G., &amp; Rosenblatt, H. j. (2009). </a:t>
            </a:r>
            <a:r>
              <a:rPr lang="en-GB" sz="1800" dirty="0" err="1"/>
              <a:t>Aystems</a:t>
            </a:r>
            <a:r>
              <a:rPr lang="en-GB" sz="1800" dirty="0"/>
              <a:t> Analysis and Designs. Cengage Learning. Retrieved from https://books.google.co.uk/books?id=xZVJKFtYrlsC&amp;dq=agile+methodology+advantages&amp;source=gbs_navlinks_s</a:t>
            </a:r>
          </a:p>
          <a:p>
            <a:r>
              <a:rPr lang="en-GB" sz="1800" dirty="0"/>
              <a:t>TRYQA. (2019). What is Waterfall Model. Retrieved from http://tryqa.com/what-is-waterfall-model-advantages-disadvantages-and-when-to-use-it/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65723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3">
      <a:dk1>
        <a:srgbClr val="000000"/>
      </a:dk1>
      <a:lt1>
        <a:sysClr val="window" lastClr="FFFFFF"/>
      </a:lt1>
      <a:dk2>
        <a:srgbClr val="585858"/>
      </a:dk2>
      <a:lt2>
        <a:srgbClr val="E3E3E3"/>
      </a:lt2>
      <a:accent1>
        <a:srgbClr val="E20613"/>
      </a:accent1>
      <a:accent2>
        <a:srgbClr val="A9C038"/>
      </a:accent2>
      <a:accent3>
        <a:srgbClr val="11AEC7"/>
      </a:accent3>
      <a:accent4>
        <a:srgbClr val="F59F26"/>
      </a:accent4>
      <a:accent5>
        <a:srgbClr val="0062A9"/>
      </a:accent5>
      <a:accent6>
        <a:srgbClr val="EB6047"/>
      </a:accent6>
      <a:hlink>
        <a:srgbClr val="8ED9F6"/>
      </a:hlink>
      <a:folHlink>
        <a:srgbClr val="C00000"/>
      </a:folHlink>
    </a:clrScheme>
    <a:fontScheme name="Modern 01">
      <a:majorFont>
        <a:latin typeface="Century Gothic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crosoft_Project_Analysis_Presentation Pack.potx" id="{AC7781D2-6DCE-4385-A2F9-141B95078B19}" vid="{C6C96076-4D51-4042-A342-A7D2AA3703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Project analysis, from 24Slides</Template>
  <TotalTime>0</TotalTime>
  <Words>1014</Words>
  <Application>Microsoft Office PowerPoint</Application>
  <PresentationFormat>Widescreen</PresentationFormat>
  <Paragraphs>135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Century Gothic</vt:lpstr>
      <vt:lpstr>Segoe UI Light</vt:lpstr>
      <vt:lpstr>Office Theme</vt:lpstr>
      <vt:lpstr>Project Management Analysis </vt:lpstr>
      <vt:lpstr>Daniel Ramsey 1703665 Project Management for Sustainability BMSP5008 4TH April 2019 </vt:lpstr>
      <vt:lpstr>PowerPoint Presentation</vt:lpstr>
      <vt:lpstr>Project analysis slide 2</vt:lpstr>
      <vt:lpstr>Project analysis slide 3</vt:lpstr>
      <vt:lpstr>Project analysis slide 3</vt:lpstr>
      <vt:lpstr>Project analysis slide 3</vt:lpstr>
      <vt:lpstr>PowerPoint Presentation</vt:lpstr>
      <vt:lpstr>Stakeholder Analysis</vt:lpstr>
      <vt:lpstr>Risk Analysis</vt:lpstr>
      <vt:lpstr>Conclusion/Reflection</vt:lpstr>
      <vt:lpstr>Thank You. Would Now Like To Invite Any Questions.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2019-04-01T08:15:32Z</dcterms:created>
  <dcterms:modified xsi:type="dcterms:W3CDTF">2019-04-03T07:44:43Z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v-abdarl@microsoft.com</vt:lpwstr>
  </property>
  <property fmtid="{D5CDD505-2E9C-101B-9397-08002B2CF9AE}" pid="5" name="MSIP_Label_f42aa342-8706-4288-bd11-ebb85995028c_SetDate">
    <vt:lpwstr>2018-11-21T00:44:46.2256006Z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