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5" r:id="rId3"/>
    <p:sldId id="262" r:id="rId4"/>
    <p:sldId id="261" r:id="rId5"/>
    <p:sldId id="264" r:id="rId6"/>
    <p:sldId id="263" r:id="rId7"/>
    <p:sldId id="259" r:id="rId8"/>
    <p:sldId id="266" r:id="rId9"/>
    <p:sldId id="258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ul Thompson" initials="PT" lastIdx="1" clrIdx="0">
    <p:extLst>
      <p:ext uri="{19B8F6BF-5375-455C-9EA6-DF929625EA0E}">
        <p15:presenceInfo xmlns:p15="http://schemas.microsoft.com/office/powerpoint/2012/main" userId="c63919ff023e59b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07" autoAdjust="0"/>
    <p:restoredTop sz="95196" autoAdjust="0"/>
  </p:normalViewPr>
  <p:slideViewPr>
    <p:cSldViewPr snapToGrid="0">
      <p:cViewPr varScale="1">
        <p:scale>
          <a:sx n="81" d="100"/>
          <a:sy n="81" d="100"/>
        </p:scale>
        <p:origin x="79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/>
              <a:pPr/>
              <a:t>9/26/2025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210C-FB06-2804-E8E1-125FC64486B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Asesu 1 – </a:t>
            </a:r>
            <a:r>
              <a:rPr lang="en-GB" err="1"/>
              <a:t>Cyfarwyddiadau</a:t>
            </a:r>
            <a:r>
              <a:rPr lang="en-GB"/>
              <a:t> </a:t>
            </a:r>
            <a:r>
              <a:rPr lang="en-GB" err="1"/>
              <a:t>Gêm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E1469-5C11-4ADC-2CD9-4D4DBDEDC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9589" y="4645152"/>
            <a:ext cx="7315200" cy="914400"/>
          </a:xfrm>
        </p:spPr>
        <p:txBody>
          <a:bodyPr/>
          <a:lstStyle/>
          <a:p>
            <a:r>
              <a:rPr lang="en-GB"/>
              <a:t>Wendy Thompson</a:t>
            </a:r>
          </a:p>
        </p:txBody>
      </p:sp>
    </p:spTree>
    <p:extLst>
      <p:ext uri="{BB962C8B-B14F-4D97-AF65-F5344CB8AC3E}">
        <p14:creationId xmlns:p14="http://schemas.microsoft.com/office/powerpoint/2010/main" val="2739403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F945E2D7-C08F-D091-F955-9BDA46531A5A}"/>
              </a:ext>
            </a:extLst>
          </p:cNvPr>
          <p:cNvSpPr/>
          <p:nvPr/>
        </p:nvSpPr>
        <p:spPr>
          <a:xfrm>
            <a:off x="3200401" y="2347274"/>
            <a:ext cx="3827282" cy="2978870"/>
          </a:xfrm>
          <a:prstGeom prst="wedgeEllipseCallout">
            <a:avLst>
              <a:gd name="adj1" fmla="val 84586"/>
              <a:gd name="adj2" fmla="val 44778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CB042BB-26F7-AF5C-7AED-C0A3A4B5D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Gorchmynion y dosbarth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C9443F8-F4FD-AB9E-EEA3-6B63A74B2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Ar ôl y wers ddiweddaf, atgoffa y dosbarth, os gweli di’n dda.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Byddwch yn barod</a:t>
            </a:r>
          </a:p>
          <a:p>
            <a:r>
              <a:rPr lang="en-GB"/>
              <a:t>Byddwch yn cwrtais</a:t>
            </a:r>
          </a:p>
          <a:p>
            <a:r>
              <a:rPr lang="en-GB"/>
              <a:t>Byddwch yn garedig</a:t>
            </a:r>
          </a:p>
          <a:p>
            <a:r>
              <a:rPr lang="en-GB"/>
              <a:t>Byddwch yn ddiogel</a:t>
            </a:r>
          </a:p>
          <a:p>
            <a:r>
              <a:rPr lang="en-GB"/>
              <a:t>Byddwch yn barchus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5E1C0A-8941-C285-5A70-F45EFF45E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8772" y="4714426"/>
            <a:ext cx="967824" cy="89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0849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B4635176-B468-A664-897A-0467F585FEEB}"/>
              </a:ext>
            </a:extLst>
          </p:cNvPr>
          <p:cNvSpPr/>
          <p:nvPr/>
        </p:nvSpPr>
        <p:spPr>
          <a:xfrm>
            <a:off x="5194169" y="4769963"/>
            <a:ext cx="5797485" cy="788712"/>
          </a:xfrm>
          <a:prstGeom prst="wedgeEllipseCallout">
            <a:avLst>
              <a:gd name="adj1" fmla="val -56931"/>
              <a:gd name="adj2" fmla="val -1040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8EBC6571-0B39-E1D1-600F-A268258D3169}"/>
              </a:ext>
            </a:extLst>
          </p:cNvPr>
          <p:cNvSpPr/>
          <p:nvPr/>
        </p:nvSpPr>
        <p:spPr>
          <a:xfrm>
            <a:off x="5542091" y="2126772"/>
            <a:ext cx="5642377" cy="1398853"/>
          </a:xfrm>
          <a:prstGeom prst="wedgeEllipseCallout">
            <a:avLst>
              <a:gd name="adj1" fmla="val -66066"/>
              <a:gd name="adj2" fmla="val -2868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err="1"/>
              <a:t>Dewch</a:t>
            </a:r>
            <a:r>
              <a:rPr lang="en-GB" b="1"/>
              <a:t> o hyd </a:t>
            </a:r>
            <a:r>
              <a:rPr lang="en-GB" b="1" err="1"/>
              <a:t>i</a:t>
            </a:r>
            <a:r>
              <a:rPr lang="en-GB" b="1"/>
              <a:t> partner, blant.  </a:t>
            </a:r>
            <a:r>
              <a:rPr lang="en-GB" b="1" err="1"/>
              <a:t>Chwaraewch</a:t>
            </a:r>
            <a:r>
              <a:rPr lang="en-GB" b="1"/>
              <a:t>  yr </a:t>
            </a:r>
            <a:r>
              <a:rPr lang="en-GB" b="1" err="1"/>
              <a:t>gêm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48E16-F006-1131-0721-A05E8AD4F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Bwyd a diod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6E7E7-02A9-825E-C62F-79CE5802B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508412"/>
          </a:xfrm>
        </p:spPr>
        <p:txBody>
          <a:bodyPr anchor="t"/>
          <a:lstStyle/>
          <a:p>
            <a:pPr marL="0" indent="0">
              <a:buNone/>
            </a:pPr>
            <a:r>
              <a:rPr lang="en-GB" b="1"/>
              <a:t>Nod y wers, m</a:t>
            </a:r>
            <a:r>
              <a:rPr lang="en-GB"/>
              <a:t>ae’r plant defnyddio yr berfau ‘</a:t>
            </a:r>
            <a:r>
              <a:rPr lang="en-GB" err="1"/>
              <a:t>i</a:t>
            </a:r>
            <a:r>
              <a:rPr lang="en-GB"/>
              <a:t> hoffi’ yn ofalus: cadarnhaol, negyddal a chwestiwn. </a:t>
            </a:r>
          </a:p>
          <a:p>
            <a:pPr marL="0" indent="0">
              <a:buNone/>
            </a:pPr>
            <a:r>
              <a:rPr lang="en-GB" b="1"/>
              <a:t>Yn gyntaf, dweda:</a:t>
            </a:r>
          </a:p>
          <a:p>
            <a:pPr marL="0" indent="0">
              <a:buNone/>
            </a:pPr>
            <a:endParaRPr lang="en-GB" b="1"/>
          </a:p>
          <a:p>
            <a:pPr lvl="6"/>
            <a:r>
              <a:rPr lang="en-GB" sz="1600" b="1"/>
              <a:t>Dewch o hyd </a:t>
            </a:r>
            <a:r>
              <a:rPr lang="en-GB" sz="1600" b="1" err="1"/>
              <a:t>i</a:t>
            </a:r>
            <a:r>
              <a:rPr lang="en-GB" sz="1600" b="1"/>
              <a:t> bartner, blant.  </a:t>
            </a:r>
          </a:p>
          <a:p>
            <a:pPr lvl="5"/>
            <a:r>
              <a:rPr lang="en-GB" sz="1600" b="1"/>
              <a:t>           Byddwch cael 1 muned gyda chi </a:t>
            </a:r>
            <a:r>
              <a:rPr lang="en-GB" sz="1600" b="1" err="1"/>
              <a:t>i</a:t>
            </a:r>
            <a:r>
              <a:rPr lang="en-GB" sz="1600" b="1"/>
              <a:t> ddweud yr </a:t>
            </a:r>
            <a:r>
              <a:rPr lang="en-GB" sz="1600" b="1" err="1"/>
              <a:t>enwau</a:t>
            </a:r>
            <a:r>
              <a:rPr lang="en-GB" sz="1600" b="1"/>
              <a:t> </a:t>
            </a:r>
            <a:r>
              <a:rPr lang="en-GB" sz="1600" b="1" err="1"/>
              <a:t>bwyd</a:t>
            </a:r>
            <a:r>
              <a:rPr lang="en-GB" sz="1600" b="1"/>
              <a:t> a diod.</a:t>
            </a:r>
          </a:p>
          <a:p>
            <a:pPr lvl="5"/>
            <a:r>
              <a:rPr lang="en-GB" sz="1600" b="1"/>
              <a:t>           Ar ôl 1 </a:t>
            </a:r>
            <a:r>
              <a:rPr lang="en-GB" sz="1600" b="1" err="1"/>
              <a:t>muned</a:t>
            </a:r>
            <a:r>
              <a:rPr lang="en-GB" sz="1600" b="1"/>
              <a:t>, </a:t>
            </a:r>
            <a:r>
              <a:rPr lang="en-GB" sz="1600" b="1" err="1"/>
              <a:t>mae’n</a:t>
            </a:r>
            <a:r>
              <a:rPr lang="en-GB" sz="1600" b="1"/>
              <a:t> dro </a:t>
            </a:r>
            <a:r>
              <a:rPr lang="en-GB" sz="1600" b="1" err="1"/>
              <a:t>i</a:t>
            </a:r>
            <a:r>
              <a:rPr lang="en-GB" sz="1600" b="1"/>
              <a:t> bartner 2. 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 err="1"/>
              <a:t>Pryd</a:t>
            </a:r>
            <a:r>
              <a:rPr lang="en-GB" b="1"/>
              <a:t> y plant yn barod mewn </a:t>
            </a:r>
            <a:r>
              <a:rPr lang="en-GB" b="1" err="1"/>
              <a:t>parau</a:t>
            </a:r>
            <a:r>
              <a:rPr lang="en-GB" b="1"/>
              <a:t>, </a:t>
            </a:r>
            <a:r>
              <a:rPr lang="en-GB" b="1" err="1"/>
              <a:t>dweda</a:t>
            </a:r>
            <a:r>
              <a:rPr lang="en-GB" b="1"/>
              <a:t>: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                                                     </a:t>
            </a:r>
            <a:r>
              <a:rPr lang="en-GB" sz="1600" b="1" err="1"/>
              <a:t>Cofiwch</a:t>
            </a:r>
            <a:r>
              <a:rPr lang="en-GB" sz="1600" b="1"/>
              <a:t> </a:t>
            </a:r>
            <a:r>
              <a:rPr lang="en-GB" sz="1600" b="1" err="1"/>
              <a:t>i</a:t>
            </a:r>
            <a:r>
              <a:rPr lang="en-GB" sz="1600" b="1"/>
              <a:t> </a:t>
            </a:r>
            <a:r>
              <a:rPr lang="en-GB" sz="1600" b="1" err="1"/>
              <a:t>siaradwch</a:t>
            </a:r>
            <a:r>
              <a:rPr lang="en-GB" sz="1600" b="1"/>
              <a:t> yn </a:t>
            </a:r>
            <a:r>
              <a:rPr lang="en-GB" sz="1600" b="1" err="1"/>
              <a:t>dawel</a:t>
            </a:r>
            <a:r>
              <a:rPr lang="en-GB" sz="1600" b="1"/>
              <a:t>.</a:t>
            </a:r>
          </a:p>
          <a:p>
            <a:pPr marL="0" indent="0">
              <a:buNone/>
            </a:pPr>
            <a:r>
              <a:rPr lang="en-GB" sz="1600" b="1"/>
              <a:t>                                                                    </a:t>
            </a:r>
            <a:r>
              <a:rPr lang="en-GB" sz="1600" b="1" err="1"/>
              <a:t>Ewch</a:t>
            </a:r>
            <a:r>
              <a:rPr lang="en-GB" sz="1600" b="1"/>
              <a:t>!</a:t>
            </a:r>
          </a:p>
          <a:p>
            <a:pPr marL="0" indent="0">
              <a:buNone/>
            </a:pPr>
            <a:r>
              <a:rPr lang="en-GB" b="1" err="1"/>
              <a:t>Defnydda</a:t>
            </a:r>
            <a:r>
              <a:rPr lang="en-GB" b="1"/>
              <a:t> y 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endParaRPr lang="en-GB" b="1"/>
          </a:p>
          <a:p>
            <a:pPr lvl="5"/>
            <a:endParaRPr lang="en-GB" sz="1600" b="1"/>
          </a:p>
          <a:p>
            <a:pPr lvl="5"/>
            <a:endParaRPr lang="en-GB" sz="1600" b="1"/>
          </a:p>
          <a:p>
            <a:pPr lvl="5"/>
            <a:endParaRPr lang="en-GB" sz="1600" b="1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8248113-D6C2-D5D9-2F7C-48CC935B3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856" y="2376579"/>
            <a:ext cx="967824" cy="8992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9AB4E5-06C0-C2CF-68F2-858F43ACF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268" y="4474646"/>
            <a:ext cx="967824" cy="8992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2BC1BDC-20B8-813D-AC1E-F96F276D8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8255" y="5505064"/>
            <a:ext cx="651928" cy="673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639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A30DF8-4F86-BC8D-6BB6-E59004B1AB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9CCF930-D2A1-FC4B-CE11-D53C25D86244}"/>
              </a:ext>
            </a:extLst>
          </p:cNvPr>
          <p:cNvSpPr/>
          <p:nvPr/>
        </p:nvSpPr>
        <p:spPr>
          <a:xfrm>
            <a:off x="-95249" y="2609851"/>
            <a:ext cx="3371850" cy="2423266"/>
          </a:xfrm>
          <a:prstGeom prst="wedgeEllipseCallout">
            <a:avLst>
              <a:gd name="adj1" fmla="val 25326"/>
              <a:gd name="adj2" fmla="val 625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1F74B-3514-CC39-0D81-9DFA55EFA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19" y="1123837"/>
            <a:ext cx="2947482" cy="4601183"/>
          </a:xfrm>
        </p:spPr>
        <p:txBody>
          <a:bodyPr>
            <a:normAutofit/>
          </a:bodyPr>
          <a:lstStyle/>
          <a:p>
            <a:r>
              <a:rPr lang="en-GB"/>
              <a:t>Bwyd / diod</a:t>
            </a:r>
            <a:br>
              <a:rPr lang="en-GB"/>
            </a:br>
            <a:br>
              <a:rPr lang="en-GB"/>
            </a:br>
            <a:r>
              <a:rPr lang="en-GB" sz="2800"/>
              <a:t>Gyda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phartner</a:t>
            </a:r>
            <a:r>
              <a:rPr lang="en-GB" sz="2800"/>
              <a:t> chi, </a:t>
            </a:r>
            <a:r>
              <a:rPr lang="en-GB" sz="2800" err="1"/>
              <a:t>ysgrifennwch</a:t>
            </a:r>
            <a:r>
              <a:rPr lang="en-GB" sz="2800"/>
              <a:t> </a:t>
            </a:r>
            <a:r>
              <a:rPr lang="en-GB" sz="2800" err="1"/>
              <a:t>geiriad</a:t>
            </a:r>
            <a:r>
              <a:rPr lang="en-GB" sz="2800"/>
              <a:t> am y </a:t>
            </a:r>
            <a:r>
              <a:rPr lang="en-GB" sz="2800" err="1"/>
              <a:t>llunau</a:t>
            </a:r>
            <a:r>
              <a:rPr lang="en-GB" sz="2800"/>
              <a:t> </a:t>
            </a:r>
            <a:r>
              <a:rPr lang="en-GB" sz="2800" err="1"/>
              <a:t>ar</a:t>
            </a:r>
            <a:r>
              <a:rPr lang="en-GB" sz="2800"/>
              <a:t> y </a:t>
            </a:r>
            <a:r>
              <a:rPr lang="en-GB" sz="2800" err="1"/>
              <a:t>bwrdd</a:t>
            </a:r>
            <a:r>
              <a:rPr lang="en-GB" sz="2800"/>
              <a:t> </a:t>
            </a:r>
            <a:r>
              <a:rPr lang="en-GB" sz="2800" err="1"/>
              <a:t>gwyn</a:t>
            </a:r>
            <a:r>
              <a:rPr lang="en-GB" sz="2800"/>
              <a:t>.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81C03D-B522-3D1C-C538-E01AD058B2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5409" y="895933"/>
            <a:ext cx="777307" cy="7315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46458E7-7949-BA18-FDCC-A429BDA39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8855" y="1945427"/>
            <a:ext cx="777306" cy="8230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1DEA631-440E-6F16-340F-D37FACE7CC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8855" y="3242317"/>
            <a:ext cx="723963" cy="7315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725EFD9-904E-DAA8-29B7-2381D27F2A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8855" y="4332016"/>
            <a:ext cx="731583" cy="7392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D1A09B-4ED8-5177-5D02-4062461E5AB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1131" y="5343987"/>
            <a:ext cx="746825" cy="7620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405DD24-407E-126D-A972-859E2AE1F9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8639" y="906969"/>
            <a:ext cx="777307" cy="74682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4EB47A4-6CF3-5DC4-B8E5-5D99C79AD6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5777" y="2036874"/>
            <a:ext cx="800169" cy="7315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2744C48-0E31-D077-185D-E04CFE4004D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31957" y="2036874"/>
            <a:ext cx="739204" cy="76206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5228C1-F8E8-8135-43ED-6C7CD7F8917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5777" y="3274025"/>
            <a:ext cx="762066" cy="76968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311371C4-F91C-7646-8BEE-4BACB8D736D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9608" y="947737"/>
            <a:ext cx="685859" cy="731583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12C9D33-01EA-C143-ECA8-83EF5D995E09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077681" y="3242317"/>
            <a:ext cx="693480" cy="76206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E26F26F9-8030-321F-52E1-E920D07AC7C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48156" y="4370119"/>
            <a:ext cx="769687" cy="66299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7719481E-1396-959D-F76A-72742A73DE6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029608" y="4400602"/>
            <a:ext cx="708721" cy="67061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CB85EE70-B297-1895-6A93-3F855D2AC33B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116742" y="5501719"/>
            <a:ext cx="739204" cy="70110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EC58C3D7-7184-A566-5160-AE77CE8A904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031957" y="5597816"/>
            <a:ext cx="739204" cy="62489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728B4634-7D33-64A4-1D0B-A4CB44DA885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9991321" y="964519"/>
            <a:ext cx="693480" cy="662997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B078166-4B1A-B101-730A-8F4F8B273E9A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991321" y="2074977"/>
            <a:ext cx="731583" cy="723963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441DA674-60BF-5EF0-3F9A-7D2959BBAAFB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0021804" y="3310903"/>
            <a:ext cx="662997" cy="69348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872CE422-639B-8639-E752-161AAEA5A30C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869390" y="4384246"/>
            <a:ext cx="853514" cy="67061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447D4F5C-F89F-60EA-FF8F-6B54A8C62BC0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797462" y="5555670"/>
            <a:ext cx="1023617" cy="72396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48A4D21-E280-D866-745C-2D73C6D18AD5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2281208" y="5093100"/>
            <a:ext cx="967824" cy="89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74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D4884019-1F35-28BF-12E1-2B77C27D0F6C}"/>
              </a:ext>
            </a:extLst>
          </p:cNvPr>
          <p:cNvSpPr/>
          <p:nvPr/>
        </p:nvSpPr>
        <p:spPr>
          <a:xfrm>
            <a:off x="0" y="2344367"/>
            <a:ext cx="3424136" cy="2597284"/>
          </a:xfrm>
          <a:prstGeom prst="wedgeEllipseCallout">
            <a:avLst>
              <a:gd name="adj1" fmla="val 18087"/>
              <a:gd name="adj2" fmla="val 5875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6CD0F-31A0-6DCF-7DB5-7641BD4E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651" y="1123837"/>
            <a:ext cx="2830750" cy="4601183"/>
          </a:xfrm>
        </p:spPr>
        <p:txBody>
          <a:bodyPr/>
          <a:lstStyle/>
          <a:p>
            <a:r>
              <a:rPr lang="en-GB"/>
              <a:t>Bwyd / diod</a:t>
            </a:r>
            <a:br>
              <a:rPr lang="en-GB"/>
            </a:br>
            <a:br>
              <a:rPr lang="en-GB"/>
            </a:br>
            <a:r>
              <a:rPr lang="en-GB" sz="2400" err="1"/>
              <a:t>Edrychwch</a:t>
            </a:r>
            <a:r>
              <a:rPr lang="en-GB" sz="2400"/>
              <a:t> / </a:t>
            </a:r>
            <a:r>
              <a:rPr lang="en-GB" sz="2400" err="1"/>
              <a:t>edrycha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y </a:t>
            </a:r>
            <a:r>
              <a:rPr lang="en-GB" sz="2400" err="1"/>
              <a:t>geiriau</a:t>
            </a:r>
            <a:r>
              <a:rPr lang="en-GB" sz="2400"/>
              <a:t>.</a:t>
            </a:r>
            <a:br>
              <a:rPr lang="en-GB" sz="2400"/>
            </a:br>
            <a:br>
              <a:rPr lang="en-GB" sz="2400"/>
            </a:br>
            <a:r>
              <a:rPr lang="en-GB" sz="2400" err="1"/>
              <a:t>Dwedwch</a:t>
            </a:r>
            <a:r>
              <a:rPr lang="en-GB" sz="2400"/>
              <a:t>/ </a:t>
            </a:r>
            <a:r>
              <a:rPr lang="en-GB" sz="2400" err="1"/>
              <a:t>dweda</a:t>
            </a:r>
            <a:r>
              <a:rPr lang="en-GB" sz="2400"/>
              <a:t> </a:t>
            </a:r>
            <a:r>
              <a:rPr lang="en-GB" sz="2400" err="1"/>
              <a:t>ar</a:t>
            </a:r>
            <a:r>
              <a:rPr lang="en-GB" sz="2400"/>
              <a:t> </a:t>
            </a:r>
            <a:r>
              <a:rPr lang="en-GB" sz="2400" err="1"/>
              <a:t>fy</a:t>
            </a:r>
            <a:r>
              <a:rPr lang="en-GB" sz="2400"/>
              <a:t> ôl </a:t>
            </a:r>
            <a:r>
              <a:rPr lang="en-GB" sz="2400" err="1"/>
              <a:t>i</a:t>
            </a:r>
            <a:r>
              <a:rPr lang="en-GB" sz="2400"/>
              <a:t>…..</a:t>
            </a:r>
            <a:br>
              <a:rPr lang="en-GB"/>
            </a:b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5B152DB-869C-5536-D721-405314EB7C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2577" y="4941651"/>
            <a:ext cx="967824" cy="8992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22442B2-1D41-B143-1974-DE384E3B1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36" y="2520162"/>
            <a:ext cx="522016" cy="35436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6C42C6D-6E49-1995-CE0C-B0F44B0726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734" y="3557912"/>
            <a:ext cx="522016" cy="35436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ED6C603-FC34-0BFA-5D77-89773D0B32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2578" y="2461421"/>
            <a:ext cx="209066" cy="4375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07BC2E9-6908-4E1E-7FC5-E0B573CAE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9042" y="3474692"/>
            <a:ext cx="209066" cy="437581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BC5873BE-FB6A-0984-1DF2-5A78FC794F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4421171" y="966574"/>
            <a:ext cx="5562830" cy="556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13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F4FFA-E668-2A11-E1CD-BCE31F4527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Patrwm</a:t>
            </a:r>
            <a:r>
              <a:rPr lang="en-GB"/>
              <a:t> Heddiw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CF3A9-2E6F-3F68-8062-C166FFC2D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Siaradwch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partner chi </a:t>
            </a:r>
          </a:p>
          <a:p>
            <a:r>
              <a:rPr lang="en-GB" err="1"/>
              <a:t>Siarada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dy</a:t>
            </a:r>
            <a:r>
              <a:rPr lang="en-GB"/>
              <a:t> bartner di 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		 ‘Wyt ti’n hoffi bwyta……?’</a:t>
            </a:r>
            <a:br>
              <a:rPr lang="en-GB"/>
            </a:br>
            <a:br>
              <a:rPr lang="en-GB"/>
            </a:br>
            <a:r>
              <a:rPr lang="en-GB"/>
              <a:t>  </a:t>
            </a:r>
            <a:r>
              <a:rPr lang="en-GB" err="1"/>
              <a:t>Atebwch</a:t>
            </a:r>
            <a:r>
              <a:rPr lang="en-GB"/>
              <a:t> :</a:t>
            </a:r>
          </a:p>
          <a:p>
            <a:pPr marL="0" indent="0">
              <a:buNone/>
            </a:pPr>
            <a:r>
              <a:rPr lang="en-GB"/>
              <a:t>Ateba: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                                       </a:t>
            </a:r>
            <a:r>
              <a:rPr lang="en-GB" err="1"/>
              <a:t>Ydy</a:t>
            </a:r>
            <a:r>
              <a:rPr lang="en-GB"/>
              <a:t>, </a:t>
            </a:r>
            <a:r>
              <a:rPr lang="en-GB" err="1"/>
              <a:t>rydw</a:t>
            </a:r>
            <a:r>
              <a:rPr lang="en-GB"/>
              <a:t> </a:t>
            </a:r>
            <a:r>
              <a:rPr lang="en-GB" err="1"/>
              <a:t>i’n</a:t>
            </a:r>
            <a:r>
              <a:rPr lang="en-GB"/>
              <a:t> hoffi bwyta….</a:t>
            </a:r>
            <a:br>
              <a:rPr lang="en-GB"/>
            </a:br>
            <a:br>
              <a:rPr lang="en-GB"/>
            </a:br>
            <a:r>
              <a:rPr lang="en-GB"/>
              <a:t>Neu</a:t>
            </a:r>
            <a:br>
              <a:rPr lang="en-GB"/>
            </a:br>
            <a:br>
              <a:rPr lang="en-GB"/>
            </a:br>
            <a:r>
              <a:rPr lang="en-GB"/>
              <a:t>                                      </a:t>
            </a:r>
            <a:r>
              <a:rPr lang="en-GB" err="1"/>
              <a:t>Nac</a:t>
            </a:r>
            <a:r>
              <a:rPr lang="en-GB"/>
              <a:t> </a:t>
            </a:r>
            <a:r>
              <a:rPr lang="en-GB" err="1"/>
              <a:t>ydy</a:t>
            </a:r>
            <a:r>
              <a:rPr lang="en-GB"/>
              <a:t>, </a:t>
            </a:r>
            <a:r>
              <a:rPr lang="en-GB" err="1"/>
              <a:t>dydw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ddim</a:t>
            </a:r>
            <a:r>
              <a:rPr lang="en-GB"/>
              <a:t> yn hoffi bwyta….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D3A125-5F66-017D-C2F9-2E023D2A92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038" y="864108"/>
            <a:ext cx="967824" cy="8992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3994CF-4292-A12B-099C-B904264C63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3727" y="959366"/>
            <a:ext cx="522016" cy="3543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710207-34F4-B5CF-F594-AE1747095F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279" y="1313727"/>
            <a:ext cx="209066" cy="4375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14C1151-7439-01AC-C622-6E9FA9C435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3727" y="2768509"/>
            <a:ext cx="522016" cy="35436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13A6B72-5E06-8D90-F06F-54A0C68346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0202" y="3206090"/>
            <a:ext cx="209066" cy="437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497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368F5-082E-6133-C189-21E06A685B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49F72-A991-FDBB-2C26-1D43B4538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r>
              <a:rPr lang="en-GB"/>
              <a:t>Wyt ti’n hoffi bwyta/</a:t>
            </a:r>
            <a:r>
              <a:rPr lang="en-GB" err="1"/>
              <a:t>yfed</a:t>
            </a:r>
            <a:r>
              <a:rPr lang="en-GB"/>
              <a:t>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D3001-4156-DD46-46C1-D06849A28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err="1"/>
              <a:t>Gêm</a:t>
            </a:r>
            <a:r>
              <a:rPr lang="en-GB"/>
              <a:t> 1</a:t>
            </a:r>
          </a:p>
          <a:p>
            <a:pPr marL="0" indent="0">
              <a:buNone/>
            </a:pPr>
            <a:r>
              <a:rPr lang="en-GB" err="1"/>
              <a:t>Cweistiwn</a:t>
            </a:r>
            <a:r>
              <a:rPr lang="en-GB"/>
              <a:t> 1 : Wyt ti’n hoffi bwyta….?</a:t>
            </a:r>
          </a:p>
          <a:p>
            <a:pPr marL="0" indent="0">
              <a:buNone/>
            </a:pPr>
            <a:r>
              <a:rPr lang="en-GB"/>
              <a:t>                             Wyt ti’n hoffi </a:t>
            </a:r>
            <a:r>
              <a:rPr lang="en-GB" err="1"/>
              <a:t>yfed</a:t>
            </a:r>
            <a:r>
              <a:rPr lang="en-GB"/>
              <a:t>….. 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Ateb √ : </a:t>
            </a:r>
            <a:r>
              <a:rPr lang="en-GB" err="1"/>
              <a:t>Ydy</a:t>
            </a:r>
            <a:r>
              <a:rPr lang="en-GB"/>
              <a:t>, </a:t>
            </a:r>
            <a:r>
              <a:rPr lang="en-GB" err="1"/>
              <a:t>rydw</a:t>
            </a:r>
            <a:r>
              <a:rPr lang="en-GB"/>
              <a:t> </a:t>
            </a:r>
            <a:r>
              <a:rPr lang="en-GB" err="1"/>
              <a:t>i’n</a:t>
            </a:r>
            <a:r>
              <a:rPr lang="en-GB"/>
              <a:t> hoffi bwyta …..</a:t>
            </a:r>
          </a:p>
          <a:p>
            <a:pPr marL="0" indent="0">
              <a:buNone/>
            </a:pPr>
            <a:r>
              <a:rPr lang="en-GB"/>
              <a:t>                  </a:t>
            </a:r>
            <a:r>
              <a:rPr lang="en-GB" err="1"/>
              <a:t>Ydy</a:t>
            </a:r>
            <a:r>
              <a:rPr lang="en-GB"/>
              <a:t>, </a:t>
            </a:r>
            <a:r>
              <a:rPr lang="en-GB" err="1"/>
              <a:t>rydw</a:t>
            </a:r>
            <a:r>
              <a:rPr lang="en-GB"/>
              <a:t> </a:t>
            </a:r>
            <a:r>
              <a:rPr lang="en-GB" err="1"/>
              <a:t>i’n</a:t>
            </a:r>
            <a:r>
              <a:rPr lang="en-GB"/>
              <a:t> hoffi </a:t>
            </a:r>
            <a:r>
              <a:rPr lang="en-GB" err="1"/>
              <a:t>yfed</a:t>
            </a:r>
            <a:r>
              <a:rPr lang="en-GB"/>
              <a:t>…..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Ateb x : </a:t>
            </a:r>
            <a:r>
              <a:rPr lang="en-GB" err="1"/>
              <a:t>Nac</a:t>
            </a:r>
            <a:r>
              <a:rPr lang="en-GB"/>
              <a:t> </a:t>
            </a:r>
            <a:r>
              <a:rPr lang="en-GB" err="1"/>
              <a:t>ydw</a:t>
            </a:r>
            <a:r>
              <a:rPr lang="en-GB"/>
              <a:t>, </a:t>
            </a:r>
            <a:r>
              <a:rPr lang="en-GB" err="1"/>
              <a:t>dydw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ddim</a:t>
            </a:r>
            <a:r>
              <a:rPr lang="en-GB"/>
              <a:t> yn hoffi bwyta…..</a:t>
            </a:r>
          </a:p>
          <a:p>
            <a:pPr marL="0" indent="0">
              <a:buNone/>
            </a:pPr>
            <a:r>
              <a:rPr lang="en-GB"/>
              <a:t>                 </a:t>
            </a:r>
            <a:r>
              <a:rPr lang="en-GB" err="1"/>
              <a:t>Nac</a:t>
            </a:r>
            <a:r>
              <a:rPr lang="en-GB"/>
              <a:t> </a:t>
            </a:r>
            <a:r>
              <a:rPr lang="en-GB" err="1"/>
              <a:t>ydw</a:t>
            </a:r>
            <a:r>
              <a:rPr lang="en-GB"/>
              <a:t>, </a:t>
            </a:r>
            <a:r>
              <a:rPr lang="en-GB" err="1"/>
              <a:t>dydw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ddim</a:t>
            </a:r>
            <a:r>
              <a:rPr lang="en-GB"/>
              <a:t> yn hoffi </a:t>
            </a:r>
            <a:r>
              <a:rPr lang="en-GB" err="1"/>
              <a:t>yfed</a:t>
            </a:r>
            <a:r>
              <a:rPr lang="en-GB"/>
              <a:t>……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30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EF941-9E6D-7F5E-4BA7-A7404B744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Y gêm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78BC61-FF02-7903-9119-30FE914279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03457"/>
            <a:ext cx="3459637" cy="23629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A6377AC-677C-1E51-B4A0-8B4E9D3C9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69597"/>
            <a:ext cx="3459637" cy="23629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20DE63-0371-EEE3-7AF3-403EB6641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3897" y="4984944"/>
            <a:ext cx="7391838" cy="1576670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B71F19B-4238-7F85-F00C-F0C3545AF3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55562" y="418497"/>
            <a:ext cx="7239785" cy="456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084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711E2-AC46-D4A3-17C2-A70B0E7A5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Ydych </a:t>
            </a:r>
            <a:r>
              <a:rPr lang="en-GB" err="1"/>
              <a:t>chi’n</a:t>
            </a:r>
            <a:r>
              <a:rPr lang="en-GB"/>
              <a:t> hoffi bwyta / </a:t>
            </a:r>
            <a:r>
              <a:rPr lang="en-GB" err="1"/>
              <a:t>yfed</a:t>
            </a:r>
            <a:r>
              <a:rPr lang="en-GB"/>
              <a:t> …?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E8339-5E09-60EE-6F27-B92DFC15A2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err="1"/>
              <a:t>Gêm</a:t>
            </a:r>
            <a:r>
              <a:rPr lang="en-GB"/>
              <a:t> 2</a:t>
            </a:r>
          </a:p>
          <a:p>
            <a:pPr marL="0" indent="0">
              <a:buNone/>
            </a:pPr>
            <a:r>
              <a:rPr lang="en-GB" err="1"/>
              <a:t>Cweistiwn</a:t>
            </a:r>
            <a:r>
              <a:rPr lang="en-GB"/>
              <a:t> 2: Ydych </a:t>
            </a:r>
            <a:r>
              <a:rPr lang="en-GB" err="1"/>
              <a:t>chi’n</a:t>
            </a:r>
            <a:r>
              <a:rPr lang="en-GB"/>
              <a:t> hoffi bwyta….. ?</a:t>
            </a:r>
          </a:p>
          <a:p>
            <a:pPr marL="0" indent="0">
              <a:buNone/>
            </a:pPr>
            <a:r>
              <a:rPr lang="en-GB"/>
              <a:t>                           Ydych </a:t>
            </a:r>
            <a:r>
              <a:rPr lang="en-GB" err="1"/>
              <a:t>chi’n</a:t>
            </a:r>
            <a:r>
              <a:rPr lang="en-GB"/>
              <a:t> hoffi </a:t>
            </a:r>
            <a:r>
              <a:rPr lang="en-GB" err="1"/>
              <a:t>yfed</a:t>
            </a:r>
            <a:r>
              <a:rPr lang="en-GB"/>
              <a:t>……. 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Ateb √ : Ydyn, rydyn ni’n hoffi bwyta …..</a:t>
            </a:r>
          </a:p>
          <a:p>
            <a:pPr marL="0" indent="0">
              <a:buNone/>
            </a:pPr>
            <a:r>
              <a:rPr lang="en-GB"/>
              <a:t>                  Ydyn, rydyn ni’n hoffi </a:t>
            </a:r>
            <a:r>
              <a:rPr lang="en-GB" err="1"/>
              <a:t>yfed</a:t>
            </a:r>
            <a:r>
              <a:rPr lang="en-GB"/>
              <a:t>…..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Ateb x : </a:t>
            </a:r>
            <a:r>
              <a:rPr lang="en-GB" err="1"/>
              <a:t>Nac</a:t>
            </a:r>
            <a:r>
              <a:rPr lang="en-GB"/>
              <a:t> ydyn, dydyn ni </a:t>
            </a:r>
            <a:r>
              <a:rPr lang="en-GB" err="1"/>
              <a:t>ddim</a:t>
            </a:r>
            <a:r>
              <a:rPr lang="en-GB"/>
              <a:t> yn hoffi bwyta…..</a:t>
            </a:r>
          </a:p>
          <a:p>
            <a:pPr marL="0" indent="0">
              <a:buNone/>
            </a:pPr>
            <a:r>
              <a:rPr lang="en-GB"/>
              <a:t>                 </a:t>
            </a:r>
            <a:r>
              <a:rPr lang="en-GB" err="1"/>
              <a:t>Nac</a:t>
            </a:r>
            <a:r>
              <a:rPr lang="en-GB"/>
              <a:t> ydyn, dydyn ni </a:t>
            </a:r>
            <a:r>
              <a:rPr lang="en-GB" err="1"/>
              <a:t>ddim</a:t>
            </a:r>
            <a:r>
              <a:rPr lang="en-GB"/>
              <a:t> yn hoffi </a:t>
            </a:r>
            <a:r>
              <a:rPr lang="en-GB" err="1"/>
              <a:t>yfed</a:t>
            </a:r>
            <a:r>
              <a:rPr lang="en-GB"/>
              <a:t>……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055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56C2F-9026-DEE1-8547-AFEB06A8CD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Amser tacluso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FBF23-4C57-8178-279B-FD3CEB6F4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Casglwch yr gêmau, yr cownter ac yr dis, os gwelwch yn dda. </a:t>
            </a:r>
          </a:p>
          <a:p>
            <a:endParaRPr lang="en-GB"/>
          </a:p>
          <a:p>
            <a:r>
              <a:rPr lang="en-GB"/>
              <a:t>Nesa, eisteddwch yn y cylch ar eich cadeiriau chi.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356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50457-077E-9844-6B83-17344A6F2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Gêm olaf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A8F7A-1B5B-F43F-A5A0-5606C327B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6428" y="1698072"/>
            <a:ext cx="7315200" cy="4091076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Un person yng nghanol y cylch a dweda:</a:t>
            </a:r>
          </a:p>
          <a:p>
            <a:pPr marL="0" indent="0">
              <a:buNone/>
            </a:pPr>
            <a:r>
              <a:rPr lang="en-GB" b="1">
                <a:solidFill>
                  <a:srgbClr val="FF0000"/>
                </a:solidFill>
              </a:rPr>
              <a:t> ‘Beth ydych chi’n hoffi fwyta? Rydw i’n hoffi bwyta ……’</a:t>
            </a:r>
          </a:p>
          <a:p>
            <a:pPr marL="0" indent="0">
              <a:buNone/>
            </a:pPr>
            <a:r>
              <a:rPr lang="en-GB"/>
              <a:t>                                                    neu</a:t>
            </a:r>
          </a:p>
          <a:p>
            <a:pPr marL="0" indent="0">
              <a:buNone/>
            </a:pPr>
            <a:r>
              <a:rPr lang="en-GB" b="1">
                <a:solidFill>
                  <a:srgbClr val="FF0000"/>
                </a:solidFill>
              </a:rPr>
              <a:t> ‘Beth ydych chi’n hoffi yfed? Rydw i’n hoffi yfed ……’</a:t>
            </a:r>
          </a:p>
          <a:p>
            <a:pPr marL="0" indent="0">
              <a:buNone/>
            </a:pPr>
            <a:endParaRPr lang="en-GB" b="1"/>
          </a:p>
          <a:p>
            <a:r>
              <a:rPr lang="en-GB"/>
              <a:t>Os rydych chi yn cytuno, sefwch.</a:t>
            </a:r>
          </a:p>
          <a:p>
            <a:r>
              <a:rPr lang="en-GB"/>
              <a:t>Dewch o hyd i gadair gwag. </a:t>
            </a:r>
          </a:p>
          <a:p>
            <a:r>
              <a:rPr lang="en-GB"/>
              <a:t>Person yn olaf, ewch yng nghanol y cylch.</a:t>
            </a:r>
          </a:p>
          <a:p>
            <a:endParaRPr lang="en-GB"/>
          </a:p>
          <a:p>
            <a:pPr marL="0" indent="0">
              <a:buNone/>
            </a:pPr>
            <a:r>
              <a:rPr lang="en-GB" b="1"/>
              <a:t>Byddwch yn ofalus a chwaraewch yn neis! Peidiwch â rhedeg!</a:t>
            </a:r>
          </a:p>
          <a:p>
            <a:pPr marL="0" indent="0">
              <a:buNone/>
            </a:pPr>
            <a:r>
              <a:rPr lang="en-GB" b="1"/>
              <a:t>		Mwynhewch!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B15176-31DA-904A-65AC-5F53614CF8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056" y="3743610"/>
            <a:ext cx="2323207" cy="22502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C8D8AC-F90C-BDA3-8DA6-C3719F591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6250" y="5223099"/>
            <a:ext cx="622042" cy="770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09083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1806</TotalTime>
  <Words>484</Words>
  <Application>Microsoft Office PowerPoint</Application>
  <PresentationFormat>Widescreen</PresentationFormat>
  <Paragraphs>78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Corbel</vt:lpstr>
      <vt:lpstr>Wingdings 2</vt:lpstr>
      <vt:lpstr>Frame</vt:lpstr>
      <vt:lpstr>Tasg Asesu 1 – Cyfarwyddiadau Gêm</vt:lpstr>
      <vt:lpstr>Gorchmynion y dosbarth  </vt:lpstr>
      <vt:lpstr>Bwyd a diod</vt:lpstr>
      <vt:lpstr>Bwyd / diod  Gyda eich phartner chi, ysgrifennwch geiriad am y llunau ar y bwrdd gwyn. </vt:lpstr>
      <vt:lpstr>Bwyd / diod  Edrychwch / edrycha ar y geiriau.  Dwedwch/ dweda ar fy ôl i….. </vt:lpstr>
      <vt:lpstr>Patrwm Heddiw</vt:lpstr>
      <vt:lpstr> Wyt ti’n hoffi bwyta/yfed…?</vt:lpstr>
      <vt:lpstr>         Y gêm</vt:lpstr>
      <vt:lpstr>Ydych chi’n hoffi bwyta / yfed …?  </vt:lpstr>
      <vt:lpstr>Amser tacluso</vt:lpstr>
      <vt:lpstr> Gêm olaf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Thompson</dc:creator>
  <cp:lastModifiedBy>Paul Thompson</cp:lastModifiedBy>
  <cp:revision>6</cp:revision>
  <dcterms:created xsi:type="dcterms:W3CDTF">2025-09-16T13:04:34Z</dcterms:created>
  <dcterms:modified xsi:type="dcterms:W3CDTF">2025-09-26T17:06:19Z</dcterms:modified>
</cp:coreProperties>
</file>